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0" r:id="rId1"/>
    <p:sldMasterId id="2147483736" r:id="rId2"/>
    <p:sldMasterId id="2147483676" r:id="rId3"/>
    <p:sldMasterId id="2147483664" r:id="rId4"/>
  </p:sldMasterIdLst>
  <p:notesMasterIdLst>
    <p:notesMasterId r:id="rId61"/>
  </p:notesMasterIdLst>
  <p:handoutMasterIdLst>
    <p:handoutMasterId r:id="rId62"/>
  </p:handoutMasterIdLst>
  <p:sldIdLst>
    <p:sldId id="277" r:id="rId5"/>
    <p:sldId id="557" r:id="rId6"/>
    <p:sldId id="558" r:id="rId7"/>
    <p:sldId id="559" r:id="rId8"/>
    <p:sldId id="560" r:id="rId9"/>
    <p:sldId id="562" r:id="rId10"/>
    <p:sldId id="565" r:id="rId11"/>
    <p:sldId id="641" r:id="rId12"/>
    <p:sldId id="593" r:id="rId13"/>
    <p:sldId id="594" r:id="rId14"/>
    <p:sldId id="578" r:id="rId15"/>
    <p:sldId id="643" r:id="rId16"/>
    <p:sldId id="566" r:id="rId17"/>
    <p:sldId id="569" r:id="rId18"/>
    <p:sldId id="592" r:id="rId19"/>
    <p:sldId id="640" r:id="rId20"/>
    <p:sldId id="595" r:id="rId21"/>
    <p:sldId id="642" r:id="rId22"/>
    <p:sldId id="596" r:id="rId23"/>
    <p:sldId id="597" r:id="rId24"/>
    <p:sldId id="598" r:id="rId25"/>
    <p:sldId id="599" r:id="rId26"/>
    <p:sldId id="600" r:id="rId27"/>
    <p:sldId id="601" r:id="rId28"/>
    <p:sldId id="602" r:id="rId29"/>
    <p:sldId id="603" r:id="rId30"/>
    <p:sldId id="604" r:id="rId31"/>
    <p:sldId id="605" r:id="rId32"/>
    <p:sldId id="606" r:id="rId33"/>
    <p:sldId id="607" r:id="rId34"/>
    <p:sldId id="608" r:id="rId35"/>
    <p:sldId id="609" r:id="rId36"/>
    <p:sldId id="610" r:id="rId37"/>
    <p:sldId id="611" r:id="rId38"/>
    <p:sldId id="612" r:id="rId39"/>
    <p:sldId id="613" r:id="rId40"/>
    <p:sldId id="614" r:id="rId41"/>
    <p:sldId id="615" r:id="rId42"/>
    <p:sldId id="622" r:id="rId43"/>
    <p:sldId id="623" r:id="rId44"/>
    <p:sldId id="624" r:id="rId45"/>
    <p:sldId id="625" r:id="rId46"/>
    <p:sldId id="626" r:id="rId47"/>
    <p:sldId id="627" r:id="rId48"/>
    <p:sldId id="629" r:id="rId49"/>
    <p:sldId id="630" r:id="rId50"/>
    <p:sldId id="631" r:id="rId51"/>
    <p:sldId id="632" r:id="rId52"/>
    <p:sldId id="633" r:id="rId53"/>
    <p:sldId id="634" r:id="rId54"/>
    <p:sldId id="635" r:id="rId55"/>
    <p:sldId id="636" r:id="rId56"/>
    <p:sldId id="637" r:id="rId57"/>
    <p:sldId id="638" r:id="rId58"/>
    <p:sldId id="639" r:id="rId59"/>
    <p:sldId id="628" r:id="rId60"/>
  </p:sldIdLst>
  <p:sldSz cx="9144000" cy="6858000" type="screen4x3"/>
  <p:notesSz cx="6642100" cy="965358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600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600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600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600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20">
          <p15:clr>
            <a:srgbClr val="A4A3A4"/>
          </p15:clr>
        </p15:guide>
        <p15:guide id="2" pos="281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807D"/>
    <a:srgbClr val="0000FF"/>
    <a:srgbClr val="CC3300"/>
    <a:srgbClr val="FF0000"/>
    <a:srgbClr val="FFFFCC"/>
    <a:srgbClr val="EAEAEA"/>
    <a:srgbClr val="DDDDDD"/>
    <a:srgbClr val="CC99FF"/>
    <a:srgbClr val="66FFFF"/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441" autoAdjust="0"/>
    <p:restoredTop sz="94660"/>
  </p:normalViewPr>
  <p:slideViewPr>
    <p:cSldViewPr>
      <p:cViewPr varScale="1">
        <p:scale>
          <a:sx n="80" d="100"/>
          <a:sy n="80" d="100"/>
        </p:scale>
        <p:origin x="428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986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760"/>
    </p:cViewPr>
  </p:sorterViewPr>
  <p:notesViewPr>
    <p:cSldViewPr>
      <p:cViewPr>
        <p:scale>
          <a:sx n="66" d="100"/>
          <a:sy n="66" d="100"/>
        </p:scale>
        <p:origin x="-846" y="1368"/>
      </p:cViewPr>
      <p:guideLst>
        <p:guide orient="horz" pos="2320"/>
        <p:guide pos="281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tableStyles" Target="tableStyles.xml"/><Relationship Id="rId5" Type="http://schemas.openxmlformats.org/officeDocument/2006/relationships/slide" Target="slides/slide1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78138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661" tIns="0" rIns="18661" bIns="0" numCol="1" anchor="t" anchorCtr="0" compatLnSpc="1">
            <a:prstTxWarp prst="textNoShape">
              <a:avLst/>
            </a:prstTxWarp>
          </a:bodyPr>
          <a:lstStyle>
            <a:lvl1pPr defTabSz="895350" latinLnBrk="0">
              <a:defRPr sz="1000" i="1">
                <a:ea typeface="돋움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3963" y="0"/>
            <a:ext cx="2878137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661" tIns="0" rIns="18661" bIns="0" numCol="1" anchor="t" anchorCtr="0" compatLnSpc="1">
            <a:prstTxWarp prst="textNoShape">
              <a:avLst/>
            </a:prstTxWarp>
          </a:bodyPr>
          <a:lstStyle>
            <a:lvl1pPr algn="r" defTabSz="895350" latinLnBrk="0">
              <a:defRPr sz="1000" i="1">
                <a:ea typeface="돋움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70988"/>
            <a:ext cx="2878138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661" tIns="0" rIns="18661" bIns="0" numCol="1" anchor="b" anchorCtr="0" compatLnSpc="1">
            <a:prstTxWarp prst="textNoShape">
              <a:avLst/>
            </a:prstTxWarp>
          </a:bodyPr>
          <a:lstStyle>
            <a:lvl1pPr defTabSz="895350" latinLnBrk="0">
              <a:defRPr sz="1000" i="1">
                <a:ea typeface="돋움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3963" y="9170988"/>
            <a:ext cx="2878137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661" tIns="0" rIns="18661" bIns="0" numCol="1" anchor="b" anchorCtr="0" compatLnSpc="1">
            <a:prstTxWarp prst="textNoShape">
              <a:avLst/>
            </a:prstTxWarp>
          </a:bodyPr>
          <a:lstStyle>
            <a:lvl1pPr algn="r" defTabSz="895350" latinLnBrk="0">
              <a:defRPr sz="1000" i="1">
                <a:ea typeface="돋움" pitchFamily="50" charset="-127"/>
              </a:defRPr>
            </a:lvl1pPr>
          </a:lstStyle>
          <a:p>
            <a:fld id="{A958FF2F-0791-4F83-8CC1-57DD447D83F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745289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78138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661" tIns="0" rIns="18661" bIns="0" numCol="1" anchor="t" anchorCtr="0" compatLnSpc="1">
            <a:prstTxWarp prst="textNoShape">
              <a:avLst/>
            </a:prstTxWarp>
          </a:bodyPr>
          <a:lstStyle>
            <a:lvl1pPr defTabSz="895350" latinLnBrk="0">
              <a:defRPr sz="1000" i="1">
                <a:ea typeface="돋움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3963" y="0"/>
            <a:ext cx="2878137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661" tIns="0" rIns="18661" bIns="0" numCol="1" anchor="t" anchorCtr="0" compatLnSpc="1">
            <a:prstTxWarp prst="textNoShape">
              <a:avLst/>
            </a:prstTxWarp>
          </a:bodyPr>
          <a:lstStyle>
            <a:lvl1pPr algn="r" defTabSz="895350" latinLnBrk="0">
              <a:defRPr sz="1000" i="1">
                <a:ea typeface="돋움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86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1275" y="639763"/>
            <a:ext cx="6589713" cy="49418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69900" y="5772150"/>
            <a:ext cx="5715000" cy="302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194" tIns="45097" rIns="90194" bIns="450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문자열 유형을 편집하려면 누르십시오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70988"/>
            <a:ext cx="2878138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661" tIns="0" rIns="18661" bIns="0" numCol="1" anchor="b" anchorCtr="0" compatLnSpc="1">
            <a:prstTxWarp prst="textNoShape">
              <a:avLst/>
            </a:prstTxWarp>
          </a:bodyPr>
          <a:lstStyle>
            <a:lvl1pPr defTabSz="895350" latinLnBrk="0">
              <a:defRPr sz="1000" i="1">
                <a:ea typeface="돋움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3963" y="9170988"/>
            <a:ext cx="2878137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661" tIns="0" rIns="18661" bIns="0" numCol="1" anchor="b" anchorCtr="0" compatLnSpc="1">
            <a:prstTxWarp prst="textNoShape">
              <a:avLst/>
            </a:prstTxWarp>
          </a:bodyPr>
          <a:lstStyle>
            <a:lvl1pPr algn="r" defTabSz="895350" latinLnBrk="0">
              <a:defRPr sz="1000" i="1">
                <a:ea typeface="돋움" pitchFamily="50" charset="-127"/>
              </a:defRPr>
            </a:lvl1pPr>
          </a:lstStyle>
          <a:p>
            <a:fld id="{51BC0879-4465-4F96-BD3F-DFECAC432DE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608988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돋움" pitchFamily="50" charset="-127"/>
        <a:cs typeface="돋움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돋움" pitchFamily="50" charset="-127"/>
        <a:cs typeface="돋움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돋움" pitchFamily="50" charset="-127"/>
        <a:cs typeface="돋움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돋움" pitchFamily="50" charset="-127"/>
        <a:cs typeface="돋움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돋움" pitchFamily="50" charset="-127"/>
        <a:cs typeface="돋움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89535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defTabSz="89535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defTabSz="89535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defTabSz="89535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defTabSz="89535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eaLnBrk="1" hangingPunct="1"/>
            <a:fld id="{612A4EAB-73CD-46CE-91F2-90655C7CE712}" type="slidenum">
              <a:rPr lang="en-US" altLang="ko-KR" sz="1000">
                <a:ea typeface="돋움" pitchFamily="50" charset="-127"/>
              </a:rPr>
              <a:pPr eaLnBrk="1" hangingPunct="1"/>
              <a:t>1</a:t>
            </a:fld>
            <a:endParaRPr lang="en-US" altLang="ko-KR" sz="1000">
              <a:ea typeface="돋움" pitchFamily="50" charset="-127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ko-KR" altLang="ko-K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B61045-F868-42D7-A7C7-B7016F738083}" type="slidenum">
              <a:rPr lang="en-US" altLang="ko-KR"/>
              <a:pPr/>
              <a:t>24</a:t>
            </a:fld>
            <a:endParaRPr lang="en-US" altLang="ko-KR"/>
          </a:p>
        </p:txBody>
      </p:sp>
      <p:sp>
        <p:nvSpPr>
          <p:cNvPr id="210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6150" y="750888"/>
            <a:ext cx="4751388" cy="3563937"/>
          </a:xfrm>
          <a:ln/>
        </p:spPr>
      </p:sp>
      <p:sp>
        <p:nvSpPr>
          <p:cNvPr id="2101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7495" y="4586122"/>
            <a:ext cx="4867110" cy="4343095"/>
          </a:xfrm>
        </p:spPr>
        <p:txBody>
          <a:bodyPr/>
          <a:lstStyle/>
          <a:p>
            <a:pPr defTabSz="893655"/>
            <a:endParaRPr lang="zh-CN" altLang="en-US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BBA856-A7A3-4EEB-BC54-FAEC44CB7A1F}" type="slidenum">
              <a:rPr lang="en-US" altLang="ko-KR"/>
              <a:pPr/>
              <a:t>25</a:t>
            </a:fld>
            <a:endParaRPr lang="en-US" altLang="ko-KR"/>
          </a:p>
        </p:txBody>
      </p:sp>
      <p:sp>
        <p:nvSpPr>
          <p:cNvPr id="209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6150" y="750888"/>
            <a:ext cx="4751388" cy="3563937"/>
          </a:xfrm>
          <a:ln/>
        </p:spPr>
      </p:sp>
      <p:sp>
        <p:nvSpPr>
          <p:cNvPr id="2099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7495" y="4586122"/>
            <a:ext cx="4867110" cy="4343095"/>
          </a:xfrm>
        </p:spPr>
        <p:txBody>
          <a:bodyPr/>
          <a:lstStyle/>
          <a:p>
            <a:pPr defTabSz="893655"/>
            <a:endParaRPr lang="zh-CN" altLang="en-US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92C20C-FA60-4CD4-BC55-AB0DE1B2D004}" type="slidenum">
              <a:rPr lang="en-US" altLang="ko-KR"/>
              <a:pPr/>
              <a:t>26</a:t>
            </a:fld>
            <a:endParaRPr lang="en-US" altLang="ko-KR"/>
          </a:p>
        </p:txBody>
      </p:sp>
      <p:sp>
        <p:nvSpPr>
          <p:cNvPr id="2085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6150" y="750888"/>
            <a:ext cx="4751388" cy="3563937"/>
          </a:xfrm>
          <a:ln/>
        </p:spPr>
      </p:sp>
      <p:sp>
        <p:nvSpPr>
          <p:cNvPr id="2085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7495" y="4586122"/>
            <a:ext cx="4867110" cy="4343095"/>
          </a:xfrm>
        </p:spPr>
        <p:txBody>
          <a:bodyPr/>
          <a:lstStyle/>
          <a:p>
            <a:pPr defTabSz="893655"/>
            <a:endParaRPr lang="zh-CN" altLang="en-US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24C50E-9AC2-4493-A358-860E8394FB1E}" type="slidenum">
              <a:rPr lang="en-US" altLang="ko-KR"/>
              <a:pPr/>
              <a:t>27</a:t>
            </a:fld>
            <a:endParaRPr lang="en-US" altLang="ko-KR"/>
          </a:p>
        </p:txBody>
      </p:sp>
      <p:sp>
        <p:nvSpPr>
          <p:cNvPr id="210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6150" y="750888"/>
            <a:ext cx="4751388" cy="3563937"/>
          </a:xfrm>
          <a:ln/>
        </p:spPr>
      </p:sp>
      <p:sp>
        <p:nvSpPr>
          <p:cNvPr id="2107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7495" y="4586122"/>
            <a:ext cx="4867110" cy="4343095"/>
          </a:xfrm>
        </p:spPr>
        <p:txBody>
          <a:bodyPr/>
          <a:lstStyle/>
          <a:p>
            <a:pPr defTabSz="893655"/>
            <a:endParaRPr lang="zh-CN" altLang="en-US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E59A8B-4EDC-4764-9D36-813EB6CC7467}" type="slidenum">
              <a:rPr lang="en-US" altLang="ko-KR"/>
              <a:pPr/>
              <a:t>28</a:t>
            </a:fld>
            <a:endParaRPr lang="en-US" altLang="ko-KR"/>
          </a:p>
        </p:txBody>
      </p:sp>
      <p:sp>
        <p:nvSpPr>
          <p:cNvPr id="208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6150" y="750888"/>
            <a:ext cx="4751388" cy="3563937"/>
          </a:xfrm>
          <a:ln/>
        </p:spPr>
      </p:sp>
      <p:sp>
        <p:nvSpPr>
          <p:cNvPr id="2087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7495" y="4586122"/>
            <a:ext cx="4867110" cy="4343095"/>
          </a:xfrm>
        </p:spPr>
        <p:txBody>
          <a:bodyPr/>
          <a:lstStyle/>
          <a:p>
            <a:pPr defTabSz="893655"/>
            <a:endParaRPr lang="zh-CN" altLang="en-US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CC075A-3F34-4A1D-AE6E-3BD2E28E5100}" type="slidenum">
              <a:rPr lang="en-US" altLang="ko-KR"/>
              <a:pPr/>
              <a:t>29</a:t>
            </a:fld>
            <a:endParaRPr lang="en-US" altLang="ko-KR"/>
          </a:p>
        </p:txBody>
      </p:sp>
      <p:sp>
        <p:nvSpPr>
          <p:cNvPr id="2110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6150" y="750888"/>
            <a:ext cx="4751388" cy="3563937"/>
          </a:xfrm>
          <a:ln/>
        </p:spPr>
      </p:sp>
      <p:sp>
        <p:nvSpPr>
          <p:cNvPr id="211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7495" y="4586122"/>
            <a:ext cx="4867110" cy="4343095"/>
          </a:xfrm>
        </p:spPr>
        <p:txBody>
          <a:bodyPr/>
          <a:lstStyle/>
          <a:p>
            <a:pPr defTabSz="893655"/>
            <a:endParaRPr lang="zh-CN" altLang="en-US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B0AEE8-2A88-4F1D-B557-5AD22A58750D}" type="slidenum">
              <a:rPr lang="en-US" altLang="ko-KR"/>
              <a:pPr/>
              <a:t>30</a:t>
            </a:fld>
            <a:endParaRPr lang="en-US" altLang="ko-KR"/>
          </a:p>
        </p:txBody>
      </p:sp>
      <p:sp>
        <p:nvSpPr>
          <p:cNvPr id="2134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6150" y="750888"/>
            <a:ext cx="4751388" cy="3563937"/>
          </a:xfrm>
          <a:ln/>
        </p:spPr>
      </p:sp>
      <p:sp>
        <p:nvSpPr>
          <p:cNvPr id="2134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7495" y="4586122"/>
            <a:ext cx="4867110" cy="4343095"/>
          </a:xfrm>
        </p:spPr>
        <p:txBody>
          <a:bodyPr/>
          <a:lstStyle/>
          <a:p>
            <a:pPr defTabSz="893655"/>
            <a:endParaRPr lang="zh-CN" altLang="en-US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D35273-091A-4642-AA4E-A1A5328E51F6}" type="slidenum">
              <a:rPr lang="en-US" altLang="ko-KR"/>
              <a:pPr/>
              <a:t>31</a:t>
            </a:fld>
            <a:endParaRPr lang="en-US" altLang="ko-KR"/>
          </a:p>
        </p:txBody>
      </p:sp>
      <p:sp>
        <p:nvSpPr>
          <p:cNvPr id="2136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6150" y="750888"/>
            <a:ext cx="4751388" cy="3563937"/>
          </a:xfrm>
          <a:ln/>
        </p:spPr>
      </p:sp>
      <p:sp>
        <p:nvSpPr>
          <p:cNvPr id="2136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7495" y="4586122"/>
            <a:ext cx="4867110" cy="4343095"/>
          </a:xfrm>
        </p:spPr>
        <p:txBody>
          <a:bodyPr/>
          <a:lstStyle/>
          <a:p>
            <a:pPr defTabSz="893655"/>
            <a:endParaRPr lang="zh-CN" altLang="en-US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97538D-8979-424A-A294-99EF847CAF41}" type="slidenum">
              <a:rPr lang="en-US" altLang="ko-KR"/>
              <a:pPr/>
              <a:t>32</a:t>
            </a:fld>
            <a:endParaRPr lang="en-US" altLang="ko-KR"/>
          </a:p>
        </p:txBody>
      </p:sp>
      <p:sp>
        <p:nvSpPr>
          <p:cNvPr id="213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6150" y="750888"/>
            <a:ext cx="4751388" cy="3563937"/>
          </a:xfrm>
          <a:ln/>
        </p:spPr>
      </p:sp>
      <p:sp>
        <p:nvSpPr>
          <p:cNvPr id="2139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7495" y="4586122"/>
            <a:ext cx="4867110" cy="4343095"/>
          </a:xfrm>
        </p:spPr>
        <p:txBody>
          <a:bodyPr/>
          <a:lstStyle/>
          <a:p>
            <a:pPr defTabSz="893655"/>
            <a:endParaRPr lang="zh-CN" altLang="en-US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1903EC-3EF5-49BD-9967-A819E6EA3C6B}" type="slidenum">
              <a:rPr lang="en-US" altLang="ko-KR"/>
              <a:pPr/>
              <a:t>33</a:t>
            </a:fld>
            <a:endParaRPr lang="en-US" altLang="ko-KR"/>
          </a:p>
        </p:txBody>
      </p:sp>
      <p:sp>
        <p:nvSpPr>
          <p:cNvPr id="2141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6150" y="750888"/>
            <a:ext cx="4751388" cy="3563937"/>
          </a:xfrm>
          <a:ln/>
        </p:spPr>
      </p:sp>
      <p:sp>
        <p:nvSpPr>
          <p:cNvPr id="2141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7495" y="4586122"/>
            <a:ext cx="4867110" cy="4343095"/>
          </a:xfrm>
        </p:spPr>
        <p:txBody>
          <a:bodyPr/>
          <a:lstStyle/>
          <a:p>
            <a:pPr defTabSz="893655"/>
            <a:endParaRPr lang="zh-CN" altLang="en-US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15B96F-B0FB-4413-9E91-0F70A3718083}" type="slidenum">
              <a:rPr lang="en-US" altLang="ko-KR"/>
              <a:pPr/>
              <a:t>34</a:t>
            </a:fld>
            <a:endParaRPr lang="en-US" altLang="ko-KR"/>
          </a:p>
        </p:txBody>
      </p:sp>
      <p:sp>
        <p:nvSpPr>
          <p:cNvPr id="209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6150" y="750888"/>
            <a:ext cx="4751388" cy="3563937"/>
          </a:xfrm>
          <a:ln/>
        </p:spPr>
      </p:sp>
      <p:sp>
        <p:nvSpPr>
          <p:cNvPr id="2096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7495" y="4586122"/>
            <a:ext cx="4867110" cy="4343095"/>
          </a:xfrm>
        </p:spPr>
        <p:txBody>
          <a:bodyPr/>
          <a:lstStyle/>
          <a:p>
            <a:pPr defTabSz="893655"/>
            <a:endParaRPr lang="zh-CN" altLang="en-US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D25FEC-2FB5-41BD-9E43-96BE670F7F3B}" type="slidenum">
              <a:rPr lang="en-US" altLang="ko-KR"/>
              <a:pPr/>
              <a:t>35</a:t>
            </a:fld>
            <a:endParaRPr lang="en-US" altLang="ko-KR"/>
          </a:p>
        </p:txBody>
      </p:sp>
      <p:sp>
        <p:nvSpPr>
          <p:cNvPr id="2112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6150" y="750888"/>
            <a:ext cx="4751388" cy="3563937"/>
          </a:xfrm>
          <a:ln/>
        </p:spPr>
      </p:sp>
      <p:sp>
        <p:nvSpPr>
          <p:cNvPr id="2112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7495" y="4586122"/>
            <a:ext cx="4867110" cy="4343095"/>
          </a:xfrm>
        </p:spPr>
        <p:txBody>
          <a:bodyPr/>
          <a:lstStyle/>
          <a:p>
            <a:pPr defTabSz="893655"/>
            <a:endParaRPr lang="zh-CN" altLang="en-US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759C88-0EBB-427C-92D8-4A59B6F68046}" type="slidenum">
              <a:rPr lang="en-US" altLang="ko-KR"/>
              <a:pPr/>
              <a:t>36</a:t>
            </a:fld>
            <a:endParaRPr lang="en-US" altLang="ko-KR"/>
          </a:p>
        </p:txBody>
      </p:sp>
      <p:sp>
        <p:nvSpPr>
          <p:cNvPr id="2114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6150" y="750888"/>
            <a:ext cx="4751388" cy="3563937"/>
          </a:xfrm>
          <a:ln/>
        </p:spPr>
      </p:sp>
      <p:sp>
        <p:nvSpPr>
          <p:cNvPr id="2114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7495" y="4586122"/>
            <a:ext cx="4867110" cy="4343095"/>
          </a:xfrm>
        </p:spPr>
        <p:txBody>
          <a:bodyPr/>
          <a:lstStyle/>
          <a:p>
            <a:pPr defTabSz="893655"/>
            <a:endParaRPr lang="zh-CN" altLang="en-US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67C315-B5E3-4DC6-956A-CF9117F8B332}" type="slidenum">
              <a:rPr lang="en-US" altLang="ko-KR"/>
              <a:pPr/>
              <a:t>37</a:t>
            </a:fld>
            <a:endParaRPr lang="en-US" altLang="ko-KR"/>
          </a:p>
        </p:txBody>
      </p:sp>
      <p:sp>
        <p:nvSpPr>
          <p:cNvPr id="211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6150" y="750888"/>
            <a:ext cx="4751388" cy="3563937"/>
          </a:xfrm>
          <a:ln/>
        </p:spPr>
      </p:sp>
      <p:sp>
        <p:nvSpPr>
          <p:cNvPr id="2116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7495" y="4586122"/>
            <a:ext cx="4867110" cy="4343095"/>
          </a:xfrm>
        </p:spPr>
        <p:txBody>
          <a:bodyPr/>
          <a:lstStyle/>
          <a:p>
            <a:pPr defTabSz="893655"/>
            <a:endParaRPr lang="zh-CN" altLang="en-US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0486F9-D2A1-4C42-B191-A63703FC5197}" type="slidenum">
              <a:rPr lang="en-US" altLang="ko-KR"/>
              <a:pPr/>
              <a:t>38</a:t>
            </a:fld>
            <a:endParaRPr lang="en-US" altLang="ko-KR"/>
          </a:p>
        </p:txBody>
      </p:sp>
      <p:sp>
        <p:nvSpPr>
          <p:cNvPr id="2120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6150" y="750888"/>
            <a:ext cx="4751388" cy="3563937"/>
          </a:xfrm>
          <a:ln/>
        </p:spPr>
      </p:sp>
      <p:sp>
        <p:nvSpPr>
          <p:cNvPr id="2120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7495" y="4586122"/>
            <a:ext cx="4867110" cy="4343095"/>
          </a:xfrm>
        </p:spPr>
        <p:txBody>
          <a:bodyPr/>
          <a:lstStyle/>
          <a:p>
            <a:pPr defTabSz="893655"/>
            <a:endParaRPr lang="zh-CN" altLang="en-US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8704AC-2B5C-454E-8240-F16F99D21BC5}" type="slidenum">
              <a:rPr lang="en-US" altLang="ko-KR"/>
              <a:pPr/>
              <a:t>39</a:t>
            </a:fld>
            <a:endParaRPr lang="en-US" altLang="ko-KR"/>
          </a:p>
        </p:txBody>
      </p:sp>
      <p:sp>
        <p:nvSpPr>
          <p:cNvPr id="207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6150" y="750888"/>
            <a:ext cx="4751388" cy="3563937"/>
          </a:xfrm>
          <a:ln/>
        </p:spPr>
      </p:sp>
      <p:sp>
        <p:nvSpPr>
          <p:cNvPr id="2071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7495" y="4586122"/>
            <a:ext cx="4867110" cy="4343095"/>
          </a:xfrm>
        </p:spPr>
        <p:txBody>
          <a:bodyPr/>
          <a:lstStyle/>
          <a:p>
            <a:pPr defTabSz="893655"/>
            <a:endParaRPr lang="zh-CN" altLang="en-US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69164F-0501-4133-B00B-6184132ED811}" type="slidenum">
              <a:rPr lang="en-US" altLang="ko-KR"/>
              <a:pPr/>
              <a:t>40</a:t>
            </a:fld>
            <a:endParaRPr lang="en-US" altLang="ko-KR"/>
          </a:p>
        </p:txBody>
      </p:sp>
      <p:sp>
        <p:nvSpPr>
          <p:cNvPr id="198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6150" y="750888"/>
            <a:ext cx="4751388" cy="3563937"/>
          </a:xfrm>
          <a:ln/>
        </p:spPr>
      </p:sp>
      <p:sp>
        <p:nvSpPr>
          <p:cNvPr id="198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7495" y="4586122"/>
            <a:ext cx="4867110" cy="4343095"/>
          </a:xfrm>
        </p:spPr>
        <p:txBody>
          <a:bodyPr/>
          <a:lstStyle/>
          <a:p>
            <a:pPr defTabSz="893655"/>
            <a:endParaRPr lang="zh-CN" altLang="en-US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C91D1C-9826-485C-8AC9-656E61670553}" type="slidenum">
              <a:rPr lang="en-US" altLang="ko-KR"/>
              <a:pPr/>
              <a:t>41</a:t>
            </a:fld>
            <a:endParaRPr lang="en-US" altLang="ko-KR"/>
          </a:p>
        </p:txBody>
      </p:sp>
      <p:sp>
        <p:nvSpPr>
          <p:cNvPr id="198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6150" y="750888"/>
            <a:ext cx="4751388" cy="3563937"/>
          </a:xfrm>
          <a:ln/>
        </p:spPr>
      </p:sp>
      <p:sp>
        <p:nvSpPr>
          <p:cNvPr id="198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7495" y="4586122"/>
            <a:ext cx="4867110" cy="4343095"/>
          </a:xfrm>
        </p:spPr>
        <p:txBody>
          <a:bodyPr/>
          <a:lstStyle/>
          <a:p>
            <a:pPr defTabSz="893655"/>
            <a:endParaRPr lang="zh-CN" altLang="en-US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C5D36B-E919-44D6-9BFE-C6A827370FB1}" type="slidenum">
              <a:rPr lang="en-US" altLang="ko-KR"/>
              <a:pPr/>
              <a:t>42</a:t>
            </a:fld>
            <a:endParaRPr lang="en-US" altLang="ko-KR"/>
          </a:p>
        </p:txBody>
      </p:sp>
      <p:sp>
        <p:nvSpPr>
          <p:cNvPr id="199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6150" y="750888"/>
            <a:ext cx="4751388" cy="3563937"/>
          </a:xfrm>
          <a:ln/>
        </p:spPr>
      </p:sp>
      <p:sp>
        <p:nvSpPr>
          <p:cNvPr id="199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7495" y="4586122"/>
            <a:ext cx="4867110" cy="4343095"/>
          </a:xfrm>
        </p:spPr>
        <p:txBody>
          <a:bodyPr/>
          <a:lstStyle/>
          <a:p>
            <a:pPr defTabSz="893655"/>
            <a:endParaRPr lang="zh-CN" altLang="en-US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B7B4A5-AA28-4157-922D-151F3D067826}" type="slidenum">
              <a:rPr lang="en-US" altLang="ko-KR"/>
              <a:pPr/>
              <a:t>43</a:t>
            </a:fld>
            <a:endParaRPr lang="en-US" altLang="ko-KR"/>
          </a:p>
        </p:txBody>
      </p:sp>
      <p:sp>
        <p:nvSpPr>
          <p:cNvPr id="199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6150" y="750888"/>
            <a:ext cx="4751388" cy="3563937"/>
          </a:xfrm>
          <a:ln/>
        </p:spPr>
      </p:sp>
      <p:sp>
        <p:nvSpPr>
          <p:cNvPr id="199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7495" y="4586122"/>
            <a:ext cx="4867110" cy="4343095"/>
          </a:xfrm>
        </p:spPr>
        <p:txBody>
          <a:bodyPr/>
          <a:lstStyle/>
          <a:p>
            <a:pPr defTabSz="893655"/>
            <a:endParaRPr lang="zh-CN" altLang="en-US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E59C4E-CA6C-4F96-A8DD-B833D04CF058}" type="slidenum">
              <a:rPr lang="en-US" altLang="ko-KR"/>
              <a:pPr/>
              <a:t>44</a:t>
            </a:fld>
            <a:endParaRPr lang="en-US" altLang="ko-KR"/>
          </a:p>
        </p:txBody>
      </p:sp>
      <p:sp>
        <p:nvSpPr>
          <p:cNvPr id="199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6150" y="750888"/>
            <a:ext cx="4751388" cy="3563937"/>
          </a:xfrm>
          <a:ln/>
        </p:spPr>
      </p:sp>
      <p:sp>
        <p:nvSpPr>
          <p:cNvPr id="199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7495" y="4586122"/>
            <a:ext cx="4867110" cy="4343095"/>
          </a:xfrm>
        </p:spPr>
        <p:txBody>
          <a:bodyPr/>
          <a:lstStyle/>
          <a:p>
            <a:pPr defTabSz="893655"/>
            <a:endParaRPr lang="zh-CN" altLang="en-US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EFB841-E0D1-49D9-8026-31702C08CC0A}" type="slidenum">
              <a:rPr lang="en-US" altLang="ko-KR"/>
              <a:pPr/>
              <a:t>45</a:t>
            </a:fld>
            <a:endParaRPr lang="en-US" altLang="ko-KR"/>
          </a:p>
        </p:txBody>
      </p:sp>
      <p:sp>
        <p:nvSpPr>
          <p:cNvPr id="201933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08050" y="723900"/>
            <a:ext cx="4827588" cy="3621088"/>
          </a:xfrm>
          <a:ln/>
        </p:spPr>
      </p:sp>
      <p:sp>
        <p:nvSpPr>
          <p:cNvPr id="2019331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64837" y="4586122"/>
            <a:ext cx="5312426" cy="4343095"/>
          </a:xfrm>
        </p:spPr>
        <p:txBody>
          <a:bodyPr lIns="90306" tIns="45153" rIns="90306" bIns="45153"/>
          <a:lstStyle/>
          <a:p>
            <a:pPr>
              <a:spcBef>
                <a:spcPct val="0"/>
              </a:spcBef>
            </a:pPr>
            <a:r>
              <a:rPr lang="en-US" altLang="ko-KR"/>
              <a:t>Content based networking is an emerging routing paradigm in that:</a:t>
            </a:r>
          </a:p>
          <a:p>
            <a:pPr>
              <a:spcBef>
                <a:spcPct val="0"/>
              </a:spcBef>
            </a:pPr>
            <a:r>
              <a:rPr lang="en-US" altLang="ko-KR"/>
              <a:t>Message does not have explicit destination address, instead, content of message determines the destination implicitly.</a:t>
            </a:r>
          </a:p>
          <a:p>
            <a:pPr>
              <a:spcBef>
                <a:spcPct val="0"/>
              </a:spcBef>
            </a:pPr>
            <a:endParaRPr lang="en-US" altLang="ko-KR"/>
          </a:p>
        </p:txBody>
      </p:sp>
      <p:sp>
        <p:nvSpPr>
          <p:cNvPr id="26628" name="슬라이드 번호 개체 틀 3"/>
          <p:cNvSpPr txBox="1">
            <a:spLocks noGrp="1"/>
          </p:cNvSpPr>
          <p:nvPr/>
        </p:nvSpPr>
        <p:spPr bwMode="auto">
          <a:xfrm>
            <a:off x="3761662" y="9169105"/>
            <a:ext cx="2878871" cy="48291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0306" tIns="45153" rIns="90306" bIns="45153" anchor="b"/>
          <a:lstStyle/>
          <a:p>
            <a:pPr algn="r" eaLnBrk="1" latinLnBrk="1" hangingPunct="1">
              <a:defRPr/>
            </a:pPr>
            <a:fld id="{447EE263-8ADB-47F8-BF2E-25946F1A325E}" type="slidenum">
              <a:rPr kumimoji="0" lang="ko-KR" altLang="en-US">
                <a:latin typeface="+mn-lt"/>
                <a:ea typeface="+mn-ea"/>
              </a:rPr>
              <a:pPr algn="r" eaLnBrk="1" latinLnBrk="1" hangingPunct="1">
                <a:defRPr/>
              </a:pPr>
              <a:t>45</a:t>
            </a:fld>
            <a:endParaRPr kumimoji="0" lang="ko-KR" altLang="en-US"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F04C1C-EF7A-495A-BAC9-6646DD0AE721}" type="slidenum">
              <a:rPr lang="en-US" altLang="ko-KR"/>
              <a:pPr/>
              <a:t>46</a:t>
            </a:fld>
            <a:endParaRPr lang="en-US" altLang="ko-KR"/>
          </a:p>
        </p:txBody>
      </p:sp>
      <p:sp>
        <p:nvSpPr>
          <p:cNvPr id="203571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08050" y="723900"/>
            <a:ext cx="4827588" cy="3621088"/>
          </a:xfrm>
          <a:ln/>
        </p:spPr>
      </p:sp>
      <p:sp>
        <p:nvSpPr>
          <p:cNvPr id="2035715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64837" y="4586122"/>
            <a:ext cx="5312426" cy="4343095"/>
          </a:xfrm>
        </p:spPr>
        <p:txBody>
          <a:bodyPr lIns="90306" tIns="45153" rIns="90306" bIns="45153"/>
          <a:lstStyle/>
          <a:p>
            <a:pPr>
              <a:spcBef>
                <a:spcPct val="0"/>
              </a:spcBef>
            </a:pPr>
            <a:r>
              <a:rPr lang="en-US" altLang="ko-KR"/>
              <a:t>Content based networking is an emerging routing paradigm in that:</a:t>
            </a:r>
          </a:p>
          <a:p>
            <a:pPr>
              <a:spcBef>
                <a:spcPct val="0"/>
              </a:spcBef>
            </a:pPr>
            <a:r>
              <a:rPr lang="en-US" altLang="ko-KR"/>
              <a:t>Message does not have explicit destination address, instead, content of message determines the destination implicitly.</a:t>
            </a:r>
          </a:p>
          <a:p>
            <a:pPr>
              <a:spcBef>
                <a:spcPct val="0"/>
              </a:spcBef>
            </a:pPr>
            <a:endParaRPr lang="en-US" altLang="ko-KR"/>
          </a:p>
        </p:txBody>
      </p:sp>
      <p:sp>
        <p:nvSpPr>
          <p:cNvPr id="26628" name="슬라이드 번호 개체 틀 3"/>
          <p:cNvSpPr txBox="1">
            <a:spLocks noGrp="1"/>
          </p:cNvSpPr>
          <p:nvPr/>
        </p:nvSpPr>
        <p:spPr bwMode="auto">
          <a:xfrm>
            <a:off x="3761662" y="9169105"/>
            <a:ext cx="2878871" cy="48291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0306" tIns="45153" rIns="90306" bIns="45153" anchor="b"/>
          <a:lstStyle/>
          <a:p>
            <a:pPr algn="r" eaLnBrk="1" latinLnBrk="1" hangingPunct="1">
              <a:defRPr/>
            </a:pPr>
            <a:fld id="{473EA381-4614-4CCA-88DF-ABA007147965}" type="slidenum">
              <a:rPr kumimoji="0" lang="ko-KR" altLang="en-US">
                <a:latin typeface="+mn-lt"/>
                <a:ea typeface="+mn-ea"/>
              </a:rPr>
              <a:pPr algn="r" eaLnBrk="1" latinLnBrk="1" hangingPunct="1">
                <a:defRPr/>
              </a:pPr>
              <a:t>46</a:t>
            </a:fld>
            <a:endParaRPr kumimoji="0" lang="ko-KR" altLang="en-US"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E9F0B3-8C3E-4FC6-9924-0EFD4F1E10BA}" type="slidenum">
              <a:rPr lang="en-US" altLang="ko-KR"/>
              <a:pPr/>
              <a:t>47</a:t>
            </a:fld>
            <a:endParaRPr lang="en-US" altLang="ko-KR"/>
          </a:p>
        </p:txBody>
      </p:sp>
      <p:sp>
        <p:nvSpPr>
          <p:cNvPr id="204800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08050" y="723900"/>
            <a:ext cx="4827588" cy="3621088"/>
          </a:xfrm>
          <a:ln/>
        </p:spPr>
      </p:sp>
      <p:sp>
        <p:nvSpPr>
          <p:cNvPr id="204800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64837" y="4586122"/>
            <a:ext cx="5312426" cy="4343095"/>
          </a:xfrm>
        </p:spPr>
        <p:txBody>
          <a:bodyPr lIns="90306" tIns="45153" rIns="90306" bIns="45153"/>
          <a:lstStyle/>
          <a:p>
            <a:pPr>
              <a:spcBef>
                <a:spcPct val="0"/>
              </a:spcBef>
            </a:pPr>
            <a:r>
              <a:rPr lang="en-US" altLang="ko-KR"/>
              <a:t>Content based networking is an emerging routing paradigm in that:</a:t>
            </a:r>
          </a:p>
          <a:p>
            <a:pPr>
              <a:spcBef>
                <a:spcPct val="0"/>
              </a:spcBef>
            </a:pPr>
            <a:r>
              <a:rPr lang="en-US" altLang="ko-KR"/>
              <a:t>Message does not have explicit destination address, instead, content of message determines the destination implicitly.</a:t>
            </a:r>
          </a:p>
          <a:p>
            <a:pPr>
              <a:spcBef>
                <a:spcPct val="0"/>
              </a:spcBef>
            </a:pPr>
            <a:endParaRPr lang="en-US" altLang="ko-KR"/>
          </a:p>
        </p:txBody>
      </p:sp>
      <p:sp>
        <p:nvSpPr>
          <p:cNvPr id="26628" name="슬라이드 번호 개체 틀 3"/>
          <p:cNvSpPr txBox="1">
            <a:spLocks noGrp="1"/>
          </p:cNvSpPr>
          <p:nvPr/>
        </p:nvSpPr>
        <p:spPr bwMode="auto">
          <a:xfrm>
            <a:off x="3761662" y="9169105"/>
            <a:ext cx="2878871" cy="48291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0306" tIns="45153" rIns="90306" bIns="45153" anchor="b"/>
          <a:lstStyle/>
          <a:p>
            <a:pPr algn="r" eaLnBrk="1" latinLnBrk="1" hangingPunct="1">
              <a:defRPr/>
            </a:pPr>
            <a:fld id="{3DD7B324-35DA-4519-8DE8-3CA5B1C5142A}" type="slidenum">
              <a:rPr kumimoji="0" lang="ko-KR" altLang="en-US">
                <a:latin typeface="+mn-lt"/>
                <a:ea typeface="+mn-ea"/>
              </a:rPr>
              <a:pPr algn="r" eaLnBrk="1" latinLnBrk="1" hangingPunct="1">
                <a:defRPr/>
              </a:pPr>
              <a:t>47</a:t>
            </a:fld>
            <a:endParaRPr kumimoji="0" lang="ko-KR" altLang="en-US"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310D96-9203-41F4-95E1-6E5D3C0B8D04}" type="slidenum">
              <a:rPr lang="en-US" altLang="ko-KR"/>
              <a:pPr/>
              <a:t>48</a:t>
            </a:fld>
            <a:endParaRPr lang="en-US" altLang="ko-KR"/>
          </a:p>
        </p:txBody>
      </p:sp>
      <p:sp>
        <p:nvSpPr>
          <p:cNvPr id="205005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08050" y="723900"/>
            <a:ext cx="4827588" cy="3621088"/>
          </a:xfrm>
          <a:ln/>
        </p:spPr>
      </p:sp>
      <p:sp>
        <p:nvSpPr>
          <p:cNvPr id="2050051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64837" y="4586122"/>
            <a:ext cx="5312426" cy="4343095"/>
          </a:xfrm>
        </p:spPr>
        <p:txBody>
          <a:bodyPr lIns="90306" tIns="45153" rIns="90306" bIns="45153"/>
          <a:lstStyle/>
          <a:p>
            <a:pPr>
              <a:spcBef>
                <a:spcPct val="0"/>
              </a:spcBef>
            </a:pPr>
            <a:r>
              <a:rPr lang="en-US" altLang="ko-KR"/>
              <a:t>Content based networking is an emerging routing paradigm in that:</a:t>
            </a:r>
          </a:p>
          <a:p>
            <a:pPr>
              <a:spcBef>
                <a:spcPct val="0"/>
              </a:spcBef>
            </a:pPr>
            <a:r>
              <a:rPr lang="en-US" altLang="ko-KR"/>
              <a:t>Message does not have explicit destination address, instead, content of message determines the destination implicitly.</a:t>
            </a:r>
          </a:p>
          <a:p>
            <a:pPr>
              <a:spcBef>
                <a:spcPct val="0"/>
              </a:spcBef>
            </a:pPr>
            <a:endParaRPr lang="en-US" altLang="ko-KR"/>
          </a:p>
        </p:txBody>
      </p:sp>
      <p:sp>
        <p:nvSpPr>
          <p:cNvPr id="26628" name="슬라이드 번호 개체 틀 3"/>
          <p:cNvSpPr txBox="1">
            <a:spLocks noGrp="1"/>
          </p:cNvSpPr>
          <p:nvPr/>
        </p:nvSpPr>
        <p:spPr bwMode="auto">
          <a:xfrm>
            <a:off x="3761662" y="9169105"/>
            <a:ext cx="2878871" cy="48291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0306" tIns="45153" rIns="90306" bIns="45153" anchor="b"/>
          <a:lstStyle/>
          <a:p>
            <a:pPr algn="r" eaLnBrk="1" latinLnBrk="1" hangingPunct="1">
              <a:defRPr/>
            </a:pPr>
            <a:fld id="{A62B9422-14C6-4226-AC5B-3339E7F16CD0}" type="slidenum">
              <a:rPr kumimoji="0" lang="ko-KR" altLang="en-US">
                <a:latin typeface="+mn-lt"/>
                <a:ea typeface="+mn-ea"/>
              </a:rPr>
              <a:pPr algn="r" eaLnBrk="1" latinLnBrk="1" hangingPunct="1">
                <a:defRPr/>
              </a:pPr>
              <a:t>48</a:t>
            </a:fld>
            <a:endParaRPr kumimoji="0" lang="ko-KR" altLang="en-US"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F3841B-5077-4F7A-A50B-856AC0F76301}" type="slidenum">
              <a:rPr lang="en-US" altLang="ko-KR"/>
              <a:pPr/>
              <a:t>49</a:t>
            </a:fld>
            <a:endParaRPr lang="en-US" altLang="ko-KR"/>
          </a:p>
        </p:txBody>
      </p:sp>
      <p:sp>
        <p:nvSpPr>
          <p:cNvPr id="20336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08050" y="723900"/>
            <a:ext cx="4827588" cy="3621088"/>
          </a:xfrm>
          <a:ln/>
        </p:spPr>
      </p:sp>
      <p:sp>
        <p:nvSpPr>
          <p:cNvPr id="2033667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64837" y="4586122"/>
            <a:ext cx="5312426" cy="4343095"/>
          </a:xfrm>
        </p:spPr>
        <p:txBody>
          <a:bodyPr lIns="90306" tIns="45153" rIns="90306" bIns="45153"/>
          <a:lstStyle/>
          <a:p>
            <a:pPr>
              <a:spcBef>
                <a:spcPct val="0"/>
              </a:spcBef>
            </a:pPr>
            <a:r>
              <a:rPr lang="en-US" altLang="ko-KR"/>
              <a:t>Content based networking is an emerging routing paradigm in that:</a:t>
            </a:r>
          </a:p>
          <a:p>
            <a:pPr>
              <a:spcBef>
                <a:spcPct val="0"/>
              </a:spcBef>
            </a:pPr>
            <a:r>
              <a:rPr lang="en-US" altLang="ko-KR"/>
              <a:t>Message does not have explicit destination address, instead, content of message determines the destination implicitly.</a:t>
            </a:r>
          </a:p>
          <a:p>
            <a:pPr>
              <a:spcBef>
                <a:spcPct val="0"/>
              </a:spcBef>
            </a:pPr>
            <a:endParaRPr lang="en-US" altLang="ko-KR"/>
          </a:p>
        </p:txBody>
      </p:sp>
      <p:sp>
        <p:nvSpPr>
          <p:cNvPr id="26628" name="슬라이드 번호 개체 틀 3"/>
          <p:cNvSpPr txBox="1">
            <a:spLocks noGrp="1"/>
          </p:cNvSpPr>
          <p:nvPr/>
        </p:nvSpPr>
        <p:spPr bwMode="auto">
          <a:xfrm>
            <a:off x="3761662" y="9169105"/>
            <a:ext cx="2878871" cy="48291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0306" tIns="45153" rIns="90306" bIns="45153" anchor="b"/>
          <a:lstStyle/>
          <a:p>
            <a:pPr algn="r" eaLnBrk="1" latinLnBrk="1" hangingPunct="1">
              <a:defRPr/>
            </a:pPr>
            <a:fld id="{E8F3E3DA-852F-4FD9-81FB-3485648B1E82}" type="slidenum">
              <a:rPr kumimoji="0" lang="ko-KR" altLang="en-US">
                <a:latin typeface="+mn-lt"/>
                <a:ea typeface="+mn-ea"/>
              </a:rPr>
              <a:pPr algn="r" eaLnBrk="1" latinLnBrk="1" hangingPunct="1">
                <a:defRPr/>
              </a:pPr>
              <a:t>49</a:t>
            </a:fld>
            <a:endParaRPr kumimoji="0" lang="ko-KR" altLang="en-US"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CF80E8-CC87-42F1-977B-C3B24F3D9C33}" type="slidenum">
              <a:rPr lang="en-US" altLang="ko-KR"/>
              <a:pPr/>
              <a:t>50</a:t>
            </a:fld>
            <a:endParaRPr lang="en-US" altLang="ko-KR"/>
          </a:p>
        </p:txBody>
      </p:sp>
      <p:sp>
        <p:nvSpPr>
          <p:cNvPr id="207155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08050" y="723900"/>
            <a:ext cx="4827588" cy="3621088"/>
          </a:xfrm>
          <a:ln/>
        </p:spPr>
      </p:sp>
      <p:sp>
        <p:nvSpPr>
          <p:cNvPr id="2071555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64837" y="4586122"/>
            <a:ext cx="5312426" cy="4343095"/>
          </a:xfrm>
        </p:spPr>
        <p:txBody>
          <a:bodyPr lIns="90306" tIns="45153" rIns="90306" bIns="45153"/>
          <a:lstStyle/>
          <a:p>
            <a:endParaRPr lang="ko-KR" altLang="ko-KR"/>
          </a:p>
        </p:txBody>
      </p:sp>
      <p:sp>
        <p:nvSpPr>
          <p:cNvPr id="4" name="슬라이드 번호 개체 틀 3"/>
          <p:cNvSpPr txBox="1">
            <a:spLocks noGrp="1"/>
          </p:cNvSpPr>
          <p:nvPr/>
        </p:nvSpPr>
        <p:spPr>
          <a:xfrm>
            <a:off x="3761662" y="9169105"/>
            <a:ext cx="2878871" cy="482915"/>
          </a:xfrm>
          <a:prstGeom prst="rect">
            <a:avLst/>
          </a:prstGeom>
          <a:noFill/>
        </p:spPr>
        <p:txBody>
          <a:bodyPr lIns="90306" tIns="45153" rIns="90306" bIns="45153"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6FA2BBD0-6C9E-4A88-8A54-04C4708DADC7}" type="slidenum">
              <a:rPr kumimoji="0" lang="ko-KR" altLang="en-US"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50</a:t>
            </a:fld>
            <a:endParaRPr kumimoji="0" lang="ko-KR" altLang="en-US"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238759-423A-47B5-8E3D-BEA1B4740DAA}" type="slidenum">
              <a:rPr lang="en-US" altLang="ko-KR"/>
              <a:pPr/>
              <a:t>51</a:t>
            </a:fld>
            <a:endParaRPr lang="en-US" altLang="ko-KR"/>
          </a:p>
        </p:txBody>
      </p:sp>
      <p:sp>
        <p:nvSpPr>
          <p:cNvPr id="20377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08050" y="723900"/>
            <a:ext cx="4827588" cy="3621088"/>
          </a:xfrm>
          <a:ln/>
        </p:spPr>
      </p:sp>
      <p:sp>
        <p:nvSpPr>
          <p:cNvPr id="203776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64837" y="4586122"/>
            <a:ext cx="5312426" cy="4343095"/>
          </a:xfrm>
        </p:spPr>
        <p:txBody>
          <a:bodyPr lIns="90306" tIns="45153" rIns="90306" bIns="45153"/>
          <a:lstStyle/>
          <a:p>
            <a:pPr>
              <a:spcBef>
                <a:spcPct val="0"/>
              </a:spcBef>
            </a:pPr>
            <a:r>
              <a:rPr lang="en-US" altLang="ko-KR"/>
              <a:t>Content based networking is an emerging routing paradigm in that:</a:t>
            </a:r>
          </a:p>
          <a:p>
            <a:pPr>
              <a:spcBef>
                <a:spcPct val="0"/>
              </a:spcBef>
            </a:pPr>
            <a:r>
              <a:rPr lang="en-US" altLang="ko-KR"/>
              <a:t>Message does not have explicit destination address, instead, content of message determines the destination implicitly.</a:t>
            </a:r>
          </a:p>
          <a:p>
            <a:pPr>
              <a:spcBef>
                <a:spcPct val="0"/>
              </a:spcBef>
            </a:pPr>
            <a:endParaRPr lang="en-US" altLang="ko-KR"/>
          </a:p>
        </p:txBody>
      </p:sp>
      <p:sp>
        <p:nvSpPr>
          <p:cNvPr id="26628" name="슬라이드 번호 개체 틀 3"/>
          <p:cNvSpPr txBox="1">
            <a:spLocks noGrp="1"/>
          </p:cNvSpPr>
          <p:nvPr/>
        </p:nvSpPr>
        <p:spPr bwMode="auto">
          <a:xfrm>
            <a:off x="3761662" y="9169105"/>
            <a:ext cx="2878871" cy="48291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0306" tIns="45153" rIns="90306" bIns="45153" anchor="b"/>
          <a:lstStyle/>
          <a:p>
            <a:pPr algn="r" eaLnBrk="1" latinLnBrk="1" hangingPunct="1">
              <a:defRPr/>
            </a:pPr>
            <a:fld id="{6AB86961-4D86-42D6-ACC1-8593E3D9281A}" type="slidenum">
              <a:rPr kumimoji="0" lang="ko-KR" altLang="en-US">
                <a:latin typeface="+mn-lt"/>
                <a:ea typeface="+mn-ea"/>
              </a:rPr>
              <a:pPr algn="r" eaLnBrk="1" latinLnBrk="1" hangingPunct="1">
                <a:defRPr/>
              </a:pPr>
              <a:t>51</a:t>
            </a:fld>
            <a:endParaRPr kumimoji="0" lang="ko-KR" altLang="en-US"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1EC231-5719-43A8-A74C-53CF12293568}" type="slidenum">
              <a:rPr lang="en-US" altLang="ko-KR"/>
              <a:pPr/>
              <a:t>52</a:t>
            </a:fld>
            <a:endParaRPr lang="en-US" altLang="ko-KR"/>
          </a:p>
        </p:txBody>
      </p:sp>
      <p:sp>
        <p:nvSpPr>
          <p:cNvPr id="20398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08050" y="723900"/>
            <a:ext cx="4827588" cy="3621088"/>
          </a:xfrm>
          <a:ln/>
        </p:spPr>
      </p:sp>
      <p:sp>
        <p:nvSpPr>
          <p:cNvPr id="2039811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64837" y="4586122"/>
            <a:ext cx="5312426" cy="4343095"/>
          </a:xfrm>
        </p:spPr>
        <p:txBody>
          <a:bodyPr lIns="90306" tIns="45153" rIns="90306" bIns="45153"/>
          <a:lstStyle/>
          <a:p>
            <a:pPr>
              <a:spcBef>
                <a:spcPct val="0"/>
              </a:spcBef>
            </a:pPr>
            <a:r>
              <a:rPr lang="en-US" altLang="ko-KR"/>
              <a:t>Content based networking is an emerging routing paradigm in that:</a:t>
            </a:r>
          </a:p>
          <a:p>
            <a:pPr>
              <a:spcBef>
                <a:spcPct val="0"/>
              </a:spcBef>
            </a:pPr>
            <a:r>
              <a:rPr lang="en-US" altLang="ko-KR"/>
              <a:t>Message does not have explicit destination address, instead, content of message determines the destination implicitly.</a:t>
            </a:r>
          </a:p>
          <a:p>
            <a:pPr>
              <a:spcBef>
                <a:spcPct val="0"/>
              </a:spcBef>
            </a:pPr>
            <a:endParaRPr lang="en-US" altLang="ko-KR"/>
          </a:p>
        </p:txBody>
      </p:sp>
      <p:sp>
        <p:nvSpPr>
          <p:cNvPr id="26628" name="슬라이드 번호 개체 틀 3"/>
          <p:cNvSpPr txBox="1">
            <a:spLocks noGrp="1"/>
          </p:cNvSpPr>
          <p:nvPr/>
        </p:nvSpPr>
        <p:spPr bwMode="auto">
          <a:xfrm>
            <a:off x="3761662" y="9169105"/>
            <a:ext cx="2878871" cy="48291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0306" tIns="45153" rIns="90306" bIns="45153" anchor="b"/>
          <a:lstStyle/>
          <a:p>
            <a:pPr algn="r" eaLnBrk="1" latinLnBrk="1" hangingPunct="1">
              <a:defRPr/>
            </a:pPr>
            <a:fld id="{E5DF7C20-5A0E-4738-B087-ACCBC64B4B7B}" type="slidenum">
              <a:rPr kumimoji="0" lang="ko-KR" altLang="en-US">
                <a:latin typeface="+mn-lt"/>
                <a:ea typeface="+mn-ea"/>
              </a:rPr>
              <a:pPr algn="r" eaLnBrk="1" latinLnBrk="1" hangingPunct="1">
                <a:defRPr/>
              </a:pPr>
              <a:t>52</a:t>
            </a:fld>
            <a:endParaRPr kumimoji="0" lang="ko-KR" altLang="en-US"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8A89A9-3A8A-4BDE-BE76-F0BB4115CB8C}" type="slidenum">
              <a:rPr lang="en-US" altLang="ko-KR"/>
              <a:pPr/>
              <a:t>53</a:t>
            </a:fld>
            <a:endParaRPr lang="en-US" altLang="ko-KR"/>
          </a:p>
        </p:txBody>
      </p:sp>
      <p:sp>
        <p:nvSpPr>
          <p:cNvPr id="204185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08050" y="723900"/>
            <a:ext cx="4827588" cy="3621088"/>
          </a:xfrm>
          <a:ln/>
        </p:spPr>
      </p:sp>
      <p:sp>
        <p:nvSpPr>
          <p:cNvPr id="2041859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64837" y="4586122"/>
            <a:ext cx="5312426" cy="4343095"/>
          </a:xfrm>
        </p:spPr>
        <p:txBody>
          <a:bodyPr lIns="90306" tIns="45153" rIns="90306" bIns="45153"/>
          <a:lstStyle/>
          <a:p>
            <a:pPr>
              <a:spcBef>
                <a:spcPct val="0"/>
              </a:spcBef>
            </a:pPr>
            <a:r>
              <a:rPr lang="en-US" altLang="ko-KR"/>
              <a:t>Content based networking is an emerging routing paradigm in that:</a:t>
            </a:r>
          </a:p>
          <a:p>
            <a:pPr>
              <a:spcBef>
                <a:spcPct val="0"/>
              </a:spcBef>
            </a:pPr>
            <a:r>
              <a:rPr lang="en-US" altLang="ko-KR"/>
              <a:t>Message does not have explicit destination address, instead, content of message determines the destination implicitly.</a:t>
            </a:r>
          </a:p>
          <a:p>
            <a:pPr>
              <a:spcBef>
                <a:spcPct val="0"/>
              </a:spcBef>
            </a:pPr>
            <a:endParaRPr lang="en-US" altLang="ko-KR"/>
          </a:p>
        </p:txBody>
      </p:sp>
      <p:sp>
        <p:nvSpPr>
          <p:cNvPr id="26628" name="슬라이드 번호 개체 틀 3"/>
          <p:cNvSpPr txBox="1">
            <a:spLocks noGrp="1"/>
          </p:cNvSpPr>
          <p:nvPr/>
        </p:nvSpPr>
        <p:spPr bwMode="auto">
          <a:xfrm>
            <a:off x="3761662" y="9169105"/>
            <a:ext cx="2878871" cy="48291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0306" tIns="45153" rIns="90306" bIns="45153" anchor="b"/>
          <a:lstStyle/>
          <a:p>
            <a:pPr algn="r" eaLnBrk="1" latinLnBrk="1" hangingPunct="1">
              <a:defRPr/>
            </a:pPr>
            <a:fld id="{3CFB216E-4C23-4405-894C-E3FADFEEA354}" type="slidenum">
              <a:rPr kumimoji="0" lang="ko-KR" altLang="en-US">
                <a:latin typeface="+mn-lt"/>
                <a:ea typeface="+mn-ea"/>
              </a:rPr>
              <a:pPr algn="r" eaLnBrk="1" latinLnBrk="1" hangingPunct="1">
                <a:defRPr/>
              </a:pPr>
              <a:t>53</a:t>
            </a:fld>
            <a:endParaRPr kumimoji="0" lang="ko-KR" altLang="en-US"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8915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ko-KR" sz="1400" smtClean="0">
                <a:latin typeface="Lucida Grande" charset="0"/>
                <a:sym typeface="Lucida Grande" charset="0"/>
              </a:rPr>
              <a:t>Current Internet architecture is communication- and comm. end-point-centric. But, the nature of the Internet shifted more towards content.  Today</a:t>
            </a:r>
            <a:r>
              <a:rPr lang="ja-JP" altLang="en-US" sz="1400" smtClean="0">
                <a:latin typeface="Lucida Grande" charset="0"/>
                <a:sym typeface="Lucida Grande" charset="0"/>
              </a:rPr>
              <a:t>’</a:t>
            </a:r>
            <a:r>
              <a:rPr lang="en-US" altLang="ja-JP" sz="1400" smtClean="0">
                <a:latin typeface="Lucida Grande" charset="0"/>
                <a:sym typeface="Lucida Grande" charset="0"/>
              </a:rPr>
              <a:t>s Internet is radio-hostile; mobile-hostile; causes traffic concentration and congestion. It doesn</a:t>
            </a:r>
            <a:r>
              <a:rPr lang="ja-JP" altLang="en-US" sz="1400" smtClean="0">
                <a:latin typeface="Lucida Grande" charset="0"/>
                <a:sym typeface="Lucida Grande" charset="0"/>
              </a:rPr>
              <a:t>’</a:t>
            </a:r>
            <a:r>
              <a:rPr lang="en-US" altLang="ja-JP" sz="1400" smtClean="0">
                <a:latin typeface="Lucida Grande" charset="0"/>
                <a:sym typeface="Lucida Grande" charset="0"/>
              </a:rPr>
              <a:t>t deal well with distribution</a:t>
            </a:r>
            <a:endParaRPr lang="en-US" altLang="ko-KR" sz="1400" smtClean="0">
              <a:latin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0A7C1C-C92E-43DE-A713-2B6328231441}" type="slidenum">
              <a:rPr lang="en-US" altLang="ko-KR"/>
              <a:pPr/>
              <a:t>54</a:t>
            </a:fld>
            <a:endParaRPr lang="en-US" altLang="ko-KR"/>
          </a:p>
        </p:txBody>
      </p:sp>
      <p:sp>
        <p:nvSpPr>
          <p:cNvPr id="20439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08050" y="723900"/>
            <a:ext cx="4827588" cy="3621088"/>
          </a:xfrm>
          <a:ln/>
        </p:spPr>
      </p:sp>
      <p:sp>
        <p:nvSpPr>
          <p:cNvPr id="2043907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64837" y="4586122"/>
            <a:ext cx="5312426" cy="4343095"/>
          </a:xfrm>
        </p:spPr>
        <p:txBody>
          <a:bodyPr lIns="90306" tIns="45153" rIns="90306" bIns="45153"/>
          <a:lstStyle/>
          <a:p>
            <a:pPr>
              <a:spcBef>
                <a:spcPct val="0"/>
              </a:spcBef>
            </a:pPr>
            <a:r>
              <a:rPr lang="en-US" altLang="ko-KR"/>
              <a:t>Content based networking is an emerging routing paradigm in that:</a:t>
            </a:r>
          </a:p>
          <a:p>
            <a:pPr>
              <a:spcBef>
                <a:spcPct val="0"/>
              </a:spcBef>
            </a:pPr>
            <a:r>
              <a:rPr lang="en-US" altLang="ko-KR"/>
              <a:t>Message does not have explicit destination address, instead, content of message determines the destination implicitly.</a:t>
            </a:r>
          </a:p>
          <a:p>
            <a:pPr>
              <a:spcBef>
                <a:spcPct val="0"/>
              </a:spcBef>
            </a:pPr>
            <a:endParaRPr lang="en-US" altLang="ko-KR"/>
          </a:p>
        </p:txBody>
      </p:sp>
      <p:sp>
        <p:nvSpPr>
          <p:cNvPr id="26628" name="슬라이드 번호 개체 틀 3"/>
          <p:cNvSpPr txBox="1">
            <a:spLocks noGrp="1"/>
          </p:cNvSpPr>
          <p:nvPr/>
        </p:nvSpPr>
        <p:spPr bwMode="auto">
          <a:xfrm>
            <a:off x="3761662" y="9169105"/>
            <a:ext cx="2878871" cy="48291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0306" tIns="45153" rIns="90306" bIns="45153" anchor="b"/>
          <a:lstStyle/>
          <a:p>
            <a:pPr algn="r" eaLnBrk="1" latinLnBrk="1" hangingPunct="1">
              <a:defRPr/>
            </a:pPr>
            <a:fld id="{A5E36AE5-CB40-4421-BF78-01A2991CD70E}" type="slidenum">
              <a:rPr kumimoji="0" lang="ko-KR" altLang="en-US">
                <a:latin typeface="+mn-lt"/>
                <a:ea typeface="+mn-ea"/>
              </a:rPr>
              <a:pPr algn="r" eaLnBrk="1" latinLnBrk="1" hangingPunct="1">
                <a:defRPr/>
              </a:pPr>
              <a:t>54</a:t>
            </a:fld>
            <a:endParaRPr kumimoji="0" lang="ko-KR" altLang="en-US"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E9CA27-CC26-4DD0-A549-0EE9769F9DE2}" type="slidenum">
              <a:rPr lang="en-US" altLang="ko-KR"/>
              <a:pPr/>
              <a:t>55</a:t>
            </a:fld>
            <a:endParaRPr lang="en-US" altLang="ko-KR"/>
          </a:p>
        </p:txBody>
      </p:sp>
      <p:sp>
        <p:nvSpPr>
          <p:cNvPr id="204595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08050" y="723900"/>
            <a:ext cx="4827588" cy="3621088"/>
          </a:xfrm>
          <a:ln/>
        </p:spPr>
      </p:sp>
      <p:sp>
        <p:nvSpPr>
          <p:cNvPr id="2045955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64837" y="4586122"/>
            <a:ext cx="5312426" cy="4343095"/>
          </a:xfrm>
        </p:spPr>
        <p:txBody>
          <a:bodyPr lIns="90306" tIns="45153" rIns="90306" bIns="45153"/>
          <a:lstStyle/>
          <a:p>
            <a:pPr>
              <a:spcBef>
                <a:spcPct val="0"/>
              </a:spcBef>
            </a:pPr>
            <a:r>
              <a:rPr lang="en-US" altLang="ko-KR"/>
              <a:t>Content based networking is an emerging routing paradigm in that:</a:t>
            </a:r>
          </a:p>
          <a:p>
            <a:pPr>
              <a:spcBef>
                <a:spcPct val="0"/>
              </a:spcBef>
            </a:pPr>
            <a:r>
              <a:rPr lang="en-US" altLang="ko-KR"/>
              <a:t>Message does not have explicit destination address, instead, content of message determines the destination implicitly.</a:t>
            </a:r>
          </a:p>
          <a:p>
            <a:pPr>
              <a:spcBef>
                <a:spcPct val="0"/>
              </a:spcBef>
            </a:pPr>
            <a:endParaRPr lang="en-US" altLang="ko-KR"/>
          </a:p>
        </p:txBody>
      </p:sp>
      <p:sp>
        <p:nvSpPr>
          <p:cNvPr id="26628" name="슬라이드 번호 개체 틀 3"/>
          <p:cNvSpPr txBox="1">
            <a:spLocks noGrp="1"/>
          </p:cNvSpPr>
          <p:nvPr/>
        </p:nvSpPr>
        <p:spPr bwMode="auto">
          <a:xfrm>
            <a:off x="3761662" y="9169105"/>
            <a:ext cx="2878871" cy="48291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0306" tIns="45153" rIns="90306" bIns="45153" anchor="b"/>
          <a:lstStyle/>
          <a:p>
            <a:pPr algn="r" eaLnBrk="1" latinLnBrk="1" hangingPunct="1">
              <a:defRPr/>
            </a:pPr>
            <a:fld id="{3B6A9923-D2B7-437D-82D6-7D092C1966FB}" type="slidenum">
              <a:rPr kumimoji="0" lang="ko-KR" altLang="en-US">
                <a:latin typeface="+mn-lt"/>
                <a:ea typeface="+mn-ea"/>
              </a:rPr>
              <a:pPr algn="r" eaLnBrk="1" latinLnBrk="1" hangingPunct="1">
                <a:defRPr/>
              </a:pPr>
              <a:t>55</a:t>
            </a:fld>
            <a:endParaRPr kumimoji="0" lang="ko-KR" altLang="en-US"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FF4CCD-9B35-46B6-A8EC-AA1F64F90E53}" type="slidenum">
              <a:rPr lang="en-US" altLang="ko-KR"/>
              <a:pPr/>
              <a:t>56</a:t>
            </a:fld>
            <a:endParaRPr lang="en-US" altLang="ko-KR"/>
          </a:p>
        </p:txBody>
      </p:sp>
      <p:sp>
        <p:nvSpPr>
          <p:cNvPr id="20807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08050" y="723900"/>
            <a:ext cx="4827588" cy="3621088"/>
          </a:xfrm>
          <a:ln/>
        </p:spPr>
      </p:sp>
      <p:sp>
        <p:nvSpPr>
          <p:cNvPr id="2080771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64837" y="4586122"/>
            <a:ext cx="5312426" cy="4343095"/>
          </a:xfrm>
        </p:spPr>
        <p:txBody>
          <a:bodyPr lIns="90306" tIns="45153" rIns="90306" bIns="45153"/>
          <a:lstStyle/>
          <a:p>
            <a:endParaRPr lang="ko-KR" altLang="ko-KR"/>
          </a:p>
        </p:txBody>
      </p:sp>
      <p:sp>
        <p:nvSpPr>
          <p:cNvPr id="4" name="슬라이드 번호 개체 틀 3"/>
          <p:cNvSpPr txBox="1">
            <a:spLocks noGrp="1"/>
          </p:cNvSpPr>
          <p:nvPr/>
        </p:nvSpPr>
        <p:spPr>
          <a:xfrm>
            <a:off x="3761662" y="9169105"/>
            <a:ext cx="2878871" cy="482915"/>
          </a:xfrm>
          <a:prstGeom prst="rect">
            <a:avLst/>
          </a:prstGeom>
          <a:noFill/>
        </p:spPr>
        <p:txBody>
          <a:bodyPr lIns="90306" tIns="45153" rIns="90306" bIns="45153"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0BF77002-D9FC-4073-A492-9B3DE50B9892}" type="slidenum">
              <a:rPr kumimoji="0" lang="ko-KR" altLang="en-US"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56</a:t>
            </a:fld>
            <a:endParaRPr kumimoji="0" lang="ko-KR" altLang="en-US"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A12135-1FFA-472A-8FEC-391EA71491A2}" type="slidenum">
              <a:rPr lang="en-US" altLang="ko-KR"/>
              <a:pPr/>
              <a:t>19</a:t>
            </a:fld>
            <a:endParaRPr lang="en-US" altLang="ko-KR"/>
          </a:p>
        </p:txBody>
      </p:sp>
      <p:sp>
        <p:nvSpPr>
          <p:cNvPr id="198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6150" y="750888"/>
            <a:ext cx="4751388" cy="3563937"/>
          </a:xfrm>
          <a:ln/>
        </p:spPr>
      </p:sp>
      <p:sp>
        <p:nvSpPr>
          <p:cNvPr id="198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7495" y="4586122"/>
            <a:ext cx="4867110" cy="4343095"/>
          </a:xfrm>
        </p:spPr>
        <p:txBody>
          <a:bodyPr/>
          <a:lstStyle/>
          <a:p>
            <a:pPr defTabSz="893655"/>
            <a:endParaRPr lang="zh-CN" altLang="en-US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A12135-1FFA-472A-8FEC-391EA71491A2}" type="slidenum">
              <a:rPr lang="en-US" altLang="ko-KR"/>
              <a:pPr/>
              <a:t>20</a:t>
            </a:fld>
            <a:endParaRPr lang="en-US" altLang="ko-KR"/>
          </a:p>
        </p:txBody>
      </p:sp>
      <p:sp>
        <p:nvSpPr>
          <p:cNvPr id="198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6150" y="750888"/>
            <a:ext cx="4751388" cy="3563937"/>
          </a:xfrm>
          <a:ln/>
        </p:spPr>
      </p:sp>
      <p:sp>
        <p:nvSpPr>
          <p:cNvPr id="198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7495" y="4586122"/>
            <a:ext cx="4867110" cy="4343095"/>
          </a:xfrm>
        </p:spPr>
        <p:txBody>
          <a:bodyPr/>
          <a:lstStyle/>
          <a:p>
            <a:pPr defTabSz="893655"/>
            <a:endParaRPr lang="zh-CN" altLang="en-US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869570-ED06-4FBC-919F-CC766F7D35B0}" type="slidenum">
              <a:rPr lang="en-US" altLang="ko-KR"/>
              <a:pPr/>
              <a:t>21</a:t>
            </a:fld>
            <a:endParaRPr lang="en-US" altLang="ko-KR"/>
          </a:p>
        </p:txBody>
      </p:sp>
      <p:sp>
        <p:nvSpPr>
          <p:cNvPr id="207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6150" y="750888"/>
            <a:ext cx="4751388" cy="3563937"/>
          </a:xfrm>
          <a:ln/>
        </p:spPr>
      </p:sp>
      <p:sp>
        <p:nvSpPr>
          <p:cNvPr id="207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7495" y="4586122"/>
            <a:ext cx="4867110" cy="4343095"/>
          </a:xfrm>
        </p:spPr>
        <p:txBody>
          <a:bodyPr/>
          <a:lstStyle/>
          <a:p>
            <a:pPr defTabSz="893655"/>
            <a:endParaRPr lang="zh-CN" altLang="en-US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F43D29-E832-4363-A4DB-26FD25585B63}" type="slidenum">
              <a:rPr lang="en-US" altLang="ko-KR"/>
              <a:pPr/>
              <a:t>22</a:t>
            </a:fld>
            <a:endParaRPr lang="en-US" altLang="ko-KR"/>
          </a:p>
        </p:txBody>
      </p:sp>
      <p:sp>
        <p:nvSpPr>
          <p:cNvPr id="207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6150" y="750888"/>
            <a:ext cx="4751388" cy="3563937"/>
          </a:xfrm>
          <a:ln/>
        </p:spPr>
      </p:sp>
      <p:sp>
        <p:nvSpPr>
          <p:cNvPr id="2078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7495" y="4586122"/>
            <a:ext cx="4867110" cy="4343095"/>
          </a:xfrm>
        </p:spPr>
        <p:txBody>
          <a:bodyPr/>
          <a:lstStyle/>
          <a:p>
            <a:pPr defTabSz="893655"/>
            <a:endParaRPr lang="zh-CN" altLang="en-US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25F7D2-9C02-4422-9CA1-4475E1549876}" type="slidenum">
              <a:rPr lang="en-US" altLang="ko-KR"/>
              <a:pPr/>
              <a:t>23</a:t>
            </a:fld>
            <a:endParaRPr lang="en-US" altLang="ko-KR"/>
          </a:p>
        </p:txBody>
      </p:sp>
      <p:sp>
        <p:nvSpPr>
          <p:cNvPr id="208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6150" y="750888"/>
            <a:ext cx="4751388" cy="3563937"/>
          </a:xfrm>
          <a:ln/>
        </p:spPr>
      </p:sp>
      <p:sp>
        <p:nvSpPr>
          <p:cNvPr id="2082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7495" y="4586122"/>
            <a:ext cx="4867110" cy="4343095"/>
          </a:xfrm>
        </p:spPr>
        <p:txBody>
          <a:bodyPr/>
          <a:lstStyle/>
          <a:p>
            <a:pPr defTabSz="893655"/>
            <a:endParaRPr lang="zh-CN" altLang="en-US">
              <a:ea typeface="SimSun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19050" y="2628900"/>
            <a:ext cx="8026400" cy="0"/>
          </a:xfrm>
          <a:prstGeom prst="line">
            <a:avLst/>
          </a:prstGeom>
          <a:noFill/>
          <a:ln w="50800">
            <a:solidFill>
              <a:srgbClr val="3366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굴림" charset="0"/>
              <a:cs typeface="굴림" charset="0"/>
            </a:endParaRPr>
          </a:p>
        </p:txBody>
      </p:sp>
      <p:pic>
        <p:nvPicPr>
          <p:cNvPr id="5" name="Picture 14" descr="http://imgnews.naver.com/image/277/2009/02/24/2009022410005795830_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6381750"/>
            <a:ext cx="13684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6547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400050" y="13335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ko-KR" altLang="en-US" noProof="0" smtClean="0"/>
              <a:t>마스터 제목 유형 편집</a:t>
            </a:r>
          </a:p>
        </p:txBody>
      </p:sp>
      <p:sp>
        <p:nvSpPr>
          <p:cNvPr id="236548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33500" y="344805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pPr lvl="0"/>
            <a:r>
              <a:rPr lang="ko-KR" altLang="en-US" noProof="0" smtClean="0"/>
              <a:t>마스터 부제목 유형 편집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latinLnBrk="0" hangingPunct="0">
              <a:defRPr sz="1400">
                <a:ea typeface="돋움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quarter" idx="11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latinLnBrk="0" hangingPunct="0">
              <a:defRPr sz="1400">
                <a:ea typeface="돋움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z="1400"/>
            </a:lvl1pPr>
          </a:lstStyle>
          <a:p>
            <a:fld id="{94BE1A69-7204-4669-835C-56DF833B137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72637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7000875" y="624046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1E68CE8-B7C5-451B-9773-D2B2272F0A45}" type="slidenum">
              <a:rPr lang="en-US" altLang="ko-KR"/>
              <a:pPr/>
              <a:t>‹#›</a:t>
            </a:fld>
            <a:endParaRPr lang="en-US" altLang="ko-KR" sz="1000"/>
          </a:p>
        </p:txBody>
      </p:sp>
    </p:spTree>
    <p:extLst>
      <p:ext uri="{BB962C8B-B14F-4D97-AF65-F5344CB8AC3E}">
        <p14:creationId xmlns:p14="http://schemas.microsoft.com/office/powerpoint/2010/main" val="1338998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24650" y="400050"/>
            <a:ext cx="2038350" cy="539115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400050"/>
            <a:ext cx="5962650" cy="53911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7000875" y="624046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6B5ECE0-3097-4929-AF42-426F9871410C}" type="slidenum">
              <a:rPr lang="en-US" altLang="ko-KR"/>
              <a:pPr/>
              <a:t>‹#›</a:t>
            </a:fld>
            <a:endParaRPr lang="en-US" altLang="ko-KR" sz="1000"/>
          </a:p>
        </p:txBody>
      </p:sp>
    </p:spTree>
    <p:extLst>
      <p:ext uri="{BB962C8B-B14F-4D97-AF65-F5344CB8AC3E}">
        <p14:creationId xmlns:p14="http://schemas.microsoft.com/office/powerpoint/2010/main" val="32372035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제목, 텍스트 및 차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01675" y="400050"/>
            <a:ext cx="7451725" cy="6477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09600" y="1295400"/>
            <a:ext cx="4000500" cy="4495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차트 개체 틀 3"/>
          <p:cNvSpPr>
            <a:spLocks noGrp="1"/>
          </p:cNvSpPr>
          <p:nvPr>
            <p:ph type="chart" sz="half" idx="2"/>
          </p:nvPr>
        </p:nvSpPr>
        <p:spPr>
          <a:xfrm>
            <a:off x="4762500" y="1295400"/>
            <a:ext cx="4000500" cy="4495800"/>
          </a:xfrm>
        </p:spPr>
        <p:txBody>
          <a:bodyPr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7000875" y="624046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70EC80D-BCCC-416E-848B-7BA1F2D3A4BD}" type="slidenum">
              <a:rPr lang="en-US" altLang="ko-KR"/>
              <a:pPr/>
              <a:t>‹#›</a:t>
            </a:fld>
            <a:endParaRPr lang="en-US" altLang="ko-KR" sz="1000"/>
          </a:p>
        </p:txBody>
      </p:sp>
    </p:spTree>
    <p:extLst>
      <p:ext uri="{BB962C8B-B14F-4D97-AF65-F5344CB8AC3E}">
        <p14:creationId xmlns:p14="http://schemas.microsoft.com/office/powerpoint/2010/main" val="5184584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01675" y="400050"/>
            <a:ext cx="7451725" cy="6477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09600" y="1295400"/>
            <a:ext cx="4000500" cy="4495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762500" y="1295400"/>
            <a:ext cx="4000500" cy="21717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762500" y="3619500"/>
            <a:ext cx="4000500" cy="21717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7000875" y="624046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A595AADB-1CC5-4F76-AAAB-457E29130209}" type="slidenum">
              <a:rPr lang="en-US" altLang="ko-KR"/>
              <a:pPr/>
              <a:t>‹#›</a:t>
            </a:fld>
            <a:endParaRPr lang="en-US" altLang="ko-KR" sz="1000"/>
          </a:p>
        </p:txBody>
      </p:sp>
    </p:spTree>
    <p:extLst>
      <p:ext uri="{BB962C8B-B14F-4D97-AF65-F5344CB8AC3E}">
        <p14:creationId xmlns:p14="http://schemas.microsoft.com/office/powerpoint/2010/main" val="11492248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01675" y="400050"/>
            <a:ext cx="7451725" cy="6477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09600" y="1295400"/>
            <a:ext cx="4000500" cy="4495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62500" y="1295400"/>
            <a:ext cx="4000500" cy="4495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7000875" y="624046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8091F54C-E5CC-4AFF-849B-8BC2ECC9E0B9}" type="slidenum">
              <a:rPr lang="en-US" altLang="ko-KR"/>
              <a:pPr/>
              <a:t>‹#›</a:t>
            </a:fld>
            <a:endParaRPr lang="en-US" altLang="ko-KR" sz="1000"/>
          </a:p>
        </p:txBody>
      </p:sp>
    </p:spTree>
    <p:extLst>
      <p:ext uri="{BB962C8B-B14F-4D97-AF65-F5344CB8AC3E}">
        <p14:creationId xmlns:p14="http://schemas.microsoft.com/office/powerpoint/2010/main" val="14790427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849023-269E-4F14-983F-B95BAA2D6EF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41947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B07341-95FD-4A36-A4AA-763502469ECD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4985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D270A5-C988-46B4-A15E-4E4939203A49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2459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A902AF-8FD7-423D-AC29-486DE49E8638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50081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1A6E71-8478-4178-9F18-2EDE888C3BC0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45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67193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4E0494-1727-4F0B-9099-E9060EEA34EA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5308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5DAFC8-FF0E-4663-9210-4AD8B89742F6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3829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EBFB49-7D22-4250-842B-7FCFFC1958F1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72869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E1B44F-63C1-49A6-923C-E336A21B787A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2517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632ED9-EE85-4A4E-B406-28E9D81F5FE2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85957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2EA9A9-D815-45DD-947D-E0163D8F7E5A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95822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B0F370-4554-40C9-BC0A-B3675FF8E6B6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34038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6FA026-E480-4BD7-9C72-0E54A5976603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8411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BBA527-57C2-4351-95BA-DE731E10A2A8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5224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E44B9C-1138-4E17-9F55-94B5F7D6619B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824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7000875" y="624046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402A2B7-5303-4473-A91B-3F3B6909D3D7}" type="slidenum">
              <a:rPr lang="en-US" altLang="ko-KR"/>
              <a:pPr/>
              <a:t>‹#›</a:t>
            </a:fld>
            <a:endParaRPr lang="en-US" altLang="ko-KR" sz="1000"/>
          </a:p>
        </p:txBody>
      </p:sp>
    </p:spTree>
    <p:extLst>
      <p:ext uri="{BB962C8B-B14F-4D97-AF65-F5344CB8AC3E}">
        <p14:creationId xmlns:p14="http://schemas.microsoft.com/office/powerpoint/2010/main" val="124933232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B5E1A5-2652-49C7-8953-10343D9466BD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150896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7D8BE0-D732-441C-A3D8-EB9285B15076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766889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D29304-EDF5-45DF-9577-EEAAF07E4A80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85341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AC6D70-F5DE-41FA-B9ED-8D343734B611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9987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3DDA23-554F-4BA3-B698-C015F25DC515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022412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3B78CA-8DD4-41B1-82D3-EE24F2EDDDAA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293798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70AFEF-6A86-4E29-BF65-BA0B19D1119F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451641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1D674D-6432-41AE-B83A-46E0332F6C9D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747106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E0270C-0C10-46F4-9431-54564CA9D17C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57216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B656E3-206B-407A-ABE4-241F8E8560C6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8914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95400"/>
            <a:ext cx="40005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62500" y="1295400"/>
            <a:ext cx="40005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7000875" y="624046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46FC87E7-139E-46B6-B37D-94F7E54379A1}" type="slidenum">
              <a:rPr lang="en-US" altLang="ko-KR"/>
              <a:pPr/>
              <a:t>‹#›</a:t>
            </a:fld>
            <a:endParaRPr lang="en-US" altLang="ko-KR" sz="1000"/>
          </a:p>
        </p:txBody>
      </p:sp>
    </p:spTree>
    <p:extLst>
      <p:ext uri="{BB962C8B-B14F-4D97-AF65-F5344CB8AC3E}">
        <p14:creationId xmlns:p14="http://schemas.microsoft.com/office/powerpoint/2010/main" val="124977596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23608E-B9B8-4A3C-8028-9DE3F12DE76F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58077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CF2222-1A46-4D0B-9DAA-0B038CD197C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15657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DA6C1C-FBC6-453A-9658-BBEFF3E101D1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61431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954780-3343-4768-81DF-73B444703FDD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269351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995A49-35DF-4580-A077-398F2738FB8F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88655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9014F1-89C3-44B2-9D10-62264ADB9EFA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59497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1C4F3A-72DF-41F5-A78C-0AC82FC6C4DB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97064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ACB097-55FC-42EF-AD6F-AB3162F61648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5476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>
          <a:xfrm>
            <a:off x="7000875" y="624046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3075D844-74CE-419F-9466-D8C0FB5D7C44}" type="slidenum">
              <a:rPr lang="en-US" altLang="ko-KR"/>
              <a:pPr/>
              <a:t>‹#›</a:t>
            </a:fld>
            <a:endParaRPr lang="en-US" altLang="ko-KR" sz="1000"/>
          </a:p>
        </p:txBody>
      </p:sp>
    </p:spTree>
    <p:extLst>
      <p:ext uri="{BB962C8B-B14F-4D97-AF65-F5344CB8AC3E}">
        <p14:creationId xmlns:p14="http://schemas.microsoft.com/office/powerpoint/2010/main" val="2771320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>
          <a:xfrm>
            <a:off x="7000875" y="624046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BEDD3AC-F526-42BE-928A-3A70F5EB75BF}" type="slidenum">
              <a:rPr lang="en-US" altLang="ko-KR"/>
              <a:pPr/>
              <a:t>‹#›</a:t>
            </a:fld>
            <a:endParaRPr lang="en-US" altLang="ko-KR" sz="1000"/>
          </a:p>
        </p:txBody>
      </p:sp>
    </p:spTree>
    <p:extLst>
      <p:ext uri="{BB962C8B-B14F-4D97-AF65-F5344CB8AC3E}">
        <p14:creationId xmlns:p14="http://schemas.microsoft.com/office/powerpoint/2010/main" val="2836101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7000875" y="624046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EDACEAD-C319-4031-9F75-AD10A62FFAE3}" type="slidenum">
              <a:rPr lang="en-US" altLang="ko-KR"/>
              <a:pPr/>
              <a:t>‹#›</a:t>
            </a:fld>
            <a:endParaRPr lang="en-US" altLang="ko-KR" sz="1000"/>
          </a:p>
        </p:txBody>
      </p:sp>
    </p:spTree>
    <p:extLst>
      <p:ext uri="{BB962C8B-B14F-4D97-AF65-F5344CB8AC3E}">
        <p14:creationId xmlns:p14="http://schemas.microsoft.com/office/powerpoint/2010/main" val="3141644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7000875" y="624046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6D5F340-C603-43C9-AFD0-020B8B904189}" type="slidenum">
              <a:rPr lang="en-US" altLang="ko-KR"/>
              <a:pPr/>
              <a:t>‹#›</a:t>
            </a:fld>
            <a:endParaRPr lang="en-US" altLang="ko-KR" sz="1000"/>
          </a:p>
        </p:txBody>
      </p:sp>
    </p:spTree>
    <p:extLst>
      <p:ext uri="{BB962C8B-B14F-4D97-AF65-F5344CB8AC3E}">
        <p14:creationId xmlns:p14="http://schemas.microsoft.com/office/powerpoint/2010/main" val="4189096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7000875" y="624046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16238BFD-8519-4D96-AC23-38C6C18D6F8E}" type="slidenum">
              <a:rPr lang="en-US" altLang="ko-KR"/>
              <a:pPr/>
              <a:t>‹#›</a:t>
            </a:fld>
            <a:endParaRPr lang="en-US" altLang="ko-KR" sz="1000"/>
          </a:p>
        </p:txBody>
      </p:sp>
    </p:spTree>
    <p:extLst>
      <p:ext uri="{BB962C8B-B14F-4D97-AF65-F5344CB8AC3E}">
        <p14:creationId xmlns:p14="http://schemas.microsoft.com/office/powerpoint/2010/main" val="397583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0" y="1143000"/>
            <a:ext cx="8026400" cy="0"/>
          </a:xfrm>
          <a:prstGeom prst="line">
            <a:avLst/>
          </a:prstGeom>
          <a:noFill/>
          <a:ln w="50800">
            <a:solidFill>
              <a:srgbClr val="3366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굴림" charset="0"/>
              <a:cs typeface="굴림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01675" y="400050"/>
            <a:ext cx="745172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유형 편집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295400"/>
            <a:ext cx="81534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문자열 유형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29" name="Line 8"/>
          <p:cNvSpPr>
            <a:spLocks noChangeShapeType="1"/>
          </p:cNvSpPr>
          <p:nvPr/>
        </p:nvSpPr>
        <p:spPr bwMode="auto">
          <a:xfrm>
            <a:off x="1619250" y="6742113"/>
            <a:ext cx="720090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71842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Arial" charset="0"/>
              <a:ea typeface="굴림" charset="0"/>
              <a:cs typeface="굴림" charset="0"/>
            </a:endParaRPr>
          </a:p>
        </p:txBody>
      </p:sp>
      <p:sp>
        <p:nvSpPr>
          <p:cNvPr id="1030" name="Text Box 9"/>
          <p:cNvSpPr txBox="1">
            <a:spLocks noChangeArrowheads="1"/>
          </p:cNvSpPr>
          <p:nvPr/>
        </p:nvSpPr>
        <p:spPr bwMode="auto">
          <a:xfrm>
            <a:off x="3708400" y="6453188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latinLnBrk="0">
              <a:spcBef>
                <a:spcPct val="50000"/>
              </a:spcBef>
            </a:pPr>
            <a:r>
              <a:rPr lang="en-US" altLang="ko-KR" sz="1400" b="1"/>
              <a:t>Prof. Younghee Lee</a:t>
            </a:r>
            <a:endParaRPr lang="en-US" altLang="ko-KR"/>
          </a:p>
        </p:txBody>
      </p:sp>
      <p:pic>
        <p:nvPicPr>
          <p:cNvPr id="1031" name="Picture 14" descr="http://imgnews.naver.com/image/277/2009/02/24/2009022410005795830_1.jp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6381750"/>
            <a:ext cx="13684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latinLnBrk="0" hangingPunct="0">
              <a:defRPr sz="1200">
                <a:solidFill>
                  <a:srgbClr val="898989"/>
                </a:solidFill>
              </a:defRPr>
            </a:lvl1pPr>
          </a:lstStyle>
          <a:p>
            <a:fld id="{5621ECD6-F548-4B63-8C64-2C4E0412DC11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0" r:id="rId1"/>
    <p:sldLayoutId id="2147484031" r:id="rId2"/>
    <p:sldLayoutId id="2147484032" r:id="rId3"/>
    <p:sldLayoutId id="2147484033" r:id="rId4"/>
    <p:sldLayoutId id="2147484034" r:id="rId5"/>
    <p:sldLayoutId id="2147484035" r:id="rId6"/>
    <p:sldLayoutId id="2147484036" r:id="rId7"/>
    <p:sldLayoutId id="2147484037" r:id="rId8"/>
    <p:sldLayoutId id="2147484038" r:id="rId9"/>
    <p:sldLayoutId id="2147484039" r:id="rId10"/>
    <p:sldLayoutId id="2147484040" r:id="rId11"/>
    <p:sldLayoutId id="2147484041" r:id="rId12"/>
    <p:sldLayoutId id="2147484042" r:id="rId13"/>
    <p:sldLayoutId id="2147484043" r:id="rId14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+mj-lt"/>
          <a:ea typeface="+mj-ea"/>
          <a:cs typeface="굴림" charset="0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굴림" pitchFamily="50" charset="-127"/>
          <a:ea typeface="굴림" pitchFamily="50" charset="-127"/>
          <a:cs typeface="굴림" charset="0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굴림" pitchFamily="50" charset="-127"/>
          <a:ea typeface="굴림" pitchFamily="50" charset="-127"/>
          <a:cs typeface="굴림" charset="0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굴림" pitchFamily="50" charset="-127"/>
          <a:ea typeface="굴림" pitchFamily="50" charset="-127"/>
          <a:cs typeface="굴림" charset="0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굴림" pitchFamily="50" charset="-127"/>
          <a:ea typeface="굴림" pitchFamily="50" charset="-127"/>
          <a:cs typeface="굴림" charset="0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Monotype Sorts" charset="2"/>
        <a:buChar char="u"/>
        <a:defRPr kumimoji="1" sz="2800">
          <a:solidFill>
            <a:schemeClr val="tx1"/>
          </a:solidFill>
          <a:latin typeface="+mn-lt"/>
          <a:ea typeface="+mn-ea"/>
          <a:cs typeface="굴림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kumimoji="1" sz="2400">
          <a:solidFill>
            <a:schemeClr val="tx1"/>
          </a:solidFill>
          <a:latin typeface="+mn-lt"/>
          <a:ea typeface="+mn-ea"/>
          <a:cs typeface="굴림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kumimoji="1">
          <a:solidFill>
            <a:schemeClr val="tx1"/>
          </a:solidFill>
          <a:latin typeface="+mn-lt"/>
          <a:ea typeface="+mn-ea"/>
          <a:cs typeface="굴림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Monotype Sorts" charset="2"/>
        <a:buChar char="u"/>
        <a:defRPr kumimoji="1">
          <a:solidFill>
            <a:schemeClr val="tx1"/>
          </a:solidFill>
          <a:latin typeface="+mn-lt"/>
          <a:ea typeface="+mn-ea"/>
          <a:cs typeface="굴림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kumimoji="1">
          <a:solidFill>
            <a:schemeClr val="tx1"/>
          </a:solidFill>
          <a:latin typeface="+mn-lt"/>
          <a:ea typeface="+mn-ea"/>
          <a:cs typeface="굴림" charset="0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tx1"/>
        </a:buClr>
        <a:buChar char="–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tx1"/>
        </a:buClr>
        <a:buChar char="–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tx1"/>
        </a:buClr>
        <a:buChar char="–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tx1"/>
        </a:buClr>
        <a:buChar char="–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4339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latinLnBrk="0" hangingPunct="0">
              <a:defRPr sz="1200">
                <a:solidFill>
                  <a:srgbClr val="898989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latinLnBrk="0" hangingPunct="0">
              <a:defRPr sz="1200">
                <a:solidFill>
                  <a:srgbClr val="898989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latinLnBrk="0" hangingPunct="0">
              <a:defRPr sz="1200">
                <a:solidFill>
                  <a:srgbClr val="898989"/>
                </a:solidFill>
              </a:defRPr>
            </a:lvl1pPr>
          </a:lstStyle>
          <a:p>
            <a:fld id="{B364C18B-12D0-4192-A660-08D3F7317F9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맑은 고딕" charset="0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charset="0"/>
          <a:ea typeface="맑은 고딕" charset="0"/>
          <a:cs typeface="맑은 고딕" charset="0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charset="0"/>
          <a:ea typeface="맑은 고딕" charset="0"/>
          <a:cs typeface="맑은 고딕" charset="0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charset="0"/>
          <a:ea typeface="맑은 고딕" charset="0"/>
          <a:cs typeface="맑은 고딕" charset="0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charset="0"/>
          <a:ea typeface="맑은 고딕" charset="0"/>
          <a:cs typeface="맑은 고딕" charset="0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charset="0"/>
          <a:ea typeface="맑은 고딕" charset="0"/>
          <a:cs typeface="맑은 고딕" charset="0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charset="0"/>
          <a:ea typeface="맑은 고딕" charset="0"/>
          <a:cs typeface="맑은 고딕" charset="0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charset="0"/>
          <a:ea typeface="맑은 고딕" charset="0"/>
          <a:cs typeface="맑은 고딕" charset="0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charset="0"/>
          <a:ea typeface="맑은 고딕" charset="0"/>
          <a:cs typeface="맑은 고딕" charset="0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맑은 고딕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맑은 고딕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맑은 고딕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맑은 고딕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맑은 고딕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266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latinLnBrk="0" hangingPunct="0">
              <a:defRPr sz="1200">
                <a:solidFill>
                  <a:srgbClr val="898989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latinLnBrk="0" hangingPunct="0">
              <a:defRPr sz="1200">
                <a:solidFill>
                  <a:srgbClr val="898989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latinLnBrk="0" hangingPunct="0">
              <a:defRPr sz="1200">
                <a:solidFill>
                  <a:srgbClr val="898989"/>
                </a:solidFill>
              </a:defRPr>
            </a:lvl1pPr>
          </a:lstStyle>
          <a:p>
            <a:fld id="{390B3EB5-9F31-4B03-BCA4-0B08C3E90F77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8" r:id="rId1"/>
    <p:sldLayoutId id="2147484009" r:id="rId2"/>
    <p:sldLayoutId id="2147484010" r:id="rId3"/>
    <p:sldLayoutId id="2147484011" r:id="rId4"/>
    <p:sldLayoutId id="2147484012" r:id="rId5"/>
    <p:sldLayoutId id="2147484013" r:id="rId6"/>
    <p:sldLayoutId id="2147484014" r:id="rId7"/>
    <p:sldLayoutId id="2147484015" r:id="rId8"/>
    <p:sldLayoutId id="2147484016" r:id="rId9"/>
    <p:sldLayoutId id="2147484017" r:id="rId10"/>
    <p:sldLayoutId id="2147484018" r:id="rId11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맑은 고딕" charset="0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charset="0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charset="0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charset="0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charset="0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맑은 고딕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맑은 고딕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맑은 고딕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맑은 고딕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맑은 고딕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38915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latinLnBrk="0" hangingPunct="0">
              <a:defRPr sz="1200">
                <a:solidFill>
                  <a:srgbClr val="898989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latinLnBrk="0" hangingPunct="0">
              <a:defRPr sz="1200">
                <a:solidFill>
                  <a:srgbClr val="898989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latinLnBrk="0" hangingPunct="0">
              <a:defRPr sz="1200">
                <a:solidFill>
                  <a:srgbClr val="898989"/>
                </a:solidFill>
              </a:defRPr>
            </a:lvl1pPr>
          </a:lstStyle>
          <a:p>
            <a:fld id="{DFDB8E15-D83C-4460-B21B-3B4A1AB36250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9" r:id="rId1"/>
    <p:sldLayoutId id="2147484020" r:id="rId2"/>
    <p:sldLayoutId id="2147484021" r:id="rId3"/>
    <p:sldLayoutId id="2147484022" r:id="rId4"/>
    <p:sldLayoutId id="2147484023" r:id="rId5"/>
    <p:sldLayoutId id="2147484024" r:id="rId6"/>
    <p:sldLayoutId id="2147484025" r:id="rId7"/>
    <p:sldLayoutId id="2147484026" r:id="rId8"/>
    <p:sldLayoutId id="2147484027" r:id="rId9"/>
    <p:sldLayoutId id="2147484028" r:id="rId10"/>
    <p:sldLayoutId id="2147484029" r:id="rId11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맑은 고딕" charset="0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charset="0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charset="0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charset="0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charset="0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맑은 고딕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맑은 고딕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맑은 고딕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맑은 고딕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맑은 고딕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9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107950" y="1052513"/>
            <a:ext cx="8712200" cy="1143000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r>
              <a:rPr lang="en-US" altLang="ko-KR" sz="4000" dirty="0" smtClean="0">
                <a:latin typeface="Arial" pitchFamily="34" charset="0"/>
              </a:rPr>
              <a:t>CS 540 Network </a:t>
            </a:r>
            <a:r>
              <a:rPr lang="en-US" altLang="ko-KR" sz="4000" dirty="0" smtClean="0">
                <a:latin typeface="Arial" pitchFamily="34" charset="0"/>
              </a:rPr>
              <a:t>Architecture</a:t>
            </a:r>
            <a:endParaRPr lang="en-US" altLang="ko-KR" dirty="0" smtClean="0">
              <a:latin typeface="Arial" pitchFamily="34" charset="0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79512" y="3068638"/>
            <a:ext cx="8640959" cy="1249362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algn="r">
              <a:lnSpc>
                <a:spcPct val="90000"/>
              </a:lnSpc>
            </a:pPr>
            <a:r>
              <a:rPr lang="en-US" altLang="ko-KR" sz="2400" dirty="0" smtClean="0">
                <a:latin typeface="Arial" pitchFamily="34" charset="0"/>
                <a:cs typeface="Arial" pitchFamily="34" charset="0"/>
              </a:rPr>
              <a:t>Lecture </a:t>
            </a:r>
            <a:r>
              <a:rPr lang="en-US" altLang="ko-KR" sz="2400" dirty="0" smtClean="0">
                <a:latin typeface="Arial" pitchFamily="34" charset="0"/>
                <a:cs typeface="Arial" pitchFamily="34" charset="0"/>
              </a:rPr>
              <a:t>20 </a:t>
            </a:r>
            <a:r>
              <a:rPr lang="en-US" altLang="ko-KR" sz="24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altLang="ko-KR" sz="2400" dirty="0">
                <a:latin typeface="Arial" pitchFamily="34" charset="0"/>
                <a:cs typeface="Arial" pitchFamily="34" charset="0"/>
              </a:rPr>
              <a:t>N</a:t>
            </a:r>
            <a:r>
              <a:rPr lang="en-US" altLang="ko-KR" sz="2400" dirty="0" smtClean="0">
                <a:latin typeface="Arial" pitchFamily="34" charset="0"/>
                <a:cs typeface="Arial" pitchFamily="34" charset="0"/>
              </a:rPr>
              <a:t>amed</a:t>
            </a:r>
            <a:r>
              <a:rPr lang="ko-KR" alt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400" dirty="0">
                <a:latin typeface="Arial" pitchFamily="34" charset="0"/>
                <a:cs typeface="Arial" pitchFamily="34" charset="0"/>
              </a:rPr>
              <a:t>D</a:t>
            </a:r>
            <a:r>
              <a:rPr lang="en-US" altLang="ko-KR" sz="2400" dirty="0" smtClean="0">
                <a:latin typeface="Arial" pitchFamily="34" charset="0"/>
                <a:cs typeface="Arial" pitchFamily="34" charset="0"/>
              </a:rPr>
              <a:t>ata </a:t>
            </a:r>
            <a:r>
              <a:rPr lang="en-US" altLang="ko-KR" sz="2400" dirty="0">
                <a:latin typeface="Arial" pitchFamily="34" charset="0"/>
                <a:cs typeface="Arial" pitchFamily="34" charset="0"/>
              </a:rPr>
              <a:t>N</a:t>
            </a:r>
            <a:r>
              <a:rPr lang="en-US" altLang="ko-KR" sz="2400" dirty="0" smtClean="0">
                <a:latin typeface="Arial" pitchFamily="34" charset="0"/>
                <a:cs typeface="Arial" pitchFamily="34" charset="0"/>
              </a:rPr>
              <a:t>etworking</a:t>
            </a:r>
            <a:r>
              <a:rPr lang="ko-KR" altLang="en-US" sz="2400" dirty="0" smtClean="0">
                <a:latin typeface="Arial" pitchFamily="34" charset="0"/>
                <a:cs typeface="Arial" pitchFamily="34" charset="0"/>
              </a:rPr>
              <a:t> </a:t>
            </a:r>
            <a:endParaRPr lang="en-US" altLang="ko-KR" sz="1600" dirty="0" smtClean="0">
              <a:latin typeface="Arial" pitchFamily="34" charset="0"/>
              <a:cs typeface="Arial" pitchFamily="34" charset="0"/>
            </a:endParaRPr>
          </a:p>
          <a:p>
            <a:pPr algn="r" eaLnBrk="1" hangingPunct="1">
              <a:lnSpc>
                <a:spcPct val="90000"/>
              </a:lnSpc>
              <a:buFont typeface="Monotype Sorts" charset="2"/>
              <a:buNone/>
            </a:pPr>
            <a:endParaRPr lang="en-US" altLang="ko-KR" sz="1600" dirty="0" smtClean="0">
              <a:latin typeface="Arial" pitchFamily="34" charset="0"/>
              <a:cs typeface="Arial" pitchFamily="34" charset="0"/>
            </a:endParaRPr>
          </a:p>
          <a:p>
            <a:pPr algn="r" eaLnBrk="1" hangingPunct="1">
              <a:lnSpc>
                <a:spcPct val="90000"/>
              </a:lnSpc>
              <a:buFont typeface="Monotype Sorts" charset="2"/>
              <a:buNone/>
            </a:pPr>
            <a:endParaRPr lang="en-US" altLang="ko-KR" sz="1600" dirty="0">
              <a:latin typeface="Arial" pitchFamily="34" charset="0"/>
              <a:cs typeface="Arial" pitchFamily="34" charset="0"/>
            </a:endParaRPr>
          </a:p>
          <a:p>
            <a:pPr algn="r" eaLnBrk="1" hangingPunct="1">
              <a:lnSpc>
                <a:spcPct val="90000"/>
              </a:lnSpc>
              <a:buFont typeface="Monotype Sorts" charset="2"/>
              <a:buNone/>
            </a:pPr>
            <a:endParaRPr lang="en-US" altLang="ko-KR" sz="160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  <a:buFont typeface="Monotype Sorts" charset="2"/>
              <a:buNone/>
            </a:pPr>
            <a:r>
              <a:rPr lang="en-US" altLang="ko-KR" sz="1800" b="1" dirty="0" smtClean="0">
                <a:latin typeface="Arial" pitchFamily="34" charset="0"/>
                <a:cs typeface="Arial" pitchFamily="34" charset="0"/>
              </a:rPr>
              <a:t>Prof. Younghee Lee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altLang="ko-KR" sz="2000" i="1" dirty="0" smtClean="0">
                <a:solidFill>
                  <a:srgbClr val="990033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sz="1200" dirty="0">
              <a:latin typeface="Arial"/>
              <a:cs typeface="Arial"/>
            </a:endParaRPr>
          </a:p>
          <a:p>
            <a:pPr marL="723900" algn="l" eaLnBrk="1" hangingPunct="1">
              <a:lnSpc>
                <a:spcPct val="90000"/>
              </a:lnSpc>
              <a:buFont typeface="Monotype Sorts" charset="2"/>
              <a:buNone/>
            </a:pPr>
            <a:r>
              <a:rPr lang="en-US" altLang="ko-KR" sz="1200" i="1" dirty="0" smtClean="0">
                <a:solidFill>
                  <a:srgbClr val="990033"/>
                </a:solidFill>
                <a:latin typeface="Arial"/>
                <a:cs typeface="Arial"/>
              </a:rPr>
              <a:t> </a:t>
            </a:r>
            <a:endParaRPr lang="en-US" altLang="ko-KR" sz="1600" i="1" dirty="0" smtClean="0">
              <a:latin typeface="Arial"/>
              <a:cs typeface="Arial"/>
            </a:endParaRPr>
          </a:p>
          <a:p>
            <a:pPr marL="723900" algn="l" eaLnBrk="1" hangingPunct="1">
              <a:lnSpc>
                <a:spcPct val="90000"/>
              </a:lnSpc>
              <a:buFont typeface="Monotype Sorts" charset="2"/>
              <a:buNone/>
            </a:pPr>
            <a:r>
              <a:rPr lang="en-US" altLang="ko-KR" sz="1000" dirty="0" smtClean="0">
                <a:latin typeface="Arial"/>
                <a:cs typeface="Arial"/>
              </a:rPr>
              <a:t>						</a:t>
            </a:r>
            <a:r>
              <a:rPr lang="en-US" altLang="ko-KR" sz="10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9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363561"/>
            <a:ext cx="4046120" cy="2620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1130" name="Text Box 10"/>
          <p:cNvSpPr txBox="1">
            <a:spLocks noChangeArrowheads="1"/>
          </p:cNvSpPr>
          <p:nvPr/>
        </p:nvSpPr>
        <p:spPr bwMode="auto">
          <a:xfrm>
            <a:off x="5220072" y="5992278"/>
            <a:ext cx="367240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ko-KR" sz="1200" dirty="0"/>
              <a:t>Van Jacobson et al., “Networking Named Content”, </a:t>
            </a:r>
            <a:r>
              <a:rPr lang="en-US" altLang="ko-KR" sz="1200" dirty="0" err="1"/>
              <a:t>CoNEXT</a:t>
            </a:r>
            <a:r>
              <a:rPr lang="en-US" altLang="ko-KR" sz="1200" dirty="0"/>
              <a:t> 2009, Rome, Italy</a:t>
            </a:r>
            <a:endParaRPr lang="ko-KR" altLang="en-US" sz="1200" dirty="0"/>
          </a:p>
        </p:txBody>
      </p:sp>
      <p:pic>
        <p:nvPicPr>
          <p:cNvPr id="26633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950" y="1268760"/>
            <a:ext cx="4637554" cy="1639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64622" y="404664"/>
            <a:ext cx="8640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0090"/>
                </a:solidFill>
                <a:latin typeface="Arial"/>
                <a:cs typeface="Arial"/>
              </a:rPr>
              <a:t>Content-Centric Network : Van Jacobson </a:t>
            </a:r>
            <a:endParaRPr lang="en-US" sz="2800" b="1" dirty="0">
              <a:solidFill>
                <a:srgbClr val="000090"/>
              </a:solidFill>
              <a:latin typeface="Arial"/>
              <a:cs typeface="Arial"/>
            </a:endParaRPr>
          </a:p>
        </p:txBody>
      </p:sp>
      <p:sp>
        <p:nvSpPr>
          <p:cNvPr id="26632" name="Rectangle 110"/>
          <p:cNvSpPr>
            <a:spLocks noChangeArrowheads="1"/>
          </p:cNvSpPr>
          <p:nvPr/>
        </p:nvSpPr>
        <p:spPr bwMode="auto">
          <a:xfrm>
            <a:off x="35496" y="1272237"/>
            <a:ext cx="4896544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285750" indent="-285750" latinLnBrk="0">
              <a:buSzPct val="90000"/>
              <a:buFont typeface="Wingdings" pitchFamily="2" charset="2"/>
              <a:buChar char="l"/>
            </a:pPr>
            <a:r>
              <a:rPr lang="fi-FI" altLang="ko-KR" sz="2000" dirty="0"/>
              <a:t>Heirarchical content naming scheme</a:t>
            </a:r>
          </a:p>
          <a:p>
            <a:pPr marL="742950" lvl="1" indent="-285750" algn="l" latinLnBrk="0">
              <a:buSzPct val="90000"/>
              <a:buFont typeface="Wingdings" pitchFamily="2" charset="2"/>
              <a:buChar char="Ø"/>
            </a:pPr>
            <a:r>
              <a:rPr kumimoji="0" lang="en-US" altLang="ko-KR" sz="1800" dirty="0" smtClean="0">
                <a:solidFill>
                  <a:srgbClr val="003399"/>
                </a:solidFill>
              </a:rPr>
              <a:t>Longest match</a:t>
            </a:r>
            <a:r>
              <a:rPr kumimoji="0" lang="ko-KR" altLang="en-US" sz="1800" dirty="0" smtClean="0">
                <a:solidFill>
                  <a:srgbClr val="003399"/>
                </a:solidFill>
              </a:rPr>
              <a:t> </a:t>
            </a:r>
            <a:r>
              <a:rPr kumimoji="0" lang="en-US" altLang="ko-KR" sz="1800" dirty="0" smtClean="0">
                <a:solidFill>
                  <a:srgbClr val="003399"/>
                </a:solidFill>
              </a:rPr>
              <a:t>lookup</a:t>
            </a:r>
            <a:endParaRPr kumimoji="0" lang="en-US" altLang="ko-KR" sz="1800" dirty="0">
              <a:solidFill>
                <a:srgbClr val="003399"/>
              </a:solidFill>
            </a:endParaRPr>
          </a:p>
          <a:p>
            <a:pPr marL="723900" lvl="1" indent="-266700" algn="l" latinLnBrk="0">
              <a:buSzPct val="90000"/>
              <a:buFont typeface="Wingdings" pitchFamily="2" charset="2"/>
              <a:buNone/>
            </a:pPr>
            <a:endParaRPr kumimoji="0" lang="ko-KR" altLang="en-US" sz="2400" dirty="0" smtClean="0">
              <a:solidFill>
                <a:srgbClr val="003399"/>
              </a:solidFill>
            </a:endParaRPr>
          </a:p>
          <a:p>
            <a:pPr marL="266700" indent="-266700" algn="l" latinLnBrk="0">
              <a:buClr>
                <a:srgbClr val="CC0000"/>
              </a:buClr>
              <a:buSzPct val="90000"/>
              <a:buFont typeface="Wingdings" pitchFamily="2" charset="2"/>
              <a:buChar char="l"/>
            </a:pPr>
            <a:r>
              <a:rPr kumimoji="0" lang="en-US" altLang="ko-KR" sz="2000" dirty="0" smtClean="0">
                <a:solidFill>
                  <a:srgbClr val="FF0000"/>
                </a:solidFill>
              </a:rPr>
              <a:t>Transport</a:t>
            </a:r>
          </a:p>
          <a:p>
            <a:pPr marL="723900" lvl="1" indent="-266700" algn="l" latinLnBrk="0">
              <a:buClr>
                <a:srgbClr val="0000FF"/>
              </a:buClr>
              <a:buSzPct val="90000"/>
              <a:buFont typeface="Wingdings" pitchFamily="2" charset="2"/>
              <a:buChar char="Ø"/>
            </a:pPr>
            <a:r>
              <a:rPr kumimoji="0" lang="en-US" altLang="ko-KR" sz="2000" dirty="0" smtClean="0">
                <a:solidFill>
                  <a:srgbClr val="003399"/>
                </a:solidFill>
              </a:rPr>
              <a:t>UDP</a:t>
            </a:r>
            <a:endParaRPr kumimoji="0" lang="en-US" altLang="ko-KR" sz="2000" dirty="0">
              <a:solidFill>
                <a:srgbClr val="003399"/>
              </a:solidFill>
            </a:endParaRPr>
          </a:p>
          <a:p>
            <a:pPr marL="723900" lvl="1" indent="-266700" algn="l" latinLnBrk="0">
              <a:buClr>
                <a:srgbClr val="0000FF"/>
              </a:buClr>
              <a:buSzPct val="90000"/>
              <a:buFont typeface="Wingdings" pitchFamily="2" charset="2"/>
              <a:buChar char="Ø"/>
            </a:pPr>
            <a:r>
              <a:rPr lang="fr-FR" altLang="ko-KR" sz="2000" dirty="0" smtClean="0"/>
              <a:t>CCN Interests </a:t>
            </a:r>
            <a:r>
              <a:rPr lang="en-US" altLang="ko-KR" sz="2000" dirty="0" smtClean="0"/>
              <a:t>that </a:t>
            </a:r>
            <a:r>
              <a:rPr lang="en-US" altLang="ko-KR" sz="2000" dirty="0"/>
              <a:t>are not satisfied in some reasonable period of time must </a:t>
            </a:r>
            <a:r>
              <a:rPr lang="en-US" altLang="ko-KR" sz="2000" dirty="0" smtClean="0"/>
              <a:t>be </a:t>
            </a:r>
            <a:r>
              <a:rPr lang="fr-FR" altLang="ko-KR" sz="2000" dirty="0" smtClean="0"/>
              <a:t>retransmitted</a:t>
            </a:r>
            <a:endParaRPr kumimoji="0" lang="en-US" altLang="ko-KR" sz="5400" dirty="0">
              <a:solidFill>
                <a:srgbClr val="003399"/>
              </a:solidFill>
            </a:endParaRPr>
          </a:p>
          <a:p>
            <a:pPr marL="723900" lvl="1" indent="-266700" algn="l" latinLnBrk="0">
              <a:buClr>
                <a:srgbClr val="0000FF"/>
              </a:buClr>
              <a:buSzPct val="90000"/>
              <a:buFont typeface="Wingdings" pitchFamily="2" charset="2"/>
              <a:buChar char="Ø"/>
            </a:pPr>
            <a:r>
              <a:rPr lang="en-US" altLang="ko-KR" sz="2000" dirty="0" smtClean="0"/>
              <a:t>CCN </a:t>
            </a:r>
            <a:r>
              <a:rPr lang="en-US" altLang="ko-KR" sz="2000" dirty="0"/>
              <a:t>Interests perform the same flow control and </a:t>
            </a:r>
            <a:r>
              <a:rPr lang="en-US" altLang="ko-KR" sz="2000" dirty="0" smtClean="0"/>
              <a:t>sequencing function </a:t>
            </a:r>
            <a:r>
              <a:rPr lang="en-US" altLang="ko-KR" sz="2000" dirty="0"/>
              <a:t>as TCP </a:t>
            </a:r>
            <a:r>
              <a:rPr lang="en-US" altLang="ko-KR" sz="2000" dirty="0" err="1"/>
              <a:t>ack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packets</a:t>
            </a:r>
          </a:p>
          <a:p>
            <a:pPr marL="723900" lvl="1" indent="-266700" algn="l" latinLnBrk="0">
              <a:buClr>
                <a:srgbClr val="0000FF"/>
              </a:buClr>
              <a:buSzPct val="90000"/>
              <a:buFont typeface="Wingdings" pitchFamily="2" charset="2"/>
              <a:buChar char="Ø"/>
            </a:pPr>
            <a:endParaRPr lang="en-US" altLang="ko-KR" sz="2000" dirty="0" smtClean="0"/>
          </a:p>
          <a:p>
            <a:pPr marL="180975" lvl="1"/>
            <a:r>
              <a:rPr lang="en-US" altLang="ko-KR" sz="1400" i="1" dirty="0"/>
              <a:t>receiver’s strategy layer </a:t>
            </a:r>
            <a:r>
              <a:rPr lang="en-US" altLang="ko-KR" sz="1400" i="1" dirty="0" smtClean="0"/>
              <a:t> is </a:t>
            </a:r>
            <a:r>
              <a:rPr lang="en-US" altLang="ko-KR" sz="1400" i="1" dirty="0"/>
              <a:t>responsible </a:t>
            </a:r>
            <a:r>
              <a:rPr lang="en-US" altLang="ko-KR" sz="1400" i="1" dirty="0" smtClean="0"/>
              <a:t>for retransmission on </a:t>
            </a:r>
            <a:r>
              <a:rPr lang="en-US" altLang="ko-KR" sz="1400" i="1" dirty="0"/>
              <a:t>a particular face (since it knows the timeout for </a:t>
            </a:r>
            <a:r>
              <a:rPr lang="en-US" altLang="ko-KR" sz="1400" i="1" dirty="0" smtClean="0"/>
              <a:t>the upstream </a:t>
            </a:r>
            <a:r>
              <a:rPr lang="en-US" altLang="ko-KR" sz="1400" i="1" dirty="0"/>
              <a:t>node(s) on the face) as well as selecting which and </a:t>
            </a:r>
            <a:r>
              <a:rPr lang="en-US" altLang="ko-KR" sz="1400" i="1" dirty="0" smtClean="0"/>
              <a:t>how many </a:t>
            </a:r>
            <a:r>
              <a:rPr lang="en-US" altLang="ko-KR" sz="1400" i="1" dirty="0"/>
              <a:t>of the available communication interfaces to use for </a:t>
            </a:r>
            <a:r>
              <a:rPr lang="en-US" altLang="ko-KR" sz="1400" i="1" dirty="0" smtClean="0"/>
              <a:t>sending </a:t>
            </a:r>
            <a:r>
              <a:rPr lang="fr-FR" altLang="ko-KR" sz="1400" i="1" dirty="0" smtClean="0"/>
              <a:t>interests</a:t>
            </a:r>
            <a:endParaRPr lang="fr-FR" altLang="ko-KR" sz="4400" i="1" dirty="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DACEAD-C319-4031-9F75-AD10A62FFAE3}" type="slidenum">
              <a:rPr lang="en-US" altLang="ko-KR" smtClean="0"/>
              <a:pPr/>
              <a:t>10</a:t>
            </a:fld>
            <a:endParaRPr lang="en-US" altLang="ko-KR" sz="1000"/>
          </a:p>
        </p:txBody>
      </p:sp>
    </p:spTree>
    <p:extLst>
      <p:ext uri="{BB962C8B-B14F-4D97-AF65-F5344CB8AC3E}">
        <p14:creationId xmlns:p14="http://schemas.microsoft.com/office/powerpoint/2010/main" val="3410848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Arial" pitchFamily="34" charset="0"/>
              </a:rPr>
              <a:t>Securing Content, privacy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291" tIns="32146" rIns="64291" bIns="32146"/>
          <a:lstStyle>
            <a:lvl1pPr eaLnBrk="0" hangingPunct="0">
              <a:defRPr sz="3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522341" indent="-200901" eaLnBrk="0" hangingPunct="0">
              <a:defRPr sz="3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803602" indent="-160721" eaLnBrk="0" hangingPunct="0">
              <a:defRPr sz="3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125044" indent="-160721" eaLnBrk="0" hangingPunct="0">
              <a:defRPr sz="3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1446484" indent="-160721" eaLnBrk="0" hangingPunct="0">
              <a:defRPr sz="3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1767925" indent="-160721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089366" indent="-160721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2410807" indent="-160721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2732247" indent="-160721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fld id="{240F433A-A2EB-4D66-88AD-FD2401419F28}" type="slidenum">
              <a:rPr lang="en-US" altLang="ko-KR" sz="1300">
                <a:solidFill>
                  <a:schemeClr val="tx1"/>
                </a:solidFill>
                <a:latin typeface="Arial" pitchFamily="34" charset="0"/>
              </a:rPr>
              <a:pPr eaLnBrk="1" hangingPunct="1"/>
              <a:t>11</a:t>
            </a:fld>
            <a:endParaRPr lang="en-US" altLang="ko-KR" sz="1300">
              <a:solidFill>
                <a:schemeClr val="tx1"/>
              </a:solidFill>
              <a:latin typeface="Arial" pitchFamily="34" charset="0"/>
            </a:endParaRPr>
          </a:p>
        </p:txBody>
      </p:sp>
      <p:pic>
        <p:nvPicPr>
          <p:cNvPr id="41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9552" y="1380494"/>
            <a:ext cx="5112568" cy="2722898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</p:pic>
      <p:pic>
        <p:nvPicPr>
          <p:cNvPr id="42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221088"/>
            <a:ext cx="7075512" cy="2289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 Box 10"/>
          <p:cNvSpPr txBox="1">
            <a:spLocks noChangeArrowheads="1"/>
          </p:cNvSpPr>
          <p:nvPr/>
        </p:nvSpPr>
        <p:spPr bwMode="auto">
          <a:xfrm>
            <a:off x="5868144" y="2132856"/>
            <a:ext cx="2808312" cy="738664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tabLst>
                <a:tab pos="3946525" algn="l"/>
              </a:tabLst>
            </a:pPr>
            <a:r>
              <a:rPr lang="en-US" altLang="ko-KR" dirty="0">
                <a:solidFill>
                  <a:srgbClr val="323232"/>
                </a:solidFill>
                <a:ea typeface="굴림" charset="-127"/>
              </a:rPr>
              <a:t>CCN trust establishment by associating </a:t>
            </a:r>
            <a:r>
              <a:rPr lang="en-US" altLang="ko-KR" dirty="0" smtClean="0">
                <a:solidFill>
                  <a:srgbClr val="323232"/>
                </a:solidFill>
                <a:ea typeface="굴림" charset="-127"/>
              </a:rPr>
              <a:t>content namespaces with </a:t>
            </a:r>
            <a:r>
              <a:rPr lang="en-US" altLang="ko-KR" dirty="0">
                <a:solidFill>
                  <a:srgbClr val="323232"/>
                </a:solidFill>
                <a:ea typeface="굴림" charset="-127"/>
              </a:rPr>
              <a:t>public keys</a:t>
            </a:r>
            <a:endParaRPr lang="en-US" dirty="0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9788199"/>
      </p:ext>
    </p:extLst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Arial" pitchFamily="34" charset="0"/>
              </a:rPr>
              <a:t>Securing Content, privacy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291" tIns="32146" rIns="64291" bIns="32146"/>
          <a:lstStyle>
            <a:lvl1pPr eaLnBrk="0" hangingPunct="0">
              <a:defRPr sz="3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522341" indent="-200901" eaLnBrk="0" hangingPunct="0">
              <a:defRPr sz="3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803602" indent="-160721" eaLnBrk="0" hangingPunct="0">
              <a:defRPr sz="3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125044" indent="-160721" eaLnBrk="0" hangingPunct="0">
              <a:defRPr sz="3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1446484" indent="-160721" eaLnBrk="0" hangingPunct="0">
              <a:defRPr sz="3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1767925" indent="-160721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089366" indent="-160721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2410807" indent="-160721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2732247" indent="-160721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fld id="{240F433A-A2EB-4D66-88AD-FD2401419F28}" type="slidenum">
              <a:rPr lang="en-US" altLang="ko-KR" sz="1300">
                <a:solidFill>
                  <a:schemeClr val="tx1"/>
                </a:solidFill>
                <a:latin typeface="Arial" pitchFamily="34" charset="0"/>
              </a:rPr>
              <a:pPr eaLnBrk="1" hangingPunct="1"/>
              <a:t>12</a:t>
            </a:fld>
            <a:endParaRPr lang="en-US" altLang="ko-KR" sz="13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9462" name="Rectangle 4"/>
          <p:cNvSpPr>
            <a:spLocks/>
          </p:cNvSpPr>
          <p:nvPr/>
        </p:nvSpPr>
        <p:spPr bwMode="auto">
          <a:xfrm>
            <a:off x="306556" y="1382444"/>
            <a:ext cx="75058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altLang="ko-KR" sz="2400" dirty="0"/>
              <a:t>Content Packet  = 〈 </a:t>
            </a:r>
            <a:r>
              <a:rPr lang="en-US" altLang="ko-KR" sz="2400" i="1" dirty="0">
                <a:cs typeface="Arial" pitchFamily="34" charset="0"/>
              </a:rPr>
              <a:t>name,  data,  signature </a:t>
            </a:r>
            <a:r>
              <a:rPr lang="en-US" altLang="ko-KR" sz="2400" dirty="0"/>
              <a:t>〉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1173766" y="2272874"/>
            <a:ext cx="6269134" cy="3164537"/>
            <a:chOff x="928687" y="2991448"/>
            <a:chExt cx="7188399" cy="3833067"/>
          </a:xfrm>
        </p:grpSpPr>
        <p:grpSp>
          <p:nvGrpSpPr>
            <p:cNvPr id="8" name="Group 2"/>
            <p:cNvGrpSpPr>
              <a:grpSpLocks/>
            </p:cNvGrpSpPr>
            <p:nvPr/>
          </p:nvGrpSpPr>
          <p:grpSpPr bwMode="auto">
            <a:xfrm>
              <a:off x="2205633" y="2991448"/>
              <a:ext cx="1098352" cy="1160859"/>
              <a:chOff x="0" y="0"/>
              <a:chExt cx="984" cy="1040"/>
            </a:xfrm>
          </p:grpSpPr>
          <p:sp>
            <p:nvSpPr>
              <p:cNvPr id="9" name="AutoShape 3"/>
              <p:cNvSpPr>
                <a:spLocks/>
              </p:cNvSpPr>
              <p:nvPr/>
            </p:nvSpPr>
            <p:spPr bwMode="auto">
              <a:xfrm>
                <a:off x="0" y="0"/>
                <a:ext cx="984" cy="1040"/>
              </a:xfrm>
              <a:prstGeom prst="roundRect">
                <a:avLst>
                  <a:gd name="adj" fmla="val 12194"/>
                </a:avLst>
              </a:prstGeom>
              <a:solidFill>
                <a:schemeClr val="accent1"/>
              </a:solidFill>
              <a:ln w="25400">
                <a:solidFill>
                  <a:srgbClr val="BCBCBC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ko-KR" altLang="ko-KR" sz="1050">
                  <a:latin typeface="Arial" pitchFamily="34" charset="0"/>
                </a:endParaRPr>
              </a:p>
            </p:txBody>
          </p:sp>
          <p:sp>
            <p:nvSpPr>
              <p:cNvPr id="10" name="Rectangle 4"/>
              <p:cNvSpPr>
                <a:spLocks/>
              </p:cNvSpPr>
              <p:nvPr/>
            </p:nvSpPr>
            <p:spPr bwMode="auto">
              <a:xfrm>
                <a:off x="68" y="164"/>
                <a:ext cx="644" cy="7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r>
                  <a:rPr lang="en-US" altLang="ko-KR" sz="1400" dirty="0">
                    <a:cs typeface="Arial" pitchFamily="34" charset="0"/>
                  </a:rPr>
                  <a:t>Content</a:t>
                </a:r>
              </a:p>
              <a:p>
                <a:r>
                  <a:rPr lang="en-US" altLang="ko-KR" sz="1400" dirty="0">
                    <a:cs typeface="Arial" pitchFamily="34" charset="0"/>
                  </a:rPr>
                  <a:t>↕ </a:t>
                </a:r>
                <a:br>
                  <a:rPr lang="en-US" altLang="ko-KR" sz="1400" dirty="0">
                    <a:cs typeface="Arial" pitchFamily="34" charset="0"/>
                  </a:rPr>
                </a:br>
                <a:r>
                  <a:rPr lang="en-US" altLang="ko-KR" sz="1400" dirty="0">
                    <a:cs typeface="Arial" pitchFamily="34" charset="0"/>
                  </a:rPr>
                  <a:t>Key</a:t>
                </a:r>
              </a:p>
            </p:txBody>
          </p:sp>
        </p:grpSp>
        <p:grpSp>
          <p:nvGrpSpPr>
            <p:cNvPr id="11" name="Group 5"/>
            <p:cNvGrpSpPr>
              <a:grpSpLocks/>
            </p:cNvGrpSpPr>
            <p:nvPr/>
          </p:nvGrpSpPr>
          <p:grpSpPr bwMode="auto">
            <a:xfrm>
              <a:off x="3401096" y="3018236"/>
              <a:ext cx="3528342" cy="1160860"/>
              <a:chOff x="-40" y="28"/>
              <a:chExt cx="3160" cy="1040"/>
            </a:xfrm>
          </p:grpSpPr>
          <p:grpSp>
            <p:nvGrpSpPr>
              <p:cNvPr id="12" name="Group 6"/>
              <p:cNvGrpSpPr>
                <a:grpSpLocks/>
              </p:cNvGrpSpPr>
              <p:nvPr/>
            </p:nvGrpSpPr>
            <p:grpSpPr bwMode="auto">
              <a:xfrm>
                <a:off x="2136" y="28"/>
                <a:ext cx="984" cy="1040"/>
                <a:chOff x="0" y="0"/>
                <a:chExt cx="984" cy="1040"/>
              </a:xfrm>
            </p:grpSpPr>
            <p:sp>
              <p:nvSpPr>
                <p:cNvPr id="17" name="AutoShape 7"/>
                <p:cNvSpPr>
                  <a:spLocks/>
                </p:cNvSpPr>
                <p:nvPr/>
              </p:nvSpPr>
              <p:spPr bwMode="auto">
                <a:xfrm>
                  <a:off x="0" y="0"/>
                  <a:ext cx="984" cy="1040"/>
                </a:xfrm>
                <a:prstGeom prst="roundRect">
                  <a:avLst>
                    <a:gd name="adj" fmla="val 12194"/>
                  </a:avLst>
                </a:prstGeom>
                <a:solidFill>
                  <a:schemeClr val="accent1"/>
                </a:solidFill>
                <a:ln w="25400">
                  <a:solidFill>
                    <a:srgbClr val="BCBCBC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ko-KR" altLang="ko-KR" sz="1050">
                    <a:latin typeface="Arial" pitchFamily="34" charset="0"/>
                  </a:endParaRPr>
                </a:p>
              </p:txBody>
            </p:sp>
            <p:sp>
              <p:nvSpPr>
                <p:cNvPr id="18" name="Rectangle 8"/>
                <p:cNvSpPr>
                  <a:spLocks/>
                </p:cNvSpPr>
                <p:nvPr/>
              </p:nvSpPr>
              <p:spPr bwMode="auto">
                <a:xfrm>
                  <a:off x="68" y="164"/>
                  <a:ext cx="644" cy="70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r>
                    <a:rPr lang="en-US" altLang="ko-KR" sz="1400">
                      <a:cs typeface="Arial" pitchFamily="34" charset="0"/>
                    </a:rPr>
                    <a:t>Content</a:t>
                  </a:r>
                </a:p>
                <a:p>
                  <a:r>
                    <a:rPr lang="en-US" altLang="ko-KR" sz="1400">
                      <a:cs typeface="Arial" pitchFamily="34" charset="0"/>
                    </a:rPr>
                    <a:t>↕ </a:t>
                  </a:r>
                  <a:br>
                    <a:rPr lang="en-US" altLang="ko-KR" sz="1400">
                      <a:cs typeface="Arial" pitchFamily="34" charset="0"/>
                    </a:rPr>
                  </a:br>
                  <a:r>
                    <a:rPr lang="en-US" altLang="ko-KR" sz="1400">
                      <a:cs typeface="Arial" pitchFamily="34" charset="0"/>
                    </a:rPr>
                    <a:t>Key</a:t>
                  </a:r>
                </a:p>
              </p:txBody>
            </p:sp>
          </p:grpSp>
          <p:sp>
            <p:nvSpPr>
              <p:cNvPr id="13" name="Line 9"/>
              <p:cNvSpPr>
                <a:spLocks noChangeShapeType="1"/>
              </p:cNvSpPr>
              <p:nvPr/>
            </p:nvSpPr>
            <p:spPr bwMode="auto">
              <a:xfrm>
                <a:off x="0" y="268"/>
                <a:ext cx="201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ko-KR" altLang="en-US" sz="1050"/>
              </a:p>
            </p:txBody>
          </p:sp>
          <p:sp>
            <p:nvSpPr>
              <p:cNvPr id="14" name="Line 10"/>
              <p:cNvSpPr>
                <a:spLocks noChangeShapeType="1"/>
              </p:cNvSpPr>
              <p:nvPr/>
            </p:nvSpPr>
            <p:spPr bwMode="auto">
              <a:xfrm>
                <a:off x="0" y="788"/>
                <a:ext cx="202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ko-KR" altLang="en-US" sz="1050"/>
              </a:p>
            </p:txBody>
          </p:sp>
          <p:sp>
            <p:nvSpPr>
              <p:cNvPr id="15" name="Rectangle 11"/>
              <p:cNvSpPr>
                <a:spLocks/>
              </p:cNvSpPr>
              <p:nvPr/>
            </p:nvSpPr>
            <p:spPr bwMode="auto">
              <a:xfrm>
                <a:off x="-40" y="53"/>
                <a:ext cx="1562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r>
                  <a:rPr lang="en-US" altLang="ko-KR" sz="1100">
                    <a:cs typeface="Arial" pitchFamily="34" charset="0"/>
                  </a:rPr>
                  <a:t>Name Hierarchy &amp; Links</a:t>
                </a:r>
              </a:p>
            </p:txBody>
          </p:sp>
          <p:sp>
            <p:nvSpPr>
              <p:cNvPr id="16" name="Rectangle 12"/>
              <p:cNvSpPr>
                <a:spLocks/>
              </p:cNvSpPr>
              <p:nvPr/>
            </p:nvSpPr>
            <p:spPr bwMode="auto">
              <a:xfrm>
                <a:off x="3" y="581"/>
                <a:ext cx="1496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r>
                  <a:rPr lang="en-US" altLang="ko-KR" sz="1100">
                    <a:cs typeface="Arial" pitchFamily="34" charset="0"/>
                  </a:rPr>
                  <a:t>Key Certification Graph</a:t>
                </a:r>
              </a:p>
            </p:txBody>
          </p:sp>
        </p:grpSp>
        <p:grpSp>
          <p:nvGrpSpPr>
            <p:cNvPr id="19" name="Group 13"/>
            <p:cNvGrpSpPr>
              <a:grpSpLocks/>
            </p:cNvGrpSpPr>
            <p:nvPr/>
          </p:nvGrpSpPr>
          <p:grpSpPr bwMode="auto">
            <a:xfrm>
              <a:off x="7018734" y="4589862"/>
              <a:ext cx="1098352" cy="1160859"/>
              <a:chOff x="0" y="0"/>
              <a:chExt cx="984" cy="1040"/>
            </a:xfrm>
          </p:grpSpPr>
          <p:sp>
            <p:nvSpPr>
              <p:cNvPr id="20" name="AutoShape 14"/>
              <p:cNvSpPr>
                <a:spLocks/>
              </p:cNvSpPr>
              <p:nvPr/>
            </p:nvSpPr>
            <p:spPr bwMode="auto">
              <a:xfrm>
                <a:off x="0" y="0"/>
                <a:ext cx="984" cy="1040"/>
              </a:xfrm>
              <a:prstGeom prst="roundRect">
                <a:avLst>
                  <a:gd name="adj" fmla="val 12194"/>
                </a:avLst>
              </a:prstGeom>
              <a:solidFill>
                <a:schemeClr val="accent1"/>
              </a:solidFill>
              <a:ln w="25400">
                <a:solidFill>
                  <a:srgbClr val="BCBCBC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ko-KR" altLang="ko-KR" sz="1050">
                  <a:latin typeface="Arial" pitchFamily="34" charset="0"/>
                </a:endParaRPr>
              </a:p>
            </p:txBody>
          </p:sp>
          <p:sp>
            <p:nvSpPr>
              <p:cNvPr id="21" name="Rectangle 15"/>
              <p:cNvSpPr>
                <a:spLocks/>
              </p:cNvSpPr>
              <p:nvPr/>
            </p:nvSpPr>
            <p:spPr bwMode="auto">
              <a:xfrm>
                <a:off x="68" y="164"/>
                <a:ext cx="644" cy="7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r>
                  <a:rPr lang="en-US" altLang="ko-KR" sz="1400">
                    <a:cs typeface="Arial" pitchFamily="34" charset="0"/>
                  </a:rPr>
                  <a:t>Content</a:t>
                </a:r>
              </a:p>
              <a:p>
                <a:r>
                  <a:rPr lang="en-US" altLang="ko-KR" sz="1400">
                    <a:cs typeface="Arial" pitchFamily="34" charset="0"/>
                  </a:rPr>
                  <a:t>↕ </a:t>
                </a:r>
                <a:br>
                  <a:rPr lang="en-US" altLang="ko-KR" sz="1400">
                    <a:cs typeface="Arial" pitchFamily="34" charset="0"/>
                  </a:rPr>
                </a:br>
                <a:r>
                  <a:rPr lang="en-US" altLang="ko-KR" sz="1400">
                    <a:cs typeface="Arial" pitchFamily="34" charset="0"/>
                  </a:rPr>
                  <a:t>Key</a:t>
                </a:r>
              </a:p>
            </p:txBody>
          </p:sp>
        </p:grpSp>
        <p:grpSp>
          <p:nvGrpSpPr>
            <p:cNvPr id="22" name="Group 16"/>
            <p:cNvGrpSpPr>
              <a:grpSpLocks/>
            </p:cNvGrpSpPr>
            <p:nvPr/>
          </p:nvGrpSpPr>
          <p:grpSpPr bwMode="auto">
            <a:xfrm>
              <a:off x="4866679" y="5223869"/>
              <a:ext cx="1098352" cy="1160859"/>
              <a:chOff x="0" y="0"/>
              <a:chExt cx="984" cy="1040"/>
            </a:xfrm>
          </p:grpSpPr>
          <p:sp>
            <p:nvSpPr>
              <p:cNvPr id="23" name="AutoShape 17"/>
              <p:cNvSpPr>
                <a:spLocks/>
              </p:cNvSpPr>
              <p:nvPr/>
            </p:nvSpPr>
            <p:spPr bwMode="auto">
              <a:xfrm>
                <a:off x="0" y="0"/>
                <a:ext cx="984" cy="1040"/>
              </a:xfrm>
              <a:prstGeom prst="roundRect">
                <a:avLst>
                  <a:gd name="adj" fmla="val 12194"/>
                </a:avLst>
              </a:prstGeom>
              <a:solidFill>
                <a:schemeClr val="accent1"/>
              </a:solidFill>
              <a:ln w="25400">
                <a:solidFill>
                  <a:srgbClr val="BCBCBC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ko-KR" altLang="ko-KR" sz="1050">
                  <a:latin typeface="Arial" pitchFamily="34" charset="0"/>
                </a:endParaRPr>
              </a:p>
            </p:txBody>
          </p:sp>
          <p:sp>
            <p:nvSpPr>
              <p:cNvPr id="24" name="Rectangle 18"/>
              <p:cNvSpPr>
                <a:spLocks/>
              </p:cNvSpPr>
              <p:nvPr/>
            </p:nvSpPr>
            <p:spPr bwMode="auto">
              <a:xfrm>
                <a:off x="68" y="164"/>
                <a:ext cx="644" cy="7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r>
                  <a:rPr lang="en-US" altLang="ko-KR" sz="1400">
                    <a:cs typeface="Arial" pitchFamily="34" charset="0"/>
                  </a:rPr>
                  <a:t>Content</a:t>
                </a:r>
              </a:p>
              <a:p>
                <a:r>
                  <a:rPr lang="en-US" altLang="ko-KR" sz="1400">
                    <a:cs typeface="Arial" pitchFamily="34" charset="0"/>
                  </a:rPr>
                  <a:t>↕ </a:t>
                </a:r>
                <a:br>
                  <a:rPr lang="en-US" altLang="ko-KR" sz="1400">
                    <a:cs typeface="Arial" pitchFamily="34" charset="0"/>
                  </a:rPr>
                </a:br>
                <a:r>
                  <a:rPr lang="en-US" altLang="ko-KR" sz="1400">
                    <a:cs typeface="Arial" pitchFamily="34" charset="0"/>
                  </a:rPr>
                  <a:t>Key</a:t>
                </a:r>
              </a:p>
            </p:txBody>
          </p:sp>
        </p:grpSp>
        <p:grpSp>
          <p:nvGrpSpPr>
            <p:cNvPr id="25" name="Group 19"/>
            <p:cNvGrpSpPr>
              <a:grpSpLocks/>
            </p:cNvGrpSpPr>
            <p:nvPr/>
          </p:nvGrpSpPr>
          <p:grpSpPr bwMode="auto">
            <a:xfrm>
              <a:off x="2714625" y="4732737"/>
              <a:ext cx="1098352" cy="1160859"/>
              <a:chOff x="0" y="0"/>
              <a:chExt cx="984" cy="1040"/>
            </a:xfrm>
          </p:grpSpPr>
          <p:sp>
            <p:nvSpPr>
              <p:cNvPr id="26" name="AutoShape 20"/>
              <p:cNvSpPr>
                <a:spLocks/>
              </p:cNvSpPr>
              <p:nvPr/>
            </p:nvSpPr>
            <p:spPr bwMode="auto">
              <a:xfrm>
                <a:off x="0" y="0"/>
                <a:ext cx="984" cy="1040"/>
              </a:xfrm>
              <a:prstGeom prst="roundRect">
                <a:avLst>
                  <a:gd name="adj" fmla="val 12194"/>
                </a:avLst>
              </a:prstGeom>
              <a:solidFill>
                <a:schemeClr val="accent1"/>
              </a:solidFill>
              <a:ln w="25400">
                <a:solidFill>
                  <a:srgbClr val="BCBCBC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ko-KR" altLang="ko-KR" sz="1050">
                  <a:latin typeface="Arial" pitchFamily="34" charset="0"/>
                </a:endParaRPr>
              </a:p>
            </p:txBody>
          </p:sp>
          <p:sp>
            <p:nvSpPr>
              <p:cNvPr id="27" name="Rectangle 21"/>
              <p:cNvSpPr>
                <a:spLocks/>
              </p:cNvSpPr>
              <p:nvPr/>
            </p:nvSpPr>
            <p:spPr bwMode="auto">
              <a:xfrm>
                <a:off x="68" y="164"/>
                <a:ext cx="644" cy="7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r>
                  <a:rPr lang="en-US" altLang="ko-KR" sz="1400">
                    <a:cs typeface="Arial" pitchFamily="34" charset="0"/>
                  </a:rPr>
                  <a:t>Content</a:t>
                </a:r>
              </a:p>
              <a:p>
                <a:r>
                  <a:rPr lang="en-US" altLang="ko-KR" sz="1400">
                    <a:cs typeface="Arial" pitchFamily="34" charset="0"/>
                  </a:rPr>
                  <a:t>↕ </a:t>
                </a:r>
                <a:br>
                  <a:rPr lang="en-US" altLang="ko-KR" sz="1400">
                    <a:cs typeface="Arial" pitchFamily="34" charset="0"/>
                  </a:rPr>
                </a:br>
                <a:r>
                  <a:rPr lang="en-US" altLang="ko-KR" sz="1400">
                    <a:cs typeface="Arial" pitchFamily="34" charset="0"/>
                  </a:rPr>
                  <a:t>Key</a:t>
                </a:r>
              </a:p>
            </p:txBody>
          </p:sp>
        </p:grpSp>
        <p:grpSp>
          <p:nvGrpSpPr>
            <p:cNvPr id="28" name="Group 22"/>
            <p:cNvGrpSpPr>
              <a:grpSpLocks/>
            </p:cNvGrpSpPr>
            <p:nvPr/>
          </p:nvGrpSpPr>
          <p:grpSpPr bwMode="auto">
            <a:xfrm>
              <a:off x="928687" y="5223869"/>
              <a:ext cx="1098352" cy="1160859"/>
              <a:chOff x="0" y="0"/>
              <a:chExt cx="984" cy="1040"/>
            </a:xfrm>
          </p:grpSpPr>
          <p:sp>
            <p:nvSpPr>
              <p:cNvPr id="29" name="AutoShape 23"/>
              <p:cNvSpPr>
                <a:spLocks/>
              </p:cNvSpPr>
              <p:nvPr/>
            </p:nvSpPr>
            <p:spPr bwMode="auto">
              <a:xfrm>
                <a:off x="0" y="0"/>
                <a:ext cx="984" cy="1040"/>
              </a:xfrm>
              <a:prstGeom prst="roundRect">
                <a:avLst>
                  <a:gd name="adj" fmla="val 12194"/>
                </a:avLst>
              </a:prstGeom>
              <a:solidFill>
                <a:schemeClr val="accent1"/>
              </a:solidFill>
              <a:ln w="25400">
                <a:solidFill>
                  <a:srgbClr val="BCBCBC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ko-KR" altLang="ko-KR" sz="1050">
                  <a:latin typeface="Arial" pitchFamily="34" charset="0"/>
                </a:endParaRPr>
              </a:p>
            </p:txBody>
          </p:sp>
          <p:sp>
            <p:nvSpPr>
              <p:cNvPr id="30" name="Rectangle 24"/>
              <p:cNvSpPr>
                <a:spLocks/>
              </p:cNvSpPr>
              <p:nvPr/>
            </p:nvSpPr>
            <p:spPr bwMode="auto">
              <a:xfrm>
                <a:off x="68" y="164"/>
                <a:ext cx="644" cy="7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r>
                  <a:rPr lang="en-US" altLang="ko-KR" sz="1400">
                    <a:cs typeface="Arial" pitchFamily="34" charset="0"/>
                  </a:rPr>
                  <a:t>Content</a:t>
                </a:r>
              </a:p>
              <a:p>
                <a:r>
                  <a:rPr lang="en-US" altLang="ko-KR" sz="1400">
                    <a:cs typeface="Arial" pitchFamily="34" charset="0"/>
                  </a:rPr>
                  <a:t>↕ </a:t>
                </a:r>
                <a:br>
                  <a:rPr lang="en-US" altLang="ko-KR" sz="1400">
                    <a:cs typeface="Arial" pitchFamily="34" charset="0"/>
                  </a:rPr>
                </a:br>
                <a:r>
                  <a:rPr lang="en-US" altLang="ko-KR" sz="1400">
                    <a:cs typeface="Arial" pitchFamily="34" charset="0"/>
                  </a:rPr>
                  <a:t>Key</a:t>
                </a:r>
              </a:p>
            </p:txBody>
          </p:sp>
        </p:grpSp>
        <p:sp>
          <p:nvSpPr>
            <p:cNvPr id="31" name="Freeform 25"/>
            <p:cNvSpPr>
              <a:spLocks/>
            </p:cNvSpPr>
            <p:nvPr/>
          </p:nvSpPr>
          <p:spPr bwMode="auto">
            <a:xfrm>
              <a:off x="7014269" y="3309566"/>
              <a:ext cx="996777" cy="1157510"/>
            </a:xfrm>
            <a:custGeom>
              <a:avLst/>
              <a:gdLst>
                <a:gd name="T0" fmla="*/ 0 w 14975"/>
                <a:gd name="T1" fmla="*/ 2147483647 h 20243"/>
                <a:gd name="T2" fmla="*/ 2147483647 w 14975"/>
                <a:gd name="T3" fmla="*/ 2147483647 h 20243"/>
                <a:gd name="T4" fmla="*/ 0 60000 65536"/>
                <a:gd name="T5" fmla="*/ 0 60000 65536"/>
                <a:gd name="T6" fmla="*/ 0 w 14975"/>
                <a:gd name="T7" fmla="*/ 0 h 20243"/>
                <a:gd name="T8" fmla="*/ 14975 w 14975"/>
                <a:gd name="T9" fmla="*/ 20243 h 2024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4975" h="20243">
                  <a:moveTo>
                    <a:pt x="0" y="18"/>
                  </a:moveTo>
                  <a:cubicBezTo>
                    <a:pt x="7763" y="18"/>
                    <a:pt x="21600" y="-1357"/>
                    <a:pt x="11306" y="20243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miter lim="800000"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ko-KR" altLang="en-US" sz="1050"/>
            </a:p>
          </p:txBody>
        </p:sp>
        <p:sp>
          <p:nvSpPr>
            <p:cNvPr id="32" name="Line 26"/>
            <p:cNvSpPr>
              <a:spLocks noChangeShapeType="1"/>
            </p:cNvSpPr>
            <p:nvPr/>
          </p:nvSpPr>
          <p:spPr bwMode="auto">
            <a:xfrm rot="10800000">
              <a:off x="3377655" y="4063009"/>
              <a:ext cx="3547318" cy="87510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ko-KR" altLang="en-US" sz="1050"/>
            </a:p>
          </p:txBody>
        </p:sp>
        <p:sp>
          <p:nvSpPr>
            <p:cNvPr id="33" name="Freeform 27"/>
            <p:cNvSpPr>
              <a:spLocks/>
            </p:cNvSpPr>
            <p:nvPr/>
          </p:nvSpPr>
          <p:spPr bwMode="auto">
            <a:xfrm>
              <a:off x="6061027" y="5431484"/>
              <a:ext cx="875109" cy="427509"/>
            </a:xfrm>
            <a:custGeom>
              <a:avLst/>
              <a:gdLst>
                <a:gd name="T0" fmla="*/ 2147483647 w 21600"/>
                <a:gd name="T1" fmla="*/ 0 h 21057"/>
                <a:gd name="T2" fmla="*/ 0 w 21600"/>
                <a:gd name="T3" fmla="*/ 2147483647 h 21057"/>
                <a:gd name="T4" fmla="*/ 0 60000 65536"/>
                <a:gd name="T5" fmla="*/ 0 60000 65536"/>
                <a:gd name="T6" fmla="*/ 0 w 21600"/>
                <a:gd name="T7" fmla="*/ 0 h 21057"/>
                <a:gd name="T8" fmla="*/ 21600 w 21600"/>
                <a:gd name="T9" fmla="*/ 21057 h 2105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1600" h="21057">
                  <a:moveTo>
                    <a:pt x="21600" y="0"/>
                  </a:moveTo>
                  <a:cubicBezTo>
                    <a:pt x="8031" y="554"/>
                    <a:pt x="21046" y="21600"/>
                    <a:pt x="0" y="21046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miter lim="800000"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ko-KR" altLang="en-US" sz="1050"/>
            </a:p>
          </p:txBody>
        </p:sp>
        <p:sp>
          <p:nvSpPr>
            <p:cNvPr id="34" name="Freeform 28"/>
            <p:cNvSpPr>
              <a:spLocks/>
            </p:cNvSpPr>
            <p:nvPr/>
          </p:nvSpPr>
          <p:spPr bwMode="auto">
            <a:xfrm>
              <a:off x="5420320" y="4265044"/>
              <a:ext cx="978917" cy="875109"/>
            </a:xfrm>
            <a:custGeom>
              <a:avLst/>
              <a:gdLst>
                <a:gd name="T0" fmla="*/ 0 w 20681"/>
                <a:gd name="T1" fmla="*/ 2147483647 h 11700"/>
                <a:gd name="T2" fmla="*/ 2147483647 w 20681"/>
                <a:gd name="T3" fmla="*/ 0 h 11700"/>
                <a:gd name="T4" fmla="*/ 0 60000 65536"/>
                <a:gd name="T5" fmla="*/ 0 60000 65536"/>
                <a:gd name="T6" fmla="*/ 0 w 20681"/>
                <a:gd name="T7" fmla="*/ 0 h 11700"/>
                <a:gd name="T8" fmla="*/ 20681 w 20681"/>
                <a:gd name="T9" fmla="*/ 11700 h 117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681" h="11700">
                  <a:moveTo>
                    <a:pt x="0" y="11700"/>
                  </a:moveTo>
                  <a:cubicBezTo>
                    <a:pt x="0" y="-2400"/>
                    <a:pt x="21600" y="19200"/>
                    <a:pt x="20651" y="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miter lim="800000"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ko-KR" altLang="en-US" sz="1050"/>
            </a:p>
          </p:txBody>
        </p:sp>
        <p:sp>
          <p:nvSpPr>
            <p:cNvPr id="35" name="Freeform 29"/>
            <p:cNvSpPr>
              <a:spLocks/>
            </p:cNvSpPr>
            <p:nvPr/>
          </p:nvSpPr>
          <p:spPr bwMode="auto">
            <a:xfrm>
              <a:off x="2743647" y="4242718"/>
              <a:ext cx="500063" cy="426393"/>
            </a:xfrm>
            <a:custGeom>
              <a:avLst/>
              <a:gdLst>
                <a:gd name="T0" fmla="*/ 2147483647 w 19232"/>
                <a:gd name="T1" fmla="*/ 2147483647 h 8047"/>
                <a:gd name="T2" fmla="*/ 2147483647 w 19232"/>
                <a:gd name="T3" fmla="*/ 0 h 8047"/>
                <a:gd name="T4" fmla="*/ 0 60000 65536"/>
                <a:gd name="T5" fmla="*/ 0 60000 65536"/>
                <a:gd name="T6" fmla="*/ 0 w 19232"/>
                <a:gd name="T7" fmla="*/ 0 h 8047"/>
                <a:gd name="T8" fmla="*/ 19232 w 19232"/>
                <a:gd name="T9" fmla="*/ 8047 h 804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9232" h="8047">
                  <a:moveTo>
                    <a:pt x="19232" y="8048"/>
                  </a:moveTo>
                  <a:cubicBezTo>
                    <a:pt x="18368" y="-6776"/>
                    <a:pt x="-2368" y="14824"/>
                    <a:pt x="224" y="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miter lim="800000"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ko-KR" altLang="en-US" sz="1050"/>
            </a:p>
          </p:txBody>
        </p:sp>
        <p:sp>
          <p:nvSpPr>
            <p:cNvPr id="36" name="Freeform 30"/>
            <p:cNvSpPr>
              <a:spLocks/>
            </p:cNvSpPr>
            <p:nvPr/>
          </p:nvSpPr>
          <p:spPr bwMode="auto">
            <a:xfrm>
              <a:off x="2064990" y="6363520"/>
              <a:ext cx="2828479" cy="460995"/>
            </a:xfrm>
            <a:custGeom>
              <a:avLst/>
              <a:gdLst>
                <a:gd name="T0" fmla="*/ 0 w 21600"/>
                <a:gd name="T1" fmla="*/ 0 h 13641"/>
                <a:gd name="T2" fmla="*/ 2147483647 w 21600"/>
                <a:gd name="T3" fmla="*/ 2147483647 h 13641"/>
                <a:gd name="T4" fmla="*/ 0 60000 65536"/>
                <a:gd name="T5" fmla="*/ 0 60000 65536"/>
                <a:gd name="T6" fmla="*/ 0 w 21600"/>
                <a:gd name="T7" fmla="*/ 0 h 13641"/>
                <a:gd name="T8" fmla="*/ 21600 w 21600"/>
                <a:gd name="T9" fmla="*/ 13641 h 1364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1600" h="13641">
                  <a:moveTo>
                    <a:pt x="0" y="0"/>
                  </a:moveTo>
                  <a:cubicBezTo>
                    <a:pt x="3321" y="13537"/>
                    <a:pt x="17571" y="21600"/>
                    <a:pt x="21600" y="1662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miter lim="800000"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ko-KR" altLang="en-US" sz="1050"/>
            </a:p>
          </p:txBody>
        </p:sp>
        <p:sp>
          <p:nvSpPr>
            <p:cNvPr id="37" name="Freeform 31"/>
            <p:cNvSpPr>
              <a:spLocks/>
            </p:cNvSpPr>
            <p:nvPr/>
          </p:nvSpPr>
          <p:spPr bwMode="auto">
            <a:xfrm>
              <a:off x="1089423" y="3388816"/>
              <a:ext cx="997893" cy="1706687"/>
            </a:xfrm>
            <a:custGeom>
              <a:avLst/>
              <a:gdLst>
                <a:gd name="T0" fmla="*/ 2147483647 w 18631"/>
                <a:gd name="T1" fmla="*/ 2147483647 h 19317"/>
                <a:gd name="T2" fmla="*/ 2147483647 w 18631"/>
                <a:gd name="T3" fmla="*/ 2147483647 h 19317"/>
                <a:gd name="T4" fmla="*/ 0 60000 65536"/>
                <a:gd name="T5" fmla="*/ 0 60000 65536"/>
                <a:gd name="T6" fmla="*/ 0 w 18631"/>
                <a:gd name="T7" fmla="*/ 0 h 19317"/>
                <a:gd name="T8" fmla="*/ 18631 w 18631"/>
                <a:gd name="T9" fmla="*/ 19317 h 1931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631" h="19317">
                  <a:moveTo>
                    <a:pt x="3742" y="19317"/>
                  </a:moveTo>
                  <a:cubicBezTo>
                    <a:pt x="-2969" y="7882"/>
                    <a:pt x="-2130" y="-2283"/>
                    <a:pt x="18631" y="449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miter lim="800000"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ko-KR" altLang="en-US" sz="1050"/>
            </a:p>
          </p:txBody>
        </p:sp>
        <p:sp>
          <p:nvSpPr>
            <p:cNvPr id="38" name="Freeform 32"/>
            <p:cNvSpPr>
              <a:spLocks/>
            </p:cNvSpPr>
            <p:nvPr/>
          </p:nvSpPr>
          <p:spPr bwMode="auto">
            <a:xfrm>
              <a:off x="3883298" y="5353348"/>
              <a:ext cx="908596" cy="501179"/>
            </a:xfrm>
            <a:custGeom>
              <a:avLst/>
              <a:gdLst>
                <a:gd name="T0" fmla="*/ 0 w 16663"/>
                <a:gd name="T1" fmla="*/ 0 h 18915"/>
                <a:gd name="T2" fmla="*/ 2147483647 w 16663"/>
                <a:gd name="T3" fmla="*/ 2147483647 h 18915"/>
                <a:gd name="T4" fmla="*/ 0 60000 65536"/>
                <a:gd name="T5" fmla="*/ 0 60000 65536"/>
                <a:gd name="T6" fmla="*/ 0 w 16663"/>
                <a:gd name="T7" fmla="*/ 0 h 18915"/>
                <a:gd name="T8" fmla="*/ 16663 w 16663"/>
                <a:gd name="T9" fmla="*/ 18915 h 1891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663" h="18915">
                  <a:moveTo>
                    <a:pt x="0" y="0"/>
                  </a:moveTo>
                  <a:cubicBezTo>
                    <a:pt x="14194" y="0"/>
                    <a:pt x="-4937" y="21600"/>
                    <a:pt x="16663" y="18635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miter lim="800000"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ko-KR" altLang="en-US" sz="1050"/>
            </a:p>
          </p:txBody>
        </p:sp>
        <p:sp>
          <p:nvSpPr>
            <p:cNvPr id="39" name="Freeform 33"/>
            <p:cNvSpPr>
              <a:spLocks/>
            </p:cNvSpPr>
            <p:nvPr/>
          </p:nvSpPr>
          <p:spPr bwMode="auto">
            <a:xfrm>
              <a:off x="2109639" y="5137919"/>
              <a:ext cx="527968" cy="450949"/>
            </a:xfrm>
            <a:custGeom>
              <a:avLst/>
              <a:gdLst>
                <a:gd name="T0" fmla="*/ 0 w 13907"/>
                <a:gd name="T1" fmla="*/ 2147483647 h 16684"/>
                <a:gd name="T2" fmla="*/ 2147483647 w 13907"/>
                <a:gd name="T3" fmla="*/ 2147483647 h 16684"/>
                <a:gd name="T4" fmla="*/ 0 60000 65536"/>
                <a:gd name="T5" fmla="*/ 0 60000 65536"/>
                <a:gd name="T6" fmla="*/ 0 w 13907"/>
                <a:gd name="T7" fmla="*/ 0 h 16684"/>
                <a:gd name="T8" fmla="*/ 13907 w 13907"/>
                <a:gd name="T9" fmla="*/ 16684 h 1668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3907" h="16684">
                  <a:moveTo>
                    <a:pt x="0" y="16684"/>
                  </a:moveTo>
                  <a:cubicBezTo>
                    <a:pt x="18345" y="9207"/>
                    <a:pt x="-3255" y="-4916"/>
                    <a:pt x="13907" y="173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miter lim="800000"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ko-KR" altLang="en-US" sz="1050"/>
            </a:p>
          </p:txBody>
        </p:sp>
      </p:grpSp>
      <p:sp>
        <p:nvSpPr>
          <p:cNvPr id="4" name="직사각형 3"/>
          <p:cNvSpPr/>
          <p:nvPr/>
        </p:nvSpPr>
        <p:spPr>
          <a:xfrm>
            <a:off x="925029" y="5663097"/>
            <a:ext cx="7235819" cy="33855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Lack of source addresses in NDN packets provide much better privacy than IP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0079813"/>
      </p:ext>
    </p:extLst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30" name="Text Box 10"/>
          <p:cNvSpPr txBox="1">
            <a:spLocks noChangeArrowheads="1"/>
          </p:cNvSpPr>
          <p:nvPr/>
        </p:nvSpPr>
        <p:spPr bwMode="auto">
          <a:xfrm>
            <a:off x="2267744" y="6048869"/>
            <a:ext cx="674287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ko-KR" sz="1400" dirty="0"/>
              <a:t>Van Jacobson et al., “Networking Named Content”, </a:t>
            </a:r>
            <a:r>
              <a:rPr lang="en-US" altLang="ko-KR" sz="1400" dirty="0" err="1"/>
              <a:t>CoNEXT</a:t>
            </a:r>
            <a:r>
              <a:rPr lang="en-US" altLang="ko-KR" sz="1400" dirty="0"/>
              <a:t> 2009, Rome, Italy</a:t>
            </a:r>
            <a:endParaRPr lang="ko-KR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264622" y="404664"/>
            <a:ext cx="8640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0090"/>
                </a:solidFill>
                <a:latin typeface="Arial"/>
                <a:cs typeface="Arial"/>
              </a:rPr>
              <a:t>Content-Centric Network : evaluation</a:t>
            </a:r>
            <a:endParaRPr lang="en-US" sz="2800" b="1" dirty="0">
              <a:solidFill>
                <a:srgbClr val="000090"/>
              </a:solidFill>
              <a:latin typeface="Arial"/>
              <a:cs typeface="Arial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340768"/>
            <a:ext cx="5889650" cy="4697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DACEAD-C319-4031-9F75-AD10A62FFAE3}" type="slidenum">
              <a:rPr lang="en-US" altLang="ko-KR" smtClean="0"/>
              <a:pPr/>
              <a:t>13</a:t>
            </a:fld>
            <a:endParaRPr lang="en-US" altLang="ko-KR" sz="1000"/>
          </a:p>
        </p:txBody>
      </p:sp>
    </p:spTree>
    <p:extLst>
      <p:ext uri="{BB962C8B-B14F-4D97-AF65-F5344CB8AC3E}">
        <p14:creationId xmlns:p14="http://schemas.microsoft.com/office/powerpoint/2010/main" val="2687991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38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88" tIns="32144" rIns="64288" bIns="32144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 smtClean="0">
                <a:latin typeface="Arial" pitchFamily="34" charset="0"/>
              </a:rPr>
              <a:t>Distribution </a:t>
            </a:r>
            <a:r>
              <a:rPr lang="en-US" altLang="ko-KR" sz="2000" dirty="0" smtClean="0">
                <a:latin typeface="Arial" pitchFamily="34" charset="0"/>
              </a:rPr>
              <a:t>from end point communication</a:t>
            </a:r>
            <a:endParaRPr lang="en-US" altLang="ko-KR" dirty="0" smtClean="0">
              <a:latin typeface="Arial" pitchFamily="34" charset="0"/>
            </a:endParaRPr>
          </a:p>
        </p:txBody>
      </p:sp>
      <p:sp>
        <p:nvSpPr>
          <p:cNvPr id="10243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291" tIns="32146" rIns="64291" bIns="32146"/>
          <a:lstStyle>
            <a:lvl1pPr eaLnBrk="0" hangingPunct="0">
              <a:defRPr sz="3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522341" indent="-200901" eaLnBrk="0" hangingPunct="0">
              <a:defRPr sz="3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803602" indent="-160721" eaLnBrk="0" hangingPunct="0">
              <a:defRPr sz="3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125044" indent="-160721" eaLnBrk="0" hangingPunct="0">
              <a:defRPr sz="3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1446484" indent="-160721" eaLnBrk="0" hangingPunct="0">
              <a:defRPr sz="3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1767925" indent="-160721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089366" indent="-160721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2410807" indent="-160721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2732247" indent="-160721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fld id="{9E6E62DF-6981-4C81-825C-F2D23AEDDAEC}" type="slidenum">
              <a:rPr lang="en-US" altLang="ko-KR" sz="1300">
                <a:solidFill>
                  <a:schemeClr val="tx1"/>
                </a:solidFill>
                <a:latin typeface="Arial" pitchFamily="34" charset="0"/>
              </a:rPr>
              <a:pPr eaLnBrk="1" hangingPunct="1"/>
              <a:t>14</a:t>
            </a:fld>
            <a:endParaRPr lang="en-US" altLang="ko-KR" sz="1300" dirty="0">
              <a:solidFill>
                <a:schemeClr val="tx1"/>
              </a:solidFill>
              <a:latin typeface="Arial" pitchFamily="34" charset="0"/>
            </a:endParaRPr>
          </a:p>
        </p:txBody>
      </p:sp>
      <p:grpSp>
        <p:nvGrpSpPr>
          <p:cNvPr id="10244" name="Group 37"/>
          <p:cNvGrpSpPr>
            <a:grpSpLocks/>
          </p:cNvGrpSpPr>
          <p:nvPr/>
        </p:nvGrpSpPr>
        <p:grpSpPr bwMode="auto">
          <a:xfrm>
            <a:off x="256382" y="1584357"/>
            <a:ext cx="3151103" cy="3001877"/>
            <a:chOff x="1374775" y="2219336"/>
            <a:chExt cx="8766175" cy="7494588"/>
          </a:xfrm>
        </p:grpSpPr>
        <p:pic>
          <p:nvPicPr>
            <p:cNvPr id="10245" name="Picture 1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4775" y="5160974"/>
              <a:ext cx="2184400" cy="1397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46" name="Picture 2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6125" y="4408499"/>
              <a:ext cx="3543300" cy="149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47" name="Picture 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28844">
              <a:off x="8121650" y="8035936"/>
              <a:ext cx="1219200" cy="788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48" name="Picture 4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1857826">
              <a:off x="9124950" y="5321311"/>
              <a:ext cx="330200" cy="571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49" name="Picture 5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28844">
              <a:off x="7550150" y="2854336"/>
              <a:ext cx="1219200" cy="788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50" name="Picture 6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28844">
              <a:off x="8921750" y="4594236"/>
              <a:ext cx="1219200" cy="788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51" name="Picture 7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28844">
              <a:off x="6521450" y="2219336"/>
              <a:ext cx="1219200" cy="788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52" name="Picture 8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1857826">
              <a:off x="7905750" y="3606811"/>
              <a:ext cx="330200" cy="571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53" name="Picture 9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1857826">
              <a:off x="9112250" y="6718311"/>
              <a:ext cx="330200" cy="571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54" name="Picture 10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1857826">
              <a:off x="8947150" y="7353311"/>
              <a:ext cx="330200" cy="571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55" name="Picture 11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1857826">
              <a:off x="9023350" y="6045211"/>
              <a:ext cx="330200" cy="571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56" name="Picture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1857826">
              <a:off x="8578850" y="3949711"/>
              <a:ext cx="330200" cy="571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57" name="Picture 13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3425" y="5983299"/>
              <a:ext cx="3543300" cy="1397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58" name="Picture 1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28844">
              <a:off x="7092950" y="8924936"/>
              <a:ext cx="1219200" cy="788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59" name="Picture 15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1825" y="3100399"/>
              <a:ext cx="1879600" cy="149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60" name="Picture 16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7525" y="4408499"/>
              <a:ext cx="1879600" cy="149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61" name="Picture 17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05625" y="5970599"/>
              <a:ext cx="1879600" cy="149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62" name="Picture 18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4225" y="7189799"/>
              <a:ext cx="1879600" cy="149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63" name="Picture 19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1857826">
              <a:off x="7994650" y="8648711"/>
              <a:ext cx="330200" cy="571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64" name="Freeform 20"/>
            <p:cNvSpPr>
              <a:spLocks/>
            </p:cNvSpPr>
            <p:nvPr/>
          </p:nvSpPr>
          <p:spPr bwMode="auto">
            <a:xfrm>
              <a:off x="3078162" y="2871799"/>
              <a:ext cx="3829050" cy="2840037"/>
            </a:xfrm>
            <a:custGeom>
              <a:avLst/>
              <a:gdLst>
                <a:gd name="T0" fmla="*/ 0 w 21600"/>
                <a:gd name="T1" fmla="*/ 2147483647 h 21600"/>
                <a:gd name="T2" fmla="*/ 2147483647 w 21600"/>
                <a:gd name="T3" fmla="*/ 0 h 21600"/>
                <a:gd name="T4" fmla="*/ 0 60000 65536"/>
                <a:gd name="T5" fmla="*/ 0 60000 65536"/>
                <a:gd name="T6" fmla="*/ 0 w 21600"/>
                <a:gd name="T7" fmla="*/ 0 h 21600"/>
                <a:gd name="T8" fmla="*/ 21600 w 21600"/>
                <a:gd name="T9" fmla="*/ 21600 h 216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1600" h="21600">
                  <a:moveTo>
                    <a:pt x="0" y="21600"/>
                  </a:moveTo>
                  <a:cubicBezTo>
                    <a:pt x="0" y="21600"/>
                    <a:pt x="17088" y="10242"/>
                    <a:pt x="21600" y="0"/>
                  </a:cubicBezTo>
                </a:path>
              </a:pathLst>
            </a:custGeom>
            <a:noFill/>
            <a:ln w="50800">
              <a:solidFill>
                <a:srgbClr val="7D7D7D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ko-KR" altLang="en-US"/>
            </a:p>
          </p:txBody>
        </p:sp>
        <p:sp>
          <p:nvSpPr>
            <p:cNvPr id="10265" name="Freeform 21"/>
            <p:cNvSpPr>
              <a:spLocks/>
            </p:cNvSpPr>
            <p:nvPr/>
          </p:nvSpPr>
          <p:spPr bwMode="auto">
            <a:xfrm>
              <a:off x="3040062" y="3438536"/>
              <a:ext cx="4660900" cy="2374900"/>
            </a:xfrm>
            <a:custGeom>
              <a:avLst/>
              <a:gdLst>
                <a:gd name="T0" fmla="*/ 0 w 21600"/>
                <a:gd name="T1" fmla="*/ 2147483647 h 21600"/>
                <a:gd name="T2" fmla="*/ 2147483647 w 21600"/>
                <a:gd name="T3" fmla="*/ 0 h 21600"/>
                <a:gd name="T4" fmla="*/ 0 60000 65536"/>
                <a:gd name="T5" fmla="*/ 0 60000 65536"/>
                <a:gd name="T6" fmla="*/ 0 w 21600"/>
                <a:gd name="T7" fmla="*/ 0 h 21600"/>
                <a:gd name="T8" fmla="*/ 21600 w 21600"/>
                <a:gd name="T9" fmla="*/ 21600 h 216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1600" h="21600">
                  <a:moveTo>
                    <a:pt x="0" y="21600"/>
                  </a:moveTo>
                  <a:cubicBezTo>
                    <a:pt x="0" y="21600"/>
                    <a:pt x="14478" y="5313"/>
                    <a:pt x="21600" y="0"/>
                  </a:cubicBezTo>
                </a:path>
              </a:pathLst>
            </a:custGeom>
            <a:noFill/>
            <a:ln w="50800">
              <a:solidFill>
                <a:srgbClr val="7D7D7D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ko-KR" altLang="en-US"/>
            </a:p>
          </p:txBody>
        </p:sp>
        <p:sp>
          <p:nvSpPr>
            <p:cNvPr id="10266" name="Freeform 22"/>
            <p:cNvSpPr>
              <a:spLocks/>
            </p:cNvSpPr>
            <p:nvPr/>
          </p:nvSpPr>
          <p:spPr bwMode="auto">
            <a:xfrm>
              <a:off x="3078162" y="3895736"/>
              <a:ext cx="4724400" cy="1968500"/>
            </a:xfrm>
            <a:custGeom>
              <a:avLst/>
              <a:gdLst>
                <a:gd name="T0" fmla="*/ 0 w 21600"/>
                <a:gd name="T1" fmla="*/ 2147483647 h 21600"/>
                <a:gd name="T2" fmla="*/ 2147483647 w 21600"/>
                <a:gd name="T3" fmla="*/ 0 h 21600"/>
                <a:gd name="T4" fmla="*/ 0 60000 65536"/>
                <a:gd name="T5" fmla="*/ 0 60000 65536"/>
                <a:gd name="T6" fmla="*/ 0 w 21600"/>
                <a:gd name="T7" fmla="*/ 0 h 21600"/>
                <a:gd name="T8" fmla="*/ 21600 w 21600"/>
                <a:gd name="T9" fmla="*/ 21600 h 216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1600" h="21600">
                  <a:moveTo>
                    <a:pt x="0" y="21600"/>
                  </a:moveTo>
                  <a:cubicBezTo>
                    <a:pt x="0" y="21600"/>
                    <a:pt x="12252" y="3345"/>
                    <a:pt x="21600" y="0"/>
                  </a:cubicBezTo>
                </a:path>
              </a:pathLst>
            </a:custGeom>
            <a:noFill/>
            <a:ln w="50800">
              <a:solidFill>
                <a:srgbClr val="7D7D7D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ko-KR" altLang="en-US"/>
            </a:p>
          </p:txBody>
        </p:sp>
        <p:sp>
          <p:nvSpPr>
            <p:cNvPr id="10267" name="Freeform 23"/>
            <p:cNvSpPr>
              <a:spLocks/>
            </p:cNvSpPr>
            <p:nvPr/>
          </p:nvSpPr>
          <p:spPr bwMode="auto">
            <a:xfrm>
              <a:off x="3103562" y="4314836"/>
              <a:ext cx="5486400" cy="1600200"/>
            </a:xfrm>
            <a:custGeom>
              <a:avLst/>
              <a:gdLst>
                <a:gd name="T0" fmla="*/ 0 w 21600"/>
                <a:gd name="T1" fmla="*/ 2147483647 h 21600"/>
                <a:gd name="T2" fmla="*/ 2147483647 w 21600"/>
                <a:gd name="T3" fmla="*/ 0 h 21600"/>
                <a:gd name="T4" fmla="*/ 0 60000 65536"/>
                <a:gd name="T5" fmla="*/ 0 60000 65536"/>
                <a:gd name="T6" fmla="*/ 0 w 21600"/>
                <a:gd name="T7" fmla="*/ 0 h 21600"/>
                <a:gd name="T8" fmla="*/ 21600 w 21600"/>
                <a:gd name="T9" fmla="*/ 21600 h 216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1600" h="21600">
                  <a:moveTo>
                    <a:pt x="0" y="21600"/>
                  </a:moveTo>
                  <a:cubicBezTo>
                    <a:pt x="7050" y="8743"/>
                    <a:pt x="17650" y="10457"/>
                    <a:pt x="21600" y="0"/>
                  </a:cubicBezTo>
                </a:path>
              </a:pathLst>
            </a:custGeom>
            <a:noFill/>
            <a:ln w="50800">
              <a:solidFill>
                <a:srgbClr val="818181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ko-KR" altLang="en-US"/>
            </a:p>
          </p:txBody>
        </p:sp>
        <p:sp>
          <p:nvSpPr>
            <p:cNvPr id="10268" name="Freeform 24"/>
            <p:cNvSpPr>
              <a:spLocks/>
            </p:cNvSpPr>
            <p:nvPr/>
          </p:nvSpPr>
          <p:spPr bwMode="auto">
            <a:xfrm>
              <a:off x="3103562" y="4987936"/>
              <a:ext cx="5872163" cy="927100"/>
            </a:xfrm>
            <a:custGeom>
              <a:avLst/>
              <a:gdLst>
                <a:gd name="T0" fmla="*/ 0 w 21600"/>
                <a:gd name="T1" fmla="*/ 2147483647 h 21600"/>
                <a:gd name="T2" fmla="*/ 2147483647 w 21600"/>
                <a:gd name="T3" fmla="*/ 0 h 21600"/>
                <a:gd name="T4" fmla="*/ 0 60000 65536"/>
                <a:gd name="T5" fmla="*/ 0 60000 65536"/>
                <a:gd name="T6" fmla="*/ 0 w 21600"/>
                <a:gd name="T7" fmla="*/ 0 h 21600"/>
                <a:gd name="T8" fmla="*/ 21600 w 21600"/>
                <a:gd name="T9" fmla="*/ 21600 h 216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1600" h="21600">
                  <a:moveTo>
                    <a:pt x="0" y="21600"/>
                  </a:moveTo>
                  <a:cubicBezTo>
                    <a:pt x="4017" y="10948"/>
                    <a:pt x="17723" y="2663"/>
                    <a:pt x="21600" y="0"/>
                  </a:cubicBezTo>
                </a:path>
              </a:pathLst>
            </a:custGeom>
            <a:noFill/>
            <a:ln w="50800">
              <a:solidFill>
                <a:srgbClr val="818181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ko-KR" altLang="en-US"/>
            </a:p>
          </p:txBody>
        </p:sp>
        <p:sp>
          <p:nvSpPr>
            <p:cNvPr id="10269" name="Freeform 25"/>
            <p:cNvSpPr>
              <a:spLocks/>
            </p:cNvSpPr>
            <p:nvPr/>
          </p:nvSpPr>
          <p:spPr bwMode="auto">
            <a:xfrm>
              <a:off x="3113087" y="5486411"/>
              <a:ext cx="5872163" cy="515938"/>
            </a:xfrm>
            <a:custGeom>
              <a:avLst/>
              <a:gdLst>
                <a:gd name="T0" fmla="*/ 0 w 21600"/>
                <a:gd name="T1" fmla="*/ 2147483647 h 19640"/>
                <a:gd name="T2" fmla="*/ 2147483647 w 21600"/>
                <a:gd name="T3" fmla="*/ 2147483647 h 19640"/>
                <a:gd name="T4" fmla="*/ 0 60000 65536"/>
                <a:gd name="T5" fmla="*/ 0 60000 65536"/>
                <a:gd name="T6" fmla="*/ 0 w 21600"/>
                <a:gd name="T7" fmla="*/ 0 h 19640"/>
                <a:gd name="T8" fmla="*/ 21600 w 21600"/>
                <a:gd name="T9" fmla="*/ 19640 h 1964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1600" h="19640">
                  <a:moveTo>
                    <a:pt x="0" y="19640"/>
                  </a:moveTo>
                  <a:cubicBezTo>
                    <a:pt x="4148" y="-803"/>
                    <a:pt x="17153" y="-1960"/>
                    <a:pt x="21600" y="1511"/>
                  </a:cubicBezTo>
                </a:path>
              </a:pathLst>
            </a:custGeom>
            <a:noFill/>
            <a:ln w="50800">
              <a:solidFill>
                <a:srgbClr val="818181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ko-KR" altLang="en-US"/>
            </a:p>
          </p:txBody>
        </p:sp>
        <p:sp>
          <p:nvSpPr>
            <p:cNvPr id="10270" name="Freeform 26"/>
            <p:cNvSpPr>
              <a:spLocks/>
            </p:cNvSpPr>
            <p:nvPr/>
          </p:nvSpPr>
          <p:spPr bwMode="auto">
            <a:xfrm>
              <a:off x="3073400" y="5965836"/>
              <a:ext cx="5902325" cy="584200"/>
            </a:xfrm>
            <a:custGeom>
              <a:avLst/>
              <a:gdLst>
                <a:gd name="T0" fmla="*/ 0 w 21600"/>
                <a:gd name="T1" fmla="*/ 0 h 14667"/>
                <a:gd name="T2" fmla="*/ 2147483647 w 21600"/>
                <a:gd name="T3" fmla="*/ 2147483647 h 14667"/>
                <a:gd name="T4" fmla="*/ 0 60000 65536"/>
                <a:gd name="T5" fmla="*/ 0 60000 65536"/>
                <a:gd name="T6" fmla="*/ 0 w 21600"/>
                <a:gd name="T7" fmla="*/ 0 h 14667"/>
                <a:gd name="T8" fmla="*/ 21600 w 21600"/>
                <a:gd name="T9" fmla="*/ 14667 h 146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1600" h="14667">
                  <a:moveTo>
                    <a:pt x="0" y="0"/>
                  </a:moveTo>
                  <a:cubicBezTo>
                    <a:pt x="4164" y="5097"/>
                    <a:pt x="16441" y="21600"/>
                    <a:pt x="21600" y="11405"/>
                  </a:cubicBezTo>
                </a:path>
              </a:pathLst>
            </a:custGeom>
            <a:noFill/>
            <a:ln w="50800">
              <a:solidFill>
                <a:srgbClr val="818181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ko-KR" altLang="en-US"/>
            </a:p>
          </p:txBody>
        </p:sp>
        <p:sp>
          <p:nvSpPr>
            <p:cNvPr id="10271" name="Freeform 27"/>
            <p:cNvSpPr>
              <a:spLocks/>
            </p:cNvSpPr>
            <p:nvPr/>
          </p:nvSpPr>
          <p:spPr bwMode="auto">
            <a:xfrm>
              <a:off x="3043237" y="6049974"/>
              <a:ext cx="5911850" cy="815975"/>
            </a:xfrm>
            <a:custGeom>
              <a:avLst/>
              <a:gdLst>
                <a:gd name="T0" fmla="*/ 0 w 21600"/>
                <a:gd name="T1" fmla="*/ 0 h 21600"/>
                <a:gd name="T2" fmla="*/ 2147483647 w 21600"/>
                <a:gd name="T3" fmla="*/ 2147483647 h 21600"/>
                <a:gd name="T4" fmla="*/ 0 60000 65536"/>
                <a:gd name="T5" fmla="*/ 0 60000 65536"/>
                <a:gd name="T6" fmla="*/ 0 w 21600"/>
                <a:gd name="T7" fmla="*/ 0 h 21600"/>
                <a:gd name="T8" fmla="*/ 21600 w 21600"/>
                <a:gd name="T9" fmla="*/ 21600 h 216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1600" h="21600">
                  <a:moveTo>
                    <a:pt x="0" y="0"/>
                  </a:moveTo>
                  <a:cubicBezTo>
                    <a:pt x="3118" y="5909"/>
                    <a:pt x="19595" y="19988"/>
                    <a:pt x="21600" y="21600"/>
                  </a:cubicBezTo>
                </a:path>
              </a:pathLst>
            </a:custGeom>
            <a:noFill/>
            <a:ln w="50800">
              <a:solidFill>
                <a:srgbClr val="818181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ko-KR" altLang="en-US"/>
            </a:p>
          </p:txBody>
        </p:sp>
        <p:sp>
          <p:nvSpPr>
            <p:cNvPr id="10272" name="Freeform 28"/>
            <p:cNvSpPr>
              <a:spLocks/>
            </p:cNvSpPr>
            <p:nvPr/>
          </p:nvSpPr>
          <p:spPr bwMode="auto">
            <a:xfrm>
              <a:off x="3035300" y="6100774"/>
              <a:ext cx="5848350" cy="1284287"/>
            </a:xfrm>
            <a:custGeom>
              <a:avLst/>
              <a:gdLst>
                <a:gd name="T0" fmla="*/ 0 w 21600"/>
                <a:gd name="T1" fmla="*/ 0 h 21600"/>
                <a:gd name="T2" fmla="*/ 2147483647 w 21600"/>
                <a:gd name="T3" fmla="*/ 2147483647 h 21600"/>
                <a:gd name="T4" fmla="*/ 0 60000 65536"/>
                <a:gd name="T5" fmla="*/ 0 60000 65536"/>
                <a:gd name="T6" fmla="*/ 0 w 21600"/>
                <a:gd name="T7" fmla="*/ 0 h 21600"/>
                <a:gd name="T8" fmla="*/ 21600 w 21600"/>
                <a:gd name="T9" fmla="*/ 21600 h 216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1600" h="21600">
                  <a:moveTo>
                    <a:pt x="0" y="0"/>
                  </a:moveTo>
                  <a:cubicBezTo>
                    <a:pt x="12682" y="12131"/>
                    <a:pt x="17923" y="5881"/>
                    <a:pt x="21600" y="21600"/>
                  </a:cubicBezTo>
                </a:path>
              </a:pathLst>
            </a:custGeom>
            <a:noFill/>
            <a:ln w="50800">
              <a:solidFill>
                <a:srgbClr val="818181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ko-KR" altLang="en-US"/>
            </a:p>
          </p:txBody>
        </p:sp>
        <p:sp>
          <p:nvSpPr>
            <p:cNvPr id="10273" name="Freeform 29"/>
            <p:cNvSpPr>
              <a:spLocks/>
            </p:cNvSpPr>
            <p:nvPr/>
          </p:nvSpPr>
          <p:spPr bwMode="auto">
            <a:xfrm>
              <a:off x="3017837" y="6138874"/>
              <a:ext cx="5140325" cy="2139950"/>
            </a:xfrm>
            <a:custGeom>
              <a:avLst/>
              <a:gdLst>
                <a:gd name="T0" fmla="*/ 0 w 21600"/>
                <a:gd name="T1" fmla="*/ 0 h 21600"/>
                <a:gd name="T2" fmla="*/ 2147483647 w 21600"/>
                <a:gd name="T3" fmla="*/ 2147483647 h 21600"/>
                <a:gd name="T4" fmla="*/ 0 60000 65536"/>
                <a:gd name="T5" fmla="*/ 0 60000 65536"/>
                <a:gd name="T6" fmla="*/ 0 w 21600"/>
                <a:gd name="T7" fmla="*/ 0 h 21600"/>
                <a:gd name="T8" fmla="*/ 21600 w 21600"/>
                <a:gd name="T9" fmla="*/ 21600 h 216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1600" h="21600">
                  <a:moveTo>
                    <a:pt x="0" y="0"/>
                  </a:moveTo>
                  <a:cubicBezTo>
                    <a:pt x="8754" y="4922"/>
                    <a:pt x="8555" y="1504"/>
                    <a:pt x="21600" y="21600"/>
                  </a:cubicBezTo>
                </a:path>
              </a:pathLst>
            </a:custGeom>
            <a:noFill/>
            <a:ln w="50800">
              <a:solidFill>
                <a:srgbClr val="818181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ko-KR" altLang="en-US"/>
            </a:p>
          </p:txBody>
        </p:sp>
        <p:sp>
          <p:nvSpPr>
            <p:cNvPr id="10274" name="Freeform 30"/>
            <p:cNvSpPr>
              <a:spLocks/>
            </p:cNvSpPr>
            <p:nvPr/>
          </p:nvSpPr>
          <p:spPr bwMode="auto">
            <a:xfrm>
              <a:off x="2992437" y="6172211"/>
              <a:ext cx="4949825" cy="2487613"/>
            </a:xfrm>
            <a:custGeom>
              <a:avLst/>
              <a:gdLst>
                <a:gd name="T0" fmla="*/ 0 w 21600"/>
                <a:gd name="T1" fmla="*/ 0 h 21600"/>
                <a:gd name="T2" fmla="*/ 2147483647 w 21600"/>
                <a:gd name="T3" fmla="*/ 2147483647 h 21600"/>
                <a:gd name="T4" fmla="*/ 0 60000 65536"/>
                <a:gd name="T5" fmla="*/ 0 60000 65536"/>
                <a:gd name="T6" fmla="*/ 0 w 21600"/>
                <a:gd name="T7" fmla="*/ 0 h 21600"/>
                <a:gd name="T8" fmla="*/ 21600 w 21600"/>
                <a:gd name="T9" fmla="*/ 21600 h 216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1600" h="21600">
                  <a:moveTo>
                    <a:pt x="0" y="0"/>
                  </a:moveTo>
                  <a:cubicBezTo>
                    <a:pt x="9490" y="4499"/>
                    <a:pt x="15425" y="8234"/>
                    <a:pt x="21600" y="21600"/>
                  </a:cubicBezTo>
                </a:path>
              </a:pathLst>
            </a:custGeom>
            <a:noFill/>
            <a:ln w="50800">
              <a:solidFill>
                <a:srgbClr val="818181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ko-KR" altLang="en-US"/>
            </a:p>
          </p:txBody>
        </p:sp>
        <p:sp>
          <p:nvSpPr>
            <p:cNvPr id="10275" name="Freeform 31"/>
            <p:cNvSpPr>
              <a:spLocks/>
            </p:cNvSpPr>
            <p:nvPr/>
          </p:nvSpPr>
          <p:spPr bwMode="auto">
            <a:xfrm>
              <a:off x="3005137" y="6172211"/>
              <a:ext cx="4416425" cy="2754313"/>
            </a:xfrm>
            <a:custGeom>
              <a:avLst/>
              <a:gdLst>
                <a:gd name="T0" fmla="*/ 0 w 21600"/>
                <a:gd name="T1" fmla="*/ 0 h 21600"/>
                <a:gd name="T2" fmla="*/ 2147483647 w 21600"/>
                <a:gd name="T3" fmla="*/ 2147483647 h 21600"/>
                <a:gd name="T4" fmla="*/ 0 60000 65536"/>
                <a:gd name="T5" fmla="*/ 0 60000 65536"/>
                <a:gd name="T6" fmla="*/ 0 w 21600"/>
                <a:gd name="T7" fmla="*/ 0 h 21600"/>
                <a:gd name="T8" fmla="*/ 21600 w 21600"/>
                <a:gd name="T9" fmla="*/ 21600 h 216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1600" h="21600">
                  <a:moveTo>
                    <a:pt x="0" y="0"/>
                  </a:moveTo>
                  <a:cubicBezTo>
                    <a:pt x="15915" y="7387"/>
                    <a:pt x="18866" y="12457"/>
                    <a:pt x="21600" y="21600"/>
                  </a:cubicBezTo>
                </a:path>
              </a:pathLst>
            </a:custGeom>
            <a:noFill/>
            <a:ln w="50800">
              <a:solidFill>
                <a:srgbClr val="818181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ko-KR" altLang="en-US"/>
            </a:p>
          </p:txBody>
        </p:sp>
        <p:sp>
          <p:nvSpPr>
            <p:cNvPr id="10276" name="AutoShape 32"/>
            <p:cNvSpPr>
              <a:spLocks/>
            </p:cNvSpPr>
            <p:nvPr/>
          </p:nvSpPr>
          <p:spPr bwMode="auto">
            <a:xfrm>
              <a:off x="1922462" y="5673736"/>
              <a:ext cx="1273175" cy="571500"/>
            </a:xfrm>
            <a:prstGeom prst="roundRect">
              <a:avLst>
                <a:gd name="adj" fmla="val 33333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464658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ko-KR" altLang="ko-KR">
                <a:latin typeface="Arial" pitchFamily="34" charset="0"/>
              </a:endParaRPr>
            </a:p>
          </p:txBody>
        </p:sp>
        <p:pic>
          <p:nvPicPr>
            <p:cNvPr id="10277" name="Picture 33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5962" y="5699136"/>
              <a:ext cx="1143000" cy="477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78" name="Rectangle 34"/>
            <p:cNvSpPr>
              <a:spLocks/>
            </p:cNvSpPr>
            <p:nvPr/>
          </p:nvSpPr>
          <p:spPr bwMode="auto">
            <a:xfrm>
              <a:off x="3869583" y="4637882"/>
              <a:ext cx="412649" cy="3064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altLang="ko-KR" sz="1400">
                  <a:solidFill>
                    <a:srgbClr val="343434"/>
                  </a:solidFill>
                  <a:cs typeface="Arial" pitchFamily="34" charset="0"/>
                </a:rPr>
                <a:t>ISP</a:t>
              </a:r>
            </a:p>
          </p:txBody>
        </p:sp>
        <p:sp>
          <p:nvSpPr>
            <p:cNvPr id="10279" name="Rectangle 35"/>
            <p:cNvSpPr>
              <a:spLocks/>
            </p:cNvSpPr>
            <p:nvPr/>
          </p:nvSpPr>
          <p:spPr bwMode="auto">
            <a:xfrm>
              <a:off x="3704483" y="6923881"/>
              <a:ext cx="412649" cy="3064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altLang="ko-KR" sz="1400">
                  <a:solidFill>
                    <a:srgbClr val="343434"/>
                  </a:solidFill>
                  <a:cs typeface="Arial" pitchFamily="34" charset="0"/>
                </a:rPr>
                <a:t>ISP</a:t>
              </a: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5326745" y="1548647"/>
            <a:ext cx="3399864" cy="3050405"/>
            <a:chOff x="962174" y="1313781"/>
            <a:chExt cx="6163717" cy="5269631"/>
          </a:xfrm>
        </p:grpSpPr>
        <p:pic>
          <p:nvPicPr>
            <p:cNvPr id="41" name="Picture 1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2174" y="3385469"/>
              <a:ext cx="1535906" cy="982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2" name="Picture 2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6092" y="2853035"/>
              <a:ext cx="2491383" cy="10537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3" name="Picture 3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28844">
              <a:off x="5706070" y="5403578"/>
              <a:ext cx="857250" cy="554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" name="Picture 4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742174">
              <a:off x="6411516" y="3494857"/>
              <a:ext cx="232172" cy="4018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5" name="Picture 5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28844">
              <a:off x="5304234" y="1760266"/>
              <a:ext cx="857250" cy="554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6" name="Picture 6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28844">
              <a:off x="6268641" y="2983633"/>
              <a:ext cx="857250" cy="554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7" name="Picture 7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28844">
              <a:off x="4580930" y="1313781"/>
              <a:ext cx="857250" cy="554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8" name="Picture 8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742174">
              <a:off x="5554266" y="2289349"/>
              <a:ext cx="232172" cy="4018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9" name="Picture 9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742174">
              <a:off x="6402586" y="4477122"/>
              <a:ext cx="232172" cy="4018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0" name="Picture 10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742174">
              <a:off x="6286500" y="4923607"/>
              <a:ext cx="232172" cy="4018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" name="Picture 11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742174">
              <a:off x="6340078" y="4003849"/>
              <a:ext cx="232172" cy="4018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2" name="Picture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742174">
              <a:off x="6027539" y="2530451"/>
              <a:ext cx="232172" cy="4018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3" name="Picture 13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7163" y="3960316"/>
              <a:ext cx="2491383" cy="982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4" name="Picture 14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28844">
              <a:off x="4982766" y="6028656"/>
              <a:ext cx="857250" cy="554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5" name="Picture 15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1662" y="1933277"/>
              <a:ext cx="1321594" cy="10537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6" name="Picture 16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24264" y="2853035"/>
              <a:ext cx="1321594" cy="10537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7" name="Picture 17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51053" y="3951387"/>
              <a:ext cx="1321594" cy="10537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8" name="Picture 18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8818" y="4808637"/>
              <a:ext cx="1321594" cy="10537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9" name="Picture 19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742174">
              <a:off x="5616773" y="5834435"/>
              <a:ext cx="232172" cy="4018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0" name="Oval 20"/>
            <p:cNvSpPr>
              <a:spLocks/>
            </p:cNvSpPr>
            <p:nvPr/>
          </p:nvSpPr>
          <p:spPr bwMode="auto">
            <a:xfrm>
              <a:off x="3436815" y="3269383"/>
              <a:ext cx="214313" cy="214313"/>
            </a:xfrm>
            <a:prstGeom prst="ellipse">
              <a:avLst/>
            </a:prstGeom>
            <a:solidFill>
              <a:srgbClr val="8383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ko-KR" altLang="ko-KR">
                <a:latin typeface="Arial" pitchFamily="34" charset="0"/>
              </a:endParaRPr>
            </a:p>
          </p:txBody>
        </p:sp>
        <p:sp>
          <p:nvSpPr>
            <p:cNvPr id="61" name="Oval 21"/>
            <p:cNvSpPr>
              <a:spLocks/>
            </p:cNvSpPr>
            <p:nvPr/>
          </p:nvSpPr>
          <p:spPr bwMode="auto">
            <a:xfrm>
              <a:off x="3436815" y="4340945"/>
              <a:ext cx="214313" cy="214313"/>
            </a:xfrm>
            <a:prstGeom prst="ellipse">
              <a:avLst/>
            </a:prstGeom>
            <a:solidFill>
              <a:srgbClr val="8383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ko-KR" altLang="ko-KR">
                <a:latin typeface="Arial" pitchFamily="34" charset="0"/>
              </a:endParaRPr>
            </a:p>
          </p:txBody>
        </p:sp>
        <p:sp>
          <p:nvSpPr>
            <p:cNvPr id="62" name="Oval 22"/>
            <p:cNvSpPr>
              <a:spLocks/>
            </p:cNvSpPr>
            <p:nvPr/>
          </p:nvSpPr>
          <p:spPr bwMode="auto">
            <a:xfrm>
              <a:off x="4561955" y="2385344"/>
              <a:ext cx="214313" cy="214313"/>
            </a:xfrm>
            <a:prstGeom prst="ellipse">
              <a:avLst/>
            </a:prstGeom>
            <a:solidFill>
              <a:srgbClr val="8383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ko-KR" altLang="ko-KR">
                <a:latin typeface="Arial" pitchFamily="34" charset="0"/>
              </a:endParaRPr>
            </a:p>
          </p:txBody>
        </p:sp>
        <p:sp>
          <p:nvSpPr>
            <p:cNvPr id="63" name="Oval 23"/>
            <p:cNvSpPr>
              <a:spLocks/>
            </p:cNvSpPr>
            <p:nvPr/>
          </p:nvSpPr>
          <p:spPr bwMode="auto">
            <a:xfrm>
              <a:off x="5374557" y="3269383"/>
              <a:ext cx="214313" cy="214313"/>
            </a:xfrm>
            <a:prstGeom prst="ellipse">
              <a:avLst/>
            </a:prstGeom>
            <a:solidFill>
              <a:srgbClr val="8383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ko-KR" altLang="ko-KR">
                <a:latin typeface="Arial" pitchFamily="34" charset="0"/>
              </a:endParaRPr>
            </a:p>
          </p:txBody>
        </p:sp>
        <p:sp>
          <p:nvSpPr>
            <p:cNvPr id="64" name="Oval 24"/>
            <p:cNvSpPr>
              <a:spLocks/>
            </p:cNvSpPr>
            <p:nvPr/>
          </p:nvSpPr>
          <p:spPr bwMode="auto">
            <a:xfrm>
              <a:off x="5410276" y="4367735"/>
              <a:ext cx="214313" cy="214313"/>
            </a:xfrm>
            <a:prstGeom prst="ellipse">
              <a:avLst/>
            </a:prstGeom>
            <a:solidFill>
              <a:srgbClr val="8383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ko-KR" altLang="ko-KR">
                <a:latin typeface="Arial" pitchFamily="34" charset="0"/>
              </a:endParaRPr>
            </a:p>
          </p:txBody>
        </p:sp>
        <p:sp>
          <p:nvSpPr>
            <p:cNvPr id="65" name="Oval 25"/>
            <p:cNvSpPr>
              <a:spLocks/>
            </p:cNvSpPr>
            <p:nvPr/>
          </p:nvSpPr>
          <p:spPr bwMode="auto">
            <a:xfrm>
              <a:off x="4678041" y="5224985"/>
              <a:ext cx="214313" cy="214313"/>
            </a:xfrm>
            <a:prstGeom prst="ellipse">
              <a:avLst/>
            </a:prstGeom>
            <a:solidFill>
              <a:srgbClr val="8383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ko-KR" altLang="ko-KR">
                <a:latin typeface="Arial" pitchFamily="34" charset="0"/>
              </a:endParaRPr>
            </a:p>
          </p:txBody>
        </p:sp>
        <p:sp>
          <p:nvSpPr>
            <p:cNvPr id="66" name="Line 26"/>
            <p:cNvSpPr>
              <a:spLocks noChangeShapeType="1"/>
            </p:cNvSpPr>
            <p:nvPr/>
          </p:nvSpPr>
          <p:spPr bwMode="auto">
            <a:xfrm rot="10800000" flipH="1">
              <a:off x="2262561" y="3414489"/>
              <a:ext cx="1150813" cy="379512"/>
            </a:xfrm>
            <a:prstGeom prst="line">
              <a:avLst/>
            </a:prstGeom>
            <a:noFill/>
            <a:ln w="50800">
              <a:solidFill>
                <a:srgbClr val="7D7D7D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ko-KR" altLang="en-US"/>
            </a:p>
          </p:txBody>
        </p:sp>
        <p:sp>
          <p:nvSpPr>
            <p:cNvPr id="67" name="Line 27"/>
            <p:cNvSpPr>
              <a:spLocks noChangeShapeType="1"/>
            </p:cNvSpPr>
            <p:nvPr/>
          </p:nvSpPr>
          <p:spPr bwMode="auto">
            <a:xfrm>
              <a:off x="2264793" y="4038452"/>
              <a:ext cx="1157510" cy="372814"/>
            </a:xfrm>
            <a:prstGeom prst="line">
              <a:avLst/>
            </a:prstGeom>
            <a:noFill/>
            <a:ln w="50800">
              <a:solidFill>
                <a:srgbClr val="7D7D7D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ko-KR" altLang="en-US"/>
            </a:p>
          </p:txBody>
        </p:sp>
        <p:sp>
          <p:nvSpPr>
            <p:cNvPr id="68" name="Line 28"/>
            <p:cNvSpPr>
              <a:spLocks noChangeShapeType="1"/>
            </p:cNvSpPr>
            <p:nvPr/>
          </p:nvSpPr>
          <p:spPr bwMode="auto">
            <a:xfrm rot="10800000" flipH="1">
              <a:off x="3642197" y="2577333"/>
              <a:ext cx="933152" cy="706561"/>
            </a:xfrm>
            <a:prstGeom prst="line">
              <a:avLst/>
            </a:prstGeom>
            <a:noFill/>
            <a:ln w="50800">
              <a:solidFill>
                <a:srgbClr val="7D7D7D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ko-KR" altLang="en-US"/>
            </a:p>
          </p:txBody>
        </p:sp>
        <p:sp>
          <p:nvSpPr>
            <p:cNvPr id="69" name="Line 29"/>
            <p:cNvSpPr>
              <a:spLocks noChangeShapeType="1"/>
            </p:cNvSpPr>
            <p:nvPr/>
          </p:nvSpPr>
          <p:spPr bwMode="auto">
            <a:xfrm rot="10800000" flipH="1">
              <a:off x="4782966" y="2160986"/>
              <a:ext cx="618381" cy="253380"/>
            </a:xfrm>
            <a:prstGeom prst="line">
              <a:avLst/>
            </a:prstGeom>
            <a:noFill/>
            <a:ln w="50800">
              <a:solidFill>
                <a:srgbClr val="7D7D7D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ko-KR" altLang="en-US"/>
            </a:p>
          </p:txBody>
        </p:sp>
        <p:sp>
          <p:nvSpPr>
            <p:cNvPr id="70" name="Line 30"/>
            <p:cNvSpPr>
              <a:spLocks noChangeShapeType="1"/>
            </p:cNvSpPr>
            <p:nvPr/>
          </p:nvSpPr>
          <p:spPr bwMode="auto">
            <a:xfrm rot="10800000" flipH="1">
              <a:off x="4711528" y="1807147"/>
              <a:ext cx="185291" cy="544711"/>
            </a:xfrm>
            <a:prstGeom prst="line">
              <a:avLst/>
            </a:prstGeom>
            <a:noFill/>
            <a:ln w="50800">
              <a:solidFill>
                <a:srgbClr val="7D7D7D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ko-KR" altLang="en-US"/>
            </a:p>
          </p:txBody>
        </p:sp>
        <p:sp>
          <p:nvSpPr>
            <p:cNvPr id="71" name="Line 31"/>
            <p:cNvSpPr>
              <a:spLocks noChangeShapeType="1"/>
            </p:cNvSpPr>
            <p:nvPr/>
          </p:nvSpPr>
          <p:spPr bwMode="auto">
            <a:xfrm rot="10800000" flipH="1">
              <a:off x="4807522" y="2459013"/>
              <a:ext cx="671959" cy="44648"/>
            </a:xfrm>
            <a:prstGeom prst="line">
              <a:avLst/>
            </a:prstGeom>
            <a:noFill/>
            <a:ln w="50800">
              <a:solidFill>
                <a:srgbClr val="7D7D7D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ko-KR" altLang="en-US"/>
            </a:p>
          </p:txBody>
        </p:sp>
        <p:sp>
          <p:nvSpPr>
            <p:cNvPr id="72" name="Line 32"/>
            <p:cNvSpPr>
              <a:spLocks noChangeShapeType="1"/>
            </p:cNvSpPr>
            <p:nvPr/>
          </p:nvSpPr>
          <p:spPr bwMode="auto">
            <a:xfrm rot="10800000" flipH="1">
              <a:off x="3682381" y="3386584"/>
              <a:ext cx="1663154" cy="20092"/>
            </a:xfrm>
            <a:prstGeom prst="line">
              <a:avLst/>
            </a:prstGeom>
            <a:noFill/>
            <a:ln w="50800">
              <a:solidFill>
                <a:srgbClr val="7D7D7D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ko-KR" altLang="en-US"/>
            </a:p>
          </p:txBody>
        </p:sp>
        <p:sp>
          <p:nvSpPr>
            <p:cNvPr id="73" name="Line 33"/>
            <p:cNvSpPr>
              <a:spLocks noChangeShapeType="1"/>
            </p:cNvSpPr>
            <p:nvPr/>
          </p:nvSpPr>
          <p:spPr bwMode="auto">
            <a:xfrm>
              <a:off x="3686846" y="4423544"/>
              <a:ext cx="1708919" cy="40184"/>
            </a:xfrm>
            <a:prstGeom prst="line">
              <a:avLst/>
            </a:prstGeom>
            <a:noFill/>
            <a:ln w="50800">
              <a:solidFill>
                <a:srgbClr val="7D7D7D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ko-KR" altLang="en-US"/>
            </a:p>
          </p:txBody>
        </p:sp>
        <p:sp>
          <p:nvSpPr>
            <p:cNvPr id="74" name="Line 34"/>
            <p:cNvSpPr>
              <a:spLocks noChangeShapeType="1"/>
            </p:cNvSpPr>
            <p:nvPr/>
          </p:nvSpPr>
          <p:spPr bwMode="auto">
            <a:xfrm>
              <a:off x="3657824" y="4537398"/>
              <a:ext cx="1031379" cy="721072"/>
            </a:xfrm>
            <a:prstGeom prst="line">
              <a:avLst/>
            </a:prstGeom>
            <a:noFill/>
            <a:ln w="50800">
              <a:solidFill>
                <a:srgbClr val="7D7D7D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ko-KR" altLang="en-US"/>
            </a:p>
          </p:txBody>
        </p:sp>
        <p:sp>
          <p:nvSpPr>
            <p:cNvPr id="75" name="AutoShape 35"/>
            <p:cNvSpPr>
              <a:spLocks/>
            </p:cNvSpPr>
            <p:nvPr/>
          </p:nvSpPr>
          <p:spPr bwMode="auto">
            <a:xfrm>
              <a:off x="1338339" y="3706937"/>
              <a:ext cx="895201" cy="401836"/>
            </a:xfrm>
            <a:prstGeom prst="roundRect">
              <a:avLst>
                <a:gd name="adj" fmla="val 33333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464658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ko-KR" altLang="ko-KR">
                <a:latin typeface="Arial" pitchFamily="34" charset="0"/>
              </a:endParaRPr>
            </a:p>
          </p:txBody>
        </p:sp>
        <p:pic>
          <p:nvPicPr>
            <p:cNvPr id="76" name="Picture 36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84102" y="3752702"/>
              <a:ext cx="803672" cy="315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7" name="Line 37"/>
            <p:cNvSpPr>
              <a:spLocks noChangeShapeType="1"/>
            </p:cNvSpPr>
            <p:nvPr/>
          </p:nvSpPr>
          <p:spPr bwMode="auto">
            <a:xfrm rot="10800000" flipH="1">
              <a:off x="5604496" y="2868663"/>
              <a:ext cx="496714" cy="429742"/>
            </a:xfrm>
            <a:prstGeom prst="line">
              <a:avLst/>
            </a:prstGeom>
            <a:noFill/>
            <a:ln w="50800">
              <a:solidFill>
                <a:srgbClr val="7D7D7D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ko-KR" altLang="en-US"/>
            </a:p>
          </p:txBody>
        </p:sp>
        <p:sp>
          <p:nvSpPr>
            <p:cNvPr id="78" name="Line 38"/>
            <p:cNvSpPr>
              <a:spLocks noChangeShapeType="1"/>
            </p:cNvSpPr>
            <p:nvPr/>
          </p:nvSpPr>
          <p:spPr bwMode="auto">
            <a:xfrm rot="10800000" flipH="1">
              <a:off x="5632400" y="3343053"/>
              <a:ext cx="696516" cy="39067"/>
            </a:xfrm>
            <a:prstGeom prst="line">
              <a:avLst/>
            </a:prstGeom>
            <a:noFill/>
            <a:ln w="50800">
              <a:solidFill>
                <a:srgbClr val="7D7D7D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ko-KR" altLang="en-US"/>
            </a:p>
          </p:txBody>
        </p:sp>
        <p:sp>
          <p:nvSpPr>
            <p:cNvPr id="79" name="Line 39"/>
            <p:cNvSpPr>
              <a:spLocks noChangeShapeType="1"/>
            </p:cNvSpPr>
            <p:nvPr/>
          </p:nvSpPr>
          <p:spPr bwMode="auto">
            <a:xfrm rot="10800000" flipH="1">
              <a:off x="5671469" y="4246068"/>
              <a:ext cx="661913" cy="207615"/>
            </a:xfrm>
            <a:prstGeom prst="line">
              <a:avLst/>
            </a:prstGeom>
            <a:noFill/>
            <a:ln w="50800">
              <a:solidFill>
                <a:srgbClr val="7D7D7D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ko-KR" altLang="en-US"/>
            </a:p>
          </p:txBody>
        </p:sp>
        <p:sp>
          <p:nvSpPr>
            <p:cNvPr id="80" name="Line 40"/>
            <p:cNvSpPr>
              <a:spLocks noChangeShapeType="1"/>
            </p:cNvSpPr>
            <p:nvPr/>
          </p:nvSpPr>
          <p:spPr bwMode="auto">
            <a:xfrm>
              <a:off x="5597799" y="3461372"/>
              <a:ext cx="755674" cy="212080"/>
            </a:xfrm>
            <a:prstGeom prst="line">
              <a:avLst/>
            </a:prstGeom>
            <a:noFill/>
            <a:ln w="50800">
              <a:solidFill>
                <a:srgbClr val="7D7D7D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ko-KR" altLang="en-US"/>
            </a:p>
          </p:txBody>
        </p:sp>
        <p:sp>
          <p:nvSpPr>
            <p:cNvPr id="81" name="Line 41"/>
            <p:cNvSpPr>
              <a:spLocks noChangeShapeType="1"/>
            </p:cNvSpPr>
            <p:nvPr/>
          </p:nvSpPr>
          <p:spPr bwMode="auto">
            <a:xfrm>
              <a:off x="5671468" y="4527352"/>
              <a:ext cx="657448" cy="99343"/>
            </a:xfrm>
            <a:prstGeom prst="line">
              <a:avLst/>
            </a:prstGeom>
            <a:noFill/>
            <a:ln w="50800">
              <a:solidFill>
                <a:srgbClr val="7D7D7D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ko-KR" altLang="en-US"/>
            </a:p>
          </p:txBody>
        </p:sp>
        <p:sp>
          <p:nvSpPr>
            <p:cNvPr id="82" name="Line 42"/>
            <p:cNvSpPr>
              <a:spLocks noChangeShapeType="1"/>
            </p:cNvSpPr>
            <p:nvPr/>
          </p:nvSpPr>
          <p:spPr bwMode="auto">
            <a:xfrm>
              <a:off x="5636866" y="4582046"/>
              <a:ext cx="584895" cy="366117"/>
            </a:xfrm>
            <a:prstGeom prst="line">
              <a:avLst/>
            </a:prstGeom>
            <a:noFill/>
            <a:ln w="50800">
              <a:solidFill>
                <a:srgbClr val="7D7D7D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ko-KR" altLang="en-US"/>
            </a:p>
          </p:txBody>
        </p:sp>
        <p:sp>
          <p:nvSpPr>
            <p:cNvPr id="83" name="Line 43"/>
            <p:cNvSpPr>
              <a:spLocks noChangeShapeType="1"/>
            </p:cNvSpPr>
            <p:nvPr/>
          </p:nvSpPr>
          <p:spPr bwMode="auto">
            <a:xfrm>
              <a:off x="4941466" y="5366742"/>
              <a:ext cx="829344" cy="242218"/>
            </a:xfrm>
            <a:prstGeom prst="line">
              <a:avLst/>
            </a:prstGeom>
            <a:noFill/>
            <a:ln w="50800">
              <a:solidFill>
                <a:srgbClr val="7D7D7D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ko-KR" altLang="en-US"/>
            </a:p>
          </p:txBody>
        </p:sp>
        <p:sp>
          <p:nvSpPr>
            <p:cNvPr id="84" name="Line 44"/>
            <p:cNvSpPr>
              <a:spLocks noChangeShapeType="1"/>
            </p:cNvSpPr>
            <p:nvPr/>
          </p:nvSpPr>
          <p:spPr bwMode="auto">
            <a:xfrm>
              <a:off x="4911328" y="5431483"/>
              <a:ext cx="651867" cy="438671"/>
            </a:xfrm>
            <a:prstGeom prst="line">
              <a:avLst/>
            </a:prstGeom>
            <a:noFill/>
            <a:ln w="50800">
              <a:solidFill>
                <a:srgbClr val="7D7D7D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ko-KR" altLang="en-US"/>
            </a:p>
          </p:txBody>
        </p:sp>
        <p:sp>
          <p:nvSpPr>
            <p:cNvPr id="85" name="Line 45"/>
            <p:cNvSpPr>
              <a:spLocks noChangeShapeType="1"/>
            </p:cNvSpPr>
            <p:nvPr/>
          </p:nvSpPr>
          <p:spPr bwMode="auto">
            <a:xfrm>
              <a:off x="4847704" y="5476132"/>
              <a:ext cx="266774" cy="542479"/>
            </a:xfrm>
            <a:prstGeom prst="line">
              <a:avLst/>
            </a:prstGeom>
            <a:noFill/>
            <a:ln w="50800">
              <a:solidFill>
                <a:srgbClr val="7D7D7D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ko-KR" altLang="en-US"/>
            </a:p>
          </p:txBody>
        </p:sp>
        <p:sp>
          <p:nvSpPr>
            <p:cNvPr id="86" name="Rectangle 46"/>
            <p:cNvSpPr>
              <a:spLocks/>
            </p:cNvSpPr>
            <p:nvPr/>
          </p:nvSpPr>
          <p:spPr bwMode="auto">
            <a:xfrm>
              <a:off x="2716335" y="3014320"/>
              <a:ext cx="290144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altLang="ko-KR" sz="1400">
                  <a:solidFill>
                    <a:srgbClr val="343434"/>
                  </a:solidFill>
                  <a:cs typeface="Arial" pitchFamily="34" charset="0"/>
                </a:rPr>
                <a:t>ISP</a:t>
              </a:r>
            </a:p>
          </p:txBody>
        </p:sp>
        <p:sp>
          <p:nvSpPr>
            <p:cNvPr id="87" name="Rectangle 47"/>
            <p:cNvSpPr>
              <a:spLocks/>
            </p:cNvSpPr>
            <p:nvPr/>
          </p:nvSpPr>
          <p:spPr bwMode="auto">
            <a:xfrm>
              <a:off x="2600249" y="4621664"/>
              <a:ext cx="290144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altLang="ko-KR" sz="1400">
                  <a:solidFill>
                    <a:srgbClr val="343434"/>
                  </a:solidFill>
                  <a:cs typeface="Arial" pitchFamily="34" charset="0"/>
                </a:rPr>
                <a:t>ISP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010715" y="2573095"/>
            <a:ext cx="12961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smtClean="0"/>
              <a:t>=&gt;</a:t>
            </a:r>
            <a:endParaRPr lang="ko-KR" altLang="en-US" sz="4800" dirty="0"/>
          </a:p>
        </p:txBody>
      </p:sp>
      <p:sp>
        <p:nvSpPr>
          <p:cNvPr id="3" name="직사각형 2"/>
          <p:cNvSpPr/>
          <p:nvPr/>
        </p:nvSpPr>
        <p:spPr>
          <a:xfrm>
            <a:off x="609342" y="5373216"/>
            <a:ext cx="776657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i="1" dirty="0">
                <a:latin typeface="Arial"/>
                <a:cs typeface="Arial"/>
              </a:rPr>
              <a:t>* S</a:t>
            </a:r>
            <a:r>
              <a:rPr lang="en-US" altLang="ko-KR" i="1" dirty="0" smtClean="0">
                <a:latin typeface="Arial"/>
                <a:cs typeface="Arial"/>
              </a:rPr>
              <a:t>ome </a:t>
            </a:r>
            <a:r>
              <a:rPr lang="en-US" altLang="ko-KR" i="1" dirty="0">
                <a:latin typeface="Arial"/>
                <a:cs typeface="Arial"/>
              </a:rPr>
              <a:t>part of this teaching materials are prepared referencing the </a:t>
            </a:r>
            <a:r>
              <a:rPr lang="en-US" altLang="ko-KR" i="1" dirty="0" smtClean="0">
                <a:latin typeface="Arial"/>
                <a:cs typeface="Arial"/>
              </a:rPr>
              <a:t>material presented at </a:t>
            </a:r>
            <a:r>
              <a:rPr lang="en-US" altLang="ko-KR" i="1" dirty="0" smtClean="0"/>
              <a:t>IEEE CCW Oct 10, 2011, www.named-data.net</a:t>
            </a:r>
            <a:endParaRPr lang="en-US" altLang="ko-KR" i="1" dirty="0"/>
          </a:p>
        </p:txBody>
      </p:sp>
      <p:sp>
        <p:nvSpPr>
          <p:cNvPr id="4" name="직사각형 3"/>
          <p:cNvSpPr/>
          <p:nvPr/>
        </p:nvSpPr>
        <p:spPr>
          <a:xfrm>
            <a:off x="5117035" y="4636401"/>
            <a:ext cx="380832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smtClean="0"/>
              <a:t>+ Nothing </a:t>
            </a:r>
            <a:r>
              <a:rPr lang="en-US" altLang="ja-JP" dirty="0"/>
              <a:t>associated with the communication changes with mobility. </a:t>
            </a:r>
          </a:p>
        </p:txBody>
      </p:sp>
    </p:spTree>
    <p:extLst>
      <p:ext uri="{BB962C8B-B14F-4D97-AF65-F5344CB8AC3E}">
        <p14:creationId xmlns:p14="http://schemas.microsoft.com/office/powerpoint/2010/main" val="1973569271"/>
      </p:ext>
    </p:extLst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796734" cy="683618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latin typeface="Arial" pitchFamily="34" charset="0"/>
              </a:rPr>
              <a:t>Other applications in the works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 bwMode="auto">
          <a:xfrm>
            <a:off x="609600" y="1295400"/>
            <a:ext cx="8153400" cy="285368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88" tIns="32144" rIns="64288" bIns="32144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z="2400" dirty="0" smtClean="0">
                <a:latin typeface="Arial" pitchFamily="34" charset="0"/>
              </a:rPr>
              <a:t>Audio conferencing</a:t>
            </a:r>
          </a:p>
          <a:p>
            <a:r>
              <a:rPr lang="en-US" altLang="ko-KR" sz="2400" dirty="0" smtClean="0">
                <a:latin typeface="Arial" pitchFamily="34" charset="0"/>
              </a:rPr>
              <a:t>Participatory sensing</a:t>
            </a:r>
          </a:p>
          <a:p>
            <a:r>
              <a:rPr lang="en-US" altLang="ko-KR" sz="2400" dirty="0" smtClean="0">
                <a:latin typeface="Arial" pitchFamily="34" charset="0"/>
              </a:rPr>
              <a:t>Personal data cloud</a:t>
            </a:r>
          </a:p>
          <a:p>
            <a:r>
              <a:rPr lang="en-US" altLang="ko-KR" sz="2400" dirty="0" smtClean="0">
                <a:latin typeface="Arial" pitchFamily="34" charset="0"/>
              </a:rPr>
              <a:t>Media distribution/streaming</a:t>
            </a:r>
          </a:p>
          <a:p>
            <a:r>
              <a:rPr lang="en-US" altLang="ko-KR" sz="2400" dirty="0" smtClean="0">
                <a:latin typeface="Arial" pitchFamily="34" charset="0"/>
              </a:rPr>
              <a:t>VPN server/client</a:t>
            </a:r>
          </a:p>
          <a:p>
            <a:r>
              <a:rPr lang="en-US" altLang="ko-KR" sz="2400" dirty="0" smtClean="0">
                <a:latin typeface="Arial" pitchFamily="34" charset="0"/>
              </a:rPr>
              <a:t>Network monitor/management tools</a:t>
            </a:r>
          </a:p>
          <a:p>
            <a:pPr>
              <a:buFont typeface="Gill Sans" charset="0"/>
              <a:buNone/>
            </a:pPr>
            <a:endParaRPr lang="en-US" altLang="ko-KR" sz="2400" dirty="0" smtClean="0">
              <a:latin typeface="Arial" pitchFamily="34" charset="0"/>
            </a:endParaRP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291" tIns="32146" rIns="64291" bIns="32146"/>
          <a:lstStyle>
            <a:lvl1pPr eaLnBrk="0" hangingPunct="0">
              <a:defRPr sz="3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522341" indent="-200901" eaLnBrk="0" hangingPunct="0">
              <a:defRPr sz="3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803602" indent="-160721" eaLnBrk="0" hangingPunct="0">
              <a:defRPr sz="3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125044" indent="-160721" eaLnBrk="0" hangingPunct="0">
              <a:defRPr sz="3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1446484" indent="-160721" eaLnBrk="0" hangingPunct="0">
              <a:defRPr sz="3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1767925" indent="-160721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089366" indent="-160721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2410807" indent="-160721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2732247" indent="-160721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fld id="{693A2425-9138-4531-A419-040346491892}" type="slidenum">
              <a:rPr lang="en-US" altLang="ko-KR" sz="1300">
                <a:solidFill>
                  <a:schemeClr val="tx1"/>
                </a:solidFill>
                <a:latin typeface="Arial" pitchFamily="34" charset="0"/>
              </a:rPr>
              <a:pPr eaLnBrk="1" hangingPunct="1"/>
              <a:t>15</a:t>
            </a:fld>
            <a:endParaRPr lang="en-US" altLang="ko-KR" sz="1300">
              <a:solidFill>
                <a:schemeClr val="tx1"/>
              </a:solidFill>
              <a:latin typeface="Arial" pitchFamily="34" charset="0"/>
            </a:endParaRPr>
          </a:p>
        </p:txBody>
      </p:sp>
      <p:pic>
        <p:nvPicPr>
          <p:cNvPr id="33797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6773" y="1403776"/>
            <a:ext cx="2089547" cy="1540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폭발 1 2"/>
          <p:cNvSpPr/>
          <p:nvPr/>
        </p:nvSpPr>
        <p:spPr>
          <a:xfrm>
            <a:off x="7913622" y="1099992"/>
            <a:ext cx="860721" cy="607568"/>
          </a:xfrm>
          <a:prstGeom prst="irregularSeal1">
            <a:avLst/>
          </a:prstGeom>
          <a:blipFill>
            <a:blip r:embed="rId3"/>
            <a:tile tx="0" ty="0" sx="100000" sy="100000" flip="none" algn="tl"/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88" tIns="32144" rIns="64288" bIns="32144" spcCol="0"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217405" y="1536307"/>
            <a:ext cx="860721" cy="434248"/>
          </a:xfrm>
          <a:prstGeom prst="rect">
            <a:avLst/>
          </a:prstGeom>
          <a:noFill/>
        </p:spPr>
        <p:txBody>
          <a:bodyPr wrap="square" lIns="64288" tIns="32144" rIns="64288" bIns="32144" rtlCol="0">
            <a:spAutoFit/>
          </a:bodyPr>
          <a:lstStyle/>
          <a:p>
            <a:r>
              <a:rPr lang="fr-FR" altLang="ko-KR" sz="1200" dirty="0"/>
              <a:t>Pollution</a:t>
            </a:r>
            <a:r>
              <a:rPr lang="ko-KR" altLang="en-US" sz="1200" dirty="0"/>
              <a:t> </a:t>
            </a:r>
            <a:r>
              <a:rPr lang="en-US" altLang="ko-KR" sz="1200" dirty="0" smtClean="0"/>
              <a:t>sources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74044071"/>
      </p:ext>
    </p:extLst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796734" cy="683618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latin typeface="Arial" pitchFamily="34" charset="0"/>
              </a:rPr>
              <a:t>NDN project 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 bwMode="auto">
          <a:xfrm>
            <a:off x="179512" y="1295400"/>
            <a:ext cx="8856984" cy="501392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88" tIns="32144" rIns="64288" bIns="32144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ne 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five on-going projects funded by 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the U.S. </a:t>
            </a: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NSF under 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its </a:t>
            </a: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Future </a:t>
            </a:r>
            <a:r>
              <a:rPr lang="fr-FR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Internet </a:t>
            </a:r>
            <a:r>
              <a:rPr lang="fr-FR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Architecture Program</a:t>
            </a:r>
            <a:r>
              <a:rPr lang="fr-FR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.: root =&gt; CCN</a:t>
            </a:r>
          </a:p>
          <a:p>
            <a:r>
              <a:rPr lang="en-US" altLang="ko-KR" sz="2400" dirty="0" smtClean="0">
                <a:latin typeface="Arial" pitchFamily="34" charset="0"/>
                <a:cs typeface="Arial" panose="020B0604020202020204" pitchFamily="34" charset="0"/>
              </a:rPr>
              <a:t>Open question</a:t>
            </a:r>
          </a:p>
          <a:p>
            <a:pPr lvl="1"/>
            <a:r>
              <a:rPr lang="en-US" altLang="ko-KR" sz="2000" dirty="0" smtClean="0">
                <a:latin typeface="Arial" pitchFamily="34" charset="0"/>
                <a:cs typeface="Arial" panose="020B0604020202020204" pitchFamily="34" charset="0"/>
              </a:rPr>
              <a:t>Key management</a:t>
            </a:r>
          </a:p>
          <a:p>
            <a:pPr lvl="2" indent="-157163"/>
            <a:r>
              <a:rPr lang="fr-FR" altLang="ko-KR" dirty="0"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fr-FR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authenticity,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confidentiality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integrity : everything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through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</a:p>
          <a:p>
            <a:pPr lvl="2" indent="-157163"/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Key are themselves named data</a:t>
            </a:r>
          </a:p>
          <a:p>
            <a:pPr lvl="2" indent="-157163">
              <a:spcBef>
                <a:spcPts val="0"/>
              </a:spcBef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Key management: key distribution, key revocation</a:t>
            </a:r>
          </a:p>
          <a:p>
            <a:pPr lvl="1"/>
            <a:r>
              <a:rPr lang="fr-FR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Robust and usable </a:t>
            </a:r>
            <a:r>
              <a:rPr lang="fr-FR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trust </a:t>
            </a:r>
            <a:r>
              <a:rPr lang="fr-FR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management</a:t>
            </a:r>
          </a:p>
          <a:p>
            <a:pPr lvl="2"/>
            <a:r>
              <a:rPr lang="fr-FR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that allows content consumers to determine acceptable signing keys in a given context </a:t>
            </a:r>
          </a:p>
          <a:p>
            <a:pPr lvl="1"/>
            <a:r>
              <a:rPr lang="fr-FR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Name space design</a:t>
            </a:r>
          </a:p>
          <a:p>
            <a:pPr lvl="2"/>
            <a:r>
              <a:rPr lang="fr-FR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Self certifying names, which enable any node to verify that the name in a packet matches its content</a:t>
            </a:r>
          </a:p>
          <a:p>
            <a:pPr lvl="1"/>
            <a:r>
              <a:rPr lang="fr-FR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fr-FR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ollaboration </a:t>
            </a:r>
            <a:r>
              <a:rPr lang="fr-FR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with social </a:t>
            </a:r>
            <a:r>
              <a:rPr lang="fr-FR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scientists</a:t>
            </a:r>
          </a:p>
          <a:p>
            <a:pPr lvl="2"/>
            <a:endParaRPr lang="en-US" altLang="ko-KR" sz="1400" dirty="0" smtClean="0">
              <a:latin typeface="Arial" pitchFamily="34" charset="0"/>
              <a:cs typeface="Arial" panose="020B0604020202020204" pitchFamily="34" charset="0"/>
            </a:endParaRP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291" tIns="32146" rIns="64291" bIns="32146"/>
          <a:lstStyle>
            <a:lvl1pPr eaLnBrk="0" hangingPunct="0">
              <a:defRPr sz="3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522341" indent="-200901" eaLnBrk="0" hangingPunct="0">
              <a:defRPr sz="3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803602" indent="-160721" eaLnBrk="0" hangingPunct="0">
              <a:defRPr sz="3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125044" indent="-160721" eaLnBrk="0" hangingPunct="0">
              <a:defRPr sz="3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1446484" indent="-160721" eaLnBrk="0" hangingPunct="0">
              <a:defRPr sz="3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1767925" indent="-160721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089366" indent="-160721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2410807" indent="-160721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2732247" indent="-160721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fld id="{693A2425-9138-4531-A419-040346491892}" type="slidenum">
              <a:rPr lang="en-US" altLang="ko-KR" sz="1300">
                <a:solidFill>
                  <a:schemeClr val="tx1"/>
                </a:solidFill>
                <a:latin typeface="Arial" pitchFamily="34" charset="0"/>
              </a:rPr>
              <a:pPr eaLnBrk="1" hangingPunct="1"/>
              <a:t>16</a:t>
            </a:fld>
            <a:endParaRPr lang="en-US" altLang="ko-KR" sz="1300" dirty="0">
              <a:solidFill>
                <a:schemeClr val="tx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3052272"/>
      </p:ext>
    </p:extLst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196752"/>
            <a:ext cx="8712968" cy="5181600"/>
          </a:xfrm>
        </p:spPr>
        <p:txBody>
          <a:bodyPr/>
          <a:lstStyle/>
          <a:p>
            <a:r>
              <a:rPr lang="en-US" altLang="ko-KR" sz="2400" dirty="0" smtClean="0">
                <a:latin typeface="Arial" pitchFamily="34" charset="0"/>
                <a:ea typeface="굴림" pitchFamily="50" charset="-127"/>
                <a:cs typeface="Arial" pitchFamily="34" charset="0"/>
              </a:rPr>
              <a:t>Content Centric Networks </a:t>
            </a:r>
          </a:p>
          <a:p>
            <a:pPr lvl="1" eaLnBrk="1" hangingPunct="1"/>
            <a:r>
              <a:rPr lang="en-US" altLang="ko-KR" sz="1800" dirty="0" smtClean="0">
                <a:latin typeface="Arial" pitchFamily="34" charset="0"/>
                <a:ea typeface="굴림" pitchFamily="50" charset="-127"/>
                <a:cs typeface="Arial" pitchFamily="34" charset="0"/>
              </a:rPr>
              <a:t>Naming: Hierarchical naming, single address</a:t>
            </a:r>
          </a:p>
          <a:p>
            <a:pPr lvl="1" eaLnBrk="1" hangingPunct="1"/>
            <a:r>
              <a:rPr lang="en-US" altLang="ko-KR" sz="1800" dirty="0" smtClean="0">
                <a:latin typeface="Arial" pitchFamily="34" charset="0"/>
                <a:ea typeface="굴림" pitchFamily="50" charset="-127"/>
                <a:cs typeface="Arial" pitchFamily="34" charset="0"/>
              </a:rPr>
              <a:t>Security: Signed content</a:t>
            </a:r>
          </a:p>
          <a:p>
            <a:pPr lvl="1" eaLnBrk="1" hangingPunct="1"/>
            <a:r>
              <a:rPr lang="en-US" altLang="ko-KR" sz="1800" dirty="0" smtClean="0">
                <a:latin typeface="Arial" pitchFamily="34" charset="0"/>
                <a:ea typeface="굴림" pitchFamily="50" charset="-127"/>
                <a:cs typeface="Arial" pitchFamily="34" charset="0"/>
              </a:rPr>
              <a:t>Routing: Longest prefix matching</a:t>
            </a:r>
          </a:p>
          <a:p>
            <a:pPr lvl="1" eaLnBrk="1" hangingPunct="1"/>
            <a:r>
              <a:rPr lang="en-US" altLang="ko-KR" sz="1800" dirty="0" smtClean="0">
                <a:latin typeface="Arial" pitchFamily="34" charset="0"/>
                <a:ea typeface="굴림" pitchFamily="50" charset="-127"/>
                <a:cs typeface="Arial" pitchFamily="34" charset="0"/>
              </a:rPr>
              <a:t>Caching: Local or network based</a:t>
            </a:r>
          </a:p>
          <a:p>
            <a:pPr lvl="1" eaLnBrk="1" hangingPunct="1"/>
            <a:r>
              <a:rPr lang="en-US" altLang="ko-KR" sz="1800" dirty="0" smtClean="0">
                <a:latin typeface="Arial" pitchFamily="34" charset="0"/>
                <a:ea typeface="굴림" pitchFamily="50" charset="-127"/>
                <a:cs typeface="Arial" pitchFamily="34" charset="0"/>
              </a:rPr>
              <a:t>Content existence knowledge: Not part of the CCN core</a:t>
            </a:r>
          </a:p>
          <a:p>
            <a:pPr lvl="1" eaLnBrk="1" hangingPunct="1"/>
            <a:r>
              <a:rPr lang="en-US" altLang="ko-KR" sz="1800" dirty="0" smtClean="0">
                <a:latin typeface="Arial" pitchFamily="34" charset="0"/>
                <a:ea typeface="굴림" pitchFamily="50" charset="-127"/>
                <a:cs typeface="Arial" pitchFamily="34" charset="0"/>
              </a:rPr>
              <a:t>Producer-consumer meeting: Propagation of interests</a:t>
            </a:r>
            <a:endParaRPr lang="en-US" altLang="ko-KR" dirty="0" smtClean="0">
              <a:latin typeface="Arial" pitchFamily="34" charset="0"/>
              <a:ea typeface="굴림" pitchFamily="50" charset="-127"/>
              <a:cs typeface="Arial" pitchFamily="34" charset="0"/>
            </a:endParaRPr>
          </a:p>
          <a:p>
            <a:r>
              <a:rPr lang="en-US" altLang="ko-KR" sz="2400" dirty="0" smtClean="0">
                <a:latin typeface="Arial" pitchFamily="34" charset="0"/>
                <a:ea typeface="굴림" pitchFamily="50" charset="-127"/>
                <a:cs typeface="Arial" pitchFamily="34" charset="0"/>
              </a:rPr>
              <a:t>Network of Information (Information centric network) (EU)</a:t>
            </a:r>
          </a:p>
          <a:p>
            <a:pPr lvl="1" eaLnBrk="1" hangingPunct="1"/>
            <a:r>
              <a:rPr lang="en-US" altLang="ko-KR" sz="1800" dirty="0" smtClean="0">
                <a:latin typeface="Arial" pitchFamily="34" charset="0"/>
                <a:ea typeface="굴림" pitchFamily="50" charset="-127"/>
                <a:cs typeface="Arial" pitchFamily="34" charset="0"/>
              </a:rPr>
              <a:t>Naming: Flat naming</a:t>
            </a:r>
          </a:p>
          <a:p>
            <a:pPr lvl="1" eaLnBrk="1" hangingPunct="1"/>
            <a:r>
              <a:rPr lang="en-US" altLang="ko-KR" sz="1800" dirty="0" smtClean="0">
                <a:latin typeface="Arial" pitchFamily="34" charset="0"/>
                <a:ea typeface="굴림" pitchFamily="50" charset="-127"/>
                <a:cs typeface="Arial" pitchFamily="34" charset="0"/>
              </a:rPr>
              <a:t>Security: Signed content</a:t>
            </a:r>
          </a:p>
          <a:p>
            <a:pPr lvl="1" eaLnBrk="1" hangingPunct="1"/>
            <a:r>
              <a:rPr lang="en-US" altLang="ko-KR" sz="1800" dirty="0" smtClean="0">
                <a:latin typeface="Arial" pitchFamily="34" charset="0"/>
                <a:ea typeface="굴림" pitchFamily="50" charset="-127"/>
                <a:cs typeface="Arial" pitchFamily="34" charset="0"/>
              </a:rPr>
              <a:t>Routing: (1) Name resolution (2) Information transfer</a:t>
            </a:r>
          </a:p>
          <a:p>
            <a:pPr lvl="1" eaLnBrk="1" hangingPunct="1"/>
            <a:r>
              <a:rPr lang="en-US" altLang="ko-KR" sz="1800" dirty="0" smtClean="0">
                <a:latin typeface="Arial" pitchFamily="34" charset="0"/>
                <a:ea typeface="굴림" pitchFamily="50" charset="-127"/>
                <a:cs typeface="Arial" pitchFamily="34" charset="0"/>
              </a:rPr>
              <a:t>Caching: Network based</a:t>
            </a:r>
          </a:p>
          <a:p>
            <a:pPr lvl="1" eaLnBrk="1" hangingPunct="1"/>
            <a:r>
              <a:rPr lang="en-US" altLang="ko-KR" sz="1800" dirty="0" smtClean="0">
                <a:latin typeface="Arial" pitchFamily="34" charset="0"/>
                <a:ea typeface="굴림" pitchFamily="50" charset="-127"/>
                <a:cs typeface="Arial" pitchFamily="34" charset="0"/>
              </a:rPr>
              <a:t>Content existence knowledge: Through name resolution service</a:t>
            </a:r>
          </a:p>
          <a:p>
            <a:pPr lvl="1" eaLnBrk="1" hangingPunct="1"/>
            <a:r>
              <a:rPr lang="en-US" altLang="ko-KR" sz="1800" dirty="0" smtClean="0">
                <a:latin typeface="Arial" pitchFamily="34" charset="0"/>
                <a:ea typeface="굴림" pitchFamily="50" charset="-127"/>
                <a:cs typeface="Arial" pitchFamily="34" charset="0"/>
              </a:rPr>
              <a:t>Producer-consumer meeting: Name resolution service provide locations</a:t>
            </a:r>
          </a:p>
          <a:p>
            <a:endParaRPr lang="en-US" altLang="ko-KR" dirty="0" smtClean="0">
              <a:latin typeface="Arial" pitchFamily="34" charset="0"/>
              <a:ea typeface="굴림" pitchFamily="50" charset="-127"/>
              <a:cs typeface="Arial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796734" cy="683618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latin typeface="Arial" pitchFamily="34" charset="0"/>
              </a:rPr>
              <a:t>Comparison</a:t>
            </a:r>
          </a:p>
        </p:txBody>
      </p:sp>
    </p:spTree>
    <p:extLst>
      <p:ext uri="{BB962C8B-B14F-4D97-AF65-F5344CB8AC3E}">
        <p14:creationId xmlns:p14="http://schemas.microsoft.com/office/powerpoint/2010/main" val="1139056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196752"/>
            <a:ext cx="8712968" cy="5181600"/>
          </a:xfrm>
        </p:spPr>
        <p:txBody>
          <a:bodyPr/>
          <a:lstStyle/>
          <a:p>
            <a:r>
              <a:rPr lang="en-US" altLang="ko-KR" sz="2400" dirty="0" smtClean="0">
                <a:latin typeface="Arial" pitchFamily="34" charset="0"/>
                <a:ea typeface="굴림" pitchFamily="50" charset="-127"/>
                <a:cs typeface="Arial" pitchFamily="34" charset="0"/>
              </a:rPr>
              <a:t>No hierarchy: no semantic meaning(just 160bit number)</a:t>
            </a:r>
          </a:p>
          <a:p>
            <a:pPr lvl="1" eaLnBrk="1" hangingPunct="1"/>
            <a:r>
              <a:rPr lang="en-US" altLang="ko-KR" sz="1800" dirty="0" smtClean="0">
                <a:latin typeface="Arial" pitchFamily="34" charset="0"/>
                <a:ea typeface="굴림" pitchFamily="50" charset="-127"/>
                <a:cs typeface="Arial" pitchFamily="34" charset="0"/>
              </a:rPr>
              <a:t>No restriction to things for naming</a:t>
            </a:r>
          </a:p>
          <a:p>
            <a:pPr lvl="1" eaLnBrk="1" hangingPunct="1"/>
            <a:r>
              <a:rPr lang="en-US" altLang="ko-KR" sz="1800" dirty="0" smtClean="0">
                <a:latin typeface="Arial" pitchFamily="34" charset="0"/>
                <a:ea typeface="굴림" pitchFamily="50" charset="-127"/>
                <a:cs typeface="Arial" pitchFamily="34" charset="0"/>
              </a:rPr>
              <a:t>No DNS-like politics</a:t>
            </a:r>
          </a:p>
          <a:p>
            <a:pPr lvl="1" eaLnBrk="1" hangingPunct="1"/>
            <a:r>
              <a:rPr lang="en-US" altLang="ko-KR" sz="1800" dirty="0" smtClean="0">
                <a:latin typeface="Arial" pitchFamily="34" charset="0"/>
                <a:ea typeface="굴림" pitchFamily="50" charset="-127"/>
                <a:cs typeface="Arial" pitchFamily="34" charset="0"/>
              </a:rPr>
              <a:t>Need infrastructure for name resolution service</a:t>
            </a:r>
          </a:p>
          <a:p>
            <a:pPr marL="457200" lvl="1" indent="0" eaLnBrk="1" hangingPunct="1">
              <a:buNone/>
            </a:pPr>
            <a:r>
              <a:rPr lang="en-US" altLang="ko-KR" sz="1800" dirty="0" smtClean="0">
                <a:latin typeface="Arial" pitchFamily="34" charset="0"/>
                <a:ea typeface="굴림" pitchFamily="50" charset="-127"/>
                <a:cs typeface="Arial" pitchFamily="34" charset="0"/>
              </a:rPr>
              <a:t> </a:t>
            </a:r>
            <a:endParaRPr lang="en-US" altLang="ko-KR" dirty="0" smtClean="0">
              <a:latin typeface="Arial" pitchFamily="34" charset="0"/>
              <a:ea typeface="굴림" pitchFamily="50" charset="-127"/>
              <a:cs typeface="Arial" pitchFamily="34" charset="0"/>
            </a:endParaRPr>
          </a:p>
          <a:p>
            <a:r>
              <a:rPr lang="en-US" altLang="ko-KR" sz="2400" dirty="0" smtClean="0">
                <a:latin typeface="Arial" pitchFamily="34" charset="0"/>
                <a:ea typeface="굴림" pitchFamily="50" charset="-127"/>
                <a:cs typeface="Arial" pitchFamily="34" charset="0"/>
              </a:rPr>
              <a:t>Not user-friendly in some sense</a:t>
            </a:r>
          </a:p>
          <a:p>
            <a:pPr lvl="1" eaLnBrk="1" hangingPunct="1"/>
            <a:r>
              <a:rPr lang="en-US" altLang="ko-KR" sz="1800" dirty="0" smtClean="0">
                <a:latin typeface="Arial" pitchFamily="34" charset="0"/>
                <a:ea typeface="굴림" pitchFamily="50" charset="-127"/>
                <a:cs typeface="Arial" pitchFamily="34" charset="0"/>
              </a:rPr>
              <a:t>Locality</a:t>
            </a:r>
          </a:p>
          <a:p>
            <a:pPr lvl="1" eaLnBrk="1" hangingPunct="1"/>
            <a:r>
              <a:rPr lang="en-US" altLang="ko-KR" sz="1800" dirty="0" smtClean="0">
                <a:latin typeface="Arial" pitchFamily="34" charset="0"/>
                <a:ea typeface="굴림" pitchFamily="50" charset="-127"/>
                <a:cs typeface="Arial" pitchFamily="34" charset="0"/>
              </a:rPr>
              <a:t>Performance: overhead, </a:t>
            </a:r>
          </a:p>
          <a:p>
            <a:pPr lvl="1" eaLnBrk="1" hangingPunct="1"/>
            <a:r>
              <a:rPr lang="en-US" altLang="ko-KR" sz="1800" dirty="0" smtClean="0">
                <a:latin typeface="Arial" pitchFamily="34" charset="0"/>
                <a:ea typeface="굴림" pitchFamily="50" charset="-127"/>
                <a:cs typeface="Arial" pitchFamily="34" charset="0"/>
              </a:rPr>
              <a:t>Complexity: forwarding</a:t>
            </a:r>
          </a:p>
          <a:p>
            <a:pPr lvl="1" eaLnBrk="1" hangingPunct="1"/>
            <a:endParaRPr lang="en-US" altLang="ko-KR" sz="1800" dirty="0" smtClean="0">
              <a:latin typeface="Arial" pitchFamily="34" charset="0"/>
              <a:ea typeface="굴림" pitchFamily="50" charset="-127"/>
              <a:cs typeface="Arial" pitchFamily="34" charset="0"/>
            </a:endParaRPr>
          </a:p>
          <a:p>
            <a:r>
              <a:rPr lang="en-US" altLang="ko-KR" sz="2400" dirty="0" smtClean="0">
                <a:latin typeface="Arial" pitchFamily="34" charset="0"/>
                <a:ea typeface="굴림" pitchFamily="50" charset="-127"/>
                <a:cs typeface="Arial" pitchFamily="34" charset="0"/>
              </a:rPr>
              <a:t>Self-certifying naming</a:t>
            </a:r>
          </a:p>
          <a:p>
            <a:pPr lvl="1"/>
            <a:r>
              <a:rPr lang="en-US" altLang="ko-KR" sz="2000" dirty="0" smtClean="0">
                <a:latin typeface="Arial" pitchFamily="34" charset="0"/>
                <a:ea typeface="굴림" pitchFamily="50" charset="-127"/>
                <a:cs typeface="Arial" pitchFamily="34" charset="0"/>
              </a:rPr>
              <a:t>ID = Hash(Public Key)</a:t>
            </a:r>
          </a:p>
          <a:p>
            <a:pPr lvl="1"/>
            <a:r>
              <a:rPr lang="en-US" altLang="ko-KR" sz="2000" dirty="0" smtClean="0">
                <a:latin typeface="Arial" pitchFamily="34" charset="0"/>
                <a:ea typeface="굴림" pitchFamily="50" charset="-127"/>
                <a:cs typeface="Arial" pitchFamily="34" charset="0"/>
              </a:rPr>
              <a:t>Verify: Ownership without any infrastructure binding ID-&gt; key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796734" cy="683618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latin typeface="Arial" pitchFamily="34" charset="0"/>
              </a:rPr>
              <a:t>Flat name?</a:t>
            </a:r>
          </a:p>
        </p:txBody>
      </p:sp>
    </p:spTree>
    <p:extLst>
      <p:ext uri="{BB962C8B-B14F-4D97-AF65-F5344CB8AC3E}">
        <p14:creationId xmlns:p14="http://schemas.microsoft.com/office/powerpoint/2010/main" val="1461823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00875" y="6240463"/>
            <a:ext cx="1905000" cy="457200"/>
          </a:xfrm>
          <a:prstGeom prst="rect">
            <a:avLst/>
          </a:prstGeom>
        </p:spPr>
        <p:txBody>
          <a:bodyPr/>
          <a:lstStyle/>
          <a:p>
            <a:fld id="{8F9A7AF5-15BA-4C2E-B9B7-C69897F56DE2}" type="slidenum">
              <a:rPr lang="en-US" altLang="ko-KR">
                <a:cs typeface="Arial" pitchFamily="34" charset="0"/>
              </a:rPr>
              <a:pPr/>
              <a:t>19</a:t>
            </a:fld>
            <a:endParaRPr lang="en-US" altLang="ko-KR" sz="1000">
              <a:cs typeface="Arial" pitchFamily="34" charset="0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11560" y="1412776"/>
            <a:ext cx="7920880" cy="3168352"/>
          </a:xfrm>
        </p:spPr>
        <p:txBody>
          <a:bodyPr/>
          <a:lstStyle/>
          <a:p>
            <a:pPr algn="ctr"/>
            <a:r>
              <a:rPr lang="en-US" altLang="ko-KR" sz="6000" dirty="0" smtClean="0">
                <a:latin typeface="Arial" pitchFamily="34" charset="0"/>
                <a:cs typeface="Arial" pitchFamily="34" charset="0"/>
              </a:rPr>
              <a:t>Appendix</a:t>
            </a:r>
            <a:br>
              <a:rPr lang="en-US" altLang="ko-KR" sz="6000" dirty="0" smtClean="0">
                <a:latin typeface="Arial" pitchFamily="34" charset="0"/>
                <a:cs typeface="Arial" pitchFamily="34" charset="0"/>
              </a:rPr>
            </a:br>
            <a:r>
              <a:rPr lang="en-US" altLang="ko-KR" sz="4400" b="0" dirty="0" smtClean="0">
                <a:latin typeface="Arial" pitchFamily="34" charset="0"/>
                <a:cs typeface="Arial" pitchFamily="34" charset="0"/>
              </a:rPr>
              <a:t>- early researches -</a:t>
            </a:r>
            <a:endParaRPr lang="ko-KR" altLang="en-US" sz="44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9646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1" name="Group 17"/>
          <p:cNvGrpSpPr>
            <a:grpSpLocks noChangeAspect="1"/>
          </p:cNvGrpSpPr>
          <p:nvPr/>
        </p:nvGrpSpPr>
        <p:grpSpPr bwMode="auto">
          <a:xfrm>
            <a:off x="488950" y="1182588"/>
            <a:ext cx="8186738" cy="4838700"/>
            <a:chOff x="249" y="618"/>
            <a:chExt cx="5157" cy="3048"/>
          </a:xfrm>
        </p:grpSpPr>
        <p:sp>
          <p:nvSpPr>
            <p:cNvPr id="248848" name="AutoShape 16"/>
            <p:cNvSpPr>
              <a:spLocks noChangeAspect="1" noChangeArrowheads="1" noTextEdit="1"/>
            </p:cNvSpPr>
            <p:nvPr/>
          </p:nvSpPr>
          <p:spPr bwMode="auto">
            <a:xfrm>
              <a:off x="249" y="618"/>
              <a:ext cx="5157" cy="3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7414" name="Picture 18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" y="618"/>
              <a:ext cx="5164" cy="3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48851" name="Text Box 19"/>
          <p:cNvSpPr txBox="1">
            <a:spLocks noChangeArrowheads="1"/>
          </p:cNvSpPr>
          <p:nvPr/>
        </p:nvSpPr>
        <p:spPr bwMode="auto">
          <a:xfrm>
            <a:off x="323850" y="5949280"/>
            <a:ext cx="82423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ko-KR" dirty="0"/>
              <a:t>T. </a:t>
            </a:r>
            <a:r>
              <a:rPr lang="en-US" altLang="ko-KR" dirty="0" err="1"/>
              <a:t>Zahariadis</a:t>
            </a:r>
            <a:r>
              <a:rPr lang="en-US" altLang="ko-KR" dirty="0"/>
              <a:t> et al., “Future Content-Centric Internet Architecture”, FIA 2009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95536" y="33265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0090"/>
                </a:solidFill>
              </a:rPr>
              <a:t>The third generation of networking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251520" y="1232610"/>
            <a:ext cx="3672408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latinLnBrk="0">
              <a:lnSpc>
                <a:spcPct val="150000"/>
              </a:lnSpc>
              <a:buSzPct val="90000"/>
              <a:buFont typeface="Wingdings" pitchFamily="2" charset="2"/>
              <a:buChar char="§"/>
            </a:pPr>
            <a:r>
              <a:rPr kumimoji="0" lang="en-US" altLang="ko-KR" sz="1800" dirty="0">
                <a:solidFill>
                  <a:srgbClr val="CC0000"/>
                </a:solidFill>
              </a:rPr>
              <a:t>Find the path to destination =&gt; Find the path to content/service</a:t>
            </a:r>
            <a:endParaRPr kumimoji="0" lang="en-US" altLang="ko-KR" dirty="0">
              <a:solidFill>
                <a:srgbClr val="CC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DACEAD-C319-4031-9F75-AD10A62FFAE3}" type="slidenum">
              <a:rPr lang="en-US" altLang="ko-KR" smtClean="0"/>
              <a:pPr/>
              <a:t>2</a:t>
            </a:fld>
            <a:endParaRPr lang="en-US" altLang="ko-KR" sz="1000"/>
          </a:p>
        </p:txBody>
      </p:sp>
    </p:spTree>
    <p:extLst>
      <p:ext uri="{BB962C8B-B14F-4D97-AF65-F5344CB8AC3E}">
        <p14:creationId xmlns:p14="http://schemas.microsoft.com/office/powerpoint/2010/main" val="2844384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00875" y="6240463"/>
            <a:ext cx="1905000" cy="457200"/>
          </a:xfrm>
          <a:prstGeom prst="rect">
            <a:avLst/>
          </a:prstGeom>
        </p:spPr>
        <p:txBody>
          <a:bodyPr/>
          <a:lstStyle/>
          <a:p>
            <a:fld id="{8F9A7AF5-15BA-4C2E-B9B7-C69897F56DE2}" type="slidenum">
              <a:rPr lang="en-US" altLang="ko-KR">
                <a:cs typeface="Arial" pitchFamily="34" charset="0"/>
              </a:rPr>
              <a:pPr/>
              <a:t>20</a:t>
            </a:fld>
            <a:endParaRPr lang="en-US" altLang="ko-KR" sz="1000">
              <a:cs typeface="Arial" pitchFamily="34" charset="0"/>
            </a:endParaRPr>
          </a:p>
        </p:txBody>
      </p:sp>
      <p:sp>
        <p:nvSpPr>
          <p:cNvPr id="198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5988"/>
            <a:r>
              <a:rPr lang="en-US" altLang="ko-KR" sz="4000">
                <a:latin typeface="Arial" pitchFamily="34" charset="0"/>
                <a:ea typeface="SimSun" pitchFamily="2" charset="-122"/>
                <a:cs typeface="Arial" pitchFamily="34" charset="0"/>
              </a:rPr>
              <a:t>New Network Architecture</a:t>
            </a:r>
            <a:endParaRPr lang="en-US" altLang="zh-CN" sz="4000">
              <a:latin typeface="Arial" pitchFamily="34" charset="0"/>
              <a:ea typeface="SimSun" pitchFamily="2" charset="-122"/>
              <a:cs typeface="Arial" pitchFamily="34" charset="0"/>
            </a:endParaRPr>
          </a:p>
        </p:txBody>
      </p:sp>
      <p:sp>
        <p:nvSpPr>
          <p:cNvPr id="198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68413"/>
            <a:ext cx="8807450" cy="4951412"/>
          </a:xfrm>
        </p:spPr>
        <p:txBody>
          <a:bodyPr/>
          <a:lstStyle/>
          <a:p>
            <a:pPr marL="358775" indent="-358775" defTabSz="915988"/>
            <a:r>
              <a:rPr lang="en-US" altLang="ko-KR" dirty="0">
                <a:latin typeface="Arial" pitchFamily="34" charset="0"/>
                <a:ea typeface="SimSun" pitchFamily="2" charset="-122"/>
                <a:cs typeface="Arial" pitchFamily="34" charset="0"/>
              </a:rPr>
              <a:t>Current IP</a:t>
            </a:r>
          </a:p>
          <a:p>
            <a:pPr marL="901700" lvl="1" indent="-363538" defTabSz="915988"/>
            <a:r>
              <a:rPr lang="en-US" altLang="ko-KR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network </a:t>
            </a:r>
            <a:r>
              <a:rPr lang="en-US" altLang="ko-KR" dirty="0">
                <a:latin typeface="Arial" pitchFamily="34" charset="0"/>
                <a:ea typeface="SimSun" pitchFamily="2" charset="-122"/>
                <a:cs typeface="Arial" pitchFamily="34" charset="0"/>
              </a:rPr>
              <a:t>location +</a:t>
            </a:r>
            <a:r>
              <a:rPr lang="en-US" altLang="ko-KR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 </a:t>
            </a:r>
            <a:r>
              <a:rPr lang="en-US" altLang="ko-KR" dirty="0">
                <a:latin typeface="Arial" pitchFamily="34" charset="0"/>
                <a:ea typeface="SimSun" pitchFamily="2" charset="-122"/>
                <a:cs typeface="Arial" pitchFamily="34" charset="0"/>
              </a:rPr>
              <a:t>host identities</a:t>
            </a:r>
          </a:p>
          <a:p>
            <a:pPr marL="358775" indent="-358775" defTabSz="915988"/>
            <a:r>
              <a:rPr lang="en-US" altLang="ko-KR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Separating them or Data oriented Networking   </a:t>
            </a:r>
            <a:endParaRPr lang="en-US" altLang="ko-KR" dirty="0">
              <a:latin typeface="Arial" pitchFamily="34" charset="0"/>
              <a:ea typeface="SimSun" pitchFamily="2" charset="-122"/>
              <a:cs typeface="Arial" pitchFamily="34" charset="0"/>
            </a:endParaRPr>
          </a:p>
          <a:p>
            <a:pPr marL="901700" lvl="1" indent="-363538" defTabSz="915988"/>
            <a:r>
              <a:rPr lang="en-US" altLang="ko-KR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ILNPV6, HIP, i3, Layered naming architecture </a:t>
            </a:r>
            <a:endParaRPr lang="en-US" altLang="ko-KR" dirty="0">
              <a:latin typeface="Arial" pitchFamily="34" charset="0"/>
              <a:ea typeface="SimSun" pitchFamily="2" charset="-122"/>
              <a:cs typeface="Arial" pitchFamily="34" charset="0"/>
            </a:endParaRPr>
          </a:p>
          <a:p>
            <a:pPr marL="901700" lvl="1" indent="-363538" defTabSz="915988"/>
            <a:r>
              <a:rPr lang="en-US" altLang="ko-KR" dirty="0">
                <a:latin typeface="Arial" pitchFamily="34" charset="0"/>
                <a:ea typeface="SimSun" pitchFamily="2" charset="-122"/>
                <a:cs typeface="Arial" pitchFamily="34" charset="0"/>
              </a:rPr>
              <a:t>ROFL: Route on Flat label</a:t>
            </a:r>
          </a:p>
          <a:p>
            <a:pPr marL="901700" lvl="1" indent="-363538" defTabSz="915988"/>
            <a:r>
              <a:rPr lang="en-US" altLang="ko-KR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TRIAD</a:t>
            </a:r>
            <a:endParaRPr lang="en-US" altLang="ko-KR" dirty="0">
              <a:latin typeface="Arial" pitchFamily="34" charset="0"/>
              <a:ea typeface="SimSun" pitchFamily="2" charset="-122"/>
              <a:cs typeface="Arial" pitchFamily="34" charset="0"/>
            </a:endParaRPr>
          </a:p>
          <a:p>
            <a:pPr marL="901700" lvl="1" indent="-363538" defTabSz="915988"/>
            <a:r>
              <a:rPr lang="en-US" altLang="ko-KR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DONA</a:t>
            </a:r>
          </a:p>
          <a:p>
            <a:pPr marL="901700" lvl="1" indent="-363538" defTabSz="915988"/>
            <a:r>
              <a:rPr lang="en-US" altLang="ko-KR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Content Based Network</a:t>
            </a:r>
          </a:p>
          <a:p>
            <a:pPr marL="901700" lvl="1" indent="-363538" defTabSz="915988"/>
            <a:r>
              <a:rPr lang="en-US" altLang="ko-KR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….</a:t>
            </a:r>
            <a:endParaRPr lang="en-US" altLang="ko-KR" dirty="0">
              <a:latin typeface="Arial" pitchFamily="34" charset="0"/>
              <a:ea typeface="SimSun" pitchFamily="2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318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00875" y="6240463"/>
            <a:ext cx="1905000" cy="457200"/>
          </a:xfrm>
          <a:prstGeom prst="rect">
            <a:avLst/>
          </a:prstGeom>
        </p:spPr>
        <p:txBody>
          <a:bodyPr/>
          <a:lstStyle/>
          <a:p>
            <a:fld id="{A4385B14-235D-470C-AD4C-6DD26DA83F0C}" type="slidenum">
              <a:rPr lang="en-US" altLang="ko-KR">
                <a:cs typeface="Arial" pitchFamily="34" charset="0"/>
              </a:rPr>
              <a:pPr/>
              <a:t>21</a:t>
            </a:fld>
            <a:endParaRPr lang="en-US" altLang="ko-KR" sz="1000">
              <a:cs typeface="Arial" pitchFamily="34" charset="0"/>
            </a:endParaRPr>
          </a:p>
        </p:txBody>
      </p:sp>
      <p:sp>
        <p:nvSpPr>
          <p:cNvPr id="2075650" name="Rectangle 2"/>
          <p:cNvSpPr>
            <a:spLocks noGrp="1" noChangeArrowheads="1"/>
          </p:cNvSpPr>
          <p:nvPr>
            <p:ph type="title"/>
          </p:nvPr>
        </p:nvSpPr>
        <p:spPr>
          <a:xfrm>
            <a:off x="701675" y="400050"/>
            <a:ext cx="8191500" cy="647700"/>
          </a:xfrm>
        </p:spPr>
        <p:txBody>
          <a:bodyPr/>
          <a:lstStyle/>
          <a:p>
            <a:pPr defTabSz="915988"/>
            <a:r>
              <a:rPr lang="en-US" altLang="ko-KR" sz="4000">
                <a:latin typeface="Arial" pitchFamily="34" charset="0"/>
                <a:ea typeface="SimSun" pitchFamily="2" charset="-122"/>
                <a:cs typeface="Arial" pitchFamily="34" charset="0"/>
              </a:rPr>
              <a:t>ROFL: </a:t>
            </a:r>
            <a:r>
              <a:rPr lang="en-US" altLang="ko-KR" sz="4000">
                <a:latin typeface="Arial" pitchFamily="34" charset="0"/>
                <a:cs typeface="Arial" pitchFamily="34" charset="0"/>
              </a:rPr>
              <a:t>Routing on Flat Labels[2]</a:t>
            </a:r>
            <a:endParaRPr lang="en-US" altLang="zh-CN" sz="4000">
              <a:latin typeface="Arial" pitchFamily="34" charset="0"/>
              <a:cs typeface="Arial" pitchFamily="34" charset="0"/>
            </a:endParaRPr>
          </a:p>
        </p:txBody>
      </p:sp>
      <p:sp>
        <p:nvSpPr>
          <p:cNvPr id="2075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862" y="1340768"/>
            <a:ext cx="8807450" cy="4951412"/>
          </a:xfrm>
        </p:spPr>
        <p:txBody>
          <a:bodyPr/>
          <a:lstStyle/>
          <a:p>
            <a:pPr marL="358775" indent="-358775" defTabSz="915988"/>
            <a:r>
              <a:rPr lang="en-US" altLang="ko-KR" dirty="0">
                <a:latin typeface="Arial" pitchFamily="34" charset="0"/>
                <a:cs typeface="Arial" pitchFamily="34" charset="0"/>
              </a:rPr>
              <a:t>Flat host identifiers</a:t>
            </a:r>
          </a:p>
          <a:p>
            <a:pPr marL="901700" lvl="1" indent="-363538" defTabSz="915988"/>
            <a:r>
              <a:rPr lang="en-US" altLang="ko-KR" dirty="0">
                <a:latin typeface="Arial" pitchFamily="34" charset="0"/>
                <a:cs typeface="Arial" pitchFamily="34" charset="0"/>
              </a:rPr>
              <a:t>No separate name resolution system required</a:t>
            </a:r>
          </a:p>
          <a:p>
            <a:pPr marL="1309688" lvl="2" defTabSz="915988"/>
            <a:r>
              <a:rPr lang="en-US" altLang="ko-KR" dirty="0">
                <a:latin typeface="Arial" pitchFamily="34" charset="0"/>
                <a:cs typeface="Arial" pitchFamily="34" charset="0"/>
              </a:rPr>
              <a:t>DNS</a:t>
            </a:r>
          </a:p>
          <a:p>
            <a:pPr marL="901700" lvl="1" indent="-363538" defTabSz="915988"/>
            <a:r>
              <a:rPr lang="en-US" altLang="ko-KR" dirty="0">
                <a:latin typeface="Arial" pitchFamily="34" charset="0"/>
                <a:cs typeface="Arial" pitchFamily="34" charset="0"/>
              </a:rPr>
              <a:t>Simple network configuration, allocation, mobility,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multihoming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….</a:t>
            </a:r>
          </a:p>
          <a:p>
            <a:pPr marL="358775" indent="-358775" defTabSz="915988"/>
            <a:endParaRPr lang="en-US" altLang="ko-KR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 descr="https://encrypted-tbn3.gstatic.com/images?q=tbn:ANd9GcRhn-WckJA8YmPhOPHahZFA-uXe0TfHFQhrp0rEw56iitBd5ks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3501008"/>
            <a:ext cx="1524000" cy="133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541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00875" y="6240463"/>
            <a:ext cx="1905000" cy="457200"/>
          </a:xfrm>
          <a:prstGeom prst="rect">
            <a:avLst/>
          </a:prstGeom>
        </p:spPr>
        <p:txBody>
          <a:bodyPr/>
          <a:lstStyle/>
          <a:p>
            <a:fld id="{D846EA39-E9AA-4EE4-BD3A-7C0F59725836}" type="slidenum">
              <a:rPr lang="en-US" altLang="ko-KR">
                <a:cs typeface="Arial" pitchFamily="34" charset="0"/>
              </a:rPr>
              <a:pPr/>
              <a:t>22</a:t>
            </a:fld>
            <a:endParaRPr lang="en-US" altLang="ko-KR" sz="1000">
              <a:cs typeface="Arial" pitchFamily="34" charset="0"/>
            </a:endParaRPr>
          </a:p>
        </p:txBody>
      </p:sp>
      <p:sp>
        <p:nvSpPr>
          <p:cNvPr id="207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701675" y="400050"/>
            <a:ext cx="8191500" cy="647700"/>
          </a:xfrm>
        </p:spPr>
        <p:txBody>
          <a:bodyPr/>
          <a:lstStyle/>
          <a:p>
            <a:pPr defTabSz="915988"/>
            <a:r>
              <a:rPr lang="en-US" altLang="ko-KR" sz="4000">
                <a:latin typeface="Arial" pitchFamily="34" charset="0"/>
                <a:cs typeface="Arial" pitchFamily="34" charset="0"/>
              </a:rPr>
              <a:t>Routing on Flat label? </a:t>
            </a:r>
            <a:endParaRPr lang="en-US" altLang="zh-CN" sz="4000">
              <a:latin typeface="Arial" pitchFamily="34" charset="0"/>
              <a:cs typeface="Arial" pitchFamily="34" charset="0"/>
            </a:endParaRPr>
          </a:p>
        </p:txBody>
      </p:sp>
      <p:sp>
        <p:nvSpPr>
          <p:cNvPr id="2077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68413"/>
            <a:ext cx="8807450" cy="4951412"/>
          </a:xfrm>
        </p:spPr>
        <p:txBody>
          <a:bodyPr/>
          <a:lstStyle/>
          <a:p>
            <a:pPr marL="358775" indent="-358775" defTabSz="915988">
              <a:lnSpc>
                <a:spcPct val="90000"/>
              </a:lnSpc>
            </a:pPr>
            <a:r>
              <a:rPr lang="en-US" altLang="ko-KR" dirty="0">
                <a:latin typeface="Arial" pitchFamily="34" charset="0"/>
                <a:cs typeface="Arial" pitchFamily="34" charset="0"/>
              </a:rPr>
              <a:t>Scalable routing without aggregation?</a:t>
            </a:r>
          </a:p>
          <a:p>
            <a:pPr marL="901700" lvl="1" indent="-363538" defTabSz="915988">
              <a:lnSpc>
                <a:spcPct val="90000"/>
              </a:lnSpc>
            </a:pPr>
            <a:r>
              <a:rPr lang="en-US" altLang="ko-KR" dirty="0">
                <a:latin typeface="Arial" pitchFamily="34" charset="0"/>
                <a:cs typeface="Arial" pitchFamily="34" charset="0"/>
              </a:rPr>
              <a:t>Flat label break aggregation</a:t>
            </a:r>
          </a:p>
          <a:p>
            <a:pPr marL="358775" indent="-358775" defTabSz="915988">
              <a:lnSpc>
                <a:spcPct val="90000"/>
              </a:lnSpc>
            </a:pPr>
            <a:r>
              <a:rPr lang="en-US" altLang="ko-KR" dirty="0">
                <a:latin typeface="Arial" pitchFamily="34" charset="0"/>
                <a:cs typeface="Arial" pitchFamily="34" charset="0"/>
              </a:rPr>
              <a:t>DHT for scalable routing?</a:t>
            </a:r>
          </a:p>
          <a:p>
            <a:pPr marL="901700" lvl="1" indent="-363538" defTabSz="915988">
              <a:lnSpc>
                <a:spcPct val="90000"/>
              </a:lnSpc>
            </a:pPr>
            <a:r>
              <a:rPr lang="en-US" altLang="ko-KR" dirty="0">
                <a:latin typeface="Arial" pitchFamily="34" charset="0"/>
                <a:cs typeface="Arial" pitchFamily="34" charset="0"/>
              </a:rPr>
              <a:t>Assumes point to point routing</a:t>
            </a:r>
          </a:p>
          <a:p>
            <a:pPr marL="901700" lvl="1" indent="-363538" defTabSz="915988">
              <a:lnSpc>
                <a:spcPct val="90000"/>
              </a:lnSpc>
            </a:pPr>
            <a:r>
              <a:rPr lang="en-US" altLang="ko-KR" dirty="0">
                <a:latin typeface="Arial" pitchFamily="34" charset="0"/>
                <a:cs typeface="Arial" pitchFamily="34" charset="0"/>
              </a:rPr>
              <a:t>Doesn’t support routing policies</a:t>
            </a:r>
          </a:p>
          <a:p>
            <a:pPr marL="358775" indent="-358775" defTabSz="915988">
              <a:lnSpc>
                <a:spcPct val="90000"/>
              </a:lnSpc>
            </a:pPr>
            <a:r>
              <a:rPr lang="en-US" altLang="ko-KR" sz="2400" b="1" dirty="0">
                <a:latin typeface="Arial" pitchFamily="34" charset="0"/>
                <a:cs typeface="Arial" pitchFamily="34" charset="0"/>
              </a:rPr>
              <a:t>Goal #1: </a:t>
            </a:r>
            <a:r>
              <a:rPr lang="en-US" altLang="ko-KR" sz="2400" dirty="0">
                <a:latin typeface="Arial" pitchFamily="34" charset="0"/>
                <a:cs typeface="Arial" pitchFamily="34" charset="0"/>
              </a:rPr>
              <a:t>Scale to Internet topologies</a:t>
            </a:r>
          </a:p>
          <a:p>
            <a:pPr marL="901700" lvl="1" indent="-363538" defTabSz="915988">
              <a:lnSpc>
                <a:spcPct val="90000"/>
              </a:lnSpc>
            </a:pPr>
            <a:r>
              <a:rPr lang="en-US" altLang="ko-KR" sz="2000" b="1" dirty="0">
                <a:latin typeface="Arial" pitchFamily="34" charset="0"/>
                <a:cs typeface="Arial" pitchFamily="34" charset="0"/>
              </a:rPr>
              <a:t>Mechanism: </a:t>
            </a:r>
            <a:r>
              <a:rPr lang="en-US" altLang="ko-KR" sz="2000" dirty="0">
                <a:latin typeface="Arial" pitchFamily="34" charset="0"/>
                <a:cs typeface="Arial" pitchFamily="34" charset="0"/>
              </a:rPr>
              <a:t>DHT-style routing, maintain source routes to successors/fingers</a:t>
            </a:r>
          </a:p>
          <a:p>
            <a:pPr marL="358775" indent="-358775" defTabSz="915988">
              <a:lnSpc>
                <a:spcPct val="90000"/>
              </a:lnSpc>
            </a:pPr>
            <a:r>
              <a:rPr lang="en-US" altLang="ko-KR" sz="2400" b="1" dirty="0">
                <a:latin typeface="Arial" pitchFamily="34" charset="0"/>
                <a:cs typeface="Arial" pitchFamily="34" charset="0"/>
              </a:rPr>
              <a:t>Goal #2: </a:t>
            </a:r>
            <a:r>
              <a:rPr lang="en-US" altLang="ko-KR" sz="2400" dirty="0">
                <a:latin typeface="Arial" pitchFamily="34" charset="0"/>
                <a:cs typeface="Arial" pitchFamily="34" charset="0"/>
              </a:rPr>
              <a:t>Support for BGP policies</a:t>
            </a:r>
          </a:p>
          <a:p>
            <a:pPr marL="901700" lvl="1" indent="-363538" defTabSz="915988">
              <a:lnSpc>
                <a:spcPct val="90000"/>
              </a:lnSpc>
            </a:pPr>
            <a:r>
              <a:rPr lang="en-US" altLang="ko-KR" sz="2000" b="1" dirty="0">
                <a:latin typeface="Arial" pitchFamily="34" charset="0"/>
                <a:cs typeface="Arial" pitchFamily="34" charset="0"/>
              </a:rPr>
              <a:t>Mechanism: </a:t>
            </a:r>
            <a:r>
              <a:rPr lang="en-US" altLang="ko-KR" sz="2000" dirty="0">
                <a:latin typeface="Arial" pitchFamily="34" charset="0"/>
                <a:cs typeface="Arial" pitchFamily="34" charset="0"/>
              </a:rPr>
              <a:t>Intelligently choose successors/fingers to conform to ISP relationships</a:t>
            </a:r>
            <a:endParaRPr lang="en-US" altLang="ko-KR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214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B932B9-3902-4690-93DE-918D46AC4FFB}" type="slidenum">
              <a:rPr lang="en-US" altLang="ko-KR">
                <a:cs typeface="Arial" pitchFamily="34" charset="0"/>
              </a:rPr>
              <a:pPr/>
              <a:t>23</a:t>
            </a:fld>
            <a:endParaRPr lang="en-US" altLang="ko-KR" sz="1000">
              <a:cs typeface="Arial" pitchFamily="34" charset="0"/>
            </a:endParaRPr>
          </a:p>
        </p:txBody>
      </p:sp>
      <p:sp>
        <p:nvSpPr>
          <p:cNvPr id="208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5988"/>
            <a:r>
              <a:rPr lang="en-US" altLang="ko-KR" sz="4000">
                <a:latin typeface="Arial" pitchFamily="34" charset="0"/>
                <a:cs typeface="Arial" pitchFamily="34" charset="0"/>
              </a:rPr>
              <a:t>ROFL </a:t>
            </a:r>
            <a:endParaRPr lang="en-US" altLang="zh-CN" sz="400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81799" name="Picture 7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27313" y="3284538"/>
            <a:ext cx="5976937" cy="3059112"/>
          </a:xfrm>
          <a:noFill/>
          <a:ln/>
          <a:extLs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2081802" name="Rectangle 10"/>
          <p:cNvSpPr>
            <a:spLocks noChangeArrowheads="1"/>
          </p:cNvSpPr>
          <p:nvPr/>
        </p:nvSpPr>
        <p:spPr bwMode="auto">
          <a:xfrm>
            <a:off x="179388" y="1196975"/>
            <a:ext cx="8807450" cy="25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58775" indent="-358775" defTabSz="915988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</a:pPr>
            <a:r>
              <a:rPr lang="en-US" altLang="ko-KR" sz="2400">
                <a:cs typeface="Arial" pitchFamily="34" charset="0"/>
              </a:rPr>
              <a:t>Self-certifying identifiers</a:t>
            </a:r>
          </a:p>
          <a:p>
            <a:pPr marL="901700" lvl="1" indent="-363538" defTabSz="915988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Tx/>
              <a:buChar char="–"/>
            </a:pPr>
            <a:r>
              <a:rPr lang="en-US" altLang="ko-KR" sz="2000">
                <a:cs typeface="Arial" pitchFamily="34" charset="0"/>
              </a:rPr>
              <a:t>Host’s or router’s identity</a:t>
            </a:r>
          </a:p>
          <a:p>
            <a:pPr marL="1309688" lvl="2" indent="-228600" defTabSz="915988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Tx/>
              <a:buChar char="»"/>
            </a:pPr>
            <a:r>
              <a:rPr lang="en-US" altLang="ko-KR" sz="1600">
                <a:cs typeface="Arial" pitchFamily="34" charset="0"/>
              </a:rPr>
              <a:t>Tied to a public-private key pair</a:t>
            </a:r>
          </a:p>
          <a:p>
            <a:pPr marL="1309688" lvl="2" indent="-228600" defTabSz="915988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Tx/>
              <a:buChar char="»"/>
            </a:pPr>
            <a:r>
              <a:rPr lang="en-US" altLang="ko-KR" sz="1600">
                <a:cs typeface="Arial" pitchFamily="34" charset="0"/>
              </a:rPr>
              <a:t>Identifier (ID) : a hash of its public key </a:t>
            </a:r>
          </a:p>
          <a:p>
            <a:pPr marL="358775" indent="-358775" defTabSz="915988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</a:pPr>
            <a:r>
              <a:rPr lang="en-US" altLang="ko-KR" sz="2400">
                <a:cs typeface="Arial" pitchFamily="34" charset="0"/>
              </a:rPr>
              <a:t>Global ring</a:t>
            </a:r>
          </a:p>
          <a:p>
            <a:pPr marL="901700" lvl="1" indent="-363538" defTabSz="915988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Tx/>
              <a:buChar char="–"/>
            </a:pPr>
            <a:r>
              <a:rPr lang="en-US" altLang="ko-KR" sz="2000">
                <a:cs typeface="Arial" pitchFamily="34" charset="0"/>
              </a:rPr>
              <a:t>Each AS X runs its own ROFL-ring (RR)</a:t>
            </a:r>
          </a:p>
          <a:p>
            <a:pPr marL="901700" lvl="1" indent="-363538" defTabSz="915988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Tx/>
              <a:buChar char="–"/>
            </a:pPr>
            <a:r>
              <a:rPr lang="en-US" altLang="ko-KR" sz="2000">
                <a:cs typeface="Arial" pitchFamily="34" charset="0"/>
              </a:rPr>
              <a:t>Intradomain, Interdomain </a:t>
            </a:r>
          </a:p>
        </p:txBody>
      </p:sp>
    </p:spTree>
    <p:extLst>
      <p:ext uri="{BB962C8B-B14F-4D97-AF65-F5344CB8AC3E}">
        <p14:creationId xmlns:p14="http://schemas.microsoft.com/office/powerpoint/2010/main" val="371815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A409DB-F1F8-4A7F-AE66-BC396C4B90B6}" type="slidenum">
              <a:rPr lang="en-US" altLang="ko-KR">
                <a:cs typeface="Arial" pitchFamily="34" charset="0"/>
              </a:rPr>
              <a:pPr/>
              <a:t>24</a:t>
            </a:fld>
            <a:endParaRPr lang="en-US" altLang="ko-KR" sz="1000">
              <a:cs typeface="Arial" pitchFamily="34" charset="0"/>
            </a:endParaRPr>
          </a:p>
        </p:txBody>
      </p:sp>
      <p:sp>
        <p:nvSpPr>
          <p:cNvPr id="2100226" name="Rectangle 2"/>
          <p:cNvSpPr>
            <a:spLocks noGrp="1" noChangeArrowheads="1"/>
          </p:cNvSpPr>
          <p:nvPr>
            <p:ph type="title"/>
          </p:nvPr>
        </p:nvSpPr>
        <p:spPr>
          <a:xfrm>
            <a:off x="701675" y="400050"/>
            <a:ext cx="2141538" cy="647700"/>
          </a:xfrm>
        </p:spPr>
        <p:txBody>
          <a:bodyPr/>
          <a:lstStyle/>
          <a:p>
            <a:pPr defTabSz="915988"/>
            <a:r>
              <a:rPr lang="en-US" altLang="ko-KR" sz="4000">
                <a:latin typeface="Arial" pitchFamily="34" charset="0"/>
                <a:cs typeface="Arial" pitchFamily="34" charset="0"/>
              </a:rPr>
              <a:t>ROFL </a:t>
            </a:r>
            <a:endParaRPr lang="en-US" altLang="zh-CN" sz="400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100230" name="Picture 6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43213" y="115888"/>
            <a:ext cx="2520950" cy="2195512"/>
          </a:xfrm>
          <a:noFill/>
          <a:ln/>
          <a:extLs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2100228" name="Rectangle 4"/>
          <p:cNvSpPr>
            <a:spLocks noChangeArrowheads="1"/>
          </p:cNvSpPr>
          <p:nvPr/>
        </p:nvSpPr>
        <p:spPr bwMode="auto">
          <a:xfrm>
            <a:off x="179388" y="1557338"/>
            <a:ext cx="8807450" cy="4897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58775" indent="-358775" defTabSz="915988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</a:pPr>
            <a:r>
              <a:rPr lang="en-US" altLang="ko-KR" sz="3200">
                <a:cs typeface="Arial" pitchFamily="34" charset="0"/>
              </a:rPr>
              <a:t>Intradomain</a:t>
            </a:r>
          </a:p>
          <a:p>
            <a:pPr marL="901700" lvl="1" indent="-363538" defTabSz="915988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Tx/>
              <a:buChar char="–"/>
            </a:pPr>
            <a:r>
              <a:rPr lang="en-US" altLang="ko-KR" sz="2800">
                <a:cs typeface="Arial" pitchFamily="34" charset="0"/>
              </a:rPr>
              <a:t>Joining</a:t>
            </a:r>
          </a:p>
          <a:p>
            <a:pPr marL="1309688" lvl="2" indent="-228600" defTabSz="915988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Tx/>
              <a:buChar char="»"/>
            </a:pPr>
            <a:r>
              <a:rPr lang="en-US" altLang="ko-KR" sz="2000">
                <a:cs typeface="Arial" pitchFamily="34" charset="0"/>
              </a:rPr>
              <a:t>Contacting hosting router</a:t>
            </a:r>
          </a:p>
          <a:p>
            <a:pPr marL="1309688" lvl="2" indent="-228600" defTabSz="915988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Tx/>
              <a:buChar char="»"/>
            </a:pPr>
            <a:r>
              <a:rPr lang="en-US" altLang="ko-KR" sz="2000">
                <a:cs typeface="Arial" pitchFamily="34" charset="0"/>
              </a:rPr>
              <a:t>Chord-like joining algorithm</a:t>
            </a:r>
          </a:p>
          <a:p>
            <a:pPr marL="1660525" lvl="3" indent="-171450" defTabSz="915988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</a:pPr>
            <a:r>
              <a:rPr lang="en-US" altLang="ko-KR" sz="2000">
                <a:cs typeface="Arial" pitchFamily="34" charset="0"/>
              </a:rPr>
              <a:t>Return an ID’s predecessor ID and successor</a:t>
            </a:r>
          </a:p>
          <a:p>
            <a:pPr marL="1660525" lvl="3" indent="-171450" defTabSz="915988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</a:pPr>
            <a:r>
              <a:rPr lang="en-US" altLang="ko-KR" sz="2000">
                <a:cs typeface="Arial" pitchFamily="34" charset="0"/>
              </a:rPr>
              <a:t>Each ID has a source route to its successor and predecessor</a:t>
            </a:r>
          </a:p>
          <a:p>
            <a:pPr marL="901700" lvl="1" indent="-363538" defTabSz="915988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Tx/>
              <a:buChar char="–"/>
            </a:pPr>
            <a:r>
              <a:rPr lang="en-US" altLang="ko-KR" sz="2800">
                <a:cs typeface="Arial" pitchFamily="34" charset="0"/>
              </a:rPr>
              <a:t>Caching: </a:t>
            </a:r>
          </a:p>
          <a:p>
            <a:pPr marL="901700" lvl="1" indent="-363538" defTabSz="915988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Tx/>
              <a:buChar char="–"/>
            </a:pPr>
            <a:r>
              <a:rPr lang="en-US" altLang="ko-KR" sz="2800">
                <a:cs typeface="Arial" pitchFamily="34" charset="0"/>
              </a:rPr>
              <a:t>Routing</a:t>
            </a:r>
          </a:p>
          <a:p>
            <a:pPr marL="1309688" lvl="2" indent="-228600" defTabSz="915988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Tx/>
              <a:buChar char="»"/>
            </a:pPr>
            <a:r>
              <a:rPr lang="en-US" altLang="ko-KR" sz="2000">
                <a:cs typeface="Arial" pitchFamily="34" charset="0"/>
              </a:rPr>
              <a:t>Greedy: in the direction of the pointer that is closest </a:t>
            </a:r>
          </a:p>
          <a:p>
            <a:pPr marL="358775" indent="-358775" defTabSz="915988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</a:pPr>
            <a:r>
              <a:rPr lang="en-US" altLang="ko-KR" sz="3200">
                <a:cs typeface="Arial" pitchFamily="34" charset="0"/>
              </a:rPr>
              <a:t>Interdomain</a:t>
            </a:r>
          </a:p>
          <a:p>
            <a:pPr marL="901700" lvl="1" indent="-363538" defTabSz="915988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Tx/>
              <a:buChar char="–"/>
            </a:pPr>
            <a:r>
              <a:rPr lang="en-US" altLang="ko-KR" sz="2800">
                <a:cs typeface="Arial" pitchFamily="34" charset="0"/>
              </a:rPr>
              <a:t>Cannon-style recursive merging protocol</a:t>
            </a:r>
          </a:p>
          <a:p>
            <a:pPr marL="901700" lvl="1" indent="-363538" defTabSz="915988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Tx/>
              <a:buChar char="–"/>
            </a:pPr>
            <a:endParaRPr lang="en-US" altLang="ko-KR" sz="2800">
              <a:cs typeface="Arial" pitchFamily="34" charset="0"/>
            </a:endParaRPr>
          </a:p>
        </p:txBody>
      </p:sp>
      <p:pic>
        <p:nvPicPr>
          <p:cNvPr id="2100232" name="Picture 8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64163" y="0"/>
            <a:ext cx="3779837" cy="2276475"/>
          </a:xfrm>
          <a:noFill/>
          <a:ln/>
          <a:extLs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895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E2CA8-3E48-4B18-B1C0-FD9A7D55C5FC}" type="slidenum">
              <a:rPr lang="en-US" altLang="ko-KR">
                <a:cs typeface="Arial" pitchFamily="34" charset="0"/>
              </a:rPr>
              <a:pPr/>
              <a:t>25</a:t>
            </a:fld>
            <a:endParaRPr lang="en-US" altLang="ko-KR" sz="1000">
              <a:cs typeface="Arial" pitchFamily="34" charset="0"/>
            </a:endParaRPr>
          </a:p>
        </p:txBody>
      </p:sp>
      <p:sp>
        <p:nvSpPr>
          <p:cNvPr id="209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5988"/>
            <a:r>
              <a:rPr lang="en-US" altLang="ko-KR" sz="4000">
                <a:latin typeface="Arial" pitchFamily="34" charset="0"/>
                <a:cs typeface="Arial" pitchFamily="34" charset="0"/>
              </a:rPr>
              <a:t>ROFL </a:t>
            </a:r>
            <a:endParaRPr lang="en-US" altLang="zh-CN" sz="400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98179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5138" y="1557338"/>
            <a:ext cx="8067675" cy="4732337"/>
          </a:xfrm>
          <a:noFill/>
          <a:ln/>
          <a:extLs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1873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72379-B6DF-4734-A6FD-B5DF5F6389E4}" type="slidenum">
              <a:rPr lang="en-US" altLang="ko-KR">
                <a:cs typeface="Arial" pitchFamily="34" charset="0"/>
              </a:rPr>
              <a:pPr/>
              <a:t>26</a:t>
            </a:fld>
            <a:endParaRPr lang="en-US" altLang="ko-KR" sz="1000">
              <a:cs typeface="Arial" pitchFamily="34" charset="0"/>
            </a:endParaRPr>
          </a:p>
        </p:txBody>
      </p:sp>
      <p:sp>
        <p:nvSpPr>
          <p:cNvPr id="208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5988"/>
            <a:r>
              <a:rPr lang="en-US" altLang="ko-KR" sz="4000">
                <a:latin typeface="Arial" pitchFamily="34" charset="0"/>
                <a:ea typeface="SimSun" pitchFamily="2" charset="-122"/>
                <a:cs typeface="Arial" pitchFamily="34" charset="0"/>
              </a:rPr>
              <a:t>ROFL</a:t>
            </a:r>
            <a:endParaRPr lang="en-US" altLang="zh-CN" sz="4000">
              <a:latin typeface="Arial" pitchFamily="34" charset="0"/>
              <a:ea typeface="SimSun" pitchFamily="2" charset="-122"/>
              <a:cs typeface="Arial" pitchFamily="34" charset="0"/>
            </a:endParaRPr>
          </a:p>
        </p:txBody>
      </p:sp>
      <p:pic>
        <p:nvPicPr>
          <p:cNvPr id="2084869" name="Picture 5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2949575"/>
            <a:ext cx="4500563" cy="2963863"/>
          </a:xfrm>
          <a:noFill/>
          <a:ln/>
          <a:extLs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2084871" name="Picture 7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51275" y="2060575"/>
            <a:ext cx="5292725" cy="2860675"/>
          </a:xfrm>
          <a:noFill/>
          <a:ln/>
          <a:extLs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2084873" name="Rectangle 9"/>
          <p:cNvSpPr>
            <a:spLocks noChangeArrowheads="1"/>
          </p:cNvSpPr>
          <p:nvPr/>
        </p:nvSpPr>
        <p:spPr bwMode="auto">
          <a:xfrm>
            <a:off x="5148263" y="1484313"/>
            <a:ext cx="2736850" cy="3794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800" b="1">
                <a:cs typeface="Arial" pitchFamily="34" charset="0"/>
              </a:rPr>
              <a:t>Policy support in ROFL</a:t>
            </a:r>
          </a:p>
        </p:txBody>
      </p:sp>
      <p:sp>
        <p:nvSpPr>
          <p:cNvPr id="2084874" name="Rectangle 10"/>
          <p:cNvSpPr>
            <a:spLocks noChangeArrowheads="1"/>
          </p:cNvSpPr>
          <p:nvPr/>
        </p:nvSpPr>
        <p:spPr bwMode="auto">
          <a:xfrm>
            <a:off x="179388" y="2401888"/>
            <a:ext cx="3016250" cy="3794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800" b="1">
                <a:cs typeface="Arial" pitchFamily="34" charset="0"/>
              </a:rPr>
              <a:t>Isolation in ROFL (Canon)</a:t>
            </a:r>
          </a:p>
        </p:txBody>
      </p:sp>
    </p:spTree>
    <p:extLst>
      <p:ext uri="{BB962C8B-B14F-4D97-AF65-F5344CB8AC3E}">
        <p14:creationId xmlns:p14="http://schemas.microsoft.com/office/powerpoint/2010/main" val="158977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00875" y="6240463"/>
            <a:ext cx="1905000" cy="457200"/>
          </a:xfrm>
          <a:prstGeom prst="rect">
            <a:avLst/>
          </a:prstGeom>
        </p:spPr>
        <p:txBody>
          <a:bodyPr/>
          <a:lstStyle/>
          <a:p>
            <a:fld id="{CE2F1D61-2827-49FE-8855-31F1E408D3F5}" type="slidenum">
              <a:rPr lang="en-US" altLang="ko-KR">
                <a:cs typeface="Arial" pitchFamily="34" charset="0"/>
              </a:rPr>
              <a:pPr/>
              <a:t>27</a:t>
            </a:fld>
            <a:endParaRPr lang="en-US" altLang="ko-KR" sz="1000">
              <a:cs typeface="Arial" pitchFamily="34" charset="0"/>
            </a:endParaRPr>
          </a:p>
        </p:txBody>
      </p:sp>
      <p:sp>
        <p:nvSpPr>
          <p:cNvPr id="210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5988"/>
            <a:r>
              <a:rPr lang="en-US" altLang="ko-KR" sz="4000">
                <a:latin typeface="Arial" pitchFamily="34" charset="0"/>
                <a:ea typeface="SimSun" pitchFamily="2" charset="-122"/>
                <a:cs typeface="Arial" pitchFamily="34" charset="0"/>
              </a:rPr>
              <a:t>Scalability in ROFL</a:t>
            </a:r>
            <a:endParaRPr lang="en-US" altLang="zh-CN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106377" name="Picture 9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5288" y="1412875"/>
            <a:ext cx="8137525" cy="4598988"/>
          </a:xfrm>
          <a:noFill/>
          <a:ln/>
          <a:extLs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220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00875" y="6240463"/>
            <a:ext cx="1905000" cy="457200"/>
          </a:xfrm>
          <a:prstGeom prst="rect">
            <a:avLst/>
          </a:prstGeom>
        </p:spPr>
        <p:txBody>
          <a:bodyPr/>
          <a:lstStyle/>
          <a:p>
            <a:fld id="{761A712E-04BB-4EEC-A9C8-82C5E5CEA3DF}" type="slidenum">
              <a:rPr lang="en-US" altLang="ko-KR">
                <a:cs typeface="Arial" pitchFamily="34" charset="0"/>
              </a:rPr>
              <a:pPr/>
              <a:t>28</a:t>
            </a:fld>
            <a:endParaRPr lang="en-US" altLang="ko-KR" sz="1000" dirty="0">
              <a:cs typeface="Arial" pitchFamily="34" charset="0"/>
            </a:endParaRPr>
          </a:p>
        </p:txBody>
      </p:sp>
      <p:sp>
        <p:nvSpPr>
          <p:cNvPr id="208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5988"/>
            <a:r>
              <a:rPr lang="en-US" altLang="ko-KR" sz="4000" dirty="0">
                <a:latin typeface="Arial" pitchFamily="34" charset="0"/>
                <a:ea typeface="SimSun" pitchFamily="2" charset="-122"/>
                <a:cs typeface="Arial" pitchFamily="34" charset="0"/>
              </a:rPr>
              <a:t>ROFL</a:t>
            </a:r>
            <a:endParaRPr lang="en-US" altLang="zh-CN" sz="4000" dirty="0">
              <a:latin typeface="Arial" pitchFamily="34" charset="0"/>
              <a:ea typeface="SimSun" pitchFamily="2" charset="-122"/>
              <a:cs typeface="Arial" pitchFamily="34" charset="0"/>
            </a:endParaRPr>
          </a:p>
        </p:txBody>
      </p:sp>
      <p:sp>
        <p:nvSpPr>
          <p:cNvPr id="2086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68413"/>
            <a:ext cx="8807450" cy="4951412"/>
          </a:xfrm>
        </p:spPr>
        <p:txBody>
          <a:bodyPr/>
          <a:lstStyle/>
          <a:p>
            <a:pPr marL="358775" indent="-358775" defTabSz="915988"/>
            <a:r>
              <a:rPr lang="en-US" altLang="ko-KR" dirty="0">
                <a:latin typeface="Arial" pitchFamily="34" charset="0"/>
                <a:cs typeface="Arial" pitchFamily="34" charset="0"/>
              </a:rPr>
              <a:t>Performance?</a:t>
            </a:r>
          </a:p>
          <a:p>
            <a:pPr marL="901700" lvl="1" indent="-363538" defTabSz="915988"/>
            <a:r>
              <a:rPr lang="en-US" altLang="ko-KR" dirty="0">
                <a:latin typeface="Arial" pitchFamily="34" charset="0"/>
                <a:cs typeface="Arial" pitchFamily="34" charset="0"/>
              </a:rPr>
              <a:t>tolerable</a:t>
            </a:r>
          </a:p>
          <a:p>
            <a:pPr marL="358775" indent="-358775" defTabSz="915988"/>
            <a:r>
              <a:rPr lang="en-US" altLang="ko-KR" dirty="0">
                <a:latin typeface="Arial" pitchFamily="34" charset="0"/>
                <a:cs typeface="Arial" pitchFamily="34" charset="0"/>
              </a:rPr>
              <a:t>As lookup?</a:t>
            </a:r>
          </a:p>
          <a:p>
            <a:pPr marL="358775" indent="-358775" defTabSz="915988"/>
            <a:r>
              <a:rPr lang="en-US" altLang="ko-KR" dirty="0">
                <a:latin typeface="Arial" pitchFamily="34" charset="0"/>
                <a:cs typeface="Arial" pitchFamily="34" charset="0"/>
              </a:rPr>
              <a:t>For content routing?</a:t>
            </a:r>
          </a:p>
          <a:p>
            <a:pPr marL="358775" indent="-358775" defTabSz="915988"/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pPr marL="358775" indent="-358775" defTabSz="915988"/>
            <a:r>
              <a:rPr lang="en-US" altLang="ko-KR" dirty="0">
                <a:latin typeface="Arial" pitchFamily="34" charset="0"/>
                <a:cs typeface="Arial" pitchFamily="34" charset="0"/>
              </a:rPr>
              <a:t>Just an idea?</a:t>
            </a:r>
          </a:p>
          <a:p>
            <a:pPr marL="901700" lvl="1" indent="-363538" defTabSz="915988"/>
            <a:r>
              <a:rPr lang="en-US" altLang="ko-KR" sz="2000" dirty="0">
                <a:latin typeface="Arial" pitchFamily="34" charset="0"/>
                <a:cs typeface="Arial" pitchFamily="34" charset="0"/>
              </a:rPr>
              <a:t>Rolling On the Floor Laughing? (ROFL)</a:t>
            </a:r>
          </a:p>
        </p:txBody>
      </p:sp>
      <p:pic>
        <p:nvPicPr>
          <p:cNvPr id="1030" name="Picture 6" descr="https://encrypted-tbn1.gstatic.com/images?q=tbn:ANd9GcR6sn9X8hRkqmQu2GocDct8zJjDJGBUdGAb827c3lNjyJiq33zWl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3933056"/>
            <a:ext cx="2209800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131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00875" y="6240463"/>
            <a:ext cx="1905000" cy="457200"/>
          </a:xfrm>
          <a:prstGeom prst="rect">
            <a:avLst/>
          </a:prstGeom>
        </p:spPr>
        <p:txBody>
          <a:bodyPr/>
          <a:lstStyle/>
          <a:p>
            <a:fld id="{33946404-34B9-4C65-9F3B-8AFC791EC6D9}" type="slidenum">
              <a:rPr lang="en-US" altLang="ko-KR">
                <a:cs typeface="Arial" pitchFamily="34" charset="0"/>
              </a:rPr>
              <a:pPr/>
              <a:t>29</a:t>
            </a:fld>
            <a:endParaRPr lang="en-US" altLang="ko-KR" sz="1000">
              <a:cs typeface="Arial" pitchFamily="34" charset="0"/>
            </a:endParaRPr>
          </a:p>
        </p:txBody>
      </p:sp>
      <p:sp>
        <p:nvSpPr>
          <p:cNvPr id="2109442" name="Rectangle 2"/>
          <p:cNvSpPr>
            <a:spLocks noGrp="1" noChangeArrowheads="1"/>
          </p:cNvSpPr>
          <p:nvPr>
            <p:ph type="title"/>
          </p:nvPr>
        </p:nvSpPr>
        <p:spPr>
          <a:xfrm>
            <a:off x="701675" y="400050"/>
            <a:ext cx="8262938" cy="647700"/>
          </a:xfrm>
        </p:spPr>
        <p:txBody>
          <a:bodyPr/>
          <a:lstStyle/>
          <a:p>
            <a:pPr defTabSz="915988"/>
            <a:r>
              <a:rPr lang="en-US" altLang="ko-KR" sz="4000">
                <a:latin typeface="Arial" pitchFamily="34" charset="0"/>
                <a:ea typeface="SimSun" pitchFamily="2" charset="-122"/>
                <a:cs typeface="Arial" pitchFamily="34" charset="0"/>
              </a:rPr>
              <a:t>Layered Naming Architecture[1]</a:t>
            </a:r>
            <a:endParaRPr lang="en-US" altLang="zh-CN" sz="4000">
              <a:latin typeface="Arial" pitchFamily="34" charset="0"/>
              <a:ea typeface="SimSun" pitchFamily="2" charset="-122"/>
              <a:cs typeface="Arial" pitchFamily="34" charset="0"/>
            </a:endParaRPr>
          </a:p>
        </p:txBody>
      </p:sp>
      <p:sp>
        <p:nvSpPr>
          <p:cNvPr id="2109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68413"/>
            <a:ext cx="8807450" cy="4951412"/>
          </a:xfrm>
        </p:spPr>
        <p:txBody>
          <a:bodyPr/>
          <a:lstStyle/>
          <a:p>
            <a:pPr marL="358775" indent="-358775" defTabSz="915988">
              <a:lnSpc>
                <a:spcPct val="90000"/>
              </a:lnSpc>
            </a:pPr>
            <a:r>
              <a:rPr lang="en-US" altLang="ko-KR">
                <a:latin typeface="Arial" pitchFamily="34" charset="0"/>
                <a:cs typeface="Arial" pitchFamily="34" charset="0"/>
              </a:rPr>
              <a:t>DNS: one level of name resolution</a:t>
            </a:r>
          </a:p>
          <a:p>
            <a:pPr marL="358775" indent="-358775" defTabSz="915988">
              <a:lnSpc>
                <a:spcPct val="90000"/>
              </a:lnSpc>
            </a:pPr>
            <a:r>
              <a:rPr lang="en-US" altLang="ko-KR">
                <a:latin typeface="Arial" pitchFamily="34" charset="0"/>
                <a:cs typeface="Arial" pitchFamily="34" charset="0"/>
              </a:rPr>
              <a:t>Propose: Three levels of name resolution</a:t>
            </a:r>
          </a:p>
          <a:p>
            <a:pPr marL="901700" lvl="1" indent="-363538" defTabSz="915988">
              <a:lnSpc>
                <a:spcPct val="90000"/>
              </a:lnSpc>
            </a:pPr>
            <a:r>
              <a:rPr lang="en-US" altLang="ko-KR" sz="2000" i="1">
                <a:latin typeface="Arial" pitchFamily="34" charset="0"/>
                <a:cs typeface="Arial" pitchFamily="34" charset="0"/>
              </a:rPr>
              <a:t>from user-level descriptors to service identifiers</a:t>
            </a:r>
          </a:p>
          <a:p>
            <a:pPr marL="901700" lvl="1" indent="-363538" defTabSz="915988">
              <a:lnSpc>
                <a:spcPct val="90000"/>
              </a:lnSpc>
            </a:pPr>
            <a:r>
              <a:rPr lang="en-US" altLang="ko-KR" sz="2000" i="1">
                <a:latin typeface="Arial" pitchFamily="34" charset="0"/>
                <a:cs typeface="Arial" pitchFamily="34" charset="0"/>
              </a:rPr>
              <a:t>from service identifiers to endpoint identifiers</a:t>
            </a:r>
          </a:p>
          <a:p>
            <a:pPr marL="901700" lvl="1" indent="-363538" defTabSz="915988">
              <a:lnSpc>
                <a:spcPct val="90000"/>
              </a:lnSpc>
            </a:pPr>
            <a:r>
              <a:rPr lang="en-US" altLang="ko-KR" sz="2000" i="1">
                <a:latin typeface="Arial" pitchFamily="34" charset="0"/>
                <a:cs typeface="Arial" pitchFamily="34" charset="0"/>
              </a:rPr>
              <a:t>from endpoint identifiers to IP addresses</a:t>
            </a:r>
            <a:endParaRPr lang="en-US" altLang="ko-KR">
              <a:latin typeface="Arial" pitchFamily="34" charset="0"/>
              <a:cs typeface="Arial" pitchFamily="34" charset="0"/>
            </a:endParaRPr>
          </a:p>
          <a:p>
            <a:pPr marL="358775" indent="-358775" defTabSz="915988">
              <a:lnSpc>
                <a:spcPct val="90000"/>
              </a:lnSpc>
            </a:pPr>
            <a:r>
              <a:rPr lang="en-US" altLang="ko-KR">
                <a:latin typeface="Arial" pitchFamily="34" charset="0"/>
                <a:cs typeface="Arial" pitchFamily="34" charset="0"/>
              </a:rPr>
              <a:t>To solve</a:t>
            </a:r>
          </a:p>
          <a:p>
            <a:pPr marL="901700" lvl="1" indent="-363538" defTabSz="915988">
              <a:lnSpc>
                <a:spcPct val="90000"/>
              </a:lnSpc>
            </a:pPr>
            <a:r>
              <a:rPr lang="en-US" altLang="ko-KR" sz="2000">
                <a:latin typeface="Arial" pitchFamily="34" charset="0"/>
                <a:cs typeface="Arial" pitchFamily="34" charset="0"/>
              </a:rPr>
              <a:t>Hosts are tied to IP addresses</a:t>
            </a:r>
          </a:p>
          <a:p>
            <a:pPr marL="1309688" lvl="2" defTabSz="915988">
              <a:lnSpc>
                <a:spcPct val="90000"/>
              </a:lnSpc>
            </a:pPr>
            <a:r>
              <a:rPr lang="en-US" altLang="ko-KR">
                <a:latin typeface="Arial" pitchFamily="34" charset="0"/>
                <a:cs typeface="Arial" pitchFamily="34" charset="0"/>
              </a:rPr>
              <a:t>Mobility and multi-homing pose problems</a:t>
            </a:r>
          </a:p>
          <a:p>
            <a:pPr marL="901700" lvl="1" indent="-363538" defTabSz="915988">
              <a:lnSpc>
                <a:spcPct val="90000"/>
              </a:lnSpc>
            </a:pPr>
            <a:r>
              <a:rPr lang="en-US" altLang="ko-KR" sz="2000">
                <a:latin typeface="Arial" pitchFamily="34" charset="0"/>
                <a:cs typeface="Arial" pitchFamily="34" charset="0"/>
              </a:rPr>
              <a:t>Services are tied to hosts</a:t>
            </a:r>
          </a:p>
          <a:p>
            <a:pPr marL="1309688" lvl="2" defTabSz="915988">
              <a:lnSpc>
                <a:spcPct val="90000"/>
              </a:lnSpc>
            </a:pPr>
            <a:r>
              <a:rPr lang="en-US" altLang="ko-KR">
                <a:latin typeface="Arial" pitchFamily="34" charset="0"/>
                <a:cs typeface="Arial" pitchFamily="34" charset="0"/>
              </a:rPr>
              <a:t>A service is more than just one host: replication, migration, composition</a:t>
            </a:r>
          </a:p>
          <a:p>
            <a:pPr marL="901700" lvl="1" indent="-363538" defTabSz="915988">
              <a:lnSpc>
                <a:spcPct val="90000"/>
              </a:lnSpc>
            </a:pPr>
            <a:r>
              <a:rPr lang="en-US" altLang="ko-KR" sz="2000">
                <a:latin typeface="Arial" pitchFamily="34" charset="0"/>
                <a:cs typeface="Arial" pitchFamily="34" charset="0"/>
              </a:rPr>
              <a:t>Packets might require processing at intermediaries before reaching destination</a:t>
            </a:r>
          </a:p>
          <a:p>
            <a:pPr marL="1309688" lvl="2" defTabSz="915988">
              <a:lnSpc>
                <a:spcPct val="90000"/>
              </a:lnSpc>
            </a:pPr>
            <a:r>
              <a:rPr lang="en-US" altLang="ko-KR" sz="1600">
                <a:latin typeface="Arial" pitchFamily="34" charset="0"/>
                <a:cs typeface="Arial" pitchFamily="34" charset="0"/>
              </a:rPr>
              <a:t>“Middleboxes” (NATs, firewalls, …)</a:t>
            </a:r>
            <a:endParaRPr lang="en-US" altLang="ko-KR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5039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110"/>
          <p:cNvSpPr>
            <a:spLocks noChangeArrowheads="1"/>
          </p:cNvSpPr>
          <p:nvPr/>
        </p:nvSpPr>
        <p:spPr bwMode="auto">
          <a:xfrm>
            <a:off x="179512" y="1124744"/>
            <a:ext cx="8856984" cy="5201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266700" indent="-266700" algn="l" latinLnBrk="0">
              <a:buSzPct val="90000"/>
              <a:buFont typeface="Wingdings" pitchFamily="2" charset="2"/>
              <a:buChar char="l"/>
            </a:pPr>
            <a:r>
              <a:rPr kumimoji="0" lang="ko-KR" altLang="en-US" sz="2400" dirty="0">
                <a:latin typeface="Arial"/>
                <a:cs typeface="Arial"/>
              </a:rPr>
              <a:t> </a:t>
            </a:r>
            <a:r>
              <a:rPr kumimoji="0" lang="en-US" altLang="ko-KR" sz="2400" dirty="0" smtClean="0">
                <a:latin typeface="Arial"/>
                <a:cs typeface="Arial"/>
              </a:rPr>
              <a:t>Socio-economic aspect</a:t>
            </a:r>
            <a:endParaRPr kumimoji="0" lang="en-US" altLang="ko-KR" sz="2400" dirty="0">
              <a:latin typeface="Arial"/>
              <a:cs typeface="Arial"/>
            </a:endParaRPr>
          </a:p>
          <a:p>
            <a:pPr marL="723900" lvl="1" indent="-266700" algn="l" latinLnBrk="0">
              <a:buSzPct val="90000"/>
              <a:buFont typeface="Wingdings" pitchFamily="2" charset="2"/>
              <a:buChar char="Ø"/>
            </a:pPr>
            <a:r>
              <a:rPr kumimoji="0" lang="en-US" altLang="ko-KR" sz="2000" dirty="0" smtClean="0">
                <a:solidFill>
                  <a:srgbClr val="003399"/>
                </a:solidFill>
                <a:latin typeface="Arial"/>
                <a:cs typeface="Arial"/>
              </a:rPr>
              <a:t>Promotion of MM content creation environment, distribution  </a:t>
            </a:r>
            <a:endParaRPr kumimoji="0" lang="ko-KR" altLang="en-US" sz="2000" dirty="0">
              <a:solidFill>
                <a:srgbClr val="003399"/>
              </a:solidFill>
              <a:latin typeface="Arial"/>
              <a:cs typeface="Arial"/>
            </a:endParaRPr>
          </a:p>
          <a:p>
            <a:pPr marL="1143000" lvl="2" indent="-228600" algn="l" latinLnBrk="0">
              <a:buSzPct val="90000"/>
              <a:buFont typeface="Wingdings" pitchFamily="2" charset="2"/>
              <a:buChar char="§"/>
            </a:pPr>
            <a:r>
              <a:rPr kumimoji="0" lang="en-US" altLang="ko-KR" sz="2000" dirty="0" smtClean="0">
                <a:solidFill>
                  <a:srgbClr val="003399"/>
                </a:solidFill>
                <a:latin typeface="Arial"/>
                <a:cs typeface="Arial"/>
              </a:rPr>
              <a:t>Innovative 3D video services </a:t>
            </a:r>
            <a:endParaRPr kumimoji="0" lang="ko-KR" altLang="en-US" sz="2000" dirty="0">
              <a:solidFill>
                <a:srgbClr val="003399"/>
              </a:solidFill>
              <a:latin typeface="Arial"/>
              <a:cs typeface="Arial"/>
            </a:endParaRPr>
          </a:p>
          <a:p>
            <a:pPr marL="1143000" lvl="2" indent="-228600" algn="l" latinLnBrk="0">
              <a:buSzPct val="90000"/>
              <a:buFont typeface="Wingdings" pitchFamily="2" charset="2"/>
              <a:buChar char="§"/>
            </a:pPr>
            <a:r>
              <a:rPr kumimoji="0" lang="en-US" altLang="ko-KR" sz="2000" dirty="0" smtClean="0">
                <a:solidFill>
                  <a:srgbClr val="003399"/>
                </a:solidFill>
                <a:latin typeface="Arial"/>
                <a:cs typeface="Arial"/>
              </a:rPr>
              <a:t>User generated content</a:t>
            </a:r>
            <a:r>
              <a:rPr kumimoji="0" lang="ko-KR" altLang="en-US" sz="2000" dirty="0" smtClean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endParaRPr kumimoji="0" lang="ko-KR" altLang="en-US" sz="2000" dirty="0">
              <a:solidFill>
                <a:srgbClr val="003399"/>
              </a:solidFill>
              <a:latin typeface="Arial"/>
              <a:cs typeface="Arial"/>
            </a:endParaRPr>
          </a:p>
          <a:p>
            <a:pPr marL="1143000" lvl="2" indent="-228600" algn="l" latinLnBrk="0">
              <a:buSzPct val="90000"/>
              <a:buFont typeface="Wingdings" pitchFamily="2" charset="2"/>
              <a:buChar char="§"/>
            </a:pPr>
            <a:r>
              <a:rPr kumimoji="0" lang="en-US" altLang="ko-KR" sz="2000" dirty="0" smtClean="0">
                <a:solidFill>
                  <a:srgbClr val="003399"/>
                </a:solidFill>
                <a:latin typeface="Arial"/>
                <a:cs typeface="Arial"/>
              </a:rPr>
              <a:t>Shared content</a:t>
            </a:r>
            <a:endParaRPr kumimoji="0" lang="ko-KR" altLang="en-US" sz="2000" dirty="0">
              <a:solidFill>
                <a:srgbClr val="003399"/>
              </a:solidFill>
              <a:latin typeface="Arial"/>
              <a:cs typeface="Arial"/>
            </a:endParaRPr>
          </a:p>
          <a:p>
            <a:pPr marL="723900" lvl="1" indent="-266700" algn="l" latinLnBrk="0">
              <a:buSzPct val="90000"/>
              <a:buFont typeface="Wingdings" pitchFamily="2" charset="2"/>
              <a:buChar char="Ø"/>
            </a:pPr>
            <a:r>
              <a:rPr kumimoji="0" lang="en-US" altLang="ko-KR" sz="2000" dirty="0" smtClean="0">
                <a:solidFill>
                  <a:srgbClr val="003399"/>
                </a:solidFill>
                <a:latin typeface="Arial"/>
                <a:cs typeface="Arial"/>
              </a:rPr>
              <a:t>Interaction between cyber space and real space</a:t>
            </a:r>
            <a:endParaRPr kumimoji="0" lang="ko-KR" altLang="en-US" sz="2000" dirty="0">
              <a:solidFill>
                <a:srgbClr val="003399"/>
              </a:solidFill>
              <a:latin typeface="Arial"/>
              <a:cs typeface="Arial"/>
            </a:endParaRPr>
          </a:p>
          <a:p>
            <a:pPr marL="723900" lvl="1" indent="-266700" algn="l" latinLnBrk="0">
              <a:buSzPct val="90000"/>
              <a:buFont typeface="Wingdings" pitchFamily="2" charset="2"/>
              <a:buChar char="Ø"/>
            </a:pPr>
            <a:endParaRPr kumimoji="0" lang="en-US" altLang="ko-KR" sz="2000" dirty="0">
              <a:solidFill>
                <a:srgbClr val="FF0000"/>
              </a:solidFill>
              <a:latin typeface="Arial"/>
              <a:cs typeface="Arial"/>
            </a:endParaRPr>
          </a:p>
          <a:p>
            <a:pPr marL="266700" indent="-266700" algn="l" latinLnBrk="0">
              <a:buSzPct val="90000"/>
              <a:buFont typeface="Wingdings" pitchFamily="2" charset="2"/>
              <a:buChar char="l"/>
            </a:pPr>
            <a:r>
              <a:rPr kumimoji="0" lang="ko-KR" altLang="en-US" sz="24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kumimoji="0" lang="en-US" altLang="ko-KR" sz="2400" dirty="0" smtClean="0">
                <a:latin typeface="Arial"/>
                <a:cs typeface="Arial"/>
              </a:rPr>
              <a:t>Technology aspect</a:t>
            </a:r>
            <a:endParaRPr kumimoji="0" lang="ko-KR" altLang="en-US" sz="2400" dirty="0">
              <a:latin typeface="Arial"/>
              <a:cs typeface="Arial"/>
            </a:endParaRPr>
          </a:p>
          <a:p>
            <a:pPr marL="723900" lvl="1" indent="-266700" algn="l" latinLnBrk="0">
              <a:buSzPct val="90000"/>
              <a:buFont typeface="Wingdings" pitchFamily="2" charset="2"/>
              <a:buChar char="Ø"/>
            </a:pPr>
            <a:r>
              <a:rPr kumimoji="0" lang="en-US" altLang="ko-KR" sz="2000" dirty="0" smtClean="0">
                <a:solidFill>
                  <a:srgbClr val="003399"/>
                </a:solidFill>
                <a:latin typeface="Arial"/>
                <a:cs typeface="Arial"/>
              </a:rPr>
              <a:t>Video traffic explosion: 40% increase per year</a:t>
            </a:r>
          </a:p>
          <a:p>
            <a:pPr marL="1257300" lvl="2" indent="-342900" latinLnBrk="0">
              <a:buSzPct val="90000"/>
              <a:buFont typeface="Wingdings" panose="05000000000000000000" pitchFamily="2" charset="2"/>
              <a:buChar char="§"/>
            </a:pPr>
            <a:r>
              <a:rPr kumimoji="0" lang="en-US" altLang="ko-KR" sz="1800" dirty="0" smtClean="0">
                <a:solidFill>
                  <a:srgbClr val="003399"/>
                </a:solidFill>
                <a:latin typeface="Arial"/>
                <a:cs typeface="Arial"/>
              </a:rPr>
              <a:t>Video traffic: 80% of future Internet traffic   </a:t>
            </a:r>
            <a:endParaRPr kumimoji="0" lang="en-US" altLang="ko-KR" sz="1800" dirty="0">
              <a:solidFill>
                <a:srgbClr val="003399"/>
              </a:solidFill>
              <a:latin typeface="Arial"/>
              <a:cs typeface="Arial"/>
            </a:endParaRPr>
          </a:p>
          <a:p>
            <a:pPr marL="723900" lvl="1" indent="-266700" algn="l" latinLnBrk="0">
              <a:buSzPct val="90000"/>
              <a:buFont typeface="Wingdings" pitchFamily="2" charset="2"/>
              <a:buChar char="Ø"/>
            </a:pPr>
            <a:r>
              <a:rPr kumimoji="0" lang="en-US" altLang="ko-KR" sz="2000" dirty="0" smtClean="0">
                <a:solidFill>
                  <a:srgbClr val="003399"/>
                </a:solidFill>
                <a:latin typeface="Arial"/>
                <a:cs typeface="Arial"/>
              </a:rPr>
              <a:t>Host centric</a:t>
            </a:r>
            <a:r>
              <a:rPr kumimoji="0" lang="ko-KR" altLang="en-US" sz="2000" dirty="0" smtClean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kumimoji="0" lang="en-US" altLang="ko-KR" sz="2000" dirty="0">
                <a:solidFill>
                  <a:srgbClr val="003399"/>
                </a:solidFill>
                <a:latin typeface="Arial"/>
                <a:cs typeface="Arial"/>
              </a:rPr>
              <a:t>: </a:t>
            </a:r>
            <a:r>
              <a:rPr kumimoji="0" lang="en-US" altLang="ko-KR" sz="2000" dirty="0" smtClean="0">
                <a:solidFill>
                  <a:srgbClr val="003399"/>
                </a:solidFill>
                <a:latin typeface="Arial"/>
                <a:cs typeface="Arial"/>
              </a:rPr>
              <a:t>need to be free from mobility concern  </a:t>
            </a:r>
            <a:endParaRPr kumimoji="0" lang="ko-KR" altLang="en-US" sz="2000" dirty="0">
              <a:solidFill>
                <a:srgbClr val="003399"/>
              </a:solidFill>
              <a:latin typeface="Arial"/>
              <a:cs typeface="Arial"/>
            </a:endParaRPr>
          </a:p>
          <a:p>
            <a:pPr marL="723900" lvl="1" indent="-266700" algn="l" latinLnBrk="0">
              <a:buSzPct val="90000"/>
              <a:buFont typeface="Wingdings" pitchFamily="2" charset="2"/>
              <a:buChar char="Ø"/>
            </a:pPr>
            <a:r>
              <a:rPr kumimoji="0" lang="en-US" altLang="ko-KR" sz="2000" dirty="0">
                <a:solidFill>
                  <a:srgbClr val="003399"/>
                </a:solidFill>
                <a:latin typeface="Arial"/>
                <a:cs typeface="Arial"/>
              </a:rPr>
              <a:t>Security: </a:t>
            </a:r>
            <a:r>
              <a:rPr kumimoji="0" lang="en-US" altLang="ko-KR" sz="2000" dirty="0" smtClean="0">
                <a:solidFill>
                  <a:srgbClr val="003399"/>
                </a:solidFill>
                <a:latin typeface="Arial"/>
                <a:cs typeface="Arial"/>
              </a:rPr>
              <a:t>need to be free from the attack such as DDOS attack</a:t>
            </a:r>
            <a:endParaRPr kumimoji="0" lang="ko-KR" altLang="en-US" sz="2000" dirty="0">
              <a:solidFill>
                <a:srgbClr val="003399"/>
              </a:solidFill>
              <a:latin typeface="Arial"/>
              <a:cs typeface="Arial"/>
            </a:endParaRPr>
          </a:p>
          <a:p>
            <a:pPr marL="723900" lvl="1" indent="-266700" algn="l" latinLnBrk="0">
              <a:buSzPct val="90000"/>
              <a:buFont typeface="Wingdings" pitchFamily="2" charset="2"/>
              <a:buChar char="Ø"/>
            </a:pPr>
            <a:r>
              <a:rPr kumimoji="0" lang="en-US" altLang="ko-KR" sz="2000" dirty="0" smtClean="0">
                <a:solidFill>
                  <a:srgbClr val="003399"/>
                </a:solidFill>
                <a:latin typeface="Arial"/>
                <a:cs typeface="Arial"/>
              </a:rPr>
              <a:t>Current Internet: Overlay Content Network</a:t>
            </a:r>
            <a:endParaRPr kumimoji="0" lang="ko-KR" altLang="en-US" sz="2000" dirty="0">
              <a:solidFill>
                <a:srgbClr val="003399"/>
              </a:solidFill>
              <a:latin typeface="Arial"/>
              <a:cs typeface="Arial"/>
            </a:endParaRPr>
          </a:p>
          <a:p>
            <a:pPr marL="1143000" lvl="2" indent="-228600" algn="l" latinLnBrk="0">
              <a:buSzPct val="90000"/>
              <a:buFont typeface="Wingdings" pitchFamily="2" charset="2"/>
              <a:buNone/>
            </a:pPr>
            <a:r>
              <a:rPr kumimoji="0" lang="en-US" altLang="ko-KR" sz="1800" dirty="0">
                <a:solidFill>
                  <a:srgbClr val="003399"/>
                </a:solidFill>
                <a:latin typeface="Arial"/>
                <a:cs typeface="Arial"/>
              </a:rPr>
              <a:t>&lt;= P2P, Media server, CDN, IPTV, (Smart TV?)</a:t>
            </a:r>
            <a:endParaRPr kumimoji="0" lang="ko-KR" altLang="en-US" sz="1800" dirty="0">
              <a:solidFill>
                <a:srgbClr val="003399"/>
              </a:solidFill>
              <a:latin typeface="Arial"/>
              <a:cs typeface="Arial"/>
            </a:endParaRPr>
          </a:p>
          <a:p>
            <a:pPr marL="1143000" lvl="2" indent="-228600" algn="l" latinLnBrk="0">
              <a:buSzPct val="90000"/>
              <a:buFont typeface="Wingdings" pitchFamily="2" charset="2"/>
              <a:buChar char="§"/>
            </a:pPr>
            <a:r>
              <a:rPr kumimoji="0" lang="en-US" altLang="ko-KR" dirty="0">
                <a:solidFill>
                  <a:srgbClr val="FF0000"/>
                </a:solidFill>
                <a:latin typeface="Arial"/>
                <a:cs typeface="Arial"/>
              </a:rPr>
              <a:t>Scalability </a:t>
            </a:r>
            <a:r>
              <a:rPr kumimoji="0" lang="en-US" altLang="ko-KR" dirty="0" smtClean="0">
                <a:solidFill>
                  <a:srgbClr val="FF0000"/>
                </a:solidFill>
                <a:latin typeface="Arial"/>
                <a:cs typeface="Arial"/>
              </a:rPr>
              <a:t>problem</a:t>
            </a:r>
            <a:endParaRPr kumimoji="0" lang="ko-KR" altLang="en-US" dirty="0">
              <a:solidFill>
                <a:srgbClr val="FF0000"/>
              </a:solidFill>
              <a:latin typeface="Arial"/>
              <a:cs typeface="Arial"/>
            </a:endParaRPr>
          </a:p>
          <a:p>
            <a:pPr marL="1143000" lvl="2" indent="-228600" algn="l" latinLnBrk="0">
              <a:buSzPct val="90000"/>
              <a:buFont typeface="Wingdings" pitchFamily="2" charset="2"/>
              <a:buChar char="§"/>
            </a:pPr>
            <a:r>
              <a:rPr kumimoji="0" lang="en-US" altLang="ko-KR" dirty="0" smtClean="0">
                <a:solidFill>
                  <a:srgbClr val="FF0000"/>
                </a:solidFill>
                <a:latin typeface="Arial"/>
                <a:cs typeface="Arial"/>
              </a:rPr>
              <a:t>Shortage of bandwidth, large delay</a:t>
            </a:r>
            <a:endParaRPr kumimoji="0" lang="ko-KR" altLang="en-US" dirty="0">
              <a:solidFill>
                <a:srgbClr val="FF0000"/>
              </a:solidFill>
              <a:latin typeface="Arial"/>
              <a:cs typeface="Arial"/>
            </a:endParaRPr>
          </a:p>
          <a:p>
            <a:pPr marL="1143000" lvl="2" indent="-228600" algn="l" latinLnBrk="0">
              <a:buSzPct val="90000"/>
              <a:buFont typeface="Wingdings" pitchFamily="2" charset="2"/>
              <a:buChar char="§"/>
            </a:pPr>
            <a:r>
              <a:rPr kumimoji="0" lang="en-US" altLang="ko-KR" dirty="0">
                <a:solidFill>
                  <a:srgbClr val="FF0000"/>
                </a:solidFill>
                <a:latin typeface="Arial"/>
                <a:cs typeface="Arial"/>
              </a:rPr>
              <a:t>Pre-planned, application specific,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9512" y="332656"/>
            <a:ext cx="864096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0090"/>
                </a:solidFill>
                <a:latin typeface="Arial"/>
                <a:cs typeface="Arial"/>
              </a:rPr>
              <a:t>Why do we need CCN in the </a:t>
            </a:r>
            <a:r>
              <a:rPr lang="en-US" sz="3200" b="1" dirty="0">
                <a:solidFill>
                  <a:srgbClr val="000090"/>
                </a:solidFill>
                <a:latin typeface="Arial"/>
                <a:cs typeface="Arial"/>
              </a:rPr>
              <a:t>F</a:t>
            </a:r>
            <a:r>
              <a:rPr lang="en-US" sz="3200" b="1" dirty="0" smtClean="0">
                <a:solidFill>
                  <a:srgbClr val="000090"/>
                </a:solidFill>
                <a:latin typeface="Arial"/>
                <a:cs typeface="Arial"/>
              </a:rPr>
              <a:t>uture Internet</a:t>
            </a:r>
            <a:endParaRPr lang="en-US" sz="3200" b="1" dirty="0">
              <a:solidFill>
                <a:srgbClr val="000090"/>
              </a:solidFill>
              <a:latin typeface="Arial"/>
              <a:cs typeface="Arial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DACEAD-C319-4031-9F75-AD10A62FFAE3}" type="slidenum">
              <a:rPr lang="en-US" altLang="ko-KR" smtClean="0"/>
              <a:pPr/>
              <a:t>3</a:t>
            </a:fld>
            <a:endParaRPr lang="en-US" altLang="ko-KR" sz="1000"/>
          </a:p>
        </p:txBody>
      </p:sp>
    </p:spTree>
    <p:extLst>
      <p:ext uri="{BB962C8B-B14F-4D97-AF65-F5344CB8AC3E}">
        <p14:creationId xmlns:p14="http://schemas.microsoft.com/office/powerpoint/2010/main" val="4121683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00875" y="6240463"/>
            <a:ext cx="1905000" cy="457200"/>
          </a:xfrm>
          <a:prstGeom prst="rect">
            <a:avLst/>
          </a:prstGeom>
        </p:spPr>
        <p:txBody>
          <a:bodyPr/>
          <a:lstStyle/>
          <a:p>
            <a:fld id="{9E89D4C2-32DB-47F0-A2BF-822B6BA18298}" type="slidenum">
              <a:rPr lang="en-US" altLang="ko-KR">
                <a:cs typeface="Arial" pitchFamily="34" charset="0"/>
              </a:rPr>
              <a:pPr/>
              <a:t>30</a:t>
            </a:fld>
            <a:endParaRPr lang="en-US" altLang="ko-KR" sz="1000">
              <a:cs typeface="Arial" pitchFamily="34" charset="0"/>
            </a:endParaRPr>
          </a:p>
        </p:txBody>
      </p:sp>
      <p:sp>
        <p:nvSpPr>
          <p:cNvPr id="213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5988"/>
            <a:r>
              <a:rPr lang="en-US" altLang="ko-KR" sz="4000">
                <a:latin typeface="Arial" pitchFamily="34" charset="0"/>
                <a:ea typeface="SimSun" pitchFamily="2" charset="-122"/>
                <a:cs typeface="Arial" pitchFamily="34" charset="0"/>
              </a:rPr>
              <a:t>Layered Naming Architecture</a:t>
            </a:r>
            <a:endParaRPr lang="en-US" altLang="zh-CN" sz="4000">
              <a:latin typeface="Arial" pitchFamily="34" charset="0"/>
              <a:ea typeface="SimSun" pitchFamily="2" charset="-122"/>
              <a:cs typeface="Arial" pitchFamily="34" charset="0"/>
            </a:endParaRPr>
          </a:p>
        </p:txBody>
      </p:sp>
      <p:sp>
        <p:nvSpPr>
          <p:cNvPr id="2132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68413"/>
            <a:ext cx="8807450" cy="4951412"/>
          </a:xfrm>
        </p:spPr>
        <p:txBody>
          <a:bodyPr/>
          <a:lstStyle/>
          <a:p>
            <a:pPr marL="358775" indent="-358775" defTabSz="915988"/>
            <a:r>
              <a:rPr lang="en-US" altLang="ko-KR" dirty="0">
                <a:latin typeface="Arial" pitchFamily="34" charset="0"/>
                <a:cs typeface="Arial" pitchFamily="34" charset="0"/>
              </a:rPr>
              <a:t>Name Services and Hosts Separately</a:t>
            </a:r>
          </a:p>
          <a:p>
            <a:pPr marL="901700" lvl="1" indent="-363538" defTabSz="915988"/>
            <a:r>
              <a:rPr lang="en-US" altLang="ko-KR" dirty="0">
                <a:latin typeface="Arial" pitchFamily="34" charset="0"/>
                <a:cs typeface="Arial" pitchFamily="34" charset="0"/>
              </a:rPr>
              <a:t>Service identifiers (SIDs) are host-independent data names</a:t>
            </a:r>
          </a:p>
          <a:p>
            <a:pPr marL="901700" lvl="1" indent="-363538" defTabSz="915988"/>
            <a:r>
              <a:rPr lang="en-US" altLang="ko-KR" dirty="0">
                <a:latin typeface="Arial" pitchFamily="34" charset="0"/>
                <a:cs typeface="Arial" pitchFamily="34" charset="0"/>
              </a:rPr>
              <a:t>End-point identifiers (EIDs) are location-independent host names</a:t>
            </a:r>
          </a:p>
          <a:p>
            <a:pPr marL="901700" lvl="1" indent="-363538" defTabSz="915988"/>
            <a:r>
              <a:rPr lang="en-US" altLang="ko-KR" dirty="0">
                <a:latin typeface="Arial" pitchFamily="34" charset="0"/>
                <a:cs typeface="Arial" pitchFamily="34" charset="0"/>
              </a:rPr>
              <a:t>Protocols bind to names, and resolve them</a:t>
            </a:r>
          </a:p>
          <a:p>
            <a:pPr marL="1309688" lvl="2" defTabSz="915988"/>
            <a:r>
              <a:rPr lang="en-US" altLang="ko-KR" sz="2400" dirty="0">
                <a:latin typeface="Arial" pitchFamily="34" charset="0"/>
                <a:cs typeface="Arial" pitchFamily="34" charset="0"/>
              </a:rPr>
              <a:t>Apps should use SIDs as data handles</a:t>
            </a:r>
          </a:p>
          <a:p>
            <a:pPr marL="1309688" lvl="2" defTabSz="915988"/>
            <a:r>
              <a:rPr lang="en-US" altLang="ko-KR" sz="2400" dirty="0">
                <a:latin typeface="Arial" pitchFamily="34" charset="0"/>
                <a:cs typeface="Arial" pitchFamily="34" charset="0"/>
              </a:rPr>
              <a:t>Transport connections should bind to EIDs</a:t>
            </a:r>
          </a:p>
          <a:p>
            <a:pPr marL="358775" indent="-358775" defTabSz="915988"/>
            <a:endParaRPr lang="en-US" altLang="ko-KR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62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00875" y="6240463"/>
            <a:ext cx="1905000" cy="457200"/>
          </a:xfrm>
          <a:prstGeom prst="rect">
            <a:avLst/>
          </a:prstGeom>
        </p:spPr>
        <p:txBody>
          <a:bodyPr/>
          <a:lstStyle/>
          <a:p>
            <a:fld id="{AD50FEE7-2165-4FA2-A1D7-D5C5B8BDC5F9}" type="slidenum">
              <a:rPr lang="en-US" altLang="ko-KR">
                <a:cs typeface="Arial" pitchFamily="34" charset="0"/>
              </a:rPr>
              <a:pPr/>
              <a:t>31</a:t>
            </a:fld>
            <a:endParaRPr lang="en-US" altLang="ko-KR" sz="1000">
              <a:cs typeface="Arial" pitchFamily="34" charset="0"/>
            </a:endParaRPr>
          </a:p>
        </p:txBody>
      </p:sp>
      <p:sp>
        <p:nvSpPr>
          <p:cNvPr id="213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5988"/>
            <a:r>
              <a:rPr lang="en-US" altLang="ko-KR" sz="4000">
                <a:latin typeface="Arial" pitchFamily="34" charset="0"/>
                <a:ea typeface="SimSun" pitchFamily="2" charset="-122"/>
                <a:cs typeface="Arial" pitchFamily="34" charset="0"/>
              </a:rPr>
              <a:t>Naming Layers</a:t>
            </a:r>
            <a:endParaRPr lang="en-US" altLang="zh-CN" sz="4000">
              <a:latin typeface="Arial" pitchFamily="34" charset="0"/>
              <a:ea typeface="SimSun" pitchFamily="2" charset="-122"/>
              <a:cs typeface="Arial" pitchFamily="34" charset="0"/>
            </a:endParaRPr>
          </a:p>
        </p:txBody>
      </p:sp>
      <p:pic>
        <p:nvPicPr>
          <p:cNvPr id="2135045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31913" y="1341438"/>
            <a:ext cx="6432550" cy="4821237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99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340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00875" y="6240463"/>
            <a:ext cx="1905000" cy="457200"/>
          </a:xfrm>
          <a:prstGeom prst="rect">
            <a:avLst/>
          </a:prstGeom>
        </p:spPr>
        <p:txBody>
          <a:bodyPr/>
          <a:lstStyle/>
          <a:p>
            <a:fld id="{701BFC8F-470A-499F-B841-29541EA05E0C}" type="slidenum">
              <a:rPr lang="en-US" altLang="ko-KR">
                <a:cs typeface="Arial" pitchFamily="34" charset="0"/>
              </a:rPr>
              <a:pPr/>
              <a:t>32</a:t>
            </a:fld>
            <a:endParaRPr lang="en-US" altLang="ko-KR" sz="1000">
              <a:cs typeface="Arial" pitchFamily="34" charset="0"/>
            </a:endParaRPr>
          </a:p>
        </p:txBody>
      </p:sp>
      <p:sp>
        <p:nvSpPr>
          <p:cNvPr id="2138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5988"/>
            <a:r>
              <a:rPr lang="en-US" altLang="ko-KR" sz="4000">
                <a:latin typeface="Arial" pitchFamily="34" charset="0"/>
                <a:ea typeface="SimSun" pitchFamily="2" charset="-122"/>
                <a:cs typeface="Arial" pitchFamily="34" charset="0"/>
              </a:rPr>
              <a:t>Flat names for SID and EID</a:t>
            </a:r>
            <a:endParaRPr lang="en-US" altLang="zh-CN" sz="4000">
              <a:latin typeface="Arial" pitchFamily="34" charset="0"/>
              <a:ea typeface="SimSun" pitchFamily="2" charset="-122"/>
              <a:cs typeface="Arial" pitchFamily="34" charset="0"/>
            </a:endParaRPr>
          </a:p>
        </p:txBody>
      </p:sp>
      <p:sp>
        <p:nvSpPr>
          <p:cNvPr id="2138118" name="Rectangle 6"/>
          <p:cNvSpPr>
            <a:spLocks noChangeArrowheads="1"/>
          </p:cNvSpPr>
          <p:nvPr/>
        </p:nvSpPr>
        <p:spPr bwMode="auto">
          <a:xfrm>
            <a:off x="107504" y="1268413"/>
            <a:ext cx="8928546" cy="4951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58775" indent="-358775" defTabSz="915988" ea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</a:pPr>
            <a:r>
              <a:rPr lang="en-US" altLang="ko-KR" sz="2800" dirty="0">
                <a:cs typeface="Arial" pitchFamily="34" charset="0"/>
              </a:rPr>
              <a:t>Flat names impose no structure on entities</a:t>
            </a:r>
          </a:p>
          <a:p>
            <a:pPr marL="358775" indent="-358775" defTabSz="915988" ea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</a:pPr>
            <a:r>
              <a:rPr lang="en-US" altLang="ko-KR" sz="2800" dirty="0">
                <a:cs typeface="Arial" pitchFamily="34" charset="0"/>
              </a:rPr>
              <a:t>Flat names can be used to name </a:t>
            </a:r>
            <a:r>
              <a:rPr lang="en-US" altLang="ko-KR" sz="2800" i="1" dirty="0">
                <a:cs typeface="Arial" pitchFamily="34" charset="0"/>
              </a:rPr>
              <a:t>anything</a:t>
            </a:r>
          </a:p>
          <a:p>
            <a:pPr marL="358775" indent="-358775" algn="ctr" defTabSz="915988" ea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ko-KR" sz="2800" dirty="0">
                <a:solidFill>
                  <a:srgbClr val="FF0000"/>
                </a:solidFill>
                <a:cs typeface="Arial" pitchFamily="34" charset="0"/>
              </a:rPr>
              <a:t>But</a:t>
            </a:r>
          </a:p>
          <a:p>
            <a:pPr marL="358775" indent="-358775" defTabSz="915988" ea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</a:pPr>
            <a:r>
              <a:rPr lang="en-US" altLang="ko-KR" sz="2800" dirty="0">
                <a:cs typeface="Arial" pitchFamily="34" charset="0"/>
              </a:rPr>
              <a:t>Global resolution infrastructure needed</a:t>
            </a:r>
          </a:p>
          <a:p>
            <a:pPr marL="901700" lvl="1" indent="-363538" defTabSz="915988" eaLnBrk="1" hangingPunct="1">
              <a:spcBef>
                <a:spcPct val="20000"/>
              </a:spcBef>
              <a:buClr>
                <a:schemeClr val="tx1"/>
              </a:buClr>
              <a:buFontTx/>
              <a:buChar char="–"/>
            </a:pPr>
            <a:r>
              <a:rPr lang="en-US" altLang="ko-KR" sz="2400" dirty="0">
                <a:cs typeface="Arial" pitchFamily="34" charset="0"/>
              </a:rPr>
              <a:t>Perhaps as “managed DHT” infrastructure</a:t>
            </a:r>
            <a:endParaRPr lang="en-US" altLang="ko-KR" dirty="0">
              <a:cs typeface="Arial" pitchFamily="34" charset="0"/>
            </a:endParaRPr>
          </a:p>
          <a:p>
            <a:pPr marL="358775" indent="-358775" defTabSz="915988" ea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</a:pPr>
            <a:r>
              <a:rPr lang="en-US" altLang="ko-KR" sz="2800" dirty="0">
                <a:cs typeface="Arial" pitchFamily="34" charset="0"/>
              </a:rPr>
              <a:t>Lack of local name control</a:t>
            </a:r>
            <a:endParaRPr lang="en-US" altLang="ko-KR" sz="1400" dirty="0">
              <a:cs typeface="Arial" pitchFamily="34" charset="0"/>
            </a:endParaRPr>
          </a:p>
          <a:p>
            <a:pPr marL="358775" indent="-358775" defTabSz="915988" ea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</a:pPr>
            <a:r>
              <a:rPr lang="en-US" altLang="ko-KR" sz="2800" dirty="0">
                <a:cs typeface="Arial" pitchFamily="34" charset="0"/>
              </a:rPr>
              <a:t>Lack of locality</a:t>
            </a:r>
            <a:endParaRPr lang="en-US" altLang="ko-KR" sz="1400" dirty="0">
              <a:cs typeface="Arial" pitchFamily="34" charset="0"/>
            </a:endParaRPr>
          </a:p>
          <a:p>
            <a:pPr marL="358775" indent="-358775" defTabSz="915988" ea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</a:pPr>
            <a:r>
              <a:rPr lang="en-US" altLang="ko-KR" sz="2800" dirty="0">
                <a:cs typeface="Arial" pitchFamily="34" charset="0"/>
              </a:rPr>
              <a:t>Not user-friendly</a:t>
            </a:r>
          </a:p>
          <a:p>
            <a:pPr marL="901700" lvl="1" indent="-363538" defTabSz="915988" eaLnBrk="1" hangingPunct="1">
              <a:spcBef>
                <a:spcPct val="20000"/>
              </a:spcBef>
              <a:buClr>
                <a:schemeClr val="tx1"/>
              </a:buClr>
              <a:buFontTx/>
              <a:buChar char="–"/>
            </a:pPr>
            <a:r>
              <a:rPr lang="en-US" altLang="ko-KR" sz="2400" dirty="0">
                <a:cs typeface="Arial" pitchFamily="34" charset="0"/>
              </a:rPr>
              <a:t>User-level descriptors are human-friendly</a:t>
            </a:r>
          </a:p>
          <a:p>
            <a:pPr marL="358775" indent="-358775" defTabSz="915988" ea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</a:pPr>
            <a:r>
              <a:rPr lang="en-US" altLang="ko-KR" sz="2800" dirty="0">
                <a:cs typeface="Arial" pitchFamily="34" charset="0"/>
              </a:rPr>
              <a:t>0xf436f0ab527bac9e8b100afeff394300</a:t>
            </a:r>
          </a:p>
        </p:txBody>
      </p:sp>
    </p:spTree>
    <p:extLst>
      <p:ext uri="{BB962C8B-B14F-4D97-AF65-F5344CB8AC3E}">
        <p14:creationId xmlns:p14="http://schemas.microsoft.com/office/powerpoint/2010/main" val="425197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00875" y="6240463"/>
            <a:ext cx="1905000" cy="457200"/>
          </a:xfrm>
          <a:prstGeom prst="rect">
            <a:avLst/>
          </a:prstGeom>
        </p:spPr>
        <p:txBody>
          <a:bodyPr/>
          <a:lstStyle/>
          <a:p>
            <a:fld id="{D535F639-14C7-4EB6-A854-0060B1174DDF}" type="slidenum">
              <a:rPr lang="en-US" altLang="ko-KR">
                <a:cs typeface="Arial" pitchFamily="34" charset="0"/>
              </a:rPr>
              <a:pPr/>
              <a:t>33</a:t>
            </a:fld>
            <a:endParaRPr lang="en-US" altLang="ko-KR" sz="1000">
              <a:cs typeface="Arial" pitchFamily="34" charset="0"/>
            </a:endParaRPr>
          </a:p>
        </p:txBody>
      </p:sp>
      <p:sp>
        <p:nvSpPr>
          <p:cNvPr id="2140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5988"/>
            <a:r>
              <a:rPr lang="en-US" altLang="ko-KR" sz="4000">
                <a:latin typeface="Arial" pitchFamily="34" charset="0"/>
                <a:ea typeface="SimSun" pitchFamily="2" charset="-122"/>
                <a:cs typeface="Arial" pitchFamily="34" charset="0"/>
              </a:rPr>
              <a:t>Delegation</a:t>
            </a:r>
            <a:endParaRPr lang="en-US" altLang="zh-CN" sz="4000">
              <a:latin typeface="Arial" pitchFamily="34" charset="0"/>
              <a:ea typeface="SimSun" pitchFamily="2" charset="-122"/>
              <a:cs typeface="Arial" pitchFamily="34" charset="0"/>
            </a:endParaRPr>
          </a:p>
        </p:txBody>
      </p:sp>
      <p:sp>
        <p:nvSpPr>
          <p:cNvPr id="2140163" name="Rectangle 3"/>
          <p:cNvSpPr>
            <a:spLocks noChangeArrowheads="1"/>
          </p:cNvSpPr>
          <p:nvPr/>
        </p:nvSpPr>
        <p:spPr bwMode="auto">
          <a:xfrm>
            <a:off x="228600" y="1268413"/>
            <a:ext cx="8807450" cy="4951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58775" indent="-358775" defTabSz="915988" ea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</a:pPr>
            <a:r>
              <a:rPr lang="en-US" altLang="ko-KR" sz="2800">
                <a:cs typeface="Arial" pitchFamily="34" charset="0"/>
              </a:rPr>
              <a:t>Packets might require processing at </a:t>
            </a:r>
            <a:r>
              <a:rPr lang="en-US" altLang="ko-KR" sz="2800" i="1">
                <a:cs typeface="Arial" pitchFamily="34" charset="0"/>
              </a:rPr>
              <a:t>intermediaries</a:t>
            </a:r>
            <a:r>
              <a:rPr lang="en-US" altLang="ko-KR" sz="2800">
                <a:cs typeface="Arial" pitchFamily="34" charset="0"/>
              </a:rPr>
              <a:t> before reaching destination</a:t>
            </a:r>
          </a:p>
        </p:txBody>
      </p:sp>
      <p:pic>
        <p:nvPicPr>
          <p:cNvPr id="214016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76375" y="2349500"/>
            <a:ext cx="5761038" cy="4010025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99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913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00875" y="6240463"/>
            <a:ext cx="1905000" cy="457200"/>
          </a:xfrm>
          <a:prstGeom prst="rect">
            <a:avLst/>
          </a:prstGeom>
        </p:spPr>
        <p:txBody>
          <a:bodyPr/>
          <a:lstStyle/>
          <a:p>
            <a:fld id="{309E888E-81B2-4E52-AB6F-9B99EC857D90}" type="slidenum">
              <a:rPr lang="en-US" altLang="ko-KR">
                <a:cs typeface="Arial" pitchFamily="34" charset="0"/>
              </a:rPr>
              <a:pPr/>
              <a:t>34</a:t>
            </a:fld>
            <a:endParaRPr lang="en-US" altLang="ko-KR" sz="1000">
              <a:cs typeface="Arial" pitchFamily="34" charset="0"/>
            </a:endParaRPr>
          </a:p>
        </p:txBody>
      </p:sp>
      <p:sp>
        <p:nvSpPr>
          <p:cNvPr id="209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5988"/>
            <a:r>
              <a:rPr lang="en-US" altLang="ko-KR" sz="4000">
                <a:latin typeface="Arial" pitchFamily="34" charset="0"/>
                <a:ea typeface="SimSun" pitchFamily="2" charset="-122"/>
                <a:cs typeface="Arial" pitchFamily="34" charset="0"/>
              </a:rPr>
              <a:t>TRIAD[5]</a:t>
            </a:r>
            <a:endParaRPr lang="en-US" altLang="zh-CN" sz="4000">
              <a:latin typeface="Arial" pitchFamily="34" charset="0"/>
              <a:ea typeface="SimSun" pitchFamily="2" charset="-122"/>
              <a:cs typeface="Arial" pitchFamily="34" charset="0"/>
            </a:endParaRPr>
          </a:p>
        </p:txBody>
      </p:sp>
      <p:sp>
        <p:nvSpPr>
          <p:cNvPr id="2095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68413"/>
            <a:ext cx="8807450" cy="4608512"/>
          </a:xfrm>
        </p:spPr>
        <p:txBody>
          <a:bodyPr/>
          <a:lstStyle/>
          <a:p>
            <a:pPr marL="358775" indent="-358775" defTabSz="915988"/>
            <a:r>
              <a:rPr lang="en-US" altLang="ko-KR" dirty="0">
                <a:latin typeface="Arial" pitchFamily="34" charset="0"/>
                <a:cs typeface="Arial" pitchFamily="34" charset="0"/>
              </a:rPr>
              <a:t>The explicit inclusion of a </a:t>
            </a:r>
            <a:r>
              <a:rPr lang="en-US" altLang="ko-KR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content layer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that provides scalable content routing, caching and content transformation</a:t>
            </a:r>
          </a:p>
          <a:p>
            <a:pPr marL="358775" indent="-358775" defTabSz="915988"/>
            <a:r>
              <a:rPr lang="en-US" altLang="ko-KR" dirty="0">
                <a:latin typeface="Arial" pitchFamily="34" charset="0"/>
                <a:cs typeface="Arial" pitchFamily="34" charset="0"/>
              </a:rPr>
              <a:t>Extensible path-based addressing using this “shim” protocol on top of IPv4</a:t>
            </a:r>
          </a:p>
          <a:p>
            <a:pPr marL="358775" indent="-358775" defTabSz="915988"/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pPr marL="358775" indent="-358775" defTabSz="915988"/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pPr marL="358775" indent="-358775" defTabSz="915988"/>
            <a:endParaRPr lang="en-US" altLang="ko-K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95108" name="Text Box 4"/>
          <p:cNvSpPr txBox="1">
            <a:spLocks noChangeArrowheads="1"/>
          </p:cNvSpPr>
          <p:nvPr/>
        </p:nvSpPr>
        <p:spPr bwMode="auto">
          <a:xfrm>
            <a:off x="468313" y="5876925"/>
            <a:ext cx="82073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>
                <a:cs typeface="Arial" pitchFamily="34" charset="0"/>
              </a:rPr>
              <a:t>TRIAD: acronym, standing for Translating Relaying Internet Architecture integrating Active Directory</a:t>
            </a:r>
          </a:p>
        </p:txBody>
      </p:sp>
    </p:spTree>
    <p:extLst>
      <p:ext uri="{BB962C8B-B14F-4D97-AF65-F5344CB8AC3E}">
        <p14:creationId xmlns:p14="http://schemas.microsoft.com/office/powerpoint/2010/main" val="100097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00875" y="6240463"/>
            <a:ext cx="1905000" cy="457200"/>
          </a:xfrm>
          <a:prstGeom prst="rect">
            <a:avLst/>
          </a:prstGeom>
        </p:spPr>
        <p:txBody>
          <a:bodyPr/>
          <a:lstStyle/>
          <a:p>
            <a:fld id="{609EB188-D7F7-4DCE-B245-2FFA0ED26A20}" type="slidenum">
              <a:rPr lang="en-US" altLang="ko-KR">
                <a:cs typeface="Arial" pitchFamily="34" charset="0"/>
              </a:rPr>
              <a:pPr/>
              <a:t>35</a:t>
            </a:fld>
            <a:endParaRPr lang="en-US" altLang="ko-KR" sz="1000">
              <a:cs typeface="Arial" pitchFamily="34" charset="0"/>
            </a:endParaRPr>
          </a:p>
        </p:txBody>
      </p:sp>
      <p:sp>
        <p:nvSpPr>
          <p:cNvPr id="211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5988"/>
            <a:r>
              <a:rPr lang="en-US" altLang="ko-KR" sz="4000">
                <a:latin typeface="Arial" pitchFamily="34" charset="0"/>
                <a:ea typeface="SimSun" pitchFamily="2" charset="-122"/>
                <a:cs typeface="Arial" pitchFamily="34" charset="0"/>
              </a:rPr>
              <a:t>TRIAD</a:t>
            </a:r>
            <a:endParaRPr lang="en-US" altLang="zh-CN" sz="4000">
              <a:latin typeface="Arial" pitchFamily="34" charset="0"/>
              <a:ea typeface="SimSun" pitchFamily="2" charset="-122"/>
              <a:cs typeface="Arial" pitchFamily="34" charset="0"/>
            </a:endParaRPr>
          </a:p>
        </p:txBody>
      </p:sp>
      <p:sp>
        <p:nvSpPr>
          <p:cNvPr id="2111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68413"/>
            <a:ext cx="8807450" cy="4608512"/>
          </a:xfrm>
        </p:spPr>
        <p:txBody>
          <a:bodyPr/>
          <a:lstStyle/>
          <a:p>
            <a:pPr marL="358775" indent="-358775" defTabSz="915988"/>
            <a:r>
              <a:rPr lang="en-US" altLang="ko-KR" dirty="0">
                <a:latin typeface="Arial" pitchFamily="34" charset="0"/>
                <a:cs typeface="Arial" pitchFamily="34" charset="0"/>
              </a:rPr>
              <a:t>Conventional Content routing</a:t>
            </a:r>
          </a:p>
          <a:p>
            <a:pPr marL="901700" lvl="1" indent="-363538" defTabSz="915988"/>
            <a:r>
              <a:rPr lang="en-US" altLang="ko-KR" dirty="0">
                <a:latin typeface="Arial" pitchFamily="34" charset="0"/>
                <a:cs typeface="Arial" pitchFamily="34" charset="0"/>
              </a:rPr>
              <a:t>DNS or HTTP level redirection</a:t>
            </a:r>
          </a:p>
          <a:p>
            <a:pPr marL="1309688" lvl="2" defTabSz="915988"/>
            <a:r>
              <a:rPr lang="en-US" altLang="ko-KR" dirty="0">
                <a:latin typeface="Arial" pitchFamily="34" charset="0"/>
                <a:cs typeface="Arial" pitchFamily="34" charset="0"/>
              </a:rPr>
              <a:t>Name lookup latency limits content transfer times as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bw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increase</a:t>
            </a:r>
          </a:p>
          <a:p>
            <a:pPr marL="901700" lvl="1" indent="-363538" defTabSz="915988"/>
            <a:r>
              <a:rPr lang="en-US" altLang="ko-KR" dirty="0">
                <a:latin typeface="Arial" pitchFamily="34" charset="0"/>
                <a:cs typeface="Arial" pitchFamily="34" charset="0"/>
              </a:rPr>
              <a:t>P2P : proprietary solution</a:t>
            </a:r>
          </a:p>
          <a:p>
            <a:pPr marL="358775" indent="-358775" defTabSz="915988"/>
            <a:r>
              <a:rPr lang="en-US" altLang="ko-KR" dirty="0">
                <a:latin typeface="Arial" pitchFamily="34" charset="0"/>
                <a:cs typeface="Arial" pitchFamily="34" charset="0"/>
              </a:rPr>
              <a:t>Caching</a:t>
            </a:r>
          </a:p>
          <a:p>
            <a:pPr marL="901700" lvl="1" indent="-363538" defTabSz="915988"/>
            <a:r>
              <a:rPr lang="en-US" altLang="ko-KR" dirty="0">
                <a:latin typeface="Arial" pitchFamily="34" charset="0"/>
                <a:cs typeface="Arial" pitchFamily="34" charset="0"/>
              </a:rPr>
              <a:t>Cached data doesn’t reflect current topology</a:t>
            </a:r>
          </a:p>
        </p:txBody>
      </p:sp>
    </p:spTree>
    <p:extLst>
      <p:ext uri="{BB962C8B-B14F-4D97-AF65-F5344CB8AC3E}">
        <p14:creationId xmlns:p14="http://schemas.microsoft.com/office/powerpoint/2010/main" val="284202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00875" y="6240463"/>
            <a:ext cx="1905000" cy="457200"/>
          </a:xfrm>
          <a:prstGeom prst="rect">
            <a:avLst/>
          </a:prstGeom>
        </p:spPr>
        <p:txBody>
          <a:bodyPr/>
          <a:lstStyle/>
          <a:p>
            <a:fld id="{A0E8F816-7581-4CB2-B390-9045390BFA74}" type="slidenum">
              <a:rPr lang="en-US" altLang="ko-KR">
                <a:cs typeface="Arial" pitchFamily="34" charset="0"/>
              </a:rPr>
              <a:pPr/>
              <a:t>36</a:t>
            </a:fld>
            <a:endParaRPr lang="en-US" altLang="ko-KR" sz="1000">
              <a:cs typeface="Arial" pitchFamily="34" charset="0"/>
            </a:endParaRPr>
          </a:p>
        </p:txBody>
      </p:sp>
      <p:sp>
        <p:nvSpPr>
          <p:cNvPr id="211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5988"/>
            <a:r>
              <a:rPr lang="en-US" altLang="ko-KR" sz="4000">
                <a:latin typeface="Arial" pitchFamily="34" charset="0"/>
                <a:ea typeface="SimSun" pitchFamily="2" charset="-122"/>
                <a:cs typeface="Arial" pitchFamily="34" charset="0"/>
              </a:rPr>
              <a:t>TRIAD</a:t>
            </a:r>
            <a:endParaRPr lang="en-US" altLang="zh-CN" sz="4000">
              <a:latin typeface="Arial" pitchFamily="34" charset="0"/>
              <a:ea typeface="SimSun" pitchFamily="2" charset="-122"/>
              <a:cs typeface="Arial" pitchFamily="34" charset="0"/>
            </a:endParaRPr>
          </a:p>
        </p:txBody>
      </p:sp>
      <p:sp>
        <p:nvSpPr>
          <p:cNvPr id="2113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68413"/>
            <a:ext cx="8807450" cy="3889375"/>
          </a:xfrm>
        </p:spPr>
        <p:txBody>
          <a:bodyPr/>
          <a:lstStyle/>
          <a:p>
            <a:pPr marL="358775" indent="-358775" defTabSz="915988"/>
            <a:r>
              <a:rPr lang="en-US" altLang="ko-KR" dirty="0">
                <a:latin typeface="Arial" pitchFamily="34" charset="0"/>
                <a:cs typeface="Arial" pitchFamily="34" charset="0"/>
              </a:rPr>
              <a:t>Content Router</a:t>
            </a:r>
          </a:p>
          <a:p>
            <a:pPr marL="901700" lvl="1" indent="-363538" defTabSz="915988"/>
            <a:r>
              <a:rPr lang="en-US" altLang="ko-KR" dirty="0">
                <a:latin typeface="Arial" pitchFamily="34" charset="0"/>
                <a:cs typeface="Arial" pitchFamily="34" charset="0"/>
              </a:rPr>
              <a:t>Perform routing on names as part of a “content layer”</a:t>
            </a:r>
          </a:p>
          <a:p>
            <a:pPr marL="1309688" lvl="2" defTabSz="915988"/>
            <a:r>
              <a:rPr lang="en-US" altLang="ko-KR" dirty="0">
                <a:latin typeface="Arial" pitchFamily="34" charset="0"/>
                <a:cs typeface="Arial" pitchFamily="34" charset="0"/>
              </a:rPr>
              <a:t>Perform DNS name request forwarding</a:t>
            </a:r>
          </a:p>
          <a:p>
            <a:pPr marL="1309688" lvl="2" defTabSz="915988"/>
            <a:r>
              <a:rPr lang="en-US" altLang="ko-KR" dirty="0">
                <a:latin typeface="Arial" pitchFamily="34" charset="0"/>
                <a:cs typeface="Arial" pitchFamily="34" charset="0"/>
              </a:rPr>
              <a:t>Distribute name reachability information via name-based routing</a:t>
            </a:r>
          </a:p>
          <a:p>
            <a:pPr marL="901700" lvl="1" indent="-363538" defTabSz="915988"/>
            <a:r>
              <a:rPr lang="en-US" altLang="ko-KR" dirty="0">
                <a:latin typeface="Arial" pitchFamily="34" charset="0"/>
                <a:cs typeface="Arial" pitchFamily="34" charset="0"/>
              </a:rPr>
              <a:t>Replica sites can be viewed as offering alternate routes to the sane content</a:t>
            </a:r>
          </a:p>
          <a:p>
            <a:pPr marL="901700" lvl="1" indent="-363538" defTabSz="915988"/>
            <a:endParaRPr lang="en-US" altLang="ko-KR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113555" name="Group 19"/>
          <p:cNvGrpSpPr>
            <a:grpSpLocks/>
          </p:cNvGrpSpPr>
          <p:nvPr/>
        </p:nvGrpSpPr>
        <p:grpSpPr bwMode="auto">
          <a:xfrm>
            <a:off x="971550" y="4724400"/>
            <a:ext cx="7416800" cy="1382713"/>
            <a:chOff x="158" y="2568"/>
            <a:chExt cx="5171" cy="897"/>
          </a:xfrm>
        </p:grpSpPr>
        <p:sp>
          <p:nvSpPr>
            <p:cNvPr id="2113541" name="Text Box 5"/>
            <p:cNvSpPr txBox="1">
              <a:spLocks noChangeArrowheads="1"/>
            </p:cNvSpPr>
            <p:nvPr/>
          </p:nvSpPr>
          <p:spPr bwMode="auto">
            <a:xfrm>
              <a:off x="158" y="2797"/>
              <a:ext cx="499" cy="26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000">
                  <a:cs typeface="Arial" pitchFamily="34" charset="0"/>
                </a:rPr>
                <a:t>user</a:t>
              </a:r>
            </a:p>
          </p:txBody>
        </p:sp>
        <p:sp>
          <p:nvSpPr>
            <p:cNvPr id="2113542" name="Oval 6"/>
            <p:cNvSpPr>
              <a:spLocks noChangeArrowheads="1"/>
            </p:cNvSpPr>
            <p:nvPr/>
          </p:nvSpPr>
          <p:spPr bwMode="auto">
            <a:xfrm>
              <a:off x="1111" y="2704"/>
              <a:ext cx="1361" cy="54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cs typeface="Arial" pitchFamily="34" charset="0"/>
              </a:endParaRPr>
            </a:p>
          </p:txBody>
        </p:sp>
        <p:sp>
          <p:nvSpPr>
            <p:cNvPr id="2113543" name="Text Box 7"/>
            <p:cNvSpPr txBox="1">
              <a:spLocks noChangeArrowheads="1"/>
            </p:cNvSpPr>
            <p:nvPr/>
          </p:nvSpPr>
          <p:spPr bwMode="auto">
            <a:xfrm>
              <a:off x="1474" y="2749"/>
              <a:ext cx="635" cy="3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600">
                  <a:cs typeface="Arial" pitchFamily="34" charset="0"/>
                </a:rPr>
                <a:t>ContentRouter</a:t>
              </a:r>
            </a:p>
          </p:txBody>
        </p:sp>
        <p:sp>
          <p:nvSpPr>
            <p:cNvPr id="2113544" name="Text Box 8"/>
            <p:cNvSpPr txBox="1">
              <a:spLocks noChangeArrowheads="1"/>
            </p:cNvSpPr>
            <p:nvPr/>
          </p:nvSpPr>
          <p:spPr bwMode="auto">
            <a:xfrm>
              <a:off x="2925" y="2568"/>
              <a:ext cx="953" cy="24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800">
                  <a:cs typeface="Arial" pitchFamily="34" charset="0"/>
                </a:rPr>
                <a:t>Web server</a:t>
              </a:r>
            </a:p>
          </p:txBody>
        </p:sp>
        <p:sp>
          <p:nvSpPr>
            <p:cNvPr id="2113545" name="Text Box 9"/>
            <p:cNvSpPr txBox="1">
              <a:spLocks noChangeArrowheads="1"/>
            </p:cNvSpPr>
            <p:nvPr/>
          </p:nvSpPr>
          <p:spPr bwMode="auto">
            <a:xfrm>
              <a:off x="2925" y="2885"/>
              <a:ext cx="953" cy="24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800">
                  <a:cs typeface="Arial" pitchFamily="34" charset="0"/>
                </a:rPr>
                <a:t>Web server</a:t>
              </a:r>
            </a:p>
          </p:txBody>
        </p:sp>
        <p:sp>
          <p:nvSpPr>
            <p:cNvPr id="2113546" name="Text Box 10"/>
            <p:cNvSpPr txBox="1">
              <a:spLocks noChangeArrowheads="1"/>
            </p:cNvSpPr>
            <p:nvPr/>
          </p:nvSpPr>
          <p:spPr bwMode="auto">
            <a:xfrm>
              <a:off x="2925" y="3219"/>
              <a:ext cx="953" cy="24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800">
                  <a:cs typeface="Arial" pitchFamily="34" charset="0"/>
                </a:rPr>
                <a:t>Web server</a:t>
              </a:r>
            </a:p>
          </p:txBody>
        </p:sp>
        <p:sp>
          <p:nvSpPr>
            <p:cNvPr id="2113547" name="Text Box 11"/>
            <p:cNvSpPr txBox="1">
              <a:spLocks noChangeArrowheads="1"/>
            </p:cNvSpPr>
            <p:nvPr/>
          </p:nvSpPr>
          <p:spPr bwMode="auto">
            <a:xfrm>
              <a:off x="4467" y="2885"/>
              <a:ext cx="862" cy="26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000">
                  <a:cs typeface="Arial" pitchFamily="34" charset="0"/>
                </a:rPr>
                <a:t>Content</a:t>
              </a:r>
            </a:p>
          </p:txBody>
        </p:sp>
        <p:sp>
          <p:nvSpPr>
            <p:cNvPr id="2113548" name="Line 12"/>
            <p:cNvSpPr>
              <a:spLocks noChangeShapeType="1"/>
            </p:cNvSpPr>
            <p:nvPr/>
          </p:nvSpPr>
          <p:spPr bwMode="auto">
            <a:xfrm>
              <a:off x="748" y="2931"/>
              <a:ext cx="2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cs typeface="Arial" pitchFamily="34" charset="0"/>
              </a:endParaRPr>
            </a:p>
          </p:txBody>
        </p:sp>
        <p:sp>
          <p:nvSpPr>
            <p:cNvPr id="2113549" name="Line 13"/>
            <p:cNvSpPr>
              <a:spLocks noChangeShapeType="1"/>
            </p:cNvSpPr>
            <p:nvPr/>
          </p:nvSpPr>
          <p:spPr bwMode="auto">
            <a:xfrm flipV="1">
              <a:off x="2562" y="2750"/>
              <a:ext cx="318" cy="1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cs typeface="Arial" pitchFamily="34" charset="0"/>
              </a:endParaRPr>
            </a:p>
          </p:txBody>
        </p:sp>
        <p:sp>
          <p:nvSpPr>
            <p:cNvPr id="2113550" name="Line 14"/>
            <p:cNvSpPr>
              <a:spLocks noChangeShapeType="1"/>
            </p:cNvSpPr>
            <p:nvPr/>
          </p:nvSpPr>
          <p:spPr bwMode="auto">
            <a:xfrm>
              <a:off x="2608" y="3022"/>
              <a:ext cx="2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cs typeface="Arial" pitchFamily="34" charset="0"/>
              </a:endParaRPr>
            </a:p>
          </p:txBody>
        </p:sp>
        <p:sp>
          <p:nvSpPr>
            <p:cNvPr id="2113551" name="Line 15"/>
            <p:cNvSpPr>
              <a:spLocks noChangeShapeType="1"/>
            </p:cNvSpPr>
            <p:nvPr/>
          </p:nvSpPr>
          <p:spPr bwMode="auto">
            <a:xfrm>
              <a:off x="2562" y="3113"/>
              <a:ext cx="318" cy="2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cs typeface="Arial" pitchFamily="34" charset="0"/>
              </a:endParaRPr>
            </a:p>
          </p:txBody>
        </p:sp>
        <p:sp>
          <p:nvSpPr>
            <p:cNvPr id="2113552" name="Line 16"/>
            <p:cNvSpPr>
              <a:spLocks noChangeShapeType="1"/>
            </p:cNvSpPr>
            <p:nvPr/>
          </p:nvSpPr>
          <p:spPr bwMode="auto">
            <a:xfrm>
              <a:off x="4105" y="3022"/>
              <a:ext cx="2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cs typeface="Arial" pitchFamily="34" charset="0"/>
              </a:endParaRPr>
            </a:p>
          </p:txBody>
        </p:sp>
        <p:sp>
          <p:nvSpPr>
            <p:cNvPr id="2113553" name="Line 17"/>
            <p:cNvSpPr>
              <a:spLocks noChangeShapeType="1"/>
            </p:cNvSpPr>
            <p:nvPr/>
          </p:nvSpPr>
          <p:spPr bwMode="auto">
            <a:xfrm flipV="1">
              <a:off x="4059" y="3158"/>
              <a:ext cx="318" cy="1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cs typeface="Arial" pitchFamily="34" charset="0"/>
              </a:endParaRPr>
            </a:p>
          </p:txBody>
        </p:sp>
        <p:sp>
          <p:nvSpPr>
            <p:cNvPr id="2113554" name="Line 18"/>
            <p:cNvSpPr>
              <a:spLocks noChangeShapeType="1"/>
            </p:cNvSpPr>
            <p:nvPr/>
          </p:nvSpPr>
          <p:spPr bwMode="auto">
            <a:xfrm>
              <a:off x="4014" y="2704"/>
              <a:ext cx="408" cy="2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773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AF4A5-D6CD-41B8-AB3D-DAA4938D6114}" type="slidenum">
              <a:rPr lang="en-US" altLang="ko-KR">
                <a:cs typeface="Arial" pitchFamily="34" charset="0"/>
              </a:rPr>
              <a:pPr/>
              <a:t>37</a:t>
            </a:fld>
            <a:endParaRPr lang="en-US" altLang="ko-KR" sz="1000">
              <a:cs typeface="Arial" pitchFamily="34" charset="0"/>
            </a:endParaRPr>
          </a:p>
        </p:txBody>
      </p:sp>
      <p:sp>
        <p:nvSpPr>
          <p:cNvPr id="211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5988"/>
            <a:r>
              <a:rPr lang="en-US" altLang="ko-KR" sz="4000">
                <a:latin typeface="Arial" pitchFamily="34" charset="0"/>
                <a:ea typeface="SimSun" pitchFamily="2" charset="-122"/>
                <a:cs typeface="Arial" pitchFamily="34" charset="0"/>
              </a:rPr>
              <a:t>TRIAD</a:t>
            </a:r>
            <a:endParaRPr lang="en-US" altLang="zh-CN" sz="4000">
              <a:latin typeface="Arial" pitchFamily="34" charset="0"/>
              <a:ea typeface="SimSun" pitchFamily="2" charset="-122"/>
              <a:cs typeface="Arial" pitchFamily="34" charset="0"/>
            </a:endParaRPr>
          </a:p>
        </p:txBody>
      </p:sp>
      <p:sp>
        <p:nvSpPr>
          <p:cNvPr id="21155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295400"/>
            <a:ext cx="8139113" cy="4495800"/>
          </a:xfrm>
        </p:spPr>
        <p:txBody>
          <a:bodyPr/>
          <a:lstStyle/>
          <a:p>
            <a:pPr marL="358775" indent="-358775" defTabSz="915988"/>
            <a:r>
              <a:rPr lang="en-US" altLang="ko-KR">
                <a:latin typeface="Arial" pitchFamily="34" charset="0"/>
                <a:cs typeface="Arial" pitchFamily="34" charset="0"/>
              </a:rPr>
              <a:t>Content Routing Tables</a:t>
            </a:r>
          </a:p>
          <a:p>
            <a:pPr marL="901700" lvl="1" indent="-363538" defTabSz="915988"/>
            <a:r>
              <a:rPr lang="en-US" altLang="ko-KR">
                <a:latin typeface="Arial" pitchFamily="34" charset="0"/>
                <a:cs typeface="Arial" pitchFamily="34" charset="0"/>
              </a:rPr>
              <a:t>Forwards requests to peer routers rather than remote servers</a:t>
            </a:r>
          </a:p>
          <a:p>
            <a:pPr marL="1309688" lvl="2" defTabSz="915988"/>
            <a:r>
              <a:rPr lang="en-US" altLang="ko-KR">
                <a:latin typeface="Arial" pitchFamily="34" charset="0"/>
                <a:cs typeface="Arial" pitchFamily="34" charset="0"/>
              </a:rPr>
              <a:t>Routing decisions made with local state such as path latency, server latency, and topology </a:t>
            </a:r>
          </a:p>
          <a:p>
            <a:pPr marL="358775" indent="-358775" defTabSz="915988"/>
            <a:r>
              <a:rPr lang="en-US" altLang="ko-KR">
                <a:latin typeface="Arial" pitchFamily="34" charset="0"/>
                <a:cs typeface="Arial" pitchFamily="34" charset="0"/>
              </a:rPr>
              <a:t>Request Forwarding</a:t>
            </a:r>
          </a:p>
          <a:p>
            <a:pPr marL="901700" lvl="1" indent="-363538" defTabSz="915988"/>
            <a:r>
              <a:rPr lang="en-US" altLang="ko-KR">
                <a:latin typeface="Arial" pitchFamily="34" charset="0"/>
                <a:cs typeface="Arial" pitchFamily="34" charset="0"/>
              </a:rPr>
              <a:t>Last-hop CR returns address of server</a:t>
            </a:r>
          </a:p>
          <a:p>
            <a:pPr marL="901700" lvl="1" indent="-363538" defTabSz="915988"/>
            <a:endParaRPr lang="en-US" altLang="ko-KR">
              <a:latin typeface="Arial" pitchFamily="34" charset="0"/>
              <a:cs typeface="Arial" pitchFamily="34" charset="0"/>
            </a:endParaRPr>
          </a:p>
          <a:p>
            <a:pPr marL="901700" lvl="1" indent="-363538" defTabSz="915988"/>
            <a:endParaRPr lang="en-US" altLang="ko-KR">
              <a:latin typeface="Arial" pitchFamily="34" charset="0"/>
              <a:cs typeface="Arial" pitchFamily="34" charset="0"/>
            </a:endParaRPr>
          </a:p>
        </p:txBody>
      </p:sp>
      <p:pic>
        <p:nvPicPr>
          <p:cNvPr id="2115604" name="Picture 20" descr="triad-routing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5288" y="4292600"/>
            <a:ext cx="4321175" cy="17287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115606" name="Picture 22" descr="triad-routing2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59338" y="4365625"/>
            <a:ext cx="4000500" cy="172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0236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4E555-ADDF-4C17-874E-DF962236E495}" type="slidenum">
              <a:rPr lang="en-US" altLang="ko-KR">
                <a:cs typeface="Arial" pitchFamily="34" charset="0"/>
              </a:rPr>
              <a:pPr/>
              <a:t>38</a:t>
            </a:fld>
            <a:endParaRPr lang="en-US" altLang="ko-KR" sz="1000">
              <a:cs typeface="Arial" pitchFamily="34" charset="0"/>
            </a:endParaRPr>
          </a:p>
        </p:txBody>
      </p:sp>
      <p:sp>
        <p:nvSpPr>
          <p:cNvPr id="2119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5988"/>
            <a:r>
              <a:rPr lang="en-US" altLang="ko-KR" sz="4000">
                <a:latin typeface="Arial" pitchFamily="34" charset="0"/>
                <a:ea typeface="SimSun" pitchFamily="2" charset="-122"/>
                <a:cs typeface="Arial" pitchFamily="34" charset="0"/>
              </a:rPr>
              <a:t>TRIAD</a:t>
            </a:r>
            <a:endParaRPr lang="en-US" altLang="zh-CN" sz="4000">
              <a:latin typeface="Arial" pitchFamily="34" charset="0"/>
              <a:ea typeface="SimSun" pitchFamily="2" charset="-122"/>
              <a:cs typeface="Arial" pitchFamily="34" charset="0"/>
            </a:endParaRPr>
          </a:p>
        </p:txBody>
      </p:sp>
      <p:sp>
        <p:nvSpPr>
          <p:cNvPr id="21196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268413"/>
            <a:ext cx="8569325" cy="4495800"/>
          </a:xfrm>
        </p:spPr>
        <p:txBody>
          <a:bodyPr/>
          <a:lstStyle/>
          <a:p>
            <a:pPr marL="358775" indent="-358775" defTabSz="915988"/>
            <a:r>
              <a:rPr lang="en-US" altLang="ko-KR">
                <a:latin typeface="Arial" pitchFamily="34" charset="0"/>
                <a:cs typeface="Arial" pitchFamily="34" charset="0"/>
              </a:rPr>
              <a:t>Name based Routing</a:t>
            </a:r>
          </a:p>
          <a:p>
            <a:pPr marL="901700" lvl="1" indent="-363538" defTabSz="915988"/>
            <a:r>
              <a:rPr lang="en-US" altLang="ko-KR">
                <a:latin typeface="Arial" pitchFamily="34" charset="0"/>
                <a:cs typeface="Arial" pitchFamily="34" charset="0"/>
              </a:rPr>
              <a:t>Content routers exchange advertisements of preferred routes: name, next hop, path, latency</a:t>
            </a:r>
          </a:p>
          <a:p>
            <a:pPr marL="901700" lvl="1" indent="-363538" defTabSz="915988"/>
            <a:r>
              <a:rPr lang="en-US" altLang="ko-KR">
                <a:latin typeface="Arial" pitchFamily="34" charset="0"/>
                <a:cs typeface="Arial" pitchFamily="34" charset="0"/>
              </a:rPr>
              <a:t>Servers advertise content, CRs push these advertisements outwards using BGP-like protocol</a:t>
            </a:r>
          </a:p>
          <a:p>
            <a:pPr marL="1309688" lvl="2" defTabSz="915988"/>
            <a:r>
              <a:rPr lang="en-US" altLang="ko-KR">
                <a:latin typeface="Arial" pitchFamily="34" charset="0"/>
                <a:cs typeface="Arial" pitchFamily="34" charset="0"/>
              </a:rPr>
              <a:t>BGP with names</a:t>
            </a:r>
          </a:p>
          <a:p>
            <a:pPr marL="358775" indent="-358775" defTabSz="915988"/>
            <a:r>
              <a:rPr lang="en-US" altLang="ko-KR">
                <a:latin typeface="Arial" pitchFamily="34" charset="0"/>
                <a:cs typeface="Arial" pitchFamily="34" charset="0"/>
              </a:rPr>
              <a:t>Scaling NBR</a:t>
            </a:r>
          </a:p>
          <a:p>
            <a:pPr marL="901700" lvl="1" indent="-363538" defTabSz="915988"/>
            <a:r>
              <a:rPr lang="en-US" altLang="ko-KR">
                <a:latin typeface="Arial" pitchFamily="34" charset="0"/>
                <a:cs typeface="Arial" pitchFamily="34" charset="0"/>
              </a:rPr>
              <a:t>Create collections of names as “routing aggregates”</a:t>
            </a:r>
          </a:p>
          <a:p>
            <a:pPr marL="901700" lvl="1" indent="-363538" defTabSz="915988"/>
            <a:endParaRPr lang="en-US" altLang="ko-KR">
              <a:latin typeface="Arial" pitchFamily="34" charset="0"/>
              <a:cs typeface="Arial" pitchFamily="34" charset="0"/>
            </a:endParaRPr>
          </a:p>
        </p:txBody>
      </p:sp>
      <p:pic>
        <p:nvPicPr>
          <p:cNvPr id="2119688" name="Picture 8" descr="triad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58888" y="4652963"/>
            <a:ext cx="6049962" cy="16017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2638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00875" y="6240463"/>
            <a:ext cx="1905000" cy="457200"/>
          </a:xfrm>
          <a:prstGeom prst="rect">
            <a:avLst/>
          </a:prstGeom>
        </p:spPr>
        <p:txBody>
          <a:bodyPr/>
          <a:lstStyle/>
          <a:p>
            <a:fld id="{7A94F2AB-ED14-41DD-A657-59C1684698A5}" type="slidenum">
              <a:rPr lang="en-US" altLang="ko-KR">
                <a:cs typeface="Arial" pitchFamily="34" charset="0"/>
              </a:rPr>
              <a:pPr/>
              <a:t>39</a:t>
            </a:fld>
            <a:endParaRPr lang="en-US" altLang="ko-KR" sz="1000">
              <a:cs typeface="Arial" pitchFamily="34" charset="0"/>
            </a:endParaRPr>
          </a:p>
        </p:txBody>
      </p:sp>
      <p:sp>
        <p:nvSpPr>
          <p:cNvPr id="207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5988"/>
            <a:r>
              <a:rPr lang="en-US" altLang="zh-CN" sz="2800">
                <a:latin typeface="Arial" pitchFamily="34" charset="0"/>
                <a:ea typeface="SimSun" pitchFamily="2" charset="-122"/>
                <a:cs typeface="Arial" pitchFamily="34" charset="0"/>
              </a:rPr>
              <a:t>Data-Oriented Network Architecture</a:t>
            </a:r>
            <a:br>
              <a:rPr lang="en-US" altLang="zh-CN" sz="2800">
                <a:latin typeface="Arial" pitchFamily="34" charset="0"/>
                <a:ea typeface="SimSun" pitchFamily="2" charset="-122"/>
                <a:cs typeface="Arial" pitchFamily="34" charset="0"/>
              </a:rPr>
            </a:br>
            <a:r>
              <a:rPr lang="en-US" altLang="zh-CN" sz="2800">
                <a:latin typeface="Arial" pitchFamily="34" charset="0"/>
                <a:ea typeface="SimSun" pitchFamily="2" charset="-122"/>
                <a:cs typeface="Arial" pitchFamily="34" charset="0"/>
              </a:rPr>
              <a:t>(DONA)</a:t>
            </a:r>
            <a:r>
              <a:rPr lang="en-US" altLang="ko-KR" sz="2800">
                <a:latin typeface="Arial" pitchFamily="34" charset="0"/>
                <a:ea typeface="SimSun" pitchFamily="2" charset="-122"/>
                <a:cs typeface="Arial" pitchFamily="34" charset="0"/>
              </a:rPr>
              <a:t>: </a:t>
            </a:r>
            <a:r>
              <a:rPr lang="en-US" altLang="zh-CN" sz="2800">
                <a:latin typeface="Arial" pitchFamily="34" charset="0"/>
                <a:ea typeface="SimSun" pitchFamily="2" charset="-122"/>
                <a:cs typeface="Arial" pitchFamily="34" charset="0"/>
              </a:rPr>
              <a:t>Problem</a:t>
            </a:r>
            <a:r>
              <a:rPr lang="en-US" altLang="ko-KR" sz="2800">
                <a:latin typeface="Arial" pitchFamily="34" charset="0"/>
                <a:ea typeface="SimSun" pitchFamily="2" charset="-122"/>
                <a:cs typeface="Arial" pitchFamily="34" charset="0"/>
              </a:rPr>
              <a:t> [11]</a:t>
            </a:r>
            <a:endParaRPr lang="en-US" altLang="zh-CN" sz="2800">
              <a:latin typeface="Arial" pitchFamily="34" charset="0"/>
              <a:ea typeface="SimSun" pitchFamily="2" charset="-122"/>
              <a:cs typeface="Arial" pitchFamily="34" charset="0"/>
            </a:endParaRPr>
          </a:p>
        </p:txBody>
      </p:sp>
      <p:sp>
        <p:nvSpPr>
          <p:cNvPr id="207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68413"/>
            <a:ext cx="8807450" cy="4951412"/>
          </a:xfrm>
        </p:spPr>
        <p:txBody>
          <a:bodyPr/>
          <a:lstStyle/>
          <a:p>
            <a:pPr marL="285750" indent="-285750" defTabSz="915988"/>
            <a:r>
              <a:rPr lang="en-US" altLang="zh-CN" i="1">
                <a:latin typeface="Arial" pitchFamily="34" charset="0"/>
                <a:ea typeface="SimSun" pitchFamily="2" charset="-122"/>
                <a:cs typeface="Arial" pitchFamily="34" charset="0"/>
              </a:rPr>
              <a:t>Scott Shenker</a:t>
            </a:r>
            <a:r>
              <a:rPr lang="en-US" altLang="ko-KR" i="1">
                <a:latin typeface="Arial" pitchFamily="34" charset="0"/>
                <a:ea typeface="SimSun" pitchFamily="2" charset="-122"/>
                <a:cs typeface="Arial" pitchFamily="34" charset="0"/>
              </a:rPr>
              <a:t> </a:t>
            </a:r>
            <a:r>
              <a:rPr lang="en-US" altLang="zh-CN" sz="2400" i="1">
                <a:latin typeface="Arial" pitchFamily="34" charset="0"/>
                <a:ea typeface="SimSun" pitchFamily="2" charset="-122"/>
                <a:cs typeface="Arial" pitchFamily="34" charset="0"/>
              </a:rPr>
              <a:t>(M. Chowla, T. Koponen, K. Lakshminarayanan, A. Ramachandran, A. Tavakoli, I. Stoica)</a:t>
            </a:r>
            <a:endParaRPr lang="en-US" altLang="ko-KR" sz="2400">
              <a:latin typeface="Arial" pitchFamily="34" charset="0"/>
              <a:ea typeface="SimSun" pitchFamily="2" charset="-122"/>
              <a:cs typeface="Arial" pitchFamily="34" charset="0"/>
            </a:endParaRPr>
          </a:p>
          <a:p>
            <a:pPr marL="285750" indent="-285750" defTabSz="915988"/>
            <a:r>
              <a:rPr lang="en-US" altLang="zh-CN" sz="2400">
                <a:latin typeface="Arial" pitchFamily="34" charset="0"/>
                <a:ea typeface="SimSun" pitchFamily="2" charset="-122"/>
                <a:cs typeface="Arial" pitchFamily="34" charset="0"/>
              </a:rPr>
              <a:t>Internet was designed for host-to-host communication</a:t>
            </a:r>
          </a:p>
          <a:p>
            <a:pPr marL="687388" lvl="1" indent="-230188" defTabSz="915988"/>
            <a:r>
              <a:rPr lang="en-US" altLang="zh-CN" sz="2000">
                <a:solidFill>
                  <a:srgbClr val="800000"/>
                </a:solidFill>
                <a:latin typeface="Arial" pitchFamily="34" charset="0"/>
                <a:ea typeface="SimSun" pitchFamily="2" charset="-122"/>
                <a:cs typeface="Arial" pitchFamily="34" charset="0"/>
              </a:rPr>
              <a:t>“contact this host...”</a:t>
            </a:r>
            <a:endParaRPr lang="en-US" altLang="zh-CN" sz="2000">
              <a:latin typeface="Arial" pitchFamily="34" charset="0"/>
              <a:ea typeface="SimSun" pitchFamily="2" charset="-122"/>
              <a:cs typeface="Arial" pitchFamily="34" charset="0"/>
            </a:endParaRPr>
          </a:p>
          <a:p>
            <a:pPr marL="285750" indent="-285750" defTabSz="915988"/>
            <a:r>
              <a:rPr lang="en-US" altLang="zh-CN" sz="2400">
                <a:latin typeface="Arial" pitchFamily="34" charset="0"/>
                <a:ea typeface="SimSun" pitchFamily="2" charset="-122"/>
                <a:cs typeface="Arial" pitchFamily="34" charset="0"/>
              </a:rPr>
              <a:t>Internet is mainly used for data access</a:t>
            </a:r>
          </a:p>
          <a:p>
            <a:pPr marL="687388" lvl="1" indent="-230188" defTabSz="915988"/>
            <a:r>
              <a:rPr lang="en-US" altLang="zh-CN" sz="2000">
                <a:solidFill>
                  <a:srgbClr val="800000"/>
                </a:solidFill>
                <a:latin typeface="Arial" pitchFamily="34" charset="0"/>
                <a:ea typeface="SimSun" pitchFamily="2" charset="-122"/>
                <a:cs typeface="Arial" pitchFamily="34" charset="0"/>
              </a:rPr>
              <a:t>“get me this data.....”</a:t>
            </a:r>
          </a:p>
          <a:p>
            <a:pPr marL="687388" lvl="1" indent="-230188" defTabSz="915988"/>
            <a:r>
              <a:rPr lang="en-US" altLang="zh-CN" sz="2000">
                <a:latin typeface="Arial" pitchFamily="34" charset="0"/>
                <a:ea typeface="SimSun" pitchFamily="2" charset="-122"/>
                <a:cs typeface="Arial" pitchFamily="34" charset="0"/>
              </a:rPr>
              <a:t>Mismatch between usage and design:</a:t>
            </a:r>
          </a:p>
          <a:p>
            <a:pPr marL="687388" lvl="1" indent="-230188" defTabSz="915988"/>
            <a:r>
              <a:rPr lang="en-US" altLang="zh-CN" sz="2000">
                <a:latin typeface="Arial" pitchFamily="34" charset="0"/>
                <a:ea typeface="SimSun" pitchFamily="2" charset="-122"/>
                <a:cs typeface="Arial" pitchFamily="34" charset="0"/>
              </a:rPr>
              <a:t>data migration and replication unnecessarily hard</a:t>
            </a:r>
          </a:p>
          <a:p>
            <a:pPr marL="687388" lvl="1" indent="-230188" defTabSz="915988"/>
            <a:r>
              <a:rPr lang="en-US" altLang="zh-CN" sz="2000">
                <a:latin typeface="Arial" pitchFamily="34" charset="0"/>
                <a:ea typeface="SimSun" pitchFamily="2" charset="-122"/>
                <a:cs typeface="Arial" pitchFamily="34" charset="0"/>
              </a:rPr>
              <a:t>requires Akamai- and BitTorrent-like designs to scale</a:t>
            </a:r>
          </a:p>
          <a:p>
            <a:pPr marL="285750" indent="-285750" defTabSz="915988"/>
            <a:r>
              <a:rPr lang="en-US" altLang="ko-KR" sz="2400">
                <a:latin typeface="Arial" pitchFamily="34" charset="0"/>
                <a:ea typeface="SimSun" pitchFamily="2" charset="-122"/>
                <a:cs typeface="Arial" pitchFamily="34" charset="0"/>
              </a:rPr>
              <a:t>Q</a:t>
            </a:r>
            <a:r>
              <a:rPr lang="en-US" altLang="zh-CN" sz="2400">
                <a:latin typeface="Arial" pitchFamily="34" charset="0"/>
                <a:ea typeface="SimSun" pitchFamily="2" charset="-122"/>
                <a:cs typeface="Arial" pitchFamily="34" charset="0"/>
              </a:rPr>
              <a:t>uestion: </a:t>
            </a:r>
            <a:r>
              <a:rPr lang="en-US" altLang="zh-CN" sz="2400">
                <a:solidFill>
                  <a:srgbClr val="800000"/>
                </a:solidFill>
                <a:latin typeface="Arial" pitchFamily="34" charset="0"/>
                <a:ea typeface="SimSun" pitchFamily="2" charset="-122"/>
                <a:cs typeface="Arial" pitchFamily="34" charset="0"/>
              </a:rPr>
              <a:t>what would the Internet look like if we designed it around data access?</a:t>
            </a:r>
          </a:p>
        </p:txBody>
      </p:sp>
    </p:spTree>
    <p:extLst>
      <p:ext uri="{BB962C8B-B14F-4D97-AF65-F5344CB8AC3E}">
        <p14:creationId xmlns:p14="http://schemas.microsoft.com/office/powerpoint/2010/main" val="4001524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8" name="Text Box 6"/>
          <p:cNvSpPr txBox="1">
            <a:spLocks noChangeArrowheads="1"/>
          </p:cNvSpPr>
          <p:nvPr/>
        </p:nvSpPr>
        <p:spPr bwMode="auto">
          <a:xfrm>
            <a:off x="400050" y="6021388"/>
            <a:ext cx="78438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ko-KR"/>
              <a:t>T. Zahariadis et al., “Toward a Content Centric Internet”, IOS press 2010</a:t>
            </a:r>
            <a:endParaRPr lang="ko-KR" altLang="en-US"/>
          </a:p>
        </p:txBody>
      </p:sp>
      <p:pic>
        <p:nvPicPr>
          <p:cNvPr id="19462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196975"/>
            <a:ext cx="7993062" cy="441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3960" name="Text Box 8"/>
          <p:cNvSpPr txBox="1">
            <a:spLocks noChangeArrowheads="1"/>
          </p:cNvSpPr>
          <p:nvPr/>
        </p:nvSpPr>
        <p:spPr bwMode="auto">
          <a:xfrm>
            <a:off x="4619625" y="5621338"/>
            <a:ext cx="3139001" cy="338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ko-KR" sz="16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App for business/entertainment?</a:t>
            </a:r>
            <a:endParaRPr lang="en-US" altLang="ko-KR" sz="16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4364" y="294670"/>
            <a:ext cx="864096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0090"/>
                </a:solidFill>
                <a:latin typeface="Arial"/>
                <a:cs typeface="Arial"/>
              </a:rPr>
              <a:t>Real time Content/Media creation example </a:t>
            </a:r>
            <a:endParaRPr lang="en-US" sz="3200" b="1" dirty="0">
              <a:solidFill>
                <a:srgbClr val="000090"/>
              </a:solidFill>
              <a:latin typeface="Arial"/>
              <a:cs typeface="Arial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DACEAD-C319-4031-9F75-AD10A62FFAE3}" type="slidenum">
              <a:rPr lang="en-US" altLang="ko-KR" smtClean="0"/>
              <a:pPr/>
              <a:t>4</a:t>
            </a:fld>
            <a:endParaRPr lang="en-US" altLang="ko-KR" sz="1000"/>
          </a:p>
        </p:txBody>
      </p:sp>
    </p:spTree>
    <p:extLst>
      <p:ext uri="{BB962C8B-B14F-4D97-AF65-F5344CB8AC3E}">
        <p14:creationId xmlns:p14="http://schemas.microsoft.com/office/powerpoint/2010/main" val="2259797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00875" y="6240463"/>
            <a:ext cx="1905000" cy="457200"/>
          </a:xfrm>
          <a:prstGeom prst="rect">
            <a:avLst/>
          </a:prstGeom>
        </p:spPr>
        <p:txBody>
          <a:bodyPr/>
          <a:lstStyle/>
          <a:p>
            <a:fld id="{9601B18C-1C5F-4F52-965C-32E434254B94}" type="slidenum">
              <a:rPr lang="en-US" altLang="ko-KR">
                <a:cs typeface="Arial" pitchFamily="34" charset="0"/>
              </a:rPr>
              <a:pPr/>
              <a:t>40</a:t>
            </a:fld>
            <a:endParaRPr lang="en-US" altLang="ko-KR" sz="1000">
              <a:cs typeface="Arial" pitchFamily="34" charset="0"/>
            </a:endParaRPr>
          </a:p>
        </p:txBody>
      </p:sp>
      <p:sp>
        <p:nvSpPr>
          <p:cNvPr id="198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5988"/>
            <a:r>
              <a:rPr lang="en-US" altLang="zh-CN">
                <a:latin typeface="Arial" pitchFamily="34" charset="0"/>
                <a:ea typeface="SimSun" pitchFamily="2" charset="-122"/>
                <a:cs typeface="Arial" pitchFamily="34" charset="0"/>
              </a:rPr>
              <a:t>Parents of this Work</a:t>
            </a:r>
          </a:p>
        </p:txBody>
      </p:sp>
      <p:sp>
        <p:nvSpPr>
          <p:cNvPr id="198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85750" indent="-285750" defTabSz="915988"/>
            <a:r>
              <a:rPr lang="en-US" altLang="zh-CN">
                <a:latin typeface="Arial" pitchFamily="34" charset="0"/>
                <a:ea typeface="SimSun" pitchFamily="2" charset="-122"/>
                <a:cs typeface="Arial" pitchFamily="34" charset="0"/>
              </a:rPr>
              <a:t>Failure: ROFL</a:t>
            </a:r>
          </a:p>
          <a:p>
            <a:pPr marL="285750" indent="-285750" defTabSz="915988"/>
            <a:endParaRPr lang="en-US" altLang="zh-CN">
              <a:latin typeface="Arial" pitchFamily="34" charset="0"/>
              <a:ea typeface="SimSun" pitchFamily="2" charset="-122"/>
              <a:cs typeface="Arial" pitchFamily="34" charset="0"/>
            </a:endParaRPr>
          </a:p>
          <a:p>
            <a:pPr marL="285750" indent="-285750" defTabSz="915988"/>
            <a:r>
              <a:rPr lang="en-US" altLang="zh-CN">
                <a:latin typeface="Arial" pitchFamily="34" charset="0"/>
                <a:ea typeface="SimSun" pitchFamily="2" charset="-122"/>
                <a:cs typeface="Arial" pitchFamily="34" charset="0"/>
              </a:rPr>
              <a:t>Mechanisms: HTTP, anycast, pub/sub, SFS, HIP,...</a:t>
            </a:r>
          </a:p>
          <a:p>
            <a:pPr marL="285750" indent="-285750" defTabSz="915988"/>
            <a:endParaRPr lang="en-US" altLang="zh-CN">
              <a:latin typeface="Arial" pitchFamily="34" charset="0"/>
              <a:ea typeface="SimSun" pitchFamily="2" charset="-122"/>
              <a:cs typeface="Arial" pitchFamily="34" charset="0"/>
            </a:endParaRPr>
          </a:p>
          <a:p>
            <a:pPr marL="285750" indent="-285750" defTabSz="915988"/>
            <a:r>
              <a:rPr lang="en-US" altLang="zh-CN">
                <a:latin typeface="Arial" pitchFamily="34" charset="0"/>
                <a:ea typeface="SimSun" pitchFamily="2" charset="-122"/>
                <a:cs typeface="Arial" pitchFamily="34" charset="0"/>
              </a:rPr>
              <a:t>Architecture: </a:t>
            </a:r>
          </a:p>
          <a:p>
            <a:pPr marL="687388" lvl="1" indent="-230188" defTabSz="915988"/>
            <a:r>
              <a:rPr lang="en-US" altLang="zh-CN">
                <a:latin typeface="Arial" pitchFamily="34" charset="0"/>
                <a:ea typeface="SimSun" pitchFamily="2" charset="-122"/>
                <a:cs typeface="Arial" pitchFamily="34" charset="0"/>
              </a:rPr>
              <a:t>content routing:TRIAD</a:t>
            </a:r>
          </a:p>
          <a:p>
            <a:pPr marL="687388" lvl="1" indent="-230188" defTabSz="915988"/>
            <a:r>
              <a:rPr lang="en-US" altLang="zh-CN">
                <a:latin typeface="Arial" pitchFamily="34" charset="0"/>
                <a:ea typeface="SimSun" pitchFamily="2" charset="-122"/>
                <a:cs typeface="Arial" pitchFamily="34" charset="0"/>
              </a:rPr>
              <a:t>naming: LFN/DOA</a:t>
            </a:r>
          </a:p>
          <a:p>
            <a:pPr marL="285750" indent="-285750" algn="ctr" defTabSz="915988">
              <a:buFont typeface="Monotype Sorts" pitchFamily="2" charset="2"/>
              <a:buNone/>
            </a:pPr>
            <a:r>
              <a:rPr lang="en-US" altLang="zh-CN" i="1">
                <a:solidFill>
                  <a:srgbClr val="990000"/>
                </a:solidFill>
                <a:latin typeface="Arial" pitchFamily="34" charset="0"/>
                <a:ea typeface="SimSun" pitchFamily="2" charset="-122"/>
                <a:cs typeface="Arial" pitchFamily="34" charset="0"/>
              </a:rPr>
              <a:t>no new ideas!</a:t>
            </a:r>
          </a:p>
        </p:txBody>
      </p:sp>
    </p:spTree>
    <p:extLst>
      <p:ext uri="{BB962C8B-B14F-4D97-AF65-F5344CB8AC3E}">
        <p14:creationId xmlns:p14="http://schemas.microsoft.com/office/powerpoint/2010/main" val="1138352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00875" y="6240463"/>
            <a:ext cx="1905000" cy="457200"/>
          </a:xfrm>
          <a:prstGeom prst="rect">
            <a:avLst/>
          </a:prstGeom>
        </p:spPr>
        <p:txBody>
          <a:bodyPr/>
          <a:lstStyle/>
          <a:p>
            <a:fld id="{320E71DB-F4DD-4DA3-8F47-0E4083E0C1CE}" type="slidenum">
              <a:rPr lang="en-US" altLang="ko-KR">
                <a:cs typeface="Arial" pitchFamily="34" charset="0"/>
              </a:rPr>
              <a:pPr/>
              <a:t>41</a:t>
            </a:fld>
            <a:endParaRPr lang="en-US" altLang="ko-KR" sz="1000">
              <a:cs typeface="Arial" pitchFamily="34" charset="0"/>
            </a:endParaRPr>
          </a:p>
        </p:txBody>
      </p:sp>
      <p:sp>
        <p:nvSpPr>
          <p:cNvPr id="198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5988"/>
            <a:r>
              <a:rPr lang="en-US" altLang="zh-CN">
                <a:latin typeface="Arial" pitchFamily="34" charset="0"/>
                <a:ea typeface="SimSun" pitchFamily="2" charset="-122"/>
                <a:cs typeface="Arial" pitchFamily="34" charset="0"/>
              </a:rPr>
              <a:t>What Do Users Care About?</a:t>
            </a:r>
          </a:p>
        </p:txBody>
      </p:sp>
      <p:sp>
        <p:nvSpPr>
          <p:cNvPr id="198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295400"/>
            <a:ext cx="8512175" cy="4495800"/>
          </a:xfrm>
        </p:spPr>
        <p:txBody>
          <a:bodyPr/>
          <a:lstStyle/>
          <a:p>
            <a:pPr marL="285750" indent="-285750" defTabSz="915988"/>
            <a:r>
              <a:rPr lang="en-US" altLang="zh-CN">
                <a:solidFill>
                  <a:srgbClr val="800000"/>
                </a:solidFill>
                <a:latin typeface="Arial" pitchFamily="34" charset="0"/>
                <a:ea typeface="SimSun" pitchFamily="2" charset="-122"/>
                <a:cs typeface="Arial" pitchFamily="34" charset="0"/>
              </a:rPr>
              <a:t>Persistence</a:t>
            </a:r>
            <a:r>
              <a:rPr lang="en-US" altLang="zh-CN">
                <a:latin typeface="Arial" pitchFamily="34" charset="0"/>
                <a:ea typeface="SimSun" pitchFamily="2" charset="-122"/>
                <a:cs typeface="Arial" pitchFamily="34" charset="0"/>
              </a:rPr>
              <a:t> of names:</a:t>
            </a:r>
            <a:endParaRPr lang="en-US" altLang="zh-CN">
              <a:solidFill>
                <a:srgbClr val="800000"/>
              </a:solidFill>
              <a:latin typeface="Arial" pitchFamily="34" charset="0"/>
              <a:ea typeface="SimSun" pitchFamily="2" charset="-122"/>
              <a:cs typeface="Arial" pitchFamily="34" charset="0"/>
            </a:endParaRPr>
          </a:p>
          <a:p>
            <a:pPr marL="687388" lvl="1" indent="-230188" defTabSz="915988"/>
            <a:r>
              <a:rPr lang="en-US" altLang="zh-CN">
                <a:latin typeface="Arial" pitchFamily="34" charset="0"/>
                <a:ea typeface="SimSun" pitchFamily="2" charset="-122"/>
                <a:cs typeface="Arial" pitchFamily="34" charset="0"/>
              </a:rPr>
              <a:t>Follow data migration</a:t>
            </a:r>
          </a:p>
          <a:p>
            <a:pPr marL="687388" lvl="1" indent="-230188" defTabSz="915988"/>
            <a:r>
              <a:rPr lang="en-US" altLang="zh-CN">
                <a:latin typeface="Arial" pitchFamily="34" charset="0"/>
                <a:ea typeface="SimSun" pitchFamily="2" charset="-122"/>
                <a:cs typeface="Arial" pitchFamily="34" charset="0"/>
              </a:rPr>
              <a:t>Today: HTTP redirects, email forwarding</a:t>
            </a:r>
          </a:p>
          <a:p>
            <a:pPr marL="285750" indent="-285750" defTabSz="915988"/>
            <a:endParaRPr lang="en-US" altLang="zh-CN">
              <a:solidFill>
                <a:srgbClr val="800000"/>
              </a:solidFill>
              <a:latin typeface="Arial" pitchFamily="34" charset="0"/>
              <a:ea typeface="SimSun" pitchFamily="2" charset="-122"/>
              <a:cs typeface="Arial" pitchFamily="34" charset="0"/>
            </a:endParaRPr>
          </a:p>
          <a:p>
            <a:pPr marL="285750" indent="-285750" defTabSz="915988"/>
            <a:r>
              <a:rPr lang="en-US" altLang="zh-CN">
                <a:solidFill>
                  <a:srgbClr val="800000"/>
                </a:solidFill>
                <a:latin typeface="Arial" pitchFamily="34" charset="0"/>
                <a:ea typeface="SimSun" pitchFamily="2" charset="-122"/>
                <a:cs typeface="Arial" pitchFamily="34" charset="0"/>
              </a:rPr>
              <a:t>Availability</a:t>
            </a:r>
            <a:r>
              <a:rPr lang="en-US" altLang="zh-CN">
                <a:latin typeface="Arial" pitchFamily="34" charset="0"/>
                <a:ea typeface="SimSun" pitchFamily="2" charset="-122"/>
                <a:cs typeface="Arial" pitchFamily="34" charset="0"/>
              </a:rPr>
              <a:t> of data: (both latency and reliability)</a:t>
            </a:r>
          </a:p>
          <a:p>
            <a:pPr marL="687388" lvl="1" indent="-230188" defTabSz="915988"/>
            <a:r>
              <a:rPr lang="en-US" altLang="zh-CN">
                <a:latin typeface="Arial" pitchFamily="34" charset="0"/>
                <a:ea typeface="SimSun" pitchFamily="2" charset="-122"/>
                <a:cs typeface="Arial" pitchFamily="34" charset="0"/>
              </a:rPr>
              <a:t>Take advantage of replicated data</a:t>
            </a:r>
          </a:p>
          <a:p>
            <a:pPr marL="687388" lvl="1" indent="-230188" defTabSz="915988"/>
            <a:r>
              <a:rPr lang="en-US" altLang="zh-CN">
                <a:latin typeface="Arial" pitchFamily="34" charset="0"/>
                <a:ea typeface="SimSun" pitchFamily="2" charset="-122"/>
                <a:cs typeface="Arial" pitchFamily="34" charset="0"/>
              </a:rPr>
              <a:t>Today: Akamai/BitTorrent</a:t>
            </a:r>
          </a:p>
          <a:p>
            <a:pPr marL="687388" lvl="1" indent="-230188" defTabSz="915988"/>
            <a:endParaRPr lang="en-US" altLang="zh-CN">
              <a:latin typeface="Arial" pitchFamily="34" charset="0"/>
              <a:ea typeface="SimSun" pitchFamily="2" charset="-122"/>
              <a:cs typeface="Arial" pitchFamily="34" charset="0"/>
            </a:endParaRPr>
          </a:p>
          <a:p>
            <a:pPr marL="285750" indent="-285750" defTabSz="915988"/>
            <a:r>
              <a:rPr lang="en-US" altLang="zh-CN">
                <a:solidFill>
                  <a:srgbClr val="800000"/>
                </a:solidFill>
                <a:latin typeface="Arial" pitchFamily="34" charset="0"/>
                <a:ea typeface="SimSun" pitchFamily="2" charset="-122"/>
                <a:cs typeface="Arial" pitchFamily="34" charset="0"/>
              </a:rPr>
              <a:t>Authenticity</a:t>
            </a:r>
            <a:r>
              <a:rPr lang="en-US" altLang="zh-CN">
                <a:latin typeface="Arial" pitchFamily="34" charset="0"/>
                <a:ea typeface="SimSun" pitchFamily="2" charset="-122"/>
                <a:cs typeface="Arial" pitchFamily="34" charset="0"/>
              </a:rPr>
              <a:t> of data:</a:t>
            </a:r>
          </a:p>
          <a:p>
            <a:pPr marL="687388" lvl="1" indent="-230188" defTabSz="915988"/>
            <a:r>
              <a:rPr lang="en-US" altLang="zh-CN">
                <a:latin typeface="Arial" pitchFamily="34" charset="0"/>
                <a:ea typeface="SimSun" pitchFamily="2" charset="-122"/>
                <a:cs typeface="Arial" pitchFamily="34" charset="0"/>
              </a:rPr>
              <a:t>Know that data came from intended source</a:t>
            </a:r>
          </a:p>
          <a:p>
            <a:pPr marL="687388" lvl="1" indent="-230188" defTabSz="915988"/>
            <a:r>
              <a:rPr lang="en-US" altLang="zh-CN">
                <a:latin typeface="Arial" pitchFamily="34" charset="0"/>
                <a:ea typeface="SimSun" pitchFamily="2" charset="-122"/>
                <a:cs typeface="Arial" pitchFamily="34" charset="0"/>
              </a:rPr>
              <a:t>Today: securing the channel (IPsec, TLS), or PKI</a:t>
            </a:r>
          </a:p>
        </p:txBody>
      </p:sp>
    </p:spTree>
    <p:extLst>
      <p:ext uri="{BB962C8B-B14F-4D97-AF65-F5344CB8AC3E}">
        <p14:creationId xmlns:p14="http://schemas.microsoft.com/office/powerpoint/2010/main" val="106328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5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5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7587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00875" y="6240463"/>
            <a:ext cx="1905000" cy="457200"/>
          </a:xfrm>
          <a:prstGeom prst="rect">
            <a:avLst/>
          </a:prstGeom>
        </p:spPr>
        <p:txBody>
          <a:bodyPr/>
          <a:lstStyle/>
          <a:p>
            <a:fld id="{AC0C50C9-EB29-41EE-800D-C677639B7BE6}" type="slidenum">
              <a:rPr lang="en-US" altLang="ko-KR">
                <a:cs typeface="Arial" pitchFamily="34" charset="0"/>
              </a:rPr>
              <a:pPr/>
              <a:t>42</a:t>
            </a:fld>
            <a:endParaRPr lang="en-US" altLang="ko-KR" sz="1000">
              <a:cs typeface="Arial" pitchFamily="34" charset="0"/>
            </a:endParaRPr>
          </a:p>
        </p:txBody>
      </p:sp>
      <p:sp>
        <p:nvSpPr>
          <p:cNvPr id="198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5988"/>
            <a:r>
              <a:rPr lang="en-US" altLang="zh-CN">
                <a:latin typeface="Arial" pitchFamily="34" charset="0"/>
                <a:ea typeface="SimSun" pitchFamily="2" charset="-122"/>
                <a:cs typeface="Arial" pitchFamily="34" charset="0"/>
              </a:rPr>
              <a:t>Current Barriers</a:t>
            </a:r>
          </a:p>
        </p:txBody>
      </p:sp>
      <p:sp>
        <p:nvSpPr>
          <p:cNvPr id="198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85750" indent="-285750" defTabSz="915988"/>
            <a:r>
              <a:rPr lang="en-US" altLang="zh-CN">
                <a:solidFill>
                  <a:srgbClr val="990000"/>
                </a:solidFill>
                <a:latin typeface="Arial" pitchFamily="34" charset="0"/>
                <a:ea typeface="SimSun" pitchFamily="2" charset="-122"/>
                <a:cs typeface="Arial" pitchFamily="34" charset="0"/>
              </a:rPr>
              <a:t>Rigid and Weak Naming</a:t>
            </a:r>
            <a:r>
              <a:rPr lang="en-US" altLang="zh-CN">
                <a:latin typeface="Arial" pitchFamily="34" charset="0"/>
                <a:ea typeface="SimSun" pitchFamily="2" charset="-122"/>
                <a:cs typeface="Arial" pitchFamily="34" charset="0"/>
              </a:rPr>
              <a:t>: hostname/path</a:t>
            </a:r>
          </a:p>
          <a:p>
            <a:pPr marL="687388" lvl="1" indent="-230188" defTabSz="915988"/>
            <a:r>
              <a:rPr lang="en-US" altLang="zh-CN">
                <a:latin typeface="Arial" pitchFamily="34" charset="0"/>
                <a:ea typeface="SimSun" pitchFamily="2" charset="-122"/>
                <a:cs typeface="Arial" pitchFamily="34" charset="0"/>
              </a:rPr>
              <a:t>Ties data to host, making migration/replication hard</a:t>
            </a:r>
          </a:p>
          <a:p>
            <a:pPr marL="687388" lvl="1" indent="-230188" defTabSz="915988"/>
            <a:r>
              <a:rPr lang="en-US" altLang="zh-CN">
                <a:latin typeface="Arial" pitchFamily="34" charset="0"/>
                <a:ea typeface="SimSun" pitchFamily="2" charset="-122"/>
                <a:cs typeface="Arial" pitchFamily="34" charset="0"/>
              </a:rPr>
              <a:t>Doesn’t help much with authentication</a:t>
            </a:r>
          </a:p>
          <a:p>
            <a:pPr marL="285750" indent="-285750" defTabSz="915988"/>
            <a:endParaRPr lang="en-US" altLang="zh-CN">
              <a:latin typeface="Arial" pitchFamily="34" charset="0"/>
              <a:ea typeface="SimSun" pitchFamily="2" charset="-122"/>
              <a:cs typeface="Arial" pitchFamily="34" charset="0"/>
            </a:endParaRPr>
          </a:p>
          <a:p>
            <a:pPr marL="285750" indent="-285750" defTabSz="915988"/>
            <a:r>
              <a:rPr lang="en-US" altLang="zh-CN">
                <a:solidFill>
                  <a:srgbClr val="990000"/>
                </a:solidFill>
                <a:latin typeface="Arial" pitchFamily="34" charset="0"/>
                <a:ea typeface="SimSun" pitchFamily="2" charset="-122"/>
                <a:cs typeface="Arial" pitchFamily="34" charset="0"/>
              </a:rPr>
              <a:t>Protocol Mess</a:t>
            </a:r>
            <a:r>
              <a:rPr lang="en-US" altLang="zh-CN">
                <a:latin typeface="Arial" pitchFamily="34" charset="0"/>
                <a:ea typeface="SimSun" pitchFamily="2" charset="-122"/>
                <a:cs typeface="Arial" pitchFamily="34" charset="0"/>
              </a:rPr>
              <a:t>: </a:t>
            </a:r>
            <a:r>
              <a:rPr lang="en-US" altLang="zh-CN" i="1">
                <a:latin typeface="Arial" pitchFamily="34" charset="0"/>
                <a:ea typeface="SimSun" pitchFamily="2" charset="-122"/>
                <a:cs typeface="Arial" pitchFamily="34" charset="0"/>
              </a:rPr>
              <a:t>e.g.,</a:t>
            </a:r>
            <a:r>
              <a:rPr lang="en-US" altLang="zh-CN">
                <a:latin typeface="Arial" pitchFamily="34" charset="0"/>
                <a:ea typeface="SimSun" pitchFamily="2" charset="-122"/>
                <a:cs typeface="Arial" pitchFamily="34" charset="0"/>
              </a:rPr>
              <a:t> DNS, TCP, HTTP</a:t>
            </a:r>
          </a:p>
          <a:p>
            <a:pPr marL="687388" lvl="1" indent="-230188" defTabSz="915988"/>
            <a:r>
              <a:rPr lang="en-US" altLang="zh-CN">
                <a:latin typeface="Arial" pitchFamily="34" charset="0"/>
                <a:ea typeface="SimSun" pitchFamily="2" charset="-122"/>
                <a:cs typeface="Arial" pitchFamily="34" charset="0"/>
              </a:rPr>
              <a:t>Data isn’t named until the application is invoked</a:t>
            </a:r>
          </a:p>
          <a:p>
            <a:pPr marL="687388" lvl="1" indent="-230188" defTabSz="915988"/>
            <a:r>
              <a:rPr lang="en-US" altLang="zh-CN">
                <a:latin typeface="Arial" pitchFamily="34" charset="0"/>
                <a:ea typeface="SimSun" pitchFamily="2" charset="-122"/>
                <a:cs typeface="Arial" pitchFamily="34" charset="0"/>
              </a:rPr>
              <a:t>Caching (and other data handling) is application-specific</a:t>
            </a:r>
          </a:p>
          <a:p>
            <a:pPr marL="687388" lvl="1" indent="-230188" defTabSz="915988"/>
            <a:r>
              <a:rPr lang="en-US" altLang="zh-CN">
                <a:latin typeface="Arial" pitchFamily="34" charset="0"/>
                <a:ea typeface="SimSun" pitchFamily="2" charset="-122"/>
                <a:cs typeface="Arial" pitchFamily="34" charset="0"/>
              </a:rPr>
              <a:t>No low-level support for anycast-like service discovery</a:t>
            </a:r>
          </a:p>
        </p:txBody>
      </p:sp>
    </p:spTree>
    <p:extLst>
      <p:ext uri="{BB962C8B-B14F-4D97-AF65-F5344CB8AC3E}">
        <p14:creationId xmlns:p14="http://schemas.microsoft.com/office/powerpoint/2010/main" val="1521215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9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9635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00875" y="6240463"/>
            <a:ext cx="1905000" cy="457200"/>
          </a:xfrm>
          <a:prstGeom prst="rect">
            <a:avLst/>
          </a:prstGeom>
        </p:spPr>
        <p:txBody>
          <a:bodyPr/>
          <a:lstStyle/>
          <a:p>
            <a:fld id="{26FAEEC1-F859-4C4E-9460-CB55F8647D11}" type="slidenum">
              <a:rPr lang="en-US" altLang="ko-KR">
                <a:cs typeface="Arial" pitchFamily="34" charset="0"/>
              </a:rPr>
              <a:pPr/>
              <a:t>43</a:t>
            </a:fld>
            <a:endParaRPr lang="en-US" altLang="ko-KR" sz="1000">
              <a:cs typeface="Arial" pitchFamily="34" charset="0"/>
            </a:endParaRPr>
          </a:p>
        </p:txBody>
      </p:sp>
      <p:sp>
        <p:nvSpPr>
          <p:cNvPr id="199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701675" y="400050"/>
            <a:ext cx="8191500" cy="647700"/>
          </a:xfrm>
        </p:spPr>
        <p:txBody>
          <a:bodyPr/>
          <a:lstStyle/>
          <a:p>
            <a:pPr defTabSz="915988"/>
            <a:r>
              <a:rPr lang="en-US" altLang="zh-CN">
                <a:latin typeface="Arial" pitchFamily="34" charset="0"/>
                <a:ea typeface="SimSun" pitchFamily="2" charset="-122"/>
                <a:cs typeface="Arial" pitchFamily="34" charset="0"/>
              </a:rPr>
              <a:t>Fix #1: Flat, Self-certifying Names</a:t>
            </a:r>
          </a:p>
        </p:txBody>
      </p:sp>
      <p:sp>
        <p:nvSpPr>
          <p:cNvPr id="199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85750" indent="-285750" defTabSz="915988">
              <a:lnSpc>
                <a:spcPct val="130000"/>
              </a:lnSpc>
            </a:pPr>
            <a:r>
              <a:rPr lang="en-US" altLang="zh-CN">
                <a:latin typeface="Arial" pitchFamily="34" charset="0"/>
                <a:ea typeface="SimSun" pitchFamily="2" charset="-122"/>
                <a:cs typeface="Arial" pitchFamily="34" charset="0"/>
              </a:rPr>
              <a:t>Self-certifying (SFS, HIP)</a:t>
            </a:r>
          </a:p>
          <a:p>
            <a:pPr marL="687388" lvl="1" indent="-230188" defTabSz="915988">
              <a:lnSpc>
                <a:spcPct val="130000"/>
              </a:lnSpc>
            </a:pPr>
            <a:r>
              <a:rPr lang="en-US" altLang="zh-CN">
                <a:latin typeface="Arial" pitchFamily="34" charset="0"/>
                <a:ea typeface="SimSun" pitchFamily="2" charset="-122"/>
                <a:cs typeface="Arial" pitchFamily="34" charset="0"/>
              </a:rPr>
              <a:t>Data associated with principal </a:t>
            </a:r>
            <a:r>
              <a:rPr lang="en-US" altLang="zh-CN">
                <a:solidFill>
                  <a:srgbClr val="800000"/>
                </a:solidFill>
                <a:latin typeface="Arial" pitchFamily="34" charset="0"/>
                <a:ea typeface="SimSun" pitchFamily="2" charset="-122"/>
                <a:cs typeface="Arial" pitchFamily="34" charset="0"/>
              </a:rPr>
              <a:t>P</a:t>
            </a:r>
            <a:r>
              <a:rPr lang="en-US" altLang="zh-CN">
                <a:latin typeface="Arial" pitchFamily="34" charset="0"/>
                <a:ea typeface="SimSun" pitchFamily="2" charset="-122"/>
                <a:cs typeface="Arial" pitchFamily="34" charset="0"/>
              </a:rPr>
              <a:t> with public key </a:t>
            </a:r>
            <a:r>
              <a:rPr lang="en-US" altLang="zh-CN">
                <a:solidFill>
                  <a:srgbClr val="800000"/>
                </a:solidFill>
                <a:latin typeface="Arial" pitchFamily="34" charset="0"/>
                <a:ea typeface="SimSun" pitchFamily="2" charset="-122"/>
                <a:cs typeface="Arial" pitchFamily="34" charset="0"/>
              </a:rPr>
              <a:t>Kp</a:t>
            </a:r>
            <a:endParaRPr lang="en-US" altLang="zh-CN">
              <a:latin typeface="Arial" pitchFamily="34" charset="0"/>
              <a:ea typeface="SimSun" pitchFamily="2" charset="-122"/>
              <a:cs typeface="Arial" pitchFamily="34" charset="0"/>
            </a:endParaRPr>
          </a:p>
          <a:p>
            <a:pPr marL="687388" lvl="1" indent="-230188" defTabSz="915988">
              <a:lnSpc>
                <a:spcPct val="130000"/>
              </a:lnSpc>
            </a:pPr>
            <a:r>
              <a:rPr lang="en-US" altLang="zh-CN">
                <a:latin typeface="Arial" pitchFamily="34" charset="0"/>
                <a:ea typeface="SimSun" pitchFamily="2" charset="-122"/>
                <a:cs typeface="Arial" pitchFamily="34" charset="0"/>
              </a:rPr>
              <a:t>Names are of the form: </a:t>
            </a:r>
            <a:r>
              <a:rPr lang="en-US" altLang="zh-CN">
                <a:solidFill>
                  <a:srgbClr val="800000"/>
                </a:solidFill>
                <a:latin typeface="Arial" pitchFamily="34" charset="0"/>
                <a:ea typeface="SimSun" pitchFamily="2" charset="-122"/>
                <a:cs typeface="Arial" pitchFamily="34" charset="0"/>
              </a:rPr>
              <a:t>Hash(Kp): label</a:t>
            </a:r>
          </a:p>
          <a:p>
            <a:pPr marL="687388" lvl="1" indent="-230188" defTabSz="915988">
              <a:lnSpc>
                <a:spcPct val="130000"/>
              </a:lnSpc>
            </a:pPr>
            <a:r>
              <a:rPr lang="en-US" altLang="zh-CN">
                <a:latin typeface="Arial" pitchFamily="34" charset="0"/>
                <a:ea typeface="SimSun" pitchFamily="2" charset="-122"/>
                <a:cs typeface="Arial" pitchFamily="34" charset="0"/>
              </a:rPr>
              <a:t>Data requests return: </a:t>
            </a:r>
            <a:r>
              <a:rPr lang="en-US" altLang="zh-CN">
                <a:solidFill>
                  <a:srgbClr val="800000"/>
                </a:solidFill>
                <a:latin typeface="Arial" pitchFamily="34" charset="0"/>
                <a:ea typeface="SimSun" pitchFamily="2" charset="-122"/>
                <a:cs typeface="Arial" pitchFamily="34" charset="0"/>
              </a:rPr>
              <a:t>&lt;Kp, label, data, signature&gt;</a:t>
            </a:r>
            <a:endParaRPr lang="en-US" altLang="zh-CN">
              <a:latin typeface="Arial" pitchFamily="34" charset="0"/>
              <a:ea typeface="SimSun" pitchFamily="2" charset="-122"/>
              <a:cs typeface="Arial" pitchFamily="34" charset="0"/>
            </a:endParaRPr>
          </a:p>
          <a:p>
            <a:pPr marL="687388" lvl="1" indent="-230188" defTabSz="915988">
              <a:lnSpc>
                <a:spcPct val="130000"/>
              </a:lnSpc>
            </a:pPr>
            <a:r>
              <a:rPr lang="en-US" altLang="zh-CN">
                <a:latin typeface="Arial" pitchFamily="34" charset="0"/>
                <a:ea typeface="SimSun" pitchFamily="2" charset="-122"/>
                <a:cs typeface="Arial" pitchFamily="34" charset="0"/>
              </a:rPr>
              <a:t>Can verify name related to Kp, and Kp signed data</a:t>
            </a:r>
          </a:p>
          <a:p>
            <a:pPr marL="285750" indent="-285750" defTabSz="915988">
              <a:lnSpc>
                <a:spcPct val="130000"/>
              </a:lnSpc>
            </a:pPr>
            <a:r>
              <a:rPr lang="en-US" altLang="zh-CN">
                <a:latin typeface="Arial" pitchFamily="34" charset="0"/>
                <a:ea typeface="SimSun" pitchFamily="2" charset="-122"/>
                <a:cs typeface="Arial" pitchFamily="34" charset="0"/>
              </a:rPr>
              <a:t>Name not tied to location, so naming isn’t rigid</a:t>
            </a:r>
          </a:p>
          <a:p>
            <a:pPr marL="687388" lvl="1" indent="-230188" defTabSz="915988">
              <a:lnSpc>
                <a:spcPct val="130000"/>
              </a:lnSpc>
            </a:pPr>
            <a:r>
              <a:rPr lang="en-US" altLang="zh-CN">
                <a:latin typeface="Arial" pitchFamily="34" charset="0"/>
                <a:ea typeface="SimSun" pitchFamily="2" charset="-122"/>
                <a:cs typeface="Arial" pitchFamily="34" charset="0"/>
              </a:rPr>
              <a:t>resolution mechanism described later</a:t>
            </a:r>
          </a:p>
        </p:txBody>
      </p:sp>
    </p:spTree>
    <p:extLst>
      <p:ext uri="{BB962C8B-B14F-4D97-AF65-F5344CB8AC3E}">
        <p14:creationId xmlns:p14="http://schemas.microsoft.com/office/powerpoint/2010/main" val="223575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00875" y="6240463"/>
            <a:ext cx="1905000" cy="457200"/>
          </a:xfrm>
          <a:prstGeom prst="rect">
            <a:avLst/>
          </a:prstGeom>
        </p:spPr>
        <p:txBody>
          <a:bodyPr/>
          <a:lstStyle/>
          <a:p>
            <a:fld id="{96F68F8F-8BB5-4CB5-83FA-CB730F54674E}" type="slidenum">
              <a:rPr lang="en-US" altLang="ko-KR">
                <a:cs typeface="Arial" pitchFamily="34" charset="0"/>
              </a:rPr>
              <a:pPr/>
              <a:t>44</a:t>
            </a:fld>
            <a:endParaRPr lang="en-US" altLang="ko-KR" sz="1000">
              <a:cs typeface="Arial" pitchFamily="34" charset="0"/>
            </a:endParaRPr>
          </a:p>
        </p:txBody>
      </p:sp>
      <p:sp>
        <p:nvSpPr>
          <p:cNvPr id="199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5988"/>
            <a:r>
              <a:rPr lang="en-US" altLang="zh-CN">
                <a:latin typeface="Arial" pitchFamily="34" charset="0"/>
                <a:ea typeface="SimSun" pitchFamily="2" charset="-122"/>
                <a:cs typeface="Arial" pitchFamily="34" charset="0"/>
              </a:rPr>
              <a:t>Fix #2: Better Protocol Structure</a:t>
            </a:r>
          </a:p>
        </p:txBody>
      </p:sp>
      <p:sp>
        <p:nvSpPr>
          <p:cNvPr id="199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4625"/>
            <a:ext cx="8915400" cy="5095875"/>
          </a:xfrm>
        </p:spPr>
        <p:txBody>
          <a:bodyPr/>
          <a:lstStyle/>
          <a:p>
            <a:pPr marL="285750" indent="-285750" defTabSz="915988"/>
            <a:r>
              <a:rPr lang="en-US" altLang="zh-CN">
                <a:latin typeface="Arial" pitchFamily="34" charset="0"/>
                <a:ea typeface="SimSun" pitchFamily="2" charset="-122"/>
                <a:cs typeface="Arial" pitchFamily="34" charset="0"/>
              </a:rPr>
              <a:t>Implement replication and caching at lower level:</a:t>
            </a:r>
          </a:p>
          <a:p>
            <a:pPr marL="687388" lvl="1" indent="-230188" defTabSz="915988"/>
            <a:r>
              <a:rPr lang="en-US" altLang="zh-CN">
                <a:latin typeface="Arial" pitchFamily="34" charset="0"/>
                <a:ea typeface="SimSun" pitchFamily="2" charset="-122"/>
                <a:cs typeface="Arial" pitchFamily="34" charset="0"/>
              </a:rPr>
              <a:t>find closest replica without application-level tricks</a:t>
            </a:r>
          </a:p>
          <a:p>
            <a:pPr marL="687388" lvl="1" indent="-230188" defTabSz="915988"/>
            <a:r>
              <a:rPr lang="en-US" altLang="zh-CN">
                <a:latin typeface="Arial" pitchFamily="34" charset="0"/>
                <a:ea typeface="SimSun" pitchFamily="2" charset="-122"/>
                <a:cs typeface="Arial" pitchFamily="34" charset="0"/>
              </a:rPr>
              <a:t>caching infrastructure not application-specific</a:t>
            </a:r>
          </a:p>
          <a:p>
            <a:pPr marL="687388" lvl="1" indent="-230188" defTabSz="915988"/>
            <a:endParaRPr lang="en-US" altLang="zh-CN">
              <a:latin typeface="Arial" pitchFamily="34" charset="0"/>
              <a:ea typeface="SimSun" pitchFamily="2" charset="-122"/>
              <a:cs typeface="Arial" pitchFamily="34" charset="0"/>
            </a:endParaRPr>
          </a:p>
          <a:p>
            <a:pPr marL="285750" indent="-285750" defTabSz="915988"/>
            <a:r>
              <a:rPr lang="en-US" altLang="zh-CN">
                <a:latin typeface="Arial" pitchFamily="34" charset="0"/>
                <a:ea typeface="SimSun" pitchFamily="2" charset="-122"/>
                <a:cs typeface="Arial" pitchFamily="34" charset="0"/>
              </a:rPr>
              <a:t>DONA does this through two major changes:</a:t>
            </a:r>
          </a:p>
          <a:p>
            <a:pPr marL="687388" lvl="1" indent="-230188" defTabSz="915988"/>
            <a:r>
              <a:rPr lang="en-US" altLang="zh-CN">
                <a:latin typeface="Arial" pitchFamily="34" charset="0"/>
                <a:ea typeface="SimSun" pitchFamily="2" charset="-122"/>
                <a:cs typeface="Arial" pitchFamily="34" charset="0"/>
              </a:rPr>
              <a:t>insert data-handling shim layer right above IP</a:t>
            </a:r>
          </a:p>
          <a:p>
            <a:pPr marL="687388" lvl="1" indent="-230188" defTabSz="915988"/>
            <a:r>
              <a:rPr lang="en-US" altLang="zh-CN">
                <a:latin typeface="Arial" pitchFamily="34" charset="0"/>
                <a:ea typeface="SimSun" pitchFamily="2" charset="-122"/>
                <a:cs typeface="Arial" pitchFamily="34" charset="0"/>
              </a:rPr>
              <a:t>resolve name by routing to data (TRIAD)</a:t>
            </a:r>
          </a:p>
          <a:p>
            <a:pPr marL="1144588" lvl="2" defTabSz="915988"/>
            <a:r>
              <a:rPr lang="en-US" altLang="zh-CN">
                <a:latin typeface="Arial" pitchFamily="34" charset="0"/>
                <a:ea typeface="SimSun" pitchFamily="2" charset="-122"/>
                <a:cs typeface="Arial" pitchFamily="34" charset="0"/>
              </a:rPr>
              <a:t>better fate sharing</a:t>
            </a:r>
          </a:p>
          <a:p>
            <a:pPr marL="1144588" lvl="2" defTabSz="915988"/>
            <a:r>
              <a:rPr lang="en-US" altLang="zh-CN">
                <a:latin typeface="Arial" pitchFamily="34" charset="0"/>
                <a:ea typeface="SimSun" pitchFamily="2" charset="-122"/>
                <a:cs typeface="Arial" pitchFamily="34" charset="0"/>
              </a:rPr>
              <a:t>less complicated management</a:t>
            </a:r>
          </a:p>
          <a:p>
            <a:pPr marL="1144588" lvl="2" defTabSz="915988"/>
            <a:endParaRPr lang="en-US" altLang="zh-CN">
              <a:latin typeface="Arial" pitchFamily="34" charset="0"/>
              <a:ea typeface="SimSun" pitchFamily="2" charset="-122"/>
              <a:cs typeface="Arial" pitchFamily="34" charset="0"/>
            </a:endParaRPr>
          </a:p>
          <a:p>
            <a:pPr marL="285750" indent="-285750" defTabSz="915988"/>
            <a:r>
              <a:rPr lang="en-US" altLang="zh-CN">
                <a:latin typeface="Arial" pitchFamily="34" charset="0"/>
                <a:ea typeface="SimSun" pitchFamily="2" charset="-122"/>
                <a:cs typeface="Arial" pitchFamily="34" charset="0"/>
              </a:rPr>
              <a:t>No DNS, no lookup, just routing on names</a:t>
            </a:r>
          </a:p>
        </p:txBody>
      </p:sp>
    </p:spTree>
    <p:extLst>
      <p:ext uri="{BB962C8B-B14F-4D97-AF65-F5344CB8AC3E}">
        <p14:creationId xmlns:p14="http://schemas.microsoft.com/office/powerpoint/2010/main" val="333166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CFE0DF-567A-474F-BABC-FA57F6BDF939}" type="slidenum">
              <a:rPr lang="en-US" altLang="ko-KR">
                <a:cs typeface="Arial" pitchFamily="34" charset="0"/>
              </a:rPr>
              <a:pPr/>
              <a:t>45</a:t>
            </a:fld>
            <a:endParaRPr lang="en-US" altLang="ko-KR" sz="1000">
              <a:cs typeface="Arial" pitchFamily="34" charset="0"/>
            </a:endParaRPr>
          </a:p>
        </p:txBody>
      </p:sp>
      <p:sp>
        <p:nvSpPr>
          <p:cNvPr id="2018306" name="제목 1"/>
          <p:cNvSpPr>
            <a:spLocks noGrp="1"/>
          </p:cNvSpPr>
          <p:nvPr>
            <p:ph type="title" idx="4294967295"/>
          </p:nvPr>
        </p:nvSpPr>
        <p:spPr>
          <a:xfrm>
            <a:off x="827088" y="188913"/>
            <a:ext cx="7467600" cy="857250"/>
          </a:xfrm>
        </p:spPr>
        <p:txBody>
          <a:bodyPr lIns="45720" tIns="45720" rIns="45720" bIns="45720" anchor="ctr"/>
          <a:lstStyle/>
          <a:p>
            <a:r>
              <a:rPr lang="en-US" altLang="ko-KR">
                <a:latin typeface="Arial" pitchFamily="34" charset="0"/>
                <a:cs typeface="Arial" pitchFamily="34" charset="0"/>
              </a:rPr>
              <a:t>Content based Networking</a:t>
            </a:r>
          </a:p>
        </p:txBody>
      </p:sp>
      <p:sp>
        <p:nvSpPr>
          <p:cNvPr id="2018307" name="내용 개체 틀 2"/>
          <p:cNvSpPr>
            <a:spLocks noGrp="1"/>
          </p:cNvSpPr>
          <p:nvPr>
            <p:ph idx="4294967295"/>
          </p:nvPr>
        </p:nvSpPr>
        <p:spPr>
          <a:xfrm>
            <a:off x="0" y="1341438"/>
            <a:ext cx="8964613" cy="4751387"/>
          </a:xfrm>
        </p:spPr>
        <p:txBody>
          <a:bodyPr lIns="91440" tIns="45720" rIns="91440" bIns="45720"/>
          <a:lstStyle/>
          <a:p>
            <a:pPr marL="419100" indent="-382588"/>
            <a:r>
              <a:rPr lang="en-US" altLang="ko-KR">
                <a:latin typeface="Arial" pitchFamily="34" charset="0"/>
                <a:cs typeface="Arial" pitchFamily="34" charset="0"/>
              </a:rPr>
              <a:t>Applications</a:t>
            </a:r>
          </a:p>
          <a:p>
            <a:pPr marL="722313" lvl="1" indent="-273050"/>
            <a:r>
              <a:rPr lang="en-US" altLang="ko-KR">
                <a:latin typeface="Arial" pitchFamily="34" charset="0"/>
                <a:cs typeface="Arial" pitchFamily="34" charset="0"/>
              </a:rPr>
              <a:t>Distributed auction systems (e-Bay)</a:t>
            </a:r>
          </a:p>
          <a:p>
            <a:pPr marL="722313" lvl="1" indent="-273050"/>
            <a:r>
              <a:rPr lang="en-US" altLang="ko-KR">
                <a:latin typeface="Arial" pitchFamily="34" charset="0"/>
                <a:cs typeface="Arial" pitchFamily="34" charset="0"/>
              </a:rPr>
              <a:t>Information sharing systems (FastTrack, Gnutella)</a:t>
            </a:r>
          </a:p>
          <a:p>
            <a:pPr marL="722313" lvl="1" indent="-273050"/>
            <a:r>
              <a:rPr lang="en-US" altLang="ko-KR">
                <a:latin typeface="Arial" pitchFamily="34" charset="0"/>
                <a:cs typeface="Arial" pitchFamily="34" charset="0"/>
              </a:rPr>
              <a:t>Mobile and wireless applications (instant messaging, personalized news distribution)</a:t>
            </a:r>
          </a:p>
          <a:p>
            <a:pPr marL="722313" lvl="1" indent="-273050"/>
            <a:r>
              <a:rPr lang="en-US" altLang="ko-KR">
                <a:latin typeface="Arial" pitchFamily="34" charset="0"/>
                <a:cs typeface="Arial" pitchFamily="34" charset="0"/>
              </a:rPr>
              <a:t>Sensor network</a:t>
            </a:r>
          </a:p>
          <a:p>
            <a:pPr marL="419100" indent="-382588"/>
            <a:r>
              <a:rPr lang="en-US" altLang="ko-KR">
                <a:latin typeface="Arial" pitchFamily="34" charset="0"/>
                <a:cs typeface="Arial" pitchFamily="34" charset="0"/>
              </a:rPr>
              <a:t>New style of communication</a:t>
            </a:r>
          </a:p>
          <a:p>
            <a:pPr marL="722313" lvl="1" indent="-273050"/>
            <a:r>
              <a:rPr lang="en-US" altLang="ko-KR">
                <a:latin typeface="Arial" pitchFamily="34" charset="0"/>
                <a:cs typeface="Arial" pitchFamily="34" charset="0"/>
              </a:rPr>
              <a:t>The flow of information – from server to receiver</a:t>
            </a:r>
          </a:p>
          <a:p>
            <a:pPr lvl="2"/>
            <a:r>
              <a:rPr lang="en-US" altLang="ko-KR">
                <a:latin typeface="Arial" pitchFamily="34" charset="0"/>
                <a:cs typeface="Arial" pitchFamily="34" charset="0"/>
              </a:rPr>
              <a:t>is determined by the specific</a:t>
            </a:r>
            <a:r>
              <a:rPr lang="en-US" altLang="ko-KR">
                <a:solidFill>
                  <a:srgbClr val="3333FF"/>
                </a:solidFill>
                <a:latin typeface="Arial" pitchFamily="34" charset="0"/>
                <a:cs typeface="Arial" pitchFamily="34" charset="0"/>
              </a:rPr>
              <a:t> interests </a:t>
            </a:r>
            <a:r>
              <a:rPr lang="en-US" altLang="ko-KR">
                <a:latin typeface="Arial" pitchFamily="34" charset="0"/>
                <a:cs typeface="Arial" pitchFamily="34" charset="0"/>
              </a:rPr>
              <a:t>of the receiver</a:t>
            </a:r>
          </a:p>
          <a:p>
            <a:pPr lvl="2"/>
            <a:r>
              <a:rPr lang="en-US" altLang="ko-KR">
                <a:latin typeface="Arial" pitchFamily="34" charset="0"/>
                <a:cs typeface="Arial" pitchFamily="34" charset="0"/>
              </a:rPr>
              <a:t>not by explicit destination address of receiver: current IP based network</a:t>
            </a:r>
          </a:p>
        </p:txBody>
      </p:sp>
      <p:sp>
        <p:nvSpPr>
          <p:cNvPr id="4" name="날짜 개체 틀 3"/>
          <p:cNvSpPr txBox="1">
            <a:spLocks noGrp="1"/>
          </p:cNvSpPr>
          <p:nvPr/>
        </p:nvSpPr>
        <p:spPr>
          <a:xfrm>
            <a:off x="457200" y="6421438"/>
            <a:ext cx="2133600" cy="365125"/>
          </a:xfrm>
          <a:prstGeom prst="rect">
            <a:avLst/>
          </a:prstGeom>
          <a:noFill/>
        </p:spPr>
        <p:txBody>
          <a:bodyPr bIns="0" anchor="b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FF9E390C-8DB2-47D7-BEBF-6195C93D1375}" type="datetime1">
              <a:rPr kumimoji="0" lang="ko-KR" altLang="en-US" sz="1000">
                <a:solidFill>
                  <a:schemeClr val="tx2">
                    <a:shade val="50000"/>
                  </a:schemeClr>
                </a:solidFill>
                <a:ea typeface="+mn-ea"/>
                <a:cs typeface="Arial" pitchFamily="34" charset="0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2016-11-27</a:t>
            </a:fld>
            <a:endParaRPr kumimoji="0" lang="ko-KR" altLang="en-US" sz="1000">
              <a:solidFill>
                <a:schemeClr val="tx2">
                  <a:shade val="50000"/>
                </a:schemeClr>
              </a:solidFill>
              <a:ea typeface="+mn-ea"/>
              <a:cs typeface="Arial" pitchFamily="34" charset="0"/>
            </a:endParaRPr>
          </a:p>
        </p:txBody>
      </p:sp>
      <p:sp>
        <p:nvSpPr>
          <p:cNvPr id="5" name="슬라이드 번호 개체 틀 4"/>
          <p:cNvSpPr txBox="1">
            <a:spLocks noGrp="1"/>
          </p:cNvSpPr>
          <p:nvPr/>
        </p:nvSpPr>
        <p:spPr>
          <a:xfrm>
            <a:off x="8153400" y="6421438"/>
            <a:ext cx="762000" cy="365125"/>
          </a:xfrm>
          <a:prstGeom prst="rect">
            <a:avLst/>
          </a:prstGeom>
          <a:noFill/>
        </p:spPr>
        <p:txBody>
          <a:bodyPr lIns="0" tIns="0" rIns="0" bIns="0" anchor="b"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33AEABC8-A1C1-4A70-B74A-F3E9B4CD71EF}" type="slidenum">
              <a:rPr kumimoji="0" lang="ko-KR" altLang="en-US" sz="1000">
                <a:solidFill>
                  <a:schemeClr val="tx2">
                    <a:shade val="50000"/>
                  </a:schemeClr>
                </a:solidFill>
                <a:ea typeface="+mn-ea"/>
                <a:cs typeface="Arial" pitchFamily="34" charset="0"/>
              </a:rPr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45</a:t>
            </a:fld>
            <a:endParaRPr kumimoji="0" lang="ko-KR" altLang="en-US" sz="1000" dirty="0">
              <a:solidFill>
                <a:schemeClr val="tx2">
                  <a:shade val="50000"/>
                </a:schemeClr>
              </a:solidFill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0060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44D12-44A4-4D22-927E-C73EE9AD0067}" type="slidenum">
              <a:rPr lang="en-US" altLang="ko-KR">
                <a:cs typeface="Arial" pitchFamily="34" charset="0"/>
              </a:rPr>
              <a:pPr/>
              <a:t>46</a:t>
            </a:fld>
            <a:endParaRPr lang="en-US" altLang="ko-KR" sz="1000">
              <a:cs typeface="Arial" pitchFamily="34" charset="0"/>
            </a:endParaRPr>
          </a:p>
        </p:txBody>
      </p:sp>
      <p:sp>
        <p:nvSpPr>
          <p:cNvPr id="2034690" name="제목 1"/>
          <p:cNvSpPr>
            <a:spLocks noGrp="1"/>
          </p:cNvSpPr>
          <p:nvPr>
            <p:ph type="title" idx="4294967295"/>
          </p:nvPr>
        </p:nvSpPr>
        <p:spPr>
          <a:xfrm>
            <a:off x="827088" y="188913"/>
            <a:ext cx="7467600" cy="857250"/>
          </a:xfrm>
        </p:spPr>
        <p:txBody>
          <a:bodyPr lIns="45720" tIns="45720" rIns="45720" bIns="45720" anchor="ctr"/>
          <a:lstStyle/>
          <a:p>
            <a:r>
              <a:rPr lang="en-US" altLang="ko-KR">
                <a:latin typeface="Arial" pitchFamily="34" charset="0"/>
                <a:cs typeface="Arial" pitchFamily="34" charset="0"/>
              </a:rPr>
              <a:t>Content based Networking</a:t>
            </a:r>
          </a:p>
        </p:txBody>
      </p:sp>
      <p:sp>
        <p:nvSpPr>
          <p:cNvPr id="2034691" name="내용 개체 틀 2"/>
          <p:cNvSpPr>
            <a:spLocks noGrp="1"/>
          </p:cNvSpPr>
          <p:nvPr>
            <p:ph idx="4294967295"/>
          </p:nvPr>
        </p:nvSpPr>
        <p:spPr>
          <a:xfrm>
            <a:off x="107950" y="1196975"/>
            <a:ext cx="8785225" cy="5111750"/>
          </a:xfrm>
        </p:spPr>
        <p:txBody>
          <a:bodyPr lIns="91440" tIns="45720" rIns="91440" bIns="45720"/>
          <a:lstStyle/>
          <a:p>
            <a:pPr marL="419100" indent="-382588"/>
            <a:r>
              <a:rPr lang="en-US" altLang="ko-KR" sz="2400" dirty="0">
                <a:latin typeface="Arial" pitchFamily="34" charset="0"/>
                <a:cs typeface="Arial" pitchFamily="34" charset="0"/>
              </a:rPr>
              <a:t>Multicasting as a Solution?</a:t>
            </a:r>
          </a:p>
          <a:p>
            <a:pPr marL="722313" lvl="1" indent="-273050"/>
            <a:r>
              <a:rPr lang="en-US" altLang="ko-KR" sz="2000" dirty="0">
                <a:latin typeface="Arial" pitchFamily="34" charset="0"/>
                <a:cs typeface="Arial" pitchFamily="34" charset="0"/>
              </a:rPr>
              <a:t>Multicast addresses = multicast groups: (unit: </a:t>
            </a:r>
            <a:r>
              <a:rPr lang="en-US" altLang="ko-KR" sz="2000" i="1" dirty="0">
                <a:latin typeface="Arial" pitchFamily="34" charset="0"/>
                <a:cs typeface="Arial" pitchFamily="34" charset="0"/>
              </a:rPr>
              <a:t>group of same interest)</a:t>
            </a:r>
          </a:p>
          <a:p>
            <a:pPr lvl="2"/>
            <a:r>
              <a:rPr lang="en-US" altLang="ko-KR" sz="1600" dirty="0">
                <a:latin typeface="Arial" pitchFamily="34" charset="0"/>
                <a:cs typeface="Arial" pitchFamily="34" charset="0"/>
              </a:rPr>
              <a:t>Sender sends information to reserved address : SAP : announcement </a:t>
            </a:r>
          </a:p>
          <a:p>
            <a:pPr lvl="2"/>
            <a:r>
              <a:rPr lang="en-US" altLang="ko-KR" sz="1600" dirty="0">
                <a:latin typeface="Arial" pitchFamily="34" charset="0"/>
                <a:cs typeface="Arial" pitchFamily="34" charset="0"/>
              </a:rPr>
              <a:t>Receiver “subscribes” for the address</a:t>
            </a:r>
          </a:p>
          <a:p>
            <a:pPr marL="722313" lvl="1" indent="-273050"/>
            <a:r>
              <a:rPr lang="en-US" altLang="ko-KR" sz="2000" dirty="0">
                <a:latin typeface="Arial" pitchFamily="34" charset="0"/>
                <a:cs typeface="Arial" pitchFamily="34" charset="0"/>
              </a:rPr>
              <a:t>Problem: How to split information into separate groups to satisfy all users?</a:t>
            </a:r>
          </a:p>
          <a:p>
            <a:pPr lvl="2"/>
            <a:r>
              <a:rPr lang="en-US" altLang="ko-KR" sz="1600" dirty="0">
                <a:latin typeface="Arial" pitchFamily="34" charset="0"/>
                <a:cs typeface="Arial" pitchFamily="34" charset="0"/>
              </a:rPr>
              <a:t>Receiver must subscribe for a most of groups =&gt; huge unusable garbage</a:t>
            </a:r>
          </a:p>
          <a:p>
            <a:pPr lvl="2"/>
            <a:r>
              <a:rPr lang="en-US" altLang="ko-KR" sz="1600" dirty="0">
                <a:latin typeface="Arial" pitchFamily="34" charset="0"/>
                <a:cs typeface="Arial" pitchFamily="34" charset="0"/>
              </a:rPr>
              <a:t>A lot of small groups? =&gt; sender must send to many groups &amp; receiver must subscribe for many groups</a:t>
            </a:r>
          </a:p>
          <a:p>
            <a:pPr marL="419100" indent="-382588"/>
            <a:r>
              <a:rPr lang="en-US" altLang="ko-KR" sz="2400" dirty="0">
                <a:latin typeface="Arial" pitchFamily="34" charset="0"/>
                <a:cs typeface="Arial" pitchFamily="34" charset="0"/>
              </a:rPr>
              <a:t>Content based middleware as a solution</a:t>
            </a:r>
          </a:p>
          <a:p>
            <a:pPr marL="722313" lvl="1" indent="-273050"/>
            <a:r>
              <a:rPr lang="en-US" altLang="ko-KR" sz="2000" dirty="0">
                <a:latin typeface="Arial" pitchFamily="34" charset="0"/>
                <a:cs typeface="Arial" pitchFamily="34" charset="0"/>
              </a:rPr>
              <a:t>subscription can express predicates over the whole content of publication, not only over few well-known attributes</a:t>
            </a:r>
          </a:p>
          <a:p>
            <a:pPr lvl="2"/>
            <a:r>
              <a:rPr lang="en-US" altLang="ko-KR" sz="1600" dirty="0">
                <a:latin typeface="Arial" pitchFamily="34" charset="0"/>
                <a:cs typeface="Arial" pitchFamily="34" charset="0"/>
              </a:rPr>
              <a:t>Advantage: Greater expressive power</a:t>
            </a:r>
          </a:p>
          <a:p>
            <a:pPr lvl="2"/>
            <a:r>
              <a:rPr lang="en-US" altLang="ko-KR" sz="1600" dirty="0">
                <a:latin typeface="Arial" pitchFamily="34" charset="0"/>
                <a:cs typeface="Arial" pitchFamily="34" charset="0"/>
              </a:rPr>
              <a:t>Disadvantage: Scalability, not distributed but centralized</a:t>
            </a:r>
          </a:p>
          <a:p>
            <a:pPr marL="722313" lvl="1" indent="-273050"/>
            <a:r>
              <a:rPr lang="en-US" altLang="ko-KR" i="1" dirty="0">
                <a:latin typeface="Arial" pitchFamily="34" charset="0"/>
                <a:cs typeface="Arial" pitchFamily="34" charset="0"/>
              </a:rPr>
              <a:t>(Overlay network)</a:t>
            </a:r>
          </a:p>
        </p:txBody>
      </p:sp>
      <p:sp>
        <p:nvSpPr>
          <p:cNvPr id="4" name="날짜 개체 틀 3"/>
          <p:cNvSpPr txBox="1">
            <a:spLocks noGrp="1"/>
          </p:cNvSpPr>
          <p:nvPr/>
        </p:nvSpPr>
        <p:spPr>
          <a:xfrm>
            <a:off x="457200" y="6421438"/>
            <a:ext cx="2133600" cy="365125"/>
          </a:xfrm>
          <a:prstGeom prst="rect">
            <a:avLst/>
          </a:prstGeom>
          <a:noFill/>
        </p:spPr>
        <p:txBody>
          <a:bodyPr bIns="0" anchor="b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FF9E390C-8DB2-47D7-BEBF-6195C93D1375}" type="datetime1">
              <a:rPr kumimoji="0" lang="ko-KR" altLang="en-US" sz="1000">
                <a:solidFill>
                  <a:schemeClr val="tx2">
                    <a:shade val="50000"/>
                  </a:schemeClr>
                </a:solidFill>
                <a:ea typeface="+mn-ea"/>
                <a:cs typeface="Arial" pitchFamily="34" charset="0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2016-11-27</a:t>
            </a:fld>
            <a:endParaRPr kumimoji="0" lang="ko-KR" altLang="en-US" sz="1000">
              <a:solidFill>
                <a:schemeClr val="tx2">
                  <a:shade val="50000"/>
                </a:schemeClr>
              </a:solidFill>
              <a:ea typeface="+mn-ea"/>
              <a:cs typeface="Arial" pitchFamily="34" charset="0"/>
            </a:endParaRPr>
          </a:p>
        </p:txBody>
      </p:sp>
      <p:sp>
        <p:nvSpPr>
          <p:cNvPr id="5" name="슬라이드 번호 개체 틀 4"/>
          <p:cNvSpPr txBox="1">
            <a:spLocks noGrp="1"/>
          </p:cNvSpPr>
          <p:nvPr/>
        </p:nvSpPr>
        <p:spPr>
          <a:xfrm>
            <a:off x="8153400" y="6421438"/>
            <a:ext cx="762000" cy="365125"/>
          </a:xfrm>
          <a:prstGeom prst="rect">
            <a:avLst/>
          </a:prstGeom>
          <a:noFill/>
        </p:spPr>
        <p:txBody>
          <a:bodyPr lIns="0" tIns="0" rIns="0" bIns="0" anchor="b"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FEAB677B-A50E-4E02-9499-FB2E6809539E}" type="slidenum">
              <a:rPr kumimoji="0" lang="ko-KR" altLang="en-US" sz="1000">
                <a:solidFill>
                  <a:schemeClr val="tx2">
                    <a:shade val="50000"/>
                  </a:schemeClr>
                </a:solidFill>
                <a:ea typeface="+mn-ea"/>
                <a:cs typeface="Arial" pitchFamily="34" charset="0"/>
              </a:rPr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46</a:t>
            </a:fld>
            <a:endParaRPr kumimoji="0" lang="ko-KR" altLang="en-US" sz="1000" dirty="0">
              <a:solidFill>
                <a:schemeClr val="tx2">
                  <a:shade val="50000"/>
                </a:schemeClr>
              </a:solidFill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07644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D015A-448F-4A36-9CDA-F3C1AF524B0F}" type="slidenum">
              <a:rPr lang="en-US" altLang="ko-KR">
                <a:cs typeface="Arial" pitchFamily="34" charset="0"/>
              </a:rPr>
              <a:pPr/>
              <a:t>47</a:t>
            </a:fld>
            <a:endParaRPr lang="en-US" altLang="ko-KR" sz="1000">
              <a:cs typeface="Arial" pitchFamily="34" charset="0"/>
            </a:endParaRPr>
          </a:p>
        </p:txBody>
      </p:sp>
      <p:sp>
        <p:nvSpPr>
          <p:cNvPr id="2046978" name="제목 1"/>
          <p:cNvSpPr>
            <a:spLocks noGrp="1"/>
          </p:cNvSpPr>
          <p:nvPr>
            <p:ph type="title" idx="4294967295"/>
          </p:nvPr>
        </p:nvSpPr>
        <p:spPr>
          <a:xfrm>
            <a:off x="827088" y="188913"/>
            <a:ext cx="7467600" cy="857250"/>
          </a:xfrm>
        </p:spPr>
        <p:txBody>
          <a:bodyPr lIns="45720" tIns="45720" rIns="45720" bIns="45720" anchor="ctr"/>
          <a:lstStyle/>
          <a:p>
            <a:r>
              <a:rPr lang="en-US" altLang="ko-KR">
                <a:latin typeface="Arial" pitchFamily="34" charset="0"/>
                <a:cs typeface="Arial" pitchFamily="34" charset="0"/>
              </a:rPr>
              <a:t>Content based Networking</a:t>
            </a:r>
          </a:p>
        </p:txBody>
      </p:sp>
      <p:sp>
        <p:nvSpPr>
          <p:cNvPr id="2046979" name="내용 개체 틀 2"/>
          <p:cNvSpPr>
            <a:spLocks noGrp="1"/>
          </p:cNvSpPr>
          <p:nvPr>
            <p:ph idx="4294967295"/>
          </p:nvPr>
        </p:nvSpPr>
        <p:spPr>
          <a:xfrm>
            <a:off x="107950" y="1196975"/>
            <a:ext cx="8785225" cy="5111750"/>
          </a:xfrm>
        </p:spPr>
        <p:txBody>
          <a:bodyPr lIns="91440" tIns="45720" rIns="91440" bIns="45720"/>
          <a:lstStyle/>
          <a:p>
            <a:pPr marL="419100" indent="-382588"/>
            <a:r>
              <a:rPr lang="en-US" altLang="ko-KR" sz="2400">
                <a:latin typeface="Arial" pitchFamily="34" charset="0"/>
                <a:cs typeface="Arial" pitchFamily="34" charset="0"/>
              </a:rPr>
              <a:t>Still need addresses</a:t>
            </a:r>
          </a:p>
          <a:p>
            <a:pPr marL="722313" lvl="1" indent="-273050"/>
            <a:r>
              <a:rPr lang="en-US" altLang="ko-KR" sz="2000">
                <a:latin typeface="Arial" pitchFamily="34" charset="0"/>
                <a:cs typeface="Arial" pitchFamily="34" charset="0"/>
              </a:rPr>
              <a:t>associate predicates with their issuers</a:t>
            </a:r>
          </a:p>
          <a:p>
            <a:pPr marL="722313" lvl="1" indent="-273050"/>
            <a:r>
              <a:rPr lang="en-US" altLang="ko-KR" sz="2000">
                <a:latin typeface="Arial" pitchFamily="34" charset="0"/>
                <a:cs typeface="Arial" pitchFamily="34" charset="0"/>
              </a:rPr>
              <a:t>Maintain topological routing info</a:t>
            </a:r>
          </a:p>
          <a:p>
            <a:pPr marL="419100" indent="-382588"/>
            <a:r>
              <a:rPr lang="en-US" altLang="ko-KR" sz="2400">
                <a:latin typeface="Arial" pitchFamily="34" charset="0"/>
                <a:cs typeface="Arial" pitchFamily="34" charset="0"/>
              </a:rPr>
              <a:t>Predicate advertised by node is implicitly an address</a:t>
            </a:r>
          </a:p>
          <a:p>
            <a:pPr marL="419100" indent="-382588"/>
            <a:r>
              <a:rPr lang="en-US" altLang="ko-KR" sz="2400">
                <a:latin typeface="Arial" pitchFamily="34" charset="0"/>
                <a:cs typeface="Arial" pitchFamily="34" charset="0"/>
              </a:rPr>
              <a:t>Message set of typed attributes</a:t>
            </a:r>
          </a:p>
        </p:txBody>
      </p:sp>
      <p:sp>
        <p:nvSpPr>
          <p:cNvPr id="4" name="날짜 개체 틀 3"/>
          <p:cNvSpPr txBox="1">
            <a:spLocks noGrp="1"/>
          </p:cNvSpPr>
          <p:nvPr/>
        </p:nvSpPr>
        <p:spPr>
          <a:xfrm>
            <a:off x="457200" y="6421438"/>
            <a:ext cx="2133600" cy="365125"/>
          </a:xfrm>
          <a:prstGeom prst="rect">
            <a:avLst/>
          </a:prstGeom>
          <a:noFill/>
        </p:spPr>
        <p:txBody>
          <a:bodyPr bIns="0" anchor="b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FF9E390C-8DB2-47D7-BEBF-6195C93D1375}" type="datetime1">
              <a:rPr kumimoji="0" lang="ko-KR" altLang="en-US" sz="1000">
                <a:solidFill>
                  <a:schemeClr val="tx2">
                    <a:shade val="50000"/>
                  </a:schemeClr>
                </a:solidFill>
                <a:ea typeface="+mn-ea"/>
                <a:cs typeface="Arial" pitchFamily="34" charset="0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2016-11-27</a:t>
            </a:fld>
            <a:endParaRPr kumimoji="0" lang="ko-KR" altLang="en-US" sz="1000">
              <a:solidFill>
                <a:schemeClr val="tx2">
                  <a:shade val="50000"/>
                </a:schemeClr>
              </a:solidFill>
              <a:ea typeface="+mn-ea"/>
              <a:cs typeface="Arial" pitchFamily="34" charset="0"/>
            </a:endParaRPr>
          </a:p>
        </p:txBody>
      </p:sp>
      <p:sp>
        <p:nvSpPr>
          <p:cNvPr id="5" name="슬라이드 번호 개체 틀 4"/>
          <p:cNvSpPr txBox="1">
            <a:spLocks noGrp="1"/>
          </p:cNvSpPr>
          <p:nvPr/>
        </p:nvSpPr>
        <p:spPr>
          <a:xfrm>
            <a:off x="8153400" y="6421438"/>
            <a:ext cx="762000" cy="365125"/>
          </a:xfrm>
          <a:prstGeom prst="rect">
            <a:avLst/>
          </a:prstGeom>
          <a:noFill/>
        </p:spPr>
        <p:txBody>
          <a:bodyPr lIns="0" tIns="0" rIns="0" bIns="0" anchor="b"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04572497-707E-4CF8-836C-BFDB33072274}" type="slidenum">
              <a:rPr kumimoji="0" lang="ko-KR" altLang="en-US" sz="1000">
                <a:solidFill>
                  <a:schemeClr val="tx2">
                    <a:shade val="50000"/>
                  </a:schemeClr>
                </a:solidFill>
                <a:ea typeface="+mn-ea"/>
                <a:cs typeface="Arial" pitchFamily="34" charset="0"/>
              </a:rPr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47</a:t>
            </a:fld>
            <a:endParaRPr kumimoji="0" lang="ko-KR" altLang="en-US" sz="1000" dirty="0">
              <a:solidFill>
                <a:schemeClr val="tx2">
                  <a:shade val="50000"/>
                </a:schemeClr>
              </a:solidFill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83228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6588AC-E64D-4201-9798-27D4A8B0F498}" type="slidenum">
              <a:rPr lang="en-US" altLang="ko-KR">
                <a:cs typeface="Arial" pitchFamily="34" charset="0"/>
              </a:rPr>
              <a:pPr/>
              <a:t>48</a:t>
            </a:fld>
            <a:endParaRPr lang="en-US" altLang="ko-KR" sz="1000">
              <a:cs typeface="Arial" pitchFamily="34" charset="0"/>
            </a:endParaRPr>
          </a:p>
        </p:txBody>
      </p:sp>
      <p:sp>
        <p:nvSpPr>
          <p:cNvPr id="2049026" name="제목 1"/>
          <p:cNvSpPr>
            <a:spLocks noGrp="1"/>
          </p:cNvSpPr>
          <p:nvPr>
            <p:ph type="title" idx="4294967295"/>
          </p:nvPr>
        </p:nvSpPr>
        <p:spPr>
          <a:xfrm>
            <a:off x="827088" y="188913"/>
            <a:ext cx="7467600" cy="857250"/>
          </a:xfrm>
        </p:spPr>
        <p:txBody>
          <a:bodyPr lIns="45720" tIns="45720" rIns="45720" bIns="45720" anchor="ctr"/>
          <a:lstStyle/>
          <a:p>
            <a:r>
              <a:rPr lang="en-US" altLang="ko-KR">
                <a:latin typeface="Arial" pitchFamily="34" charset="0"/>
                <a:cs typeface="Arial" pitchFamily="34" charset="0"/>
              </a:rPr>
              <a:t>Content based Networking</a:t>
            </a:r>
          </a:p>
        </p:txBody>
      </p:sp>
      <p:sp>
        <p:nvSpPr>
          <p:cNvPr id="2049027" name="내용 개체 틀 2"/>
          <p:cNvSpPr>
            <a:spLocks noGrp="1"/>
          </p:cNvSpPr>
          <p:nvPr>
            <p:ph idx="4294967295"/>
          </p:nvPr>
        </p:nvSpPr>
        <p:spPr>
          <a:xfrm>
            <a:off x="107950" y="1196975"/>
            <a:ext cx="4535488" cy="4679950"/>
          </a:xfrm>
        </p:spPr>
        <p:txBody>
          <a:bodyPr lIns="91440" tIns="45720" rIns="91440" bIns="45720"/>
          <a:lstStyle/>
          <a:p>
            <a:pPr marL="419100" indent="-382588"/>
            <a:r>
              <a:rPr lang="en-US" altLang="ko-KR" sz="2400">
                <a:latin typeface="Arial" pitchFamily="34" charset="0"/>
                <a:cs typeface="Arial" pitchFamily="34" charset="0"/>
              </a:rPr>
              <a:t>Routing</a:t>
            </a:r>
          </a:p>
          <a:p>
            <a:pPr marL="722313" lvl="1" indent="-273050"/>
            <a:r>
              <a:rPr lang="en-US" altLang="ko-KR" sz="2000">
                <a:latin typeface="Arial" pitchFamily="34" charset="0"/>
                <a:cs typeface="Arial" pitchFamily="34" charset="0"/>
              </a:rPr>
              <a:t>Use advertised predicates to prune branches of broadcast distribution trees</a:t>
            </a:r>
          </a:p>
          <a:p>
            <a:pPr marL="722313" lvl="1" indent="-273050"/>
            <a:r>
              <a:rPr lang="en-US" altLang="ko-KR" sz="2000">
                <a:latin typeface="Arial" pitchFamily="34" charset="0"/>
                <a:cs typeface="Arial" pitchFamily="34" charset="0"/>
              </a:rPr>
              <a:t>Router uses 2 protocols</a:t>
            </a:r>
          </a:p>
          <a:p>
            <a:pPr lvl="2"/>
            <a:r>
              <a:rPr lang="en-US" altLang="ko-KR" sz="1600">
                <a:latin typeface="Arial" pitchFamily="34" charset="0"/>
                <a:cs typeface="Arial" pitchFamily="34" charset="0"/>
              </a:rPr>
              <a:t>Broadcast routing</a:t>
            </a:r>
          </a:p>
          <a:p>
            <a:pPr lvl="2"/>
            <a:r>
              <a:rPr lang="en-US" altLang="ko-KR" sz="1600">
                <a:latin typeface="Arial" pitchFamily="34" charset="0"/>
                <a:cs typeface="Arial" pitchFamily="34" charset="0"/>
              </a:rPr>
              <a:t>Content-based routing</a:t>
            </a:r>
          </a:p>
          <a:p>
            <a:pPr lvl="3"/>
            <a:r>
              <a:rPr lang="en-US" altLang="ko-KR" sz="1600">
                <a:latin typeface="Arial" pitchFamily="34" charset="0"/>
                <a:cs typeface="Arial" pitchFamily="34" charset="0"/>
              </a:rPr>
              <a:t>“push” based on recv ads</a:t>
            </a:r>
          </a:p>
          <a:p>
            <a:pPr lvl="3"/>
            <a:r>
              <a:rPr lang="en-US" altLang="ko-KR" sz="1600">
                <a:latin typeface="Arial" pitchFamily="34" charset="0"/>
                <a:cs typeface="Arial" pitchFamily="34" charset="0"/>
              </a:rPr>
              <a:t>“pull” based on snd requests</a:t>
            </a:r>
          </a:p>
          <a:p>
            <a:pPr lvl="4"/>
            <a:r>
              <a:rPr lang="en-US" altLang="ko-KR" sz="1600">
                <a:latin typeface="Arial" pitchFamily="34" charset="0"/>
                <a:cs typeface="Arial" pitchFamily="34" charset="0"/>
              </a:rPr>
              <a:t>To update routing table</a:t>
            </a:r>
          </a:p>
          <a:p>
            <a:pPr lvl="4"/>
            <a:r>
              <a:rPr lang="en-US" altLang="ko-KR" sz="1600">
                <a:latin typeface="Arial" pitchFamily="34" charset="0"/>
                <a:cs typeface="Arial" pitchFamily="34" charset="0"/>
              </a:rPr>
              <a:t>update replies</a:t>
            </a:r>
          </a:p>
          <a:p>
            <a:pPr marL="722313" lvl="1" indent="-273050"/>
            <a:r>
              <a:rPr lang="en-US" altLang="ko-KR" sz="2000">
                <a:latin typeface="Arial" pitchFamily="34" charset="0"/>
                <a:cs typeface="Arial" pitchFamily="34" charset="0"/>
              </a:rPr>
              <a:t>Avoids sending out ads that have already been set up</a:t>
            </a:r>
          </a:p>
          <a:p>
            <a:pPr marL="722313" lvl="1" indent="-273050"/>
            <a:r>
              <a:rPr lang="en-US" altLang="ko-KR" sz="2000">
                <a:latin typeface="Arial" pitchFamily="34" charset="0"/>
                <a:cs typeface="Arial" pitchFamily="34" charset="0"/>
              </a:rPr>
              <a:t>Use sender requests to collect routing info</a:t>
            </a:r>
          </a:p>
        </p:txBody>
      </p:sp>
      <p:sp>
        <p:nvSpPr>
          <p:cNvPr id="4" name="날짜 개체 틀 3"/>
          <p:cNvSpPr txBox="1">
            <a:spLocks noGrp="1"/>
          </p:cNvSpPr>
          <p:nvPr/>
        </p:nvSpPr>
        <p:spPr>
          <a:xfrm>
            <a:off x="457200" y="6421438"/>
            <a:ext cx="2133600" cy="365125"/>
          </a:xfrm>
          <a:prstGeom prst="rect">
            <a:avLst/>
          </a:prstGeom>
          <a:noFill/>
        </p:spPr>
        <p:txBody>
          <a:bodyPr bIns="0" anchor="b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FF9E390C-8DB2-47D7-BEBF-6195C93D1375}" type="datetime1">
              <a:rPr kumimoji="0" lang="ko-KR" altLang="en-US" sz="1000">
                <a:solidFill>
                  <a:schemeClr val="tx2">
                    <a:shade val="50000"/>
                  </a:schemeClr>
                </a:solidFill>
                <a:ea typeface="+mn-ea"/>
                <a:cs typeface="Arial" pitchFamily="34" charset="0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2016-11-27</a:t>
            </a:fld>
            <a:endParaRPr kumimoji="0" lang="ko-KR" altLang="en-US" sz="1000">
              <a:solidFill>
                <a:schemeClr val="tx2">
                  <a:shade val="50000"/>
                </a:schemeClr>
              </a:solidFill>
              <a:ea typeface="+mn-ea"/>
              <a:cs typeface="Arial" pitchFamily="34" charset="0"/>
            </a:endParaRPr>
          </a:p>
        </p:txBody>
      </p:sp>
      <p:sp>
        <p:nvSpPr>
          <p:cNvPr id="5" name="슬라이드 번호 개체 틀 4"/>
          <p:cNvSpPr txBox="1">
            <a:spLocks noGrp="1"/>
          </p:cNvSpPr>
          <p:nvPr/>
        </p:nvSpPr>
        <p:spPr>
          <a:xfrm>
            <a:off x="8153400" y="6421438"/>
            <a:ext cx="762000" cy="365125"/>
          </a:xfrm>
          <a:prstGeom prst="rect">
            <a:avLst/>
          </a:prstGeom>
          <a:noFill/>
        </p:spPr>
        <p:txBody>
          <a:bodyPr lIns="0" tIns="0" rIns="0" bIns="0" anchor="b"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6F9382E9-D5D9-42D4-9BEA-D98AEF6DB3F1}" type="slidenum">
              <a:rPr kumimoji="0" lang="ko-KR" altLang="en-US" sz="1000">
                <a:solidFill>
                  <a:schemeClr val="tx2">
                    <a:shade val="50000"/>
                  </a:schemeClr>
                </a:solidFill>
                <a:ea typeface="+mn-ea"/>
                <a:cs typeface="Arial" pitchFamily="34" charset="0"/>
              </a:rPr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48</a:t>
            </a:fld>
            <a:endParaRPr kumimoji="0" lang="ko-KR" altLang="en-US" sz="1000" dirty="0">
              <a:solidFill>
                <a:schemeClr val="tx2">
                  <a:shade val="50000"/>
                </a:schemeClr>
              </a:solidFill>
              <a:ea typeface="+mn-ea"/>
              <a:cs typeface="Arial" pitchFamily="34" charset="0"/>
            </a:endParaRPr>
          </a:p>
        </p:txBody>
      </p:sp>
      <p:pic>
        <p:nvPicPr>
          <p:cNvPr id="2049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268413"/>
            <a:ext cx="4479925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661878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00BED-D3F2-4DF3-9BBF-6839C3D22FBE}" type="slidenum">
              <a:rPr lang="en-US" altLang="ko-KR">
                <a:cs typeface="Arial" pitchFamily="34" charset="0"/>
              </a:rPr>
              <a:pPr/>
              <a:t>49</a:t>
            </a:fld>
            <a:endParaRPr lang="en-US" altLang="ko-KR" sz="1000">
              <a:cs typeface="Arial" pitchFamily="34" charset="0"/>
            </a:endParaRPr>
          </a:p>
        </p:txBody>
      </p:sp>
      <p:sp>
        <p:nvSpPr>
          <p:cNvPr id="2032642" name="제목 1"/>
          <p:cNvSpPr>
            <a:spLocks noGrp="1"/>
          </p:cNvSpPr>
          <p:nvPr>
            <p:ph type="title" idx="4294967295"/>
          </p:nvPr>
        </p:nvSpPr>
        <p:spPr>
          <a:xfrm>
            <a:off x="827088" y="188913"/>
            <a:ext cx="7467600" cy="857250"/>
          </a:xfrm>
        </p:spPr>
        <p:txBody>
          <a:bodyPr lIns="45720" tIns="45720" rIns="45720" bIns="45720" anchor="ctr"/>
          <a:lstStyle/>
          <a:p>
            <a:r>
              <a:rPr lang="en-US" altLang="ko-KR">
                <a:latin typeface="Arial" pitchFamily="34" charset="0"/>
                <a:cs typeface="Arial" pitchFamily="34" charset="0"/>
              </a:rPr>
              <a:t>Content based Networking</a:t>
            </a:r>
          </a:p>
        </p:txBody>
      </p:sp>
      <p:sp>
        <p:nvSpPr>
          <p:cNvPr id="2032643" name="내용 개체 틀 2"/>
          <p:cNvSpPr>
            <a:spLocks noGrp="1"/>
          </p:cNvSpPr>
          <p:nvPr>
            <p:ph idx="4294967295"/>
          </p:nvPr>
        </p:nvSpPr>
        <p:spPr>
          <a:xfrm>
            <a:off x="395288" y="1341438"/>
            <a:ext cx="8208962" cy="2357437"/>
          </a:xfrm>
        </p:spPr>
        <p:txBody>
          <a:bodyPr lIns="91440" tIns="45720" rIns="91440" bIns="45720"/>
          <a:lstStyle/>
          <a:p>
            <a:pPr marL="419100" indent="-382588"/>
            <a:r>
              <a:rPr lang="en-US" altLang="ko-KR">
                <a:latin typeface="Arial" pitchFamily="34" charset="0"/>
                <a:cs typeface="Arial" pitchFamily="34" charset="0"/>
              </a:rPr>
              <a:t>Features </a:t>
            </a:r>
          </a:p>
          <a:p>
            <a:pPr marL="722313" lvl="1" indent="-273050"/>
            <a:r>
              <a:rPr lang="en-US" altLang="ko-KR">
                <a:latin typeface="Arial" pitchFamily="34" charset="0"/>
                <a:cs typeface="Arial" pitchFamily="34" charset="0"/>
              </a:rPr>
              <a:t>Receivers of message is dynamically determined by the content of message</a:t>
            </a:r>
          </a:p>
          <a:p>
            <a:pPr marL="722313" lvl="1" indent="-273050"/>
            <a:endParaRPr lang="en-US" altLang="ko-KR">
              <a:latin typeface="Arial" pitchFamily="34" charset="0"/>
              <a:cs typeface="Arial" pitchFamily="34" charset="0"/>
            </a:endParaRPr>
          </a:p>
          <a:p>
            <a:pPr marL="419100" indent="-382588"/>
            <a:endParaRPr lang="en-US" altLang="ko-KR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/>
        </p:nvSpPr>
        <p:spPr>
          <a:xfrm>
            <a:off x="457200" y="6421438"/>
            <a:ext cx="2133600" cy="365125"/>
          </a:xfrm>
          <a:prstGeom prst="rect">
            <a:avLst/>
          </a:prstGeom>
          <a:noFill/>
        </p:spPr>
        <p:txBody>
          <a:bodyPr bIns="0" anchor="b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FF9E390C-8DB2-47D7-BEBF-6195C93D1375}" type="datetime1">
              <a:rPr kumimoji="0" lang="ko-KR" altLang="en-US" sz="1000">
                <a:solidFill>
                  <a:schemeClr val="tx2">
                    <a:shade val="50000"/>
                  </a:schemeClr>
                </a:solidFill>
                <a:ea typeface="+mn-ea"/>
                <a:cs typeface="Arial" pitchFamily="34" charset="0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2016-11-27</a:t>
            </a:fld>
            <a:endParaRPr kumimoji="0" lang="ko-KR" altLang="en-US" sz="1000">
              <a:solidFill>
                <a:schemeClr val="tx2">
                  <a:shade val="50000"/>
                </a:schemeClr>
              </a:solidFill>
              <a:ea typeface="+mn-ea"/>
              <a:cs typeface="Arial" pitchFamily="34" charset="0"/>
            </a:endParaRPr>
          </a:p>
        </p:txBody>
      </p:sp>
      <p:sp>
        <p:nvSpPr>
          <p:cNvPr id="5" name="슬라이드 번호 개체 틀 4"/>
          <p:cNvSpPr txBox="1">
            <a:spLocks noGrp="1"/>
          </p:cNvSpPr>
          <p:nvPr/>
        </p:nvSpPr>
        <p:spPr>
          <a:xfrm>
            <a:off x="8153400" y="6421438"/>
            <a:ext cx="762000" cy="365125"/>
          </a:xfrm>
          <a:prstGeom prst="rect">
            <a:avLst/>
          </a:prstGeom>
          <a:noFill/>
        </p:spPr>
        <p:txBody>
          <a:bodyPr lIns="0" tIns="0" rIns="0" bIns="0" anchor="b"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5ABCEF54-E855-4ECF-8FE4-4FE73E0668D2}" type="slidenum">
              <a:rPr kumimoji="0" lang="ko-KR" altLang="en-US" sz="1000">
                <a:solidFill>
                  <a:schemeClr val="tx2">
                    <a:shade val="50000"/>
                  </a:schemeClr>
                </a:solidFill>
                <a:ea typeface="+mn-ea"/>
                <a:cs typeface="Arial" pitchFamily="34" charset="0"/>
              </a:rPr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49</a:t>
            </a:fld>
            <a:endParaRPr kumimoji="0" lang="ko-KR" altLang="en-US" sz="1000" dirty="0">
              <a:solidFill>
                <a:schemeClr val="tx2">
                  <a:shade val="50000"/>
                </a:schemeClr>
              </a:solidFill>
              <a:ea typeface="+mn-ea"/>
              <a:cs typeface="Arial" pitchFamily="34" charset="0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2071688" y="3786188"/>
            <a:ext cx="357187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/>
            <a:r>
              <a:rPr kumimoji="0" lang="en-US" altLang="ko-KR" sz="1800">
                <a:solidFill>
                  <a:srgbClr val="FFFFFF"/>
                </a:solidFill>
                <a:latin typeface="Arial" pitchFamily="34" charset="0"/>
                <a:ea typeface="HY중고딕" pitchFamily="18" charset="-127"/>
                <a:cs typeface="Arial" pitchFamily="34" charset="0"/>
              </a:rPr>
              <a:t>R</a:t>
            </a:r>
          </a:p>
        </p:txBody>
      </p:sp>
      <p:sp>
        <p:nvSpPr>
          <p:cNvPr id="19" name="타원 18"/>
          <p:cNvSpPr/>
          <p:nvPr/>
        </p:nvSpPr>
        <p:spPr>
          <a:xfrm>
            <a:off x="1071563" y="4071938"/>
            <a:ext cx="357187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/>
            <a:r>
              <a:rPr kumimoji="0" lang="en-US" altLang="ko-KR" sz="1800">
                <a:solidFill>
                  <a:srgbClr val="FFFFFF"/>
                </a:solidFill>
                <a:latin typeface="Arial" pitchFamily="34" charset="0"/>
                <a:ea typeface="HY중고딕" pitchFamily="18" charset="-127"/>
                <a:cs typeface="Arial" pitchFamily="34" charset="0"/>
              </a:rPr>
              <a:t>R</a:t>
            </a:r>
          </a:p>
        </p:txBody>
      </p:sp>
      <p:sp>
        <p:nvSpPr>
          <p:cNvPr id="20" name="타원 19"/>
          <p:cNvSpPr/>
          <p:nvPr/>
        </p:nvSpPr>
        <p:spPr>
          <a:xfrm>
            <a:off x="3071813" y="4857750"/>
            <a:ext cx="357187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/>
            <a:r>
              <a:rPr kumimoji="0" lang="en-US" altLang="ko-KR" sz="1800">
                <a:solidFill>
                  <a:srgbClr val="FFFFFF"/>
                </a:solidFill>
                <a:latin typeface="Arial" pitchFamily="34" charset="0"/>
                <a:ea typeface="HY중고딕" pitchFamily="18" charset="-127"/>
                <a:cs typeface="Arial" pitchFamily="34" charset="0"/>
              </a:rPr>
              <a:t>R</a:t>
            </a:r>
          </a:p>
        </p:txBody>
      </p:sp>
      <p:sp>
        <p:nvSpPr>
          <p:cNvPr id="21" name="타원 20"/>
          <p:cNvSpPr/>
          <p:nvPr/>
        </p:nvSpPr>
        <p:spPr>
          <a:xfrm>
            <a:off x="4143375" y="4000500"/>
            <a:ext cx="357188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/>
            <a:r>
              <a:rPr kumimoji="0" lang="en-US" altLang="ko-KR" sz="1800">
                <a:solidFill>
                  <a:srgbClr val="FFFFFF"/>
                </a:solidFill>
                <a:latin typeface="Arial" pitchFamily="34" charset="0"/>
                <a:ea typeface="HY중고딕" pitchFamily="18" charset="-127"/>
                <a:cs typeface="Arial" pitchFamily="34" charset="0"/>
              </a:rPr>
              <a:t>R</a:t>
            </a:r>
          </a:p>
        </p:txBody>
      </p:sp>
      <p:sp>
        <p:nvSpPr>
          <p:cNvPr id="22" name="타원 21"/>
          <p:cNvSpPr/>
          <p:nvPr/>
        </p:nvSpPr>
        <p:spPr>
          <a:xfrm>
            <a:off x="3000375" y="4000500"/>
            <a:ext cx="357188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/>
            <a:r>
              <a:rPr kumimoji="0" lang="en-US" altLang="ko-KR" sz="1800">
                <a:solidFill>
                  <a:srgbClr val="FFFFFF"/>
                </a:solidFill>
                <a:latin typeface="Arial" pitchFamily="34" charset="0"/>
                <a:ea typeface="HY중고딕" pitchFamily="18" charset="-127"/>
                <a:cs typeface="Arial" pitchFamily="34" charset="0"/>
              </a:rPr>
              <a:t>R</a:t>
            </a:r>
          </a:p>
        </p:txBody>
      </p:sp>
      <p:cxnSp>
        <p:nvCxnSpPr>
          <p:cNvPr id="24" name="직선 연결선 23"/>
          <p:cNvCxnSpPr>
            <a:stCxn id="19" idx="6"/>
            <a:endCxn id="18" idx="2"/>
          </p:cNvCxnSpPr>
          <p:nvPr/>
        </p:nvCxnSpPr>
        <p:spPr>
          <a:xfrm flipV="1">
            <a:off x="1428750" y="3929063"/>
            <a:ext cx="642938" cy="285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18" idx="6"/>
            <a:endCxn id="22" idx="2"/>
          </p:cNvCxnSpPr>
          <p:nvPr/>
        </p:nvCxnSpPr>
        <p:spPr>
          <a:xfrm>
            <a:off x="2428875" y="3929063"/>
            <a:ext cx="571500" cy="214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22" idx="6"/>
            <a:endCxn id="21" idx="2"/>
          </p:cNvCxnSpPr>
          <p:nvPr/>
        </p:nvCxnSpPr>
        <p:spPr>
          <a:xfrm>
            <a:off x="3357563" y="4143375"/>
            <a:ext cx="78581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22" idx="4"/>
            <a:endCxn id="20" idx="0"/>
          </p:cNvCxnSpPr>
          <p:nvPr/>
        </p:nvCxnSpPr>
        <p:spPr>
          <a:xfrm rot="16200000" flipH="1">
            <a:off x="2928144" y="4536281"/>
            <a:ext cx="571500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/>
          <p:cNvSpPr/>
          <p:nvPr/>
        </p:nvSpPr>
        <p:spPr>
          <a:xfrm>
            <a:off x="4214813" y="4857750"/>
            <a:ext cx="357187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/>
            <a:r>
              <a:rPr kumimoji="0" lang="en-US" altLang="ko-KR" sz="1800">
                <a:solidFill>
                  <a:srgbClr val="FFFFFF"/>
                </a:solidFill>
                <a:latin typeface="Arial" pitchFamily="34" charset="0"/>
                <a:ea typeface="HY중고딕" pitchFamily="18" charset="-127"/>
                <a:cs typeface="Arial" pitchFamily="34" charset="0"/>
              </a:rPr>
              <a:t>R</a:t>
            </a:r>
          </a:p>
        </p:txBody>
      </p:sp>
      <p:cxnSp>
        <p:nvCxnSpPr>
          <p:cNvPr id="34" name="직선 연결선 33"/>
          <p:cNvCxnSpPr>
            <a:stCxn id="21" idx="4"/>
            <a:endCxn id="32" idx="0"/>
          </p:cNvCxnSpPr>
          <p:nvPr/>
        </p:nvCxnSpPr>
        <p:spPr>
          <a:xfrm rot="16200000" flipH="1">
            <a:off x="4071144" y="4536281"/>
            <a:ext cx="571500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사각형 설명선 34"/>
          <p:cNvSpPr>
            <a:spLocks noChangeArrowheads="1"/>
          </p:cNvSpPr>
          <p:nvPr/>
        </p:nvSpPr>
        <p:spPr bwMode="auto">
          <a:xfrm>
            <a:off x="1285875" y="4500563"/>
            <a:ext cx="1214438" cy="785812"/>
          </a:xfrm>
          <a:prstGeom prst="wedgeRectCallout">
            <a:avLst>
              <a:gd name="adj1" fmla="val -62417"/>
              <a:gd name="adj2" fmla="val 15856"/>
            </a:avLst>
          </a:prstGeom>
          <a:solidFill>
            <a:schemeClr val="accent1"/>
          </a:solidFill>
          <a:ln w="19050" algn="ctr">
            <a:solidFill>
              <a:srgbClr val="4F7480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dirty="0">
                <a:solidFill>
                  <a:schemeClr val="lt1"/>
                </a:solidFill>
                <a:ea typeface="+mn-ea"/>
                <a:cs typeface="Arial" pitchFamily="34" charset="0"/>
              </a:rPr>
              <a:t>Message about “</a:t>
            </a:r>
            <a:r>
              <a:rPr kumimoji="0" lang="en-US" altLang="ko-KR" sz="1600" b="1" i="1" dirty="0">
                <a:solidFill>
                  <a:schemeClr val="lt1"/>
                </a:solidFill>
                <a:ea typeface="+mn-ea"/>
                <a:cs typeface="Arial" pitchFamily="34" charset="0"/>
              </a:rPr>
              <a:t>movie</a:t>
            </a:r>
            <a:r>
              <a:rPr kumimoji="0" lang="en-US" altLang="ko-KR" sz="1600" dirty="0">
                <a:solidFill>
                  <a:schemeClr val="lt1"/>
                </a:solidFill>
                <a:ea typeface="+mn-ea"/>
                <a:cs typeface="Arial" pitchFamily="34" charset="0"/>
              </a:rPr>
              <a:t>”</a:t>
            </a:r>
            <a:endParaRPr kumimoji="0" lang="ko-KR" altLang="en-US" sz="1600" dirty="0">
              <a:solidFill>
                <a:schemeClr val="lt1"/>
              </a:solidFill>
              <a:ea typeface="+mn-ea"/>
              <a:cs typeface="Arial" pitchFamily="34" charset="0"/>
            </a:endParaRPr>
          </a:p>
        </p:txBody>
      </p:sp>
      <p:sp>
        <p:nvSpPr>
          <p:cNvPr id="36" name="오른쪽 화살표 35"/>
          <p:cNvSpPr>
            <a:spLocks noChangeArrowheads="1"/>
          </p:cNvSpPr>
          <p:nvPr/>
        </p:nvSpPr>
        <p:spPr bwMode="auto">
          <a:xfrm rot="-4150155">
            <a:off x="767557" y="4520406"/>
            <a:ext cx="571500" cy="21431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19050" algn="ctr">
            <a:solidFill>
              <a:srgbClr val="4F7480"/>
            </a:solidFill>
            <a:miter lim="800000"/>
            <a:headEnd/>
            <a:tailEnd/>
          </a:ln>
        </p:spPr>
        <p:txBody>
          <a:bodyPr vert="eaVert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>
              <a:solidFill>
                <a:schemeClr val="lt1"/>
              </a:solidFill>
              <a:ea typeface="+mn-ea"/>
              <a:cs typeface="Arial" pitchFamily="34" charset="0"/>
            </a:endParaRPr>
          </a:p>
        </p:txBody>
      </p:sp>
      <p:sp>
        <p:nvSpPr>
          <p:cNvPr id="38" name="웃는 얼굴 37"/>
          <p:cNvSpPr/>
          <p:nvPr/>
        </p:nvSpPr>
        <p:spPr>
          <a:xfrm>
            <a:off x="785813" y="4929188"/>
            <a:ext cx="285750" cy="285750"/>
          </a:xfrm>
          <a:prstGeom prst="smileyFac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오른쪽 화살표 38"/>
          <p:cNvSpPr/>
          <p:nvPr/>
        </p:nvSpPr>
        <p:spPr>
          <a:xfrm rot="20222360">
            <a:off x="1446213" y="3884613"/>
            <a:ext cx="571500" cy="21431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웃는 얼굴 40"/>
          <p:cNvSpPr/>
          <p:nvPr/>
        </p:nvSpPr>
        <p:spPr>
          <a:xfrm>
            <a:off x="5000625" y="3643313"/>
            <a:ext cx="285750" cy="285750"/>
          </a:xfrm>
          <a:prstGeom prst="smileyFac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웃는 얼굴 41"/>
          <p:cNvSpPr/>
          <p:nvPr/>
        </p:nvSpPr>
        <p:spPr>
          <a:xfrm>
            <a:off x="5143500" y="4857750"/>
            <a:ext cx="285750" cy="285750"/>
          </a:xfrm>
          <a:prstGeom prst="smileyFac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사각형 설명선 42"/>
          <p:cNvSpPr>
            <a:spLocks noChangeArrowheads="1"/>
          </p:cNvSpPr>
          <p:nvPr/>
        </p:nvSpPr>
        <p:spPr bwMode="auto">
          <a:xfrm>
            <a:off x="5572125" y="3357563"/>
            <a:ext cx="1214438" cy="785812"/>
          </a:xfrm>
          <a:prstGeom prst="wedgeRectCallout">
            <a:avLst>
              <a:gd name="adj1" fmla="val -62417"/>
              <a:gd name="adj2" fmla="val 15856"/>
            </a:avLst>
          </a:prstGeom>
          <a:solidFill>
            <a:schemeClr val="accent1"/>
          </a:solidFill>
          <a:ln w="19050" algn="ctr">
            <a:solidFill>
              <a:srgbClr val="4F7480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dirty="0">
                <a:solidFill>
                  <a:schemeClr val="lt1"/>
                </a:solidFill>
                <a:ea typeface="+mn-ea"/>
                <a:cs typeface="Arial" pitchFamily="34" charset="0"/>
              </a:rPr>
              <a:t>Interest about “</a:t>
            </a:r>
            <a:r>
              <a:rPr kumimoji="0" lang="en-US" altLang="ko-KR" sz="1600" b="1" i="1" dirty="0">
                <a:solidFill>
                  <a:schemeClr val="lt1"/>
                </a:solidFill>
                <a:ea typeface="+mn-ea"/>
                <a:cs typeface="Arial" pitchFamily="34" charset="0"/>
              </a:rPr>
              <a:t>movie</a:t>
            </a:r>
            <a:r>
              <a:rPr kumimoji="0" lang="en-US" altLang="ko-KR" sz="1600" dirty="0">
                <a:solidFill>
                  <a:schemeClr val="lt1"/>
                </a:solidFill>
                <a:ea typeface="+mn-ea"/>
                <a:cs typeface="Arial" pitchFamily="34" charset="0"/>
              </a:rPr>
              <a:t>”</a:t>
            </a:r>
            <a:endParaRPr kumimoji="0" lang="ko-KR" altLang="en-US" sz="1600" dirty="0">
              <a:solidFill>
                <a:schemeClr val="lt1"/>
              </a:solidFill>
              <a:ea typeface="+mn-ea"/>
              <a:cs typeface="Arial" pitchFamily="34" charset="0"/>
            </a:endParaRPr>
          </a:p>
        </p:txBody>
      </p:sp>
      <p:sp>
        <p:nvSpPr>
          <p:cNvPr id="44" name="사각형 설명선 43"/>
          <p:cNvSpPr>
            <a:spLocks noChangeArrowheads="1"/>
          </p:cNvSpPr>
          <p:nvPr/>
        </p:nvSpPr>
        <p:spPr bwMode="auto">
          <a:xfrm>
            <a:off x="5572125" y="4429125"/>
            <a:ext cx="1214438" cy="785813"/>
          </a:xfrm>
          <a:prstGeom prst="wedgeRectCallout">
            <a:avLst>
              <a:gd name="adj1" fmla="val -62417"/>
              <a:gd name="adj2" fmla="val 15856"/>
            </a:avLst>
          </a:prstGeom>
          <a:solidFill>
            <a:schemeClr val="accent1"/>
          </a:solidFill>
          <a:ln w="19050" algn="ctr">
            <a:solidFill>
              <a:srgbClr val="4F7480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dirty="0">
                <a:solidFill>
                  <a:schemeClr val="lt1"/>
                </a:solidFill>
                <a:ea typeface="+mn-ea"/>
                <a:cs typeface="Arial" pitchFamily="34" charset="0"/>
              </a:rPr>
              <a:t>Interest about “</a:t>
            </a:r>
            <a:r>
              <a:rPr kumimoji="0" lang="en-US" altLang="ko-KR" sz="1600" b="1" i="1" dirty="0">
                <a:solidFill>
                  <a:schemeClr val="lt1"/>
                </a:solidFill>
                <a:ea typeface="+mn-ea"/>
                <a:cs typeface="Arial" pitchFamily="34" charset="0"/>
              </a:rPr>
              <a:t>movie</a:t>
            </a:r>
            <a:r>
              <a:rPr kumimoji="0" lang="en-US" altLang="ko-KR" sz="1600" dirty="0">
                <a:solidFill>
                  <a:schemeClr val="lt1"/>
                </a:solidFill>
                <a:ea typeface="+mn-ea"/>
                <a:cs typeface="Arial" pitchFamily="34" charset="0"/>
              </a:rPr>
              <a:t>”</a:t>
            </a:r>
            <a:endParaRPr kumimoji="0" lang="ko-KR" altLang="en-US" sz="1600" dirty="0">
              <a:solidFill>
                <a:schemeClr val="lt1"/>
              </a:solidFill>
              <a:ea typeface="+mn-ea"/>
              <a:cs typeface="Arial" pitchFamily="34" charset="0"/>
            </a:endParaRPr>
          </a:p>
        </p:txBody>
      </p:sp>
      <p:cxnSp>
        <p:nvCxnSpPr>
          <p:cNvPr id="46" name="직선 연결선 45"/>
          <p:cNvCxnSpPr>
            <a:stCxn id="21" idx="6"/>
            <a:endCxn id="41" idx="3"/>
          </p:cNvCxnSpPr>
          <p:nvPr/>
        </p:nvCxnSpPr>
        <p:spPr>
          <a:xfrm flipV="1">
            <a:off x="4500563" y="3887788"/>
            <a:ext cx="541337" cy="255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stCxn id="32" idx="6"/>
            <a:endCxn id="42" idx="2"/>
          </p:cNvCxnSpPr>
          <p:nvPr/>
        </p:nvCxnSpPr>
        <p:spPr>
          <a:xfrm>
            <a:off x="4572000" y="5000625"/>
            <a:ext cx="5715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오른쪽 화살표 48"/>
          <p:cNvSpPr/>
          <p:nvPr/>
        </p:nvSpPr>
        <p:spPr>
          <a:xfrm rot="1400214">
            <a:off x="2447925" y="3819525"/>
            <a:ext cx="571500" cy="214313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오른쪽 화살표 49"/>
          <p:cNvSpPr/>
          <p:nvPr/>
        </p:nvSpPr>
        <p:spPr>
          <a:xfrm>
            <a:off x="3505200" y="3941763"/>
            <a:ext cx="571500" cy="21431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오른쪽 화살표 50"/>
          <p:cNvSpPr/>
          <p:nvPr/>
        </p:nvSpPr>
        <p:spPr>
          <a:xfrm rot="20124656">
            <a:off x="4448175" y="3824288"/>
            <a:ext cx="571500" cy="21431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52" name="오른쪽 화살표 51"/>
          <p:cNvSpPr>
            <a:spLocks noChangeArrowheads="1"/>
          </p:cNvSpPr>
          <p:nvPr/>
        </p:nvSpPr>
        <p:spPr bwMode="auto">
          <a:xfrm rot="5018229">
            <a:off x="3996532" y="4474368"/>
            <a:ext cx="571500" cy="21431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19050" algn="ctr">
            <a:solidFill>
              <a:srgbClr val="4F7480"/>
            </a:solidFill>
            <a:miter lim="800000"/>
            <a:headEnd/>
            <a:tailEnd/>
          </a:ln>
        </p:spPr>
        <p:txBody>
          <a:bodyPr rot="10800000" vert="eaVert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>
              <a:solidFill>
                <a:schemeClr val="lt1"/>
              </a:solidFill>
              <a:ea typeface="+mn-ea"/>
              <a:cs typeface="Arial" pitchFamily="34" charset="0"/>
            </a:endParaRPr>
          </a:p>
        </p:txBody>
      </p:sp>
      <p:sp>
        <p:nvSpPr>
          <p:cNvPr id="53" name="오른쪽 화살표 52"/>
          <p:cNvSpPr/>
          <p:nvPr/>
        </p:nvSpPr>
        <p:spPr>
          <a:xfrm>
            <a:off x="4572000" y="5000625"/>
            <a:ext cx="571500" cy="214313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7564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82" name="Text Box 6"/>
          <p:cNvSpPr txBox="1">
            <a:spLocks noChangeArrowheads="1"/>
          </p:cNvSpPr>
          <p:nvPr/>
        </p:nvSpPr>
        <p:spPr bwMode="auto">
          <a:xfrm>
            <a:off x="615950" y="5805488"/>
            <a:ext cx="8059738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 algn="l">
              <a:defRPr/>
            </a:pPr>
            <a:r>
              <a:rPr lang="en-US" altLang="en-US" sz="1600"/>
              <a:t>Vinicio Vercellone</a:t>
            </a:r>
            <a:r>
              <a:rPr lang="en-US" altLang="ko-KR" sz="1600"/>
              <a:t>, “</a:t>
            </a:r>
            <a:r>
              <a:rPr lang="en-US" altLang="en-US" sz="1600"/>
              <a:t>Networking of Information</a:t>
            </a:r>
            <a:r>
              <a:rPr lang="en-US" altLang="ko-KR" sz="1600"/>
              <a:t>: </a:t>
            </a:r>
            <a:r>
              <a:rPr lang="en-US" altLang="en-US" sz="1600"/>
              <a:t>An information-centric approach</a:t>
            </a:r>
            <a:r>
              <a:rPr lang="en-US" altLang="ko-KR" sz="1600"/>
              <a:t> </a:t>
            </a:r>
            <a:r>
              <a:rPr lang="en-US" altLang="en-US" sz="1600"/>
              <a:t>to the network of the future</a:t>
            </a:r>
            <a:r>
              <a:rPr lang="en-US" altLang="ko-KR" sz="1600"/>
              <a:t>”, </a:t>
            </a:r>
            <a:r>
              <a:rPr lang="en-US" altLang="en-US" sz="1600"/>
              <a:t>ETSI Workshop Sophia Antipolis</a:t>
            </a:r>
            <a:r>
              <a:rPr lang="en-US" altLang="ko-KR" sz="1600"/>
              <a:t>, </a:t>
            </a:r>
            <a:r>
              <a:rPr lang="en-US" altLang="en-US" sz="1600"/>
              <a:t>March 2010</a:t>
            </a:r>
            <a:endParaRPr lang="ko-KR" altLang="en-US" sz="1600"/>
          </a:p>
        </p:txBody>
      </p:sp>
      <p:grpSp>
        <p:nvGrpSpPr>
          <p:cNvPr id="20486" name="Group 14"/>
          <p:cNvGrpSpPr>
            <a:grpSpLocks/>
          </p:cNvGrpSpPr>
          <p:nvPr/>
        </p:nvGrpSpPr>
        <p:grpSpPr bwMode="auto">
          <a:xfrm>
            <a:off x="323850" y="1570038"/>
            <a:ext cx="8496300" cy="3730625"/>
            <a:chOff x="22" y="989"/>
            <a:chExt cx="5352" cy="2350"/>
          </a:xfrm>
        </p:grpSpPr>
        <p:pic>
          <p:nvPicPr>
            <p:cNvPr id="20487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" y="989"/>
              <a:ext cx="5170" cy="2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0488" name="Group 13"/>
            <p:cNvGrpSpPr>
              <a:grpSpLocks/>
            </p:cNvGrpSpPr>
            <p:nvPr/>
          </p:nvGrpSpPr>
          <p:grpSpPr bwMode="auto">
            <a:xfrm>
              <a:off x="22" y="2114"/>
              <a:ext cx="1815" cy="1044"/>
              <a:chOff x="1888" y="709"/>
              <a:chExt cx="2891" cy="1678"/>
            </a:xfrm>
          </p:grpSpPr>
          <p:pic>
            <p:nvPicPr>
              <p:cNvPr id="20489" name="Picture 10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72" y="709"/>
                <a:ext cx="2307" cy="16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490" name="Picture 11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88" y="1735"/>
                <a:ext cx="584" cy="6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491" name="Picture 12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28" y="1480"/>
                <a:ext cx="244" cy="3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12" name="TextBox 11"/>
          <p:cNvSpPr txBox="1"/>
          <p:nvPr/>
        </p:nvSpPr>
        <p:spPr>
          <a:xfrm>
            <a:off x="266709" y="337396"/>
            <a:ext cx="8640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0090"/>
                </a:solidFill>
                <a:latin typeface="Arial"/>
                <a:cs typeface="Arial"/>
              </a:rPr>
              <a:t>Efficient Internet architecture for Content/media? </a:t>
            </a:r>
            <a:endParaRPr lang="en-US" sz="2800" b="1" dirty="0">
              <a:solidFill>
                <a:srgbClr val="000090"/>
              </a:solidFill>
              <a:latin typeface="Arial"/>
              <a:cs typeface="Arial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DACEAD-C319-4031-9F75-AD10A62FFAE3}" type="slidenum">
              <a:rPr lang="en-US" altLang="ko-KR" smtClean="0"/>
              <a:pPr/>
              <a:t>5</a:t>
            </a:fld>
            <a:endParaRPr lang="en-US" altLang="ko-KR" sz="1000"/>
          </a:p>
        </p:txBody>
      </p:sp>
    </p:spTree>
    <p:extLst>
      <p:ext uri="{BB962C8B-B14F-4D97-AF65-F5344CB8AC3E}">
        <p14:creationId xmlns:p14="http://schemas.microsoft.com/office/powerpoint/2010/main" val="3916619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80967-1E70-47DE-A20B-EE30DCBD2EC3}" type="slidenum">
              <a:rPr lang="en-US" altLang="ko-KR">
                <a:cs typeface="Arial" pitchFamily="34" charset="0"/>
              </a:rPr>
              <a:pPr/>
              <a:t>50</a:t>
            </a:fld>
            <a:endParaRPr lang="en-US" altLang="ko-KR" sz="1000">
              <a:cs typeface="Arial" pitchFamily="34" charset="0"/>
            </a:endParaRPr>
          </a:p>
        </p:txBody>
      </p:sp>
      <p:sp>
        <p:nvSpPr>
          <p:cNvPr id="2070530" name="제목 1"/>
          <p:cNvSpPr>
            <a:spLocks noGrp="1"/>
          </p:cNvSpPr>
          <p:nvPr>
            <p:ph type="title" idx="4294967295"/>
          </p:nvPr>
        </p:nvSpPr>
        <p:spPr>
          <a:xfrm>
            <a:off x="755650" y="188913"/>
            <a:ext cx="7467600" cy="857250"/>
          </a:xfrm>
        </p:spPr>
        <p:txBody>
          <a:bodyPr lIns="45720" tIns="45720" rIns="45720" bIns="45720" anchor="ctr"/>
          <a:lstStyle/>
          <a:p>
            <a:r>
              <a:rPr lang="en-US" altLang="ko-KR">
                <a:latin typeface="Arial" pitchFamily="34" charset="0"/>
                <a:cs typeface="Arial" pitchFamily="34" charset="0"/>
              </a:rPr>
              <a:t>Content based Networking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0" y="1196975"/>
            <a:ext cx="8786813" cy="1928813"/>
          </a:xfrm>
        </p:spPr>
        <p:txBody>
          <a:bodyPr lIns="91440" tIns="45720" rIns="91440" bIns="45720">
            <a:normAutofit/>
          </a:bodyPr>
          <a:lstStyle/>
          <a:p>
            <a:pPr marL="419100" indent="-382588"/>
            <a:r>
              <a:rPr lang="en-US" altLang="ko-KR" sz="2600">
                <a:latin typeface="Arial" pitchFamily="34" charset="0"/>
                <a:cs typeface="Arial" pitchFamily="34" charset="0"/>
              </a:rPr>
              <a:t>Routing and Forwarding</a:t>
            </a:r>
          </a:p>
          <a:p>
            <a:pPr marL="722313" lvl="1" indent="-273050"/>
            <a:r>
              <a:rPr lang="en-US" altLang="ko-KR" sz="2200">
                <a:latin typeface="Arial" pitchFamily="34" charset="0"/>
                <a:cs typeface="Arial" pitchFamily="34" charset="0"/>
              </a:rPr>
              <a:t>Receiver registers its interest (predicate)</a:t>
            </a:r>
          </a:p>
          <a:p>
            <a:pPr marL="722313" lvl="1" indent="-273050"/>
            <a:r>
              <a:rPr lang="en-US" altLang="ko-KR" sz="2200">
                <a:latin typeface="Arial" pitchFamily="34" charset="0"/>
                <a:cs typeface="Arial" pitchFamily="34" charset="0"/>
              </a:rPr>
              <a:t>Routers exchange predicates with neighbors periodically</a:t>
            </a:r>
          </a:p>
          <a:p>
            <a:pPr marL="722313" lvl="1" indent="-273050"/>
            <a:r>
              <a:rPr lang="en-US" altLang="ko-KR" sz="2200">
                <a:latin typeface="Arial" pitchFamily="34" charset="0"/>
                <a:cs typeface="Arial" pitchFamily="34" charset="0"/>
              </a:rPr>
              <a:t>Advertised predicate is accumulated on each interface</a:t>
            </a:r>
          </a:p>
          <a:p>
            <a:pPr marL="722313" lvl="1" indent="-273050"/>
            <a:endParaRPr lang="en-US" altLang="ko-KR" sz="2200">
              <a:latin typeface="Arial" pitchFamily="34" charset="0"/>
              <a:cs typeface="Arial" pitchFamily="34" charset="0"/>
            </a:endParaRPr>
          </a:p>
          <a:p>
            <a:pPr marL="419100" indent="-382588">
              <a:buFont typeface="Monotype Sorts" pitchFamily="2" charset="2"/>
              <a:buNone/>
            </a:pPr>
            <a:endParaRPr lang="en-US" altLang="ko-KR" sz="2600"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웃는 얼굴 36"/>
          <p:cNvSpPr/>
          <p:nvPr/>
        </p:nvSpPr>
        <p:spPr>
          <a:xfrm>
            <a:off x="107950" y="5308600"/>
            <a:ext cx="285750" cy="285750"/>
          </a:xfrm>
          <a:prstGeom prst="smileyFac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893763" y="4451350"/>
            <a:ext cx="785812" cy="571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/>
            <a:r>
              <a:rPr kumimoji="0" lang="en-US" altLang="ko-KR" sz="1800">
                <a:solidFill>
                  <a:srgbClr val="FFFFFF"/>
                </a:solidFill>
                <a:latin typeface="Arial" pitchFamily="34" charset="0"/>
                <a:ea typeface="HY중고딕" pitchFamily="18" charset="-127"/>
                <a:cs typeface="Arial" pitchFamily="34" charset="0"/>
              </a:rPr>
              <a:t>R</a:t>
            </a:r>
          </a:p>
        </p:txBody>
      </p:sp>
      <p:sp>
        <p:nvSpPr>
          <p:cNvPr id="40" name="웃는 얼굴 39"/>
          <p:cNvSpPr/>
          <p:nvPr/>
        </p:nvSpPr>
        <p:spPr>
          <a:xfrm>
            <a:off x="107950" y="3879850"/>
            <a:ext cx="285750" cy="285750"/>
          </a:xfrm>
          <a:prstGeom prst="smileyFac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2" name="직선 연결선 41"/>
          <p:cNvCxnSpPr>
            <a:stCxn id="40" idx="5"/>
            <a:endCxn id="39" idx="1"/>
          </p:cNvCxnSpPr>
          <p:nvPr/>
        </p:nvCxnSpPr>
        <p:spPr>
          <a:xfrm rot="16200000" flipH="1">
            <a:off x="474662" y="4002088"/>
            <a:ext cx="411163" cy="655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stCxn id="37" idx="7"/>
            <a:endCxn id="39" idx="3"/>
          </p:cNvCxnSpPr>
          <p:nvPr/>
        </p:nvCxnSpPr>
        <p:spPr>
          <a:xfrm rot="5400000" flipH="1" flipV="1">
            <a:off x="474663" y="4816475"/>
            <a:ext cx="411162" cy="655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오른쪽 화살표 44"/>
          <p:cNvSpPr/>
          <p:nvPr/>
        </p:nvSpPr>
        <p:spPr>
          <a:xfrm rot="1906022">
            <a:off x="452438" y="4149725"/>
            <a:ext cx="571500" cy="214313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2070538" name="TextBox 47"/>
          <p:cNvSpPr txBox="1">
            <a:spLocks noChangeArrowheads="1"/>
          </p:cNvSpPr>
          <p:nvPr/>
        </p:nvSpPr>
        <p:spPr bwMode="auto">
          <a:xfrm>
            <a:off x="179388" y="4379913"/>
            <a:ext cx="8064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600">
                <a:latin typeface="Arial" pitchFamily="34" charset="0"/>
                <a:ea typeface="HY중고딕" pitchFamily="18" charset="-127"/>
                <a:cs typeface="Arial" pitchFamily="34" charset="0"/>
              </a:rPr>
              <a:t>I-1(</a:t>
            </a:r>
            <a:r>
              <a:rPr kumimoji="0" lang="en-US" altLang="ko-KR" sz="1600" i="1">
                <a:latin typeface="Arial" pitchFamily="34" charset="0"/>
                <a:ea typeface="HY중고딕" pitchFamily="18" charset="-127"/>
                <a:cs typeface="Arial" pitchFamily="34" charset="0"/>
              </a:rPr>
              <a:t>P1</a:t>
            </a:r>
            <a:r>
              <a:rPr kumimoji="0" lang="en-US" altLang="ko-KR" sz="1600">
                <a:latin typeface="Arial" pitchFamily="34" charset="0"/>
                <a:ea typeface="HY중고딕" pitchFamily="18" charset="-127"/>
                <a:cs typeface="Arial" pitchFamily="34" charset="0"/>
              </a:rPr>
              <a:t>)</a:t>
            </a:r>
          </a:p>
        </p:txBody>
      </p:sp>
      <p:sp>
        <p:nvSpPr>
          <p:cNvPr id="2070539" name="TextBox 48"/>
          <p:cNvSpPr txBox="1">
            <a:spLocks noChangeArrowheads="1"/>
          </p:cNvSpPr>
          <p:nvPr/>
        </p:nvSpPr>
        <p:spPr bwMode="auto">
          <a:xfrm>
            <a:off x="223838" y="4756150"/>
            <a:ext cx="8064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600">
                <a:latin typeface="Arial" pitchFamily="34" charset="0"/>
                <a:ea typeface="HY중고딕" pitchFamily="18" charset="-127"/>
                <a:cs typeface="Arial" pitchFamily="34" charset="0"/>
              </a:rPr>
              <a:t>I-2(</a:t>
            </a:r>
            <a:r>
              <a:rPr kumimoji="0" lang="en-US" altLang="ko-KR" sz="1600" i="1">
                <a:latin typeface="Arial" pitchFamily="34" charset="0"/>
                <a:ea typeface="HY중고딕" pitchFamily="18" charset="-127"/>
                <a:cs typeface="Arial" pitchFamily="34" charset="0"/>
              </a:rPr>
              <a:t>P2</a:t>
            </a:r>
            <a:r>
              <a:rPr kumimoji="0" lang="en-US" altLang="ko-KR" sz="1600">
                <a:latin typeface="Arial" pitchFamily="34" charset="0"/>
                <a:ea typeface="HY중고딕" pitchFamily="18" charset="-127"/>
                <a:cs typeface="Arial" pitchFamily="34" charset="0"/>
              </a:rPr>
              <a:t>)</a:t>
            </a:r>
          </a:p>
        </p:txBody>
      </p:sp>
      <p:sp>
        <p:nvSpPr>
          <p:cNvPr id="50" name="오른쪽 화살표 49"/>
          <p:cNvSpPr/>
          <p:nvPr/>
        </p:nvSpPr>
        <p:spPr>
          <a:xfrm rot="19700699">
            <a:off x="479425" y="5103813"/>
            <a:ext cx="571500" cy="21431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사각형 설명선 50"/>
          <p:cNvSpPr>
            <a:spLocks noChangeArrowheads="1"/>
          </p:cNvSpPr>
          <p:nvPr/>
        </p:nvSpPr>
        <p:spPr bwMode="auto">
          <a:xfrm>
            <a:off x="465138" y="3094038"/>
            <a:ext cx="1071562" cy="785812"/>
          </a:xfrm>
          <a:prstGeom prst="wedgeRectCallout">
            <a:avLst>
              <a:gd name="adj1" fmla="val -25852"/>
              <a:gd name="adj2" fmla="val 84343"/>
            </a:avLst>
          </a:prstGeom>
          <a:solidFill>
            <a:schemeClr val="accent1"/>
          </a:solidFill>
          <a:ln w="19050" algn="ctr">
            <a:solidFill>
              <a:srgbClr val="4F7480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dirty="0">
                <a:solidFill>
                  <a:schemeClr val="lt1"/>
                </a:solidFill>
                <a:ea typeface="+mn-ea"/>
                <a:cs typeface="Arial" pitchFamily="34" charset="0"/>
              </a:rPr>
              <a:t>Predicate about “</a:t>
            </a:r>
            <a:r>
              <a:rPr kumimoji="0" lang="en-US" altLang="ko-KR" sz="1600" b="1" i="1" dirty="0">
                <a:solidFill>
                  <a:schemeClr val="lt1"/>
                </a:solidFill>
                <a:ea typeface="+mn-ea"/>
                <a:cs typeface="Arial" pitchFamily="34" charset="0"/>
              </a:rPr>
              <a:t>Movie</a:t>
            </a:r>
            <a:r>
              <a:rPr kumimoji="0" lang="en-US" altLang="ko-KR" sz="1600" dirty="0">
                <a:solidFill>
                  <a:schemeClr val="lt1"/>
                </a:solidFill>
                <a:ea typeface="+mn-ea"/>
                <a:cs typeface="Arial" pitchFamily="34" charset="0"/>
              </a:rPr>
              <a:t>”</a:t>
            </a:r>
            <a:endParaRPr kumimoji="0" lang="ko-KR" altLang="en-US" sz="1600" dirty="0">
              <a:solidFill>
                <a:schemeClr val="lt1"/>
              </a:solidFill>
              <a:ea typeface="+mn-ea"/>
              <a:cs typeface="Arial" pitchFamily="34" charset="0"/>
            </a:endParaRPr>
          </a:p>
        </p:txBody>
      </p:sp>
      <p:sp>
        <p:nvSpPr>
          <p:cNvPr id="52" name="사각형 설명선 51"/>
          <p:cNvSpPr>
            <a:spLocks noChangeArrowheads="1"/>
          </p:cNvSpPr>
          <p:nvPr/>
        </p:nvSpPr>
        <p:spPr bwMode="auto">
          <a:xfrm>
            <a:off x="536575" y="5522913"/>
            <a:ext cx="1357313" cy="785812"/>
          </a:xfrm>
          <a:prstGeom prst="wedgeRectCallout">
            <a:avLst>
              <a:gd name="adj1" fmla="val -25088"/>
              <a:gd name="adj2" fmla="val -76060"/>
            </a:avLst>
          </a:prstGeom>
          <a:solidFill>
            <a:schemeClr val="accent1"/>
          </a:solidFill>
          <a:ln w="19050" algn="ctr">
            <a:solidFill>
              <a:srgbClr val="4F7480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dirty="0">
                <a:solidFill>
                  <a:schemeClr val="lt1"/>
                </a:solidFill>
                <a:ea typeface="+mn-ea"/>
                <a:cs typeface="Arial" pitchFamily="34" charset="0"/>
              </a:rPr>
              <a:t>Predicate about “</a:t>
            </a:r>
            <a:r>
              <a:rPr kumimoji="0" lang="en-US" altLang="ko-KR" sz="1600" b="1" i="1" dirty="0">
                <a:solidFill>
                  <a:schemeClr val="lt1"/>
                </a:solidFill>
                <a:ea typeface="+mn-ea"/>
                <a:cs typeface="Arial" pitchFamily="34" charset="0"/>
              </a:rPr>
              <a:t>Spiderman</a:t>
            </a:r>
            <a:r>
              <a:rPr kumimoji="0" lang="en-US" altLang="ko-KR" sz="1600" dirty="0">
                <a:solidFill>
                  <a:schemeClr val="lt1"/>
                </a:solidFill>
                <a:ea typeface="+mn-ea"/>
                <a:cs typeface="Arial" pitchFamily="34" charset="0"/>
              </a:rPr>
              <a:t>”</a:t>
            </a:r>
            <a:endParaRPr kumimoji="0" lang="ko-KR" altLang="en-US" sz="1600" dirty="0">
              <a:solidFill>
                <a:schemeClr val="lt1"/>
              </a:solidFill>
              <a:ea typeface="+mn-ea"/>
              <a:cs typeface="Arial" pitchFamily="34" charset="0"/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2465388" y="4451350"/>
            <a:ext cx="785812" cy="571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/>
            <a:r>
              <a:rPr kumimoji="0" lang="en-US" altLang="ko-KR" sz="1800">
                <a:solidFill>
                  <a:srgbClr val="FFFFFF"/>
                </a:solidFill>
                <a:latin typeface="Arial" pitchFamily="34" charset="0"/>
                <a:ea typeface="HY중고딕" pitchFamily="18" charset="-127"/>
                <a:cs typeface="Arial" pitchFamily="34" charset="0"/>
              </a:rPr>
              <a:t>R</a:t>
            </a:r>
          </a:p>
        </p:txBody>
      </p:sp>
      <p:cxnSp>
        <p:nvCxnSpPr>
          <p:cNvPr id="57" name="직선 연결선 56"/>
          <p:cNvCxnSpPr>
            <a:stCxn id="39" idx="6"/>
            <a:endCxn id="55" idx="2"/>
          </p:cNvCxnSpPr>
          <p:nvPr/>
        </p:nvCxnSpPr>
        <p:spPr>
          <a:xfrm>
            <a:off x="1679575" y="4737100"/>
            <a:ext cx="785813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오른쪽 화살표 57"/>
          <p:cNvSpPr/>
          <p:nvPr/>
        </p:nvSpPr>
        <p:spPr>
          <a:xfrm>
            <a:off x="1765300" y="4522788"/>
            <a:ext cx="571500" cy="21431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사각형 설명선 58"/>
          <p:cNvSpPr>
            <a:spLocks noChangeArrowheads="1"/>
          </p:cNvSpPr>
          <p:nvPr/>
        </p:nvSpPr>
        <p:spPr bwMode="auto">
          <a:xfrm>
            <a:off x="1965325" y="3451225"/>
            <a:ext cx="1071563" cy="785813"/>
          </a:xfrm>
          <a:prstGeom prst="wedgeRectCallout">
            <a:avLst>
              <a:gd name="adj1" fmla="val -39037"/>
              <a:gd name="adj2" fmla="val 82120"/>
            </a:avLst>
          </a:prstGeom>
          <a:solidFill>
            <a:schemeClr val="accent1"/>
          </a:solidFill>
          <a:ln w="19050" algn="ctr">
            <a:solidFill>
              <a:srgbClr val="4F7480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dirty="0">
                <a:solidFill>
                  <a:schemeClr val="lt1"/>
                </a:solidFill>
                <a:ea typeface="+mn-ea"/>
                <a:cs typeface="Arial" pitchFamily="34" charset="0"/>
              </a:rPr>
              <a:t>Predicate about “</a:t>
            </a:r>
            <a:r>
              <a:rPr kumimoji="0" lang="en-US" altLang="ko-KR" sz="1600" b="1" i="1" dirty="0">
                <a:solidFill>
                  <a:schemeClr val="lt1"/>
                </a:solidFill>
                <a:ea typeface="+mn-ea"/>
                <a:cs typeface="Arial" pitchFamily="34" charset="0"/>
              </a:rPr>
              <a:t>Movie</a:t>
            </a:r>
            <a:r>
              <a:rPr kumimoji="0" lang="en-US" altLang="ko-KR" sz="1600" dirty="0">
                <a:solidFill>
                  <a:schemeClr val="lt1"/>
                </a:solidFill>
                <a:ea typeface="+mn-ea"/>
                <a:cs typeface="Arial" pitchFamily="34" charset="0"/>
              </a:rPr>
              <a:t>”</a:t>
            </a:r>
            <a:endParaRPr kumimoji="0" lang="ko-KR" altLang="en-US" sz="1600" dirty="0">
              <a:solidFill>
                <a:schemeClr val="lt1"/>
              </a:solidFill>
              <a:ea typeface="+mn-ea"/>
              <a:cs typeface="Arial" pitchFamily="34" charset="0"/>
            </a:endParaRPr>
          </a:p>
        </p:txBody>
      </p:sp>
      <p:sp>
        <p:nvSpPr>
          <p:cNvPr id="61" name="웃는 얼굴 60"/>
          <p:cNvSpPr/>
          <p:nvPr/>
        </p:nvSpPr>
        <p:spPr>
          <a:xfrm>
            <a:off x="2679700" y="5594350"/>
            <a:ext cx="285750" cy="285750"/>
          </a:xfrm>
          <a:prstGeom prst="smileyFac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사각형 설명선 61"/>
          <p:cNvSpPr>
            <a:spLocks noChangeArrowheads="1"/>
          </p:cNvSpPr>
          <p:nvPr/>
        </p:nvSpPr>
        <p:spPr bwMode="auto">
          <a:xfrm>
            <a:off x="3036888" y="5237163"/>
            <a:ext cx="1357312" cy="571500"/>
          </a:xfrm>
          <a:prstGeom prst="wedgeRectCallout">
            <a:avLst>
              <a:gd name="adj1" fmla="val -61694"/>
              <a:gd name="adj2" fmla="val -44444"/>
            </a:avLst>
          </a:prstGeom>
          <a:solidFill>
            <a:schemeClr val="accent1"/>
          </a:solidFill>
          <a:ln w="19050" algn="ctr">
            <a:solidFill>
              <a:srgbClr val="4F7480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dirty="0">
                <a:solidFill>
                  <a:schemeClr val="lt1"/>
                </a:solidFill>
                <a:ea typeface="+mn-ea"/>
                <a:cs typeface="Arial" pitchFamily="34" charset="0"/>
              </a:rPr>
              <a:t>Predicate about “</a:t>
            </a:r>
            <a:r>
              <a:rPr kumimoji="0" lang="en-US" altLang="ko-KR" sz="1600" b="1" i="1" dirty="0">
                <a:solidFill>
                  <a:schemeClr val="lt1"/>
                </a:solidFill>
                <a:ea typeface="+mn-ea"/>
                <a:cs typeface="Arial" pitchFamily="34" charset="0"/>
              </a:rPr>
              <a:t>Diet</a:t>
            </a:r>
            <a:r>
              <a:rPr kumimoji="0" lang="en-US" altLang="ko-KR" sz="1600" dirty="0">
                <a:solidFill>
                  <a:schemeClr val="lt1"/>
                </a:solidFill>
                <a:ea typeface="+mn-ea"/>
                <a:cs typeface="Arial" pitchFamily="34" charset="0"/>
              </a:rPr>
              <a:t>”</a:t>
            </a:r>
            <a:endParaRPr kumimoji="0" lang="ko-KR" altLang="en-US" sz="1600" dirty="0">
              <a:solidFill>
                <a:schemeClr val="lt1"/>
              </a:solidFill>
              <a:ea typeface="+mn-ea"/>
              <a:cs typeface="Arial" pitchFamily="34" charset="0"/>
            </a:endParaRPr>
          </a:p>
        </p:txBody>
      </p:sp>
      <p:cxnSp>
        <p:nvCxnSpPr>
          <p:cNvPr id="64" name="직선 연결선 63"/>
          <p:cNvCxnSpPr>
            <a:stCxn id="61" idx="0"/>
            <a:endCxn id="55" idx="4"/>
          </p:cNvCxnSpPr>
          <p:nvPr/>
        </p:nvCxnSpPr>
        <p:spPr>
          <a:xfrm rot="5400000" flipH="1" flipV="1">
            <a:off x="2554288" y="5291137"/>
            <a:ext cx="571500" cy="34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오른쪽 화살표 65"/>
          <p:cNvSpPr>
            <a:spLocks noChangeArrowheads="1"/>
          </p:cNvSpPr>
          <p:nvPr/>
        </p:nvSpPr>
        <p:spPr bwMode="auto">
          <a:xfrm rot="-5131264">
            <a:off x="2478882" y="5193506"/>
            <a:ext cx="571500" cy="21431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19050" algn="ctr">
            <a:solidFill>
              <a:srgbClr val="4F7480"/>
            </a:solidFill>
            <a:miter lim="800000"/>
            <a:headEnd/>
            <a:tailEnd/>
          </a:ln>
        </p:spPr>
        <p:txBody>
          <a:bodyPr vert="eaVert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>
              <a:solidFill>
                <a:schemeClr val="lt1"/>
              </a:solidFill>
              <a:ea typeface="+mn-ea"/>
              <a:cs typeface="Arial" pitchFamily="34" charset="0"/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3965575" y="4451350"/>
            <a:ext cx="785813" cy="571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/>
            <a:r>
              <a:rPr kumimoji="0" lang="en-US" altLang="ko-KR" sz="1800">
                <a:solidFill>
                  <a:srgbClr val="FFFFFF"/>
                </a:solidFill>
                <a:latin typeface="Arial" pitchFamily="34" charset="0"/>
                <a:ea typeface="HY중고딕" pitchFamily="18" charset="-127"/>
                <a:cs typeface="Arial" pitchFamily="34" charset="0"/>
              </a:rPr>
              <a:t>R</a:t>
            </a:r>
          </a:p>
        </p:txBody>
      </p:sp>
      <p:cxnSp>
        <p:nvCxnSpPr>
          <p:cNvPr id="71" name="직선 연결선 70"/>
          <p:cNvCxnSpPr>
            <a:stCxn id="55" idx="6"/>
            <a:endCxn id="69" idx="2"/>
          </p:cNvCxnSpPr>
          <p:nvPr/>
        </p:nvCxnSpPr>
        <p:spPr>
          <a:xfrm>
            <a:off x="3251200" y="4737100"/>
            <a:ext cx="714375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오른쪽 화살표 71"/>
          <p:cNvSpPr/>
          <p:nvPr/>
        </p:nvSpPr>
        <p:spPr>
          <a:xfrm>
            <a:off x="3322638" y="4522788"/>
            <a:ext cx="571500" cy="21431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73" name="사각형 설명선 72"/>
          <p:cNvSpPr>
            <a:spLocks noChangeArrowheads="1"/>
          </p:cNvSpPr>
          <p:nvPr/>
        </p:nvSpPr>
        <p:spPr bwMode="auto">
          <a:xfrm>
            <a:off x="3465513" y="3451225"/>
            <a:ext cx="1714500" cy="785813"/>
          </a:xfrm>
          <a:prstGeom prst="wedgeRectCallout">
            <a:avLst>
              <a:gd name="adj1" fmla="val -37963"/>
              <a:gd name="adj2" fmla="val 71819"/>
            </a:avLst>
          </a:prstGeom>
          <a:solidFill>
            <a:schemeClr val="accent1"/>
          </a:solidFill>
          <a:ln w="19050" algn="ctr">
            <a:solidFill>
              <a:srgbClr val="4F7480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dirty="0">
                <a:solidFill>
                  <a:schemeClr val="lt1"/>
                </a:solidFill>
                <a:ea typeface="+mn-ea"/>
                <a:cs typeface="Arial" pitchFamily="34" charset="0"/>
              </a:rPr>
              <a:t>Predicate about “</a:t>
            </a:r>
            <a:r>
              <a:rPr kumimoji="0" lang="en-US" altLang="ko-KR" sz="1600" b="1" i="1" dirty="0">
                <a:solidFill>
                  <a:schemeClr val="lt1"/>
                </a:solidFill>
                <a:ea typeface="+mn-ea"/>
                <a:cs typeface="Arial" pitchFamily="34" charset="0"/>
              </a:rPr>
              <a:t>Movie</a:t>
            </a:r>
            <a:r>
              <a:rPr kumimoji="0" lang="en-US" altLang="ko-KR" sz="1600" dirty="0">
                <a:solidFill>
                  <a:schemeClr val="lt1"/>
                </a:solidFill>
                <a:ea typeface="+mn-ea"/>
                <a:cs typeface="Arial" pitchFamily="34" charset="0"/>
              </a:rPr>
              <a:t>” or “</a:t>
            </a:r>
            <a:r>
              <a:rPr kumimoji="0" lang="en-US" altLang="ko-KR" sz="1600" b="1" i="1" dirty="0">
                <a:solidFill>
                  <a:schemeClr val="lt1"/>
                </a:solidFill>
                <a:ea typeface="+mn-ea"/>
                <a:cs typeface="Arial" pitchFamily="34" charset="0"/>
              </a:rPr>
              <a:t>Diet</a:t>
            </a:r>
            <a:r>
              <a:rPr kumimoji="0" lang="en-US" altLang="ko-KR" sz="1600" dirty="0">
                <a:solidFill>
                  <a:schemeClr val="lt1"/>
                </a:solidFill>
                <a:ea typeface="+mn-ea"/>
                <a:cs typeface="Arial" pitchFamily="34" charset="0"/>
              </a:rPr>
              <a:t>”</a:t>
            </a:r>
            <a:endParaRPr kumimoji="0" lang="ko-KR" altLang="en-US" sz="1600" dirty="0">
              <a:solidFill>
                <a:schemeClr val="lt1"/>
              </a:solidFill>
              <a:ea typeface="+mn-ea"/>
              <a:cs typeface="Arial" pitchFamily="34" charset="0"/>
            </a:endParaRPr>
          </a:p>
        </p:txBody>
      </p:sp>
      <p:sp>
        <p:nvSpPr>
          <p:cNvPr id="2070555" name="TextBox 73"/>
          <p:cNvSpPr txBox="1">
            <a:spLocks noChangeArrowheads="1"/>
          </p:cNvSpPr>
          <p:nvPr/>
        </p:nvSpPr>
        <p:spPr bwMode="auto">
          <a:xfrm>
            <a:off x="5270500" y="3451225"/>
            <a:ext cx="3767138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800">
                <a:latin typeface="Arial" pitchFamily="34" charset="0"/>
                <a:ea typeface="HY중고딕" pitchFamily="18" charset="-127"/>
                <a:cs typeface="Arial" pitchFamily="34" charset="0"/>
              </a:rPr>
              <a:t>A sample form of predicate:</a:t>
            </a:r>
          </a:p>
          <a:p>
            <a:pPr eaLnBrk="1" hangingPunct="1"/>
            <a:r>
              <a:rPr kumimoji="0" lang="en-US" altLang="ko-KR" sz="1800">
                <a:solidFill>
                  <a:srgbClr val="CCCC00"/>
                </a:solidFill>
                <a:latin typeface="Arial" pitchFamily="34" charset="0"/>
                <a:ea typeface="HY중고딕" pitchFamily="18" charset="-127"/>
                <a:cs typeface="Arial" pitchFamily="34" charset="0"/>
              </a:rPr>
              <a:t>[Type = ‘</a:t>
            </a:r>
            <a:r>
              <a:rPr kumimoji="0" lang="en-US" altLang="ko-KR" sz="1800" i="1">
                <a:solidFill>
                  <a:srgbClr val="CCCC00"/>
                </a:solidFill>
                <a:latin typeface="Arial" pitchFamily="34" charset="0"/>
                <a:ea typeface="HY중고딕" pitchFamily="18" charset="-127"/>
                <a:cs typeface="Arial" pitchFamily="34" charset="0"/>
              </a:rPr>
              <a:t>Movie</a:t>
            </a:r>
            <a:r>
              <a:rPr kumimoji="0" lang="en-US" altLang="ko-KR" sz="1800">
                <a:solidFill>
                  <a:srgbClr val="CCCC00"/>
                </a:solidFill>
                <a:latin typeface="Arial" pitchFamily="34" charset="0"/>
                <a:ea typeface="HY중고딕" pitchFamily="18" charset="-127"/>
                <a:cs typeface="Arial" pitchFamily="34" charset="0"/>
              </a:rPr>
              <a:t>’  </a:t>
            </a:r>
            <a:r>
              <a:rPr kumimoji="0" lang="el-GR" altLang="ko-KR" sz="1800">
                <a:solidFill>
                  <a:srgbClr val="CCCC00"/>
                </a:solidFill>
                <a:latin typeface="Arial" pitchFamily="34" charset="0"/>
                <a:ea typeface="HY중고딕" pitchFamily="18" charset="-127"/>
                <a:cs typeface="Arial" pitchFamily="34" charset="0"/>
              </a:rPr>
              <a:t>Λ</a:t>
            </a:r>
            <a:r>
              <a:rPr kumimoji="0" lang="en-US" altLang="ko-KR" sz="1800">
                <a:solidFill>
                  <a:srgbClr val="CCCC00"/>
                </a:solidFill>
                <a:latin typeface="Arial" pitchFamily="34" charset="0"/>
                <a:ea typeface="HY중고딕" pitchFamily="18" charset="-127"/>
                <a:cs typeface="Arial" pitchFamily="34" charset="0"/>
              </a:rPr>
              <a:t> Genre = ‘</a:t>
            </a:r>
            <a:r>
              <a:rPr kumimoji="0" lang="en-US" altLang="ko-KR" sz="1800" i="1">
                <a:solidFill>
                  <a:srgbClr val="CCCC00"/>
                </a:solidFill>
                <a:latin typeface="Arial" pitchFamily="34" charset="0"/>
                <a:ea typeface="HY중고딕" pitchFamily="18" charset="-127"/>
                <a:cs typeface="Arial" pitchFamily="34" charset="0"/>
              </a:rPr>
              <a:t>Horror</a:t>
            </a:r>
            <a:r>
              <a:rPr kumimoji="0" lang="en-US" altLang="ko-KR" sz="1800">
                <a:solidFill>
                  <a:srgbClr val="CCCC00"/>
                </a:solidFill>
                <a:latin typeface="Arial" pitchFamily="34" charset="0"/>
                <a:ea typeface="HY중고딕" pitchFamily="18" charset="-127"/>
                <a:cs typeface="Arial" pitchFamily="34" charset="0"/>
              </a:rPr>
              <a:t>’ </a:t>
            </a:r>
          </a:p>
          <a:p>
            <a:pPr eaLnBrk="1" hangingPunct="1"/>
            <a:r>
              <a:rPr kumimoji="0" lang="el-GR" altLang="ko-KR" sz="1800">
                <a:solidFill>
                  <a:srgbClr val="CCCC00"/>
                </a:solidFill>
                <a:latin typeface="Arial" pitchFamily="34" charset="0"/>
                <a:ea typeface="HY중고딕" pitchFamily="18" charset="-127"/>
                <a:cs typeface="Arial" pitchFamily="34" charset="0"/>
              </a:rPr>
              <a:t>Λ</a:t>
            </a:r>
            <a:r>
              <a:rPr kumimoji="0" lang="en-US" altLang="ko-KR" sz="1800">
                <a:solidFill>
                  <a:srgbClr val="CCCC00"/>
                </a:solidFill>
                <a:latin typeface="Arial" pitchFamily="34" charset="0"/>
                <a:ea typeface="HY중고딕" pitchFamily="18" charset="-127"/>
                <a:cs typeface="Arial" pitchFamily="34" charset="0"/>
              </a:rPr>
              <a:t> Size &lt; </a:t>
            </a:r>
            <a:r>
              <a:rPr kumimoji="0" lang="en-US" altLang="ko-KR" sz="1800" i="1">
                <a:solidFill>
                  <a:srgbClr val="CCCC00"/>
                </a:solidFill>
                <a:latin typeface="Arial" pitchFamily="34" charset="0"/>
                <a:ea typeface="HY중고딕" pitchFamily="18" charset="-127"/>
                <a:cs typeface="Arial" pitchFamily="34" charset="0"/>
              </a:rPr>
              <a:t>1GB</a:t>
            </a:r>
            <a:r>
              <a:rPr kumimoji="0" lang="en-US" altLang="ko-KR" sz="1800">
                <a:solidFill>
                  <a:srgbClr val="CCCC00"/>
                </a:solidFill>
                <a:latin typeface="Arial" pitchFamily="34" charset="0"/>
                <a:ea typeface="HY중고딕" pitchFamily="18" charset="-127"/>
                <a:cs typeface="Arial" pitchFamily="34" charset="0"/>
              </a:rPr>
              <a:t>]</a:t>
            </a:r>
          </a:p>
        </p:txBody>
      </p:sp>
      <p:sp>
        <p:nvSpPr>
          <p:cNvPr id="2070556" name="TextBox 75"/>
          <p:cNvSpPr txBox="1">
            <a:spLocks noChangeArrowheads="1"/>
          </p:cNvSpPr>
          <p:nvPr/>
        </p:nvSpPr>
        <p:spPr bwMode="auto">
          <a:xfrm>
            <a:off x="5251450" y="4522788"/>
            <a:ext cx="377825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800">
                <a:latin typeface="Arial" pitchFamily="34" charset="0"/>
                <a:ea typeface="HY중고딕" pitchFamily="18" charset="-127"/>
                <a:cs typeface="Arial" pitchFamily="34" charset="0"/>
              </a:rPr>
              <a:t>A sample form of message:</a:t>
            </a:r>
          </a:p>
          <a:p>
            <a:pPr eaLnBrk="1" hangingPunct="1"/>
            <a:r>
              <a:rPr kumimoji="0" lang="en-US" altLang="ko-KR" sz="1800">
                <a:solidFill>
                  <a:srgbClr val="CCCC00"/>
                </a:solidFill>
                <a:latin typeface="Arial" pitchFamily="34" charset="0"/>
                <a:ea typeface="HY중고딕" pitchFamily="18" charset="-127"/>
                <a:cs typeface="Arial" pitchFamily="34" charset="0"/>
              </a:rPr>
              <a:t>[Type = ‘Movie’; Title = Spiderman; </a:t>
            </a:r>
          </a:p>
          <a:p>
            <a:pPr eaLnBrk="1" hangingPunct="1"/>
            <a:r>
              <a:rPr kumimoji="0" lang="en-US" altLang="ko-KR" sz="1800">
                <a:solidFill>
                  <a:srgbClr val="CCCC00"/>
                </a:solidFill>
                <a:latin typeface="Arial" pitchFamily="34" charset="0"/>
                <a:ea typeface="HY중고딕" pitchFamily="18" charset="-127"/>
                <a:cs typeface="Arial" pitchFamily="34" charset="0"/>
              </a:rPr>
              <a:t>Quality = High]</a:t>
            </a:r>
          </a:p>
        </p:txBody>
      </p:sp>
    </p:spTree>
    <p:extLst>
      <p:ext uri="{BB962C8B-B14F-4D97-AF65-F5344CB8AC3E}">
        <p14:creationId xmlns:p14="http://schemas.microsoft.com/office/powerpoint/2010/main" val="369550513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ECC2E-A327-49C1-87AB-841644227412}" type="slidenum">
              <a:rPr lang="en-US" altLang="ko-KR">
                <a:cs typeface="Arial" pitchFamily="34" charset="0"/>
              </a:rPr>
              <a:pPr/>
              <a:t>51</a:t>
            </a:fld>
            <a:endParaRPr lang="en-US" altLang="ko-KR" sz="1000">
              <a:cs typeface="Arial" pitchFamily="34" charset="0"/>
            </a:endParaRPr>
          </a:p>
        </p:txBody>
      </p:sp>
      <p:sp>
        <p:nvSpPr>
          <p:cNvPr id="2036738" name="제목 1"/>
          <p:cNvSpPr>
            <a:spLocks noGrp="1"/>
          </p:cNvSpPr>
          <p:nvPr>
            <p:ph type="title" idx="4294967295"/>
          </p:nvPr>
        </p:nvSpPr>
        <p:spPr>
          <a:xfrm>
            <a:off x="827088" y="188913"/>
            <a:ext cx="7467600" cy="857250"/>
          </a:xfrm>
        </p:spPr>
        <p:txBody>
          <a:bodyPr lIns="45720" tIns="45720" rIns="45720" bIns="45720" anchor="ctr"/>
          <a:lstStyle/>
          <a:p>
            <a:r>
              <a:rPr lang="en-US" altLang="ko-KR">
                <a:latin typeface="Arial" pitchFamily="34" charset="0"/>
                <a:cs typeface="Arial" pitchFamily="34" charset="0"/>
              </a:rPr>
              <a:t>Content based Networking</a:t>
            </a:r>
          </a:p>
        </p:txBody>
      </p:sp>
      <p:sp>
        <p:nvSpPr>
          <p:cNvPr id="2036739" name="내용 개체 틀 2"/>
          <p:cNvSpPr>
            <a:spLocks noGrp="1"/>
          </p:cNvSpPr>
          <p:nvPr>
            <p:ph idx="4294967295"/>
          </p:nvPr>
        </p:nvSpPr>
        <p:spPr>
          <a:xfrm>
            <a:off x="179388" y="1341438"/>
            <a:ext cx="8785225" cy="2357437"/>
          </a:xfrm>
        </p:spPr>
        <p:txBody>
          <a:bodyPr lIns="91440" tIns="45720" rIns="91440" bIns="45720"/>
          <a:lstStyle/>
          <a:p>
            <a:pPr marL="419100" indent="-382588"/>
            <a:r>
              <a:rPr lang="en-US" altLang="ko-KR" dirty="0">
                <a:latin typeface="Arial" pitchFamily="34" charset="0"/>
                <a:cs typeface="Arial" pitchFamily="34" charset="0"/>
              </a:rPr>
              <a:t>Open issues</a:t>
            </a:r>
          </a:p>
          <a:p>
            <a:pPr marL="722313" lvl="1" indent="-273050"/>
            <a:r>
              <a:rPr lang="en-US" altLang="ko-KR" dirty="0">
                <a:latin typeface="Arial" pitchFamily="34" charset="0"/>
                <a:cs typeface="Arial" pitchFamily="34" charset="0"/>
              </a:rPr>
              <a:t>Forwarding algorithm, forwarding table</a:t>
            </a:r>
          </a:p>
          <a:p>
            <a:pPr marL="722313" lvl="1" indent="-273050"/>
            <a:r>
              <a:rPr lang="en-US" altLang="ko-KR" dirty="0">
                <a:latin typeface="Arial" pitchFamily="34" charset="0"/>
                <a:cs typeface="Arial" pitchFamily="34" charset="0"/>
              </a:rPr>
              <a:t>Routing (how to update routing table, predicates changes very frequently)</a:t>
            </a:r>
          </a:p>
          <a:p>
            <a:pPr marL="722313" lvl="1" indent="-273050"/>
            <a:r>
              <a:rPr lang="en-US" altLang="ko-KR" dirty="0">
                <a:latin typeface="Arial" pitchFamily="34" charset="0"/>
                <a:cs typeface="Arial" pitchFamily="34" charset="0"/>
              </a:rPr>
              <a:t>Reliable Transport Layer</a:t>
            </a:r>
          </a:p>
          <a:p>
            <a:pPr marL="722313" lvl="1" indent="-273050"/>
            <a:r>
              <a:rPr lang="en-US" altLang="ko-KR" dirty="0">
                <a:latin typeface="Arial" pitchFamily="34" charset="0"/>
                <a:cs typeface="Arial" pitchFamily="34" charset="0"/>
              </a:rPr>
              <a:t>Security (privacy of receivers’ predicates)</a:t>
            </a:r>
          </a:p>
          <a:p>
            <a:pPr marL="722313" lvl="1" indent="-273050"/>
            <a:r>
              <a:rPr lang="en-US" altLang="ko-KR" dirty="0">
                <a:latin typeface="Arial" pitchFamily="34" charset="0"/>
                <a:cs typeface="Arial" pitchFamily="34" charset="0"/>
              </a:rPr>
              <a:t>Benchmarks</a:t>
            </a:r>
          </a:p>
          <a:p>
            <a:pPr marL="722313" lvl="1" indent="-273050"/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pPr marL="419100" indent="-382588"/>
            <a:endParaRPr lang="en-US" altLang="ko-K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/>
        </p:nvSpPr>
        <p:spPr>
          <a:xfrm>
            <a:off x="457200" y="6421438"/>
            <a:ext cx="2133600" cy="365125"/>
          </a:xfrm>
          <a:prstGeom prst="rect">
            <a:avLst/>
          </a:prstGeom>
          <a:noFill/>
        </p:spPr>
        <p:txBody>
          <a:bodyPr bIns="0" anchor="b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FF9E390C-8DB2-47D7-BEBF-6195C93D1375}" type="datetime1">
              <a:rPr kumimoji="0" lang="ko-KR" altLang="en-US" sz="1000">
                <a:solidFill>
                  <a:schemeClr val="tx2">
                    <a:shade val="50000"/>
                  </a:schemeClr>
                </a:solidFill>
                <a:ea typeface="+mn-ea"/>
                <a:cs typeface="Arial" pitchFamily="34" charset="0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2016-11-27</a:t>
            </a:fld>
            <a:endParaRPr kumimoji="0" lang="ko-KR" altLang="en-US" sz="1000">
              <a:solidFill>
                <a:schemeClr val="tx2">
                  <a:shade val="50000"/>
                </a:schemeClr>
              </a:solidFill>
              <a:ea typeface="+mn-ea"/>
              <a:cs typeface="Arial" pitchFamily="34" charset="0"/>
            </a:endParaRPr>
          </a:p>
        </p:txBody>
      </p:sp>
      <p:sp>
        <p:nvSpPr>
          <p:cNvPr id="5" name="슬라이드 번호 개체 틀 4"/>
          <p:cNvSpPr txBox="1">
            <a:spLocks noGrp="1"/>
          </p:cNvSpPr>
          <p:nvPr/>
        </p:nvSpPr>
        <p:spPr>
          <a:xfrm>
            <a:off x="8153400" y="6421438"/>
            <a:ext cx="762000" cy="365125"/>
          </a:xfrm>
          <a:prstGeom prst="rect">
            <a:avLst/>
          </a:prstGeom>
          <a:noFill/>
        </p:spPr>
        <p:txBody>
          <a:bodyPr lIns="0" tIns="0" rIns="0" bIns="0" anchor="b"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C47B208D-33DD-4522-800A-F60411509FE0}" type="slidenum">
              <a:rPr kumimoji="0" lang="ko-KR" altLang="en-US" sz="1000">
                <a:solidFill>
                  <a:schemeClr val="tx2">
                    <a:shade val="50000"/>
                  </a:schemeClr>
                </a:solidFill>
                <a:ea typeface="+mn-ea"/>
                <a:cs typeface="Arial" pitchFamily="34" charset="0"/>
              </a:rPr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51</a:t>
            </a:fld>
            <a:endParaRPr kumimoji="0" lang="ko-KR" altLang="en-US" sz="1000" dirty="0">
              <a:solidFill>
                <a:schemeClr val="tx2">
                  <a:shade val="50000"/>
                </a:schemeClr>
              </a:solidFill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258024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A256FB-9FD7-47AD-8634-F6FAEBE7B6AE}" type="slidenum">
              <a:rPr lang="en-US" altLang="ko-KR">
                <a:cs typeface="Arial" pitchFamily="34" charset="0"/>
              </a:rPr>
              <a:pPr/>
              <a:t>52</a:t>
            </a:fld>
            <a:endParaRPr lang="en-US" altLang="ko-KR" sz="1000">
              <a:cs typeface="Arial" pitchFamily="34" charset="0"/>
            </a:endParaRPr>
          </a:p>
        </p:txBody>
      </p:sp>
      <p:sp>
        <p:nvSpPr>
          <p:cNvPr id="2038786" name="제목 1"/>
          <p:cNvSpPr>
            <a:spLocks noGrp="1"/>
          </p:cNvSpPr>
          <p:nvPr>
            <p:ph type="title" idx="4294967295"/>
          </p:nvPr>
        </p:nvSpPr>
        <p:spPr>
          <a:xfrm>
            <a:off x="827088" y="188913"/>
            <a:ext cx="7993062" cy="857250"/>
          </a:xfrm>
        </p:spPr>
        <p:txBody>
          <a:bodyPr lIns="45720" tIns="45720" rIns="45720" bIns="45720" anchor="ctr"/>
          <a:lstStyle/>
          <a:p>
            <a:r>
              <a:rPr lang="en-US" altLang="en-US" sz="4000">
                <a:latin typeface="Arial" pitchFamily="34" charset="0"/>
                <a:cs typeface="Arial" pitchFamily="34" charset="0"/>
              </a:rPr>
              <a:t>Formalization of </a:t>
            </a:r>
            <a:r>
              <a:rPr lang="en-US" altLang="ko-KR" sz="4000">
                <a:latin typeface="Arial" pitchFamily="34" charset="0"/>
                <a:cs typeface="Arial" pitchFamily="34" charset="0"/>
              </a:rPr>
              <a:t>message</a:t>
            </a:r>
            <a:r>
              <a:rPr lang="en-US" altLang="en-US" sz="4000">
                <a:latin typeface="Arial" pitchFamily="34" charset="0"/>
                <a:cs typeface="Arial" pitchFamily="34" charset="0"/>
              </a:rPr>
              <a:t> model</a:t>
            </a:r>
            <a:endParaRPr lang="en-US" altLang="ko-KR" sz="4000">
              <a:latin typeface="Arial" pitchFamily="34" charset="0"/>
              <a:cs typeface="Arial" pitchFamily="34" charset="0"/>
            </a:endParaRPr>
          </a:p>
        </p:txBody>
      </p:sp>
      <p:sp>
        <p:nvSpPr>
          <p:cNvPr id="2038787" name="내용 개체 틀 2"/>
          <p:cNvSpPr>
            <a:spLocks noGrp="1"/>
          </p:cNvSpPr>
          <p:nvPr>
            <p:ph idx="4294967295"/>
          </p:nvPr>
        </p:nvSpPr>
        <p:spPr>
          <a:xfrm>
            <a:off x="179388" y="1341438"/>
            <a:ext cx="8785225" cy="2357437"/>
          </a:xfrm>
        </p:spPr>
        <p:txBody>
          <a:bodyPr lIns="91440" tIns="45720" rIns="91440" bIns="45720"/>
          <a:lstStyle/>
          <a:p>
            <a:pPr marL="419100" indent="-382588"/>
            <a:r>
              <a:rPr lang="en-US" altLang="ko-KR">
                <a:latin typeface="Arial" pitchFamily="34" charset="0"/>
                <a:cs typeface="Arial" pitchFamily="34" charset="0"/>
              </a:rPr>
              <a:t>Message consist of attributes</a:t>
            </a:r>
          </a:p>
          <a:p>
            <a:pPr marL="419100" indent="-382588"/>
            <a:r>
              <a:rPr lang="en-US" altLang="ko-KR">
                <a:latin typeface="Arial" pitchFamily="34" charset="0"/>
                <a:cs typeface="Arial" pitchFamily="34" charset="0"/>
              </a:rPr>
              <a:t>Attribute has</a:t>
            </a:r>
          </a:p>
          <a:p>
            <a:pPr marL="722313" lvl="1" indent="-273050"/>
            <a:r>
              <a:rPr lang="en-US" altLang="ko-KR">
                <a:latin typeface="Arial" pitchFamily="34" charset="0"/>
                <a:cs typeface="Arial" pitchFamily="34" charset="0"/>
              </a:rPr>
              <a:t>Type</a:t>
            </a:r>
          </a:p>
          <a:p>
            <a:pPr lvl="2"/>
            <a:r>
              <a:rPr lang="en-US" altLang="ko-KR">
                <a:latin typeface="Arial" pitchFamily="34" charset="0"/>
                <a:cs typeface="Arial" pitchFamily="34" charset="0"/>
              </a:rPr>
              <a:t>Integer</a:t>
            </a:r>
          </a:p>
          <a:p>
            <a:pPr lvl="2"/>
            <a:r>
              <a:rPr lang="en-US" altLang="ko-KR">
                <a:latin typeface="Arial" pitchFamily="34" charset="0"/>
                <a:cs typeface="Arial" pitchFamily="34" charset="0"/>
              </a:rPr>
              <a:t>String</a:t>
            </a:r>
          </a:p>
          <a:p>
            <a:pPr lvl="2"/>
            <a:r>
              <a:rPr lang="en-US" altLang="ko-KR">
                <a:latin typeface="Arial" pitchFamily="34" charset="0"/>
                <a:cs typeface="Arial" pitchFamily="34" charset="0"/>
              </a:rPr>
              <a:t>Boolean</a:t>
            </a:r>
          </a:p>
          <a:p>
            <a:pPr marL="722313" lvl="1" indent="-273050"/>
            <a:r>
              <a:rPr lang="en-US" altLang="ko-KR">
                <a:latin typeface="Arial" pitchFamily="34" charset="0"/>
                <a:cs typeface="Arial" pitchFamily="34" charset="0"/>
              </a:rPr>
              <a:t>Name</a:t>
            </a:r>
          </a:p>
          <a:p>
            <a:pPr marL="722313" lvl="1" indent="-273050"/>
            <a:r>
              <a:rPr lang="en-US" altLang="ko-KR">
                <a:latin typeface="Arial" pitchFamily="34" charset="0"/>
                <a:cs typeface="Arial" pitchFamily="34" charset="0"/>
              </a:rPr>
              <a:t>Value</a:t>
            </a:r>
          </a:p>
          <a:p>
            <a:pPr marL="419100" indent="-382588"/>
            <a:r>
              <a:rPr lang="en-US" altLang="ko-KR">
                <a:latin typeface="Arial" pitchFamily="34" charset="0"/>
                <a:cs typeface="Arial" pitchFamily="34" charset="0"/>
              </a:rPr>
              <a:t>Example of datagrams:</a:t>
            </a:r>
          </a:p>
          <a:p>
            <a:pPr marL="722313" lvl="1" indent="-273050"/>
            <a:r>
              <a:rPr lang="en-US" altLang="ko-KR">
                <a:latin typeface="Arial" pitchFamily="34" charset="0"/>
                <a:cs typeface="Arial" pitchFamily="34" charset="0"/>
              </a:rPr>
              <a:t>[integer price = 18750, string stock = ‘INTC’]</a:t>
            </a:r>
          </a:p>
          <a:p>
            <a:pPr marL="722313" lvl="1" indent="-273050"/>
            <a:r>
              <a:rPr lang="en-US" altLang="ko-KR">
                <a:latin typeface="Arial" pitchFamily="34" charset="0"/>
                <a:cs typeface="Arial" pitchFamily="34" charset="0"/>
              </a:rPr>
              <a:t>[string city=‘Prague’, integer temperature = 25]</a:t>
            </a:r>
          </a:p>
        </p:txBody>
      </p:sp>
      <p:sp>
        <p:nvSpPr>
          <p:cNvPr id="4" name="날짜 개체 틀 3"/>
          <p:cNvSpPr txBox="1">
            <a:spLocks noGrp="1"/>
          </p:cNvSpPr>
          <p:nvPr/>
        </p:nvSpPr>
        <p:spPr>
          <a:xfrm>
            <a:off x="457200" y="6421438"/>
            <a:ext cx="2133600" cy="365125"/>
          </a:xfrm>
          <a:prstGeom prst="rect">
            <a:avLst/>
          </a:prstGeom>
          <a:noFill/>
        </p:spPr>
        <p:txBody>
          <a:bodyPr bIns="0" anchor="b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FF9E390C-8DB2-47D7-BEBF-6195C93D1375}" type="datetime1">
              <a:rPr kumimoji="0" lang="ko-KR" altLang="en-US" sz="1000">
                <a:solidFill>
                  <a:schemeClr val="tx2">
                    <a:shade val="50000"/>
                  </a:schemeClr>
                </a:solidFill>
                <a:ea typeface="+mn-ea"/>
                <a:cs typeface="Arial" pitchFamily="34" charset="0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2016-11-27</a:t>
            </a:fld>
            <a:endParaRPr kumimoji="0" lang="ko-KR" altLang="en-US" sz="1000">
              <a:solidFill>
                <a:schemeClr val="tx2">
                  <a:shade val="50000"/>
                </a:schemeClr>
              </a:solidFill>
              <a:ea typeface="+mn-ea"/>
              <a:cs typeface="Arial" pitchFamily="34" charset="0"/>
            </a:endParaRPr>
          </a:p>
        </p:txBody>
      </p:sp>
      <p:sp>
        <p:nvSpPr>
          <p:cNvPr id="5" name="슬라이드 번호 개체 틀 4"/>
          <p:cNvSpPr txBox="1">
            <a:spLocks noGrp="1"/>
          </p:cNvSpPr>
          <p:nvPr/>
        </p:nvSpPr>
        <p:spPr>
          <a:xfrm>
            <a:off x="8153400" y="6421438"/>
            <a:ext cx="762000" cy="365125"/>
          </a:xfrm>
          <a:prstGeom prst="rect">
            <a:avLst/>
          </a:prstGeom>
          <a:noFill/>
        </p:spPr>
        <p:txBody>
          <a:bodyPr lIns="0" tIns="0" rIns="0" bIns="0" anchor="b"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08D161B4-1EA3-45C4-B809-B145D159FFF1}" type="slidenum">
              <a:rPr kumimoji="0" lang="ko-KR" altLang="en-US" sz="1000">
                <a:solidFill>
                  <a:schemeClr val="tx2">
                    <a:shade val="50000"/>
                  </a:schemeClr>
                </a:solidFill>
                <a:ea typeface="+mn-ea"/>
                <a:cs typeface="Arial" pitchFamily="34" charset="0"/>
              </a:rPr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52</a:t>
            </a:fld>
            <a:endParaRPr kumimoji="0" lang="ko-KR" altLang="en-US" sz="1000" dirty="0">
              <a:solidFill>
                <a:schemeClr val="tx2">
                  <a:shade val="50000"/>
                </a:schemeClr>
              </a:solidFill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564409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F3BA9-419F-48EB-99F2-4A229E56A9C3}" type="slidenum">
              <a:rPr lang="en-US" altLang="ko-KR">
                <a:cs typeface="Arial" pitchFamily="34" charset="0"/>
              </a:rPr>
              <a:pPr/>
              <a:t>53</a:t>
            </a:fld>
            <a:endParaRPr lang="en-US" altLang="ko-KR" sz="1000">
              <a:cs typeface="Arial" pitchFamily="34" charset="0"/>
            </a:endParaRPr>
          </a:p>
        </p:txBody>
      </p:sp>
      <p:sp>
        <p:nvSpPr>
          <p:cNvPr id="2040834" name="제목 1"/>
          <p:cNvSpPr>
            <a:spLocks noGrp="1"/>
          </p:cNvSpPr>
          <p:nvPr>
            <p:ph type="title" idx="4294967295"/>
          </p:nvPr>
        </p:nvSpPr>
        <p:spPr>
          <a:xfrm>
            <a:off x="827088" y="188913"/>
            <a:ext cx="7467600" cy="857250"/>
          </a:xfrm>
        </p:spPr>
        <p:txBody>
          <a:bodyPr lIns="45720" tIns="45720" rIns="45720" bIns="45720" anchor="ctr"/>
          <a:lstStyle/>
          <a:p>
            <a:r>
              <a:rPr lang="en-US" altLang="en-US">
                <a:latin typeface="Arial" pitchFamily="34" charset="0"/>
                <a:cs typeface="Arial" pitchFamily="34" charset="0"/>
              </a:rPr>
              <a:t>Formalization of Predicate Model</a:t>
            </a:r>
            <a:endParaRPr lang="en-US" altLang="ko-KR">
              <a:latin typeface="Arial" pitchFamily="34" charset="0"/>
              <a:cs typeface="Arial" pitchFamily="34" charset="0"/>
            </a:endParaRPr>
          </a:p>
        </p:txBody>
      </p:sp>
      <p:sp>
        <p:nvSpPr>
          <p:cNvPr id="2040835" name="내용 개체 틀 2"/>
          <p:cNvSpPr>
            <a:spLocks noGrp="1"/>
          </p:cNvSpPr>
          <p:nvPr>
            <p:ph idx="4294967295"/>
          </p:nvPr>
        </p:nvSpPr>
        <p:spPr>
          <a:xfrm>
            <a:off x="179388" y="1196975"/>
            <a:ext cx="8785225" cy="2357438"/>
          </a:xfrm>
        </p:spPr>
        <p:txBody>
          <a:bodyPr lIns="91440" tIns="45720" rIns="91440" bIns="45720"/>
          <a:lstStyle/>
          <a:p>
            <a:pPr marL="419100" indent="-382588"/>
            <a:r>
              <a:rPr lang="en-US" altLang="ko-KR" sz="2400">
                <a:latin typeface="Arial" pitchFamily="34" charset="0"/>
                <a:cs typeface="Arial" pitchFamily="34" charset="0"/>
              </a:rPr>
              <a:t>Constraints on attributes</a:t>
            </a:r>
          </a:p>
          <a:p>
            <a:pPr marL="722313" lvl="1" indent="-273050"/>
            <a:r>
              <a:rPr lang="en-US" altLang="ko-KR" sz="2000">
                <a:latin typeface="Arial" pitchFamily="34" charset="0"/>
                <a:cs typeface="Arial" pitchFamily="34" charset="0"/>
              </a:rPr>
              <a:t>Integer</a:t>
            </a:r>
          </a:p>
          <a:p>
            <a:pPr lvl="2"/>
            <a:r>
              <a:rPr lang="en-US" altLang="ko-KR" sz="1600">
                <a:latin typeface="Arial" pitchFamily="34" charset="0"/>
                <a:cs typeface="Arial" pitchFamily="34" charset="0"/>
              </a:rPr>
              <a:t>=, (≠), &lt;, (≤), &gt;, (≥)</a:t>
            </a:r>
          </a:p>
          <a:p>
            <a:pPr marL="722313" lvl="1" indent="-273050"/>
            <a:r>
              <a:rPr lang="en-US" altLang="ko-KR" sz="2000">
                <a:latin typeface="Arial" pitchFamily="34" charset="0"/>
                <a:cs typeface="Arial" pitchFamily="34" charset="0"/>
              </a:rPr>
              <a:t>String</a:t>
            </a:r>
          </a:p>
          <a:p>
            <a:pPr lvl="2"/>
            <a:r>
              <a:rPr lang="en-US" altLang="ko-KR" sz="1600">
                <a:latin typeface="Arial" pitchFamily="34" charset="0"/>
                <a:cs typeface="Arial" pitchFamily="34" charset="0"/>
              </a:rPr>
              <a:t>Equality, (inequality), substring, prefix, suffix, &lt;, (≤), &gt;, (≥)</a:t>
            </a:r>
          </a:p>
          <a:p>
            <a:pPr marL="722313" lvl="1" indent="-273050"/>
            <a:r>
              <a:rPr lang="en-US" altLang="ko-KR" sz="2000">
                <a:latin typeface="Arial" pitchFamily="34" charset="0"/>
                <a:cs typeface="Arial" pitchFamily="34" charset="0"/>
              </a:rPr>
              <a:t>Boolean</a:t>
            </a:r>
          </a:p>
          <a:p>
            <a:pPr lvl="2"/>
            <a:r>
              <a:rPr lang="en-US" altLang="ko-KR" sz="1600">
                <a:latin typeface="Arial" pitchFamily="34" charset="0"/>
                <a:cs typeface="Arial" pitchFamily="34" charset="0"/>
              </a:rPr>
              <a:t>=, (≠)</a:t>
            </a:r>
          </a:p>
          <a:p>
            <a:pPr marL="419100" indent="-382588"/>
            <a:r>
              <a:rPr lang="en-US" altLang="ko-KR" sz="2400">
                <a:latin typeface="Arial" pitchFamily="34" charset="0"/>
                <a:cs typeface="Arial" pitchFamily="34" charset="0"/>
              </a:rPr>
              <a:t>Filter = conjunction of constraints = predicate of the every receiver</a:t>
            </a:r>
          </a:p>
          <a:p>
            <a:pPr marL="419100" indent="-382588"/>
            <a:r>
              <a:rPr lang="en-US" altLang="ko-KR" sz="2400">
                <a:latin typeface="Arial" pitchFamily="34" charset="0"/>
                <a:cs typeface="Arial" pitchFamily="34" charset="0"/>
              </a:rPr>
              <a:t>Example of filter:</a:t>
            </a:r>
          </a:p>
          <a:p>
            <a:pPr marL="722313" lvl="1" indent="-273050"/>
            <a:r>
              <a:rPr lang="en-US" altLang="ko-KR" sz="2000">
                <a:latin typeface="Arial" pitchFamily="34" charset="0"/>
                <a:cs typeface="Arial" pitchFamily="34" charset="0"/>
              </a:rPr>
              <a:t>[integer price &lt; 50 ∧ string stock = ‘MSFT’]</a:t>
            </a:r>
          </a:p>
          <a:p>
            <a:pPr marL="722313" lvl="1" indent="-273050"/>
            <a:r>
              <a:rPr lang="en-US" altLang="ko-KR" sz="2000">
                <a:latin typeface="Arial" pitchFamily="34" charset="0"/>
                <a:cs typeface="Arial" pitchFamily="34" charset="0"/>
              </a:rPr>
              <a:t>[alert-type=“intrusion” Λ severity&gt;2 V class=“alert” Λ device-type=“web-server”]</a:t>
            </a:r>
          </a:p>
        </p:txBody>
      </p:sp>
      <p:sp>
        <p:nvSpPr>
          <p:cNvPr id="4" name="날짜 개체 틀 3"/>
          <p:cNvSpPr txBox="1">
            <a:spLocks noGrp="1"/>
          </p:cNvSpPr>
          <p:nvPr/>
        </p:nvSpPr>
        <p:spPr>
          <a:xfrm>
            <a:off x="457200" y="6421438"/>
            <a:ext cx="2133600" cy="365125"/>
          </a:xfrm>
          <a:prstGeom prst="rect">
            <a:avLst/>
          </a:prstGeom>
          <a:noFill/>
        </p:spPr>
        <p:txBody>
          <a:bodyPr bIns="0" anchor="b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FF9E390C-8DB2-47D7-BEBF-6195C93D1375}" type="datetime1">
              <a:rPr kumimoji="0" lang="ko-KR" altLang="en-US" sz="1000">
                <a:solidFill>
                  <a:schemeClr val="tx2">
                    <a:shade val="50000"/>
                  </a:schemeClr>
                </a:solidFill>
                <a:ea typeface="+mn-ea"/>
                <a:cs typeface="Arial" pitchFamily="34" charset="0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2016-11-27</a:t>
            </a:fld>
            <a:endParaRPr kumimoji="0" lang="ko-KR" altLang="en-US" sz="1000">
              <a:solidFill>
                <a:schemeClr val="tx2">
                  <a:shade val="50000"/>
                </a:schemeClr>
              </a:solidFill>
              <a:ea typeface="+mn-ea"/>
              <a:cs typeface="Arial" pitchFamily="34" charset="0"/>
            </a:endParaRPr>
          </a:p>
        </p:txBody>
      </p:sp>
      <p:sp>
        <p:nvSpPr>
          <p:cNvPr id="5" name="슬라이드 번호 개체 틀 4"/>
          <p:cNvSpPr txBox="1">
            <a:spLocks noGrp="1"/>
          </p:cNvSpPr>
          <p:nvPr/>
        </p:nvSpPr>
        <p:spPr>
          <a:xfrm>
            <a:off x="8153400" y="6421438"/>
            <a:ext cx="762000" cy="365125"/>
          </a:xfrm>
          <a:prstGeom prst="rect">
            <a:avLst/>
          </a:prstGeom>
          <a:noFill/>
        </p:spPr>
        <p:txBody>
          <a:bodyPr lIns="0" tIns="0" rIns="0" bIns="0" anchor="b"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DA35281D-63F6-4E81-AC1D-1A41A60909CD}" type="slidenum">
              <a:rPr kumimoji="0" lang="ko-KR" altLang="en-US" sz="1000">
                <a:solidFill>
                  <a:schemeClr val="tx2">
                    <a:shade val="50000"/>
                  </a:schemeClr>
                </a:solidFill>
                <a:ea typeface="+mn-ea"/>
                <a:cs typeface="Arial" pitchFamily="34" charset="0"/>
              </a:rPr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53</a:t>
            </a:fld>
            <a:endParaRPr kumimoji="0" lang="ko-KR" altLang="en-US" sz="1000" dirty="0">
              <a:solidFill>
                <a:schemeClr val="tx2">
                  <a:shade val="50000"/>
                </a:schemeClr>
              </a:solidFill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78637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6900728" y="6240463"/>
            <a:ext cx="2005147" cy="457200"/>
          </a:xfrm>
        </p:spPr>
        <p:txBody>
          <a:bodyPr/>
          <a:lstStyle/>
          <a:p>
            <a:fld id="{E8118092-E878-4C88-BDFD-B0F12CC572B1}" type="slidenum">
              <a:rPr lang="en-US" altLang="ko-KR">
                <a:cs typeface="Arial" pitchFamily="34" charset="0"/>
              </a:rPr>
              <a:pPr/>
              <a:t>54</a:t>
            </a:fld>
            <a:endParaRPr lang="en-US" altLang="ko-KR" sz="1000">
              <a:cs typeface="Arial" pitchFamily="34" charset="0"/>
            </a:endParaRPr>
          </a:p>
        </p:txBody>
      </p:sp>
      <p:sp>
        <p:nvSpPr>
          <p:cNvPr id="2042882" name="제목 1"/>
          <p:cNvSpPr>
            <a:spLocks noGrp="1"/>
          </p:cNvSpPr>
          <p:nvPr>
            <p:ph type="title" idx="4294967295"/>
          </p:nvPr>
        </p:nvSpPr>
        <p:spPr>
          <a:xfrm>
            <a:off x="251520" y="188913"/>
            <a:ext cx="8784530" cy="857250"/>
          </a:xfrm>
        </p:spPr>
        <p:txBody>
          <a:bodyPr lIns="45720" tIns="45720" rIns="45720" bIns="45720" anchor="ctr"/>
          <a:lstStyle/>
          <a:p>
            <a:r>
              <a:rPr lang="en-US" altLang="en-US" dirty="0">
                <a:latin typeface="Arial" pitchFamily="34" charset="0"/>
                <a:cs typeface="Arial" pitchFamily="34" charset="0"/>
              </a:rPr>
              <a:t>Forwarding in the CB-Network’s Router</a:t>
            </a:r>
            <a:endParaRPr lang="en-US" altLang="ko-K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/>
        </p:nvSpPr>
        <p:spPr>
          <a:xfrm>
            <a:off x="345035" y="6421438"/>
            <a:ext cx="2245765" cy="365125"/>
          </a:xfrm>
          <a:prstGeom prst="rect">
            <a:avLst/>
          </a:prstGeom>
          <a:noFill/>
        </p:spPr>
        <p:txBody>
          <a:bodyPr bIns="0" anchor="b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FF9E390C-8DB2-47D7-BEBF-6195C93D1375}" type="datetime1">
              <a:rPr kumimoji="0" lang="ko-KR" altLang="en-US" sz="1000">
                <a:solidFill>
                  <a:schemeClr val="tx2">
                    <a:shade val="50000"/>
                  </a:schemeClr>
                </a:solidFill>
                <a:ea typeface="+mn-ea"/>
                <a:cs typeface="Arial" pitchFamily="34" charset="0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2016-11-27</a:t>
            </a:fld>
            <a:endParaRPr kumimoji="0" lang="ko-KR" altLang="en-US" sz="1000">
              <a:solidFill>
                <a:schemeClr val="tx2">
                  <a:shade val="50000"/>
                </a:schemeClr>
              </a:solidFill>
              <a:ea typeface="+mn-ea"/>
              <a:cs typeface="Arial" pitchFamily="34" charset="0"/>
            </a:endParaRPr>
          </a:p>
        </p:txBody>
      </p:sp>
      <p:sp>
        <p:nvSpPr>
          <p:cNvPr id="5" name="슬라이드 번호 개체 틀 4"/>
          <p:cNvSpPr txBox="1">
            <a:spLocks noGrp="1"/>
          </p:cNvSpPr>
          <p:nvPr/>
        </p:nvSpPr>
        <p:spPr>
          <a:xfrm>
            <a:off x="8113341" y="6421438"/>
            <a:ext cx="802059" cy="365125"/>
          </a:xfrm>
          <a:prstGeom prst="rect">
            <a:avLst/>
          </a:prstGeom>
          <a:noFill/>
        </p:spPr>
        <p:txBody>
          <a:bodyPr lIns="0" tIns="0" rIns="0" bIns="0" anchor="b"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EF769364-6452-4EAE-9AE1-2508C16CAEB0}" type="slidenum">
              <a:rPr kumimoji="0" lang="ko-KR" altLang="en-US" sz="1000">
                <a:solidFill>
                  <a:schemeClr val="tx2">
                    <a:shade val="50000"/>
                  </a:schemeClr>
                </a:solidFill>
                <a:ea typeface="+mn-ea"/>
                <a:cs typeface="Arial" pitchFamily="34" charset="0"/>
              </a:rPr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54</a:t>
            </a:fld>
            <a:endParaRPr kumimoji="0" lang="ko-KR" altLang="en-US" sz="1000" dirty="0">
              <a:solidFill>
                <a:schemeClr val="tx2">
                  <a:shade val="50000"/>
                </a:schemeClr>
              </a:solidFill>
              <a:ea typeface="+mn-ea"/>
              <a:cs typeface="Arial" pitchFamily="34" charset="0"/>
            </a:endParaRPr>
          </a:p>
        </p:txBody>
      </p:sp>
      <p:pic>
        <p:nvPicPr>
          <p:cNvPr id="2042891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40" y="1412875"/>
            <a:ext cx="6105674" cy="478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790558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59D1A-D861-4451-884A-E86A39899D46}" type="slidenum">
              <a:rPr lang="en-US" altLang="ko-KR">
                <a:cs typeface="Arial" pitchFamily="34" charset="0"/>
              </a:rPr>
              <a:pPr/>
              <a:t>55</a:t>
            </a:fld>
            <a:endParaRPr lang="en-US" altLang="ko-KR" sz="1000">
              <a:cs typeface="Arial" pitchFamily="34" charset="0"/>
            </a:endParaRPr>
          </a:p>
        </p:txBody>
      </p:sp>
      <p:sp>
        <p:nvSpPr>
          <p:cNvPr id="2044930" name="제목 1"/>
          <p:cNvSpPr>
            <a:spLocks noGrp="1"/>
          </p:cNvSpPr>
          <p:nvPr>
            <p:ph type="title" idx="4294967295"/>
          </p:nvPr>
        </p:nvSpPr>
        <p:spPr>
          <a:xfrm>
            <a:off x="827088" y="188913"/>
            <a:ext cx="8208962" cy="857250"/>
          </a:xfrm>
        </p:spPr>
        <p:txBody>
          <a:bodyPr lIns="45720" tIns="45720" rIns="45720" bIns="45720" anchor="ctr"/>
          <a:lstStyle/>
          <a:p>
            <a:r>
              <a:rPr lang="en-US" altLang="en-US" sz="3200">
                <a:latin typeface="Arial" pitchFamily="34" charset="0"/>
                <a:cs typeface="Arial" pitchFamily="34" charset="0"/>
              </a:rPr>
              <a:t>Example of Forwarding Table</a:t>
            </a:r>
            <a:endParaRPr lang="en-US" altLang="ko-KR" sz="320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/>
        </p:nvSpPr>
        <p:spPr>
          <a:xfrm>
            <a:off x="457200" y="6421438"/>
            <a:ext cx="2133600" cy="365125"/>
          </a:xfrm>
          <a:prstGeom prst="rect">
            <a:avLst/>
          </a:prstGeom>
          <a:noFill/>
        </p:spPr>
        <p:txBody>
          <a:bodyPr bIns="0" anchor="b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FF9E390C-8DB2-47D7-BEBF-6195C93D1375}" type="datetime1">
              <a:rPr kumimoji="0" lang="ko-KR" altLang="en-US" sz="1000">
                <a:solidFill>
                  <a:schemeClr val="tx2">
                    <a:shade val="50000"/>
                  </a:schemeClr>
                </a:solidFill>
                <a:ea typeface="+mn-ea"/>
                <a:cs typeface="Arial" pitchFamily="34" charset="0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2016-11-27</a:t>
            </a:fld>
            <a:endParaRPr kumimoji="0" lang="ko-KR" altLang="en-US" sz="1000">
              <a:solidFill>
                <a:schemeClr val="tx2">
                  <a:shade val="50000"/>
                </a:schemeClr>
              </a:solidFill>
              <a:ea typeface="+mn-ea"/>
              <a:cs typeface="Arial" pitchFamily="34" charset="0"/>
            </a:endParaRPr>
          </a:p>
        </p:txBody>
      </p:sp>
      <p:sp>
        <p:nvSpPr>
          <p:cNvPr id="5" name="슬라이드 번호 개체 틀 4"/>
          <p:cNvSpPr txBox="1">
            <a:spLocks noGrp="1"/>
          </p:cNvSpPr>
          <p:nvPr/>
        </p:nvSpPr>
        <p:spPr>
          <a:xfrm>
            <a:off x="8153400" y="6421438"/>
            <a:ext cx="762000" cy="365125"/>
          </a:xfrm>
          <a:prstGeom prst="rect">
            <a:avLst/>
          </a:prstGeom>
          <a:noFill/>
        </p:spPr>
        <p:txBody>
          <a:bodyPr lIns="0" tIns="0" rIns="0" bIns="0" anchor="b"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FC4466D-C803-4CBB-8582-BE69282B5269}" type="slidenum">
              <a:rPr kumimoji="0" lang="ko-KR" altLang="en-US" sz="1000">
                <a:solidFill>
                  <a:schemeClr val="tx2">
                    <a:shade val="50000"/>
                  </a:schemeClr>
                </a:solidFill>
                <a:ea typeface="+mn-ea"/>
                <a:cs typeface="Arial" pitchFamily="34" charset="0"/>
              </a:rPr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55</a:t>
            </a:fld>
            <a:endParaRPr kumimoji="0" lang="ko-KR" altLang="en-US" sz="1000" dirty="0">
              <a:solidFill>
                <a:schemeClr val="tx2">
                  <a:shade val="50000"/>
                </a:schemeClr>
              </a:solidFill>
              <a:ea typeface="+mn-ea"/>
              <a:cs typeface="Arial" pitchFamily="34" charset="0"/>
            </a:endParaRPr>
          </a:p>
        </p:txBody>
      </p:sp>
      <p:pic>
        <p:nvPicPr>
          <p:cNvPr id="204493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484313"/>
            <a:ext cx="4824413" cy="456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44936" name="Rectangle 8"/>
          <p:cNvSpPr>
            <a:spLocks noChangeArrowheads="1"/>
          </p:cNvSpPr>
          <p:nvPr/>
        </p:nvSpPr>
        <p:spPr bwMode="auto">
          <a:xfrm>
            <a:off x="5219700" y="1412875"/>
            <a:ext cx="3744913" cy="4164013"/>
          </a:xfrm>
          <a:prstGeom prst="rect">
            <a:avLst/>
          </a:prstGeom>
          <a:noFill/>
          <a:ln w="12700">
            <a:solidFill>
              <a:srgbClr val="008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ko-KR" sz="1800" b="1">
                <a:cs typeface="Arial" pitchFamily="34" charset="0"/>
              </a:rPr>
              <a:t>Forwarding table one-to-one</a:t>
            </a:r>
          </a:p>
          <a:p>
            <a:r>
              <a:rPr lang="en-US" altLang="ko-KR" sz="1800" b="1">
                <a:cs typeface="Arial" pitchFamily="34" charset="0"/>
              </a:rPr>
              <a:t>association of predicates to</a:t>
            </a:r>
          </a:p>
          <a:p>
            <a:r>
              <a:rPr lang="en-US" altLang="ko-KR" sz="1800" b="1">
                <a:cs typeface="Arial" pitchFamily="34" charset="0"/>
              </a:rPr>
              <a:t>Interfaces</a:t>
            </a:r>
          </a:p>
          <a:p>
            <a:pPr>
              <a:buFontTx/>
              <a:buChar char="-"/>
            </a:pPr>
            <a:r>
              <a:rPr lang="en-US" altLang="ko-KR" sz="1800" b="1">
                <a:cs typeface="Arial" pitchFamily="34" charset="0"/>
              </a:rPr>
              <a:t>Filter</a:t>
            </a:r>
          </a:p>
          <a:p>
            <a:r>
              <a:rPr lang="en-US" altLang="ko-KR" sz="2000" i="1">
                <a:cs typeface="Arial" pitchFamily="34" charset="0"/>
              </a:rPr>
              <a:t>  </a:t>
            </a:r>
            <a:r>
              <a:rPr lang="en-US" altLang="ko-KR" sz="1600" i="1">
                <a:cs typeface="Arial" pitchFamily="34" charset="0"/>
              </a:rPr>
              <a:t>* conjunction of Constraints</a:t>
            </a:r>
          </a:p>
          <a:p>
            <a:r>
              <a:rPr lang="en-US" altLang="ko-KR" sz="1600" i="1">
                <a:cs typeface="Arial" pitchFamily="34" charset="0"/>
              </a:rPr>
              <a:t>   * </a:t>
            </a:r>
            <a:r>
              <a:rPr lang="en-US" altLang="ko-KR" sz="1600">
                <a:cs typeface="Arial" pitchFamily="34" charset="0"/>
              </a:rPr>
              <a:t>fs,t filter in disjunction of filters for  </a:t>
            </a:r>
          </a:p>
          <a:p>
            <a:r>
              <a:rPr lang="en-US" altLang="ko-KR" sz="1600">
                <a:cs typeface="Arial" pitchFamily="34" charset="0"/>
              </a:rPr>
              <a:t>     particular I</a:t>
            </a:r>
            <a:endParaRPr lang="en-US" altLang="ko-KR" sz="1600" i="1">
              <a:cs typeface="Arial" pitchFamily="34" charset="0"/>
            </a:endParaRPr>
          </a:p>
          <a:p>
            <a:pPr>
              <a:buFontTx/>
              <a:buChar char="-"/>
            </a:pPr>
            <a:r>
              <a:rPr lang="en-US" altLang="ko-KR" sz="1800" b="1">
                <a:cs typeface="Arial" pitchFamily="34" charset="0"/>
              </a:rPr>
              <a:t>Is</a:t>
            </a:r>
          </a:p>
          <a:p>
            <a:r>
              <a:rPr lang="en-US" altLang="ko-KR" sz="1800" b="1">
                <a:cs typeface="Arial" pitchFamily="34" charset="0"/>
              </a:rPr>
              <a:t>   </a:t>
            </a:r>
            <a:r>
              <a:rPr lang="en-US" altLang="ko-KR" sz="1600" b="1">
                <a:cs typeface="Arial" pitchFamily="34" charset="0"/>
              </a:rPr>
              <a:t>*</a:t>
            </a:r>
            <a:r>
              <a:rPr lang="en-US" altLang="ko-KR" sz="1600">
                <a:cs typeface="Arial" pitchFamily="34" charset="0"/>
              </a:rPr>
              <a:t> an interface</a:t>
            </a:r>
          </a:p>
          <a:p>
            <a:r>
              <a:rPr lang="en-US" altLang="ko-KR" sz="1600">
                <a:cs typeface="Arial" pitchFamily="34" charset="0"/>
              </a:rPr>
              <a:t>         =&gt; </a:t>
            </a:r>
            <a:r>
              <a:rPr lang="en-US" altLang="ko-KR" sz="1600" i="1">
                <a:cs typeface="Arial" pitchFamily="34" charset="0"/>
              </a:rPr>
              <a:t>disjunction of Filters</a:t>
            </a:r>
          </a:p>
          <a:p>
            <a:pPr>
              <a:buFontTx/>
              <a:buChar char="-"/>
            </a:pPr>
            <a:r>
              <a:rPr lang="en-US" altLang="ko-KR" sz="1800" b="1">
                <a:cs typeface="Arial" pitchFamily="34" charset="0"/>
              </a:rPr>
              <a:t>Constraints in 3rd column</a:t>
            </a:r>
          </a:p>
          <a:p>
            <a:pPr>
              <a:buFontTx/>
              <a:buChar char="-"/>
            </a:pPr>
            <a:endParaRPr lang="en-US" altLang="ko-KR" sz="1800" b="1" i="1">
              <a:cs typeface="Arial" pitchFamily="34" charset="0"/>
            </a:endParaRPr>
          </a:p>
          <a:p>
            <a:r>
              <a:rPr lang="en-US" altLang="ko-KR" sz="1800" b="1">
                <a:cs typeface="Arial" pitchFamily="34" charset="0"/>
              </a:rPr>
              <a:t>- Use </a:t>
            </a:r>
            <a:r>
              <a:rPr lang="en-US" altLang="ko-KR" sz="1800" b="1" i="1">
                <a:cs typeface="Arial" pitchFamily="34" charset="0"/>
              </a:rPr>
              <a:t>counting algorithm </a:t>
            </a:r>
            <a:r>
              <a:rPr lang="en-US" altLang="ko-KR" sz="1800" b="1">
                <a:cs typeface="Arial" pitchFamily="34" charset="0"/>
              </a:rPr>
              <a:t>to</a:t>
            </a:r>
          </a:p>
          <a:p>
            <a:r>
              <a:rPr lang="en-US" altLang="ko-KR" sz="1800" b="1">
                <a:cs typeface="Arial" pitchFamily="34" charset="0"/>
              </a:rPr>
              <a:t>determine which interface</a:t>
            </a:r>
          </a:p>
          <a:p>
            <a:r>
              <a:rPr lang="en-US" altLang="ko-KR" sz="1800" b="1">
                <a:cs typeface="Arial" pitchFamily="34" charset="0"/>
              </a:rPr>
              <a:t>predicate matches</a:t>
            </a:r>
          </a:p>
        </p:txBody>
      </p:sp>
    </p:spTree>
    <p:extLst>
      <p:ext uri="{BB962C8B-B14F-4D97-AF65-F5344CB8AC3E}">
        <p14:creationId xmlns:p14="http://schemas.microsoft.com/office/powerpoint/2010/main" val="321211639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A2DE14-BF02-4638-81B6-1FE6567115D4}" type="slidenum">
              <a:rPr lang="en-US" altLang="ko-KR">
                <a:cs typeface="Arial" pitchFamily="34" charset="0"/>
              </a:rPr>
              <a:pPr/>
              <a:t>56</a:t>
            </a:fld>
            <a:endParaRPr lang="en-US" altLang="ko-KR" sz="1000">
              <a:cs typeface="Arial" pitchFamily="34" charset="0"/>
            </a:endParaRPr>
          </a:p>
        </p:txBody>
      </p:sp>
      <p:sp>
        <p:nvSpPr>
          <p:cNvPr id="2079746" name="제목 1"/>
          <p:cNvSpPr>
            <a:spLocks noGrp="1"/>
          </p:cNvSpPr>
          <p:nvPr>
            <p:ph type="title" idx="4294967295"/>
          </p:nvPr>
        </p:nvSpPr>
        <p:spPr/>
        <p:txBody>
          <a:bodyPr lIns="45720" tIns="45720" rIns="45720" bIns="45720" anchor="ctr"/>
          <a:lstStyle/>
          <a:p>
            <a:r>
              <a:rPr lang="en-US" altLang="ko-KR">
                <a:latin typeface="Arial" pitchFamily="34" charset="0"/>
                <a:cs typeface="Arial" pitchFamily="34" charset="0"/>
              </a:rPr>
              <a:t>References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/>
        <p:txBody>
          <a:bodyPr lIns="91440" tIns="45720" rIns="91440" bIns="45720">
            <a:normAutofit fontScale="92500" lnSpcReduction="20000"/>
          </a:bodyPr>
          <a:lstStyle/>
          <a:p>
            <a:pPr marL="569913" indent="-533400">
              <a:buFont typeface="Monotype Sorts" pitchFamily="2" charset="2"/>
              <a:buAutoNum type="arabicPeriod"/>
            </a:pPr>
            <a:r>
              <a:rPr lang="en-US" altLang="ko-KR" sz="1600" dirty="0" err="1">
                <a:latin typeface="Arial" pitchFamily="34" charset="0"/>
                <a:cs typeface="Arial" pitchFamily="34" charset="0"/>
              </a:rPr>
              <a:t>Hari</a:t>
            </a:r>
            <a:r>
              <a:rPr lang="en-US" altLang="ko-KR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600" dirty="0" err="1">
                <a:latin typeface="Arial" pitchFamily="34" charset="0"/>
                <a:cs typeface="Arial" pitchFamily="34" charset="0"/>
              </a:rPr>
              <a:t>Balakrishnan</a:t>
            </a:r>
            <a:r>
              <a:rPr lang="en-US" altLang="ko-KR" sz="1600" dirty="0">
                <a:latin typeface="Arial" pitchFamily="34" charset="0"/>
                <a:cs typeface="Arial" pitchFamily="34" charset="0"/>
              </a:rPr>
              <a:t> et al., “A Layered Naming Architecture for the Internet”,  ACM SIGCOMM, Aug 2004</a:t>
            </a:r>
          </a:p>
          <a:p>
            <a:pPr marL="569913" indent="-533400">
              <a:buFont typeface="Monotype Sorts" pitchFamily="2" charset="2"/>
              <a:buAutoNum type="arabicPeriod"/>
            </a:pPr>
            <a:r>
              <a:rPr lang="en-US" altLang="ko-KR" sz="1600" dirty="0">
                <a:latin typeface="Arial" pitchFamily="34" charset="0"/>
                <a:cs typeface="Arial" pitchFamily="34" charset="0"/>
              </a:rPr>
              <a:t>Matthew Caesar et al., “ROFL: Routing on Flat Labels”, ACM SIGCOMM SEP. 2006. </a:t>
            </a:r>
          </a:p>
          <a:p>
            <a:pPr marL="569913" indent="-533400">
              <a:buFont typeface="Monotype Sorts" pitchFamily="2" charset="2"/>
              <a:buAutoNum type="arabicPeriod"/>
            </a:pPr>
            <a:r>
              <a:rPr lang="en-US" altLang="ko-KR" sz="1600" dirty="0">
                <a:latin typeface="Arial" pitchFamily="34" charset="0"/>
                <a:cs typeface="Arial" pitchFamily="34" charset="0"/>
              </a:rPr>
              <a:t>Mark </a:t>
            </a:r>
            <a:r>
              <a:rPr lang="en-US" altLang="ko-KR" sz="1600" dirty="0" err="1">
                <a:latin typeface="Arial" pitchFamily="34" charset="0"/>
                <a:cs typeface="Arial" pitchFamily="34" charset="0"/>
              </a:rPr>
              <a:t>Gritter</a:t>
            </a:r>
            <a:r>
              <a:rPr lang="en-US" altLang="ko-KR" sz="1600" dirty="0">
                <a:latin typeface="Arial" pitchFamily="34" charset="0"/>
                <a:cs typeface="Arial" pitchFamily="34" charset="0"/>
              </a:rPr>
              <a:t> et al., “An Architecture for Content Routing Support in the Internet”</a:t>
            </a:r>
          </a:p>
          <a:p>
            <a:pPr marL="569913" indent="-533400">
              <a:buFont typeface="Monotype Sorts" pitchFamily="2" charset="2"/>
              <a:buAutoNum type="arabicPeriod"/>
            </a:pPr>
            <a:r>
              <a:rPr lang="en-US" altLang="ko-KR" sz="1600" dirty="0" err="1">
                <a:latin typeface="Arial" pitchFamily="34" charset="0"/>
                <a:cs typeface="Arial" pitchFamily="34" charset="0"/>
              </a:rPr>
              <a:t>Teemu</a:t>
            </a:r>
            <a:r>
              <a:rPr lang="en-US" altLang="ko-KR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600" dirty="0" err="1">
                <a:latin typeface="Arial" pitchFamily="34" charset="0"/>
                <a:cs typeface="Arial" pitchFamily="34" charset="0"/>
              </a:rPr>
              <a:t>Koponen</a:t>
            </a:r>
            <a:r>
              <a:rPr lang="en-US" altLang="ko-KR" sz="1600" dirty="0">
                <a:latin typeface="Arial" pitchFamily="34" charset="0"/>
                <a:cs typeface="Arial" pitchFamily="34" charset="0"/>
              </a:rPr>
              <a:t> et al., “A Data-Oriented (and Beyond) Network Architecture”, ACM SIGCOMM 07, Aug. 2007.</a:t>
            </a:r>
          </a:p>
          <a:p>
            <a:pPr marL="569913" indent="-533400">
              <a:buFont typeface="Monotype Sorts" pitchFamily="2" charset="2"/>
              <a:buAutoNum type="arabicPeriod"/>
            </a:pPr>
            <a:r>
              <a:rPr lang="en-US" altLang="ko-KR" sz="1600" dirty="0">
                <a:latin typeface="Arial" pitchFamily="34" charset="0"/>
                <a:cs typeface="Arial" pitchFamily="34" charset="0"/>
              </a:rPr>
              <a:t>David R. </a:t>
            </a:r>
            <a:r>
              <a:rPr lang="en-US" altLang="ko-KR" sz="1600" dirty="0" err="1">
                <a:latin typeface="Arial" pitchFamily="34" charset="0"/>
                <a:cs typeface="Arial" pitchFamily="34" charset="0"/>
              </a:rPr>
              <a:t>Cheriton</a:t>
            </a:r>
            <a:r>
              <a:rPr lang="en-US" altLang="ko-KR" sz="1600" dirty="0">
                <a:latin typeface="Arial" pitchFamily="34" charset="0"/>
                <a:cs typeface="Arial" pitchFamily="34" charset="0"/>
              </a:rPr>
              <a:t> et al., “TRIAD: A New Next-Generation Internet Architecture”</a:t>
            </a:r>
          </a:p>
          <a:p>
            <a:pPr marL="569913" indent="-533400">
              <a:buFont typeface="Monotype Sorts" pitchFamily="2" charset="2"/>
              <a:buAutoNum type="arabicPeriod"/>
            </a:pPr>
            <a:r>
              <a:rPr lang="en-US" altLang="ko-KR" sz="1600" dirty="0">
                <a:latin typeface="Arial" pitchFamily="34" charset="0"/>
                <a:cs typeface="Arial" pitchFamily="34" charset="0"/>
              </a:rPr>
              <a:t>Kevin Fall, “A Delay-Tolerant Network Architecture for challenged Internets” ACM SIGCOMM 03</a:t>
            </a:r>
          </a:p>
          <a:p>
            <a:pPr marL="569913" indent="-533400">
              <a:buFont typeface="Monotype Sorts" pitchFamily="2" charset="2"/>
              <a:buAutoNum type="arabicPeriod"/>
            </a:pPr>
            <a:r>
              <a:rPr lang="en-US" altLang="ko-KR" sz="1600" dirty="0">
                <a:latin typeface="Arial" pitchFamily="34" charset="0"/>
                <a:cs typeface="Arial" pitchFamily="34" charset="0"/>
              </a:rPr>
              <a:t>Paul Francis, Ramakrishna </a:t>
            </a:r>
            <a:r>
              <a:rPr lang="en-US" altLang="ko-KR" sz="1600" dirty="0" err="1">
                <a:latin typeface="Arial" pitchFamily="34" charset="0"/>
                <a:cs typeface="Arial" pitchFamily="34" charset="0"/>
              </a:rPr>
              <a:t>Gummadi</a:t>
            </a:r>
            <a:r>
              <a:rPr lang="en-US" altLang="ko-KR" sz="1600" dirty="0">
                <a:latin typeface="Arial" pitchFamily="34" charset="0"/>
                <a:cs typeface="Arial" pitchFamily="34" charset="0"/>
              </a:rPr>
              <a:t>, “IPNL: A NAT-Extended Internet Architecture”, ACM SIGCOMM 01</a:t>
            </a:r>
          </a:p>
          <a:p>
            <a:pPr marL="569913" indent="-533400">
              <a:buFont typeface="Monotype Sorts" pitchFamily="2" charset="2"/>
              <a:buAutoNum type="arabicPeriod"/>
            </a:pPr>
            <a:r>
              <a:rPr lang="en-US" altLang="ko-KR" sz="1600" dirty="0" err="1">
                <a:latin typeface="Arial" pitchFamily="34" charset="0"/>
                <a:cs typeface="Arial" pitchFamily="34" charset="0"/>
              </a:rPr>
              <a:t>Xiaowei</a:t>
            </a:r>
            <a:r>
              <a:rPr lang="en-US" altLang="ko-KR" sz="1600" dirty="0">
                <a:latin typeface="Arial" pitchFamily="34" charset="0"/>
                <a:cs typeface="Arial" pitchFamily="34" charset="0"/>
              </a:rPr>
              <a:t> Yang et al., “NIRA: A New Inter-Domain Routing Architecture”, IEEE/ACM Transaction on Networking 2007</a:t>
            </a:r>
          </a:p>
          <a:p>
            <a:pPr marL="569913" indent="-533400">
              <a:buFont typeface="Monotype Sorts" pitchFamily="2" charset="2"/>
              <a:buAutoNum type="arabicPeriod"/>
            </a:pPr>
            <a:r>
              <a:rPr lang="en-US" altLang="ko-KR" sz="1600" dirty="0">
                <a:latin typeface="Arial" pitchFamily="34" charset="0"/>
                <a:cs typeface="Arial" pitchFamily="34" charset="0"/>
              </a:rPr>
              <a:t>Jing Su et al., “Haggle: Clean slate networking for mobile devices”, TR Cambridge University 2007</a:t>
            </a:r>
          </a:p>
          <a:p>
            <a:pPr marL="569913" indent="-533400">
              <a:buFont typeface="Monotype Sorts" pitchFamily="2" charset="2"/>
              <a:buAutoNum type="arabicPeriod"/>
            </a:pPr>
            <a:r>
              <a:rPr lang="en-US" altLang="ko-KR" sz="1600" dirty="0">
                <a:latin typeface="Arial" pitchFamily="34" charset="0"/>
                <a:cs typeface="Arial" pitchFamily="34" charset="0"/>
              </a:rPr>
              <a:t>Sylvia </a:t>
            </a:r>
            <a:r>
              <a:rPr lang="en-US" altLang="ko-KR" sz="1600" dirty="0" err="1">
                <a:latin typeface="Arial" pitchFamily="34" charset="0"/>
                <a:cs typeface="Arial" pitchFamily="34" charset="0"/>
              </a:rPr>
              <a:t>Ratnasamy</a:t>
            </a:r>
            <a:r>
              <a:rPr lang="en-US" altLang="ko-KR" sz="1600" dirty="0">
                <a:latin typeface="Arial" pitchFamily="34" charset="0"/>
                <a:cs typeface="Arial" pitchFamily="34" charset="0"/>
              </a:rPr>
              <a:t>, et al., “Towards an Evolvable Internet Architecture”, ACM SIGCOMM 05</a:t>
            </a:r>
          </a:p>
          <a:p>
            <a:pPr marL="569913" indent="-533400">
              <a:buFont typeface="Monotype Sorts" pitchFamily="2" charset="2"/>
              <a:buAutoNum type="arabicPeriod"/>
            </a:pPr>
            <a:r>
              <a:rPr lang="en-US" altLang="ko-KR" sz="1600" dirty="0">
                <a:latin typeface="Arial" pitchFamily="34" charset="0"/>
                <a:cs typeface="Arial" pitchFamily="34" charset="0"/>
              </a:rPr>
              <a:t>Scott </a:t>
            </a:r>
            <a:r>
              <a:rPr lang="en-US" altLang="ko-KR" sz="1600" dirty="0" err="1">
                <a:latin typeface="Arial" pitchFamily="34" charset="0"/>
                <a:cs typeface="Arial" pitchFamily="34" charset="0"/>
              </a:rPr>
              <a:t>Shenker</a:t>
            </a:r>
            <a:r>
              <a:rPr lang="en-US" altLang="ko-KR" sz="1600" dirty="0">
                <a:latin typeface="Arial" pitchFamily="34" charset="0"/>
                <a:cs typeface="Arial" pitchFamily="34" charset="0"/>
              </a:rPr>
              <a:t> et al., “Data Oriented Network Architecture: DONA</a:t>
            </a:r>
            <a:r>
              <a:rPr lang="en-US" altLang="ko-KR" sz="1600" dirty="0" smtClean="0">
                <a:latin typeface="Arial" pitchFamily="34" charset="0"/>
                <a:cs typeface="Arial" pitchFamily="34" charset="0"/>
              </a:rPr>
              <a:t>”</a:t>
            </a:r>
          </a:p>
          <a:p>
            <a:pPr marL="569913" indent="-533400">
              <a:buFont typeface="Monotype Sorts" pitchFamily="2" charset="2"/>
              <a:buAutoNum type="arabicPeriod"/>
            </a:pPr>
            <a:r>
              <a:rPr lang="fr-FR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Antonio </a:t>
            </a:r>
            <a:r>
              <a:rPr lang="fr-FR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Carzaniga et al.,  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“A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Routing Scheme for Content-Based 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Networking”</a:t>
            </a:r>
            <a:endParaRPr lang="en-US" altLang="ko-KR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/>
        </p:nvSpPr>
        <p:spPr>
          <a:xfrm>
            <a:off x="457200" y="6421438"/>
            <a:ext cx="2133600" cy="365125"/>
          </a:xfrm>
          <a:prstGeom prst="rect">
            <a:avLst/>
          </a:prstGeom>
          <a:noFill/>
        </p:spPr>
        <p:txBody>
          <a:bodyPr bIns="0" anchor="b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FF9E390C-8DB2-47D7-BEBF-6195C93D1375}" type="datetime1">
              <a:rPr kumimoji="0" lang="ko-KR" altLang="en-US" sz="1000">
                <a:solidFill>
                  <a:schemeClr val="tx2">
                    <a:shade val="50000"/>
                  </a:schemeClr>
                </a:solidFill>
                <a:ea typeface="+mn-ea"/>
                <a:cs typeface="Arial" pitchFamily="34" charset="0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2016-11-27</a:t>
            </a:fld>
            <a:endParaRPr kumimoji="0" lang="ko-KR" altLang="en-US" sz="1000">
              <a:solidFill>
                <a:schemeClr val="tx2">
                  <a:shade val="50000"/>
                </a:schemeClr>
              </a:solidFill>
              <a:ea typeface="+mn-ea"/>
              <a:cs typeface="Arial" pitchFamily="34" charset="0"/>
            </a:endParaRPr>
          </a:p>
        </p:txBody>
      </p:sp>
      <p:sp>
        <p:nvSpPr>
          <p:cNvPr id="5" name="슬라이드 번호 개체 틀 4"/>
          <p:cNvSpPr txBox="1">
            <a:spLocks noGrp="1"/>
          </p:cNvSpPr>
          <p:nvPr/>
        </p:nvSpPr>
        <p:spPr>
          <a:xfrm>
            <a:off x="8153400" y="6421438"/>
            <a:ext cx="762000" cy="365125"/>
          </a:xfrm>
          <a:prstGeom prst="rect">
            <a:avLst/>
          </a:prstGeom>
          <a:noFill/>
        </p:spPr>
        <p:txBody>
          <a:bodyPr lIns="0" tIns="0" rIns="0" bIns="0" anchor="b"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603A5A1A-6713-4A63-95A1-7CAD75C1A139}" type="slidenum">
              <a:rPr kumimoji="0" lang="ko-KR" altLang="en-US" sz="1000">
                <a:solidFill>
                  <a:schemeClr val="tx2">
                    <a:shade val="50000"/>
                  </a:schemeClr>
                </a:solidFill>
                <a:ea typeface="+mn-ea"/>
                <a:cs typeface="Arial" pitchFamily="34" charset="0"/>
              </a:rPr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56</a:t>
            </a:fld>
            <a:endParaRPr kumimoji="0" lang="ko-KR" altLang="en-US" sz="1000" dirty="0">
              <a:solidFill>
                <a:schemeClr val="tx2">
                  <a:shade val="50000"/>
                </a:schemeClr>
              </a:solidFill>
              <a:ea typeface="+mn-ea"/>
              <a:cs typeface="Arial" pitchFamily="34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/>
        </p:nvSpPr>
        <p:spPr>
          <a:xfrm>
            <a:off x="3124200" y="6421438"/>
            <a:ext cx="2895600" cy="365125"/>
          </a:xfrm>
          <a:prstGeom prst="rect">
            <a:avLst/>
          </a:prstGeom>
          <a:noFill/>
        </p:spPr>
        <p:txBody>
          <a:bodyPr lIns="0" rIns="0" bIns="0" anchor="b"/>
          <a:lstStyle>
            <a:lvl1pPr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algn="ctr" eaLnBrk="1" latinLnBrk="0" hangingPunct="1"/>
            <a:r>
              <a:rPr kumimoji="0" lang="en-US" altLang="ko-KR" sz="1000">
                <a:solidFill>
                  <a:srgbClr val="9B9A98"/>
                </a:solidFill>
                <a:latin typeface="Arial" pitchFamily="34" charset="0"/>
                <a:ea typeface="HY중고딕" pitchFamily="18" charset="-127"/>
                <a:cs typeface="Arial" pitchFamily="34" charset="0"/>
              </a:rPr>
              <a:t>ICE0602 Ubiquitous Networking</a:t>
            </a:r>
          </a:p>
        </p:txBody>
      </p:sp>
    </p:spTree>
    <p:extLst>
      <p:ext uri="{BB962C8B-B14F-4D97-AF65-F5344CB8AC3E}">
        <p14:creationId xmlns:p14="http://schemas.microsoft.com/office/powerpoint/2010/main" val="279558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35" name="Text Box 11"/>
          <p:cNvSpPr txBox="1">
            <a:spLocks noChangeArrowheads="1"/>
          </p:cNvSpPr>
          <p:nvPr/>
        </p:nvSpPr>
        <p:spPr bwMode="auto">
          <a:xfrm>
            <a:off x="323850" y="6086475"/>
            <a:ext cx="82423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ko-KR"/>
              <a:t>T. Zahariadis et al., “Future Content-Centric Internet Architecture”, FIA 2009</a:t>
            </a:r>
            <a:endParaRPr lang="ko-KR" altLang="en-US"/>
          </a:p>
        </p:txBody>
      </p:sp>
      <p:grpSp>
        <p:nvGrpSpPr>
          <p:cNvPr id="22534" name="Group 19"/>
          <p:cNvGrpSpPr>
            <a:grpSpLocks noChangeAspect="1"/>
          </p:cNvGrpSpPr>
          <p:nvPr/>
        </p:nvGrpSpPr>
        <p:grpSpPr bwMode="auto">
          <a:xfrm>
            <a:off x="539750" y="1268413"/>
            <a:ext cx="8064500" cy="3384550"/>
            <a:chOff x="910" y="1268"/>
            <a:chExt cx="3940" cy="1780"/>
          </a:xfrm>
        </p:grpSpPr>
        <p:sp>
          <p:nvSpPr>
            <p:cNvPr id="257042" name="AutoShape 18"/>
            <p:cNvSpPr>
              <a:spLocks noChangeAspect="1" noChangeArrowheads="1" noTextEdit="1"/>
            </p:cNvSpPr>
            <p:nvPr/>
          </p:nvSpPr>
          <p:spPr bwMode="auto">
            <a:xfrm>
              <a:off x="910" y="1268"/>
              <a:ext cx="3940" cy="17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22541" name="Picture 2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0" y="1268"/>
              <a:ext cx="3946" cy="1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57045" name="Text Box 21"/>
          <p:cNvSpPr txBox="1">
            <a:spLocks noChangeArrowheads="1"/>
          </p:cNvSpPr>
          <p:nvPr/>
        </p:nvSpPr>
        <p:spPr bwMode="auto">
          <a:xfrm>
            <a:off x="6227763" y="4687888"/>
            <a:ext cx="2519362" cy="25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ko-KR" sz="1000">
                <a:effectLst>
                  <a:outerShdw blurRad="38100" dist="38100" dir="2700000" algn="tl">
                    <a:srgbClr val="C0C0C0"/>
                  </a:outerShdw>
                </a:effectLst>
              </a:rPr>
              <a:t>Dissemination Network Node (DNN)</a:t>
            </a:r>
          </a:p>
        </p:txBody>
      </p:sp>
      <p:sp>
        <p:nvSpPr>
          <p:cNvPr id="22536" name="Text Box 22"/>
          <p:cNvSpPr txBox="1">
            <a:spLocks noChangeArrowheads="1"/>
          </p:cNvSpPr>
          <p:nvPr/>
        </p:nvSpPr>
        <p:spPr bwMode="auto">
          <a:xfrm>
            <a:off x="466725" y="5176838"/>
            <a:ext cx="8208963" cy="925512"/>
          </a:xfrm>
          <a:prstGeom prst="rect">
            <a:avLst/>
          </a:prstGeom>
          <a:noFill/>
          <a:ln w="9525" algn="ctr">
            <a:solidFill>
              <a:srgbClr val="0000FF"/>
            </a:solidFill>
            <a:miter lim="800000"/>
            <a:headEnd/>
            <a:tailEnd/>
          </a:ln>
          <a:effectLst>
            <a:prstShdw prst="shdw17" dist="17961" dir="2700000">
              <a:srgbClr val="0000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hangingPunct="1"/>
            <a:r>
              <a:rPr lang="en-US" altLang="ko-KR">
                <a:latin typeface="Arial" pitchFamily="34" charset="0"/>
                <a:ea typeface="맑은 고딕" pitchFamily="50" charset="-127"/>
              </a:rPr>
              <a:t>Content distribution: </a:t>
            </a:r>
            <a:r>
              <a:rPr lang="en-US" altLang="ko-KR" b="0">
                <a:latin typeface="Arial" pitchFamily="34" charset="0"/>
                <a:ea typeface="맑은 고딕" pitchFamily="50" charset="-127"/>
              </a:rPr>
              <a:t>Common dissemination infrastructure for all applications</a:t>
            </a:r>
          </a:p>
          <a:p>
            <a:pPr algn="l" eaLnBrk="1" hangingPunct="1"/>
            <a:r>
              <a:rPr lang="en-US" altLang="ko-KR">
                <a:latin typeface="Arial" pitchFamily="34" charset="0"/>
                <a:ea typeface="맑은 고딕" pitchFamily="50" charset="-127"/>
              </a:rPr>
              <a:t>Augmented Internet – Real-world objects</a:t>
            </a:r>
          </a:p>
          <a:p>
            <a:pPr algn="l" eaLnBrk="1" hangingPunct="1"/>
            <a:r>
              <a:rPr lang="en-US" altLang="ko-KR" b="0">
                <a:latin typeface="Arial" pitchFamily="34" charset="0"/>
                <a:ea typeface="맑은 고딕" pitchFamily="50" charset="-127"/>
              </a:rPr>
              <a:t>   – Linking real world objects in the virtual information world</a:t>
            </a:r>
          </a:p>
        </p:txBody>
      </p:sp>
      <p:grpSp>
        <p:nvGrpSpPr>
          <p:cNvPr id="22537" name="Group 25"/>
          <p:cNvGrpSpPr>
            <a:grpSpLocks noChangeAspect="1"/>
          </p:cNvGrpSpPr>
          <p:nvPr/>
        </p:nvGrpSpPr>
        <p:grpSpPr bwMode="auto">
          <a:xfrm rot="-5400000">
            <a:off x="4130675" y="4014788"/>
            <a:ext cx="1223963" cy="915987"/>
            <a:chOff x="-144" y="-107"/>
            <a:chExt cx="6049" cy="4530"/>
          </a:xfrm>
        </p:grpSpPr>
        <p:sp>
          <p:nvSpPr>
            <p:cNvPr id="257048" name="AutoShape 24"/>
            <p:cNvSpPr>
              <a:spLocks noChangeAspect="1" noChangeArrowheads="1" noTextEdit="1"/>
            </p:cNvSpPr>
            <p:nvPr/>
          </p:nvSpPr>
          <p:spPr bwMode="auto">
            <a:xfrm>
              <a:off x="-144" y="-107"/>
              <a:ext cx="6049" cy="45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22539" name="Picture 2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-144" y="-107"/>
              <a:ext cx="6055" cy="45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4" name="TextBox 13"/>
          <p:cNvSpPr txBox="1"/>
          <p:nvPr/>
        </p:nvSpPr>
        <p:spPr>
          <a:xfrm>
            <a:off x="266709" y="337396"/>
            <a:ext cx="8640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0090"/>
                </a:solidFill>
                <a:latin typeface="Arial"/>
                <a:cs typeface="Arial"/>
              </a:rPr>
              <a:t>Efficient Internet architecture for Content/media? </a:t>
            </a:r>
            <a:endParaRPr lang="en-US" sz="2800" b="1" dirty="0">
              <a:solidFill>
                <a:srgbClr val="000090"/>
              </a:solidFill>
              <a:latin typeface="Arial"/>
              <a:cs typeface="Arial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DACEAD-C319-4031-9F75-AD10A62FFAE3}" type="slidenum">
              <a:rPr lang="en-US" altLang="ko-KR" smtClean="0"/>
              <a:pPr/>
              <a:t>6</a:t>
            </a:fld>
            <a:endParaRPr lang="en-US" altLang="ko-KR" sz="1000"/>
          </a:p>
        </p:txBody>
      </p:sp>
    </p:spTree>
    <p:extLst>
      <p:ext uri="{BB962C8B-B14F-4D97-AF65-F5344CB8AC3E}">
        <p14:creationId xmlns:p14="http://schemas.microsoft.com/office/powerpoint/2010/main" val="1766859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64622" y="404664"/>
            <a:ext cx="8640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0090"/>
                </a:solidFill>
                <a:latin typeface="Arial"/>
                <a:cs typeface="Arial"/>
              </a:rPr>
              <a:t>Content-Centric Network : Architecture</a:t>
            </a:r>
            <a:endParaRPr lang="en-US" sz="3200" b="1" dirty="0">
              <a:solidFill>
                <a:srgbClr val="000090"/>
              </a:solidFill>
              <a:latin typeface="Arial"/>
              <a:cs typeface="Arial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DACEAD-C319-4031-9F75-AD10A62FFAE3}" type="slidenum">
              <a:rPr lang="en-US" altLang="ko-KR" smtClean="0"/>
              <a:pPr/>
              <a:t>7</a:t>
            </a:fld>
            <a:endParaRPr lang="en-US" altLang="ko-KR" sz="100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179512" y="1295400"/>
            <a:ext cx="8856984" cy="5013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88" tIns="32144" rIns="64288" bIns="32144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Monotype Sorts" charset="2"/>
              <a:buChar char="u"/>
              <a:defRPr kumimoji="1" sz="2800">
                <a:solidFill>
                  <a:schemeClr val="tx1"/>
                </a:solidFill>
                <a:latin typeface="+mn-lt"/>
                <a:ea typeface="+mn-ea"/>
                <a:cs typeface="굴림" charset="0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  <a:cs typeface="굴림" charset="0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  <a:cs typeface="굴림" charset="0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charset="2"/>
              <a:buChar char="u"/>
              <a:defRPr kumimoji="1">
                <a:solidFill>
                  <a:schemeClr val="tx1"/>
                </a:solidFill>
                <a:latin typeface="+mn-lt"/>
                <a:ea typeface="+mn-ea"/>
                <a:cs typeface="굴림" charset="0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>
                <a:solidFill>
                  <a:schemeClr val="tx1"/>
                </a:solidFill>
                <a:latin typeface="+mn-lt"/>
                <a:ea typeface="+mn-ea"/>
                <a:cs typeface="굴림" charset="0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sz="2400" kern="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altLang="ko-KR" sz="24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2e principle: retains or even expands this design principle</a:t>
            </a:r>
          </a:p>
          <a:p>
            <a:pPr lvl="1"/>
            <a:r>
              <a:rPr lang="en-US" altLang="ko-KR" sz="20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robust applications in the face of network failures</a:t>
            </a:r>
            <a:r>
              <a:rPr lang="en-US" altLang="ko-KR" sz="20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fr-FR" altLang="ko-KR" sz="2000" kern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kern="0" dirty="0" smtClean="0">
                <a:latin typeface="Arial" pitchFamily="34" charset="0"/>
                <a:cs typeface="Arial" panose="020B0604020202020204" pitchFamily="34" charset="0"/>
              </a:rPr>
              <a:t>Built-in security</a:t>
            </a:r>
          </a:p>
          <a:p>
            <a:pPr lvl="1"/>
            <a:r>
              <a:rPr lang="en-US" altLang="ko-KR" sz="2000" kern="0" dirty="0" smtClean="0">
                <a:latin typeface="Arial" pitchFamily="34" charset="0"/>
                <a:cs typeface="Arial" panose="020B0604020202020204" pitchFamily="34" charset="0"/>
              </a:rPr>
              <a:t>Secured at the network layer</a:t>
            </a:r>
          </a:p>
          <a:p>
            <a:r>
              <a:rPr lang="en-US" altLang="ko-KR" sz="2400" kern="0" dirty="0" smtClean="0">
                <a:latin typeface="Arial" pitchFamily="34" charset="0"/>
                <a:cs typeface="Arial" panose="020B0604020202020204" pitchFamily="34" charset="0"/>
              </a:rPr>
              <a:t>Routing and Forwarding plane separation</a:t>
            </a:r>
          </a:p>
          <a:p>
            <a:pPr lvl="1"/>
            <a:r>
              <a:rPr lang="en-US" altLang="ko-KR" sz="2000" kern="0" dirty="0" smtClean="0">
                <a:latin typeface="Arial" pitchFamily="34" charset="0"/>
                <a:cs typeface="Arial" panose="020B0604020202020204" pitchFamily="34" charset="0"/>
              </a:rPr>
              <a:t>Routing plane can be evolved over time with the best available forwarding technology =&gt; research in parallel </a:t>
            </a:r>
          </a:p>
          <a:p>
            <a:r>
              <a:rPr lang="en-US" altLang="ko-KR" sz="2400" kern="0" dirty="0" err="1" smtClean="0">
                <a:latin typeface="Arial" pitchFamily="34" charset="0"/>
                <a:cs typeface="Arial" panose="020B0604020202020204" pitchFamily="34" charset="0"/>
              </a:rPr>
              <a:t>Stateful</a:t>
            </a:r>
            <a:r>
              <a:rPr lang="en-US" altLang="ko-KR" sz="2400" kern="0" dirty="0" smtClean="0">
                <a:latin typeface="Arial" pitchFamily="34" charset="0"/>
                <a:cs typeface="Arial" panose="020B0604020202020204" pitchFamily="34" charset="0"/>
              </a:rPr>
              <a:t> forwarding</a:t>
            </a:r>
          </a:p>
          <a:p>
            <a:pPr lvl="1"/>
            <a:r>
              <a:rPr lang="en-US" altLang="ko-KR" sz="2000" kern="0" dirty="0" smtClean="0">
                <a:latin typeface="Arial" pitchFamily="34" charset="0"/>
                <a:cs typeface="Arial" panose="020B0604020202020204" pitchFamily="34" charset="0"/>
              </a:rPr>
              <a:t>State of recently forwarded packets: caching, loop-detection, flow balance …  </a:t>
            </a:r>
          </a:p>
          <a:p>
            <a:r>
              <a:rPr lang="en-US" altLang="ko-KR" sz="2400" kern="0" dirty="0" smtClean="0">
                <a:latin typeface="Arial" pitchFamily="34" charset="0"/>
                <a:cs typeface="Arial" panose="020B0604020202020204" pitchFamily="34" charset="0"/>
              </a:rPr>
              <a:t>Communication driven by receivers (why?)</a:t>
            </a:r>
          </a:p>
          <a:p>
            <a:pPr lvl="1"/>
            <a:r>
              <a:rPr lang="en-US" altLang="ko-KR" sz="2000" kern="0" dirty="0" smtClean="0">
                <a:latin typeface="Arial" pitchFamily="34" charset="0"/>
                <a:cs typeface="Arial" panose="020B0604020202020204" pitchFamily="34" charset="0"/>
              </a:rPr>
              <a:t>Sender need not to manage states </a:t>
            </a:r>
          </a:p>
        </p:txBody>
      </p:sp>
    </p:spTree>
    <p:extLst>
      <p:ext uri="{BB962C8B-B14F-4D97-AF65-F5344CB8AC3E}">
        <p14:creationId xmlns:p14="http://schemas.microsoft.com/office/powerpoint/2010/main" val="1953157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101" name="Text Box 5"/>
          <p:cNvSpPr txBox="1">
            <a:spLocks noChangeArrowheads="1"/>
          </p:cNvSpPr>
          <p:nvPr/>
        </p:nvSpPr>
        <p:spPr bwMode="auto">
          <a:xfrm>
            <a:off x="696913" y="6092825"/>
            <a:ext cx="7546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ko-KR" sz="1600"/>
              <a:t>Van Jacobson et al., “Networking Named Content”, CoNEXT 2009, Rome, Italy</a:t>
            </a:r>
            <a:endParaRPr lang="ko-KR" altLang="en-US" sz="1600"/>
          </a:p>
        </p:txBody>
      </p:sp>
      <p:sp>
        <p:nvSpPr>
          <p:cNvPr id="25606" name="Rectangle 110"/>
          <p:cNvSpPr>
            <a:spLocks noChangeArrowheads="1"/>
          </p:cNvSpPr>
          <p:nvPr/>
        </p:nvSpPr>
        <p:spPr bwMode="auto">
          <a:xfrm>
            <a:off x="179388" y="1389063"/>
            <a:ext cx="4095750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66700" indent="-266700" algn="l" latinLnBrk="0">
              <a:buSzPct val="90000"/>
              <a:buFont typeface="Wingdings" pitchFamily="2" charset="2"/>
              <a:buChar char="l"/>
            </a:pPr>
            <a:r>
              <a:rPr kumimoji="0" lang="en-US" altLang="ko-KR" sz="2000" dirty="0" smtClean="0">
                <a:solidFill>
                  <a:srgbClr val="FF0000"/>
                </a:solidFill>
              </a:rPr>
              <a:t>Content traffic in 2008</a:t>
            </a:r>
            <a:endParaRPr kumimoji="0" lang="ko-KR" altLang="en-US" sz="2000" dirty="0">
              <a:solidFill>
                <a:srgbClr val="FF0000"/>
              </a:solidFill>
            </a:endParaRPr>
          </a:p>
          <a:p>
            <a:pPr marL="723900" lvl="1" indent="-266700" algn="l" latinLnBrk="0">
              <a:buSzPct val="90000"/>
              <a:buFont typeface="Wingdings" pitchFamily="2" charset="2"/>
              <a:buChar char="Ø"/>
            </a:pPr>
            <a:r>
              <a:rPr kumimoji="0" lang="en-US" altLang="ko-KR" dirty="0">
                <a:solidFill>
                  <a:srgbClr val="003399"/>
                </a:solidFill>
              </a:rPr>
              <a:t>500 </a:t>
            </a:r>
            <a:r>
              <a:rPr kumimoji="0" lang="en-US" altLang="ko-KR" dirty="0" err="1">
                <a:solidFill>
                  <a:srgbClr val="003399"/>
                </a:solidFill>
              </a:rPr>
              <a:t>exabyte</a:t>
            </a:r>
            <a:r>
              <a:rPr kumimoji="0" lang="en-US" altLang="ko-KR" dirty="0">
                <a:solidFill>
                  <a:srgbClr val="003399"/>
                </a:solidFill>
              </a:rPr>
              <a:t> (10</a:t>
            </a:r>
            <a:r>
              <a:rPr kumimoji="0" lang="en-US" altLang="ko-KR" baseline="50000" dirty="0">
                <a:solidFill>
                  <a:srgbClr val="003399"/>
                </a:solidFill>
              </a:rPr>
              <a:t>18</a:t>
            </a:r>
            <a:r>
              <a:rPr kumimoji="0" lang="en-US" altLang="ko-KR" dirty="0">
                <a:solidFill>
                  <a:srgbClr val="003399"/>
                </a:solidFill>
              </a:rPr>
              <a:t>)</a:t>
            </a:r>
            <a:endParaRPr kumimoji="0" lang="ko-KR" altLang="en-US" dirty="0">
              <a:solidFill>
                <a:srgbClr val="003399"/>
              </a:solidFill>
            </a:endParaRPr>
          </a:p>
          <a:p>
            <a:pPr marL="723900" lvl="1" indent="-266700" algn="l" latinLnBrk="0">
              <a:buSzPct val="90000"/>
              <a:buFont typeface="Wingdings" pitchFamily="2" charset="2"/>
              <a:buChar char="Ø"/>
            </a:pPr>
            <a:endParaRPr kumimoji="0" lang="en-US" altLang="ko-KR" dirty="0">
              <a:solidFill>
                <a:srgbClr val="FF0000"/>
              </a:solidFill>
            </a:endParaRPr>
          </a:p>
          <a:p>
            <a:pPr marL="266700" indent="-266700" algn="l" latinLnBrk="0">
              <a:buSzPct val="90000"/>
              <a:buFont typeface="Wingdings" pitchFamily="2" charset="2"/>
              <a:buChar char="l"/>
            </a:pPr>
            <a:r>
              <a:rPr kumimoji="0" lang="en-US" altLang="ko-KR" sz="2000" dirty="0" smtClean="0">
                <a:solidFill>
                  <a:srgbClr val="FF0000"/>
                </a:solidFill>
              </a:rPr>
              <a:t>Networking with Named data</a:t>
            </a:r>
            <a:endParaRPr kumimoji="0" lang="ko-KR" altLang="en-US" sz="2000" dirty="0">
              <a:solidFill>
                <a:srgbClr val="FF0000"/>
              </a:solidFill>
            </a:endParaRPr>
          </a:p>
          <a:p>
            <a:pPr marL="723900" lvl="1" indent="-266700" algn="l" latinLnBrk="0">
              <a:buSzPct val="90000"/>
              <a:buFont typeface="Wingdings" pitchFamily="2" charset="2"/>
              <a:buChar char="Ø"/>
            </a:pPr>
            <a:r>
              <a:rPr kumimoji="0" lang="en-US" altLang="ko-KR" dirty="0">
                <a:solidFill>
                  <a:srgbClr val="003399"/>
                </a:solidFill>
              </a:rPr>
              <a:t>Rather than named hosts</a:t>
            </a:r>
          </a:p>
          <a:p>
            <a:pPr marL="723900" lvl="1" indent="-266700" algn="l" latinLnBrk="0">
              <a:buSzPct val="90000"/>
              <a:buFont typeface="Wingdings" pitchFamily="2" charset="2"/>
              <a:buChar char="Ø"/>
            </a:pPr>
            <a:endParaRPr kumimoji="0" lang="ko-KR" altLang="en-US" sz="2000" dirty="0">
              <a:solidFill>
                <a:srgbClr val="003399"/>
              </a:solidFill>
            </a:endParaRPr>
          </a:p>
          <a:p>
            <a:pPr marL="266700" indent="-266700" algn="l" latinLnBrk="0">
              <a:buClr>
                <a:srgbClr val="CC0000"/>
              </a:buClr>
              <a:buSzPct val="90000"/>
              <a:buFont typeface="Wingdings" pitchFamily="2" charset="2"/>
              <a:buChar char="l"/>
            </a:pPr>
            <a:r>
              <a:rPr kumimoji="0" lang="en-US" altLang="ko-KR" sz="2000" dirty="0">
                <a:solidFill>
                  <a:srgbClr val="FF0000"/>
                </a:solidFill>
              </a:rPr>
              <a:t>Content chunk</a:t>
            </a:r>
          </a:p>
          <a:p>
            <a:pPr marL="723900" lvl="1" indent="-266700" algn="l" latinLnBrk="0">
              <a:buClr>
                <a:srgbClr val="0000FF"/>
              </a:buClr>
              <a:buSzPct val="90000"/>
              <a:buFont typeface="Wingdings" pitchFamily="2" charset="2"/>
              <a:buChar char="Ø"/>
            </a:pPr>
            <a:r>
              <a:rPr kumimoji="0" lang="en-US" altLang="ko-KR" dirty="0" smtClean="0">
                <a:solidFill>
                  <a:srgbClr val="003399"/>
                </a:solidFill>
              </a:rPr>
              <a:t>simplicity in content routing </a:t>
            </a:r>
            <a:endParaRPr kumimoji="0" lang="en-US" altLang="ko-KR" dirty="0">
              <a:solidFill>
                <a:srgbClr val="003399"/>
              </a:solidFill>
            </a:endParaRPr>
          </a:p>
          <a:p>
            <a:pPr marL="1143000" lvl="2" indent="-228600" algn="l" latinLnBrk="0">
              <a:buClr>
                <a:srgbClr val="0000FF"/>
              </a:buClr>
              <a:buSzPct val="90000"/>
              <a:buFont typeface="Wingdings" pitchFamily="2" charset="2"/>
              <a:buChar char="§"/>
            </a:pPr>
            <a:r>
              <a:rPr kumimoji="0" lang="en-US" altLang="ko-KR" sz="1600" dirty="0" smtClean="0">
                <a:solidFill>
                  <a:srgbClr val="003399"/>
                </a:solidFill>
              </a:rPr>
              <a:t>Simplified lower layer (L2)</a:t>
            </a:r>
            <a:endParaRPr kumimoji="0" lang="ko-KR" altLang="en-US" sz="1600" dirty="0">
              <a:solidFill>
                <a:srgbClr val="003399"/>
              </a:solidFill>
            </a:endParaRPr>
          </a:p>
          <a:p>
            <a:pPr marL="723900" lvl="1" indent="-266700" algn="l" latinLnBrk="0">
              <a:buClr>
                <a:srgbClr val="0000FF"/>
              </a:buClr>
              <a:buSzPct val="90000"/>
              <a:buFont typeface="Wingdings" pitchFamily="2" charset="2"/>
              <a:buChar char="Ø"/>
            </a:pPr>
            <a:r>
              <a:rPr kumimoji="0" lang="en-US" altLang="ko-KR" dirty="0">
                <a:solidFill>
                  <a:srgbClr val="003399"/>
                </a:solidFill>
              </a:rPr>
              <a:t>Strategy: </a:t>
            </a:r>
            <a:r>
              <a:rPr kumimoji="0" lang="en-US" altLang="ko-KR" dirty="0" smtClean="0">
                <a:solidFill>
                  <a:srgbClr val="003399"/>
                </a:solidFill>
              </a:rPr>
              <a:t>can select a optimum path according to the situation</a:t>
            </a:r>
            <a:r>
              <a:rPr kumimoji="0" lang="ko-KR" altLang="en-US" dirty="0" smtClean="0">
                <a:solidFill>
                  <a:srgbClr val="003399"/>
                </a:solidFill>
              </a:rPr>
              <a:t> </a:t>
            </a:r>
            <a:endParaRPr kumimoji="0" lang="ko-KR" altLang="en-US" dirty="0">
              <a:solidFill>
                <a:srgbClr val="003399"/>
              </a:solidFill>
            </a:endParaRPr>
          </a:p>
          <a:p>
            <a:pPr marL="723900" lvl="1" indent="-266700" algn="l" latinLnBrk="0">
              <a:buClr>
                <a:srgbClr val="0000FF"/>
              </a:buClr>
              <a:buSzPct val="90000"/>
              <a:buFont typeface="Wingdings" pitchFamily="2" charset="2"/>
              <a:buChar char="Ø"/>
            </a:pPr>
            <a:r>
              <a:rPr kumimoji="0" lang="en-US" altLang="ko-KR" dirty="0">
                <a:solidFill>
                  <a:srgbClr val="003399"/>
                </a:solidFill>
              </a:rPr>
              <a:t>Security: secure content itself (Signature)</a:t>
            </a:r>
          </a:p>
          <a:p>
            <a:pPr marL="1143000" lvl="2" indent="-228600" algn="l" latinLnBrk="0">
              <a:buClr>
                <a:srgbClr val="0000FF"/>
              </a:buClr>
              <a:buSzPct val="90000"/>
              <a:buFont typeface="Wingdings" pitchFamily="2" charset="2"/>
              <a:buChar char="§"/>
            </a:pPr>
            <a:r>
              <a:rPr kumimoji="0" lang="en-US" altLang="ko-KR" sz="1600" dirty="0">
                <a:solidFill>
                  <a:srgbClr val="003399"/>
                </a:solidFill>
              </a:rPr>
              <a:t>Rather than </a:t>
            </a:r>
            <a:r>
              <a:rPr kumimoji="0" lang="en-US" altLang="ko-KR" sz="1600" dirty="0" smtClean="0">
                <a:solidFill>
                  <a:srgbClr val="003399"/>
                </a:solidFill>
              </a:rPr>
              <a:t>secure connection</a:t>
            </a:r>
            <a:endParaRPr kumimoji="0" lang="en-US" altLang="ko-KR" sz="1600" dirty="0">
              <a:solidFill>
                <a:srgbClr val="003399"/>
              </a:solidFill>
            </a:endParaRPr>
          </a:p>
        </p:txBody>
      </p:sp>
      <p:grpSp>
        <p:nvGrpSpPr>
          <p:cNvPr id="25607" name="Group 15"/>
          <p:cNvGrpSpPr>
            <a:grpSpLocks/>
          </p:cNvGrpSpPr>
          <p:nvPr/>
        </p:nvGrpSpPr>
        <p:grpSpPr bwMode="auto">
          <a:xfrm>
            <a:off x="4284663" y="1196975"/>
            <a:ext cx="4733929" cy="4813301"/>
            <a:chOff x="2608" y="799"/>
            <a:chExt cx="2982" cy="3032"/>
          </a:xfrm>
        </p:grpSpPr>
        <p:pic>
          <p:nvPicPr>
            <p:cNvPr id="25608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3" y="799"/>
              <a:ext cx="2761" cy="1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09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08" y="2432"/>
              <a:ext cx="2852" cy="1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0107" name="Line 11"/>
            <p:cNvSpPr>
              <a:spLocks noChangeShapeType="1"/>
            </p:cNvSpPr>
            <p:nvPr/>
          </p:nvSpPr>
          <p:spPr bwMode="auto">
            <a:xfrm>
              <a:off x="2835" y="3385"/>
              <a:ext cx="86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0108" name="Text Box 12"/>
            <p:cNvSpPr txBox="1">
              <a:spLocks noChangeArrowheads="1"/>
            </p:cNvSpPr>
            <p:nvPr/>
          </p:nvSpPr>
          <p:spPr bwMode="auto">
            <a:xfrm>
              <a:off x="2925" y="3385"/>
              <a:ext cx="726" cy="17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ko-KR" sz="12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Broadcast</a:t>
              </a:r>
            </a:p>
          </p:txBody>
        </p:sp>
        <p:sp>
          <p:nvSpPr>
            <p:cNvPr id="260109" name="Line 13"/>
            <p:cNvSpPr>
              <a:spLocks noChangeShapeType="1"/>
            </p:cNvSpPr>
            <p:nvPr/>
          </p:nvSpPr>
          <p:spPr bwMode="auto">
            <a:xfrm flipH="1">
              <a:off x="3696" y="3657"/>
              <a:ext cx="104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0110" name="Text Box 14"/>
            <p:cNvSpPr txBox="1">
              <a:spLocks noChangeArrowheads="1"/>
            </p:cNvSpPr>
            <p:nvPr/>
          </p:nvSpPr>
          <p:spPr bwMode="auto">
            <a:xfrm>
              <a:off x="2653" y="3657"/>
              <a:ext cx="2937" cy="17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200" dirty="0" smtClean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Multiple receivers can receive the content sharing the named data</a:t>
              </a:r>
              <a:endParaRPr lang="ko-KR" altLang="en-US" sz="1200" dirty="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64622" y="404664"/>
            <a:ext cx="8640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0090"/>
                </a:solidFill>
                <a:latin typeface="Arial"/>
                <a:cs typeface="Arial"/>
              </a:rPr>
              <a:t>Content-Centric Network : Van Jacobson </a:t>
            </a:r>
            <a:endParaRPr lang="en-US" sz="2800" b="1" dirty="0">
              <a:solidFill>
                <a:srgbClr val="000090"/>
              </a:solidFill>
              <a:latin typeface="Arial"/>
              <a:cs typeface="Arial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DACEAD-C319-4031-9F75-AD10A62FFAE3}" type="slidenum">
              <a:rPr lang="en-US" altLang="ko-KR" smtClean="0"/>
              <a:pPr/>
              <a:t>8</a:t>
            </a:fld>
            <a:endParaRPr lang="en-US" altLang="ko-KR" sz="1000"/>
          </a:p>
        </p:txBody>
      </p:sp>
    </p:spTree>
    <p:extLst>
      <p:ext uri="{BB962C8B-B14F-4D97-AF65-F5344CB8AC3E}">
        <p14:creationId xmlns:p14="http://schemas.microsoft.com/office/powerpoint/2010/main" val="1904869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101" name="Text Box 5"/>
          <p:cNvSpPr txBox="1">
            <a:spLocks noChangeArrowheads="1"/>
          </p:cNvSpPr>
          <p:nvPr/>
        </p:nvSpPr>
        <p:spPr bwMode="auto">
          <a:xfrm>
            <a:off x="4860032" y="5949280"/>
            <a:ext cx="412608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ko-KR" sz="1400" dirty="0"/>
              <a:t>Van Jacobson et al., “Networking Named Content”, </a:t>
            </a:r>
            <a:r>
              <a:rPr lang="en-US" altLang="ko-KR" sz="1400" dirty="0" err="1"/>
              <a:t>CoNEXT</a:t>
            </a:r>
            <a:r>
              <a:rPr lang="en-US" altLang="ko-KR" sz="1400" dirty="0"/>
              <a:t> 2009, Rome, Italy</a:t>
            </a:r>
            <a:endParaRPr lang="ko-KR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264622" y="404664"/>
            <a:ext cx="8640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0090"/>
                </a:solidFill>
                <a:latin typeface="Arial"/>
                <a:cs typeface="Arial"/>
              </a:rPr>
              <a:t>Content-Centric Network : Van Jacobson </a:t>
            </a:r>
            <a:endParaRPr lang="en-US" sz="2800" b="1" dirty="0">
              <a:solidFill>
                <a:srgbClr val="000090"/>
              </a:solidFill>
              <a:latin typeface="Arial"/>
              <a:cs typeface="Arial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556792"/>
            <a:ext cx="4680521" cy="39277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606" name="Rectangle 110"/>
          <p:cNvSpPr>
            <a:spLocks noChangeArrowheads="1"/>
          </p:cNvSpPr>
          <p:nvPr/>
        </p:nvSpPr>
        <p:spPr bwMode="auto">
          <a:xfrm>
            <a:off x="35496" y="1196752"/>
            <a:ext cx="4824536" cy="5416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266700" indent="-266700" latinLnBrk="0">
              <a:buClr>
                <a:srgbClr val="CC0000"/>
              </a:buClr>
              <a:buSzPct val="90000"/>
              <a:buFont typeface="Wingdings" pitchFamily="2" charset="2"/>
              <a:buChar char="l"/>
              <a:tabLst>
                <a:tab pos="862013" algn="l"/>
                <a:tab pos="966788" algn="l"/>
                <a:tab pos="1416050" algn="l"/>
                <a:tab pos="1865313" algn="l"/>
                <a:tab pos="2314575" algn="l"/>
                <a:tab pos="2763838" algn="l"/>
                <a:tab pos="3213100" algn="l"/>
                <a:tab pos="3662363" algn="l"/>
                <a:tab pos="4111625" algn="l"/>
                <a:tab pos="4560888" algn="l"/>
                <a:tab pos="5010150" algn="l"/>
                <a:tab pos="5459413" algn="l"/>
                <a:tab pos="5908675" algn="l"/>
                <a:tab pos="6357938" algn="l"/>
                <a:tab pos="6807200" algn="l"/>
                <a:tab pos="7256463" algn="l"/>
                <a:tab pos="7705725" algn="l"/>
                <a:tab pos="8154988" algn="l"/>
                <a:tab pos="8604250" algn="l"/>
                <a:tab pos="9053513" algn="l"/>
                <a:tab pos="9502775" algn="l"/>
              </a:tabLst>
            </a:pPr>
            <a:r>
              <a:rPr lang="fi-FI" altLang="ko-KR" sz="1800" dirty="0"/>
              <a:t>FIB: Forwarding table, allows multiple output faces</a:t>
            </a:r>
          </a:p>
          <a:p>
            <a:pPr marL="266700" indent="-266700" latinLnBrk="0">
              <a:buClr>
                <a:srgbClr val="CC0000"/>
              </a:buClr>
              <a:buSzPct val="90000"/>
              <a:buFont typeface="Wingdings" pitchFamily="2" charset="2"/>
              <a:buChar char="l"/>
              <a:tabLst>
                <a:tab pos="862013" algn="l"/>
                <a:tab pos="966788" algn="l"/>
                <a:tab pos="1416050" algn="l"/>
                <a:tab pos="1865313" algn="l"/>
                <a:tab pos="2314575" algn="l"/>
                <a:tab pos="2763838" algn="l"/>
                <a:tab pos="3213100" algn="l"/>
                <a:tab pos="3662363" algn="l"/>
                <a:tab pos="4111625" algn="l"/>
                <a:tab pos="4560888" algn="l"/>
                <a:tab pos="5010150" algn="l"/>
                <a:tab pos="5459413" algn="l"/>
                <a:tab pos="5908675" algn="l"/>
                <a:tab pos="6357938" algn="l"/>
                <a:tab pos="6807200" algn="l"/>
                <a:tab pos="7256463" algn="l"/>
                <a:tab pos="7705725" algn="l"/>
                <a:tab pos="8154988" algn="l"/>
                <a:tab pos="8604250" algn="l"/>
                <a:tab pos="9053513" algn="l"/>
                <a:tab pos="9502775" algn="l"/>
              </a:tabLst>
            </a:pPr>
            <a:r>
              <a:rPr lang="fi-FI" altLang="ko-KR" sz="1800" dirty="0"/>
              <a:t>Content Store: Buffer, also caches Data </a:t>
            </a:r>
            <a:r>
              <a:rPr lang="fi-FI" altLang="ko-KR" sz="1800" dirty="0" smtClean="0"/>
              <a:t>packets</a:t>
            </a:r>
          </a:p>
          <a:p>
            <a:pPr marL="742950" lvl="1" indent="-285750" latinLnBrk="0">
              <a:buClr>
                <a:srgbClr val="CC0000"/>
              </a:buClr>
              <a:buSzPct val="90000"/>
              <a:buFont typeface="Wingdings" pitchFamily="2" charset="2"/>
              <a:buChar char="Ø"/>
              <a:tabLst>
                <a:tab pos="862013" algn="l"/>
                <a:tab pos="966788" algn="l"/>
                <a:tab pos="1416050" algn="l"/>
                <a:tab pos="1865313" algn="l"/>
                <a:tab pos="2314575" algn="l"/>
                <a:tab pos="2763838" algn="l"/>
                <a:tab pos="3213100" algn="l"/>
                <a:tab pos="3662363" algn="l"/>
                <a:tab pos="4111625" algn="l"/>
                <a:tab pos="4560888" algn="l"/>
                <a:tab pos="5010150" algn="l"/>
                <a:tab pos="5459413" algn="l"/>
                <a:tab pos="5908675" algn="l"/>
                <a:tab pos="6357938" algn="l"/>
                <a:tab pos="6807200" algn="l"/>
                <a:tab pos="7256463" algn="l"/>
                <a:tab pos="7705725" algn="l"/>
                <a:tab pos="8154988" algn="l"/>
                <a:tab pos="8604250" algn="l"/>
                <a:tab pos="9053513" algn="l"/>
                <a:tab pos="9502775" algn="l"/>
              </a:tabLst>
            </a:pPr>
            <a:r>
              <a:rPr lang="fr-FR" altLang="ko-KR" dirty="0"/>
              <a:t>(LRU or LFU replacement)</a:t>
            </a:r>
            <a:endParaRPr lang="fi-FI" altLang="ko-KR" dirty="0"/>
          </a:p>
          <a:p>
            <a:pPr marL="266700" indent="-266700" latinLnBrk="0">
              <a:buClr>
                <a:srgbClr val="CC0000"/>
              </a:buClr>
              <a:buSzPct val="90000"/>
              <a:buFont typeface="Wingdings" pitchFamily="2" charset="2"/>
              <a:buChar char="l"/>
              <a:tabLst>
                <a:tab pos="862013" algn="l"/>
                <a:tab pos="966788" algn="l"/>
                <a:tab pos="1416050" algn="l"/>
                <a:tab pos="1865313" algn="l"/>
                <a:tab pos="2314575" algn="l"/>
                <a:tab pos="2763838" algn="l"/>
                <a:tab pos="3213100" algn="l"/>
                <a:tab pos="3662363" algn="l"/>
                <a:tab pos="4111625" algn="l"/>
                <a:tab pos="4560888" algn="l"/>
                <a:tab pos="5010150" algn="l"/>
                <a:tab pos="5459413" algn="l"/>
                <a:tab pos="5908675" algn="l"/>
                <a:tab pos="6357938" algn="l"/>
                <a:tab pos="6807200" algn="l"/>
                <a:tab pos="7256463" algn="l"/>
                <a:tab pos="7705725" algn="l"/>
                <a:tab pos="8154988" algn="l"/>
                <a:tab pos="8604250" algn="l"/>
                <a:tab pos="9053513" algn="l"/>
                <a:tab pos="9502775" algn="l"/>
              </a:tabLst>
            </a:pPr>
            <a:r>
              <a:rPr lang="fi-FI" altLang="ko-KR" sz="1800" dirty="0"/>
              <a:t>PIT: Pending Interest </a:t>
            </a:r>
            <a:r>
              <a:rPr lang="fi-FI" altLang="ko-KR" sz="1800" dirty="0" smtClean="0"/>
              <a:t>Table</a:t>
            </a:r>
            <a:endParaRPr kumimoji="0" lang="en-US" altLang="ko-KR" sz="1800" dirty="0" smtClean="0">
              <a:solidFill>
                <a:srgbClr val="003399"/>
              </a:solidFill>
            </a:endParaRPr>
          </a:p>
          <a:p>
            <a:pPr marL="285750" indent="-285750" latinLnBrk="0">
              <a:buSzPct val="90000"/>
              <a:buFont typeface="Wingdings" pitchFamily="2" charset="2"/>
              <a:buChar char="l"/>
            </a:pPr>
            <a:r>
              <a:rPr lang="fi-FI" altLang="ko-KR" sz="1800" dirty="0"/>
              <a:t>Processing an </a:t>
            </a:r>
            <a:r>
              <a:rPr lang="fi-FI" altLang="ko-KR" sz="1800" i="1" dirty="0"/>
              <a:t>Interest:</a:t>
            </a:r>
          </a:p>
          <a:p>
            <a:pPr marL="447675" indent="-174625">
              <a:buClr>
                <a:srgbClr val="F57900"/>
              </a:buClr>
              <a:buFont typeface="Times New Roman" pitchFamily="18" charset="0"/>
              <a:buChar char="–"/>
              <a:tabLst>
                <a:tab pos="862013" algn="l"/>
                <a:tab pos="966788" algn="l"/>
                <a:tab pos="1416050" algn="l"/>
                <a:tab pos="1865313" algn="l"/>
                <a:tab pos="2314575" algn="l"/>
                <a:tab pos="2763838" algn="l"/>
                <a:tab pos="3213100" algn="l"/>
                <a:tab pos="3662363" algn="l"/>
                <a:tab pos="4111625" algn="l"/>
                <a:tab pos="4560888" algn="l"/>
                <a:tab pos="5010150" algn="l"/>
                <a:tab pos="5459413" algn="l"/>
                <a:tab pos="5908675" algn="l"/>
                <a:tab pos="6357938" algn="l"/>
                <a:tab pos="6807200" algn="l"/>
                <a:tab pos="7256463" algn="l"/>
                <a:tab pos="7705725" algn="l"/>
                <a:tab pos="8154988" algn="l"/>
                <a:tab pos="8604250" algn="l"/>
                <a:tab pos="9053513" algn="l"/>
                <a:tab pos="9502775" algn="l"/>
              </a:tabLst>
            </a:pPr>
            <a:r>
              <a:rPr lang="fi-FI" altLang="ko-KR" dirty="0"/>
              <a:t>Matching </a:t>
            </a:r>
            <a:r>
              <a:rPr lang="fi-FI" altLang="ko-KR" i="1" dirty="0"/>
              <a:t>Data</a:t>
            </a:r>
            <a:r>
              <a:rPr lang="fi-FI" altLang="ko-KR" dirty="0"/>
              <a:t> is found in the Content Store </a:t>
            </a:r>
            <a:r>
              <a:rPr lang="fi-FI" altLang="ko-KR" sz="1800" dirty="0"/>
              <a:t/>
            </a:r>
            <a:br>
              <a:rPr lang="fi-FI" altLang="ko-KR" sz="1800" dirty="0"/>
            </a:br>
            <a:r>
              <a:rPr lang="fi-FI" altLang="ko-KR" sz="1800" dirty="0"/>
              <a:t>=&gt; </a:t>
            </a:r>
            <a:r>
              <a:rPr lang="en-US" altLang="ko-KR" sz="1400" dirty="0"/>
              <a:t>respond with a Data </a:t>
            </a:r>
            <a:r>
              <a:rPr lang="en-US" altLang="ko-KR" sz="1400" dirty="0" smtClean="0"/>
              <a:t>packet </a:t>
            </a:r>
            <a:r>
              <a:rPr lang="fi-FI" altLang="ko-KR" sz="1400" dirty="0" smtClean="0"/>
              <a:t>and </a:t>
            </a:r>
            <a:r>
              <a:rPr lang="fi-FI" altLang="ko-KR" sz="1400" dirty="0"/>
              <a:t>consume </a:t>
            </a:r>
            <a:r>
              <a:rPr lang="fi-FI" altLang="ko-KR" sz="1400" i="1" dirty="0"/>
              <a:t>Interest</a:t>
            </a:r>
          </a:p>
          <a:p>
            <a:pPr marL="447675" indent="-174625">
              <a:buClr>
                <a:srgbClr val="F57900"/>
              </a:buClr>
              <a:buFont typeface="Times New Roman" pitchFamily="18" charset="0"/>
              <a:buChar char="–"/>
              <a:tabLst>
                <a:tab pos="862013" algn="l"/>
                <a:tab pos="966788" algn="l"/>
                <a:tab pos="1416050" algn="l"/>
                <a:tab pos="1865313" algn="l"/>
                <a:tab pos="2314575" algn="l"/>
                <a:tab pos="2763838" algn="l"/>
                <a:tab pos="3213100" algn="l"/>
                <a:tab pos="3662363" algn="l"/>
                <a:tab pos="4111625" algn="l"/>
                <a:tab pos="4560888" algn="l"/>
                <a:tab pos="5010150" algn="l"/>
                <a:tab pos="5459413" algn="l"/>
                <a:tab pos="5908675" algn="l"/>
                <a:tab pos="6357938" algn="l"/>
                <a:tab pos="6807200" algn="l"/>
                <a:tab pos="7256463" algn="l"/>
                <a:tab pos="7705725" algn="l"/>
                <a:tab pos="8154988" algn="l"/>
                <a:tab pos="8604250" algn="l"/>
                <a:tab pos="9053513" algn="l"/>
                <a:tab pos="9502775" algn="l"/>
              </a:tabLst>
            </a:pPr>
            <a:r>
              <a:rPr lang="fi-FI" altLang="ko-KR" dirty="0"/>
              <a:t>Pending </a:t>
            </a:r>
            <a:r>
              <a:rPr lang="fi-FI" altLang="ko-KR" i="1" dirty="0"/>
              <a:t>Interest</a:t>
            </a:r>
            <a:r>
              <a:rPr lang="fi-FI" altLang="ko-KR" dirty="0"/>
              <a:t> in PIT</a:t>
            </a:r>
            <a:r>
              <a:rPr lang="fi-FI" altLang="ko-KR" sz="1800" dirty="0"/>
              <a:t/>
            </a:r>
            <a:br>
              <a:rPr lang="fi-FI" altLang="ko-KR" sz="1800" dirty="0"/>
            </a:br>
            <a:r>
              <a:rPr lang="fi-FI" altLang="ko-KR" sz="1800" dirty="0"/>
              <a:t>=&gt; </a:t>
            </a:r>
            <a:r>
              <a:rPr lang="fi-FI" altLang="ko-KR" sz="1400" dirty="0"/>
              <a:t>add this face </a:t>
            </a:r>
            <a:r>
              <a:rPr lang="fi-FI" altLang="ko-KR" sz="1400" dirty="0" smtClean="0"/>
              <a:t>to </a:t>
            </a:r>
            <a:r>
              <a:rPr lang="fi-FI" altLang="ko-KR" sz="1400" i="1" dirty="0" smtClean="0"/>
              <a:t>RequestingFaces</a:t>
            </a:r>
            <a:r>
              <a:rPr lang="fi-FI" altLang="ko-KR" sz="1400" dirty="0" smtClean="0"/>
              <a:t> list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altLang="ko-KR" sz="1400" dirty="0"/>
              <a:t>keeps track of Interests forwarded upstream toward </a:t>
            </a:r>
            <a:r>
              <a:rPr lang="en-US" altLang="ko-KR" sz="1400" dirty="0" smtClean="0"/>
              <a:t>content source(s</a:t>
            </a:r>
            <a:r>
              <a:rPr lang="en-US" altLang="ko-KR" sz="1400" dirty="0"/>
              <a:t>) so that returned Data can be </a:t>
            </a:r>
            <a:r>
              <a:rPr lang="en-US" altLang="ko-KR" sz="1400" dirty="0" smtClean="0"/>
              <a:t>sent downstream </a:t>
            </a:r>
            <a:r>
              <a:rPr lang="en-US" altLang="ko-KR" sz="1400" dirty="0"/>
              <a:t>to </a:t>
            </a:r>
            <a:r>
              <a:rPr lang="en-US" altLang="ko-KR" sz="1400" dirty="0" smtClean="0"/>
              <a:t>its </a:t>
            </a:r>
            <a:r>
              <a:rPr lang="fr-FR" altLang="ko-KR" sz="1400" dirty="0" smtClean="0"/>
              <a:t>requester</a:t>
            </a:r>
            <a:endParaRPr lang="fi-FI" altLang="ko-KR" sz="1400" dirty="0"/>
          </a:p>
          <a:p>
            <a:pPr marL="447675" indent="-174625">
              <a:buClr>
                <a:srgbClr val="F57900"/>
              </a:buClr>
              <a:buFont typeface="Times New Roman" pitchFamily="18" charset="0"/>
              <a:buChar char="–"/>
              <a:tabLst>
                <a:tab pos="862013" algn="l"/>
                <a:tab pos="966788" algn="l"/>
                <a:tab pos="1416050" algn="l"/>
                <a:tab pos="1865313" algn="l"/>
                <a:tab pos="2314575" algn="l"/>
                <a:tab pos="2763838" algn="l"/>
                <a:tab pos="3213100" algn="l"/>
                <a:tab pos="3662363" algn="l"/>
                <a:tab pos="4111625" algn="l"/>
                <a:tab pos="4560888" algn="l"/>
                <a:tab pos="5010150" algn="l"/>
                <a:tab pos="5459413" algn="l"/>
                <a:tab pos="5908675" algn="l"/>
                <a:tab pos="6357938" algn="l"/>
                <a:tab pos="6807200" algn="l"/>
                <a:tab pos="7256463" algn="l"/>
                <a:tab pos="7705725" algn="l"/>
                <a:tab pos="8154988" algn="l"/>
                <a:tab pos="8604250" algn="l"/>
                <a:tab pos="9053513" algn="l"/>
                <a:tab pos="9502775" algn="l"/>
              </a:tabLst>
            </a:pPr>
            <a:r>
              <a:rPr lang="fi-FI" altLang="ko-KR" dirty="0" smtClean="0"/>
              <a:t>Use FIB to forward </a:t>
            </a:r>
            <a:r>
              <a:rPr lang="fi-FI" altLang="ko-KR" i="1" dirty="0" smtClean="0"/>
              <a:t>Interest</a:t>
            </a:r>
            <a:r>
              <a:rPr lang="fi-FI" altLang="ko-KR" dirty="0" smtClean="0"/>
              <a:t> toward potential source(s) of matching data,  add to PIT</a:t>
            </a:r>
          </a:p>
          <a:p>
            <a:pPr marL="285750" indent="-285750" latinLnBrk="0">
              <a:buSzPct val="90000"/>
              <a:buFont typeface="Wingdings" pitchFamily="2" charset="2"/>
              <a:buChar char="l"/>
            </a:pPr>
            <a:r>
              <a:rPr lang="fi-FI" altLang="ko-KR" sz="1800" dirty="0"/>
              <a:t>Processing </a:t>
            </a:r>
            <a:r>
              <a:rPr lang="fi-FI" altLang="ko-KR" sz="1800" dirty="0" smtClean="0"/>
              <a:t>data</a:t>
            </a:r>
            <a:endParaRPr lang="fi-FI" altLang="ko-KR" sz="1800" i="1" dirty="0"/>
          </a:p>
          <a:p>
            <a:pPr marL="447675" indent="-174625">
              <a:buClr>
                <a:srgbClr val="F57900"/>
              </a:buClr>
              <a:buFont typeface="Times New Roman" pitchFamily="18" charset="0"/>
              <a:buChar char="–"/>
              <a:tabLst>
                <a:tab pos="862013" algn="l"/>
                <a:tab pos="966788" algn="l"/>
                <a:tab pos="1416050" algn="l"/>
                <a:tab pos="1865313" algn="l"/>
                <a:tab pos="2314575" algn="l"/>
                <a:tab pos="2763838" algn="l"/>
                <a:tab pos="3213100" algn="l"/>
                <a:tab pos="3662363" algn="l"/>
                <a:tab pos="4111625" algn="l"/>
                <a:tab pos="4560888" algn="l"/>
                <a:tab pos="5010150" algn="l"/>
                <a:tab pos="5459413" algn="l"/>
                <a:tab pos="5908675" algn="l"/>
                <a:tab pos="6357938" algn="l"/>
                <a:tab pos="6807200" algn="l"/>
                <a:tab pos="7256463" algn="l"/>
                <a:tab pos="7705725" algn="l"/>
                <a:tab pos="8154988" algn="l"/>
                <a:tab pos="8604250" algn="l"/>
                <a:tab pos="9053513" algn="l"/>
                <a:tab pos="9502775" algn="l"/>
              </a:tabLst>
            </a:pPr>
            <a:r>
              <a:rPr lang="fi-FI" altLang="ko-KR" dirty="0" smtClean="0"/>
              <a:t>Data follows a chain if PIT entries back to the source </a:t>
            </a:r>
            <a:r>
              <a:rPr lang="en-US" altLang="ko-KR" dirty="0" smtClean="0"/>
              <a:t> </a:t>
            </a:r>
            <a:endParaRPr lang="fi-FI" altLang="ko-KR" dirty="0"/>
          </a:p>
          <a:p>
            <a:pPr marL="447675" indent="-174625">
              <a:buClr>
                <a:srgbClr val="F57900"/>
              </a:buClr>
              <a:buFont typeface="Times New Roman" pitchFamily="18" charset="0"/>
              <a:buChar char="–"/>
              <a:tabLst>
                <a:tab pos="862013" algn="l"/>
                <a:tab pos="966788" algn="l"/>
                <a:tab pos="1416050" algn="l"/>
                <a:tab pos="1865313" algn="l"/>
                <a:tab pos="2314575" algn="l"/>
                <a:tab pos="2763838" algn="l"/>
                <a:tab pos="3213100" algn="l"/>
                <a:tab pos="3662363" algn="l"/>
                <a:tab pos="4111625" algn="l"/>
                <a:tab pos="4560888" algn="l"/>
                <a:tab pos="5010150" algn="l"/>
                <a:tab pos="5459413" algn="l"/>
                <a:tab pos="5908675" algn="l"/>
                <a:tab pos="6357938" algn="l"/>
                <a:tab pos="6807200" algn="l"/>
                <a:tab pos="7256463" algn="l"/>
                <a:tab pos="7705725" algn="l"/>
                <a:tab pos="8154988" algn="l"/>
                <a:tab pos="8604250" algn="l"/>
                <a:tab pos="9053513" algn="l"/>
                <a:tab pos="9502775" algn="l"/>
              </a:tabLst>
            </a:pPr>
            <a:endParaRPr lang="fi-FI" altLang="ko-KR" dirty="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DACEAD-C319-4031-9F75-AD10A62FFAE3}" type="slidenum">
              <a:rPr lang="en-US" altLang="ko-KR" smtClean="0"/>
              <a:pPr/>
              <a:t>9</a:t>
            </a:fld>
            <a:endParaRPr lang="en-US" altLang="ko-KR" sz="1000"/>
          </a:p>
        </p:txBody>
      </p:sp>
    </p:spTree>
    <p:extLst>
      <p:ext uri="{BB962C8B-B14F-4D97-AF65-F5344CB8AC3E}">
        <p14:creationId xmlns:p14="http://schemas.microsoft.com/office/powerpoint/2010/main" val="2216460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NVC(3.0)">
  <a:themeElements>
    <a:clrScheme name="1_NVC(3.0) 3">
      <a:dk1>
        <a:srgbClr val="000000"/>
      </a:dk1>
      <a:lt1>
        <a:srgbClr val="FFFFFF"/>
      </a:lt1>
      <a:dk2>
        <a:srgbClr val="000000"/>
      </a:dk2>
      <a:lt2>
        <a:srgbClr val="393939"/>
      </a:lt2>
      <a:accent1>
        <a:srgbClr val="B2B2B2"/>
      </a:accent1>
      <a:accent2>
        <a:srgbClr val="868686"/>
      </a:accent2>
      <a:accent3>
        <a:srgbClr val="FFFFFF"/>
      </a:accent3>
      <a:accent4>
        <a:srgbClr val="000000"/>
      </a:accent4>
      <a:accent5>
        <a:srgbClr val="D5D5D5"/>
      </a:accent5>
      <a:accent6>
        <a:srgbClr val="797979"/>
      </a:accent6>
      <a:hlink>
        <a:srgbClr val="5F5F5F"/>
      </a:hlink>
      <a:folHlink>
        <a:srgbClr val="DDDDDD"/>
      </a:folHlink>
    </a:clrScheme>
    <a:fontScheme name="1_NVC(3.0)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</a:objectDefaults>
  <a:extraClrSchemeLst>
    <a:extraClrScheme>
      <a:clrScheme name="1_NVC(3.0) 1">
        <a:dk1>
          <a:srgbClr val="000099"/>
        </a:dk1>
        <a:lt1>
          <a:srgbClr val="FFFFFF"/>
        </a:lt1>
        <a:dk2>
          <a:srgbClr val="0000FF"/>
        </a:dk2>
        <a:lt2>
          <a:srgbClr val="FFFF00"/>
        </a:lt2>
        <a:accent1>
          <a:srgbClr val="FF6633"/>
        </a:accent1>
        <a:accent2>
          <a:srgbClr val="FF00FF"/>
        </a:accent2>
        <a:accent3>
          <a:srgbClr val="AAAAFF"/>
        </a:accent3>
        <a:accent4>
          <a:srgbClr val="DADADA"/>
        </a:accent4>
        <a:accent5>
          <a:srgbClr val="FFB8AD"/>
        </a:accent5>
        <a:accent6>
          <a:srgbClr val="E700E7"/>
        </a:accent6>
        <a:hlink>
          <a:srgbClr val="FF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VC(3.0) 2">
        <a:dk1>
          <a:srgbClr val="000066"/>
        </a:dk1>
        <a:lt1>
          <a:srgbClr val="CCECFF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VC(3.0)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VC(3.0) 4">
        <a:dk1>
          <a:srgbClr val="000000"/>
        </a:dk1>
        <a:lt1>
          <a:srgbClr val="FFFFFF"/>
        </a:lt1>
        <a:dk2>
          <a:srgbClr val="660033"/>
        </a:dk2>
        <a:lt2>
          <a:srgbClr val="FFFF66"/>
        </a:lt2>
        <a:accent1>
          <a:srgbClr val="FF0033"/>
        </a:accent1>
        <a:accent2>
          <a:srgbClr val="CC6600"/>
        </a:accent2>
        <a:accent3>
          <a:srgbClr val="B8AAAD"/>
        </a:accent3>
        <a:accent4>
          <a:srgbClr val="DADADA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43175</TotalTime>
  <Words>3313</Words>
  <Application>Microsoft Office PowerPoint</Application>
  <PresentationFormat>화면 슬라이드 쇼(4:3)</PresentationFormat>
  <Paragraphs>643</Paragraphs>
  <Slides>56</Slides>
  <Notes>42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56</vt:i4>
      </vt:variant>
    </vt:vector>
  </HeadingPairs>
  <TitlesOfParts>
    <vt:vector size="72" baseType="lpstr">
      <vt:lpstr>Gill Sans</vt:lpstr>
      <vt:lpstr>HY중고딕</vt:lpstr>
      <vt:lpstr>Lucida Grande</vt:lpstr>
      <vt:lpstr>Monotype Sorts</vt:lpstr>
      <vt:lpstr>SimSun</vt:lpstr>
      <vt:lpstr>ヒラギノ角ゴ ProN W3</vt:lpstr>
      <vt:lpstr>굴림</vt:lpstr>
      <vt:lpstr>돋움</vt:lpstr>
      <vt:lpstr>맑은 고딕</vt:lpstr>
      <vt:lpstr>Arial</vt:lpstr>
      <vt:lpstr>Times New Roman</vt:lpstr>
      <vt:lpstr>Wingdings</vt:lpstr>
      <vt:lpstr>1_NVC(3.0)</vt:lpstr>
      <vt:lpstr>2_디자인 사용자 지정</vt:lpstr>
      <vt:lpstr>1_디자인 사용자 지정</vt:lpstr>
      <vt:lpstr>디자인 사용자 지정</vt:lpstr>
      <vt:lpstr>CS 540 Network Architecture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Securing Content, privacy</vt:lpstr>
      <vt:lpstr>Securing Content, privacy</vt:lpstr>
      <vt:lpstr>PowerPoint 프레젠테이션</vt:lpstr>
      <vt:lpstr>Distribution from end point communication</vt:lpstr>
      <vt:lpstr>Other applications in the works</vt:lpstr>
      <vt:lpstr>NDN project </vt:lpstr>
      <vt:lpstr>Comparison</vt:lpstr>
      <vt:lpstr>Flat name?</vt:lpstr>
      <vt:lpstr>Appendix - early researches -</vt:lpstr>
      <vt:lpstr>New Network Architecture</vt:lpstr>
      <vt:lpstr>ROFL: Routing on Flat Labels[2]</vt:lpstr>
      <vt:lpstr>Routing on Flat label? </vt:lpstr>
      <vt:lpstr>ROFL </vt:lpstr>
      <vt:lpstr>ROFL </vt:lpstr>
      <vt:lpstr>ROFL </vt:lpstr>
      <vt:lpstr>ROFL</vt:lpstr>
      <vt:lpstr>Scalability in ROFL</vt:lpstr>
      <vt:lpstr>ROFL</vt:lpstr>
      <vt:lpstr>Layered Naming Architecture[1]</vt:lpstr>
      <vt:lpstr>Layered Naming Architecture</vt:lpstr>
      <vt:lpstr>Naming Layers</vt:lpstr>
      <vt:lpstr>Flat names for SID and EID</vt:lpstr>
      <vt:lpstr>Delegation</vt:lpstr>
      <vt:lpstr>TRIAD[5]</vt:lpstr>
      <vt:lpstr>TRIAD</vt:lpstr>
      <vt:lpstr>TRIAD</vt:lpstr>
      <vt:lpstr>TRIAD</vt:lpstr>
      <vt:lpstr>TRIAD</vt:lpstr>
      <vt:lpstr>Data-Oriented Network Architecture (DONA): Problem [11]</vt:lpstr>
      <vt:lpstr>Parents of this Work</vt:lpstr>
      <vt:lpstr>What Do Users Care About?</vt:lpstr>
      <vt:lpstr>Current Barriers</vt:lpstr>
      <vt:lpstr>Fix #1: Flat, Self-certifying Names</vt:lpstr>
      <vt:lpstr>Fix #2: Better Protocol Structure</vt:lpstr>
      <vt:lpstr>Content based Networking</vt:lpstr>
      <vt:lpstr>Content based Networking</vt:lpstr>
      <vt:lpstr>Content based Networking</vt:lpstr>
      <vt:lpstr>Content based Networking</vt:lpstr>
      <vt:lpstr>Content based Networking</vt:lpstr>
      <vt:lpstr>Content based Networking</vt:lpstr>
      <vt:lpstr>Content based Networking</vt:lpstr>
      <vt:lpstr>Formalization of message model</vt:lpstr>
      <vt:lpstr>Formalization of Predicate Model</vt:lpstr>
      <vt:lpstr>Forwarding in the CB-Network’s Router</vt:lpstr>
      <vt:lpstr>Example of Forwarding Table</vt:lpstr>
      <vt:lpstr>References</vt:lpstr>
    </vt:vector>
  </TitlesOfParts>
  <Company>ICU-SICE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TCP</dc:title>
  <dc:creator>Younghee Lee</dc:creator>
  <cp:lastModifiedBy>Younghee Lee</cp:lastModifiedBy>
  <cp:revision>420</cp:revision>
  <cp:lastPrinted>2000-09-05T05:09:43Z</cp:lastPrinted>
  <dcterms:created xsi:type="dcterms:W3CDTF">1998-07-19T12:47:56Z</dcterms:created>
  <dcterms:modified xsi:type="dcterms:W3CDTF">2016-11-28T10:44:25Z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yhlee@pec.etri.re.kr</vt:lpwstr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G:\이영희강의TP</vt:lpwstr>
  </property>
  <property fmtid="{D5CDD505-2E9C-101B-9397-08002B2CF9AE}" pid="22" name="EncodingType">
    <vt:i4>-99</vt:i4>
  </property>
</Properties>
</file>