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36" r:id="rId2"/>
    <p:sldMasterId id="2147483676" r:id="rId3"/>
    <p:sldMasterId id="2147483664" r:id="rId4"/>
  </p:sldMasterIdLst>
  <p:notesMasterIdLst>
    <p:notesMasterId r:id="rId18"/>
  </p:notesMasterIdLst>
  <p:handoutMasterIdLst>
    <p:handoutMasterId r:id="rId19"/>
  </p:handoutMasterIdLst>
  <p:sldIdLst>
    <p:sldId id="277" r:id="rId5"/>
    <p:sldId id="388" r:id="rId6"/>
    <p:sldId id="338" r:id="rId7"/>
    <p:sldId id="342" r:id="rId8"/>
    <p:sldId id="391" r:id="rId9"/>
    <p:sldId id="341" r:id="rId10"/>
    <p:sldId id="376" r:id="rId11"/>
    <p:sldId id="389" r:id="rId12"/>
    <p:sldId id="390" r:id="rId13"/>
    <p:sldId id="344" r:id="rId14"/>
    <p:sldId id="345" r:id="rId15"/>
    <p:sldId id="346" r:id="rId16"/>
    <p:sldId id="386" r:id="rId17"/>
  </p:sldIdLst>
  <p:sldSz cx="9144000" cy="6858000" type="screen4x3"/>
  <p:notesSz cx="6642100" cy="96535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C99FF"/>
    <a:srgbClr val="66FFFF"/>
    <a:srgbClr val="FFFFCC"/>
    <a:srgbClr val="EAEAEA"/>
    <a:srgbClr val="DDDDDD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68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60"/>
    </p:cViewPr>
  </p:sorterViewPr>
  <p:notesViewPr>
    <p:cSldViewPr>
      <p:cViewPr>
        <p:scale>
          <a:sx n="66" d="100"/>
          <a:sy n="66" d="100"/>
        </p:scale>
        <p:origin x="-846" y="1368"/>
      </p:cViewPr>
      <p:guideLst>
        <p:guide orient="horz" pos="2320"/>
        <p:guide pos="28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A958FF2F-0791-4F83-8CC1-57DD447D83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52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" y="639763"/>
            <a:ext cx="6589713" cy="4941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9900" y="5772150"/>
            <a:ext cx="5715000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94" tIns="45097" rIns="90194" bIns="45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51BC0879-4465-4F96-BD3F-DFECAC432D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612A4EAB-73CD-46CE-91F2-90655C7CE712}" type="slidenum">
              <a:rPr lang="en-US" altLang="ko-KR" sz="1000">
                <a:ea typeface="돋움" pitchFamily="50" charset="-127"/>
              </a:rPr>
              <a:pPr eaLnBrk="1" hangingPunct="1"/>
              <a:t>1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52A973C5-FFC8-4733-ABF7-71F75B97CBF1}" type="slidenum">
              <a:rPr lang="en-US" altLang="ko-KR" sz="1000">
                <a:ea typeface="돋움" pitchFamily="50" charset="-127"/>
              </a:rPr>
              <a:pPr eaLnBrk="1" hangingPunct="1"/>
              <a:t>12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52A973C5-FFC8-4733-ABF7-71F75B97CBF1}" type="slidenum">
              <a:rPr lang="en-US" altLang="ko-KR" sz="1000">
                <a:ea typeface="돋움" pitchFamily="50" charset="-127"/>
              </a:rPr>
              <a:pPr eaLnBrk="1" hangingPunct="1"/>
              <a:t>13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A9E600AE-0E44-4BF0-BA0B-8D336E42C312}" type="slidenum">
              <a:rPr lang="en-US" altLang="ko-KR" sz="1000">
                <a:ea typeface="돋움" pitchFamily="50" charset="-127"/>
              </a:rPr>
              <a:pPr eaLnBrk="1" hangingPunct="1"/>
              <a:t>2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03C68EBC-8C35-46CD-9BEA-906B09B6D6BD}" type="slidenum">
              <a:rPr lang="en-US" altLang="ko-KR" sz="1000">
                <a:ea typeface="돋움" pitchFamily="50" charset="-127"/>
              </a:rPr>
              <a:pPr eaLnBrk="1" hangingPunct="1"/>
              <a:t>3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7AA2917C-CA8F-4DAD-8048-A386C6E655AB}" type="slidenum">
              <a:rPr lang="en-US" altLang="ko-KR" sz="1000">
                <a:ea typeface="돋움" pitchFamily="50" charset="-127"/>
              </a:rPr>
              <a:pPr eaLnBrk="1" hangingPunct="1"/>
              <a:t>4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99246635-8000-41B7-B69F-8E51C383E07F}" type="slidenum">
              <a:rPr lang="en-US" altLang="ko-KR" sz="1000">
                <a:ea typeface="돋움" pitchFamily="50" charset="-127"/>
              </a:rPr>
              <a:pPr eaLnBrk="1" hangingPunct="1"/>
              <a:t>5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FA976BD7-016F-491D-9627-A2786C1BD7C5}" type="slidenum">
              <a:rPr lang="en-US" altLang="ko-KR" sz="1000">
                <a:ea typeface="돋움" pitchFamily="50" charset="-127"/>
              </a:rPr>
              <a:pPr eaLnBrk="1" hangingPunct="1"/>
              <a:t>6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FA976BD7-016F-491D-9627-A2786C1BD7C5}" type="slidenum">
              <a:rPr lang="en-US" altLang="ko-KR" sz="1000">
                <a:ea typeface="돋움" pitchFamily="50" charset="-127"/>
              </a:rPr>
              <a:pPr eaLnBrk="1" hangingPunct="1"/>
              <a:t>7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CFFD9E60-1A0A-434E-8F2E-1CB8B8CF937D}" type="slidenum">
              <a:rPr lang="en-US" altLang="ko-KR" sz="1000">
                <a:ea typeface="돋움" pitchFamily="50" charset="-127"/>
              </a:rPr>
              <a:pPr eaLnBrk="1" hangingPunct="1"/>
              <a:t>10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85C52C84-F13C-42D9-B40B-29DBF68B064B}" type="slidenum">
              <a:rPr lang="en-US" altLang="ko-KR" sz="1000">
                <a:ea typeface="돋움" pitchFamily="50" charset="-127"/>
              </a:rPr>
              <a:pPr eaLnBrk="1" hangingPunct="1"/>
              <a:t>11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50" y="26289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pic>
        <p:nvPicPr>
          <p:cNvPr id="5" name="Picture 14" descr="http://imgnews.naver.com/image/277/2009/02/24/2009022410005795830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0050" y="13335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유형 편집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3500" y="344805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유형 편집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94BE1A69-7204-4669-835C-56DF833B13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6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E68CE8-B7C5-451B-9773-D2B2272F0A45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3389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400050"/>
            <a:ext cx="2038350" cy="5391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00050"/>
            <a:ext cx="5962650" cy="5391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B5ECE0-3097-4929-AF42-426F9871410C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23720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0EC80D-BCCC-416E-848B-7BA1F2D3A4BD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51845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62500" y="36195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95AADB-1CC5-4F76-AAAB-457E2913020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14922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0CDBD-162A-47EC-B54D-C7EE496DF4C1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49023-269E-4F14-983F-B95BAA2D6E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9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B8FA63-E30A-457C-9209-1D1EAA5A8E16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07341-95FD-4A36-A4AA-763502469E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9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2D206-D290-4B33-AB31-497FB6BB785F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270A5-C988-46B4-A15E-4E4939203A4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5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4FC6E-DE6D-465B-878A-971AF4D10F2F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902AF-8FD7-423D-AC29-486DE49E863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0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043982-8EC5-429F-B21F-EAC72D48439F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A6E71-8478-4178-9F18-2EDE888C3BC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5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0A0E7-CE5F-46ED-A831-154D5E8BE255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E0494-1727-4F0B-9099-E9060EEA34E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19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93A1-9D87-4BD3-A1B1-46F7616FBC88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DAFC8-FF0E-4663-9210-4AD8B89742F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82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0C02A-52C6-40D3-A279-81FC622C664C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BFB49-7D22-4250-842B-7FCFFC1958F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86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B8645-FB74-4649-973D-49CE2D02FEB0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B44F-63C1-49A6-923C-E336A21B78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51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9C18E-EC3A-44DA-ABCD-5F56711EE203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32ED9-EE85-4A4E-B406-28E9D81F5F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9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B1043-6391-493C-857B-0F02EC3D5CA7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EA9A9-D815-45DD-947D-E0163D8F7E5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582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E49ED5-A9F3-4B23-B773-E75C242F94E9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0F370-4554-40C9-BC0A-B3675FF8E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40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146EB5-5D9E-4F23-8304-E6FCFC993197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FA026-E480-4BD7-9C72-0E54A597660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970E6-7840-4FE4-A210-F82F99086A1C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A527-57C2-4351-95BA-DE731E10A2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2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9FFA2D-F850-4573-9905-689A4711956B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44B9C-1138-4E17-9F55-94B5F7D661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24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C5749-7572-4C94-B37F-0E02062889D2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5E1A5-2652-49C7-8953-10343D9466B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0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2A2B7-5303-4473-A91B-3F3B6909D3D7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332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9537D-68F5-4062-9A0A-A9AA73640A2D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D8BE0-D732-441C-A3D8-EB9285B1507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68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E5796-188C-4602-A960-747250447D0F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9304-EDF5-45DF-9577-EEAAF07E4A8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53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7D086-2E22-4C5F-A071-6BEE733F7CD2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C6D70-F5DE-41FA-B9ED-8D343734B61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9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8B7E3-B228-454D-9662-91072AA284DF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DDA23-554F-4BA3-B698-C015F25DC51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24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7936C-6835-481C-A24C-D3BF06EF97E1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B78CA-8DD4-41B1-82D3-EE24F2EDDDA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379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9B023C-0D79-4F0F-956F-A57BD2C29D75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0AFEF-6A86-4E29-BF65-BA0B19D111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164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D674D-6432-41AE-B83A-46E0332F6C9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10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0270C-0C10-46F4-9431-54564CA9D17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72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656E3-206B-407A-ABE4-241F8E8560C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14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3608E-B9B8-4A3C-8028-9DE3F12DE7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8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FC87E7-139E-46B6-B37D-94F7E54379A1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775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F2222-1A46-4D0B-9DAA-0B038CD197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56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A6C1C-FBC6-453A-9658-BBEFF3E101D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143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54780-3343-4768-81DF-73B444703FD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93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95A49-35DF-4580-A077-398F2738FB8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865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014F1-89C3-44B2-9D10-62264ADB9EF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949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C4F3A-72DF-41F5-A78C-0AC82FC6C4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70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CB097-55FC-42EF-AD6F-AB3162F6164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7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75D844-74CE-419F-9466-D8C0FB5D7C44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77132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EDD3AC-F526-42BE-928A-3A70F5EB75BF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8361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DACEAD-C319-4031-9F75-AD10A62FFAE3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14164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D5F340-C603-43C9-AFD0-020B8B90418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1890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238BFD-8519-4D96-AC23-38C6C18D6F8E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975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1430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1675" y="400050"/>
            <a:ext cx="7451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1619250" y="6742113"/>
            <a:ext cx="72009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3708400" y="6453188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1400" b="1"/>
              <a:t>Prof. Younghee Lee</a:t>
            </a:r>
            <a:endParaRPr lang="en-US" altLang="ko-KR"/>
          </a:p>
        </p:txBody>
      </p:sp>
      <p:pic>
        <p:nvPicPr>
          <p:cNvPr id="1031" name="Picture 14" descr="http://imgnews.naver.com/image/277/2009/02/24/2009022410005795830_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5621ECD6-F548-4B63-8C64-2C4E0412DC1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굴림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2"/>
        <a:buChar char="u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u"/>
        <a:defRPr kumimoji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33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AD97C94C-5411-43A7-BD80-5653C38686CC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B364C18B-12D0-4192-A660-08D3F7317F9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2F87966-3DDB-461C-AFC0-730BD3F555EC}" type="datetimeFigureOut">
              <a:rPr lang="ko-KR" altLang="en-US"/>
              <a:pPr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390B3EB5-9F31-4B03-BCA4-0B08C3E90F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FDB8E15-D83C-4460-B21B-3B4A1AB3625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7950" y="1052513"/>
            <a:ext cx="8712200" cy="11430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Arial" pitchFamily="34" charset="0"/>
              </a:rPr>
              <a:t>CS 540 Network Architecture</a:t>
            </a:r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8313" y="3068638"/>
            <a:ext cx="7991475" cy="1249362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2400" dirty="0" smtClean="0">
                <a:latin typeface="Arial" pitchFamily="34" charset="0"/>
              </a:rPr>
              <a:t>Lecture </a:t>
            </a:r>
            <a:r>
              <a:rPr lang="en-US" altLang="ko-KR" sz="2400" dirty="0" smtClean="0">
                <a:latin typeface="Arial" pitchFamily="34" charset="0"/>
              </a:rPr>
              <a:t>3: </a:t>
            </a:r>
            <a:r>
              <a:rPr lang="fr-FR" altLang="ko-KR" sz="2400" dirty="0" smtClean="0">
                <a:latin typeface="Arial" pitchFamily="34" charset="0"/>
              </a:rPr>
              <a:t>Problems</a:t>
            </a:r>
            <a:r>
              <a:rPr lang="ko-KR" altLang="en-US" sz="2400" dirty="0" smtClean="0">
                <a:latin typeface="Arial" pitchFamily="34" charset="0"/>
              </a:rPr>
              <a:t> </a:t>
            </a:r>
            <a:r>
              <a:rPr lang="en-US" altLang="ko-KR" sz="2400" dirty="0" smtClean="0">
                <a:latin typeface="Arial" pitchFamily="34" charset="0"/>
              </a:rPr>
              <a:t>of the Internet</a:t>
            </a:r>
            <a:endParaRPr lang="en-US" altLang="ko-KR" dirty="0" smtClean="0">
              <a:latin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dirty="0" smtClean="0">
              <a:latin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800" b="1" dirty="0" smtClean="0">
                <a:latin typeface="Arial" pitchFamily="34" charset="0"/>
              </a:rPr>
              <a:t>Prof. </a:t>
            </a:r>
            <a:r>
              <a:rPr lang="en-US" altLang="ko-KR" sz="1800" b="1" dirty="0" err="1" smtClean="0">
                <a:latin typeface="Arial" pitchFamily="34" charset="0"/>
              </a:rPr>
              <a:t>Younghee</a:t>
            </a:r>
            <a:r>
              <a:rPr lang="en-US" altLang="ko-KR" sz="1800" b="1" dirty="0" smtClean="0">
                <a:latin typeface="Arial" pitchFamily="34" charset="0"/>
              </a:rPr>
              <a:t> Lee</a:t>
            </a:r>
            <a:r>
              <a:rPr lang="en-US" altLang="ko-KR" dirty="0" smtClean="0">
                <a:latin typeface="Arial" pitchFamily="34" charset="0"/>
              </a:rPr>
              <a:t> </a:t>
            </a: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2000" i="1" dirty="0" smtClean="0">
                <a:solidFill>
                  <a:srgbClr val="990033"/>
                </a:solidFill>
                <a:latin typeface="Arial" pitchFamily="34" charset="0"/>
              </a:rPr>
              <a:t>Some part of this teaching materials are prepared referencing the lecture note made </a:t>
            </a:r>
            <a:r>
              <a:rPr lang="en-US" altLang="ko-KR" sz="1600" i="1" dirty="0" smtClean="0">
                <a:solidFill>
                  <a:srgbClr val="990033"/>
                </a:solidFill>
                <a:latin typeface="Arial" pitchFamily="34" charset="0"/>
              </a:rPr>
              <a:t>by </a:t>
            </a:r>
            <a:r>
              <a:rPr lang="en-US" altLang="ko-KR" sz="1800" i="1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F. Kurose and Keith W. Ross</a:t>
            </a:r>
            <a:endParaRPr lang="en-US" altLang="ko-KR" i="1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400" dirty="0" smtClean="0">
                <a:latin typeface="Arial" pitchFamily="34" charset="0"/>
              </a:rPr>
              <a:t>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3A10BB27-A8AC-4AAB-9A11-D78CC32A8878}" type="slidenum">
              <a:rPr lang="en-US" altLang="ko-KR" sz="1200">
                <a:solidFill>
                  <a:srgbClr val="898989"/>
                </a:solidFill>
              </a:rPr>
              <a:pPr/>
              <a:t>10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76672"/>
            <a:ext cx="7451725" cy="647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Arial" charset="0"/>
              </a:rPr>
              <a:t>A critical review of e2e arguments in system </a:t>
            </a:r>
            <a:r>
              <a:rPr lang="en-US" altLang="ko-KR" sz="3200" dirty="0" smtClean="0">
                <a:latin typeface="Arial" charset="0"/>
              </a:rPr>
              <a:t>design *</a:t>
            </a:r>
            <a:endParaRPr lang="en-US" altLang="ko-KR" sz="3200" dirty="0">
              <a:latin typeface="Arial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036050" cy="5256213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ko-KR" sz="2400" dirty="0" smtClean="0">
                <a:latin typeface="Arial" pitchFamily="34" charset="0"/>
              </a:rPr>
              <a:t>E2e arguments</a:t>
            </a:r>
          </a:p>
          <a:p>
            <a:pPr lvl="1" eaLnBrk="1" hangingPunct="1"/>
            <a:r>
              <a:rPr lang="en-US" altLang="ko-KR" sz="2000" dirty="0" smtClean="0">
                <a:latin typeface="Arial" pitchFamily="34" charset="0"/>
              </a:rPr>
              <a:t>Firewalls, caches and NATs, active networks, multicasting and network </a:t>
            </a:r>
            <a:r>
              <a:rPr lang="en-US" altLang="ko-KR" sz="2000" dirty="0" err="1" smtClean="0">
                <a:latin typeface="Arial" pitchFamily="34" charset="0"/>
              </a:rPr>
              <a:t>QoS</a:t>
            </a:r>
            <a:r>
              <a:rPr lang="en-US" altLang="ko-KR" sz="2000" dirty="0" smtClean="0">
                <a:latin typeface="Arial" pitchFamily="34" charset="0"/>
              </a:rPr>
              <a:t>, Software Defined Networking</a:t>
            </a:r>
          </a:p>
          <a:p>
            <a:pPr eaLnBrk="1" hangingPunct="1"/>
            <a:r>
              <a:rPr lang="en-US" altLang="ko-KR" sz="2400" dirty="0" smtClean="0">
                <a:latin typeface="Arial" pitchFamily="34" charset="0"/>
              </a:rPr>
              <a:t>Ends?</a:t>
            </a:r>
          </a:p>
          <a:p>
            <a:pPr lvl="1" eaLnBrk="1" hangingPunct="1"/>
            <a:r>
              <a:rPr lang="en-US" altLang="ko-KR" sz="2000" dirty="0" smtClean="0">
                <a:latin typeface="Arial" pitchFamily="34" charset="0"/>
              </a:rPr>
              <a:t>People</a:t>
            </a:r>
          </a:p>
          <a:p>
            <a:pPr lvl="1" eaLnBrk="1" hangingPunct="1"/>
            <a:r>
              <a:rPr lang="en-US" altLang="ko-KR" sz="2000" dirty="0" smtClean="0">
                <a:latin typeface="Arial" pitchFamily="34" charset="0"/>
              </a:rPr>
              <a:t>File transfer applications?</a:t>
            </a:r>
          </a:p>
          <a:p>
            <a:pPr lvl="1" eaLnBrk="1" hangingPunct="1"/>
            <a:r>
              <a:rPr lang="en-US" altLang="ko-KR" sz="2000" dirty="0" smtClean="0">
                <a:latin typeface="Arial" pitchFamily="34" charset="0"/>
              </a:rPr>
              <a:t>TCP?</a:t>
            </a:r>
          </a:p>
          <a:p>
            <a:pPr lvl="2" eaLnBrk="1" hangingPunct="1"/>
            <a:r>
              <a:rPr lang="en-US" altLang="ko-KR" dirty="0" smtClean="0">
                <a:latin typeface="Arial" pitchFamily="34" charset="0"/>
              </a:rPr>
              <a:t>Applications should check integrity according to the e2e arguments.</a:t>
            </a:r>
          </a:p>
          <a:p>
            <a:pPr marL="1371600" lvl="3" indent="0" eaLnBrk="1" hangingPunct="1">
              <a:buNone/>
            </a:pPr>
            <a:r>
              <a:rPr lang="en-US" altLang="ko-KR" dirty="0" smtClean="0">
                <a:latin typeface="Arial" pitchFamily="34" charset="0"/>
              </a:rPr>
              <a:t>1. application writers do not wish to be burdened with xxx</a:t>
            </a:r>
          </a:p>
          <a:p>
            <a:pPr marL="1828800" lvl="4" indent="0" eaLnBrk="1" hangingPunct="1">
              <a:buNone/>
            </a:pPr>
            <a:r>
              <a:rPr lang="en-US" altLang="ko-KR" i="1" dirty="0" smtClean="0">
                <a:solidFill>
                  <a:srgbClr val="FF0000"/>
                </a:solidFill>
                <a:latin typeface="Arial" pitchFamily="34" charset="0"/>
              </a:rPr>
              <a:t>What about banking?</a:t>
            </a:r>
          </a:p>
          <a:p>
            <a:pPr marL="1371600" lvl="3" indent="0" eaLnBrk="1" hangingPunct="1">
              <a:buNone/>
            </a:pPr>
            <a:r>
              <a:rPr lang="en-US" altLang="ko-KR" dirty="0" smtClean="0">
                <a:latin typeface="Arial" pitchFamily="34" charset="0"/>
              </a:rPr>
              <a:t>2. error rate within the end system is negligible</a:t>
            </a:r>
          </a:p>
          <a:p>
            <a:pPr lvl="2" eaLnBrk="1" hangingPunct="1"/>
            <a:r>
              <a:rPr lang="en-US" altLang="ko-KR" dirty="0" smtClean="0">
                <a:latin typeface="Arial" pitchFamily="34" charset="0"/>
              </a:rPr>
              <a:t>Can’t be justified on the basis of e2e arguments =&gt; trust base</a:t>
            </a:r>
          </a:p>
          <a:p>
            <a:pPr lvl="2" eaLnBrk="1" hangingPunct="1"/>
            <a:endParaRPr lang="en-US" altLang="ko-KR" dirty="0">
              <a:latin typeface="Arial" pitchFamily="34" charset="0"/>
            </a:endParaRPr>
          </a:p>
          <a:p>
            <a:pPr marL="0" indent="0" eaLnBrk="1" hangingPunct="1">
              <a:buNone/>
            </a:pPr>
            <a:r>
              <a:rPr lang="en-US" altLang="ko-KR" sz="1600" dirty="0" smtClean="0">
                <a:latin typeface="Arial" pitchFamily="34" charset="0"/>
              </a:rPr>
              <a:t>* Tim Moors, “A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critical review of e2e arguments in System Design”,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IEEE International Conference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 Communications, 2002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724128" y="2348880"/>
            <a:ext cx="1384626" cy="1199340"/>
            <a:chOff x="323528" y="4299525"/>
            <a:chExt cx="1384626" cy="1199340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323528" y="4299525"/>
              <a:ext cx="1224136" cy="46166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Application</a:t>
              </a:r>
              <a:r>
                <a:rPr lang="en-US" altLang="ko-KR" sz="1200" dirty="0" smtClean="0">
                  <a:latin typeface="Arial" charset="0"/>
                </a:rPr>
                <a:t> Process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3126" y="4761190"/>
              <a:ext cx="79208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Socket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9812" y="5166061"/>
              <a:ext cx="61871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TCP</a:t>
              </a:r>
              <a:endParaRPr lang="ko-KR" altLang="en-US" sz="1200" dirty="0"/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899592" y="5016304"/>
              <a:ext cx="180020" cy="14975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5404" y="4983546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Port</a:t>
              </a:r>
              <a:endParaRPr lang="ko-KR" altLang="en-US" sz="1000" dirty="0"/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1288527" y="5229200"/>
              <a:ext cx="419627" cy="269665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TCP state</a:t>
              </a:r>
              <a:endPara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87379" y="2388550"/>
            <a:ext cx="113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charset="0"/>
              </a:rPr>
              <a:t>communicating </a:t>
            </a:r>
            <a:r>
              <a:rPr lang="en-US" altLang="ko-KR" sz="1000" dirty="0" smtClean="0">
                <a:latin typeface="Arial" charset="0"/>
              </a:rPr>
              <a:t>entity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C21FFAC2-FD0F-40AE-874B-B8526CA55AC2}" type="slidenum">
              <a:rPr lang="en-US" altLang="ko-KR" sz="1200">
                <a:solidFill>
                  <a:srgbClr val="898989"/>
                </a:solidFill>
              </a:rPr>
              <a:pPr/>
              <a:t>11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7451725" cy="647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Arial" charset="0"/>
              </a:rPr>
              <a:t>A critical review of e2e arguments in system design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8856984" cy="5256213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ko-KR" sz="2400" dirty="0" smtClean="0">
                <a:latin typeface="Arial" pitchFamily="34" charset="0"/>
              </a:rPr>
              <a:t>Performance</a:t>
            </a:r>
          </a:p>
          <a:p>
            <a:pPr lvl="1" eaLnBrk="1" hangingPunct="1"/>
            <a:r>
              <a:rPr lang="en-US" altLang="ko-KR" sz="2000" dirty="0" smtClean="0">
                <a:solidFill>
                  <a:srgbClr val="0000FF"/>
                </a:solidFill>
                <a:latin typeface="Arial" pitchFamily="34" charset="0"/>
              </a:rPr>
              <a:t>Performance benefits of localized implementation</a:t>
            </a:r>
          </a:p>
          <a:p>
            <a:pPr lvl="2" eaLnBrk="1" hangingPunct="1"/>
            <a:r>
              <a:rPr lang="en-US" altLang="ko-KR" sz="1600" dirty="0" smtClean="0">
                <a:latin typeface="Arial" pitchFamily="34" charset="0"/>
              </a:rPr>
              <a:t>Error control: localized error recovery =&gt; good for latency, network load</a:t>
            </a:r>
          </a:p>
          <a:p>
            <a:pPr lvl="2" eaLnBrk="1" hangingPunct="1"/>
            <a:r>
              <a:rPr lang="en-US" altLang="ko-KR" sz="1600" dirty="0" smtClean="0">
                <a:latin typeface="Arial" pitchFamily="34" charset="0"/>
              </a:rPr>
              <a:t>Multicasting: overlay multicast?</a:t>
            </a:r>
          </a:p>
          <a:p>
            <a:pPr lvl="2" eaLnBrk="1" hangingPunct="1"/>
            <a:r>
              <a:rPr lang="en-US" altLang="ko-KR" sz="1600" dirty="0" err="1" smtClean="0">
                <a:latin typeface="Arial" pitchFamily="34" charset="0"/>
              </a:rPr>
              <a:t>QoS</a:t>
            </a:r>
            <a:r>
              <a:rPr lang="en-US" altLang="ko-KR" sz="1600" dirty="0" smtClean="0">
                <a:latin typeface="Arial" pitchFamily="34" charset="0"/>
              </a:rPr>
              <a:t>: ATM, </a:t>
            </a:r>
            <a:r>
              <a:rPr lang="en-US" altLang="ko-KR" sz="1600" dirty="0" err="1" smtClean="0">
                <a:latin typeface="Arial" pitchFamily="34" charset="0"/>
              </a:rPr>
              <a:t>DiffServ</a:t>
            </a:r>
            <a:r>
              <a:rPr lang="en-US" altLang="ko-KR" sz="1600" dirty="0" smtClean="0">
                <a:latin typeface="Arial" pitchFamily="34" charset="0"/>
              </a:rPr>
              <a:t>, </a:t>
            </a:r>
            <a:r>
              <a:rPr lang="en-US" altLang="ko-KR" sz="1600" dirty="0" err="1" smtClean="0">
                <a:latin typeface="Arial" pitchFamily="34" charset="0"/>
              </a:rPr>
              <a:t>IntServ</a:t>
            </a:r>
            <a:r>
              <a:rPr lang="en-US" altLang="ko-KR" sz="1600" dirty="0" smtClean="0">
                <a:latin typeface="Arial" pitchFamily="34" charset="0"/>
              </a:rPr>
              <a:t>, ..</a:t>
            </a:r>
          </a:p>
          <a:p>
            <a:pPr lvl="1" eaLnBrk="1" hangingPunct="1"/>
            <a:r>
              <a:rPr lang="en-US" altLang="ko-KR" sz="2000" dirty="0" smtClean="0">
                <a:solidFill>
                  <a:srgbClr val="0000FF"/>
                </a:solidFill>
                <a:latin typeface="Arial" pitchFamily="34" charset="0"/>
              </a:rPr>
              <a:t>Performance benefits of e2e implementation</a:t>
            </a:r>
          </a:p>
          <a:p>
            <a:pPr lvl="2" eaLnBrk="1" hangingPunct="1"/>
            <a:r>
              <a:rPr lang="en-US" altLang="ko-KR" dirty="0" smtClean="0">
                <a:latin typeface="Arial" pitchFamily="34" charset="0"/>
              </a:rPr>
              <a:t>Less processing required in the network</a:t>
            </a:r>
          </a:p>
          <a:p>
            <a:pPr lvl="3" eaLnBrk="1" hangingPunct="1"/>
            <a:r>
              <a:rPr lang="en-US" altLang="ko-KR" dirty="0" smtClean="0">
                <a:latin typeface="Arial" pitchFamily="34" charset="0"/>
              </a:rPr>
              <a:t>Simple or stupid network: more scalable </a:t>
            </a:r>
          </a:p>
          <a:p>
            <a:pPr lvl="2" eaLnBrk="1" hangingPunct="1"/>
            <a:r>
              <a:rPr lang="en-US" altLang="ko-KR" dirty="0" smtClean="0">
                <a:latin typeface="Arial" pitchFamily="34" charset="0"/>
              </a:rPr>
              <a:t>Easier to design and change</a:t>
            </a:r>
          </a:p>
          <a:p>
            <a:pPr lvl="1" eaLnBrk="1" hangingPunct="1"/>
            <a:r>
              <a:rPr lang="en-US" altLang="ko-KR" sz="2000" dirty="0" smtClean="0">
                <a:latin typeface="Arial" pitchFamily="34" charset="0"/>
              </a:rPr>
              <a:t>It’s not possible to generalize the performance implications of e2e implementations</a:t>
            </a:r>
          </a:p>
          <a:p>
            <a:pPr eaLnBrk="1" hangingPunct="1"/>
            <a:r>
              <a:rPr lang="en-US" altLang="ko-KR" sz="2400" dirty="0" smtClean="0">
                <a:solidFill>
                  <a:srgbClr val="0000FF"/>
                </a:solidFill>
                <a:latin typeface="Arial" pitchFamily="34" charset="0"/>
              </a:rPr>
              <a:t>Redundancy of local implementation, network transparency, ease of deployment, decentralism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CB82EB17-A493-4172-BAEC-358922DB6ECA}" type="slidenum">
              <a:rPr lang="en-US" altLang="ko-KR" sz="1200">
                <a:solidFill>
                  <a:srgbClr val="898989"/>
                </a:solidFill>
              </a:rPr>
              <a:pPr/>
              <a:t>12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76672"/>
            <a:ext cx="7451725" cy="647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Arial" charset="0"/>
              </a:rPr>
              <a:t>A critical review of e2e arguments in system design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269131"/>
            <a:ext cx="8964488" cy="4392117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 dirty="0" smtClean="0">
                <a:latin typeface="Arial" pitchFamily="34" charset="0"/>
              </a:rPr>
              <a:t>Mature operational commercial environment?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</a:rPr>
              <a:t>E2e check is not weakly needed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i="1" dirty="0" smtClean="0">
                <a:latin typeface="Arial" pitchFamily="34" charset="0"/>
              </a:rPr>
              <a:t>Military, R&amp;D network case; unstable environment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dirty="0" smtClean="0">
                <a:latin typeface="Arial" pitchFamily="34" charset="0"/>
              </a:rPr>
              <a:t>Security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</a:rPr>
              <a:t>“Commercial Off The Shelf(COTS) won’t divulge secret information? </a:t>
            </a:r>
            <a:r>
              <a:rPr lang="en-US" altLang="ko-KR" sz="2000" dirty="0" smtClean="0">
                <a:latin typeface="Arial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2000" dirty="0" smtClean="0">
                <a:latin typeface="Arial" pitchFamily="34" charset="0"/>
              </a:rPr>
              <a:t> </a:t>
            </a:r>
            <a:r>
              <a:rPr lang="en-US" altLang="ko-KR" sz="2000" dirty="0" smtClean="0">
                <a:latin typeface="Arial" pitchFamily="34" charset="0"/>
              </a:rPr>
              <a:t>link level encryption to use COTS e2e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dirty="0" smtClean="0">
                <a:latin typeface="Arial" pitchFamily="34" charset="0"/>
              </a:rPr>
              <a:t>Routing: Source routing? </a:t>
            </a:r>
            <a:r>
              <a:rPr lang="en-US" altLang="ko-KR" sz="2400" dirty="0" smtClean="0">
                <a:solidFill>
                  <a:srgbClr val="0000FF"/>
                </a:solidFill>
                <a:latin typeface="Arial" pitchFamily="34" charset="0"/>
              </a:rPr>
              <a:t>For what?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dirty="0" smtClean="0">
                <a:latin typeface="Arial" pitchFamily="34" charset="0"/>
              </a:rPr>
              <a:t>Congestion control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</a:rPr>
              <a:t>Congestion? =&gt; network layer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</a:rPr>
              <a:t>End point : altruistic? </a:t>
            </a:r>
            <a:r>
              <a:rPr lang="en-US" altLang="ko-KR" sz="2000" dirty="0" smtClean="0">
                <a:solidFill>
                  <a:srgbClr val="0000FF"/>
                </a:solidFill>
                <a:latin typeface="Arial" pitchFamily="34" charset="0"/>
              </a:rPr>
              <a:t>Selfish?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</a:rPr>
              <a:t>Unnecessary performance penalty: slow start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</a:rPr>
              <a:t>Hard to detect congestion at end node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</a:rPr>
              <a:t>Network knows when and where adaptation is needed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995532" y="3477934"/>
            <a:ext cx="2891019" cy="1300782"/>
            <a:chOff x="475395" y="1600200"/>
            <a:chExt cx="7050943" cy="4251609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055688" y="2286000"/>
              <a:ext cx="0" cy="2514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55688" y="4800600"/>
              <a:ext cx="647065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6737349" y="4841874"/>
              <a:ext cx="762056" cy="50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ko-KR" sz="600" b="1">
                  <a:cs typeface="Arial" pitchFamily="34" charset="0"/>
                </a:rPr>
                <a:t>Time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75395" y="1600200"/>
              <a:ext cx="1268530" cy="658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latinLnBrk="1" hangingPunct="1">
                <a:lnSpc>
                  <a:spcPct val="80000"/>
                </a:lnSpc>
              </a:pPr>
              <a:r>
                <a:rPr lang="en-US" altLang="ko-KR" sz="600" b="1">
                  <a:cs typeface="Arial" pitchFamily="34" charset="0"/>
                </a:rPr>
                <a:t>Congestion</a:t>
              </a:r>
            </a:p>
            <a:p>
              <a:pPr algn="ctr" eaLnBrk="1" latinLnBrk="1" hangingPunct="1">
                <a:lnSpc>
                  <a:spcPct val="80000"/>
                </a:lnSpc>
              </a:pPr>
              <a:r>
                <a:rPr lang="en-US" altLang="ko-KR" sz="600" b="1">
                  <a:cs typeface="Arial" pitchFamily="34" charset="0"/>
                </a:rPr>
                <a:t>Window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3165475" y="3352800"/>
              <a:ext cx="1125538" cy="83820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4291013" y="3733800"/>
              <a:ext cx="633412" cy="45720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291013" y="3352800"/>
              <a:ext cx="0" cy="838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924425" y="3733800"/>
              <a:ext cx="4206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5345113" y="37338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5345113" y="3124200"/>
              <a:ext cx="1617662" cy="121920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6962775" y="3124200"/>
              <a:ext cx="0" cy="990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6962775" y="3962400"/>
              <a:ext cx="282575" cy="15240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1828800" y="3581400"/>
              <a:ext cx="0" cy="141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184593" y="5114925"/>
              <a:ext cx="986784" cy="632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</a:pPr>
              <a:r>
                <a:rPr lang="en-US" altLang="ko-KR" sz="500" b="1">
                  <a:cs typeface="Arial" pitchFamily="34" charset="0"/>
                </a:rPr>
                <a:t>Initial</a:t>
              </a:r>
            </a:p>
            <a:p>
              <a:pPr algn="ctr" eaLnBrk="1" latinLnBrk="1" hangingPunct="1">
                <a:lnSpc>
                  <a:spcPct val="90000"/>
                </a:lnSpc>
              </a:pPr>
              <a:r>
                <a:rPr lang="en-US" altLang="ko-KR" sz="500" b="1">
                  <a:cs typeface="Arial" pitchFamily="34" charset="0"/>
                </a:rPr>
                <a:t>Slowstart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 flipV="1">
              <a:off x="4291013" y="3657600"/>
              <a:ext cx="914400" cy="141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503945" y="5029200"/>
              <a:ext cx="1258468" cy="822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</a:pPr>
              <a:r>
                <a:rPr lang="en-US" altLang="ko-KR" sz="500" b="1">
                  <a:cs typeface="Arial" pitchFamily="34" charset="0"/>
                </a:rPr>
                <a:t>Fast </a:t>
              </a:r>
            </a:p>
            <a:p>
              <a:pPr algn="ctr" eaLnBrk="1" latinLnBrk="1" hangingPunct="1">
                <a:lnSpc>
                  <a:spcPct val="90000"/>
                </a:lnSpc>
              </a:pPr>
              <a:r>
                <a:rPr lang="en-US" altLang="ko-KR" sz="500" b="1">
                  <a:cs typeface="Arial" pitchFamily="34" charset="0"/>
                </a:rPr>
                <a:t>Retransmit</a:t>
              </a:r>
            </a:p>
            <a:p>
              <a:pPr algn="ctr" eaLnBrk="1" latinLnBrk="1" hangingPunct="1">
                <a:lnSpc>
                  <a:spcPct val="90000"/>
                </a:lnSpc>
              </a:pPr>
              <a:r>
                <a:rPr lang="en-US" altLang="ko-KR" sz="500" b="1">
                  <a:cs typeface="Arial" pitchFamily="34" charset="0"/>
                </a:rPr>
                <a:t>and Recovery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 flipV="1">
              <a:off x="2743200" y="4038600"/>
              <a:ext cx="492125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177696" y="4994276"/>
              <a:ext cx="986784" cy="822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</a:pPr>
              <a:r>
                <a:rPr lang="en-US" altLang="ko-KR" sz="500" b="1">
                  <a:cs typeface="Arial" pitchFamily="34" charset="0"/>
                </a:rPr>
                <a:t>Slowstart</a:t>
              </a:r>
            </a:p>
            <a:p>
              <a:pPr algn="ctr" eaLnBrk="1" latinLnBrk="1" hangingPunct="1">
                <a:lnSpc>
                  <a:spcPct val="90000"/>
                </a:lnSpc>
              </a:pPr>
              <a:r>
                <a:rPr lang="en-US" altLang="ko-KR" sz="500" b="1">
                  <a:cs typeface="Arial" pitchFamily="34" charset="0"/>
                </a:rPr>
                <a:t>to pace</a:t>
              </a:r>
            </a:p>
            <a:p>
              <a:pPr algn="ctr" eaLnBrk="1" latinLnBrk="1" hangingPunct="1">
                <a:lnSpc>
                  <a:spcPct val="90000"/>
                </a:lnSpc>
              </a:pPr>
              <a:r>
                <a:rPr lang="en-US" altLang="ko-KR" sz="500" b="1">
                  <a:cs typeface="Arial" pitchFamily="34" charset="0"/>
                </a:rPr>
                <a:t>packets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2743200" y="3505200"/>
              <a:ext cx="422275" cy="30480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3165475" y="3505200"/>
              <a:ext cx="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26" name="Arc 23"/>
            <p:cNvSpPr>
              <a:spLocks/>
            </p:cNvSpPr>
            <p:nvPr/>
          </p:nvSpPr>
          <p:spPr bwMode="auto">
            <a:xfrm flipV="1">
              <a:off x="1055688" y="2286000"/>
              <a:ext cx="842962" cy="25146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796"/>
                <a:gd name="T2" fmla="*/ 21488 w 21600"/>
                <a:gd name="T3" fmla="*/ 23796 h 23796"/>
                <a:gd name="T4" fmla="*/ 0 w 21600"/>
                <a:gd name="T5" fmla="*/ 21600 h 2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7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3"/>
                    <a:pt x="21562" y="23066"/>
                    <a:pt x="21488" y="23796"/>
                  </a:cubicBezTo>
                </a:path>
                <a:path w="21600" h="237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3"/>
                    <a:pt x="21562" y="23066"/>
                    <a:pt x="21488" y="237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898650" y="2286000"/>
              <a:ext cx="422275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28" name="Arc 25"/>
            <p:cNvSpPr>
              <a:spLocks/>
            </p:cNvSpPr>
            <p:nvPr/>
          </p:nvSpPr>
          <p:spPr bwMode="auto">
            <a:xfrm flipV="1">
              <a:off x="2320925" y="3810000"/>
              <a:ext cx="422275" cy="9906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796"/>
                <a:gd name="T2" fmla="*/ 21488 w 21600"/>
                <a:gd name="T3" fmla="*/ 23796 h 23796"/>
                <a:gd name="T4" fmla="*/ 0 w 21600"/>
                <a:gd name="T5" fmla="*/ 21600 h 2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7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3"/>
                    <a:pt x="21562" y="23066"/>
                    <a:pt x="21488" y="23796"/>
                  </a:cubicBezTo>
                </a:path>
                <a:path w="21600" h="237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3"/>
                    <a:pt x="21562" y="23066"/>
                    <a:pt x="21488" y="237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2320925" y="2286000"/>
              <a:ext cx="0" cy="2514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5632243" y="1828801"/>
              <a:ext cx="976720" cy="822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</a:pPr>
              <a:r>
                <a:rPr lang="en-US" altLang="ko-KR" sz="500" b="1">
                  <a:cs typeface="Arial" pitchFamily="34" charset="0"/>
                </a:rPr>
                <a:t>Timeouts</a:t>
              </a:r>
            </a:p>
            <a:p>
              <a:pPr algn="ctr" eaLnBrk="1" latinLnBrk="1" hangingPunct="1">
                <a:lnSpc>
                  <a:spcPct val="90000"/>
                </a:lnSpc>
              </a:pPr>
              <a:r>
                <a:rPr lang="en-US" altLang="ko-KR" sz="500" b="1">
                  <a:cs typeface="Arial" pitchFamily="34" charset="0"/>
                </a:rPr>
                <a:t>may still</a:t>
              </a:r>
            </a:p>
            <a:p>
              <a:pPr algn="ctr" eaLnBrk="1" latinLnBrk="1" hangingPunct="1">
                <a:lnSpc>
                  <a:spcPct val="90000"/>
                </a:lnSpc>
              </a:pPr>
              <a:r>
                <a:rPr lang="en-US" altLang="ko-KR" sz="500" b="1">
                  <a:cs typeface="Arial" pitchFamily="34" charset="0"/>
                </a:rPr>
                <a:t>occur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5133975" y="2590800"/>
              <a:ext cx="633413" cy="1143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300"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CB82EB17-A493-4172-BAEC-358922DB6ECA}" type="slidenum">
              <a:rPr lang="en-US" altLang="ko-KR" sz="1200">
                <a:solidFill>
                  <a:srgbClr val="898989"/>
                </a:solidFill>
              </a:rPr>
              <a:pPr/>
              <a:t>13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269131"/>
            <a:ext cx="8964488" cy="5256213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400" dirty="0">
              <a:latin typeface="Arial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Miika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Komu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et.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Al., “A survey of identifier–locator split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addressing architectures</a:t>
            </a:r>
            <a:r>
              <a:rPr lang="en-US" altLang="ko-KR" sz="2000" dirty="0" smtClean="0">
                <a:latin typeface="Arial" pitchFamily="34" charset="0"/>
                <a:cs typeface="Arial" panose="020B0604020202020204" pitchFamily="34" charset="0"/>
              </a:rPr>
              <a:t>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000" dirty="0" err="1">
                <a:latin typeface="Arial" pitchFamily="34" charset="0"/>
                <a:cs typeface="Arial" panose="020B0604020202020204" pitchFamily="34" charset="0"/>
              </a:rPr>
              <a:t>Pekka</a:t>
            </a:r>
            <a:r>
              <a:rPr lang="en-US" altLang="ko-KR" sz="2000" dirty="0">
                <a:latin typeface="Arial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anose="020B0604020202020204" pitchFamily="34" charset="0"/>
              </a:rPr>
              <a:t>Nikander</a:t>
            </a:r>
            <a:r>
              <a:rPr lang="en-US" altLang="ko-KR" sz="2000" dirty="0">
                <a:latin typeface="Arial" pitchFamily="34" charset="0"/>
                <a:cs typeface="Arial" panose="020B0604020202020204" pitchFamily="34" charset="0"/>
              </a:rPr>
              <a:t>, “Host Identity Protocol (HIP): </a:t>
            </a:r>
            <a:r>
              <a:rPr lang="en-US" altLang="ko-KR" sz="2000" dirty="0" smtClean="0">
                <a:latin typeface="Arial" pitchFamily="34" charset="0"/>
                <a:cs typeface="Arial" panose="020B0604020202020204" pitchFamily="34" charset="0"/>
              </a:rPr>
              <a:t>Connectivity, Mobility</a:t>
            </a:r>
            <a:r>
              <a:rPr lang="en-US" altLang="ko-KR" sz="2000" dirty="0">
                <a:latin typeface="Arial" pitchFamily="34" charset="0"/>
                <a:cs typeface="Arial" panose="020B0604020202020204" pitchFamily="34" charset="0"/>
              </a:rPr>
              <a:t>, Multi-homing, Security, and Privacy </a:t>
            </a:r>
            <a:r>
              <a:rPr lang="en-US" altLang="ko-KR" sz="2000" dirty="0" smtClean="0">
                <a:latin typeface="Arial" pitchFamily="34" charset="0"/>
                <a:cs typeface="Arial" panose="020B0604020202020204" pitchFamily="34" charset="0"/>
              </a:rPr>
              <a:t>over IPv4 </a:t>
            </a:r>
            <a:r>
              <a:rPr lang="en-US" altLang="ko-KR" sz="2000" dirty="0">
                <a:latin typeface="Arial" pitchFamily="34" charset="0"/>
                <a:cs typeface="Arial" panose="020B0604020202020204" pitchFamily="34" charset="0"/>
              </a:rPr>
              <a:t>and IPv6 </a:t>
            </a:r>
            <a:r>
              <a:rPr lang="en-US" altLang="ko-KR" sz="2000" dirty="0" smtClean="0">
                <a:latin typeface="Arial" pitchFamily="34" charset="0"/>
                <a:cs typeface="Arial" panose="020B0604020202020204" pitchFamily="34" charset="0"/>
              </a:rPr>
              <a:t>Networks”</a:t>
            </a:r>
            <a:endParaRPr lang="en-US" altLang="ko-KR" sz="2000" dirty="0" smtClean="0">
              <a:latin typeface="Arial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dirty="0">
              <a:latin typeface="Arial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dirty="0">
              <a:latin typeface="Arial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Submit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1 page report online via KLMS by midnight Sep.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19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which is the day before the lecture of Sep.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20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Tue.)</a:t>
            </a:r>
            <a:endParaRPr lang="en-US" altLang="ko-KR" sz="2000" b="1" dirty="0">
              <a:solidFill>
                <a:srgbClr val="0000FF"/>
              </a:solidFill>
              <a:latin typeface="Arial" pitchFamily="34" charset="0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Submit also 1 page report (hard copy) at the beginning of the lecture of Sep.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20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Tue.)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as attendance check and for discussion </a:t>
            </a:r>
            <a:endParaRPr lang="en-US" altLang="ko-KR" sz="2000" b="1" dirty="0" smtClean="0">
              <a:solidFill>
                <a:srgbClr val="0000FF"/>
              </a:solidFill>
              <a:latin typeface="Arial" pitchFamily="34" charset="0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ko-KR" sz="2000" b="1" dirty="0">
              <a:solidFill>
                <a:srgbClr val="0000FF"/>
              </a:solidFill>
              <a:latin typeface="Arial" pitchFamily="34" charset="0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Happy long holydays!!!</a:t>
            </a:r>
            <a:endParaRPr lang="en-US" altLang="ko-KR" sz="2000" b="1" dirty="0">
              <a:solidFill>
                <a:srgbClr val="0000FF"/>
              </a:solidFill>
              <a:latin typeface="Arial" pitchFamily="34" charset="0"/>
            </a:endParaRPr>
          </a:p>
          <a:p>
            <a:pPr marL="0" indent="0" eaLnBrk="1" hangingPunct="1">
              <a:buNone/>
            </a:pPr>
            <a:endParaRPr lang="en-US" altLang="ko-KR" sz="2000" b="1" dirty="0">
              <a:solidFill>
                <a:srgbClr val="0000FF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2000" dirty="0" smtClean="0">
              <a:latin typeface="Arial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451725" cy="647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 smtClean="0">
                <a:latin typeface="Arial" charset="0"/>
              </a:rPr>
              <a:t>Reading Assignment</a:t>
            </a:r>
            <a:endParaRPr lang="en-US" altLang="ko-KR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9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47D2EF94-C974-4CA5-95DE-1663C7473790}" type="slidenum">
              <a:rPr lang="en-US" altLang="ko-KR" sz="1200">
                <a:solidFill>
                  <a:srgbClr val="898989"/>
                </a:solidFill>
              </a:rPr>
              <a:pPr/>
              <a:t>2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060848"/>
            <a:ext cx="8928992" cy="2304256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442913" indent="-442913" eaLnBrk="1" hangingPunct="1">
              <a:defRPr/>
            </a:pPr>
            <a:r>
              <a:rPr lang="en-US" altLang="ko-KR" sz="3200" dirty="0">
                <a:latin typeface="Arial" charset="0"/>
              </a:rPr>
              <a:t>Design Principles of Internet Protocols</a:t>
            </a:r>
            <a:br>
              <a:rPr lang="en-US" altLang="ko-KR" sz="3200" dirty="0">
                <a:latin typeface="Arial" charset="0"/>
              </a:rPr>
            </a:br>
            <a:r>
              <a:rPr lang="en-US" altLang="ko-KR" sz="1800" strike="sngStrike" dirty="0">
                <a:latin typeface="Arial" charset="0"/>
              </a:rPr>
              <a:t>- </a:t>
            </a:r>
            <a:r>
              <a:rPr lang="en-US" altLang="ko-KR" sz="1800" strike="sngStrike" dirty="0" smtClean="0">
                <a:latin typeface="Arial" charset="0"/>
              </a:rPr>
              <a:t>Design philosophy						: 40 MINS</a:t>
            </a:r>
            <a:br>
              <a:rPr lang="en-US" altLang="ko-KR" sz="1800" strike="sngStrike" dirty="0" smtClean="0">
                <a:latin typeface="Arial" charset="0"/>
              </a:rPr>
            </a:br>
            <a:r>
              <a:rPr lang="en-US" altLang="ko-KR" sz="1800" strike="sngStrike" dirty="0" smtClean="0">
                <a:latin typeface="Arial" charset="0"/>
              </a:rPr>
              <a:t>- e2e argument						: 35 MINS</a:t>
            </a:r>
            <a:r>
              <a:rPr lang="en-US" altLang="ko-KR" sz="1800" dirty="0" smtClean="0">
                <a:latin typeface="Arial" charset="0"/>
              </a:rPr>
              <a:t/>
            </a:r>
            <a:br>
              <a:rPr lang="en-US" altLang="ko-KR" sz="1800" dirty="0" smtClean="0">
                <a:latin typeface="Arial" charset="0"/>
              </a:rPr>
            </a:br>
            <a:r>
              <a:rPr lang="en-US" altLang="ko-KR" sz="1800" dirty="0" smtClean="0">
                <a:latin typeface="Arial" charset="0"/>
              </a:rPr>
              <a:t>- key advantages and problems of e2e argument		: 40 MINS</a:t>
            </a:r>
            <a:br>
              <a:rPr lang="en-US" altLang="ko-KR" sz="1800" dirty="0" smtClean="0">
                <a:latin typeface="Arial" charset="0"/>
              </a:rPr>
            </a:br>
            <a:r>
              <a:rPr lang="en-US" altLang="ko-KR" sz="1800" dirty="0" smtClean="0">
                <a:latin typeface="Arial" charset="0"/>
              </a:rPr>
              <a:t>- rethinking and critical review of e2e argument		: 35 MINS</a:t>
            </a:r>
            <a:endParaRPr lang="en-US" altLang="ko-KR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1FFD3D28-4BDB-4AF2-917E-247106D00767}" type="slidenum">
              <a:rPr lang="en-US" altLang="ko-KR" sz="1200">
                <a:solidFill>
                  <a:srgbClr val="898989"/>
                </a:solidFill>
              </a:rPr>
              <a:pPr/>
              <a:t>3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Problem of e2e </a:t>
            </a:r>
            <a:r>
              <a:rPr lang="en-US" altLang="ko-KR" dirty="0" smtClean="0">
                <a:latin typeface="Arial" charset="0"/>
              </a:rPr>
              <a:t>principle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5400"/>
            <a:ext cx="8569325" cy="44958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latin typeface="Arial" pitchFamily="34" charset="0"/>
              </a:rPr>
              <a:t>Inefficiency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</a:rPr>
              <a:t>e</a:t>
            </a:r>
            <a:r>
              <a:rPr lang="en-US" altLang="ko-KR" sz="1800" dirty="0" smtClean="0">
                <a:latin typeface="Arial" pitchFamily="34" charset="0"/>
              </a:rPr>
              <a:t>.g.) End hosts do the </a:t>
            </a:r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</a:rPr>
              <a:t>network level functions such as retransmission, congestion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latin typeface="Arial" pitchFamily="34" charset="0"/>
              </a:rPr>
              <a:t>Difficulties to implement some functions which need network level control </a:t>
            </a:r>
            <a:r>
              <a:rPr lang="en-US" altLang="ko-KR" sz="2000" dirty="0" smtClean="0">
                <a:latin typeface="Arial" pitchFamily="34" charset="0"/>
              </a:rPr>
              <a:t>information  </a:t>
            </a:r>
            <a:r>
              <a:rPr lang="en-US" altLang="ko-KR" sz="2000" dirty="0" smtClean="0">
                <a:latin typeface="Arial" pitchFamily="34" charset="0"/>
                <a:sym typeface="Wingdings" panose="05000000000000000000" pitchFamily="2" charset="2"/>
              </a:rPr>
              <a:t> SDN?</a:t>
            </a:r>
            <a:endParaRPr lang="en-US" altLang="ko-KR" sz="2000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latin typeface="Arial" pitchFamily="34" charset="0"/>
              </a:rPr>
              <a:t>Inappropriate implementation hurt the network as well as the hosts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latin typeface="Arial" pitchFamily="34" charset="0"/>
              </a:rPr>
              <a:t>Greedy sources aren’t handled </a:t>
            </a:r>
            <a:r>
              <a:rPr lang="en-US" altLang="ko-KR" sz="1800" dirty="0" smtClean="0">
                <a:latin typeface="Arial" pitchFamily="34" charset="0"/>
              </a:rPr>
              <a:t>well </a:t>
            </a:r>
            <a:r>
              <a:rPr lang="en-US" altLang="ko-KR" sz="1800" dirty="0" smtClean="0">
                <a:latin typeface="Arial" pitchFamily="34" charset="0"/>
                <a:sym typeface="Wingdings" panose="05000000000000000000" pitchFamily="2" charset="2"/>
              </a:rPr>
              <a:t> </a:t>
            </a:r>
            <a:endParaRPr lang="en-US" altLang="ko-KR" sz="1800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latin typeface="Arial" pitchFamily="34" charset="0"/>
              </a:rPr>
              <a:t>Weak accounting and pricing tools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latin typeface="Arial" pitchFamily="34" charset="0"/>
              </a:rPr>
              <a:t>Weak administration and management </a:t>
            </a:r>
            <a:r>
              <a:rPr lang="en-US" altLang="ko-KR" sz="2000" dirty="0" smtClean="0">
                <a:latin typeface="Arial" pitchFamily="34" charset="0"/>
              </a:rPr>
              <a:t>tools </a:t>
            </a:r>
            <a:r>
              <a:rPr lang="en-US" altLang="ko-KR" sz="2000" dirty="0" smtClean="0">
                <a:latin typeface="Arial" pitchFamily="34" charset="0"/>
                <a:sym typeface="Wingdings" panose="05000000000000000000" pitchFamily="2" charset="2"/>
              </a:rPr>
              <a:t> SDN/NFV ?</a:t>
            </a:r>
            <a:endParaRPr lang="en-US" altLang="ko-KR" sz="2000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latin typeface="Arial" pitchFamily="34" charset="0"/>
              </a:rPr>
              <a:t>Incremental deployment difficult at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latin typeface="Arial" pitchFamily="34" charset="0"/>
              </a:rPr>
              <a:t>Result of no centralized control: distributed control needed to be upgraded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Arial" pitchFamily="34" charset="0"/>
              </a:rPr>
              <a:t>Too many systems at the same time to upgrade: No more “flag” days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Arial" pitchFamily="34" charset="0"/>
              </a:rPr>
              <a:t>=&gt; IP ossification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latin typeface="Arial" pitchFamily="34" charset="0"/>
              </a:rPr>
              <a:t>Is Software Defined Networking the solution?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B3D65D1B-919F-4C7C-A632-4A904A4DF004}" type="slidenum">
              <a:rPr lang="en-US" altLang="ko-KR" sz="1200">
                <a:solidFill>
                  <a:srgbClr val="898989"/>
                </a:solidFill>
              </a:rPr>
              <a:pPr/>
              <a:t>4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Arial" charset="0"/>
              </a:rPr>
              <a:t>Rethinking the design of the Internet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7123"/>
            <a:ext cx="8784976" cy="5256213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ko-KR" sz="2400" dirty="0" smtClean="0">
                <a:latin typeface="Arial" pitchFamily="34" charset="0"/>
              </a:rPr>
              <a:t>Application level function can’t be built in the core of the network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ko-KR" sz="2000" dirty="0" smtClean="0">
                <a:latin typeface="Arial" pitchFamily="34" charset="0"/>
              </a:rPr>
              <a:t>Should be implemented with the knowledge and help of the applications at the end host</a:t>
            </a:r>
          </a:p>
          <a:p>
            <a:pPr eaLnBrk="1" hangingPunct="1">
              <a:spcBef>
                <a:spcPts val="200"/>
              </a:spcBef>
            </a:pPr>
            <a:r>
              <a:rPr lang="en-US" altLang="ko-KR" sz="2400" dirty="0" smtClean="0">
                <a:latin typeface="Arial" pitchFamily="34" charset="0"/>
              </a:rPr>
              <a:t>But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ko-KR" sz="2000" dirty="0" smtClean="0">
                <a:latin typeface="Arial" pitchFamily="34" charset="0"/>
              </a:rPr>
              <a:t>Operation in an untrustworthy world: attacks on end-point, spam e-mail, ..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ko-KR" sz="1600" dirty="0" smtClean="0">
                <a:latin typeface="Arial" pitchFamily="34" charset="0"/>
              </a:rPr>
              <a:t>need more mechanism in the center of the network to enforce “good” behavior. Police in the network?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ko-KR" sz="2000" dirty="0" smtClean="0">
                <a:latin typeface="Arial" pitchFamily="34" charset="0"/>
              </a:rPr>
              <a:t>More demanding applications: </a:t>
            </a:r>
            <a:r>
              <a:rPr lang="en-US" altLang="ko-KR" sz="2000" dirty="0" err="1" smtClean="0">
                <a:latin typeface="Arial" pitchFamily="34" charset="0"/>
              </a:rPr>
              <a:t>QoS</a:t>
            </a:r>
            <a:r>
              <a:rPr lang="en-US" altLang="ko-KR" sz="2000" dirty="0" smtClean="0">
                <a:latin typeface="Arial" pitchFamily="34" charset="0"/>
              </a:rPr>
              <a:t>?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ko-KR" sz="1600" dirty="0" smtClean="0">
                <a:latin typeface="Arial" pitchFamily="34" charset="0"/>
              </a:rPr>
              <a:t>Installing stream servers close to the recipient?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ko-KR" sz="2000" dirty="0" smtClean="0">
                <a:latin typeface="Arial" pitchFamily="34" charset="0"/>
              </a:rPr>
              <a:t>ISP service differentiation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ko-KR" sz="2000" dirty="0" smtClean="0">
                <a:latin typeface="Arial" pitchFamily="34" charset="0"/>
              </a:rPr>
              <a:t>The rise of third party involvement: taxation to law enforcement, public safety, blocking of certain content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ko-KR" sz="2000" dirty="0" smtClean="0">
                <a:latin typeface="Arial" pitchFamily="34" charset="0"/>
              </a:rPr>
              <a:t>Less sophisticated users: ease of use,  cell-phone, PDA, </a:t>
            </a: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altLang="ko-KR" sz="1400" dirty="0" smtClean="0">
                <a:latin typeface="Arial" pitchFamily="34" charset="0"/>
              </a:rPr>
              <a:t>* David D. Clark, “rethinking the design of the Internet: The e2e arguments vs. the brave new world</a:t>
            </a:r>
          </a:p>
        </p:txBody>
      </p:sp>
      <p:sp>
        <p:nvSpPr>
          <p:cNvPr id="5" name="구름 4"/>
          <p:cNvSpPr/>
          <p:nvPr/>
        </p:nvSpPr>
        <p:spPr bwMode="auto">
          <a:xfrm>
            <a:off x="6532310" y="2420888"/>
            <a:ext cx="1152128" cy="57606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598140" y="2544636"/>
            <a:ext cx="144016" cy="13717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658352" y="2825535"/>
            <a:ext cx="144016" cy="13717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964358" y="2597581"/>
            <a:ext cx="144016" cy="13717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427793" y="2476048"/>
            <a:ext cx="144016" cy="137175"/>
          </a:xfrm>
          <a:prstGeom prst="rect">
            <a:avLst/>
          </a:prstGeom>
          <a:solidFill>
            <a:srgbClr val="CC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rgbClr val="CC99FF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355785" y="2818402"/>
            <a:ext cx="144016" cy="13717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614563" y="2476048"/>
            <a:ext cx="303965" cy="301459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8291889" y="2403749"/>
            <a:ext cx="316616" cy="305171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직선 연결선 12"/>
          <p:cNvCxnSpPr>
            <a:stCxn id="11" idx="6"/>
            <a:endCxn id="6" idx="1"/>
          </p:cNvCxnSpPr>
          <p:nvPr/>
        </p:nvCxnSpPr>
        <p:spPr bwMode="auto">
          <a:xfrm flipV="1">
            <a:off x="5918528" y="2613224"/>
            <a:ext cx="679612" cy="135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연결선 13"/>
          <p:cNvCxnSpPr>
            <a:stCxn id="12" idx="2"/>
            <a:endCxn id="9" idx="3"/>
          </p:cNvCxnSpPr>
          <p:nvPr/>
        </p:nvCxnSpPr>
        <p:spPr bwMode="auto">
          <a:xfrm flipH="1" flipV="1">
            <a:off x="7571809" y="2544636"/>
            <a:ext cx="720080" cy="116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/>
          <p:cNvSpPr/>
          <p:nvPr/>
        </p:nvSpPr>
        <p:spPr bwMode="auto">
          <a:xfrm>
            <a:off x="7191324" y="2676605"/>
            <a:ext cx="144016" cy="137175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0CD9A00F-536E-4839-BF26-7B7C5310FC4E}" type="slidenum">
              <a:rPr lang="en-US" altLang="ko-KR" sz="1200">
                <a:solidFill>
                  <a:srgbClr val="898989"/>
                </a:solidFill>
              </a:rPr>
              <a:pPr/>
              <a:t>5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sz="3200">
                <a:latin typeface="Arial" charset="0"/>
              </a:rPr>
              <a:t>Rethinking the design of the Internet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22830"/>
            <a:ext cx="8791888" cy="4608289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ts val="0"/>
              </a:spcBef>
              <a:buFont typeface="Monotype Sorts" charset="0"/>
              <a:buChar char="u"/>
              <a:defRPr/>
            </a:pPr>
            <a:r>
              <a:rPr lang="en-US" altLang="ko-KR" sz="2400" dirty="0">
                <a:latin typeface="Arial" charset="0"/>
              </a:rPr>
              <a:t>Technical responses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ko-KR" sz="2000" dirty="0">
                <a:latin typeface="Arial" charset="0"/>
              </a:rPr>
              <a:t>The different forms of e2e arguments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ko-KR" dirty="0">
                <a:latin typeface="Arial" charset="0"/>
              </a:rPr>
              <a:t>Two version: 1. best effort, 2. to the design of applications, </a:t>
            </a:r>
            <a:r>
              <a:rPr lang="en-US" altLang="ko-KR" dirty="0">
                <a:solidFill>
                  <a:srgbClr val="00B050"/>
                </a:solidFill>
                <a:latin typeface="Arial" charset="0"/>
              </a:rPr>
              <a:t>some intermediate server</a:t>
            </a:r>
            <a:r>
              <a:rPr lang="en-US" altLang="ko-KR" dirty="0">
                <a:latin typeface="Arial" charset="0"/>
              </a:rPr>
              <a:t>?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ko-KR" dirty="0">
                <a:latin typeface="Arial" charset="0"/>
              </a:rPr>
              <a:t>Modify the e2e: </a:t>
            </a:r>
            <a:r>
              <a:rPr lang="en-US" altLang="ko-KR" dirty="0">
                <a:solidFill>
                  <a:srgbClr val="CC99FF"/>
                </a:solidFill>
                <a:latin typeface="Arial" charset="0"/>
              </a:rPr>
              <a:t>placement of function at the edge of the network </a:t>
            </a:r>
            <a:r>
              <a:rPr lang="en-US" altLang="ko-KR" dirty="0">
                <a:latin typeface="Arial" charset="0"/>
              </a:rPr>
              <a:t>for deleting spam, pornography, eavesdrop on suspected terrorists</a:t>
            </a:r>
          </a:p>
          <a:p>
            <a:pPr marL="1080000" lvl="2" eaLnBrk="1" hangingPunct="1">
              <a:spcBef>
                <a:spcPts val="0"/>
              </a:spcBef>
              <a:defRPr/>
            </a:pPr>
            <a:r>
              <a:rPr lang="en-US" altLang="ko-KR" dirty="0">
                <a:solidFill>
                  <a:srgbClr val="0000FF"/>
                </a:solidFill>
                <a:latin typeface="Arial" charset="0"/>
              </a:rPr>
              <a:t>Adding functions to the core of the network</a:t>
            </a:r>
          </a:p>
          <a:p>
            <a:pPr lvl="3" eaLnBrk="1" hangingPunct="1">
              <a:spcBef>
                <a:spcPts val="0"/>
              </a:spcBef>
              <a:buFont typeface="Monotype Sorts" charset="0"/>
              <a:buChar char="u"/>
              <a:defRPr/>
            </a:pPr>
            <a:r>
              <a:rPr lang="en-US" altLang="ko-KR" dirty="0">
                <a:latin typeface="Arial" charset="0"/>
              </a:rPr>
              <a:t>(Firewalls, traffic filters, NAT)</a:t>
            </a:r>
          </a:p>
          <a:p>
            <a:pPr lvl="3" eaLnBrk="1" hangingPunct="1">
              <a:spcBef>
                <a:spcPts val="0"/>
              </a:spcBef>
              <a:buFont typeface="Monotype Sorts" charset="0"/>
              <a:buChar char="u"/>
              <a:defRPr/>
            </a:pPr>
            <a:r>
              <a:rPr lang="en-US" altLang="ko-KR" dirty="0">
                <a:latin typeface="Arial" charset="0"/>
              </a:rPr>
              <a:t>Stream of data must be routed through the device</a:t>
            </a:r>
          </a:p>
          <a:p>
            <a:pPr lvl="4" eaLnBrk="1" hangingPunct="1">
              <a:spcBef>
                <a:spcPts val="0"/>
              </a:spcBef>
              <a:defRPr/>
            </a:pPr>
            <a:r>
              <a:rPr lang="en-US" altLang="ko-KR" dirty="0">
                <a:latin typeface="Arial" charset="0"/>
              </a:rPr>
              <a:t>Control element into the path of communication</a:t>
            </a:r>
          </a:p>
          <a:p>
            <a:pPr lvl="3" eaLnBrk="1" hangingPunct="1">
              <a:spcBef>
                <a:spcPts val="0"/>
              </a:spcBef>
              <a:buFont typeface="Monotype Sorts" charset="0"/>
              <a:buChar char="u"/>
              <a:defRPr/>
            </a:pPr>
            <a:r>
              <a:rPr lang="en-US" altLang="ko-KR" dirty="0">
                <a:latin typeface="Arial" charset="0"/>
              </a:rPr>
              <a:t>The device must have ability 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</a:rPr>
              <a:t>to see what sort of information is in the stream</a:t>
            </a:r>
          </a:p>
          <a:p>
            <a:pPr lvl="4" eaLnBrk="1" hangingPunct="1">
              <a:spcBef>
                <a:spcPts val="0"/>
              </a:spcBef>
              <a:defRPr/>
            </a:pPr>
            <a:r>
              <a:rPr lang="en-US" altLang="ko-KR" dirty="0">
                <a:latin typeface="Arial" charset="0"/>
              </a:rPr>
              <a:t>Revealing or hiding the content of messages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ko-KR" dirty="0">
                <a:latin typeface="Arial" charset="0"/>
              </a:rPr>
              <a:t>Labels on information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ko-KR" dirty="0">
                <a:latin typeface="Arial" charset="0"/>
              </a:rPr>
              <a:t>Trusted third parties: public-key certificates</a:t>
            </a:r>
          </a:p>
        </p:txBody>
      </p:sp>
      <p:sp>
        <p:nvSpPr>
          <p:cNvPr id="5" name="구름 4"/>
          <p:cNvSpPr/>
          <p:nvPr/>
        </p:nvSpPr>
        <p:spPr bwMode="auto">
          <a:xfrm>
            <a:off x="6672269" y="1412776"/>
            <a:ext cx="1152128" cy="57606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738099" y="1536524"/>
            <a:ext cx="144016" cy="13717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798311" y="1817423"/>
            <a:ext cx="144016" cy="13717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104317" y="1589469"/>
            <a:ext cx="144016" cy="13717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567752" y="1467936"/>
            <a:ext cx="144016" cy="137175"/>
          </a:xfrm>
          <a:prstGeom prst="rect">
            <a:avLst/>
          </a:prstGeom>
          <a:solidFill>
            <a:srgbClr val="CC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rgbClr val="CC99FF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495744" y="1810290"/>
            <a:ext cx="144016" cy="13717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754522" y="1467936"/>
            <a:ext cx="303965" cy="301459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8431848" y="1395637"/>
            <a:ext cx="316616" cy="305171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직선 연결선 12"/>
          <p:cNvCxnSpPr>
            <a:stCxn id="11" idx="6"/>
            <a:endCxn id="6" idx="1"/>
          </p:cNvCxnSpPr>
          <p:nvPr/>
        </p:nvCxnSpPr>
        <p:spPr bwMode="auto">
          <a:xfrm flipV="1">
            <a:off x="6058487" y="1605112"/>
            <a:ext cx="679612" cy="135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연결선 13"/>
          <p:cNvCxnSpPr>
            <a:stCxn id="12" idx="2"/>
            <a:endCxn id="9" idx="3"/>
          </p:cNvCxnSpPr>
          <p:nvPr/>
        </p:nvCxnSpPr>
        <p:spPr bwMode="auto">
          <a:xfrm flipH="1" flipV="1">
            <a:off x="7711768" y="1536524"/>
            <a:ext cx="720080" cy="116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 bwMode="auto">
          <a:xfrm>
            <a:off x="7331283" y="1668493"/>
            <a:ext cx="144016" cy="137175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3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D236A85E-4371-4F23-81E8-5F2801712F90}" type="slidenum">
              <a:rPr lang="en-US" altLang="ko-KR" sz="1200">
                <a:solidFill>
                  <a:srgbClr val="898989"/>
                </a:solidFill>
              </a:rPr>
              <a:pPr/>
              <a:t>6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Tussle Design </a:t>
            </a:r>
            <a:r>
              <a:rPr lang="en-US" altLang="ko-KR" dirty="0" smtClean="0">
                <a:latin typeface="Arial" charset="0"/>
              </a:rPr>
              <a:t>Principles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8928992" cy="4824536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ko-KR" sz="2000" dirty="0">
                <a:latin typeface="Arial" pitchFamily="34" charset="0"/>
              </a:rPr>
              <a:t>David D. Clark et al., “Tussle in Cyberspace: Defining Tomorrow’s Internet”, SIGCOMM’02, August </a:t>
            </a:r>
            <a:r>
              <a:rPr lang="en-US" altLang="ko-KR" sz="2000" dirty="0" smtClean="0">
                <a:latin typeface="Arial" pitchFamily="34" charset="0"/>
              </a:rPr>
              <a:t>19-23</a:t>
            </a:r>
            <a:endParaRPr lang="en-US" altLang="ko-KR" sz="2000" dirty="0" smtClean="0">
              <a:latin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ko-KR" sz="2000" dirty="0" smtClean="0">
                <a:latin typeface="Arial" pitchFamily="34" charset="0"/>
              </a:rPr>
              <a:t>Creates </a:t>
            </a:r>
            <a:r>
              <a:rPr lang="en-US" altLang="ko-KR" sz="2000" dirty="0" smtClean="0">
                <a:latin typeface="Arial" pitchFamily="34" charset="0"/>
              </a:rPr>
              <a:t>competition =&gt; helps shape the tussle </a:t>
            </a:r>
            <a:endParaRPr lang="en-US" altLang="ko-KR" sz="2000" dirty="0">
              <a:latin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ko-KR" sz="2000" dirty="0" smtClean="0">
                <a:latin typeface="Arial" pitchFamily="34" charset="0"/>
              </a:rPr>
              <a:t>The future of e2e arguments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ko-KR" sz="1800" dirty="0" smtClean="0">
                <a:latin typeface="Arial" pitchFamily="34" charset="0"/>
              </a:rPr>
              <a:t>Innovation</a:t>
            </a:r>
          </a:p>
          <a:p>
            <a:pPr marL="1077913" lvl="2" indent="-155575" eaLnBrk="1" hangingPunct="1">
              <a:spcBef>
                <a:spcPts val="0"/>
              </a:spcBef>
            </a:pPr>
            <a:r>
              <a:rPr lang="en-US" altLang="ko-KR" sz="1600" dirty="0" smtClean="0">
                <a:latin typeface="Arial" pitchFamily="34" charset="0"/>
              </a:rPr>
              <a:t>Core of network modification for new application -&gt; high hurdle, unproven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ko-KR" sz="1800" dirty="0" smtClean="0">
                <a:latin typeface="Arial" pitchFamily="34" charset="0"/>
              </a:rPr>
              <a:t>Reliability and robustness</a:t>
            </a:r>
          </a:p>
          <a:p>
            <a:pPr marL="1077913" lvl="2" indent="-155575" eaLnBrk="1" hangingPunct="1">
              <a:spcBef>
                <a:spcPts val="0"/>
              </a:spcBef>
            </a:pPr>
            <a:r>
              <a:rPr lang="en-US" altLang="ko-KR" sz="1600" dirty="0" smtClean="0">
                <a:latin typeface="Arial" pitchFamily="34" charset="0"/>
              </a:rPr>
              <a:t>If bits of application are “in the network” =&gt; increase the number of points of failure</a:t>
            </a:r>
          </a:p>
          <a:p>
            <a:pPr lvl="3" eaLnBrk="1" hangingPunct="1">
              <a:spcBef>
                <a:spcPts val="0"/>
              </a:spcBef>
            </a:pPr>
            <a:r>
              <a:rPr lang="en-US" altLang="ko-KR" sz="1600" dirty="0" smtClean="0">
                <a:latin typeface="Arial" pitchFamily="34" charset="0"/>
              </a:rPr>
              <a:t>Processing module for certain application services </a:t>
            </a:r>
          </a:p>
          <a:p>
            <a:pPr marL="1077913" lvl="2" indent="-155575" eaLnBrk="1" hangingPunct="1">
              <a:spcBef>
                <a:spcPts val="0"/>
              </a:spcBef>
            </a:pPr>
            <a:r>
              <a:rPr lang="en-US" altLang="ko-KR" sz="1600" dirty="0" smtClean="0">
                <a:latin typeface="Arial" pitchFamily="34" charset="0"/>
              </a:rPr>
              <a:t>The more simple the core of the network, the more reliable it’s likely to be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</a:rPr>
              <a:t>Evolution and enhancement of existing, mature applications is inevitable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ko-KR" sz="1800" dirty="0" smtClean="0">
                <a:latin typeface="Arial" pitchFamily="34" charset="0"/>
              </a:rPr>
              <a:t>The most we can do to protect maturing applications is to bias the </a:t>
            </a:r>
            <a:r>
              <a:rPr lang="en-US" altLang="ko-KR" sz="1800" dirty="0" smtClean="0">
                <a:latin typeface="Arial" pitchFamily="34" charset="0"/>
              </a:rPr>
              <a:t>tussle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ko-KR" sz="1400" dirty="0">
                <a:latin typeface="Arial" pitchFamily="34" charset="0"/>
              </a:rPr>
              <a:t>If application designers </a:t>
            </a:r>
            <a:r>
              <a:rPr lang="en-US" altLang="ko-KR" sz="1400" dirty="0" smtClean="0">
                <a:latin typeface="Arial" pitchFamily="34" charset="0"/>
              </a:rPr>
              <a:t>want to </a:t>
            </a:r>
            <a:r>
              <a:rPr lang="en-US" altLang="ko-KR" sz="1400" dirty="0">
                <a:latin typeface="Arial" pitchFamily="34" charset="0"/>
              </a:rPr>
              <a:t>preserve choice and end user empowerment</a:t>
            </a:r>
            <a:r>
              <a:rPr lang="en-US" altLang="ko-KR" sz="1400" dirty="0" smtClean="0">
                <a:latin typeface="Arial" pitchFamily="34" charset="0"/>
              </a:rPr>
              <a:t>,….</a:t>
            </a:r>
            <a:endParaRPr lang="en-US" altLang="ko-KR" sz="1400" dirty="0">
              <a:latin typeface="Arial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ko-KR" sz="1400" dirty="0" smtClean="0">
                <a:latin typeface="Arial" pitchFamily="34" charset="0"/>
              </a:rPr>
              <a:t>we </a:t>
            </a:r>
            <a:r>
              <a:rPr lang="en-US" altLang="ko-KR" sz="1400" dirty="0">
                <a:latin typeface="Arial" pitchFamily="34" charset="0"/>
              </a:rPr>
              <a:t>should </a:t>
            </a:r>
            <a:r>
              <a:rPr lang="en-US" altLang="ko-KR" sz="1400" dirty="0" smtClean="0">
                <a:latin typeface="Arial" pitchFamily="34" charset="0"/>
              </a:rPr>
              <a:t>generate “application </a:t>
            </a:r>
            <a:r>
              <a:rPr lang="en-US" altLang="ko-KR" sz="1400" dirty="0">
                <a:latin typeface="Arial" pitchFamily="34" charset="0"/>
              </a:rPr>
              <a:t>design guidelines” that would help </a:t>
            </a:r>
            <a:r>
              <a:rPr lang="en-US" altLang="ko-KR" sz="1400" dirty="0" smtClean="0">
                <a:latin typeface="Arial" pitchFamily="34" charset="0"/>
              </a:rPr>
              <a:t>designers avoid </a:t>
            </a:r>
            <a:r>
              <a:rPr lang="en-US" altLang="ko-KR" sz="1400" dirty="0">
                <a:latin typeface="Arial" pitchFamily="34" charset="0"/>
              </a:rPr>
              <a:t>pitfalls, and deal with </a:t>
            </a:r>
            <a:r>
              <a:rPr lang="en-US" altLang="ko-KR" sz="1400" dirty="0" smtClean="0">
                <a:latin typeface="Arial" pitchFamily="34" charset="0"/>
              </a:rPr>
              <a:t>the tussles </a:t>
            </a:r>
            <a:r>
              <a:rPr lang="en-US" altLang="ko-KR" sz="1400" dirty="0">
                <a:latin typeface="Arial" pitchFamily="34" charset="0"/>
              </a:rPr>
              <a:t>of success.</a:t>
            </a:r>
            <a:endParaRPr lang="en-US" altLang="ko-KR" sz="1400" dirty="0" smtClean="0">
              <a:latin typeface="Arial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ko-KR" sz="1800" dirty="0" smtClean="0">
                <a:latin typeface="Arial" pitchFamily="34" charset="0"/>
              </a:rPr>
              <a:t>Keeping the net open and transparent for new applications is the most important goal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ko-KR" sz="1400" dirty="0" smtClean="0">
                <a:latin typeface="Arial" pitchFamily="34" charset="0"/>
              </a:rPr>
              <a:t>Failures of transparency will occur -fault reporting- for tussle management (not only for tool of fault repair)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D236A85E-4371-4F23-81E8-5F2801712F90}" type="slidenum">
              <a:rPr lang="en-US" altLang="ko-KR" sz="1200">
                <a:solidFill>
                  <a:srgbClr val="898989"/>
                </a:solidFill>
              </a:rPr>
              <a:pPr/>
              <a:t>7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Tussle Design </a:t>
            </a:r>
            <a:r>
              <a:rPr lang="en-US" altLang="ko-KR" dirty="0" smtClean="0">
                <a:latin typeface="Arial" charset="0"/>
              </a:rPr>
              <a:t>Principles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84976" cy="504056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ko-KR" sz="2400" dirty="0" smtClean="0">
                <a:latin typeface="Arial" pitchFamily="34" charset="0"/>
              </a:rPr>
              <a:t>Lesson for designer</a:t>
            </a:r>
          </a:p>
          <a:p>
            <a:pPr lvl="1" eaLnBrk="1" hangingPunct="1"/>
            <a:r>
              <a:rPr lang="en-US" altLang="ko-KR" sz="2000" dirty="0" smtClean="0">
                <a:latin typeface="Arial" pitchFamily="34" charset="0"/>
              </a:rPr>
              <a:t>Failure of </a:t>
            </a:r>
            <a:r>
              <a:rPr lang="en-US" altLang="ko-KR" sz="2000" dirty="0" err="1" smtClean="0">
                <a:latin typeface="Arial" pitchFamily="34" charset="0"/>
              </a:rPr>
              <a:t>QoS</a:t>
            </a:r>
            <a:r>
              <a:rPr lang="en-US" altLang="ko-KR" sz="2000" dirty="0" smtClean="0">
                <a:latin typeface="Arial" pitchFamily="34" charset="0"/>
              </a:rPr>
              <a:t> deployment: </a:t>
            </a:r>
          </a:p>
          <a:p>
            <a:pPr marL="1077913" lvl="2" indent="-155575" eaLnBrk="1" hangingPunct="1"/>
            <a:r>
              <a:rPr lang="en-US" altLang="ko-KR" dirty="0" smtClean="0">
                <a:latin typeface="Arial" pitchFamily="34" charset="0"/>
              </a:rPr>
              <a:t>ISP to deploy </a:t>
            </a:r>
            <a:r>
              <a:rPr lang="en-US" altLang="ko-KR" dirty="0" err="1" smtClean="0">
                <a:latin typeface="Arial" pitchFamily="34" charset="0"/>
              </a:rPr>
              <a:t>QoS</a:t>
            </a:r>
            <a:r>
              <a:rPr lang="en-US" altLang="ko-KR" dirty="0" smtClean="0">
                <a:latin typeface="Arial" pitchFamily="34" charset="0"/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Why risk investment in this case?; </a:t>
            </a:r>
            <a:r>
              <a:rPr lang="en-US" altLang="ko-KR" dirty="0" smtClean="0">
                <a:latin typeface="Arial" pitchFamily="34" charset="0"/>
              </a:rPr>
              <a:t>value-transfer mechanism possibility of being rewarded</a:t>
            </a:r>
          </a:p>
          <a:p>
            <a:pPr marL="1077913" lvl="2" indent="-155575" eaLnBrk="1" hangingPunct="1"/>
            <a:r>
              <a:rPr lang="en-US" altLang="ko-KR" dirty="0" smtClean="0">
                <a:latin typeface="Arial" pitchFamily="34" charset="0"/>
              </a:rPr>
              <a:t>User need to be able to exercise choice to select the ISP: competitive fear: </a:t>
            </a:r>
            <a:r>
              <a:rPr lang="en-US" altLang="ko-KR" dirty="0" err="1" smtClean="0">
                <a:latin typeface="Arial" pitchFamily="34" charset="0"/>
              </a:rPr>
              <a:t>ToS</a:t>
            </a:r>
            <a:r>
              <a:rPr lang="en-US" altLang="ko-KR" dirty="0" smtClean="0">
                <a:latin typeface="Arial" pitchFamily="34" charset="0"/>
              </a:rPr>
              <a:t> routing-through another ISP</a:t>
            </a:r>
            <a:r>
              <a:rPr lang="en-US" altLang="ko-KR" dirty="0" smtClean="0">
                <a:latin typeface="Arial" pitchFamily="34" charset="0"/>
              </a:rPr>
              <a:t>? </a:t>
            </a:r>
            <a:endParaRPr lang="en-US" altLang="ko-KR" dirty="0" smtClean="0">
              <a:latin typeface="Arial" pitchFamily="34" charset="0"/>
            </a:endParaRPr>
          </a:p>
          <a:p>
            <a:pPr lvl="1" eaLnBrk="1" hangingPunct="1"/>
            <a:r>
              <a:rPr lang="en-US" altLang="ko-KR" sz="2000" dirty="0" smtClean="0">
                <a:latin typeface="Arial" pitchFamily="34" charset="0"/>
              </a:rPr>
              <a:t>Analyze the tussle: surrounding context</a:t>
            </a:r>
          </a:p>
          <a:p>
            <a:pPr lvl="1" eaLnBrk="1" hangingPunct="1"/>
            <a:r>
              <a:rPr lang="en-US" altLang="ko-KR" sz="2000" dirty="0" smtClean="0">
                <a:latin typeface="Arial" pitchFamily="34" charset="0"/>
              </a:rPr>
              <a:t>Powerful force is “Tussle of competition”</a:t>
            </a:r>
          </a:p>
          <a:p>
            <a:pPr marL="1077913" lvl="2" indent="-155575" eaLnBrk="1" hangingPunct="1"/>
            <a:r>
              <a:rPr lang="en-US" altLang="ko-KR" dirty="0" smtClean="0">
                <a:latin typeface="Arial" pitchFamily="34" charset="0"/>
              </a:rPr>
              <a:t>Protocol design by creating opportunities for competition  =&gt; direction of </a:t>
            </a:r>
            <a:r>
              <a:rPr lang="en-US" altLang="ko-KR" dirty="0" smtClean="0">
                <a:latin typeface="Arial" pitchFamily="34" charset="0"/>
              </a:rPr>
              <a:t>evolution: How to encourage fair competition? “Disadvantages” against no innovation or no reform? </a:t>
            </a:r>
            <a:endParaRPr lang="en-US" altLang="ko-KR" dirty="0" smtClean="0">
              <a:latin typeface="Arial" pitchFamily="34" charset="0"/>
            </a:endParaRPr>
          </a:p>
          <a:p>
            <a:pPr marL="277813" indent="-155575" eaLnBrk="1" hangingPunct="1"/>
            <a:r>
              <a:rPr lang="en-US" altLang="ko-KR" sz="2400" dirty="0">
                <a:latin typeface="Arial" pitchFamily="34" charset="0"/>
              </a:rPr>
              <a:t> </a:t>
            </a:r>
            <a:r>
              <a:rPr lang="en-US" altLang="ko-KR" sz="2400" dirty="0" smtClean="0">
                <a:latin typeface="Arial" pitchFamily="34" charset="0"/>
              </a:rPr>
              <a:t>recent tussle against network neutrality</a:t>
            </a:r>
          </a:p>
          <a:p>
            <a:pPr marL="677863" lvl="1" indent="-155575" eaLnBrk="1" hangingPunct="1"/>
            <a:r>
              <a:rPr lang="en-US" altLang="ko-KR" sz="2000" dirty="0" smtClean="0">
                <a:latin typeface="Arial" pitchFamily="34" charset="0"/>
              </a:rPr>
              <a:t> </a:t>
            </a:r>
            <a:r>
              <a:rPr lang="en-US" altLang="ko-KR" sz="2000" dirty="0" smtClean="0">
                <a:latin typeface="Arial" pitchFamily="34" charset="0"/>
              </a:rPr>
              <a:t>Data service of Mobile network service provider: filtering voice traffic for  </a:t>
            </a:r>
            <a:r>
              <a:rPr lang="en-US" altLang="ko-KR" sz="2000" dirty="0" err="1" smtClean="0">
                <a:latin typeface="Arial" pitchFamily="34" charset="0"/>
              </a:rPr>
              <a:t>Kakao</a:t>
            </a:r>
            <a:r>
              <a:rPr lang="en-US" altLang="ko-KR" sz="2000" dirty="0" smtClean="0">
                <a:latin typeface="Arial" pitchFamily="34" charset="0"/>
              </a:rPr>
              <a:t> talk’s voice talk</a:t>
            </a:r>
          </a:p>
        </p:txBody>
      </p:sp>
    </p:spTree>
    <p:extLst>
      <p:ext uri="{BB962C8B-B14F-4D97-AF65-F5344CB8AC3E}">
        <p14:creationId xmlns:p14="http://schemas.microsoft.com/office/powerpoint/2010/main" val="24265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6F726E9-DC17-4447-978F-528B1A740848}" type="slidenum">
              <a:rPr lang="en-US" altLang="ko-KR"/>
              <a:pPr/>
              <a:t>8</a:t>
            </a:fld>
            <a:endParaRPr lang="en-US" altLang="ko-KR" sz="1000" dirty="0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95" y="1268760"/>
            <a:ext cx="5814607" cy="4947691"/>
          </a:xfrm>
        </p:spPr>
        <p:txBody>
          <a:bodyPr/>
          <a:lstStyle/>
          <a:p>
            <a:pPr marL="457200" indent="-457200"/>
            <a:r>
              <a:rPr lang="en-US" altLang="ko-KR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Left-hand side of Figure</a:t>
            </a:r>
            <a:endParaRPr lang="en-US" altLang="ko-KR" sz="2000" dirty="0">
              <a:solidFill>
                <a:srgbClr val="3333FF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838200" lvl="1" indent="-381000"/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Telco exposing data via API</a:t>
            </a:r>
          </a:p>
          <a:p>
            <a:pPr marL="1238250" lvl="2" indent="-381000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Data related to either the users of platform or one of the key enablers of the platform such as weather forecasting venture</a:t>
            </a:r>
          </a:p>
          <a:p>
            <a:pPr marL="1238250" lvl="2" indent="-381000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Telco data: Location of customers</a:t>
            </a:r>
            <a:endParaRPr lang="en-US" altLang="ko-KR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ko-KR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Right-hand </a:t>
            </a:r>
            <a:r>
              <a:rPr lang="en-US" altLang="ko-KR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side of Figure</a:t>
            </a:r>
            <a:endParaRPr lang="en-US" altLang="ko-KR" sz="2000" dirty="0">
              <a:solidFill>
                <a:srgbClr val="3333FF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838200" lvl="1" indent="-381000"/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External innovator using the API to request and consume data from platform</a:t>
            </a:r>
          </a:p>
          <a:p>
            <a:pPr marL="838200" lvl="1" indent="-381000"/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Their own business </a:t>
            </a:r>
          </a:p>
          <a:p>
            <a:pPr marL="1238250" lvl="2" indent="-381000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Not aligned with the core platform service</a:t>
            </a:r>
          </a:p>
          <a:p>
            <a:pPr marL="1695450" lvl="3" indent="-381000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Difference to previous model </a:t>
            </a:r>
          </a:p>
          <a:p>
            <a:pPr marL="838200" lvl="1" indent="-381000"/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Data consumed via the APIs is mashed with the data from the application itself</a:t>
            </a: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altLang="ko-KR" sz="12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altLang="ko-KR" sz="12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Freemium</a:t>
            </a:r>
            <a:r>
              <a:rPr lang="en-US" altLang="ko-KR" sz="12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model?: initial usage of API is free with a charge levied later on</a:t>
            </a:r>
          </a:p>
          <a:p>
            <a:pPr marL="838200" lvl="1" indent="-381000"/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Examples</a:t>
            </a:r>
          </a:p>
          <a:p>
            <a:pPr marL="1238250" lvl="2" indent="-381000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Google Ads</a:t>
            </a:r>
          </a:p>
          <a:p>
            <a:pPr marL="1238250" lvl="2" indent="-381000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Amazon affiliates</a:t>
            </a: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838200" lvl="1" indent="-381000"/>
            <a:endParaRPr lang="en-US" altLang="ko-K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568951" cy="647700"/>
          </a:xfrm>
          <a:noFill/>
          <a:ln/>
        </p:spPr>
        <p:txBody>
          <a:bodyPr/>
          <a:lstStyle/>
          <a:p>
            <a:r>
              <a:rPr lang="fr-FR" altLang="ko-KR" dirty="0" smtClean="0">
                <a:latin typeface="Arial" pitchFamily="34" charset="0"/>
              </a:rPr>
              <a:t>Mash-up platform: </a:t>
            </a:r>
            <a:r>
              <a:rPr lang="fr-FR" altLang="ko-KR" sz="1800" dirty="0" smtClean="0">
                <a:solidFill>
                  <a:srgbClr val="FF0000"/>
                </a:solidFill>
                <a:latin typeface="Arial" pitchFamily="34" charset="0"/>
              </a:rPr>
              <a:t>Reference: </a:t>
            </a:r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</a:rPr>
              <a:t>Paul </a:t>
            </a:r>
            <a:r>
              <a:rPr lang="en-US" altLang="ko-KR" sz="1800" dirty="0">
                <a:solidFill>
                  <a:srgbClr val="FF0000"/>
                </a:solidFill>
                <a:latin typeface="Arial" pitchFamily="34" charset="0"/>
              </a:rPr>
              <a:t>Golding, “Connected Services” Wiley, Sep. </a:t>
            </a:r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</a:rPr>
              <a:t>2011</a:t>
            </a:r>
            <a:endParaRPr lang="en-US" altLang="ko-KR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724128" y="1389782"/>
            <a:ext cx="1224136" cy="4546883"/>
            <a:chOff x="6156176" y="1040121"/>
            <a:chExt cx="1224136" cy="4546883"/>
          </a:xfrm>
        </p:grpSpPr>
        <p:sp>
          <p:nvSpPr>
            <p:cNvPr id="2" name="모서리가 둥근 직사각형 1"/>
            <p:cNvSpPr/>
            <p:nvPr/>
          </p:nvSpPr>
          <p:spPr bwMode="auto">
            <a:xfrm>
              <a:off x="6300192" y="4437112"/>
              <a:ext cx="864096" cy="64807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32842" y="4590227"/>
              <a:ext cx="831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Business</a:t>
              </a:r>
              <a:endParaRPr lang="ko-KR" altLang="en-US" sz="1200" dirty="0"/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6300192" y="2996952"/>
              <a:ext cx="864096" cy="64807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2842" y="3150067"/>
              <a:ext cx="8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Provider Platform</a:t>
              </a:r>
              <a:endParaRPr lang="ko-KR" altLang="en-US" sz="1200" dirty="0"/>
            </a:p>
          </p:txBody>
        </p:sp>
        <p:sp>
          <p:nvSpPr>
            <p:cNvPr id="10" name="모서리가 둥근 직사각형 9"/>
            <p:cNvSpPr/>
            <p:nvPr/>
          </p:nvSpPr>
          <p:spPr bwMode="auto">
            <a:xfrm>
              <a:off x="6300192" y="1556792"/>
              <a:ext cx="864096" cy="64807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32842" y="1709907"/>
              <a:ext cx="831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Users</a:t>
              </a:r>
              <a:endParaRPr lang="ko-KR" altLang="en-US" sz="1200" dirty="0"/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V="1">
              <a:off x="6948264" y="3645024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직선 화살표 연결선 18"/>
            <p:cNvCxnSpPr/>
            <p:nvPr/>
          </p:nvCxnSpPr>
          <p:spPr bwMode="auto">
            <a:xfrm>
              <a:off x="6516216" y="3645024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6748565" y="3814125"/>
              <a:ext cx="63174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Arial Narrow" pitchFamily="34" charset="0"/>
                </a:rPr>
                <a:t>Projects</a:t>
              </a:r>
              <a:endParaRPr lang="ko-KR" altLang="en-US" sz="1050" dirty="0">
                <a:latin typeface="Arial Narrow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56176" y="4039180"/>
              <a:ext cx="63174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Arial Narrow" pitchFamily="34" charset="0"/>
                </a:rPr>
                <a:t>Revenue</a:t>
              </a:r>
              <a:endParaRPr lang="ko-KR" altLang="en-US" sz="1050" dirty="0">
                <a:latin typeface="Arial Narrow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 bwMode="auto">
            <a:xfrm flipV="1">
              <a:off x="6948264" y="2204864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직선 화살표 연결선 25"/>
            <p:cNvCxnSpPr/>
            <p:nvPr/>
          </p:nvCxnSpPr>
          <p:spPr bwMode="auto">
            <a:xfrm>
              <a:off x="6516216" y="2204864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6748565" y="2373965"/>
              <a:ext cx="63174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Arial Narrow" pitchFamily="34" charset="0"/>
                </a:rPr>
                <a:t>Services</a:t>
              </a:r>
              <a:endParaRPr lang="ko-KR" altLang="en-US" sz="1050" dirty="0">
                <a:latin typeface="Arial Narrow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56176" y="2599020"/>
              <a:ext cx="63174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Arial Narrow" pitchFamily="34" charset="0"/>
                </a:rPr>
                <a:t>Revenue</a:t>
              </a:r>
              <a:endParaRPr lang="ko-KR" altLang="en-US" sz="1050" dirty="0">
                <a:latin typeface="Arial Narrow" pitchFamily="34" charset="0"/>
              </a:endParaRPr>
            </a:p>
          </p:txBody>
        </p:sp>
        <p:pic>
          <p:nvPicPr>
            <p:cNvPr id="2050" name="Picture 2" descr="C:\Users\USER\AppData\Local\Microsoft\Windows\Temporary Internet Files\Content.IE5\8BN4I719\MC900438591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5380" y="1040121"/>
              <a:ext cx="412652" cy="549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151" y="5065319"/>
              <a:ext cx="549652" cy="521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Program Files\Microsoft Office\MEDIA\CAGCAT10\j0291984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472" y="5065318"/>
              <a:ext cx="487839" cy="51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USER\AppData\Local\Microsoft\Windows\Temporary Internet Files\Content.IE5\EPC6N7B0\MC900233399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297" y="1040121"/>
              <a:ext cx="382344" cy="626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모서리가 둥근 직사각형 34"/>
          <p:cNvSpPr/>
          <p:nvPr/>
        </p:nvSpPr>
        <p:spPr bwMode="auto">
          <a:xfrm>
            <a:off x="7596336" y="4799388"/>
            <a:ext cx="864096" cy="64807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8986" y="4952503"/>
            <a:ext cx="83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Other innovators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7596336" y="3359228"/>
            <a:ext cx="864096" cy="64807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8986" y="3512343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Application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7596336" y="1919068"/>
            <a:ext cx="864096" cy="64807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28986" y="2072183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Other Users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 bwMode="auto">
          <a:xfrm flipV="1">
            <a:off x="8244408" y="4007300"/>
            <a:ext cx="0" cy="792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직선 화살표 연결선 43"/>
          <p:cNvCxnSpPr/>
          <p:nvPr/>
        </p:nvCxnSpPr>
        <p:spPr bwMode="auto">
          <a:xfrm>
            <a:off x="7812360" y="4007300"/>
            <a:ext cx="0" cy="792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8044709" y="4176401"/>
            <a:ext cx="63174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Arial Narrow" pitchFamily="34" charset="0"/>
              </a:rPr>
              <a:t>Projects</a:t>
            </a:r>
            <a:endParaRPr lang="ko-KR" altLang="en-US" sz="1050" dirty="0">
              <a:latin typeface="Arial Narrow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52320" y="4401456"/>
            <a:ext cx="74829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Arial Narrow" pitchFamily="34" charset="0"/>
              </a:rPr>
              <a:t>Revenue</a:t>
            </a:r>
            <a:endParaRPr lang="ko-KR" altLang="en-US" sz="1050" dirty="0">
              <a:latin typeface="Arial Narrow" pitchFamily="34" charset="0"/>
            </a:endParaRPr>
          </a:p>
        </p:txBody>
      </p:sp>
      <p:cxnSp>
        <p:nvCxnSpPr>
          <p:cNvPr id="47" name="직선 화살표 연결선 46"/>
          <p:cNvCxnSpPr/>
          <p:nvPr/>
        </p:nvCxnSpPr>
        <p:spPr bwMode="auto">
          <a:xfrm flipV="1">
            <a:off x="8244408" y="2567140"/>
            <a:ext cx="0" cy="792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7812360" y="2567140"/>
            <a:ext cx="0" cy="792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8044709" y="2736241"/>
            <a:ext cx="631747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Arial Narrow" pitchFamily="34" charset="0"/>
              </a:rPr>
              <a:t>Mash-up</a:t>
            </a:r>
          </a:p>
          <a:p>
            <a:r>
              <a:rPr lang="en-US" altLang="ko-KR" sz="1050" dirty="0" smtClean="0">
                <a:latin typeface="Arial Narrow" pitchFamily="34" charset="0"/>
              </a:rPr>
              <a:t>Services</a:t>
            </a:r>
            <a:endParaRPr lang="ko-KR" altLang="en-US" sz="1050" dirty="0">
              <a:latin typeface="Arial Narrow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52320" y="2961296"/>
            <a:ext cx="63174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Arial Narrow" pitchFamily="34" charset="0"/>
              </a:rPr>
              <a:t>Revenue</a:t>
            </a:r>
            <a:endParaRPr lang="ko-KR" altLang="en-US" sz="1050" dirty="0">
              <a:latin typeface="Arial Narrow" pitchFamily="34" charset="0"/>
            </a:endParaRPr>
          </a:p>
        </p:txBody>
      </p:sp>
      <p:pic>
        <p:nvPicPr>
          <p:cNvPr id="51" name="Picture 2" descr="C:\Users\USER\AppData\Local\Microsoft\Windows\Temporary Internet Files\Content.IE5\8BN4I719\MC90043859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524" y="1402397"/>
            <a:ext cx="412652" cy="54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295" y="5427595"/>
            <a:ext cx="549652" cy="52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16" y="5427594"/>
            <a:ext cx="487839" cy="5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USER\AppData\Local\Microsoft\Windows\Temporary Internet Files\Content.IE5\EPC6N7B0\MC90023339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441" y="1402397"/>
            <a:ext cx="382344" cy="62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8388424" y="3444379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itchFamily="34" charset="0"/>
              </a:rPr>
              <a:t>Low friction self serve</a:t>
            </a:r>
            <a:endParaRPr lang="ko-KR" altLang="en-US" sz="1000" dirty="0"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00794" y="5975564"/>
            <a:ext cx="306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Mash-up platform configuration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6732240" y="3861048"/>
            <a:ext cx="86409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/>
          <p:nvPr/>
        </p:nvCxnSpPr>
        <p:spPr bwMode="auto">
          <a:xfrm flipH="1" flipV="1">
            <a:off x="6704343" y="3512343"/>
            <a:ext cx="877182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6948264" y="3730560"/>
            <a:ext cx="41236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itchFamily="34" charset="0"/>
              </a:rPr>
              <a:t>Data</a:t>
            </a:r>
            <a:endParaRPr lang="ko-KR" altLang="en-US" sz="1000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22290" y="3398803"/>
            <a:ext cx="7020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itchFamily="34" charset="0"/>
              </a:rPr>
              <a:t>Requests</a:t>
            </a:r>
            <a:endParaRPr lang="ko-KR" alt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6F726E9-DC17-4447-978F-528B1A740848}" type="slidenum">
              <a:rPr lang="en-US" altLang="ko-KR"/>
              <a:pPr/>
              <a:t>9</a:t>
            </a:fld>
            <a:endParaRPr lang="en-US" altLang="ko-KR" sz="1000" dirty="0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301398"/>
            <a:ext cx="5616624" cy="4947691"/>
          </a:xfrm>
        </p:spPr>
        <p:txBody>
          <a:bodyPr/>
          <a:lstStyle/>
          <a:p>
            <a:pPr marL="457200" indent="-457200"/>
            <a:r>
              <a:rPr lang="en-US" altLang="ko-KR" sz="2000" i="1" dirty="0" smtClean="0">
                <a:solidFill>
                  <a:srgbClr val="0000FF"/>
                </a:solidFill>
                <a:latin typeface="휴먼아미체" pitchFamily="18" charset="-127"/>
                <a:ea typeface="휴먼아미체" pitchFamily="18" charset="-127"/>
                <a:cs typeface="Arial" pitchFamily="34" charset="0"/>
                <a:sym typeface="Symbol" pitchFamily="18" charset="2"/>
              </a:rPr>
              <a:t>Logical conclusion of platform idea</a:t>
            </a:r>
          </a:p>
          <a:p>
            <a:pPr marL="457200" indent="-457200"/>
            <a:r>
              <a:rPr lang="en-US" altLang="ko-KR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Left-hand side of Figure</a:t>
            </a:r>
            <a:endParaRPr lang="en-US" altLang="ko-KR" sz="2000" dirty="0">
              <a:solidFill>
                <a:srgbClr val="3333FF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838200" lvl="1" indent="-381000"/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Platform: number of features that make the process of delivering services as easy and powerful as possible </a:t>
            </a:r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???????????</a:t>
            </a:r>
            <a:endParaRPr lang="en-US" altLang="ko-KR" sz="18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ko-KR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Right-hand </a:t>
            </a:r>
            <a:r>
              <a:rPr lang="en-US" altLang="ko-KR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side of Figure</a:t>
            </a:r>
            <a:endParaRPr lang="en-US" altLang="ko-KR" sz="2000" dirty="0">
              <a:solidFill>
                <a:srgbClr val="3333FF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838200" lvl="1" indent="-381000"/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Platform becomes innovators’ exclusive means of delivering service to end users</a:t>
            </a:r>
          </a:p>
          <a:p>
            <a:pPr marL="1238250" lvl="2" indent="-381000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Innovators host their applications on the platform</a:t>
            </a:r>
          </a:p>
          <a:p>
            <a:pPr marL="1238250" lvl="2" indent="-381000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Construct the applications using their own tools and processes, or using tools provided by the platform</a:t>
            </a:r>
          </a:p>
          <a:p>
            <a:pPr marL="1695450" lvl="3" indent="-381000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Use of visual programming paradigms accessible via a web browser </a:t>
            </a:r>
          </a:p>
          <a:p>
            <a:pPr marL="838200" lvl="1" indent="-381000"/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Examples?</a:t>
            </a:r>
          </a:p>
          <a:p>
            <a:pPr marL="1238250" lvl="2" indent="-381000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Amazon Web Service (AWS)</a:t>
            </a:r>
          </a:p>
          <a:p>
            <a:pPr marL="1695450" lvl="3" indent="-381000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collection of remote computing 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that together make up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cloud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computing platform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838200" lvl="1" indent="-381000"/>
            <a:endParaRPr lang="en-US" altLang="ko-KR" sz="1800" dirty="0" smtClean="0">
              <a:latin typeface="Arial" pitchFamily="34" charset="0"/>
              <a:cs typeface="Arial" pitchFamily="34" charset="0"/>
            </a:endParaRPr>
          </a:p>
          <a:p>
            <a:pPr marL="838200" lvl="1" indent="-381000"/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838200" lvl="1" indent="-381000"/>
            <a:endParaRPr lang="en-US" altLang="ko-K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786687" cy="647700"/>
          </a:xfrm>
          <a:noFill/>
          <a:ln/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</a:rPr>
              <a:t>Platform as a Service</a:t>
            </a:r>
            <a:endParaRPr lang="en-US" altLang="ko-KR" dirty="0">
              <a:latin typeface="Arial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868145" y="1389782"/>
            <a:ext cx="1224136" cy="4546883"/>
            <a:chOff x="6156176" y="1040121"/>
            <a:chExt cx="1224136" cy="4546883"/>
          </a:xfrm>
        </p:grpSpPr>
        <p:sp>
          <p:nvSpPr>
            <p:cNvPr id="2" name="모서리가 둥근 직사각형 1"/>
            <p:cNvSpPr/>
            <p:nvPr/>
          </p:nvSpPr>
          <p:spPr bwMode="auto">
            <a:xfrm>
              <a:off x="6300192" y="4437112"/>
              <a:ext cx="864096" cy="64807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32842" y="4590227"/>
              <a:ext cx="831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Business</a:t>
              </a:r>
              <a:endParaRPr lang="ko-KR" altLang="en-US" sz="1200" dirty="0"/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6300192" y="2996952"/>
              <a:ext cx="864096" cy="64807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2842" y="3150067"/>
              <a:ext cx="8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Provider Platform</a:t>
              </a:r>
              <a:endParaRPr lang="ko-KR" altLang="en-US" sz="1200" dirty="0"/>
            </a:p>
          </p:txBody>
        </p:sp>
        <p:sp>
          <p:nvSpPr>
            <p:cNvPr id="10" name="모서리가 둥근 직사각형 9"/>
            <p:cNvSpPr/>
            <p:nvPr/>
          </p:nvSpPr>
          <p:spPr bwMode="auto">
            <a:xfrm>
              <a:off x="6300192" y="1556792"/>
              <a:ext cx="864096" cy="64807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32842" y="1709907"/>
              <a:ext cx="831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Users</a:t>
              </a:r>
              <a:endParaRPr lang="ko-KR" altLang="en-US" sz="1200" dirty="0"/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V="1">
              <a:off x="6948264" y="3645024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직선 화살표 연결선 18"/>
            <p:cNvCxnSpPr/>
            <p:nvPr/>
          </p:nvCxnSpPr>
          <p:spPr bwMode="auto">
            <a:xfrm>
              <a:off x="6516216" y="3645024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6748565" y="3814125"/>
              <a:ext cx="63174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Arial Narrow" pitchFamily="34" charset="0"/>
                </a:rPr>
                <a:t>Projects</a:t>
              </a:r>
              <a:endParaRPr lang="ko-KR" altLang="en-US" sz="1050" dirty="0">
                <a:latin typeface="Arial Narrow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56176" y="4039180"/>
              <a:ext cx="63174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Arial Narrow" pitchFamily="34" charset="0"/>
                </a:rPr>
                <a:t>Revenue</a:t>
              </a:r>
              <a:endParaRPr lang="ko-KR" altLang="en-US" sz="1050" dirty="0">
                <a:latin typeface="Arial Narrow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 bwMode="auto">
            <a:xfrm flipV="1">
              <a:off x="6948264" y="2204864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직선 화살표 연결선 25"/>
            <p:cNvCxnSpPr/>
            <p:nvPr/>
          </p:nvCxnSpPr>
          <p:spPr bwMode="auto">
            <a:xfrm>
              <a:off x="6516216" y="2204864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6748565" y="2373965"/>
              <a:ext cx="63174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Arial Narrow" pitchFamily="34" charset="0"/>
                </a:rPr>
                <a:t>Services</a:t>
              </a:r>
              <a:endParaRPr lang="ko-KR" altLang="en-US" sz="1050" dirty="0">
                <a:latin typeface="Arial Narrow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56176" y="2599020"/>
              <a:ext cx="63174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Arial Narrow" pitchFamily="34" charset="0"/>
                </a:rPr>
                <a:t>Revenue</a:t>
              </a:r>
              <a:endParaRPr lang="ko-KR" altLang="en-US" sz="1050" dirty="0">
                <a:latin typeface="Arial Narrow" pitchFamily="34" charset="0"/>
              </a:endParaRPr>
            </a:p>
          </p:txBody>
        </p:sp>
        <p:pic>
          <p:nvPicPr>
            <p:cNvPr id="2050" name="Picture 2" descr="C:\Users\USER\AppData\Local\Microsoft\Windows\Temporary Internet Files\Content.IE5\8BN4I719\MC900438591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5380" y="1040121"/>
              <a:ext cx="412652" cy="549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151" y="5065319"/>
              <a:ext cx="549652" cy="521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Program Files\Microsoft Office\MEDIA\CAGCAT10\j0291984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472" y="5065318"/>
              <a:ext cx="487839" cy="51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USER\AppData\Local\Microsoft\Windows\Temporary Internet Files\Content.IE5\EPC6N7B0\MC900233399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297" y="1040121"/>
              <a:ext cx="382344" cy="626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모서리가 둥근 직사각형 34"/>
          <p:cNvSpPr/>
          <p:nvPr/>
        </p:nvSpPr>
        <p:spPr bwMode="auto">
          <a:xfrm>
            <a:off x="7740353" y="4799388"/>
            <a:ext cx="864096" cy="64807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73003" y="4952503"/>
            <a:ext cx="83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Other innovators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7740353" y="1919068"/>
            <a:ext cx="864096" cy="64807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73003" y="2072183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Other Users</a:t>
            </a:r>
            <a:endParaRPr lang="ko-KR" altLang="en-US" sz="1200" dirty="0"/>
          </a:p>
        </p:txBody>
      </p:sp>
      <p:pic>
        <p:nvPicPr>
          <p:cNvPr id="51" name="Picture 2" descr="C:\Users\USER\AppData\Local\Microsoft\Windows\Temporary Internet Files\Content.IE5\8BN4I719\MC90043859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541" y="1402397"/>
            <a:ext cx="412652" cy="54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312" y="5427595"/>
            <a:ext cx="549652" cy="52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633" y="5427594"/>
            <a:ext cx="487839" cy="5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USER\AppData\Local\Microsoft\Windows\Temporary Internet Files\Content.IE5\EPC6N7B0\MC90023339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58" y="1402397"/>
            <a:ext cx="382344" cy="62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044811" y="5975564"/>
            <a:ext cx="306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 smtClean="0">
                <a:solidFill>
                  <a:srgbClr val="FF0000"/>
                </a:solidFill>
              </a:rPr>
              <a:t>Platform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as a service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6876257" y="2567140"/>
            <a:ext cx="977680" cy="9531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/>
          <p:nvPr/>
        </p:nvCxnSpPr>
        <p:spPr bwMode="auto">
          <a:xfrm flipH="1" flipV="1">
            <a:off x="6863171" y="3810223"/>
            <a:ext cx="1068696" cy="9891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stCxn id="39" idx="2"/>
            <a:endCxn id="35" idx="0"/>
          </p:cNvCxnSpPr>
          <p:nvPr/>
        </p:nvCxnSpPr>
        <p:spPr bwMode="auto">
          <a:xfrm>
            <a:off x="8172401" y="2567140"/>
            <a:ext cx="0" cy="22322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7853937" y="3683264"/>
            <a:ext cx="74829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Arial Narrow" pitchFamily="34" charset="0"/>
              </a:rPr>
              <a:t>Revenue</a:t>
            </a:r>
            <a:endParaRPr lang="ko-KR" altLang="en-US" sz="1050" dirty="0"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36598" y="3031068"/>
            <a:ext cx="63174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Arial Narrow" pitchFamily="34" charset="0"/>
              </a:rPr>
              <a:t>Services</a:t>
            </a:r>
            <a:endParaRPr lang="ko-KR" altLang="en-US" sz="1050" dirty="0"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52622" y="4316186"/>
            <a:ext cx="63174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Arial Narrow" pitchFamily="34" charset="0"/>
              </a:rPr>
              <a:t>Projects</a:t>
            </a:r>
            <a:endParaRPr lang="ko-KR" altLang="en-US" sz="1050" dirty="0">
              <a:latin typeface="Arial Narrow" pitchFamily="34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 bwMode="auto">
          <a:xfrm>
            <a:off x="6876257" y="5329491"/>
            <a:ext cx="86409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직선 화살표 연결선 59"/>
          <p:cNvCxnSpPr/>
          <p:nvPr/>
        </p:nvCxnSpPr>
        <p:spPr bwMode="auto">
          <a:xfrm flipH="1" flipV="1">
            <a:off x="6848360" y="4980786"/>
            <a:ext cx="877182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7093117" y="4867246"/>
            <a:ext cx="43121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itchFamily="34" charset="0"/>
              </a:rPr>
              <a:t>Fee</a:t>
            </a:r>
            <a:endParaRPr lang="ko-KR" altLang="en-US" sz="1000" dirty="0">
              <a:latin typeface="Arial Narrow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20052" y="5191308"/>
            <a:ext cx="74829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Arial Narrow" pitchFamily="34" charset="0"/>
              </a:rPr>
              <a:t>% Revenue</a:t>
            </a:r>
            <a:endParaRPr lang="ko-KR" altLang="en-US" sz="1050" dirty="0">
              <a:latin typeface="Arial Narrow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7046" y="332656"/>
            <a:ext cx="355430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In April 2015, AWS was reported to be profitable, with sales of US$1.57 billion in the first quarter of the year, and US$265 million of operating income.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21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VC(3.0)">
  <a:themeElements>
    <a:clrScheme name="1_NVC(3.0)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868686"/>
      </a:accent2>
      <a:accent3>
        <a:srgbClr val="FFFFFF"/>
      </a:accent3>
      <a:accent4>
        <a:srgbClr val="000000"/>
      </a:accent4>
      <a:accent5>
        <a:srgbClr val="D5D5D5"/>
      </a:accent5>
      <a:accent6>
        <a:srgbClr val="797979"/>
      </a:accent6>
      <a:hlink>
        <a:srgbClr val="5F5F5F"/>
      </a:hlink>
      <a:folHlink>
        <a:srgbClr val="DDDDDD"/>
      </a:folHlink>
    </a:clrScheme>
    <a:fontScheme name="1_NVC(3.0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NVC(3.0)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VC(3.0)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47091</TotalTime>
  <Words>1437</Words>
  <Application>Microsoft Office PowerPoint</Application>
  <PresentationFormat>화면 슬라이드 쇼(4:3)</PresentationFormat>
  <Paragraphs>231</Paragraphs>
  <Slides>13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1_NVC(3.0)</vt:lpstr>
      <vt:lpstr>2_디자인 사용자 지정</vt:lpstr>
      <vt:lpstr>1_디자인 사용자 지정</vt:lpstr>
      <vt:lpstr>디자인 사용자 지정</vt:lpstr>
      <vt:lpstr>CS 540 Network Architecture</vt:lpstr>
      <vt:lpstr>Design Principles of Internet Protocols - Design philosophy      : 40 MINS - e2e argument      : 35 MINS - key advantages and problems of e2e argument  : 40 MINS - rethinking and critical review of e2e argument  : 35 MINS</vt:lpstr>
      <vt:lpstr>Problem of e2e principle</vt:lpstr>
      <vt:lpstr>Rethinking the design of the Internet</vt:lpstr>
      <vt:lpstr>Rethinking the design of the Internet</vt:lpstr>
      <vt:lpstr>Tussle Design Principles</vt:lpstr>
      <vt:lpstr>Tussle Design Principles</vt:lpstr>
      <vt:lpstr>Mash-up platform: Reference: Paul Golding, “Connected Services” Wiley, Sep. 2011</vt:lpstr>
      <vt:lpstr>Platform as a Service</vt:lpstr>
      <vt:lpstr>A critical review of e2e arguments in system design *</vt:lpstr>
      <vt:lpstr>A critical review of e2e arguments in system design</vt:lpstr>
      <vt:lpstr>A critical review of e2e arguments in system design</vt:lpstr>
      <vt:lpstr>Reading Assignment</vt:lpstr>
    </vt:vector>
  </TitlesOfParts>
  <Company>ICU-SICE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dc:creator>Younghee Lee</dc:creator>
  <cp:lastModifiedBy>USER</cp:lastModifiedBy>
  <cp:revision>325</cp:revision>
  <cp:lastPrinted>2000-09-05T05:09:43Z</cp:lastPrinted>
  <dcterms:created xsi:type="dcterms:W3CDTF">1998-07-19T12:47:56Z</dcterms:created>
  <dcterms:modified xsi:type="dcterms:W3CDTF">2016-09-12T09:24:08Z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yhlee@pec.etri.re.kr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G:\이영희강의TP</vt:lpwstr>
  </property>
  <property fmtid="{D5CDD505-2E9C-101B-9397-08002B2CF9AE}" pid="22" name="EncodingType">
    <vt:i4>-99</vt:i4>
  </property>
</Properties>
</file>