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736" r:id="rId2"/>
    <p:sldMasterId id="2147483676" r:id="rId3"/>
    <p:sldMasterId id="2147483664" r:id="rId4"/>
  </p:sldMasterIdLst>
  <p:notesMasterIdLst>
    <p:notesMasterId r:id="rId34"/>
  </p:notesMasterIdLst>
  <p:handoutMasterIdLst>
    <p:handoutMasterId r:id="rId35"/>
  </p:handoutMasterIdLst>
  <p:sldIdLst>
    <p:sldId id="277" r:id="rId5"/>
    <p:sldId id="487" r:id="rId6"/>
    <p:sldId id="514" r:id="rId7"/>
    <p:sldId id="521" r:id="rId8"/>
    <p:sldId id="512" r:id="rId9"/>
    <p:sldId id="513" r:id="rId10"/>
    <p:sldId id="527" r:id="rId11"/>
    <p:sldId id="526" r:id="rId12"/>
    <p:sldId id="528" r:id="rId13"/>
    <p:sldId id="529" r:id="rId14"/>
    <p:sldId id="530" r:id="rId15"/>
    <p:sldId id="531" r:id="rId16"/>
    <p:sldId id="532" r:id="rId17"/>
    <p:sldId id="533" r:id="rId18"/>
    <p:sldId id="534" r:id="rId19"/>
    <p:sldId id="535" r:id="rId20"/>
    <p:sldId id="536" r:id="rId21"/>
    <p:sldId id="537" r:id="rId22"/>
    <p:sldId id="538" r:id="rId23"/>
    <p:sldId id="539" r:id="rId24"/>
    <p:sldId id="540" r:id="rId25"/>
    <p:sldId id="541" r:id="rId26"/>
    <p:sldId id="542" r:id="rId27"/>
    <p:sldId id="543" r:id="rId28"/>
    <p:sldId id="544" r:id="rId29"/>
    <p:sldId id="545" r:id="rId30"/>
    <p:sldId id="546" r:id="rId31"/>
    <p:sldId id="547" r:id="rId32"/>
    <p:sldId id="548" r:id="rId33"/>
  </p:sldIdLst>
  <p:sldSz cx="9144000" cy="6858000" type="screen4x3"/>
  <p:notesSz cx="6642100" cy="96535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320">
          <p15:clr>
            <a:srgbClr val="A4A3A4"/>
          </p15:clr>
        </p15:guide>
        <p15:guide id="2" pos="28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CC"/>
    <a:srgbClr val="EAEAEA"/>
    <a:srgbClr val="DDDDDD"/>
    <a:srgbClr val="CC99FF"/>
    <a:srgbClr val="66FFFF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85" autoAdjust="0"/>
    <p:restoredTop sz="94660"/>
  </p:normalViewPr>
  <p:slideViewPr>
    <p:cSldViewPr>
      <p:cViewPr varScale="1">
        <p:scale>
          <a:sx n="93" d="100"/>
          <a:sy n="93" d="100"/>
        </p:scale>
        <p:origin x="-148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8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760"/>
    </p:cViewPr>
  </p:sorterViewPr>
  <p:notesViewPr>
    <p:cSldViewPr>
      <p:cViewPr>
        <p:scale>
          <a:sx n="66" d="100"/>
          <a:sy n="66" d="100"/>
        </p:scale>
        <p:origin x="-846" y="1368"/>
      </p:cViewPr>
      <p:guideLst>
        <p:guide orient="horz" pos="2320"/>
        <p:guide pos="28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t" anchorCtr="0" compatLnSpc="1">
            <a:prstTxWarp prst="textNoShape">
              <a:avLst/>
            </a:prstTxWarp>
          </a:bodyPr>
          <a:lstStyle>
            <a:lvl1pPr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3963" y="0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t" anchorCtr="0" compatLnSpc="1">
            <a:prstTxWarp prst="textNoShape">
              <a:avLst/>
            </a:prstTxWarp>
          </a:bodyPr>
          <a:lstStyle>
            <a:lvl1pPr algn="r"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0988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b" anchorCtr="0" compatLnSpc="1">
            <a:prstTxWarp prst="textNoShape">
              <a:avLst/>
            </a:prstTxWarp>
          </a:bodyPr>
          <a:lstStyle>
            <a:lvl1pPr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3963" y="9170988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b" anchorCtr="0" compatLnSpc="1">
            <a:prstTxWarp prst="textNoShape">
              <a:avLst/>
            </a:prstTxWarp>
          </a:bodyPr>
          <a:lstStyle>
            <a:lvl1pPr algn="r" defTabSz="895350" latinLnBrk="0">
              <a:defRPr sz="1000" i="1">
                <a:ea typeface="돋움" pitchFamily="50" charset="-127"/>
              </a:defRPr>
            </a:lvl1pPr>
          </a:lstStyle>
          <a:p>
            <a:fld id="{A958FF2F-0791-4F83-8CC1-57DD447D83F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4528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t" anchorCtr="0" compatLnSpc="1">
            <a:prstTxWarp prst="textNoShape">
              <a:avLst/>
            </a:prstTxWarp>
          </a:bodyPr>
          <a:lstStyle>
            <a:lvl1pPr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t" anchorCtr="0" compatLnSpc="1">
            <a:prstTxWarp prst="textNoShape">
              <a:avLst/>
            </a:prstTxWarp>
          </a:bodyPr>
          <a:lstStyle>
            <a:lvl1pPr algn="r"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275" y="639763"/>
            <a:ext cx="6589713" cy="49418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9900" y="5772150"/>
            <a:ext cx="5715000" cy="302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94" tIns="45097" rIns="90194" bIns="450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0988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b" anchorCtr="0" compatLnSpc="1">
            <a:prstTxWarp prst="textNoShape">
              <a:avLst/>
            </a:prstTxWarp>
          </a:bodyPr>
          <a:lstStyle>
            <a:lvl1pPr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170988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b" anchorCtr="0" compatLnSpc="1">
            <a:prstTxWarp prst="textNoShape">
              <a:avLst/>
            </a:prstTxWarp>
          </a:bodyPr>
          <a:lstStyle>
            <a:lvl1pPr algn="r" defTabSz="895350" latinLnBrk="0">
              <a:defRPr sz="1000" i="1">
                <a:ea typeface="돋움" pitchFamily="50" charset="-127"/>
              </a:defRPr>
            </a:lvl1pPr>
          </a:lstStyle>
          <a:p>
            <a:fld id="{51BC0879-4465-4F96-BD3F-DFECAC432D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898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hangingPunct="1"/>
            <a:fld id="{612A4EAB-73CD-46CE-91F2-90655C7CE712}" type="slidenum">
              <a:rPr lang="en-US" altLang="ko-KR" sz="1000">
                <a:ea typeface="돋움" pitchFamily="50" charset="-127"/>
              </a:rPr>
              <a:pPr eaLnBrk="1" hangingPunct="1"/>
              <a:t>1</a:t>
            </a:fld>
            <a:endParaRPr lang="en-US" altLang="ko-KR" sz="1000">
              <a:ea typeface="돋움" pitchFamily="50" charset="-127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713CC1-DDAB-4485-A151-F21DBAAF92C5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212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0888"/>
            <a:ext cx="4751388" cy="3563937"/>
          </a:xfrm>
          <a:ln/>
        </p:spPr>
      </p:sp>
      <p:sp>
        <p:nvSpPr>
          <p:cNvPr id="212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95" y="4586122"/>
            <a:ext cx="4867110" cy="4343095"/>
          </a:xfrm>
        </p:spPr>
        <p:txBody>
          <a:bodyPr/>
          <a:lstStyle/>
          <a:p>
            <a:pPr defTabSz="893655"/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713CC1-DDAB-4485-A151-F21DBAAF92C5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212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0888"/>
            <a:ext cx="4751388" cy="3563937"/>
          </a:xfrm>
          <a:ln/>
        </p:spPr>
      </p:sp>
      <p:sp>
        <p:nvSpPr>
          <p:cNvPr id="212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95" y="4586122"/>
            <a:ext cx="4867110" cy="4343095"/>
          </a:xfrm>
        </p:spPr>
        <p:txBody>
          <a:bodyPr/>
          <a:lstStyle/>
          <a:p>
            <a:pPr defTabSz="893655"/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713CC1-DDAB-4485-A151-F21DBAAF92C5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212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0888"/>
            <a:ext cx="4751388" cy="3563937"/>
          </a:xfrm>
          <a:ln/>
        </p:spPr>
      </p:sp>
      <p:sp>
        <p:nvSpPr>
          <p:cNvPr id="212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95" y="4586122"/>
            <a:ext cx="4867110" cy="4343095"/>
          </a:xfrm>
        </p:spPr>
        <p:txBody>
          <a:bodyPr/>
          <a:lstStyle/>
          <a:p>
            <a:pPr defTabSz="893655"/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713CC1-DDAB-4485-A151-F21DBAAF92C5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212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0888"/>
            <a:ext cx="4751388" cy="3563937"/>
          </a:xfrm>
          <a:ln/>
        </p:spPr>
      </p:sp>
      <p:sp>
        <p:nvSpPr>
          <p:cNvPr id="212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95" y="4586122"/>
            <a:ext cx="4867110" cy="4343095"/>
          </a:xfrm>
        </p:spPr>
        <p:txBody>
          <a:bodyPr/>
          <a:lstStyle/>
          <a:p>
            <a:pPr defTabSz="893655"/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713CC1-DDAB-4485-A151-F21DBAAF92C5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212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0888"/>
            <a:ext cx="4751388" cy="3563937"/>
          </a:xfrm>
          <a:ln/>
        </p:spPr>
      </p:sp>
      <p:sp>
        <p:nvSpPr>
          <p:cNvPr id="212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95" y="4586122"/>
            <a:ext cx="4867110" cy="4343095"/>
          </a:xfrm>
        </p:spPr>
        <p:txBody>
          <a:bodyPr/>
          <a:lstStyle/>
          <a:p>
            <a:pPr defTabSz="893655"/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713CC1-DDAB-4485-A151-F21DBAAF92C5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212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0888"/>
            <a:ext cx="4751388" cy="3563937"/>
          </a:xfrm>
          <a:ln/>
        </p:spPr>
      </p:sp>
      <p:sp>
        <p:nvSpPr>
          <p:cNvPr id="212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95" y="4586122"/>
            <a:ext cx="4867110" cy="4343095"/>
          </a:xfrm>
        </p:spPr>
        <p:txBody>
          <a:bodyPr/>
          <a:lstStyle/>
          <a:p>
            <a:pPr defTabSz="893655"/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713CC1-DDAB-4485-A151-F21DBAAF92C5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212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0888"/>
            <a:ext cx="4751388" cy="3563937"/>
          </a:xfrm>
          <a:ln/>
        </p:spPr>
      </p:sp>
      <p:sp>
        <p:nvSpPr>
          <p:cNvPr id="212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95" y="4586122"/>
            <a:ext cx="4867110" cy="4343095"/>
          </a:xfrm>
        </p:spPr>
        <p:txBody>
          <a:bodyPr/>
          <a:lstStyle/>
          <a:p>
            <a:pPr defTabSz="893655"/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713CC1-DDAB-4485-A151-F21DBAAF92C5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212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0888"/>
            <a:ext cx="4751388" cy="3563937"/>
          </a:xfrm>
          <a:ln/>
        </p:spPr>
      </p:sp>
      <p:sp>
        <p:nvSpPr>
          <p:cNvPr id="212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95" y="4586122"/>
            <a:ext cx="4867110" cy="4343095"/>
          </a:xfrm>
        </p:spPr>
        <p:txBody>
          <a:bodyPr/>
          <a:lstStyle/>
          <a:p>
            <a:pPr defTabSz="893655"/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hangingPunct="1"/>
            <a:fld id="{52A973C5-FFC8-4733-ABF7-71F75B97CBF1}" type="slidenum">
              <a:rPr lang="en-US" altLang="ko-KR" sz="1000">
                <a:ea typeface="돋움" pitchFamily="50" charset="-127"/>
              </a:rPr>
              <a:pPr eaLnBrk="1" hangingPunct="1"/>
              <a:t>8</a:t>
            </a:fld>
            <a:endParaRPr lang="en-US" altLang="ko-KR" sz="1000">
              <a:ea typeface="돋움" pitchFamily="50" charset="-127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63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713CC1-DDAB-4485-A151-F21DBAAF92C5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212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50888"/>
            <a:ext cx="4751388" cy="3563937"/>
          </a:xfrm>
          <a:ln/>
        </p:spPr>
      </p:sp>
      <p:sp>
        <p:nvSpPr>
          <p:cNvPr id="212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95" y="4586122"/>
            <a:ext cx="4867110" cy="4343095"/>
          </a:xfrm>
        </p:spPr>
        <p:txBody>
          <a:bodyPr/>
          <a:lstStyle/>
          <a:p>
            <a:pPr defTabSz="893655"/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19050" y="2628900"/>
            <a:ext cx="8026400" cy="0"/>
          </a:xfrm>
          <a:prstGeom prst="line">
            <a:avLst/>
          </a:prstGeom>
          <a:noFill/>
          <a:ln w="50800">
            <a:solidFill>
              <a:srgbClr val="3366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굴림" charset="0"/>
              <a:cs typeface="굴림" charset="0"/>
            </a:endParaRPr>
          </a:p>
        </p:txBody>
      </p:sp>
      <p:pic>
        <p:nvPicPr>
          <p:cNvPr id="5" name="Picture 14" descr="http://imgnews.naver.com/image/277/2009/02/24/2009022410005795830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381750"/>
            <a:ext cx="13684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654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00050" y="13335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유형 편집</a:t>
            </a:r>
          </a:p>
        </p:txBody>
      </p:sp>
      <p:sp>
        <p:nvSpPr>
          <p:cNvPr id="236548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33500" y="344805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유형 편집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sz="1400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400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94BE1A69-7204-4669-835C-56DF833B137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263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1E68CE8-B7C5-451B-9773-D2B2272F0A45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33899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4650" y="400050"/>
            <a:ext cx="2038350" cy="53911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400050"/>
            <a:ext cx="5962650" cy="53911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6B5ECE0-3097-4929-AF42-426F9871410C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3237203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1675" y="400050"/>
            <a:ext cx="7451725" cy="647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40005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762500" y="1295400"/>
            <a:ext cx="4000500" cy="44958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70EC80D-BCCC-416E-848B-7BA1F2D3A4BD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518458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1675" y="400050"/>
            <a:ext cx="7451725" cy="647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40005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762500" y="1295400"/>
            <a:ext cx="40005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762500" y="3619500"/>
            <a:ext cx="40005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595AADB-1CC5-4F76-AAAB-457E29130209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149224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675" y="400050"/>
            <a:ext cx="7451725" cy="647700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4000500" cy="449580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000500" cy="449580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7C0F096-2C8E-1A4D-B451-89DA7421A6DD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144680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40CDBD-162A-47EC-B54D-C7EE496DF4C1}" type="datetimeFigureOut">
              <a:rPr lang="ko-KR" altLang="en-US"/>
              <a:pPr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849023-269E-4F14-983F-B95BAA2D6EF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194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B8FA63-E30A-457C-9209-1D1EAA5A8E16}" type="datetimeFigureOut">
              <a:rPr lang="ko-KR" altLang="en-US"/>
              <a:pPr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B07341-95FD-4A36-A4AA-763502469EC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498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72D206-D290-4B33-AB31-497FB6BB785F}" type="datetimeFigureOut">
              <a:rPr lang="ko-KR" altLang="en-US"/>
              <a:pPr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270A5-C988-46B4-A15E-4E4939203A4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459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4FC6E-DE6D-465B-878A-971AF4D10F2F}" type="datetimeFigureOut">
              <a:rPr lang="ko-KR" altLang="en-US"/>
              <a:pPr/>
              <a:t>2016-09-19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902AF-8FD7-423D-AC29-486DE49E863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008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043982-8EC5-429F-B21F-EAC72D48439F}" type="datetimeFigureOut">
              <a:rPr lang="ko-KR" altLang="en-US"/>
              <a:pPr/>
              <a:t>2016-09-19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1A6E71-8478-4178-9F18-2EDE888C3BC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4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719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0A0E7-CE5F-46ED-A831-154D5E8BE255}" type="datetimeFigureOut">
              <a:rPr lang="ko-KR" altLang="en-US"/>
              <a:pPr/>
              <a:t>2016-09-19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4E0494-1727-4F0B-9099-E9060EEA34E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5308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2E93A1-9D87-4BD3-A1B1-46F7616FBC88}" type="datetimeFigureOut">
              <a:rPr lang="ko-KR" altLang="en-US"/>
              <a:pPr/>
              <a:t>2016-09-19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DAFC8-FF0E-4663-9210-4AD8B89742F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3829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A0C02A-52C6-40D3-A279-81FC622C664C}" type="datetimeFigureOut">
              <a:rPr lang="ko-KR" altLang="en-US"/>
              <a:pPr/>
              <a:t>2016-09-19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EBFB49-7D22-4250-842B-7FCFFC1958F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2869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4B8645-FB74-4649-973D-49CE2D02FEB0}" type="datetimeFigureOut">
              <a:rPr lang="ko-KR" altLang="en-US"/>
              <a:pPr/>
              <a:t>2016-09-19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E1B44F-63C1-49A6-923C-E336A21B787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2517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09C18E-EC3A-44DA-ABCD-5F56711EE203}" type="datetimeFigureOut">
              <a:rPr lang="ko-KR" altLang="en-US"/>
              <a:pPr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632ED9-EE85-4A4E-B406-28E9D81F5FE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8595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9B1043-6391-493C-857B-0F02EC3D5CA7}" type="datetimeFigureOut">
              <a:rPr lang="ko-KR" altLang="en-US"/>
              <a:pPr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EA9A9-D815-45DD-947D-E0163D8F7E5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9582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E49ED5-A9F3-4B23-B773-E75C242F94E9}" type="datetimeFigureOut">
              <a:rPr lang="ko-KR" altLang="en-US"/>
              <a:pPr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0F370-4554-40C9-BC0A-B3675FF8E6B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403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146EB5-5D9E-4F23-8304-E6FCFC993197}" type="datetimeFigureOut">
              <a:rPr lang="ko-KR" altLang="en-US"/>
              <a:pPr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6FA026-E480-4BD7-9C72-0E54A597660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841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D970E6-7840-4FE4-A210-F82F99086A1C}" type="datetimeFigureOut">
              <a:rPr lang="ko-KR" altLang="en-US"/>
              <a:pPr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BA527-57C2-4351-95BA-DE731E10A2A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522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9FFA2D-F850-4573-9905-689A4711956B}" type="datetimeFigureOut">
              <a:rPr lang="ko-KR" altLang="en-US"/>
              <a:pPr/>
              <a:t>2016-09-19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E44B9C-1138-4E17-9F55-94B5F7D6619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82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402A2B7-5303-4473-A91B-3F3B6909D3D7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49332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AC5749-7572-4C94-B37F-0E02062889D2}" type="datetimeFigureOut">
              <a:rPr lang="ko-KR" altLang="en-US"/>
              <a:pPr/>
              <a:t>2016-09-19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B5E1A5-2652-49C7-8953-10343D9466B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5089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C9537D-68F5-4062-9A0A-A9AA73640A2D}" type="datetimeFigureOut">
              <a:rPr lang="ko-KR" altLang="en-US"/>
              <a:pPr/>
              <a:t>2016-09-19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7D8BE0-D732-441C-A3D8-EB9285B1507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6688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AE5796-188C-4602-A960-747250447D0F}" type="datetimeFigureOut">
              <a:rPr lang="ko-KR" altLang="en-US"/>
              <a:pPr/>
              <a:t>2016-09-19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D29304-EDF5-45DF-9577-EEAAF07E4A8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8534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B7D086-2E22-4C5F-A071-6BEE733F7CD2}" type="datetimeFigureOut">
              <a:rPr lang="ko-KR" altLang="en-US"/>
              <a:pPr/>
              <a:t>2016-09-19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AC6D70-F5DE-41FA-B9ED-8D343734B61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998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D8B7E3-B228-454D-9662-91072AA284DF}" type="datetimeFigureOut">
              <a:rPr lang="ko-KR" altLang="en-US"/>
              <a:pPr/>
              <a:t>2016-09-19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3DDA23-554F-4BA3-B698-C015F25DC51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2241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F7936C-6835-481C-A24C-D3BF06EF97E1}" type="datetimeFigureOut">
              <a:rPr lang="ko-KR" altLang="en-US"/>
              <a:pPr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3B78CA-8DD4-41B1-82D3-EE24F2EDDDA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9379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9B023C-0D79-4F0F-956F-A57BD2C29D75}" type="datetimeFigureOut">
              <a:rPr lang="ko-KR" altLang="en-US"/>
              <a:pPr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70AFEF-6A86-4E29-BF65-BA0B19D1119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5164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1D674D-6432-41AE-B83A-46E0332F6C9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4710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E0270C-0C10-46F4-9431-54564CA9D17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5721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B656E3-206B-407A-ABE4-241F8E8560C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91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6FC87E7-139E-46B6-B37D-94F7E54379A1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497759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3608E-B9B8-4A3C-8028-9DE3F12DE76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5807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CF2222-1A46-4D0B-9DAA-0B038CD197C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1565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DA6C1C-FBC6-453A-9658-BBEFF3E101D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6143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54780-3343-4768-81DF-73B444703FD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6935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995A49-35DF-4580-A077-398F2738FB8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865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9014F1-89C3-44B2-9D10-62264ADB9EF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5949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C4F3A-72DF-41F5-A78C-0AC82FC6C4D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9706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ACB097-55FC-42EF-AD6F-AB3162F6164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7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075D844-74CE-419F-9466-D8C0FB5D7C44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77132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BEDD3AC-F526-42BE-928A-3A70F5EB75BF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83610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EDACEAD-C319-4031-9F75-AD10A62FFAE3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314164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6D5F340-C603-43C9-AFD0-020B8B904189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418909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6238BFD-8519-4D96-AC23-38C6C18D6F8E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39758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0" y="1143000"/>
            <a:ext cx="8026400" cy="0"/>
          </a:xfrm>
          <a:prstGeom prst="line">
            <a:avLst/>
          </a:prstGeom>
          <a:noFill/>
          <a:ln w="50800">
            <a:solidFill>
              <a:srgbClr val="3366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1675" y="400050"/>
            <a:ext cx="74517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8153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1619250" y="6742113"/>
            <a:ext cx="72009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71842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1030" name="Text Box 9"/>
          <p:cNvSpPr txBox="1">
            <a:spLocks noChangeArrowheads="1"/>
          </p:cNvSpPr>
          <p:nvPr/>
        </p:nvSpPr>
        <p:spPr bwMode="auto">
          <a:xfrm>
            <a:off x="3708400" y="6453188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lang="en-US" altLang="ko-KR" sz="1400" b="1"/>
              <a:t>Prof. Younghee Lee</a:t>
            </a:r>
            <a:endParaRPr lang="en-US" altLang="ko-KR"/>
          </a:p>
        </p:txBody>
      </p:sp>
      <p:pic>
        <p:nvPicPr>
          <p:cNvPr id="1031" name="Picture 14" descr="http://imgnews.naver.com/image/277/2009/02/24/2009022410005795830_1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381750"/>
            <a:ext cx="13684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5621ECD6-F548-4B63-8C64-2C4E0412DC11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  <p:sldLayoutId id="2147484041" r:id="rId12"/>
    <p:sldLayoutId id="2147484042" r:id="rId13"/>
    <p:sldLayoutId id="2147484043" r:id="rId14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+mj-lt"/>
          <a:ea typeface="+mj-ea"/>
          <a:cs typeface="굴림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  <a:cs typeface="굴림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  <a:cs typeface="굴림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  <a:cs typeface="굴림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  <a:cs typeface="굴림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charset="2"/>
        <a:buChar char="u"/>
        <a:defRPr kumimoji="1" sz="2800">
          <a:solidFill>
            <a:schemeClr val="tx1"/>
          </a:solidFill>
          <a:latin typeface="+mn-lt"/>
          <a:ea typeface="+mn-ea"/>
          <a:cs typeface="굴림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400">
          <a:solidFill>
            <a:schemeClr val="tx1"/>
          </a:solidFill>
          <a:latin typeface="+mn-lt"/>
          <a:ea typeface="+mn-ea"/>
          <a:cs typeface="굴림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kumimoji="1">
          <a:solidFill>
            <a:schemeClr val="tx1"/>
          </a:solidFill>
          <a:latin typeface="+mn-lt"/>
          <a:ea typeface="+mn-ea"/>
          <a:cs typeface="굴림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charset="2"/>
        <a:buChar char="u"/>
        <a:defRPr kumimoji="1">
          <a:solidFill>
            <a:schemeClr val="tx1"/>
          </a:solidFill>
          <a:latin typeface="+mn-lt"/>
          <a:ea typeface="+mn-ea"/>
          <a:cs typeface="굴림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  <a:cs typeface="굴림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433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AD97C94C-5411-43A7-BD80-5653C38686CC}" type="datetimeFigureOut">
              <a:rPr lang="ko-KR" altLang="en-US"/>
              <a:pPr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B364C18B-12D0-4192-A660-08D3F7317F9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66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D2F87966-3DDB-461C-AFC0-730BD3F555EC}" type="datetimeFigureOut">
              <a:rPr lang="ko-KR" altLang="en-US"/>
              <a:pPr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390B3EB5-9F31-4B03-BCA4-0B08C3E90F7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891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DFDB8E15-D83C-4460-B21B-3B4A1AB36250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7950" y="1052513"/>
            <a:ext cx="8712200" cy="11430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ko-KR" sz="4000" dirty="0" smtClean="0">
                <a:latin typeface="Arial" pitchFamily="34" charset="0"/>
              </a:rPr>
              <a:t>CS 540 Network Architecture</a:t>
            </a:r>
            <a:endParaRPr lang="en-US" altLang="ko-KR" dirty="0" smtClean="0">
              <a:latin typeface="Arial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75656" y="2780928"/>
            <a:ext cx="7272808" cy="1249362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altLang="ko-KR" sz="2400" dirty="0">
                <a:latin typeface="Arial"/>
                <a:cs typeface="Arial"/>
              </a:rPr>
              <a:t>Lecture </a:t>
            </a:r>
            <a:r>
              <a:rPr lang="en-US" altLang="ko-KR" sz="2400" dirty="0" smtClean="0">
                <a:latin typeface="Arial"/>
                <a:cs typeface="Arial"/>
              </a:rPr>
              <a:t>4: Mobility  </a:t>
            </a:r>
            <a:endParaRPr lang="en-US" altLang="ko-KR" sz="2400" dirty="0">
              <a:latin typeface="Arial"/>
              <a:cs typeface="Arial"/>
            </a:endParaRPr>
          </a:p>
          <a:p>
            <a:pPr algn="r" eaLnBrk="1" hangingPunct="1">
              <a:lnSpc>
                <a:spcPct val="90000"/>
              </a:lnSpc>
              <a:buFont typeface="Monotype Sorts" charset="2"/>
              <a:buNone/>
            </a:pPr>
            <a:endParaRPr lang="en-US" altLang="ko-KR" dirty="0" smtClean="0">
              <a:latin typeface="Arial" pitchFamily="34" charset="0"/>
            </a:endParaRPr>
          </a:p>
          <a:p>
            <a:pPr algn="r" eaLnBrk="1" hangingPunct="1">
              <a:lnSpc>
                <a:spcPct val="90000"/>
              </a:lnSpc>
              <a:buFont typeface="Monotype Sorts" charset="2"/>
              <a:buNone/>
            </a:pPr>
            <a:endParaRPr lang="en-US" altLang="ko-KR" sz="1600" dirty="0" smtClean="0">
              <a:latin typeface="Arial" pitchFamily="34" charset="0"/>
            </a:endParaRPr>
          </a:p>
          <a:p>
            <a:pPr algn="r" eaLnBrk="1" hangingPunct="1">
              <a:lnSpc>
                <a:spcPct val="90000"/>
              </a:lnSpc>
              <a:buFont typeface="Monotype Sorts" charset="2"/>
              <a:buNone/>
            </a:pPr>
            <a:endParaRPr lang="en-US" altLang="ko-KR" sz="1600" dirty="0" smtClean="0">
              <a:latin typeface="Arial" pitchFamily="34" charset="0"/>
            </a:endParaRPr>
          </a:p>
          <a:p>
            <a:pPr algn="r" eaLnBrk="1" hangingPunct="1">
              <a:lnSpc>
                <a:spcPct val="90000"/>
              </a:lnSpc>
              <a:buFont typeface="Monotype Sorts" charset="2"/>
              <a:buNone/>
            </a:pPr>
            <a:endParaRPr lang="en-US" altLang="ko-KR" sz="1600" dirty="0" smtClean="0"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ko-KR" sz="1800" b="1" dirty="0" smtClean="0">
                <a:latin typeface="Arial" pitchFamily="34" charset="0"/>
              </a:rPr>
              <a:t>Prof. </a:t>
            </a:r>
            <a:r>
              <a:rPr lang="en-US" altLang="ko-KR" sz="1800" b="1" dirty="0" err="1" smtClean="0">
                <a:latin typeface="Arial" pitchFamily="34" charset="0"/>
              </a:rPr>
              <a:t>Younghee</a:t>
            </a:r>
            <a:r>
              <a:rPr lang="en-US" altLang="ko-KR" sz="1800" b="1" dirty="0" smtClean="0">
                <a:latin typeface="Arial" pitchFamily="34" charset="0"/>
              </a:rPr>
              <a:t> Lee</a:t>
            </a:r>
            <a:r>
              <a:rPr lang="en-US" altLang="ko-KR" dirty="0" smtClean="0">
                <a:latin typeface="Arial" pitchFamily="34" charset="0"/>
              </a:rPr>
              <a:t> </a:t>
            </a:r>
          </a:p>
          <a:p>
            <a:pPr algn="r" eaLnBrk="1" hangingPunct="1">
              <a:lnSpc>
                <a:spcPct val="90000"/>
              </a:lnSpc>
              <a:buFont typeface="Monotype Sorts" charset="2"/>
              <a:buNone/>
            </a:pPr>
            <a:endParaRPr lang="en-US" altLang="ko-KR" dirty="0" smtClean="0"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ko-KR" sz="1400" dirty="0" smtClean="0">
                <a:latin typeface="Arial" pitchFamily="34" charset="0"/>
              </a:rPr>
              <a:t>			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LISP</a:t>
            </a:r>
            <a:endParaRPr lang="en-US" sz="3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1412776"/>
            <a:ext cx="8568952" cy="488992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Locator/(Endpoint)ID Separator Protocol</a:t>
            </a:r>
          </a:p>
          <a:p>
            <a:pPr>
              <a:buFont typeface="Wingdings" pitchFamily="2" charset="2"/>
              <a:buChar char="u"/>
            </a:pPr>
            <a:r>
              <a:rPr lang="en-US" altLang="ko-KR" sz="2400" i="1" dirty="0">
                <a:latin typeface="Arial" pitchFamily="34" charset="0"/>
                <a:cs typeface="Arial" pitchFamily="34" charset="0"/>
              </a:rPr>
              <a:t>IETF LISP WG: </a:t>
            </a:r>
            <a:r>
              <a:rPr lang="en-US" altLang="ko-KR" sz="2400" i="1" dirty="0" smtClean="0">
                <a:latin typeface="Arial" pitchFamily="34" charset="0"/>
                <a:cs typeface="Arial" pitchFamily="34" charset="0"/>
              </a:rPr>
              <a:t>RFC6830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u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Cisco, US</a:t>
            </a:r>
          </a:p>
          <a:p>
            <a:pPr>
              <a:buFont typeface="Wingdings" pitchFamily="2" charset="2"/>
              <a:buChar char="u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Edge-Core </a:t>
            </a:r>
            <a:r>
              <a:rPr lang="en-US" altLang="ko-KR" sz="2400" dirty="0">
                <a:latin typeface="Arial" pitchFamily="34" charset="0"/>
                <a:cs typeface="Arial" pitchFamily="34" charset="0"/>
              </a:rPr>
              <a:t>network separation (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EID-RLOC)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Topological Routing Locators (RLOCs) for routing</a:t>
            </a:r>
          </a:p>
          <a:p>
            <a:pPr>
              <a:buFont typeface="Wingdings" pitchFamily="2" charset="2"/>
              <a:buChar char="u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Network Based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Map and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Encap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Solution</a:t>
            </a:r>
          </a:p>
          <a:p>
            <a:pPr lvl="1"/>
            <a:r>
              <a:rPr lang="en-US" altLang="ko-KR" sz="2000" dirty="0">
                <a:latin typeface="Arial" pitchFamily="34" charset="0"/>
                <a:cs typeface="Arial" pitchFamily="34" charset="0"/>
              </a:rPr>
              <a:t>encapsulation between routers at the "edge" of the 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Internet</a:t>
            </a: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topological 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aggregation of the routable addresses 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(LOCs)</a:t>
            </a:r>
          </a:p>
          <a:p>
            <a:pPr lvl="1"/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With portable 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numbering of end systems 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(EIDs)(Separate id space)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u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No changes to hosts, no new addressing changes to site devices</a:t>
            </a:r>
            <a:r>
              <a:rPr lang="en-US" altLang="ko-KR" sz="2400" dirty="0">
                <a:cs typeface="Tunga" pitchFamily="34" charset="0"/>
              </a:rPr>
              <a:t> </a:t>
            </a:r>
            <a:r>
              <a:rPr lang="en-US" altLang="ko-KR" sz="2400" dirty="0" smtClean="0">
                <a:cs typeface="Tunga" pitchFamily="34" charset="0"/>
              </a:rPr>
              <a:t>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765973" y="260648"/>
            <a:ext cx="3270523" cy="2304256"/>
            <a:chOff x="5796136" y="185670"/>
            <a:chExt cx="3270523" cy="2304256"/>
          </a:xfrm>
        </p:grpSpPr>
        <p:pic>
          <p:nvPicPr>
            <p:cNvPr id="1026" name="Picture 2" descr="111_lisp_fig1_lg.jpg (487×322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185670"/>
              <a:ext cx="2838475" cy="2304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5796136" y="1772816"/>
              <a:ext cx="10801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altLang="ko-KR" sz="900" b="1" dirty="0">
                  <a:solidFill>
                    <a:srgbClr val="FF0000"/>
                  </a:solidFill>
                </a:rPr>
                <a:t>Router:</a:t>
              </a:r>
            </a:p>
            <a:p>
              <a:r>
                <a:rPr lang="fr-FR" altLang="ko-KR" sz="900" b="1" dirty="0">
                  <a:solidFill>
                    <a:srgbClr val="FF0000"/>
                  </a:solidFill>
                </a:rPr>
                <a:t>supplies RLOCs</a:t>
              </a:r>
            </a:p>
            <a:p>
              <a:r>
                <a:rPr lang="fr-FR" altLang="ko-KR" sz="900" b="1" dirty="0">
                  <a:solidFill>
                    <a:srgbClr val="FF0000"/>
                  </a:solidFill>
                </a:rPr>
                <a:t>by adding new</a:t>
              </a:r>
            </a:p>
            <a:p>
              <a:r>
                <a:rPr lang="fr-FR" altLang="ko-KR" sz="900" b="1" dirty="0">
                  <a:solidFill>
                    <a:srgbClr val="FF0000"/>
                  </a:solidFill>
                </a:rPr>
                <a:t>header</a:t>
              </a:r>
              <a:endParaRPr lang="ko-KR" altLang="en-US" sz="900" b="1" dirty="0">
                <a:solidFill>
                  <a:srgbClr val="FF0000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012160" y="1187460"/>
              <a:ext cx="100811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altLang="ko-KR" sz="900" b="1" dirty="0">
                  <a:solidFill>
                    <a:srgbClr val="00B050"/>
                  </a:solidFill>
                </a:rPr>
                <a:t>Host Stack:</a:t>
              </a:r>
            </a:p>
            <a:p>
              <a:r>
                <a:rPr lang="fr-FR" altLang="ko-KR" sz="900" b="1" dirty="0">
                  <a:solidFill>
                    <a:srgbClr val="00B050"/>
                  </a:solidFill>
                </a:rPr>
                <a:t>supplies IDs</a:t>
              </a:r>
              <a:endParaRPr lang="ko-KR" altLang="en-US" sz="9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 rot="20892390">
            <a:off x="2346192" y="5618885"/>
            <a:ext cx="1766107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solidFill>
                  <a:srgbClr val="002060"/>
                </a:solidFill>
              </a:rPr>
              <a:t>Network Level Solution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1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LISP Data plane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t="3851"/>
          <a:stretch>
            <a:fillRect/>
          </a:stretch>
        </p:blipFill>
        <p:spPr>
          <a:xfrm>
            <a:off x="99888" y="1417638"/>
            <a:ext cx="8864600" cy="45578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5696" y="1202194"/>
            <a:ext cx="1944216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sz="1050" b="1" dirty="0"/>
              <a:t>Ingress Tunnel Router (ITR</a:t>
            </a:r>
            <a:r>
              <a:rPr lang="fr-FR" altLang="ko-KR" sz="1050" b="1" dirty="0" smtClean="0"/>
              <a:t>)</a:t>
            </a:r>
          </a:p>
          <a:p>
            <a:r>
              <a:rPr lang="fr-FR" altLang="ko-KR" sz="1050" b="1" dirty="0"/>
              <a:t>Egress Tunnel Router (ETR)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8947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Mapping EID -&gt; RLOC : Control Plane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124744"/>
            <a:ext cx="9001000" cy="4525963"/>
          </a:xfr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ALT = The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ALTernative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network</a:t>
            </a:r>
          </a:p>
          <a:p>
            <a:pPr lvl="1"/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an 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instance of BGP that carries EID prefixes </a:t>
            </a:r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u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ALT mapping signals ETR for ITR</a:t>
            </a:r>
          </a:p>
          <a:p>
            <a:pPr lvl="1" algn="just"/>
            <a:r>
              <a:rPr lang="en-US" altLang="ko-KR" sz="1400" dirty="0">
                <a:latin typeface="Arial" pitchFamily="34" charset="0"/>
                <a:cs typeface="Arial" pitchFamily="34" charset="0"/>
              </a:rPr>
              <a:t>ETRs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advertise 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EID-prefixes into the ALT to attract Map-Requests</a:t>
            </a:r>
          </a:p>
          <a:p>
            <a:pPr lvl="1" algn="just"/>
            <a:r>
              <a:rPr lang="en-US" altLang="ko-KR" sz="1400" dirty="0">
                <a:latin typeface="Arial" pitchFamily="34" charset="0"/>
                <a:cs typeface="Arial" pitchFamily="34" charset="0"/>
              </a:rPr>
              <a:t>ITRs use the ALT to route Map-Requests to the ETRs that are authoritative for an EID prefix</a:t>
            </a:r>
          </a:p>
          <a:p>
            <a:pPr lvl="1">
              <a:lnSpc>
                <a:spcPct val="90000"/>
              </a:lnSpc>
            </a:pPr>
            <a:r>
              <a:rPr lang="en-US" altLang="ko-KR" sz="1400" dirty="0">
                <a:latin typeface="Arial" pitchFamily="34" charset="0"/>
                <a:cs typeface="Arial" pitchFamily="34" charset="0"/>
              </a:rPr>
              <a:t>ETRs return Map-Replies on the underlying network to the requesting ITR </a:t>
            </a:r>
          </a:p>
          <a:p>
            <a:pPr lvl="1">
              <a:lnSpc>
                <a:spcPct val="90000"/>
              </a:lnSpc>
            </a:pPr>
            <a:r>
              <a:rPr lang="en-US" altLang="ko-KR" sz="1400" dirty="0">
                <a:latin typeface="Arial" pitchFamily="34" charset="0"/>
                <a:cs typeface="Arial" pitchFamily="34" charset="0"/>
              </a:rPr>
              <a:t>The ITR can now LISP-encapsulate packets directly to the destination’s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ETR: GRE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042964"/>
            <a:ext cx="7396808" cy="36984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2199" y="6309320"/>
            <a:ext cx="263260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sz="1050" b="1" dirty="0" smtClean="0"/>
              <a:t>GRE: Generic </a:t>
            </a:r>
            <a:r>
              <a:rPr lang="fr-FR" altLang="ko-KR" sz="1050" b="1" dirty="0"/>
              <a:t>Routing </a:t>
            </a:r>
            <a:r>
              <a:rPr lang="fr-FR" altLang="ko-KR" sz="1050" b="1" dirty="0" smtClean="0"/>
              <a:t>Encapsulation</a:t>
            </a:r>
            <a:endParaRPr lang="fr-FR" altLang="ko-KR" sz="1050" b="1" dirty="0"/>
          </a:p>
        </p:txBody>
      </p:sp>
      <p:sp>
        <p:nvSpPr>
          <p:cNvPr id="6" name="TextBox 5"/>
          <p:cNvSpPr txBox="1"/>
          <p:nvPr/>
        </p:nvSpPr>
        <p:spPr>
          <a:xfrm rot="20520755">
            <a:off x="6563787" y="1271499"/>
            <a:ext cx="2442096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cs typeface="Tunga" pitchFamily="34" charset="0"/>
              </a:rPr>
              <a:t>Problem: requires global </a:t>
            </a:r>
            <a:r>
              <a:rPr lang="en-US" altLang="ko-KR" dirty="0">
                <a:solidFill>
                  <a:srgbClr val="FF0000"/>
                </a:solidFill>
                <a:cs typeface="Tunga" pitchFamily="34" charset="0"/>
              </a:rPr>
              <a:t>query server </a:t>
            </a:r>
            <a:r>
              <a:rPr lang="en-US" altLang="ko-KR" dirty="0" smtClean="0">
                <a:solidFill>
                  <a:srgbClr val="FF0000"/>
                </a:solidFill>
                <a:cs typeface="Tunga" pitchFamily="34" charset="0"/>
              </a:rPr>
              <a:t>network</a:t>
            </a:r>
            <a:endParaRPr lang="en-US" altLang="ko-KR" dirty="0">
              <a:solidFill>
                <a:srgbClr val="FF0000"/>
              </a:solidFill>
              <a:cs typeface="Tung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60583" y="5013176"/>
            <a:ext cx="1944216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sz="1050" b="1" dirty="0"/>
              <a:t>Ingress Tunnel Router (ITR</a:t>
            </a:r>
            <a:r>
              <a:rPr lang="fr-FR" altLang="ko-KR" sz="1050" b="1" dirty="0" smtClean="0"/>
              <a:t>)</a:t>
            </a:r>
          </a:p>
          <a:p>
            <a:r>
              <a:rPr lang="fr-FR" altLang="ko-KR" sz="1050" b="1" dirty="0"/>
              <a:t>Egress Tunnel Router (ETR)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82101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TCP connection Migration</a:t>
            </a:r>
            <a:endParaRPr lang="en-US" sz="29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8" y="1124744"/>
            <a:ext cx="9036496" cy="5328592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The Migrate Internet Mobility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Project:</a:t>
            </a:r>
          </a:p>
          <a:p>
            <a:pPr lvl="1">
              <a:spcBef>
                <a:spcPts val="300"/>
              </a:spcBef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enabling technology  for MIT’s oxygen project(Pervasive computing)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  <a:buFont typeface="Wingdings" pitchFamily="2" charset="2"/>
              <a:buChar char="u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Approach</a:t>
            </a:r>
          </a:p>
          <a:p>
            <a:pPr lvl="1">
              <a:spcBef>
                <a:spcPts val="30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Locates hosts through existing DNS : </a:t>
            </a:r>
          </a:p>
          <a:p>
            <a:pPr lvl="2">
              <a:spcBef>
                <a:spcPts val="300"/>
              </a:spcBef>
            </a:pP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LISP: global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server </a:t>
            </a:r>
            <a:r>
              <a:rPr lang="en-US" altLang="ko-K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lvl="1">
              <a:spcBef>
                <a:spcPts val="300"/>
              </a:spcBef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Secure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Domain Name System Dynamic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Update: RFC 2137</a:t>
            </a:r>
          </a:p>
          <a:p>
            <a:pPr lvl="1">
              <a:spcBef>
                <a:spcPts val="300"/>
              </a:spcBef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Seamless connectivity through connection migration</a:t>
            </a:r>
          </a:p>
          <a:p>
            <a:pPr lvl="2">
              <a:spcBef>
                <a:spcPts val="300"/>
              </a:spcBef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Follow from the e2e arguments</a:t>
            </a:r>
          </a:p>
          <a:p>
            <a:pPr>
              <a:spcBef>
                <a:spcPts val="300"/>
              </a:spcBef>
              <a:buFont typeface="Wingdings" pitchFamily="2" charset="2"/>
              <a:buChar char="u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No IP support</a:t>
            </a:r>
          </a:p>
          <a:p>
            <a:pPr lvl="1"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have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layer dynamically re-bind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endpoints</a:t>
            </a:r>
          </a:p>
          <a:p>
            <a:pPr>
              <a:spcBef>
                <a:spcPts val="300"/>
              </a:spcBef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Join together two separate connections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300"/>
              </a:spcBef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By unifying the context space: reference previous connection with token</a:t>
            </a:r>
          </a:p>
          <a:p>
            <a:pPr lvl="1">
              <a:spcBef>
                <a:spcPts val="300"/>
              </a:spcBef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Initial SYN </a:t>
            </a:r>
            <a:r>
              <a:rPr lang="en-US" altLang="ko-K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a-&gt;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: SYN/ACK </a:t>
            </a:r>
            <a:r>
              <a:rPr lang="en-US" altLang="ko-K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&lt;-b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ACK(with data) </a:t>
            </a:r>
            <a:r>
              <a:rPr lang="en-US" altLang="ko-K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a-&gt;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ko-KR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data transfer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: Migrate SYN </a:t>
            </a:r>
            <a:r>
              <a:rPr lang="en-US" altLang="ko-K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a-&gt;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Migrate SYN/ACK </a:t>
            </a:r>
            <a:r>
              <a:rPr lang="en-US" altLang="ko-K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&lt;-b</a:t>
            </a:r>
            <a:r>
              <a:rPr lang="en-US" altLang="ko-KR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ACK(with data) </a:t>
            </a:r>
            <a:r>
              <a:rPr lang="en-US" altLang="ko-K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a-&gt;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2">
              <a:spcBef>
                <a:spcPts val="300"/>
              </a:spcBef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Special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SYN packets include a Migrate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option: Migrate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SYNs do not establish new connections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but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migrate previously-established ones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072629" y="3636948"/>
            <a:ext cx="1565896" cy="1424191"/>
            <a:chOff x="7072629" y="3372961"/>
            <a:chExt cx="1565896" cy="1856239"/>
          </a:xfrm>
        </p:grpSpPr>
        <p:cxnSp>
          <p:nvCxnSpPr>
            <p:cNvPr id="5" name="직선 연결선 4"/>
            <p:cNvCxnSpPr/>
            <p:nvPr/>
          </p:nvCxnSpPr>
          <p:spPr bwMode="auto">
            <a:xfrm>
              <a:off x="7236296" y="3717032"/>
              <a:ext cx="0" cy="151216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직선 연결선 5"/>
            <p:cNvCxnSpPr/>
            <p:nvPr/>
          </p:nvCxnSpPr>
          <p:spPr bwMode="auto">
            <a:xfrm>
              <a:off x="8460432" y="3717032"/>
              <a:ext cx="0" cy="151216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TextBox 6"/>
            <p:cNvSpPr txBox="1"/>
            <p:nvPr/>
          </p:nvSpPr>
          <p:spPr>
            <a:xfrm>
              <a:off x="7072629" y="337296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FF0000"/>
                  </a:solidFill>
                </a:rPr>
                <a:t>a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96765" y="3385613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FF0000"/>
                  </a:solidFill>
                </a:rPr>
                <a:t>b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795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Migrate approach</a:t>
            </a:r>
            <a:endParaRPr lang="en-US" sz="29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268760"/>
            <a:ext cx="7056785" cy="4599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43808" y="6018848"/>
            <a:ext cx="218316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Slide from Alex </a:t>
            </a:r>
            <a:r>
              <a:rPr lang="en-US" altLang="ko-KR" sz="1200" dirty="0" err="1" smtClean="0"/>
              <a:t>Snoeren</a:t>
            </a:r>
            <a:r>
              <a:rPr lang="en-US" altLang="ko-KR" sz="1200" dirty="0" smtClean="0"/>
              <a:t>, MIT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3533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TCP connection Migration</a:t>
            </a:r>
            <a:endParaRPr lang="en-US" sz="29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8" y="1268760"/>
            <a:ext cx="9036496" cy="5328592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The Migrate Internet Mobility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Project:</a:t>
            </a:r>
          </a:p>
          <a:p>
            <a:pPr lvl="1">
              <a:spcBef>
                <a:spcPts val="300"/>
              </a:spcBef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enabling technology  for MIT’s oxygen project(Pervasive computing)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  <a:buFont typeface="Wingdings" pitchFamily="2" charset="2"/>
              <a:buChar char="u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But</a:t>
            </a:r>
          </a:p>
          <a:p>
            <a:pPr lvl="1">
              <a:spcBef>
                <a:spcPts val="300"/>
              </a:spcBef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Requires TCP support : only work for 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TCP</a:t>
            </a:r>
            <a:endParaRPr lang="en-US" altLang="ko-KR" sz="24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300"/>
              </a:spcBef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Slower than link-layer migration</a:t>
            </a:r>
          </a:p>
          <a:p>
            <a:pPr lvl="1">
              <a:spcBef>
                <a:spcPts val="300"/>
              </a:spcBef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92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HIP</a:t>
            </a:r>
            <a:endParaRPr lang="en-US" sz="29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95400"/>
            <a:ext cx="8928992" cy="4495800"/>
          </a:xfr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Host Identity Protocol</a:t>
            </a:r>
          </a:p>
          <a:p>
            <a:pPr>
              <a:buFont typeface="Wingdings" pitchFamily="2" charset="2"/>
              <a:buChar char="u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Invasive IP stack changes</a:t>
            </a:r>
          </a:p>
          <a:p>
            <a:pPr>
              <a:buFont typeface="Wingdings" pitchFamily="2" charset="2"/>
              <a:buChar char="u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Original goal: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 to associate secure identities with hosts via cryptography (IPSec ESP)</a:t>
            </a:r>
          </a:p>
          <a:p>
            <a:pPr>
              <a:buFont typeface="Wingdings" pitchFamily="2" charset="2"/>
              <a:buChar char="u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End-To-End Communications via HIP secure id</a:t>
            </a:r>
          </a:p>
          <a:p>
            <a:pPr>
              <a:buFont typeface="Wingdings" pitchFamily="2" charset="2"/>
              <a:buChar char="u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ID/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Loc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split from security perspective in addition.</a:t>
            </a:r>
          </a:p>
          <a:p>
            <a:pPr>
              <a:buFont typeface="Wingdings" pitchFamily="2" charset="2"/>
              <a:buChar char="u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HIT : Host </a:t>
            </a:r>
            <a:r>
              <a:rPr lang="en-US" altLang="ko-KR" sz="2400" dirty="0">
                <a:latin typeface="Arial" pitchFamily="34" charset="0"/>
                <a:cs typeface="Arial" pitchFamily="34" charset="0"/>
              </a:rPr>
              <a:t>Identity 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Tag</a:t>
            </a:r>
            <a:endParaRPr lang="en-US" altLang="ko-KR" sz="24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ko-KR" sz="2000" dirty="0">
                <a:latin typeface="Arial" pitchFamily="34" charset="0"/>
                <a:cs typeface="Arial" pitchFamily="34" charset="0"/>
              </a:rPr>
              <a:t>128bit long hash 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value: hash on 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public crypto key!</a:t>
            </a:r>
          </a:p>
          <a:p>
            <a:pPr lvl="1"/>
            <a:r>
              <a:rPr lang="en-US" altLang="ko-KR" sz="2000" dirty="0">
                <a:latin typeface="Arial" pitchFamily="34" charset="0"/>
                <a:cs typeface="Arial" pitchFamily="34" charset="0"/>
              </a:rPr>
              <a:t>Transport sockets bound to HITs not IPs</a:t>
            </a:r>
          </a:p>
          <a:p>
            <a:pPr lvl="1"/>
            <a:r>
              <a:rPr lang="en-US" altLang="ko-KR" sz="2000" dirty="0">
                <a:latin typeface="Arial" pitchFamily="34" charset="0"/>
                <a:cs typeface="Arial" pitchFamily="34" charset="0"/>
              </a:rPr>
              <a:t>Kernel translates HIT - &gt; 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IP</a:t>
            </a:r>
          </a:p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decoupling of the transport layer from the internetworking layer</a:t>
            </a:r>
          </a:p>
        </p:txBody>
      </p:sp>
      <p:sp>
        <p:nvSpPr>
          <p:cNvPr id="4" name="TextBox 3"/>
          <p:cNvSpPr txBox="1"/>
          <p:nvPr/>
        </p:nvSpPr>
        <p:spPr>
          <a:xfrm rot="20892390">
            <a:off x="6998960" y="4362927"/>
            <a:ext cx="1454720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solidFill>
                  <a:srgbClr val="002060"/>
                </a:solidFill>
              </a:rPr>
              <a:t>Host Level Solution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07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851865" y="1879600"/>
            <a:ext cx="1625600" cy="4699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tabLst>
                <a:tab pos="838200" algn="l"/>
              </a:tabLst>
            </a:pPr>
            <a:r>
              <a:rPr lang="en-US" sz="230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pitchFamily="34" charset="0"/>
              </a:rPr>
              <a:t>Process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39165" y="2730500"/>
            <a:ext cx="1651000" cy="3683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tabLst>
                <a:tab pos="838200" algn="l"/>
              </a:tabLst>
            </a:pPr>
            <a:r>
              <a:rPr lang="en-US" sz="2300" dirty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pitchFamily="34" charset="0"/>
              </a:rPr>
              <a:t>Transport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39165" y="4330700"/>
            <a:ext cx="1651000" cy="3683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tabLst>
                <a:tab pos="838200" algn="l"/>
              </a:tabLst>
            </a:pPr>
            <a:r>
              <a:rPr lang="en-US" sz="230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pitchFamily="34" charset="0"/>
              </a:rPr>
              <a:t>IP layer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39165" y="5118100"/>
            <a:ext cx="1651000" cy="3683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tabLst>
                <a:tab pos="838200" algn="l"/>
              </a:tabLst>
            </a:pPr>
            <a:r>
              <a:rPr lang="en-US" sz="230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pitchFamily="34" charset="0"/>
              </a:rPr>
              <a:t>Link layer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1664665" y="3111500"/>
            <a:ext cx="0" cy="1192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stealth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cs typeface="Arial" pitchFamily="34" charset="0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1664665" y="4699000"/>
            <a:ext cx="0" cy="409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stealth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cs typeface="Arial" pitchFamily="34" charset="0"/>
            </a:endParaRP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1664665" y="3124200"/>
            <a:ext cx="0" cy="1184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stealth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cs typeface="Arial" pitchFamily="34" charset="0"/>
            </a:endParaRPr>
          </a:p>
        </p:txBody>
      </p:sp>
      <p:sp>
        <p:nvSpPr>
          <p:cNvPr id="11" name="Line 20"/>
          <p:cNvSpPr>
            <a:spLocks noChangeShapeType="1"/>
          </p:cNvSpPr>
          <p:nvPr/>
        </p:nvSpPr>
        <p:spPr bwMode="auto">
          <a:xfrm>
            <a:off x="1664665" y="2362200"/>
            <a:ext cx="0" cy="357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stealth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cs typeface="Arial" pitchFamily="34" charset="0"/>
            </a:endParaRPr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5335215" y="1870075"/>
            <a:ext cx="1625600" cy="4699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tabLst>
                <a:tab pos="838200" algn="l"/>
              </a:tabLst>
            </a:pPr>
            <a:r>
              <a:rPr lang="en-US" sz="2300" dirty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pitchFamily="34" charset="0"/>
              </a:rPr>
              <a:t>Process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5322515" y="2720975"/>
            <a:ext cx="1651000" cy="3683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tabLst>
                <a:tab pos="838200" algn="l"/>
              </a:tabLst>
            </a:pPr>
            <a:r>
              <a:rPr lang="en-US" sz="230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pitchFamily="34" charset="0"/>
              </a:rPr>
              <a:t>Transport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5322515" y="4321175"/>
            <a:ext cx="1651000" cy="3683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tabLst>
                <a:tab pos="838200" algn="l"/>
              </a:tabLst>
            </a:pPr>
            <a:r>
              <a:rPr lang="en-US" sz="230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pitchFamily="34" charset="0"/>
              </a:rPr>
              <a:t>IP layer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5322515" y="5108575"/>
            <a:ext cx="1651000" cy="3683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tabLst>
                <a:tab pos="838200" algn="l"/>
              </a:tabLst>
            </a:pPr>
            <a:r>
              <a:rPr lang="en-US" sz="230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pitchFamily="34" charset="0"/>
              </a:rPr>
              <a:t>Link layer</a:t>
            </a:r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>
            <a:off x="6148015" y="3101975"/>
            <a:ext cx="0" cy="1192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stealth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cs typeface="Arial" pitchFamily="34" charset="0"/>
            </a:endParaRP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6148015" y="4689475"/>
            <a:ext cx="0" cy="409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stealth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cs typeface="Arial" pitchFamily="34" charset="0"/>
            </a:endParaRPr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6148015" y="3114675"/>
            <a:ext cx="0" cy="1184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stealth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cs typeface="Arial" pitchFamily="34" charset="0"/>
            </a:endParaRPr>
          </a:p>
        </p:txBody>
      </p:sp>
      <p:sp>
        <p:nvSpPr>
          <p:cNvPr id="27" name="Line 20"/>
          <p:cNvSpPr>
            <a:spLocks noChangeShapeType="1"/>
          </p:cNvSpPr>
          <p:nvPr/>
        </p:nvSpPr>
        <p:spPr bwMode="auto">
          <a:xfrm>
            <a:off x="6148015" y="2352675"/>
            <a:ext cx="0" cy="357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stealth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cs typeface="Arial" pitchFamily="34" charset="0"/>
            </a:endParaRPr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5309815" y="3564955"/>
            <a:ext cx="1651000" cy="3683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76199" dir="2700000" algn="ctr" rotWithShape="0">
              <a:schemeClr val="bg2">
                <a:alpha val="70000"/>
              </a:schemeClr>
            </a:outerShdw>
          </a:effectLst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tabLst>
                <a:tab pos="838200" algn="l"/>
              </a:tabLst>
            </a:pPr>
            <a:r>
              <a:rPr lang="en-US" sz="2300" dirty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pitchFamily="34" charset="0"/>
              </a:rPr>
              <a:t>Host Identity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25969" y="2730500"/>
            <a:ext cx="2121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Arial" pitchFamily="34" charset="0"/>
              </a:rPr>
              <a:t>&lt;IP Address, Port&gt;</a:t>
            </a:r>
            <a:endParaRPr lang="en-US" dirty="0"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23489" y="4303713"/>
            <a:ext cx="2121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Arial" pitchFamily="34" charset="0"/>
              </a:rPr>
              <a:t>&lt;IP Address&gt;</a:t>
            </a:r>
            <a:endParaRPr lang="en-US" dirty="0"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38640" y="2729468"/>
            <a:ext cx="2121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Arial" pitchFamily="34" charset="0"/>
              </a:rPr>
              <a:t>&lt;Host ID, Port&gt;</a:t>
            </a:r>
            <a:endParaRPr lang="en-US" dirty="0"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51649" y="3564955"/>
            <a:ext cx="129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Arial" pitchFamily="34" charset="0"/>
              </a:rPr>
              <a:t>&lt;Host ID&gt;</a:t>
            </a:r>
            <a:endParaRPr lang="en-US" dirty="0"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38640" y="4321175"/>
            <a:ext cx="2121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Arial" pitchFamily="34" charset="0"/>
              </a:rPr>
              <a:t>&lt;IP Address&gt;</a:t>
            </a:r>
            <a:endParaRPr lang="en-US" dirty="0">
              <a:cs typeface="Arial" pitchFamily="34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3252577" y="3564955"/>
            <a:ext cx="1595311" cy="368300"/>
          </a:xfrm>
          <a:prstGeom prst="rightArrow">
            <a:avLst/>
          </a:prstGeom>
          <a:solidFill>
            <a:srgbClr val="5B759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01675" y="400050"/>
            <a:ext cx="7451725" cy="6477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HIP</a:t>
            </a:r>
            <a:endParaRPr lang="en-US" sz="29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 rot="20588260">
            <a:off x="4075309" y="3839819"/>
            <a:ext cx="111761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New waist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23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01675" y="400050"/>
            <a:ext cx="7451725" cy="6477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HIP</a:t>
            </a:r>
            <a:endParaRPr lang="en-US" sz="2900" i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45504" y="1265185"/>
            <a:ext cx="8818984" cy="5260159"/>
            <a:chOff x="251520" y="1049161"/>
            <a:chExt cx="8818984" cy="5260159"/>
          </a:xfrm>
        </p:grpSpPr>
        <p:pic>
          <p:nvPicPr>
            <p:cNvPr id="3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1869082"/>
              <a:ext cx="7162800" cy="4440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CD88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40458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B7C1EB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251520" y="4089201"/>
              <a:ext cx="1368152" cy="555793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altLang="ko-KR" sz="1050" dirty="0"/>
                <a:t>a signal protocol between </a:t>
              </a:r>
              <a:r>
                <a:rPr lang="en-US" altLang="ko-KR" sz="1050" dirty="0" smtClean="0"/>
                <a:t>the communicating end points</a:t>
              </a:r>
              <a:endParaRPr lang="en-US" altLang="ko-KR" sz="1050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4644008" y="2706165"/>
              <a:ext cx="2088232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ko-KR" sz="900" dirty="0">
                  <a:ea typeface="굴림" charset="-127"/>
                  <a:cs typeface="Arial" panose="020B0604020202020204" pitchFamily="34" charset="0"/>
                </a:rPr>
                <a:t>Provide implicit HI </a:t>
              </a:r>
              <a:r>
                <a:rPr lang="en-US" altLang="ko-KR" sz="900" dirty="0">
                  <a:ea typeface="굴림" charset="-127"/>
                  <a:cs typeface="Arial" panose="020B0604020202020204" pitchFamily="34" charset="0"/>
                  <a:sym typeface="Symbol" pitchFamily="18" charset="2"/>
                </a:rPr>
                <a:t></a:t>
              </a:r>
              <a:r>
                <a:rPr lang="en-US" altLang="ko-KR" sz="900" dirty="0">
                  <a:ea typeface="굴림" charset="-127"/>
                  <a:cs typeface="Arial" panose="020B0604020202020204" pitchFamily="34" charset="0"/>
                </a:rPr>
                <a:t> IP mapping through FQDN </a:t>
              </a:r>
              <a:r>
                <a:rPr lang="en-US" altLang="ko-KR" sz="900" dirty="0">
                  <a:ea typeface="굴림" charset="-127"/>
                  <a:cs typeface="Arial" panose="020B0604020202020204" pitchFamily="34" charset="0"/>
                  <a:sym typeface="Symbol" pitchFamily="18" charset="2"/>
                </a:rPr>
                <a:t></a:t>
              </a:r>
              <a:r>
                <a:rPr lang="en-US" altLang="ko-KR" sz="900" dirty="0">
                  <a:ea typeface="굴림" charset="-127"/>
                  <a:cs typeface="Arial" panose="020B0604020202020204" pitchFamily="34" charset="0"/>
                </a:rPr>
                <a:t> HI and FQDN </a:t>
              </a:r>
              <a:r>
                <a:rPr lang="en-US" altLang="ko-KR" sz="900" dirty="0">
                  <a:ea typeface="굴림" charset="-127"/>
                  <a:cs typeface="Arial" panose="020B0604020202020204" pitchFamily="34" charset="0"/>
                  <a:sym typeface="Symbol" pitchFamily="18" charset="2"/>
                </a:rPr>
                <a:t></a:t>
              </a:r>
              <a:r>
                <a:rPr lang="en-US" altLang="ko-KR" sz="900" dirty="0">
                  <a:ea typeface="굴림" charset="-127"/>
                  <a:cs typeface="Arial" panose="020B0604020202020204" pitchFamily="34" charset="0"/>
                </a:rPr>
                <a:t> IP 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847234" y="5313337"/>
              <a:ext cx="920445" cy="258532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ko-KR" sz="1200" dirty="0">
                  <a:solidFill>
                    <a:srgbClr val="0000FF"/>
                  </a:solidFill>
                  <a:ea typeface="굴림" charset="-127"/>
                </a:rPr>
                <a:t>IPsec ESP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275856" y="1407417"/>
              <a:ext cx="3456384" cy="4308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dirty="0">
                  <a:ea typeface="굴림" charset="-127"/>
                </a:rPr>
                <a:t>The binding between host identity and IP is dynamic and can have a one-to-many relationship</a:t>
              </a:r>
            </a:p>
          </p:txBody>
        </p:sp>
        <p:cxnSp>
          <p:nvCxnSpPr>
            <p:cNvPr id="15" name="직선 화살표 연결선 14"/>
            <p:cNvCxnSpPr/>
            <p:nvPr/>
          </p:nvCxnSpPr>
          <p:spPr bwMode="auto">
            <a:xfrm>
              <a:off x="6804248" y="1622860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Box 15"/>
            <p:cNvSpPr txBox="1"/>
            <p:nvPr/>
          </p:nvSpPr>
          <p:spPr>
            <a:xfrm>
              <a:off x="7063515" y="1403820"/>
              <a:ext cx="2006989" cy="430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Multi-homing with multiple network interface(IP address) </a:t>
              </a:r>
              <a:endParaRPr lang="ko-KR" altLang="en-US" sz="1100" dirty="0"/>
            </a:p>
          </p:txBody>
        </p:sp>
        <p:sp>
          <p:nvSpPr>
            <p:cNvPr id="17" name="TextBox 16"/>
            <p:cNvSpPr txBox="1"/>
            <p:nvPr/>
          </p:nvSpPr>
          <p:spPr>
            <a:xfrm rot="20560225">
              <a:off x="2944175" y="5579700"/>
              <a:ext cx="972108" cy="3385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Security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20560225">
              <a:off x="6462669" y="1049161"/>
              <a:ext cx="1408197" cy="3385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Multi-Homing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625008" y="3573016"/>
              <a:ext cx="172819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lvl="1">
                <a:tabLst>
                  <a:tab pos="711200" algn="l"/>
                  <a:tab pos="711200" algn="l"/>
                  <a:tab pos="711200" algn="l"/>
                  <a:tab pos="711200" algn="l"/>
                  <a:tab pos="711200" algn="l"/>
                  <a:tab pos="711200" algn="l"/>
                  <a:tab pos="711200" algn="l"/>
                </a:tabLst>
              </a:pPr>
              <a:r>
                <a:rPr lang="en-US" altLang="ko-KR" sz="1200" dirty="0" err="1" smtClean="0">
                  <a:ea typeface="굴림" charset="-127"/>
                </a:rPr>
                <a:t>Ipsec</a:t>
              </a:r>
              <a:r>
                <a:rPr lang="en-US" altLang="ko-KR" sz="1200" dirty="0" smtClean="0">
                  <a:ea typeface="굴림" charset="-127"/>
                </a:rPr>
                <a:t>: KE for e2e ESP</a:t>
              </a:r>
            </a:p>
            <a:p>
              <a:pPr marL="0" lvl="1">
                <a:tabLst>
                  <a:tab pos="711200" algn="l"/>
                  <a:tab pos="711200" algn="l"/>
                  <a:tab pos="711200" algn="l"/>
                  <a:tab pos="711200" algn="l"/>
                  <a:tab pos="711200" algn="l"/>
                  <a:tab pos="711200" algn="l"/>
                  <a:tab pos="711200" algn="l"/>
                </a:tabLst>
              </a:pPr>
              <a:r>
                <a:rPr lang="en-US" altLang="ko-KR" sz="1200" dirty="0" smtClean="0">
                  <a:ea typeface="굴림" charset="-127"/>
                </a:rPr>
                <a:t>+ signal protocol</a:t>
              </a:r>
              <a:endParaRPr lang="en-US" altLang="ko-KR" sz="1200" dirty="0">
                <a:ea typeface="굴림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 rot="20560225">
              <a:off x="641350" y="3600837"/>
              <a:ext cx="972108" cy="3385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Mobility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40493" y="3363795"/>
              <a:ext cx="149592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 err="1">
                  <a:ea typeface="굴림" charset="-127"/>
                </a:rPr>
                <a:t>Diffie</a:t>
              </a:r>
              <a:r>
                <a:rPr lang="en-US" altLang="ko-KR" sz="800" dirty="0">
                  <a:ea typeface="굴림" charset="-127"/>
                </a:rPr>
                <a:t>-Hellman key exchange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886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01675" y="400050"/>
            <a:ext cx="7451725" cy="6477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HIP</a:t>
            </a:r>
            <a:endParaRPr lang="en-US" sz="29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71492"/>
            <a:ext cx="6022975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09390" y="5589240"/>
            <a:ext cx="5040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Changing address: sending a readdressing message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74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A0283-13CB-406F-B87B-1177A8B7FF18}" type="slidenum">
              <a:rPr lang="en-US" altLang="ko-KR">
                <a:cs typeface="Arial" pitchFamily="34" charset="0"/>
              </a:rPr>
              <a:pPr/>
              <a:t>2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12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400050"/>
            <a:ext cx="8262938" cy="647700"/>
          </a:xfrm>
        </p:spPr>
        <p:txBody>
          <a:bodyPr/>
          <a:lstStyle/>
          <a:p>
            <a:pPr defTabSz="915988"/>
            <a:r>
              <a:rPr lang="en-US" altLang="zh-CN" sz="40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Mobility</a:t>
            </a:r>
            <a:endParaRPr lang="en-US" altLang="zh-CN" sz="4000" dirty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124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504" y="1196752"/>
            <a:ext cx="8713788" cy="5040312"/>
          </a:xfrm>
        </p:spPr>
        <p:txBody>
          <a:bodyPr/>
          <a:lstStyle/>
          <a:p>
            <a:pPr defTabSz="915988">
              <a:spcBef>
                <a:spcPct val="10000"/>
              </a:spcBef>
              <a:buFont typeface="Wingdings" pitchFamily="2" charset="2"/>
              <a:buChar char="u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Which layer can deal with mobility problem?</a:t>
            </a:r>
          </a:p>
          <a:p>
            <a:pPr marL="758825" lvl="1" indent="-358775" defTabSz="915988">
              <a:spcBef>
                <a:spcPct val="10000"/>
              </a:spcBef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Physical layer? </a:t>
            </a:r>
          </a:p>
          <a:p>
            <a:pPr marL="1158875" lvl="2" indent="-358775" defTabSz="915988">
              <a:spcBef>
                <a:spcPct val="10000"/>
              </a:spcBef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limited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Link layer?</a:t>
            </a:r>
          </a:p>
          <a:p>
            <a:pPr lvl="2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Campus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wifi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Wibro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(L2 Handover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Scheme)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: only limited sub-network area</a:t>
            </a:r>
          </a:p>
          <a:p>
            <a:pPr lvl="1"/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Network layer?</a:t>
            </a:r>
          </a:p>
          <a:p>
            <a:pPr lvl="2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Mobile IP: indirection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Transport layer?</a:t>
            </a:r>
          </a:p>
          <a:p>
            <a:pPr lvl="2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End to end architecture</a:t>
            </a:r>
          </a:p>
          <a:p>
            <a:pPr lvl="2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TCP Migrate: dynamically re-bind endpoints =&gt; good for big, less frequent movement, no network level modifications</a:t>
            </a:r>
          </a:p>
          <a:p>
            <a:pPr lvl="1"/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Application layer?</a:t>
            </a:r>
          </a:p>
          <a:p>
            <a:pPr lvl="2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Web browser</a:t>
            </a:r>
          </a:p>
          <a:p>
            <a:pPr lvl="2"/>
            <a:r>
              <a:rPr lang="fr-FR" altLang="ko-KR" dirty="0">
                <a:latin typeface="Arial" panose="020B0604020202020204" pitchFamily="34" charset="0"/>
                <a:cs typeface="Arial" panose="020B0604020202020204" pitchFamily="34" charset="0"/>
              </a:rPr>
              <a:t>Internet Message Access Protocol(IMAP)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nlike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POP,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allows multiple clients simultaneously connected to the same mailbox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0" indent="0" defTabSz="915988">
              <a:spcBef>
                <a:spcPct val="10000"/>
              </a:spcBef>
              <a:buNone/>
            </a:pPr>
            <a:endParaRPr lang="en-US" altLang="ko-KR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61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HIP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653" y="1340768"/>
            <a:ext cx="8229600" cy="312494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u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End to End Security</a:t>
            </a:r>
          </a:p>
          <a:p>
            <a:pPr>
              <a:buFont typeface="Wingdings" pitchFamily="2" charset="2"/>
              <a:buChar char="u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Secure Mobility / Multi-homing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  <a:latin typeface="Arial" pitchFamily="34" charset="0"/>
                <a:ea typeface="굴림" charset="-127"/>
                <a:cs typeface="Arial" pitchFamily="34" charset="0"/>
              </a:rPr>
              <a:t>IP address changes invisible to upper layers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  <a:latin typeface="Arial" pitchFamily="34" charset="0"/>
                <a:ea typeface="굴림" charset="-127"/>
                <a:cs typeface="Arial" pitchFamily="34" charset="0"/>
              </a:rPr>
              <a:t>transport layer connections survive address </a:t>
            </a:r>
            <a:r>
              <a:rPr lang="en-US" altLang="ko-KR" sz="2000" dirty="0" smtClean="0">
                <a:solidFill>
                  <a:srgbClr val="FF0000"/>
                </a:solidFill>
                <a:latin typeface="Arial" pitchFamily="34" charset="0"/>
                <a:ea typeface="굴림" charset="-127"/>
                <a:cs typeface="Arial" pitchFamily="34" charset="0"/>
              </a:rPr>
              <a:t>changes</a:t>
            </a:r>
            <a:endParaRPr lang="en-US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u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IPv4 / IPv6 Interworking</a:t>
            </a:r>
          </a:p>
          <a:p>
            <a:pPr>
              <a:buClrTx/>
              <a:buFont typeface="Wingdings" pitchFamily="2" charset="2"/>
              <a:buChar char="u"/>
            </a:pPr>
            <a:r>
              <a:rPr lang="en-US" altLang="ko-KR" sz="2400" dirty="0">
                <a:latin typeface="Arial" pitchFamily="34" charset="0"/>
                <a:ea typeface="굴림" charset="-127"/>
                <a:cs typeface="Arial" pitchFamily="34" charset="0"/>
              </a:rPr>
              <a:t>Connection established using a four-way handshake; the HIP base exchange</a:t>
            </a:r>
          </a:p>
          <a:p>
            <a:pPr lvl="1"/>
            <a:r>
              <a:rPr lang="en-US" altLang="ko-KR" sz="2000" dirty="0">
                <a:latin typeface="Arial" pitchFamily="34" charset="0"/>
                <a:ea typeface="굴림" charset="-127"/>
                <a:cs typeface="Arial" pitchFamily="34" charset="0"/>
              </a:rPr>
              <a:t>proof of identity, IPsec setup, </a:t>
            </a:r>
            <a:r>
              <a:rPr lang="en-US" altLang="ko-KR" sz="2000" dirty="0" err="1">
                <a:latin typeface="Arial" pitchFamily="34" charset="0"/>
                <a:ea typeface="굴림" charset="-127"/>
                <a:cs typeface="Arial" pitchFamily="34" charset="0"/>
              </a:rPr>
              <a:t>DoS</a:t>
            </a:r>
            <a:r>
              <a:rPr lang="en-US" altLang="ko-KR" sz="2000" dirty="0">
                <a:latin typeface="Arial" pitchFamily="34" charset="0"/>
                <a:ea typeface="굴림" charset="-127"/>
                <a:cs typeface="Arial" pitchFamily="34" charset="0"/>
              </a:rPr>
              <a:t> attack protection</a:t>
            </a:r>
          </a:p>
          <a:p>
            <a:pPr>
              <a:buFont typeface="Wingdings" pitchFamily="2" charset="2"/>
              <a:buChar char="u"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 rot="21240671">
            <a:off x="1406121" y="5107955"/>
            <a:ext cx="5976664" cy="3600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Kernel Support in FreeBSD, Linux,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OpenSolaris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, Windows</a:t>
            </a:r>
          </a:p>
        </p:txBody>
      </p:sp>
    </p:spTree>
    <p:extLst>
      <p:ext uri="{BB962C8B-B14F-4D97-AF65-F5344CB8AC3E}">
        <p14:creationId xmlns:p14="http://schemas.microsoft.com/office/powerpoint/2010/main" val="338250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Transport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layer mobility</a:t>
            </a:r>
            <a:endParaRPr lang="en-US" altLang="ko-KR" dirty="0">
              <a:latin typeface="Arial" pitchFamily="34" charset="0"/>
              <a:ea typeface="굴림" charset="-127"/>
              <a:cs typeface="Arial" pitchFamily="34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712968" cy="4495800"/>
          </a:xfrm>
        </p:spPr>
        <p:txBody>
          <a:bodyPr/>
          <a:lstStyle/>
          <a:p>
            <a:pPr lvl="2">
              <a:buFont typeface="Wingdings" pitchFamily="2" charset="2"/>
              <a:buChar char="u"/>
            </a:pPr>
            <a:endParaRPr lang="en-US" altLang="ko-KR" sz="1600" dirty="0" smtClean="0">
              <a:latin typeface="Arial" pitchFamily="34" charset="0"/>
              <a:ea typeface="굴림" charset="-127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One </a:t>
            </a:r>
            <a:r>
              <a:rPr lang="en-US" altLang="ko-KR" sz="2400" dirty="0">
                <a:latin typeface="Arial" pitchFamily="34" charset="0"/>
                <a:cs typeface="Arial" pitchFamily="34" charset="0"/>
              </a:rPr>
              <a:t>host moves =&gt; easy: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Arial" pitchFamily="34" charset="0"/>
                <a:cs typeface="Arial" pitchFamily="34" charset="0"/>
              </a:rPr>
              <a:t>but both of end hosts move? =&gt; NEED RECONNECTION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Good on big less frequent movement: compared to link, network level mobility</a:t>
            </a:r>
            <a:endParaRPr lang="en-US" altLang="ko-KR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2">
              <a:buFont typeface="Wingdings" pitchFamily="2" charset="2"/>
              <a:buChar char="u"/>
            </a:pPr>
            <a:endParaRPr lang="en-US" altLang="ko-KR" sz="1600" dirty="0">
              <a:latin typeface="Arial" pitchFamily="34" charset="0"/>
              <a:ea typeface="굴림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09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ILNP</a:t>
            </a:r>
            <a:endParaRPr lang="en-US" sz="29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95400"/>
            <a:ext cx="8640960" cy="4495800"/>
          </a:xfr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Identifier Locator Network Protocol</a:t>
            </a:r>
          </a:p>
          <a:p>
            <a:pPr>
              <a:buFont typeface="Wingdings" pitchFamily="2" charset="2"/>
              <a:buChar char="u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University </a:t>
            </a:r>
            <a:r>
              <a:rPr lang="en-US" altLang="ko-KR" sz="2400" dirty="0">
                <a:latin typeface="Arial" pitchFamily="34" charset="0"/>
                <a:cs typeface="Arial" pitchFamily="34" charset="0"/>
              </a:rPr>
              <a:t>of St Andrews, 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UK</a:t>
            </a:r>
            <a:endParaRPr lang="ko-KR" altLang="en-US" sz="24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Clr>
                <a:schemeClr val="accent2"/>
              </a:buClr>
              <a:buSzPct val="75000"/>
              <a:buFont typeface="Wingdings" pitchFamily="2" charset="2"/>
              <a:buChar char="u"/>
            </a:pPr>
            <a:r>
              <a:rPr lang="en-US" altLang="ko-KR" sz="2400" dirty="0">
                <a:latin typeface="Arial" pitchFamily="34" charset="0"/>
                <a:cs typeface="Arial" pitchFamily="34" charset="0"/>
              </a:rPr>
              <a:t>128bit IPv6 address </a:t>
            </a:r>
            <a:r>
              <a:rPr lang="en-US" altLang="ko-KR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--&gt; </a:t>
            </a:r>
            <a:endParaRPr lang="en-US" altLang="ko-KR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742950" lvl="2" indent="-342900">
              <a:buClr>
                <a:schemeClr val="accent2"/>
              </a:buClr>
              <a:buSzPct val="75000"/>
              <a:buFont typeface="Arial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64bit LOC</a:t>
            </a:r>
          </a:p>
          <a:p>
            <a:pPr marL="1200150" lvl="3" indent="-342900">
              <a:buSzPct val="75000"/>
              <a:buFont typeface="Wingdings" pitchFamily="2" charset="2"/>
              <a:buChar char="Ø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names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sub-networks, equivalent to an IP routing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prefix, </a:t>
            </a:r>
          </a:p>
          <a:p>
            <a:pPr marL="1200150" lvl="3" indent="-342900">
              <a:buSzPct val="75000"/>
              <a:buFont typeface="Wingdings" pitchFamily="2" charset="2"/>
              <a:buChar char="Ø"/>
            </a:pPr>
            <a:r>
              <a:rPr lang="en-US" altLang="ko-KR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used </a:t>
            </a:r>
            <a:r>
              <a:rPr lang="en-US" altLang="ko-KR" dirty="0">
                <a:latin typeface="Arial" pitchFamily="34" charset="0"/>
                <a:cs typeface="Arial" pitchFamily="34" charset="0"/>
                <a:sym typeface="Wingdings" pitchFamily="2" charset="2"/>
              </a:rPr>
              <a:t>by kernel to route transport binding to IP </a:t>
            </a:r>
            <a:r>
              <a:rPr lang="en-US" altLang="ko-KR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endpoint  </a:t>
            </a:r>
          </a:p>
          <a:p>
            <a:pPr marL="742950" lvl="2" indent="-342900">
              <a:buClr>
                <a:schemeClr val="accent2"/>
              </a:buClr>
              <a:buSzPct val="75000"/>
              <a:buFont typeface="Arial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64bit ID</a:t>
            </a:r>
          </a:p>
          <a:p>
            <a:pPr marL="1200150" lvl="3" indent="-342900">
              <a:buSzPct val="75000"/>
              <a:buFont typeface="Wingdings" pitchFamily="2" charset="2"/>
              <a:buChar char="Ø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names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nodes, not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interface</a:t>
            </a:r>
          </a:p>
          <a:p>
            <a:pPr marL="1200150" lvl="3" indent="-342900">
              <a:buSzPct val="75000"/>
              <a:buFont typeface="Wingdings" pitchFamily="2" charset="2"/>
              <a:buChar char="Ø"/>
            </a:pPr>
            <a:r>
              <a:rPr lang="en-US" altLang="ko-KR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TP </a:t>
            </a:r>
            <a:r>
              <a:rPr lang="fr-FR" altLang="ko-KR" dirty="0">
                <a:latin typeface="Arial" pitchFamily="34" charset="0"/>
                <a:cs typeface="Arial" pitchFamily="34" charset="0"/>
                <a:sym typeface="Wingdings" pitchFamily="2" charset="2"/>
              </a:rPr>
              <a:t>layer </a:t>
            </a:r>
            <a:r>
              <a:rPr lang="fr-FR" altLang="ko-KR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uses</a:t>
            </a:r>
            <a:endParaRPr lang="en-US" altLang="ko-KR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richer set of namespaces</a:t>
            </a:r>
            <a:endParaRPr lang="en-US" altLang="ko-KR" sz="18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eaLnBrk="1" hangingPunct="1">
              <a:buFont typeface="Wingdings" pitchFamily="2" charset="2"/>
              <a:buChar char="u"/>
            </a:pPr>
            <a:r>
              <a:rPr lang="en-US" altLang="ko-KR" sz="2400" kern="1200" dirty="0">
                <a:latin typeface="Arial" pitchFamily="34" charset="0"/>
                <a:cs typeface="Arial" pitchFamily="34" charset="0"/>
                <a:sym typeface="Wingdings" pitchFamily="2" charset="2"/>
              </a:rPr>
              <a:t> Dynamic DNS as ID:LOC mapping </a:t>
            </a:r>
            <a:r>
              <a:rPr lang="en-US" altLang="ko-KR" sz="2400" kern="1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system</a:t>
            </a:r>
          </a:p>
          <a:p>
            <a:pPr eaLnBrk="1" hangingPunct="1">
              <a:buFont typeface="Wingdings" pitchFamily="2" charset="2"/>
              <a:buChar char="u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altLang="ko-KR" sz="2400" dirty="0">
                <a:latin typeface="Arial" pitchFamily="34" charset="0"/>
                <a:cs typeface="Arial" pitchFamily="34" charset="0"/>
              </a:rPr>
              <a:t>clean solution for the 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architecture?</a:t>
            </a:r>
          </a:p>
        </p:txBody>
      </p:sp>
      <p:sp>
        <p:nvSpPr>
          <p:cNvPr id="4" name="TextBox 3"/>
          <p:cNvSpPr txBox="1"/>
          <p:nvPr/>
        </p:nvSpPr>
        <p:spPr>
          <a:xfrm rot="20892390">
            <a:off x="6926952" y="3930879"/>
            <a:ext cx="1454720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solidFill>
                  <a:srgbClr val="002060"/>
                </a:solidFill>
              </a:rPr>
              <a:t>Host Level Solution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7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ILNPv6 Partitioning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10578"/>
            <a:ext cx="8127036" cy="448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4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eaLnBrk="1" hangingPunct="1"/>
            <a:r>
              <a:rPr lang="en-US" altLang="ko-KR" smtClean="0">
                <a:latin typeface="Arial" pitchFamily="34" charset="0"/>
                <a:cs typeface="Arial" pitchFamily="34" charset="0"/>
              </a:rPr>
              <a:t>Mobility in ILNPv6</a:t>
            </a:r>
            <a:endParaRPr lang="ko-KR" alt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083" name="내용 개체 틀 2"/>
          <p:cNvSpPr>
            <a:spLocks noGrp="1"/>
          </p:cNvSpPr>
          <p:nvPr>
            <p:ph idx="1"/>
          </p:nvPr>
        </p:nvSpPr>
        <p:spPr>
          <a:xfrm>
            <a:off x="107504" y="1268760"/>
            <a:ext cx="8928992" cy="4857750"/>
          </a:xfr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CN</a:t>
            </a:r>
          </a:p>
          <a:p>
            <a:pPr lvl="1"/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Uses DNS to find MN’s set of Identifiers and Locators</a:t>
            </a:r>
            <a:endParaRPr lang="en-US" altLang="ko-KR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u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MN</a:t>
            </a:r>
          </a:p>
          <a:p>
            <a:pPr lvl="1"/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When the MN moves:</a:t>
            </a:r>
          </a:p>
          <a:p>
            <a:pPr lvl="2"/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ICMP Locator Update (LU) to inform other nodes of revised set of Locators for the MN</a:t>
            </a:r>
          </a:p>
          <a:p>
            <a:pPr lvl="2"/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Secure Dynamic DNS Update to revise its LOC in its Authoritative DNS server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3789040"/>
            <a:ext cx="3634307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4067944" y="5876145"/>
            <a:ext cx="4624065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000" b="1" dirty="0" err="1">
                <a:solidFill>
                  <a:schemeClr val="tx2"/>
                </a:solidFill>
                <a:cs typeface="Arial" pitchFamily="34" charset="0"/>
              </a:rPr>
              <a:t>Avinash</a:t>
            </a:r>
            <a:r>
              <a:rPr lang="en-US" altLang="ko-KR" sz="1000" b="1" dirty="0">
                <a:solidFill>
                  <a:schemeClr val="tx2"/>
                </a:solidFill>
                <a:cs typeface="Arial" pitchFamily="34" charset="0"/>
              </a:rPr>
              <a:t> </a:t>
            </a:r>
            <a:r>
              <a:rPr lang="en-US" altLang="ko-KR" sz="1000" b="1" dirty="0" err="1">
                <a:solidFill>
                  <a:schemeClr val="tx2"/>
                </a:solidFill>
                <a:cs typeface="Arial" pitchFamily="34" charset="0"/>
              </a:rPr>
              <a:t>Mungur</a:t>
            </a:r>
            <a:r>
              <a:rPr lang="en-US" altLang="ko-KR" sz="1000" b="1" dirty="0">
                <a:solidFill>
                  <a:schemeClr val="tx2"/>
                </a:solidFill>
                <a:cs typeface="Arial" pitchFamily="34" charset="0"/>
              </a:rPr>
              <a:t>, “Analysis of Locator Identity Split Protocols in Providing End-host Mobility,” Lancaster University</a:t>
            </a:r>
            <a:endParaRPr lang="ko-KR" altLang="en-US" sz="1000" b="1" dirty="0">
              <a:solidFill>
                <a:schemeClr val="tx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073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LISP vs. HIP, ILNP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42936"/>
              </p:ext>
            </p:extLst>
          </p:nvPr>
        </p:nvGraphicFramePr>
        <p:xfrm>
          <a:off x="539552" y="1268760"/>
          <a:ext cx="8229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Feature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LISP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HIP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ILNP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Maturity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Production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Production (almost)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Experimental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Changes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Network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Host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Host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Site Renumber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Optional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Optional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Network Build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Network</a:t>
                      </a:r>
                      <a:r>
                        <a:rPr lang="en-US" sz="1600" b="1" baseline="0" dirty="0" smtClean="0">
                          <a:latin typeface="Arial" pitchFamily="34" charset="0"/>
                          <a:cs typeface="Arial" pitchFamily="34" charset="0"/>
                        </a:rPr>
                        <a:t> MTU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charset="2"/>
                        <a:buNone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Increase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Retain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Retain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Reduce</a:t>
                      </a:r>
                      <a:r>
                        <a:rPr lang="en-US" sz="1600" b="1" baseline="0" dirty="0" smtClean="0">
                          <a:latin typeface="Arial" pitchFamily="34" charset="0"/>
                          <a:cs typeface="Arial" pitchFamily="34" charset="0"/>
                        </a:rPr>
                        <a:t> RIB/FIB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charset="2"/>
                        <a:buNone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Mechanism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charset="2"/>
                        <a:buNone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Mapping System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Inter Host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DNS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Modify Apps?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charset="2"/>
                        <a:buNone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IPv4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charset="2"/>
                        <a:buNone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IPv6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charset="2"/>
                        <a:buNone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SiteMultihoming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charset="2"/>
                        <a:buNone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Host Multihoming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charset="2"/>
                        <a:buNone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84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LISP vs. HIP, ILNP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153853"/>
              </p:ext>
            </p:extLst>
          </p:nvPr>
        </p:nvGraphicFramePr>
        <p:xfrm>
          <a:off x="539552" y="1412776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Feature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LISP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HIP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ILNP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Multicast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Traffic Engineering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Local Addressing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Mobile</a:t>
                      </a:r>
                      <a:r>
                        <a:rPr lang="en-US" sz="1600" b="1" baseline="0" dirty="0" smtClean="0">
                          <a:latin typeface="Arial" pitchFamily="34" charset="0"/>
                          <a:cs typeface="Arial" pitchFamily="34" charset="0"/>
                        </a:rPr>
                        <a:t> Hosts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Mobile Nets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Arial" pitchFamily="34" charset="0"/>
                          <a:cs typeface="Arial" pitchFamily="34" charset="0"/>
                        </a:rPr>
                        <a:t>Multipathing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16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A0283-13CB-406F-B87B-1177A8B7FF18}" type="slidenum">
              <a:rPr lang="en-US" altLang="ko-KR">
                <a:cs typeface="Arial" pitchFamily="34" charset="0"/>
              </a:rPr>
              <a:pPr/>
              <a:t>27</a:t>
            </a:fld>
            <a:endParaRPr lang="en-US" altLang="ko-KR" sz="1000" dirty="0">
              <a:cs typeface="Arial" pitchFamily="34" charset="0"/>
            </a:endParaRPr>
          </a:p>
        </p:txBody>
      </p:sp>
      <p:sp>
        <p:nvSpPr>
          <p:cNvPr id="212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04664"/>
            <a:ext cx="8262938" cy="647700"/>
          </a:xfrm>
        </p:spPr>
        <p:txBody>
          <a:bodyPr/>
          <a:lstStyle/>
          <a:p>
            <a:pPr defTabSz="915988"/>
            <a:r>
              <a:rPr lang="en-US" altLang="ko-KR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I3: </a:t>
            </a:r>
            <a:r>
              <a:rPr lang="en-US" altLang="ko-KR" dirty="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Internet Indirection Infrastructure</a:t>
            </a:r>
            <a:r>
              <a:rPr lang="en-US" altLang="ko-KR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endParaRPr lang="en-US" altLang="zh-CN" dirty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124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504" y="1268413"/>
            <a:ext cx="8857109" cy="3888779"/>
          </a:xfrm>
        </p:spPr>
        <p:txBody>
          <a:bodyPr/>
          <a:lstStyle/>
          <a:p>
            <a:pPr defTabSz="915988">
              <a:spcBef>
                <a:spcPct val="10000"/>
              </a:spcBef>
              <a:buFont typeface="Wingdings" pitchFamily="2" charset="2"/>
              <a:buChar char="u"/>
            </a:pPr>
            <a:r>
              <a:rPr lang="en-US" altLang="ko-KR" sz="2000" dirty="0" smtClean="0">
                <a:latin typeface="Arial" panose="020B0604020202020204" pitchFamily="34" charset="0"/>
                <a:cs typeface="Arial" pitchFamily="34" charset="0"/>
              </a:rPr>
              <a:t>For mobility, multicast,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a</a:t>
            </a:r>
            <a:r>
              <a:rPr lang="en-US" altLang="ko-KR" sz="2000" dirty="0" err="1" smtClean="0">
                <a:latin typeface="Arial" pitchFamily="34" charset="0"/>
                <a:cs typeface="Arial" pitchFamily="34" charset="0"/>
              </a:rPr>
              <a:t>nycast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…</a:t>
            </a:r>
            <a:endParaRPr lang="en-US" altLang="ko-KR" sz="1800" dirty="0">
              <a:latin typeface="Arial" pitchFamily="34" charset="0"/>
              <a:cs typeface="Arial" pitchFamily="34" charset="0"/>
            </a:endParaRPr>
          </a:p>
          <a:p>
            <a:pPr defTabSz="915988">
              <a:spcBef>
                <a:spcPct val="10000"/>
              </a:spcBef>
              <a:buFont typeface="Wingdings" pitchFamily="2" charset="2"/>
              <a:buChar char="u"/>
            </a:pPr>
            <a:r>
              <a:rPr lang="en-US" altLang="ko-KR" sz="2000" dirty="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Add an indirection layer on top of IP, implemented using overlay </a:t>
            </a:r>
            <a:r>
              <a:rPr lang="en-US" altLang="ko-KR" sz="2000" dirty="0" smtClean="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networks</a:t>
            </a:r>
          </a:p>
          <a:p>
            <a:pPr defTabSz="915988">
              <a:spcBef>
                <a:spcPct val="10000"/>
              </a:spcBef>
              <a:buFont typeface="Wingdings" pitchFamily="2" charset="2"/>
              <a:buChar char="u"/>
            </a:pPr>
            <a:r>
              <a:rPr lang="en-US" altLang="ko-KR" sz="2000" dirty="0" smtClean="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Rendezvous based</a:t>
            </a:r>
            <a:endParaRPr lang="en-US" altLang="ko-K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29734" y="6435407"/>
            <a:ext cx="3271419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From slides of Prof. Ion </a:t>
            </a:r>
            <a:r>
              <a:rPr lang="en-US" altLang="ko-KR" sz="1200" dirty="0" err="1" smtClean="0"/>
              <a:t>Stoica</a:t>
            </a:r>
            <a:r>
              <a:rPr lang="en-US" altLang="ko-KR" sz="1200" dirty="0" smtClean="0"/>
              <a:t>, UC Berkeley</a:t>
            </a:r>
            <a:endParaRPr lang="en-US" altLang="ko-KR" sz="1200" dirty="0"/>
          </a:p>
        </p:txBody>
      </p:sp>
      <p:grpSp>
        <p:nvGrpSpPr>
          <p:cNvPr id="46" name="그룹 45"/>
          <p:cNvGrpSpPr/>
          <p:nvPr/>
        </p:nvGrpSpPr>
        <p:grpSpPr>
          <a:xfrm>
            <a:off x="121478" y="2675631"/>
            <a:ext cx="5477863" cy="2095733"/>
            <a:chOff x="1317625" y="3532280"/>
            <a:chExt cx="7646863" cy="2309812"/>
          </a:xfrm>
        </p:grpSpPr>
        <p:grpSp>
          <p:nvGrpSpPr>
            <p:cNvPr id="2" name="그룹 1"/>
            <p:cNvGrpSpPr/>
            <p:nvPr/>
          </p:nvGrpSpPr>
          <p:grpSpPr>
            <a:xfrm>
              <a:off x="1317625" y="3532280"/>
              <a:ext cx="7264400" cy="2309812"/>
              <a:chOff x="1295400" y="3862388"/>
              <a:chExt cx="7264400" cy="2309812"/>
            </a:xfrm>
          </p:grpSpPr>
          <p:grpSp>
            <p:nvGrpSpPr>
              <p:cNvPr id="6" name="Group 6"/>
              <p:cNvGrpSpPr>
                <a:grpSpLocks/>
              </p:cNvGrpSpPr>
              <p:nvPr/>
            </p:nvGrpSpPr>
            <p:grpSpPr bwMode="auto">
              <a:xfrm>
                <a:off x="2740025" y="4267200"/>
                <a:ext cx="4191000" cy="1905000"/>
                <a:chOff x="1444" y="1997"/>
                <a:chExt cx="3020" cy="1939"/>
              </a:xfrm>
            </p:grpSpPr>
            <p:sp>
              <p:nvSpPr>
                <p:cNvPr id="7" name="Oval 7"/>
                <p:cNvSpPr>
                  <a:spLocks noChangeArrowheads="1"/>
                </p:cNvSpPr>
                <p:nvPr/>
              </p:nvSpPr>
              <p:spPr bwMode="auto">
                <a:xfrm>
                  <a:off x="2108" y="1997"/>
                  <a:ext cx="1252" cy="596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rgbClr val="00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" name="Oval 8"/>
                <p:cNvSpPr>
                  <a:spLocks noChangeArrowheads="1"/>
                </p:cNvSpPr>
                <p:nvPr/>
              </p:nvSpPr>
              <p:spPr bwMode="auto">
                <a:xfrm>
                  <a:off x="2844" y="2071"/>
                  <a:ext cx="1178" cy="598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rgbClr val="00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" name="Oval 9"/>
                <p:cNvSpPr>
                  <a:spLocks noChangeArrowheads="1"/>
                </p:cNvSpPr>
                <p:nvPr/>
              </p:nvSpPr>
              <p:spPr bwMode="auto">
                <a:xfrm>
                  <a:off x="3139" y="2370"/>
                  <a:ext cx="1177" cy="596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rgbClr val="00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ko-KR" altLang="ko-KR" sz="2400">
                    <a:latin typeface="Times New Roman" pitchFamily="18" charset="0"/>
                  </a:endParaRPr>
                </a:p>
              </p:txBody>
            </p:sp>
            <p:sp>
              <p:nvSpPr>
                <p:cNvPr id="10" name="Oval 10"/>
                <p:cNvSpPr>
                  <a:spLocks noChangeArrowheads="1"/>
                </p:cNvSpPr>
                <p:nvPr/>
              </p:nvSpPr>
              <p:spPr bwMode="auto">
                <a:xfrm>
                  <a:off x="3285" y="2706"/>
                  <a:ext cx="1179" cy="894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rgbClr val="00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ko-KR" altLang="ko-KR" sz="2400">
                    <a:latin typeface="Times New Roman" pitchFamily="18" charset="0"/>
                  </a:endParaRPr>
                </a:p>
              </p:txBody>
            </p:sp>
            <p:sp>
              <p:nvSpPr>
                <p:cNvPr id="11" name="Oval 11"/>
                <p:cNvSpPr>
                  <a:spLocks noChangeArrowheads="1"/>
                </p:cNvSpPr>
                <p:nvPr/>
              </p:nvSpPr>
              <p:spPr bwMode="auto">
                <a:xfrm>
                  <a:off x="2623" y="2966"/>
                  <a:ext cx="1177" cy="970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rgbClr val="00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ko-KR" altLang="ko-KR" sz="2400">
                    <a:latin typeface="Times New Roman" pitchFamily="18" charset="0"/>
                  </a:endParaRPr>
                </a:p>
              </p:txBody>
            </p:sp>
            <p:sp>
              <p:nvSpPr>
                <p:cNvPr id="12" name="Oval 12"/>
                <p:cNvSpPr>
                  <a:spLocks noChangeArrowheads="1"/>
                </p:cNvSpPr>
                <p:nvPr/>
              </p:nvSpPr>
              <p:spPr bwMode="auto">
                <a:xfrm>
                  <a:off x="1812" y="2743"/>
                  <a:ext cx="1179" cy="1119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rgbClr val="00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ko-KR" altLang="ko-KR" sz="2400">
                    <a:latin typeface="Times New Roman" pitchFamily="18" charset="0"/>
                  </a:endParaRPr>
                </a:p>
              </p:txBody>
            </p:sp>
            <p:sp>
              <p:nvSpPr>
                <p:cNvPr id="13" name="Oval 13"/>
                <p:cNvSpPr>
                  <a:spLocks noChangeArrowheads="1"/>
                </p:cNvSpPr>
                <p:nvPr/>
              </p:nvSpPr>
              <p:spPr bwMode="auto">
                <a:xfrm>
                  <a:off x="1444" y="2220"/>
                  <a:ext cx="1179" cy="1044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rgbClr val="00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ko-KR" altLang="ko-KR" sz="2400">
                    <a:latin typeface="Times New Roman" pitchFamily="18" charset="0"/>
                  </a:endParaRPr>
                </a:p>
              </p:txBody>
            </p:sp>
            <p:sp>
              <p:nvSpPr>
                <p:cNvPr id="14" name="Freeform 14"/>
                <p:cNvSpPr>
                  <a:spLocks/>
                </p:cNvSpPr>
                <p:nvPr/>
              </p:nvSpPr>
              <p:spPr bwMode="auto">
                <a:xfrm>
                  <a:off x="1740" y="2073"/>
                  <a:ext cx="2501" cy="1790"/>
                </a:xfrm>
                <a:custGeom>
                  <a:avLst/>
                  <a:gdLst>
                    <a:gd name="T0" fmla="*/ 48 w 1632"/>
                    <a:gd name="T1" fmla="*/ 192 h 1152"/>
                    <a:gd name="T2" fmla="*/ 384 w 1632"/>
                    <a:gd name="T3" fmla="*/ 48 h 1152"/>
                    <a:gd name="T4" fmla="*/ 672 w 1632"/>
                    <a:gd name="T5" fmla="*/ 0 h 1152"/>
                    <a:gd name="T6" fmla="*/ 1248 w 1632"/>
                    <a:gd name="T7" fmla="*/ 48 h 1152"/>
                    <a:gd name="T8" fmla="*/ 1440 w 1632"/>
                    <a:gd name="T9" fmla="*/ 144 h 1152"/>
                    <a:gd name="T10" fmla="*/ 1536 w 1632"/>
                    <a:gd name="T11" fmla="*/ 336 h 1152"/>
                    <a:gd name="T12" fmla="*/ 1632 w 1632"/>
                    <a:gd name="T13" fmla="*/ 384 h 1152"/>
                    <a:gd name="T14" fmla="*/ 1536 w 1632"/>
                    <a:gd name="T15" fmla="*/ 912 h 1152"/>
                    <a:gd name="T16" fmla="*/ 912 w 1632"/>
                    <a:gd name="T17" fmla="*/ 1152 h 1152"/>
                    <a:gd name="T18" fmla="*/ 288 w 1632"/>
                    <a:gd name="T19" fmla="*/ 960 h 1152"/>
                    <a:gd name="T20" fmla="*/ 96 w 1632"/>
                    <a:gd name="T21" fmla="*/ 768 h 1152"/>
                    <a:gd name="T22" fmla="*/ 0 w 1632"/>
                    <a:gd name="T23" fmla="*/ 720 h 1152"/>
                    <a:gd name="T24" fmla="*/ 48 w 1632"/>
                    <a:gd name="T25" fmla="*/ 192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32" h="1152">
                      <a:moveTo>
                        <a:pt x="48" y="192"/>
                      </a:moveTo>
                      <a:lnTo>
                        <a:pt x="384" y="48"/>
                      </a:lnTo>
                      <a:lnTo>
                        <a:pt x="672" y="0"/>
                      </a:lnTo>
                      <a:lnTo>
                        <a:pt x="1248" y="48"/>
                      </a:lnTo>
                      <a:lnTo>
                        <a:pt x="1440" y="144"/>
                      </a:lnTo>
                      <a:lnTo>
                        <a:pt x="1536" y="336"/>
                      </a:lnTo>
                      <a:lnTo>
                        <a:pt x="1632" y="384"/>
                      </a:lnTo>
                      <a:lnTo>
                        <a:pt x="1536" y="912"/>
                      </a:lnTo>
                      <a:lnTo>
                        <a:pt x="912" y="1152"/>
                      </a:lnTo>
                      <a:lnTo>
                        <a:pt x="288" y="960"/>
                      </a:lnTo>
                      <a:lnTo>
                        <a:pt x="96" y="768"/>
                      </a:lnTo>
                      <a:lnTo>
                        <a:pt x="0" y="720"/>
                      </a:lnTo>
                      <a:lnTo>
                        <a:pt x="48" y="192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5" name="Group 15"/>
              <p:cNvGrpSpPr>
                <a:grpSpLocks/>
              </p:cNvGrpSpPr>
              <p:nvPr/>
            </p:nvGrpSpPr>
            <p:grpSpPr bwMode="auto">
              <a:xfrm>
                <a:off x="1444625" y="3949700"/>
                <a:ext cx="609600" cy="546100"/>
                <a:chOff x="912" y="2152"/>
                <a:chExt cx="432" cy="392"/>
              </a:xfrm>
            </p:grpSpPr>
            <p:sp>
              <p:nvSpPr>
                <p:cNvPr id="16" name="AutoShape 16"/>
                <p:cNvSpPr>
                  <a:spLocks noChangeArrowheads="1"/>
                </p:cNvSpPr>
                <p:nvPr/>
              </p:nvSpPr>
              <p:spPr bwMode="auto">
                <a:xfrm>
                  <a:off x="998" y="2152"/>
                  <a:ext cx="260" cy="24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28398" dir="1593903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7" name="AutoShape 17"/>
                <p:cNvSpPr>
                  <a:spLocks noChangeArrowheads="1"/>
                </p:cNvSpPr>
                <p:nvPr/>
              </p:nvSpPr>
              <p:spPr bwMode="auto">
                <a:xfrm>
                  <a:off x="1027" y="2182"/>
                  <a:ext cx="202" cy="18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8" name="Rectangle 18"/>
                <p:cNvSpPr>
                  <a:spLocks noChangeArrowheads="1"/>
                </p:cNvSpPr>
                <p:nvPr/>
              </p:nvSpPr>
              <p:spPr bwMode="auto">
                <a:xfrm>
                  <a:off x="970" y="2393"/>
                  <a:ext cx="316" cy="3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9" name="Rectangle 19"/>
                <p:cNvSpPr>
                  <a:spLocks noChangeArrowheads="1"/>
                </p:cNvSpPr>
                <p:nvPr/>
              </p:nvSpPr>
              <p:spPr bwMode="auto">
                <a:xfrm>
                  <a:off x="970" y="2423"/>
                  <a:ext cx="316" cy="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" name="Rectangle 20"/>
                <p:cNvSpPr>
                  <a:spLocks noChangeArrowheads="1"/>
                </p:cNvSpPr>
                <p:nvPr/>
              </p:nvSpPr>
              <p:spPr bwMode="auto">
                <a:xfrm>
                  <a:off x="998" y="2423"/>
                  <a:ext cx="116" cy="31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1" name="Freeform 21" descr="Dotted grid"/>
                <p:cNvSpPr>
                  <a:spLocks/>
                </p:cNvSpPr>
                <p:nvPr/>
              </p:nvSpPr>
              <p:spPr bwMode="auto">
                <a:xfrm>
                  <a:off x="912" y="2484"/>
                  <a:ext cx="432" cy="60"/>
                </a:xfrm>
                <a:custGeom>
                  <a:avLst/>
                  <a:gdLst>
                    <a:gd name="T0" fmla="*/ 96 w 720"/>
                    <a:gd name="T1" fmla="*/ 0 h 48"/>
                    <a:gd name="T2" fmla="*/ 624 w 720"/>
                    <a:gd name="T3" fmla="*/ 0 h 48"/>
                    <a:gd name="T4" fmla="*/ 720 w 720"/>
                    <a:gd name="T5" fmla="*/ 48 h 48"/>
                    <a:gd name="T6" fmla="*/ 0 w 720"/>
                    <a:gd name="T7" fmla="*/ 48 h 48"/>
                    <a:gd name="T8" fmla="*/ 96 w 720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0" h="48">
                      <a:moveTo>
                        <a:pt x="96" y="0"/>
                      </a:moveTo>
                      <a:lnTo>
                        <a:pt x="624" y="0"/>
                      </a:lnTo>
                      <a:lnTo>
                        <a:pt x="720" y="48"/>
                      </a:lnTo>
                      <a:lnTo>
                        <a:pt x="0" y="48"/>
                      </a:lnTo>
                      <a:lnTo>
                        <a:pt x="96" y="0"/>
                      </a:lnTo>
                      <a:close/>
                    </a:path>
                  </a:pathLst>
                </a:custGeom>
                <a:pattFill prst="dotGrid">
                  <a:fgClr>
                    <a:schemeClr val="folHlink"/>
                  </a:fgClr>
                  <a:bgClr>
                    <a:schemeClr val="bg1"/>
                  </a:bgClr>
                </a:patt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2" name="Group 22"/>
              <p:cNvGrpSpPr>
                <a:grpSpLocks/>
              </p:cNvGrpSpPr>
              <p:nvPr/>
            </p:nvGrpSpPr>
            <p:grpSpPr bwMode="auto">
              <a:xfrm>
                <a:off x="7388225" y="3962400"/>
                <a:ext cx="609600" cy="546100"/>
                <a:chOff x="912" y="2152"/>
                <a:chExt cx="432" cy="392"/>
              </a:xfrm>
            </p:grpSpPr>
            <p:sp>
              <p:nvSpPr>
                <p:cNvPr id="23" name="AutoShape 23"/>
                <p:cNvSpPr>
                  <a:spLocks noChangeArrowheads="1"/>
                </p:cNvSpPr>
                <p:nvPr/>
              </p:nvSpPr>
              <p:spPr bwMode="auto">
                <a:xfrm>
                  <a:off x="998" y="2152"/>
                  <a:ext cx="260" cy="24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28398" dir="1593903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" name="AutoShape 24"/>
                <p:cNvSpPr>
                  <a:spLocks noChangeArrowheads="1"/>
                </p:cNvSpPr>
                <p:nvPr/>
              </p:nvSpPr>
              <p:spPr bwMode="auto">
                <a:xfrm>
                  <a:off x="1027" y="2182"/>
                  <a:ext cx="202" cy="18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" name="Rectangle 25"/>
                <p:cNvSpPr>
                  <a:spLocks noChangeArrowheads="1"/>
                </p:cNvSpPr>
                <p:nvPr/>
              </p:nvSpPr>
              <p:spPr bwMode="auto">
                <a:xfrm>
                  <a:off x="970" y="2393"/>
                  <a:ext cx="316" cy="3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6" name="Rectangle 26"/>
                <p:cNvSpPr>
                  <a:spLocks noChangeArrowheads="1"/>
                </p:cNvSpPr>
                <p:nvPr/>
              </p:nvSpPr>
              <p:spPr bwMode="auto">
                <a:xfrm>
                  <a:off x="970" y="2423"/>
                  <a:ext cx="316" cy="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7" name="Rectangle 27"/>
                <p:cNvSpPr>
                  <a:spLocks noChangeArrowheads="1"/>
                </p:cNvSpPr>
                <p:nvPr/>
              </p:nvSpPr>
              <p:spPr bwMode="auto">
                <a:xfrm>
                  <a:off x="998" y="2423"/>
                  <a:ext cx="116" cy="31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" name="Freeform 28" descr="Dotted grid"/>
                <p:cNvSpPr>
                  <a:spLocks/>
                </p:cNvSpPr>
                <p:nvPr/>
              </p:nvSpPr>
              <p:spPr bwMode="auto">
                <a:xfrm>
                  <a:off x="912" y="2484"/>
                  <a:ext cx="432" cy="60"/>
                </a:xfrm>
                <a:custGeom>
                  <a:avLst/>
                  <a:gdLst>
                    <a:gd name="T0" fmla="*/ 96 w 720"/>
                    <a:gd name="T1" fmla="*/ 0 h 48"/>
                    <a:gd name="T2" fmla="*/ 624 w 720"/>
                    <a:gd name="T3" fmla="*/ 0 h 48"/>
                    <a:gd name="T4" fmla="*/ 720 w 720"/>
                    <a:gd name="T5" fmla="*/ 48 h 48"/>
                    <a:gd name="T6" fmla="*/ 0 w 720"/>
                    <a:gd name="T7" fmla="*/ 48 h 48"/>
                    <a:gd name="T8" fmla="*/ 96 w 720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0" h="48">
                      <a:moveTo>
                        <a:pt x="96" y="0"/>
                      </a:moveTo>
                      <a:lnTo>
                        <a:pt x="624" y="0"/>
                      </a:lnTo>
                      <a:lnTo>
                        <a:pt x="720" y="48"/>
                      </a:lnTo>
                      <a:lnTo>
                        <a:pt x="0" y="48"/>
                      </a:lnTo>
                      <a:lnTo>
                        <a:pt x="96" y="0"/>
                      </a:lnTo>
                      <a:close/>
                    </a:path>
                  </a:pathLst>
                </a:custGeom>
                <a:pattFill prst="dotGrid">
                  <a:fgClr>
                    <a:schemeClr val="folHlink"/>
                  </a:fgClr>
                  <a:bgClr>
                    <a:schemeClr val="bg1"/>
                  </a:bgClr>
                </a:patt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29" name="Text Box 29"/>
              <p:cNvSpPr txBox="1">
                <a:spLocks noChangeArrowheads="1"/>
              </p:cNvSpPr>
              <p:nvPr/>
            </p:nvSpPr>
            <p:spPr bwMode="auto">
              <a:xfrm>
                <a:off x="1295400" y="4572000"/>
                <a:ext cx="835025" cy="333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ko-KR" sz="1600">
                    <a:latin typeface="Arial" pitchFamily="34" charset="0"/>
                    <a:ea typeface="굴림" pitchFamily="50" charset="-127"/>
                  </a:rPr>
                  <a:t>Sender</a:t>
                </a:r>
              </a:p>
            </p:txBody>
          </p:sp>
          <p:sp>
            <p:nvSpPr>
              <p:cNvPr id="30" name="Text Box 30"/>
              <p:cNvSpPr txBox="1">
                <a:spLocks noChangeArrowheads="1"/>
              </p:cNvSpPr>
              <p:nvPr/>
            </p:nvSpPr>
            <p:spPr bwMode="auto">
              <a:xfrm>
                <a:off x="7239000" y="4572000"/>
                <a:ext cx="1320800" cy="333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ko-KR" sz="1600">
                    <a:latin typeface="Arial" pitchFamily="34" charset="0"/>
                    <a:ea typeface="굴림" pitchFamily="50" charset="-127"/>
                  </a:rPr>
                  <a:t>Receiver (R)</a:t>
                </a:r>
              </a:p>
            </p:txBody>
          </p:sp>
          <p:grpSp>
            <p:nvGrpSpPr>
              <p:cNvPr id="31" name="Group 31"/>
              <p:cNvGrpSpPr>
                <a:grpSpLocks/>
              </p:cNvGrpSpPr>
              <p:nvPr/>
            </p:nvGrpSpPr>
            <p:grpSpPr bwMode="auto">
              <a:xfrm>
                <a:off x="4492625" y="4448175"/>
                <a:ext cx="2819400" cy="1295400"/>
                <a:chOff x="2832" y="2706"/>
                <a:chExt cx="1776" cy="816"/>
              </a:xfrm>
            </p:grpSpPr>
            <p:sp>
              <p:nvSpPr>
                <p:cNvPr id="32" name="Rectangle 32"/>
                <p:cNvSpPr>
                  <a:spLocks noChangeArrowheads="1"/>
                </p:cNvSpPr>
                <p:nvPr/>
              </p:nvSpPr>
              <p:spPr bwMode="auto">
                <a:xfrm>
                  <a:off x="2832" y="3330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ko-KR" altLang="en-US"/>
                </a:p>
              </p:txBody>
            </p:sp>
            <p:sp>
              <p:nvSpPr>
                <p:cNvPr id="33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832" y="3312"/>
                  <a:ext cx="242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2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ko-KR" sz="1600" b="1">
                      <a:solidFill>
                        <a:srgbClr val="FF0000"/>
                      </a:solidFill>
                      <a:latin typeface="Arial" pitchFamily="34" charset="0"/>
                      <a:ea typeface="굴림" pitchFamily="50" charset="-127"/>
                    </a:rPr>
                    <a:t>ID</a:t>
                  </a:r>
                </a:p>
              </p:txBody>
            </p:sp>
            <p:sp>
              <p:nvSpPr>
                <p:cNvPr id="34" name="Rectangle 34"/>
                <p:cNvSpPr>
                  <a:spLocks noChangeArrowheads="1"/>
                </p:cNvSpPr>
                <p:nvPr/>
              </p:nvSpPr>
              <p:spPr bwMode="auto">
                <a:xfrm>
                  <a:off x="3120" y="3330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ko-KR" altLang="en-US"/>
                </a:p>
              </p:txBody>
            </p:sp>
            <p:sp>
              <p:nvSpPr>
                <p:cNvPr id="3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093" y="3312"/>
                  <a:ext cx="206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2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ko-KR" sz="1600" b="1">
                      <a:solidFill>
                        <a:srgbClr val="FF0000"/>
                      </a:solidFill>
                      <a:latin typeface="Arial" pitchFamily="34" charset="0"/>
                      <a:ea typeface="굴림" pitchFamily="50" charset="-127"/>
                    </a:rPr>
                    <a:t>R</a:t>
                  </a:r>
                </a:p>
              </p:txBody>
            </p:sp>
            <p:sp>
              <p:nvSpPr>
                <p:cNvPr id="36" name="Freeform 36"/>
                <p:cNvSpPr>
                  <a:spLocks/>
                </p:cNvSpPr>
                <p:nvPr/>
              </p:nvSpPr>
              <p:spPr bwMode="auto">
                <a:xfrm>
                  <a:off x="3408" y="2706"/>
                  <a:ext cx="1200" cy="672"/>
                </a:xfrm>
                <a:custGeom>
                  <a:avLst/>
                  <a:gdLst>
                    <a:gd name="T0" fmla="*/ 1200 w 1200"/>
                    <a:gd name="T1" fmla="*/ 0 h 672"/>
                    <a:gd name="T2" fmla="*/ 528 w 1200"/>
                    <a:gd name="T3" fmla="*/ 336 h 672"/>
                    <a:gd name="T4" fmla="*/ 0 w 1200"/>
                    <a:gd name="T5" fmla="*/ 672 h 6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00" h="672">
                      <a:moveTo>
                        <a:pt x="1200" y="0"/>
                      </a:moveTo>
                      <a:cubicBezTo>
                        <a:pt x="964" y="112"/>
                        <a:pt x="728" y="224"/>
                        <a:pt x="528" y="336"/>
                      </a:cubicBezTo>
                      <a:cubicBezTo>
                        <a:pt x="328" y="448"/>
                        <a:pt x="164" y="560"/>
                        <a:pt x="0" y="672"/>
                      </a:cubicBezTo>
                    </a:path>
                  </a:pathLst>
                </a:custGeom>
                <a:noFill/>
                <a:ln w="254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/>
                <a:lstStyle/>
                <a:p>
                  <a:endParaRPr lang="ko-KR" altLang="en-US"/>
                </a:p>
              </p:txBody>
            </p:sp>
            <p:sp>
              <p:nvSpPr>
                <p:cNvPr id="3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648" y="2784"/>
                  <a:ext cx="477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2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ko-KR" sz="1600">
                      <a:solidFill>
                        <a:srgbClr val="FF0000"/>
                      </a:solidFill>
                      <a:latin typeface="Arial" pitchFamily="34" charset="0"/>
                      <a:ea typeface="굴림" pitchFamily="50" charset="-127"/>
                    </a:rPr>
                    <a:t>trigger</a:t>
                  </a:r>
                </a:p>
              </p:txBody>
            </p:sp>
          </p:grpSp>
          <p:grpSp>
            <p:nvGrpSpPr>
              <p:cNvPr id="38" name="Group 38"/>
              <p:cNvGrpSpPr>
                <a:grpSpLocks/>
              </p:cNvGrpSpPr>
              <p:nvPr/>
            </p:nvGrpSpPr>
            <p:grpSpPr bwMode="auto">
              <a:xfrm>
                <a:off x="1981200" y="4062413"/>
                <a:ext cx="2743200" cy="1271587"/>
                <a:chOff x="1248" y="2559"/>
                <a:chExt cx="1728" cy="801"/>
              </a:xfrm>
            </p:grpSpPr>
            <p:sp>
              <p:nvSpPr>
                <p:cNvPr id="3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789" y="2559"/>
                  <a:ext cx="1066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2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ko-KR" b="1">
                      <a:latin typeface="Arial" pitchFamily="34" charset="0"/>
                      <a:ea typeface="굴림" pitchFamily="50" charset="-127"/>
                    </a:rPr>
                    <a:t>send(ID, data)</a:t>
                  </a:r>
                </a:p>
              </p:txBody>
            </p:sp>
            <p:sp>
              <p:nvSpPr>
                <p:cNvPr id="40" name="Freeform 40"/>
                <p:cNvSpPr>
                  <a:spLocks/>
                </p:cNvSpPr>
                <p:nvPr/>
              </p:nvSpPr>
              <p:spPr bwMode="auto">
                <a:xfrm>
                  <a:off x="1248" y="2728"/>
                  <a:ext cx="1728" cy="632"/>
                </a:xfrm>
                <a:custGeom>
                  <a:avLst/>
                  <a:gdLst>
                    <a:gd name="T0" fmla="*/ 0 w 1728"/>
                    <a:gd name="T1" fmla="*/ 8 h 632"/>
                    <a:gd name="T2" fmla="*/ 336 w 1728"/>
                    <a:gd name="T3" fmla="*/ 8 h 632"/>
                    <a:gd name="T4" fmla="*/ 672 w 1728"/>
                    <a:gd name="T5" fmla="*/ 56 h 632"/>
                    <a:gd name="T6" fmla="*/ 1104 w 1728"/>
                    <a:gd name="T7" fmla="*/ 200 h 632"/>
                    <a:gd name="T8" fmla="*/ 1728 w 1728"/>
                    <a:gd name="T9" fmla="*/ 632 h 6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28" h="632">
                      <a:moveTo>
                        <a:pt x="0" y="8"/>
                      </a:moveTo>
                      <a:cubicBezTo>
                        <a:pt x="112" y="4"/>
                        <a:pt x="224" y="0"/>
                        <a:pt x="336" y="8"/>
                      </a:cubicBezTo>
                      <a:cubicBezTo>
                        <a:pt x="448" y="16"/>
                        <a:pt x="544" y="24"/>
                        <a:pt x="672" y="56"/>
                      </a:cubicBezTo>
                      <a:cubicBezTo>
                        <a:pt x="800" y="88"/>
                        <a:pt x="928" y="104"/>
                        <a:pt x="1104" y="200"/>
                      </a:cubicBezTo>
                      <a:cubicBezTo>
                        <a:pt x="1280" y="296"/>
                        <a:pt x="1504" y="464"/>
                        <a:pt x="1728" y="632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1" name="Group 41"/>
              <p:cNvGrpSpPr>
                <a:grpSpLocks/>
              </p:cNvGrpSpPr>
              <p:nvPr/>
            </p:nvGrpSpPr>
            <p:grpSpPr bwMode="auto">
              <a:xfrm>
                <a:off x="4953000" y="3862388"/>
                <a:ext cx="2359025" cy="1319212"/>
                <a:chOff x="3166" y="2419"/>
                <a:chExt cx="1440" cy="605"/>
              </a:xfrm>
            </p:grpSpPr>
            <p:sp>
              <p:nvSpPr>
                <p:cNvPr id="42" name="Freeform 42"/>
                <p:cNvSpPr>
                  <a:spLocks/>
                </p:cNvSpPr>
                <p:nvPr/>
              </p:nvSpPr>
              <p:spPr bwMode="auto">
                <a:xfrm>
                  <a:off x="3166" y="2624"/>
                  <a:ext cx="1440" cy="400"/>
                </a:xfrm>
                <a:custGeom>
                  <a:avLst/>
                  <a:gdLst>
                    <a:gd name="T0" fmla="*/ 0 w 1440"/>
                    <a:gd name="T1" fmla="*/ 400 h 400"/>
                    <a:gd name="T2" fmla="*/ 528 w 1440"/>
                    <a:gd name="T3" fmla="*/ 64 h 400"/>
                    <a:gd name="T4" fmla="*/ 1440 w 1440"/>
                    <a:gd name="T5" fmla="*/ 16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40" h="400">
                      <a:moveTo>
                        <a:pt x="0" y="400"/>
                      </a:moveTo>
                      <a:cubicBezTo>
                        <a:pt x="144" y="264"/>
                        <a:pt x="288" y="128"/>
                        <a:pt x="528" y="64"/>
                      </a:cubicBezTo>
                      <a:cubicBezTo>
                        <a:pt x="768" y="0"/>
                        <a:pt x="1104" y="8"/>
                        <a:pt x="1440" y="16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/>
                <a:lstStyle/>
                <a:p>
                  <a:endParaRPr lang="ko-KR" altLang="en-US"/>
                </a:p>
              </p:txBody>
            </p:sp>
            <p:sp>
              <p:nvSpPr>
                <p:cNvPr id="43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394" y="2419"/>
                  <a:ext cx="994" cy="1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2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ko-KR" b="1">
                      <a:latin typeface="Arial" pitchFamily="34" charset="0"/>
                      <a:ea typeface="굴림" pitchFamily="50" charset="-127"/>
                    </a:rPr>
                    <a:t>send(</a:t>
                  </a:r>
                  <a:r>
                    <a:rPr lang="en-US" altLang="ko-KR" b="1">
                      <a:solidFill>
                        <a:srgbClr val="FF0000"/>
                      </a:solidFill>
                      <a:latin typeface="Arial" pitchFamily="34" charset="0"/>
                      <a:ea typeface="굴림" pitchFamily="50" charset="-127"/>
                    </a:rPr>
                    <a:t>R</a:t>
                  </a:r>
                  <a:r>
                    <a:rPr lang="en-US" altLang="ko-KR" b="1">
                      <a:latin typeface="Arial" pitchFamily="34" charset="0"/>
                      <a:ea typeface="굴림" pitchFamily="50" charset="-127"/>
                    </a:rPr>
                    <a:t>, data)</a:t>
                  </a:r>
                </a:p>
              </p:txBody>
            </p:sp>
          </p:grpSp>
        </p:grpSp>
        <p:sp>
          <p:nvSpPr>
            <p:cNvPr id="44" name="직사각형 43"/>
            <p:cNvSpPr/>
            <p:nvPr/>
          </p:nvSpPr>
          <p:spPr>
            <a:xfrm>
              <a:off x="5677799" y="4753980"/>
              <a:ext cx="328668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rgbClr val="FF0000"/>
                  </a:solidFill>
                </a:rPr>
                <a:t>Triggers periodically refreshed by end-hosts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rgbClr val="FF0000"/>
                  </a:solidFill>
                </a:rPr>
                <a:t>ID length: 256 bits</a:t>
              </a: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4170306" y="4378486"/>
            <a:ext cx="4610440" cy="2033229"/>
            <a:chOff x="685800" y="3200400"/>
            <a:chExt cx="6553200" cy="3048000"/>
          </a:xfrm>
        </p:grpSpPr>
        <p:sp>
          <p:nvSpPr>
            <p:cNvPr id="51" name="Rectangle 77"/>
            <p:cNvSpPr>
              <a:spLocks noChangeArrowheads="1"/>
            </p:cNvSpPr>
            <p:nvPr/>
          </p:nvSpPr>
          <p:spPr bwMode="auto">
            <a:xfrm>
              <a:off x="685800" y="5257800"/>
              <a:ext cx="1600200" cy="990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 sz="1200"/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2344738" y="4613275"/>
              <a:ext cx="212725" cy="2365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182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 sz="1200"/>
            </a:p>
          </p:txBody>
        </p:sp>
        <p:sp>
          <p:nvSpPr>
            <p:cNvPr id="53" name="Rectangle 8"/>
            <p:cNvSpPr>
              <a:spLocks noChangeArrowheads="1"/>
            </p:cNvSpPr>
            <p:nvPr/>
          </p:nvSpPr>
          <p:spPr bwMode="auto">
            <a:xfrm>
              <a:off x="3195638" y="4024313"/>
              <a:ext cx="212725" cy="2365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182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 sz="1200"/>
            </a:p>
          </p:txBody>
        </p:sp>
        <p:sp>
          <p:nvSpPr>
            <p:cNvPr id="54" name="Rectangle 9"/>
            <p:cNvSpPr>
              <a:spLocks noChangeArrowheads="1"/>
            </p:cNvSpPr>
            <p:nvPr/>
          </p:nvSpPr>
          <p:spPr bwMode="auto">
            <a:xfrm>
              <a:off x="4579938" y="4967288"/>
              <a:ext cx="212725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182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 sz="1200"/>
            </a:p>
          </p:txBody>
        </p:sp>
        <p:sp>
          <p:nvSpPr>
            <p:cNvPr id="55" name="Rectangle 10"/>
            <p:cNvSpPr>
              <a:spLocks noChangeArrowheads="1"/>
            </p:cNvSpPr>
            <p:nvPr/>
          </p:nvSpPr>
          <p:spPr bwMode="auto">
            <a:xfrm>
              <a:off x="5111750" y="3789363"/>
              <a:ext cx="212725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182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 sz="1200"/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856288" y="4495800"/>
              <a:ext cx="212725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182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 sz="1200"/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4152900" y="3200400"/>
              <a:ext cx="212725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182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 sz="1200"/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3408363" y="5319713"/>
              <a:ext cx="212725" cy="2365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182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 sz="1200"/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6069013" y="5556250"/>
              <a:ext cx="212725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182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 sz="1200"/>
            </a:p>
          </p:txBody>
        </p:sp>
        <p:sp>
          <p:nvSpPr>
            <p:cNvPr id="60" name="Rectangle 15"/>
            <p:cNvSpPr>
              <a:spLocks noChangeArrowheads="1"/>
            </p:cNvSpPr>
            <p:nvPr/>
          </p:nvSpPr>
          <p:spPr bwMode="auto">
            <a:xfrm>
              <a:off x="6281738" y="3317875"/>
              <a:ext cx="212725" cy="2365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182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 sz="1200"/>
            </a:p>
          </p:txBody>
        </p:sp>
        <p:sp>
          <p:nvSpPr>
            <p:cNvPr id="61" name="Rectangle 16"/>
            <p:cNvSpPr>
              <a:spLocks noChangeArrowheads="1"/>
            </p:cNvSpPr>
            <p:nvPr/>
          </p:nvSpPr>
          <p:spPr bwMode="auto">
            <a:xfrm>
              <a:off x="2025650" y="3317875"/>
              <a:ext cx="212725" cy="2365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182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 sz="1200"/>
            </a:p>
          </p:txBody>
        </p:sp>
        <p:cxnSp>
          <p:nvCxnSpPr>
            <p:cNvPr id="62" name="AutoShape 17"/>
            <p:cNvCxnSpPr>
              <a:cxnSpLocks noChangeShapeType="1"/>
              <a:stCxn id="61" idx="3"/>
              <a:endCxn id="53" idx="1"/>
            </p:cNvCxnSpPr>
            <p:nvPr/>
          </p:nvCxnSpPr>
          <p:spPr bwMode="auto">
            <a:xfrm>
              <a:off x="2238375" y="3435350"/>
              <a:ext cx="957263" cy="7064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18"/>
            <p:cNvCxnSpPr>
              <a:cxnSpLocks noChangeShapeType="1"/>
              <a:stCxn id="53" idx="3"/>
              <a:endCxn id="57" idx="1"/>
            </p:cNvCxnSpPr>
            <p:nvPr/>
          </p:nvCxnSpPr>
          <p:spPr bwMode="auto">
            <a:xfrm flipV="1">
              <a:off x="3408363" y="3317875"/>
              <a:ext cx="744537" cy="8239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AutoShape 19"/>
            <p:cNvCxnSpPr>
              <a:cxnSpLocks noChangeShapeType="1"/>
              <a:stCxn id="52" idx="3"/>
              <a:endCxn id="53" idx="1"/>
            </p:cNvCxnSpPr>
            <p:nvPr/>
          </p:nvCxnSpPr>
          <p:spPr bwMode="auto">
            <a:xfrm flipV="1">
              <a:off x="2557463" y="4141788"/>
              <a:ext cx="638175" cy="5889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AutoShape 20"/>
            <p:cNvCxnSpPr>
              <a:cxnSpLocks noChangeShapeType="1"/>
              <a:stCxn id="52" idx="3"/>
              <a:endCxn id="58" idx="1"/>
            </p:cNvCxnSpPr>
            <p:nvPr/>
          </p:nvCxnSpPr>
          <p:spPr bwMode="auto">
            <a:xfrm>
              <a:off x="2557463" y="4730750"/>
              <a:ext cx="850900" cy="7064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AutoShape 21"/>
            <p:cNvCxnSpPr>
              <a:cxnSpLocks noChangeShapeType="1"/>
              <a:stCxn id="58" idx="3"/>
              <a:endCxn id="54" idx="1"/>
            </p:cNvCxnSpPr>
            <p:nvPr/>
          </p:nvCxnSpPr>
          <p:spPr bwMode="auto">
            <a:xfrm flipV="1">
              <a:off x="3621088" y="5084763"/>
              <a:ext cx="958850" cy="3524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AutoShape 22"/>
            <p:cNvCxnSpPr>
              <a:cxnSpLocks noChangeShapeType="1"/>
              <a:stCxn id="54" idx="3"/>
              <a:endCxn id="59" idx="1"/>
            </p:cNvCxnSpPr>
            <p:nvPr/>
          </p:nvCxnSpPr>
          <p:spPr bwMode="auto">
            <a:xfrm>
              <a:off x="4792663" y="5084763"/>
              <a:ext cx="1276350" cy="5889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23"/>
            <p:cNvCxnSpPr>
              <a:cxnSpLocks noChangeShapeType="1"/>
              <a:stCxn id="54" idx="3"/>
              <a:endCxn id="56" idx="1"/>
            </p:cNvCxnSpPr>
            <p:nvPr/>
          </p:nvCxnSpPr>
          <p:spPr bwMode="auto">
            <a:xfrm flipV="1">
              <a:off x="4792663" y="4613275"/>
              <a:ext cx="1063625" cy="4714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24"/>
            <p:cNvCxnSpPr>
              <a:cxnSpLocks noChangeShapeType="1"/>
              <a:stCxn id="53" idx="3"/>
              <a:endCxn id="54" idx="1"/>
            </p:cNvCxnSpPr>
            <p:nvPr/>
          </p:nvCxnSpPr>
          <p:spPr bwMode="auto">
            <a:xfrm>
              <a:off x="3408363" y="4141788"/>
              <a:ext cx="1171575" cy="9429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AutoShape 25"/>
            <p:cNvCxnSpPr>
              <a:cxnSpLocks noChangeShapeType="1"/>
              <a:stCxn id="57" idx="3"/>
              <a:endCxn id="55" idx="0"/>
            </p:cNvCxnSpPr>
            <p:nvPr/>
          </p:nvCxnSpPr>
          <p:spPr bwMode="auto">
            <a:xfrm>
              <a:off x="4365625" y="3317875"/>
              <a:ext cx="852488" cy="4714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26"/>
            <p:cNvCxnSpPr>
              <a:cxnSpLocks noChangeShapeType="1"/>
              <a:stCxn id="55" idx="3"/>
              <a:endCxn id="56" idx="1"/>
            </p:cNvCxnSpPr>
            <p:nvPr/>
          </p:nvCxnSpPr>
          <p:spPr bwMode="auto">
            <a:xfrm>
              <a:off x="5324475" y="3906838"/>
              <a:ext cx="531813" cy="7064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27"/>
            <p:cNvCxnSpPr>
              <a:cxnSpLocks noChangeShapeType="1"/>
              <a:stCxn id="55" idx="1"/>
              <a:endCxn id="53" idx="3"/>
            </p:cNvCxnSpPr>
            <p:nvPr/>
          </p:nvCxnSpPr>
          <p:spPr bwMode="auto">
            <a:xfrm flipH="1">
              <a:off x="3408363" y="3906838"/>
              <a:ext cx="1703387" cy="2349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28"/>
            <p:cNvCxnSpPr>
              <a:cxnSpLocks noChangeShapeType="1"/>
              <a:stCxn id="56" idx="0"/>
              <a:endCxn id="60" idx="2"/>
            </p:cNvCxnSpPr>
            <p:nvPr/>
          </p:nvCxnSpPr>
          <p:spPr bwMode="auto">
            <a:xfrm flipV="1">
              <a:off x="5962650" y="3554413"/>
              <a:ext cx="425450" cy="9413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29"/>
            <p:cNvCxnSpPr>
              <a:cxnSpLocks noChangeShapeType="1"/>
              <a:stCxn id="57" idx="3"/>
              <a:endCxn id="60" idx="1"/>
            </p:cNvCxnSpPr>
            <p:nvPr/>
          </p:nvCxnSpPr>
          <p:spPr bwMode="auto">
            <a:xfrm>
              <a:off x="4365625" y="3317875"/>
              <a:ext cx="1916113" cy="1174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30"/>
            <p:cNvCxnSpPr>
              <a:cxnSpLocks noChangeShapeType="1"/>
              <a:stCxn id="61" idx="3"/>
              <a:endCxn id="57" idx="1"/>
            </p:cNvCxnSpPr>
            <p:nvPr/>
          </p:nvCxnSpPr>
          <p:spPr bwMode="auto">
            <a:xfrm flipV="1">
              <a:off x="2238375" y="3317875"/>
              <a:ext cx="1914525" cy="1174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31"/>
            <p:cNvCxnSpPr>
              <a:cxnSpLocks noChangeShapeType="1"/>
              <a:stCxn id="59" idx="0"/>
              <a:endCxn id="60" idx="2"/>
            </p:cNvCxnSpPr>
            <p:nvPr/>
          </p:nvCxnSpPr>
          <p:spPr bwMode="auto">
            <a:xfrm flipV="1">
              <a:off x="6175375" y="3554413"/>
              <a:ext cx="212725" cy="2001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7" name="Group 32"/>
            <p:cNvGrpSpPr>
              <a:grpSpLocks/>
            </p:cNvGrpSpPr>
            <p:nvPr/>
          </p:nvGrpSpPr>
          <p:grpSpPr bwMode="auto">
            <a:xfrm>
              <a:off x="1600200" y="4378325"/>
              <a:ext cx="319088" cy="363538"/>
              <a:chOff x="2400" y="1872"/>
              <a:chExt cx="720" cy="624"/>
            </a:xfrm>
          </p:grpSpPr>
          <p:sp>
            <p:nvSpPr>
              <p:cNvPr id="78" name="AutoShape 33"/>
              <p:cNvSpPr>
                <a:spLocks noChangeArrowheads="1"/>
              </p:cNvSpPr>
              <p:nvPr/>
            </p:nvSpPr>
            <p:spPr bwMode="auto">
              <a:xfrm>
                <a:off x="2544" y="1872"/>
                <a:ext cx="432" cy="384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28398" dir="15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ko-KR" altLang="en-US" sz="1200"/>
              </a:p>
            </p:txBody>
          </p:sp>
          <p:sp>
            <p:nvSpPr>
              <p:cNvPr id="79" name="AutoShape 34"/>
              <p:cNvSpPr>
                <a:spLocks noChangeArrowheads="1"/>
              </p:cNvSpPr>
              <p:nvPr/>
            </p:nvSpPr>
            <p:spPr bwMode="auto">
              <a:xfrm>
                <a:off x="2592" y="1920"/>
                <a:ext cx="336" cy="288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200"/>
              </a:p>
            </p:txBody>
          </p:sp>
          <p:sp>
            <p:nvSpPr>
              <p:cNvPr id="80" name="Rectangle 35"/>
              <p:cNvSpPr>
                <a:spLocks noChangeArrowheads="1"/>
              </p:cNvSpPr>
              <p:nvPr/>
            </p:nvSpPr>
            <p:spPr bwMode="auto">
              <a:xfrm>
                <a:off x="2496" y="2256"/>
                <a:ext cx="528" cy="4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200"/>
              </a:p>
            </p:txBody>
          </p:sp>
          <p:sp>
            <p:nvSpPr>
              <p:cNvPr id="81" name="Rectangle 36"/>
              <p:cNvSpPr>
                <a:spLocks noChangeArrowheads="1"/>
              </p:cNvSpPr>
              <p:nvPr/>
            </p:nvSpPr>
            <p:spPr bwMode="auto">
              <a:xfrm>
                <a:off x="2496" y="2304"/>
                <a:ext cx="528" cy="9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200"/>
              </a:p>
            </p:txBody>
          </p:sp>
          <p:sp>
            <p:nvSpPr>
              <p:cNvPr id="82" name="Rectangle 37"/>
              <p:cNvSpPr>
                <a:spLocks noChangeArrowheads="1"/>
              </p:cNvSpPr>
              <p:nvPr/>
            </p:nvSpPr>
            <p:spPr bwMode="auto">
              <a:xfrm>
                <a:off x="2544" y="2304"/>
                <a:ext cx="192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200"/>
              </a:p>
            </p:txBody>
          </p:sp>
          <p:sp>
            <p:nvSpPr>
              <p:cNvPr id="83" name="Freeform 38" descr="Dotted grid"/>
              <p:cNvSpPr>
                <a:spLocks/>
              </p:cNvSpPr>
              <p:nvPr/>
            </p:nvSpPr>
            <p:spPr bwMode="auto">
              <a:xfrm>
                <a:off x="2400" y="2400"/>
                <a:ext cx="720" cy="96"/>
              </a:xfrm>
              <a:custGeom>
                <a:avLst/>
                <a:gdLst>
                  <a:gd name="T0" fmla="*/ 96 w 720"/>
                  <a:gd name="T1" fmla="*/ 0 h 48"/>
                  <a:gd name="T2" fmla="*/ 624 w 720"/>
                  <a:gd name="T3" fmla="*/ 0 h 48"/>
                  <a:gd name="T4" fmla="*/ 720 w 720"/>
                  <a:gd name="T5" fmla="*/ 48 h 48"/>
                  <a:gd name="T6" fmla="*/ 0 w 720"/>
                  <a:gd name="T7" fmla="*/ 48 h 48"/>
                  <a:gd name="T8" fmla="*/ 96 w 72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0" h="48">
                    <a:moveTo>
                      <a:pt x="96" y="0"/>
                    </a:moveTo>
                    <a:lnTo>
                      <a:pt x="624" y="0"/>
                    </a:lnTo>
                    <a:lnTo>
                      <a:pt x="720" y="48"/>
                    </a:lnTo>
                    <a:lnTo>
                      <a:pt x="0" y="48"/>
                    </a:lnTo>
                    <a:lnTo>
                      <a:pt x="96" y="0"/>
                    </a:lnTo>
                    <a:close/>
                  </a:path>
                </a:pathLst>
              </a:custGeom>
              <a:pattFill prst="dotGrid">
                <a:fgClr>
                  <a:schemeClr val="folHlink"/>
                </a:fgClr>
                <a:bgClr>
                  <a:schemeClr val="bg1"/>
                </a:bgClr>
              </a:patt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200"/>
              </a:p>
            </p:txBody>
          </p:sp>
        </p:grpSp>
        <p:grpSp>
          <p:nvGrpSpPr>
            <p:cNvPr id="84" name="Group 39"/>
            <p:cNvGrpSpPr>
              <a:grpSpLocks/>
            </p:cNvGrpSpPr>
            <p:nvPr/>
          </p:nvGrpSpPr>
          <p:grpSpPr bwMode="auto">
            <a:xfrm>
              <a:off x="6919913" y="3200400"/>
              <a:ext cx="319087" cy="363538"/>
              <a:chOff x="2400" y="1872"/>
              <a:chExt cx="720" cy="624"/>
            </a:xfrm>
          </p:grpSpPr>
          <p:sp>
            <p:nvSpPr>
              <p:cNvPr id="85" name="AutoShape 40"/>
              <p:cNvSpPr>
                <a:spLocks noChangeArrowheads="1"/>
              </p:cNvSpPr>
              <p:nvPr/>
            </p:nvSpPr>
            <p:spPr bwMode="auto">
              <a:xfrm>
                <a:off x="2544" y="1872"/>
                <a:ext cx="432" cy="384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28398" dir="15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ko-KR" altLang="en-US" sz="1200"/>
              </a:p>
            </p:txBody>
          </p:sp>
          <p:sp>
            <p:nvSpPr>
              <p:cNvPr id="86" name="AutoShape 41"/>
              <p:cNvSpPr>
                <a:spLocks noChangeArrowheads="1"/>
              </p:cNvSpPr>
              <p:nvPr/>
            </p:nvSpPr>
            <p:spPr bwMode="auto">
              <a:xfrm>
                <a:off x="2592" y="1920"/>
                <a:ext cx="336" cy="288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200"/>
              </a:p>
            </p:txBody>
          </p:sp>
          <p:sp>
            <p:nvSpPr>
              <p:cNvPr id="87" name="Rectangle 42"/>
              <p:cNvSpPr>
                <a:spLocks noChangeArrowheads="1"/>
              </p:cNvSpPr>
              <p:nvPr/>
            </p:nvSpPr>
            <p:spPr bwMode="auto">
              <a:xfrm>
                <a:off x="2496" y="2256"/>
                <a:ext cx="528" cy="4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200"/>
              </a:p>
            </p:txBody>
          </p:sp>
          <p:sp>
            <p:nvSpPr>
              <p:cNvPr id="88" name="Rectangle 43"/>
              <p:cNvSpPr>
                <a:spLocks noChangeArrowheads="1"/>
              </p:cNvSpPr>
              <p:nvPr/>
            </p:nvSpPr>
            <p:spPr bwMode="auto">
              <a:xfrm>
                <a:off x="2496" y="2304"/>
                <a:ext cx="528" cy="9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200"/>
              </a:p>
            </p:txBody>
          </p:sp>
          <p:sp>
            <p:nvSpPr>
              <p:cNvPr id="89" name="Rectangle 44"/>
              <p:cNvSpPr>
                <a:spLocks noChangeArrowheads="1"/>
              </p:cNvSpPr>
              <p:nvPr/>
            </p:nvSpPr>
            <p:spPr bwMode="auto">
              <a:xfrm>
                <a:off x="2544" y="2304"/>
                <a:ext cx="192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200"/>
              </a:p>
            </p:txBody>
          </p:sp>
          <p:sp>
            <p:nvSpPr>
              <p:cNvPr id="90" name="Freeform 45" descr="Dotted grid"/>
              <p:cNvSpPr>
                <a:spLocks/>
              </p:cNvSpPr>
              <p:nvPr/>
            </p:nvSpPr>
            <p:spPr bwMode="auto">
              <a:xfrm>
                <a:off x="2400" y="2400"/>
                <a:ext cx="720" cy="96"/>
              </a:xfrm>
              <a:custGeom>
                <a:avLst/>
                <a:gdLst>
                  <a:gd name="T0" fmla="*/ 96 w 720"/>
                  <a:gd name="T1" fmla="*/ 0 h 48"/>
                  <a:gd name="T2" fmla="*/ 624 w 720"/>
                  <a:gd name="T3" fmla="*/ 0 h 48"/>
                  <a:gd name="T4" fmla="*/ 720 w 720"/>
                  <a:gd name="T5" fmla="*/ 48 h 48"/>
                  <a:gd name="T6" fmla="*/ 0 w 720"/>
                  <a:gd name="T7" fmla="*/ 48 h 48"/>
                  <a:gd name="T8" fmla="*/ 96 w 72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0" h="48">
                    <a:moveTo>
                      <a:pt x="96" y="0"/>
                    </a:moveTo>
                    <a:lnTo>
                      <a:pt x="624" y="0"/>
                    </a:lnTo>
                    <a:lnTo>
                      <a:pt x="720" y="48"/>
                    </a:lnTo>
                    <a:lnTo>
                      <a:pt x="0" y="48"/>
                    </a:lnTo>
                    <a:lnTo>
                      <a:pt x="96" y="0"/>
                    </a:lnTo>
                    <a:close/>
                  </a:path>
                </a:pathLst>
              </a:custGeom>
              <a:pattFill prst="dotGrid">
                <a:fgClr>
                  <a:schemeClr val="folHlink"/>
                </a:fgClr>
                <a:bgClr>
                  <a:schemeClr val="bg1"/>
                </a:bgClr>
              </a:patt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200"/>
              </a:p>
            </p:txBody>
          </p:sp>
        </p:grpSp>
        <p:cxnSp>
          <p:nvCxnSpPr>
            <p:cNvPr id="91" name="AutoShape 46"/>
            <p:cNvCxnSpPr>
              <a:cxnSpLocks noChangeShapeType="1"/>
              <a:stCxn id="83" idx="1"/>
              <a:endCxn id="52" idx="1"/>
            </p:cNvCxnSpPr>
            <p:nvPr/>
          </p:nvCxnSpPr>
          <p:spPr bwMode="auto">
            <a:xfrm>
              <a:off x="1878013" y="4684713"/>
              <a:ext cx="466725" cy="460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AutoShape 47"/>
            <p:cNvCxnSpPr>
              <a:cxnSpLocks noChangeShapeType="1"/>
              <a:stCxn id="60" idx="3"/>
              <a:endCxn id="87" idx="1"/>
            </p:cNvCxnSpPr>
            <p:nvPr/>
          </p:nvCxnSpPr>
          <p:spPr bwMode="auto">
            <a:xfrm>
              <a:off x="6494463" y="3435350"/>
              <a:ext cx="466725" cy="3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93" name="Group 56"/>
            <p:cNvGrpSpPr>
              <a:grpSpLocks/>
            </p:cNvGrpSpPr>
            <p:nvPr/>
          </p:nvGrpSpPr>
          <p:grpSpPr bwMode="auto">
            <a:xfrm>
              <a:off x="1919288" y="3435350"/>
              <a:ext cx="5000625" cy="2238375"/>
              <a:chOff x="2688" y="2688"/>
              <a:chExt cx="2256" cy="912"/>
            </a:xfrm>
          </p:grpSpPr>
          <p:grpSp>
            <p:nvGrpSpPr>
              <p:cNvPr id="94" name="Group 57"/>
              <p:cNvGrpSpPr>
                <a:grpSpLocks/>
              </p:cNvGrpSpPr>
              <p:nvPr/>
            </p:nvGrpSpPr>
            <p:grpSpPr bwMode="auto">
              <a:xfrm>
                <a:off x="3216" y="2688"/>
                <a:ext cx="1632" cy="912"/>
                <a:chOff x="3216" y="2928"/>
                <a:chExt cx="1632" cy="912"/>
              </a:xfrm>
            </p:grpSpPr>
            <p:sp>
              <p:nvSpPr>
                <p:cNvPr id="98" name="AutoShape 58"/>
                <p:cNvSpPr>
                  <a:spLocks noChangeArrowheads="1"/>
                </p:cNvSpPr>
                <p:nvPr/>
              </p:nvSpPr>
              <p:spPr bwMode="auto">
                <a:xfrm>
                  <a:off x="3360" y="3456"/>
                  <a:ext cx="96" cy="144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ko-KR" b="1"/>
                </a:p>
              </p:txBody>
            </p:sp>
            <p:sp>
              <p:nvSpPr>
                <p:cNvPr id="99" name="AutoShape 59"/>
                <p:cNvSpPr>
                  <a:spLocks noChangeArrowheads="1"/>
                </p:cNvSpPr>
                <p:nvPr/>
              </p:nvSpPr>
              <p:spPr bwMode="auto">
                <a:xfrm>
                  <a:off x="4080" y="3216"/>
                  <a:ext cx="96" cy="144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200"/>
                </a:p>
              </p:txBody>
            </p:sp>
            <p:sp>
              <p:nvSpPr>
                <p:cNvPr id="100" name="AutoShape 60"/>
                <p:cNvSpPr>
                  <a:spLocks noChangeArrowheads="1"/>
                </p:cNvSpPr>
                <p:nvPr/>
              </p:nvSpPr>
              <p:spPr bwMode="auto">
                <a:xfrm>
                  <a:off x="3216" y="2928"/>
                  <a:ext cx="96" cy="144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200"/>
                </a:p>
              </p:txBody>
            </p:sp>
            <p:sp>
              <p:nvSpPr>
                <p:cNvPr id="101" name="AutoShape 61"/>
                <p:cNvSpPr>
                  <a:spLocks noChangeArrowheads="1"/>
                </p:cNvSpPr>
                <p:nvPr/>
              </p:nvSpPr>
              <p:spPr bwMode="auto">
                <a:xfrm>
                  <a:off x="4752" y="3648"/>
                  <a:ext cx="96" cy="144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200"/>
                </a:p>
              </p:txBody>
            </p:sp>
            <p:sp>
              <p:nvSpPr>
                <p:cNvPr id="102" name="Line 62"/>
                <p:cNvSpPr>
                  <a:spLocks noChangeShapeType="1"/>
                </p:cNvSpPr>
                <p:nvPr/>
              </p:nvSpPr>
              <p:spPr bwMode="auto">
                <a:xfrm>
                  <a:off x="3408" y="360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200"/>
                </a:p>
              </p:txBody>
            </p:sp>
            <p:sp>
              <p:nvSpPr>
                <p:cNvPr id="103" name="Line 63"/>
                <p:cNvSpPr>
                  <a:spLocks noChangeShapeType="1"/>
                </p:cNvSpPr>
                <p:nvPr/>
              </p:nvSpPr>
              <p:spPr bwMode="auto">
                <a:xfrm>
                  <a:off x="3264" y="3072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200"/>
                </a:p>
              </p:txBody>
            </p:sp>
            <p:sp>
              <p:nvSpPr>
                <p:cNvPr id="104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4128" y="316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200"/>
                </a:p>
              </p:txBody>
            </p:sp>
            <p:sp>
              <p:nvSpPr>
                <p:cNvPr id="105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4656" y="374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200"/>
                </a:p>
              </p:txBody>
            </p:sp>
          </p:grpSp>
          <p:sp>
            <p:nvSpPr>
              <p:cNvPr id="95" name="Freeform 66"/>
              <p:cNvSpPr>
                <a:spLocks/>
              </p:cNvSpPr>
              <p:nvPr/>
            </p:nvSpPr>
            <p:spPr bwMode="auto">
              <a:xfrm>
                <a:off x="2688" y="3216"/>
                <a:ext cx="672" cy="336"/>
              </a:xfrm>
              <a:custGeom>
                <a:avLst/>
                <a:gdLst>
                  <a:gd name="T0" fmla="*/ 0 w 672"/>
                  <a:gd name="T1" fmla="*/ 0 h 336"/>
                  <a:gd name="T2" fmla="*/ 192 w 672"/>
                  <a:gd name="T3" fmla="*/ 48 h 336"/>
                  <a:gd name="T4" fmla="*/ 288 w 672"/>
                  <a:gd name="T5" fmla="*/ 48 h 336"/>
                  <a:gd name="T6" fmla="*/ 672 w 672"/>
                  <a:gd name="T7" fmla="*/ 336 h 336"/>
                  <a:gd name="T8" fmla="*/ 672 w 672"/>
                  <a:gd name="T9" fmla="*/ 144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2" h="336">
                    <a:moveTo>
                      <a:pt x="0" y="0"/>
                    </a:moveTo>
                    <a:lnTo>
                      <a:pt x="192" y="48"/>
                    </a:lnTo>
                    <a:lnTo>
                      <a:pt x="288" y="48"/>
                    </a:lnTo>
                    <a:lnTo>
                      <a:pt x="672" y="336"/>
                    </a:lnTo>
                    <a:lnTo>
                      <a:pt x="672" y="144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200"/>
              </a:p>
            </p:txBody>
          </p:sp>
          <p:sp>
            <p:nvSpPr>
              <p:cNvPr id="96" name="Freeform 67"/>
              <p:cNvSpPr>
                <a:spLocks/>
              </p:cNvSpPr>
              <p:nvPr/>
            </p:nvSpPr>
            <p:spPr bwMode="auto">
              <a:xfrm>
                <a:off x="4128" y="2736"/>
                <a:ext cx="816" cy="432"/>
              </a:xfrm>
              <a:custGeom>
                <a:avLst/>
                <a:gdLst>
                  <a:gd name="T0" fmla="*/ 0 w 816"/>
                  <a:gd name="T1" fmla="*/ 240 h 432"/>
                  <a:gd name="T2" fmla="*/ 96 w 816"/>
                  <a:gd name="T3" fmla="*/ 144 h 432"/>
                  <a:gd name="T4" fmla="*/ 144 w 816"/>
                  <a:gd name="T5" fmla="*/ 144 h 432"/>
                  <a:gd name="T6" fmla="*/ 384 w 816"/>
                  <a:gd name="T7" fmla="*/ 432 h 432"/>
                  <a:gd name="T8" fmla="*/ 432 w 816"/>
                  <a:gd name="T9" fmla="*/ 432 h 432"/>
                  <a:gd name="T10" fmla="*/ 624 w 816"/>
                  <a:gd name="T11" fmla="*/ 0 h 432"/>
                  <a:gd name="T12" fmla="*/ 816 w 816"/>
                  <a:gd name="T13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6" h="432">
                    <a:moveTo>
                      <a:pt x="0" y="240"/>
                    </a:moveTo>
                    <a:lnTo>
                      <a:pt x="96" y="144"/>
                    </a:lnTo>
                    <a:lnTo>
                      <a:pt x="144" y="144"/>
                    </a:lnTo>
                    <a:lnTo>
                      <a:pt x="384" y="432"/>
                    </a:lnTo>
                    <a:lnTo>
                      <a:pt x="432" y="432"/>
                    </a:lnTo>
                    <a:lnTo>
                      <a:pt x="624" y="0"/>
                    </a:lnTo>
                    <a:lnTo>
                      <a:pt x="816" y="0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200"/>
              </a:p>
            </p:txBody>
          </p:sp>
          <p:sp>
            <p:nvSpPr>
              <p:cNvPr id="97" name="Freeform 68"/>
              <p:cNvSpPr>
                <a:spLocks/>
              </p:cNvSpPr>
              <p:nvPr/>
            </p:nvSpPr>
            <p:spPr bwMode="auto">
              <a:xfrm>
                <a:off x="3456" y="2928"/>
                <a:ext cx="1008" cy="624"/>
              </a:xfrm>
              <a:custGeom>
                <a:avLst/>
                <a:gdLst>
                  <a:gd name="T0" fmla="*/ 0 w 1008"/>
                  <a:gd name="T1" fmla="*/ 432 h 624"/>
                  <a:gd name="T2" fmla="*/ 0 w 1008"/>
                  <a:gd name="T3" fmla="*/ 624 h 624"/>
                  <a:gd name="T4" fmla="*/ 48 w 1008"/>
                  <a:gd name="T5" fmla="*/ 624 h 624"/>
                  <a:gd name="T6" fmla="*/ 432 w 1008"/>
                  <a:gd name="T7" fmla="*/ 480 h 624"/>
                  <a:gd name="T8" fmla="*/ 528 w 1008"/>
                  <a:gd name="T9" fmla="*/ 480 h 624"/>
                  <a:gd name="T10" fmla="*/ 1008 w 1008"/>
                  <a:gd name="T11" fmla="*/ 288 h 624"/>
                  <a:gd name="T12" fmla="*/ 1008 w 1008"/>
                  <a:gd name="T13" fmla="*/ 240 h 624"/>
                  <a:gd name="T14" fmla="*/ 816 w 1008"/>
                  <a:gd name="T15" fmla="*/ 0 h 624"/>
                  <a:gd name="T16" fmla="*/ 768 w 1008"/>
                  <a:gd name="T17" fmla="*/ 0 h 624"/>
                  <a:gd name="T18" fmla="*/ 720 w 1008"/>
                  <a:gd name="T19" fmla="*/ 48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08" h="624">
                    <a:moveTo>
                      <a:pt x="0" y="432"/>
                    </a:moveTo>
                    <a:lnTo>
                      <a:pt x="0" y="624"/>
                    </a:lnTo>
                    <a:lnTo>
                      <a:pt x="48" y="624"/>
                    </a:lnTo>
                    <a:lnTo>
                      <a:pt x="432" y="480"/>
                    </a:lnTo>
                    <a:lnTo>
                      <a:pt x="528" y="480"/>
                    </a:lnTo>
                    <a:lnTo>
                      <a:pt x="1008" y="288"/>
                    </a:lnTo>
                    <a:lnTo>
                      <a:pt x="1008" y="240"/>
                    </a:lnTo>
                    <a:lnTo>
                      <a:pt x="816" y="0"/>
                    </a:lnTo>
                    <a:lnTo>
                      <a:pt x="768" y="0"/>
                    </a:lnTo>
                    <a:lnTo>
                      <a:pt x="720" y="48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200"/>
              </a:p>
            </p:txBody>
          </p:sp>
        </p:grpSp>
        <p:sp>
          <p:nvSpPr>
            <p:cNvPr id="106" name="Rectangle 73"/>
            <p:cNvSpPr>
              <a:spLocks noChangeArrowheads="1"/>
            </p:cNvSpPr>
            <p:nvPr/>
          </p:nvSpPr>
          <p:spPr bwMode="auto">
            <a:xfrm>
              <a:off x="838200" y="5403850"/>
              <a:ext cx="212725" cy="23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182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 sz="1200"/>
            </a:p>
          </p:txBody>
        </p:sp>
        <p:sp>
          <p:nvSpPr>
            <p:cNvPr id="107" name="AutoShape 74"/>
            <p:cNvSpPr>
              <a:spLocks noChangeArrowheads="1"/>
            </p:cNvSpPr>
            <p:nvPr/>
          </p:nvSpPr>
          <p:spPr bwMode="auto">
            <a:xfrm>
              <a:off x="838200" y="5791200"/>
              <a:ext cx="212725" cy="354013"/>
            </a:xfrm>
            <a:prstGeom prst="cube">
              <a:avLst>
                <a:gd name="adj" fmla="val 2500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ko-KR" b="1"/>
            </a:p>
          </p:txBody>
        </p:sp>
        <p:sp>
          <p:nvSpPr>
            <p:cNvPr id="108" name="Text Box 75"/>
            <p:cNvSpPr txBox="1">
              <a:spLocks noChangeArrowheads="1"/>
            </p:cNvSpPr>
            <p:nvPr/>
          </p:nvSpPr>
          <p:spPr bwMode="auto">
            <a:xfrm>
              <a:off x="1203325" y="5294313"/>
              <a:ext cx="77181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200">
                  <a:ea typeface="굴림" pitchFamily="50" charset="-127"/>
                </a:rPr>
                <a:t>IP router</a:t>
              </a:r>
            </a:p>
          </p:txBody>
        </p:sp>
        <p:sp>
          <p:nvSpPr>
            <p:cNvPr id="109" name="Text Box 76"/>
            <p:cNvSpPr txBox="1">
              <a:spLocks noChangeArrowheads="1"/>
            </p:cNvSpPr>
            <p:nvPr/>
          </p:nvSpPr>
          <p:spPr bwMode="auto">
            <a:xfrm>
              <a:off x="1219200" y="5805488"/>
              <a:ext cx="68640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200">
                  <a:ea typeface="굴림" pitchFamily="50" charset="-127"/>
                </a:rPr>
                <a:t>i3 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730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216536" y="6298152"/>
            <a:ext cx="1905000" cy="457200"/>
          </a:xfrm>
        </p:spPr>
        <p:txBody>
          <a:bodyPr/>
          <a:lstStyle/>
          <a:p>
            <a:fld id="{E54A0283-13CB-406F-B87B-1177A8B7FF18}" type="slidenum">
              <a:rPr lang="en-US" altLang="ko-KR">
                <a:cs typeface="Arial" pitchFamily="34" charset="0"/>
              </a:rPr>
              <a:pPr/>
              <a:t>28</a:t>
            </a:fld>
            <a:endParaRPr lang="en-US" altLang="ko-KR" sz="1000" dirty="0">
              <a:cs typeface="Arial" pitchFamily="34" charset="0"/>
            </a:endParaRPr>
          </a:p>
        </p:txBody>
      </p:sp>
      <p:sp>
        <p:nvSpPr>
          <p:cNvPr id="212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04664"/>
            <a:ext cx="8262938" cy="647700"/>
          </a:xfrm>
        </p:spPr>
        <p:txBody>
          <a:bodyPr/>
          <a:lstStyle/>
          <a:p>
            <a:pPr defTabSz="915988"/>
            <a:r>
              <a:rPr lang="en-US" altLang="ko-KR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I3: </a:t>
            </a:r>
            <a:r>
              <a:rPr lang="en-US" altLang="ko-KR" dirty="0" smtClean="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Routing (DHT)</a:t>
            </a:r>
            <a:endParaRPr lang="en-US" altLang="zh-CN" dirty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70844" y="6269294"/>
            <a:ext cx="3271419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From slides of Prof. Ion </a:t>
            </a:r>
            <a:r>
              <a:rPr lang="en-US" altLang="ko-KR" sz="1200" dirty="0" err="1" smtClean="0"/>
              <a:t>Stoica</a:t>
            </a:r>
            <a:r>
              <a:rPr lang="en-US" altLang="ko-KR" sz="1200" dirty="0" smtClean="0"/>
              <a:t>, UC Berkeley</a:t>
            </a:r>
            <a:endParaRPr lang="en-US" altLang="ko-KR" sz="1200" dirty="0"/>
          </a:p>
        </p:txBody>
      </p:sp>
      <p:sp>
        <p:nvSpPr>
          <p:cNvPr id="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7630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dirty="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R inserts trigger </a:t>
            </a:r>
            <a:r>
              <a:rPr lang="en-US" altLang="ko-KR" sz="2400" b="0" i="1" dirty="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t = </a:t>
            </a:r>
            <a:r>
              <a:rPr lang="en-US" altLang="ko-KR" sz="2400" b="0" dirty="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(</a:t>
            </a:r>
            <a:r>
              <a:rPr lang="en-US" altLang="ko-KR" sz="2400" b="0" i="1" dirty="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37, R</a:t>
            </a:r>
            <a:r>
              <a:rPr lang="en-US" altLang="ko-KR" sz="2400" b="0" dirty="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)</a:t>
            </a:r>
            <a:r>
              <a:rPr lang="en-US" altLang="ko-KR" sz="2400" dirty="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; S sends packet </a:t>
            </a:r>
            <a:r>
              <a:rPr lang="en-US" altLang="ko-KR" sz="2400" b="0" i="1" dirty="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p = </a:t>
            </a:r>
            <a:r>
              <a:rPr lang="en-US" altLang="ko-KR" sz="2400" b="0" dirty="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(</a:t>
            </a:r>
            <a:r>
              <a:rPr lang="en-US" altLang="ko-KR" sz="2400" b="0" i="1" dirty="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37, data</a:t>
            </a:r>
            <a:r>
              <a:rPr lang="en-US" altLang="ko-KR" sz="2400" b="0" dirty="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2400" dirty="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An end-host needs to know only one i3 node to use i3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E.g., S knows node 3, R knows node 35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800232" y="2661969"/>
            <a:ext cx="8020000" cy="3864783"/>
            <a:chOff x="76200" y="2300288"/>
            <a:chExt cx="8915400" cy="4305254"/>
          </a:xfrm>
        </p:grpSpPr>
        <p:grpSp>
          <p:nvGrpSpPr>
            <p:cNvPr id="129" name="Group 85"/>
            <p:cNvGrpSpPr>
              <a:grpSpLocks/>
            </p:cNvGrpSpPr>
            <p:nvPr/>
          </p:nvGrpSpPr>
          <p:grpSpPr bwMode="auto">
            <a:xfrm>
              <a:off x="1981200" y="5976938"/>
              <a:ext cx="381000" cy="361950"/>
              <a:chOff x="912" y="2152"/>
              <a:chExt cx="432" cy="392"/>
            </a:xfrm>
          </p:grpSpPr>
          <p:sp>
            <p:nvSpPr>
              <p:cNvPr id="130" name="AutoShape 86"/>
              <p:cNvSpPr>
                <a:spLocks noChangeArrowheads="1"/>
              </p:cNvSpPr>
              <p:nvPr/>
            </p:nvSpPr>
            <p:spPr bwMode="auto">
              <a:xfrm>
                <a:off x="998" y="2152"/>
                <a:ext cx="260" cy="241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28398" dir="15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ko-KR" altLang="en-US" sz="1400"/>
              </a:p>
            </p:txBody>
          </p:sp>
          <p:sp>
            <p:nvSpPr>
              <p:cNvPr id="131" name="AutoShape 87"/>
              <p:cNvSpPr>
                <a:spLocks noChangeArrowheads="1"/>
              </p:cNvSpPr>
              <p:nvPr/>
            </p:nvSpPr>
            <p:spPr bwMode="auto">
              <a:xfrm>
                <a:off x="1027" y="2182"/>
                <a:ext cx="202" cy="181"/>
              </a:xfrm>
              <a:prstGeom prst="roundRect">
                <a:avLst>
                  <a:gd name="adj" fmla="val 16667"/>
                </a:avLst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/>
              </a:p>
            </p:txBody>
          </p:sp>
          <p:sp>
            <p:nvSpPr>
              <p:cNvPr id="132" name="Rectangle 88"/>
              <p:cNvSpPr>
                <a:spLocks noChangeArrowheads="1"/>
              </p:cNvSpPr>
              <p:nvPr/>
            </p:nvSpPr>
            <p:spPr bwMode="auto">
              <a:xfrm>
                <a:off x="970" y="2393"/>
                <a:ext cx="316" cy="3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/>
              </a:p>
            </p:txBody>
          </p:sp>
          <p:sp>
            <p:nvSpPr>
              <p:cNvPr id="133" name="Rectangle 89"/>
              <p:cNvSpPr>
                <a:spLocks noChangeArrowheads="1"/>
              </p:cNvSpPr>
              <p:nvPr/>
            </p:nvSpPr>
            <p:spPr bwMode="auto">
              <a:xfrm>
                <a:off x="970" y="2423"/>
                <a:ext cx="316" cy="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/>
              </a:p>
            </p:txBody>
          </p:sp>
          <p:sp>
            <p:nvSpPr>
              <p:cNvPr id="134" name="Rectangle 90"/>
              <p:cNvSpPr>
                <a:spLocks noChangeArrowheads="1"/>
              </p:cNvSpPr>
              <p:nvPr/>
            </p:nvSpPr>
            <p:spPr bwMode="auto">
              <a:xfrm>
                <a:off x="998" y="2423"/>
                <a:ext cx="116" cy="3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/>
              </a:p>
            </p:txBody>
          </p:sp>
          <p:sp>
            <p:nvSpPr>
              <p:cNvPr id="135" name="Freeform 91" descr="Dotted grid"/>
              <p:cNvSpPr>
                <a:spLocks/>
              </p:cNvSpPr>
              <p:nvPr/>
            </p:nvSpPr>
            <p:spPr bwMode="auto">
              <a:xfrm>
                <a:off x="912" y="2484"/>
                <a:ext cx="432" cy="60"/>
              </a:xfrm>
              <a:custGeom>
                <a:avLst/>
                <a:gdLst>
                  <a:gd name="T0" fmla="*/ 96 w 720"/>
                  <a:gd name="T1" fmla="*/ 0 h 48"/>
                  <a:gd name="T2" fmla="*/ 624 w 720"/>
                  <a:gd name="T3" fmla="*/ 0 h 48"/>
                  <a:gd name="T4" fmla="*/ 720 w 720"/>
                  <a:gd name="T5" fmla="*/ 48 h 48"/>
                  <a:gd name="T6" fmla="*/ 0 w 720"/>
                  <a:gd name="T7" fmla="*/ 48 h 48"/>
                  <a:gd name="T8" fmla="*/ 96 w 72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0" h="48">
                    <a:moveTo>
                      <a:pt x="96" y="0"/>
                    </a:moveTo>
                    <a:lnTo>
                      <a:pt x="624" y="0"/>
                    </a:lnTo>
                    <a:lnTo>
                      <a:pt x="720" y="48"/>
                    </a:lnTo>
                    <a:lnTo>
                      <a:pt x="0" y="48"/>
                    </a:lnTo>
                    <a:lnTo>
                      <a:pt x="96" y="0"/>
                    </a:lnTo>
                    <a:close/>
                  </a:path>
                </a:pathLst>
              </a:custGeom>
              <a:pattFill prst="dotGrid">
                <a:fgClr>
                  <a:schemeClr val="folHlink"/>
                </a:fgClr>
                <a:bgClr>
                  <a:schemeClr val="bg1"/>
                </a:bgClr>
              </a:patt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/>
              </a:p>
            </p:txBody>
          </p:sp>
        </p:grpSp>
        <p:sp>
          <p:nvSpPr>
            <p:cNvPr id="136" name="Text Box 92"/>
            <p:cNvSpPr txBox="1">
              <a:spLocks noChangeArrowheads="1"/>
            </p:cNvSpPr>
            <p:nvPr/>
          </p:nvSpPr>
          <p:spPr bwMode="auto">
            <a:xfrm>
              <a:off x="2025650" y="6262688"/>
              <a:ext cx="349624" cy="3428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400" b="1">
                  <a:ea typeface="굴림" pitchFamily="50" charset="-127"/>
                </a:rPr>
                <a:t>R</a:t>
              </a: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76200" y="2300288"/>
              <a:ext cx="8915400" cy="4000454"/>
              <a:chOff x="76200" y="2300288"/>
              <a:chExt cx="8915400" cy="4000454"/>
            </a:xfrm>
          </p:grpSpPr>
          <p:grpSp>
            <p:nvGrpSpPr>
              <p:cNvPr id="48" name="Group 4"/>
              <p:cNvGrpSpPr>
                <a:grpSpLocks/>
              </p:cNvGrpSpPr>
              <p:nvPr/>
            </p:nvGrpSpPr>
            <p:grpSpPr bwMode="auto">
              <a:xfrm>
                <a:off x="4343400" y="2757488"/>
                <a:ext cx="4648200" cy="3048000"/>
                <a:chOff x="1444" y="1997"/>
                <a:chExt cx="3020" cy="1939"/>
              </a:xfrm>
            </p:grpSpPr>
            <p:sp>
              <p:nvSpPr>
                <p:cNvPr id="49" name="Oval 5"/>
                <p:cNvSpPr>
                  <a:spLocks noChangeArrowheads="1"/>
                </p:cNvSpPr>
                <p:nvPr/>
              </p:nvSpPr>
              <p:spPr bwMode="auto">
                <a:xfrm>
                  <a:off x="2108" y="1997"/>
                  <a:ext cx="1252" cy="596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rgbClr val="00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400"/>
                </a:p>
              </p:txBody>
            </p:sp>
            <p:sp>
              <p:nvSpPr>
                <p:cNvPr id="50" name="Oval 6"/>
                <p:cNvSpPr>
                  <a:spLocks noChangeArrowheads="1"/>
                </p:cNvSpPr>
                <p:nvPr/>
              </p:nvSpPr>
              <p:spPr bwMode="auto">
                <a:xfrm>
                  <a:off x="2844" y="2071"/>
                  <a:ext cx="1178" cy="598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rgbClr val="00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400"/>
                </a:p>
              </p:txBody>
            </p:sp>
            <p:sp>
              <p:nvSpPr>
                <p:cNvPr id="51" name="Oval 7"/>
                <p:cNvSpPr>
                  <a:spLocks noChangeArrowheads="1"/>
                </p:cNvSpPr>
                <p:nvPr/>
              </p:nvSpPr>
              <p:spPr bwMode="auto">
                <a:xfrm>
                  <a:off x="3139" y="2370"/>
                  <a:ext cx="1177" cy="596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rgbClr val="00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ko-KR" altLang="ko-KR" sz="2000">
                    <a:latin typeface="Times New Roman" pitchFamily="18" charset="0"/>
                  </a:endParaRPr>
                </a:p>
              </p:txBody>
            </p:sp>
            <p:sp>
              <p:nvSpPr>
                <p:cNvPr id="52" name="Oval 8"/>
                <p:cNvSpPr>
                  <a:spLocks noChangeArrowheads="1"/>
                </p:cNvSpPr>
                <p:nvPr/>
              </p:nvSpPr>
              <p:spPr bwMode="auto">
                <a:xfrm>
                  <a:off x="3285" y="2706"/>
                  <a:ext cx="1179" cy="894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rgbClr val="00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ko-KR" altLang="ko-KR" sz="2000">
                    <a:latin typeface="Times New Roman" pitchFamily="18" charset="0"/>
                  </a:endParaRPr>
                </a:p>
              </p:txBody>
            </p:sp>
            <p:sp>
              <p:nvSpPr>
                <p:cNvPr id="53" name="Oval 9"/>
                <p:cNvSpPr>
                  <a:spLocks noChangeArrowheads="1"/>
                </p:cNvSpPr>
                <p:nvPr/>
              </p:nvSpPr>
              <p:spPr bwMode="auto">
                <a:xfrm>
                  <a:off x="2623" y="2966"/>
                  <a:ext cx="1177" cy="970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rgbClr val="00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ko-KR" altLang="ko-KR" sz="2000">
                    <a:latin typeface="Times New Roman" pitchFamily="18" charset="0"/>
                  </a:endParaRPr>
                </a:p>
              </p:txBody>
            </p:sp>
            <p:sp>
              <p:nvSpPr>
                <p:cNvPr id="54" name="Oval 10"/>
                <p:cNvSpPr>
                  <a:spLocks noChangeArrowheads="1"/>
                </p:cNvSpPr>
                <p:nvPr/>
              </p:nvSpPr>
              <p:spPr bwMode="auto">
                <a:xfrm>
                  <a:off x="1812" y="2743"/>
                  <a:ext cx="1179" cy="1119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rgbClr val="00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ko-KR" altLang="ko-KR" sz="2000">
                    <a:latin typeface="Times New Roman" pitchFamily="18" charset="0"/>
                  </a:endParaRPr>
                </a:p>
              </p:txBody>
            </p:sp>
            <p:sp>
              <p:nvSpPr>
                <p:cNvPr id="55" name="Oval 11"/>
                <p:cNvSpPr>
                  <a:spLocks noChangeArrowheads="1"/>
                </p:cNvSpPr>
                <p:nvPr/>
              </p:nvSpPr>
              <p:spPr bwMode="auto">
                <a:xfrm>
                  <a:off x="1444" y="2220"/>
                  <a:ext cx="1179" cy="1044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rgbClr val="00C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ko-KR" altLang="ko-KR" sz="2000">
                    <a:latin typeface="Times New Roman" pitchFamily="18" charset="0"/>
                  </a:endParaRPr>
                </a:p>
              </p:txBody>
            </p:sp>
            <p:sp>
              <p:nvSpPr>
                <p:cNvPr id="56" name="Freeform 12"/>
                <p:cNvSpPr>
                  <a:spLocks/>
                </p:cNvSpPr>
                <p:nvPr/>
              </p:nvSpPr>
              <p:spPr bwMode="auto">
                <a:xfrm>
                  <a:off x="1740" y="2073"/>
                  <a:ext cx="2501" cy="1790"/>
                </a:xfrm>
                <a:custGeom>
                  <a:avLst/>
                  <a:gdLst>
                    <a:gd name="T0" fmla="*/ 48 w 1632"/>
                    <a:gd name="T1" fmla="*/ 192 h 1152"/>
                    <a:gd name="T2" fmla="*/ 384 w 1632"/>
                    <a:gd name="T3" fmla="*/ 48 h 1152"/>
                    <a:gd name="T4" fmla="*/ 672 w 1632"/>
                    <a:gd name="T5" fmla="*/ 0 h 1152"/>
                    <a:gd name="T6" fmla="*/ 1248 w 1632"/>
                    <a:gd name="T7" fmla="*/ 48 h 1152"/>
                    <a:gd name="T8" fmla="*/ 1440 w 1632"/>
                    <a:gd name="T9" fmla="*/ 144 h 1152"/>
                    <a:gd name="T10" fmla="*/ 1536 w 1632"/>
                    <a:gd name="T11" fmla="*/ 336 h 1152"/>
                    <a:gd name="T12" fmla="*/ 1632 w 1632"/>
                    <a:gd name="T13" fmla="*/ 384 h 1152"/>
                    <a:gd name="T14" fmla="*/ 1536 w 1632"/>
                    <a:gd name="T15" fmla="*/ 912 h 1152"/>
                    <a:gd name="T16" fmla="*/ 912 w 1632"/>
                    <a:gd name="T17" fmla="*/ 1152 h 1152"/>
                    <a:gd name="T18" fmla="*/ 288 w 1632"/>
                    <a:gd name="T19" fmla="*/ 960 h 1152"/>
                    <a:gd name="T20" fmla="*/ 96 w 1632"/>
                    <a:gd name="T21" fmla="*/ 768 h 1152"/>
                    <a:gd name="T22" fmla="*/ 0 w 1632"/>
                    <a:gd name="T23" fmla="*/ 720 h 1152"/>
                    <a:gd name="T24" fmla="*/ 48 w 1632"/>
                    <a:gd name="T25" fmla="*/ 192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32" h="1152">
                      <a:moveTo>
                        <a:pt x="48" y="192"/>
                      </a:moveTo>
                      <a:lnTo>
                        <a:pt x="384" y="48"/>
                      </a:lnTo>
                      <a:lnTo>
                        <a:pt x="672" y="0"/>
                      </a:lnTo>
                      <a:lnTo>
                        <a:pt x="1248" y="48"/>
                      </a:lnTo>
                      <a:lnTo>
                        <a:pt x="1440" y="144"/>
                      </a:lnTo>
                      <a:lnTo>
                        <a:pt x="1536" y="336"/>
                      </a:lnTo>
                      <a:lnTo>
                        <a:pt x="1632" y="384"/>
                      </a:lnTo>
                      <a:lnTo>
                        <a:pt x="1536" y="912"/>
                      </a:lnTo>
                      <a:lnTo>
                        <a:pt x="912" y="1152"/>
                      </a:lnTo>
                      <a:lnTo>
                        <a:pt x="288" y="960"/>
                      </a:lnTo>
                      <a:lnTo>
                        <a:pt x="96" y="768"/>
                      </a:lnTo>
                      <a:lnTo>
                        <a:pt x="0" y="720"/>
                      </a:lnTo>
                      <a:lnTo>
                        <a:pt x="48" y="192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 sz="1400"/>
                </a:p>
              </p:txBody>
            </p:sp>
          </p:grpSp>
          <p:sp>
            <p:nvSpPr>
              <p:cNvPr id="57" name="Oval 13"/>
              <p:cNvSpPr>
                <a:spLocks noChangeArrowheads="1"/>
              </p:cNvSpPr>
              <p:nvPr/>
            </p:nvSpPr>
            <p:spPr bwMode="auto">
              <a:xfrm>
                <a:off x="395288" y="2895600"/>
                <a:ext cx="2971800" cy="2895600"/>
              </a:xfrm>
              <a:prstGeom prst="ellipse">
                <a:avLst/>
              </a:pr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/>
              </a:p>
            </p:txBody>
          </p:sp>
          <p:pic>
            <p:nvPicPr>
              <p:cNvPr id="58" name="Picture 14" descr="j023033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7300" y="3995738"/>
                <a:ext cx="266700" cy="438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15" descr="j023033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6500" y="4891088"/>
                <a:ext cx="266700" cy="438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16" descr="j023033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8400" y="3138488"/>
                <a:ext cx="266700" cy="438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17" descr="j023033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7600" y="4510088"/>
                <a:ext cx="266700" cy="438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18" descr="j023033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01000" y="3671888"/>
                <a:ext cx="266700" cy="438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Oval 19"/>
              <p:cNvSpPr>
                <a:spLocks noChangeArrowheads="1"/>
              </p:cNvSpPr>
              <p:nvPr/>
            </p:nvSpPr>
            <p:spPr bwMode="auto">
              <a:xfrm>
                <a:off x="2376488" y="28956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/>
              </a:p>
            </p:txBody>
          </p:sp>
          <p:sp>
            <p:nvSpPr>
              <p:cNvPr id="64" name="Oval 20"/>
              <p:cNvSpPr>
                <a:spLocks noChangeArrowheads="1"/>
              </p:cNvSpPr>
              <p:nvPr/>
            </p:nvSpPr>
            <p:spPr bwMode="auto">
              <a:xfrm>
                <a:off x="2757488" y="5238750"/>
                <a:ext cx="257175" cy="28575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/>
              </a:p>
            </p:txBody>
          </p:sp>
          <p:sp>
            <p:nvSpPr>
              <p:cNvPr id="65" name="Oval 21"/>
              <p:cNvSpPr>
                <a:spLocks noChangeArrowheads="1"/>
              </p:cNvSpPr>
              <p:nvPr/>
            </p:nvSpPr>
            <p:spPr bwMode="auto">
              <a:xfrm>
                <a:off x="3138488" y="365760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/>
              </a:p>
            </p:txBody>
          </p:sp>
          <p:sp>
            <p:nvSpPr>
              <p:cNvPr id="66" name="Oval 22"/>
              <p:cNvSpPr>
                <a:spLocks noChangeArrowheads="1"/>
              </p:cNvSpPr>
              <p:nvPr/>
            </p:nvSpPr>
            <p:spPr bwMode="auto">
              <a:xfrm>
                <a:off x="1385888" y="5638800"/>
                <a:ext cx="266700" cy="23812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/>
              </a:p>
            </p:txBody>
          </p:sp>
          <p:sp>
            <p:nvSpPr>
              <p:cNvPr id="67" name="Oval 23"/>
              <p:cNvSpPr>
                <a:spLocks noChangeArrowheads="1"/>
              </p:cNvSpPr>
              <p:nvPr/>
            </p:nvSpPr>
            <p:spPr bwMode="auto">
              <a:xfrm>
                <a:off x="452438" y="4953000"/>
                <a:ext cx="276225" cy="228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/>
              </a:p>
            </p:txBody>
          </p:sp>
          <p:sp>
            <p:nvSpPr>
              <p:cNvPr id="68" name="Text Box 24"/>
              <p:cNvSpPr txBox="1">
                <a:spLocks noChangeArrowheads="1"/>
              </p:cNvSpPr>
              <p:nvPr/>
            </p:nvSpPr>
            <p:spPr bwMode="auto">
              <a:xfrm>
                <a:off x="2346325" y="2854325"/>
                <a:ext cx="277813" cy="3428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ko-KR" sz="1400">
                    <a:ea typeface="굴림" pitchFamily="50" charset="-127"/>
                  </a:rPr>
                  <a:t>3</a:t>
                </a:r>
              </a:p>
            </p:txBody>
          </p:sp>
          <p:sp>
            <p:nvSpPr>
              <p:cNvPr id="69" name="Text Box 25"/>
              <p:cNvSpPr txBox="1">
                <a:spLocks noChangeArrowheads="1"/>
              </p:cNvSpPr>
              <p:nvPr/>
            </p:nvSpPr>
            <p:spPr bwMode="auto">
              <a:xfrm>
                <a:off x="3132138" y="3619500"/>
                <a:ext cx="315765" cy="3428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ko-KR" sz="1400">
                    <a:ea typeface="굴림" pitchFamily="50" charset="-127"/>
                  </a:rPr>
                  <a:t>7</a:t>
                </a:r>
              </a:p>
            </p:txBody>
          </p:sp>
          <p:sp>
            <p:nvSpPr>
              <p:cNvPr id="70" name="Text Box 26"/>
              <p:cNvSpPr txBox="1">
                <a:spLocks noChangeArrowheads="1"/>
              </p:cNvSpPr>
              <p:nvPr/>
            </p:nvSpPr>
            <p:spPr bwMode="auto">
              <a:xfrm>
                <a:off x="2681288" y="5205413"/>
                <a:ext cx="426247" cy="3428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ko-KR" sz="1400">
                    <a:ea typeface="굴림" pitchFamily="50" charset="-127"/>
                  </a:rPr>
                  <a:t>20</a:t>
                </a:r>
              </a:p>
            </p:txBody>
          </p:sp>
          <p:sp>
            <p:nvSpPr>
              <p:cNvPr id="71" name="Text Box 27"/>
              <p:cNvSpPr txBox="1">
                <a:spLocks noChangeArrowheads="1"/>
              </p:cNvSpPr>
              <p:nvPr/>
            </p:nvSpPr>
            <p:spPr bwMode="auto">
              <a:xfrm>
                <a:off x="1309688" y="5607050"/>
                <a:ext cx="426247" cy="3428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ko-KR" sz="1400">
                    <a:ea typeface="굴림" pitchFamily="50" charset="-127"/>
                  </a:rPr>
                  <a:t>35</a:t>
                </a:r>
              </a:p>
            </p:txBody>
          </p:sp>
          <p:sp>
            <p:nvSpPr>
              <p:cNvPr id="72" name="Text Box 28"/>
              <p:cNvSpPr txBox="1">
                <a:spLocks noChangeArrowheads="1"/>
              </p:cNvSpPr>
              <p:nvPr/>
            </p:nvSpPr>
            <p:spPr bwMode="auto">
              <a:xfrm>
                <a:off x="385763" y="4895850"/>
                <a:ext cx="426247" cy="3428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ko-KR" sz="1400">
                    <a:ea typeface="굴림" pitchFamily="50" charset="-127"/>
                  </a:rPr>
                  <a:t>41</a:t>
                </a:r>
              </a:p>
            </p:txBody>
          </p:sp>
          <p:sp>
            <p:nvSpPr>
              <p:cNvPr id="73" name="Rectangle 29"/>
              <p:cNvSpPr>
                <a:spLocks noChangeArrowheads="1"/>
              </p:cNvSpPr>
              <p:nvPr/>
            </p:nvSpPr>
            <p:spPr bwMode="auto">
              <a:xfrm>
                <a:off x="152400" y="5638800"/>
                <a:ext cx="609600" cy="228600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/>
              </a:p>
            </p:txBody>
          </p:sp>
          <p:sp>
            <p:nvSpPr>
              <p:cNvPr id="74" name="Text Box 30"/>
              <p:cNvSpPr txBox="1">
                <a:spLocks noChangeArrowheads="1"/>
              </p:cNvSpPr>
              <p:nvPr/>
            </p:nvSpPr>
            <p:spPr bwMode="auto">
              <a:xfrm>
                <a:off x="76200" y="5562600"/>
                <a:ext cx="426247" cy="3428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ko-KR" sz="1400">
                    <a:solidFill>
                      <a:srgbClr val="FF0000"/>
                    </a:solidFill>
                    <a:ea typeface="굴림" pitchFamily="50" charset="-127"/>
                  </a:rPr>
                  <a:t>37</a:t>
                </a:r>
              </a:p>
            </p:txBody>
          </p:sp>
          <p:sp>
            <p:nvSpPr>
              <p:cNvPr id="75" name="Line 31"/>
              <p:cNvSpPr>
                <a:spLocks noChangeShapeType="1"/>
              </p:cNvSpPr>
              <p:nvPr/>
            </p:nvSpPr>
            <p:spPr bwMode="auto">
              <a:xfrm>
                <a:off x="457200" y="5638800"/>
                <a:ext cx="0" cy="22860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/>
              </a:p>
            </p:txBody>
          </p:sp>
          <p:sp>
            <p:nvSpPr>
              <p:cNvPr id="76" name="Text Box 32"/>
              <p:cNvSpPr txBox="1">
                <a:spLocks noChangeArrowheads="1"/>
              </p:cNvSpPr>
              <p:nvPr/>
            </p:nvSpPr>
            <p:spPr bwMode="auto">
              <a:xfrm>
                <a:off x="441325" y="5562600"/>
                <a:ext cx="349624" cy="3428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ko-KR" sz="1400">
                    <a:solidFill>
                      <a:srgbClr val="FF0000"/>
                    </a:solidFill>
                    <a:ea typeface="굴림" pitchFamily="50" charset="-127"/>
                  </a:rPr>
                  <a:t>R</a:t>
                </a:r>
              </a:p>
            </p:txBody>
          </p:sp>
          <p:sp>
            <p:nvSpPr>
              <p:cNvPr id="77" name="Freeform 33"/>
              <p:cNvSpPr>
                <a:spLocks/>
              </p:cNvSpPr>
              <p:nvPr/>
            </p:nvSpPr>
            <p:spPr bwMode="auto">
              <a:xfrm>
                <a:off x="534988" y="5181600"/>
                <a:ext cx="88900" cy="457200"/>
              </a:xfrm>
              <a:custGeom>
                <a:avLst/>
                <a:gdLst>
                  <a:gd name="T0" fmla="*/ 56 w 56"/>
                  <a:gd name="T1" fmla="*/ 288 h 288"/>
                  <a:gd name="T2" fmla="*/ 8 w 56"/>
                  <a:gd name="T3" fmla="*/ 144 h 288"/>
                  <a:gd name="T4" fmla="*/ 8 w 56"/>
                  <a:gd name="T5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288">
                    <a:moveTo>
                      <a:pt x="56" y="288"/>
                    </a:moveTo>
                    <a:cubicBezTo>
                      <a:pt x="36" y="240"/>
                      <a:pt x="16" y="192"/>
                      <a:pt x="8" y="144"/>
                    </a:cubicBezTo>
                    <a:cubicBezTo>
                      <a:pt x="0" y="96"/>
                      <a:pt x="4" y="48"/>
                      <a:pt x="8" y="0"/>
                    </a:cubicBez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/>
              </a:p>
            </p:txBody>
          </p:sp>
          <p:sp>
            <p:nvSpPr>
              <p:cNvPr id="78" name="Arc 34"/>
              <p:cNvSpPr>
                <a:spLocks/>
              </p:cNvSpPr>
              <p:nvPr/>
            </p:nvSpPr>
            <p:spPr bwMode="auto">
              <a:xfrm>
                <a:off x="2133600" y="3214688"/>
                <a:ext cx="1004888" cy="1131887"/>
              </a:xfrm>
              <a:custGeom>
                <a:avLst/>
                <a:gdLst>
                  <a:gd name="G0" fmla="+- 0 0 0"/>
                  <a:gd name="G1" fmla="+- 20925 0 0"/>
                  <a:gd name="G2" fmla="+- 21600 0 0"/>
                  <a:gd name="T0" fmla="*/ 5357 w 21600"/>
                  <a:gd name="T1" fmla="*/ 0 h 20925"/>
                  <a:gd name="T2" fmla="*/ 21600 w 21600"/>
                  <a:gd name="T3" fmla="*/ 20925 h 20925"/>
                  <a:gd name="T4" fmla="*/ 0 w 21600"/>
                  <a:gd name="T5" fmla="*/ 20925 h 209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0925" fill="none" extrusionOk="0">
                    <a:moveTo>
                      <a:pt x="5357" y="-1"/>
                    </a:moveTo>
                    <a:cubicBezTo>
                      <a:pt x="14914" y="2446"/>
                      <a:pt x="21600" y="11058"/>
                      <a:pt x="21600" y="20925"/>
                    </a:cubicBezTo>
                  </a:path>
                  <a:path w="21600" h="20925" stroke="0" extrusionOk="0">
                    <a:moveTo>
                      <a:pt x="5357" y="-1"/>
                    </a:moveTo>
                    <a:cubicBezTo>
                      <a:pt x="14914" y="2446"/>
                      <a:pt x="21600" y="11058"/>
                      <a:pt x="21600" y="20925"/>
                    </a:cubicBezTo>
                    <a:lnTo>
                      <a:pt x="0" y="20925"/>
                    </a:lnTo>
                    <a:close/>
                  </a:path>
                </a:pathLst>
              </a:custGeom>
              <a:noFill/>
              <a:ln w="19050">
                <a:solidFill>
                  <a:schemeClr val="folHlink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/>
              </a:p>
            </p:txBody>
          </p:sp>
          <p:sp>
            <p:nvSpPr>
              <p:cNvPr id="79" name="Text Box 35"/>
              <p:cNvSpPr txBox="1">
                <a:spLocks noChangeArrowheads="1"/>
              </p:cNvSpPr>
              <p:nvPr/>
            </p:nvSpPr>
            <p:spPr bwMode="auto">
              <a:xfrm>
                <a:off x="5022850" y="4357688"/>
                <a:ext cx="315765" cy="3428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ko-KR" sz="1400">
                    <a:ea typeface="굴림" pitchFamily="50" charset="-127"/>
                  </a:rPr>
                  <a:t>3</a:t>
                </a:r>
              </a:p>
            </p:txBody>
          </p:sp>
          <p:sp>
            <p:nvSpPr>
              <p:cNvPr id="80" name="Text Box 36"/>
              <p:cNvSpPr txBox="1">
                <a:spLocks noChangeArrowheads="1"/>
              </p:cNvSpPr>
              <p:nvPr/>
            </p:nvSpPr>
            <p:spPr bwMode="auto">
              <a:xfrm>
                <a:off x="7766050" y="3595688"/>
                <a:ext cx="315765" cy="3428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ko-KR" sz="1400">
                    <a:ea typeface="굴림" pitchFamily="50" charset="-127"/>
                  </a:rPr>
                  <a:t>7</a:t>
                </a:r>
              </a:p>
            </p:txBody>
          </p:sp>
          <p:sp>
            <p:nvSpPr>
              <p:cNvPr id="81" name="Text Box 37"/>
              <p:cNvSpPr txBox="1">
                <a:spLocks noChangeArrowheads="1"/>
              </p:cNvSpPr>
              <p:nvPr/>
            </p:nvSpPr>
            <p:spPr bwMode="auto">
              <a:xfrm>
                <a:off x="5867400" y="3214688"/>
                <a:ext cx="426247" cy="3428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ko-KR" sz="1400">
                    <a:ea typeface="굴림" pitchFamily="50" charset="-127"/>
                  </a:rPr>
                  <a:t>20</a:t>
                </a:r>
              </a:p>
            </p:txBody>
          </p:sp>
          <p:sp>
            <p:nvSpPr>
              <p:cNvPr id="82" name="Text Box 38"/>
              <p:cNvSpPr txBox="1">
                <a:spLocks noChangeArrowheads="1"/>
              </p:cNvSpPr>
              <p:nvPr/>
            </p:nvSpPr>
            <p:spPr bwMode="auto">
              <a:xfrm>
                <a:off x="7639050" y="4524375"/>
                <a:ext cx="426247" cy="3428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ko-KR" sz="1400">
                    <a:ea typeface="굴림" pitchFamily="50" charset="-127"/>
                  </a:rPr>
                  <a:t>35</a:t>
                </a:r>
              </a:p>
            </p:txBody>
          </p:sp>
          <p:sp>
            <p:nvSpPr>
              <p:cNvPr id="83" name="Text Box 39"/>
              <p:cNvSpPr txBox="1">
                <a:spLocks noChangeArrowheads="1"/>
              </p:cNvSpPr>
              <p:nvPr/>
            </p:nvSpPr>
            <p:spPr bwMode="auto">
              <a:xfrm>
                <a:off x="5943600" y="4829175"/>
                <a:ext cx="426247" cy="3428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ko-KR" sz="1400">
                    <a:ea typeface="굴림" pitchFamily="50" charset="-127"/>
                  </a:rPr>
                  <a:t>41</a:t>
                </a:r>
              </a:p>
            </p:txBody>
          </p:sp>
          <p:grpSp>
            <p:nvGrpSpPr>
              <p:cNvPr id="84" name="Group 40"/>
              <p:cNvGrpSpPr>
                <a:grpSpLocks/>
              </p:cNvGrpSpPr>
              <p:nvPr/>
            </p:nvGrpSpPr>
            <p:grpSpPr bwMode="auto">
              <a:xfrm>
                <a:off x="8382000" y="5672138"/>
                <a:ext cx="381000" cy="361950"/>
                <a:chOff x="912" y="2152"/>
                <a:chExt cx="432" cy="392"/>
              </a:xfrm>
            </p:grpSpPr>
            <p:sp>
              <p:nvSpPr>
                <p:cNvPr id="85" name="AutoShape 41"/>
                <p:cNvSpPr>
                  <a:spLocks noChangeArrowheads="1"/>
                </p:cNvSpPr>
                <p:nvPr/>
              </p:nvSpPr>
              <p:spPr bwMode="auto">
                <a:xfrm>
                  <a:off x="998" y="2152"/>
                  <a:ext cx="260" cy="24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28398" dir="1593903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ko-KR" altLang="en-US" sz="1400"/>
                </a:p>
              </p:txBody>
            </p:sp>
            <p:sp>
              <p:nvSpPr>
                <p:cNvPr id="86" name="AutoShape 42"/>
                <p:cNvSpPr>
                  <a:spLocks noChangeArrowheads="1"/>
                </p:cNvSpPr>
                <p:nvPr/>
              </p:nvSpPr>
              <p:spPr bwMode="auto">
                <a:xfrm>
                  <a:off x="1027" y="2182"/>
                  <a:ext cx="202" cy="18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400"/>
                </a:p>
              </p:txBody>
            </p:sp>
            <p:sp>
              <p:nvSpPr>
                <p:cNvPr id="87" name="Rectangle 43"/>
                <p:cNvSpPr>
                  <a:spLocks noChangeArrowheads="1"/>
                </p:cNvSpPr>
                <p:nvPr/>
              </p:nvSpPr>
              <p:spPr bwMode="auto">
                <a:xfrm>
                  <a:off x="970" y="2393"/>
                  <a:ext cx="316" cy="3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400"/>
                </a:p>
              </p:txBody>
            </p:sp>
            <p:sp>
              <p:nvSpPr>
                <p:cNvPr id="88" name="Rectangle 44"/>
                <p:cNvSpPr>
                  <a:spLocks noChangeArrowheads="1"/>
                </p:cNvSpPr>
                <p:nvPr/>
              </p:nvSpPr>
              <p:spPr bwMode="auto">
                <a:xfrm>
                  <a:off x="970" y="2423"/>
                  <a:ext cx="316" cy="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400"/>
                </a:p>
              </p:txBody>
            </p:sp>
            <p:sp>
              <p:nvSpPr>
                <p:cNvPr id="89" name="Rectangle 45"/>
                <p:cNvSpPr>
                  <a:spLocks noChangeArrowheads="1"/>
                </p:cNvSpPr>
                <p:nvPr/>
              </p:nvSpPr>
              <p:spPr bwMode="auto">
                <a:xfrm>
                  <a:off x="998" y="2423"/>
                  <a:ext cx="116" cy="31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400"/>
                </a:p>
              </p:txBody>
            </p:sp>
            <p:sp>
              <p:nvSpPr>
                <p:cNvPr id="90" name="Freeform 46" descr="Dotted grid"/>
                <p:cNvSpPr>
                  <a:spLocks/>
                </p:cNvSpPr>
                <p:nvPr/>
              </p:nvSpPr>
              <p:spPr bwMode="auto">
                <a:xfrm>
                  <a:off x="912" y="2484"/>
                  <a:ext cx="432" cy="60"/>
                </a:xfrm>
                <a:custGeom>
                  <a:avLst/>
                  <a:gdLst>
                    <a:gd name="T0" fmla="*/ 96 w 720"/>
                    <a:gd name="T1" fmla="*/ 0 h 48"/>
                    <a:gd name="T2" fmla="*/ 624 w 720"/>
                    <a:gd name="T3" fmla="*/ 0 h 48"/>
                    <a:gd name="T4" fmla="*/ 720 w 720"/>
                    <a:gd name="T5" fmla="*/ 48 h 48"/>
                    <a:gd name="T6" fmla="*/ 0 w 720"/>
                    <a:gd name="T7" fmla="*/ 48 h 48"/>
                    <a:gd name="T8" fmla="*/ 96 w 720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0" h="48">
                      <a:moveTo>
                        <a:pt x="96" y="0"/>
                      </a:moveTo>
                      <a:lnTo>
                        <a:pt x="624" y="0"/>
                      </a:lnTo>
                      <a:lnTo>
                        <a:pt x="720" y="48"/>
                      </a:lnTo>
                      <a:lnTo>
                        <a:pt x="0" y="48"/>
                      </a:lnTo>
                      <a:lnTo>
                        <a:pt x="96" y="0"/>
                      </a:lnTo>
                      <a:close/>
                    </a:path>
                  </a:pathLst>
                </a:custGeom>
                <a:pattFill prst="dotGrid">
                  <a:fgClr>
                    <a:schemeClr val="folHlink"/>
                  </a:fgClr>
                  <a:bgClr>
                    <a:schemeClr val="bg1"/>
                  </a:bgClr>
                </a:patt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400"/>
                </a:p>
              </p:txBody>
            </p:sp>
          </p:grpSp>
          <p:grpSp>
            <p:nvGrpSpPr>
              <p:cNvPr id="91" name="Group 47"/>
              <p:cNvGrpSpPr>
                <a:grpSpLocks/>
              </p:cNvGrpSpPr>
              <p:nvPr/>
            </p:nvGrpSpPr>
            <p:grpSpPr bwMode="auto">
              <a:xfrm>
                <a:off x="6115050" y="4433894"/>
                <a:ext cx="666750" cy="342900"/>
                <a:chOff x="3660" y="2841"/>
                <a:chExt cx="420" cy="216"/>
              </a:xfrm>
            </p:grpSpPr>
            <p:sp>
              <p:nvSpPr>
                <p:cNvPr id="92" name="Rectangle 48"/>
                <p:cNvSpPr>
                  <a:spLocks noChangeArrowheads="1"/>
                </p:cNvSpPr>
                <p:nvPr/>
              </p:nvSpPr>
              <p:spPr bwMode="auto">
                <a:xfrm>
                  <a:off x="3696" y="2880"/>
                  <a:ext cx="384" cy="14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400"/>
                </a:p>
              </p:txBody>
            </p:sp>
            <p:sp>
              <p:nvSpPr>
                <p:cNvPr id="93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3660" y="2841"/>
                  <a:ext cx="269" cy="2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ko-KR" sz="1400">
                      <a:solidFill>
                        <a:srgbClr val="FF0000"/>
                      </a:solidFill>
                      <a:ea typeface="굴림" pitchFamily="50" charset="-127"/>
                    </a:rPr>
                    <a:t>37</a:t>
                  </a:r>
                </a:p>
              </p:txBody>
            </p:sp>
            <p:sp>
              <p:nvSpPr>
                <p:cNvPr id="94" name="Line 50"/>
                <p:cNvSpPr>
                  <a:spLocks noChangeShapeType="1"/>
                </p:cNvSpPr>
                <p:nvPr/>
              </p:nvSpPr>
              <p:spPr bwMode="auto">
                <a:xfrm>
                  <a:off x="3888" y="2889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400"/>
                </a:p>
              </p:txBody>
            </p:sp>
            <p:sp>
              <p:nvSpPr>
                <p:cNvPr id="95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3860" y="2841"/>
                  <a:ext cx="220" cy="2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ko-KR" sz="1400">
                      <a:solidFill>
                        <a:srgbClr val="FF0000"/>
                      </a:solidFill>
                      <a:ea typeface="굴림" pitchFamily="50" charset="-127"/>
                    </a:rPr>
                    <a:t>R</a:t>
                  </a:r>
                </a:p>
              </p:txBody>
            </p:sp>
          </p:grpSp>
          <p:grpSp>
            <p:nvGrpSpPr>
              <p:cNvPr id="96" name="Group 52"/>
              <p:cNvGrpSpPr>
                <a:grpSpLocks/>
              </p:cNvGrpSpPr>
              <p:nvPr/>
            </p:nvGrpSpPr>
            <p:grpSpPr bwMode="auto">
              <a:xfrm>
                <a:off x="4130675" y="2914650"/>
                <a:ext cx="381000" cy="361950"/>
                <a:chOff x="912" y="2152"/>
                <a:chExt cx="432" cy="392"/>
              </a:xfrm>
            </p:grpSpPr>
            <p:sp>
              <p:nvSpPr>
                <p:cNvPr id="97" name="AutoShape 53"/>
                <p:cNvSpPr>
                  <a:spLocks noChangeArrowheads="1"/>
                </p:cNvSpPr>
                <p:nvPr/>
              </p:nvSpPr>
              <p:spPr bwMode="auto">
                <a:xfrm>
                  <a:off x="998" y="2152"/>
                  <a:ext cx="260" cy="24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28398" dir="1593903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ko-KR" altLang="en-US" sz="1400"/>
                </a:p>
              </p:txBody>
            </p:sp>
            <p:sp>
              <p:nvSpPr>
                <p:cNvPr id="98" name="AutoShape 54"/>
                <p:cNvSpPr>
                  <a:spLocks noChangeArrowheads="1"/>
                </p:cNvSpPr>
                <p:nvPr/>
              </p:nvSpPr>
              <p:spPr bwMode="auto">
                <a:xfrm>
                  <a:off x="1027" y="2182"/>
                  <a:ext cx="202" cy="18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400"/>
                </a:p>
              </p:txBody>
            </p:sp>
            <p:sp>
              <p:nvSpPr>
                <p:cNvPr id="99" name="Rectangle 55"/>
                <p:cNvSpPr>
                  <a:spLocks noChangeArrowheads="1"/>
                </p:cNvSpPr>
                <p:nvPr/>
              </p:nvSpPr>
              <p:spPr bwMode="auto">
                <a:xfrm>
                  <a:off x="970" y="2393"/>
                  <a:ext cx="316" cy="3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400"/>
                </a:p>
              </p:txBody>
            </p:sp>
            <p:sp>
              <p:nvSpPr>
                <p:cNvPr id="100" name="Rectangle 56"/>
                <p:cNvSpPr>
                  <a:spLocks noChangeArrowheads="1"/>
                </p:cNvSpPr>
                <p:nvPr/>
              </p:nvSpPr>
              <p:spPr bwMode="auto">
                <a:xfrm>
                  <a:off x="970" y="2423"/>
                  <a:ext cx="316" cy="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400"/>
                </a:p>
              </p:txBody>
            </p:sp>
            <p:sp>
              <p:nvSpPr>
                <p:cNvPr id="101" name="Rectangle 57"/>
                <p:cNvSpPr>
                  <a:spLocks noChangeArrowheads="1"/>
                </p:cNvSpPr>
                <p:nvPr/>
              </p:nvSpPr>
              <p:spPr bwMode="auto">
                <a:xfrm>
                  <a:off x="998" y="2423"/>
                  <a:ext cx="116" cy="31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400"/>
                </a:p>
              </p:txBody>
            </p:sp>
            <p:sp>
              <p:nvSpPr>
                <p:cNvPr id="102" name="Freeform 58" descr="Dotted grid"/>
                <p:cNvSpPr>
                  <a:spLocks/>
                </p:cNvSpPr>
                <p:nvPr/>
              </p:nvSpPr>
              <p:spPr bwMode="auto">
                <a:xfrm>
                  <a:off x="912" y="2484"/>
                  <a:ext cx="432" cy="60"/>
                </a:xfrm>
                <a:custGeom>
                  <a:avLst/>
                  <a:gdLst>
                    <a:gd name="T0" fmla="*/ 96 w 720"/>
                    <a:gd name="T1" fmla="*/ 0 h 48"/>
                    <a:gd name="T2" fmla="*/ 624 w 720"/>
                    <a:gd name="T3" fmla="*/ 0 h 48"/>
                    <a:gd name="T4" fmla="*/ 720 w 720"/>
                    <a:gd name="T5" fmla="*/ 48 h 48"/>
                    <a:gd name="T6" fmla="*/ 0 w 720"/>
                    <a:gd name="T7" fmla="*/ 48 h 48"/>
                    <a:gd name="T8" fmla="*/ 96 w 720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0" h="48">
                      <a:moveTo>
                        <a:pt x="96" y="0"/>
                      </a:moveTo>
                      <a:lnTo>
                        <a:pt x="624" y="0"/>
                      </a:lnTo>
                      <a:lnTo>
                        <a:pt x="720" y="48"/>
                      </a:lnTo>
                      <a:lnTo>
                        <a:pt x="0" y="48"/>
                      </a:lnTo>
                      <a:lnTo>
                        <a:pt x="96" y="0"/>
                      </a:lnTo>
                      <a:close/>
                    </a:path>
                  </a:pathLst>
                </a:custGeom>
                <a:pattFill prst="dotGrid">
                  <a:fgClr>
                    <a:schemeClr val="folHlink"/>
                  </a:fgClr>
                  <a:bgClr>
                    <a:schemeClr val="bg1"/>
                  </a:bgClr>
                </a:patt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400"/>
                </a:p>
              </p:txBody>
            </p:sp>
          </p:grpSp>
          <p:sp>
            <p:nvSpPr>
              <p:cNvPr id="103" name="Line 59"/>
              <p:cNvSpPr>
                <a:spLocks noChangeShapeType="1"/>
              </p:cNvSpPr>
              <p:nvPr/>
            </p:nvSpPr>
            <p:spPr bwMode="auto">
              <a:xfrm>
                <a:off x="7696200" y="4891088"/>
                <a:ext cx="838200" cy="762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/>
              </a:p>
            </p:txBody>
          </p:sp>
          <p:sp>
            <p:nvSpPr>
              <p:cNvPr id="104" name="Line 60"/>
              <p:cNvSpPr>
                <a:spLocks noChangeShapeType="1"/>
              </p:cNvSpPr>
              <p:nvPr/>
            </p:nvSpPr>
            <p:spPr bwMode="auto">
              <a:xfrm>
                <a:off x="4495800" y="3276600"/>
                <a:ext cx="609600" cy="776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/>
              </a:p>
            </p:txBody>
          </p:sp>
          <p:sp>
            <p:nvSpPr>
              <p:cNvPr id="105" name="Text Box 61"/>
              <p:cNvSpPr txBox="1">
                <a:spLocks noChangeArrowheads="1"/>
              </p:cNvSpPr>
              <p:nvPr/>
            </p:nvSpPr>
            <p:spPr bwMode="auto">
              <a:xfrm>
                <a:off x="4159250" y="2605088"/>
                <a:ext cx="338932" cy="3428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ko-KR" sz="1400" b="1">
                    <a:ea typeface="굴림" pitchFamily="50" charset="-127"/>
                  </a:rPr>
                  <a:t>S</a:t>
                </a:r>
              </a:p>
            </p:txBody>
          </p:sp>
          <p:sp>
            <p:nvSpPr>
              <p:cNvPr id="106" name="Text Box 62"/>
              <p:cNvSpPr txBox="1">
                <a:spLocks noChangeArrowheads="1"/>
              </p:cNvSpPr>
              <p:nvPr/>
            </p:nvSpPr>
            <p:spPr bwMode="auto">
              <a:xfrm>
                <a:off x="8426450" y="5957888"/>
                <a:ext cx="349624" cy="3428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ko-KR" sz="1400" b="1">
                    <a:ea typeface="굴림" pitchFamily="50" charset="-127"/>
                  </a:rPr>
                  <a:t>R</a:t>
                </a:r>
              </a:p>
            </p:txBody>
          </p:sp>
          <p:sp>
            <p:nvSpPr>
              <p:cNvPr id="107" name="Freeform 63"/>
              <p:cNvSpPr>
                <a:spLocks/>
              </p:cNvSpPr>
              <p:nvPr/>
            </p:nvSpPr>
            <p:spPr bwMode="auto">
              <a:xfrm>
                <a:off x="6553200" y="4953000"/>
                <a:ext cx="990600" cy="304800"/>
              </a:xfrm>
              <a:custGeom>
                <a:avLst/>
                <a:gdLst>
                  <a:gd name="T0" fmla="*/ 624 w 624"/>
                  <a:gd name="T1" fmla="*/ 0 h 168"/>
                  <a:gd name="T2" fmla="*/ 432 w 624"/>
                  <a:gd name="T3" fmla="*/ 144 h 168"/>
                  <a:gd name="T4" fmla="*/ 0 w 624"/>
                  <a:gd name="T5" fmla="*/ 144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24" h="168">
                    <a:moveTo>
                      <a:pt x="624" y="0"/>
                    </a:moveTo>
                    <a:cubicBezTo>
                      <a:pt x="580" y="60"/>
                      <a:pt x="536" y="120"/>
                      <a:pt x="432" y="144"/>
                    </a:cubicBezTo>
                    <a:cubicBezTo>
                      <a:pt x="328" y="168"/>
                      <a:pt x="164" y="156"/>
                      <a:pt x="0" y="144"/>
                    </a:cubicBez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/>
              </a:p>
            </p:txBody>
          </p:sp>
          <p:grpSp>
            <p:nvGrpSpPr>
              <p:cNvPr id="108" name="Group 64"/>
              <p:cNvGrpSpPr>
                <a:grpSpLocks/>
              </p:cNvGrpSpPr>
              <p:nvPr/>
            </p:nvGrpSpPr>
            <p:grpSpPr bwMode="auto">
              <a:xfrm>
                <a:off x="7086597" y="4953000"/>
                <a:ext cx="1320800" cy="838200"/>
                <a:chOff x="4272" y="3168"/>
                <a:chExt cx="832" cy="528"/>
              </a:xfrm>
            </p:grpSpPr>
            <p:sp>
              <p:nvSpPr>
                <p:cNvPr id="109" name="Freeform 65"/>
                <p:cNvSpPr>
                  <a:spLocks/>
                </p:cNvSpPr>
                <p:nvPr/>
              </p:nvSpPr>
              <p:spPr bwMode="auto">
                <a:xfrm>
                  <a:off x="4608" y="3168"/>
                  <a:ext cx="480" cy="528"/>
                </a:xfrm>
                <a:custGeom>
                  <a:avLst/>
                  <a:gdLst>
                    <a:gd name="T0" fmla="*/ 480 w 480"/>
                    <a:gd name="T1" fmla="*/ 528 h 528"/>
                    <a:gd name="T2" fmla="*/ 192 w 480"/>
                    <a:gd name="T3" fmla="*/ 336 h 528"/>
                    <a:gd name="T4" fmla="*/ 0 w 480"/>
                    <a:gd name="T5" fmla="*/ 0 h 5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528">
                      <a:moveTo>
                        <a:pt x="480" y="528"/>
                      </a:moveTo>
                      <a:cubicBezTo>
                        <a:pt x="376" y="476"/>
                        <a:pt x="272" y="424"/>
                        <a:pt x="192" y="336"/>
                      </a:cubicBezTo>
                      <a:cubicBezTo>
                        <a:pt x="112" y="248"/>
                        <a:pt x="56" y="124"/>
                        <a:pt x="0" y="0"/>
                      </a:cubicBezTo>
                    </a:path>
                  </a:pathLst>
                </a:custGeom>
                <a:noFill/>
                <a:ln w="25400" cap="flat" cmpd="sng">
                  <a:solidFill>
                    <a:srgbClr val="FF0000"/>
                  </a:solidFill>
                  <a:prstDash val="dash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400"/>
                </a:p>
              </p:txBody>
            </p:sp>
            <p:sp>
              <p:nvSpPr>
                <p:cNvPr id="110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272" y="3436"/>
                  <a:ext cx="832" cy="2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ko-KR" sz="1400">
                      <a:solidFill>
                        <a:srgbClr val="FF0000"/>
                      </a:solidFill>
                      <a:ea typeface="굴림" pitchFamily="50" charset="-127"/>
                    </a:rPr>
                    <a:t>trigger(37,R)</a:t>
                  </a:r>
                </a:p>
              </p:txBody>
            </p:sp>
          </p:grpSp>
          <p:grpSp>
            <p:nvGrpSpPr>
              <p:cNvPr id="111" name="Group 67"/>
              <p:cNvGrpSpPr>
                <a:grpSpLocks/>
              </p:cNvGrpSpPr>
              <p:nvPr/>
            </p:nvGrpSpPr>
            <p:grpSpPr bwMode="auto">
              <a:xfrm>
                <a:off x="4495799" y="2863850"/>
                <a:ext cx="1539875" cy="1098550"/>
                <a:chOff x="2640" y="1852"/>
                <a:chExt cx="970" cy="692"/>
              </a:xfrm>
            </p:grpSpPr>
            <p:sp>
              <p:nvSpPr>
                <p:cNvPr id="11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640" y="1852"/>
                  <a:ext cx="970" cy="2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ko-KR" sz="1400" b="1">
                      <a:ea typeface="굴림" pitchFamily="50" charset="-127"/>
                    </a:rPr>
                    <a:t>send(37, data)</a:t>
                  </a:r>
                </a:p>
              </p:txBody>
            </p:sp>
            <p:sp>
              <p:nvSpPr>
                <p:cNvPr id="113" name="Freeform 69"/>
                <p:cNvSpPr>
                  <a:spLocks/>
                </p:cNvSpPr>
                <p:nvPr/>
              </p:nvSpPr>
              <p:spPr bwMode="auto">
                <a:xfrm>
                  <a:off x="2640" y="2016"/>
                  <a:ext cx="480" cy="528"/>
                </a:xfrm>
                <a:custGeom>
                  <a:avLst/>
                  <a:gdLst>
                    <a:gd name="T0" fmla="*/ 0 w 480"/>
                    <a:gd name="T1" fmla="*/ 0 h 576"/>
                    <a:gd name="T2" fmla="*/ 240 w 480"/>
                    <a:gd name="T3" fmla="*/ 144 h 576"/>
                    <a:gd name="T4" fmla="*/ 480 w 480"/>
                    <a:gd name="T5" fmla="*/ 576 h 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0" h="576">
                      <a:moveTo>
                        <a:pt x="0" y="0"/>
                      </a:moveTo>
                      <a:cubicBezTo>
                        <a:pt x="80" y="24"/>
                        <a:pt x="160" y="48"/>
                        <a:pt x="240" y="144"/>
                      </a:cubicBezTo>
                      <a:cubicBezTo>
                        <a:pt x="320" y="240"/>
                        <a:pt x="400" y="408"/>
                        <a:pt x="480" y="576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400"/>
                </a:p>
              </p:txBody>
            </p:sp>
          </p:grpSp>
          <p:sp>
            <p:nvSpPr>
              <p:cNvPr id="114" name="Freeform 70"/>
              <p:cNvSpPr>
                <a:spLocks/>
              </p:cNvSpPr>
              <p:nvPr/>
            </p:nvSpPr>
            <p:spPr bwMode="auto">
              <a:xfrm>
                <a:off x="5334000" y="3581400"/>
                <a:ext cx="990600" cy="457200"/>
              </a:xfrm>
              <a:custGeom>
                <a:avLst/>
                <a:gdLst>
                  <a:gd name="T0" fmla="*/ 0 w 624"/>
                  <a:gd name="T1" fmla="*/ 384 h 384"/>
                  <a:gd name="T2" fmla="*/ 384 w 624"/>
                  <a:gd name="T3" fmla="*/ 288 h 384"/>
                  <a:gd name="T4" fmla="*/ 624 w 624"/>
                  <a:gd name="T5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24" h="384">
                    <a:moveTo>
                      <a:pt x="0" y="384"/>
                    </a:moveTo>
                    <a:cubicBezTo>
                      <a:pt x="140" y="368"/>
                      <a:pt x="280" y="352"/>
                      <a:pt x="384" y="288"/>
                    </a:cubicBezTo>
                    <a:cubicBezTo>
                      <a:pt x="488" y="224"/>
                      <a:pt x="556" y="112"/>
                      <a:pt x="624" y="0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/>
              </a:p>
            </p:txBody>
          </p:sp>
          <p:sp>
            <p:nvSpPr>
              <p:cNvPr id="115" name="Freeform 71"/>
              <p:cNvSpPr>
                <a:spLocks/>
              </p:cNvSpPr>
              <p:nvPr/>
            </p:nvSpPr>
            <p:spPr bwMode="auto">
              <a:xfrm>
                <a:off x="6477000" y="3581400"/>
                <a:ext cx="1066800" cy="914400"/>
              </a:xfrm>
              <a:custGeom>
                <a:avLst/>
                <a:gdLst>
                  <a:gd name="T0" fmla="*/ 0 w 720"/>
                  <a:gd name="T1" fmla="*/ 0 h 576"/>
                  <a:gd name="T2" fmla="*/ 288 w 720"/>
                  <a:gd name="T3" fmla="*/ 144 h 576"/>
                  <a:gd name="T4" fmla="*/ 528 w 720"/>
                  <a:gd name="T5" fmla="*/ 288 h 576"/>
                  <a:gd name="T6" fmla="*/ 720 w 720"/>
                  <a:gd name="T7" fmla="*/ 576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0" h="576">
                    <a:moveTo>
                      <a:pt x="0" y="0"/>
                    </a:moveTo>
                    <a:cubicBezTo>
                      <a:pt x="100" y="48"/>
                      <a:pt x="200" y="96"/>
                      <a:pt x="288" y="144"/>
                    </a:cubicBezTo>
                    <a:cubicBezTo>
                      <a:pt x="376" y="192"/>
                      <a:pt x="456" y="216"/>
                      <a:pt x="528" y="288"/>
                    </a:cubicBezTo>
                    <a:cubicBezTo>
                      <a:pt x="600" y="360"/>
                      <a:pt x="660" y="468"/>
                      <a:pt x="720" y="576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/>
              </a:p>
            </p:txBody>
          </p:sp>
          <p:sp>
            <p:nvSpPr>
              <p:cNvPr id="116" name="Freeform 72"/>
              <p:cNvSpPr>
                <a:spLocks/>
              </p:cNvSpPr>
              <p:nvPr/>
            </p:nvSpPr>
            <p:spPr bwMode="auto">
              <a:xfrm>
                <a:off x="6553200" y="4876800"/>
                <a:ext cx="914400" cy="228600"/>
              </a:xfrm>
              <a:custGeom>
                <a:avLst/>
                <a:gdLst>
                  <a:gd name="T0" fmla="*/ 576 w 576"/>
                  <a:gd name="T1" fmla="*/ 0 h 144"/>
                  <a:gd name="T2" fmla="*/ 336 w 576"/>
                  <a:gd name="T3" fmla="*/ 48 h 144"/>
                  <a:gd name="T4" fmla="*/ 0 w 576"/>
                  <a:gd name="T5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144">
                    <a:moveTo>
                      <a:pt x="576" y="0"/>
                    </a:moveTo>
                    <a:cubicBezTo>
                      <a:pt x="504" y="12"/>
                      <a:pt x="432" y="24"/>
                      <a:pt x="336" y="48"/>
                    </a:cubicBezTo>
                    <a:cubicBezTo>
                      <a:pt x="240" y="72"/>
                      <a:pt x="120" y="108"/>
                      <a:pt x="0" y="144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/>
              </a:p>
            </p:txBody>
          </p:sp>
          <p:grpSp>
            <p:nvGrpSpPr>
              <p:cNvPr id="117" name="Group 73"/>
              <p:cNvGrpSpPr>
                <a:grpSpLocks/>
              </p:cNvGrpSpPr>
              <p:nvPr/>
            </p:nvGrpSpPr>
            <p:grpSpPr bwMode="auto">
              <a:xfrm>
                <a:off x="6477000" y="5334000"/>
                <a:ext cx="1905000" cy="936625"/>
                <a:chOff x="3888" y="3408"/>
                <a:chExt cx="1200" cy="590"/>
              </a:xfrm>
            </p:grpSpPr>
            <p:sp>
              <p:nvSpPr>
                <p:cNvPr id="118" name="Freeform 74"/>
                <p:cNvSpPr>
                  <a:spLocks/>
                </p:cNvSpPr>
                <p:nvPr/>
              </p:nvSpPr>
              <p:spPr bwMode="auto">
                <a:xfrm>
                  <a:off x="3888" y="3408"/>
                  <a:ext cx="1200" cy="432"/>
                </a:xfrm>
                <a:custGeom>
                  <a:avLst/>
                  <a:gdLst>
                    <a:gd name="T0" fmla="*/ 0 w 1200"/>
                    <a:gd name="T1" fmla="*/ 0 h 432"/>
                    <a:gd name="T2" fmla="*/ 192 w 1200"/>
                    <a:gd name="T3" fmla="*/ 240 h 432"/>
                    <a:gd name="T4" fmla="*/ 672 w 1200"/>
                    <a:gd name="T5" fmla="*/ 384 h 432"/>
                    <a:gd name="T6" fmla="*/ 1200 w 1200"/>
                    <a:gd name="T7" fmla="*/ 432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00" h="432">
                      <a:moveTo>
                        <a:pt x="0" y="0"/>
                      </a:moveTo>
                      <a:cubicBezTo>
                        <a:pt x="40" y="88"/>
                        <a:pt x="80" y="176"/>
                        <a:pt x="192" y="240"/>
                      </a:cubicBezTo>
                      <a:cubicBezTo>
                        <a:pt x="304" y="304"/>
                        <a:pt x="504" y="352"/>
                        <a:pt x="672" y="384"/>
                      </a:cubicBezTo>
                      <a:cubicBezTo>
                        <a:pt x="840" y="416"/>
                        <a:pt x="1020" y="424"/>
                        <a:pt x="1200" y="432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400"/>
                </a:p>
              </p:txBody>
            </p:sp>
            <p:sp>
              <p:nvSpPr>
                <p:cNvPr id="119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936" y="3782"/>
                  <a:ext cx="922" cy="2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ko-KR" sz="1400" b="1">
                      <a:ea typeface="굴림" pitchFamily="50" charset="-127"/>
                    </a:rPr>
                    <a:t>send(R, data)</a:t>
                  </a:r>
                </a:p>
              </p:txBody>
            </p:sp>
          </p:grpSp>
          <p:sp>
            <p:nvSpPr>
              <p:cNvPr id="120" name="Text Box 76"/>
              <p:cNvSpPr txBox="1">
                <a:spLocks noChangeArrowheads="1"/>
              </p:cNvSpPr>
              <p:nvPr/>
            </p:nvSpPr>
            <p:spPr bwMode="auto">
              <a:xfrm>
                <a:off x="1157288" y="4191000"/>
                <a:ext cx="1267339" cy="3428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ko-KR" sz="1400">
                    <a:ea typeface="굴림" pitchFamily="50" charset="-127"/>
                  </a:rPr>
                  <a:t>Chord circle</a:t>
                </a:r>
              </a:p>
            </p:txBody>
          </p:sp>
          <p:grpSp>
            <p:nvGrpSpPr>
              <p:cNvPr id="121" name="Group 77"/>
              <p:cNvGrpSpPr>
                <a:grpSpLocks/>
              </p:cNvGrpSpPr>
              <p:nvPr/>
            </p:nvGrpSpPr>
            <p:grpSpPr bwMode="auto">
              <a:xfrm>
                <a:off x="3063875" y="2630488"/>
                <a:ext cx="381000" cy="361950"/>
                <a:chOff x="912" y="2152"/>
                <a:chExt cx="432" cy="392"/>
              </a:xfrm>
            </p:grpSpPr>
            <p:sp>
              <p:nvSpPr>
                <p:cNvPr id="122" name="AutoShape 78"/>
                <p:cNvSpPr>
                  <a:spLocks noChangeArrowheads="1"/>
                </p:cNvSpPr>
                <p:nvPr/>
              </p:nvSpPr>
              <p:spPr bwMode="auto">
                <a:xfrm>
                  <a:off x="998" y="2152"/>
                  <a:ext cx="260" cy="24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28398" dir="1593903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ko-KR" altLang="en-US" sz="1400"/>
                </a:p>
              </p:txBody>
            </p:sp>
            <p:sp>
              <p:nvSpPr>
                <p:cNvPr id="123" name="AutoShape 79"/>
                <p:cNvSpPr>
                  <a:spLocks noChangeArrowheads="1"/>
                </p:cNvSpPr>
                <p:nvPr/>
              </p:nvSpPr>
              <p:spPr bwMode="auto">
                <a:xfrm>
                  <a:off x="1027" y="2182"/>
                  <a:ext cx="202" cy="18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400"/>
                </a:p>
              </p:txBody>
            </p:sp>
            <p:sp>
              <p:nvSpPr>
                <p:cNvPr id="124" name="Rectangle 80"/>
                <p:cNvSpPr>
                  <a:spLocks noChangeArrowheads="1"/>
                </p:cNvSpPr>
                <p:nvPr/>
              </p:nvSpPr>
              <p:spPr bwMode="auto">
                <a:xfrm>
                  <a:off x="970" y="2393"/>
                  <a:ext cx="316" cy="3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400"/>
                </a:p>
              </p:txBody>
            </p:sp>
            <p:sp>
              <p:nvSpPr>
                <p:cNvPr id="125" name="Rectangle 81"/>
                <p:cNvSpPr>
                  <a:spLocks noChangeArrowheads="1"/>
                </p:cNvSpPr>
                <p:nvPr/>
              </p:nvSpPr>
              <p:spPr bwMode="auto">
                <a:xfrm>
                  <a:off x="970" y="2423"/>
                  <a:ext cx="316" cy="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400"/>
                </a:p>
              </p:txBody>
            </p:sp>
            <p:sp>
              <p:nvSpPr>
                <p:cNvPr id="126" name="Rectangle 82"/>
                <p:cNvSpPr>
                  <a:spLocks noChangeArrowheads="1"/>
                </p:cNvSpPr>
                <p:nvPr/>
              </p:nvSpPr>
              <p:spPr bwMode="auto">
                <a:xfrm>
                  <a:off x="998" y="2423"/>
                  <a:ext cx="116" cy="31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400"/>
                </a:p>
              </p:txBody>
            </p:sp>
            <p:sp>
              <p:nvSpPr>
                <p:cNvPr id="127" name="Freeform 83" descr="Dotted grid"/>
                <p:cNvSpPr>
                  <a:spLocks/>
                </p:cNvSpPr>
                <p:nvPr/>
              </p:nvSpPr>
              <p:spPr bwMode="auto">
                <a:xfrm>
                  <a:off x="912" y="2484"/>
                  <a:ext cx="432" cy="60"/>
                </a:xfrm>
                <a:custGeom>
                  <a:avLst/>
                  <a:gdLst>
                    <a:gd name="T0" fmla="*/ 96 w 720"/>
                    <a:gd name="T1" fmla="*/ 0 h 48"/>
                    <a:gd name="T2" fmla="*/ 624 w 720"/>
                    <a:gd name="T3" fmla="*/ 0 h 48"/>
                    <a:gd name="T4" fmla="*/ 720 w 720"/>
                    <a:gd name="T5" fmla="*/ 48 h 48"/>
                    <a:gd name="T6" fmla="*/ 0 w 720"/>
                    <a:gd name="T7" fmla="*/ 48 h 48"/>
                    <a:gd name="T8" fmla="*/ 96 w 720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0" h="48">
                      <a:moveTo>
                        <a:pt x="96" y="0"/>
                      </a:moveTo>
                      <a:lnTo>
                        <a:pt x="624" y="0"/>
                      </a:lnTo>
                      <a:lnTo>
                        <a:pt x="720" y="48"/>
                      </a:lnTo>
                      <a:lnTo>
                        <a:pt x="0" y="48"/>
                      </a:lnTo>
                      <a:lnTo>
                        <a:pt x="96" y="0"/>
                      </a:lnTo>
                      <a:close/>
                    </a:path>
                  </a:pathLst>
                </a:custGeom>
                <a:pattFill prst="dotGrid">
                  <a:fgClr>
                    <a:schemeClr val="folHlink"/>
                  </a:fgClr>
                  <a:bgClr>
                    <a:schemeClr val="bg1"/>
                  </a:bgClr>
                </a:pattFill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1400"/>
                </a:p>
              </p:txBody>
            </p:sp>
          </p:grpSp>
          <p:sp>
            <p:nvSpPr>
              <p:cNvPr id="128" name="Text Box 84"/>
              <p:cNvSpPr txBox="1">
                <a:spLocks noChangeArrowheads="1"/>
              </p:cNvSpPr>
              <p:nvPr/>
            </p:nvSpPr>
            <p:spPr bwMode="auto">
              <a:xfrm>
                <a:off x="3168650" y="2300288"/>
                <a:ext cx="338932" cy="3428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ko-KR" sz="1400" b="1">
                    <a:ea typeface="굴림" pitchFamily="50" charset="-127"/>
                  </a:rPr>
                  <a:t>S</a:t>
                </a:r>
              </a:p>
            </p:txBody>
          </p:sp>
          <p:sp>
            <p:nvSpPr>
              <p:cNvPr id="137" name="Line 93"/>
              <p:cNvSpPr>
                <a:spLocks noChangeShapeType="1"/>
              </p:cNvSpPr>
              <p:nvPr/>
            </p:nvSpPr>
            <p:spPr bwMode="auto">
              <a:xfrm>
                <a:off x="1533525" y="5886450"/>
                <a:ext cx="523875" cy="2095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/>
              </a:p>
            </p:txBody>
          </p:sp>
          <p:sp>
            <p:nvSpPr>
              <p:cNvPr id="138" name="Line 94"/>
              <p:cNvSpPr>
                <a:spLocks noChangeShapeType="1"/>
              </p:cNvSpPr>
              <p:nvPr/>
            </p:nvSpPr>
            <p:spPr bwMode="auto">
              <a:xfrm flipH="1">
                <a:off x="2590800" y="2743200"/>
                <a:ext cx="533400" cy="228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/>
              </a:p>
            </p:txBody>
          </p:sp>
          <p:sp>
            <p:nvSpPr>
              <p:cNvPr id="139" name="Freeform 99"/>
              <p:cNvSpPr>
                <a:spLocks/>
              </p:cNvSpPr>
              <p:nvPr/>
            </p:nvSpPr>
            <p:spPr bwMode="auto">
              <a:xfrm>
                <a:off x="2590800" y="3048000"/>
                <a:ext cx="1054100" cy="2286000"/>
              </a:xfrm>
              <a:custGeom>
                <a:avLst/>
                <a:gdLst>
                  <a:gd name="T0" fmla="*/ 0 w 664"/>
                  <a:gd name="T1" fmla="*/ 0 h 1440"/>
                  <a:gd name="T2" fmla="*/ 528 w 664"/>
                  <a:gd name="T3" fmla="*/ 336 h 1440"/>
                  <a:gd name="T4" fmla="*/ 624 w 664"/>
                  <a:gd name="T5" fmla="*/ 1056 h 1440"/>
                  <a:gd name="T6" fmla="*/ 288 w 664"/>
                  <a:gd name="T7" fmla="*/ 144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4" h="1440">
                    <a:moveTo>
                      <a:pt x="0" y="0"/>
                    </a:moveTo>
                    <a:cubicBezTo>
                      <a:pt x="212" y="80"/>
                      <a:pt x="424" y="160"/>
                      <a:pt x="528" y="336"/>
                    </a:cubicBezTo>
                    <a:cubicBezTo>
                      <a:pt x="632" y="512"/>
                      <a:pt x="664" y="872"/>
                      <a:pt x="624" y="1056"/>
                    </a:cubicBezTo>
                    <a:cubicBezTo>
                      <a:pt x="584" y="1240"/>
                      <a:pt x="436" y="1340"/>
                      <a:pt x="288" y="1440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/>
              </a:p>
            </p:txBody>
          </p:sp>
          <p:sp>
            <p:nvSpPr>
              <p:cNvPr id="140" name="Freeform 100"/>
              <p:cNvSpPr>
                <a:spLocks/>
              </p:cNvSpPr>
              <p:nvPr/>
            </p:nvSpPr>
            <p:spPr bwMode="auto">
              <a:xfrm>
                <a:off x="1600200" y="5562600"/>
                <a:ext cx="1219200" cy="330200"/>
              </a:xfrm>
              <a:custGeom>
                <a:avLst/>
                <a:gdLst>
                  <a:gd name="T0" fmla="*/ 768 w 768"/>
                  <a:gd name="T1" fmla="*/ 0 h 208"/>
                  <a:gd name="T2" fmla="*/ 624 w 768"/>
                  <a:gd name="T3" fmla="*/ 96 h 208"/>
                  <a:gd name="T4" fmla="*/ 336 w 768"/>
                  <a:gd name="T5" fmla="*/ 192 h 208"/>
                  <a:gd name="T6" fmla="*/ 0 w 768"/>
                  <a:gd name="T7" fmla="*/ 192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8" h="208">
                    <a:moveTo>
                      <a:pt x="768" y="0"/>
                    </a:moveTo>
                    <a:cubicBezTo>
                      <a:pt x="732" y="32"/>
                      <a:pt x="696" y="64"/>
                      <a:pt x="624" y="96"/>
                    </a:cubicBezTo>
                    <a:cubicBezTo>
                      <a:pt x="552" y="128"/>
                      <a:pt x="440" y="176"/>
                      <a:pt x="336" y="192"/>
                    </a:cubicBezTo>
                    <a:cubicBezTo>
                      <a:pt x="232" y="208"/>
                      <a:pt x="116" y="200"/>
                      <a:pt x="0" y="192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/>
              </a:p>
            </p:txBody>
          </p:sp>
          <p:sp>
            <p:nvSpPr>
              <p:cNvPr id="141" name="Freeform 101"/>
              <p:cNvSpPr>
                <a:spLocks/>
              </p:cNvSpPr>
              <p:nvPr/>
            </p:nvSpPr>
            <p:spPr bwMode="auto">
              <a:xfrm>
                <a:off x="762000" y="5105400"/>
                <a:ext cx="685800" cy="533400"/>
              </a:xfrm>
              <a:custGeom>
                <a:avLst/>
                <a:gdLst>
                  <a:gd name="T0" fmla="*/ 432 w 432"/>
                  <a:gd name="T1" fmla="*/ 336 h 336"/>
                  <a:gd name="T2" fmla="*/ 240 w 432"/>
                  <a:gd name="T3" fmla="*/ 144 h 336"/>
                  <a:gd name="T4" fmla="*/ 0 w 432"/>
                  <a:gd name="T5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" h="336">
                    <a:moveTo>
                      <a:pt x="432" y="336"/>
                    </a:moveTo>
                    <a:cubicBezTo>
                      <a:pt x="372" y="268"/>
                      <a:pt x="312" y="200"/>
                      <a:pt x="240" y="144"/>
                    </a:cubicBezTo>
                    <a:cubicBezTo>
                      <a:pt x="168" y="88"/>
                      <a:pt x="84" y="44"/>
                      <a:pt x="0" y="0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/>
              </a:p>
            </p:txBody>
          </p:sp>
          <p:sp>
            <p:nvSpPr>
              <p:cNvPr id="142" name="Freeform 102"/>
              <p:cNvSpPr>
                <a:spLocks/>
              </p:cNvSpPr>
              <p:nvPr/>
            </p:nvSpPr>
            <p:spPr bwMode="auto">
              <a:xfrm>
                <a:off x="1447800" y="5867400"/>
                <a:ext cx="609600" cy="304800"/>
              </a:xfrm>
              <a:custGeom>
                <a:avLst/>
                <a:gdLst>
                  <a:gd name="T0" fmla="*/ 384 w 384"/>
                  <a:gd name="T1" fmla="*/ 192 h 192"/>
                  <a:gd name="T2" fmla="*/ 144 w 384"/>
                  <a:gd name="T3" fmla="*/ 144 h 192"/>
                  <a:gd name="T4" fmla="*/ 0 w 384"/>
                  <a:gd name="T5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192">
                    <a:moveTo>
                      <a:pt x="384" y="192"/>
                    </a:moveTo>
                    <a:cubicBezTo>
                      <a:pt x="296" y="184"/>
                      <a:pt x="208" y="176"/>
                      <a:pt x="144" y="144"/>
                    </a:cubicBezTo>
                    <a:cubicBezTo>
                      <a:pt x="80" y="112"/>
                      <a:pt x="40" y="56"/>
                      <a:pt x="0" y="0"/>
                    </a:cubicBez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/>
              </a:p>
            </p:txBody>
          </p:sp>
          <p:sp>
            <p:nvSpPr>
              <p:cNvPr id="143" name="Freeform 103"/>
              <p:cNvSpPr>
                <a:spLocks/>
              </p:cNvSpPr>
              <p:nvPr/>
            </p:nvSpPr>
            <p:spPr bwMode="auto">
              <a:xfrm>
                <a:off x="685800" y="5181600"/>
                <a:ext cx="685800" cy="635000"/>
              </a:xfrm>
              <a:custGeom>
                <a:avLst/>
                <a:gdLst>
                  <a:gd name="T0" fmla="*/ 480 w 480"/>
                  <a:gd name="T1" fmla="*/ 384 h 400"/>
                  <a:gd name="T2" fmla="*/ 240 w 480"/>
                  <a:gd name="T3" fmla="*/ 336 h 400"/>
                  <a:gd name="T4" fmla="*/ 0 w 480"/>
                  <a:gd name="T5" fmla="*/ 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0" h="400">
                    <a:moveTo>
                      <a:pt x="480" y="384"/>
                    </a:moveTo>
                    <a:cubicBezTo>
                      <a:pt x="400" y="392"/>
                      <a:pt x="320" y="400"/>
                      <a:pt x="240" y="336"/>
                    </a:cubicBezTo>
                    <a:cubicBezTo>
                      <a:pt x="160" y="272"/>
                      <a:pt x="80" y="136"/>
                      <a:pt x="0" y="0"/>
                    </a:cubicBez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/>
              </a:p>
            </p:txBody>
          </p:sp>
          <p:sp>
            <p:nvSpPr>
              <p:cNvPr id="144" name="Line 104"/>
              <p:cNvSpPr>
                <a:spLocks noChangeShapeType="1"/>
              </p:cNvSpPr>
              <p:nvPr/>
            </p:nvSpPr>
            <p:spPr bwMode="auto">
              <a:xfrm>
                <a:off x="1905000" y="2819400"/>
                <a:ext cx="0" cy="15240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/>
              </a:p>
            </p:txBody>
          </p:sp>
          <p:sp>
            <p:nvSpPr>
              <p:cNvPr id="145" name="Text Box 106"/>
              <p:cNvSpPr txBox="1">
                <a:spLocks noChangeArrowheads="1"/>
              </p:cNvSpPr>
              <p:nvPr/>
            </p:nvSpPr>
            <p:spPr bwMode="auto">
              <a:xfrm>
                <a:off x="1752600" y="2514600"/>
                <a:ext cx="315765" cy="3428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ko-KR" sz="1400"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146" name="Text Box 107"/>
              <p:cNvSpPr txBox="1">
                <a:spLocks noChangeArrowheads="1"/>
              </p:cNvSpPr>
              <p:nvPr/>
            </p:nvSpPr>
            <p:spPr bwMode="auto">
              <a:xfrm>
                <a:off x="1304926" y="2568576"/>
                <a:ext cx="545640" cy="3428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ko-KR" sz="1400">
                    <a:ea typeface="굴림" pitchFamily="50" charset="-127"/>
                  </a:rPr>
                  <a:t>2</a:t>
                </a:r>
                <a:r>
                  <a:rPr lang="en-US" altLang="ko-KR" sz="1400" baseline="30000">
                    <a:ea typeface="굴림" pitchFamily="50" charset="-127"/>
                  </a:rPr>
                  <a:t>m-1</a:t>
                </a:r>
              </a:p>
            </p:txBody>
          </p:sp>
          <p:sp>
            <p:nvSpPr>
              <p:cNvPr id="147" name="Line 108"/>
              <p:cNvSpPr>
                <a:spLocks noChangeShapeType="1"/>
              </p:cNvSpPr>
              <p:nvPr/>
            </p:nvSpPr>
            <p:spPr bwMode="auto">
              <a:xfrm>
                <a:off x="1609725" y="2838450"/>
                <a:ext cx="47625" cy="15240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400"/>
              </a:p>
            </p:txBody>
          </p:sp>
          <p:sp>
            <p:nvSpPr>
              <p:cNvPr id="148" name="Freeform 110"/>
              <p:cNvSpPr>
                <a:spLocks/>
              </p:cNvSpPr>
              <p:nvPr/>
            </p:nvSpPr>
            <p:spPr bwMode="auto">
              <a:xfrm>
                <a:off x="2590800" y="2717800"/>
                <a:ext cx="533400" cy="342854"/>
              </a:xfrm>
              <a:custGeom>
                <a:avLst/>
                <a:gdLst>
                  <a:gd name="T0" fmla="*/ 336 w 336"/>
                  <a:gd name="T1" fmla="*/ 16 h 112"/>
                  <a:gd name="T2" fmla="*/ 144 w 336"/>
                  <a:gd name="T3" fmla="*/ 16 h 112"/>
                  <a:gd name="T4" fmla="*/ 0 w 336"/>
                  <a:gd name="T5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6" h="112">
                    <a:moveTo>
                      <a:pt x="336" y="16"/>
                    </a:moveTo>
                    <a:cubicBezTo>
                      <a:pt x="268" y="8"/>
                      <a:pt x="200" y="0"/>
                      <a:pt x="144" y="16"/>
                    </a:cubicBezTo>
                    <a:cubicBezTo>
                      <a:pt x="88" y="32"/>
                      <a:pt x="44" y="72"/>
                      <a:pt x="0" y="112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ko-KR" altLang="en-US" sz="1400"/>
              </a:p>
            </p:txBody>
          </p:sp>
          <p:sp>
            <p:nvSpPr>
              <p:cNvPr id="149" name="Freeform 112"/>
              <p:cNvSpPr>
                <a:spLocks/>
              </p:cNvSpPr>
              <p:nvPr/>
            </p:nvSpPr>
            <p:spPr bwMode="auto">
              <a:xfrm>
                <a:off x="609600" y="5181601"/>
                <a:ext cx="205355" cy="342854"/>
              </a:xfrm>
              <a:custGeom>
                <a:avLst/>
                <a:gdLst>
                  <a:gd name="T0" fmla="*/ 0 w 864"/>
                  <a:gd name="T1" fmla="*/ 0 h 720"/>
                  <a:gd name="T2" fmla="*/ 192 w 864"/>
                  <a:gd name="T3" fmla="*/ 384 h 720"/>
                  <a:gd name="T4" fmla="*/ 528 w 864"/>
                  <a:gd name="T5" fmla="*/ 624 h 720"/>
                  <a:gd name="T6" fmla="*/ 864 w 864"/>
                  <a:gd name="T7" fmla="*/ 72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4" h="720">
                    <a:moveTo>
                      <a:pt x="0" y="0"/>
                    </a:moveTo>
                    <a:cubicBezTo>
                      <a:pt x="52" y="140"/>
                      <a:pt x="104" y="280"/>
                      <a:pt x="192" y="384"/>
                    </a:cubicBezTo>
                    <a:cubicBezTo>
                      <a:pt x="280" y="488"/>
                      <a:pt x="416" y="568"/>
                      <a:pt x="528" y="624"/>
                    </a:cubicBezTo>
                    <a:cubicBezTo>
                      <a:pt x="640" y="680"/>
                      <a:pt x="752" y="700"/>
                      <a:pt x="864" y="720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en-US" sz="1400"/>
              </a:p>
            </p:txBody>
          </p:sp>
        </p:grpSp>
      </p:grpSp>
      <p:grpSp>
        <p:nvGrpSpPr>
          <p:cNvPr id="151" name="그룹 150"/>
          <p:cNvGrpSpPr/>
          <p:nvPr/>
        </p:nvGrpSpPr>
        <p:grpSpPr>
          <a:xfrm>
            <a:off x="7202980" y="2649458"/>
            <a:ext cx="1155370" cy="393323"/>
            <a:chOff x="7295060" y="2587774"/>
            <a:chExt cx="1155370" cy="393323"/>
          </a:xfrm>
        </p:grpSpPr>
        <p:pic>
          <p:nvPicPr>
            <p:cNvPr id="152" name="Picture 14" descr="j023033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5060" y="2587774"/>
              <a:ext cx="239915" cy="393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0" name="TextBox 149"/>
            <p:cNvSpPr txBox="1"/>
            <p:nvPr/>
          </p:nvSpPr>
          <p:spPr>
            <a:xfrm>
              <a:off x="7594105" y="2606735"/>
              <a:ext cx="8563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00FF"/>
                  </a:solidFill>
                </a:rPr>
                <a:t>i</a:t>
              </a:r>
              <a:r>
                <a:rPr lang="en-US" altLang="ko-KR" dirty="0" smtClean="0">
                  <a:solidFill>
                    <a:srgbClr val="0000FF"/>
                  </a:solidFill>
                </a:rPr>
                <a:t>3 node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045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A0283-13CB-406F-B87B-1177A8B7FF18}" type="slidenum">
              <a:rPr lang="en-US" altLang="ko-KR">
                <a:cs typeface="Arial" pitchFamily="34" charset="0"/>
              </a:rPr>
              <a:pPr/>
              <a:t>29</a:t>
            </a:fld>
            <a:endParaRPr lang="en-US" altLang="ko-KR" sz="1000" dirty="0">
              <a:cs typeface="Arial" pitchFamily="34" charset="0"/>
            </a:endParaRPr>
          </a:p>
        </p:txBody>
      </p:sp>
      <p:sp>
        <p:nvSpPr>
          <p:cNvPr id="212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04664"/>
            <a:ext cx="8262938" cy="647700"/>
          </a:xfrm>
        </p:spPr>
        <p:txBody>
          <a:bodyPr/>
          <a:lstStyle/>
          <a:p>
            <a:pPr defTabSz="915988"/>
            <a:r>
              <a:rPr lang="en-US" altLang="ko-KR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I3: </a:t>
            </a:r>
            <a:r>
              <a:rPr lang="en-US" altLang="ko-KR" dirty="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Internet Indirection Infrastructure</a:t>
            </a:r>
            <a:r>
              <a:rPr lang="en-US" altLang="ko-KR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endParaRPr lang="en-US" altLang="zh-CN" dirty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17005" y="6165304"/>
            <a:ext cx="3271419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From slides of Prof. Ion </a:t>
            </a:r>
            <a:r>
              <a:rPr lang="en-US" altLang="ko-KR" sz="1200" dirty="0" err="1" smtClean="0"/>
              <a:t>Stoica</a:t>
            </a:r>
            <a:r>
              <a:rPr lang="en-US" altLang="ko-KR" sz="1200" dirty="0" smtClean="0"/>
              <a:t>, UC Berkeley</a:t>
            </a:r>
            <a:endParaRPr lang="en-US" altLang="ko-KR" sz="1200" dirty="0"/>
          </a:p>
        </p:txBody>
      </p:sp>
      <p:grpSp>
        <p:nvGrpSpPr>
          <p:cNvPr id="45" name="그룹 44"/>
          <p:cNvGrpSpPr/>
          <p:nvPr/>
        </p:nvGrpSpPr>
        <p:grpSpPr>
          <a:xfrm>
            <a:off x="4645400" y="1412776"/>
            <a:ext cx="4416152" cy="2117425"/>
            <a:chOff x="1295400" y="3227388"/>
            <a:chExt cx="6324600" cy="3027909"/>
          </a:xfrm>
        </p:grpSpPr>
        <p:grpSp>
          <p:nvGrpSpPr>
            <p:cNvPr id="48" name="Group 4"/>
            <p:cNvGrpSpPr>
              <a:grpSpLocks/>
            </p:cNvGrpSpPr>
            <p:nvPr/>
          </p:nvGrpSpPr>
          <p:grpSpPr bwMode="auto">
            <a:xfrm>
              <a:off x="2057400" y="3760788"/>
              <a:ext cx="4097338" cy="1949450"/>
              <a:chOff x="1444" y="1997"/>
              <a:chExt cx="3020" cy="1939"/>
            </a:xfrm>
          </p:grpSpPr>
          <p:sp>
            <p:nvSpPr>
              <p:cNvPr id="49" name="Oval 5"/>
              <p:cNvSpPr>
                <a:spLocks noChangeArrowheads="1"/>
              </p:cNvSpPr>
              <p:nvPr/>
            </p:nvSpPr>
            <p:spPr bwMode="auto">
              <a:xfrm>
                <a:off x="2108" y="1997"/>
                <a:ext cx="1252" cy="596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100"/>
              </a:p>
            </p:txBody>
          </p:sp>
          <p:sp>
            <p:nvSpPr>
              <p:cNvPr id="50" name="Oval 6"/>
              <p:cNvSpPr>
                <a:spLocks noChangeArrowheads="1"/>
              </p:cNvSpPr>
              <p:nvPr/>
            </p:nvSpPr>
            <p:spPr bwMode="auto">
              <a:xfrm>
                <a:off x="2844" y="2071"/>
                <a:ext cx="1178" cy="598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100"/>
              </a:p>
            </p:txBody>
          </p:sp>
          <p:sp>
            <p:nvSpPr>
              <p:cNvPr id="51" name="Oval 7"/>
              <p:cNvSpPr>
                <a:spLocks noChangeArrowheads="1"/>
              </p:cNvSpPr>
              <p:nvPr/>
            </p:nvSpPr>
            <p:spPr bwMode="auto">
              <a:xfrm>
                <a:off x="3139" y="2370"/>
                <a:ext cx="1177" cy="596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ko-KR" altLang="ko-KR" sz="1100">
                  <a:latin typeface="Times New Roman" pitchFamily="18" charset="0"/>
                </a:endParaRPr>
              </a:p>
            </p:txBody>
          </p:sp>
          <p:sp>
            <p:nvSpPr>
              <p:cNvPr id="52" name="Oval 8"/>
              <p:cNvSpPr>
                <a:spLocks noChangeArrowheads="1"/>
              </p:cNvSpPr>
              <p:nvPr/>
            </p:nvSpPr>
            <p:spPr bwMode="auto">
              <a:xfrm>
                <a:off x="3285" y="2706"/>
                <a:ext cx="1179" cy="894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ko-KR" altLang="ko-KR" sz="1100">
                  <a:latin typeface="Times New Roman" pitchFamily="18" charset="0"/>
                </a:endParaRPr>
              </a:p>
            </p:txBody>
          </p:sp>
          <p:sp>
            <p:nvSpPr>
              <p:cNvPr id="53" name="Oval 9"/>
              <p:cNvSpPr>
                <a:spLocks noChangeArrowheads="1"/>
              </p:cNvSpPr>
              <p:nvPr/>
            </p:nvSpPr>
            <p:spPr bwMode="auto">
              <a:xfrm>
                <a:off x="2623" y="2966"/>
                <a:ext cx="1177" cy="97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ko-KR" altLang="ko-KR" sz="1100">
                  <a:latin typeface="Times New Roman" pitchFamily="18" charset="0"/>
                </a:endParaRPr>
              </a:p>
            </p:txBody>
          </p:sp>
          <p:sp>
            <p:nvSpPr>
              <p:cNvPr id="54" name="Oval 10"/>
              <p:cNvSpPr>
                <a:spLocks noChangeArrowheads="1"/>
              </p:cNvSpPr>
              <p:nvPr/>
            </p:nvSpPr>
            <p:spPr bwMode="auto">
              <a:xfrm>
                <a:off x="1812" y="2743"/>
                <a:ext cx="1179" cy="1119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ko-KR" altLang="ko-KR" sz="1100">
                  <a:latin typeface="Times New Roman" pitchFamily="18" charset="0"/>
                </a:endParaRPr>
              </a:p>
            </p:txBody>
          </p:sp>
          <p:sp>
            <p:nvSpPr>
              <p:cNvPr id="55" name="Oval 11"/>
              <p:cNvSpPr>
                <a:spLocks noChangeArrowheads="1"/>
              </p:cNvSpPr>
              <p:nvPr/>
            </p:nvSpPr>
            <p:spPr bwMode="auto">
              <a:xfrm>
                <a:off x="1444" y="2220"/>
                <a:ext cx="1179" cy="1044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ko-KR" altLang="ko-KR" sz="1100">
                  <a:latin typeface="Times New Roman" pitchFamily="18" charset="0"/>
                </a:endParaRPr>
              </a:p>
            </p:txBody>
          </p:sp>
          <p:sp>
            <p:nvSpPr>
              <p:cNvPr id="56" name="Freeform 12"/>
              <p:cNvSpPr>
                <a:spLocks/>
              </p:cNvSpPr>
              <p:nvPr/>
            </p:nvSpPr>
            <p:spPr bwMode="auto">
              <a:xfrm>
                <a:off x="1740" y="2073"/>
                <a:ext cx="2501" cy="1790"/>
              </a:xfrm>
              <a:custGeom>
                <a:avLst/>
                <a:gdLst>
                  <a:gd name="T0" fmla="*/ 48 w 1632"/>
                  <a:gd name="T1" fmla="*/ 192 h 1152"/>
                  <a:gd name="T2" fmla="*/ 384 w 1632"/>
                  <a:gd name="T3" fmla="*/ 48 h 1152"/>
                  <a:gd name="T4" fmla="*/ 672 w 1632"/>
                  <a:gd name="T5" fmla="*/ 0 h 1152"/>
                  <a:gd name="T6" fmla="*/ 1248 w 1632"/>
                  <a:gd name="T7" fmla="*/ 48 h 1152"/>
                  <a:gd name="T8" fmla="*/ 1440 w 1632"/>
                  <a:gd name="T9" fmla="*/ 144 h 1152"/>
                  <a:gd name="T10" fmla="*/ 1536 w 1632"/>
                  <a:gd name="T11" fmla="*/ 336 h 1152"/>
                  <a:gd name="T12" fmla="*/ 1632 w 1632"/>
                  <a:gd name="T13" fmla="*/ 384 h 1152"/>
                  <a:gd name="T14" fmla="*/ 1536 w 1632"/>
                  <a:gd name="T15" fmla="*/ 912 h 1152"/>
                  <a:gd name="T16" fmla="*/ 912 w 1632"/>
                  <a:gd name="T17" fmla="*/ 1152 h 1152"/>
                  <a:gd name="T18" fmla="*/ 288 w 1632"/>
                  <a:gd name="T19" fmla="*/ 960 h 1152"/>
                  <a:gd name="T20" fmla="*/ 96 w 1632"/>
                  <a:gd name="T21" fmla="*/ 768 h 1152"/>
                  <a:gd name="T22" fmla="*/ 0 w 1632"/>
                  <a:gd name="T23" fmla="*/ 720 h 1152"/>
                  <a:gd name="T24" fmla="*/ 48 w 1632"/>
                  <a:gd name="T25" fmla="*/ 19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32" h="1152">
                    <a:moveTo>
                      <a:pt x="48" y="192"/>
                    </a:moveTo>
                    <a:lnTo>
                      <a:pt x="384" y="48"/>
                    </a:lnTo>
                    <a:lnTo>
                      <a:pt x="672" y="0"/>
                    </a:lnTo>
                    <a:lnTo>
                      <a:pt x="1248" y="48"/>
                    </a:lnTo>
                    <a:lnTo>
                      <a:pt x="1440" y="144"/>
                    </a:lnTo>
                    <a:lnTo>
                      <a:pt x="1536" y="336"/>
                    </a:lnTo>
                    <a:lnTo>
                      <a:pt x="1632" y="384"/>
                    </a:lnTo>
                    <a:lnTo>
                      <a:pt x="1536" y="912"/>
                    </a:lnTo>
                    <a:lnTo>
                      <a:pt x="912" y="1152"/>
                    </a:lnTo>
                    <a:lnTo>
                      <a:pt x="288" y="960"/>
                    </a:lnTo>
                    <a:lnTo>
                      <a:pt x="96" y="768"/>
                    </a:lnTo>
                    <a:lnTo>
                      <a:pt x="0" y="720"/>
                    </a:lnTo>
                    <a:lnTo>
                      <a:pt x="48" y="192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1100"/>
              </a:p>
            </p:txBody>
          </p:sp>
        </p:grpSp>
        <p:grpSp>
          <p:nvGrpSpPr>
            <p:cNvPr id="57" name="Group 13"/>
            <p:cNvGrpSpPr>
              <a:grpSpLocks/>
            </p:cNvGrpSpPr>
            <p:nvPr/>
          </p:nvGrpSpPr>
          <p:grpSpPr bwMode="auto">
            <a:xfrm>
              <a:off x="1446213" y="4108450"/>
              <a:ext cx="617537" cy="587375"/>
              <a:chOff x="912" y="2152"/>
              <a:chExt cx="432" cy="392"/>
            </a:xfrm>
          </p:grpSpPr>
          <p:sp>
            <p:nvSpPr>
              <p:cNvPr id="58" name="AutoShape 14"/>
              <p:cNvSpPr>
                <a:spLocks noChangeArrowheads="1"/>
              </p:cNvSpPr>
              <p:nvPr/>
            </p:nvSpPr>
            <p:spPr bwMode="auto">
              <a:xfrm>
                <a:off x="998" y="2152"/>
                <a:ext cx="260" cy="241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28398" dir="15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ko-KR" altLang="en-US" sz="1100"/>
              </a:p>
            </p:txBody>
          </p:sp>
          <p:sp>
            <p:nvSpPr>
              <p:cNvPr id="59" name="AutoShape 15"/>
              <p:cNvSpPr>
                <a:spLocks noChangeArrowheads="1"/>
              </p:cNvSpPr>
              <p:nvPr/>
            </p:nvSpPr>
            <p:spPr bwMode="auto">
              <a:xfrm>
                <a:off x="1027" y="2182"/>
                <a:ext cx="202" cy="181"/>
              </a:xfrm>
              <a:prstGeom prst="roundRect">
                <a:avLst>
                  <a:gd name="adj" fmla="val 16667"/>
                </a:avLst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100"/>
              </a:p>
            </p:txBody>
          </p:sp>
          <p:sp>
            <p:nvSpPr>
              <p:cNvPr id="60" name="Rectangle 16"/>
              <p:cNvSpPr>
                <a:spLocks noChangeArrowheads="1"/>
              </p:cNvSpPr>
              <p:nvPr/>
            </p:nvSpPr>
            <p:spPr bwMode="auto">
              <a:xfrm>
                <a:off x="970" y="2393"/>
                <a:ext cx="316" cy="3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100"/>
              </a:p>
            </p:txBody>
          </p:sp>
          <p:sp>
            <p:nvSpPr>
              <p:cNvPr id="61" name="Rectangle 17"/>
              <p:cNvSpPr>
                <a:spLocks noChangeArrowheads="1"/>
              </p:cNvSpPr>
              <p:nvPr/>
            </p:nvSpPr>
            <p:spPr bwMode="auto">
              <a:xfrm>
                <a:off x="970" y="2423"/>
                <a:ext cx="316" cy="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100"/>
              </a:p>
            </p:txBody>
          </p:sp>
          <p:sp>
            <p:nvSpPr>
              <p:cNvPr id="62" name="Rectangle 18"/>
              <p:cNvSpPr>
                <a:spLocks noChangeArrowheads="1"/>
              </p:cNvSpPr>
              <p:nvPr/>
            </p:nvSpPr>
            <p:spPr bwMode="auto">
              <a:xfrm>
                <a:off x="998" y="2423"/>
                <a:ext cx="116" cy="3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100"/>
              </a:p>
            </p:txBody>
          </p:sp>
          <p:sp>
            <p:nvSpPr>
              <p:cNvPr id="63" name="Freeform 19" descr="Dotted grid"/>
              <p:cNvSpPr>
                <a:spLocks/>
              </p:cNvSpPr>
              <p:nvPr/>
            </p:nvSpPr>
            <p:spPr bwMode="auto">
              <a:xfrm>
                <a:off x="912" y="2484"/>
                <a:ext cx="432" cy="60"/>
              </a:xfrm>
              <a:custGeom>
                <a:avLst/>
                <a:gdLst>
                  <a:gd name="T0" fmla="*/ 96 w 720"/>
                  <a:gd name="T1" fmla="*/ 0 h 48"/>
                  <a:gd name="T2" fmla="*/ 624 w 720"/>
                  <a:gd name="T3" fmla="*/ 0 h 48"/>
                  <a:gd name="T4" fmla="*/ 720 w 720"/>
                  <a:gd name="T5" fmla="*/ 48 h 48"/>
                  <a:gd name="T6" fmla="*/ 0 w 720"/>
                  <a:gd name="T7" fmla="*/ 48 h 48"/>
                  <a:gd name="T8" fmla="*/ 96 w 72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0" h="48">
                    <a:moveTo>
                      <a:pt x="96" y="0"/>
                    </a:moveTo>
                    <a:lnTo>
                      <a:pt x="624" y="0"/>
                    </a:lnTo>
                    <a:lnTo>
                      <a:pt x="720" y="48"/>
                    </a:lnTo>
                    <a:lnTo>
                      <a:pt x="0" y="48"/>
                    </a:lnTo>
                    <a:lnTo>
                      <a:pt x="96" y="0"/>
                    </a:lnTo>
                    <a:close/>
                  </a:path>
                </a:pathLst>
              </a:custGeom>
              <a:pattFill prst="dotGrid">
                <a:fgClr>
                  <a:schemeClr val="folHlink"/>
                </a:fgClr>
                <a:bgClr>
                  <a:schemeClr val="bg1"/>
                </a:bgClr>
              </a:patt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100"/>
              </a:p>
            </p:txBody>
          </p:sp>
        </p:grpSp>
        <p:sp>
          <p:nvSpPr>
            <p:cNvPr id="64" name="AutoShape 20"/>
            <p:cNvSpPr>
              <a:spLocks noChangeArrowheads="1"/>
            </p:cNvSpPr>
            <p:nvPr/>
          </p:nvSpPr>
          <p:spPr bwMode="auto">
            <a:xfrm>
              <a:off x="6140450" y="3271838"/>
              <a:ext cx="373063" cy="360362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 sz="1100"/>
            </a:p>
          </p:txBody>
        </p:sp>
        <p:sp>
          <p:nvSpPr>
            <p:cNvPr id="65" name="AutoShape 21"/>
            <p:cNvSpPr>
              <a:spLocks noChangeArrowheads="1"/>
            </p:cNvSpPr>
            <p:nvPr/>
          </p:nvSpPr>
          <p:spPr bwMode="auto">
            <a:xfrm>
              <a:off x="6183313" y="3316288"/>
              <a:ext cx="287337" cy="271462"/>
            </a:xfrm>
            <a:prstGeom prst="roundRect">
              <a:avLst>
                <a:gd name="adj" fmla="val 16667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/>
            </a:p>
          </p:txBody>
        </p:sp>
        <p:sp>
          <p:nvSpPr>
            <p:cNvPr id="66" name="Rectangle 22"/>
            <p:cNvSpPr>
              <a:spLocks noChangeArrowheads="1"/>
            </p:cNvSpPr>
            <p:nvPr/>
          </p:nvSpPr>
          <p:spPr bwMode="auto">
            <a:xfrm>
              <a:off x="6100763" y="3632200"/>
              <a:ext cx="452437" cy="4603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/>
            </a:p>
          </p:txBody>
        </p:sp>
        <p:sp>
          <p:nvSpPr>
            <p:cNvPr id="67" name="Rectangle 23"/>
            <p:cNvSpPr>
              <a:spLocks noChangeArrowheads="1"/>
            </p:cNvSpPr>
            <p:nvPr/>
          </p:nvSpPr>
          <p:spPr bwMode="auto">
            <a:xfrm>
              <a:off x="6100763" y="3678238"/>
              <a:ext cx="452437" cy="9048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/>
            </a:p>
          </p:txBody>
        </p:sp>
        <p:sp>
          <p:nvSpPr>
            <p:cNvPr id="68" name="Rectangle 24"/>
            <p:cNvSpPr>
              <a:spLocks noChangeArrowheads="1"/>
            </p:cNvSpPr>
            <p:nvPr/>
          </p:nvSpPr>
          <p:spPr bwMode="auto">
            <a:xfrm>
              <a:off x="6140450" y="3678238"/>
              <a:ext cx="166688" cy="4603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/>
            </a:p>
          </p:txBody>
        </p:sp>
        <p:sp>
          <p:nvSpPr>
            <p:cNvPr id="69" name="Freeform 25" descr="Dotted grid"/>
            <p:cNvSpPr>
              <a:spLocks/>
            </p:cNvSpPr>
            <p:nvPr/>
          </p:nvSpPr>
          <p:spPr bwMode="auto">
            <a:xfrm>
              <a:off x="6018213" y="3768725"/>
              <a:ext cx="617537" cy="90488"/>
            </a:xfrm>
            <a:custGeom>
              <a:avLst/>
              <a:gdLst>
                <a:gd name="T0" fmla="*/ 96 w 720"/>
                <a:gd name="T1" fmla="*/ 0 h 48"/>
                <a:gd name="T2" fmla="*/ 624 w 720"/>
                <a:gd name="T3" fmla="*/ 0 h 48"/>
                <a:gd name="T4" fmla="*/ 720 w 720"/>
                <a:gd name="T5" fmla="*/ 48 h 48"/>
                <a:gd name="T6" fmla="*/ 0 w 720"/>
                <a:gd name="T7" fmla="*/ 48 h 48"/>
                <a:gd name="T8" fmla="*/ 96 w 72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0" h="48">
                  <a:moveTo>
                    <a:pt x="96" y="0"/>
                  </a:moveTo>
                  <a:lnTo>
                    <a:pt x="624" y="0"/>
                  </a:lnTo>
                  <a:lnTo>
                    <a:pt x="720" y="48"/>
                  </a:lnTo>
                  <a:lnTo>
                    <a:pt x="0" y="48"/>
                  </a:lnTo>
                  <a:lnTo>
                    <a:pt x="96" y="0"/>
                  </a:lnTo>
                  <a:close/>
                </a:path>
              </a:pathLst>
            </a:custGeom>
            <a:pattFill prst="dotGrid">
              <a:fgClr>
                <a:schemeClr val="folHlink"/>
              </a:fgClr>
              <a:bgClr>
                <a:schemeClr val="bg1"/>
              </a:bgClr>
            </a:pattFill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/>
            </a:p>
          </p:txBody>
        </p:sp>
        <p:sp>
          <p:nvSpPr>
            <p:cNvPr id="70" name="Text Box 26"/>
            <p:cNvSpPr txBox="1">
              <a:spLocks noChangeArrowheads="1"/>
            </p:cNvSpPr>
            <p:nvPr/>
          </p:nvSpPr>
          <p:spPr bwMode="auto">
            <a:xfrm>
              <a:off x="1295400" y="4662487"/>
              <a:ext cx="913707" cy="370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ko-KR" sz="1100">
                  <a:ea typeface="굴림" pitchFamily="50" charset="-127"/>
                </a:rPr>
                <a:t>Sender</a:t>
              </a:r>
            </a:p>
          </p:txBody>
        </p:sp>
        <p:sp>
          <p:nvSpPr>
            <p:cNvPr id="71" name="Text Box 27"/>
            <p:cNvSpPr txBox="1">
              <a:spLocks noChangeArrowheads="1"/>
            </p:cNvSpPr>
            <p:nvPr/>
          </p:nvSpPr>
          <p:spPr bwMode="auto">
            <a:xfrm>
              <a:off x="5715000" y="3854450"/>
              <a:ext cx="1676400" cy="370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ko-KR" sz="1100">
                  <a:ea typeface="굴림" pitchFamily="50" charset="-127"/>
                </a:rPr>
                <a:t>Receiver (R1)</a:t>
              </a:r>
            </a:p>
          </p:txBody>
        </p:sp>
        <p:sp>
          <p:nvSpPr>
            <p:cNvPr id="72" name="Rectangle 28"/>
            <p:cNvSpPr>
              <a:spLocks noChangeArrowheads="1"/>
            </p:cNvSpPr>
            <p:nvPr/>
          </p:nvSpPr>
          <p:spPr bwMode="auto">
            <a:xfrm>
              <a:off x="3886200" y="4141788"/>
              <a:ext cx="604838" cy="32861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 altLang="ko-KR" sz="1100">
                  <a:solidFill>
                    <a:srgbClr val="FF0000"/>
                  </a:solidFill>
                  <a:ea typeface="굴림" pitchFamily="50" charset="-127"/>
                </a:rPr>
                <a:t>p|s</a:t>
              </a:r>
              <a:r>
                <a:rPr lang="en-US" altLang="ko-KR" sz="1100" baseline="-25000">
                  <a:solidFill>
                    <a:srgbClr val="FF0000"/>
                  </a:solidFill>
                  <a:ea typeface="굴림" pitchFamily="50" charset="-127"/>
                </a:rPr>
                <a:t>1</a:t>
              </a:r>
            </a:p>
          </p:txBody>
        </p:sp>
        <p:sp>
          <p:nvSpPr>
            <p:cNvPr id="73" name="Rectangle 29"/>
            <p:cNvSpPr>
              <a:spLocks noChangeArrowheads="1"/>
            </p:cNvSpPr>
            <p:nvPr/>
          </p:nvSpPr>
          <p:spPr bwMode="auto">
            <a:xfrm>
              <a:off x="4491038" y="4141788"/>
              <a:ext cx="412750" cy="32861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ko-KR" altLang="en-US" sz="1100"/>
            </a:p>
          </p:txBody>
        </p:sp>
        <p:sp>
          <p:nvSpPr>
            <p:cNvPr id="74" name="Text Box 30"/>
            <p:cNvSpPr txBox="1">
              <a:spLocks noChangeArrowheads="1"/>
            </p:cNvSpPr>
            <p:nvPr/>
          </p:nvSpPr>
          <p:spPr bwMode="auto">
            <a:xfrm>
              <a:off x="4479926" y="4141787"/>
              <a:ext cx="521136" cy="370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ko-KR" sz="1100">
                  <a:solidFill>
                    <a:srgbClr val="FF0000"/>
                  </a:solidFill>
                  <a:ea typeface="굴림" pitchFamily="50" charset="-127"/>
                </a:rPr>
                <a:t>R1</a:t>
              </a:r>
            </a:p>
          </p:txBody>
        </p: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1978025" y="4235451"/>
              <a:ext cx="1558813" cy="370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ko-KR" sz="1100">
                  <a:ea typeface="굴림" pitchFamily="50" charset="-127"/>
                </a:rPr>
                <a:t>send(p|a,data)</a:t>
              </a:r>
            </a:p>
          </p:txBody>
        </p:sp>
        <p:sp>
          <p:nvSpPr>
            <p:cNvPr id="76" name="Freeform 32"/>
            <p:cNvSpPr>
              <a:spLocks/>
            </p:cNvSpPr>
            <p:nvPr/>
          </p:nvSpPr>
          <p:spPr bwMode="auto">
            <a:xfrm>
              <a:off x="4953000" y="3684588"/>
              <a:ext cx="1143000" cy="609600"/>
            </a:xfrm>
            <a:custGeom>
              <a:avLst/>
              <a:gdLst>
                <a:gd name="T0" fmla="*/ 912 w 912"/>
                <a:gd name="T1" fmla="*/ 0 h 336"/>
                <a:gd name="T2" fmla="*/ 480 w 912"/>
                <a:gd name="T3" fmla="*/ 240 h 336"/>
                <a:gd name="T4" fmla="*/ 0 w 912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2" h="336">
                  <a:moveTo>
                    <a:pt x="912" y="0"/>
                  </a:moveTo>
                  <a:cubicBezTo>
                    <a:pt x="772" y="92"/>
                    <a:pt x="632" y="184"/>
                    <a:pt x="480" y="240"/>
                  </a:cubicBezTo>
                  <a:cubicBezTo>
                    <a:pt x="328" y="296"/>
                    <a:pt x="164" y="316"/>
                    <a:pt x="0" y="336"/>
                  </a:cubicBezTo>
                </a:path>
              </a:pathLst>
            </a:custGeom>
            <a:noFill/>
            <a:ln w="12700" cap="flat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/>
            </a:p>
          </p:txBody>
        </p:sp>
        <p:sp>
          <p:nvSpPr>
            <p:cNvPr id="77" name="AutoShape 33"/>
            <p:cNvSpPr>
              <a:spLocks noChangeArrowheads="1"/>
            </p:cNvSpPr>
            <p:nvPr/>
          </p:nvSpPr>
          <p:spPr bwMode="auto">
            <a:xfrm>
              <a:off x="6369050" y="4267200"/>
              <a:ext cx="373063" cy="360363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 sz="1100"/>
            </a:p>
          </p:txBody>
        </p:sp>
        <p:sp>
          <p:nvSpPr>
            <p:cNvPr id="78" name="AutoShape 34"/>
            <p:cNvSpPr>
              <a:spLocks noChangeArrowheads="1"/>
            </p:cNvSpPr>
            <p:nvPr/>
          </p:nvSpPr>
          <p:spPr bwMode="auto">
            <a:xfrm>
              <a:off x="6411913" y="4311650"/>
              <a:ext cx="287337" cy="271463"/>
            </a:xfrm>
            <a:prstGeom prst="roundRect">
              <a:avLst>
                <a:gd name="adj" fmla="val 16667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/>
            </a:p>
          </p:txBody>
        </p:sp>
        <p:sp>
          <p:nvSpPr>
            <p:cNvPr id="79" name="Rectangle 35"/>
            <p:cNvSpPr>
              <a:spLocks noChangeArrowheads="1"/>
            </p:cNvSpPr>
            <p:nvPr/>
          </p:nvSpPr>
          <p:spPr bwMode="auto">
            <a:xfrm>
              <a:off x="6329363" y="4627563"/>
              <a:ext cx="452437" cy="460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/>
            </a:p>
          </p:txBody>
        </p:sp>
        <p:sp>
          <p:nvSpPr>
            <p:cNvPr id="80" name="Rectangle 36"/>
            <p:cNvSpPr>
              <a:spLocks noChangeArrowheads="1"/>
            </p:cNvSpPr>
            <p:nvPr/>
          </p:nvSpPr>
          <p:spPr bwMode="auto">
            <a:xfrm>
              <a:off x="6329363" y="4673600"/>
              <a:ext cx="452437" cy="904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/>
            </a:p>
          </p:txBody>
        </p:sp>
        <p:sp>
          <p:nvSpPr>
            <p:cNvPr id="81" name="Rectangle 37"/>
            <p:cNvSpPr>
              <a:spLocks noChangeArrowheads="1"/>
            </p:cNvSpPr>
            <p:nvPr/>
          </p:nvSpPr>
          <p:spPr bwMode="auto">
            <a:xfrm>
              <a:off x="6369050" y="4673600"/>
              <a:ext cx="166688" cy="460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/>
            </a:p>
          </p:txBody>
        </p:sp>
        <p:sp>
          <p:nvSpPr>
            <p:cNvPr id="82" name="Freeform 38" descr="Dotted grid"/>
            <p:cNvSpPr>
              <a:spLocks/>
            </p:cNvSpPr>
            <p:nvPr/>
          </p:nvSpPr>
          <p:spPr bwMode="auto">
            <a:xfrm>
              <a:off x="6246813" y="4764088"/>
              <a:ext cx="617537" cy="90487"/>
            </a:xfrm>
            <a:custGeom>
              <a:avLst/>
              <a:gdLst>
                <a:gd name="T0" fmla="*/ 96 w 720"/>
                <a:gd name="T1" fmla="*/ 0 h 48"/>
                <a:gd name="T2" fmla="*/ 624 w 720"/>
                <a:gd name="T3" fmla="*/ 0 h 48"/>
                <a:gd name="T4" fmla="*/ 720 w 720"/>
                <a:gd name="T5" fmla="*/ 48 h 48"/>
                <a:gd name="T6" fmla="*/ 0 w 720"/>
                <a:gd name="T7" fmla="*/ 48 h 48"/>
                <a:gd name="T8" fmla="*/ 96 w 72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0" h="48">
                  <a:moveTo>
                    <a:pt x="96" y="0"/>
                  </a:moveTo>
                  <a:lnTo>
                    <a:pt x="624" y="0"/>
                  </a:lnTo>
                  <a:lnTo>
                    <a:pt x="720" y="48"/>
                  </a:lnTo>
                  <a:lnTo>
                    <a:pt x="0" y="48"/>
                  </a:lnTo>
                  <a:lnTo>
                    <a:pt x="96" y="0"/>
                  </a:lnTo>
                  <a:close/>
                </a:path>
              </a:pathLst>
            </a:custGeom>
            <a:pattFill prst="dotGrid">
              <a:fgClr>
                <a:schemeClr val="folHlink"/>
              </a:fgClr>
              <a:bgClr>
                <a:schemeClr val="bg1"/>
              </a:bgClr>
            </a:pattFill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/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5943600" y="4849813"/>
              <a:ext cx="1676400" cy="370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ko-KR" sz="1100">
                  <a:ea typeface="굴림" pitchFamily="50" charset="-127"/>
                </a:rPr>
                <a:t>Receiver (R2)</a:t>
              </a:r>
            </a:p>
          </p:txBody>
        </p:sp>
        <p:sp>
          <p:nvSpPr>
            <p:cNvPr id="84" name="Freeform 40"/>
            <p:cNvSpPr>
              <a:spLocks/>
            </p:cNvSpPr>
            <p:nvPr/>
          </p:nvSpPr>
          <p:spPr bwMode="auto">
            <a:xfrm>
              <a:off x="4953000" y="4675188"/>
              <a:ext cx="1371600" cy="76200"/>
            </a:xfrm>
            <a:custGeom>
              <a:avLst/>
              <a:gdLst>
                <a:gd name="T0" fmla="*/ 864 w 864"/>
                <a:gd name="T1" fmla="*/ 288 h 288"/>
                <a:gd name="T2" fmla="*/ 480 w 864"/>
                <a:gd name="T3" fmla="*/ 96 h 288"/>
                <a:gd name="T4" fmla="*/ 0 w 864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88">
                  <a:moveTo>
                    <a:pt x="864" y="288"/>
                  </a:moveTo>
                  <a:cubicBezTo>
                    <a:pt x="744" y="216"/>
                    <a:pt x="624" y="144"/>
                    <a:pt x="480" y="96"/>
                  </a:cubicBezTo>
                  <a:cubicBezTo>
                    <a:pt x="336" y="48"/>
                    <a:pt x="80" y="16"/>
                    <a:pt x="0" y="0"/>
                  </a:cubicBezTo>
                </a:path>
              </a:pathLst>
            </a:custGeom>
            <a:noFill/>
            <a:ln w="12700" cap="flat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/>
            </a:p>
          </p:txBody>
        </p:sp>
        <p:sp>
          <p:nvSpPr>
            <p:cNvPr id="85" name="Rectangle 41"/>
            <p:cNvSpPr>
              <a:spLocks noChangeArrowheads="1"/>
            </p:cNvSpPr>
            <p:nvPr/>
          </p:nvSpPr>
          <p:spPr bwMode="auto">
            <a:xfrm>
              <a:off x="3886200" y="4616450"/>
              <a:ext cx="604838" cy="3286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 altLang="ko-KR" sz="1100">
                  <a:solidFill>
                    <a:srgbClr val="FF0000"/>
                  </a:solidFill>
                  <a:ea typeface="굴림" pitchFamily="50" charset="-127"/>
                </a:rPr>
                <a:t>p|s</a:t>
              </a:r>
              <a:r>
                <a:rPr lang="en-US" altLang="ko-KR" sz="1100" baseline="-25000">
                  <a:solidFill>
                    <a:srgbClr val="FF0000"/>
                  </a:solidFill>
                  <a:ea typeface="굴림" pitchFamily="50" charset="-127"/>
                </a:rPr>
                <a:t>2</a:t>
              </a:r>
            </a:p>
          </p:txBody>
        </p:sp>
        <p:sp>
          <p:nvSpPr>
            <p:cNvPr id="86" name="Rectangle 42"/>
            <p:cNvSpPr>
              <a:spLocks noChangeArrowheads="1"/>
            </p:cNvSpPr>
            <p:nvPr/>
          </p:nvSpPr>
          <p:spPr bwMode="auto">
            <a:xfrm>
              <a:off x="4491038" y="4616450"/>
              <a:ext cx="412750" cy="3286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ko-KR" altLang="en-US" sz="1100"/>
            </a:p>
          </p:txBody>
        </p:sp>
        <p:sp>
          <p:nvSpPr>
            <p:cNvPr id="87" name="Text Box 43"/>
            <p:cNvSpPr txBox="1">
              <a:spLocks noChangeArrowheads="1"/>
            </p:cNvSpPr>
            <p:nvPr/>
          </p:nvSpPr>
          <p:spPr bwMode="auto">
            <a:xfrm>
              <a:off x="4479926" y="4616450"/>
              <a:ext cx="521136" cy="370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ko-KR" sz="1100" dirty="0">
                  <a:solidFill>
                    <a:srgbClr val="FF0000"/>
                  </a:solidFill>
                  <a:ea typeface="굴림" pitchFamily="50" charset="-127"/>
                </a:rPr>
                <a:t>R2</a:t>
              </a:r>
            </a:p>
          </p:txBody>
        </p:sp>
        <p:sp>
          <p:nvSpPr>
            <p:cNvPr id="88" name="Rectangle 44"/>
            <p:cNvSpPr>
              <a:spLocks noChangeArrowheads="1"/>
            </p:cNvSpPr>
            <p:nvPr/>
          </p:nvSpPr>
          <p:spPr bwMode="auto">
            <a:xfrm>
              <a:off x="3886200" y="5073650"/>
              <a:ext cx="604838" cy="3286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 altLang="ko-KR" sz="1100">
                  <a:solidFill>
                    <a:srgbClr val="FF0000"/>
                  </a:solidFill>
                  <a:ea typeface="굴림" pitchFamily="50" charset="-127"/>
                </a:rPr>
                <a:t>p|s</a:t>
              </a:r>
              <a:r>
                <a:rPr lang="en-US" altLang="ko-KR" sz="1100" baseline="-25000">
                  <a:solidFill>
                    <a:srgbClr val="FF0000"/>
                  </a:solidFill>
                  <a:ea typeface="굴림" pitchFamily="50" charset="-127"/>
                </a:rPr>
                <a:t>3</a:t>
              </a:r>
            </a:p>
          </p:txBody>
        </p:sp>
        <p:sp>
          <p:nvSpPr>
            <p:cNvPr id="89" name="Rectangle 45"/>
            <p:cNvSpPr>
              <a:spLocks noChangeArrowheads="1"/>
            </p:cNvSpPr>
            <p:nvPr/>
          </p:nvSpPr>
          <p:spPr bwMode="auto">
            <a:xfrm>
              <a:off x="4491038" y="5073650"/>
              <a:ext cx="412750" cy="3286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ko-KR" altLang="en-US" sz="1100"/>
            </a:p>
          </p:txBody>
        </p:sp>
        <p:sp>
          <p:nvSpPr>
            <p:cNvPr id="90" name="Text Box 46"/>
            <p:cNvSpPr txBox="1">
              <a:spLocks noChangeArrowheads="1"/>
            </p:cNvSpPr>
            <p:nvPr/>
          </p:nvSpPr>
          <p:spPr bwMode="auto">
            <a:xfrm>
              <a:off x="4479926" y="5073650"/>
              <a:ext cx="521136" cy="370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ko-KR" sz="1100">
                  <a:solidFill>
                    <a:srgbClr val="FF0000"/>
                  </a:solidFill>
                  <a:ea typeface="굴림" pitchFamily="50" charset="-127"/>
                </a:rPr>
                <a:t>R3</a:t>
              </a:r>
            </a:p>
          </p:txBody>
        </p:sp>
        <p:sp>
          <p:nvSpPr>
            <p:cNvPr id="91" name="AutoShape 47"/>
            <p:cNvSpPr>
              <a:spLocks/>
            </p:cNvSpPr>
            <p:nvPr/>
          </p:nvSpPr>
          <p:spPr bwMode="auto">
            <a:xfrm>
              <a:off x="3733800" y="4141788"/>
              <a:ext cx="76200" cy="1219200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/>
            </a:p>
          </p:txBody>
        </p:sp>
        <p:sp>
          <p:nvSpPr>
            <p:cNvPr id="92" name="Line 48"/>
            <p:cNvSpPr>
              <a:spLocks noChangeShapeType="1"/>
            </p:cNvSpPr>
            <p:nvPr/>
          </p:nvSpPr>
          <p:spPr bwMode="auto">
            <a:xfrm>
              <a:off x="1981200" y="4522788"/>
              <a:ext cx="175260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/>
            </a:p>
          </p:txBody>
        </p:sp>
        <p:sp>
          <p:nvSpPr>
            <p:cNvPr id="93" name="AutoShape 49"/>
            <p:cNvSpPr>
              <a:spLocks noChangeArrowheads="1"/>
            </p:cNvSpPr>
            <p:nvPr/>
          </p:nvSpPr>
          <p:spPr bwMode="auto">
            <a:xfrm>
              <a:off x="6292850" y="5302250"/>
              <a:ext cx="373063" cy="360363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 sz="1100"/>
            </a:p>
          </p:txBody>
        </p:sp>
        <p:sp>
          <p:nvSpPr>
            <p:cNvPr id="94" name="AutoShape 50"/>
            <p:cNvSpPr>
              <a:spLocks noChangeArrowheads="1"/>
            </p:cNvSpPr>
            <p:nvPr/>
          </p:nvSpPr>
          <p:spPr bwMode="auto">
            <a:xfrm>
              <a:off x="6335713" y="5346700"/>
              <a:ext cx="287337" cy="271463"/>
            </a:xfrm>
            <a:prstGeom prst="roundRect">
              <a:avLst>
                <a:gd name="adj" fmla="val 16667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/>
            </a:p>
          </p:txBody>
        </p:sp>
        <p:sp>
          <p:nvSpPr>
            <p:cNvPr id="95" name="Rectangle 51"/>
            <p:cNvSpPr>
              <a:spLocks noChangeArrowheads="1"/>
            </p:cNvSpPr>
            <p:nvPr/>
          </p:nvSpPr>
          <p:spPr bwMode="auto">
            <a:xfrm>
              <a:off x="6253163" y="5662613"/>
              <a:ext cx="452437" cy="460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/>
            </a:p>
          </p:txBody>
        </p:sp>
        <p:sp>
          <p:nvSpPr>
            <p:cNvPr id="96" name="Rectangle 52"/>
            <p:cNvSpPr>
              <a:spLocks noChangeArrowheads="1"/>
            </p:cNvSpPr>
            <p:nvPr/>
          </p:nvSpPr>
          <p:spPr bwMode="auto">
            <a:xfrm>
              <a:off x="6253163" y="5708650"/>
              <a:ext cx="452437" cy="904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/>
            </a:p>
          </p:txBody>
        </p:sp>
        <p:sp>
          <p:nvSpPr>
            <p:cNvPr id="97" name="Rectangle 53"/>
            <p:cNvSpPr>
              <a:spLocks noChangeArrowheads="1"/>
            </p:cNvSpPr>
            <p:nvPr/>
          </p:nvSpPr>
          <p:spPr bwMode="auto">
            <a:xfrm>
              <a:off x="6292850" y="5708650"/>
              <a:ext cx="166688" cy="460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/>
            </a:p>
          </p:txBody>
        </p:sp>
        <p:sp>
          <p:nvSpPr>
            <p:cNvPr id="98" name="Freeform 54" descr="Dotted grid"/>
            <p:cNvSpPr>
              <a:spLocks/>
            </p:cNvSpPr>
            <p:nvPr/>
          </p:nvSpPr>
          <p:spPr bwMode="auto">
            <a:xfrm>
              <a:off x="6170613" y="5799138"/>
              <a:ext cx="617537" cy="90487"/>
            </a:xfrm>
            <a:custGeom>
              <a:avLst/>
              <a:gdLst>
                <a:gd name="T0" fmla="*/ 96 w 720"/>
                <a:gd name="T1" fmla="*/ 0 h 48"/>
                <a:gd name="T2" fmla="*/ 624 w 720"/>
                <a:gd name="T3" fmla="*/ 0 h 48"/>
                <a:gd name="T4" fmla="*/ 720 w 720"/>
                <a:gd name="T5" fmla="*/ 48 h 48"/>
                <a:gd name="T6" fmla="*/ 0 w 720"/>
                <a:gd name="T7" fmla="*/ 48 h 48"/>
                <a:gd name="T8" fmla="*/ 96 w 72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0" h="48">
                  <a:moveTo>
                    <a:pt x="96" y="0"/>
                  </a:moveTo>
                  <a:lnTo>
                    <a:pt x="624" y="0"/>
                  </a:lnTo>
                  <a:lnTo>
                    <a:pt x="720" y="48"/>
                  </a:lnTo>
                  <a:lnTo>
                    <a:pt x="0" y="48"/>
                  </a:lnTo>
                  <a:lnTo>
                    <a:pt x="96" y="0"/>
                  </a:lnTo>
                  <a:close/>
                </a:path>
              </a:pathLst>
            </a:custGeom>
            <a:pattFill prst="dotGrid">
              <a:fgClr>
                <a:schemeClr val="folHlink"/>
              </a:fgClr>
              <a:bgClr>
                <a:schemeClr val="bg1"/>
              </a:bgClr>
            </a:pattFill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/>
            </a:p>
          </p:txBody>
        </p:sp>
        <p:sp>
          <p:nvSpPr>
            <p:cNvPr id="99" name="Text Box 55"/>
            <p:cNvSpPr txBox="1">
              <a:spLocks noChangeArrowheads="1"/>
            </p:cNvSpPr>
            <p:nvPr/>
          </p:nvSpPr>
          <p:spPr bwMode="auto">
            <a:xfrm>
              <a:off x="5867400" y="5884864"/>
              <a:ext cx="1676400" cy="370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ko-KR" sz="1100">
                  <a:ea typeface="굴림" pitchFamily="50" charset="-127"/>
                </a:rPr>
                <a:t>Receiver (R3)</a:t>
              </a:r>
            </a:p>
          </p:txBody>
        </p:sp>
        <p:sp>
          <p:nvSpPr>
            <p:cNvPr id="100" name="Freeform 56"/>
            <p:cNvSpPr>
              <a:spLocks/>
            </p:cNvSpPr>
            <p:nvPr/>
          </p:nvSpPr>
          <p:spPr bwMode="auto">
            <a:xfrm>
              <a:off x="4953000" y="5284788"/>
              <a:ext cx="1295400" cy="228600"/>
            </a:xfrm>
            <a:custGeom>
              <a:avLst/>
              <a:gdLst>
                <a:gd name="T0" fmla="*/ 816 w 816"/>
                <a:gd name="T1" fmla="*/ 144 h 144"/>
                <a:gd name="T2" fmla="*/ 528 w 816"/>
                <a:gd name="T3" fmla="*/ 48 h 144"/>
                <a:gd name="T4" fmla="*/ 0 w 816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6" h="144">
                  <a:moveTo>
                    <a:pt x="816" y="144"/>
                  </a:moveTo>
                  <a:cubicBezTo>
                    <a:pt x="740" y="108"/>
                    <a:pt x="664" y="72"/>
                    <a:pt x="528" y="48"/>
                  </a:cubicBezTo>
                  <a:cubicBezTo>
                    <a:pt x="392" y="24"/>
                    <a:pt x="196" y="12"/>
                    <a:pt x="0" y="0"/>
                  </a:cubicBezTo>
                </a:path>
              </a:pathLst>
            </a:custGeom>
            <a:noFill/>
            <a:ln w="12700" cap="flat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/>
            </a:p>
          </p:txBody>
        </p:sp>
        <p:sp>
          <p:nvSpPr>
            <p:cNvPr id="101" name="Freeform 57"/>
            <p:cNvSpPr>
              <a:spLocks/>
            </p:cNvSpPr>
            <p:nvPr/>
          </p:nvSpPr>
          <p:spPr bwMode="auto">
            <a:xfrm>
              <a:off x="5029200" y="3532188"/>
              <a:ext cx="1066800" cy="609600"/>
            </a:xfrm>
            <a:custGeom>
              <a:avLst/>
              <a:gdLst>
                <a:gd name="T0" fmla="*/ 0 w 672"/>
                <a:gd name="T1" fmla="*/ 384 h 384"/>
                <a:gd name="T2" fmla="*/ 240 w 672"/>
                <a:gd name="T3" fmla="*/ 144 h 384"/>
                <a:gd name="T4" fmla="*/ 672 w 672"/>
                <a:gd name="T5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384">
                  <a:moveTo>
                    <a:pt x="0" y="384"/>
                  </a:moveTo>
                  <a:cubicBezTo>
                    <a:pt x="64" y="296"/>
                    <a:pt x="128" y="208"/>
                    <a:pt x="240" y="144"/>
                  </a:cubicBezTo>
                  <a:cubicBezTo>
                    <a:pt x="352" y="80"/>
                    <a:pt x="512" y="40"/>
                    <a:pt x="672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/>
            </a:p>
          </p:txBody>
        </p:sp>
        <p:sp>
          <p:nvSpPr>
            <p:cNvPr id="102" name="Text Box 58"/>
            <p:cNvSpPr txBox="1">
              <a:spLocks noChangeArrowheads="1"/>
            </p:cNvSpPr>
            <p:nvPr/>
          </p:nvSpPr>
          <p:spPr bwMode="auto">
            <a:xfrm>
              <a:off x="4191000" y="3227388"/>
              <a:ext cx="1540445" cy="370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ko-KR" sz="1100">
                  <a:ea typeface="굴림" pitchFamily="50" charset="-127"/>
                </a:rPr>
                <a:t>send(R1,data)</a:t>
              </a: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107504" y="1340768"/>
            <a:ext cx="4546819" cy="1541001"/>
            <a:chOff x="1447800" y="3854450"/>
            <a:chExt cx="6172200" cy="2060858"/>
          </a:xfrm>
        </p:grpSpPr>
        <p:grpSp>
          <p:nvGrpSpPr>
            <p:cNvPr id="105" name="Group 4"/>
            <p:cNvGrpSpPr>
              <a:grpSpLocks/>
            </p:cNvGrpSpPr>
            <p:nvPr/>
          </p:nvGrpSpPr>
          <p:grpSpPr bwMode="auto">
            <a:xfrm>
              <a:off x="2757488" y="4289425"/>
              <a:ext cx="3397250" cy="1393825"/>
              <a:chOff x="1444" y="1997"/>
              <a:chExt cx="3020" cy="1939"/>
            </a:xfrm>
          </p:grpSpPr>
          <p:sp>
            <p:nvSpPr>
              <p:cNvPr id="106" name="Oval 5"/>
              <p:cNvSpPr>
                <a:spLocks noChangeArrowheads="1"/>
              </p:cNvSpPr>
              <p:nvPr/>
            </p:nvSpPr>
            <p:spPr bwMode="auto">
              <a:xfrm>
                <a:off x="2108" y="1997"/>
                <a:ext cx="1252" cy="596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100"/>
              </a:p>
            </p:txBody>
          </p:sp>
          <p:sp>
            <p:nvSpPr>
              <p:cNvPr id="107" name="Oval 6"/>
              <p:cNvSpPr>
                <a:spLocks noChangeArrowheads="1"/>
              </p:cNvSpPr>
              <p:nvPr/>
            </p:nvSpPr>
            <p:spPr bwMode="auto">
              <a:xfrm>
                <a:off x="2844" y="2071"/>
                <a:ext cx="1178" cy="598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100"/>
              </a:p>
            </p:txBody>
          </p:sp>
          <p:sp>
            <p:nvSpPr>
              <p:cNvPr id="108" name="Oval 7"/>
              <p:cNvSpPr>
                <a:spLocks noChangeArrowheads="1"/>
              </p:cNvSpPr>
              <p:nvPr/>
            </p:nvSpPr>
            <p:spPr bwMode="auto">
              <a:xfrm>
                <a:off x="3139" y="2370"/>
                <a:ext cx="1177" cy="596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ko-KR" altLang="ko-KR" sz="1100">
                  <a:latin typeface="Times New Roman" pitchFamily="18" charset="0"/>
                </a:endParaRPr>
              </a:p>
            </p:txBody>
          </p:sp>
          <p:sp>
            <p:nvSpPr>
              <p:cNvPr id="109" name="Oval 8"/>
              <p:cNvSpPr>
                <a:spLocks noChangeArrowheads="1"/>
              </p:cNvSpPr>
              <p:nvPr/>
            </p:nvSpPr>
            <p:spPr bwMode="auto">
              <a:xfrm>
                <a:off x="3285" y="2706"/>
                <a:ext cx="1179" cy="894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ko-KR" altLang="ko-KR" sz="1100">
                  <a:latin typeface="Times New Roman" pitchFamily="18" charset="0"/>
                </a:endParaRPr>
              </a:p>
            </p:txBody>
          </p:sp>
          <p:sp>
            <p:nvSpPr>
              <p:cNvPr id="110" name="Oval 9"/>
              <p:cNvSpPr>
                <a:spLocks noChangeArrowheads="1"/>
              </p:cNvSpPr>
              <p:nvPr/>
            </p:nvSpPr>
            <p:spPr bwMode="auto">
              <a:xfrm>
                <a:off x="2623" y="2966"/>
                <a:ext cx="1177" cy="97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ko-KR" altLang="ko-KR" sz="1100">
                  <a:latin typeface="Times New Roman" pitchFamily="18" charset="0"/>
                </a:endParaRPr>
              </a:p>
            </p:txBody>
          </p:sp>
          <p:sp>
            <p:nvSpPr>
              <p:cNvPr id="111" name="Oval 10"/>
              <p:cNvSpPr>
                <a:spLocks noChangeArrowheads="1"/>
              </p:cNvSpPr>
              <p:nvPr/>
            </p:nvSpPr>
            <p:spPr bwMode="auto">
              <a:xfrm>
                <a:off x="1812" y="2743"/>
                <a:ext cx="1179" cy="1119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ko-KR" altLang="ko-KR" sz="1100">
                  <a:latin typeface="Times New Roman" pitchFamily="18" charset="0"/>
                </a:endParaRPr>
              </a:p>
            </p:txBody>
          </p:sp>
          <p:sp>
            <p:nvSpPr>
              <p:cNvPr id="112" name="Oval 11"/>
              <p:cNvSpPr>
                <a:spLocks noChangeArrowheads="1"/>
              </p:cNvSpPr>
              <p:nvPr/>
            </p:nvSpPr>
            <p:spPr bwMode="auto">
              <a:xfrm>
                <a:off x="1444" y="2220"/>
                <a:ext cx="1179" cy="1044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ko-KR" altLang="ko-KR" sz="1100">
                  <a:latin typeface="Times New Roman" pitchFamily="18" charset="0"/>
                </a:endParaRPr>
              </a:p>
            </p:txBody>
          </p:sp>
          <p:sp>
            <p:nvSpPr>
              <p:cNvPr id="113" name="Freeform 12"/>
              <p:cNvSpPr>
                <a:spLocks/>
              </p:cNvSpPr>
              <p:nvPr/>
            </p:nvSpPr>
            <p:spPr bwMode="auto">
              <a:xfrm>
                <a:off x="1740" y="2073"/>
                <a:ext cx="2501" cy="1790"/>
              </a:xfrm>
              <a:custGeom>
                <a:avLst/>
                <a:gdLst>
                  <a:gd name="T0" fmla="*/ 48 w 1632"/>
                  <a:gd name="T1" fmla="*/ 192 h 1152"/>
                  <a:gd name="T2" fmla="*/ 384 w 1632"/>
                  <a:gd name="T3" fmla="*/ 48 h 1152"/>
                  <a:gd name="T4" fmla="*/ 672 w 1632"/>
                  <a:gd name="T5" fmla="*/ 0 h 1152"/>
                  <a:gd name="T6" fmla="*/ 1248 w 1632"/>
                  <a:gd name="T7" fmla="*/ 48 h 1152"/>
                  <a:gd name="T8" fmla="*/ 1440 w 1632"/>
                  <a:gd name="T9" fmla="*/ 144 h 1152"/>
                  <a:gd name="T10" fmla="*/ 1536 w 1632"/>
                  <a:gd name="T11" fmla="*/ 336 h 1152"/>
                  <a:gd name="T12" fmla="*/ 1632 w 1632"/>
                  <a:gd name="T13" fmla="*/ 384 h 1152"/>
                  <a:gd name="T14" fmla="*/ 1536 w 1632"/>
                  <a:gd name="T15" fmla="*/ 912 h 1152"/>
                  <a:gd name="T16" fmla="*/ 912 w 1632"/>
                  <a:gd name="T17" fmla="*/ 1152 h 1152"/>
                  <a:gd name="T18" fmla="*/ 288 w 1632"/>
                  <a:gd name="T19" fmla="*/ 960 h 1152"/>
                  <a:gd name="T20" fmla="*/ 96 w 1632"/>
                  <a:gd name="T21" fmla="*/ 768 h 1152"/>
                  <a:gd name="T22" fmla="*/ 0 w 1632"/>
                  <a:gd name="T23" fmla="*/ 720 h 1152"/>
                  <a:gd name="T24" fmla="*/ 48 w 1632"/>
                  <a:gd name="T25" fmla="*/ 19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32" h="1152">
                    <a:moveTo>
                      <a:pt x="48" y="192"/>
                    </a:moveTo>
                    <a:lnTo>
                      <a:pt x="384" y="48"/>
                    </a:lnTo>
                    <a:lnTo>
                      <a:pt x="672" y="0"/>
                    </a:lnTo>
                    <a:lnTo>
                      <a:pt x="1248" y="48"/>
                    </a:lnTo>
                    <a:lnTo>
                      <a:pt x="1440" y="144"/>
                    </a:lnTo>
                    <a:lnTo>
                      <a:pt x="1536" y="336"/>
                    </a:lnTo>
                    <a:lnTo>
                      <a:pt x="1632" y="384"/>
                    </a:lnTo>
                    <a:lnTo>
                      <a:pt x="1536" y="912"/>
                    </a:lnTo>
                    <a:lnTo>
                      <a:pt x="912" y="1152"/>
                    </a:lnTo>
                    <a:lnTo>
                      <a:pt x="288" y="960"/>
                    </a:lnTo>
                    <a:lnTo>
                      <a:pt x="96" y="768"/>
                    </a:lnTo>
                    <a:lnTo>
                      <a:pt x="0" y="720"/>
                    </a:lnTo>
                    <a:lnTo>
                      <a:pt x="48" y="192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1100"/>
              </a:p>
            </p:txBody>
          </p:sp>
        </p:grpSp>
        <p:grpSp>
          <p:nvGrpSpPr>
            <p:cNvPr id="114" name="Group 13"/>
            <p:cNvGrpSpPr>
              <a:grpSpLocks/>
            </p:cNvGrpSpPr>
            <p:nvPr/>
          </p:nvGrpSpPr>
          <p:grpSpPr bwMode="auto">
            <a:xfrm>
              <a:off x="1598613" y="4081463"/>
              <a:ext cx="617537" cy="587375"/>
              <a:chOff x="912" y="2152"/>
              <a:chExt cx="432" cy="392"/>
            </a:xfrm>
          </p:grpSpPr>
          <p:sp>
            <p:nvSpPr>
              <p:cNvPr id="115" name="AutoShape 14"/>
              <p:cNvSpPr>
                <a:spLocks noChangeArrowheads="1"/>
              </p:cNvSpPr>
              <p:nvPr/>
            </p:nvSpPr>
            <p:spPr bwMode="auto">
              <a:xfrm>
                <a:off x="998" y="2152"/>
                <a:ext cx="260" cy="241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28398" dir="15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ko-KR" altLang="en-US" sz="1100"/>
              </a:p>
            </p:txBody>
          </p:sp>
          <p:sp>
            <p:nvSpPr>
              <p:cNvPr id="116" name="AutoShape 15"/>
              <p:cNvSpPr>
                <a:spLocks noChangeArrowheads="1"/>
              </p:cNvSpPr>
              <p:nvPr/>
            </p:nvSpPr>
            <p:spPr bwMode="auto">
              <a:xfrm>
                <a:off x="1027" y="2182"/>
                <a:ext cx="202" cy="181"/>
              </a:xfrm>
              <a:prstGeom prst="roundRect">
                <a:avLst>
                  <a:gd name="adj" fmla="val 16667"/>
                </a:avLst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100"/>
              </a:p>
            </p:txBody>
          </p:sp>
          <p:sp>
            <p:nvSpPr>
              <p:cNvPr id="117" name="Rectangle 16"/>
              <p:cNvSpPr>
                <a:spLocks noChangeArrowheads="1"/>
              </p:cNvSpPr>
              <p:nvPr/>
            </p:nvSpPr>
            <p:spPr bwMode="auto">
              <a:xfrm>
                <a:off x="970" y="2393"/>
                <a:ext cx="316" cy="3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100"/>
              </a:p>
            </p:txBody>
          </p:sp>
          <p:sp>
            <p:nvSpPr>
              <p:cNvPr id="118" name="Rectangle 17"/>
              <p:cNvSpPr>
                <a:spLocks noChangeArrowheads="1"/>
              </p:cNvSpPr>
              <p:nvPr/>
            </p:nvSpPr>
            <p:spPr bwMode="auto">
              <a:xfrm>
                <a:off x="970" y="2423"/>
                <a:ext cx="316" cy="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100"/>
              </a:p>
            </p:txBody>
          </p:sp>
          <p:sp>
            <p:nvSpPr>
              <p:cNvPr id="119" name="Rectangle 18"/>
              <p:cNvSpPr>
                <a:spLocks noChangeArrowheads="1"/>
              </p:cNvSpPr>
              <p:nvPr/>
            </p:nvSpPr>
            <p:spPr bwMode="auto">
              <a:xfrm>
                <a:off x="998" y="2423"/>
                <a:ext cx="116" cy="3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100"/>
              </a:p>
            </p:txBody>
          </p:sp>
          <p:sp>
            <p:nvSpPr>
              <p:cNvPr id="120" name="Freeform 19" descr="Dotted grid"/>
              <p:cNvSpPr>
                <a:spLocks/>
              </p:cNvSpPr>
              <p:nvPr/>
            </p:nvSpPr>
            <p:spPr bwMode="auto">
              <a:xfrm>
                <a:off x="912" y="2484"/>
                <a:ext cx="432" cy="60"/>
              </a:xfrm>
              <a:custGeom>
                <a:avLst/>
                <a:gdLst>
                  <a:gd name="T0" fmla="*/ 96 w 720"/>
                  <a:gd name="T1" fmla="*/ 0 h 48"/>
                  <a:gd name="T2" fmla="*/ 624 w 720"/>
                  <a:gd name="T3" fmla="*/ 0 h 48"/>
                  <a:gd name="T4" fmla="*/ 720 w 720"/>
                  <a:gd name="T5" fmla="*/ 48 h 48"/>
                  <a:gd name="T6" fmla="*/ 0 w 720"/>
                  <a:gd name="T7" fmla="*/ 48 h 48"/>
                  <a:gd name="T8" fmla="*/ 96 w 72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0" h="48">
                    <a:moveTo>
                      <a:pt x="96" y="0"/>
                    </a:moveTo>
                    <a:lnTo>
                      <a:pt x="624" y="0"/>
                    </a:lnTo>
                    <a:lnTo>
                      <a:pt x="720" y="48"/>
                    </a:lnTo>
                    <a:lnTo>
                      <a:pt x="0" y="48"/>
                    </a:lnTo>
                    <a:lnTo>
                      <a:pt x="96" y="0"/>
                    </a:lnTo>
                    <a:close/>
                  </a:path>
                </a:pathLst>
              </a:custGeom>
              <a:pattFill prst="dotGrid">
                <a:fgClr>
                  <a:schemeClr val="folHlink"/>
                </a:fgClr>
                <a:bgClr>
                  <a:schemeClr val="bg1"/>
                </a:bgClr>
              </a:patt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100"/>
              </a:p>
            </p:txBody>
          </p:sp>
        </p:grpSp>
        <p:sp>
          <p:nvSpPr>
            <p:cNvPr id="121" name="AutoShape 20"/>
            <p:cNvSpPr>
              <a:spLocks noChangeArrowheads="1"/>
            </p:cNvSpPr>
            <p:nvPr/>
          </p:nvSpPr>
          <p:spPr bwMode="auto">
            <a:xfrm>
              <a:off x="6369050" y="3957638"/>
              <a:ext cx="373063" cy="360362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 sz="1100"/>
            </a:p>
          </p:txBody>
        </p:sp>
        <p:sp>
          <p:nvSpPr>
            <p:cNvPr id="122" name="AutoShape 21"/>
            <p:cNvSpPr>
              <a:spLocks noChangeArrowheads="1"/>
            </p:cNvSpPr>
            <p:nvPr/>
          </p:nvSpPr>
          <p:spPr bwMode="auto">
            <a:xfrm>
              <a:off x="6411913" y="4002088"/>
              <a:ext cx="287337" cy="271462"/>
            </a:xfrm>
            <a:prstGeom prst="roundRect">
              <a:avLst>
                <a:gd name="adj" fmla="val 16667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/>
            </a:p>
          </p:txBody>
        </p:sp>
        <p:sp>
          <p:nvSpPr>
            <p:cNvPr id="123" name="Rectangle 22"/>
            <p:cNvSpPr>
              <a:spLocks noChangeArrowheads="1"/>
            </p:cNvSpPr>
            <p:nvPr/>
          </p:nvSpPr>
          <p:spPr bwMode="auto">
            <a:xfrm>
              <a:off x="6329363" y="4318000"/>
              <a:ext cx="452437" cy="4603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/>
            </a:p>
          </p:txBody>
        </p:sp>
        <p:sp>
          <p:nvSpPr>
            <p:cNvPr id="124" name="Rectangle 23"/>
            <p:cNvSpPr>
              <a:spLocks noChangeArrowheads="1"/>
            </p:cNvSpPr>
            <p:nvPr/>
          </p:nvSpPr>
          <p:spPr bwMode="auto">
            <a:xfrm>
              <a:off x="6329363" y="4364038"/>
              <a:ext cx="452437" cy="9048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/>
            </a:p>
          </p:txBody>
        </p:sp>
        <p:sp>
          <p:nvSpPr>
            <p:cNvPr id="125" name="Rectangle 24"/>
            <p:cNvSpPr>
              <a:spLocks noChangeArrowheads="1"/>
            </p:cNvSpPr>
            <p:nvPr/>
          </p:nvSpPr>
          <p:spPr bwMode="auto">
            <a:xfrm>
              <a:off x="6369050" y="4364038"/>
              <a:ext cx="166688" cy="4603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/>
            </a:p>
          </p:txBody>
        </p:sp>
        <p:sp>
          <p:nvSpPr>
            <p:cNvPr id="126" name="Freeform 25" descr="Dotted grid"/>
            <p:cNvSpPr>
              <a:spLocks/>
            </p:cNvSpPr>
            <p:nvPr/>
          </p:nvSpPr>
          <p:spPr bwMode="auto">
            <a:xfrm>
              <a:off x="6246813" y="4454525"/>
              <a:ext cx="617537" cy="90488"/>
            </a:xfrm>
            <a:custGeom>
              <a:avLst/>
              <a:gdLst>
                <a:gd name="T0" fmla="*/ 96 w 720"/>
                <a:gd name="T1" fmla="*/ 0 h 48"/>
                <a:gd name="T2" fmla="*/ 624 w 720"/>
                <a:gd name="T3" fmla="*/ 0 h 48"/>
                <a:gd name="T4" fmla="*/ 720 w 720"/>
                <a:gd name="T5" fmla="*/ 48 h 48"/>
                <a:gd name="T6" fmla="*/ 0 w 720"/>
                <a:gd name="T7" fmla="*/ 48 h 48"/>
                <a:gd name="T8" fmla="*/ 96 w 72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0" h="48">
                  <a:moveTo>
                    <a:pt x="96" y="0"/>
                  </a:moveTo>
                  <a:lnTo>
                    <a:pt x="624" y="0"/>
                  </a:lnTo>
                  <a:lnTo>
                    <a:pt x="720" y="48"/>
                  </a:lnTo>
                  <a:lnTo>
                    <a:pt x="0" y="48"/>
                  </a:lnTo>
                  <a:lnTo>
                    <a:pt x="96" y="0"/>
                  </a:lnTo>
                  <a:close/>
                </a:path>
              </a:pathLst>
            </a:custGeom>
            <a:pattFill prst="dotGrid">
              <a:fgClr>
                <a:schemeClr val="folHlink"/>
              </a:fgClr>
              <a:bgClr>
                <a:schemeClr val="bg1"/>
              </a:bgClr>
            </a:pattFill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/>
            </a:p>
          </p:txBody>
        </p:sp>
        <p:sp>
          <p:nvSpPr>
            <p:cNvPr id="127" name="Text Box 26"/>
            <p:cNvSpPr txBox="1">
              <a:spLocks noChangeArrowheads="1"/>
            </p:cNvSpPr>
            <p:nvPr/>
          </p:nvSpPr>
          <p:spPr bwMode="auto">
            <a:xfrm>
              <a:off x="1447800" y="4635500"/>
              <a:ext cx="637996" cy="259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ko-KR" sz="1100">
                  <a:ea typeface="굴림" pitchFamily="50" charset="-127"/>
                </a:rPr>
                <a:t>Sender</a:t>
              </a:r>
            </a:p>
          </p:txBody>
        </p:sp>
        <p:sp>
          <p:nvSpPr>
            <p:cNvPr id="128" name="Text Box 27"/>
            <p:cNvSpPr txBox="1">
              <a:spLocks noChangeArrowheads="1"/>
            </p:cNvSpPr>
            <p:nvPr/>
          </p:nvSpPr>
          <p:spPr bwMode="auto">
            <a:xfrm>
              <a:off x="5943600" y="4540250"/>
              <a:ext cx="1676400" cy="259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ko-KR" sz="1100">
                  <a:ea typeface="굴림" pitchFamily="50" charset="-127"/>
                </a:rPr>
                <a:t>Receiver (R1)</a:t>
              </a:r>
            </a:p>
          </p:txBody>
        </p:sp>
        <p:sp>
          <p:nvSpPr>
            <p:cNvPr id="129" name="Rectangle 28"/>
            <p:cNvSpPr>
              <a:spLocks noChangeArrowheads="1"/>
            </p:cNvSpPr>
            <p:nvPr/>
          </p:nvSpPr>
          <p:spPr bwMode="auto">
            <a:xfrm>
              <a:off x="3984625" y="4540250"/>
              <a:ext cx="354013" cy="3286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ko-KR" altLang="en-US" sz="1100"/>
            </a:p>
          </p:txBody>
        </p:sp>
        <p:sp>
          <p:nvSpPr>
            <p:cNvPr id="130" name="Text Box 29"/>
            <p:cNvSpPr txBox="1">
              <a:spLocks noChangeArrowheads="1"/>
            </p:cNvSpPr>
            <p:nvPr/>
          </p:nvSpPr>
          <p:spPr bwMode="auto">
            <a:xfrm>
              <a:off x="3954463" y="4540250"/>
              <a:ext cx="293351" cy="259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ko-KR" sz="1100">
                  <a:solidFill>
                    <a:srgbClr val="FF0000"/>
                  </a:solidFill>
                  <a:ea typeface="굴림" pitchFamily="50" charset="-127"/>
                </a:rPr>
                <a:t>id</a:t>
              </a:r>
            </a:p>
          </p:txBody>
        </p:sp>
        <p:sp>
          <p:nvSpPr>
            <p:cNvPr id="131" name="Rectangle 30"/>
            <p:cNvSpPr>
              <a:spLocks noChangeArrowheads="1"/>
            </p:cNvSpPr>
            <p:nvPr/>
          </p:nvSpPr>
          <p:spPr bwMode="auto">
            <a:xfrm>
              <a:off x="4338638" y="4540250"/>
              <a:ext cx="412750" cy="3286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ko-KR" altLang="en-US" sz="1100"/>
            </a:p>
          </p:txBody>
        </p:sp>
        <p:sp>
          <p:nvSpPr>
            <p:cNvPr id="132" name="Text Box 31"/>
            <p:cNvSpPr txBox="1">
              <a:spLocks noChangeArrowheads="1"/>
            </p:cNvSpPr>
            <p:nvPr/>
          </p:nvSpPr>
          <p:spPr bwMode="auto">
            <a:xfrm>
              <a:off x="4327525" y="4540250"/>
              <a:ext cx="363883" cy="259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ko-KR" sz="1100">
                  <a:solidFill>
                    <a:srgbClr val="FF0000"/>
                  </a:solidFill>
                  <a:ea typeface="굴림" pitchFamily="50" charset="-127"/>
                </a:rPr>
                <a:t>R1</a:t>
              </a:r>
            </a:p>
          </p:txBody>
        </p:sp>
        <p:sp>
          <p:nvSpPr>
            <p:cNvPr id="133" name="Freeform 32"/>
            <p:cNvSpPr>
              <a:spLocks/>
            </p:cNvSpPr>
            <p:nvPr/>
          </p:nvSpPr>
          <p:spPr bwMode="auto">
            <a:xfrm>
              <a:off x="2279650" y="4616450"/>
              <a:ext cx="1606550" cy="152400"/>
            </a:xfrm>
            <a:custGeom>
              <a:avLst/>
              <a:gdLst>
                <a:gd name="T0" fmla="*/ 0 w 1680"/>
                <a:gd name="T1" fmla="*/ 128 h 560"/>
                <a:gd name="T2" fmla="*/ 336 w 1680"/>
                <a:gd name="T3" fmla="*/ 80 h 560"/>
                <a:gd name="T4" fmla="*/ 960 w 1680"/>
                <a:gd name="T5" fmla="*/ 80 h 560"/>
                <a:gd name="T6" fmla="*/ 1680 w 1680"/>
                <a:gd name="T7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0" h="560">
                  <a:moveTo>
                    <a:pt x="0" y="128"/>
                  </a:moveTo>
                  <a:cubicBezTo>
                    <a:pt x="88" y="108"/>
                    <a:pt x="176" y="88"/>
                    <a:pt x="336" y="80"/>
                  </a:cubicBezTo>
                  <a:cubicBezTo>
                    <a:pt x="496" y="72"/>
                    <a:pt x="736" y="0"/>
                    <a:pt x="960" y="80"/>
                  </a:cubicBezTo>
                  <a:cubicBezTo>
                    <a:pt x="1184" y="160"/>
                    <a:pt x="1432" y="360"/>
                    <a:pt x="1680" y="56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ko-KR" altLang="en-US" sz="1100"/>
            </a:p>
          </p:txBody>
        </p:sp>
        <p:sp>
          <p:nvSpPr>
            <p:cNvPr id="134" name="Text Box 33"/>
            <p:cNvSpPr txBox="1">
              <a:spLocks noChangeArrowheads="1"/>
            </p:cNvSpPr>
            <p:nvPr/>
          </p:nvSpPr>
          <p:spPr bwMode="auto">
            <a:xfrm>
              <a:off x="2216150" y="3930650"/>
              <a:ext cx="1005084" cy="259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ko-KR" sz="1100">
                  <a:ea typeface="굴림" pitchFamily="50" charset="-127"/>
                </a:rPr>
                <a:t>send(id,data)</a:t>
              </a:r>
            </a:p>
          </p:txBody>
        </p:sp>
        <p:sp>
          <p:nvSpPr>
            <p:cNvPr id="135" name="Freeform 34"/>
            <p:cNvSpPr>
              <a:spLocks/>
            </p:cNvSpPr>
            <p:nvPr/>
          </p:nvSpPr>
          <p:spPr bwMode="auto">
            <a:xfrm>
              <a:off x="4800600" y="4264025"/>
              <a:ext cx="1316038" cy="276225"/>
            </a:xfrm>
            <a:custGeom>
              <a:avLst/>
              <a:gdLst>
                <a:gd name="T0" fmla="*/ 0 w 1440"/>
                <a:gd name="T1" fmla="*/ 400 h 400"/>
                <a:gd name="T2" fmla="*/ 528 w 1440"/>
                <a:gd name="T3" fmla="*/ 64 h 400"/>
                <a:gd name="T4" fmla="*/ 1440 w 1440"/>
                <a:gd name="T5" fmla="*/ 1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0" h="400">
                  <a:moveTo>
                    <a:pt x="0" y="400"/>
                  </a:moveTo>
                  <a:cubicBezTo>
                    <a:pt x="144" y="264"/>
                    <a:pt x="288" y="128"/>
                    <a:pt x="528" y="64"/>
                  </a:cubicBezTo>
                  <a:cubicBezTo>
                    <a:pt x="768" y="0"/>
                    <a:pt x="1104" y="8"/>
                    <a:pt x="1440" y="1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ko-KR" altLang="en-US" sz="1100"/>
            </a:p>
          </p:txBody>
        </p:sp>
        <p:sp>
          <p:nvSpPr>
            <p:cNvPr id="136" name="Text Box 35"/>
            <p:cNvSpPr txBox="1">
              <a:spLocks noChangeArrowheads="1"/>
            </p:cNvSpPr>
            <p:nvPr/>
          </p:nvSpPr>
          <p:spPr bwMode="auto">
            <a:xfrm>
              <a:off x="4327525" y="3854450"/>
              <a:ext cx="1114089" cy="259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ko-KR" sz="1100" dirty="0">
                  <a:ea typeface="굴림" pitchFamily="50" charset="-127"/>
                </a:rPr>
                <a:t>send(R1, data)</a:t>
              </a:r>
            </a:p>
          </p:txBody>
        </p:sp>
        <p:sp>
          <p:nvSpPr>
            <p:cNvPr id="137" name="Freeform 36"/>
            <p:cNvSpPr>
              <a:spLocks/>
            </p:cNvSpPr>
            <p:nvPr/>
          </p:nvSpPr>
          <p:spPr bwMode="auto">
            <a:xfrm>
              <a:off x="4800600" y="4311650"/>
              <a:ext cx="1447800" cy="381000"/>
            </a:xfrm>
            <a:custGeom>
              <a:avLst/>
              <a:gdLst>
                <a:gd name="T0" fmla="*/ 912 w 912"/>
                <a:gd name="T1" fmla="*/ 0 h 336"/>
                <a:gd name="T2" fmla="*/ 480 w 912"/>
                <a:gd name="T3" fmla="*/ 240 h 336"/>
                <a:gd name="T4" fmla="*/ 0 w 912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2" h="336">
                  <a:moveTo>
                    <a:pt x="912" y="0"/>
                  </a:moveTo>
                  <a:cubicBezTo>
                    <a:pt x="772" y="92"/>
                    <a:pt x="632" y="184"/>
                    <a:pt x="480" y="240"/>
                  </a:cubicBezTo>
                  <a:cubicBezTo>
                    <a:pt x="328" y="296"/>
                    <a:pt x="164" y="316"/>
                    <a:pt x="0" y="336"/>
                  </a:cubicBezTo>
                </a:path>
              </a:pathLst>
            </a:custGeom>
            <a:noFill/>
            <a:ln w="12700" cap="flat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/>
            </a:p>
          </p:txBody>
        </p:sp>
        <p:sp>
          <p:nvSpPr>
            <p:cNvPr id="138" name="AutoShape 38"/>
            <p:cNvSpPr>
              <a:spLocks noChangeArrowheads="1"/>
            </p:cNvSpPr>
            <p:nvPr/>
          </p:nvSpPr>
          <p:spPr bwMode="auto">
            <a:xfrm>
              <a:off x="6369050" y="5073650"/>
              <a:ext cx="373063" cy="360363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 sz="1100"/>
            </a:p>
          </p:txBody>
        </p:sp>
        <p:sp>
          <p:nvSpPr>
            <p:cNvPr id="139" name="AutoShape 39"/>
            <p:cNvSpPr>
              <a:spLocks noChangeArrowheads="1"/>
            </p:cNvSpPr>
            <p:nvPr/>
          </p:nvSpPr>
          <p:spPr bwMode="auto">
            <a:xfrm>
              <a:off x="6411913" y="5118100"/>
              <a:ext cx="287337" cy="271463"/>
            </a:xfrm>
            <a:prstGeom prst="roundRect">
              <a:avLst>
                <a:gd name="adj" fmla="val 16667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/>
            </a:p>
          </p:txBody>
        </p:sp>
        <p:sp>
          <p:nvSpPr>
            <p:cNvPr id="140" name="Rectangle 40"/>
            <p:cNvSpPr>
              <a:spLocks noChangeArrowheads="1"/>
            </p:cNvSpPr>
            <p:nvPr/>
          </p:nvSpPr>
          <p:spPr bwMode="auto">
            <a:xfrm>
              <a:off x="6329363" y="5434013"/>
              <a:ext cx="452437" cy="460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/>
            </a:p>
          </p:txBody>
        </p:sp>
        <p:sp>
          <p:nvSpPr>
            <p:cNvPr id="141" name="Rectangle 41"/>
            <p:cNvSpPr>
              <a:spLocks noChangeArrowheads="1"/>
            </p:cNvSpPr>
            <p:nvPr/>
          </p:nvSpPr>
          <p:spPr bwMode="auto">
            <a:xfrm>
              <a:off x="6329363" y="5480050"/>
              <a:ext cx="452437" cy="904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/>
            </a:p>
          </p:txBody>
        </p:sp>
        <p:sp>
          <p:nvSpPr>
            <p:cNvPr id="142" name="Rectangle 42"/>
            <p:cNvSpPr>
              <a:spLocks noChangeArrowheads="1"/>
            </p:cNvSpPr>
            <p:nvPr/>
          </p:nvSpPr>
          <p:spPr bwMode="auto">
            <a:xfrm>
              <a:off x="6369050" y="5480050"/>
              <a:ext cx="166688" cy="460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/>
            </a:p>
          </p:txBody>
        </p:sp>
        <p:sp>
          <p:nvSpPr>
            <p:cNvPr id="143" name="Freeform 43" descr="Dotted grid"/>
            <p:cNvSpPr>
              <a:spLocks/>
            </p:cNvSpPr>
            <p:nvPr/>
          </p:nvSpPr>
          <p:spPr bwMode="auto">
            <a:xfrm>
              <a:off x="6246813" y="5570538"/>
              <a:ext cx="617537" cy="90487"/>
            </a:xfrm>
            <a:custGeom>
              <a:avLst/>
              <a:gdLst>
                <a:gd name="T0" fmla="*/ 96 w 720"/>
                <a:gd name="T1" fmla="*/ 0 h 48"/>
                <a:gd name="T2" fmla="*/ 624 w 720"/>
                <a:gd name="T3" fmla="*/ 0 h 48"/>
                <a:gd name="T4" fmla="*/ 720 w 720"/>
                <a:gd name="T5" fmla="*/ 48 h 48"/>
                <a:gd name="T6" fmla="*/ 0 w 720"/>
                <a:gd name="T7" fmla="*/ 48 h 48"/>
                <a:gd name="T8" fmla="*/ 96 w 72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0" h="48">
                  <a:moveTo>
                    <a:pt x="96" y="0"/>
                  </a:moveTo>
                  <a:lnTo>
                    <a:pt x="624" y="0"/>
                  </a:lnTo>
                  <a:lnTo>
                    <a:pt x="720" y="48"/>
                  </a:lnTo>
                  <a:lnTo>
                    <a:pt x="0" y="48"/>
                  </a:lnTo>
                  <a:lnTo>
                    <a:pt x="96" y="0"/>
                  </a:lnTo>
                  <a:close/>
                </a:path>
              </a:pathLst>
            </a:custGeom>
            <a:pattFill prst="dotGrid">
              <a:fgClr>
                <a:schemeClr val="folHlink"/>
              </a:fgClr>
              <a:bgClr>
                <a:schemeClr val="bg1"/>
              </a:bgClr>
            </a:pattFill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/>
            </a:p>
          </p:txBody>
        </p:sp>
        <p:sp>
          <p:nvSpPr>
            <p:cNvPr id="144" name="Text Box 44"/>
            <p:cNvSpPr txBox="1">
              <a:spLocks noChangeArrowheads="1"/>
            </p:cNvSpPr>
            <p:nvPr/>
          </p:nvSpPr>
          <p:spPr bwMode="auto">
            <a:xfrm>
              <a:off x="5943600" y="5656263"/>
              <a:ext cx="1676400" cy="259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ko-KR" sz="1100">
                  <a:ea typeface="굴림" pitchFamily="50" charset="-127"/>
                </a:rPr>
                <a:t>Receiver (R2)</a:t>
              </a:r>
            </a:p>
          </p:txBody>
        </p:sp>
        <p:sp>
          <p:nvSpPr>
            <p:cNvPr id="145" name="Freeform 45"/>
            <p:cNvSpPr>
              <a:spLocks/>
            </p:cNvSpPr>
            <p:nvPr/>
          </p:nvSpPr>
          <p:spPr bwMode="auto">
            <a:xfrm>
              <a:off x="4800600" y="5149850"/>
              <a:ext cx="1447800" cy="228600"/>
            </a:xfrm>
            <a:custGeom>
              <a:avLst/>
              <a:gdLst>
                <a:gd name="T0" fmla="*/ 864 w 864"/>
                <a:gd name="T1" fmla="*/ 288 h 288"/>
                <a:gd name="T2" fmla="*/ 480 w 864"/>
                <a:gd name="T3" fmla="*/ 96 h 288"/>
                <a:gd name="T4" fmla="*/ 0 w 864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88">
                  <a:moveTo>
                    <a:pt x="864" y="288"/>
                  </a:moveTo>
                  <a:cubicBezTo>
                    <a:pt x="744" y="216"/>
                    <a:pt x="624" y="144"/>
                    <a:pt x="480" y="96"/>
                  </a:cubicBezTo>
                  <a:cubicBezTo>
                    <a:pt x="336" y="48"/>
                    <a:pt x="80" y="16"/>
                    <a:pt x="0" y="0"/>
                  </a:cubicBezTo>
                </a:path>
              </a:pathLst>
            </a:custGeom>
            <a:noFill/>
            <a:ln w="12700" cap="flat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/>
            </a:p>
          </p:txBody>
        </p:sp>
        <p:sp>
          <p:nvSpPr>
            <p:cNvPr id="146" name="Rectangle 46"/>
            <p:cNvSpPr>
              <a:spLocks noChangeArrowheads="1"/>
            </p:cNvSpPr>
            <p:nvPr/>
          </p:nvSpPr>
          <p:spPr bwMode="auto">
            <a:xfrm>
              <a:off x="3992563" y="5014913"/>
              <a:ext cx="354012" cy="32861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ko-KR" altLang="en-US" sz="1100"/>
            </a:p>
          </p:txBody>
        </p:sp>
        <p:sp>
          <p:nvSpPr>
            <p:cNvPr id="147" name="Text Box 47"/>
            <p:cNvSpPr txBox="1">
              <a:spLocks noChangeArrowheads="1"/>
            </p:cNvSpPr>
            <p:nvPr/>
          </p:nvSpPr>
          <p:spPr bwMode="auto">
            <a:xfrm>
              <a:off x="3962400" y="5014913"/>
              <a:ext cx="293351" cy="259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ko-KR" sz="1100">
                  <a:solidFill>
                    <a:srgbClr val="FF0000"/>
                  </a:solidFill>
                  <a:ea typeface="굴림" pitchFamily="50" charset="-127"/>
                </a:rPr>
                <a:t>id</a:t>
              </a:r>
            </a:p>
          </p:txBody>
        </p:sp>
        <p:sp>
          <p:nvSpPr>
            <p:cNvPr id="148" name="Rectangle 48"/>
            <p:cNvSpPr>
              <a:spLocks noChangeArrowheads="1"/>
            </p:cNvSpPr>
            <p:nvPr/>
          </p:nvSpPr>
          <p:spPr bwMode="auto">
            <a:xfrm>
              <a:off x="4346575" y="5014913"/>
              <a:ext cx="412750" cy="32861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ko-KR" altLang="en-US" sz="1100"/>
            </a:p>
          </p:txBody>
        </p:sp>
        <p:sp>
          <p:nvSpPr>
            <p:cNvPr id="149" name="Text Box 49"/>
            <p:cNvSpPr txBox="1">
              <a:spLocks noChangeArrowheads="1"/>
            </p:cNvSpPr>
            <p:nvPr/>
          </p:nvSpPr>
          <p:spPr bwMode="auto">
            <a:xfrm>
              <a:off x="4335463" y="5014913"/>
              <a:ext cx="363883" cy="259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ko-KR" sz="1100">
                  <a:solidFill>
                    <a:srgbClr val="FF0000"/>
                  </a:solidFill>
                  <a:ea typeface="굴림" pitchFamily="50" charset="-127"/>
                </a:rPr>
                <a:t>R2</a:t>
              </a:r>
            </a:p>
          </p:txBody>
        </p:sp>
        <p:sp>
          <p:nvSpPr>
            <p:cNvPr id="150" name="Freeform 50"/>
            <p:cNvSpPr>
              <a:spLocks/>
            </p:cNvSpPr>
            <p:nvPr/>
          </p:nvSpPr>
          <p:spPr bwMode="auto">
            <a:xfrm>
              <a:off x="4800600" y="5302250"/>
              <a:ext cx="1447800" cy="304800"/>
            </a:xfrm>
            <a:custGeom>
              <a:avLst/>
              <a:gdLst>
                <a:gd name="T0" fmla="*/ 0 w 912"/>
                <a:gd name="T1" fmla="*/ 0 h 192"/>
                <a:gd name="T2" fmla="*/ 480 w 912"/>
                <a:gd name="T3" fmla="*/ 144 h 192"/>
                <a:gd name="T4" fmla="*/ 912 w 912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2" h="192">
                  <a:moveTo>
                    <a:pt x="0" y="0"/>
                  </a:moveTo>
                  <a:cubicBezTo>
                    <a:pt x="164" y="56"/>
                    <a:pt x="328" y="112"/>
                    <a:pt x="480" y="144"/>
                  </a:cubicBezTo>
                  <a:cubicBezTo>
                    <a:pt x="632" y="176"/>
                    <a:pt x="772" y="184"/>
                    <a:pt x="912" y="192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/>
            </a:p>
          </p:txBody>
        </p:sp>
        <p:sp>
          <p:nvSpPr>
            <p:cNvPr id="151" name="Text Box 51"/>
            <p:cNvSpPr txBox="1">
              <a:spLocks noChangeArrowheads="1"/>
            </p:cNvSpPr>
            <p:nvPr/>
          </p:nvSpPr>
          <p:spPr bwMode="auto">
            <a:xfrm>
              <a:off x="4343400" y="5548313"/>
              <a:ext cx="1114089" cy="259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ko-KR" sz="1100">
                  <a:ea typeface="굴림" pitchFamily="50" charset="-127"/>
                </a:rPr>
                <a:t>send(R2, data)</a:t>
              </a: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606343" y="4006689"/>
            <a:ext cx="4199657" cy="1602743"/>
            <a:chOff x="1447800" y="3581400"/>
            <a:chExt cx="5570214" cy="1752600"/>
          </a:xfrm>
        </p:grpSpPr>
        <p:grpSp>
          <p:nvGrpSpPr>
            <p:cNvPr id="153" name="Group 4"/>
            <p:cNvGrpSpPr>
              <a:grpSpLocks/>
            </p:cNvGrpSpPr>
            <p:nvPr/>
          </p:nvGrpSpPr>
          <p:grpSpPr bwMode="auto">
            <a:xfrm>
              <a:off x="2757488" y="3940175"/>
              <a:ext cx="3397250" cy="1393825"/>
              <a:chOff x="1444" y="1997"/>
              <a:chExt cx="3020" cy="1939"/>
            </a:xfrm>
          </p:grpSpPr>
          <p:sp>
            <p:nvSpPr>
              <p:cNvPr id="154" name="Oval 5"/>
              <p:cNvSpPr>
                <a:spLocks noChangeArrowheads="1"/>
              </p:cNvSpPr>
              <p:nvPr/>
            </p:nvSpPr>
            <p:spPr bwMode="auto">
              <a:xfrm>
                <a:off x="2108" y="1997"/>
                <a:ext cx="1252" cy="596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200"/>
              </a:p>
            </p:txBody>
          </p:sp>
          <p:sp>
            <p:nvSpPr>
              <p:cNvPr id="155" name="Oval 6"/>
              <p:cNvSpPr>
                <a:spLocks noChangeArrowheads="1"/>
              </p:cNvSpPr>
              <p:nvPr/>
            </p:nvSpPr>
            <p:spPr bwMode="auto">
              <a:xfrm>
                <a:off x="2844" y="2071"/>
                <a:ext cx="1178" cy="598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200"/>
              </a:p>
            </p:txBody>
          </p:sp>
          <p:sp>
            <p:nvSpPr>
              <p:cNvPr id="156" name="Oval 7"/>
              <p:cNvSpPr>
                <a:spLocks noChangeArrowheads="1"/>
              </p:cNvSpPr>
              <p:nvPr/>
            </p:nvSpPr>
            <p:spPr bwMode="auto">
              <a:xfrm>
                <a:off x="3139" y="2370"/>
                <a:ext cx="1177" cy="596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ko-KR" altLang="ko-KR" sz="1200">
                  <a:latin typeface="Times New Roman" pitchFamily="18" charset="0"/>
                </a:endParaRPr>
              </a:p>
            </p:txBody>
          </p:sp>
          <p:sp>
            <p:nvSpPr>
              <p:cNvPr id="157" name="Oval 8"/>
              <p:cNvSpPr>
                <a:spLocks noChangeArrowheads="1"/>
              </p:cNvSpPr>
              <p:nvPr/>
            </p:nvSpPr>
            <p:spPr bwMode="auto">
              <a:xfrm>
                <a:off x="3285" y="2706"/>
                <a:ext cx="1179" cy="894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ko-KR" altLang="ko-KR" sz="1200">
                  <a:latin typeface="Times New Roman" pitchFamily="18" charset="0"/>
                </a:endParaRPr>
              </a:p>
            </p:txBody>
          </p:sp>
          <p:sp>
            <p:nvSpPr>
              <p:cNvPr id="158" name="Oval 9"/>
              <p:cNvSpPr>
                <a:spLocks noChangeArrowheads="1"/>
              </p:cNvSpPr>
              <p:nvPr/>
            </p:nvSpPr>
            <p:spPr bwMode="auto">
              <a:xfrm>
                <a:off x="2623" y="2966"/>
                <a:ext cx="1177" cy="97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ko-KR" altLang="ko-KR" sz="1200">
                  <a:latin typeface="Times New Roman" pitchFamily="18" charset="0"/>
                </a:endParaRPr>
              </a:p>
            </p:txBody>
          </p:sp>
          <p:sp>
            <p:nvSpPr>
              <p:cNvPr id="159" name="Oval 10"/>
              <p:cNvSpPr>
                <a:spLocks noChangeArrowheads="1"/>
              </p:cNvSpPr>
              <p:nvPr/>
            </p:nvSpPr>
            <p:spPr bwMode="auto">
              <a:xfrm>
                <a:off x="1812" y="2743"/>
                <a:ext cx="1179" cy="1119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ko-KR" altLang="ko-KR" sz="1200">
                  <a:latin typeface="Times New Roman" pitchFamily="18" charset="0"/>
                </a:endParaRPr>
              </a:p>
            </p:txBody>
          </p:sp>
          <p:sp>
            <p:nvSpPr>
              <p:cNvPr id="160" name="Oval 11"/>
              <p:cNvSpPr>
                <a:spLocks noChangeArrowheads="1"/>
              </p:cNvSpPr>
              <p:nvPr/>
            </p:nvSpPr>
            <p:spPr bwMode="auto">
              <a:xfrm>
                <a:off x="1444" y="2220"/>
                <a:ext cx="1179" cy="1044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ko-KR" altLang="ko-KR" sz="1200">
                  <a:latin typeface="Times New Roman" pitchFamily="18" charset="0"/>
                </a:endParaRPr>
              </a:p>
            </p:txBody>
          </p:sp>
          <p:sp>
            <p:nvSpPr>
              <p:cNvPr id="161" name="Freeform 12"/>
              <p:cNvSpPr>
                <a:spLocks/>
              </p:cNvSpPr>
              <p:nvPr/>
            </p:nvSpPr>
            <p:spPr bwMode="auto">
              <a:xfrm>
                <a:off x="1740" y="2073"/>
                <a:ext cx="2501" cy="1790"/>
              </a:xfrm>
              <a:custGeom>
                <a:avLst/>
                <a:gdLst>
                  <a:gd name="T0" fmla="*/ 48 w 1632"/>
                  <a:gd name="T1" fmla="*/ 192 h 1152"/>
                  <a:gd name="T2" fmla="*/ 384 w 1632"/>
                  <a:gd name="T3" fmla="*/ 48 h 1152"/>
                  <a:gd name="T4" fmla="*/ 672 w 1632"/>
                  <a:gd name="T5" fmla="*/ 0 h 1152"/>
                  <a:gd name="T6" fmla="*/ 1248 w 1632"/>
                  <a:gd name="T7" fmla="*/ 48 h 1152"/>
                  <a:gd name="T8" fmla="*/ 1440 w 1632"/>
                  <a:gd name="T9" fmla="*/ 144 h 1152"/>
                  <a:gd name="T10" fmla="*/ 1536 w 1632"/>
                  <a:gd name="T11" fmla="*/ 336 h 1152"/>
                  <a:gd name="T12" fmla="*/ 1632 w 1632"/>
                  <a:gd name="T13" fmla="*/ 384 h 1152"/>
                  <a:gd name="T14" fmla="*/ 1536 w 1632"/>
                  <a:gd name="T15" fmla="*/ 912 h 1152"/>
                  <a:gd name="T16" fmla="*/ 912 w 1632"/>
                  <a:gd name="T17" fmla="*/ 1152 h 1152"/>
                  <a:gd name="T18" fmla="*/ 288 w 1632"/>
                  <a:gd name="T19" fmla="*/ 960 h 1152"/>
                  <a:gd name="T20" fmla="*/ 96 w 1632"/>
                  <a:gd name="T21" fmla="*/ 768 h 1152"/>
                  <a:gd name="T22" fmla="*/ 0 w 1632"/>
                  <a:gd name="T23" fmla="*/ 720 h 1152"/>
                  <a:gd name="T24" fmla="*/ 48 w 1632"/>
                  <a:gd name="T25" fmla="*/ 19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32" h="1152">
                    <a:moveTo>
                      <a:pt x="48" y="192"/>
                    </a:moveTo>
                    <a:lnTo>
                      <a:pt x="384" y="48"/>
                    </a:lnTo>
                    <a:lnTo>
                      <a:pt x="672" y="0"/>
                    </a:lnTo>
                    <a:lnTo>
                      <a:pt x="1248" y="48"/>
                    </a:lnTo>
                    <a:lnTo>
                      <a:pt x="1440" y="144"/>
                    </a:lnTo>
                    <a:lnTo>
                      <a:pt x="1536" y="336"/>
                    </a:lnTo>
                    <a:lnTo>
                      <a:pt x="1632" y="384"/>
                    </a:lnTo>
                    <a:lnTo>
                      <a:pt x="1536" y="912"/>
                    </a:lnTo>
                    <a:lnTo>
                      <a:pt x="912" y="1152"/>
                    </a:lnTo>
                    <a:lnTo>
                      <a:pt x="288" y="960"/>
                    </a:lnTo>
                    <a:lnTo>
                      <a:pt x="96" y="768"/>
                    </a:lnTo>
                    <a:lnTo>
                      <a:pt x="0" y="720"/>
                    </a:lnTo>
                    <a:lnTo>
                      <a:pt x="48" y="192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</p:grpSp>
        <p:grpSp>
          <p:nvGrpSpPr>
            <p:cNvPr id="162" name="Group 13"/>
            <p:cNvGrpSpPr>
              <a:grpSpLocks/>
            </p:cNvGrpSpPr>
            <p:nvPr/>
          </p:nvGrpSpPr>
          <p:grpSpPr bwMode="auto">
            <a:xfrm>
              <a:off x="1598613" y="3732213"/>
              <a:ext cx="617537" cy="587375"/>
              <a:chOff x="912" y="2152"/>
              <a:chExt cx="432" cy="392"/>
            </a:xfrm>
          </p:grpSpPr>
          <p:sp>
            <p:nvSpPr>
              <p:cNvPr id="163" name="AutoShape 14"/>
              <p:cNvSpPr>
                <a:spLocks noChangeArrowheads="1"/>
              </p:cNvSpPr>
              <p:nvPr/>
            </p:nvSpPr>
            <p:spPr bwMode="auto">
              <a:xfrm>
                <a:off x="998" y="2152"/>
                <a:ext cx="260" cy="241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28398" dir="15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ko-KR" altLang="en-US" sz="1200"/>
              </a:p>
            </p:txBody>
          </p:sp>
          <p:sp>
            <p:nvSpPr>
              <p:cNvPr id="164" name="AutoShape 15"/>
              <p:cNvSpPr>
                <a:spLocks noChangeArrowheads="1"/>
              </p:cNvSpPr>
              <p:nvPr/>
            </p:nvSpPr>
            <p:spPr bwMode="auto">
              <a:xfrm>
                <a:off x="1027" y="2182"/>
                <a:ext cx="202" cy="181"/>
              </a:xfrm>
              <a:prstGeom prst="roundRect">
                <a:avLst>
                  <a:gd name="adj" fmla="val 16667"/>
                </a:avLst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200"/>
              </a:p>
            </p:txBody>
          </p:sp>
          <p:sp>
            <p:nvSpPr>
              <p:cNvPr id="165" name="Rectangle 16"/>
              <p:cNvSpPr>
                <a:spLocks noChangeArrowheads="1"/>
              </p:cNvSpPr>
              <p:nvPr/>
            </p:nvSpPr>
            <p:spPr bwMode="auto">
              <a:xfrm>
                <a:off x="970" y="2393"/>
                <a:ext cx="316" cy="3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200"/>
              </a:p>
            </p:txBody>
          </p:sp>
          <p:sp>
            <p:nvSpPr>
              <p:cNvPr id="166" name="Rectangle 17"/>
              <p:cNvSpPr>
                <a:spLocks noChangeArrowheads="1"/>
              </p:cNvSpPr>
              <p:nvPr/>
            </p:nvSpPr>
            <p:spPr bwMode="auto">
              <a:xfrm>
                <a:off x="970" y="2423"/>
                <a:ext cx="316" cy="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200"/>
              </a:p>
            </p:txBody>
          </p:sp>
          <p:sp>
            <p:nvSpPr>
              <p:cNvPr id="167" name="Rectangle 18"/>
              <p:cNvSpPr>
                <a:spLocks noChangeArrowheads="1"/>
              </p:cNvSpPr>
              <p:nvPr/>
            </p:nvSpPr>
            <p:spPr bwMode="auto">
              <a:xfrm>
                <a:off x="998" y="2423"/>
                <a:ext cx="116" cy="3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200"/>
              </a:p>
            </p:txBody>
          </p:sp>
          <p:sp>
            <p:nvSpPr>
              <p:cNvPr id="168" name="Freeform 19" descr="Dotted grid"/>
              <p:cNvSpPr>
                <a:spLocks/>
              </p:cNvSpPr>
              <p:nvPr/>
            </p:nvSpPr>
            <p:spPr bwMode="auto">
              <a:xfrm>
                <a:off x="912" y="2484"/>
                <a:ext cx="432" cy="60"/>
              </a:xfrm>
              <a:custGeom>
                <a:avLst/>
                <a:gdLst>
                  <a:gd name="T0" fmla="*/ 96 w 720"/>
                  <a:gd name="T1" fmla="*/ 0 h 48"/>
                  <a:gd name="T2" fmla="*/ 624 w 720"/>
                  <a:gd name="T3" fmla="*/ 0 h 48"/>
                  <a:gd name="T4" fmla="*/ 720 w 720"/>
                  <a:gd name="T5" fmla="*/ 48 h 48"/>
                  <a:gd name="T6" fmla="*/ 0 w 720"/>
                  <a:gd name="T7" fmla="*/ 48 h 48"/>
                  <a:gd name="T8" fmla="*/ 96 w 72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0" h="48">
                    <a:moveTo>
                      <a:pt x="96" y="0"/>
                    </a:moveTo>
                    <a:lnTo>
                      <a:pt x="624" y="0"/>
                    </a:lnTo>
                    <a:lnTo>
                      <a:pt x="720" y="48"/>
                    </a:lnTo>
                    <a:lnTo>
                      <a:pt x="0" y="48"/>
                    </a:lnTo>
                    <a:lnTo>
                      <a:pt x="96" y="0"/>
                    </a:lnTo>
                    <a:close/>
                  </a:path>
                </a:pathLst>
              </a:custGeom>
              <a:pattFill prst="dotGrid">
                <a:fgClr>
                  <a:schemeClr val="folHlink"/>
                </a:fgClr>
                <a:bgClr>
                  <a:schemeClr val="bg1"/>
                </a:bgClr>
              </a:patt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200"/>
              </a:p>
            </p:txBody>
          </p:sp>
        </p:grpSp>
        <p:grpSp>
          <p:nvGrpSpPr>
            <p:cNvPr id="169" name="Group 20"/>
            <p:cNvGrpSpPr>
              <a:grpSpLocks/>
            </p:cNvGrpSpPr>
            <p:nvPr/>
          </p:nvGrpSpPr>
          <p:grpSpPr bwMode="auto">
            <a:xfrm>
              <a:off x="6381750" y="3581400"/>
              <a:ext cx="617538" cy="587375"/>
              <a:chOff x="912" y="2152"/>
              <a:chExt cx="432" cy="392"/>
            </a:xfrm>
          </p:grpSpPr>
          <p:sp>
            <p:nvSpPr>
              <p:cNvPr id="170" name="AutoShape 21"/>
              <p:cNvSpPr>
                <a:spLocks noChangeArrowheads="1"/>
              </p:cNvSpPr>
              <p:nvPr/>
            </p:nvSpPr>
            <p:spPr bwMode="auto">
              <a:xfrm>
                <a:off x="998" y="2152"/>
                <a:ext cx="260" cy="241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28398" dir="15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ko-KR" altLang="en-US" sz="1200"/>
              </a:p>
            </p:txBody>
          </p:sp>
          <p:sp>
            <p:nvSpPr>
              <p:cNvPr id="171" name="AutoShape 22"/>
              <p:cNvSpPr>
                <a:spLocks noChangeArrowheads="1"/>
              </p:cNvSpPr>
              <p:nvPr/>
            </p:nvSpPr>
            <p:spPr bwMode="auto">
              <a:xfrm>
                <a:off x="1027" y="2182"/>
                <a:ext cx="202" cy="181"/>
              </a:xfrm>
              <a:prstGeom prst="roundRect">
                <a:avLst>
                  <a:gd name="adj" fmla="val 16667"/>
                </a:avLst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200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970" y="2393"/>
                <a:ext cx="316" cy="3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200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970" y="2423"/>
                <a:ext cx="316" cy="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200"/>
              </a:p>
            </p:txBody>
          </p:sp>
          <p:sp>
            <p:nvSpPr>
              <p:cNvPr id="174" name="Rectangle 25"/>
              <p:cNvSpPr>
                <a:spLocks noChangeArrowheads="1"/>
              </p:cNvSpPr>
              <p:nvPr/>
            </p:nvSpPr>
            <p:spPr bwMode="auto">
              <a:xfrm>
                <a:off x="998" y="2423"/>
                <a:ext cx="116" cy="3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200"/>
              </a:p>
            </p:txBody>
          </p:sp>
          <p:sp>
            <p:nvSpPr>
              <p:cNvPr id="175" name="Freeform 26" descr="Dotted grid"/>
              <p:cNvSpPr>
                <a:spLocks/>
              </p:cNvSpPr>
              <p:nvPr/>
            </p:nvSpPr>
            <p:spPr bwMode="auto">
              <a:xfrm>
                <a:off x="912" y="2484"/>
                <a:ext cx="432" cy="60"/>
              </a:xfrm>
              <a:custGeom>
                <a:avLst/>
                <a:gdLst>
                  <a:gd name="T0" fmla="*/ 96 w 720"/>
                  <a:gd name="T1" fmla="*/ 0 h 48"/>
                  <a:gd name="T2" fmla="*/ 624 w 720"/>
                  <a:gd name="T3" fmla="*/ 0 h 48"/>
                  <a:gd name="T4" fmla="*/ 720 w 720"/>
                  <a:gd name="T5" fmla="*/ 48 h 48"/>
                  <a:gd name="T6" fmla="*/ 0 w 720"/>
                  <a:gd name="T7" fmla="*/ 48 h 48"/>
                  <a:gd name="T8" fmla="*/ 96 w 72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0" h="48">
                    <a:moveTo>
                      <a:pt x="96" y="0"/>
                    </a:moveTo>
                    <a:lnTo>
                      <a:pt x="624" y="0"/>
                    </a:lnTo>
                    <a:lnTo>
                      <a:pt x="720" y="48"/>
                    </a:lnTo>
                    <a:lnTo>
                      <a:pt x="0" y="48"/>
                    </a:lnTo>
                    <a:lnTo>
                      <a:pt x="96" y="0"/>
                    </a:lnTo>
                    <a:close/>
                  </a:path>
                </a:pathLst>
              </a:custGeom>
              <a:pattFill prst="dotGrid">
                <a:fgClr>
                  <a:schemeClr val="folHlink"/>
                </a:fgClr>
                <a:bgClr>
                  <a:schemeClr val="bg1"/>
                </a:bgClr>
              </a:patt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200"/>
              </a:p>
            </p:txBody>
          </p:sp>
        </p:grpSp>
        <p:sp>
          <p:nvSpPr>
            <p:cNvPr id="176" name="Text Box 27"/>
            <p:cNvSpPr txBox="1">
              <a:spLocks noChangeArrowheads="1"/>
            </p:cNvSpPr>
            <p:nvPr/>
          </p:nvSpPr>
          <p:spPr bwMode="auto">
            <a:xfrm>
              <a:off x="1447800" y="4375150"/>
              <a:ext cx="676468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ko-KR" sz="1200">
                  <a:ea typeface="굴림" pitchFamily="50" charset="-127"/>
                </a:rPr>
                <a:t>Sender</a:t>
              </a:r>
            </a:p>
          </p:txBody>
        </p:sp>
        <p:sp>
          <p:nvSpPr>
            <p:cNvPr id="177" name="Text Box 28"/>
            <p:cNvSpPr txBox="1">
              <a:spLocks noChangeArrowheads="1"/>
            </p:cNvSpPr>
            <p:nvPr/>
          </p:nvSpPr>
          <p:spPr bwMode="auto">
            <a:xfrm>
              <a:off x="6230938" y="4211638"/>
              <a:ext cx="787076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ko-KR" sz="1200">
                  <a:ea typeface="굴림" pitchFamily="50" charset="-127"/>
                </a:rPr>
                <a:t>Receiver</a:t>
              </a:r>
            </a:p>
            <a:p>
              <a:r>
                <a:rPr lang="en-US" altLang="ko-KR" sz="1200">
                  <a:ea typeface="굴림" pitchFamily="50" charset="-127"/>
                </a:rPr>
                <a:t>(R1)</a:t>
              </a:r>
            </a:p>
          </p:txBody>
        </p:sp>
        <p:sp>
          <p:nvSpPr>
            <p:cNvPr id="178" name="Rectangle 29"/>
            <p:cNvSpPr>
              <a:spLocks noChangeArrowheads="1"/>
            </p:cNvSpPr>
            <p:nvPr/>
          </p:nvSpPr>
          <p:spPr bwMode="auto">
            <a:xfrm>
              <a:off x="3957638" y="4572000"/>
              <a:ext cx="354012" cy="3286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ko-KR" altLang="en-US" sz="1200"/>
            </a:p>
          </p:txBody>
        </p:sp>
        <p:sp>
          <p:nvSpPr>
            <p:cNvPr id="179" name="Text Box 30"/>
            <p:cNvSpPr txBox="1">
              <a:spLocks noChangeArrowheads="1"/>
            </p:cNvSpPr>
            <p:nvPr/>
          </p:nvSpPr>
          <p:spPr bwMode="auto">
            <a:xfrm>
              <a:off x="3962400" y="4572000"/>
              <a:ext cx="301366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ko-KR" sz="1200">
                  <a:solidFill>
                    <a:srgbClr val="FF0000"/>
                  </a:solidFill>
                  <a:ea typeface="굴림" pitchFamily="50" charset="-127"/>
                </a:rPr>
                <a:t>id</a:t>
              </a:r>
            </a:p>
          </p:txBody>
        </p:sp>
        <p:sp>
          <p:nvSpPr>
            <p:cNvPr id="180" name="Rectangle 31"/>
            <p:cNvSpPr>
              <a:spLocks noChangeArrowheads="1"/>
            </p:cNvSpPr>
            <p:nvPr/>
          </p:nvSpPr>
          <p:spPr bwMode="auto">
            <a:xfrm>
              <a:off x="4311650" y="4572000"/>
              <a:ext cx="412750" cy="3286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ko-KR" altLang="en-US" sz="1200"/>
            </a:p>
          </p:txBody>
        </p:sp>
        <p:sp>
          <p:nvSpPr>
            <p:cNvPr id="181" name="Text Box 32"/>
            <p:cNvSpPr txBox="1">
              <a:spLocks noChangeArrowheads="1"/>
            </p:cNvSpPr>
            <p:nvPr/>
          </p:nvSpPr>
          <p:spPr bwMode="auto">
            <a:xfrm>
              <a:off x="4300538" y="4572000"/>
              <a:ext cx="378310" cy="274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ko-KR" sz="1200" dirty="0">
                  <a:solidFill>
                    <a:srgbClr val="FF0000"/>
                  </a:solidFill>
                  <a:ea typeface="굴림" pitchFamily="50" charset="-127"/>
                </a:rPr>
                <a:t>R1</a:t>
              </a:r>
            </a:p>
          </p:txBody>
        </p:sp>
        <p:grpSp>
          <p:nvGrpSpPr>
            <p:cNvPr id="182" name="Group 33"/>
            <p:cNvGrpSpPr>
              <a:grpSpLocks/>
            </p:cNvGrpSpPr>
            <p:nvPr/>
          </p:nvGrpSpPr>
          <p:grpSpPr bwMode="auto">
            <a:xfrm>
              <a:off x="2216150" y="3694113"/>
              <a:ext cx="2239963" cy="788987"/>
              <a:chOff x="1584" y="2448"/>
              <a:chExt cx="1392" cy="462"/>
            </a:xfrm>
          </p:grpSpPr>
          <p:sp>
            <p:nvSpPr>
              <p:cNvPr id="183" name="Freeform 34"/>
              <p:cNvSpPr>
                <a:spLocks/>
              </p:cNvSpPr>
              <p:nvPr/>
            </p:nvSpPr>
            <p:spPr bwMode="auto">
              <a:xfrm>
                <a:off x="1632" y="2688"/>
                <a:ext cx="1344" cy="222"/>
              </a:xfrm>
              <a:custGeom>
                <a:avLst/>
                <a:gdLst>
                  <a:gd name="T0" fmla="*/ 0 w 1680"/>
                  <a:gd name="T1" fmla="*/ 128 h 560"/>
                  <a:gd name="T2" fmla="*/ 336 w 1680"/>
                  <a:gd name="T3" fmla="*/ 80 h 560"/>
                  <a:gd name="T4" fmla="*/ 960 w 1680"/>
                  <a:gd name="T5" fmla="*/ 80 h 560"/>
                  <a:gd name="T6" fmla="*/ 1680 w 1680"/>
                  <a:gd name="T7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80" h="560">
                    <a:moveTo>
                      <a:pt x="0" y="128"/>
                    </a:moveTo>
                    <a:cubicBezTo>
                      <a:pt x="88" y="108"/>
                      <a:pt x="176" y="88"/>
                      <a:pt x="336" y="80"/>
                    </a:cubicBezTo>
                    <a:cubicBezTo>
                      <a:pt x="496" y="72"/>
                      <a:pt x="736" y="0"/>
                      <a:pt x="960" y="80"/>
                    </a:cubicBezTo>
                    <a:cubicBezTo>
                      <a:pt x="1184" y="160"/>
                      <a:pt x="1432" y="360"/>
                      <a:pt x="1680" y="560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/>
              <a:lstStyle/>
              <a:p>
                <a:endParaRPr lang="ko-KR" altLang="en-US" sz="1200"/>
              </a:p>
            </p:txBody>
          </p:sp>
          <p:sp>
            <p:nvSpPr>
              <p:cNvPr id="184" name="Text Box 35"/>
              <p:cNvSpPr txBox="1">
                <a:spLocks noChangeArrowheads="1"/>
              </p:cNvSpPr>
              <p:nvPr/>
            </p:nvSpPr>
            <p:spPr bwMode="auto">
              <a:xfrm>
                <a:off x="1584" y="2448"/>
                <a:ext cx="669" cy="1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/>
                <a:r>
                  <a:rPr lang="en-US" altLang="ko-KR" sz="1200">
                    <a:ea typeface="굴림" pitchFamily="50" charset="-127"/>
                  </a:rPr>
                  <a:t>send(id,data)</a:t>
                </a:r>
              </a:p>
            </p:txBody>
          </p:sp>
        </p:grpSp>
        <p:grpSp>
          <p:nvGrpSpPr>
            <p:cNvPr id="185" name="Group 36"/>
            <p:cNvGrpSpPr>
              <a:grpSpLocks/>
            </p:cNvGrpSpPr>
            <p:nvPr/>
          </p:nvGrpSpPr>
          <p:grpSpPr bwMode="auto">
            <a:xfrm>
              <a:off x="4459288" y="3611563"/>
              <a:ext cx="1925637" cy="871537"/>
              <a:chOff x="2978" y="2400"/>
              <a:chExt cx="1198" cy="510"/>
            </a:xfrm>
          </p:grpSpPr>
          <p:sp>
            <p:nvSpPr>
              <p:cNvPr id="186" name="Freeform 37"/>
              <p:cNvSpPr>
                <a:spLocks/>
              </p:cNvSpPr>
              <p:nvPr/>
            </p:nvSpPr>
            <p:spPr bwMode="auto">
              <a:xfrm>
                <a:off x="3168" y="2640"/>
                <a:ext cx="1008" cy="270"/>
              </a:xfrm>
              <a:custGeom>
                <a:avLst/>
                <a:gdLst>
                  <a:gd name="T0" fmla="*/ 0 w 1440"/>
                  <a:gd name="T1" fmla="*/ 400 h 400"/>
                  <a:gd name="T2" fmla="*/ 528 w 1440"/>
                  <a:gd name="T3" fmla="*/ 64 h 400"/>
                  <a:gd name="T4" fmla="*/ 1440 w 1440"/>
                  <a:gd name="T5" fmla="*/ 16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0" h="400">
                    <a:moveTo>
                      <a:pt x="0" y="400"/>
                    </a:moveTo>
                    <a:cubicBezTo>
                      <a:pt x="144" y="264"/>
                      <a:pt x="288" y="128"/>
                      <a:pt x="528" y="64"/>
                    </a:cubicBezTo>
                    <a:cubicBezTo>
                      <a:pt x="768" y="0"/>
                      <a:pt x="1104" y="8"/>
                      <a:pt x="1440" y="16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/>
              <a:lstStyle/>
              <a:p>
                <a:endParaRPr lang="ko-KR" altLang="en-US" sz="1200"/>
              </a:p>
            </p:txBody>
          </p:sp>
          <p:sp>
            <p:nvSpPr>
              <p:cNvPr id="187" name="Text Box 38"/>
              <p:cNvSpPr txBox="1">
                <a:spLocks noChangeArrowheads="1"/>
              </p:cNvSpPr>
              <p:nvPr/>
            </p:nvSpPr>
            <p:spPr bwMode="auto">
              <a:xfrm>
                <a:off x="2978" y="2400"/>
                <a:ext cx="745" cy="1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/>
                <a:r>
                  <a:rPr lang="en-US" altLang="ko-KR" sz="1200">
                    <a:ea typeface="굴림" pitchFamily="50" charset="-127"/>
                  </a:rPr>
                  <a:t>send(R1, data)</a:t>
                </a:r>
              </a:p>
            </p:txBody>
          </p:sp>
        </p:grpSp>
        <p:sp>
          <p:nvSpPr>
            <p:cNvPr id="188" name="Freeform 39"/>
            <p:cNvSpPr>
              <a:spLocks/>
            </p:cNvSpPr>
            <p:nvPr/>
          </p:nvSpPr>
          <p:spPr bwMode="auto">
            <a:xfrm>
              <a:off x="4800600" y="4267200"/>
              <a:ext cx="1447800" cy="533400"/>
            </a:xfrm>
            <a:custGeom>
              <a:avLst/>
              <a:gdLst>
                <a:gd name="T0" fmla="*/ 912 w 912"/>
                <a:gd name="T1" fmla="*/ 0 h 336"/>
                <a:gd name="T2" fmla="*/ 480 w 912"/>
                <a:gd name="T3" fmla="*/ 240 h 336"/>
                <a:gd name="T4" fmla="*/ 0 w 912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2" h="336">
                  <a:moveTo>
                    <a:pt x="912" y="0"/>
                  </a:moveTo>
                  <a:cubicBezTo>
                    <a:pt x="772" y="92"/>
                    <a:pt x="632" y="184"/>
                    <a:pt x="480" y="240"/>
                  </a:cubicBezTo>
                  <a:cubicBezTo>
                    <a:pt x="328" y="296"/>
                    <a:pt x="164" y="316"/>
                    <a:pt x="0" y="336"/>
                  </a:cubicBezTo>
                </a:path>
              </a:pathLst>
            </a:custGeom>
            <a:noFill/>
            <a:ln w="12700" cap="flat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200"/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4992343" y="4095307"/>
            <a:ext cx="3977851" cy="1506431"/>
            <a:chOff x="1447800" y="3721100"/>
            <a:chExt cx="5551488" cy="2088847"/>
          </a:xfrm>
        </p:grpSpPr>
        <p:grpSp>
          <p:nvGrpSpPr>
            <p:cNvPr id="190" name="Group 4"/>
            <p:cNvGrpSpPr>
              <a:grpSpLocks/>
            </p:cNvGrpSpPr>
            <p:nvPr/>
          </p:nvGrpSpPr>
          <p:grpSpPr bwMode="auto">
            <a:xfrm>
              <a:off x="2757488" y="3967163"/>
              <a:ext cx="3397250" cy="1393825"/>
              <a:chOff x="1444" y="1997"/>
              <a:chExt cx="3020" cy="1939"/>
            </a:xfrm>
          </p:grpSpPr>
          <p:sp>
            <p:nvSpPr>
              <p:cNvPr id="191" name="Oval 5"/>
              <p:cNvSpPr>
                <a:spLocks noChangeArrowheads="1"/>
              </p:cNvSpPr>
              <p:nvPr/>
            </p:nvSpPr>
            <p:spPr bwMode="auto">
              <a:xfrm>
                <a:off x="2108" y="1997"/>
                <a:ext cx="1252" cy="596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100"/>
              </a:p>
            </p:txBody>
          </p:sp>
          <p:sp>
            <p:nvSpPr>
              <p:cNvPr id="192" name="Oval 6"/>
              <p:cNvSpPr>
                <a:spLocks noChangeArrowheads="1"/>
              </p:cNvSpPr>
              <p:nvPr/>
            </p:nvSpPr>
            <p:spPr bwMode="auto">
              <a:xfrm>
                <a:off x="2844" y="2071"/>
                <a:ext cx="1178" cy="598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100"/>
              </a:p>
            </p:txBody>
          </p:sp>
          <p:sp>
            <p:nvSpPr>
              <p:cNvPr id="193" name="Oval 7"/>
              <p:cNvSpPr>
                <a:spLocks noChangeArrowheads="1"/>
              </p:cNvSpPr>
              <p:nvPr/>
            </p:nvSpPr>
            <p:spPr bwMode="auto">
              <a:xfrm>
                <a:off x="3139" y="2370"/>
                <a:ext cx="1177" cy="596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ko-KR" altLang="ko-KR" sz="1100">
                  <a:latin typeface="Times New Roman" pitchFamily="18" charset="0"/>
                </a:endParaRPr>
              </a:p>
            </p:txBody>
          </p:sp>
          <p:sp>
            <p:nvSpPr>
              <p:cNvPr id="194" name="Oval 8"/>
              <p:cNvSpPr>
                <a:spLocks noChangeArrowheads="1"/>
              </p:cNvSpPr>
              <p:nvPr/>
            </p:nvSpPr>
            <p:spPr bwMode="auto">
              <a:xfrm>
                <a:off x="3285" y="2706"/>
                <a:ext cx="1179" cy="894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ko-KR" altLang="ko-KR" sz="1100">
                  <a:latin typeface="Times New Roman" pitchFamily="18" charset="0"/>
                </a:endParaRPr>
              </a:p>
            </p:txBody>
          </p:sp>
          <p:sp>
            <p:nvSpPr>
              <p:cNvPr id="195" name="Oval 9"/>
              <p:cNvSpPr>
                <a:spLocks noChangeArrowheads="1"/>
              </p:cNvSpPr>
              <p:nvPr/>
            </p:nvSpPr>
            <p:spPr bwMode="auto">
              <a:xfrm>
                <a:off x="2623" y="2966"/>
                <a:ext cx="1177" cy="97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ko-KR" altLang="ko-KR" sz="1100">
                  <a:latin typeface="Times New Roman" pitchFamily="18" charset="0"/>
                </a:endParaRPr>
              </a:p>
            </p:txBody>
          </p:sp>
          <p:sp>
            <p:nvSpPr>
              <p:cNvPr id="196" name="Oval 10"/>
              <p:cNvSpPr>
                <a:spLocks noChangeArrowheads="1"/>
              </p:cNvSpPr>
              <p:nvPr/>
            </p:nvSpPr>
            <p:spPr bwMode="auto">
              <a:xfrm>
                <a:off x="1812" y="2743"/>
                <a:ext cx="1179" cy="1119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ko-KR" altLang="ko-KR" sz="1100">
                  <a:latin typeface="Times New Roman" pitchFamily="18" charset="0"/>
                </a:endParaRPr>
              </a:p>
            </p:txBody>
          </p:sp>
          <p:sp>
            <p:nvSpPr>
              <p:cNvPr id="197" name="Oval 11"/>
              <p:cNvSpPr>
                <a:spLocks noChangeArrowheads="1"/>
              </p:cNvSpPr>
              <p:nvPr/>
            </p:nvSpPr>
            <p:spPr bwMode="auto">
              <a:xfrm>
                <a:off x="1444" y="2220"/>
                <a:ext cx="1179" cy="1044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ko-KR" altLang="ko-KR" sz="1100">
                  <a:latin typeface="Times New Roman" pitchFamily="18" charset="0"/>
                </a:endParaRPr>
              </a:p>
            </p:txBody>
          </p:sp>
          <p:sp>
            <p:nvSpPr>
              <p:cNvPr id="198" name="Freeform 12"/>
              <p:cNvSpPr>
                <a:spLocks/>
              </p:cNvSpPr>
              <p:nvPr/>
            </p:nvSpPr>
            <p:spPr bwMode="auto">
              <a:xfrm>
                <a:off x="1740" y="2073"/>
                <a:ext cx="2501" cy="1790"/>
              </a:xfrm>
              <a:custGeom>
                <a:avLst/>
                <a:gdLst>
                  <a:gd name="T0" fmla="*/ 48 w 1632"/>
                  <a:gd name="T1" fmla="*/ 192 h 1152"/>
                  <a:gd name="T2" fmla="*/ 384 w 1632"/>
                  <a:gd name="T3" fmla="*/ 48 h 1152"/>
                  <a:gd name="T4" fmla="*/ 672 w 1632"/>
                  <a:gd name="T5" fmla="*/ 0 h 1152"/>
                  <a:gd name="T6" fmla="*/ 1248 w 1632"/>
                  <a:gd name="T7" fmla="*/ 48 h 1152"/>
                  <a:gd name="T8" fmla="*/ 1440 w 1632"/>
                  <a:gd name="T9" fmla="*/ 144 h 1152"/>
                  <a:gd name="T10" fmla="*/ 1536 w 1632"/>
                  <a:gd name="T11" fmla="*/ 336 h 1152"/>
                  <a:gd name="T12" fmla="*/ 1632 w 1632"/>
                  <a:gd name="T13" fmla="*/ 384 h 1152"/>
                  <a:gd name="T14" fmla="*/ 1536 w 1632"/>
                  <a:gd name="T15" fmla="*/ 912 h 1152"/>
                  <a:gd name="T16" fmla="*/ 912 w 1632"/>
                  <a:gd name="T17" fmla="*/ 1152 h 1152"/>
                  <a:gd name="T18" fmla="*/ 288 w 1632"/>
                  <a:gd name="T19" fmla="*/ 960 h 1152"/>
                  <a:gd name="T20" fmla="*/ 96 w 1632"/>
                  <a:gd name="T21" fmla="*/ 768 h 1152"/>
                  <a:gd name="T22" fmla="*/ 0 w 1632"/>
                  <a:gd name="T23" fmla="*/ 720 h 1152"/>
                  <a:gd name="T24" fmla="*/ 48 w 1632"/>
                  <a:gd name="T25" fmla="*/ 19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32" h="1152">
                    <a:moveTo>
                      <a:pt x="48" y="192"/>
                    </a:moveTo>
                    <a:lnTo>
                      <a:pt x="384" y="48"/>
                    </a:lnTo>
                    <a:lnTo>
                      <a:pt x="672" y="0"/>
                    </a:lnTo>
                    <a:lnTo>
                      <a:pt x="1248" y="48"/>
                    </a:lnTo>
                    <a:lnTo>
                      <a:pt x="1440" y="144"/>
                    </a:lnTo>
                    <a:lnTo>
                      <a:pt x="1536" y="336"/>
                    </a:lnTo>
                    <a:lnTo>
                      <a:pt x="1632" y="384"/>
                    </a:lnTo>
                    <a:lnTo>
                      <a:pt x="1536" y="912"/>
                    </a:lnTo>
                    <a:lnTo>
                      <a:pt x="912" y="1152"/>
                    </a:lnTo>
                    <a:lnTo>
                      <a:pt x="288" y="960"/>
                    </a:lnTo>
                    <a:lnTo>
                      <a:pt x="96" y="768"/>
                    </a:lnTo>
                    <a:lnTo>
                      <a:pt x="0" y="720"/>
                    </a:lnTo>
                    <a:lnTo>
                      <a:pt x="48" y="192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1100"/>
              </a:p>
            </p:txBody>
          </p:sp>
        </p:grpSp>
        <p:grpSp>
          <p:nvGrpSpPr>
            <p:cNvPr id="199" name="Group 13"/>
            <p:cNvGrpSpPr>
              <a:grpSpLocks/>
            </p:cNvGrpSpPr>
            <p:nvPr/>
          </p:nvGrpSpPr>
          <p:grpSpPr bwMode="auto">
            <a:xfrm>
              <a:off x="1598613" y="3759200"/>
              <a:ext cx="617537" cy="587375"/>
              <a:chOff x="912" y="2152"/>
              <a:chExt cx="432" cy="392"/>
            </a:xfrm>
          </p:grpSpPr>
          <p:sp>
            <p:nvSpPr>
              <p:cNvPr id="200" name="AutoShape 14"/>
              <p:cNvSpPr>
                <a:spLocks noChangeArrowheads="1"/>
              </p:cNvSpPr>
              <p:nvPr/>
            </p:nvSpPr>
            <p:spPr bwMode="auto">
              <a:xfrm>
                <a:off x="998" y="2152"/>
                <a:ext cx="260" cy="241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28398" dir="15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ko-KR" altLang="en-US" sz="1100"/>
              </a:p>
            </p:txBody>
          </p:sp>
          <p:sp>
            <p:nvSpPr>
              <p:cNvPr id="201" name="AutoShape 15"/>
              <p:cNvSpPr>
                <a:spLocks noChangeArrowheads="1"/>
              </p:cNvSpPr>
              <p:nvPr/>
            </p:nvSpPr>
            <p:spPr bwMode="auto">
              <a:xfrm>
                <a:off x="1027" y="2182"/>
                <a:ext cx="202" cy="181"/>
              </a:xfrm>
              <a:prstGeom prst="roundRect">
                <a:avLst>
                  <a:gd name="adj" fmla="val 16667"/>
                </a:avLst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100"/>
              </a:p>
            </p:txBody>
          </p:sp>
          <p:sp>
            <p:nvSpPr>
              <p:cNvPr id="202" name="Rectangle 16"/>
              <p:cNvSpPr>
                <a:spLocks noChangeArrowheads="1"/>
              </p:cNvSpPr>
              <p:nvPr/>
            </p:nvSpPr>
            <p:spPr bwMode="auto">
              <a:xfrm>
                <a:off x="970" y="2393"/>
                <a:ext cx="316" cy="3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100"/>
              </a:p>
            </p:txBody>
          </p:sp>
          <p:sp>
            <p:nvSpPr>
              <p:cNvPr id="203" name="Rectangle 17"/>
              <p:cNvSpPr>
                <a:spLocks noChangeArrowheads="1"/>
              </p:cNvSpPr>
              <p:nvPr/>
            </p:nvSpPr>
            <p:spPr bwMode="auto">
              <a:xfrm>
                <a:off x="970" y="2423"/>
                <a:ext cx="316" cy="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100"/>
              </a:p>
            </p:txBody>
          </p:sp>
          <p:sp>
            <p:nvSpPr>
              <p:cNvPr id="204" name="Rectangle 18"/>
              <p:cNvSpPr>
                <a:spLocks noChangeArrowheads="1"/>
              </p:cNvSpPr>
              <p:nvPr/>
            </p:nvSpPr>
            <p:spPr bwMode="auto">
              <a:xfrm>
                <a:off x="998" y="2423"/>
                <a:ext cx="116" cy="3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100"/>
              </a:p>
            </p:txBody>
          </p:sp>
          <p:sp>
            <p:nvSpPr>
              <p:cNvPr id="205" name="Freeform 19" descr="Dotted grid"/>
              <p:cNvSpPr>
                <a:spLocks/>
              </p:cNvSpPr>
              <p:nvPr/>
            </p:nvSpPr>
            <p:spPr bwMode="auto">
              <a:xfrm>
                <a:off x="912" y="2484"/>
                <a:ext cx="432" cy="60"/>
              </a:xfrm>
              <a:custGeom>
                <a:avLst/>
                <a:gdLst>
                  <a:gd name="T0" fmla="*/ 96 w 720"/>
                  <a:gd name="T1" fmla="*/ 0 h 48"/>
                  <a:gd name="T2" fmla="*/ 624 w 720"/>
                  <a:gd name="T3" fmla="*/ 0 h 48"/>
                  <a:gd name="T4" fmla="*/ 720 w 720"/>
                  <a:gd name="T5" fmla="*/ 48 h 48"/>
                  <a:gd name="T6" fmla="*/ 0 w 720"/>
                  <a:gd name="T7" fmla="*/ 48 h 48"/>
                  <a:gd name="T8" fmla="*/ 96 w 72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0" h="48">
                    <a:moveTo>
                      <a:pt x="96" y="0"/>
                    </a:moveTo>
                    <a:lnTo>
                      <a:pt x="624" y="0"/>
                    </a:lnTo>
                    <a:lnTo>
                      <a:pt x="720" y="48"/>
                    </a:lnTo>
                    <a:lnTo>
                      <a:pt x="0" y="48"/>
                    </a:lnTo>
                    <a:lnTo>
                      <a:pt x="96" y="0"/>
                    </a:lnTo>
                    <a:close/>
                  </a:path>
                </a:pathLst>
              </a:custGeom>
              <a:pattFill prst="dotGrid">
                <a:fgClr>
                  <a:schemeClr val="folHlink"/>
                </a:fgClr>
                <a:bgClr>
                  <a:schemeClr val="bg1"/>
                </a:bgClr>
              </a:patt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100"/>
              </a:p>
            </p:txBody>
          </p:sp>
        </p:grpSp>
        <p:grpSp>
          <p:nvGrpSpPr>
            <p:cNvPr id="206" name="Group 20"/>
            <p:cNvGrpSpPr>
              <a:grpSpLocks/>
            </p:cNvGrpSpPr>
            <p:nvPr/>
          </p:nvGrpSpPr>
          <p:grpSpPr bwMode="auto">
            <a:xfrm>
              <a:off x="6381750" y="4751388"/>
              <a:ext cx="617538" cy="587375"/>
              <a:chOff x="912" y="2152"/>
              <a:chExt cx="432" cy="392"/>
            </a:xfrm>
          </p:grpSpPr>
          <p:sp>
            <p:nvSpPr>
              <p:cNvPr id="207" name="AutoShape 21"/>
              <p:cNvSpPr>
                <a:spLocks noChangeArrowheads="1"/>
              </p:cNvSpPr>
              <p:nvPr/>
            </p:nvSpPr>
            <p:spPr bwMode="auto">
              <a:xfrm>
                <a:off x="998" y="2152"/>
                <a:ext cx="260" cy="241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28398" dir="15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ko-KR" altLang="en-US" sz="1100"/>
              </a:p>
            </p:txBody>
          </p:sp>
          <p:sp>
            <p:nvSpPr>
              <p:cNvPr id="208" name="AutoShape 22"/>
              <p:cNvSpPr>
                <a:spLocks noChangeArrowheads="1"/>
              </p:cNvSpPr>
              <p:nvPr/>
            </p:nvSpPr>
            <p:spPr bwMode="auto">
              <a:xfrm>
                <a:off x="1027" y="2182"/>
                <a:ext cx="202" cy="181"/>
              </a:xfrm>
              <a:prstGeom prst="roundRect">
                <a:avLst>
                  <a:gd name="adj" fmla="val 16667"/>
                </a:avLst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100"/>
              </a:p>
            </p:txBody>
          </p:sp>
          <p:sp>
            <p:nvSpPr>
              <p:cNvPr id="209" name="Rectangle 23"/>
              <p:cNvSpPr>
                <a:spLocks noChangeArrowheads="1"/>
              </p:cNvSpPr>
              <p:nvPr/>
            </p:nvSpPr>
            <p:spPr bwMode="auto">
              <a:xfrm>
                <a:off x="970" y="2393"/>
                <a:ext cx="316" cy="3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100"/>
              </a:p>
            </p:txBody>
          </p:sp>
          <p:sp>
            <p:nvSpPr>
              <p:cNvPr id="210" name="Rectangle 24"/>
              <p:cNvSpPr>
                <a:spLocks noChangeArrowheads="1"/>
              </p:cNvSpPr>
              <p:nvPr/>
            </p:nvSpPr>
            <p:spPr bwMode="auto">
              <a:xfrm>
                <a:off x="970" y="2423"/>
                <a:ext cx="316" cy="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100"/>
              </a:p>
            </p:txBody>
          </p:sp>
          <p:sp>
            <p:nvSpPr>
              <p:cNvPr id="211" name="Rectangle 25"/>
              <p:cNvSpPr>
                <a:spLocks noChangeArrowheads="1"/>
              </p:cNvSpPr>
              <p:nvPr/>
            </p:nvSpPr>
            <p:spPr bwMode="auto">
              <a:xfrm>
                <a:off x="998" y="2423"/>
                <a:ext cx="116" cy="3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100"/>
              </a:p>
            </p:txBody>
          </p:sp>
          <p:sp>
            <p:nvSpPr>
              <p:cNvPr id="212" name="Freeform 26" descr="Dotted grid"/>
              <p:cNvSpPr>
                <a:spLocks/>
              </p:cNvSpPr>
              <p:nvPr/>
            </p:nvSpPr>
            <p:spPr bwMode="auto">
              <a:xfrm>
                <a:off x="912" y="2484"/>
                <a:ext cx="432" cy="60"/>
              </a:xfrm>
              <a:custGeom>
                <a:avLst/>
                <a:gdLst>
                  <a:gd name="T0" fmla="*/ 96 w 720"/>
                  <a:gd name="T1" fmla="*/ 0 h 48"/>
                  <a:gd name="T2" fmla="*/ 624 w 720"/>
                  <a:gd name="T3" fmla="*/ 0 h 48"/>
                  <a:gd name="T4" fmla="*/ 720 w 720"/>
                  <a:gd name="T5" fmla="*/ 48 h 48"/>
                  <a:gd name="T6" fmla="*/ 0 w 720"/>
                  <a:gd name="T7" fmla="*/ 48 h 48"/>
                  <a:gd name="T8" fmla="*/ 96 w 72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0" h="48">
                    <a:moveTo>
                      <a:pt x="96" y="0"/>
                    </a:moveTo>
                    <a:lnTo>
                      <a:pt x="624" y="0"/>
                    </a:lnTo>
                    <a:lnTo>
                      <a:pt x="720" y="48"/>
                    </a:lnTo>
                    <a:lnTo>
                      <a:pt x="0" y="48"/>
                    </a:lnTo>
                    <a:lnTo>
                      <a:pt x="96" y="0"/>
                    </a:lnTo>
                    <a:close/>
                  </a:path>
                </a:pathLst>
              </a:custGeom>
              <a:pattFill prst="dotGrid">
                <a:fgClr>
                  <a:schemeClr val="folHlink"/>
                </a:fgClr>
                <a:bgClr>
                  <a:schemeClr val="bg1"/>
                </a:bgClr>
              </a:pattFill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100"/>
              </a:p>
            </p:txBody>
          </p:sp>
        </p:grpSp>
        <p:sp>
          <p:nvSpPr>
            <p:cNvPr id="213" name="Text Box 27"/>
            <p:cNvSpPr txBox="1">
              <a:spLocks noChangeArrowheads="1"/>
            </p:cNvSpPr>
            <p:nvPr/>
          </p:nvSpPr>
          <p:spPr bwMode="auto">
            <a:xfrm>
              <a:off x="1447800" y="4402138"/>
              <a:ext cx="637996" cy="259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ko-KR" sz="1100">
                  <a:ea typeface="굴림" pitchFamily="50" charset="-127"/>
                </a:rPr>
                <a:t>Sender</a:t>
              </a:r>
            </a:p>
          </p:txBody>
        </p:sp>
        <p:sp>
          <p:nvSpPr>
            <p:cNvPr id="214" name="Text Box 28"/>
            <p:cNvSpPr txBox="1">
              <a:spLocks noChangeArrowheads="1"/>
            </p:cNvSpPr>
            <p:nvPr/>
          </p:nvSpPr>
          <p:spPr bwMode="auto">
            <a:xfrm>
              <a:off x="6230938" y="5381625"/>
              <a:ext cx="740588" cy="428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ko-KR" sz="1100">
                  <a:ea typeface="굴림" pitchFamily="50" charset="-127"/>
                </a:rPr>
                <a:t>Receiver</a:t>
              </a:r>
            </a:p>
            <a:p>
              <a:r>
                <a:rPr lang="en-US" altLang="ko-KR" sz="1100">
                  <a:ea typeface="굴림" pitchFamily="50" charset="-127"/>
                </a:rPr>
                <a:t>(R2)</a:t>
              </a:r>
            </a:p>
          </p:txBody>
        </p:sp>
        <p:sp>
          <p:nvSpPr>
            <p:cNvPr id="215" name="Rectangle 29"/>
            <p:cNvSpPr>
              <a:spLocks noChangeArrowheads="1"/>
            </p:cNvSpPr>
            <p:nvPr/>
          </p:nvSpPr>
          <p:spPr bwMode="auto">
            <a:xfrm>
              <a:off x="3957638" y="4598988"/>
              <a:ext cx="354012" cy="32861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ko-KR" altLang="en-US" sz="1100"/>
            </a:p>
          </p:txBody>
        </p:sp>
        <p:sp>
          <p:nvSpPr>
            <p:cNvPr id="216" name="Text Box 30"/>
            <p:cNvSpPr txBox="1">
              <a:spLocks noChangeArrowheads="1"/>
            </p:cNvSpPr>
            <p:nvPr/>
          </p:nvSpPr>
          <p:spPr bwMode="auto">
            <a:xfrm>
              <a:off x="3927475" y="4598988"/>
              <a:ext cx="293351" cy="259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ko-KR" sz="1100">
                  <a:solidFill>
                    <a:srgbClr val="FF0000"/>
                  </a:solidFill>
                  <a:ea typeface="굴림" pitchFamily="50" charset="-127"/>
                </a:rPr>
                <a:t>id</a:t>
              </a:r>
            </a:p>
          </p:txBody>
        </p:sp>
        <p:sp>
          <p:nvSpPr>
            <p:cNvPr id="217" name="Rectangle 31"/>
            <p:cNvSpPr>
              <a:spLocks noChangeArrowheads="1"/>
            </p:cNvSpPr>
            <p:nvPr/>
          </p:nvSpPr>
          <p:spPr bwMode="auto">
            <a:xfrm>
              <a:off x="4311650" y="4598988"/>
              <a:ext cx="412750" cy="32861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ko-KR" altLang="en-US" sz="1100"/>
            </a:p>
          </p:txBody>
        </p:sp>
        <p:sp>
          <p:nvSpPr>
            <p:cNvPr id="218" name="Text Box 32"/>
            <p:cNvSpPr txBox="1">
              <a:spLocks noChangeArrowheads="1"/>
            </p:cNvSpPr>
            <p:nvPr/>
          </p:nvSpPr>
          <p:spPr bwMode="auto">
            <a:xfrm>
              <a:off x="4300538" y="4598988"/>
              <a:ext cx="363883" cy="259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ko-KR" sz="1100">
                  <a:solidFill>
                    <a:srgbClr val="FF0000"/>
                  </a:solidFill>
                  <a:ea typeface="굴림" pitchFamily="50" charset="-127"/>
                </a:rPr>
                <a:t>R2</a:t>
              </a:r>
            </a:p>
          </p:txBody>
        </p:sp>
        <p:grpSp>
          <p:nvGrpSpPr>
            <p:cNvPr id="219" name="Group 33"/>
            <p:cNvGrpSpPr>
              <a:grpSpLocks/>
            </p:cNvGrpSpPr>
            <p:nvPr/>
          </p:nvGrpSpPr>
          <p:grpSpPr bwMode="auto">
            <a:xfrm>
              <a:off x="2216150" y="3721100"/>
              <a:ext cx="2239963" cy="788988"/>
              <a:chOff x="1584" y="2448"/>
              <a:chExt cx="1392" cy="462"/>
            </a:xfrm>
          </p:grpSpPr>
          <p:sp>
            <p:nvSpPr>
              <p:cNvPr id="220" name="Freeform 34"/>
              <p:cNvSpPr>
                <a:spLocks/>
              </p:cNvSpPr>
              <p:nvPr/>
            </p:nvSpPr>
            <p:spPr bwMode="auto">
              <a:xfrm>
                <a:off x="1632" y="2688"/>
                <a:ext cx="1344" cy="222"/>
              </a:xfrm>
              <a:custGeom>
                <a:avLst/>
                <a:gdLst>
                  <a:gd name="T0" fmla="*/ 0 w 1680"/>
                  <a:gd name="T1" fmla="*/ 128 h 560"/>
                  <a:gd name="T2" fmla="*/ 336 w 1680"/>
                  <a:gd name="T3" fmla="*/ 80 h 560"/>
                  <a:gd name="T4" fmla="*/ 960 w 1680"/>
                  <a:gd name="T5" fmla="*/ 80 h 560"/>
                  <a:gd name="T6" fmla="*/ 1680 w 1680"/>
                  <a:gd name="T7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80" h="560">
                    <a:moveTo>
                      <a:pt x="0" y="128"/>
                    </a:moveTo>
                    <a:cubicBezTo>
                      <a:pt x="88" y="108"/>
                      <a:pt x="176" y="88"/>
                      <a:pt x="336" y="80"/>
                    </a:cubicBezTo>
                    <a:cubicBezTo>
                      <a:pt x="496" y="72"/>
                      <a:pt x="736" y="0"/>
                      <a:pt x="960" y="80"/>
                    </a:cubicBezTo>
                    <a:cubicBezTo>
                      <a:pt x="1184" y="160"/>
                      <a:pt x="1432" y="360"/>
                      <a:pt x="1680" y="560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/>
              <a:lstStyle/>
              <a:p>
                <a:endParaRPr lang="ko-KR" altLang="en-US" sz="1100"/>
              </a:p>
            </p:txBody>
          </p:sp>
          <p:sp>
            <p:nvSpPr>
              <p:cNvPr id="221" name="Text Box 35"/>
              <p:cNvSpPr txBox="1">
                <a:spLocks noChangeArrowheads="1"/>
              </p:cNvSpPr>
              <p:nvPr/>
            </p:nvSpPr>
            <p:spPr bwMode="auto">
              <a:xfrm>
                <a:off x="1584" y="2448"/>
                <a:ext cx="625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/>
                <a:r>
                  <a:rPr lang="en-US" altLang="ko-KR" sz="1100">
                    <a:ea typeface="굴림" pitchFamily="50" charset="-127"/>
                  </a:rPr>
                  <a:t>send(id,data)</a:t>
                </a:r>
              </a:p>
            </p:txBody>
          </p:sp>
        </p:grpSp>
        <p:sp>
          <p:nvSpPr>
            <p:cNvPr id="222" name="Text Box 36"/>
            <p:cNvSpPr txBox="1">
              <a:spLocks noChangeArrowheads="1"/>
            </p:cNvSpPr>
            <p:nvPr/>
          </p:nvSpPr>
          <p:spPr bwMode="auto">
            <a:xfrm>
              <a:off x="4648200" y="4141788"/>
              <a:ext cx="1114089" cy="259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ko-KR" sz="1100">
                  <a:ea typeface="굴림" pitchFamily="50" charset="-127"/>
                </a:rPr>
                <a:t>send(R2, data)</a:t>
              </a:r>
            </a:p>
          </p:txBody>
        </p:sp>
        <p:sp>
          <p:nvSpPr>
            <p:cNvPr id="223" name="Freeform 37"/>
            <p:cNvSpPr>
              <a:spLocks/>
            </p:cNvSpPr>
            <p:nvPr/>
          </p:nvSpPr>
          <p:spPr bwMode="auto">
            <a:xfrm>
              <a:off x="4800600" y="4535488"/>
              <a:ext cx="1600200" cy="444500"/>
            </a:xfrm>
            <a:custGeom>
              <a:avLst/>
              <a:gdLst>
                <a:gd name="T0" fmla="*/ 0 w 1008"/>
                <a:gd name="T1" fmla="*/ 40 h 280"/>
                <a:gd name="T2" fmla="*/ 528 w 1008"/>
                <a:gd name="T3" fmla="*/ 40 h 280"/>
                <a:gd name="T4" fmla="*/ 1008 w 1008"/>
                <a:gd name="T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8" h="280">
                  <a:moveTo>
                    <a:pt x="0" y="40"/>
                  </a:moveTo>
                  <a:cubicBezTo>
                    <a:pt x="180" y="20"/>
                    <a:pt x="360" y="0"/>
                    <a:pt x="528" y="40"/>
                  </a:cubicBezTo>
                  <a:cubicBezTo>
                    <a:pt x="696" y="80"/>
                    <a:pt x="852" y="180"/>
                    <a:pt x="1008" y="28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/>
            </a:p>
          </p:txBody>
        </p:sp>
        <p:sp>
          <p:nvSpPr>
            <p:cNvPr id="224" name="Freeform 38"/>
            <p:cNvSpPr>
              <a:spLocks/>
            </p:cNvSpPr>
            <p:nvPr/>
          </p:nvSpPr>
          <p:spPr bwMode="auto">
            <a:xfrm>
              <a:off x="4800600" y="4827588"/>
              <a:ext cx="1600200" cy="444500"/>
            </a:xfrm>
            <a:custGeom>
              <a:avLst/>
              <a:gdLst>
                <a:gd name="T0" fmla="*/ 1008 w 1008"/>
                <a:gd name="T1" fmla="*/ 240 h 280"/>
                <a:gd name="T2" fmla="*/ 576 w 1008"/>
                <a:gd name="T3" fmla="*/ 240 h 280"/>
                <a:gd name="T4" fmla="*/ 0 w 1008"/>
                <a:gd name="T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8" h="280">
                  <a:moveTo>
                    <a:pt x="1008" y="240"/>
                  </a:moveTo>
                  <a:cubicBezTo>
                    <a:pt x="876" y="260"/>
                    <a:pt x="744" y="280"/>
                    <a:pt x="576" y="240"/>
                  </a:cubicBezTo>
                  <a:cubicBezTo>
                    <a:pt x="408" y="200"/>
                    <a:pt x="204" y="100"/>
                    <a:pt x="0" y="0"/>
                  </a:cubicBezTo>
                </a:path>
              </a:pathLst>
            </a:custGeom>
            <a:noFill/>
            <a:ln w="12700" cap="flat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/>
            </a:p>
          </p:txBody>
        </p:sp>
      </p:grpSp>
      <p:sp>
        <p:nvSpPr>
          <p:cNvPr id="226" name="TextBox 225"/>
          <p:cNvSpPr txBox="1"/>
          <p:nvPr/>
        </p:nvSpPr>
        <p:spPr>
          <a:xfrm>
            <a:off x="1622545" y="3274486"/>
            <a:ext cx="99418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Multicast</a:t>
            </a:r>
            <a:endParaRPr lang="ko-KR" altLang="en-US" dirty="0"/>
          </a:p>
        </p:txBody>
      </p:sp>
      <p:sp>
        <p:nvSpPr>
          <p:cNvPr id="227" name="TextBox 226"/>
          <p:cNvSpPr txBox="1"/>
          <p:nvPr/>
        </p:nvSpPr>
        <p:spPr>
          <a:xfrm>
            <a:off x="4470847" y="5450731"/>
            <a:ext cx="96623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Mobility</a:t>
            </a:r>
            <a:endParaRPr lang="ko-KR" altLang="en-US" dirty="0"/>
          </a:p>
        </p:txBody>
      </p:sp>
      <p:sp>
        <p:nvSpPr>
          <p:cNvPr id="228" name="TextBox 227"/>
          <p:cNvSpPr txBox="1"/>
          <p:nvPr/>
        </p:nvSpPr>
        <p:spPr>
          <a:xfrm>
            <a:off x="6359314" y="3274486"/>
            <a:ext cx="91403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Anycast</a:t>
            </a:r>
            <a:endParaRPr lang="ko-KR" altLang="en-US" dirty="0"/>
          </a:p>
        </p:txBody>
      </p:sp>
      <p:cxnSp>
        <p:nvCxnSpPr>
          <p:cNvPr id="230" name="직선 연결선 229"/>
          <p:cNvCxnSpPr/>
          <p:nvPr/>
        </p:nvCxnSpPr>
        <p:spPr bwMode="auto">
          <a:xfrm>
            <a:off x="218602" y="3789040"/>
            <a:ext cx="851600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2" name="직선 연결선 231"/>
          <p:cNvCxnSpPr/>
          <p:nvPr/>
        </p:nvCxnSpPr>
        <p:spPr bwMode="auto">
          <a:xfrm flipV="1">
            <a:off x="4470847" y="1196752"/>
            <a:ext cx="38445" cy="25922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3" name="TextBox 232"/>
          <p:cNvSpPr txBox="1"/>
          <p:nvPr/>
        </p:nvSpPr>
        <p:spPr>
          <a:xfrm>
            <a:off x="5307310" y="1701257"/>
            <a:ext cx="68961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p</a:t>
            </a:r>
            <a:r>
              <a:rPr lang="en-US" altLang="ko-KR" sz="1000" b="1" dirty="0" smtClean="0"/>
              <a:t>: prefix</a:t>
            </a:r>
          </a:p>
          <a:p>
            <a:r>
              <a:rPr lang="en-US" altLang="ko-KR" sz="1000" b="1" dirty="0"/>
              <a:t>a</a:t>
            </a:r>
            <a:r>
              <a:rPr lang="en-US" altLang="ko-KR" sz="1000" b="1" dirty="0" smtClean="0"/>
              <a:t>:</a:t>
            </a:r>
            <a:r>
              <a:rPr lang="en-US" altLang="ko-KR" sz="1000" b="1" dirty="0"/>
              <a:t> </a:t>
            </a:r>
            <a:r>
              <a:rPr lang="en-US" altLang="ko-KR" sz="1000" b="1" dirty="0" smtClean="0"/>
              <a:t>suffix</a:t>
            </a:r>
            <a:endParaRPr lang="ko-KR" altLang="en-US" sz="1000" b="1" dirty="0"/>
          </a:p>
        </p:txBody>
      </p:sp>
      <p:sp>
        <p:nvSpPr>
          <p:cNvPr id="234" name="TextBox 233"/>
          <p:cNvSpPr txBox="1"/>
          <p:nvPr/>
        </p:nvSpPr>
        <p:spPr>
          <a:xfrm>
            <a:off x="4606742" y="3031346"/>
            <a:ext cx="14298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Randomly chosen suffix ?  =&gt;</a:t>
            </a:r>
          </a:p>
          <a:p>
            <a:r>
              <a:rPr lang="en-US" altLang="ko-KR" sz="1050" dirty="0" smtClean="0"/>
              <a:t>Load balancing</a:t>
            </a:r>
            <a:endParaRPr lang="ko-KR" altLang="en-US" sz="1050" dirty="0"/>
          </a:p>
        </p:txBody>
      </p:sp>
      <p:sp>
        <p:nvSpPr>
          <p:cNvPr id="235" name="TextBox 234"/>
          <p:cNvSpPr txBox="1"/>
          <p:nvPr/>
        </p:nvSpPr>
        <p:spPr>
          <a:xfrm>
            <a:off x="7305429" y="1248906"/>
            <a:ext cx="1718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Longest matching prefix 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899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A0283-13CB-406F-B87B-1177A8B7FF18}" type="slidenum">
              <a:rPr lang="en-US" altLang="ko-KR">
                <a:cs typeface="Arial" pitchFamily="34" charset="0"/>
              </a:rPr>
              <a:pPr/>
              <a:t>3</a:t>
            </a:fld>
            <a:endParaRPr lang="en-US" altLang="ko-KR" sz="1000" dirty="0">
              <a:cs typeface="Arial" pitchFamily="34" charset="0"/>
            </a:endParaRPr>
          </a:p>
        </p:txBody>
      </p:sp>
      <p:sp>
        <p:nvSpPr>
          <p:cNvPr id="212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400050"/>
            <a:ext cx="8262938" cy="647700"/>
          </a:xfrm>
        </p:spPr>
        <p:txBody>
          <a:bodyPr/>
          <a:lstStyle/>
          <a:p>
            <a:pPr defTabSz="915988"/>
            <a:r>
              <a:rPr lang="en-US" altLang="zh-CN" sz="400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IP Mobility problem</a:t>
            </a:r>
            <a:endParaRPr lang="en-US" altLang="zh-CN" sz="4000" dirty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124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8413"/>
            <a:ext cx="8713788" cy="5040312"/>
          </a:xfrm>
        </p:spPr>
        <p:txBody>
          <a:bodyPr/>
          <a:lstStyle/>
          <a:p>
            <a:pPr defTabSz="915988">
              <a:spcBef>
                <a:spcPct val="10000"/>
              </a:spcBef>
              <a:buFont typeface="Wingdings" pitchFamily="2" charset="2"/>
              <a:buChar char="u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IP address</a:t>
            </a:r>
          </a:p>
          <a:p>
            <a:pPr marL="457200" lvl="1" indent="0" defTabSz="915988">
              <a:spcBef>
                <a:spcPct val="10000"/>
              </a:spcBef>
              <a:buNone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 Loc. + id </a:t>
            </a:r>
          </a:p>
          <a:p>
            <a:pPr defTabSz="915988">
              <a:spcBef>
                <a:spcPct val="10000"/>
              </a:spcBef>
              <a:buFont typeface="Wingdings" pitchFamily="2" charset="2"/>
              <a:buChar char="u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Problems of IPv4 </a:t>
            </a:r>
          </a:p>
          <a:p>
            <a:pPr marL="758825" lvl="1" indent="-358775" defTabSz="915988">
              <a:spcBef>
                <a:spcPct val="10000"/>
              </a:spcBef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RIB/FIB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Size</a:t>
            </a:r>
          </a:p>
          <a:p>
            <a:pPr lvl="1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Multi-homing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ko-KR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Mobility</a:t>
            </a:r>
          </a:p>
          <a:p>
            <a:pPr lvl="1"/>
            <a:r>
              <a:rPr lang="en-US" altLang="ko-KR" dirty="0">
                <a:latin typeface="Arial" pitchFamily="34" charset="0"/>
                <a:cs typeface="Arial" pitchFamily="34" charset="0"/>
              </a:rPr>
              <a:t>IPv4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Exhaustion</a:t>
            </a:r>
          </a:p>
          <a:p>
            <a:pPr lvl="1"/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defTabSz="915988">
              <a:spcBef>
                <a:spcPct val="10000"/>
              </a:spcBef>
              <a:buFont typeface="Wingdings" pitchFamily="2" charset="2"/>
              <a:buChar char="u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A solution :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Identifier/Locator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split or Mobile IP 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0" indent="0" defTabSz="915988">
              <a:spcBef>
                <a:spcPct val="10000"/>
              </a:spcBef>
              <a:buNone/>
            </a:pPr>
            <a:endParaRPr lang="en-US" altLang="ko-KR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http://www.cidr-report.org/cgi-bin/plot?file=%2fvar%2fdata%2fbgp%2fas2%2e0%2fbgp%2dactive%2etxt&amp;start=583682400&amp;end=1300342207&amp;width=1&amp;height=1&amp;with=step&amp;ylabel=Active%20BGP%20entries%20%28FIB%29&amp;grid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340766"/>
            <a:ext cx="4577101" cy="3548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 rot="20898357">
            <a:off x="1250653" y="4456803"/>
            <a:ext cx="309634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Frequent </a:t>
            </a:r>
            <a:r>
              <a:rPr lang="en-US" altLang="ko-KR" dirty="0" err="1"/>
              <a:t>Deaggregation</a:t>
            </a:r>
            <a:r>
              <a:rPr lang="en-US" altLang="ko-KR" dirty="0"/>
              <a:t> due to </a:t>
            </a:r>
            <a:r>
              <a:rPr lang="en-US" altLang="ko-KR" dirty="0" err="1"/>
              <a:t>Multihoming</a:t>
            </a:r>
            <a:r>
              <a:rPr lang="en-US" altLang="ko-KR" dirty="0"/>
              <a:t> and </a:t>
            </a:r>
            <a:r>
              <a:rPr lang="en-US" altLang="ko-KR" dirty="0" smtClean="0"/>
              <a:t>Mobility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700845" y="5785066"/>
            <a:ext cx="77665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>
                <a:latin typeface="Arial"/>
                <a:cs typeface="Arial"/>
              </a:rPr>
              <a:t>* S</a:t>
            </a:r>
            <a:r>
              <a:rPr lang="en-US" altLang="ko-KR" i="1" dirty="0" smtClean="0">
                <a:latin typeface="Arial"/>
                <a:cs typeface="Arial"/>
              </a:rPr>
              <a:t>ome </a:t>
            </a:r>
            <a:r>
              <a:rPr lang="en-US" altLang="ko-KR" i="1" dirty="0">
                <a:latin typeface="Arial"/>
                <a:cs typeface="Arial"/>
              </a:rPr>
              <a:t>part of this teaching materials are prepared referencing the </a:t>
            </a:r>
            <a:r>
              <a:rPr lang="en-US" altLang="ko-KR" i="1" dirty="0" smtClean="0">
                <a:latin typeface="Arial"/>
                <a:cs typeface="Arial"/>
              </a:rPr>
              <a:t>material presented by </a:t>
            </a:r>
            <a:r>
              <a:rPr lang="en-US" altLang="ko-KR" i="1" dirty="0"/>
              <a:t>David Freedman – Network </a:t>
            </a:r>
            <a:r>
              <a:rPr lang="en-US" altLang="ko-KR" i="1" dirty="0" smtClean="0"/>
              <a:t>Manager </a:t>
            </a:r>
            <a:r>
              <a:rPr lang="en-US" altLang="ko-KR" i="1" dirty="0" err="1" smtClean="0"/>
              <a:t>Claranet</a:t>
            </a:r>
            <a:r>
              <a:rPr lang="en-US" altLang="ko-KR" i="1" dirty="0" smtClean="0"/>
              <a:t> </a:t>
            </a:r>
            <a:r>
              <a:rPr lang="en-US" altLang="ko-KR" i="1" dirty="0"/>
              <a:t>Technology </a:t>
            </a:r>
            <a:r>
              <a:rPr lang="en-US" altLang="ko-KR" i="1" dirty="0" smtClean="0"/>
              <a:t>Group</a:t>
            </a:r>
            <a:endParaRPr lang="en-US" altLang="ko-KR" i="1" dirty="0"/>
          </a:p>
        </p:txBody>
      </p:sp>
    </p:spTree>
    <p:extLst>
      <p:ext uri="{BB962C8B-B14F-4D97-AF65-F5344CB8AC3E}">
        <p14:creationId xmlns:p14="http://schemas.microsoft.com/office/powerpoint/2010/main" val="351546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A0283-13CB-406F-B87B-1177A8B7FF18}" type="slidenum">
              <a:rPr lang="en-US" altLang="ko-KR">
                <a:cs typeface="Arial" pitchFamily="34" charset="0"/>
              </a:rPr>
              <a:pPr/>
              <a:t>4</a:t>
            </a:fld>
            <a:endParaRPr lang="en-US" altLang="ko-KR" sz="1000" dirty="0">
              <a:cs typeface="Arial" pitchFamily="34" charset="0"/>
            </a:endParaRPr>
          </a:p>
        </p:txBody>
      </p:sp>
      <p:sp>
        <p:nvSpPr>
          <p:cNvPr id="212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04664"/>
            <a:ext cx="8262938" cy="647700"/>
          </a:xfrm>
        </p:spPr>
        <p:txBody>
          <a:bodyPr/>
          <a:lstStyle/>
          <a:p>
            <a:pPr defTabSz="915988"/>
            <a:r>
              <a:rPr lang="en-US" altLang="zh-CN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Discussion</a:t>
            </a:r>
            <a:endParaRPr lang="en-US" altLang="zh-CN" dirty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124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504" y="1340768"/>
            <a:ext cx="8857109" cy="3888779"/>
          </a:xfrm>
        </p:spPr>
        <p:txBody>
          <a:bodyPr/>
          <a:lstStyle/>
          <a:p>
            <a:pPr defTabSz="915988">
              <a:spcBef>
                <a:spcPct val="10000"/>
              </a:spcBef>
              <a:buFont typeface="Wingdings" pitchFamily="2" charset="2"/>
              <a:buChar char="u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Hi3: HIP 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i3</a:t>
            </a:r>
          </a:p>
          <a:p>
            <a:pPr defTabSz="915988">
              <a:spcBef>
                <a:spcPct val="10000"/>
              </a:spcBef>
              <a:buFont typeface="Wingdings" pitchFamily="2" charset="2"/>
              <a:buChar char="u"/>
            </a:pPr>
            <a:r>
              <a:rPr lang="en-US" altLang="ko-KR" sz="2400" dirty="0">
                <a:latin typeface="Arial" pitchFamily="34" charset="0"/>
                <a:cs typeface="Arial" pitchFamily="34" charset="0"/>
              </a:rPr>
              <a:t>SDN for 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redirection? </a:t>
            </a:r>
            <a:r>
              <a:rPr lang="fr-FR" altLang="ko-KR" sz="2400" dirty="0">
                <a:latin typeface="Arial" pitchFamily="34" charset="0"/>
                <a:cs typeface="Arial" pitchFamily="34" charset="0"/>
              </a:rPr>
              <a:t>o</a:t>
            </a:r>
            <a:r>
              <a:rPr lang="fr-FR" altLang="ko-KR" sz="2400" dirty="0" smtClean="0">
                <a:latin typeface="Arial" pitchFamily="34" charset="0"/>
                <a:cs typeface="Arial" pitchFamily="34" charset="0"/>
              </a:rPr>
              <a:t>r indirection?</a:t>
            </a:r>
            <a:endParaRPr lang="en-US" altLang="ko-KR" sz="2400" dirty="0" smtClean="0">
              <a:latin typeface="Arial" pitchFamily="34" charset="0"/>
              <a:cs typeface="Arial" pitchFamily="34" charset="0"/>
            </a:endParaRPr>
          </a:p>
          <a:p>
            <a:pPr marL="0" indent="0" defTabSz="915988">
              <a:spcBef>
                <a:spcPct val="10000"/>
              </a:spcBef>
              <a:buNone/>
            </a:pPr>
            <a:endParaRPr lang="en-US" altLang="ko-KR" sz="2000" dirty="0" smtClean="0">
              <a:latin typeface="Arial" pitchFamily="34" charset="0"/>
              <a:cs typeface="Arial" pitchFamily="34" charset="0"/>
            </a:endParaRPr>
          </a:p>
          <a:p>
            <a:pPr marL="457200" lvl="1" indent="0" defTabSz="915988">
              <a:spcBef>
                <a:spcPct val="10000"/>
              </a:spcBef>
              <a:buNone/>
            </a:pPr>
            <a:endParaRPr lang="en-US" altLang="ko-KR" sz="2000" dirty="0" smtClean="0">
              <a:latin typeface="Arial" pitchFamily="34" charset="0"/>
              <a:cs typeface="Arial" pitchFamily="34" charset="0"/>
            </a:endParaRPr>
          </a:p>
          <a:p>
            <a:pPr lvl="1" defTabSz="915988">
              <a:spcBef>
                <a:spcPct val="10000"/>
              </a:spcBef>
              <a:buFont typeface="Wingdings" pitchFamily="2" charset="2"/>
              <a:buChar char="u"/>
            </a:pPr>
            <a:endParaRPr lang="en-US" altLang="ko-KR" sz="2000" dirty="0" smtClean="0">
              <a:latin typeface="Arial" pitchFamily="34" charset="0"/>
              <a:cs typeface="Arial" pitchFamily="34" charset="0"/>
            </a:endParaRPr>
          </a:p>
          <a:p>
            <a:pPr defTabSz="915988">
              <a:spcBef>
                <a:spcPct val="10000"/>
              </a:spcBef>
              <a:buFont typeface="Wingdings" pitchFamily="2" charset="2"/>
              <a:buChar char="u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Compatibility</a:t>
            </a:r>
          </a:p>
          <a:p>
            <a:pPr defTabSz="915988">
              <a:spcBef>
                <a:spcPct val="10000"/>
              </a:spcBef>
              <a:buFont typeface="Wingdings" pitchFamily="2" charset="2"/>
              <a:buChar char="u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Cost to build infrastructure</a:t>
            </a:r>
            <a:endParaRPr lang="en-US" altLang="ko-KR" sz="2400" dirty="0" smtClean="0">
              <a:latin typeface="Arial" pitchFamily="34" charset="0"/>
              <a:cs typeface="Arial" pitchFamily="34" charset="0"/>
            </a:endParaRPr>
          </a:p>
          <a:p>
            <a:pPr defTabSz="915988">
              <a:spcBef>
                <a:spcPct val="10000"/>
              </a:spcBef>
              <a:buFont typeface="Wingdings" pitchFamily="2" charset="2"/>
              <a:buChar char="u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Your preference</a:t>
            </a:r>
          </a:p>
          <a:p>
            <a:pPr defTabSz="915988">
              <a:spcBef>
                <a:spcPct val="10000"/>
              </a:spcBef>
              <a:buFont typeface="Wingdings" pitchFamily="2" charset="2"/>
              <a:buChar char="u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How to lead to universal solution?</a:t>
            </a:r>
          </a:p>
          <a:p>
            <a:pPr defTabSz="915988">
              <a:spcBef>
                <a:spcPct val="10000"/>
              </a:spcBef>
              <a:buFont typeface="Wingdings" pitchFamily="2" charset="2"/>
              <a:buChar char="u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HIP: NAT, firewall … Can preserve their own role with HIP?</a:t>
            </a:r>
            <a:endParaRPr lang="en-US" altLang="ko-KR" sz="2400" dirty="0" smtClean="0">
              <a:latin typeface="Arial" pitchFamily="34" charset="0"/>
              <a:cs typeface="Arial" pitchFamily="34" charset="0"/>
            </a:endParaRPr>
          </a:p>
          <a:p>
            <a:pPr defTabSz="915988">
              <a:spcBef>
                <a:spcPct val="10000"/>
              </a:spcBef>
              <a:buFont typeface="Wingdings" pitchFamily="2" charset="2"/>
              <a:buChar char="u"/>
            </a:pPr>
            <a:endParaRPr lang="en-US" altLang="ko-KR" sz="2400" dirty="0" smtClean="0">
              <a:latin typeface="Arial" pitchFamily="34" charset="0"/>
              <a:cs typeface="Arial" pitchFamily="34" charset="0"/>
            </a:endParaRPr>
          </a:p>
          <a:p>
            <a:pPr defTabSz="915988">
              <a:spcBef>
                <a:spcPct val="10000"/>
              </a:spcBef>
              <a:buFont typeface="Wingdings" pitchFamily="2" charset="2"/>
              <a:buChar char="u"/>
            </a:pPr>
            <a:endParaRPr lang="en-US" altLang="ko-KR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40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A0283-13CB-406F-B87B-1177A8B7FF18}" type="slidenum">
              <a:rPr lang="en-US" altLang="ko-KR">
                <a:cs typeface="Arial" pitchFamily="34" charset="0"/>
              </a:rPr>
              <a:pPr/>
              <a:t>5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12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262938" cy="647700"/>
          </a:xfrm>
        </p:spPr>
        <p:txBody>
          <a:bodyPr/>
          <a:lstStyle/>
          <a:p>
            <a:r>
              <a:rPr lang="ko-KR" altLang="en-US" sz="4000" b="0" dirty="0"/>
              <a:t/>
            </a:r>
            <a:br>
              <a:rPr lang="ko-KR" altLang="en-US" sz="4000" b="0" dirty="0"/>
            </a:br>
            <a:r>
              <a:rPr lang="fr-FR" altLang="ko-KR" sz="4000" i="1" dirty="0" smtClean="0">
                <a:latin typeface="Arial" pitchFamily="34" charset="0"/>
                <a:cs typeface="Arial" pitchFamily="34" charset="0"/>
              </a:rPr>
              <a:t>MobilityFirst</a:t>
            </a:r>
            <a:endParaRPr lang="en-US" altLang="zh-CN" sz="4000" i="1" dirty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124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124744"/>
            <a:ext cx="8713788" cy="5040312"/>
          </a:xfr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altLang="ko-KR" sz="2400" i="1" dirty="0" err="1" smtClean="0">
                <a:latin typeface="Arial" pitchFamily="34" charset="0"/>
                <a:cs typeface="Arial" pitchFamily="34" charset="0"/>
              </a:rPr>
              <a:t>MobilityFirst</a:t>
            </a:r>
            <a:endParaRPr lang="en-US" altLang="ko-KR" sz="2400" i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ko-KR" sz="2000" dirty="0">
                <a:latin typeface="Arial" pitchFamily="34" charset="0"/>
                <a:cs typeface="Arial" pitchFamily="34" charset="0"/>
              </a:rPr>
              <a:t>A Robust and Trustworthy Mobility-Centric Architecture for the Future Internet </a:t>
            </a:r>
          </a:p>
          <a:p>
            <a:pPr lvl="1"/>
            <a:r>
              <a:rPr lang="fr-FR" altLang="ko-KR" sz="2000" dirty="0">
                <a:latin typeface="Arial" pitchFamily="34" charset="0"/>
                <a:cs typeface="Arial" pitchFamily="34" charset="0"/>
              </a:rPr>
              <a:t>Vision: Emerging “mobile Internet” usage scenarios – pervasive/M2M/IoT 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Sensor Networks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03648" y="6094457"/>
            <a:ext cx="748883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i="1" dirty="0">
                <a:cs typeface="Arial" pitchFamily="34" charset="0"/>
              </a:rPr>
              <a:t>* S</a:t>
            </a:r>
            <a:r>
              <a:rPr lang="en-US" altLang="ko-KR" sz="1100" i="1" dirty="0" smtClean="0">
                <a:cs typeface="Arial" pitchFamily="34" charset="0"/>
              </a:rPr>
              <a:t>ome </a:t>
            </a:r>
            <a:r>
              <a:rPr lang="en-US" altLang="ko-KR" sz="1100" i="1" dirty="0">
                <a:cs typeface="Arial" pitchFamily="34" charset="0"/>
              </a:rPr>
              <a:t>part of this teaching materials are prepared referencing the </a:t>
            </a:r>
            <a:r>
              <a:rPr lang="en-US" altLang="ko-KR" sz="1100" i="1" dirty="0" smtClean="0">
                <a:cs typeface="Arial" pitchFamily="34" charset="0"/>
              </a:rPr>
              <a:t>material presented by </a:t>
            </a:r>
            <a:r>
              <a:rPr lang="fr-FR" altLang="ko-KR" sz="1100" i="1" dirty="0" smtClean="0">
                <a:cs typeface="Arial" pitchFamily="34" charset="0"/>
              </a:rPr>
              <a:t>D</a:t>
            </a:r>
            <a:r>
              <a:rPr lang="fr-FR" altLang="ko-KR" sz="1100" i="1" dirty="0">
                <a:cs typeface="Arial" pitchFamily="34" charset="0"/>
              </a:rPr>
              <a:t>. Raychaudhuri </a:t>
            </a:r>
            <a:r>
              <a:rPr lang="fr-FR" altLang="ko-KR" sz="1100" i="1" dirty="0" smtClean="0">
                <a:cs typeface="Arial" pitchFamily="34" charset="0"/>
              </a:rPr>
              <a:t>WINLAB</a:t>
            </a:r>
            <a:r>
              <a:rPr lang="fr-FR" altLang="ko-KR" sz="1100" i="1" dirty="0">
                <a:cs typeface="Arial" pitchFamily="34" charset="0"/>
              </a:rPr>
              <a:t>, Rutgers </a:t>
            </a:r>
            <a:r>
              <a:rPr lang="fr-FR" altLang="ko-KR" sz="1100" i="1" dirty="0" smtClean="0">
                <a:cs typeface="Arial" pitchFamily="34" charset="0"/>
              </a:rPr>
              <a:t>University, PIMRC </a:t>
            </a:r>
            <a:r>
              <a:rPr lang="fr-FR" altLang="ko-KR" sz="1100" i="1" dirty="0">
                <a:cs typeface="Arial" pitchFamily="34" charset="0"/>
              </a:rPr>
              <a:t>Keynote, Sept 13, 2011 </a:t>
            </a:r>
            <a:endParaRPr lang="en-US" altLang="ko-KR" sz="1100" i="1" dirty="0"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2924944"/>
            <a:ext cx="6155527" cy="316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610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A0283-13CB-406F-B87B-1177A8B7FF18}" type="slidenum">
              <a:rPr lang="en-US" altLang="ko-KR">
                <a:cs typeface="Arial" pitchFamily="34" charset="0"/>
              </a:rPr>
              <a:pPr/>
              <a:t>6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12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262938" cy="647700"/>
          </a:xfrm>
        </p:spPr>
        <p:txBody>
          <a:bodyPr/>
          <a:lstStyle/>
          <a:p>
            <a:r>
              <a:rPr lang="ko-KR" altLang="en-US" sz="4000" b="0" dirty="0"/>
              <a:t/>
            </a:r>
            <a:br>
              <a:rPr lang="ko-KR" altLang="en-US" sz="4000" b="0" dirty="0"/>
            </a:br>
            <a:r>
              <a:rPr lang="fr-FR" altLang="ko-KR" sz="4000" i="1" dirty="0" smtClean="0">
                <a:latin typeface="Arial" pitchFamily="34" charset="0"/>
                <a:cs typeface="Arial" pitchFamily="34" charset="0"/>
              </a:rPr>
              <a:t>MobilityFirst </a:t>
            </a:r>
            <a:r>
              <a:rPr lang="fr-FR" altLang="ko-KR" sz="4000" i="1" dirty="0">
                <a:latin typeface="Arial" pitchFamily="34" charset="0"/>
                <a:cs typeface="Arial" pitchFamily="34" charset="0"/>
              </a:rPr>
              <a:t>: </a:t>
            </a:r>
            <a:r>
              <a:rPr lang="fr-FR" altLang="ko-KR" sz="2000" dirty="0">
                <a:latin typeface="Arial" pitchFamily="34" charset="0"/>
                <a:cs typeface="Arial" pitchFamily="34" charset="0"/>
              </a:rPr>
              <a:t>http://mobilityfirst.winlab.rutgers.edu/</a:t>
            </a:r>
            <a:endParaRPr lang="en-US" altLang="zh-CN" sz="2000" dirty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124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496" y="1268761"/>
            <a:ext cx="8981331" cy="100811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dirty="0">
                <a:latin typeface="Arial" pitchFamily="34" charset="0"/>
                <a:cs typeface="Arial" pitchFamily="34" charset="0"/>
              </a:rPr>
              <a:t>(1) separation of naming and addressing, implemented via a fast global dynamic name resolution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service</a:t>
            </a:r>
            <a:endParaRPr lang="en-US" altLang="ko-KR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(2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) self-certifying public key network addresses to support strong authentication and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security</a:t>
            </a:r>
            <a:endParaRPr lang="en-US" altLang="ko-KR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(3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) generalized delay-tolerant routing with in-network storage for packets in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transit</a:t>
            </a:r>
          </a:p>
          <a:p>
            <a:pPr marL="0" indent="0">
              <a:buNone/>
            </a:pPr>
            <a:r>
              <a:rPr lang="en-US" altLang="ko-KR" sz="1400" dirty="0">
                <a:latin typeface="Arial" pitchFamily="34" charset="0"/>
                <a:cs typeface="Arial" pitchFamily="34" charset="0"/>
              </a:rPr>
              <a:t>(4) flat-label internetwork routing with public key addresses</a:t>
            </a:r>
          </a:p>
          <a:p>
            <a:pPr>
              <a:buFont typeface="Wingdings" pitchFamily="2" charset="2"/>
              <a:buChar char="u"/>
            </a:pPr>
            <a:endParaRPr lang="en-US" altLang="ko-KR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://mobilityfirst.winlab.rutgers.edu/images/clip_image002_0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2989"/>
            <a:ext cx="6768752" cy="411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5496" y="2276872"/>
            <a:ext cx="2520280" cy="323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868686"/>
              </a:buClr>
              <a:buSzPct val="75000"/>
            </a:pPr>
            <a:r>
              <a:rPr lang="en-US" altLang="ko-KR" sz="1400" kern="0" dirty="0" smtClean="0">
                <a:solidFill>
                  <a:srgbClr val="000000"/>
                </a:solidFill>
                <a:ea typeface="굴림"/>
                <a:cs typeface="Arial" pitchFamily="34" charset="0"/>
              </a:rPr>
              <a:t>(</a:t>
            </a:r>
            <a:r>
              <a:rPr lang="en-US" altLang="ko-KR" sz="1400" kern="0" dirty="0">
                <a:solidFill>
                  <a:srgbClr val="000000"/>
                </a:solidFill>
                <a:ea typeface="굴림"/>
                <a:cs typeface="Arial" pitchFamily="34" charset="0"/>
              </a:rPr>
              <a:t>5) hop-by-hop transport protocols operating over path segments rather than an end-end path</a:t>
            </a:r>
          </a:p>
          <a:p>
            <a:pPr lvl="0" eaLnBrk="0" hangingPunct="0">
              <a:spcBef>
                <a:spcPct val="20000"/>
              </a:spcBef>
              <a:buClr>
                <a:srgbClr val="868686"/>
              </a:buClr>
              <a:buSzPct val="75000"/>
            </a:pPr>
            <a:r>
              <a:rPr lang="en-US" altLang="ko-KR" sz="1400" kern="0" dirty="0">
                <a:solidFill>
                  <a:srgbClr val="000000"/>
                </a:solidFill>
                <a:ea typeface="굴림"/>
                <a:cs typeface="Arial" pitchFamily="34" charset="0"/>
              </a:rPr>
              <a:t>(6) a separate network management plane that provides enhanced visibility</a:t>
            </a:r>
          </a:p>
          <a:p>
            <a:pPr lvl="0" eaLnBrk="0" hangingPunct="0">
              <a:spcBef>
                <a:spcPct val="20000"/>
              </a:spcBef>
              <a:buClr>
                <a:srgbClr val="868686"/>
              </a:buClr>
              <a:buSzPct val="75000"/>
            </a:pPr>
            <a:r>
              <a:rPr lang="en-US" altLang="ko-KR" sz="1400" kern="0" dirty="0">
                <a:solidFill>
                  <a:srgbClr val="000000"/>
                </a:solidFill>
                <a:ea typeface="굴림"/>
                <a:cs typeface="Arial" pitchFamily="34" charset="0"/>
              </a:rPr>
              <a:t>(7) optional privacy features for user and location data</a:t>
            </a:r>
          </a:p>
          <a:p>
            <a:pPr lvl="0" eaLnBrk="0" hangingPunct="0">
              <a:spcBef>
                <a:spcPct val="20000"/>
              </a:spcBef>
              <a:buClr>
                <a:srgbClr val="868686"/>
              </a:buClr>
              <a:buSzPct val="75000"/>
            </a:pPr>
            <a:r>
              <a:rPr lang="en-US" altLang="ko-KR" sz="1400" kern="0" dirty="0">
                <a:solidFill>
                  <a:srgbClr val="000000"/>
                </a:solidFill>
                <a:ea typeface="굴림"/>
                <a:cs typeface="Arial" pitchFamily="34" charset="0"/>
              </a:rPr>
              <a:t>(8) an integrated computing and storage layer at routers to support programmability and evolution of enhanced network services. </a:t>
            </a:r>
            <a:endParaRPr lang="fr-FR" altLang="ko-KR" sz="1400" kern="0" dirty="0">
              <a:solidFill>
                <a:srgbClr val="000000"/>
              </a:solidFill>
              <a:ea typeface="굴림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43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A0283-13CB-406F-B87B-1177A8B7FF18}" type="slidenum">
              <a:rPr lang="en-US" altLang="ko-KR">
                <a:cs typeface="Arial" pitchFamily="34" charset="0"/>
              </a:rPr>
              <a:pPr/>
              <a:t>7</a:t>
            </a:fld>
            <a:endParaRPr lang="en-US" altLang="ko-KR" sz="1000" dirty="0">
              <a:cs typeface="Arial" pitchFamily="34" charset="0"/>
            </a:endParaRPr>
          </a:p>
        </p:txBody>
      </p:sp>
      <p:sp>
        <p:nvSpPr>
          <p:cNvPr id="212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04664"/>
            <a:ext cx="8262938" cy="647700"/>
          </a:xfrm>
        </p:spPr>
        <p:txBody>
          <a:bodyPr/>
          <a:lstStyle/>
          <a:p>
            <a:pPr defTabSz="915988"/>
            <a:r>
              <a:rPr lang="en-US" altLang="zh-CN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Conclusion</a:t>
            </a:r>
            <a:endParaRPr lang="en-US" altLang="zh-CN" dirty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124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504" y="1340768"/>
            <a:ext cx="8857109" cy="4968552"/>
          </a:xfrm>
        </p:spPr>
        <p:txBody>
          <a:bodyPr/>
          <a:lstStyle/>
          <a:p>
            <a:pPr defTabSz="915988">
              <a:spcBef>
                <a:spcPct val="10000"/>
              </a:spcBef>
              <a:buFont typeface="Wingdings" pitchFamily="2" charset="2"/>
              <a:buChar char="u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Problem 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of </a:t>
            </a:r>
            <a:r>
              <a:rPr lang="en-US" altLang="ko-KR" sz="2400" dirty="0" err="1" smtClean="0">
                <a:latin typeface="Arial" pitchFamily="34" charset="0"/>
                <a:cs typeface="Arial" pitchFamily="34" charset="0"/>
              </a:rPr>
              <a:t>ip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mobility</a:t>
            </a:r>
          </a:p>
          <a:p>
            <a:pPr lvl="1" defTabSz="915988"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Hierarchical addressing</a:t>
            </a:r>
          </a:p>
          <a:p>
            <a:pPr lvl="1" defTabSz="915988">
              <a:spcBef>
                <a:spcPct val="10000"/>
              </a:spcBef>
              <a:buFont typeface="Wingdings" panose="05000000000000000000" pitchFamily="2" charset="2"/>
              <a:buChar char="Ø"/>
            </a:pP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 defTabSz="915988">
              <a:spcBef>
                <a:spcPct val="10000"/>
              </a:spcBef>
              <a:buFont typeface="Wingdings" panose="05000000000000000000" pitchFamily="2" charset="2"/>
              <a:buChar char="u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Solution?</a:t>
            </a:r>
          </a:p>
          <a:p>
            <a:pPr lvl="1" defTabSz="915988"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flat addressing</a:t>
            </a:r>
          </a:p>
          <a:p>
            <a:pPr lvl="2" defTabSz="915988">
              <a:spcBef>
                <a:spcPct val="10000"/>
              </a:spcBef>
              <a:buFont typeface="Wingdings" panose="05000000000000000000" pitchFamily="2" charset="2"/>
              <a:buChar char="v"/>
            </a:pP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Arch. of flat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addressing? :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public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key? Any other candidate?</a:t>
            </a:r>
          </a:p>
          <a:p>
            <a:pPr lvl="1" defTabSz="915988"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DNS?</a:t>
            </a:r>
          </a:p>
          <a:p>
            <a:pPr lvl="1" defTabSz="915988">
              <a:spcBef>
                <a:spcPct val="10000"/>
              </a:spcBef>
              <a:buFont typeface="Wingdings" panose="05000000000000000000" pitchFamily="2" charset="2"/>
              <a:buChar char="Ø"/>
            </a:pPr>
            <a:endParaRPr lang="en-US" altLang="ko-KR" sz="2000" dirty="0" smtClean="0">
              <a:latin typeface="Arial" pitchFamily="34" charset="0"/>
              <a:cs typeface="Arial" pitchFamily="34" charset="0"/>
            </a:endParaRPr>
          </a:p>
          <a:p>
            <a:pPr lvl="1" defTabSz="915988">
              <a:spcBef>
                <a:spcPct val="10000"/>
              </a:spcBef>
              <a:buFont typeface="Wingdings" panose="05000000000000000000" pitchFamily="2" charset="2"/>
              <a:buChar char="Ø"/>
            </a:pPr>
            <a:endParaRPr lang="en-US" altLang="ko-KR" sz="2000" dirty="0" smtClean="0">
              <a:latin typeface="Arial" pitchFamily="34" charset="0"/>
              <a:cs typeface="Arial" pitchFamily="34" charset="0"/>
            </a:endParaRPr>
          </a:p>
          <a:p>
            <a:pPr lvl="2" defTabSz="915988">
              <a:spcBef>
                <a:spcPct val="10000"/>
              </a:spcBef>
              <a:buFont typeface="Wingdings" panose="05000000000000000000" pitchFamily="2" charset="2"/>
              <a:buChar char="v"/>
            </a:pPr>
            <a:endParaRPr lang="en-US" altLang="ko-KR" sz="1200" dirty="0" smtClean="0">
              <a:latin typeface="Arial" pitchFamily="34" charset="0"/>
              <a:cs typeface="Arial" pitchFamily="34" charset="0"/>
            </a:endParaRPr>
          </a:p>
          <a:p>
            <a:pPr defTabSz="915988">
              <a:spcBef>
                <a:spcPct val="10000"/>
              </a:spcBef>
              <a:buFont typeface="Wingdings" pitchFamily="2" charset="2"/>
              <a:buChar char="u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Future: </a:t>
            </a:r>
            <a:r>
              <a:rPr lang="en-US" altLang="ko-KR" sz="2400" dirty="0" err="1" smtClean="0">
                <a:latin typeface="Arial" pitchFamily="34" charset="0"/>
                <a:cs typeface="Arial" pitchFamily="34" charset="0"/>
              </a:rPr>
              <a:t>IoT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 so many </a:t>
            </a:r>
            <a:r>
              <a:rPr lang="en-US" altLang="ko-KR" sz="2400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m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obile node</a:t>
            </a:r>
            <a:endParaRPr lang="en-US" altLang="ko-KR" sz="2400" dirty="0">
              <a:latin typeface="Arial" pitchFamily="34" charset="0"/>
              <a:cs typeface="Arial" pitchFamily="34" charset="0"/>
            </a:endParaRPr>
          </a:p>
          <a:p>
            <a:pPr lvl="1" defTabSz="915988"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Things connected to Cellular network, MANET, AP….</a:t>
            </a:r>
          </a:p>
        </p:txBody>
      </p:sp>
    </p:spTree>
    <p:extLst>
      <p:ext uri="{BB962C8B-B14F-4D97-AF65-F5344CB8AC3E}">
        <p14:creationId xmlns:p14="http://schemas.microsoft.com/office/powerpoint/2010/main" val="284830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슬라이드 번호 개체 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00875" y="6240463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fld id="{CB82EB17-A493-4172-BAEC-358922DB6ECA}" type="slidenum">
              <a:rPr lang="en-US" altLang="ko-KR" sz="1200">
                <a:solidFill>
                  <a:srgbClr val="898989"/>
                </a:solidFill>
              </a:rPr>
              <a:pPr/>
              <a:t>8</a:t>
            </a:fld>
            <a:endParaRPr lang="en-US" altLang="ko-KR" sz="1000">
              <a:solidFill>
                <a:srgbClr val="898989"/>
              </a:solidFill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008" y="1269131"/>
            <a:ext cx="8964488" cy="5256213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endParaRPr lang="en-US" altLang="ko-KR" sz="2400" dirty="0">
              <a:latin typeface="Arial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Alexander </a:t>
            </a:r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Afanasyev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., “BGP Routing Table: Trends and Challenges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Tian Bu et al., </a:t>
            </a:r>
            <a:r>
              <a:rPr lang="en-US" altLang="ko-KR" sz="2000" dirty="0">
                <a:latin typeface="Arial" pitchFamily="34" charset="0"/>
                <a:cs typeface="Arial" panose="020B0604020202020204" pitchFamily="34" charset="0"/>
              </a:rPr>
              <a:t>“On Characterizing BGP Routing Table Growth”</a:t>
            </a:r>
            <a:endParaRPr lang="en-US" altLang="ko-KR" sz="2000" dirty="0" smtClean="0">
              <a:latin typeface="Arial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2000" dirty="0">
              <a:latin typeface="Arial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2000" dirty="0">
              <a:latin typeface="Arial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0000FF"/>
                </a:solidFill>
                <a:latin typeface="Arial" pitchFamily="34" charset="0"/>
              </a:rPr>
              <a:t>Submit </a:t>
            </a:r>
            <a:r>
              <a:rPr lang="en-US" altLang="ko-KR" sz="2000" b="1" dirty="0">
                <a:solidFill>
                  <a:srgbClr val="0000FF"/>
                </a:solidFill>
                <a:latin typeface="Arial" pitchFamily="34" charset="0"/>
              </a:rPr>
              <a:t>1 page report online via KLMS by 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itchFamily="34" charset="0"/>
              </a:rPr>
              <a:t>6pm </a:t>
            </a:r>
            <a:r>
              <a:rPr lang="en-US" altLang="ko-KR" sz="2000" b="1" dirty="0">
                <a:solidFill>
                  <a:srgbClr val="0000FF"/>
                </a:solidFill>
                <a:latin typeface="Arial" pitchFamily="34" charset="0"/>
              </a:rPr>
              <a:t>Sep. 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itchFamily="34" charset="0"/>
              </a:rPr>
              <a:t>21 </a:t>
            </a:r>
            <a:r>
              <a:rPr lang="en-US" altLang="ko-KR" sz="2000" b="1" dirty="0">
                <a:solidFill>
                  <a:srgbClr val="0000FF"/>
                </a:solidFill>
                <a:latin typeface="Arial" pitchFamily="34" charset="0"/>
              </a:rPr>
              <a:t>which is the day before the lecture of Sep. 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itchFamily="34" charset="0"/>
              </a:rPr>
              <a:t>22 </a:t>
            </a:r>
            <a:r>
              <a:rPr lang="en-US" altLang="ko-KR" sz="2000" b="1" dirty="0">
                <a:solidFill>
                  <a:srgbClr val="0000FF"/>
                </a:solidFill>
                <a:latin typeface="Arial" pitchFamily="34" charset="0"/>
              </a:rPr>
              <a:t>(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itchFamily="34" charset="0"/>
              </a:rPr>
              <a:t>Thur.)</a:t>
            </a:r>
            <a:endParaRPr lang="en-US" altLang="ko-KR" sz="2000" b="1" dirty="0">
              <a:solidFill>
                <a:srgbClr val="0000FF"/>
              </a:solidFill>
              <a:latin typeface="Arial" pitchFamily="34" charset="0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ko-KR" sz="2000" b="1" dirty="0">
                <a:solidFill>
                  <a:srgbClr val="0000FF"/>
                </a:solidFill>
                <a:latin typeface="Arial" pitchFamily="34" charset="0"/>
              </a:rPr>
              <a:t>Submit also 1 page report (hard copy) at the beginning of the lecture of Sep. 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itchFamily="34" charset="0"/>
              </a:rPr>
              <a:t>22 </a:t>
            </a:r>
            <a:r>
              <a:rPr lang="en-US" altLang="ko-KR" sz="2000" b="1" dirty="0">
                <a:solidFill>
                  <a:srgbClr val="0000FF"/>
                </a:solidFill>
                <a:latin typeface="Arial" pitchFamily="34" charset="0"/>
              </a:rPr>
              <a:t>(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itchFamily="34" charset="0"/>
              </a:rPr>
              <a:t>Thur.) </a:t>
            </a:r>
            <a:r>
              <a:rPr lang="en-US" altLang="ko-KR" sz="2000" b="1" dirty="0">
                <a:solidFill>
                  <a:srgbClr val="0000FF"/>
                </a:solidFill>
                <a:latin typeface="Arial" pitchFamily="34" charset="0"/>
              </a:rPr>
              <a:t>as attendance check and for discussion </a:t>
            </a:r>
            <a:endParaRPr lang="en-US" altLang="ko-KR" sz="2000" b="1" dirty="0" smtClean="0">
              <a:solidFill>
                <a:srgbClr val="0000FF"/>
              </a:solidFill>
              <a:latin typeface="Arial" pitchFamily="34" charset="0"/>
            </a:endParaRPr>
          </a:p>
          <a:p>
            <a:pPr marL="0" indent="0" eaLnBrk="1" hangingPunct="1">
              <a:buNone/>
            </a:pPr>
            <a:endParaRPr lang="en-US" altLang="ko-KR" sz="2000" b="1" dirty="0">
              <a:solidFill>
                <a:srgbClr val="0000FF"/>
              </a:solidFill>
              <a:latin typeface="Arial" pitchFamily="34" charset="0"/>
            </a:endParaRPr>
          </a:p>
          <a:p>
            <a:pPr marL="0" indent="0" eaLnBrk="1" hangingPunct="1">
              <a:buNone/>
            </a:pPr>
            <a:endParaRPr lang="en-US" altLang="ko-KR" sz="2000" b="1" dirty="0">
              <a:solidFill>
                <a:srgbClr val="0000FF"/>
              </a:solidFill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ko-KR" sz="2000" dirty="0" smtClean="0">
              <a:latin typeface="Arial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7451725" cy="6477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ko-KR" sz="3200" dirty="0" smtClean="0">
                <a:latin typeface="Arial" charset="0"/>
              </a:rPr>
              <a:t>Reading Assignment</a:t>
            </a:r>
            <a:endParaRPr lang="en-US" altLang="ko-KR" sz="3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22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00F46-E6EC-452D-B9F5-59CB14AB0354}" type="slidenum">
              <a:rPr lang="en-US" altLang="ko-KR">
                <a:cs typeface="Arial" pitchFamily="34" charset="0"/>
              </a:rPr>
              <a:pPr/>
              <a:t>9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445445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624" tIns="44517" rIns="90624" bIns="44517"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Mobile IP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Operation </a:t>
            </a:r>
            <a:r>
              <a:rPr lang="en-US" altLang="ko-K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(FYI)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5446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107504" y="1206501"/>
            <a:ext cx="5112568" cy="434657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624" tIns="44517" rIns="90624" bIns="44517"/>
          <a:lstStyle/>
          <a:p>
            <a:pPr>
              <a:lnSpc>
                <a:spcPct val="90000"/>
              </a:lnSpc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Agents advertise their presence.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latin typeface="Arial" pitchFamily="34" charset="0"/>
                <a:cs typeface="Arial" pitchFamily="34" charset="0"/>
              </a:rPr>
              <a:t>Using ICMP or mobile IP control messages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latin typeface="Arial" pitchFamily="34" charset="0"/>
                <a:cs typeface="Arial" pitchFamily="34" charset="0"/>
              </a:rPr>
              <a:t>Mobile host can solicit agent information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latin typeface="Arial" pitchFamily="34" charset="0"/>
                <a:cs typeface="Arial" pitchFamily="34" charset="0"/>
              </a:rPr>
              <a:t>Mobile host can determine where it is</a:t>
            </a:r>
          </a:p>
          <a:p>
            <a:pPr>
              <a:lnSpc>
                <a:spcPct val="90000"/>
              </a:lnSpc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Registration process: mobile host registers with home and foreign agent.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latin typeface="Arial" pitchFamily="34" charset="0"/>
                <a:cs typeface="Arial" pitchFamily="34" charset="0"/>
              </a:rPr>
              <a:t>Set up binding</a:t>
            </a:r>
          </a:p>
          <a:p>
            <a:pPr>
              <a:lnSpc>
                <a:spcPct val="90000"/>
              </a:lnSpc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Tunneling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latin typeface="Arial" pitchFamily="34" charset="0"/>
                <a:cs typeface="Arial" pitchFamily="34" charset="0"/>
              </a:rPr>
              <a:t>forward packets to foreign agent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latin typeface="Arial" pitchFamily="34" charset="0"/>
                <a:cs typeface="Arial" pitchFamily="34" charset="0"/>
              </a:rPr>
              <a:t>foreign agent forwards packets to mobile host</a:t>
            </a:r>
          </a:p>
          <a:p>
            <a:pPr>
              <a:lnSpc>
                <a:spcPct val="90000"/>
              </a:lnSpc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Supporting mobility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latin typeface="Arial" pitchFamily="34" charset="0"/>
                <a:cs typeface="Arial" pitchFamily="34" charset="0"/>
              </a:rPr>
              <a:t>invalidating old caches in a lazy </a:t>
            </a:r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fashion</a:t>
            </a:r>
          </a:p>
          <a:p>
            <a:pPr>
              <a:lnSpc>
                <a:spcPct val="90000"/>
              </a:lnSpc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Triangular problem</a:t>
            </a:r>
            <a:endParaRPr lang="en-US" altLang="ko-KR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078288" y="1981200"/>
            <a:ext cx="3886200" cy="4267200"/>
            <a:chOff x="4941277" y="1981200"/>
            <a:chExt cx="3886200" cy="4267200"/>
          </a:xfrm>
        </p:grpSpPr>
        <p:sp>
          <p:nvSpPr>
            <p:cNvPr id="445442" name="Oval 2"/>
            <p:cNvSpPr>
              <a:spLocks noChangeArrowheads="1"/>
            </p:cNvSpPr>
            <p:nvPr/>
          </p:nvSpPr>
          <p:spPr bwMode="auto">
            <a:xfrm>
              <a:off x="4941277" y="3429000"/>
              <a:ext cx="2133600" cy="1295400"/>
            </a:xfrm>
            <a:prstGeom prst="ellipse">
              <a:avLst/>
            </a:prstGeom>
            <a:solidFill>
              <a:srgbClr val="CECE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cs typeface="Arial" pitchFamily="34" charset="0"/>
              </a:endParaRPr>
            </a:p>
          </p:txBody>
        </p:sp>
        <p:sp>
          <p:nvSpPr>
            <p:cNvPr id="445443" name="Oval 3"/>
            <p:cNvSpPr>
              <a:spLocks noChangeArrowheads="1"/>
            </p:cNvSpPr>
            <p:nvPr/>
          </p:nvSpPr>
          <p:spPr bwMode="auto">
            <a:xfrm>
              <a:off x="6008077" y="4953000"/>
              <a:ext cx="2133600" cy="1295400"/>
            </a:xfrm>
            <a:prstGeom prst="ellipse">
              <a:avLst/>
            </a:prstGeom>
            <a:solidFill>
              <a:srgbClr val="CECE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cs typeface="Arial" pitchFamily="34" charset="0"/>
              </a:endParaRPr>
            </a:p>
          </p:txBody>
        </p:sp>
        <p:sp>
          <p:nvSpPr>
            <p:cNvPr id="445444" name="Oval 4"/>
            <p:cNvSpPr>
              <a:spLocks noChangeArrowheads="1"/>
            </p:cNvSpPr>
            <p:nvPr/>
          </p:nvSpPr>
          <p:spPr bwMode="auto">
            <a:xfrm>
              <a:off x="5474677" y="1981200"/>
              <a:ext cx="2133600" cy="1295400"/>
            </a:xfrm>
            <a:prstGeom prst="ellipse">
              <a:avLst/>
            </a:prstGeom>
            <a:solidFill>
              <a:srgbClr val="CECE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cs typeface="Arial" pitchFamily="34" charset="0"/>
              </a:endParaRPr>
            </a:p>
          </p:txBody>
        </p:sp>
        <p:sp>
          <p:nvSpPr>
            <p:cNvPr id="445447" name="Rectangle 7"/>
            <p:cNvSpPr>
              <a:spLocks noChangeArrowheads="1"/>
            </p:cNvSpPr>
            <p:nvPr/>
          </p:nvSpPr>
          <p:spPr bwMode="auto">
            <a:xfrm>
              <a:off x="7989277" y="3581400"/>
              <a:ext cx="838200" cy="533400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624" tIns="44517" rIns="90624" bIns="44517" anchor="ctr"/>
            <a:lstStyle/>
            <a:p>
              <a:pPr algn="ctr" defTabSz="915988"/>
              <a:r>
                <a:rPr kumimoji="0" lang="en-US" altLang="ko-KR" sz="1800" b="1">
                  <a:solidFill>
                    <a:schemeClr val="bg1"/>
                  </a:solidFill>
                  <a:cs typeface="Arial" pitchFamily="34" charset="0"/>
                </a:rPr>
                <a:t>Source</a:t>
              </a:r>
            </a:p>
          </p:txBody>
        </p:sp>
        <p:sp>
          <p:nvSpPr>
            <p:cNvPr id="445448" name="Rectangle 8"/>
            <p:cNvSpPr>
              <a:spLocks noChangeArrowheads="1"/>
            </p:cNvSpPr>
            <p:nvPr/>
          </p:nvSpPr>
          <p:spPr bwMode="auto">
            <a:xfrm>
              <a:off x="5858608" y="2281238"/>
              <a:ext cx="915866" cy="685800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624" tIns="44517" rIns="90624" bIns="44517" anchor="ctr"/>
            <a:lstStyle/>
            <a:p>
              <a:pPr algn="ctr" defTabSz="915988"/>
              <a:r>
                <a:rPr kumimoji="0" lang="en-US" altLang="ko-KR" sz="1800" b="1">
                  <a:solidFill>
                    <a:schemeClr val="bg1"/>
                  </a:solidFill>
                  <a:cs typeface="Arial" pitchFamily="34" charset="0"/>
                </a:rPr>
                <a:t>Home</a:t>
              </a:r>
            </a:p>
            <a:p>
              <a:pPr algn="ctr" defTabSz="915988"/>
              <a:r>
                <a:rPr kumimoji="0" lang="en-US" altLang="ko-KR" sz="1800" b="1">
                  <a:solidFill>
                    <a:schemeClr val="bg1"/>
                  </a:solidFill>
                  <a:cs typeface="Arial" pitchFamily="34" charset="0"/>
                </a:rPr>
                <a:t>Agent</a:t>
              </a:r>
            </a:p>
          </p:txBody>
        </p:sp>
        <p:sp>
          <p:nvSpPr>
            <p:cNvPr id="445449" name="Rectangle 9"/>
            <p:cNvSpPr>
              <a:spLocks noChangeArrowheads="1"/>
            </p:cNvSpPr>
            <p:nvPr/>
          </p:nvSpPr>
          <p:spPr bwMode="auto">
            <a:xfrm>
              <a:off x="5326674" y="3733800"/>
              <a:ext cx="912934" cy="685800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624" tIns="44517" rIns="90624" bIns="44517" anchor="ctr"/>
            <a:lstStyle/>
            <a:p>
              <a:pPr algn="ctr" defTabSz="915988"/>
              <a:r>
                <a:rPr kumimoji="0" lang="en-US" altLang="ko-KR" sz="1800" b="1">
                  <a:solidFill>
                    <a:schemeClr val="bg1"/>
                  </a:solidFill>
                  <a:cs typeface="Arial" pitchFamily="34" charset="0"/>
                </a:rPr>
                <a:t>Foreign</a:t>
              </a:r>
            </a:p>
            <a:p>
              <a:pPr algn="ctr" defTabSz="915988"/>
              <a:r>
                <a:rPr kumimoji="0" lang="en-US" altLang="ko-KR" sz="1800" b="1">
                  <a:solidFill>
                    <a:schemeClr val="bg1"/>
                  </a:solidFill>
                  <a:cs typeface="Arial" pitchFamily="34" charset="0"/>
                </a:rPr>
                <a:t>Agent 1</a:t>
              </a:r>
            </a:p>
          </p:txBody>
        </p:sp>
        <p:sp>
          <p:nvSpPr>
            <p:cNvPr id="445450" name="Rectangle 10"/>
            <p:cNvSpPr>
              <a:spLocks noChangeArrowheads="1"/>
            </p:cNvSpPr>
            <p:nvPr/>
          </p:nvSpPr>
          <p:spPr bwMode="auto">
            <a:xfrm>
              <a:off x="6392008" y="5257800"/>
              <a:ext cx="912935" cy="685800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624" tIns="44517" rIns="90624" bIns="44517" anchor="ctr"/>
            <a:lstStyle/>
            <a:p>
              <a:pPr algn="ctr" defTabSz="915988"/>
              <a:r>
                <a:rPr kumimoji="0" lang="en-US" altLang="ko-KR" sz="1800" b="1">
                  <a:solidFill>
                    <a:schemeClr val="bg1"/>
                  </a:solidFill>
                  <a:cs typeface="Arial" pitchFamily="34" charset="0"/>
                </a:rPr>
                <a:t>Foreign</a:t>
              </a:r>
            </a:p>
            <a:p>
              <a:pPr algn="ctr" defTabSz="915988"/>
              <a:r>
                <a:rPr kumimoji="0" lang="en-US" altLang="ko-KR" sz="1800" b="1">
                  <a:solidFill>
                    <a:schemeClr val="bg1"/>
                  </a:solidFill>
                  <a:cs typeface="Arial" pitchFamily="34" charset="0"/>
                </a:rPr>
                <a:t>Agent 2</a:t>
              </a:r>
            </a:p>
          </p:txBody>
        </p:sp>
        <p:sp>
          <p:nvSpPr>
            <p:cNvPr id="445451" name="Oval 11" descr="Wide upward diagonal"/>
            <p:cNvSpPr>
              <a:spLocks noChangeArrowheads="1"/>
            </p:cNvSpPr>
            <p:nvPr/>
          </p:nvSpPr>
          <p:spPr bwMode="auto">
            <a:xfrm>
              <a:off x="7000143" y="2433638"/>
              <a:ext cx="381000" cy="381000"/>
            </a:xfrm>
            <a:prstGeom prst="ellipse">
              <a:avLst/>
            </a:prstGeom>
            <a:pattFill prst="wdUpDiag">
              <a:fgClr>
                <a:srgbClr val="C1CEFF"/>
              </a:fgClr>
              <a:bgClr>
                <a:schemeClr val="hlink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cs typeface="Arial" pitchFamily="34" charset="0"/>
              </a:endParaRPr>
            </a:p>
          </p:txBody>
        </p:sp>
        <p:sp>
          <p:nvSpPr>
            <p:cNvPr id="445452" name="Oval 12"/>
            <p:cNvSpPr>
              <a:spLocks noChangeArrowheads="1"/>
            </p:cNvSpPr>
            <p:nvPr/>
          </p:nvSpPr>
          <p:spPr bwMode="auto">
            <a:xfrm>
              <a:off x="6468208" y="3883025"/>
              <a:ext cx="381000" cy="38100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cs typeface="Arial" pitchFamily="34" charset="0"/>
              </a:endParaRPr>
            </a:p>
          </p:txBody>
        </p:sp>
        <p:sp>
          <p:nvSpPr>
            <p:cNvPr id="445453" name="Line 13"/>
            <p:cNvSpPr>
              <a:spLocks noChangeShapeType="1"/>
            </p:cNvSpPr>
            <p:nvPr/>
          </p:nvSpPr>
          <p:spPr bwMode="auto">
            <a:xfrm flipH="1" flipV="1">
              <a:off x="7304943" y="2738438"/>
              <a:ext cx="684334" cy="83661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cs typeface="Arial" pitchFamily="34" charset="0"/>
              </a:endParaRPr>
            </a:p>
          </p:txBody>
        </p:sp>
        <p:grpSp>
          <p:nvGrpSpPr>
            <p:cNvPr id="445454" name="Group 14"/>
            <p:cNvGrpSpPr>
              <a:grpSpLocks/>
            </p:cNvGrpSpPr>
            <p:nvPr/>
          </p:nvGrpSpPr>
          <p:grpSpPr bwMode="auto">
            <a:xfrm>
              <a:off x="5783874" y="2967038"/>
              <a:ext cx="1902069" cy="1109662"/>
              <a:chOff x="3648" y="1872"/>
              <a:chExt cx="1200" cy="701"/>
            </a:xfrm>
          </p:grpSpPr>
          <p:sp>
            <p:nvSpPr>
              <p:cNvPr id="445455" name="Line 15"/>
              <p:cNvSpPr>
                <a:spLocks noChangeShapeType="1"/>
              </p:cNvSpPr>
              <p:nvPr/>
            </p:nvSpPr>
            <p:spPr bwMode="auto">
              <a:xfrm flipH="1">
                <a:off x="3648" y="1872"/>
                <a:ext cx="432" cy="48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cs typeface="Arial" pitchFamily="34" charset="0"/>
                </a:endParaRPr>
              </a:p>
            </p:txBody>
          </p:sp>
          <p:sp>
            <p:nvSpPr>
              <p:cNvPr id="445456" name="Line 16"/>
              <p:cNvSpPr>
                <a:spLocks noChangeShapeType="1"/>
              </p:cNvSpPr>
              <p:nvPr/>
            </p:nvSpPr>
            <p:spPr bwMode="auto">
              <a:xfrm flipH="1" flipV="1">
                <a:off x="4128" y="1872"/>
                <a:ext cx="720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cs typeface="Arial" pitchFamily="34" charset="0"/>
                </a:endParaRPr>
              </a:p>
            </p:txBody>
          </p:sp>
          <p:sp>
            <p:nvSpPr>
              <p:cNvPr id="445457" name="Line 17"/>
              <p:cNvSpPr>
                <a:spLocks noChangeShapeType="1"/>
              </p:cNvSpPr>
              <p:nvPr/>
            </p:nvSpPr>
            <p:spPr bwMode="auto">
              <a:xfrm flipH="1">
                <a:off x="3936" y="2573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cs typeface="Arial" pitchFamily="34" charset="0"/>
                </a:endParaRPr>
              </a:p>
            </p:txBody>
          </p:sp>
        </p:grpSp>
        <p:sp>
          <p:nvSpPr>
            <p:cNvPr id="445458" name="Line 18"/>
            <p:cNvSpPr>
              <a:spLocks noChangeShapeType="1"/>
            </p:cNvSpPr>
            <p:nvPr/>
          </p:nvSpPr>
          <p:spPr bwMode="auto">
            <a:xfrm flipV="1">
              <a:off x="6849208" y="3803651"/>
              <a:ext cx="1140069" cy="30321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cs typeface="Arial" pitchFamily="34" charset="0"/>
              </a:endParaRPr>
            </a:p>
          </p:txBody>
        </p:sp>
        <p:grpSp>
          <p:nvGrpSpPr>
            <p:cNvPr id="445459" name="Group 19"/>
            <p:cNvGrpSpPr>
              <a:grpSpLocks/>
            </p:cNvGrpSpPr>
            <p:nvPr/>
          </p:nvGrpSpPr>
          <p:grpSpPr bwMode="auto">
            <a:xfrm>
              <a:off x="6468208" y="3881438"/>
              <a:ext cx="1444869" cy="1909762"/>
              <a:chOff x="4080" y="2450"/>
              <a:chExt cx="912" cy="1205"/>
            </a:xfrm>
          </p:grpSpPr>
          <p:sp>
            <p:nvSpPr>
              <p:cNvPr id="445460" name="Oval 20"/>
              <p:cNvSpPr>
                <a:spLocks noChangeArrowheads="1"/>
              </p:cNvSpPr>
              <p:nvPr/>
            </p:nvSpPr>
            <p:spPr bwMode="auto">
              <a:xfrm>
                <a:off x="4752" y="3414"/>
                <a:ext cx="240" cy="241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cs typeface="Arial" pitchFamily="34" charset="0"/>
                </a:endParaRPr>
              </a:p>
            </p:txBody>
          </p:sp>
          <p:sp>
            <p:nvSpPr>
              <p:cNvPr id="445461" name="Oval 21" descr="Wide upward diagonal"/>
              <p:cNvSpPr>
                <a:spLocks noChangeArrowheads="1"/>
              </p:cNvSpPr>
              <p:nvPr/>
            </p:nvSpPr>
            <p:spPr bwMode="auto">
              <a:xfrm>
                <a:off x="4080" y="2450"/>
                <a:ext cx="240" cy="240"/>
              </a:xfrm>
              <a:prstGeom prst="ellipse">
                <a:avLst/>
              </a:prstGeom>
              <a:pattFill prst="wdUpDiag">
                <a:fgClr>
                  <a:srgbClr val="C1CEFF"/>
                </a:fgClr>
                <a:bgClr>
                  <a:schemeClr val="hlink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cs typeface="Arial" pitchFamily="34" charset="0"/>
                </a:endParaRPr>
              </a:p>
            </p:txBody>
          </p:sp>
        </p:grpSp>
        <p:grpSp>
          <p:nvGrpSpPr>
            <p:cNvPr id="445462" name="Group 22"/>
            <p:cNvGrpSpPr>
              <a:grpSpLocks/>
            </p:cNvGrpSpPr>
            <p:nvPr/>
          </p:nvGrpSpPr>
          <p:grpSpPr bwMode="auto">
            <a:xfrm>
              <a:off x="6544408" y="2967039"/>
              <a:ext cx="989135" cy="2586037"/>
              <a:chOff x="4128" y="1872"/>
              <a:chExt cx="624" cy="1632"/>
            </a:xfrm>
          </p:grpSpPr>
          <p:sp>
            <p:nvSpPr>
              <p:cNvPr id="445463" name="Line 23"/>
              <p:cNvSpPr>
                <a:spLocks noChangeShapeType="1"/>
              </p:cNvSpPr>
              <p:nvPr/>
            </p:nvSpPr>
            <p:spPr bwMode="auto">
              <a:xfrm>
                <a:off x="4128" y="1872"/>
                <a:ext cx="240" cy="144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cs typeface="Arial" pitchFamily="34" charset="0"/>
                </a:endParaRPr>
              </a:p>
            </p:txBody>
          </p:sp>
          <p:sp>
            <p:nvSpPr>
              <p:cNvPr id="445464" name="Line 24"/>
              <p:cNvSpPr>
                <a:spLocks noChangeShapeType="1"/>
              </p:cNvSpPr>
              <p:nvPr/>
            </p:nvSpPr>
            <p:spPr bwMode="auto">
              <a:xfrm>
                <a:off x="4608" y="3504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cs typeface="Arial" pitchFamily="34" charset="0"/>
                </a:endParaRPr>
              </a:p>
            </p:txBody>
          </p:sp>
        </p:grpSp>
        <p:grpSp>
          <p:nvGrpSpPr>
            <p:cNvPr id="445465" name="Group 25"/>
            <p:cNvGrpSpPr>
              <a:grpSpLocks/>
            </p:cNvGrpSpPr>
            <p:nvPr/>
          </p:nvGrpSpPr>
          <p:grpSpPr bwMode="auto">
            <a:xfrm>
              <a:off x="5934808" y="3194050"/>
              <a:ext cx="304800" cy="304800"/>
              <a:chOff x="3120" y="3792"/>
              <a:chExt cx="96" cy="96"/>
            </a:xfrm>
          </p:grpSpPr>
          <p:sp>
            <p:nvSpPr>
              <p:cNvPr id="445466" name="Line 26"/>
              <p:cNvSpPr>
                <a:spLocks noChangeShapeType="1"/>
              </p:cNvSpPr>
              <p:nvPr/>
            </p:nvSpPr>
            <p:spPr bwMode="auto">
              <a:xfrm>
                <a:off x="3120" y="3792"/>
                <a:ext cx="96" cy="96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cs typeface="Arial" pitchFamily="34" charset="0"/>
                </a:endParaRPr>
              </a:p>
            </p:txBody>
          </p:sp>
          <p:sp>
            <p:nvSpPr>
              <p:cNvPr id="445467" name="Line 27"/>
              <p:cNvSpPr>
                <a:spLocks noChangeShapeType="1"/>
              </p:cNvSpPr>
              <p:nvPr/>
            </p:nvSpPr>
            <p:spPr bwMode="auto">
              <a:xfrm flipH="1">
                <a:off x="3120" y="3792"/>
                <a:ext cx="96" cy="96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9950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NVC(3.0)">
  <a:themeElements>
    <a:clrScheme name="1_NVC(3.0) 3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B2B2B2"/>
      </a:accent1>
      <a:accent2>
        <a:srgbClr val="868686"/>
      </a:accent2>
      <a:accent3>
        <a:srgbClr val="FFFFFF"/>
      </a:accent3>
      <a:accent4>
        <a:srgbClr val="000000"/>
      </a:accent4>
      <a:accent5>
        <a:srgbClr val="D5D5D5"/>
      </a:accent5>
      <a:accent6>
        <a:srgbClr val="797979"/>
      </a:accent6>
      <a:hlink>
        <a:srgbClr val="5F5F5F"/>
      </a:hlink>
      <a:folHlink>
        <a:srgbClr val="DDDDDD"/>
      </a:folHlink>
    </a:clrScheme>
    <a:fontScheme name="1_NVC(3.0)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NVC(3.0)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VC(3.0)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VC(3.0)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VC(3.0)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50678</TotalTime>
  <Words>1764</Words>
  <Application>Microsoft Office PowerPoint</Application>
  <PresentationFormat>화면 슬라이드 쇼(4:3)</PresentationFormat>
  <Paragraphs>437</Paragraphs>
  <Slides>29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1_NVC(3.0)</vt:lpstr>
      <vt:lpstr>2_디자인 사용자 지정</vt:lpstr>
      <vt:lpstr>1_디자인 사용자 지정</vt:lpstr>
      <vt:lpstr>디자인 사용자 지정</vt:lpstr>
      <vt:lpstr>CS 540 Network Architecture</vt:lpstr>
      <vt:lpstr>Mobility</vt:lpstr>
      <vt:lpstr>IP Mobility problem</vt:lpstr>
      <vt:lpstr>Discussion</vt:lpstr>
      <vt:lpstr> MobilityFirst</vt:lpstr>
      <vt:lpstr> MobilityFirst : http://mobilityfirst.winlab.rutgers.edu/</vt:lpstr>
      <vt:lpstr>Conclusion</vt:lpstr>
      <vt:lpstr>Reading Assignment</vt:lpstr>
      <vt:lpstr>Mobile IP Operation (FYI)</vt:lpstr>
      <vt:lpstr>LISP</vt:lpstr>
      <vt:lpstr>LISP Data plane</vt:lpstr>
      <vt:lpstr>Mapping EID -&gt; RLOC : Control Plane</vt:lpstr>
      <vt:lpstr>TCP connection Migration</vt:lpstr>
      <vt:lpstr>Migrate approach</vt:lpstr>
      <vt:lpstr>TCP connection Migration</vt:lpstr>
      <vt:lpstr>HIP</vt:lpstr>
      <vt:lpstr>HIP</vt:lpstr>
      <vt:lpstr>HIP</vt:lpstr>
      <vt:lpstr>HIP</vt:lpstr>
      <vt:lpstr>HIP</vt:lpstr>
      <vt:lpstr>Transport layer mobility</vt:lpstr>
      <vt:lpstr>ILNP</vt:lpstr>
      <vt:lpstr>ILNPv6 Partitioning</vt:lpstr>
      <vt:lpstr>Mobility in ILNPv6</vt:lpstr>
      <vt:lpstr>LISP vs. HIP, ILNP</vt:lpstr>
      <vt:lpstr>LISP vs. HIP, ILNP</vt:lpstr>
      <vt:lpstr>I3: Internet Indirection Infrastructure </vt:lpstr>
      <vt:lpstr>I3: Routing (DHT)</vt:lpstr>
      <vt:lpstr>I3: Internet Indirection Infrastructure </vt:lpstr>
    </vt:vector>
  </TitlesOfParts>
  <Company>ICU-SICE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</dc:title>
  <dc:creator>Younghee Lee</dc:creator>
  <cp:lastModifiedBy>USER</cp:lastModifiedBy>
  <cp:revision>315</cp:revision>
  <cp:lastPrinted>2000-09-05T05:09:43Z</cp:lastPrinted>
  <dcterms:created xsi:type="dcterms:W3CDTF">1998-07-19T12:47:56Z</dcterms:created>
  <dcterms:modified xsi:type="dcterms:W3CDTF">2016-09-19T11:10:32Z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yhlee@pec.etri.re.kr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G:\이영희강의TP</vt:lpwstr>
  </property>
  <property fmtid="{D5CDD505-2E9C-101B-9397-08002B2CF9AE}" pid="22" name="EncodingType">
    <vt:i4>-99</vt:i4>
  </property>
</Properties>
</file>