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36" r:id="rId2"/>
    <p:sldMasterId id="2147483676" r:id="rId3"/>
    <p:sldMasterId id="2147483664" r:id="rId4"/>
    <p:sldMasterId id="2147484043" r:id="rId5"/>
  </p:sldMasterIdLst>
  <p:notesMasterIdLst>
    <p:notesMasterId r:id="rId49"/>
  </p:notesMasterIdLst>
  <p:handoutMasterIdLst>
    <p:handoutMasterId r:id="rId50"/>
  </p:handoutMasterIdLst>
  <p:sldIdLst>
    <p:sldId id="277" r:id="rId6"/>
    <p:sldId id="395" r:id="rId7"/>
    <p:sldId id="406" r:id="rId8"/>
    <p:sldId id="407" r:id="rId9"/>
    <p:sldId id="408" r:id="rId10"/>
    <p:sldId id="409" r:id="rId11"/>
    <p:sldId id="410" r:id="rId12"/>
    <p:sldId id="411" r:id="rId13"/>
    <p:sldId id="384" r:id="rId14"/>
    <p:sldId id="424" r:id="rId15"/>
    <p:sldId id="425" r:id="rId16"/>
    <p:sldId id="426" r:id="rId17"/>
    <p:sldId id="427" r:id="rId18"/>
    <p:sldId id="429" r:id="rId19"/>
    <p:sldId id="430" r:id="rId20"/>
    <p:sldId id="431" r:id="rId21"/>
    <p:sldId id="432" r:id="rId22"/>
    <p:sldId id="433" r:id="rId23"/>
    <p:sldId id="437" r:id="rId24"/>
    <p:sldId id="434" r:id="rId25"/>
    <p:sldId id="439" r:id="rId26"/>
    <p:sldId id="440" r:id="rId27"/>
    <p:sldId id="442" r:id="rId28"/>
    <p:sldId id="412" r:id="rId29"/>
    <p:sldId id="413" r:id="rId30"/>
    <p:sldId id="438" r:id="rId31"/>
    <p:sldId id="443" r:id="rId32"/>
    <p:sldId id="414" r:id="rId33"/>
    <p:sldId id="415" r:id="rId34"/>
    <p:sldId id="444" r:id="rId35"/>
    <p:sldId id="445" r:id="rId36"/>
    <p:sldId id="416" r:id="rId37"/>
    <p:sldId id="417" r:id="rId38"/>
    <p:sldId id="422" r:id="rId39"/>
    <p:sldId id="423" r:id="rId40"/>
    <p:sldId id="404" r:id="rId41"/>
    <p:sldId id="446" r:id="rId42"/>
    <p:sldId id="377" r:id="rId43"/>
    <p:sldId id="447" r:id="rId44"/>
    <p:sldId id="397" r:id="rId45"/>
    <p:sldId id="448" r:id="rId46"/>
    <p:sldId id="449" r:id="rId47"/>
    <p:sldId id="450" r:id="rId48"/>
  </p:sldIdLst>
  <p:sldSz cx="9144000" cy="6858000" type="screen4x3"/>
  <p:notesSz cx="6642100" cy="9653588"/>
  <p:defaultTextStyle>
    <a:defPPr>
      <a:defRPr lang="ko-KR"/>
    </a:defPPr>
    <a:lvl1pPr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1pPr>
    <a:lvl2pPr marL="4572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2pPr>
    <a:lvl3pPr marL="9144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3pPr>
    <a:lvl4pPr marL="13716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4pPr>
    <a:lvl5pPr marL="18288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5pPr>
    <a:lvl6pPr marL="2286000" algn="l" defTabSz="914400" rtl="0" eaLnBrk="1" latinLnBrk="1" hangingPunct="1">
      <a:defRPr kumimoji="1" sz="1600" kern="1200">
        <a:solidFill>
          <a:schemeClr val="tx1"/>
        </a:solidFill>
        <a:latin typeface="Arial" pitchFamily="34" charset="0"/>
        <a:ea typeface="굴림" pitchFamily="50" charset="-127"/>
        <a:cs typeface="+mn-cs"/>
      </a:defRPr>
    </a:lvl6pPr>
    <a:lvl7pPr marL="2743200" algn="l" defTabSz="914400" rtl="0" eaLnBrk="1" latinLnBrk="1" hangingPunct="1">
      <a:defRPr kumimoji="1" sz="1600" kern="1200">
        <a:solidFill>
          <a:schemeClr val="tx1"/>
        </a:solidFill>
        <a:latin typeface="Arial" pitchFamily="34" charset="0"/>
        <a:ea typeface="굴림" pitchFamily="50" charset="-127"/>
        <a:cs typeface="+mn-cs"/>
      </a:defRPr>
    </a:lvl7pPr>
    <a:lvl8pPr marL="3200400" algn="l" defTabSz="914400" rtl="0" eaLnBrk="1" latinLnBrk="1" hangingPunct="1">
      <a:defRPr kumimoji="1" sz="1600" kern="1200">
        <a:solidFill>
          <a:schemeClr val="tx1"/>
        </a:solidFill>
        <a:latin typeface="Arial" pitchFamily="34" charset="0"/>
        <a:ea typeface="굴림" pitchFamily="50" charset="-127"/>
        <a:cs typeface="+mn-cs"/>
      </a:defRPr>
    </a:lvl8pPr>
    <a:lvl9pPr marL="3657600" algn="l" defTabSz="914400" rtl="0" eaLnBrk="1" latinLnBrk="1" hangingPunct="1">
      <a:defRPr kumimoji="1" sz="1600" kern="1200">
        <a:solidFill>
          <a:schemeClr val="tx1"/>
        </a:solidFill>
        <a:latin typeface="Arial" pitchFamily="34" charset="0"/>
        <a:ea typeface="굴림" pitchFamily="50" charset="-127"/>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320">
          <p15:clr>
            <a:srgbClr val="A4A3A4"/>
          </p15:clr>
        </p15:guide>
        <p15:guide id="2" pos="28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FFCC"/>
    <a:srgbClr val="EAEAEA"/>
    <a:srgbClr val="DDDDDD"/>
    <a:srgbClr val="CC99FF"/>
    <a:srgbClr val="66FFFF"/>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85" autoAdjust="0"/>
    <p:restoredTop sz="94660"/>
  </p:normalViewPr>
  <p:slideViewPr>
    <p:cSldViewPr>
      <p:cViewPr varScale="1">
        <p:scale>
          <a:sx n="93" d="100"/>
          <a:sy n="93" d="100"/>
        </p:scale>
        <p:origin x="-148" y="-56"/>
      </p:cViewPr>
      <p:guideLst>
        <p:guide orient="horz" pos="2160"/>
        <p:guide pos="2880"/>
      </p:guideLst>
    </p:cSldViewPr>
  </p:slideViewPr>
  <p:outlineViewPr>
    <p:cViewPr>
      <p:scale>
        <a:sx n="33" d="100"/>
        <a:sy n="33" d="100"/>
      </p:scale>
      <p:origin x="0" y="59864"/>
    </p:cViewPr>
  </p:outlineViewPr>
  <p:notesTextViewPr>
    <p:cViewPr>
      <p:scale>
        <a:sx n="100" d="100"/>
        <a:sy n="100" d="100"/>
      </p:scale>
      <p:origin x="0" y="0"/>
    </p:cViewPr>
  </p:notesTextViewPr>
  <p:sorterViewPr>
    <p:cViewPr>
      <p:scale>
        <a:sx n="100" d="100"/>
        <a:sy n="100" d="100"/>
      </p:scale>
      <p:origin x="0" y="6760"/>
    </p:cViewPr>
  </p:sorterViewPr>
  <p:notesViewPr>
    <p:cSldViewPr>
      <p:cViewPr>
        <p:scale>
          <a:sx n="66" d="100"/>
          <a:sy n="66" d="100"/>
        </p:scale>
        <p:origin x="-846" y="1368"/>
      </p:cViewPr>
      <p:guideLst>
        <p:guide orient="horz" pos="2320"/>
        <p:guide pos="28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099" name="Rectangle 3"/>
          <p:cNvSpPr>
            <a:spLocks noGrp="1" noChangeArrowheads="1"/>
          </p:cNvSpPr>
          <p:nvPr>
            <p:ph type="dt" sz="quarter"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4100" name="Rectangle 4"/>
          <p:cNvSpPr>
            <a:spLocks noGrp="1" noChangeArrowheads="1"/>
          </p:cNvSpPr>
          <p:nvPr>
            <p:ph type="ftr" sz="quarter" idx="2"/>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101" name="Rectangle 5"/>
          <p:cNvSpPr>
            <a:spLocks noGrp="1" noChangeArrowheads="1"/>
          </p:cNvSpPr>
          <p:nvPr>
            <p:ph type="sldNum" sz="quarter" idx="3"/>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A958FF2F-0791-4F83-8CC1-57DD447D83FB}" type="slidenum">
              <a:rPr lang="en-US" altLang="ko-KR"/>
              <a:pPr/>
              <a:t>‹#›</a:t>
            </a:fld>
            <a:endParaRPr lang="en-US" altLang="ko-KR"/>
          </a:p>
        </p:txBody>
      </p:sp>
    </p:spTree>
    <p:extLst>
      <p:ext uri="{BB962C8B-B14F-4D97-AF65-F5344CB8AC3E}">
        <p14:creationId xmlns:p14="http://schemas.microsoft.com/office/powerpoint/2010/main" val="3274528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1" name="Rectangle 3"/>
          <p:cNvSpPr>
            <a:spLocks noGrp="1" noChangeArrowheads="1"/>
          </p:cNvSpPr>
          <p:nvPr>
            <p:ph type="dt"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68612" name="Rectangle 4"/>
          <p:cNvSpPr>
            <a:spLocks noGrp="1" noRot="1" noChangeAspect="1" noChangeArrowheads="1" noTextEdit="1"/>
          </p:cNvSpPr>
          <p:nvPr>
            <p:ph type="sldImg" idx="2"/>
          </p:nvPr>
        </p:nvSpPr>
        <p:spPr bwMode="auto">
          <a:xfrm>
            <a:off x="41275" y="639763"/>
            <a:ext cx="6589713" cy="49418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2053" name="Rectangle 5"/>
          <p:cNvSpPr>
            <a:spLocks noGrp="1" noChangeArrowheads="1"/>
          </p:cNvSpPr>
          <p:nvPr>
            <p:ph type="body" sz="quarter" idx="3"/>
          </p:nvPr>
        </p:nvSpPr>
        <p:spPr bwMode="auto">
          <a:xfrm>
            <a:off x="469900" y="5772150"/>
            <a:ext cx="5715000" cy="3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94" tIns="45097" rIns="90194" bIns="45097"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054" name="Rectangle 6"/>
          <p:cNvSpPr>
            <a:spLocks noGrp="1" noChangeArrowheads="1"/>
          </p:cNvSpPr>
          <p:nvPr>
            <p:ph type="ftr" sz="quarter" idx="4"/>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51BC0879-4465-4F96-BD3F-DFECAC432DE6}" type="slidenum">
              <a:rPr lang="en-US" altLang="ko-KR"/>
              <a:pPr/>
              <a:t>‹#›</a:t>
            </a:fld>
            <a:endParaRPr lang="en-US" altLang="ko-KR"/>
          </a:p>
        </p:txBody>
      </p:sp>
    </p:spTree>
    <p:extLst>
      <p:ext uri="{BB962C8B-B14F-4D97-AF65-F5344CB8AC3E}">
        <p14:creationId xmlns:p14="http://schemas.microsoft.com/office/powerpoint/2010/main" val="1960898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1pPr>
    <a:lvl2pPr marL="4572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2pPr>
    <a:lvl3pPr marL="9144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3pPr>
    <a:lvl4pPr marL="13716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4pPr>
    <a:lvl5pPr marL="18288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612A4EAB-73CD-46CE-91F2-90655C7CE712}" type="slidenum">
              <a:rPr lang="en-US" altLang="ko-KR" sz="1000">
                <a:ea typeface="돋움" pitchFamily="50" charset="-127"/>
              </a:rPr>
              <a:pPr eaLnBrk="1" hangingPunct="1"/>
              <a:t>1</a:t>
            </a:fld>
            <a:endParaRPr lang="en-US" altLang="ko-KR" sz="1000">
              <a:ea typeface="돋움" pitchFamily="50" charset="-127"/>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EA9BA065-8E65-40D4-9AF6-72B37F0FBD49}" type="slidenum">
              <a:rPr lang="en-US" altLang="ko-KR" sz="1200" i="0">
                <a:solidFill>
                  <a:prstClr val="black"/>
                </a:solidFill>
                <a:latin typeface="Times New Roman" pitchFamily="18" charset="0"/>
              </a:rPr>
              <a:pPr/>
              <a:t>28</a:t>
            </a:fld>
            <a:endParaRPr lang="en-US" altLang="ko-KR" sz="1200" i="0">
              <a:solidFill>
                <a:prstClr val="black"/>
              </a:solidFill>
              <a:latin typeface="Times New Roman" pitchFamily="18" charset="0"/>
            </a:endParaRPr>
          </a:p>
        </p:txBody>
      </p:sp>
      <p:sp>
        <p:nvSpPr>
          <p:cNvPr id="555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4354D0C5-4598-4ACA-9AF4-76294B8F4F2F}" type="slidenum">
              <a:rPr lang="en-US" altLang="ko-KR" sz="1200" i="0">
                <a:solidFill>
                  <a:prstClr val="black"/>
                </a:solidFill>
                <a:latin typeface="Times New Roman" pitchFamily="18" charset="0"/>
              </a:rPr>
              <a:pPr/>
              <a:t>29</a:t>
            </a:fld>
            <a:endParaRPr lang="en-US" altLang="ko-KR" sz="1200" i="0">
              <a:solidFill>
                <a:prstClr val="black"/>
              </a:solidFill>
              <a:latin typeface="Times New Roman" pitchFamily="18" charset="0"/>
            </a:endParaRPr>
          </a:p>
        </p:txBody>
      </p:sp>
      <p:sp>
        <p:nvSpPr>
          <p:cNvPr id="611330"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AE4BB9E4-5712-4377-BAD7-C35E33954057}" type="slidenum">
              <a:rPr lang="en-US" altLang="ko-KR" sz="1200" i="0">
                <a:solidFill>
                  <a:prstClr val="black"/>
                </a:solidFill>
                <a:latin typeface="Times New Roman" pitchFamily="18" charset="0"/>
              </a:rPr>
              <a:pPr/>
              <a:t>32</a:t>
            </a:fld>
            <a:endParaRPr lang="en-US" altLang="ko-KR" sz="1200" i="0">
              <a:solidFill>
                <a:prstClr val="black"/>
              </a:solidFill>
              <a:latin typeface="Times New Roman" pitchFamily="18" charset="0"/>
            </a:endParaRPr>
          </a:p>
        </p:txBody>
      </p:sp>
      <p:sp>
        <p:nvSpPr>
          <p:cNvPr id="613378"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xfrm>
            <a:off x="885037" y="4587370"/>
            <a:ext cx="4872026" cy="4343157"/>
          </a:xfrm>
        </p:spPr>
        <p:txBody>
          <a:bodyPr lIns="94602" tIns="47301" rIns="94602" bIns="47301"/>
          <a:lstStyle/>
          <a:p>
            <a:endParaRPr lang="fr-FR" altLang="ko-KR"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21487DAB-322F-464A-B0BB-E50B65EF8AE5}" type="slidenum">
              <a:rPr lang="en-US" altLang="ko-KR" sz="1200" i="0">
                <a:solidFill>
                  <a:prstClr val="black"/>
                </a:solidFill>
                <a:latin typeface="Times New Roman" pitchFamily="18" charset="0"/>
              </a:rPr>
              <a:pPr/>
              <a:t>33</a:t>
            </a:fld>
            <a:endParaRPr lang="en-US" altLang="ko-KR" sz="1200" i="0">
              <a:solidFill>
                <a:prstClr val="black"/>
              </a:solidFill>
              <a:latin typeface="Times New Roman" pitchFamily="18" charset="0"/>
            </a:endParaRPr>
          </a:p>
        </p:txBody>
      </p:sp>
      <p:sp>
        <p:nvSpPr>
          <p:cNvPr id="615426"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3D35DE83-A26C-49FB-BEFE-1F3DA60430E7}" type="slidenum">
              <a:rPr lang="en-US" altLang="ko-KR" sz="1200" i="0">
                <a:solidFill>
                  <a:prstClr val="black"/>
                </a:solidFill>
                <a:latin typeface="Times New Roman" pitchFamily="18" charset="0"/>
              </a:rPr>
              <a:pPr/>
              <a:t>34</a:t>
            </a:fld>
            <a:endParaRPr lang="en-US" altLang="ko-KR" sz="1200" i="0">
              <a:solidFill>
                <a:prstClr val="black"/>
              </a:solidFill>
              <a:latin typeface="Times New Roman" pitchFamily="18" charset="0"/>
            </a:endParaRPr>
          </a:p>
        </p:txBody>
      </p:sp>
      <p:sp>
        <p:nvSpPr>
          <p:cNvPr id="629762"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43E3433B-B0C8-448A-8241-45CDA720EFAE}" type="slidenum">
              <a:rPr lang="en-US" altLang="ko-KR" sz="1200" i="0">
                <a:solidFill>
                  <a:prstClr val="black"/>
                </a:solidFill>
                <a:latin typeface="Times New Roman" pitchFamily="18" charset="0"/>
              </a:rPr>
              <a:pPr/>
              <a:t>35</a:t>
            </a:fld>
            <a:endParaRPr lang="en-US" altLang="ko-KR" sz="1200" i="0">
              <a:solidFill>
                <a:prstClr val="black"/>
              </a:solidFill>
              <a:latin typeface="Times New Roman" pitchFamily="18" charset="0"/>
            </a:endParaRPr>
          </a:p>
        </p:txBody>
      </p:sp>
      <p:sp>
        <p:nvSpPr>
          <p:cNvPr id="55808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89266D-2926-BA44-9A8F-DCEE7BD6110C}" type="slidenum">
              <a:rPr lang="en-US" altLang="ko-KR"/>
              <a:pPr/>
              <a:t>37</a:t>
            </a:fld>
            <a:endParaRPr lang="en-US" altLang="ko-KR"/>
          </a:p>
        </p:txBody>
      </p:sp>
      <p:sp>
        <p:nvSpPr>
          <p:cNvPr id="15278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2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89266D-2926-BA44-9A8F-DCEE7BD6110C}" type="slidenum">
              <a:rPr lang="en-US" altLang="ko-KR"/>
              <a:pPr/>
              <a:t>38</a:t>
            </a:fld>
            <a:endParaRPr lang="en-US" altLang="ko-KR"/>
          </a:p>
        </p:txBody>
      </p:sp>
      <p:sp>
        <p:nvSpPr>
          <p:cNvPr id="15278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2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F6F121-1CB7-8A4B-8CFC-97B606F326A2}" type="slidenum">
              <a:rPr lang="en-US" altLang="ko-KR"/>
              <a:pPr/>
              <a:t>39</a:t>
            </a:fld>
            <a:endParaRPr lang="en-US" altLang="ko-KR"/>
          </a:p>
        </p:txBody>
      </p:sp>
      <p:sp>
        <p:nvSpPr>
          <p:cNvPr id="15298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2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40</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D49BC397-3C03-4841-9999-65FAB8DFEA9A}" type="slidenum">
              <a:rPr lang="en-US" altLang="ko-KR" sz="1200" i="0">
                <a:solidFill>
                  <a:prstClr val="black"/>
                </a:solidFill>
                <a:latin typeface="Times New Roman" pitchFamily="18" charset="0"/>
              </a:rPr>
              <a:pPr/>
              <a:t>3</a:t>
            </a:fld>
            <a:endParaRPr lang="en-US" altLang="ko-KR" sz="1200" i="0">
              <a:solidFill>
                <a:prstClr val="black"/>
              </a:solidFill>
              <a:latin typeface="Times New Roman" pitchFamily="18" charset="0"/>
            </a:endParaRPr>
          </a:p>
        </p:txBody>
      </p:sp>
      <p:sp>
        <p:nvSpPr>
          <p:cNvPr id="54374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41</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42</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43</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30C4FD73-B9C4-4A43-BB97-3810D60942F1}" type="slidenum">
              <a:rPr lang="en-US" altLang="ko-KR" sz="1200" i="0">
                <a:solidFill>
                  <a:prstClr val="black"/>
                </a:solidFill>
                <a:latin typeface="Times New Roman" pitchFamily="18" charset="0"/>
              </a:rPr>
              <a:pPr/>
              <a:t>4</a:t>
            </a:fld>
            <a:endParaRPr lang="en-US" altLang="ko-KR" sz="1200" i="0">
              <a:solidFill>
                <a:prstClr val="black"/>
              </a:solidFill>
              <a:latin typeface="Times New Roman" pitchFamily="18" charset="0"/>
            </a:endParaRPr>
          </a:p>
        </p:txBody>
      </p:sp>
      <p:sp>
        <p:nvSpPr>
          <p:cNvPr id="544770"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6C339476-E0D1-43C6-8FFD-715C7A10084E}" type="slidenum">
              <a:rPr lang="en-US" altLang="ko-KR" sz="1200" i="0">
                <a:solidFill>
                  <a:prstClr val="black"/>
                </a:solidFill>
                <a:latin typeface="Times New Roman" pitchFamily="18" charset="0"/>
              </a:rPr>
              <a:pPr/>
              <a:t>5</a:t>
            </a:fld>
            <a:endParaRPr lang="en-US" altLang="ko-KR" sz="1200" i="0">
              <a:solidFill>
                <a:prstClr val="black"/>
              </a:solidFill>
              <a:latin typeface="Times New Roman" pitchFamily="18" charset="0"/>
            </a:endParaRPr>
          </a:p>
        </p:txBody>
      </p:sp>
      <p:sp>
        <p:nvSpPr>
          <p:cNvPr id="548866"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48F87302-E06D-4873-80D0-9C0758E6C8E0}" type="slidenum">
              <a:rPr lang="en-US" altLang="ko-KR" sz="1200" i="0">
                <a:solidFill>
                  <a:prstClr val="black"/>
                </a:solidFill>
                <a:latin typeface="Times New Roman" pitchFamily="18" charset="0"/>
              </a:rPr>
              <a:pPr/>
              <a:t>6</a:t>
            </a:fld>
            <a:endParaRPr lang="en-US" altLang="ko-KR" sz="1200" i="0">
              <a:solidFill>
                <a:prstClr val="black"/>
              </a:solidFill>
              <a:latin typeface="Times New Roman" pitchFamily="18" charset="0"/>
            </a:endParaRPr>
          </a:p>
        </p:txBody>
      </p:sp>
      <p:sp>
        <p:nvSpPr>
          <p:cNvPr id="54989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D4A91AA0-AFBD-4098-9789-1E81D853D0D0}" type="slidenum">
              <a:rPr lang="en-US" altLang="ko-KR" sz="1200" i="0">
                <a:solidFill>
                  <a:prstClr val="black"/>
                </a:solidFill>
                <a:latin typeface="Times New Roman" pitchFamily="18" charset="0"/>
              </a:rPr>
              <a:pPr/>
              <a:t>7</a:t>
            </a:fld>
            <a:endParaRPr lang="en-US" altLang="ko-KR" sz="1200" i="0">
              <a:solidFill>
                <a:prstClr val="black"/>
              </a:solidFill>
              <a:latin typeface="Times New Roman" pitchFamily="18" charset="0"/>
            </a:endParaRPr>
          </a:p>
        </p:txBody>
      </p:sp>
      <p:sp>
        <p:nvSpPr>
          <p:cNvPr id="550914"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77C51B6B-F030-4AF2-9184-F22C0C686210}" type="slidenum">
              <a:rPr lang="en-US" altLang="ko-KR" sz="1200" i="0">
                <a:solidFill>
                  <a:prstClr val="black"/>
                </a:solidFill>
                <a:latin typeface="Times New Roman" pitchFamily="18" charset="0"/>
              </a:rPr>
              <a:pPr/>
              <a:t>8</a:t>
            </a:fld>
            <a:endParaRPr lang="en-US" altLang="ko-KR" sz="1200" i="0">
              <a:solidFill>
                <a:prstClr val="black"/>
              </a:solidFill>
              <a:latin typeface="Times New Roman" pitchFamily="18" charset="0"/>
            </a:endParaRPr>
          </a:p>
        </p:txBody>
      </p:sp>
      <p:sp>
        <p:nvSpPr>
          <p:cNvPr id="551938"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5BFF9FC7-1B3F-43DB-AC3F-7306B44DB3CA}" type="slidenum">
              <a:rPr lang="en-US" altLang="ko-KR" sz="1200" i="0">
                <a:solidFill>
                  <a:prstClr val="black"/>
                </a:solidFill>
                <a:latin typeface="Times New Roman" pitchFamily="18" charset="0"/>
              </a:rPr>
              <a:pPr/>
              <a:t>24</a:t>
            </a:fld>
            <a:endParaRPr lang="en-US" altLang="ko-KR" sz="1200" i="0">
              <a:solidFill>
                <a:prstClr val="black"/>
              </a:solidFill>
              <a:latin typeface="Times New Roman" pitchFamily="18" charset="0"/>
            </a:endParaRPr>
          </a:p>
        </p:txBody>
      </p:sp>
      <p:sp>
        <p:nvSpPr>
          <p:cNvPr id="552962"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lvl1pPr defTabSz="966788">
              <a:defRPr sz="2400" i="1">
                <a:solidFill>
                  <a:schemeClr val="tx1"/>
                </a:solidFill>
                <a:latin typeface="Comic Sans MS" pitchFamily="66" charset="0"/>
                <a:ea typeface="MS PGothic" pitchFamily="34" charset="-128"/>
              </a:defRPr>
            </a:lvl1pPr>
            <a:lvl2pPr marL="742950" indent="-285750" defTabSz="966788">
              <a:defRPr sz="2400" i="1">
                <a:solidFill>
                  <a:schemeClr val="tx1"/>
                </a:solidFill>
                <a:latin typeface="Comic Sans MS" pitchFamily="66" charset="0"/>
                <a:ea typeface="MS PGothic" pitchFamily="34" charset="-128"/>
              </a:defRPr>
            </a:lvl2pPr>
            <a:lvl3pPr marL="1143000" indent="-228600" defTabSz="966788">
              <a:defRPr sz="2400" i="1">
                <a:solidFill>
                  <a:schemeClr val="tx1"/>
                </a:solidFill>
                <a:latin typeface="Comic Sans MS" pitchFamily="66" charset="0"/>
                <a:ea typeface="MS PGothic" pitchFamily="34" charset="-128"/>
              </a:defRPr>
            </a:lvl3pPr>
            <a:lvl4pPr marL="1600200" indent="-228600" defTabSz="966788">
              <a:defRPr sz="2400" i="1">
                <a:solidFill>
                  <a:schemeClr val="tx1"/>
                </a:solidFill>
                <a:latin typeface="Comic Sans MS" pitchFamily="66" charset="0"/>
                <a:ea typeface="MS PGothic" pitchFamily="34" charset="-128"/>
              </a:defRPr>
            </a:lvl4pPr>
            <a:lvl5pPr marL="2057400" indent="-228600" defTabSz="966788">
              <a:defRPr sz="2400" i="1">
                <a:solidFill>
                  <a:schemeClr val="tx1"/>
                </a:solidFill>
                <a:latin typeface="Comic Sans MS" pitchFamily="66" charset="0"/>
                <a:ea typeface="MS PGothic" pitchFamily="34" charset="-128"/>
              </a:defRPr>
            </a:lvl5pPr>
            <a:lvl6pPr marL="25146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defTabSz="966788"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fld id="{5948D282-F75F-44FA-BE05-FD619A01C355}" type="slidenum">
              <a:rPr lang="en-US" altLang="ko-KR" sz="1200" i="0">
                <a:solidFill>
                  <a:prstClr val="black"/>
                </a:solidFill>
                <a:latin typeface="Times New Roman" pitchFamily="18" charset="0"/>
              </a:rPr>
              <a:pPr/>
              <a:t>25</a:t>
            </a:fld>
            <a:endParaRPr lang="en-US" altLang="ko-KR" sz="1200" i="0">
              <a:solidFill>
                <a:prstClr val="black"/>
              </a:solidFill>
              <a:latin typeface="Times New Roman" pitchFamily="18" charset="0"/>
            </a:endParaRPr>
          </a:p>
        </p:txBody>
      </p:sp>
      <p:sp>
        <p:nvSpPr>
          <p:cNvPr id="553986"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ko-KR" altLang="ko-KR"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2"/>
          <p:cNvSpPr>
            <a:spLocks noChangeShapeType="1"/>
          </p:cNvSpPr>
          <p:nvPr/>
        </p:nvSpPr>
        <p:spPr bwMode="auto">
          <a:xfrm>
            <a:off x="19050" y="26289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pic>
        <p:nvPicPr>
          <p:cNvPr id="5" name="Picture 14" descr="http://imgnews.naver.com/image/277/2009/02/24/2009022410005795830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7" name="Rectangle 3"/>
          <p:cNvSpPr>
            <a:spLocks noGrp="1" noChangeArrowheads="1"/>
          </p:cNvSpPr>
          <p:nvPr>
            <p:ph type="ctrTitle" sz="quarter"/>
          </p:nvPr>
        </p:nvSpPr>
        <p:spPr>
          <a:xfrm>
            <a:off x="400050" y="1333500"/>
            <a:ext cx="7772400" cy="1143000"/>
          </a:xfrm>
        </p:spPr>
        <p:txBody>
          <a:bodyPr/>
          <a:lstStyle>
            <a:lvl1pPr>
              <a:defRPr/>
            </a:lvl1pPr>
          </a:lstStyle>
          <a:p>
            <a:pPr lvl="0"/>
            <a:r>
              <a:rPr lang="ko-KR" altLang="en-US" noProof="0" smtClean="0"/>
              <a:t>마스터 제목 유형 편집</a:t>
            </a:r>
          </a:p>
        </p:txBody>
      </p:sp>
      <p:sp>
        <p:nvSpPr>
          <p:cNvPr id="236548" name="Rectangle 4"/>
          <p:cNvSpPr>
            <a:spLocks noGrp="1" noChangeArrowheads="1"/>
          </p:cNvSpPr>
          <p:nvPr>
            <p:ph type="subTitle" sz="quarter" idx="1"/>
          </p:nvPr>
        </p:nvSpPr>
        <p:spPr>
          <a:xfrm>
            <a:off x="1333500" y="3448050"/>
            <a:ext cx="6400800" cy="1752600"/>
          </a:xfrm>
        </p:spPr>
        <p:txBody>
          <a:bodyPr/>
          <a:lstStyle>
            <a:lvl1pPr marL="0" indent="0" algn="ctr">
              <a:buFont typeface="Monotype Sorts" pitchFamily="2" charset="2"/>
              <a:buNone/>
              <a:defRPr/>
            </a:lvl1pPr>
          </a:lstStyle>
          <a:p>
            <a:pPr lvl="0"/>
            <a:r>
              <a:rPr lang="ko-KR" altLang="en-US" noProof="0" smtClean="0"/>
              <a:t>마스터 부제목 유형 편집</a:t>
            </a:r>
          </a:p>
        </p:txBody>
      </p:sp>
      <p:sp>
        <p:nvSpPr>
          <p:cNvPr id="6" name="Rectangle 10"/>
          <p:cNvSpPr>
            <a:spLocks noGrp="1" noChangeArrowheads="1"/>
          </p:cNvSpPr>
          <p:nvPr>
            <p:ph type="ftr" sz="quarter" idx="10"/>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latinLnBrk="0" hangingPunct="0">
              <a:defRPr sz="1400">
                <a:ea typeface="돋움" pitchFamily="50" charset="-127"/>
              </a:defRPr>
            </a:lvl1pPr>
          </a:lstStyle>
          <a:p>
            <a:endParaRPr lang="en-US" altLang="ko-KR"/>
          </a:p>
        </p:txBody>
      </p:sp>
      <p:sp>
        <p:nvSpPr>
          <p:cNvPr id="7" name="Rectangle 11"/>
          <p:cNvSpPr>
            <a:spLocks noGrp="1" noChangeArrowheads="1"/>
          </p:cNvSpPr>
          <p:nvPr>
            <p:ph type="dt" sz="quarter" idx="11"/>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latinLnBrk="0" hangingPunct="0">
              <a:defRPr sz="1400">
                <a:ea typeface="돋움" pitchFamily="50" charset="-127"/>
              </a:defRPr>
            </a:lvl1pPr>
          </a:lstStyle>
          <a:p>
            <a:endParaRPr lang="en-US" altLang="ko-KR"/>
          </a:p>
        </p:txBody>
      </p:sp>
      <p:sp>
        <p:nvSpPr>
          <p:cNvPr id="8" name="Rectangle 12"/>
          <p:cNvSpPr>
            <a:spLocks noGrp="1" noChangeArrowheads="1"/>
          </p:cNvSpPr>
          <p:nvPr>
            <p:ph type="sldNum" sz="quarter" idx="12"/>
          </p:nvPr>
        </p:nvSpPr>
        <p:spPr>
          <a:xfrm>
            <a:off x="6553200" y="6248400"/>
            <a:ext cx="1905000" cy="457200"/>
          </a:xfrm>
        </p:spPr>
        <p:txBody>
          <a:bodyPr/>
          <a:lstStyle>
            <a:lvl1pPr>
              <a:defRPr sz="1400"/>
            </a:lvl1pPr>
          </a:lstStyle>
          <a:p>
            <a:fld id="{94BE1A69-7204-4669-835C-56DF833B1372}" type="slidenum">
              <a:rPr lang="en-US" altLang="ko-KR"/>
              <a:pPr/>
              <a:t>‹#›</a:t>
            </a:fld>
            <a:endParaRPr lang="en-US" altLang="ko-KR"/>
          </a:p>
        </p:txBody>
      </p:sp>
    </p:spTree>
    <p:extLst>
      <p:ext uri="{BB962C8B-B14F-4D97-AF65-F5344CB8AC3E}">
        <p14:creationId xmlns:p14="http://schemas.microsoft.com/office/powerpoint/2010/main" val="277263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1E68CE8-B7C5-451B-9773-D2B2272F0A45}" type="slidenum">
              <a:rPr lang="en-US" altLang="ko-KR"/>
              <a:pPr/>
              <a:t>‹#›</a:t>
            </a:fld>
            <a:endParaRPr lang="en-US" altLang="ko-KR" sz="1000"/>
          </a:p>
        </p:txBody>
      </p:sp>
    </p:spTree>
    <p:extLst>
      <p:ext uri="{BB962C8B-B14F-4D97-AF65-F5344CB8AC3E}">
        <p14:creationId xmlns:p14="http://schemas.microsoft.com/office/powerpoint/2010/main" val="133899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24650" y="400050"/>
            <a:ext cx="2038350" cy="539115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400050"/>
            <a:ext cx="5962650" cy="539115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26B5ECE0-3097-4929-AF42-426F9871410C}" type="slidenum">
              <a:rPr lang="en-US" altLang="ko-KR"/>
              <a:pPr/>
              <a:t>‹#›</a:t>
            </a:fld>
            <a:endParaRPr lang="en-US" altLang="ko-KR" sz="1000"/>
          </a:p>
        </p:txBody>
      </p:sp>
    </p:spTree>
    <p:extLst>
      <p:ext uri="{BB962C8B-B14F-4D97-AF65-F5344CB8AC3E}">
        <p14:creationId xmlns:p14="http://schemas.microsoft.com/office/powerpoint/2010/main" val="323720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제목, 텍스트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차트 개체 틀 3"/>
          <p:cNvSpPr>
            <a:spLocks noGrp="1"/>
          </p:cNvSpPr>
          <p:nvPr>
            <p:ph type="chart" sz="half" idx="2"/>
          </p:nvPr>
        </p:nvSpPr>
        <p:spPr>
          <a:xfrm>
            <a:off x="4762500" y="1295400"/>
            <a:ext cx="4000500" cy="4495800"/>
          </a:xfrm>
        </p:spPr>
        <p:txBody>
          <a:bodyPr/>
          <a:lstStyle/>
          <a:p>
            <a:pPr lvl="0"/>
            <a:endParaRPr lang="ko-KR" altLang="en-US" noProof="0" smtClean="0"/>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70EC80D-BCCC-416E-848B-7BA1F2D3A4BD}" type="slidenum">
              <a:rPr lang="en-US" altLang="ko-KR"/>
              <a:pPr/>
              <a:t>‹#›</a:t>
            </a:fld>
            <a:endParaRPr lang="en-US" altLang="ko-KR" sz="1000"/>
          </a:p>
        </p:txBody>
      </p:sp>
    </p:spTree>
    <p:extLst>
      <p:ext uri="{BB962C8B-B14F-4D97-AF65-F5344CB8AC3E}">
        <p14:creationId xmlns:p14="http://schemas.microsoft.com/office/powerpoint/2010/main" val="51845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762500" y="12954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762500" y="36195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0"/>
          </p:nvPr>
        </p:nvSpPr>
        <p:spPr>
          <a:xfrm>
            <a:off x="7000875" y="6240463"/>
            <a:ext cx="1905000" cy="457200"/>
          </a:xfrm>
        </p:spPr>
        <p:txBody>
          <a:bodyPr/>
          <a:lstStyle>
            <a:lvl1pPr>
              <a:defRPr/>
            </a:lvl1pPr>
          </a:lstStyle>
          <a:p>
            <a:fld id="{A595AADB-1CC5-4F76-AAAB-457E29130209}" type="slidenum">
              <a:rPr lang="en-US" altLang="ko-KR"/>
              <a:pPr/>
              <a:t>‹#›</a:t>
            </a:fld>
            <a:endParaRPr lang="en-US" altLang="ko-KR" sz="1000"/>
          </a:p>
        </p:txBody>
      </p:sp>
    </p:spTree>
    <p:extLst>
      <p:ext uri="{BB962C8B-B14F-4D97-AF65-F5344CB8AC3E}">
        <p14:creationId xmlns:p14="http://schemas.microsoft.com/office/powerpoint/2010/main" val="1149224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2240CDBD-162A-47EC-B54D-C7EE496DF4C1}"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49849023-269E-4F14-983F-B95BAA2D6EF4}" type="slidenum">
              <a:rPr lang="ko-KR" altLang="en-US"/>
              <a:pPr/>
              <a:t>‹#›</a:t>
            </a:fld>
            <a:endParaRPr lang="ko-KR" altLang="en-US"/>
          </a:p>
        </p:txBody>
      </p:sp>
    </p:spTree>
    <p:extLst>
      <p:ext uri="{BB962C8B-B14F-4D97-AF65-F5344CB8AC3E}">
        <p14:creationId xmlns:p14="http://schemas.microsoft.com/office/powerpoint/2010/main" val="3524194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72B8FA63-E30A-457C-9209-1D1EAA5A8E16}"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8B07341-95FD-4A36-A4AA-763502469ECD}" type="slidenum">
              <a:rPr lang="ko-KR" altLang="en-US"/>
              <a:pPr/>
              <a:t>‹#›</a:t>
            </a:fld>
            <a:endParaRPr lang="ko-KR" altLang="en-US"/>
          </a:p>
        </p:txBody>
      </p:sp>
    </p:spTree>
    <p:extLst>
      <p:ext uri="{BB962C8B-B14F-4D97-AF65-F5344CB8AC3E}">
        <p14:creationId xmlns:p14="http://schemas.microsoft.com/office/powerpoint/2010/main" val="1350498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D472D206-D290-4B33-AB31-497FB6BB785F}"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EBD270A5-C988-46B4-A15E-4E4939203A49}" type="slidenum">
              <a:rPr lang="ko-KR" altLang="en-US"/>
              <a:pPr/>
              <a:t>‹#›</a:t>
            </a:fld>
            <a:endParaRPr lang="ko-KR" altLang="en-US"/>
          </a:p>
        </p:txBody>
      </p:sp>
    </p:spTree>
    <p:extLst>
      <p:ext uri="{BB962C8B-B14F-4D97-AF65-F5344CB8AC3E}">
        <p14:creationId xmlns:p14="http://schemas.microsoft.com/office/powerpoint/2010/main" val="239245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C1A4FC6E-DE6D-465B-878A-971AF4D10F2F}" type="datetimeFigureOut">
              <a:rPr lang="ko-KR" altLang="en-US"/>
              <a:pPr/>
              <a:t>2016-10-03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6A902AF-8FD7-423D-AC29-486DE49E8638}" type="slidenum">
              <a:rPr lang="ko-KR" altLang="en-US"/>
              <a:pPr/>
              <a:t>‹#›</a:t>
            </a:fld>
            <a:endParaRPr lang="ko-KR" altLang="en-US"/>
          </a:p>
        </p:txBody>
      </p:sp>
    </p:spTree>
    <p:extLst>
      <p:ext uri="{BB962C8B-B14F-4D97-AF65-F5344CB8AC3E}">
        <p14:creationId xmlns:p14="http://schemas.microsoft.com/office/powerpoint/2010/main" val="188500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77043982-8EC5-429F-B21F-EAC72D48439F}" type="datetimeFigureOut">
              <a:rPr lang="ko-KR" altLang="en-US"/>
              <a:pPr/>
              <a:t>2016-10-03</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1B1A6E71-8478-4178-9F18-2EDE888C3BC0}" type="slidenum">
              <a:rPr lang="ko-KR" altLang="en-US"/>
              <a:pPr/>
              <a:t>‹#›</a:t>
            </a:fld>
            <a:endParaRPr lang="ko-KR" altLang="en-US"/>
          </a:p>
        </p:txBody>
      </p:sp>
    </p:spTree>
    <p:extLst>
      <p:ext uri="{BB962C8B-B14F-4D97-AF65-F5344CB8AC3E}">
        <p14:creationId xmlns:p14="http://schemas.microsoft.com/office/powerpoint/2010/main" val="162545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C9E0A0E7-CE5F-46ED-A831-154D5E8BE255}" type="datetimeFigureOut">
              <a:rPr lang="ko-KR" altLang="en-US"/>
              <a:pPr/>
              <a:t>2016-10-03</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F54E0494-1727-4F0B-9099-E9060EEA34EA}" type="slidenum">
              <a:rPr lang="ko-KR" altLang="en-US"/>
              <a:pPr/>
              <a:t>‹#›</a:t>
            </a:fld>
            <a:endParaRPr lang="ko-KR" altLang="en-US"/>
          </a:p>
        </p:txBody>
      </p:sp>
    </p:spTree>
    <p:extLst>
      <p:ext uri="{BB962C8B-B14F-4D97-AF65-F5344CB8AC3E}">
        <p14:creationId xmlns:p14="http://schemas.microsoft.com/office/powerpoint/2010/main" val="117353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626719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1B2E93A1-9D87-4BD3-A1B1-46F7616FBC88}" type="datetimeFigureOut">
              <a:rPr lang="ko-KR" altLang="en-US"/>
              <a:pPr/>
              <a:t>2016-10-03</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4C5DAFC8-FF0E-4663-9210-4AD8B89742F6}" type="slidenum">
              <a:rPr lang="ko-KR" altLang="en-US"/>
              <a:pPr/>
              <a:t>‹#›</a:t>
            </a:fld>
            <a:endParaRPr lang="ko-KR" altLang="en-US"/>
          </a:p>
        </p:txBody>
      </p:sp>
    </p:spTree>
    <p:extLst>
      <p:ext uri="{BB962C8B-B14F-4D97-AF65-F5344CB8AC3E}">
        <p14:creationId xmlns:p14="http://schemas.microsoft.com/office/powerpoint/2010/main" val="1986382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FDA0C02A-52C6-40D3-A279-81FC622C664C}" type="datetimeFigureOut">
              <a:rPr lang="ko-KR" altLang="en-US"/>
              <a:pPr/>
              <a:t>2016-10-03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4EBFB49-7D22-4250-842B-7FCFFC1958F1}" type="slidenum">
              <a:rPr lang="ko-KR" altLang="en-US"/>
              <a:pPr/>
              <a:t>‹#›</a:t>
            </a:fld>
            <a:endParaRPr lang="ko-KR" altLang="en-US"/>
          </a:p>
        </p:txBody>
      </p:sp>
    </p:spTree>
    <p:extLst>
      <p:ext uri="{BB962C8B-B14F-4D97-AF65-F5344CB8AC3E}">
        <p14:creationId xmlns:p14="http://schemas.microsoft.com/office/powerpoint/2010/main" val="907286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84B8645-FB74-4649-973D-49CE2D02FEB0}" type="datetimeFigureOut">
              <a:rPr lang="ko-KR" altLang="en-US"/>
              <a:pPr/>
              <a:t>2016-10-03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5AE1B44F-63C1-49A6-923C-E336A21B787A}" type="slidenum">
              <a:rPr lang="ko-KR" altLang="en-US"/>
              <a:pPr/>
              <a:t>‹#›</a:t>
            </a:fld>
            <a:endParaRPr lang="ko-KR" altLang="en-US"/>
          </a:p>
        </p:txBody>
      </p:sp>
    </p:spTree>
    <p:extLst>
      <p:ext uri="{BB962C8B-B14F-4D97-AF65-F5344CB8AC3E}">
        <p14:creationId xmlns:p14="http://schemas.microsoft.com/office/powerpoint/2010/main" val="1290251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8D09C18E-EC3A-44DA-ABCD-5F56711EE203}"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C632ED9-EE85-4A4E-B406-28E9D81F5FE2}" type="slidenum">
              <a:rPr lang="ko-KR" altLang="en-US"/>
              <a:pPr/>
              <a:t>‹#›</a:t>
            </a:fld>
            <a:endParaRPr lang="ko-KR" altLang="en-US"/>
          </a:p>
        </p:txBody>
      </p:sp>
    </p:spTree>
    <p:extLst>
      <p:ext uri="{BB962C8B-B14F-4D97-AF65-F5344CB8AC3E}">
        <p14:creationId xmlns:p14="http://schemas.microsoft.com/office/powerpoint/2010/main" val="759859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3B9B1043-6391-493C-857B-0F02EC3D5CA7}"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6E2EA9A9-D815-45DD-947D-E0163D8F7E5A}" type="slidenum">
              <a:rPr lang="ko-KR" altLang="en-US"/>
              <a:pPr/>
              <a:t>‹#›</a:t>
            </a:fld>
            <a:endParaRPr lang="ko-KR" altLang="en-US"/>
          </a:p>
        </p:txBody>
      </p:sp>
    </p:spTree>
    <p:extLst>
      <p:ext uri="{BB962C8B-B14F-4D97-AF65-F5344CB8AC3E}">
        <p14:creationId xmlns:p14="http://schemas.microsoft.com/office/powerpoint/2010/main" val="1530958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FAE49ED5-A9F3-4B23-B773-E75C242F94E9}"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4B0F370-4554-40C9-BC0A-B3675FF8E6B6}" type="slidenum">
              <a:rPr lang="ko-KR" altLang="en-US"/>
              <a:pPr/>
              <a:t>‹#›</a:t>
            </a:fld>
            <a:endParaRPr lang="ko-KR" altLang="en-US"/>
          </a:p>
        </p:txBody>
      </p:sp>
    </p:spTree>
    <p:extLst>
      <p:ext uri="{BB962C8B-B14F-4D97-AF65-F5344CB8AC3E}">
        <p14:creationId xmlns:p14="http://schemas.microsoft.com/office/powerpoint/2010/main" val="890340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BF146EB5-5D9E-4F23-8304-E6FCFC993197}"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096FA026-E480-4BD7-9C72-0E54A5976603}" type="slidenum">
              <a:rPr lang="ko-KR" altLang="en-US"/>
              <a:pPr/>
              <a:t>‹#›</a:t>
            </a:fld>
            <a:endParaRPr lang="ko-KR" altLang="en-US"/>
          </a:p>
        </p:txBody>
      </p:sp>
    </p:spTree>
    <p:extLst>
      <p:ext uri="{BB962C8B-B14F-4D97-AF65-F5344CB8AC3E}">
        <p14:creationId xmlns:p14="http://schemas.microsoft.com/office/powerpoint/2010/main" val="34697841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23D970E6-7840-4FE4-A210-F82F99086A1C}"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4BBA527-57C2-4351-95BA-DE731E10A2A8}" type="slidenum">
              <a:rPr lang="ko-KR" altLang="en-US"/>
              <a:pPr/>
              <a:t>‹#›</a:t>
            </a:fld>
            <a:endParaRPr lang="ko-KR" altLang="en-US"/>
          </a:p>
        </p:txBody>
      </p:sp>
    </p:spTree>
    <p:extLst>
      <p:ext uri="{BB962C8B-B14F-4D97-AF65-F5344CB8AC3E}">
        <p14:creationId xmlns:p14="http://schemas.microsoft.com/office/powerpoint/2010/main" val="269752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F99FFA2D-F850-4573-9905-689A4711956B}" type="datetimeFigureOut">
              <a:rPr lang="ko-KR" altLang="en-US"/>
              <a:pPr/>
              <a:t>2016-10-03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07E44B9C-1138-4E17-9F55-94B5F7D6619B}" type="slidenum">
              <a:rPr lang="ko-KR" altLang="en-US"/>
              <a:pPr/>
              <a:t>‹#›</a:t>
            </a:fld>
            <a:endParaRPr lang="ko-KR" altLang="en-US"/>
          </a:p>
        </p:txBody>
      </p:sp>
    </p:spTree>
    <p:extLst>
      <p:ext uri="{BB962C8B-B14F-4D97-AF65-F5344CB8AC3E}">
        <p14:creationId xmlns:p14="http://schemas.microsoft.com/office/powerpoint/2010/main" val="992824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39AC5749-7572-4C94-B37F-0E02062889D2}" type="datetimeFigureOut">
              <a:rPr lang="ko-KR" altLang="en-US"/>
              <a:pPr/>
              <a:t>2016-10-03</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5CB5E1A5-2652-49C7-8953-10343D9466BD}" type="slidenum">
              <a:rPr lang="ko-KR" altLang="en-US"/>
              <a:pPr/>
              <a:t>‹#›</a:t>
            </a:fld>
            <a:endParaRPr lang="ko-KR" altLang="en-US"/>
          </a:p>
        </p:txBody>
      </p:sp>
    </p:spTree>
    <p:extLst>
      <p:ext uri="{BB962C8B-B14F-4D97-AF65-F5344CB8AC3E}">
        <p14:creationId xmlns:p14="http://schemas.microsoft.com/office/powerpoint/2010/main" val="269150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402A2B7-5303-4473-A91B-3F3B6909D3D7}" type="slidenum">
              <a:rPr lang="en-US" altLang="ko-KR"/>
              <a:pPr/>
              <a:t>‹#›</a:t>
            </a:fld>
            <a:endParaRPr lang="en-US" altLang="ko-KR" sz="1000"/>
          </a:p>
        </p:txBody>
      </p:sp>
    </p:spTree>
    <p:extLst>
      <p:ext uri="{BB962C8B-B14F-4D97-AF65-F5344CB8AC3E}">
        <p14:creationId xmlns:p14="http://schemas.microsoft.com/office/powerpoint/2010/main" val="1249332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BEC9537D-68F5-4062-9A0A-A9AA73640A2D}" type="datetimeFigureOut">
              <a:rPr lang="ko-KR" altLang="en-US"/>
              <a:pPr/>
              <a:t>2016-10-03</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757D8BE0-D732-441C-A3D8-EB9285B15076}" type="slidenum">
              <a:rPr lang="ko-KR" altLang="en-US"/>
              <a:pPr/>
              <a:t>‹#›</a:t>
            </a:fld>
            <a:endParaRPr lang="ko-KR" altLang="en-US"/>
          </a:p>
        </p:txBody>
      </p:sp>
    </p:spTree>
    <p:extLst>
      <p:ext uri="{BB962C8B-B14F-4D97-AF65-F5344CB8AC3E}">
        <p14:creationId xmlns:p14="http://schemas.microsoft.com/office/powerpoint/2010/main" val="3447668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4BAE5796-188C-4602-A960-747250447D0F}" type="datetimeFigureOut">
              <a:rPr lang="ko-KR" altLang="en-US"/>
              <a:pPr/>
              <a:t>2016-10-03</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70D29304-EDF5-45DF-9577-EEAAF07E4A80}" type="slidenum">
              <a:rPr lang="ko-KR" altLang="en-US"/>
              <a:pPr/>
              <a:t>‹#›</a:t>
            </a:fld>
            <a:endParaRPr lang="ko-KR" altLang="en-US"/>
          </a:p>
        </p:txBody>
      </p:sp>
    </p:spTree>
    <p:extLst>
      <p:ext uri="{BB962C8B-B14F-4D97-AF65-F5344CB8AC3E}">
        <p14:creationId xmlns:p14="http://schemas.microsoft.com/office/powerpoint/2010/main" val="559853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1B7D086-2E22-4C5F-A071-6BEE733F7CD2}" type="datetimeFigureOut">
              <a:rPr lang="ko-KR" altLang="en-US"/>
              <a:pPr/>
              <a:t>2016-10-03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21AC6D70-F5DE-41FA-B9ED-8D343734B611}" type="slidenum">
              <a:rPr lang="ko-KR" altLang="en-US"/>
              <a:pPr/>
              <a:t>‹#›</a:t>
            </a:fld>
            <a:endParaRPr lang="ko-KR" altLang="en-US"/>
          </a:p>
        </p:txBody>
      </p:sp>
    </p:spTree>
    <p:extLst>
      <p:ext uri="{BB962C8B-B14F-4D97-AF65-F5344CB8AC3E}">
        <p14:creationId xmlns:p14="http://schemas.microsoft.com/office/powerpoint/2010/main" val="346099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5AD8B7E3-B228-454D-9662-91072AA284DF}" type="datetimeFigureOut">
              <a:rPr lang="ko-KR" altLang="en-US"/>
              <a:pPr/>
              <a:t>2016-10-03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A13DDA23-554F-4BA3-B698-C015F25DC515}" type="slidenum">
              <a:rPr lang="ko-KR" altLang="en-US"/>
              <a:pPr/>
              <a:t>‹#›</a:t>
            </a:fld>
            <a:endParaRPr lang="ko-KR" altLang="en-US"/>
          </a:p>
        </p:txBody>
      </p:sp>
    </p:spTree>
    <p:extLst>
      <p:ext uri="{BB962C8B-B14F-4D97-AF65-F5344CB8AC3E}">
        <p14:creationId xmlns:p14="http://schemas.microsoft.com/office/powerpoint/2010/main" val="1970224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52F7936C-6835-481C-A24C-D3BF06EF97E1}"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33B78CA-8DD4-41B1-82D3-EE24F2EDDDAA}" type="slidenum">
              <a:rPr lang="ko-KR" altLang="en-US"/>
              <a:pPr/>
              <a:t>‹#›</a:t>
            </a:fld>
            <a:endParaRPr lang="ko-KR" altLang="en-US"/>
          </a:p>
        </p:txBody>
      </p:sp>
    </p:spTree>
    <p:extLst>
      <p:ext uri="{BB962C8B-B14F-4D97-AF65-F5344CB8AC3E}">
        <p14:creationId xmlns:p14="http://schemas.microsoft.com/office/powerpoint/2010/main" val="2462937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FE9B023C-0D79-4F0F-956F-A57BD2C29D75}" type="datetimeFigureOut">
              <a:rPr lang="ko-KR" altLang="en-US"/>
              <a:pPr/>
              <a:t>2016-10-03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070AFEF-6A86-4E29-BF65-BA0B19D1119F}" type="slidenum">
              <a:rPr lang="ko-KR" altLang="en-US"/>
              <a:pPr/>
              <a:t>‹#›</a:t>
            </a:fld>
            <a:endParaRPr lang="ko-KR" altLang="en-US"/>
          </a:p>
        </p:txBody>
      </p:sp>
    </p:spTree>
    <p:extLst>
      <p:ext uri="{BB962C8B-B14F-4D97-AF65-F5344CB8AC3E}">
        <p14:creationId xmlns:p14="http://schemas.microsoft.com/office/powerpoint/2010/main" val="15645164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531D674D-6432-41AE-B83A-46E0332F6C9D}" type="slidenum">
              <a:rPr lang="ko-KR" altLang="en-US"/>
              <a:pPr/>
              <a:t>‹#›</a:t>
            </a:fld>
            <a:endParaRPr lang="ko-KR" altLang="en-US"/>
          </a:p>
        </p:txBody>
      </p:sp>
    </p:spTree>
    <p:extLst>
      <p:ext uri="{BB962C8B-B14F-4D97-AF65-F5344CB8AC3E}">
        <p14:creationId xmlns:p14="http://schemas.microsoft.com/office/powerpoint/2010/main" val="16474710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DE0270C-0C10-46F4-9431-54564CA9D17C}" type="slidenum">
              <a:rPr lang="ko-KR" altLang="en-US"/>
              <a:pPr/>
              <a:t>‹#›</a:t>
            </a:fld>
            <a:endParaRPr lang="ko-KR" altLang="en-US"/>
          </a:p>
        </p:txBody>
      </p:sp>
    </p:spTree>
    <p:extLst>
      <p:ext uri="{BB962C8B-B14F-4D97-AF65-F5344CB8AC3E}">
        <p14:creationId xmlns:p14="http://schemas.microsoft.com/office/powerpoint/2010/main" val="2689572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CB656E3-206B-407A-ABE4-241F8E8560C6}" type="slidenum">
              <a:rPr lang="ko-KR" altLang="en-US"/>
              <a:pPr/>
              <a:t>‹#›</a:t>
            </a:fld>
            <a:endParaRPr lang="ko-KR" altLang="en-US"/>
          </a:p>
        </p:txBody>
      </p:sp>
    </p:spTree>
    <p:extLst>
      <p:ext uri="{BB962C8B-B14F-4D97-AF65-F5344CB8AC3E}">
        <p14:creationId xmlns:p14="http://schemas.microsoft.com/office/powerpoint/2010/main" val="24589140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3D23608E-B9B8-4A3C-8028-9DE3F12DE76F}" type="slidenum">
              <a:rPr lang="ko-KR" altLang="en-US"/>
              <a:pPr/>
              <a:t>‹#›</a:t>
            </a:fld>
            <a:endParaRPr lang="ko-KR" altLang="en-US"/>
          </a:p>
        </p:txBody>
      </p:sp>
    </p:spTree>
    <p:extLst>
      <p:ext uri="{BB962C8B-B14F-4D97-AF65-F5344CB8AC3E}">
        <p14:creationId xmlns:p14="http://schemas.microsoft.com/office/powerpoint/2010/main" val="264058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46FC87E7-139E-46B6-B37D-94F7E54379A1}" type="slidenum">
              <a:rPr lang="en-US" altLang="ko-KR"/>
              <a:pPr/>
              <a:t>‹#›</a:t>
            </a:fld>
            <a:endParaRPr lang="en-US" altLang="ko-KR" sz="1000"/>
          </a:p>
        </p:txBody>
      </p:sp>
    </p:spTree>
    <p:extLst>
      <p:ext uri="{BB962C8B-B14F-4D97-AF65-F5344CB8AC3E}">
        <p14:creationId xmlns:p14="http://schemas.microsoft.com/office/powerpoint/2010/main" val="12497759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CBCF2222-1A46-4D0B-9DAA-0B038CD197C4}" type="slidenum">
              <a:rPr lang="ko-KR" altLang="en-US"/>
              <a:pPr/>
              <a:t>‹#›</a:t>
            </a:fld>
            <a:endParaRPr lang="ko-KR" altLang="en-US"/>
          </a:p>
        </p:txBody>
      </p:sp>
    </p:spTree>
    <p:extLst>
      <p:ext uri="{BB962C8B-B14F-4D97-AF65-F5344CB8AC3E}">
        <p14:creationId xmlns:p14="http://schemas.microsoft.com/office/powerpoint/2010/main" val="1530156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57DA6C1C-FBC6-453A-9658-BBEFF3E101D1}" type="slidenum">
              <a:rPr lang="ko-KR" altLang="en-US"/>
              <a:pPr/>
              <a:t>‹#›</a:t>
            </a:fld>
            <a:endParaRPr lang="ko-KR" altLang="en-US"/>
          </a:p>
        </p:txBody>
      </p:sp>
    </p:spTree>
    <p:extLst>
      <p:ext uri="{BB962C8B-B14F-4D97-AF65-F5344CB8AC3E}">
        <p14:creationId xmlns:p14="http://schemas.microsoft.com/office/powerpoint/2010/main" val="2232614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62954780-3343-4768-81DF-73B444703FDD}" type="slidenum">
              <a:rPr lang="ko-KR" altLang="en-US"/>
              <a:pPr/>
              <a:t>‹#›</a:t>
            </a:fld>
            <a:endParaRPr lang="ko-KR" altLang="en-US"/>
          </a:p>
        </p:txBody>
      </p:sp>
    </p:spTree>
    <p:extLst>
      <p:ext uri="{BB962C8B-B14F-4D97-AF65-F5344CB8AC3E}">
        <p14:creationId xmlns:p14="http://schemas.microsoft.com/office/powerpoint/2010/main" val="21926935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B7995A49-35DF-4580-A077-398F2738FB8F}" type="slidenum">
              <a:rPr lang="ko-KR" altLang="en-US"/>
              <a:pPr/>
              <a:t>‹#›</a:t>
            </a:fld>
            <a:endParaRPr lang="ko-KR" altLang="en-US"/>
          </a:p>
        </p:txBody>
      </p:sp>
    </p:spTree>
    <p:extLst>
      <p:ext uri="{BB962C8B-B14F-4D97-AF65-F5344CB8AC3E}">
        <p14:creationId xmlns:p14="http://schemas.microsoft.com/office/powerpoint/2010/main" val="17908865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419014F1-89C3-44B2-9D10-62264ADB9EFA}" type="slidenum">
              <a:rPr lang="ko-KR" altLang="en-US"/>
              <a:pPr/>
              <a:t>‹#›</a:t>
            </a:fld>
            <a:endParaRPr lang="ko-KR" altLang="en-US"/>
          </a:p>
        </p:txBody>
      </p:sp>
    </p:spTree>
    <p:extLst>
      <p:ext uri="{BB962C8B-B14F-4D97-AF65-F5344CB8AC3E}">
        <p14:creationId xmlns:p14="http://schemas.microsoft.com/office/powerpoint/2010/main" val="20875949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331C4F3A-72DF-41F5-A78C-0AC82FC6C4DB}" type="slidenum">
              <a:rPr lang="ko-KR" altLang="en-US"/>
              <a:pPr/>
              <a:t>‹#›</a:t>
            </a:fld>
            <a:endParaRPr lang="ko-KR" altLang="en-US"/>
          </a:p>
        </p:txBody>
      </p:sp>
    </p:spTree>
    <p:extLst>
      <p:ext uri="{BB962C8B-B14F-4D97-AF65-F5344CB8AC3E}">
        <p14:creationId xmlns:p14="http://schemas.microsoft.com/office/powerpoint/2010/main" val="4078970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96ACB097-55FC-42EF-AD6F-AB3162F61648}" type="slidenum">
              <a:rPr lang="ko-KR" altLang="en-US"/>
              <a:pPr/>
              <a:t>‹#›</a:t>
            </a:fld>
            <a:endParaRPr lang="ko-KR" altLang="en-US"/>
          </a:p>
        </p:txBody>
      </p:sp>
    </p:spTree>
    <p:extLst>
      <p:ext uri="{BB962C8B-B14F-4D97-AF65-F5344CB8AC3E}">
        <p14:creationId xmlns:p14="http://schemas.microsoft.com/office/powerpoint/2010/main" val="21354763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ko-KR"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Multmedia Networking</a:t>
            </a: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7-</a:t>
            </a:r>
            <a:fld id="{7F92BE9F-CA9E-4508-A5A1-CAC1C709618B}"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9868378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ko-KR"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Multmedia Networking</a:t>
            </a: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7-</a:t>
            </a:r>
            <a:fld id="{4FAE6AEF-AF50-4F4D-BB46-69CB336DB33A}"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0815039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endParaRPr lang="ko-KR" altLang="ko-KR">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solidFill>
                  <a:srgbClr val="000000"/>
                </a:solidFill>
              </a:rPr>
              <a:t>Multmedia Networking</a:t>
            </a:r>
          </a:p>
        </p:txBody>
      </p:sp>
      <p:sp>
        <p:nvSpPr>
          <p:cNvPr id="6" name="Rectangle 6"/>
          <p:cNvSpPr>
            <a:spLocks noGrp="1" noChangeArrowheads="1"/>
          </p:cNvSpPr>
          <p:nvPr>
            <p:ph type="sldNum" sz="quarter" idx="12"/>
          </p:nvPr>
        </p:nvSpPr>
        <p:spPr/>
        <p:txBody>
          <a:bodyPr/>
          <a:lstStyle>
            <a:lvl1pPr>
              <a:defRPr/>
            </a:lvl1pPr>
          </a:lstStyle>
          <a:p>
            <a:r>
              <a:rPr lang="en-US" altLang="ko-KR">
                <a:solidFill>
                  <a:srgbClr val="000000"/>
                </a:solidFill>
              </a:rPr>
              <a:t>5-</a:t>
            </a:r>
            <a:fld id="{31809C92-1BE6-4EDF-8D88-BF506B3B8E34}"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07040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슬라이드 번호 개체 틀 6"/>
          <p:cNvSpPr>
            <a:spLocks noGrp="1"/>
          </p:cNvSpPr>
          <p:nvPr>
            <p:ph type="sldNum" sz="quarter" idx="10"/>
          </p:nvPr>
        </p:nvSpPr>
        <p:spPr>
          <a:xfrm>
            <a:off x="7000875" y="6240463"/>
            <a:ext cx="1905000" cy="457200"/>
          </a:xfrm>
        </p:spPr>
        <p:txBody>
          <a:bodyPr/>
          <a:lstStyle>
            <a:lvl1pPr>
              <a:defRPr/>
            </a:lvl1pPr>
          </a:lstStyle>
          <a:p>
            <a:fld id="{3075D844-74CE-419F-9466-D8C0FB5D7C44}" type="slidenum">
              <a:rPr lang="en-US" altLang="ko-KR"/>
              <a:pPr/>
              <a:t>‹#›</a:t>
            </a:fld>
            <a:endParaRPr lang="en-US" altLang="ko-KR" sz="1000"/>
          </a:p>
        </p:txBody>
      </p:sp>
    </p:spTree>
    <p:extLst>
      <p:ext uri="{BB962C8B-B14F-4D97-AF65-F5344CB8AC3E}">
        <p14:creationId xmlns:p14="http://schemas.microsoft.com/office/powerpoint/2010/main" val="27713201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ko-KR"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Multmedia Networking</a:t>
            </a: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7-</a:t>
            </a:r>
            <a:fld id="{07DB915D-C2A6-459C-8481-7765FDD5EA8E}"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5091644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ko-KR" altLang="ko-KR">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en-US">
                <a:solidFill>
                  <a:srgbClr val="000000"/>
                </a:solidFill>
              </a:rPr>
              <a:t>Multmedia Networking</a:t>
            </a:r>
          </a:p>
        </p:txBody>
      </p:sp>
      <p:sp>
        <p:nvSpPr>
          <p:cNvPr id="9" name="Rectangle 6"/>
          <p:cNvSpPr>
            <a:spLocks noGrp="1" noChangeArrowheads="1"/>
          </p:cNvSpPr>
          <p:nvPr>
            <p:ph type="sldNum" sz="quarter" idx="12"/>
          </p:nvPr>
        </p:nvSpPr>
        <p:spPr/>
        <p:txBody>
          <a:bodyPr/>
          <a:lstStyle>
            <a:lvl1pPr>
              <a:defRPr/>
            </a:lvl1pPr>
          </a:lstStyle>
          <a:p>
            <a:r>
              <a:rPr lang="en-US" altLang="ko-KR">
                <a:solidFill>
                  <a:srgbClr val="000000"/>
                </a:solidFill>
              </a:rPr>
              <a:t>5-</a:t>
            </a:r>
            <a:fld id="{D170A043-7590-4886-9D8F-0969CDE3BF8C}"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835309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ko-KR" altLang="ko-KR">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en-US">
                <a:solidFill>
                  <a:srgbClr val="000000"/>
                </a:solidFill>
              </a:rPr>
              <a:t>Multmedia Networking</a:t>
            </a:r>
          </a:p>
        </p:txBody>
      </p:sp>
      <p:sp>
        <p:nvSpPr>
          <p:cNvPr id="5" name="Rectangle 6"/>
          <p:cNvSpPr>
            <a:spLocks noGrp="1" noChangeArrowheads="1"/>
          </p:cNvSpPr>
          <p:nvPr>
            <p:ph type="sldNum" sz="quarter" idx="12"/>
          </p:nvPr>
        </p:nvSpPr>
        <p:spPr/>
        <p:txBody>
          <a:bodyPr/>
          <a:lstStyle>
            <a:lvl1pPr>
              <a:defRPr/>
            </a:lvl1pPr>
          </a:lstStyle>
          <a:p>
            <a:r>
              <a:rPr lang="en-US" altLang="ko-KR">
                <a:solidFill>
                  <a:srgbClr val="000000"/>
                </a:solidFill>
              </a:rPr>
              <a:t>5-</a:t>
            </a:r>
            <a:fld id="{0507B083-575E-4BE9-A2FC-25B9C95369B1}"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7221876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ko-KR" altLang="ko-KR">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en-US">
                <a:solidFill>
                  <a:srgbClr val="000000"/>
                </a:solidFill>
              </a:rPr>
              <a:t>Multmedia Networking</a:t>
            </a:r>
          </a:p>
        </p:txBody>
      </p:sp>
      <p:sp>
        <p:nvSpPr>
          <p:cNvPr id="4" name="Rectangle 6"/>
          <p:cNvSpPr>
            <a:spLocks noGrp="1" noChangeArrowheads="1"/>
          </p:cNvSpPr>
          <p:nvPr>
            <p:ph type="sldNum" sz="quarter" idx="12"/>
          </p:nvPr>
        </p:nvSpPr>
        <p:spPr/>
        <p:txBody>
          <a:bodyPr/>
          <a:lstStyle>
            <a:lvl1pPr>
              <a:defRPr/>
            </a:lvl1pPr>
          </a:lstStyle>
          <a:p>
            <a:r>
              <a:rPr lang="en-US" altLang="ko-KR">
                <a:solidFill>
                  <a:srgbClr val="000000"/>
                </a:solidFill>
              </a:rPr>
              <a:t>5-</a:t>
            </a:r>
            <a:fld id="{6C0A275A-6471-46F3-97D9-E3BB6FB70DCC}"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2402548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p:txBody>
          <a:bodyPr/>
          <a:lstStyle>
            <a:lvl1pPr>
              <a:defRPr/>
            </a:lvl1pPr>
          </a:lstStyle>
          <a:p>
            <a:endParaRPr lang="ko-KR" altLang="ko-KR">
              <a:solidFill>
                <a:srgbClr val="000000"/>
              </a:solidFill>
            </a:endParaRPr>
          </a:p>
        </p:txBody>
      </p:sp>
      <p:sp>
        <p:nvSpPr>
          <p:cNvPr id="6" name="Rectangle 7"/>
          <p:cNvSpPr>
            <a:spLocks noGrp="1" noChangeArrowheads="1"/>
          </p:cNvSpPr>
          <p:nvPr>
            <p:ph type="ftr" sz="quarter" idx="11"/>
          </p:nvPr>
        </p:nvSpPr>
        <p:spPr/>
        <p:txBody>
          <a:bodyPr/>
          <a:lstStyle>
            <a:lvl1pPr>
              <a:defRPr/>
            </a:lvl1pPr>
          </a:lstStyle>
          <a:p>
            <a:pPr>
              <a:defRPr/>
            </a:pPr>
            <a:r>
              <a:rPr lang="en-US">
                <a:solidFill>
                  <a:srgbClr val="000000"/>
                </a:solidFill>
              </a:rPr>
              <a:t>Multmedia Networking</a:t>
            </a:r>
          </a:p>
        </p:txBody>
      </p:sp>
      <p:sp>
        <p:nvSpPr>
          <p:cNvPr id="7" name="Rectangle 8"/>
          <p:cNvSpPr>
            <a:spLocks noGrp="1" noChangeArrowheads="1"/>
          </p:cNvSpPr>
          <p:nvPr>
            <p:ph type="sldNum" sz="quarter" idx="12"/>
          </p:nvPr>
        </p:nvSpPr>
        <p:spPr/>
        <p:txBody>
          <a:bodyPr/>
          <a:lstStyle>
            <a:lvl1pPr>
              <a:defRPr/>
            </a:lvl1pPr>
          </a:lstStyle>
          <a:p>
            <a:r>
              <a:rPr lang="en-US" altLang="ko-KR">
                <a:solidFill>
                  <a:srgbClr val="000000"/>
                </a:solidFill>
              </a:rPr>
              <a:t>5-</a:t>
            </a:r>
            <a:fld id="{C6AA1CCE-0366-4CD5-8847-3F67D80E96EF}"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2228467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p:txBody>
          <a:bodyPr/>
          <a:lstStyle>
            <a:lvl1pPr>
              <a:defRPr/>
            </a:lvl1pPr>
          </a:lstStyle>
          <a:p>
            <a:endParaRPr lang="ko-KR" altLang="ko-KR">
              <a:solidFill>
                <a:srgbClr val="000000"/>
              </a:solidFill>
            </a:endParaRPr>
          </a:p>
        </p:txBody>
      </p:sp>
      <p:sp>
        <p:nvSpPr>
          <p:cNvPr id="6" name="Rectangle 7"/>
          <p:cNvSpPr>
            <a:spLocks noGrp="1" noChangeArrowheads="1"/>
          </p:cNvSpPr>
          <p:nvPr>
            <p:ph type="ftr" sz="quarter" idx="11"/>
          </p:nvPr>
        </p:nvSpPr>
        <p:spPr/>
        <p:txBody>
          <a:bodyPr/>
          <a:lstStyle>
            <a:lvl1pPr>
              <a:defRPr/>
            </a:lvl1pPr>
          </a:lstStyle>
          <a:p>
            <a:pPr>
              <a:defRPr/>
            </a:pPr>
            <a:r>
              <a:rPr lang="en-US">
                <a:solidFill>
                  <a:srgbClr val="000000"/>
                </a:solidFill>
              </a:rPr>
              <a:t>Multmedia Networking</a:t>
            </a:r>
          </a:p>
        </p:txBody>
      </p:sp>
      <p:sp>
        <p:nvSpPr>
          <p:cNvPr id="7" name="Rectangle 8"/>
          <p:cNvSpPr>
            <a:spLocks noGrp="1" noChangeArrowheads="1"/>
          </p:cNvSpPr>
          <p:nvPr>
            <p:ph type="sldNum" sz="quarter" idx="12"/>
          </p:nvPr>
        </p:nvSpPr>
        <p:spPr/>
        <p:txBody>
          <a:bodyPr/>
          <a:lstStyle>
            <a:lvl1pPr>
              <a:defRPr/>
            </a:lvl1pPr>
          </a:lstStyle>
          <a:p>
            <a:r>
              <a:rPr lang="en-US" altLang="ko-KR">
                <a:solidFill>
                  <a:srgbClr val="000000"/>
                </a:solidFill>
              </a:rPr>
              <a:t>5-</a:t>
            </a:r>
            <a:fld id="{565BE677-1797-473B-A625-BF0ED3F40AE4}"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6711606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ko-KR" altLang="ko-KR">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solidFill>
                  <a:srgbClr val="000000"/>
                </a:solidFill>
              </a:rPr>
              <a:t>Multmedia Networking</a:t>
            </a:r>
          </a:p>
        </p:txBody>
      </p:sp>
      <p:sp>
        <p:nvSpPr>
          <p:cNvPr id="6" name="Rectangle 6"/>
          <p:cNvSpPr>
            <a:spLocks noGrp="1" noChangeArrowheads="1"/>
          </p:cNvSpPr>
          <p:nvPr>
            <p:ph type="sldNum" sz="quarter" idx="12"/>
          </p:nvPr>
        </p:nvSpPr>
        <p:spPr/>
        <p:txBody>
          <a:bodyPr/>
          <a:lstStyle>
            <a:lvl1pPr>
              <a:defRPr/>
            </a:lvl1pPr>
          </a:lstStyle>
          <a:p>
            <a:r>
              <a:rPr lang="en-US" altLang="ko-KR">
                <a:solidFill>
                  <a:srgbClr val="000000"/>
                </a:solidFill>
              </a:rPr>
              <a:t>5-</a:t>
            </a:r>
            <a:fld id="{3E34C3E5-D57E-4C2E-8FD3-7E2F78AF32CE}"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5858172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ko-KR" altLang="ko-KR">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solidFill>
                  <a:srgbClr val="000000"/>
                </a:solidFill>
              </a:rPr>
              <a:t>Multmedia Networking</a:t>
            </a:r>
          </a:p>
        </p:txBody>
      </p:sp>
      <p:sp>
        <p:nvSpPr>
          <p:cNvPr id="6" name="Rectangle 6"/>
          <p:cNvSpPr>
            <a:spLocks noGrp="1" noChangeArrowheads="1"/>
          </p:cNvSpPr>
          <p:nvPr>
            <p:ph type="sldNum" sz="quarter" idx="12"/>
          </p:nvPr>
        </p:nvSpPr>
        <p:spPr/>
        <p:txBody>
          <a:bodyPr/>
          <a:lstStyle>
            <a:lvl1pPr>
              <a:defRPr/>
            </a:lvl1pPr>
          </a:lstStyle>
          <a:p>
            <a:r>
              <a:rPr lang="en-US" altLang="ko-KR">
                <a:solidFill>
                  <a:srgbClr val="000000"/>
                </a:solidFill>
              </a:rPr>
              <a:t>5-</a:t>
            </a:r>
            <a:fld id="{3E19331B-C412-4AF9-81E3-FF71D3128CE8}"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99810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a:xfrm>
            <a:off x="7000875" y="6240463"/>
            <a:ext cx="1905000" cy="457200"/>
          </a:xfrm>
        </p:spPr>
        <p:txBody>
          <a:bodyPr/>
          <a:lstStyle>
            <a:lvl1pPr>
              <a:defRPr/>
            </a:lvl1pPr>
          </a:lstStyle>
          <a:p>
            <a:fld id="{EBEDD3AC-F526-42BE-928A-3A70F5EB75BF}" type="slidenum">
              <a:rPr lang="en-US" altLang="ko-KR"/>
              <a:pPr/>
              <a:t>‹#›</a:t>
            </a:fld>
            <a:endParaRPr lang="en-US" altLang="ko-KR" sz="1000"/>
          </a:p>
        </p:txBody>
      </p:sp>
    </p:spTree>
    <p:extLst>
      <p:ext uri="{BB962C8B-B14F-4D97-AF65-F5344CB8AC3E}">
        <p14:creationId xmlns:p14="http://schemas.microsoft.com/office/powerpoint/2010/main" val="283610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a:xfrm>
            <a:off x="7000875" y="6240463"/>
            <a:ext cx="1905000" cy="457200"/>
          </a:xfrm>
        </p:spPr>
        <p:txBody>
          <a:bodyPr/>
          <a:lstStyle>
            <a:lvl1pPr>
              <a:defRPr/>
            </a:lvl1pPr>
          </a:lstStyle>
          <a:p>
            <a:fld id="{CEDACEAD-C319-4031-9F75-AD10A62FFAE3}" type="slidenum">
              <a:rPr lang="en-US" altLang="ko-KR"/>
              <a:pPr/>
              <a:t>‹#›</a:t>
            </a:fld>
            <a:endParaRPr lang="en-US" altLang="ko-KR" sz="1000"/>
          </a:p>
        </p:txBody>
      </p:sp>
    </p:spTree>
    <p:extLst>
      <p:ext uri="{BB962C8B-B14F-4D97-AF65-F5344CB8AC3E}">
        <p14:creationId xmlns:p14="http://schemas.microsoft.com/office/powerpoint/2010/main" val="31416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6D5F340-C603-43C9-AFD0-020B8B904189}" type="slidenum">
              <a:rPr lang="en-US" altLang="ko-KR"/>
              <a:pPr/>
              <a:t>‹#›</a:t>
            </a:fld>
            <a:endParaRPr lang="en-US" altLang="ko-KR" sz="1000"/>
          </a:p>
        </p:txBody>
      </p:sp>
    </p:spTree>
    <p:extLst>
      <p:ext uri="{BB962C8B-B14F-4D97-AF65-F5344CB8AC3E}">
        <p14:creationId xmlns:p14="http://schemas.microsoft.com/office/powerpoint/2010/main" val="41890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16238BFD-8519-4D96-AC23-38C6C18D6F8E}" type="slidenum">
              <a:rPr lang="en-US" altLang="ko-KR"/>
              <a:pPr/>
              <a:t>‹#›</a:t>
            </a:fld>
            <a:endParaRPr lang="en-US" altLang="ko-KR" sz="1000"/>
          </a:p>
        </p:txBody>
      </p:sp>
    </p:spTree>
    <p:extLst>
      <p:ext uri="{BB962C8B-B14F-4D97-AF65-F5344CB8AC3E}">
        <p14:creationId xmlns:p14="http://schemas.microsoft.com/office/powerpoint/2010/main" val="39758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1430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1027" name="Rectangle 3"/>
          <p:cNvSpPr>
            <a:spLocks noGrp="1" noChangeArrowheads="1"/>
          </p:cNvSpPr>
          <p:nvPr>
            <p:ph type="title"/>
          </p:nvPr>
        </p:nvSpPr>
        <p:spPr bwMode="auto">
          <a:xfrm>
            <a:off x="701675" y="400050"/>
            <a:ext cx="7451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b" anchorCtr="0" compatLnSpc="1">
            <a:prstTxWarp prst="textNoShape">
              <a:avLst/>
            </a:prstTxWarp>
          </a:bodyPr>
          <a:lstStyle/>
          <a:p>
            <a:pPr lvl="0"/>
            <a:r>
              <a:rPr lang="ko-KR" altLang="en-US"/>
              <a:t>마스터 제목 유형 편집</a:t>
            </a:r>
          </a:p>
        </p:txBody>
      </p:sp>
      <p:sp>
        <p:nvSpPr>
          <p:cNvPr id="1028" name="Rectangle 4"/>
          <p:cNvSpPr>
            <a:spLocks noGrp="1" noChangeArrowheads="1"/>
          </p:cNvSpPr>
          <p:nvPr>
            <p:ph type="body" idx="1"/>
          </p:nvPr>
        </p:nvSpPr>
        <p:spPr bwMode="auto">
          <a:xfrm>
            <a:off x="609600" y="1295400"/>
            <a:ext cx="8153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9" name="Line 8"/>
          <p:cNvSpPr>
            <a:spLocks noChangeShapeType="1"/>
          </p:cNvSpPr>
          <p:nvPr/>
        </p:nvSpPr>
        <p:spPr bwMode="auto">
          <a:xfrm>
            <a:off x="1619250" y="6742113"/>
            <a:ext cx="72009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anchor="ctr">
            <a:spAutoFit/>
          </a:bodyPr>
          <a:lstStyle/>
          <a:p>
            <a:pPr>
              <a:defRPr/>
            </a:pPr>
            <a:endParaRPr lang="en-US">
              <a:latin typeface="Arial" charset="0"/>
              <a:ea typeface="굴림" charset="0"/>
              <a:cs typeface="굴림" charset="0"/>
            </a:endParaRPr>
          </a:p>
        </p:txBody>
      </p:sp>
      <p:sp>
        <p:nvSpPr>
          <p:cNvPr id="1030" name="Text Box 9"/>
          <p:cNvSpPr txBox="1">
            <a:spLocks noChangeArrowheads="1"/>
          </p:cNvSpPr>
          <p:nvPr/>
        </p:nvSpPr>
        <p:spPr bwMode="auto">
          <a:xfrm>
            <a:off x="3708400" y="6453188"/>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latinLnBrk="0">
              <a:spcBef>
                <a:spcPct val="50000"/>
              </a:spcBef>
            </a:pPr>
            <a:r>
              <a:rPr lang="en-US" altLang="ko-KR" sz="1400" b="1"/>
              <a:t>Prof. Younghee Lee</a:t>
            </a:r>
            <a:endParaRPr lang="en-US" altLang="ko-KR"/>
          </a:p>
        </p:txBody>
      </p:sp>
      <p:pic>
        <p:nvPicPr>
          <p:cNvPr id="1031" name="Picture 14" descr="http://imgnews.naver.com/image/277/2009/02/24/2009022410005795830_1.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5621ECD6-F548-4B63-8C64-2C4E0412DC11}"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Lst>
  <p:hf hdr="0" ftr="0" dt="0"/>
  <p:txStyles>
    <p:titleStyle>
      <a:lvl1pPr algn="l" rtl="0" eaLnBrk="0" fontAlgn="base" latinLnBrk="1" hangingPunct="0">
        <a:spcBef>
          <a:spcPct val="0"/>
        </a:spcBef>
        <a:spcAft>
          <a:spcPct val="0"/>
        </a:spcAft>
        <a:defRPr kumimoji="1" sz="3600" b="1">
          <a:solidFill>
            <a:srgbClr val="000099"/>
          </a:solidFill>
          <a:latin typeface="+mj-lt"/>
          <a:ea typeface="+mj-ea"/>
          <a:cs typeface="굴림" charset="0"/>
        </a:defRPr>
      </a:lvl1pPr>
      <a:lvl2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2pPr>
      <a:lvl3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3pPr>
      <a:lvl4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4pPr>
      <a:lvl5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5pPr>
      <a:lvl6pPr marL="457200" algn="l" rtl="0" fontAlgn="base" latinLnBrk="1">
        <a:spcBef>
          <a:spcPct val="0"/>
        </a:spcBef>
        <a:spcAft>
          <a:spcPct val="0"/>
        </a:spcAft>
        <a:defRPr kumimoji="1" sz="3600" b="1">
          <a:solidFill>
            <a:srgbClr val="000099"/>
          </a:solidFill>
          <a:latin typeface="굴림" pitchFamily="50" charset="-127"/>
          <a:ea typeface="굴림" pitchFamily="50" charset="-127"/>
        </a:defRPr>
      </a:lvl6pPr>
      <a:lvl7pPr marL="914400" algn="l" rtl="0" fontAlgn="base" latinLnBrk="1">
        <a:spcBef>
          <a:spcPct val="0"/>
        </a:spcBef>
        <a:spcAft>
          <a:spcPct val="0"/>
        </a:spcAft>
        <a:defRPr kumimoji="1" sz="3600" b="1">
          <a:solidFill>
            <a:srgbClr val="000099"/>
          </a:solidFill>
          <a:latin typeface="굴림" pitchFamily="50" charset="-127"/>
          <a:ea typeface="굴림" pitchFamily="50" charset="-127"/>
        </a:defRPr>
      </a:lvl7pPr>
      <a:lvl8pPr marL="1371600" algn="l" rtl="0" fontAlgn="base" latinLnBrk="1">
        <a:spcBef>
          <a:spcPct val="0"/>
        </a:spcBef>
        <a:spcAft>
          <a:spcPct val="0"/>
        </a:spcAft>
        <a:defRPr kumimoji="1" sz="3600" b="1">
          <a:solidFill>
            <a:srgbClr val="000099"/>
          </a:solidFill>
          <a:latin typeface="굴림" pitchFamily="50" charset="-127"/>
          <a:ea typeface="굴림" pitchFamily="50" charset="-127"/>
        </a:defRPr>
      </a:lvl8pPr>
      <a:lvl9pPr marL="1828800" algn="l" rtl="0" fontAlgn="base" latinLnBrk="1">
        <a:spcBef>
          <a:spcPct val="0"/>
        </a:spcBef>
        <a:spcAft>
          <a:spcPct val="0"/>
        </a:spcAft>
        <a:defRPr kumimoji="1" sz="3600" b="1">
          <a:solidFill>
            <a:srgbClr val="000099"/>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4339"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AD97C94C-5411-43A7-BD80-5653C38686CC}" type="datetimeFigureOut">
              <a:rPr lang="ko-KR" altLang="en-US"/>
              <a:pPr/>
              <a:t>2016-10-03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B364C18B-12D0-4192-A660-08D3F7317F9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2pPr>
      <a:lvl3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3pPr>
      <a:lvl4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4pPr>
      <a:lvl5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5pPr>
      <a:lvl6pPr marL="457200" algn="ctr" rtl="0" fontAlgn="base" latinLnBrk="1">
        <a:spcBef>
          <a:spcPct val="0"/>
        </a:spcBef>
        <a:spcAft>
          <a:spcPct val="0"/>
        </a:spcAft>
        <a:defRPr sz="4400">
          <a:solidFill>
            <a:schemeClr val="tx1"/>
          </a:solidFill>
          <a:latin typeface="맑은 고딕" charset="0"/>
          <a:ea typeface="맑은 고딕" charset="0"/>
          <a:cs typeface="맑은 고딕" charset="0"/>
        </a:defRPr>
      </a:lvl6pPr>
      <a:lvl7pPr marL="914400" algn="ctr" rtl="0" fontAlgn="base" latinLnBrk="1">
        <a:spcBef>
          <a:spcPct val="0"/>
        </a:spcBef>
        <a:spcAft>
          <a:spcPct val="0"/>
        </a:spcAft>
        <a:defRPr sz="4400">
          <a:solidFill>
            <a:schemeClr val="tx1"/>
          </a:solidFill>
          <a:latin typeface="맑은 고딕" charset="0"/>
          <a:ea typeface="맑은 고딕" charset="0"/>
          <a:cs typeface="맑은 고딕" charset="0"/>
        </a:defRPr>
      </a:lvl7pPr>
      <a:lvl8pPr marL="1371600" algn="ctr" rtl="0" fontAlgn="base" latinLnBrk="1">
        <a:spcBef>
          <a:spcPct val="0"/>
        </a:spcBef>
        <a:spcAft>
          <a:spcPct val="0"/>
        </a:spcAft>
        <a:defRPr sz="4400">
          <a:solidFill>
            <a:schemeClr val="tx1"/>
          </a:solidFill>
          <a:latin typeface="맑은 고딕" charset="0"/>
          <a:ea typeface="맑은 고딕" charset="0"/>
          <a:cs typeface="맑은 고딕" charset="0"/>
        </a:defRPr>
      </a:lvl8pPr>
      <a:lvl9pPr marL="1828800" algn="ctr" rtl="0" fontAlgn="base" latinLnBrk="1">
        <a:spcBef>
          <a:spcPct val="0"/>
        </a:spcBef>
        <a:spcAft>
          <a:spcPct val="0"/>
        </a:spcAft>
        <a:defRPr sz="4400">
          <a:solidFill>
            <a:schemeClr val="tx1"/>
          </a:solidFill>
          <a:latin typeface="맑은 고딕" charset="0"/>
          <a:ea typeface="맑은 고딕" charset="0"/>
          <a:cs typeface="맑은 고딕" charset="0"/>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626"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26627"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D2F87966-3DDB-461C-AFC0-730BD3F555EC}" type="datetimeFigureOut">
              <a:rPr lang="ko-KR" altLang="en-US"/>
              <a:pPr/>
              <a:t>2016-10-03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390B3EB5-9F31-4B03-BCA4-0B08C3E90F77}"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914"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38915"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DFDB8E15-D83C-4460-B21B-3B4A1AB36250}"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i="0">
                <a:latin typeface="Times New Roman" pitchFamily="18" charset="0"/>
              </a:defRPr>
            </a:lvl1pPr>
          </a:lstStyle>
          <a:p>
            <a:pPr eaLnBrk="0" latinLnBrk="0" hangingPunct="0"/>
            <a:endParaRPr kumimoji="0" lang="ko-KR" altLang="ko-KR" smtClean="0">
              <a:solidFill>
                <a:srgbClr val="000000"/>
              </a:solidFill>
            </a:endParaRPr>
          </a:p>
        </p:txBody>
      </p:sp>
      <p:sp>
        <p:nvSpPr>
          <p:cNvPr id="1029" name="Rectangle 5"/>
          <p:cNvSpPr>
            <a:spLocks noGrp="1" noChangeArrowheads="1"/>
          </p:cNvSpPr>
          <p:nvPr>
            <p:ph type="ftr" sz="quarter" idx="3"/>
          </p:nvPr>
        </p:nvSpPr>
        <p:spPr bwMode="auto">
          <a:xfrm>
            <a:off x="5572125" y="64865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i="0">
                <a:latin typeface="Arial" charset="0"/>
                <a:ea typeface="+mn-ea"/>
                <a:cs typeface="Arial" charset="0"/>
              </a:defRPr>
            </a:lvl1pPr>
          </a:lstStyle>
          <a:p>
            <a:pPr eaLnBrk="0" latinLnBrk="0" hangingPunct="0">
              <a:defRPr/>
            </a:pPr>
            <a:r>
              <a:rPr kumimoji="0" lang="en-US">
                <a:solidFill>
                  <a:srgbClr val="000000"/>
                </a:solidFill>
              </a:rPr>
              <a:t>Multmedia Networking</a:t>
            </a:r>
            <a:endParaRPr kumimoji="0" lang="en-US" dirty="0">
              <a:solidFill>
                <a:srgbClr val="000000"/>
              </a:solidFill>
            </a:endParaRPr>
          </a:p>
        </p:txBody>
      </p:sp>
      <p:sp>
        <p:nvSpPr>
          <p:cNvPr id="1030" name="Rectangle 6"/>
          <p:cNvSpPr>
            <a:spLocks noGrp="1" noChangeArrowheads="1"/>
          </p:cNvSpPr>
          <p:nvPr>
            <p:ph type="sldNum" sz="quarter" idx="4"/>
          </p:nvPr>
        </p:nvSpPr>
        <p:spPr bwMode="auto">
          <a:xfrm>
            <a:off x="8181975" y="6486525"/>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i="0">
                <a:latin typeface="Arial" pitchFamily="34" charset="0"/>
                <a:cs typeface="Arial" pitchFamily="34" charset="0"/>
              </a:defRPr>
            </a:lvl1pPr>
          </a:lstStyle>
          <a:p>
            <a:pPr eaLnBrk="0" latinLnBrk="0" hangingPunct="0"/>
            <a:r>
              <a:rPr kumimoji="0" lang="en-US" altLang="ko-KR" smtClean="0">
                <a:solidFill>
                  <a:srgbClr val="000000"/>
                </a:solidFill>
                <a:ea typeface="MS PGothic" pitchFamily="34" charset="-128"/>
              </a:rPr>
              <a:t>7-</a:t>
            </a:r>
            <a:fld id="{6806BCEA-3DD7-4520-9C4B-9948EC637ADD}" type="slidenum">
              <a:rPr kumimoji="0" lang="en-US" altLang="ko-KR" smtClean="0">
                <a:solidFill>
                  <a:srgbClr val="000000"/>
                </a:solidFill>
                <a:ea typeface="MS PGothic" pitchFamily="34" charset="-128"/>
              </a:rPr>
              <a:pPr eaLnBrk="0" latinLnBrk="0" hangingPunct="0"/>
              <a:t>‹#›</a:t>
            </a:fld>
            <a:endParaRPr kumimoji="0" lang="en-US" altLang="ko-KR" smtClean="0">
              <a:solidFill>
                <a:srgbClr val="000000"/>
              </a:solidFill>
              <a:ea typeface="MS PGothic" pitchFamily="34" charset="-128"/>
            </a:endParaRPr>
          </a:p>
        </p:txBody>
      </p:sp>
    </p:spTree>
    <p:extLst>
      <p:ext uri="{BB962C8B-B14F-4D97-AF65-F5344CB8AC3E}">
        <p14:creationId xmlns:p14="http://schemas.microsoft.com/office/powerpoint/2010/main" val="2900568837"/>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rgbClr val="000099"/>
          </a:solidFill>
          <a:latin typeface="+mj-lt"/>
          <a:ea typeface="MS PGothic"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MS PGothic" pitchFamily="34" charset="-128"/>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4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4.xml"/><Relationship Id="rId7" Type="http://schemas.openxmlformats.org/officeDocument/2006/relationships/oleObject" Target="../embeddings/oleObject11.bin"/><Relationship Id="rId2" Type="http://schemas.openxmlformats.org/officeDocument/2006/relationships/slideLayout" Target="../slideLayouts/slideLayout48.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10.bin"/><Relationship Id="rId4" Type="http://schemas.openxmlformats.org/officeDocument/2006/relationships/image" Target="../media/image4.png"/><Relationship Id="rId9"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50.xml"/><Relationship Id="rId6" Type="http://schemas.openxmlformats.org/officeDocument/2006/relationships/image" Target="../media/image4.png"/><Relationship Id="rId5" Type="http://schemas.openxmlformats.org/officeDocument/2006/relationships/image" Target="../media/image31.jpeg"/><Relationship Id="rId4" Type="http://schemas.openxmlformats.org/officeDocument/2006/relationships/image" Target="../media/image30.jpe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4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sz="quarter"/>
          </p:nvPr>
        </p:nvSpPr>
        <p:spPr>
          <a:xfrm>
            <a:off x="107950" y="1052513"/>
            <a:ext cx="8712200" cy="1143000"/>
          </a:xfrm>
          <a:extLst>
            <a:ext uri="{FAA26D3D-D897-4be2-8F04-BA451C77F1D7}">
              <ma14:placeholderFlag xmlns="" xmlns:ma14="http://schemas.microsoft.com/office/mac/drawingml/2011/main" val="1"/>
            </a:ext>
          </a:extLst>
        </p:spPr>
        <p:txBody>
          <a:bodyPr/>
          <a:lstStyle/>
          <a:p>
            <a:pPr eaLnBrk="1" hangingPunct="1"/>
            <a:r>
              <a:rPr lang="en-US" altLang="ko-KR" sz="4000" dirty="0" smtClean="0">
                <a:latin typeface="Arial" pitchFamily="34" charset="0"/>
              </a:rPr>
              <a:t>CS 540 Network Architecture</a:t>
            </a:r>
            <a:endParaRPr lang="en-US" altLang="ko-KR" dirty="0" smtClean="0">
              <a:latin typeface="Arial" pitchFamily="34" charset="0"/>
            </a:endParaRPr>
          </a:p>
        </p:txBody>
      </p:sp>
      <p:sp>
        <p:nvSpPr>
          <p:cNvPr id="18435" name="Rectangle 3"/>
          <p:cNvSpPr>
            <a:spLocks noGrp="1" noChangeArrowheads="1"/>
          </p:cNvSpPr>
          <p:nvPr>
            <p:ph type="subTitle" sz="quarter" idx="1"/>
          </p:nvPr>
        </p:nvSpPr>
        <p:spPr>
          <a:xfrm>
            <a:off x="468313" y="3068638"/>
            <a:ext cx="8280151" cy="1249362"/>
          </a:xfrm>
          <a:extLst>
            <a:ext uri="{FAA26D3D-D897-4be2-8F04-BA451C77F1D7}">
              <ma14:placeholderFlag xmlns="" xmlns:ma14="http://schemas.microsoft.com/office/mac/drawingml/2011/main" val="1"/>
            </a:ext>
          </a:extLst>
        </p:spPr>
        <p:txBody>
          <a:bodyPr/>
          <a:lstStyle/>
          <a:p>
            <a:pPr algn="r">
              <a:lnSpc>
                <a:spcPct val="90000"/>
              </a:lnSpc>
            </a:pPr>
            <a:r>
              <a:rPr lang="en-US" altLang="ko-KR" sz="2400" dirty="0">
                <a:latin typeface="Arial"/>
                <a:cs typeface="Arial"/>
              </a:rPr>
              <a:t>Lecture </a:t>
            </a:r>
            <a:r>
              <a:rPr lang="en-US" altLang="ko-KR" sz="2400" dirty="0" smtClean="0">
                <a:latin typeface="Arial"/>
                <a:cs typeface="Arial"/>
              </a:rPr>
              <a:t>8: </a:t>
            </a:r>
            <a:r>
              <a:rPr lang="fr-FR" altLang="ko-KR" sz="2400" dirty="0">
                <a:latin typeface="Arial"/>
                <a:cs typeface="Arial"/>
              </a:rPr>
              <a:t>F</a:t>
            </a:r>
            <a:r>
              <a:rPr lang="fr-FR" altLang="ko-KR" sz="2400" dirty="0" smtClean="0">
                <a:latin typeface="Arial"/>
                <a:cs typeface="Arial"/>
              </a:rPr>
              <a:t>air</a:t>
            </a:r>
            <a:r>
              <a:rPr lang="ko-KR" altLang="en-US" sz="2400" dirty="0" smtClean="0">
                <a:latin typeface="Arial"/>
                <a:cs typeface="Arial"/>
              </a:rPr>
              <a:t> </a:t>
            </a:r>
            <a:r>
              <a:rPr lang="en-US" altLang="ko-KR" sz="2400" dirty="0" smtClean="0">
                <a:latin typeface="Arial"/>
                <a:cs typeface="Arial"/>
              </a:rPr>
              <a:t>Queueing</a:t>
            </a:r>
            <a:endParaRPr lang="en-US" altLang="ko-KR" sz="2400" dirty="0">
              <a:latin typeface="Arial"/>
              <a:cs typeface="Arial"/>
            </a:endParaRPr>
          </a:p>
          <a:p>
            <a:pPr algn="r" eaLnBrk="1" hangingPunct="1">
              <a:lnSpc>
                <a:spcPct val="90000"/>
              </a:lnSpc>
              <a:buFont typeface="Monotype Sorts" charset="2"/>
              <a:buNone/>
            </a:pPr>
            <a:endParaRPr lang="en-US" altLang="ko-KR"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eaLnBrk="1" hangingPunct="1">
              <a:lnSpc>
                <a:spcPct val="90000"/>
              </a:lnSpc>
              <a:buFont typeface="Monotype Sorts" charset="2"/>
              <a:buNone/>
            </a:pPr>
            <a:r>
              <a:rPr lang="en-US" altLang="ko-KR" sz="1800" b="1" dirty="0" smtClean="0">
                <a:latin typeface="Arial" pitchFamily="34" charset="0"/>
              </a:rPr>
              <a:t>Prof. </a:t>
            </a:r>
            <a:r>
              <a:rPr lang="en-US" altLang="ko-KR" sz="1800" b="1" dirty="0" err="1" smtClean="0">
                <a:latin typeface="Arial" pitchFamily="34" charset="0"/>
              </a:rPr>
              <a:t>Younghee</a:t>
            </a:r>
            <a:r>
              <a:rPr lang="en-US" altLang="ko-KR" sz="1800" b="1" dirty="0" smtClean="0">
                <a:latin typeface="Arial" pitchFamily="34" charset="0"/>
              </a:rPr>
              <a:t> Lee</a:t>
            </a:r>
            <a:r>
              <a:rPr lang="en-US" altLang="ko-KR" dirty="0" smtClean="0">
                <a:latin typeface="Arial" pitchFamily="34" charset="0"/>
              </a:rPr>
              <a:t> </a:t>
            </a:r>
          </a:p>
          <a:p>
            <a:pPr algn="r" eaLnBrk="1" hangingPunct="1">
              <a:lnSpc>
                <a:spcPct val="90000"/>
              </a:lnSpc>
              <a:buFont typeface="Monotype Sorts" charset="2"/>
              <a:buNone/>
            </a:pPr>
            <a:endParaRPr lang="en-US" altLang="ko-KR" dirty="0" smtClean="0">
              <a:latin typeface="Arial" pitchFamily="34" charset="0"/>
            </a:endParaRPr>
          </a:p>
          <a:p>
            <a:pPr eaLnBrk="1" hangingPunct="1">
              <a:lnSpc>
                <a:spcPct val="90000"/>
              </a:lnSpc>
              <a:buFont typeface="Monotype Sorts" charset="2"/>
              <a:buNone/>
            </a:pPr>
            <a:r>
              <a:rPr lang="en-US" altLang="ko-KR" sz="2000" i="1" dirty="0" smtClean="0">
                <a:solidFill>
                  <a:srgbClr val="990033"/>
                </a:solidFill>
                <a:latin typeface="Arial" pitchFamily="34" charset="0"/>
              </a:rPr>
              <a:t>Some part of this teaching materials are prepared referencing the lecture note made </a:t>
            </a:r>
            <a:r>
              <a:rPr lang="en-US" altLang="ko-KR" sz="1600" i="1" dirty="0" smtClean="0">
                <a:solidFill>
                  <a:srgbClr val="990033"/>
                </a:solidFill>
                <a:latin typeface="Arial" pitchFamily="34" charset="0"/>
              </a:rPr>
              <a:t>by </a:t>
            </a:r>
            <a:r>
              <a:rPr lang="en-US" altLang="ko-KR" sz="1800" i="1" dirty="0" smtClean="0">
                <a:solidFill>
                  <a:srgbClr val="990033"/>
                </a:solidFill>
                <a:latin typeface="Arial" pitchFamily="34" charset="0"/>
                <a:cs typeface="Arial" pitchFamily="34" charset="0"/>
              </a:rPr>
              <a:t>F. Kurose and Keith W. Ross</a:t>
            </a:r>
            <a:endParaRPr lang="en-US" altLang="ko-KR" i="1" dirty="0" smtClean="0">
              <a:latin typeface="Arial" pitchFamily="34" charset="0"/>
            </a:endParaRPr>
          </a:p>
          <a:p>
            <a:pPr eaLnBrk="1" hangingPunct="1">
              <a:lnSpc>
                <a:spcPct val="90000"/>
              </a:lnSpc>
              <a:buFont typeface="Monotype Sorts" charset="2"/>
              <a:buNone/>
            </a:pPr>
            <a:r>
              <a:rPr lang="en-US" altLang="ko-KR" sz="1400" dirty="0" smtClean="0">
                <a:latin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4294967295"/>
          </p:nvPr>
        </p:nvSpPr>
        <p:spPr>
          <a:xfrm>
            <a:off x="7000875" y="6240463"/>
            <a:ext cx="1905000" cy="457200"/>
          </a:xfrm>
          <a:prstGeom prst="rect">
            <a:avLst/>
          </a:prstGeom>
        </p:spPr>
        <p:txBody>
          <a:bodyPr/>
          <a:lstStyle/>
          <a:p>
            <a:fld id="{52DD92F4-C193-4049-A569-5389F80FEF76}" type="slidenum">
              <a:rPr lang="en-US" altLang="ko-KR">
                <a:cs typeface="Arial" panose="020B0604020202020204" pitchFamily="34" charset="0"/>
              </a:rPr>
              <a:pPr/>
              <a:t>10</a:t>
            </a:fld>
            <a:endParaRPr lang="en-US" altLang="ko-KR" sz="1000">
              <a:cs typeface="Arial" panose="020B0604020202020204" pitchFamily="34" charset="0"/>
            </a:endParaRPr>
          </a:p>
        </p:txBody>
      </p:sp>
      <p:sp>
        <p:nvSpPr>
          <p:cNvPr id="324610" name="Rectangle 2"/>
          <p:cNvSpPr>
            <a:spLocks noGrp="1" noChangeArrowheads="1"/>
          </p:cNvSpPr>
          <p:nvPr>
            <p:ph type="title"/>
          </p:nvPr>
        </p:nvSpPr>
        <p:spPr>
          <a:xfrm>
            <a:off x="701675" y="400050"/>
            <a:ext cx="8137525" cy="647700"/>
          </a:xfrm>
        </p:spPr>
        <p:txBody>
          <a:bodyPr/>
          <a:lstStyle/>
          <a:p>
            <a:r>
              <a:rPr lang="en-US" altLang="ko-KR" dirty="0">
                <a:latin typeface="Arial" panose="020B0604020202020204" pitchFamily="34" charset="0"/>
                <a:cs typeface="Arial" panose="020B0604020202020204" pitchFamily="34" charset="0"/>
              </a:rPr>
              <a:t>Queuing discipline</a:t>
            </a:r>
          </a:p>
        </p:txBody>
      </p:sp>
      <p:sp>
        <p:nvSpPr>
          <p:cNvPr id="324611" name="Rectangle 3"/>
          <p:cNvSpPr>
            <a:spLocks noGrp="1" noChangeArrowheads="1"/>
          </p:cNvSpPr>
          <p:nvPr>
            <p:ph type="body" idx="1"/>
          </p:nvPr>
        </p:nvSpPr>
        <p:spPr>
          <a:xfrm>
            <a:off x="0" y="1165225"/>
            <a:ext cx="9144000" cy="890588"/>
          </a:xfrm>
        </p:spPr>
        <p:txBody>
          <a:bodyPr/>
          <a:lstStyle/>
          <a:p>
            <a:pPr>
              <a:lnSpc>
                <a:spcPct val="80000"/>
              </a:lnSpc>
            </a:pPr>
            <a:r>
              <a:rPr lang="en-US" altLang="ko-KR" sz="2000" dirty="0">
                <a:latin typeface="Arial" panose="020B0604020202020204" pitchFamily="34" charset="0"/>
                <a:cs typeface="Arial" panose="020B0604020202020204" pitchFamily="34" charset="0"/>
              </a:rPr>
              <a:t>Drawbacks to the FIFO queuing discipline</a:t>
            </a:r>
          </a:p>
          <a:p>
            <a:pPr lvl="1">
              <a:lnSpc>
                <a:spcPct val="80000"/>
              </a:lnSpc>
            </a:pPr>
            <a:r>
              <a:rPr lang="en-US" altLang="ko-KR" sz="1800" dirty="0">
                <a:latin typeface="Arial" panose="020B0604020202020204" pitchFamily="34" charset="0"/>
                <a:cs typeface="Arial" panose="020B0604020202020204" pitchFamily="34" charset="0"/>
              </a:rPr>
              <a:t>No special treatment to packets from flow of higher priority such as delay sensitive traffic flow </a:t>
            </a:r>
          </a:p>
          <a:p>
            <a:pPr lvl="1">
              <a:lnSpc>
                <a:spcPct val="80000"/>
              </a:lnSpc>
            </a:pPr>
            <a:r>
              <a:rPr lang="en-US" altLang="ko-KR" sz="1800" dirty="0">
                <a:latin typeface="Arial" panose="020B0604020202020204" pitchFamily="34" charset="0"/>
                <a:cs typeface="Arial" panose="020B0604020202020204" pitchFamily="34" charset="0"/>
              </a:rPr>
              <a:t>larger average delay per packet than if the shorter packets were transmitted before the longer packet. Flows of larger packets get better service  </a:t>
            </a:r>
          </a:p>
          <a:p>
            <a:pPr lvl="1">
              <a:lnSpc>
                <a:spcPct val="80000"/>
              </a:lnSpc>
            </a:pPr>
            <a:r>
              <a:rPr lang="en-US" altLang="ko-KR" sz="1800" dirty="0">
                <a:latin typeface="Arial" panose="020B0604020202020204" pitchFamily="34" charset="0"/>
                <a:cs typeface="Arial" panose="020B0604020202020204" pitchFamily="34" charset="0"/>
              </a:rPr>
              <a:t>A greedy TCP connection can crowd out altruistic connections. Ex) RTO </a:t>
            </a:r>
            <a:r>
              <a:rPr lang="en-US" altLang="ko-KR" sz="1800" dirty="0" err="1">
                <a:latin typeface="Arial" panose="020B0604020202020204" pitchFamily="34" charset="0"/>
                <a:cs typeface="Arial" panose="020B0604020202020204" pitchFamily="34" charset="0"/>
              </a:rPr>
              <a:t>backoff</a:t>
            </a:r>
            <a:r>
              <a:rPr lang="en-US" altLang="ko-KR" sz="1800" dirty="0">
                <a:latin typeface="Arial" panose="020B0604020202020204" pitchFamily="34" charset="0"/>
                <a:cs typeface="Arial" panose="020B0604020202020204" pitchFamily="34" charset="0"/>
              </a:rPr>
              <a:t> in congestion </a:t>
            </a:r>
          </a:p>
          <a:p>
            <a:pPr>
              <a:lnSpc>
                <a:spcPct val="80000"/>
              </a:lnSpc>
            </a:pPr>
            <a:r>
              <a:rPr lang="en-US" altLang="ko-KR" sz="2000" dirty="0">
                <a:latin typeface="Arial" panose="020B0604020202020204" pitchFamily="34" charset="0"/>
                <a:cs typeface="Arial" panose="020B0604020202020204" pitchFamily="34" charset="0"/>
              </a:rPr>
              <a:t>Fair Queuing</a:t>
            </a:r>
          </a:p>
          <a:p>
            <a:pPr lvl="1">
              <a:lnSpc>
                <a:spcPct val="80000"/>
              </a:lnSpc>
            </a:pPr>
            <a:r>
              <a:rPr lang="en-US" altLang="ko-KR" sz="1800" dirty="0">
                <a:latin typeface="Arial" panose="020B0604020202020204" pitchFamily="34" charset="0"/>
                <a:cs typeface="Arial" panose="020B0604020202020204" pitchFamily="34" charset="0"/>
              </a:rPr>
              <a:t>A router maintains multiple queues at each output port</a:t>
            </a:r>
          </a:p>
          <a:p>
            <a:pPr lvl="1">
              <a:lnSpc>
                <a:spcPct val="80000"/>
              </a:lnSpc>
            </a:pPr>
            <a:r>
              <a:rPr lang="en-US" altLang="ko-KR" sz="1800" dirty="0">
                <a:latin typeface="Arial" panose="020B0604020202020204" pitchFamily="34" charset="0"/>
                <a:cs typeface="Arial" panose="020B0604020202020204" pitchFamily="34" charset="0"/>
              </a:rPr>
              <a:t>round robin, skip over empty queues. Load-balancing, protect greedy</a:t>
            </a:r>
            <a:r>
              <a:rPr lang="en-US" altLang="ko-KR" sz="1800" dirty="0" smtClean="0">
                <a:latin typeface="Arial" panose="020B0604020202020204" pitchFamily="34" charset="0"/>
                <a:cs typeface="Arial" panose="020B0604020202020204" pitchFamily="34" charset="0"/>
              </a:rPr>
              <a:t>..</a:t>
            </a:r>
          </a:p>
          <a:p>
            <a:pPr lvl="1">
              <a:lnSpc>
                <a:spcPct val="80000"/>
              </a:lnSpc>
            </a:pPr>
            <a:r>
              <a:rPr lang="en-US" altLang="ko-KR" sz="1800" dirty="0" smtClean="0">
                <a:latin typeface="Arial" panose="020B0604020202020204" pitchFamily="34" charset="0"/>
                <a:cs typeface="Arial" panose="020B0604020202020204" pitchFamily="34" charset="0"/>
              </a:rPr>
              <a:t>But </a:t>
            </a:r>
            <a:r>
              <a:rPr lang="en-US" altLang="ko-KR" sz="1800" dirty="0" smtClean="0">
                <a:solidFill>
                  <a:srgbClr val="FF0000"/>
                </a:solidFill>
                <a:latin typeface="Arial" panose="020B0604020202020204" pitchFamily="34" charset="0"/>
                <a:cs typeface="Arial" panose="020B0604020202020204" pitchFamily="34" charset="0"/>
              </a:rPr>
              <a:t>poor sharing =&gt; low utilization, longer average queueing delay</a:t>
            </a:r>
          </a:p>
          <a:p>
            <a:pPr lvl="2">
              <a:lnSpc>
                <a:spcPct val="80000"/>
              </a:lnSpc>
            </a:pPr>
            <a:r>
              <a:rPr lang="en-US" altLang="ko-KR" sz="1200" dirty="0" smtClean="0">
                <a:solidFill>
                  <a:srgbClr val="FF0000"/>
                </a:solidFill>
                <a:latin typeface="Arial" panose="020B0604020202020204" pitchFamily="34" charset="0"/>
                <a:cs typeface="Arial" panose="020B0604020202020204" pitchFamily="34" charset="0"/>
              </a:rPr>
              <a:t>Think of traffic shaping by token bucket =&gt; may not be </a:t>
            </a:r>
            <a:r>
              <a:rPr lang="en-US" altLang="ko-KR" sz="1200" dirty="0" err="1" smtClean="0">
                <a:solidFill>
                  <a:srgbClr val="FF0000"/>
                </a:solidFill>
                <a:latin typeface="Arial" panose="020B0604020202020204" pitchFamily="34" charset="0"/>
                <a:cs typeface="Arial" panose="020B0604020202020204" pitchFamily="34" charset="0"/>
              </a:rPr>
              <a:t>poisson</a:t>
            </a:r>
            <a:r>
              <a:rPr lang="en-US" altLang="ko-KR" sz="1200" dirty="0">
                <a:solidFill>
                  <a:srgbClr val="FF0000"/>
                </a:solidFill>
                <a:latin typeface="Arial" panose="020B0604020202020204" pitchFamily="34" charset="0"/>
                <a:cs typeface="Arial" panose="020B0604020202020204" pitchFamily="34" charset="0"/>
              </a:rPr>
              <a:t> </a:t>
            </a:r>
          </a:p>
        </p:txBody>
      </p:sp>
      <p:pic>
        <p:nvPicPr>
          <p:cNvPr id="324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482561"/>
            <a:ext cx="3325763" cy="204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4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515" y="4359258"/>
            <a:ext cx="3283025" cy="217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39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4294967295"/>
          </p:nvPr>
        </p:nvSpPr>
        <p:spPr>
          <a:xfrm>
            <a:off x="7000875" y="6240463"/>
            <a:ext cx="1905000" cy="457200"/>
          </a:xfrm>
          <a:prstGeom prst="rect">
            <a:avLst/>
          </a:prstGeom>
        </p:spPr>
        <p:txBody>
          <a:bodyPr/>
          <a:lstStyle/>
          <a:p>
            <a:fld id="{2F98486A-3FF0-4A08-B4D3-22BA9AA449B2}" type="slidenum">
              <a:rPr lang="en-US" altLang="ko-KR">
                <a:cs typeface="Arial" panose="020B0604020202020204" pitchFamily="34" charset="0"/>
              </a:rPr>
              <a:pPr/>
              <a:t>11</a:t>
            </a:fld>
            <a:endParaRPr lang="en-US" altLang="ko-KR" sz="1000" dirty="0">
              <a:cs typeface="Arial" panose="020B0604020202020204" pitchFamily="34" charset="0"/>
            </a:endParaRPr>
          </a:p>
        </p:txBody>
      </p:sp>
      <p:sp>
        <p:nvSpPr>
          <p:cNvPr id="329730" name="Rectangle 2"/>
          <p:cNvSpPr>
            <a:spLocks noGrp="1" noChangeArrowheads="1"/>
          </p:cNvSpPr>
          <p:nvPr>
            <p:ph type="title"/>
          </p:nvPr>
        </p:nvSpPr>
        <p:spPr>
          <a:xfrm>
            <a:off x="652463" y="374650"/>
            <a:ext cx="8137525" cy="647700"/>
          </a:xfrm>
        </p:spPr>
        <p:txBody>
          <a:bodyPr/>
          <a:lstStyle/>
          <a:p>
            <a:r>
              <a:rPr lang="en-US" altLang="ko-KR" dirty="0" smtClean="0">
                <a:latin typeface="Arial" panose="020B0604020202020204" pitchFamily="34" charset="0"/>
                <a:cs typeface="Arial" panose="020B0604020202020204" pitchFamily="34" charset="0"/>
              </a:rPr>
              <a:t>Max-Min Fair Share</a:t>
            </a:r>
            <a:endParaRPr lang="en-US" altLang="ko-KR" dirty="0">
              <a:latin typeface="Arial" panose="020B0604020202020204" pitchFamily="34" charset="0"/>
              <a:cs typeface="Arial" panose="020B0604020202020204" pitchFamily="34" charset="0"/>
            </a:endParaRPr>
          </a:p>
        </p:txBody>
      </p:sp>
      <p:sp>
        <p:nvSpPr>
          <p:cNvPr id="329731" name="Rectangle 3"/>
          <p:cNvSpPr>
            <a:spLocks noGrp="1" noChangeArrowheads="1"/>
          </p:cNvSpPr>
          <p:nvPr>
            <p:ph type="body" idx="1"/>
          </p:nvPr>
        </p:nvSpPr>
        <p:spPr>
          <a:xfrm>
            <a:off x="72008" y="1243013"/>
            <a:ext cx="9036496" cy="5138315"/>
          </a:xfrm>
          <a:noFill/>
          <a:ln/>
        </p:spPr>
        <p:txBody>
          <a:bodyPr/>
          <a:lstStyle/>
          <a:p>
            <a:pPr>
              <a:lnSpc>
                <a:spcPct val="90000"/>
              </a:lnSpc>
            </a:pPr>
            <a:r>
              <a:rPr lang="en-US" altLang="ko-KR" sz="2000" dirty="0" smtClean="0">
                <a:latin typeface="Arial" panose="020B0604020202020204" pitchFamily="34" charset="0"/>
                <a:cs typeface="Arial" panose="020B0604020202020204" pitchFamily="34" charset="0"/>
              </a:rPr>
              <a:t>Allocate user with “small” demand what it wants, evenly divide unused resources to “big” users</a:t>
            </a:r>
            <a:endParaRPr lang="en-US" altLang="ko-KR" sz="2000" dirty="0">
              <a:latin typeface="Arial" panose="020B0604020202020204" pitchFamily="34" charset="0"/>
              <a:cs typeface="Arial" panose="020B0604020202020204" pitchFamily="34" charset="0"/>
            </a:endParaRPr>
          </a:p>
          <a:p>
            <a:pPr lvl="1"/>
            <a:r>
              <a:rPr lang="en-US" altLang="ko-KR" sz="1800" dirty="0">
                <a:latin typeface="Arial" panose="020B0604020202020204" pitchFamily="34" charset="0"/>
                <a:cs typeface="Arial" panose="020B0604020202020204" pitchFamily="34" charset="0"/>
              </a:rPr>
              <a:t>Resources are allocated in order of increasing demand</a:t>
            </a:r>
          </a:p>
          <a:p>
            <a:pPr lvl="1"/>
            <a:r>
              <a:rPr lang="en-US" altLang="ko-KR" sz="1800" dirty="0">
                <a:latin typeface="Arial" panose="020B0604020202020204" pitchFamily="34" charset="0"/>
                <a:cs typeface="Arial" panose="020B0604020202020204" pitchFamily="34" charset="0"/>
              </a:rPr>
              <a:t>No source gets a resource share larger than its demand</a:t>
            </a:r>
          </a:p>
          <a:p>
            <a:pPr lvl="1"/>
            <a:r>
              <a:rPr lang="en-US" altLang="ko-KR" sz="1800" dirty="0">
                <a:latin typeface="Arial" panose="020B0604020202020204" pitchFamily="34" charset="0"/>
                <a:cs typeface="Arial" panose="020B0604020202020204" pitchFamily="34" charset="0"/>
              </a:rPr>
              <a:t>Sources with unsatisfied demands get an equal share of the </a:t>
            </a:r>
            <a:r>
              <a:rPr lang="en-US" altLang="ko-KR" sz="1800" dirty="0" smtClean="0">
                <a:latin typeface="Arial" panose="020B0604020202020204" pitchFamily="34" charset="0"/>
                <a:cs typeface="Arial" panose="020B0604020202020204" pitchFamily="34" charset="0"/>
              </a:rPr>
              <a:t>resource</a:t>
            </a:r>
          </a:p>
          <a:p>
            <a:r>
              <a:rPr lang="en-US" altLang="ko-KR" sz="2000" dirty="0" smtClean="0">
                <a:latin typeface="Arial" panose="020B0604020202020204" pitchFamily="34" charset="0"/>
                <a:cs typeface="Arial" panose="020B0604020202020204" pitchFamily="34" charset="0"/>
              </a:rPr>
              <a:t>Example</a:t>
            </a:r>
          </a:p>
          <a:p>
            <a:pPr lvl="1"/>
            <a:r>
              <a:rPr lang="en-US" altLang="ko-KR" sz="1800" dirty="0" smtClean="0">
                <a:latin typeface="Arial" panose="020B0604020202020204" pitchFamily="34" charset="0"/>
                <a:cs typeface="Arial" panose="020B0604020202020204" pitchFamily="34" charset="0"/>
              </a:rPr>
              <a:t>Demand: </a:t>
            </a:r>
            <a:r>
              <a:rPr lang="en-US" altLang="ko-KR" sz="1800" i="1" dirty="0" smtClean="0">
                <a:latin typeface="Arial" panose="020B0604020202020204" pitchFamily="34" charset="0"/>
                <a:cs typeface="Arial" panose="020B0604020202020204" pitchFamily="34" charset="0"/>
              </a:rPr>
              <a:t>x</a:t>
            </a:r>
            <a:r>
              <a:rPr lang="en-US" altLang="ko-KR" sz="1800" i="1" baseline="-25000" dirty="0" smtClean="0">
                <a:latin typeface="Arial" panose="020B0604020202020204" pitchFamily="34" charset="0"/>
                <a:cs typeface="Arial" panose="020B0604020202020204" pitchFamily="34" charset="0"/>
              </a:rPr>
              <a:t>1</a:t>
            </a:r>
            <a:r>
              <a:rPr lang="en-US" altLang="ko-KR" sz="1800" i="1" dirty="0">
                <a:latin typeface="Arial" panose="020B0604020202020204" pitchFamily="34" charset="0"/>
                <a:cs typeface="Arial" panose="020B0604020202020204" pitchFamily="34" charset="0"/>
              </a:rPr>
              <a:t>&lt;</a:t>
            </a:r>
            <a:r>
              <a:rPr lang="en-US" altLang="ko-KR" sz="1800" i="1" dirty="0" smtClean="0">
                <a:latin typeface="Arial" panose="020B0604020202020204" pitchFamily="34" charset="0"/>
                <a:cs typeface="Arial" panose="020B0604020202020204" pitchFamily="34" charset="0"/>
              </a:rPr>
              <a:t> x</a:t>
            </a:r>
            <a:r>
              <a:rPr lang="en-US" altLang="ko-KR" sz="1800" i="1" baseline="-25000" dirty="0" smtClean="0">
                <a:latin typeface="Arial" panose="020B0604020202020204" pitchFamily="34" charset="0"/>
                <a:cs typeface="Arial" panose="020B0604020202020204" pitchFamily="34" charset="0"/>
              </a:rPr>
              <a:t>2</a:t>
            </a:r>
            <a:r>
              <a:rPr lang="en-US" altLang="ko-KR" sz="1800" i="1" dirty="0" smtClean="0">
                <a:latin typeface="Arial" panose="020B0604020202020204" pitchFamily="34" charset="0"/>
                <a:cs typeface="Arial" panose="020B0604020202020204" pitchFamily="34" charset="0"/>
              </a:rPr>
              <a:t>&lt;,  …. &lt;</a:t>
            </a:r>
            <a:r>
              <a:rPr lang="en-US" altLang="ko-KR" sz="1800" i="1" dirty="0" err="1" smtClean="0">
                <a:latin typeface="Arial" panose="020B0604020202020204" pitchFamily="34" charset="0"/>
                <a:cs typeface="Arial" panose="020B0604020202020204" pitchFamily="34" charset="0"/>
              </a:rPr>
              <a:t>x</a:t>
            </a:r>
            <a:r>
              <a:rPr lang="en-US" altLang="ko-KR" sz="1800" i="1" baseline="-25000" dirty="0" err="1" smtClean="0">
                <a:latin typeface="Arial" panose="020B0604020202020204" pitchFamily="34" charset="0"/>
                <a:cs typeface="Arial" panose="020B0604020202020204" pitchFamily="34" charset="0"/>
              </a:rPr>
              <a:t>n</a:t>
            </a:r>
            <a:r>
              <a:rPr lang="en-US" altLang="ko-KR" sz="1800" i="1" dirty="0" smtClean="0">
                <a:latin typeface="Arial" panose="020B0604020202020204" pitchFamily="34" charset="0"/>
                <a:cs typeface="Arial" panose="020B0604020202020204" pitchFamily="34" charset="0"/>
              </a:rPr>
              <a:t>,</a:t>
            </a:r>
            <a:r>
              <a:rPr lang="en-US" altLang="ko-KR" sz="1800" dirty="0" smtClean="0">
                <a:latin typeface="Arial" panose="020B0604020202020204" pitchFamily="34" charset="0"/>
                <a:cs typeface="Arial" panose="020B0604020202020204" pitchFamily="34" charset="0"/>
              </a:rPr>
              <a:t>   Server capacity: </a:t>
            </a:r>
            <a:r>
              <a:rPr lang="en-US" altLang="ko-KR" sz="1800" i="1" dirty="0" smtClean="0">
                <a:latin typeface="Arial" panose="020B0604020202020204" pitchFamily="34" charset="0"/>
                <a:cs typeface="Arial" panose="020B0604020202020204" pitchFamily="34" charset="0"/>
              </a:rPr>
              <a:t>C</a:t>
            </a:r>
            <a:endParaRPr lang="en-US" altLang="ko-KR" sz="1800" i="1" dirty="0">
              <a:latin typeface="Arial" panose="020B0604020202020204" pitchFamily="34" charset="0"/>
              <a:cs typeface="Arial" panose="020B0604020202020204" pitchFamily="34" charset="0"/>
            </a:endParaRPr>
          </a:p>
          <a:p>
            <a:pPr lvl="1"/>
            <a:r>
              <a:rPr lang="en-US" altLang="ko-KR" sz="1800" i="1" dirty="0">
                <a:latin typeface="Arial" panose="020B0604020202020204" pitchFamily="34" charset="0"/>
                <a:cs typeface="Arial" panose="020B0604020202020204" pitchFamily="34" charset="0"/>
              </a:rPr>
              <a:t>Give </a:t>
            </a:r>
            <a:r>
              <a:rPr lang="en-US" altLang="ko-KR" sz="1800" i="1" dirty="0" err="1">
                <a:latin typeface="Arial" panose="020B0604020202020204" pitchFamily="34" charset="0"/>
                <a:cs typeface="Arial" panose="020B0604020202020204" pitchFamily="34" charset="0"/>
              </a:rPr>
              <a:t>C/n</a:t>
            </a:r>
            <a:r>
              <a:rPr lang="en-US" altLang="ko-KR" sz="1800" dirty="0">
                <a:latin typeface="Arial" panose="020B0604020202020204" pitchFamily="34" charset="0"/>
                <a:cs typeface="Arial" panose="020B0604020202020204" pitchFamily="34" charset="0"/>
              </a:rPr>
              <a:t> to </a:t>
            </a:r>
            <a:r>
              <a:rPr lang="en-US" altLang="ko-KR" sz="1800" i="1" dirty="0" smtClean="0">
                <a:latin typeface="Arial" panose="020B0604020202020204" pitchFamily="34" charset="0"/>
                <a:cs typeface="Arial" panose="020B0604020202020204" pitchFamily="34" charset="0"/>
              </a:rPr>
              <a:t>x</a:t>
            </a:r>
            <a:r>
              <a:rPr lang="en-US" altLang="ko-KR" sz="1800" i="1" baseline="-25000" dirty="0" smtClean="0">
                <a:latin typeface="Arial" panose="020B0604020202020204" pitchFamily="34" charset="0"/>
                <a:cs typeface="Arial" panose="020B0604020202020204" pitchFamily="34" charset="0"/>
              </a:rPr>
              <a:t>1</a:t>
            </a:r>
            <a:r>
              <a:rPr lang="en-US" altLang="ko-KR" sz="1800" dirty="0">
                <a:latin typeface="Arial" panose="020B0604020202020204" pitchFamily="34" charset="0"/>
                <a:cs typeface="Arial" panose="020B0604020202020204" pitchFamily="34" charset="0"/>
              </a:rPr>
              <a:t>; if this is more than </a:t>
            </a:r>
            <a:r>
              <a:rPr lang="en-US" altLang="ko-KR" sz="1800" i="1" dirty="0">
                <a:latin typeface="Arial" panose="020B0604020202020204" pitchFamily="34" charset="0"/>
                <a:cs typeface="Arial" panose="020B0604020202020204" pitchFamily="34" charset="0"/>
              </a:rPr>
              <a:t>X</a:t>
            </a:r>
            <a:r>
              <a:rPr lang="en-US" altLang="ko-KR" sz="1800" i="1" baseline="-25000" dirty="0">
                <a:latin typeface="Arial" panose="020B0604020202020204" pitchFamily="34" charset="0"/>
                <a:cs typeface="Arial" panose="020B0604020202020204" pitchFamily="34" charset="0"/>
              </a:rPr>
              <a:t>1</a:t>
            </a:r>
            <a:r>
              <a:rPr lang="en-US" altLang="ko-KR" sz="1800" dirty="0">
                <a:latin typeface="Arial" panose="020B0604020202020204" pitchFamily="34" charset="0"/>
                <a:cs typeface="Arial" panose="020B0604020202020204" pitchFamily="34" charset="0"/>
              </a:rPr>
              <a:t> </a:t>
            </a:r>
            <a:r>
              <a:rPr lang="en-US" altLang="ko-KR" sz="1800" dirty="0" smtClean="0">
                <a:latin typeface="Arial" panose="020B0604020202020204" pitchFamily="34" charset="0"/>
                <a:cs typeface="Arial" panose="020B0604020202020204" pitchFamily="34" charset="0"/>
              </a:rPr>
              <a:t>wants, divide </a:t>
            </a:r>
            <a:r>
              <a:rPr lang="en-US" altLang="ko-KR" sz="1800" dirty="0">
                <a:latin typeface="Arial" panose="020B0604020202020204" pitchFamily="34" charset="0"/>
                <a:cs typeface="Arial" panose="020B0604020202020204" pitchFamily="34" charset="0"/>
              </a:rPr>
              <a:t>excess (</a:t>
            </a:r>
            <a:r>
              <a:rPr lang="en-US" altLang="ko-KR" sz="1800" i="1" dirty="0" err="1">
                <a:latin typeface="Arial" panose="020B0604020202020204" pitchFamily="34" charset="0"/>
                <a:cs typeface="Arial" panose="020B0604020202020204" pitchFamily="34" charset="0"/>
              </a:rPr>
              <a:t>C/n</a:t>
            </a:r>
            <a:r>
              <a:rPr lang="en-US" altLang="ko-KR" sz="1800" i="1" dirty="0">
                <a:latin typeface="Arial" panose="020B0604020202020204" pitchFamily="34" charset="0"/>
                <a:cs typeface="Arial" panose="020B0604020202020204" pitchFamily="34" charset="0"/>
              </a:rPr>
              <a:t> - </a:t>
            </a:r>
            <a:r>
              <a:rPr lang="en-US" altLang="ko-KR" sz="1800" i="1" dirty="0" smtClean="0">
                <a:latin typeface="Arial" panose="020B0604020202020204" pitchFamily="34" charset="0"/>
                <a:cs typeface="Arial" panose="020B0604020202020204" pitchFamily="34" charset="0"/>
              </a:rPr>
              <a:t>x</a:t>
            </a:r>
            <a:r>
              <a:rPr lang="en-US" altLang="ko-KR" sz="1800" i="1" baseline="-25000" dirty="0" smtClean="0">
                <a:latin typeface="Arial" panose="020B0604020202020204" pitchFamily="34" charset="0"/>
                <a:cs typeface="Arial" panose="020B0604020202020204" pitchFamily="34" charset="0"/>
              </a:rPr>
              <a:t>1</a:t>
            </a:r>
            <a:r>
              <a:rPr lang="en-US" altLang="ko-KR" sz="1800" dirty="0">
                <a:latin typeface="Arial" panose="020B0604020202020204" pitchFamily="34" charset="0"/>
                <a:cs typeface="Arial" panose="020B0604020202020204" pitchFamily="34" charset="0"/>
              </a:rPr>
              <a:t>) to other </a:t>
            </a:r>
            <a:r>
              <a:rPr lang="en-US" altLang="ko-KR" sz="1800" dirty="0" smtClean="0">
                <a:latin typeface="Arial" panose="020B0604020202020204" pitchFamily="34" charset="0"/>
                <a:cs typeface="Arial" panose="020B0604020202020204" pitchFamily="34" charset="0"/>
              </a:rPr>
              <a:t>sources: =&gt; </a:t>
            </a:r>
            <a:r>
              <a:rPr lang="pt-BR" altLang="ko-KR" sz="1800" dirty="0" smtClean="0">
                <a:latin typeface="Arial" panose="020B0604020202020204" pitchFamily="34" charset="0"/>
                <a:cs typeface="Arial" panose="020B0604020202020204" pitchFamily="34" charset="0"/>
              </a:rPr>
              <a:t>each </a:t>
            </a:r>
            <a:r>
              <a:rPr lang="pt-BR" altLang="ko-KR" sz="1800" dirty="0">
                <a:latin typeface="Arial" panose="020B0604020202020204" pitchFamily="34" charset="0"/>
                <a:cs typeface="Arial" panose="020B0604020202020204" pitchFamily="34" charset="0"/>
              </a:rPr>
              <a:t>gets </a:t>
            </a:r>
            <a:r>
              <a:rPr lang="pt-BR" altLang="ko-KR" sz="1800" i="1" dirty="0">
                <a:latin typeface="Arial" panose="020B0604020202020204" pitchFamily="34" charset="0"/>
                <a:cs typeface="Arial" panose="020B0604020202020204" pitchFamily="34" charset="0"/>
              </a:rPr>
              <a:t>C/n + </a:t>
            </a:r>
            <a:r>
              <a:rPr lang="pt-BR" altLang="ko-KR" sz="1800" dirty="0">
                <a:latin typeface="Arial" panose="020B0604020202020204" pitchFamily="34" charset="0"/>
                <a:cs typeface="Arial" panose="020B0604020202020204" pitchFamily="34" charset="0"/>
              </a:rPr>
              <a:t>(</a:t>
            </a:r>
            <a:r>
              <a:rPr lang="pt-BR" altLang="ko-KR" sz="1800" i="1" dirty="0">
                <a:latin typeface="Arial" panose="020B0604020202020204" pitchFamily="34" charset="0"/>
                <a:cs typeface="Arial" panose="020B0604020202020204" pitchFamily="34" charset="0"/>
              </a:rPr>
              <a:t>C/n - </a:t>
            </a:r>
            <a:r>
              <a:rPr lang="pt-BR" altLang="ko-KR" sz="1800" i="1" dirty="0" smtClean="0">
                <a:latin typeface="Arial" panose="020B0604020202020204" pitchFamily="34" charset="0"/>
                <a:cs typeface="Arial" panose="020B0604020202020204" pitchFamily="34" charset="0"/>
              </a:rPr>
              <a:t>x</a:t>
            </a:r>
            <a:r>
              <a:rPr lang="pt-BR" altLang="ko-KR" sz="1800" i="1" baseline="-25000" dirty="0" smtClean="0">
                <a:latin typeface="Arial" panose="020B0604020202020204" pitchFamily="34" charset="0"/>
                <a:cs typeface="Arial" panose="020B0604020202020204" pitchFamily="34" charset="0"/>
              </a:rPr>
              <a:t>1</a:t>
            </a:r>
            <a:r>
              <a:rPr lang="pt-BR" altLang="ko-KR" sz="1800" dirty="0">
                <a:latin typeface="Arial" panose="020B0604020202020204" pitchFamily="34" charset="0"/>
                <a:cs typeface="Arial" panose="020B0604020202020204" pitchFamily="34" charset="0"/>
              </a:rPr>
              <a:t>)</a:t>
            </a:r>
            <a:r>
              <a:rPr lang="pt-BR" altLang="ko-KR" sz="1800" i="1" dirty="0">
                <a:latin typeface="Arial" panose="020B0604020202020204" pitchFamily="34" charset="0"/>
                <a:cs typeface="Arial" panose="020B0604020202020204" pitchFamily="34" charset="0"/>
              </a:rPr>
              <a:t>/(n-1</a:t>
            </a:r>
            <a:r>
              <a:rPr lang="pt-BR" altLang="ko-KR" sz="1800" dirty="0">
                <a:latin typeface="Arial" panose="020B0604020202020204" pitchFamily="34" charset="0"/>
                <a:cs typeface="Arial" panose="020B0604020202020204" pitchFamily="34" charset="0"/>
              </a:rPr>
              <a:t>)</a:t>
            </a:r>
          </a:p>
          <a:p>
            <a:pPr lvl="1"/>
            <a:r>
              <a:rPr lang="en-US" altLang="ko-KR" sz="1800" dirty="0" smtClean="0">
                <a:latin typeface="Arial" panose="020B0604020202020204" pitchFamily="34" charset="0"/>
                <a:cs typeface="Arial" panose="020B0604020202020204" pitchFamily="34" charset="0"/>
              </a:rPr>
              <a:t>If </a:t>
            </a:r>
            <a:r>
              <a:rPr lang="en-US" altLang="ko-KR" sz="1800" dirty="0">
                <a:latin typeface="Arial" panose="020B0604020202020204" pitchFamily="34" charset="0"/>
                <a:cs typeface="Arial" panose="020B0604020202020204" pitchFamily="34" charset="0"/>
              </a:rPr>
              <a:t>this is larger than what </a:t>
            </a:r>
            <a:r>
              <a:rPr lang="en-US" altLang="ko-KR" sz="1800" i="1" dirty="0" smtClean="0">
                <a:latin typeface="Arial" panose="020B0604020202020204" pitchFamily="34" charset="0"/>
                <a:cs typeface="Arial" panose="020B0604020202020204" pitchFamily="34" charset="0"/>
              </a:rPr>
              <a:t>x</a:t>
            </a:r>
            <a:r>
              <a:rPr lang="en-US" altLang="ko-KR" sz="1800" i="1" baseline="-25000" dirty="0" smtClean="0">
                <a:latin typeface="Arial" panose="020B0604020202020204" pitchFamily="34" charset="0"/>
                <a:cs typeface="Arial" panose="020B0604020202020204" pitchFamily="34" charset="0"/>
              </a:rPr>
              <a:t>2</a:t>
            </a:r>
            <a:r>
              <a:rPr lang="en-US" altLang="ko-KR" sz="1800" dirty="0" smtClean="0">
                <a:latin typeface="Arial" panose="020B0604020202020204" pitchFamily="34" charset="0"/>
                <a:cs typeface="Arial" panose="020B0604020202020204" pitchFamily="34" charset="0"/>
              </a:rPr>
              <a:t> </a:t>
            </a:r>
            <a:r>
              <a:rPr lang="en-US" altLang="ko-KR" sz="1800" dirty="0">
                <a:latin typeface="Arial" panose="020B0604020202020204" pitchFamily="34" charset="0"/>
                <a:cs typeface="Arial" panose="020B0604020202020204" pitchFamily="34" charset="0"/>
              </a:rPr>
              <a:t>wants, </a:t>
            </a:r>
            <a:r>
              <a:rPr lang="en-US" altLang="ko-KR" sz="1800" dirty="0" smtClean="0">
                <a:latin typeface="Arial" panose="020B0604020202020204" pitchFamily="34" charset="0"/>
                <a:cs typeface="Arial" panose="020B0604020202020204" pitchFamily="34" charset="0"/>
              </a:rPr>
              <a:t>repeat </a:t>
            </a:r>
            <a:r>
              <a:rPr lang="fr-FR" altLang="ko-KR" sz="1800" dirty="0" smtClean="0">
                <a:latin typeface="Arial" panose="020B0604020202020204" pitchFamily="34" charset="0"/>
                <a:cs typeface="Arial" panose="020B0604020202020204" pitchFamily="34" charset="0"/>
              </a:rPr>
              <a:t>process</a:t>
            </a:r>
          </a:p>
          <a:p>
            <a:r>
              <a:rPr lang="en-US" altLang="ko-KR" sz="2000" dirty="0" smtClean="0">
                <a:latin typeface="Arial" panose="020B0604020202020204" pitchFamily="34" charset="0"/>
                <a:cs typeface="Arial" panose="020B0604020202020204" pitchFamily="34" charset="0"/>
              </a:rPr>
              <a:t>Allocation with weights</a:t>
            </a:r>
          </a:p>
          <a:p>
            <a:pPr lvl="1"/>
            <a:r>
              <a:rPr lang="en-US" altLang="ko-KR" sz="1800" dirty="0" smtClean="0">
                <a:latin typeface="Arial" panose="020B0604020202020204" pitchFamily="34" charset="0"/>
                <a:cs typeface="Arial" panose="020B0604020202020204" pitchFamily="34" charset="0"/>
              </a:rPr>
              <a:t>(</a:t>
            </a:r>
            <a:r>
              <a:rPr lang="en-US" altLang="ko-KR" sz="1800" i="1" dirty="0" smtClean="0">
                <a:latin typeface="Arial" panose="020B0604020202020204" pitchFamily="34" charset="0"/>
                <a:cs typeface="Arial" panose="020B0604020202020204" pitchFamily="34" charset="0"/>
              </a:rPr>
              <a:t>C/n</a:t>
            </a:r>
            <a:r>
              <a:rPr lang="en-US" altLang="ko-KR" sz="1800" dirty="0" smtClean="0">
                <a:latin typeface="Arial" panose="020B0604020202020204" pitchFamily="34" charset="0"/>
                <a:cs typeface="Arial" panose="020B0604020202020204" pitchFamily="34" charset="0"/>
              </a:rPr>
              <a:t>)</a:t>
            </a:r>
            <a:r>
              <a:rPr lang="en-US" altLang="ko-KR" sz="1800" i="1" dirty="0" smtClean="0">
                <a:latin typeface="Arial" panose="020B0604020202020204" pitchFamily="34" charset="0"/>
                <a:cs typeface="Arial" panose="020B0604020202020204" pitchFamily="34" charset="0"/>
              </a:rPr>
              <a:t>*W</a:t>
            </a:r>
            <a:r>
              <a:rPr lang="en-US" altLang="ko-KR" sz="1800" i="1" baseline="-25000" dirty="0" smtClean="0">
                <a:latin typeface="Arial" panose="020B0604020202020204" pitchFamily="34" charset="0"/>
                <a:cs typeface="Arial" panose="020B0604020202020204" pitchFamily="34" charset="0"/>
              </a:rPr>
              <a:t>i</a:t>
            </a:r>
            <a:r>
              <a:rPr lang="en-US" altLang="ko-KR" sz="1800" i="1" dirty="0" smtClean="0">
                <a:latin typeface="Arial" panose="020B0604020202020204" pitchFamily="34" charset="0"/>
                <a:cs typeface="Arial" panose="020B0604020202020204" pitchFamily="34" charset="0"/>
              </a:rPr>
              <a:t> /Sum</a:t>
            </a:r>
            <a:r>
              <a:rPr lang="en-US" altLang="ko-KR" sz="1800" dirty="0" smtClean="0">
                <a:latin typeface="Arial" panose="020B0604020202020204" pitchFamily="34" charset="0"/>
                <a:cs typeface="Arial" panose="020B0604020202020204" pitchFamily="34" charset="0"/>
              </a:rPr>
              <a:t>(</a:t>
            </a:r>
            <a:r>
              <a:rPr lang="en-US" altLang="ko-KR" sz="1800" i="1" dirty="0">
                <a:latin typeface="Arial" panose="020B0604020202020204" pitchFamily="34" charset="0"/>
                <a:cs typeface="Arial" panose="020B0604020202020204" pitchFamily="34" charset="0"/>
              </a:rPr>
              <a:t>W</a:t>
            </a:r>
            <a:r>
              <a:rPr lang="en-US" altLang="ko-KR" sz="1800" i="1" baseline="-25000" dirty="0">
                <a:latin typeface="Arial" panose="020B0604020202020204" pitchFamily="34" charset="0"/>
                <a:cs typeface="Arial" panose="020B0604020202020204" pitchFamily="34" charset="0"/>
              </a:rPr>
              <a:t>i</a:t>
            </a:r>
            <a:r>
              <a:rPr lang="en-US" altLang="ko-KR" sz="1800" dirty="0" smtClean="0">
                <a:latin typeface="Arial" panose="020B0604020202020204" pitchFamily="34" charset="0"/>
                <a:cs typeface="Arial" panose="020B0604020202020204" pitchFamily="34" charset="0"/>
              </a:rPr>
              <a:t>)</a:t>
            </a:r>
          </a:p>
          <a:p>
            <a:r>
              <a:rPr lang="en-US" altLang="ko-KR" sz="2000" dirty="0" smtClean="0">
                <a:latin typeface="Arial" panose="020B0604020202020204" pitchFamily="34" charset="0"/>
                <a:cs typeface="Arial" panose="020B0604020202020204" pitchFamily="34" charset="0"/>
              </a:rPr>
              <a:t>Implementing Max-Min Fair Share</a:t>
            </a:r>
          </a:p>
          <a:p>
            <a:pPr lvl="1"/>
            <a:r>
              <a:rPr lang="en-US" altLang="ko-KR" sz="1800" dirty="0" smtClean="0">
                <a:latin typeface="Arial" panose="020B0604020202020204" pitchFamily="34" charset="0"/>
                <a:cs typeface="Arial" panose="020B0604020202020204" pitchFamily="34" charset="0"/>
              </a:rPr>
              <a:t>Simple round robin has problem =&gt; variable packet length</a:t>
            </a:r>
          </a:p>
        </p:txBody>
      </p:sp>
      <p:sp>
        <p:nvSpPr>
          <p:cNvPr id="2" name="TextBox 1"/>
          <p:cNvSpPr txBox="1"/>
          <p:nvPr/>
        </p:nvSpPr>
        <p:spPr>
          <a:xfrm>
            <a:off x="7020272" y="4077072"/>
            <a:ext cx="798617" cy="1015663"/>
          </a:xfrm>
          <a:prstGeom prst="rect">
            <a:avLst/>
          </a:prstGeom>
          <a:noFill/>
          <a:ln>
            <a:solidFill>
              <a:schemeClr val="tx1"/>
            </a:solidFill>
          </a:ln>
        </p:spPr>
        <p:txBody>
          <a:bodyPr wrap="none" rtlCol="0">
            <a:spAutoFit/>
          </a:bodyPr>
          <a:lstStyle/>
          <a:p>
            <a:r>
              <a:rPr lang="en-US" altLang="ko-KR" sz="1200" dirty="0" smtClean="0"/>
              <a:t>Link: 30</a:t>
            </a:r>
          </a:p>
          <a:p>
            <a:r>
              <a:rPr lang="en-US" altLang="ko-KR" sz="1200" dirty="0" smtClean="0"/>
              <a:t>{12.10.9}</a:t>
            </a:r>
          </a:p>
          <a:p>
            <a:r>
              <a:rPr lang="en-US" altLang="ko-KR" sz="1200" dirty="0" smtClean="0"/>
              <a:t>3</a:t>
            </a:r>
          </a:p>
          <a:p>
            <a:r>
              <a:rPr lang="en-US" altLang="ko-KR" sz="1200" dirty="0" smtClean="0"/>
              <a:t>2</a:t>
            </a:r>
          </a:p>
          <a:p>
            <a:r>
              <a:rPr lang="en-US" altLang="ko-KR" sz="1200" dirty="0"/>
              <a:t>1</a:t>
            </a:r>
            <a:endParaRPr lang="ko-KR" altLang="en-US" sz="1200" dirty="0"/>
          </a:p>
        </p:txBody>
      </p:sp>
    </p:spTree>
    <p:extLst>
      <p:ext uri="{BB962C8B-B14F-4D97-AF65-F5344CB8AC3E}">
        <p14:creationId xmlns:p14="http://schemas.microsoft.com/office/powerpoint/2010/main" val="288042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4"/>
          <p:cNvSpPr>
            <a:spLocks noGrp="1"/>
          </p:cNvSpPr>
          <p:nvPr>
            <p:ph type="sldNum" sz="quarter" idx="4294967295"/>
          </p:nvPr>
        </p:nvSpPr>
        <p:spPr>
          <a:xfrm>
            <a:off x="7000875" y="6240463"/>
            <a:ext cx="1905000" cy="457200"/>
          </a:xfrm>
          <a:prstGeom prst="rect">
            <a:avLst/>
          </a:prstGeom>
        </p:spPr>
        <p:txBody>
          <a:bodyPr/>
          <a:lstStyle/>
          <a:p>
            <a:fld id="{BA40DA39-FCB9-4C56-BE57-3BB04C78E958}" type="slidenum">
              <a:rPr lang="en-US" altLang="ko-KR">
                <a:cs typeface="Arial" panose="020B0604020202020204" pitchFamily="34" charset="0"/>
              </a:rPr>
              <a:pPr/>
              <a:t>12</a:t>
            </a:fld>
            <a:endParaRPr lang="en-US" altLang="ko-KR" sz="1000" dirty="0">
              <a:cs typeface="Arial" panose="020B0604020202020204" pitchFamily="34" charset="0"/>
            </a:endParaRPr>
          </a:p>
        </p:txBody>
      </p:sp>
      <p:sp>
        <p:nvSpPr>
          <p:cNvPr id="325634" name="Rectangle 2"/>
          <p:cNvSpPr>
            <a:spLocks noGrp="1" noChangeArrowheads="1"/>
          </p:cNvSpPr>
          <p:nvPr>
            <p:ph type="title"/>
          </p:nvPr>
        </p:nvSpPr>
        <p:spPr>
          <a:xfrm>
            <a:off x="701675" y="400050"/>
            <a:ext cx="8137525" cy="647700"/>
          </a:xfrm>
        </p:spPr>
        <p:txBody>
          <a:bodyPr/>
          <a:lstStyle/>
          <a:p>
            <a:r>
              <a:rPr lang="en-US" altLang="ko-KR">
                <a:latin typeface="Arial" panose="020B0604020202020204" pitchFamily="34" charset="0"/>
                <a:cs typeface="Arial" panose="020B0604020202020204" pitchFamily="34" charset="0"/>
              </a:rPr>
              <a:t>Processor sharing</a:t>
            </a:r>
          </a:p>
        </p:txBody>
      </p:sp>
      <p:sp>
        <p:nvSpPr>
          <p:cNvPr id="325635" name="Rectangle 3"/>
          <p:cNvSpPr>
            <a:spLocks noGrp="1" noChangeArrowheads="1"/>
          </p:cNvSpPr>
          <p:nvPr>
            <p:ph type="body" idx="1"/>
          </p:nvPr>
        </p:nvSpPr>
        <p:spPr>
          <a:xfrm>
            <a:off x="0" y="1268760"/>
            <a:ext cx="9144000" cy="5000079"/>
          </a:xfrm>
        </p:spPr>
        <p:txBody>
          <a:bodyPr/>
          <a:lstStyle/>
          <a:p>
            <a:pPr>
              <a:lnSpc>
                <a:spcPct val="80000"/>
              </a:lnSpc>
            </a:pPr>
            <a:r>
              <a:rPr lang="en-US" altLang="ko-KR" sz="2200" dirty="0">
                <a:latin typeface="Arial" panose="020B0604020202020204" pitchFamily="34" charset="0"/>
                <a:cs typeface="Arial" panose="020B0604020202020204" pitchFamily="34" charset="0"/>
              </a:rPr>
              <a:t>Drawbacks of fair queuing scheme</a:t>
            </a:r>
          </a:p>
          <a:p>
            <a:pPr lvl="1">
              <a:lnSpc>
                <a:spcPct val="80000"/>
              </a:lnSpc>
            </a:pPr>
            <a:r>
              <a:rPr lang="en-US" altLang="ko-KR" sz="2000" dirty="0">
                <a:latin typeface="Arial" panose="020B0604020202020204" pitchFamily="34" charset="0"/>
                <a:cs typeface="Arial" panose="020B0604020202020204" pitchFamily="34" charset="0"/>
              </a:rPr>
              <a:t>Short packet are penalized </a:t>
            </a:r>
          </a:p>
          <a:p>
            <a:pPr lvl="2">
              <a:lnSpc>
                <a:spcPct val="80000"/>
              </a:lnSpc>
            </a:pPr>
            <a:r>
              <a:rPr lang="en-US" altLang="ko-KR" dirty="0">
                <a:latin typeface="Arial" panose="020B0604020202020204" pitchFamily="34" charset="0"/>
                <a:cs typeface="Arial" panose="020B0604020202020204" pitchFamily="34" charset="0"/>
              </a:rPr>
              <a:t>one packet per cycle</a:t>
            </a:r>
            <a:endParaRPr lang="en-US" altLang="ko-KR" sz="1600" dirty="0">
              <a:latin typeface="Arial" panose="020B0604020202020204" pitchFamily="34" charset="0"/>
              <a:cs typeface="Arial" panose="020B0604020202020204" pitchFamily="34" charset="0"/>
            </a:endParaRPr>
          </a:p>
          <a:p>
            <a:pPr>
              <a:lnSpc>
                <a:spcPct val="80000"/>
              </a:lnSpc>
            </a:pPr>
            <a:r>
              <a:rPr lang="en-US" altLang="ko-KR" sz="2200" dirty="0">
                <a:latin typeface="Arial" panose="020B0604020202020204" pitchFamily="34" charset="0"/>
                <a:cs typeface="Arial" panose="020B0604020202020204" pitchFamily="34" charset="0"/>
              </a:rPr>
              <a:t>Processor sharing</a:t>
            </a:r>
          </a:p>
          <a:p>
            <a:pPr lvl="1">
              <a:lnSpc>
                <a:spcPct val="80000"/>
              </a:lnSpc>
            </a:pPr>
            <a:r>
              <a:rPr lang="en-US" altLang="ko-KR" sz="2000" dirty="0">
                <a:latin typeface="Arial" panose="020B0604020202020204" pitchFamily="34" charset="0"/>
                <a:cs typeface="Arial" panose="020B0604020202020204" pitchFamily="34" charset="0"/>
              </a:rPr>
              <a:t>transmit one bit from each queue on each round</a:t>
            </a:r>
          </a:p>
          <a:p>
            <a:pPr lvl="2">
              <a:lnSpc>
                <a:spcPct val="80000"/>
              </a:lnSpc>
            </a:pPr>
            <a:r>
              <a:rPr lang="en-US" altLang="ko-KR" dirty="0">
                <a:latin typeface="Arial" panose="020B0604020202020204" pitchFamily="34" charset="0"/>
                <a:cs typeface="Arial" panose="020B0604020202020204" pitchFamily="34" charset="0"/>
              </a:rPr>
              <a:t>not practical to </a:t>
            </a:r>
            <a:r>
              <a:rPr lang="en-US" altLang="ko-KR" dirty="0" smtClean="0">
                <a:latin typeface="Arial" panose="020B0604020202020204" pitchFamily="34" charset="0"/>
                <a:cs typeface="Arial" panose="020B0604020202020204" pitchFamily="34" charset="0"/>
              </a:rPr>
              <a:t>implement</a:t>
            </a:r>
          </a:p>
          <a:p>
            <a:pPr lvl="2">
              <a:lnSpc>
                <a:spcPct val="80000"/>
              </a:lnSpc>
            </a:pPr>
            <a:endParaRPr lang="en-US" altLang="ko-KR" sz="1600" dirty="0">
              <a:latin typeface="Arial" panose="020B0604020202020204" pitchFamily="34" charset="0"/>
              <a:cs typeface="Arial" panose="020B0604020202020204" pitchFamily="34" charset="0"/>
            </a:endParaRPr>
          </a:p>
          <a:p>
            <a:pPr>
              <a:lnSpc>
                <a:spcPct val="80000"/>
              </a:lnSpc>
            </a:pPr>
            <a:r>
              <a:rPr lang="en-US" altLang="ko-KR" sz="2600" dirty="0" smtClean="0">
                <a:latin typeface="Arial" panose="020B0604020202020204" pitchFamily="34" charset="0"/>
                <a:cs typeface="Arial" panose="020B0604020202020204" pitchFamily="34" charset="0"/>
              </a:rPr>
              <a:t>BRFQ</a:t>
            </a:r>
            <a:endParaRPr lang="en-US" altLang="ko-KR" sz="2600" dirty="0">
              <a:latin typeface="Arial" panose="020B0604020202020204" pitchFamily="34" charset="0"/>
              <a:cs typeface="Arial" panose="020B0604020202020204" pitchFamily="34" charset="0"/>
            </a:endParaRPr>
          </a:p>
        </p:txBody>
      </p:sp>
      <p:graphicFrame>
        <p:nvGraphicFramePr>
          <p:cNvPr id="325638" name="Object 6"/>
          <p:cNvGraphicFramePr>
            <a:graphicFrameLocks noChangeAspect="1"/>
          </p:cNvGraphicFramePr>
          <p:nvPr>
            <p:extLst>
              <p:ext uri="{D42A27DB-BD31-4B8C-83A1-F6EECF244321}">
                <p14:modId xmlns:p14="http://schemas.microsoft.com/office/powerpoint/2010/main" val="1728821330"/>
              </p:ext>
            </p:extLst>
          </p:nvPr>
        </p:nvGraphicFramePr>
        <p:xfrm>
          <a:off x="683568" y="3717032"/>
          <a:ext cx="4320480" cy="1660839"/>
        </p:xfrm>
        <a:graphic>
          <a:graphicData uri="http://schemas.openxmlformats.org/presentationml/2006/ole">
            <mc:AlternateContent xmlns:mc="http://schemas.openxmlformats.org/markup-compatibility/2006">
              <mc:Choice xmlns:v="urn:schemas-microsoft-com:vml" Requires="v">
                <p:oleObj spid="_x0000_s117782" name="수식" r:id="rId3" imgW="3035160" imgH="1168200" progId="Equation.3">
                  <p:embed/>
                </p:oleObj>
              </mc:Choice>
              <mc:Fallback>
                <p:oleObj name="수식" r:id="rId3" imgW="3035160" imgH="116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717032"/>
                        <a:ext cx="4320480" cy="1660839"/>
                      </a:xfrm>
                      <a:prstGeom prst="rect">
                        <a:avLst/>
                      </a:prstGeom>
                      <a:noFill/>
                      <a:ln>
                        <a:noFill/>
                      </a:ln>
                      <a:effectLst/>
                      <a:extLst/>
                    </p:spPr>
                  </p:pic>
                </p:oleObj>
              </mc:Fallback>
            </mc:AlternateContent>
          </a:graphicData>
        </a:graphic>
      </p:graphicFrame>
      <p:sp>
        <p:nvSpPr>
          <p:cNvPr id="2" name="직사각형 1"/>
          <p:cNvSpPr/>
          <p:nvPr/>
        </p:nvSpPr>
        <p:spPr>
          <a:xfrm>
            <a:off x="323528" y="5157993"/>
            <a:ext cx="7416824" cy="830997"/>
          </a:xfrm>
          <a:prstGeom prst="rect">
            <a:avLst/>
          </a:prstGeom>
        </p:spPr>
        <p:txBody>
          <a:bodyPr wrap="square">
            <a:spAutoFit/>
          </a:bodyPr>
          <a:lstStyle/>
          <a:p>
            <a:pPr marL="342900" indent="-342900">
              <a:lnSpc>
                <a:spcPct val="80000"/>
              </a:lnSpc>
              <a:buFont typeface="Arial" panose="020B0604020202020204" pitchFamily="34" charset="0"/>
              <a:buChar char="•"/>
            </a:pPr>
            <a:r>
              <a:rPr lang="en-US" altLang="ko-KR" sz="2000" dirty="0">
                <a:cs typeface="Arial" panose="020B0604020202020204" pitchFamily="34" charset="0"/>
              </a:rPr>
              <a:t>designed to emulate PS</a:t>
            </a:r>
          </a:p>
          <a:p>
            <a:pPr marL="342900" indent="-342900">
              <a:lnSpc>
                <a:spcPct val="80000"/>
              </a:lnSpc>
              <a:buFont typeface="Arial" panose="020B0604020202020204" pitchFamily="34" charset="0"/>
              <a:buChar char="•"/>
            </a:pPr>
            <a:r>
              <a:rPr lang="en-US" altLang="ko-KR" sz="2000" dirty="0">
                <a:cs typeface="Arial" panose="020B0604020202020204" pitchFamily="34" charset="0"/>
              </a:rPr>
              <a:t>rule: whenever a packet finishes transmission, the next packet sent is the one with the smallest value </a:t>
            </a:r>
            <a:r>
              <a:rPr lang="en-US" altLang="ko-KR" sz="2000" dirty="0" smtClean="0">
                <a:cs typeface="Arial" panose="020B0604020202020204" pitchFamily="34" charset="0"/>
              </a:rPr>
              <a:t>of   </a:t>
            </a:r>
            <a:r>
              <a:rPr lang="en-US" altLang="ko-KR" sz="2000" i="1" dirty="0" smtClean="0">
                <a:cs typeface="Arial" panose="020B0604020202020204" pitchFamily="34" charset="0"/>
              </a:rPr>
              <a:t>   </a:t>
            </a:r>
            <a:r>
              <a:rPr lang="en-US" altLang="ko-KR" sz="2000" i="1" dirty="0">
                <a:cs typeface="Arial" panose="020B0604020202020204" pitchFamily="34" charset="0"/>
              </a:rPr>
              <a:t>.</a:t>
            </a:r>
          </a:p>
        </p:txBody>
      </p:sp>
      <p:graphicFrame>
        <p:nvGraphicFramePr>
          <p:cNvPr id="3" name="개체 2"/>
          <p:cNvGraphicFramePr>
            <a:graphicFrameLocks noChangeAspect="1"/>
          </p:cNvGraphicFramePr>
          <p:nvPr>
            <p:extLst>
              <p:ext uri="{D42A27DB-BD31-4B8C-83A1-F6EECF244321}">
                <p14:modId xmlns:p14="http://schemas.microsoft.com/office/powerpoint/2010/main" val="698104229"/>
              </p:ext>
            </p:extLst>
          </p:nvPr>
        </p:nvGraphicFramePr>
        <p:xfrm>
          <a:off x="6156176" y="5621538"/>
          <a:ext cx="440019" cy="327742"/>
        </p:xfrm>
        <a:graphic>
          <a:graphicData uri="http://schemas.openxmlformats.org/presentationml/2006/ole">
            <mc:AlternateContent xmlns:mc="http://schemas.openxmlformats.org/markup-compatibility/2006">
              <mc:Choice xmlns:v="urn:schemas-microsoft-com:vml" Requires="v">
                <p:oleObj spid="_x0000_s117783" name="수식" r:id="rId5" imgW="228600" imgH="241300" progId="Equation.3">
                  <p:embed/>
                </p:oleObj>
              </mc:Choice>
              <mc:Fallback>
                <p:oleObj name="수식" r:id="rId5" imgW="228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5621538"/>
                        <a:ext cx="440019" cy="3277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6153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4294967295"/>
          </p:nvPr>
        </p:nvSpPr>
        <p:spPr>
          <a:xfrm>
            <a:off x="7000875" y="6240463"/>
            <a:ext cx="1905000" cy="457200"/>
          </a:xfrm>
          <a:prstGeom prst="rect">
            <a:avLst/>
          </a:prstGeom>
        </p:spPr>
        <p:txBody>
          <a:bodyPr/>
          <a:lstStyle/>
          <a:p>
            <a:fld id="{9BFE60E4-33B5-4ED5-875C-15733DCE395F}" type="slidenum">
              <a:rPr lang="en-US" altLang="ko-KR">
                <a:cs typeface="Arial" panose="020B0604020202020204" pitchFamily="34" charset="0"/>
              </a:rPr>
              <a:pPr/>
              <a:t>13</a:t>
            </a:fld>
            <a:endParaRPr lang="en-US" altLang="ko-KR" sz="1000">
              <a:cs typeface="Arial" panose="020B0604020202020204" pitchFamily="34" charset="0"/>
            </a:endParaRPr>
          </a:p>
        </p:txBody>
      </p:sp>
      <p:sp>
        <p:nvSpPr>
          <p:cNvPr id="326658" name="Rectangle 2"/>
          <p:cNvSpPr>
            <a:spLocks noGrp="1" noChangeArrowheads="1"/>
          </p:cNvSpPr>
          <p:nvPr>
            <p:ph type="title"/>
          </p:nvPr>
        </p:nvSpPr>
        <p:spPr>
          <a:xfrm>
            <a:off x="652463" y="374650"/>
            <a:ext cx="8137525" cy="647700"/>
          </a:xfrm>
        </p:spPr>
        <p:txBody>
          <a:bodyPr/>
          <a:lstStyle/>
          <a:p>
            <a:r>
              <a:rPr lang="en-US" altLang="ko-KR">
                <a:latin typeface="Arial" panose="020B0604020202020204" pitchFamily="34" charset="0"/>
                <a:cs typeface="Arial" panose="020B0604020202020204" pitchFamily="34" charset="0"/>
              </a:rPr>
              <a:t>Processor sharing</a:t>
            </a:r>
          </a:p>
        </p:txBody>
      </p:sp>
      <p:pic>
        <p:nvPicPr>
          <p:cNvPr id="3266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1176338"/>
            <a:ext cx="6757987" cy="559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27584" y="2924944"/>
            <a:ext cx="504056" cy="338554"/>
          </a:xfrm>
          <a:prstGeom prst="rect">
            <a:avLst/>
          </a:prstGeom>
          <a:noFill/>
        </p:spPr>
        <p:txBody>
          <a:bodyPr wrap="square" rtlCol="0">
            <a:spAutoFit/>
          </a:bodyPr>
          <a:lstStyle/>
          <a:p>
            <a:r>
              <a:rPr lang="en-US" altLang="ko-KR" dirty="0" smtClean="0"/>
              <a:t>PS</a:t>
            </a:r>
            <a:endParaRPr lang="ko-KR" altLang="en-US" dirty="0"/>
          </a:p>
        </p:txBody>
      </p:sp>
      <p:cxnSp>
        <p:nvCxnSpPr>
          <p:cNvPr id="4" name="직선 화살표 연결선 3"/>
          <p:cNvCxnSpPr>
            <a:stCxn id="2" idx="3"/>
          </p:cNvCxnSpPr>
          <p:nvPr/>
        </p:nvCxnSpPr>
        <p:spPr bwMode="auto">
          <a:xfrm flipV="1">
            <a:off x="1331640" y="2204864"/>
            <a:ext cx="2232248" cy="889357"/>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827584" y="3356992"/>
            <a:ext cx="792088" cy="338554"/>
          </a:xfrm>
          <a:prstGeom prst="rect">
            <a:avLst/>
          </a:prstGeom>
          <a:noFill/>
        </p:spPr>
        <p:txBody>
          <a:bodyPr wrap="square" rtlCol="0">
            <a:spAutoFit/>
          </a:bodyPr>
          <a:lstStyle/>
          <a:p>
            <a:r>
              <a:rPr lang="en-US" altLang="ko-KR" dirty="0" smtClean="0">
                <a:solidFill>
                  <a:srgbClr val="0000FF"/>
                </a:solidFill>
              </a:rPr>
              <a:t>BRFQ</a:t>
            </a:r>
            <a:endParaRPr lang="ko-KR" altLang="en-US" dirty="0">
              <a:solidFill>
                <a:srgbClr val="0000FF"/>
              </a:solidFill>
            </a:endParaRPr>
          </a:p>
        </p:txBody>
      </p:sp>
      <p:cxnSp>
        <p:nvCxnSpPr>
          <p:cNvPr id="9" name="직선 화살표 연결선 8"/>
          <p:cNvCxnSpPr>
            <a:stCxn id="8" idx="3"/>
          </p:cNvCxnSpPr>
          <p:nvPr/>
        </p:nvCxnSpPr>
        <p:spPr bwMode="auto">
          <a:xfrm flipV="1">
            <a:off x="1619672" y="2564904"/>
            <a:ext cx="2088232" cy="961365"/>
          </a:xfrm>
          <a:prstGeom prst="straightConnector1">
            <a:avLst/>
          </a:prstGeom>
          <a:solidFill>
            <a:schemeClr val="accent1"/>
          </a:solidFill>
          <a:ln w="12700" cap="flat" cmpd="sng" algn="ctr">
            <a:solidFill>
              <a:srgbClr val="0000FF"/>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0736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4"/>
          <p:cNvSpPr>
            <a:spLocks noGrp="1"/>
          </p:cNvSpPr>
          <p:nvPr>
            <p:ph type="sldNum" sz="quarter" idx="4294967295"/>
          </p:nvPr>
        </p:nvSpPr>
        <p:spPr>
          <a:xfrm>
            <a:off x="7000875" y="6240463"/>
            <a:ext cx="1905000" cy="457200"/>
          </a:xfrm>
          <a:prstGeom prst="rect">
            <a:avLst/>
          </a:prstGeom>
        </p:spPr>
        <p:txBody>
          <a:bodyPr/>
          <a:lstStyle/>
          <a:p>
            <a:fld id="{916BF932-963F-49AD-A693-DE869E6A91EA}" type="slidenum">
              <a:rPr lang="en-US" altLang="ko-KR">
                <a:cs typeface="Arial" panose="020B0604020202020204" pitchFamily="34" charset="0"/>
              </a:rPr>
              <a:pPr/>
              <a:t>14</a:t>
            </a:fld>
            <a:endParaRPr lang="en-US" altLang="ko-KR" sz="1000">
              <a:cs typeface="Arial" panose="020B0604020202020204" pitchFamily="34" charset="0"/>
            </a:endParaRPr>
          </a:p>
        </p:txBody>
      </p:sp>
      <p:sp>
        <p:nvSpPr>
          <p:cNvPr id="327682" name="Rectangle 2"/>
          <p:cNvSpPr>
            <a:spLocks noGrp="1" noChangeArrowheads="1"/>
          </p:cNvSpPr>
          <p:nvPr>
            <p:ph type="title"/>
          </p:nvPr>
        </p:nvSpPr>
        <p:spPr>
          <a:xfrm>
            <a:off x="652463" y="374650"/>
            <a:ext cx="8137525" cy="647700"/>
          </a:xfrm>
        </p:spPr>
        <p:txBody>
          <a:bodyPr/>
          <a:lstStyle/>
          <a:p>
            <a:r>
              <a:rPr lang="en-US" altLang="ko-KR">
                <a:latin typeface="Arial" panose="020B0604020202020204" pitchFamily="34" charset="0"/>
                <a:cs typeface="Arial" panose="020B0604020202020204" pitchFamily="34" charset="0"/>
              </a:rPr>
              <a:t>Bit-round Fair Queuing(BRFQ)</a:t>
            </a:r>
          </a:p>
        </p:txBody>
      </p:sp>
      <p:sp>
        <p:nvSpPr>
          <p:cNvPr id="327684" name="Rectangle 4"/>
          <p:cNvSpPr>
            <a:spLocks noGrp="1" noChangeArrowheads="1"/>
          </p:cNvSpPr>
          <p:nvPr>
            <p:ph type="body" idx="1"/>
          </p:nvPr>
        </p:nvSpPr>
        <p:spPr>
          <a:xfrm>
            <a:off x="0" y="1243013"/>
            <a:ext cx="9144000" cy="890587"/>
          </a:xfrm>
          <a:noFill/>
          <a:ln/>
        </p:spPr>
        <p:txBody>
          <a:bodyPr/>
          <a:lstStyle/>
          <a:p>
            <a:pPr>
              <a:lnSpc>
                <a:spcPct val="80000"/>
              </a:lnSpc>
            </a:pPr>
            <a:r>
              <a:rPr lang="en-US" altLang="ko-KR" sz="2200" dirty="0">
                <a:latin typeface="Arial" panose="020B0604020202020204" pitchFamily="34" charset="0"/>
                <a:cs typeface="Arial" panose="020B0604020202020204" pitchFamily="34" charset="0"/>
              </a:rPr>
              <a:t>BRFQ</a:t>
            </a:r>
          </a:p>
          <a:p>
            <a:pPr lvl="1">
              <a:lnSpc>
                <a:spcPct val="80000"/>
              </a:lnSpc>
            </a:pPr>
            <a:r>
              <a:rPr lang="en-US" altLang="ko-KR" sz="2000" dirty="0">
                <a:latin typeface="Arial" panose="020B0604020202020204" pitchFamily="34" charset="0"/>
                <a:cs typeface="Arial" panose="020B0604020202020204" pitchFamily="34" charset="0"/>
              </a:rPr>
              <a:t>solve the problem in FQ: “short packet are penalized” </a:t>
            </a:r>
          </a:p>
          <a:p>
            <a:pPr lvl="2">
              <a:lnSpc>
                <a:spcPct val="80000"/>
              </a:lnSpc>
            </a:pPr>
            <a:r>
              <a:rPr lang="en-US" altLang="ko-KR" dirty="0">
                <a:latin typeface="Arial" panose="020B0604020202020204" pitchFamily="34" charset="0"/>
                <a:cs typeface="Arial" panose="020B0604020202020204" pitchFamily="34" charset="0"/>
              </a:rPr>
              <a:t>BRFQ: uses packet length as well as flow identification</a:t>
            </a:r>
            <a:endParaRPr lang="en-US" altLang="ko-KR" sz="1600" dirty="0">
              <a:latin typeface="Arial" panose="020B0604020202020204" pitchFamily="34" charset="0"/>
              <a:cs typeface="Arial" panose="020B0604020202020204" pitchFamily="34" charset="0"/>
            </a:endParaRPr>
          </a:p>
          <a:p>
            <a:pPr lvl="1">
              <a:lnSpc>
                <a:spcPct val="80000"/>
              </a:lnSpc>
            </a:pPr>
            <a:r>
              <a:rPr lang="en-US" altLang="ko-KR" sz="2000" dirty="0" smtClean="0">
                <a:latin typeface="Arial" panose="020B0604020202020204" pitchFamily="34" charset="0"/>
                <a:cs typeface="Arial" panose="020B0604020202020204" pitchFamily="34" charset="0"/>
              </a:rPr>
              <a:t>Good </a:t>
            </a:r>
            <a:r>
              <a:rPr lang="en-US" altLang="ko-KR" sz="2000" dirty="0">
                <a:latin typeface="Arial" panose="020B0604020202020204" pitchFamily="34" charset="0"/>
                <a:cs typeface="Arial" panose="020B0604020202020204" pitchFamily="34" charset="0"/>
              </a:rPr>
              <a:t>approximation to the performance of PS. Figure 11.10</a:t>
            </a:r>
            <a:endParaRPr lang="en-US" altLang="ko-KR" dirty="0">
              <a:latin typeface="Arial" panose="020B0604020202020204" pitchFamily="34" charset="0"/>
              <a:cs typeface="Arial" panose="020B0604020202020204" pitchFamily="34" charset="0"/>
            </a:endParaRPr>
          </a:p>
        </p:txBody>
      </p:sp>
      <p:pic>
        <p:nvPicPr>
          <p:cNvPr id="3276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212976"/>
            <a:ext cx="4383088" cy="2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6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019" y="3140968"/>
            <a:ext cx="4348162" cy="318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22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4"/>
          <p:cNvSpPr>
            <a:spLocks noGrp="1"/>
          </p:cNvSpPr>
          <p:nvPr>
            <p:ph type="sldNum" sz="quarter" idx="4294967295"/>
          </p:nvPr>
        </p:nvSpPr>
        <p:spPr>
          <a:xfrm>
            <a:off x="7000875" y="6240463"/>
            <a:ext cx="1905000" cy="457200"/>
          </a:xfrm>
          <a:prstGeom prst="rect">
            <a:avLst/>
          </a:prstGeom>
        </p:spPr>
        <p:txBody>
          <a:bodyPr/>
          <a:lstStyle/>
          <a:p>
            <a:fld id="{2F82DD4E-8B06-4AEC-9B50-E5D0D7EAC36E}" type="slidenum">
              <a:rPr lang="en-US" altLang="ko-KR">
                <a:cs typeface="Arial" panose="020B0604020202020204" pitchFamily="34" charset="0"/>
              </a:rPr>
              <a:pPr/>
              <a:t>15</a:t>
            </a:fld>
            <a:endParaRPr lang="en-US" altLang="ko-KR" sz="1000">
              <a:cs typeface="Arial" panose="020B0604020202020204" pitchFamily="34" charset="0"/>
            </a:endParaRPr>
          </a:p>
        </p:txBody>
      </p:sp>
      <p:sp>
        <p:nvSpPr>
          <p:cNvPr id="328706" name="Rectangle 2"/>
          <p:cNvSpPr>
            <a:spLocks noGrp="1" noChangeArrowheads="1"/>
          </p:cNvSpPr>
          <p:nvPr>
            <p:ph type="title"/>
          </p:nvPr>
        </p:nvSpPr>
        <p:spPr>
          <a:xfrm>
            <a:off x="652463" y="374650"/>
            <a:ext cx="8137525" cy="647700"/>
          </a:xfrm>
        </p:spPr>
        <p:txBody>
          <a:bodyPr/>
          <a:lstStyle/>
          <a:p>
            <a:r>
              <a:rPr lang="en-US" altLang="ko-KR">
                <a:latin typeface="Arial" panose="020B0604020202020204" pitchFamily="34" charset="0"/>
                <a:cs typeface="Arial" panose="020B0604020202020204" pitchFamily="34" charset="0"/>
              </a:rPr>
              <a:t>Generalized Processor Sharing</a:t>
            </a:r>
          </a:p>
        </p:txBody>
      </p:sp>
      <p:sp>
        <p:nvSpPr>
          <p:cNvPr id="328707" name="Rectangle 3"/>
          <p:cNvSpPr>
            <a:spLocks noGrp="1" noChangeArrowheads="1"/>
          </p:cNvSpPr>
          <p:nvPr>
            <p:ph type="body" idx="1"/>
          </p:nvPr>
        </p:nvSpPr>
        <p:spPr>
          <a:xfrm>
            <a:off x="0" y="1243013"/>
            <a:ext cx="9144000" cy="890587"/>
          </a:xfrm>
          <a:noFill/>
          <a:ln/>
        </p:spPr>
        <p:txBody>
          <a:bodyPr/>
          <a:lstStyle/>
          <a:p>
            <a:pPr>
              <a:lnSpc>
                <a:spcPct val="90000"/>
              </a:lnSpc>
            </a:pPr>
            <a:r>
              <a:rPr lang="en-US" altLang="ko-KR" sz="2200" dirty="0">
                <a:latin typeface="Arial" panose="020B0604020202020204" pitchFamily="34" charset="0"/>
                <a:cs typeface="Arial" panose="020B0604020202020204" pitchFamily="34" charset="0"/>
              </a:rPr>
              <a:t>Motivation</a:t>
            </a:r>
          </a:p>
          <a:p>
            <a:pPr lvl="1">
              <a:lnSpc>
                <a:spcPct val="90000"/>
              </a:lnSpc>
            </a:pPr>
            <a:r>
              <a:rPr lang="en-US" altLang="ko-KR" sz="2000" dirty="0">
                <a:latin typeface="Arial" panose="020B0604020202020204" pitchFamily="34" charset="0"/>
                <a:cs typeface="Arial" panose="020B0604020202020204" pitchFamily="34" charset="0"/>
              </a:rPr>
              <a:t>BRFQ can’t provide different amount of the capacity to different flows.</a:t>
            </a:r>
          </a:p>
          <a:p>
            <a:pPr lvl="1">
              <a:lnSpc>
                <a:spcPct val="90000"/>
              </a:lnSpc>
            </a:pPr>
            <a:r>
              <a:rPr lang="en-US" altLang="ko-KR" sz="2000" dirty="0">
                <a:latin typeface="Arial" panose="020B0604020202020204" pitchFamily="34" charset="0"/>
                <a:cs typeface="Arial" panose="020B0604020202020204" pitchFamily="34" charset="0"/>
              </a:rPr>
              <a:t>Differential allocation capacity; </a:t>
            </a:r>
          </a:p>
          <a:p>
            <a:pPr lvl="2">
              <a:lnSpc>
                <a:spcPct val="90000"/>
              </a:lnSpc>
            </a:pPr>
            <a:r>
              <a:rPr lang="en-US" altLang="ko-KR" dirty="0">
                <a:latin typeface="Arial" panose="020B0604020202020204" pitchFamily="34" charset="0"/>
                <a:cs typeface="Arial" panose="020B0604020202020204" pitchFamily="34" charset="0"/>
              </a:rPr>
              <a:t>To support </a:t>
            </a:r>
            <a:r>
              <a:rPr lang="en-US" altLang="ko-KR" dirty="0" err="1">
                <a:latin typeface="Arial" panose="020B0604020202020204" pitchFamily="34" charset="0"/>
                <a:cs typeface="Arial" panose="020B0604020202020204" pitchFamily="34" charset="0"/>
              </a:rPr>
              <a:t>QoS</a:t>
            </a:r>
            <a:r>
              <a:rPr lang="en-US" altLang="ko-KR" dirty="0">
                <a:latin typeface="Arial" panose="020B0604020202020204" pitchFamily="34" charset="0"/>
                <a:cs typeface="Arial" panose="020B0604020202020204" pitchFamily="34" charset="0"/>
              </a:rPr>
              <a:t> transport</a:t>
            </a:r>
            <a:endParaRPr lang="en-US" altLang="ko-KR" sz="1600" dirty="0">
              <a:latin typeface="Arial" panose="020B0604020202020204" pitchFamily="34" charset="0"/>
              <a:cs typeface="Arial" panose="020B0604020202020204" pitchFamily="34" charset="0"/>
            </a:endParaRPr>
          </a:p>
          <a:p>
            <a:pPr>
              <a:lnSpc>
                <a:spcPct val="90000"/>
              </a:lnSpc>
            </a:pPr>
            <a:r>
              <a:rPr lang="en-US" altLang="ko-KR" sz="2200" dirty="0">
                <a:latin typeface="Arial" panose="020B0604020202020204" pitchFamily="34" charset="0"/>
                <a:cs typeface="Arial" panose="020B0604020202020204" pitchFamily="34" charset="0"/>
              </a:rPr>
              <a:t>GPS</a:t>
            </a:r>
          </a:p>
          <a:p>
            <a:pPr lvl="1">
              <a:lnSpc>
                <a:spcPct val="90000"/>
              </a:lnSpc>
            </a:pPr>
            <a:r>
              <a:rPr lang="en-US" altLang="ko-KR" sz="2000" dirty="0">
                <a:latin typeface="Arial" panose="020B0604020202020204" pitchFamily="34" charset="0"/>
                <a:cs typeface="Arial" panose="020B0604020202020204" pitchFamily="34" charset="0"/>
              </a:rPr>
              <a:t>provides a means of responding to different service requests</a:t>
            </a:r>
          </a:p>
          <a:p>
            <a:pPr lvl="1">
              <a:lnSpc>
                <a:spcPct val="90000"/>
              </a:lnSpc>
            </a:pPr>
            <a:r>
              <a:rPr lang="en-US" altLang="ko-KR" sz="2000" dirty="0">
                <a:latin typeface="Arial" panose="020B0604020202020204" pitchFamily="34" charset="0"/>
                <a:cs typeface="Arial" panose="020B0604020202020204" pitchFamily="34" charset="0"/>
              </a:rPr>
              <a:t>each flow </a:t>
            </a:r>
            <a:r>
              <a:rPr lang="en-US" altLang="ko-KR" sz="2000" dirty="0">
                <a:latin typeface="Arial" panose="020B0604020202020204" pitchFamily="34" charset="0"/>
                <a:cs typeface="Arial" panose="020B0604020202020204" pitchFamily="34" charset="0"/>
                <a:sym typeface="Symbol" pitchFamily="18" charset="2"/>
              </a:rPr>
              <a:t> is assigned a weight </a:t>
            </a:r>
            <a:r>
              <a:rPr lang="en-US" altLang="ko-KR" sz="2000" i="1" dirty="0">
                <a:latin typeface="Arial" panose="020B0604020202020204" pitchFamily="34" charset="0"/>
                <a:cs typeface="Arial" panose="020B0604020202020204" pitchFamily="34" charset="0"/>
                <a:sym typeface="Symbol" pitchFamily="18" charset="2"/>
              </a:rPr>
              <a:t></a:t>
            </a:r>
            <a:r>
              <a:rPr lang="en-US" altLang="ko-KR" sz="2000" i="1" baseline="-25000" dirty="0">
                <a:latin typeface="Arial" panose="020B0604020202020204" pitchFamily="34" charset="0"/>
                <a:cs typeface="Arial" panose="020B0604020202020204" pitchFamily="34" charset="0"/>
                <a:sym typeface="Symbol" pitchFamily="18" charset="2"/>
              </a:rPr>
              <a:t></a:t>
            </a:r>
            <a:r>
              <a:rPr lang="en-US" altLang="ko-KR" sz="2000" baseline="-25000" dirty="0">
                <a:latin typeface="Arial" panose="020B0604020202020204" pitchFamily="34" charset="0"/>
                <a:cs typeface="Arial" panose="020B0604020202020204" pitchFamily="34" charset="0"/>
                <a:sym typeface="Symbol" pitchFamily="18" charset="2"/>
              </a:rPr>
              <a:t> </a:t>
            </a:r>
            <a:r>
              <a:rPr lang="en-US" altLang="ko-KR" sz="2000" dirty="0">
                <a:latin typeface="Arial" panose="020B0604020202020204" pitchFamily="34" charset="0"/>
                <a:cs typeface="Arial" panose="020B0604020202020204" pitchFamily="34" charset="0"/>
                <a:sym typeface="Symbol" pitchFamily="18" charset="2"/>
              </a:rPr>
              <a:t> that is the number of bits transmitted from the queue during each round.</a:t>
            </a:r>
            <a:endParaRPr lang="en-US" altLang="ko-KR" dirty="0">
              <a:latin typeface="Arial" panose="020B0604020202020204" pitchFamily="34" charset="0"/>
              <a:cs typeface="Arial" panose="020B0604020202020204" pitchFamily="34" charset="0"/>
            </a:endParaRPr>
          </a:p>
          <a:p>
            <a:pPr lvl="1">
              <a:lnSpc>
                <a:spcPct val="90000"/>
              </a:lnSpc>
            </a:pPr>
            <a:endParaRPr lang="en-US" altLang="ko-KR" dirty="0">
              <a:latin typeface="Arial" panose="020B0604020202020204" pitchFamily="34" charset="0"/>
              <a:cs typeface="Arial" panose="020B0604020202020204" pitchFamily="34" charset="0"/>
            </a:endParaRPr>
          </a:p>
        </p:txBody>
      </p:sp>
      <p:graphicFrame>
        <p:nvGraphicFramePr>
          <p:cNvPr id="328711" name="Object 7"/>
          <p:cNvGraphicFramePr>
            <a:graphicFrameLocks noChangeAspect="1"/>
          </p:cNvGraphicFramePr>
          <p:nvPr>
            <p:extLst>
              <p:ext uri="{D42A27DB-BD31-4B8C-83A1-F6EECF244321}">
                <p14:modId xmlns:p14="http://schemas.microsoft.com/office/powerpoint/2010/main" val="344265139"/>
              </p:ext>
            </p:extLst>
          </p:nvPr>
        </p:nvGraphicFramePr>
        <p:xfrm>
          <a:off x="1057275" y="3902075"/>
          <a:ext cx="6864350" cy="2468563"/>
        </p:xfrm>
        <a:graphic>
          <a:graphicData uri="http://schemas.openxmlformats.org/presentationml/2006/ole">
            <mc:AlternateContent xmlns:mc="http://schemas.openxmlformats.org/markup-compatibility/2006">
              <mc:Choice xmlns:v="urn:schemas-microsoft-com:vml" Requires="v">
                <p:oleObj spid="_x0000_s118796" name="수식" r:id="rId3" imgW="4394160" imgH="1726920" progId="Equation.3">
                  <p:embed/>
                </p:oleObj>
              </mc:Choice>
              <mc:Fallback>
                <p:oleObj name="수식" r:id="rId3" imgW="4394160" imgH="1726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3902075"/>
                        <a:ext cx="6864350" cy="246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32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4294967295"/>
          </p:nvPr>
        </p:nvSpPr>
        <p:spPr>
          <a:xfrm>
            <a:off x="7000875" y="6240463"/>
            <a:ext cx="1905000" cy="457200"/>
          </a:xfrm>
          <a:prstGeom prst="rect">
            <a:avLst/>
          </a:prstGeom>
        </p:spPr>
        <p:txBody>
          <a:bodyPr/>
          <a:lstStyle/>
          <a:p>
            <a:fld id="{2F98486A-3FF0-4A08-B4D3-22BA9AA449B2}" type="slidenum">
              <a:rPr lang="en-US" altLang="ko-KR">
                <a:cs typeface="Arial" panose="020B0604020202020204" pitchFamily="34" charset="0"/>
              </a:rPr>
              <a:pPr/>
              <a:t>16</a:t>
            </a:fld>
            <a:endParaRPr lang="en-US" altLang="ko-KR" sz="1000">
              <a:cs typeface="Arial" panose="020B0604020202020204" pitchFamily="34" charset="0"/>
            </a:endParaRPr>
          </a:p>
        </p:txBody>
      </p:sp>
      <p:sp>
        <p:nvSpPr>
          <p:cNvPr id="329730" name="Rectangle 2"/>
          <p:cNvSpPr>
            <a:spLocks noGrp="1" noChangeArrowheads="1"/>
          </p:cNvSpPr>
          <p:nvPr>
            <p:ph type="title"/>
          </p:nvPr>
        </p:nvSpPr>
        <p:spPr>
          <a:xfrm>
            <a:off x="652463" y="374650"/>
            <a:ext cx="8137525" cy="647700"/>
          </a:xfrm>
        </p:spPr>
        <p:txBody>
          <a:bodyPr/>
          <a:lstStyle/>
          <a:p>
            <a:r>
              <a:rPr lang="en-US" altLang="ko-KR">
                <a:latin typeface="Arial" panose="020B0604020202020204" pitchFamily="34" charset="0"/>
                <a:cs typeface="Arial" panose="020B0604020202020204" pitchFamily="34" charset="0"/>
              </a:rPr>
              <a:t>Weighted Fair Queuing(WFQ)</a:t>
            </a:r>
          </a:p>
        </p:txBody>
      </p:sp>
      <p:sp>
        <p:nvSpPr>
          <p:cNvPr id="329731" name="Rectangle 3"/>
          <p:cNvSpPr>
            <a:spLocks noGrp="1" noChangeArrowheads="1"/>
          </p:cNvSpPr>
          <p:nvPr>
            <p:ph type="body" idx="1"/>
          </p:nvPr>
        </p:nvSpPr>
        <p:spPr>
          <a:xfrm>
            <a:off x="0" y="1243013"/>
            <a:ext cx="9144000" cy="890587"/>
          </a:xfrm>
          <a:noFill/>
          <a:ln/>
        </p:spPr>
        <p:txBody>
          <a:bodyPr/>
          <a:lstStyle/>
          <a:p>
            <a:pPr>
              <a:lnSpc>
                <a:spcPct val="90000"/>
              </a:lnSpc>
            </a:pPr>
            <a:r>
              <a:rPr lang="en-US" altLang="ko-KR" sz="2200">
                <a:latin typeface="Arial" panose="020B0604020202020204" pitchFamily="34" charset="0"/>
                <a:cs typeface="Arial" panose="020B0604020202020204" pitchFamily="34" charset="0"/>
              </a:rPr>
              <a:t>WFQ</a:t>
            </a:r>
          </a:p>
          <a:p>
            <a:pPr lvl="1">
              <a:lnSpc>
                <a:spcPct val="90000"/>
              </a:lnSpc>
            </a:pPr>
            <a:r>
              <a:rPr lang="en-US" altLang="ko-KR" sz="2000">
                <a:latin typeface="Arial" panose="020B0604020202020204" pitchFamily="34" charset="0"/>
                <a:cs typeface="Arial" panose="020B0604020202020204" pitchFamily="34" charset="0"/>
              </a:rPr>
              <a:t>provide different amount of the capacity to different flows.</a:t>
            </a:r>
          </a:p>
          <a:p>
            <a:pPr lvl="1">
              <a:lnSpc>
                <a:spcPct val="80000"/>
              </a:lnSpc>
            </a:pPr>
            <a:r>
              <a:rPr lang="en-US" altLang="ko-KR" sz="2000">
                <a:latin typeface="Arial" panose="020B0604020202020204" pitchFamily="34" charset="0"/>
                <a:cs typeface="Arial" panose="020B0604020202020204" pitchFamily="34" charset="0"/>
              </a:rPr>
              <a:t>designed to emulate GPS</a:t>
            </a:r>
          </a:p>
          <a:p>
            <a:pPr lvl="1">
              <a:lnSpc>
                <a:spcPct val="80000"/>
              </a:lnSpc>
            </a:pPr>
            <a:r>
              <a:rPr lang="en-US" altLang="ko-KR" sz="2000">
                <a:latin typeface="Arial" panose="020B0604020202020204" pitchFamily="34" charset="0"/>
                <a:cs typeface="Arial" panose="020B0604020202020204" pitchFamily="34" charset="0"/>
              </a:rPr>
              <a:t>rule: whenever a packet finishes transmission, the next packet sent is the one with the smallest value of </a:t>
            </a:r>
            <a:r>
              <a:rPr lang="en-US" altLang="ko-KR" sz="2000" i="1">
                <a:latin typeface="Arial" panose="020B0604020202020204" pitchFamily="34" charset="0"/>
                <a:cs typeface="Arial" panose="020B0604020202020204" pitchFamily="34" charset="0"/>
              </a:rPr>
              <a:t>   .</a:t>
            </a:r>
            <a:endParaRPr lang="en-US" altLang="ko-KR">
              <a:latin typeface="Arial" panose="020B0604020202020204" pitchFamily="34" charset="0"/>
              <a:cs typeface="Arial" panose="020B0604020202020204" pitchFamily="34" charset="0"/>
            </a:endParaRPr>
          </a:p>
        </p:txBody>
      </p:sp>
      <p:graphicFrame>
        <p:nvGraphicFramePr>
          <p:cNvPr id="329732" name="Object 4"/>
          <p:cNvGraphicFramePr>
            <a:graphicFrameLocks noChangeAspect="1"/>
          </p:cNvGraphicFramePr>
          <p:nvPr>
            <p:extLst>
              <p:ext uri="{D42A27DB-BD31-4B8C-83A1-F6EECF244321}">
                <p14:modId xmlns:p14="http://schemas.microsoft.com/office/powerpoint/2010/main" val="3681476294"/>
              </p:ext>
            </p:extLst>
          </p:nvPr>
        </p:nvGraphicFramePr>
        <p:xfrm>
          <a:off x="63500" y="2894013"/>
          <a:ext cx="8986838" cy="2640012"/>
        </p:xfrm>
        <a:graphic>
          <a:graphicData uri="http://schemas.openxmlformats.org/presentationml/2006/ole">
            <mc:AlternateContent xmlns:mc="http://schemas.openxmlformats.org/markup-compatibility/2006">
              <mc:Choice xmlns:v="urn:schemas-microsoft-com:vml" Requires="v">
                <p:oleObj spid="_x0000_s119830" name="수식" r:id="rId3" imgW="5790960" imgH="1879560" progId="Equation.3">
                  <p:embed/>
                </p:oleObj>
              </mc:Choice>
              <mc:Fallback>
                <p:oleObj name="수식" r:id="rId3" imgW="5790960" imgH="1879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2894013"/>
                        <a:ext cx="8986838" cy="264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33" name="Object 5"/>
          <p:cNvGraphicFramePr>
            <a:graphicFrameLocks noChangeAspect="1"/>
          </p:cNvGraphicFramePr>
          <p:nvPr>
            <p:extLst>
              <p:ext uri="{D42A27DB-BD31-4B8C-83A1-F6EECF244321}">
                <p14:modId xmlns:p14="http://schemas.microsoft.com/office/powerpoint/2010/main" val="4146137358"/>
              </p:ext>
            </p:extLst>
          </p:nvPr>
        </p:nvGraphicFramePr>
        <p:xfrm>
          <a:off x="4203700" y="2454275"/>
          <a:ext cx="368300" cy="385763"/>
        </p:xfrm>
        <a:graphic>
          <a:graphicData uri="http://schemas.openxmlformats.org/presentationml/2006/ole">
            <mc:AlternateContent xmlns:mc="http://schemas.openxmlformats.org/markup-compatibility/2006">
              <mc:Choice xmlns:v="urn:schemas-microsoft-com:vml" Requires="v">
                <p:oleObj spid="_x0000_s119831" name="수식" r:id="rId5" imgW="228600" imgH="241200" progId="Equation.3">
                  <p:embed/>
                </p:oleObj>
              </mc:Choice>
              <mc:Fallback>
                <p:oleObj name="수식" r:id="rId5" imgW="2286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3700" y="2454275"/>
                        <a:ext cx="3683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8419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4294967295"/>
          </p:nvPr>
        </p:nvSpPr>
        <p:spPr>
          <a:xfrm>
            <a:off x="7000875" y="6240463"/>
            <a:ext cx="1905000" cy="457200"/>
          </a:xfrm>
          <a:prstGeom prst="rect">
            <a:avLst/>
          </a:prstGeom>
        </p:spPr>
        <p:txBody>
          <a:bodyPr/>
          <a:lstStyle/>
          <a:p>
            <a:fld id="{2F98486A-3FF0-4A08-B4D3-22BA9AA449B2}" type="slidenum">
              <a:rPr lang="en-US" altLang="ko-KR">
                <a:cs typeface="Arial" panose="020B0604020202020204" pitchFamily="34" charset="0"/>
              </a:rPr>
              <a:pPr/>
              <a:t>17</a:t>
            </a:fld>
            <a:endParaRPr lang="en-US" altLang="ko-KR" sz="1000">
              <a:cs typeface="Arial" panose="020B0604020202020204" pitchFamily="34" charset="0"/>
            </a:endParaRPr>
          </a:p>
        </p:txBody>
      </p:sp>
      <p:sp>
        <p:nvSpPr>
          <p:cNvPr id="329730" name="Rectangle 2"/>
          <p:cNvSpPr>
            <a:spLocks noGrp="1" noChangeArrowheads="1"/>
          </p:cNvSpPr>
          <p:nvPr>
            <p:ph type="title"/>
          </p:nvPr>
        </p:nvSpPr>
        <p:spPr>
          <a:xfrm>
            <a:off x="652463" y="374650"/>
            <a:ext cx="8137525" cy="647700"/>
          </a:xfrm>
        </p:spPr>
        <p:txBody>
          <a:bodyPr/>
          <a:lstStyle/>
          <a:p>
            <a:r>
              <a:rPr lang="en-US" altLang="ko-KR" dirty="0" smtClean="0">
                <a:latin typeface="Arial" panose="020B0604020202020204" pitchFamily="34" charset="0"/>
                <a:cs typeface="Arial" panose="020B0604020202020204" pitchFamily="34" charset="0"/>
              </a:rPr>
              <a:t>Problems with WFQ</a:t>
            </a:r>
            <a:endParaRPr lang="en-US" altLang="ko-KR" dirty="0">
              <a:latin typeface="Arial" panose="020B0604020202020204" pitchFamily="34" charset="0"/>
              <a:cs typeface="Arial" panose="020B0604020202020204" pitchFamily="34" charset="0"/>
            </a:endParaRPr>
          </a:p>
        </p:txBody>
      </p:sp>
      <p:sp>
        <p:nvSpPr>
          <p:cNvPr id="329731" name="Rectangle 3"/>
          <p:cNvSpPr>
            <a:spLocks noGrp="1" noChangeArrowheads="1"/>
          </p:cNvSpPr>
          <p:nvPr>
            <p:ph type="body" idx="1"/>
          </p:nvPr>
        </p:nvSpPr>
        <p:spPr>
          <a:xfrm>
            <a:off x="107504" y="1268761"/>
            <a:ext cx="4634573" cy="576064"/>
          </a:xfrm>
          <a:noFill/>
          <a:ln/>
        </p:spPr>
        <p:txBody>
          <a:bodyPr/>
          <a:lstStyle/>
          <a:p>
            <a:pPr>
              <a:lnSpc>
                <a:spcPct val="90000"/>
              </a:lnSpc>
            </a:pPr>
            <a:r>
              <a:rPr lang="en-US" altLang="ko-KR" sz="2200" dirty="0" smtClean="0">
                <a:latin typeface="Arial" panose="020B0604020202020204" pitchFamily="34" charset="0"/>
                <a:cs typeface="Arial" panose="020B0604020202020204" pitchFamily="34" charset="0"/>
              </a:rPr>
              <a:t>Large differences between flows</a:t>
            </a:r>
          </a:p>
          <a:p>
            <a:pPr lvl="1">
              <a:lnSpc>
                <a:spcPct val="90000"/>
              </a:lnSpc>
            </a:pPr>
            <a:r>
              <a:rPr lang="en-US" altLang="ko-KR" sz="1800" dirty="0">
                <a:solidFill>
                  <a:srgbClr val="FF0000"/>
                </a:solidFill>
                <a:latin typeface="Arial" panose="020B0604020202020204" pitchFamily="34" charset="0"/>
                <a:cs typeface="Arial" panose="020B0604020202020204" pitchFamily="34" charset="0"/>
              </a:rPr>
              <a:t>WFQ might be well ahead of </a:t>
            </a:r>
            <a:r>
              <a:rPr lang="en-US" altLang="ko-KR" sz="1800" dirty="0" smtClean="0">
                <a:solidFill>
                  <a:srgbClr val="FF0000"/>
                </a:solidFill>
                <a:latin typeface="Arial" panose="020B0604020202020204" pitchFamily="34" charset="0"/>
                <a:cs typeface="Arial" panose="020B0604020202020204" pitchFamily="34" charset="0"/>
              </a:rPr>
              <a:t>GPS!!</a:t>
            </a:r>
            <a:endParaRPr lang="en-US" altLang="ko-KR" sz="1800" dirty="0">
              <a:solidFill>
                <a:srgbClr val="FF0000"/>
              </a:solidFill>
              <a:latin typeface="Arial" panose="020B0604020202020204" pitchFamily="34" charset="0"/>
              <a:cs typeface="Arial" panose="020B0604020202020204" pitchFamily="34" charset="0"/>
            </a:endParaRPr>
          </a:p>
        </p:txBody>
      </p:sp>
      <p:pic>
        <p:nvPicPr>
          <p:cNvPr id="1208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204864"/>
            <a:ext cx="3161928" cy="2703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8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2077" y="1340768"/>
            <a:ext cx="4137505" cy="2215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8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861048"/>
            <a:ext cx="4087614" cy="2409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32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4294967295"/>
          </p:nvPr>
        </p:nvSpPr>
        <p:spPr>
          <a:xfrm>
            <a:off x="7000875" y="6240463"/>
            <a:ext cx="1905000" cy="457200"/>
          </a:xfrm>
          <a:prstGeom prst="rect">
            <a:avLst/>
          </a:prstGeom>
        </p:spPr>
        <p:txBody>
          <a:bodyPr/>
          <a:lstStyle/>
          <a:p>
            <a:fld id="{2F98486A-3FF0-4A08-B4D3-22BA9AA449B2}" type="slidenum">
              <a:rPr lang="en-US" altLang="ko-KR">
                <a:cs typeface="Arial" panose="020B0604020202020204" pitchFamily="34" charset="0"/>
              </a:rPr>
              <a:pPr/>
              <a:t>18</a:t>
            </a:fld>
            <a:endParaRPr lang="en-US" altLang="ko-KR" sz="1000">
              <a:cs typeface="Arial" panose="020B0604020202020204" pitchFamily="34" charset="0"/>
            </a:endParaRPr>
          </a:p>
        </p:txBody>
      </p:sp>
      <p:sp>
        <p:nvSpPr>
          <p:cNvPr id="329730" name="Rectangle 2"/>
          <p:cNvSpPr>
            <a:spLocks noGrp="1" noChangeArrowheads="1"/>
          </p:cNvSpPr>
          <p:nvPr>
            <p:ph type="title"/>
          </p:nvPr>
        </p:nvSpPr>
        <p:spPr>
          <a:xfrm>
            <a:off x="107504" y="374650"/>
            <a:ext cx="8928991" cy="647700"/>
          </a:xfrm>
        </p:spPr>
        <p:txBody>
          <a:bodyPr/>
          <a:lstStyle/>
          <a:p>
            <a:r>
              <a:rPr lang="en-US" altLang="ko-KR" dirty="0">
                <a:latin typeface="Arial" panose="020B0604020202020204" pitchFamily="34" charset="0"/>
                <a:cs typeface="Arial" panose="020B0604020202020204" pitchFamily="34" charset="0"/>
              </a:rPr>
              <a:t>WF</a:t>
            </a:r>
            <a:r>
              <a:rPr lang="en-US" altLang="ko-KR" baseline="30000" dirty="0">
                <a:latin typeface="Arial" panose="020B0604020202020204" pitchFamily="34" charset="0"/>
                <a:cs typeface="Arial" panose="020B0604020202020204" pitchFamily="34" charset="0"/>
              </a:rPr>
              <a:t>2</a:t>
            </a:r>
            <a:r>
              <a:rPr lang="en-US" altLang="ko-KR" dirty="0">
                <a:latin typeface="Arial" panose="020B0604020202020204" pitchFamily="34" charset="0"/>
                <a:cs typeface="Arial" panose="020B0604020202020204" pitchFamily="34" charset="0"/>
              </a:rPr>
              <a:t>Q: </a:t>
            </a:r>
            <a:r>
              <a:rPr lang="en-US" altLang="ko-KR" sz="2800" dirty="0">
                <a:latin typeface="Arial" panose="020B0604020202020204" pitchFamily="34" charset="0"/>
                <a:cs typeface="Arial" panose="020B0604020202020204" pitchFamily="34" charset="0"/>
              </a:rPr>
              <a:t>Worst-case Fair Weighted Fair Queueing</a:t>
            </a:r>
          </a:p>
        </p:txBody>
      </p:sp>
      <p:sp>
        <p:nvSpPr>
          <p:cNvPr id="329731" name="Rectangle 3"/>
          <p:cNvSpPr>
            <a:spLocks noGrp="1" noChangeArrowheads="1"/>
          </p:cNvSpPr>
          <p:nvPr>
            <p:ph type="body" idx="1"/>
          </p:nvPr>
        </p:nvSpPr>
        <p:spPr>
          <a:xfrm>
            <a:off x="107504" y="1268761"/>
            <a:ext cx="8856984" cy="576064"/>
          </a:xfrm>
          <a:noFill/>
          <a:ln/>
        </p:spPr>
        <p:txBody>
          <a:bodyPr/>
          <a:lstStyle/>
          <a:p>
            <a:pPr>
              <a:lnSpc>
                <a:spcPct val="90000"/>
              </a:lnSpc>
            </a:pPr>
            <a:r>
              <a:rPr lang="en-US" altLang="ko-KR" sz="2200" dirty="0" smtClean="0">
                <a:latin typeface="Arial" panose="020B0604020202020204" pitchFamily="34" charset="0"/>
                <a:cs typeface="Arial" panose="020B0604020202020204" pitchFamily="34" charset="0"/>
              </a:rPr>
              <a:t>WF</a:t>
            </a:r>
            <a:r>
              <a:rPr lang="en-US" altLang="ko-KR" sz="2200" baseline="30000" dirty="0" smtClean="0">
                <a:latin typeface="Arial" panose="020B0604020202020204" pitchFamily="34" charset="0"/>
                <a:cs typeface="Arial" panose="020B0604020202020204" pitchFamily="34" charset="0"/>
              </a:rPr>
              <a:t>2</a:t>
            </a:r>
            <a:r>
              <a:rPr lang="en-US" altLang="ko-KR" sz="2200" dirty="0" smtClean="0">
                <a:latin typeface="Arial" panose="020B0604020202020204" pitchFamily="34" charset="0"/>
                <a:cs typeface="Arial" panose="020B0604020202020204" pitchFamily="34" charset="0"/>
              </a:rPr>
              <a:t>Q scheduler </a:t>
            </a:r>
            <a:r>
              <a:rPr lang="en-US" altLang="ko-KR" sz="2200" dirty="0">
                <a:latin typeface="Arial" panose="020B0604020202020204" pitchFamily="34" charset="0"/>
                <a:cs typeface="Arial" panose="020B0604020202020204" pitchFamily="34" charset="0"/>
              </a:rPr>
              <a:t>considers </a:t>
            </a:r>
            <a:endParaRPr lang="en-US" altLang="ko-KR" sz="2200" dirty="0" smtClean="0">
              <a:latin typeface="Arial" panose="020B0604020202020204" pitchFamily="34" charset="0"/>
              <a:cs typeface="Arial" panose="020B0604020202020204" pitchFamily="34" charset="0"/>
            </a:endParaRPr>
          </a:p>
          <a:p>
            <a:pPr lvl="1">
              <a:lnSpc>
                <a:spcPct val="90000"/>
              </a:lnSpc>
            </a:pPr>
            <a:r>
              <a:rPr lang="en-US" altLang="ko-KR" sz="1800" dirty="0" smtClean="0">
                <a:solidFill>
                  <a:srgbClr val="0000FF"/>
                </a:solidFill>
                <a:latin typeface="Arial" panose="020B0604020202020204" pitchFamily="34" charset="0"/>
                <a:cs typeface="Arial" panose="020B0604020202020204" pitchFamily="34" charset="0"/>
              </a:rPr>
              <a:t>only packets that </a:t>
            </a:r>
            <a:r>
              <a:rPr lang="en-US" altLang="ko-KR" sz="1800" dirty="0">
                <a:solidFill>
                  <a:srgbClr val="0000FF"/>
                </a:solidFill>
                <a:latin typeface="Arial" panose="020B0604020202020204" pitchFamily="34" charset="0"/>
                <a:cs typeface="Arial" panose="020B0604020202020204" pitchFamily="34" charset="0"/>
              </a:rPr>
              <a:t>have started in the emulated </a:t>
            </a:r>
            <a:r>
              <a:rPr lang="en-US" altLang="ko-KR" sz="1800" dirty="0" smtClean="0">
                <a:solidFill>
                  <a:srgbClr val="0000FF"/>
                </a:solidFill>
                <a:latin typeface="Arial" panose="020B0604020202020204" pitchFamily="34" charset="0"/>
                <a:cs typeface="Arial" panose="020B0604020202020204" pitchFamily="34" charset="0"/>
              </a:rPr>
              <a:t>GPS system</a:t>
            </a:r>
          </a:p>
          <a:p>
            <a:pPr lvl="1">
              <a:lnSpc>
                <a:spcPct val="90000"/>
              </a:lnSpc>
            </a:pPr>
            <a:r>
              <a:rPr lang="en-US" altLang="ko-KR" sz="1800" dirty="0" smtClean="0">
                <a:latin typeface="Arial" panose="020B0604020202020204" pitchFamily="34" charset="0"/>
                <a:cs typeface="Arial" panose="020B0604020202020204" pitchFamily="34" charset="0"/>
              </a:rPr>
              <a:t>Get </a:t>
            </a:r>
            <a:r>
              <a:rPr lang="en-US" altLang="ko-KR" sz="1800" dirty="0">
                <a:latin typeface="Arial" panose="020B0604020202020204" pitchFamily="34" charset="0"/>
                <a:cs typeface="Arial" panose="020B0604020202020204" pitchFamily="34" charset="0"/>
              </a:rPr>
              <a:t>closer emulation of </a:t>
            </a:r>
            <a:r>
              <a:rPr lang="en-US" altLang="ko-KR" sz="1800" dirty="0" smtClean="0">
                <a:latin typeface="Arial" panose="020B0604020202020204" pitchFamily="34" charset="0"/>
                <a:cs typeface="Arial" panose="020B0604020202020204" pitchFamily="34" charset="0"/>
              </a:rPr>
              <a:t>GPS</a:t>
            </a:r>
          </a:p>
          <a:p>
            <a:pPr lvl="2">
              <a:lnSpc>
                <a:spcPct val="90000"/>
              </a:lnSpc>
            </a:pPr>
            <a:r>
              <a:rPr lang="en-US" altLang="ko-KR" sz="1600" dirty="0">
                <a:latin typeface="Arial" panose="020B0604020202020204" pitchFamily="34" charset="0"/>
                <a:cs typeface="Arial" panose="020B0604020202020204" pitchFamily="34" charset="0"/>
              </a:rPr>
              <a:t>provides </a:t>
            </a:r>
            <a:r>
              <a:rPr lang="en-US" altLang="ko-KR" sz="1600" dirty="0">
                <a:solidFill>
                  <a:srgbClr val="0000FF"/>
                </a:solidFill>
                <a:latin typeface="Arial" panose="020B0604020202020204" pitchFamily="34" charset="0"/>
                <a:cs typeface="Arial" panose="020B0604020202020204" pitchFamily="34" charset="0"/>
              </a:rPr>
              <a:t>almost identical service to GPS differing by no more than one maximum size </a:t>
            </a:r>
            <a:r>
              <a:rPr lang="en-US" altLang="ko-KR" sz="1600" dirty="0" smtClean="0">
                <a:solidFill>
                  <a:srgbClr val="0000FF"/>
                </a:solidFill>
                <a:latin typeface="Arial" panose="020B0604020202020204" pitchFamily="34" charset="0"/>
                <a:cs typeface="Arial" panose="020B0604020202020204" pitchFamily="34" charset="0"/>
              </a:rPr>
              <a:t>packet</a:t>
            </a:r>
          </a:p>
          <a:p>
            <a:pPr lvl="2">
              <a:lnSpc>
                <a:spcPct val="90000"/>
              </a:lnSpc>
            </a:pPr>
            <a:r>
              <a:rPr lang="en-US" altLang="ko-KR" sz="1600" dirty="0" smtClean="0">
                <a:latin typeface="Arial" panose="020B0604020202020204" pitchFamily="34" charset="0"/>
                <a:cs typeface="Arial" panose="020B0604020202020204" pitchFamily="34" charset="0"/>
              </a:rPr>
              <a:t>add </a:t>
            </a:r>
            <a:r>
              <a:rPr lang="en-US" altLang="ko-KR" sz="1600" dirty="0">
                <a:latin typeface="Arial" panose="020B0604020202020204" pitchFamily="34" charset="0"/>
                <a:cs typeface="Arial" panose="020B0604020202020204" pitchFamily="34" charset="0"/>
              </a:rPr>
              <a:t>lower </a:t>
            </a:r>
            <a:r>
              <a:rPr lang="en-US" altLang="ko-KR" sz="1600" dirty="0" smtClean="0">
                <a:latin typeface="Arial" panose="020B0604020202020204" pitchFamily="34" charset="0"/>
                <a:cs typeface="Arial" panose="020B0604020202020204" pitchFamily="34" charset="0"/>
              </a:rPr>
              <a:t>bound on </a:t>
            </a:r>
            <a:r>
              <a:rPr lang="en-US" altLang="ko-KR" sz="1600" dirty="0">
                <a:latin typeface="Arial" panose="020B0604020202020204" pitchFamily="34" charset="0"/>
                <a:cs typeface="Arial" panose="020B0604020202020204" pitchFamily="34" charset="0"/>
              </a:rPr>
              <a:t>the time difference with </a:t>
            </a:r>
            <a:r>
              <a:rPr lang="en-US" altLang="ko-KR" sz="1600" dirty="0" smtClean="0">
                <a:latin typeface="Arial" panose="020B0604020202020204" pitchFamily="34" charset="0"/>
                <a:cs typeface="Arial" panose="020B0604020202020204" pitchFamily="34" charset="0"/>
              </a:rPr>
              <a:t>GPS</a:t>
            </a:r>
          </a:p>
          <a:p>
            <a:pPr lvl="2">
              <a:lnSpc>
                <a:spcPct val="90000"/>
              </a:lnSpc>
            </a:pPr>
            <a:r>
              <a:rPr lang="en-US" altLang="ko-KR" sz="1600" dirty="0" smtClean="0">
                <a:solidFill>
                  <a:srgbClr val="0000FF"/>
                </a:solidFill>
                <a:latin typeface="Arial" panose="020B0604020202020204" pitchFamily="34" charset="0"/>
                <a:cs typeface="Arial" panose="020B0604020202020204" pitchFamily="34" charset="0"/>
              </a:rPr>
              <a:t>“Run-ahead” of WF</a:t>
            </a:r>
            <a:r>
              <a:rPr lang="en-US" altLang="ko-KR" sz="1600" baseline="30000" dirty="0" smtClean="0">
                <a:solidFill>
                  <a:srgbClr val="0000FF"/>
                </a:solidFill>
                <a:latin typeface="Arial" panose="020B0604020202020204" pitchFamily="34" charset="0"/>
                <a:cs typeface="Arial" panose="020B0604020202020204" pitchFamily="34" charset="0"/>
              </a:rPr>
              <a:t>2</a:t>
            </a:r>
            <a:r>
              <a:rPr lang="en-US" altLang="ko-KR" sz="1600" dirty="0" smtClean="0">
                <a:solidFill>
                  <a:srgbClr val="0000FF"/>
                </a:solidFill>
                <a:latin typeface="Arial" panose="020B0604020202020204" pitchFamily="34" charset="0"/>
                <a:cs typeface="Arial" panose="020B0604020202020204" pitchFamily="34" charset="0"/>
              </a:rPr>
              <a:t>Q also limited to fraction of max packet size</a:t>
            </a:r>
            <a:endParaRPr lang="en-US" altLang="ko-KR" sz="1600" dirty="0">
              <a:solidFill>
                <a:srgbClr val="0000FF"/>
              </a:solidFill>
              <a:latin typeface="Arial" panose="020B0604020202020204" pitchFamily="34" charset="0"/>
              <a:cs typeface="Arial" panose="020B0604020202020204" pitchFamily="34" charset="0"/>
            </a:endParaRP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501008"/>
            <a:ext cx="4685010" cy="2782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083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4294967295"/>
          </p:nvPr>
        </p:nvSpPr>
        <p:spPr>
          <a:xfrm>
            <a:off x="7000875" y="6240463"/>
            <a:ext cx="1905000" cy="457200"/>
          </a:xfrm>
          <a:prstGeom prst="rect">
            <a:avLst/>
          </a:prstGeom>
        </p:spPr>
        <p:txBody>
          <a:bodyPr/>
          <a:lstStyle/>
          <a:p>
            <a:fld id="{9BFE60E4-33B5-4ED5-875C-15733DCE395F}" type="slidenum">
              <a:rPr lang="en-US" altLang="ko-KR">
                <a:cs typeface="Arial" panose="020B0604020202020204" pitchFamily="34" charset="0"/>
              </a:rPr>
              <a:pPr/>
              <a:t>19</a:t>
            </a:fld>
            <a:endParaRPr lang="en-US" altLang="ko-KR" sz="1000">
              <a:cs typeface="Arial" panose="020B0604020202020204" pitchFamily="34" charset="0"/>
            </a:endParaRPr>
          </a:p>
        </p:txBody>
      </p:sp>
      <p:sp>
        <p:nvSpPr>
          <p:cNvPr id="326658" name="Rectangle 2"/>
          <p:cNvSpPr>
            <a:spLocks noGrp="1" noChangeArrowheads="1"/>
          </p:cNvSpPr>
          <p:nvPr>
            <p:ph type="title"/>
          </p:nvPr>
        </p:nvSpPr>
        <p:spPr>
          <a:xfrm>
            <a:off x="652463" y="374650"/>
            <a:ext cx="8137525" cy="647700"/>
          </a:xfrm>
        </p:spPr>
        <p:txBody>
          <a:bodyPr/>
          <a:lstStyle/>
          <a:p>
            <a:r>
              <a:rPr lang="en-US" altLang="ko-KR">
                <a:latin typeface="Arial" panose="020B0604020202020204" pitchFamily="34" charset="0"/>
                <a:cs typeface="Arial" panose="020B0604020202020204" pitchFamily="34" charset="0"/>
              </a:rPr>
              <a:t>Processor sharing</a:t>
            </a:r>
          </a:p>
        </p:txBody>
      </p:sp>
      <p:pic>
        <p:nvPicPr>
          <p:cNvPr id="3266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1176338"/>
            <a:ext cx="6757987" cy="559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27584" y="2924944"/>
            <a:ext cx="504056" cy="338554"/>
          </a:xfrm>
          <a:prstGeom prst="rect">
            <a:avLst/>
          </a:prstGeom>
          <a:noFill/>
        </p:spPr>
        <p:txBody>
          <a:bodyPr wrap="square" rtlCol="0">
            <a:spAutoFit/>
          </a:bodyPr>
          <a:lstStyle/>
          <a:p>
            <a:r>
              <a:rPr lang="en-US" altLang="ko-KR" dirty="0" smtClean="0"/>
              <a:t>PS</a:t>
            </a:r>
            <a:endParaRPr lang="ko-KR" altLang="en-US" dirty="0"/>
          </a:p>
        </p:txBody>
      </p:sp>
      <p:cxnSp>
        <p:nvCxnSpPr>
          <p:cNvPr id="4" name="직선 화살표 연결선 3"/>
          <p:cNvCxnSpPr>
            <a:stCxn id="2" idx="3"/>
          </p:cNvCxnSpPr>
          <p:nvPr/>
        </p:nvCxnSpPr>
        <p:spPr bwMode="auto">
          <a:xfrm flipV="1">
            <a:off x="1331640" y="2204864"/>
            <a:ext cx="2232248" cy="889357"/>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827584" y="3356992"/>
            <a:ext cx="792088" cy="338554"/>
          </a:xfrm>
          <a:prstGeom prst="rect">
            <a:avLst/>
          </a:prstGeom>
          <a:noFill/>
        </p:spPr>
        <p:txBody>
          <a:bodyPr wrap="square" rtlCol="0">
            <a:spAutoFit/>
          </a:bodyPr>
          <a:lstStyle/>
          <a:p>
            <a:r>
              <a:rPr lang="en-US" altLang="ko-KR" dirty="0" smtClean="0">
                <a:solidFill>
                  <a:srgbClr val="0000FF"/>
                </a:solidFill>
              </a:rPr>
              <a:t>BRFQ</a:t>
            </a:r>
            <a:endParaRPr lang="ko-KR" altLang="en-US" dirty="0">
              <a:solidFill>
                <a:srgbClr val="0000FF"/>
              </a:solidFill>
            </a:endParaRPr>
          </a:p>
        </p:txBody>
      </p:sp>
      <p:cxnSp>
        <p:nvCxnSpPr>
          <p:cNvPr id="9" name="직선 화살표 연결선 8"/>
          <p:cNvCxnSpPr>
            <a:stCxn id="8" idx="3"/>
          </p:cNvCxnSpPr>
          <p:nvPr/>
        </p:nvCxnSpPr>
        <p:spPr bwMode="auto">
          <a:xfrm flipV="1">
            <a:off x="1619672" y="2564904"/>
            <a:ext cx="2088232" cy="961365"/>
          </a:xfrm>
          <a:prstGeom prst="straightConnector1">
            <a:avLst/>
          </a:prstGeom>
          <a:solidFill>
            <a:schemeClr val="accent1"/>
          </a:solidFill>
          <a:ln w="12700" cap="flat" cmpd="sng" algn="ctr">
            <a:solidFill>
              <a:srgbClr val="0000FF"/>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직선 연결선 5"/>
          <p:cNvCxnSpPr/>
          <p:nvPr/>
        </p:nvCxnSpPr>
        <p:spPr bwMode="auto">
          <a:xfrm>
            <a:off x="3779912" y="1700808"/>
            <a:ext cx="0" cy="1080120"/>
          </a:xfrm>
          <a:prstGeom prst="line">
            <a:avLst/>
          </a:prstGeom>
          <a:solidFill>
            <a:schemeClr val="accent1"/>
          </a:solidFill>
          <a:ln w="381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직선 연결선 10"/>
          <p:cNvCxnSpPr/>
          <p:nvPr/>
        </p:nvCxnSpPr>
        <p:spPr bwMode="auto">
          <a:xfrm>
            <a:off x="5724128" y="2780928"/>
            <a:ext cx="0" cy="360040"/>
          </a:xfrm>
          <a:prstGeom prst="line">
            <a:avLst/>
          </a:prstGeom>
          <a:solidFill>
            <a:schemeClr val="accent1"/>
          </a:solidFill>
          <a:ln w="381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직선 연결선 12"/>
          <p:cNvCxnSpPr/>
          <p:nvPr/>
        </p:nvCxnSpPr>
        <p:spPr bwMode="auto">
          <a:xfrm>
            <a:off x="7668344" y="3212976"/>
            <a:ext cx="0" cy="1080120"/>
          </a:xfrm>
          <a:prstGeom prst="line">
            <a:avLst/>
          </a:prstGeom>
          <a:solidFill>
            <a:schemeClr val="accent1"/>
          </a:solidFill>
          <a:ln w="381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직선 연결선 13"/>
          <p:cNvCxnSpPr/>
          <p:nvPr/>
        </p:nvCxnSpPr>
        <p:spPr bwMode="auto">
          <a:xfrm>
            <a:off x="4139952" y="4221088"/>
            <a:ext cx="0" cy="360040"/>
          </a:xfrm>
          <a:prstGeom prst="line">
            <a:avLst/>
          </a:prstGeom>
          <a:solidFill>
            <a:schemeClr val="accent1"/>
          </a:solidFill>
          <a:ln w="381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직선 연결선 15"/>
          <p:cNvCxnSpPr/>
          <p:nvPr/>
        </p:nvCxnSpPr>
        <p:spPr bwMode="auto">
          <a:xfrm>
            <a:off x="6228184" y="4581128"/>
            <a:ext cx="0" cy="1440160"/>
          </a:xfrm>
          <a:prstGeom prst="line">
            <a:avLst/>
          </a:prstGeom>
          <a:solidFill>
            <a:schemeClr val="accent1"/>
          </a:solidFill>
          <a:ln w="381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0212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778DECDB-D8C9-C941-B155-402B1011A7DB}" type="slidenum">
              <a:rPr lang="en-US" altLang="ko-KR">
                <a:latin typeface="Arial"/>
                <a:cs typeface="Arial"/>
              </a:rPr>
              <a:pPr/>
              <a:t>2</a:t>
            </a:fld>
            <a:endParaRPr lang="en-US" altLang="ko-KR" sz="1000">
              <a:latin typeface="Arial"/>
              <a:cs typeface="Arial"/>
            </a:endParaRPr>
          </a:p>
        </p:txBody>
      </p:sp>
      <p:sp>
        <p:nvSpPr>
          <p:cNvPr id="1509378" name="Rectangle 2"/>
          <p:cNvSpPr>
            <a:spLocks noGrp="1" noChangeArrowheads="1"/>
          </p:cNvSpPr>
          <p:nvPr>
            <p:ph type="title"/>
          </p:nvPr>
        </p:nvSpPr>
        <p:spPr>
          <a:xfrm>
            <a:off x="251520" y="332656"/>
            <a:ext cx="8784976" cy="647700"/>
          </a:xfrm>
        </p:spPr>
        <p:txBody>
          <a:bodyPr/>
          <a:lstStyle/>
          <a:p>
            <a:r>
              <a:rPr lang="en-US" altLang="ko-KR" sz="3200" dirty="0" smtClean="0">
                <a:latin typeface="Arial"/>
                <a:cs typeface="Arial"/>
              </a:rPr>
              <a:t>Revisiting </a:t>
            </a:r>
            <a:r>
              <a:rPr lang="en-US" altLang="ko-KR" sz="3200" dirty="0" err="1" smtClean="0">
                <a:latin typeface="Arial"/>
                <a:cs typeface="Arial"/>
              </a:rPr>
              <a:t>QoS</a:t>
            </a:r>
            <a:r>
              <a:rPr lang="en-US" altLang="ko-KR" sz="3200" dirty="0" smtClean="0">
                <a:latin typeface="Arial"/>
                <a:cs typeface="Arial"/>
              </a:rPr>
              <a:t> issues with SDN concept?  </a:t>
            </a:r>
            <a:endParaRPr lang="en-US" altLang="ko-KR" sz="3200" dirty="0">
              <a:latin typeface="Arial"/>
              <a:cs typeface="Arial"/>
            </a:endParaRPr>
          </a:p>
        </p:txBody>
      </p:sp>
      <p:sp>
        <p:nvSpPr>
          <p:cNvPr id="1509379" name="Rectangle 3"/>
          <p:cNvSpPr>
            <a:spLocks noGrp="1" noChangeArrowheads="1"/>
          </p:cNvSpPr>
          <p:nvPr>
            <p:ph type="body" idx="1"/>
          </p:nvPr>
        </p:nvSpPr>
        <p:spPr>
          <a:xfrm>
            <a:off x="144016" y="1233488"/>
            <a:ext cx="8892480" cy="4114800"/>
          </a:xfrm>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Lst>
        </p:spPr>
        <p:txBody>
          <a:bodyPr lIns="90488" tIns="44450" rIns="90488" bIns="44450"/>
          <a:lstStyle/>
          <a:p>
            <a:r>
              <a:rPr lang="en-US" altLang="ko-KR" sz="2400" dirty="0" smtClean="0">
                <a:latin typeface="Arial"/>
                <a:cs typeface="Arial"/>
              </a:rPr>
              <a:t>Data plane becomes no longer merely forwarding </a:t>
            </a:r>
          </a:p>
          <a:p>
            <a:r>
              <a:rPr lang="en-US" altLang="ko-KR" sz="2400" dirty="0" smtClean="0">
                <a:latin typeface="Arial"/>
                <a:cs typeface="Arial"/>
              </a:rPr>
              <a:t>Can control network</a:t>
            </a:r>
          </a:p>
          <a:p>
            <a:r>
              <a:rPr lang="en-US" altLang="ko-KR" sz="2400" dirty="0" smtClean="0">
                <a:latin typeface="Arial"/>
                <a:cs typeface="Arial"/>
              </a:rPr>
              <a:t>Can get states</a:t>
            </a:r>
          </a:p>
          <a:p>
            <a:r>
              <a:rPr lang="en-US" altLang="ko-KR" sz="2400" dirty="0" smtClean="0">
                <a:latin typeface="Arial"/>
                <a:cs typeface="Arial"/>
              </a:rPr>
              <a:t>Caching</a:t>
            </a:r>
          </a:p>
          <a:p>
            <a:r>
              <a:rPr lang="en-US" altLang="ko-KR" sz="2400" dirty="0" smtClean="0">
                <a:latin typeface="Arial"/>
                <a:cs typeface="Arial"/>
              </a:rPr>
              <a:t>IDS</a:t>
            </a:r>
          </a:p>
          <a:p>
            <a:r>
              <a:rPr lang="en-US" altLang="ko-KR" sz="2400" dirty="0" smtClean="0">
                <a:latin typeface="Arial"/>
                <a:cs typeface="Arial"/>
              </a:rPr>
              <a:t>Network Virtualization</a:t>
            </a:r>
          </a:p>
          <a:p>
            <a:r>
              <a:rPr lang="en-US" altLang="ko-KR" sz="2400" dirty="0" smtClean="0">
                <a:latin typeface="Arial"/>
                <a:cs typeface="Arial"/>
              </a:rPr>
              <a:t>Certain application requires certain </a:t>
            </a:r>
            <a:r>
              <a:rPr lang="en-US" altLang="ko-KR" sz="2400" dirty="0" err="1" smtClean="0">
                <a:latin typeface="Arial"/>
                <a:cs typeface="Arial"/>
              </a:rPr>
              <a:t>QoS</a:t>
            </a:r>
            <a:endParaRPr lang="en-US" altLang="ko-KR" sz="2400" dirty="0" smtClean="0">
              <a:latin typeface="Arial"/>
              <a:cs typeface="Arial"/>
            </a:endParaRPr>
          </a:p>
          <a:p>
            <a:pPr lvl="1"/>
            <a:r>
              <a:rPr lang="en-US" altLang="ko-KR" dirty="0" smtClean="0">
                <a:latin typeface="Arial"/>
                <a:cs typeface="Arial"/>
              </a:rPr>
              <a:t>Delay, Bandwidth, Jitter, Error rate, … </a:t>
            </a:r>
          </a:p>
          <a:p>
            <a:pPr lvl="1"/>
            <a:endParaRPr lang="en-US" altLang="ko-KR" b="1" dirty="0">
              <a:solidFill>
                <a:srgbClr val="0000FF"/>
              </a:solidFill>
              <a:latin typeface="Arial"/>
              <a:cs typeface="Arial"/>
            </a:endParaRPr>
          </a:p>
          <a:p>
            <a:pPr marL="0" indent="0">
              <a:buNone/>
            </a:pPr>
            <a:r>
              <a:rPr lang="en-US" altLang="ko-KR" b="1" i="1" dirty="0" smtClean="0">
                <a:solidFill>
                  <a:srgbClr val="0000FF"/>
                </a:solidFill>
                <a:latin typeface="Arial"/>
                <a:cs typeface="Arial"/>
              </a:rPr>
              <a:t>  =&gt; Fair queueing technologies are required</a:t>
            </a:r>
            <a:endParaRPr lang="en-US" altLang="ko-KR" b="1" i="1" dirty="0">
              <a:solidFill>
                <a:srgbClr val="0000FF"/>
              </a:solidFill>
              <a:latin typeface="Arial"/>
              <a:cs typeface="Arial"/>
            </a:endParaRPr>
          </a:p>
        </p:txBody>
      </p:sp>
    </p:spTree>
    <p:extLst>
      <p:ext uri="{BB962C8B-B14F-4D97-AF65-F5344CB8AC3E}">
        <p14:creationId xmlns:p14="http://schemas.microsoft.com/office/powerpoint/2010/main" val="211257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4294967295"/>
          </p:nvPr>
        </p:nvSpPr>
        <p:spPr>
          <a:xfrm>
            <a:off x="7000875" y="6240463"/>
            <a:ext cx="1905000" cy="457200"/>
          </a:xfrm>
          <a:prstGeom prst="rect">
            <a:avLst/>
          </a:prstGeom>
        </p:spPr>
        <p:txBody>
          <a:bodyPr/>
          <a:lstStyle/>
          <a:p>
            <a:fld id="{2F98486A-3FF0-4A08-B4D3-22BA9AA449B2}" type="slidenum">
              <a:rPr lang="en-US" altLang="ko-KR">
                <a:cs typeface="Arial" panose="020B0604020202020204" pitchFamily="34" charset="0"/>
              </a:rPr>
              <a:pPr/>
              <a:t>20</a:t>
            </a:fld>
            <a:endParaRPr lang="en-US" altLang="ko-KR" sz="1000">
              <a:cs typeface="Arial" panose="020B0604020202020204" pitchFamily="34" charset="0"/>
            </a:endParaRPr>
          </a:p>
        </p:txBody>
      </p:sp>
      <p:sp>
        <p:nvSpPr>
          <p:cNvPr id="329730" name="Rectangle 2"/>
          <p:cNvSpPr>
            <a:spLocks noGrp="1" noChangeArrowheads="1"/>
          </p:cNvSpPr>
          <p:nvPr>
            <p:ph type="title"/>
          </p:nvPr>
        </p:nvSpPr>
        <p:spPr>
          <a:xfrm>
            <a:off x="652463" y="374650"/>
            <a:ext cx="8137525" cy="647700"/>
          </a:xfrm>
        </p:spPr>
        <p:txBody>
          <a:bodyPr/>
          <a:lstStyle/>
          <a:p>
            <a:r>
              <a:rPr lang="en-US" altLang="ko-KR" dirty="0">
                <a:latin typeface="Arial" panose="020B0604020202020204" pitchFamily="34" charset="0"/>
                <a:cs typeface="Arial" panose="020B0604020202020204" pitchFamily="34" charset="0"/>
              </a:rPr>
              <a:t>WF</a:t>
            </a:r>
            <a:r>
              <a:rPr lang="en-US" altLang="ko-KR" baseline="30000" dirty="0">
                <a:latin typeface="Arial" panose="020B0604020202020204" pitchFamily="34" charset="0"/>
                <a:cs typeface="Arial" panose="020B0604020202020204" pitchFamily="34" charset="0"/>
              </a:rPr>
              <a:t>2</a:t>
            </a:r>
            <a:r>
              <a:rPr lang="en-US" altLang="ko-KR" dirty="0">
                <a:latin typeface="Arial" panose="020B0604020202020204" pitchFamily="34" charset="0"/>
                <a:cs typeface="Arial" panose="020B0604020202020204" pitchFamily="34" charset="0"/>
              </a:rPr>
              <a:t>Q</a:t>
            </a:r>
          </a:p>
        </p:txBody>
      </p:sp>
      <p:sp>
        <p:nvSpPr>
          <p:cNvPr id="2" name="내용 개체 틀 1"/>
          <p:cNvSpPr>
            <a:spLocks noGrp="1"/>
          </p:cNvSpPr>
          <p:nvPr>
            <p:ph idx="1"/>
          </p:nvPr>
        </p:nvSpPr>
        <p:spPr>
          <a:xfrm>
            <a:off x="107505" y="1268760"/>
            <a:ext cx="4801926" cy="4495800"/>
          </a:xfrm>
        </p:spPr>
        <p:txBody>
          <a:bodyPr/>
          <a:lstStyle/>
          <a:p>
            <a:pPr>
              <a:lnSpc>
                <a:spcPct val="90000"/>
              </a:lnSpc>
            </a:pPr>
            <a:r>
              <a:rPr lang="en-US" altLang="ko-KR" sz="1800" dirty="0" smtClean="0">
                <a:latin typeface="Arial" panose="020B0604020202020204" pitchFamily="34" charset="0"/>
                <a:cs typeface="Arial" panose="020B0604020202020204" pitchFamily="34" charset="0"/>
              </a:rPr>
              <a:t>Packet need to be delayed by regulator</a:t>
            </a:r>
          </a:p>
          <a:p>
            <a:pPr lvl="1">
              <a:lnSpc>
                <a:spcPct val="90000"/>
              </a:lnSpc>
            </a:pPr>
            <a:r>
              <a:rPr lang="en-US" altLang="ko-KR" sz="1600" dirty="0" smtClean="0">
                <a:latin typeface="Arial" panose="020B0604020202020204" pitchFamily="34" charset="0"/>
                <a:cs typeface="Arial" panose="020B0604020202020204" pitchFamily="34" charset="0"/>
              </a:rPr>
              <a:t>Packet should arrive at the last possible moment </a:t>
            </a:r>
          </a:p>
          <a:p>
            <a:pPr lvl="1">
              <a:lnSpc>
                <a:spcPct val="90000"/>
              </a:lnSpc>
            </a:pPr>
            <a:r>
              <a:rPr lang="en-US" altLang="ko-KR" sz="1600" dirty="0" smtClean="0">
                <a:latin typeface="Arial" panose="020B0604020202020204" pitchFamily="34" charset="0"/>
                <a:cs typeface="Arial" panose="020B0604020202020204" pitchFamily="34" charset="0"/>
              </a:rPr>
              <a:t>Scheduler gets packets just in time</a:t>
            </a:r>
          </a:p>
          <a:p>
            <a:pPr>
              <a:lnSpc>
                <a:spcPct val="90000"/>
              </a:lnSpc>
            </a:pPr>
            <a:r>
              <a:rPr lang="en-US" altLang="ko-KR" sz="1800" dirty="0" smtClean="0">
                <a:latin typeface="Arial" panose="020B0604020202020204" pitchFamily="34" charset="0"/>
                <a:cs typeface="Arial" panose="020B0604020202020204" pitchFamily="34" charset="0"/>
              </a:rPr>
              <a:t>Delay until GPS would have started the packet</a:t>
            </a:r>
          </a:p>
          <a:p>
            <a:pPr>
              <a:lnSpc>
                <a:spcPct val="90000"/>
              </a:lnSpc>
            </a:pPr>
            <a:r>
              <a:rPr lang="en-US" altLang="ko-KR" sz="1800" dirty="0" smtClean="0">
                <a:latin typeface="Arial" panose="020B0604020202020204" pitchFamily="34" charset="0"/>
                <a:cs typeface="Arial" panose="020B0604020202020204" pitchFamily="34" charset="0"/>
              </a:rPr>
              <a:t>Scheduler can be WFQ </a:t>
            </a:r>
            <a:endParaRPr lang="ko-KR" altLang="en-US" sz="1800" dirty="0">
              <a:latin typeface="Arial" panose="020B0604020202020204" pitchFamily="34" charset="0"/>
              <a:cs typeface="Arial" panose="020B0604020202020204" pitchFamily="34" charset="0"/>
            </a:endParaRPr>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703" y="548680"/>
            <a:ext cx="4405313"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5" y="3641930"/>
            <a:ext cx="6334139" cy="3126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3606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4"/>
          <p:cNvSpPr>
            <a:spLocks noGrp="1"/>
          </p:cNvSpPr>
          <p:nvPr>
            <p:ph type="sldNum" sz="quarter" idx="4294967295"/>
          </p:nvPr>
        </p:nvSpPr>
        <p:spPr>
          <a:xfrm>
            <a:off x="7000875" y="6240463"/>
            <a:ext cx="1905000" cy="457200"/>
          </a:xfrm>
          <a:prstGeom prst="rect">
            <a:avLst/>
          </a:prstGeom>
        </p:spPr>
        <p:txBody>
          <a:bodyPr/>
          <a:lstStyle/>
          <a:p>
            <a:fld id="{445FCDE2-C93D-4461-8C47-D225D9AF8715}" type="slidenum">
              <a:rPr lang="en-US" altLang="ko-KR">
                <a:cs typeface="Arial" panose="020B0604020202020204" pitchFamily="34" charset="0"/>
              </a:rPr>
              <a:pPr/>
              <a:t>21</a:t>
            </a:fld>
            <a:endParaRPr lang="en-US" altLang="ko-KR" sz="1000">
              <a:cs typeface="Arial" panose="020B0604020202020204" pitchFamily="34" charset="0"/>
            </a:endParaRPr>
          </a:p>
        </p:txBody>
      </p:sp>
      <p:sp>
        <p:nvSpPr>
          <p:cNvPr id="320514" name="Rectangle 2"/>
          <p:cNvSpPr>
            <a:spLocks noGrp="1" noChangeArrowheads="1"/>
          </p:cNvSpPr>
          <p:nvPr>
            <p:ph type="title"/>
          </p:nvPr>
        </p:nvSpPr>
        <p:spPr>
          <a:xfrm>
            <a:off x="701675" y="400050"/>
            <a:ext cx="8137525" cy="647700"/>
          </a:xfrm>
        </p:spPr>
        <p:txBody>
          <a:bodyPr/>
          <a:lstStyle/>
          <a:p>
            <a:r>
              <a:rPr lang="en-US" altLang="ko-KR" dirty="0">
                <a:latin typeface="Arial" panose="020B0604020202020204" pitchFamily="34" charset="0"/>
                <a:cs typeface="Arial" panose="020B0604020202020204" pitchFamily="34" charset="0"/>
              </a:rPr>
              <a:t>ISA </a:t>
            </a:r>
            <a:r>
              <a:rPr lang="en-US" altLang="ko-KR" dirty="0" smtClean="0">
                <a:latin typeface="Arial" panose="020B0604020202020204" pitchFamily="34" charset="0"/>
                <a:cs typeface="Arial" panose="020B0604020202020204" pitchFamily="34" charset="0"/>
              </a:rPr>
              <a:t>&amp; DS for </a:t>
            </a:r>
            <a:r>
              <a:rPr lang="en-US" altLang="ko-KR" dirty="0" err="1" smtClean="0">
                <a:latin typeface="Arial" panose="020B0604020202020204" pitchFamily="34" charset="0"/>
                <a:cs typeface="Arial" panose="020B0604020202020204" pitchFamily="34" charset="0"/>
              </a:rPr>
              <a:t>QoS</a:t>
            </a:r>
            <a:endParaRPr lang="en-US" altLang="ko-KR" dirty="0">
              <a:latin typeface="Arial" panose="020B0604020202020204" pitchFamily="34" charset="0"/>
              <a:cs typeface="Arial" panose="020B0604020202020204" pitchFamily="34" charset="0"/>
            </a:endParaRPr>
          </a:p>
        </p:txBody>
      </p:sp>
      <p:sp>
        <p:nvSpPr>
          <p:cNvPr id="320515" name="Rectangle 3"/>
          <p:cNvSpPr>
            <a:spLocks noGrp="1" noChangeArrowheads="1"/>
          </p:cNvSpPr>
          <p:nvPr>
            <p:ph type="body" idx="1"/>
          </p:nvPr>
        </p:nvSpPr>
        <p:spPr>
          <a:xfrm>
            <a:off x="107504" y="1196752"/>
            <a:ext cx="8964488" cy="890588"/>
          </a:xfrm>
        </p:spPr>
        <p:txBody>
          <a:bodyPr/>
          <a:lstStyle/>
          <a:p>
            <a:pPr>
              <a:lnSpc>
                <a:spcPct val="95000"/>
              </a:lnSpc>
            </a:pPr>
            <a:r>
              <a:rPr lang="en-US" altLang="ko-KR" sz="2400" dirty="0" smtClean="0">
                <a:latin typeface="Arial" panose="020B0604020202020204" pitchFamily="34" charset="0"/>
                <a:cs typeface="Arial" panose="020B0604020202020204" pitchFamily="34" charset="0"/>
              </a:rPr>
              <a:t>ISA: Integrated Service Architecture</a:t>
            </a:r>
          </a:p>
          <a:p>
            <a:pPr lvl="1">
              <a:lnSpc>
                <a:spcPct val="95000"/>
              </a:lnSpc>
            </a:pPr>
            <a:r>
              <a:rPr lang="en-US" altLang="ko-KR" sz="2000" dirty="0" err="1" smtClean="0">
                <a:latin typeface="Arial" panose="020B0604020202020204" pitchFamily="34" charset="0"/>
                <a:cs typeface="Arial" panose="020B0604020202020204" pitchFamily="34" charset="0"/>
              </a:rPr>
              <a:t>QoS</a:t>
            </a:r>
            <a:r>
              <a:rPr lang="en-US" altLang="ko-KR" sz="2000" dirty="0" smtClean="0">
                <a:latin typeface="Arial" panose="020B0604020202020204" pitchFamily="34" charset="0"/>
                <a:cs typeface="Arial" panose="020B0604020202020204" pitchFamily="34" charset="0"/>
              </a:rPr>
              <a:t> over IP</a:t>
            </a:r>
          </a:p>
          <a:p>
            <a:pPr lvl="1">
              <a:lnSpc>
                <a:spcPct val="95000"/>
              </a:lnSpc>
            </a:pPr>
            <a:r>
              <a:rPr lang="en-US" altLang="ko-KR" sz="2000" dirty="0">
                <a:latin typeface="Arial" panose="020B0604020202020204" pitchFamily="34" charset="0"/>
                <a:cs typeface="Arial" panose="020B0604020202020204" pitchFamily="34" charset="0"/>
              </a:rPr>
              <a:t>e</a:t>
            </a:r>
            <a:r>
              <a:rPr lang="en-US" altLang="ko-KR" sz="2000" dirty="0" smtClean="0">
                <a:latin typeface="Arial" panose="020B0604020202020204" pitchFamily="34" charset="0"/>
                <a:cs typeface="Arial" panose="020B0604020202020204" pitchFamily="34" charset="0"/>
              </a:rPr>
              <a:t>.g.) RSVP: Too complex to deploy</a:t>
            </a:r>
            <a:endParaRPr lang="en-US" altLang="ko-KR" sz="2000" dirty="0">
              <a:latin typeface="Arial" panose="020B0604020202020204" pitchFamily="34" charset="0"/>
              <a:cs typeface="Arial" panose="020B0604020202020204" pitchFamily="34" charset="0"/>
            </a:endParaRPr>
          </a:p>
        </p:txBody>
      </p:sp>
      <p:pic>
        <p:nvPicPr>
          <p:cNvPr id="320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484655"/>
            <a:ext cx="626138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16216" y="3356992"/>
            <a:ext cx="1728192" cy="461665"/>
          </a:xfrm>
          <a:prstGeom prst="rect">
            <a:avLst/>
          </a:prstGeom>
          <a:noFill/>
        </p:spPr>
        <p:txBody>
          <a:bodyPr wrap="square" rtlCol="0">
            <a:spAutoFit/>
          </a:bodyPr>
          <a:lstStyle/>
          <a:p>
            <a:r>
              <a:rPr lang="en-US" altLang="ko-KR" sz="2400" dirty="0" smtClean="0"/>
              <a:t>ISA</a:t>
            </a:r>
            <a:endParaRPr lang="ko-KR" altLang="en-US" sz="2400" dirty="0"/>
          </a:p>
        </p:txBody>
      </p:sp>
    </p:spTree>
    <p:extLst>
      <p:ext uri="{BB962C8B-B14F-4D97-AF65-F5344CB8AC3E}">
        <p14:creationId xmlns:p14="http://schemas.microsoft.com/office/powerpoint/2010/main" val="98106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4294967295"/>
          </p:nvPr>
        </p:nvSpPr>
        <p:spPr>
          <a:xfrm>
            <a:off x="7075455" y="6233890"/>
            <a:ext cx="1882603" cy="457200"/>
          </a:xfrm>
          <a:prstGeom prst="rect">
            <a:avLst/>
          </a:prstGeom>
        </p:spPr>
        <p:txBody>
          <a:bodyPr/>
          <a:lstStyle/>
          <a:p>
            <a:fld id="{8E408423-B771-4A3A-BD83-3127FD6E47E9}" type="slidenum">
              <a:rPr lang="en-US" altLang="ko-KR">
                <a:cs typeface="Arial" panose="020B0604020202020204" pitchFamily="34" charset="0"/>
              </a:rPr>
              <a:pPr/>
              <a:t>22</a:t>
            </a:fld>
            <a:endParaRPr lang="en-US" altLang="ko-KR" sz="1000">
              <a:cs typeface="Arial" panose="020B0604020202020204" pitchFamily="34" charset="0"/>
            </a:endParaRPr>
          </a:p>
        </p:txBody>
      </p:sp>
      <p:sp>
        <p:nvSpPr>
          <p:cNvPr id="321538" name="Rectangle 2"/>
          <p:cNvSpPr>
            <a:spLocks noGrp="1" noChangeArrowheads="1"/>
          </p:cNvSpPr>
          <p:nvPr>
            <p:ph type="title"/>
          </p:nvPr>
        </p:nvSpPr>
        <p:spPr>
          <a:xfrm>
            <a:off x="776256" y="393477"/>
            <a:ext cx="8041854" cy="647700"/>
          </a:xfrm>
        </p:spPr>
        <p:txBody>
          <a:bodyPr/>
          <a:lstStyle/>
          <a:p>
            <a:r>
              <a:rPr lang="en-US" altLang="ko-KR">
                <a:latin typeface="Arial" panose="020B0604020202020204" pitchFamily="34" charset="0"/>
                <a:cs typeface="Arial" panose="020B0604020202020204" pitchFamily="34" charset="0"/>
              </a:rPr>
              <a:t>ISA Components</a:t>
            </a:r>
          </a:p>
        </p:txBody>
      </p:sp>
      <p:sp>
        <p:nvSpPr>
          <p:cNvPr id="321539" name="Rectangle 3"/>
          <p:cNvSpPr>
            <a:spLocks noGrp="1" noChangeArrowheads="1"/>
          </p:cNvSpPr>
          <p:nvPr>
            <p:ph type="body" idx="1"/>
          </p:nvPr>
        </p:nvSpPr>
        <p:spPr>
          <a:xfrm>
            <a:off x="74580" y="1196752"/>
            <a:ext cx="9036496" cy="5184576"/>
          </a:xfrm>
        </p:spPr>
        <p:txBody>
          <a:bodyPr/>
          <a:lstStyle/>
          <a:p>
            <a:pPr>
              <a:lnSpc>
                <a:spcPct val="95000"/>
              </a:lnSpc>
            </a:pPr>
            <a:r>
              <a:rPr lang="en-US" altLang="ko-KR" sz="2200" dirty="0">
                <a:latin typeface="Arial" panose="020B0604020202020204" pitchFamily="34" charset="0"/>
                <a:cs typeface="Arial" panose="020B0604020202020204" pitchFamily="34" charset="0"/>
              </a:rPr>
              <a:t>Background functions:</a:t>
            </a:r>
          </a:p>
          <a:p>
            <a:pPr lvl="1">
              <a:lnSpc>
                <a:spcPct val="95000"/>
              </a:lnSpc>
            </a:pPr>
            <a:r>
              <a:rPr lang="en-US" altLang="ko-KR" sz="2000" dirty="0">
                <a:latin typeface="Arial" panose="020B0604020202020204" pitchFamily="34" charset="0"/>
                <a:cs typeface="Arial" panose="020B0604020202020204" pitchFamily="34" charset="0"/>
              </a:rPr>
              <a:t>Reservation protocol: to reserve resources for a new flow</a:t>
            </a:r>
          </a:p>
          <a:p>
            <a:pPr lvl="1">
              <a:lnSpc>
                <a:spcPct val="95000"/>
              </a:lnSpc>
            </a:pPr>
            <a:r>
              <a:rPr lang="en-US" altLang="ko-KR" sz="2000" dirty="0">
                <a:latin typeface="Arial" panose="020B0604020202020204" pitchFamily="34" charset="0"/>
                <a:cs typeface="Arial" panose="020B0604020202020204" pitchFamily="34" charset="0"/>
              </a:rPr>
              <a:t>Admission control: </a:t>
            </a:r>
            <a:r>
              <a:rPr lang="en-US" altLang="ko-KR" sz="2000" dirty="0">
                <a:solidFill>
                  <a:srgbClr val="0000FF"/>
                </a:solidFill>
                <a:latin typeface="Arial" panose="020B0604020202020204" pitchFamily="34" charset="0"/>
                <a:cs typeface="Arial" panose="020B0604020202020204" pitchFamily="34" charset="0"/>
              </a:rPr>
              <a:t>to determine if sufficient resources are </a:t>
            </a:r>
            <a:r>
              <a:rPr lang="en-US" altLang="ko-KR" sz="2000" dirty="0" smtClean="0">
                <a:solidFill>
                  <a:srgbClr val="0000FF"/>
                </a:solidFill>
                <a:latin typeface="Arial" panose="020B0604020202020204" pitchFamily="34" charset="0"/>
                <a:cs typeface="Arial" panose="020B0604020202020204" pitchFamily="34" charset="0"/>
              </a:rPr>
              <a:t>available</a:t>
            </a:r>
          </a:p>
          <a:p>
            <a:pPr lvl="2"/>
            <a:r>
              <a:rPr lang="en-US" altLang="ko-KR" dirty="0">
                <a:latin typeface="Arial" panose="020B0604020202020204" pitchFamily="34" charset="0"/>
                <a:cs typeface="Arial" panose="020B0604020202020204" pitchFamily="34" charset="0"/>
              </a:rPr>
              <a:t>deciding when the addition </a:t>
            </a:r>
            <a:r>
              <a:rPr lang="en-US" altLang="ko-KR" dirty="0" smtClean="0">
                <a:latin typeface="Arial" panose="020B0604020202020204" pitchFamily="34" charset="0"/>
                <a:cs typeface="Arial" panose="020B0604020202020204" pitchFamily="34" charset="0"/>
              </a:rPr>
              <a:t>of new </a:t>
            </a:r>
            <a:r>
              <a:rPr lang="en-US" altLang="ko-KR" dirty="0">
                <a:latin typeface="Arial" panose="020B0604020202020204" pitchFamily="34" charset="0"/>
                <a:cs typeface="Arial" panose="020B0604020202020204" pitchFamily="34" charset="0"/>
              </a:rPr>
              <a:t>people would result </a:t>
            </a:r>
            <a:r>
              <a:rPr lang="en-US" altLang="ko-KR" dirty="0" smtClean="0">
                <a:latin typeface="Arial" panose="020B0604020202020204" pitchFamily="34" charset="0"/>
                <a:cs typeface="Arial" panose="020B0604020202020204" pitchFamily="34" charset="0"/>
              </a:rPr>
              <a:t>in </a:t>
            </a:r>
            <a:r>
              <a:rPr lang="fr-FR" altLang="ko-KR" dirty="0" smtClean="0">
                <a:latin typeface="Arial" panose="020B0604020202020204" pitchFamily="34" charset="0"/>
                <a:cs typeface="Arial" panose="020B0604020202020204" pitchFamily="34" charset="0"/>
              </a:rPr>
              <a:t>reduction </a:t>
            </a:r>
            <a:r>
              <a:rPr lang="fr-FR" altLang="ko-KR" dirty="0">
                <a:latin typeface="Arial" panose="020B0604020202020204" pitchFamily="34" charset="0"/>
                <a:cs typeface="Arial" panose="020B0604020202020204" pitchFamily="34" charset="0"/>
              </a:rPr>
              <a:t>of </a:t>
            </a:r>
            <a:r>
              <a:rPr lang="fr-FR" altLang="ko-KR" dirty="0" smtClean="0">
                <a:latin typeface="Arial" panose="020B0604020202020204" pitchFamily="34" charset="0"/>
                <a:cs typeface="Arial" panose="020B0604020202020204" pitchFamily="34" charset="0"/>
              </a:rPr>
              <a:t>utility</a:t>
            </a:r>
          </a:p>
          <a:p>
            <a:pPr lvl="2"/>
            <a:r>
              <a:rPr lang="fr-FR" altLang="ko-KR" dirty="0" smtClean="0">
                <a:latin typeface="Arial" panose="020B0604020202020204" pitchFamily="34" charset="0"/>
                <a:cs typeface="Arial" panose="020B0604020202020204" pitchFamily="34" charset="0"/>
              </a:rPr>
              <a:t>To avoids </a:t>
            </a:r>
            <a:r>
              <a:rPr lang="fr-FR" altLang="ko-KR" dirty="0">
                <a:latin typeface="Arial" panose="020B0604020202020204" pitchFamily="34" charset="0"/>
                <a:cs typeface="Arial" panose="020B0604020202020204" pitchFamily="34" charset="0"/>
              </a:rPr>
              <a:t>overload</a:t>
            </a:r>
            <a:endParaRPr lang="en-US" altLang="ko-KR" dirty="0">
              <a:latin typeface="Arial" panose="020B0604020202020204" pitchFamily="34" charset="0"/>
              <a:cs typeface="Arial" panose="020B0604020202020204" pitchFamily="34" charset="0"/>
            </a:endParaRPr>
          </a:p>
          <a:p>
            <a:pPr>
              <a:lnSpc>
                <a:spcPct val="95000"/>
              </a:lnSpc>
            </a:pPr>
            <a:r>
              <a:rPr lang="en-US" altLang="ko-KR" sz="2200" dirty="0" smtClean="0">
                <a:latin typeface="Arial" panose="020B0604020202020204" pitchFamily="34" charset="0"/>
                <a:cs typeface="Arial" panose="020B0604020202020204" pitchFamily="34" charset="0"/>
              </a:rPr>
              <a:t>Forwarding </a:t>
            </a:r>
            <a:r>
              <a:rPr lang="en-US" altLang="ko-KR" sz="2200" dirty="0">
                <a:latin typeface="Arial" panose="020B0604020202020204" pitchFamily="34" charset="0"/>
                <a:cs typeface="Arial" panose="020B0604020202020204" pitchFamily="34" charset="0"/>
              </a:rPr>
              <a:t>functions:</a:t>
            </a:r>
          </a:p>
          <a:p>
            <a:pPr lvl="1">
              <a:lnSpc>
                <a:spcPct val="95000"/>
              </a:lnSpc>
            </a:pPr>
            <a:r>
              <a:rPr lang="en-US" altLang="ko-KR" sz="2000" dirty="0">
                <a:latin typeface="Arial" panose="020B0604020202020204" pitchFamily="34" charset="0"/>
                <a:cs typeface="Arial" panose="020B0604020202020204" pitchFamily="34" charset="0"/>
              </a:rPr>
              <a:t>Classifier and route selection: mapping into classes </a:t>
            </a:r>
          </a:p>
          <a:p>
            <a:pPr lvl="2">
              <a:lnSpc>
                <a:spcPct val="95000"/>
              </a:lnSpc>
            </a:pPr>
            <a:r>
              <a:rPr lang="en-US" altLang="ko-KR" dirty="0">
                <a:latin typeface="Arial" panose="020B0604020202020204" pitchFamily="34" charset="0"/>
                <a:cs typeface="Arial" panose="020B0604020202020204" pitchFamily="34" charset="0"/>
              </a:rPr>
              <a:t>ex) the packets of all video flows may be treated identically</a:t>
            </a:r>
            <a:r>
              <a:rPr lang="en-US" altLang="ko-KR" sz="1600" dirty="0">
                <a:latin typeface="Arial" panose="020B0604020202020204" pitchFamily="34" charset="0"/>
                <a:cs typeface="Arial" panose="020B0604020202020204" pitchFamily="34" charset="0"/>
              </a:rPr>
              <a:t> </a:t>
            </a:r>
          </a:p>
          <a:p>
            <a:pPr lvl="1">
              <a:lnSpc>
                <a:spcPct val="95000"/>
              </a:lnSpc>
            </a:pPr>
            <a:r>
              <a:rPr lang="en-US" altLang="ko-KR" sz="2000" dirty="0">
                <a:latin typeface="Arial" panose="020B0604020202020204" pitchFamily="34" charset="0"/>
                <a:cs typeface="Arial" panose="020B0604020202020204" pitchFamily="34" charset="0"/>
              </a:rPr>
              <a:t>Packet scheduler: manages one or more queues. Deciding how to treat the excess packets</a:t>
            </a:r>
          </a:p>
        </p:txBody>
      </p:sp>
    </p:spTree>
    <p:extLst>
      <p:ext uri="{BB962C8B-B14F-4D97-AF65-F5344CB8AC3E}">
        <p14:creationId xmlns:p14="http://schemas.microsoft.com/office/powerpoint/2010/main" val="5598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4294967295"/>
          </p:nvPr>
        </p:nvSpPr>
        <p:spPr>
          <a:xfrm>
            <a:off x="7000875" y="6240463"/>
            <a:ext cx="1905000" cy="457200"/>
          </a:xfrm>
          <a:prstGeom prst="rect">
            <a:avLst/>
          </a:prstGeom>
        </p:spPr>
        <p:txBody>
          <a:bodyPr/>
          <a:lstStyle/>
          <a:p>
            <a:fld id="{D802FFFA-CA17-4347-A59A-52CBD38F6972}" type="slidenum">
              <a:rPr lang="en-US" altLang="ko-KR">
                <a:cs typeface="Arial" panose="020B0604020202020204" pitchFamily="34" charset="0"/>
              </a:rPr>
              <a:pPr/>
              <a:t>23</a:t>
            </a:fld>
            <a:endParaRPr lang="en-US" altLang="ko-KR" sz="1000">
              <a:cs typeface="Arial" panose="020B0604020202020204" pitchFamily="34" charset="0"/>
            </a:endParaRPr>
          </a:p>
        </p:txBody>
      </p:sp>
      <p:sp>
        <p:nvSpPr>
          <p:cNvPr id="309250" name="Rectangle 2"/>
          <p:cNvSpPr>
            <a:spLocks noGrp="1" noChangeArrowheads="1"/>
          </p:cNvSpPr>
          <p:nvPr>
            <p:ph type="title"/>
          </p:nvPr>
        </p:nvSpPr>
        <p:spPr>
          <a:xfrm>
            <a:off x="701675" y="400050"/>
            <a:ext cx="8137525" cy="647700"/>
          </a:xfrm>
        </p:spPr>
        <p:txBody>
          <a:bodyPr/>
          <a:lstStyle/>
          <a:p>
            <a:r>
              <a:rPr lang="en-US" altLang="ko-KR">
                <a:latin typeface="Arial" panose="020B0604020202020204" pitchFamily="34" charset="0"/>
                <a:cs typeface="Arial" panose="020B0604020202020204" pitchFamily="34" charset="0"/>
              </a:rPr>
              <a:t>ISA Services</a:t>
            </a:r>
          </a:p>
        </p:txBody>
      </p:sp>
      <p:sp>
        <p:nvSpPr>
          <p:cNvPr id="309251" name="Rectangle 3"/>
          <p:cNvSpPr>
            <a:spLocks noGrp="1" noChangeArrowheads="1"/>
          </p:cNvSpPr>
          <p:nvPr>
            <p:ph type="body" idx="1"/>
          </p:nvPr>
        </p:nvSpPr>
        <p:spPr>
          <a:xfrm>
            <a:off x="0" y="1203324"/>
            <a:ext cx="8964488" cy="5105995"/>
          </a:xfrm>
        </p:spPr>
        <p:txBody>
          <a:bodyPr/>
          <a:lstStyle/>
          <a:p>
            <a:pPr>
              <a:lnSpc>
                <a:spcPct val="95000"/>
              </a:lnSpc>
            </a:pPr>
            <a:r>
              <a:rPr lang="en-US" altLang="ko-KR" sz="2400" dirty="0">
                <a:latin typeface="Arial" panose="020B0604020202020204" pitchFamily="34" charset="0"/>
                <a:cs typeface="Arial" panose="020B0604020202020204" pitchFamily="34" charset="0"/>
              </a:rPr>
              <a:t>ISA service level</a:t>
            </a:r>
          </a:p>
          <a:p>
            <a:pPr lvl="1">
              <a:lnSpc>
                <a:spcPct val="95000"/>
              </a:lnSpc>
            </a:pPr>
            <a:r>
              <a:rPr lang="en-US" altLang="ko-KR" dirty="0">
                <a:latin typeface="Arial" panose="020B0604020202020204" pitchFamily="34" charset="0"/>
                <a:cs typeface="Arial" panose="020B0604020202020204" pitchFamily="34" charset="0"/>
              </a:rPr>
              <a:t>a number of general categories of service are provided</a:t>
            </a:r>
          </a:p>
          <a:p>
            <a:pPr lvl="2">
              <a:lnSpc>
                <a:spcPct val="95000"/>
              </a:lnSpc>
            </a:pPr>
            <a:r>
              <a:rPr lang="en-US" altLang="ko-KR" sz="2000" dirty="0" smtClean="0">
                <a:latin typeface="Arial" panose="020B0604020202020204" pitchFamily="34" charset="0"/>
                <a:cs typeface="Arial" panose="020B0604020202020204" pitchFamily="34" charset="0"/>
              </a:rPr>
              <a:t>Guaranteed</a:t>
            </a:r>
          </a:p>
          <a:p>
            <a:pPr lvl="3">
              <a:lnSpc>
                <a:spcPct val="95000"/>
              </a:lnSpc>
            </a:pPr>
            <a:r>
              <a:rPr lang="en-US" altLang="ko-KR" sz="2000" dirty="0">
                <a:latin typeface="Arial" panose="020B0604020202020204" pitchFamily="34" charset="0"/>
                <a:cs typeface="Arial" panose="020B0604020202020204" pitchFamily="34" charset="0"/>
              </a:rPr>
              <a:t>provides assured capacity level or data rate </a:t>
            </a:r>
          </a:p>
          <a:p>
            <a:pPr lvl="2">
              <a:lnSpc>
                <a:spcPct val="95000"/>
              </a:lnSpc>
            </a:pPr>
            <a:r>
              <a:rPr lang="en-US" altLang="ko-KR" sz="2000" dirty="0">
                <a:latin typeface="Arial" panose="020B0604020202020204" pitchFamily="34" charset="0"/>
                <a:cs typeface="Arial" panose="020B0604020202020204" pitchFamily="34" charset="0"/>
              </a:rPr>
              <a:t>Control </a:t>
            </a:r>
            <a:r>
              <a:rPr lang="en-US" altLang="ko-KR" sz="2000" dirty="0" smtClean="0">
                <a:latin typeface="Arial" panose="020B0604020202020204" pitchFamily="34" charset="0"/>
                <a:cs typeface="Arial" panose="020B0604020202020204" pitchFamily="34" charset="0"/>
              </a:rPr>
              <a:t>load</a:t>
            </a:r>
          </a:p>
          <a:p>
            <a:pPr lvl="3">
              <a:lnSpc>
                <a:spcPct val="95000"/>
              </a:lnSpc>
            </a:pPr>
            <a:r>
              <a:rPr lang="en-US" altLang="ko-KR" sz="2000" dirty="0">
                <a:latin typeface="Arial" panose="020B0604020202020204" pitchFamily="34" charset="0"/>
                <a:cs typeface="Arial" panose="020B0604020202020204" pitchFamily="34" charset="0"/>
              </a:rPr>
              <a:t>a very high percentage of transmitted packets will be successfully delivered: useful for adaptive real-time applications</a:t>
            </a:r>
          </a:p>
          <a:p>
            <a:pPr lvl="2">
              <a:lnSpc>
                <a:spcPct val="95000"/>
              </a:lnSpc>
            </a:pPr>
            <a:r>
              <a:rPr lang="en-US" altLang="ko-KR" sz="2000" dirty="0">
                <a:latin typeface="Arial" panose="020B0604020202020204" pitchFamily="34" charset="0"/>
                <a:cs typeface="Arial" panose="020B0604020202020204" pitchFamily="34" charset="0"/>
              </a:rPr>
              <a:t>Best effort</a:t>
            </a:r>
          </a:p>
          <a:p>
            <a:pPr lvl="1">
              <a:lnSpc>
                <a:spcPct val="95000"/>
              </a:lnSpc>
            </a:pPr>
            <a:r>
              <a:rPr lang="en-US" altLang="ko-KR" dirty="0" smtClean="0">
                <a:latin typeface="Arial" panose="020B0604020202020204" pitchFamily="34" charset="0"/>
                <a:cs typeface="Arial" panose="020B0604020202020204" pitchFamily="34" charset="0"/>
              </a:rPr>
              <a:t>Flow Spec.: parameters </a:t>
            </a:r>
            <a:r>
              <a:rPr lang="en-US" altLang="ko-KR" dirty="0">
                <a:latin typeface="Arial" panose="020B0604020202020204" pitchFamily="34" charset="0"/>
                <a:cs typeface="Arial" panose="020B0604020202020204" pitchFamily="34" charset="0"/>
              </a:rPr>
              <a:t>to specify the service for </a:t>
            </a:r>
            <a:r>
              <a:rPr lang="en-US" altLang="ko-KR" dirty="0" smtClean="0">
                <a:latin typeface="Arial" panose="020B0604020202020204" pitchFamily="34" charset="0"/>
                <a:cs typeface="Arial" panose="020B0604020202020204" pitchFamily="34" charset="0"/>
              </a:rPr>
              <a:t>a </a:t>
            </a:r>
            <a:r>
              <a:rPr lang="en-US" altLang="ko-KR" dirty="0">
                <a:latin typeface="Arial" panose="020B0604020202020204" pitchFamily="34" charset="0"/>
                <a:cs typeface="Arial" panose="020B0604020202020204" pitchFamily="34" charset="0"/>
              </a:rPr>
              <a:t>flow: </a:t>
            </a:r>
            <a:endParaRPr lang="en-US" altLang="ko-KR" dirty="0" smtClean="0">
              <a:latin typeface="Arial" panose="020B0604020202020204" pitchFamily="34" charset="0"/>
              <a:cs typeface="Arial" panose="020B0604020202020204" pitchFamily="34" charset="0"/>
            </a:endParaRPr>
          </a:p>
          <a:p>
            <a:pPr lvl="2">
              <a:lnSpc>
                <a:spcPct val="95000"/>
              </a:lnSpc>
            </a:pPr>
            <a:r>
              <a:rPr lang="en-US" altLang="ko-KR" sz="2000" dirty="0">
                <a:latin typeface="Arial" panose="020B0604020202020204" pitchFamily="34" charset="0"/>
                <a:cs typeface="Arial" panose="020B0604020202020204" pitchFamily="34" charset="0"/>
              </a:rPr>
              <a:t>T</a:t>
            </a:r>
            <a:r>
              <a:rPr lang="en-US" altLang="ko-KR" sz="2000" dirty="0" smtClean="0">
                <a:latin typeface="Arial" panose="020B0604020202020204" pitchFamily="34" charset="0"/>
                <a:cs typeface="Arial" panose="020B0604020202020204" pitchFamily="34" charset="0"/>
              </a:rPr>
              <a:t>raffic </a:t>
            </a:r>
            <a:r>
              <a:rPr lang="en-US" altLang="ko-KR" sz="2000" dirty="0">
                <a:latin typeface="Arial" panose="020B0604020202020204" pitchFamily="34" charset="0"/>
                <a:cs typeface="Arial" panose="020B0604020202020204" pitchFamily="34" charset="0"/>
              </a:rPr>
              <a:t>specification(</a:t>
            </a:r>
            <a:r>
              <a:rPr lang="en-US" altLang="ko-KR" sz="2000" dirty="0" err="1">
                <a:latin typeface="Arial" panose="020B0604020202020204" pitchFamily="34" charset="0"/>
                <a:cs typeface="Arial" panose="020B0604020202020204" pitchFamily="34" charset="0"/>
              </a:rPr>
              <a:t>Tspec</a:t>
            </a:r>
            <a:r>
              <a:rPr lang="en-US" altLang="ko-KR" sz="2000" dirty="0" smtClean="0">
                <a:latin typeface="Arial" panose="020B0604020202020204" pitchFamily="34" charset="0"/>
                <a:cs typeface="Arial" panose="020B0604020202020204" pitchFamily="34" charset="0"/>
              </a:rPr>
              <a:t>): include token bucket parameter(token rate, bucket size)</a:t>
            </a:r>
          </a:p>
          <a:p>
            <a:pPr lvl="2">
              <a:lnSpc>
                <a:spcPct val="95000"/>
              </a:lnSpc>
            </a:pPr>
            <a:r>
              <a:rPr lang="en-US" altLang="ko-KR" sz="2000" dirty="0">
                <a:latin typeface="Arial" panose="020B0604020202020204" pitchFamily="34" charset="0"/>
                <a:cs typeface="Arial" panose="020B0604020202020204" pitchFamily="34" charset="0"/>
              </a:rPr>
              <a:t>Request </a:t>
            </a:r>
            <a:r>
              <a:rPr lang="en-US" altLang="ko-KR" sz="2000" dirty="0" smtClean="0">
                <a:latin typeface="Arial" panose="020B0604020202020204" pitchFamily="34" charset="0"/>
                <a:cs typeface="Arial" panose="020B0604020202020204" pitchFamily="34" charset="0"/>
              </a:rPr>
              <a:t>specification(</a:t>
            </a:r>
            <a:r>
              <a:rPr lang="en-US" altLang="ko-KR" sz="2000" dirty="0" err="1" smtClean="0">
                <a:latin typeface="Arial" panose="020B0604020202020204" pitchFamily="34" charset="0"/>
                <a:cs typeface="Arial" panose="020B0604020202020204" pitchFamily="34" charset="0"/>
              </a:rPr>
              <a:t>Rspec</a:t>
            </a:r>
            <a:r>
              <a:rPr lang="en-US" altLang="ko-KR" sz="2000" dirty="0" smtClean="0">
                <a:latin typeface="Arial" panose="020B0604020202020204" pitchFamily="34" charset="0"/>
                <a:cs typeface="Arial" panose="020B0604020202020204" pitchFamily="34" charset="0"/>
              </a:rPr>
              <a:t>): </a:t>
            </a:r>
            <a:r>
              <a:rPr lang="fr-FR" altLang="ko-KR" sz="2000" dirty="0" smtClean="0">
                <a:latin typeface="Arial" panose="020B0604020202020204" pitchFamily="34" charset="0"/>
                <a:cs typeface="Arial" panose="020B0604020202020204" pitchFamily="34" charset="0"/>
              </a:rPr>
              <a:t>Guaranteed, Controlled load, Best effort</a:t>
            </a:r>
            <a:r>
              <a:rPr lang="ko-KR" altLang="en-US" sz="2000" dirty="0" smtClean="0">
                <a:latin typeface="Arial" panose="020B0604020202020204" pitchFamily="34" charset="0"/>
                <a:cs typeface="Arial" panose="020B0604020202020204" pitchFamily="34" charset="0"/>
              </a:rPr>
              <a:t> </a:t>
            </a:r>
            <a:endParaRPr lang="en-US" altLang="ko-KR"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03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33400" y="0"/>
            <a:ext cx="7772400" cy="1143000"/>
          </a:xfrm>
        </p:spPr>
        <p:txBody>
          <a:bodyPr/>
          <a:lstStyle/>
          <a:p>
            <a:pPr>
              <a:defRPr/>
            </a:pPr>
            <a:r>
              <a:rPr lang="en-US" dirty="0">
                <a:ea typeface="ＭＳ Ｐゴシック" charset="0"/>
              </a:rPr>
              <a:t>Policing </a:t>
            </a:r>
            <a:r>
              <a:rPr lang="en-US" dirty="0" smtClean="0">
                <a:ea typeface="ＭＳ Ｐゴシック" charset="0"/>
              </a:rPr>
              <a:t>mechanisms</a:t>
            </a:r>
            <a:endParaRPr lang="en-US" dirty="0">
              <a:ea typeface="ＭＳ Ｐゴシック" charset="0"/>
            </a:endParaRPr>
          </a:p>
        </p:txBody>
      </p:sp>
      <p:sp>
        <p:nvSpPr>
          <p:cNvPr id="242691" name="Rectangle 3"/>
          <p:cNvSpPr>
            <a:spLocks noGrp="1" noChangeArrowheads="1"/>
          </p:cNvSpPr>
          <p:nvPr>
            <p:ph type="body" idx="1"/>
          </p:nvPr>
        </p:nvSpPr>
        <p:spPr>
          <a:xfrm>
            <a:off x="439738" y="1339850"/>
            <a:ext cx="8253412" cy="2794000"/>
          </a:xfrm>
        </p:spPr>
        <p:txBody>
          <a:bodyPr/>
          <a:lstStyle/>
          <a:p>
            <a:pPr>
              <a:buFont typeface="Wingdings" charset="0"/>
              <a:buNone/>
              <a:defRPr/>
            </a:pPr>
            <a:r>
              <a:rPr lang="en-US" i="1" dirty="0" smtClean="0">
                <a:solidFill>
                  <a:srgbClr val="CC0000"/>
                </a:solidFill>
                <a:ea typeface="ＭＳ Ｐゴシック" charset="0"/>
              </a:rPr>
              <a:t>goal</a:t>
            </a:r>
            <a:r>
              <a:rPr lang="en-US" i="1" dirty="0">
                <a:solidFill>
                  <a:srgbClr val="CC0000"/>
                </a:solidFill>
                <a:ea typeface="ＭＳ Ｐゴシック" charset="0"/>
              </a:rPr>
              <a:t>: </a:t>
            </a:r>
            <a:r>
              <a:rPr lang="en-US" dirty="0">
                <a:ea typeface="ＭＳ Ｐゴシック" charset="0"/>
              </a:rPr>
              <a:t>limit traffic to not exceed declared parameters</a:t>
            </a:r>
          </a:p>
          <a:p>
            <a:pPr>
              <a:buFont typeface="Wingdings" charset="0"/>
              <a:buNone/>
              <a:defRPr/>
            </a:pPr>
            <a:r>
              <a:rPr lang="en-US" dirty="0">
                <a:ea typeface="ＭＳ Ｐゴシック" charset="0"/>
              </a:rPr>
              <a:t>Three common-used criteria: </a:t>
            </a:r>
          </a:p>
          <a:p>
            <a:pPr>
              <a:buFont typeface="Wingdings" charset="0"/>
              <a:buChar char="v"/>
              <a:defRPr/>
            </a:pPr>
            <a:r>
              <a:rPr lang="en-US" i="1" dirty="0" smtClean="0">
                <a:solidFill>
                  <a:srgbClr val="000099"/>
                </a:solidFill>
                <a:ea typeface="ＭＳ Ｐゴシック" charset="0"/>
              </a:rPr>
              <a:t>(long </a:t>
            </a:r>
            <a:r>
              <a:rPr lang="en-US" i="1" dirty="0">
                <a:solidFill>
                  <a:srgbClr val="000099"/>
                </a:solidFill>
                <a:ea typeface="ＭＳ Ｐゴシック" charset="0"/>
              </a:rPr>
              <a:t>term) </a:t>
            </a:r>
            <a:r>
              <a:rPr lang="en-US" i="1" dirty="0" smtClean="0">
                <a:solidFill>
                  <a:srgbClr val="000099"/>
                </a:solidFill>
                <a:ea typeface="ＭＳ Ｐゴシック" charset="0"/>
              </a:rPr>
              <a:t>average rate</a:t>
            </a:r>
            <a:r>
              <a:rPr lang="en-US" i="1" dirty="0">
                <a:solidFill>
                  <a:srgbClr val="000099"/>
                </a:solidFill>
                <a:ea typeface="ＭＳ Ｐゴシック" charset="0"/>
              </a:rPr>
              <a:t>:</a:t>
            </a:r>
            <a:r>
              <a:rPr lang="en-US" b="1" dirty="0">
                <a:ea typeface="ＭＳ Ｐゴシック" charset="0"/>
              </a:rPr>
              <a:t> </a:t>
            </a:r>
            <a:r>
              <a:rPr lang="en-US" dirty="0">
                <a:ea typeface="ＭＳ Ｐゴシック" charset="0"/>
              </a:rPr>
              <a:t>how many </a:t>
            </a:r>
            <a:r>
              <a:rPr lang="en-US" dirty="0" err="1">
                <a:ea typeface="ＭＳ Ｐゴシック" charset="0"/>
              </a:rPr>
              <a:t>pkts</a:t>
            </a:r>
            <a:r>
              <a:rPr lang="en-US" dirty="0">
                <a:ea typeface="ＭＳ Ｐゴシック" charset="0"/>
              </a:rPr>
              <a:t> can be sent per unit time (in the long run)</a:t>
            </a:r>
          </a:p>
          <a:p>
            <a:pPr lvl="1">
              <a:buFont typeface="Wingdings" charset="0"/>
              <a:buChar char="§"/>
              <a:defRPr/>
            </a:pPr>
            <a:r>
              <a:rPr lang="en-US" dirty="0">
                <a:ea typeface="ＭＳ Ｐゴシック" charset="0"/>
              </a:rPr>
              <a:t>crucial question: what is the interval length: 100 packets per sec or 6000 packets per min </a:t>
            </a:r>
            <a:r>
              <a:rPr lang="en-US" dirty="0" smtClean="0">
                <a:ea typeface="ＭＳ Ｐゴシック" charset="0"/>
              </a:rPr>
              <a:t>have </a:t>
            </a:r>
            <a:r>
              <a:rPr lang="en-US" dirty="0">
                <a:ea typeface="ＭＳ Ｐゴシック" charset="0"/>
              </a:rPr>
              <a:t>same average!</a:t>
            </a:r>
          </a:p>
          <a:p>
            <a:pPr>
              <a:buFont typeface="Wingdings" charset="0"/>
              <a:buChar char="v"/>
              <a:defRPr/>
            </a:pPr>
            <a:r>
              <a:rPr lang="en-US" i="1" dirty="0">
                <a:solidFill>
                  <a:srgbClr val="000099"/>
                </a:solidFill>
                <a:ea typeface="ＭＳ Ｐゴシック" charset="0"/>
              </a:rPr>
              <a:t>p</a:t>
            </a:r>
            <a:r>
              <a:rPr lang="en-US" i="1" dirty="0" smtClean="0">
                <a:solidFill>
                  <a:srgbClr val="000099"/>
                </a:solidFill>
                <a:ea typeface="ＭＳ Ｐゴシック" charset="0"/>
              </a:rPr>
              <a:t>eak rate</a:t>
            </a:r>
            <a:r>
              <a:rPr lang="en-US" i="1" dirty="0">
                <a:solidFill>
                  <a:srgbClr val="000099"/>
                </a:solidFill>
                <a:ea typeface="ＭＳ Ｐゴシック" charset="0"/>
              </a:rPr>
              <a:t>:</a:t>
            </a:r>
            <a:r>
              <a:rPr lang="en-US" dirty="0">
                <a:ea typeface="ＭＳ Ｐゴシック" charset="0"/>
              </a:rPr>
              <a:t> e.g., 6000 </a:t>
            </a:r>
            <a:r>
              <a:rPr lang="en-US" dirty="0" err="1">
                <a:ea typeface="ＭＳ Ｐゴシック" charset="0"/>
              </a:rPr>
              <a:t>pkts</a:t>
            </a:r>
            <a:r>
              <a:rPr lang="en-US" dirty="0">
                <a:ea typeface="ＭＳ Ｐゴシック" charset="0"/>
              </a:rPr>
              <a:t> per </a:t>
            </a:r>
            <a:r>
              <a:rPr lang="en-US" dirty="0" smtClean="0">
                <a:ea typeface="ＭＳ Ｐゴシック" charset="0"/>
              </a:rPr>
              <a:t>min </a:t>
            </a:r>
            <a:r>
              <a:rPr lang="en-US" dirty="0">
                <a:ea typeface="ＭＳ Ｐゴシック" charset="0"/>
              </a:rPr>
              <a:t>(ppm) avg.; 1500 ppm peak rate</a:t>
            </a:r>
          </a:p>
          <a:p>
            <a:pPr>
              <a:buFont typeface="Wingdings" charset="0"/>
              <a:buChar char="v"/>
              <a:defRPr/>
            </a:pPr>
            <a:r>
              <a:rPr lang="en-US" i="1" dirty="0" smtClean="0">
                <a:solidFill>
                  <a:srgbClr val="000099"/>
                </a:solidFill>
                <a:ea typeface="ＭＳ Ｐゴシック" charset="0"/>
              </a:rPr>
              <a:t>(max</a:t>
            </a:r>
            <a:r>
              <a:rPr lang="en-US" i="1" dirty="0">
                <a:solidFill>
                  <a:srgbClr val="000099"/>
                </a:solidFill>
                <a:ea typeface="ＭＳ Ｐゴシック" charset="0"/>
              </a:rPr>
              <a:t>.) </a:t>
            </a:r>
            <a:r>
              <a:rPr lang="en-US" i="1" dirty="0" smtClean="0">
                <a:solidFill>
                  <a:srgbClr val="000099"/>
                </a:solidFill>
                <a:ea typeface="ＭＳ Ｐゴシック" charset="0"/>
              </a:rPr>
              <a:t>burst size</a:t>
            </a:r>
            <a:r>
              <a:rPr lang="en-US" i="1" dirty="0">
                <a:solidFill>
                  <a:srgbClr val="000099"/>
                </a:solidFill>
                <a:ea typeface="ＭＳ Ｐゴシック" charset="0"/>
              </a:rPr>
              <a:t>:</a:t>
            </a:r>
            <a:r>
              <a:rPr lang="en-US" dirty="0">
                <a:ea typeface="ＭＳ Ｐゴシック" charset="0"/>
              </a:rPr>
              <a:t> </a:t>
            </a:r>
            <a:r>
              <a:rPr lang="en-US" dirty="0" smtClean="0">
                <a:ea typeface="ＭＳ Ｐゴシック" charset="0"/>
              </a:rPr>
              <a:t>max number </a:t>
            </a:r>
            <a:r>
              <a:rPr lang="en-US" dirty="0">
                <a:ea typeface="ＭＳ Ｐゴシック" charset="0"/>
              </a:rPr>
              <a:t>of </a:t>
            </a:r>
            <a:r>
              <a:rPr lang="en-US" dirty="0" err="1">
                <a:ea typeface="ＭＳ Ｐゴシック" charset="0"/>
              </a:rPr>
              <a:t>pkts</a:t>
            </a:r>
            <a:r>
              <a:rPr lang="en-US" dirty="0">
                <a:ea typeface="ＭＳ Ｐゴシック" charset="0"/>
              </a:rPr>
              <a:t> sent consecutively (with no intervening idle)</a:t>
            </a:r>
          </a:p>
        </p:txBody>
      </p:sp>
      <p:sp>
        <p:nvSpPr>
          <p:cNvPr id="6" name="Footer Placeholder 5"/>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65892" name="Slide Number Placeholder 6"/>
          <p:cNvSpPr>
            <a:spLocks noGrp="1"/>
          </p:cNvSpPr>
          <p:nvPr>
            <p:ph type="sldNum" sz="quarter" idx="12"/>
          </p:nvPr>
        </p:nvSpPr>
        <p:spPr>
          <a:xfrm>
            <a:off x="8181975" y="6486525"/>
            <a:ext cx="676275" cy="326851"/>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4F44FA1B-F453-418F-A045-069B3BDECDFE}" type="slidenum">
              <a:rPr lang="en-US" altLang="ko-KR" sz="1200" i="0">
                <a:solidFill>
                  <a:srgbClr val="000000"/>
                </a:solidFill>
                <a:latin typeface="Arial" pitchFamily="34" charset="0"/>
              </a:rPr>
              <a:pPr/>
              <a:t>24</a:t>
            </a:fld>
            <a:endParaRPr lang="en-US" altLang="ko-KR" sz="1200" i="0" dirty="0">
              <a:solidFill>
                <a:srgbClr val="000000"/>
              </a:solidFill>
              <a:latin typeface="Arial" pitchFamily="34" charset="0"/>
            </a:endParaRPr>
          </a:p>
        </p:txBody>
      </p:sp>
      <p:pic>
        <p:nvPicPr>
          <p:cNvPr id="165893" name="Picture 2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 y="854075"/>
            <a:ext cx="5027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3816465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533400" y="125760"/>
            <a:ext cx="7915275" cy="1143000"/>
          </a:xfrm>
        </p:spPr>
        <p:txBody>
          <a:bodyPr/>
          <a:lstStyle/>
          <a:p>
            <a:pPr>
              <a:defRPr/>
            </a:pPr>
            <a:r>
              <a:rPr lang="en-US" sz="4000" dirty="0">
                <a:ea typeface="ＭＳ Ｐゴシック" charset="0"/>
              </a:rPr>
              <a:t>Policing m</a:t>
            </a:r>
            <a:r>
              <a:rPr lang="en-US" sz="4000" dirty="0" smtClean="0">
                <a:ea typeface="ＭＳ Ｐゴシック" charset="0"/>
              </a:rPr>
              <a:t>echanisms: implementation</a:t>
            </a:r>
            <a:endParaRPr lang="en-US" sz="4000" dirty="0">
              <a:ea typeface="ＭＳ Ｐゴシック" charset="0"/>
            </a:endParaRPr>
          </a:p>
        </p:txBody>
      </p:sp>
      <p:sp>
        <p:nvSpPr>
          <p:cNvPr id="243715" name="Rectangle 3"/>
          <p:cNvSpPr>
            <a:spLocks noGrp="1" noChangeArrowheads="1"/>
          </p:cNvSpPr>
          <p:nvPr>
            <p:ph type="body" idx="1"/>
          </p:nvPr>
        </p:nvSpPr>
        <p:spPr>
          <a:xfrm>
            <a:off x="533400" y="1339850"/>
            <a:ext cx="8043863" cy="5245100"/>
          </a:xfrm>
        </p:spPr>
        <p:txBody>
          <a:bodyPr/>
          <a:lstStyle/>
          <a:p>
            <a:pPr>
              <a:buFont typeface="Wingdings" pitchFamily="2" charset="2"/>
              <a:buNone/>
            </a:pPr>
            <a:r>
              <a:rPr lang="en-US" altLang="ko-KR" i="1" dirty="0" smtClean="0">
                <a:solidFill>
                  <a:srgbClr val="CC0000"/>
                </a:solidFill>
              </a:rPr>
              <a:t>token bucket: </a:t>
            </a:r>
            <a:r>
              <a:rPr lang="en-US" altLang="ko-KR" dirty="0" smtClean="0"/>
              <a:t>limit input to specified </a:t>
            </a:r>
            <a:r>
              <a:rPr lang="en-US" altLang="ko-KR" i="1" dirty="0" smtClean="0">
                <a:solidFill>
                  <a:srgbClr val="000099"/>
                </a:solidFill>
              </a:rPr>
              <a:t>burst size </a:t>
            </a:r>
            <a:r>
              <a:rPr lang="en-US" altLang="ko-KR" dirty="0" smtClean="0"/>
              <a:t>and </a:t>
            </a:r>
            <a:r>
              <a:rPr lang="en-US" altLang="ko-KR" i="1" dirty="0" smtClean="0">
                <a:solidFill>
                  <a:srgbClr val="000099"/>
                </a:solidFill>
              </a:rPr>
              <a:t>average rate </a:t>
            </a:r>
          </a:p>
          <a:p>
            <a:pPr>
              <a:buFont typeface="Wingdings" pitchFamily="2" charset="2"/>
              <a:buNone/>
            </a:pPr>
            <a:endParaRPr lang="en-US" altLang="ko-KR" dirty="0" smtClean="0"/>
          </a:p>
          <a:p>
            <a:pPr>
              <a:buFont typeface="Wingdings" pitchFamily="2" charset="2"/>
              <a:buNone/>
            </a:pPr>
            <a:endParaRPr lang="en-US" altLang="ko-KR" dirty="0" smtClean="0"/>
          </a:p>
          <a:p>
            <a:pPr>
              <a:buFont typeface="Wingdings" pitchFamily="2" charset="2"/>
              <a:buNone/>
            </a:pPr>
            <a:endParaRPr lang="en-US" altLang="ko-KR" dirty="0" smtClean="0"/>
          </a:p>
          <a:p>
            <a:pPr>
              <a:buFont typeface="Wingdings" pitchFamily="2" charset="2"/>
              <a:buNone/>
            </a:pPr>
            <a:endParaRPr lang="en-US" altLang="ko-KR" dirty="0" smtClean="0"/>
          </a:p>
          <a:p>
            <a:pPr>
              <a:buFont typeface="Wingdings" pitchFamily="2" charset="2"/>
              <a:buNone/>
            </a:pPr>
            <a:endParaRPr lang="en-US" altLang="ko-KR" dirty="0" smtClean="0"/>
          </a:p>
          <a:p>
            <a:r>
              <a:rPr lang="en-US" altLang="ko-KR" dirty="0" smtClean="0"/>
              <a:t>bucket can hold b tokens</a:t>
            </a:r>
          </a:p>
          <a:p>
            <a:r>
              <a:rPr lang="en-US" altLang="ko-KR" dirty="0" smtClean="0"/>
              <a:t>tokens generated at rate </a:t>
            </a:r>
            <a:r>
              <a:rPr lang="en-US" altLang="ko-KR" i="1" dirty="0" smtClean="0"/>
              <a:t>r token/sec</a:t>
            </a:r>
            <a:r>
              <a:rPr lang="en-US" altLang="ko-KR" dirty="0" smtClean="0"/>
              <a:t> unless bucket full</a:t>
            </a:r>
          </a:p>
          <a:p>
            <a:r>
              <a:rPr lang="en-US" altLang="ko-KR" i="1" dirty="0" smtClean="0">
                <a:solidFill>
                  <a:srgbClr val="CC0000"/>
                </a:solidFill>
              </a:rPr>
              <a:t>over interval of length t: number of packets admitted less than or equal to  (r t + b)</a:t>
            </a:r>
            <a:endParaRPr lang="en-US" altLang="ko-KR" dirty="0" smtClean="0"/>
          </a:p>
          <a:p>
            <a:endParaRPr lang="en-US" altLang="ko-KR" dirty="0" smtClean="0"/>
          </a:p>
          <a:p>
            <a:endParaRPr lang="en-US" altLang="ko-KR" dirty="0" smtClean="0"/>
          </a:p>
        </p:txBody>
      </p:sp>
      <p:pic>
        <p:nvPicPr>
          <p:cNvPr id="167939" name="Picture 4" descr="667 Token buck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2738" y="1965325"/>
            <a:ext cx="474662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5580112" y="6362705"/>
            <a:ext cx="2895600" cy="457200"/>
          </a:xfrm>
          <a:noFill/>
        </p:spPr>
        <p:txBody>
          <a:bodyPr/>
          <a:lstStyle/>
          <a:p>
            <a:pPr>
              <a:defRPr/>
            </a:pPr>
            <a:r>
              <a:rPr lang="en-US">
                <a:solidFill>
                  <a:srgbClr val="000000"/>
                </a:solidFill>
              </a:rPr>
              <a:t>Multmedia Networking</a:t>
            </a:r>
          </a:p>
        </p:txBody>
      </p:sp>
      <p:sp>
        <p:nvSpPr>
          <p:cNvPr id="167941" name="Slide Number Placeholder 6"/>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48F4A6EE-7CA4-4D52-B658-5DBDD6896D98}" type="slidenum">
              <a:rPr lang="en-US" altLang="ko-KR" sz="1200" i="0">
                <a:solidFill>
                  <a:srgbClr val="000000"/>
                </a:solidFill>
                <a:latin typeface="Arial" pitchFamily="34" charset="0"/>
              </a:rPr>
              <a:pPr/>
              <a:t>25</a:t>
            </a:fld>
            <a:endParaRPr lang="en-US" altLang="ko-KR" sz="1200" i="0" dirty="0">
              <a:solidFill>
                <a:srgbClr val="000000"/>
              </a:solidFill>
              <a:latin typeface="Arial" pitchFamily="34" charset="0"/>
            </a:endParaRPr>
          </a:p>
        </p:txBody>
      </p:sp>
      <p:pic>
        <p:nvPicPr>
          <p:cNvPr id="167942" name="Picture 15"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948085"/>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7"/>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2073327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4"/>
          <p:cNvSpPr>
            <a:spLocks noGrp="1"/>
          </p:cNvSpPr>
          <p:nvPr>
            <p:ph type="sldNum" sz="quarter" idx="4294967295"/>
          </p:nvPr>
        </p:nvSpPr>
        <p:spPr>
          <a:xfrm>
            <a:off x="7000875" y="6240463"/>
            <a:ext cx="1905000" cy="457200"/>
          </a:xfrm>
          <a:prstGeom prst="rect">
            <a:avLst/>
          </a:prstGeom>
        </p:spPr>
        <p:txBody>
          <a:bodyPr/>
          <a:lstStyle/>
          <a:p>
            <a:fld id="{85D6B1D0-088A-40F7-9EE6-52F4657D162F}" type="slidenum">
              <a:rPr lang="en-US" altLang="ko-KR">
                <a:cs typeface="Arial" panose="020B0604020202020204" pitchFamily="34" charset="0"/>
              </a:rPr>
              <a:pPr/>
              <a:t>26</a:t>
            </a:fld>
            <a:endParaRPr lang="en-US" altLang="ko-KR" sz="1000">
              <a:cs typeface="Arial" panose="020B0604020202020204" pitchFamily="34" charset="0"/>
            </a:endParaRPr>
          </a:p>
        </p:txBody>
      </p:sp>
      <p:sp>
        <p:nvSpPr>
          <p:cNvPr id="322562" name="Rectangle 2"/>
          <p:cNvSpPr>
            <a:spLocks noGrp="1" noChangeArrowheads="1"/>
          </p:cNvSpPr>
          <p:nvPr>
            <p:ph type="title"/>
          </p:nvPr>
        </p:nvSpPr>
        <p:spPr>
          <a:xfrm>
            <a:off x="611560" y="260648"/>
            <a:ext cx="8137525" cy="647700"/>
          </a:xfrm>
        </p:spPr>
        <p:txBody>
          <a:bodyPr/>
          <a:lstStyle/>
          <a:p>
            <a:r>
              <a:rPr lang="en-US" altLang="ko-KR" dirty="0" smtClean="0">
                <a:latin typeface="Arial" panose="020B0604020202020204" pitchFamily="34" charset="0"/>
                <a:cs typeface="Arial" panose="020B0604020202020204" pitchFamily="34" charset="0"/>
              </a:rPr>
              <a:t>Token Bucket Traffic Spec.</a:t>
            </a:r>
            <a:endParaRPr lang="en-US" altLang="ko-KR" dirty="0">
              <a:latin typeface="Arial" panose="020B0604020202020204" pitchFamily="34" charset="0"/>
              <a:cs typeface="Arial" panose="020B0604020202020204" pitchFamily="34" charset="0"/>
            </a:endParaRPr>
          </a:p>
        </p:txBody>
      </p:sp>
      <p:sp>
        <p:nvSpPr>
          <p:cNvPr id="322563" name="Rectangle 3"/>
          <p:cNvSpPr>
            <a:spLocks noGrp="1" noChangeArrowheads="1"/>
          </p:cNvSpPr>
          <p:nvPr>
            <p:ph type="body" idx="1"/>
          </p:nvPr>
        </p:nvSpPr>
        <p:spPr>
          <a:xfrm>
            <a:off x="0" y="1203325"/>
            <a:ext cx="5652120" cy="890588"/>
          </a:xfrm>
        </p:spPr>
        <p:txBody>
          <a:bodyPr/>
          <a:lstStyle/>
          <a:p>
            <a:pPr>
              <a:spcBef>
                <a:spcPts val="0"/>
              </a:spcBef>
            </a:pPr>
            <a:r>
              <a:rPr lang="en-US" altLang="ko-KR" sz="1800" dirty="0" smtClean="0">
                <a:latin typeface="Arial" panose="020B0604020202020204" pitchFamily="34" charset="0"/>
                <a:cs typeface="Arial" panose="020B0604020202020204" pitchFamily="34" charset="0"/>
              </a:rPr>
              <a:t>A </a:t>
            </a:r>
            <a:r>
              <a:rPr lang="en-US" altLang="ko-KR" sz="1800" dirty="0">
                <a:latin typeface="Arial" panose="020B0604020202020204" pitchFamily="34" charset="0"/>
                <a:cs typeface="Arial" panose="020B0604020202020204" pitchFamily="34" charset="0"/>
              </a:rPr>
              <a:t>token replenishment rate </a:t>
            </a:r>
            <a:r>
              <a:rPr lang="en-US" altLang="ko-KR" sz="1800" i="1" dirty="0">
                <a:latin typeface="Arial" panose="020B0604020202020204" pitchFamily="34" charset="0"/>
                <a:cs typeface="Arial" panose="020B0604020202020204" pitchFamily="34" charset="0"/>
              </a:rPr>
              <a:t>R: </a:t>
            </a:r>
            <a:r>
              <a:rPr lang="en-US" altLang="ko-KR" sz="1800" dirty="0">
                <a:latin typeface="Arial" panose="020B0604020202020204" pitchFamily="34" charset="0"/>
                <a:cs typeface="Arial" panose="020B0604020202020204" pitchFamily="34" charset="0"/>
              </a:rPr>
              <a:t>specifies the continually sustainable data rate</a:t>
            </a:r>
          </a:p>
          <a:p>
            <a:pPr>
              <a:spcBef>
                <a:spcPts val="0"/>
              </a:spcBef>
            </a:pPr>
            <a:r>
              <a:rPr lang="en-US" altLang="ko-KR" sz="1800" dirty="0">
                <a:latin typeface="Arial" panose="020B0604020202020204" pitchFamily="34" charset="0"/>
                <a:cs typeface="Arial" panose="020B0604020202020204" pitchFamily="34" charset="0"/>
              </a:rPr>
              <a:t>A bucket size</a:t>
            </a:r>
            <a:r>
              <a:rPr lang="en-US" altLang="ko-KR" sz="1800" i="1" dirty="0">
                <a:latin typeface="Arial" panose="020B0604020202020204" pitchFamily="34" charset="0"/>
                <a:cs typeface="Arial" panose="020B0604020202020204" pitchFamily="34" charset="0"/>
              </a:rPr>
              <a:t> B: </a:t>
            </a:r>
            <a:r>
              <a:rPr lang="en-US" altLang="ko-KR" sz="1800" dirty="0">
                <a:latin typeface="Arial" panose="020B0604020202020204" pitchFamily="34" charset="0"/>
                <a:cs typeface="Arial" panose="020B0604020202020204" pitchFamily="34" charset="0"/>
              </a:rPr>
              <a:t>specifies the amount by which the data rate can exceed </a:t>
            </a:r>
            <a:r>
              <a:rPr lang="en-US" altLang="ko-KR" sz="1800" i="1" dirty="0">
                <a:latin typeface="Arial" panose="020B0604020202020204" pitchFamily="34" charset="0"/>
                <a:cs typeface="Arial" panose="020B0604020202020204" pitchFamily="34" charset="0"/>
              </a:rPr>
              <a:t>R</a:t>
            </a:r>
            <a:r>
              <a:rPr lang="en-US" altLang="ko-KR" sz="1800" dirty="0">
                <a:latin typeface="Arial" panose="020B0604020202020204" pitchFamily="34" charset="0"/>
                <a:cs typeface="Arial" panose="020B0604020202020204" pitchFamily="34" charset="0"/>
              </a:rPr>
              <a:t> for short period of time</a:t>
            </a:r>
          </a:p>
          <a:p>
            <a:pPr>
              <a:spcBef>
                <a:spcPts val="0"/>
              </a:spcBef>
            </a:pPr>
            <a:r>
              <a:rPr lang="en-US" altLang="ko-KR" sz="1800" dirty="0">
                <a:latin typeface="Arial" panose="020B0604020202020204" pitchFamily="34" charset="0"/>
                <a:cs typeface="Arial" panose="020B0604020202020204" pitchFamily="34" charset="0"/>
              </a:rPr>
              <a:t>During any time period </a:t>
            </a:r>
            <a:r>
              <a:rPr lang="en-US" altLang="ko-KR" sz="1800" i="1" dirty="0">
                <a:latin typeface="Arial" panose="020B0604020202020204" pitchFamily="34" charset="0"/>
                <a:cs typeface="Arial" panose="020B0604020202020204" pitchFamily="34" charset="0"/>
              </a:rPr>
              <a:t>T</a:t>
            </a:r>
            <a:r>
              <a:rPr lang="en-US" altLang="ko-KR" sz="1800" dirty="0">
                <a:latin typeface="Arial" panose="020B0604020202020204" pitchFamily="34" charset="0"/>
                <a:cs typeface="Arial" panose="020B0604020202020204" pitchFamily="34" charset="0"/>
              </a:rPr>
              <a:t>, the amount of data sent cannot exceed </a:t>
            </a:r>
            <a:r>
              <a:rPr lang="en-US" altLang="ko-KR" sz="1800" i="1" dirty="0">
                <a:latin typeface="Arial" panose="020B0604020202020204" pitchFamily="34" charset="0"/>
                <a:cs typeface="Arial" panose="020B0604020202020204" pitchFamily="34" charset="0"/>
              </a:rPr>
              <a:t>RT + B</a:t>
            </a:r>
          </a:p>
          <a:p>
            <a:pPr>
              <a:spcBef>
                <a:spcPts val="0"/>
              </a:spcBef>
            </a:pPr>
            <a:r>
              <a:rPr lang="en-US" altLang="ko-KR" sz="1800" dirty="0">
                <a:latin typeface="Arial" panose="020B0604020202020204" pitchFamily="34" charset="0"/>
                <a:cs typeface="Arial" panose="020B0604020202020204" pitchFamily="34" charset="0"/>
              </a:rPr>
              <a:t>Bucket: represent a counter that indicates the allowable number of octets</a:t>
            </a:r>
          </a:p>
          <a:p>
            <a:pPr lvl="1">
              <a:spcBef>
                <a:spcPts val="0"/>
              </a:spcBef>
            </a:pPr>
            <a:r>
              <a:rPr lang="en-US" altLang="ko-KR" sz="1600" dirty="0">
                <a:latin typeface="Arial" panose="020B0604020202020204" pitchFamily="34" charset="0"/>
                <a:cs typeface="Arial" panose="020B0604020202020204" pitchFamily="34" charset="0"/>
              </a:rPr>
              <a:t>Bucket fills with </a:t>
            </a:r>
            <a:r>
              <a:rPr lang="en-US" altLang="ko-KR" sz="1600" i="1" dirty="0">
                <a:latin typeface="Arial" panose="020B0604020202020204" pitchFamily="34" charset="0"/>
                <a:cs typeface="Arial" panose="020B0604020202020204" pitchFamily="34" charset="0"/>
              </a:rPr>
              <a:t>octet tokens</a:t>
            </a:r>
            <a:r>
              <a:rPr lang="en-US" altLang="ko-KR" sz="1600" dirty="0">
                <a:latin typeface="Arial" panose="020B0604020202020204" pitchFamily="34" charset="0"/>
                <a:cs typeface="Arial" panose="020B0604020202020204" pitchFamily="34" charset="0"/>
              </a:rPr>
              <a:t> at the rate of </a:t>
            </a:r>
            <a:r>
              <a:rPr lang="en-US" altLang="ko-KR" sz="1600" i="1" dirty="0">
                <a:latin typeface="Arial" panose="020B0604020202020204" pitchFamily="34" charset="0"/>
                <a:cs typeface="Arial" panose="020B0604020202020204" pitchFamily="34" charset="0"/>
              </a:rPr>
              <a:t>R </a:t>
            </a:r>
          </a:p>
          <a:p>
            <a:pPr>
              <a:spcBef>
                <a:spcPts val="0"/>
              </a:spcBef>
            </a:pPr>
            <a:r>
              <a:rPr lang="en-US" altLang="ko-KR" sz="1800" dirty="0">
                <a:latin typeface="Arial" panose="020B0604020202020204" pitchFamily="34" charset="0"/>
                <a:cs typeface="Arial" panose="020B0604020202020204" pitchFamily="34" charset="0"/>
              </a:rPr>
              <a:t>When insufficient tokens available</a:t>
            </a:r>
          </a:p>
          <a:p>
            <a:pPr lvl="1">
              <a:spcBef>
                <a:spcPts val="0"/>
              </a:spcBef>
            </a:pPr>
            <a:r>
              <a:rPr lang="en-US" altLang="ko-KR" sz="1600" dirty="0">
                <a:latin typeface="Arial" panose="020B0604020202020204" pitchFamily="34" charset="0"/>
                <a:cs typeface="Arial" panose="020B0604020202020204" pitchFamily="34" charset="0"/>
              </a:rPr>
              <a:t>common actions: relegating the packet to best-effort </a:t>
            </a:r>
            <a:r>
              <a:rPr lang="en-US" altLang="ko-KR" sz="1600" dirty="0" smtClean="0">
                <a:latin typeface="Arial" panose="020B0604020202020204" pitchFamily="34" charset="0"/>
                <a:cs typeface="Arial" panose="020B0604020202020204" pitchFamily="34" charset="0"/>
              </a:rPr>
              <a:t>service</a:t>
            </a:r>
            <a:r>
              <a:rPr lang="en-US" altLang="ko-KR" sz="1600" dirty="0">
                <a:latin typeface="Arial" panose="020B0604020202020204" pitchFamily="34" charset="0"/>
                <a:cs typeface="Arial" panose="020B0604020202020204" pitchFamily="34" charset="0"/>
              </a:rPr>
              <a:t> </a:t>
            </a:r>
            <a:r>
              <a:rPr lang="en-US" altLang="ko-KR" sz="1600" dirty="0" smtClean="0">
                <a:latin typeface="Arial" panose="020B0604020202020204" pitchFamily="34" charset="0"/>
                <a:cs typeface="Arial" panose="020B0604020202020204" pitchFamily="34" charset="0"/>
              </a:rPr>
              <a:t>or buffered for later transmission or </a:t>
            </a:r>
            <a:r>
              <a:rPr lang="en-US" altLang="ko-KR" sz="1600" dirty="0">
                <a:latin typeface="Arial" panose="020B0604020202020204" pitchFamily="34" charset="0"/>
                <a:cs typeface="Arial" panose="020B0604020202020204" pitchFamily="34" charset="0"/>
              </a:rPr>
              <a:t>discarding the packet</a:t>
            </a:r>
            <a:r>
              <a:rPr lang="en-US" altLang="ko-KR" sz="1600" dirty="0" smtClean="0">
                <a:latin typeface="Arial" panose="020B0604020202020204" pitchFamily="34" charset="0"/>
                <a:cs typeface="Arial" panose="020B0604020202020204" pitchFamily="34" charset="0"/>
              </a:rPr>
              <a:t>,….</a:t>
            </a:r>
          </a:p>
          <a:p>
            <a:pPr lvl="1">
              <a:spcBef>
                <a:spcPts val="0"/>
              </a:spcBef>
            </a:pPr>
            <a:endParaRPr lang="en-US" altLang="ko-KR" sz="1600" dirty="0" smtClean="0">
              <a:latin typeface="Arial" panose="020B0604020202020204" pitchFamily="34" charset="0"/>
              <a:cs typeface="Arial" panose="020B0604020202020204" pitchFamily="34" charset="0"/>
            </a:endParaRPr>
          </a:p>
          <a:p>
            <a:pPr>
              <a:spcBef>
                <a:spcPts val="0"/>
              </a:spcBef>
              <a:buFont typeface="Wingdings" panose="05000000000000000000" pitchFamily="2" charset="2"/>
              <a:buChar char="§"/>
            </a:pPr>
            <a:r>
              <a:rPr lang="en-US" altLang="ko-KR" sz="1400" dirty="0">
                <a:latin typeface="Arial" panose="020B0604020202020204" pitchFamily="34" charset="0"/>
                <a:cs typeface="Arial" panose="020B0604020202020204" pitchFamily="34" charset="0"/>
                <a:sym typeface="Symbol" pitchFamily="18" charset="2"/>
              </a:rPr>
              <a:t></a:t>
            </a:r>
            <a:r>
              <a:rPr lang="en-US" altLang="ko-KR" sz="1400" i="1" baseline="-25000" dirty="0">
                <a:latin typeface="Arial" panose="020B0604020202020204" pitchFamily="34" charset="0"/>
                <a:cs typeface="Arial" panose="020B0604020202020204" pitchFamily="34" charset="0"/>
                <a:sym typeface="Symbol" pitchFamily="18" charset="2"/>
              </a:rPr>
              <a:t>p</a:t>
            </a:r>
            <a:r>
              <a:rPr lang="en-US" altLang="ko-KR" sz="1400" i="1" dirty="0">
                <a:latin typeface="Arial" panose="020B0604020202020204" pitchFamily="34" charset="0"/>
                <a:cs typeface="Arial" panose="020B0604020202020204" pitchFamily="34" charset="0"/>
                <a:sym typeface="Symbol" pitchFamily="18" charset="2"/>
              </a:rPr>
              <a:t> :</a:t>
            </a:r>
            <a:r>
              <a:rPr lang="en-US" altLang="ko-KR" sz="1400" dirty="0">
                <a:latin typeface="Arial" panose="020B0604020202020204" pitchFamily="34" charset="0"/>
                <a:cs typeface="Arial" panose="020B0604020202020204" pitchFamily="34" charset="0"/>
                <a:sym typeface="Symbol" pitchFamily="18" charset="2"/>
              </a:rPr>
              <a:t>peak rate, </a:t>
            </a:r>
            <a:r>
              <a:rPr lang="en-US" altLang="ko-KR" sz="1400" i="1" baseline="-25000" dirty="0">
                <a:latin typeface="Arial" panose="020B0604020202020204" pitchFamily="34" charset="0"/>
                <a:cs typeface="Arial" panose="020B0604020202020204" pitchFamily="34" charset="0"/>
                <a:sym typeface="Symbol" pitchFamily="18" charset="2"/>
              </a:rPr>
              <a:t>a</a:t>
            </a:r>
            <a:r>
              <a:rPr lang="en-US" altLang="ko-KR" sz="1400" i="1" dirty="0">
                <a:latin typeface="Arial" panose="020B0604020202020204" pitchFamily="34" charset="0"/>
                <a:cs typeface="Arial" panose="020B0604020202020204" pitchFamily="34" charset="0"/>
                <a:sym typeface="Symbol" pitchFamily="18" charset="2"/>
              </a:rPr>
              <a:t> :</a:t>
            </a:r>
            <a:r>
              <a:rPr lang="en-US" altLang="ko-KR" sz="1400" dirty="0">
                <a:latin typeface="Arial" panose="020B0604020202020204" pitchFamily="34" charset="0"/>
                <a:cs typeface="Arial" panose="020B0604020202020204" pitchFamily="34" charset="0"/>
                <a:sym typeface="Symbol" pitchFamily="18" charset="2"/>
              </a:rPr>
              <a:t>average rate, </a:t>
            </a:r>
            <a:r>
              <a:rPr lang="en-US" altLang="ko-KR" sz="1400" i="1" dirty="0" smtClean="0">
                <a:latin typeface="Arial" panose="020B0604020202020204" pitchFamily="34" charset="0"/>
                <a:cs typeface="Arial" panose="020B0604020202020204" pitchFamily="34" charset="0"/>
                <a:sym typeface="Symbol" pitchFamily="18" charset="2"/>
              </a:rPr>
              <a:t>R </a:t>
            </a:r>
            <a:r>
              <a:rPr lang="en-US" altLang="ko-KR" sz="1400" i="1" dirty="0">
                <a:latin typeface="Arial" panose="020B0604020202020204" pitchFamily="34" charset="0"/>
                <a:cs typeface="Arial" panose="020B0604020202020204" pitchFamily="34" charset="0"/>
                <a:sym typeface="Symbol" pitchFamily="18" charset="2"/>
              </a:rPr>
              <a:t>:</a:t>
            </a:r>
            <a:r>
              <a:rPr lang="en-US" altLang="ko-KR" sz="1400" dirty="0">
                <a:latin typeface="Arial" panose="020B0604020202020204" pitchFamily="34" charset="0"/>
                <a:cs typeface="Arial" panose="020B0604020202020204" pitchFamily="34" charset="0"/>
                <a:sym typeface="Symbol" pitchFamily="18" charset="2"/>
              </a:rPr>
              <a:t>token rate</a:t>
            </a:r>
          </a:p>
          <a:p>
            <a:pPr>
              <a:spcBef>
                <a:spcPts val="0"/>
              </a:spcBef>
              <a:buFont typeface="Wingdings" panose="05000000000000000000" pitchFamily="2" charset="2"/>
              <a:buChar char="§"/>
            </a:pPr>
            <a:r>
              <a:rPr lang="en-US" altLang="ko-KR" sz="1400" dirty="0" smtClean="0">
                <a:latin typeface="Arial" panose="020B0604020202020204" pitchFamily="34" charset="0"/>
                <a:cs typeface="Arial" panose="020B0604020202020204" pitchFamily="34" charset="0"/>
                <a:sym typeface="Symbol" pitchFamily="18" charset="2"/>
              </a:rPr>
              <a:t></a:t>
            </a:r>
            <a:r>
              <a:rPr lang="en-US" altLang="ko-KR" sz="1100" i="1" dirty="0">
                <a:latin typeface="Arial" panose="020B0604020202020204" pitchFamily="34" charset="0"/>
                <a:cs typeface="Arial" panose="020B0604020202020204" pitchFamily="34" charset="0"/>
                <a:sym typeface="Symbol" pitchFamily="18" charset="2"/>
              </a:rPr>
              <a:t>p </a:t>
            </a:r>
            <a:r>
              <a:rPr lang="en-US" altLang="ko-KR" sz="1400" dirty="0">
                <a:latin typeface="Arial" panose="020B0604020202020204" pitchFamily="34" charset="0"/>
                <a:cs typeface="Arial" panose="020B0604020202020204" pitchFamily="34" charset="0"/>
                <a:sym typeface="Symbol" pitchFamily="18" charset="2"/>
              </a:rPr>
              <a:t>&gt; </a:t>
            </a:r>
            <a:r>
              <a:rPr lang="en-US" altLang="ko-KR" sz="1400" i="1" dirty="0" smtClean="0">
                <a:latin typeface="Arial" panose="020B0604020202020204" pitchFamily="34" charset="0"/>
                <a:cs typeface="Arial" panose="020B0604020202020204" pitchFamily="34" charset="0"/>
                <a:sym typeface="Symbol" pitchFamily="18" charset="2"/>
              </a:rPr>
              <a:t>R  </a:t>
            </a:r>
            <a:r>
              <a:rPr lang="en-US" altLang="ko-KR" sz="1400" dirty="0">
                <a:latin typeface="Arial" panose="020B0604020202020204" pitchFamily="34" charset="0"/>
                <a:cs typeface="Arial" panose="020B0604020202020204" pitchFamily="34" charset="0"/>
                <a:sym typeface="Symbol" pitchFamily="18" charset="2"/>
              </a:rPr>
              <a:t>&gt; </a:t>
            </a:r>
            <a:r>
              <a:rPr lang="en-US" altLang="ko-KR" sz="1100" i="1" dirty="0">
                <a:latin typeface="Arial" panose="020B0604020202020204" pitchFamily="34" charset="0"/>
                <a:cs typeface="Arial" panose="020B0604020202020204" pitchFamily="34" charset="0"/>
                <a:sym typeface="Symbol" pitchFamily="18" charset="2"/>
              </a:rPr>
              <a:t>a: </a:t>
            </a:r>
          </a:p>
          <a:p>
            <a:pPr>
              <a:spcBef>
                <a:spcPts val="0"/>
              </a:spcBef>
              <a:buFont typeface="Wingdings" panose="05000000000000000000" pitchFamily="2" charset="2"/>
              <a:buChar char="§"/>
            </a:pPr>
            <a:r>
              <a:rPr lang="en-US" altLang="ko-KR" sz="1400" dirty="0">
                <a:latin typeface="Arial" panose="020B0604020202020204" pitchFamily="34" charset="0"/>
                <a:cs typeface="Arial" panose="020B0604020202020204" pitchFamily="34" charset="0"/>
                <a:sym typeface="Symbol" pitchFamily="18" charset="2"/>
              </a:rPr>
              <a:t>Maximum burst size: </a:t>
            </a:r>
            <a:r>
              <a:rPr lang="en-US" altLang="ko-KR" sz="1400" i="1" dirty="0">
                <a:latin typeface="Arial" panose="020B0604020202020204" pitchFamily="34" charset="0"/>
                <a:cs typeface="Arial" panose="020B0604020202020204" pitchFamily="34" charset="0"/>
                <a:sym typeface="Symbol" pitchFamily="18" charset="2"/>
              </a:rPr>
              <a:t>b’</a:t>
            </a:r>
            <a:endParaRPr lang="en-US" altLang="ko-KR" sz="1400" dirty="0">
              <a:latin typeface="Arial" panose="020B0604020202020204" pitchFamily="34" charset="0"/>
              <a:cs typeface="Arial" panose="020B0604020202020204" pitchFamily="34" charset="0"/>
              <a:sym typeface="Symbol" pitchFamily="18" charset="2"/>
            </a:endParaRPr>
          </a:p>
          <a:p>
            <a:pPr lvl="1">
              <a:spcBef>
                <a:spcPts val="0"/>
              </a:spcBef>
              <a:buFont typeface="Arial" panose="020B0604020202020204" pitchFamily="34" charset="0"/>
              <a:buChar char="•"/>
            </a:pPr>
            <a:r>
              <a:rPr lang="en-US" altLang="ko-KR" sz="1200" i="1" dirty="0">
                <a:latin typeface="Arial" panose="020B0604020202020204" pitchFamily="34" charset="0"/>
                <a:cs typeface="Arial" panose="020B0604020202020204" pitchFamily="34" charset="0"/>
                <a:sym typeface="Symbol" pitchFamily="18" charset="2"/>
              </a:rPr>
              <a:t>b(t)= b + </a:t>
            </a:r>
            <a:r>
              <a:rPr lang="en-US" altLang="ko-KR" sz="1200" i="1" dirty="0" smtClean="0">
                <a:latin typeface="Arial" panose="020B0604020202020204" pitchFamily="34" charset="0"/>
                <a:cs typeface="Arial" panose="020B0604020202020204" pitchFamily="34" charset="0"/>
                <a:sym typeface="Symbol" pitchFamily="18" charset="2"/>
              </a:rPr>
              <a:t>(</a:t>
            </a:r>
            <a:r>
              <a:rPr lang="en-US" altLang="ko-KR" sz="1200" i="1" dirty="0">
                <a:latin typeface="Arial" panose="020B0604020202020204" pitchFamily="34" charset="0"/>
                <a:cs typeface="Arial" panose="020B0604020202020204" pitchFamily="34" charset="0"/>
                <a:sym typeface="Symbol" pitchFamily="18" charset="2"/>
              </a:rPr>
              <a:t>R</a:t>
            </a:r>
            <a:r>
              <a:rPr lang="en-US" altLang="ko-KR" sz="1200" i="1" dirty="0" smtClean="0">
                <a:latin typeface="Arial" panose="020B0604020202020204" pitchFamily="34" charset="0"/>
                <a:cs typeface="Arial" panose="020B0604020202020204" pitchFamily="34" charset="0"/>
                <a:sym typeface="Symbol" pitchFamily="18" charset="2"/>
              </a:rPr>
              <a:t> </a:t>
            </a:r>
            <a:r>
              <a:rPr lang="en-US" altLang="ko-KR" sz="1200" dirty="0">
                <a:latin typeface="Arial" panose="020B0604020202020204" pitchFamily="34" charset="0"/>
                <a:cs typeface="Arial" panose="020B0604020202020204" pitchFamily="34" charset="0"/>
                <a:sym typeface="Symbol" pitchFamily="18" charset="2"/>
              </a:rPr>
              <a:t>- </a:t>
            </a:r>
            <a:r>
              <a:rPr lang="en-US" altLang="ko-KR" sz="1200" i="1" baseline="-25000" dirty="0">
                <a:latin typeface="Arial" panose="020B0604020202020204" pitchFamily="34" charset="0"/>
                <a:cs typeface="Arial" panose="020B0604020202020204" pitchFamily="34" charset="0"/>
                <a:sym typeface="Symbol" pitchFamily="18" charset="2"/>
              </a:rPr>
              <a:t>p</a:t>
            </a:r>
            <a:r>
              <a:rPr lang="en-US" altLang="ko-KR" sz="1200" i="1" dirty="0">
                <a:latin typeface="Arial" panose="020B0604020202020204" pitchFamily="34" charset="0"/>
                <a:cs typeface="Arial" panose="020B0604020202020204" pitchFamily="34" charset="0"/>
                <a:sym typeface="Symbol" pitchFamily="18" charset="2"/>
              </a:rPr>
              <a:t> ) x t : assuming token is full at the beginning</a:t>
            </a:r>
          </a:p>
          <a:p>
            <a:pPr lvl="1">
              <a:spcBef>
                <a:spcPts val="0"/>
              </a:spcBef>
              <a:buFont typeface="Arial" panose="020B0604020202020204" pitchFamily="34" charset="0"/>
              <a:buChar char="•"/>
            </a:pPr>
            <a:r>
              <a:rPr lang="en-US" altLang="ko-KR" sz="1200" i="1" dirty="0">
                <a:latin typeface="Arial" panose="020B0604020202020204" pitchFamily="34" charset="0"/>
                <a:cs typeface="Arial" panose="020B0604020202020204" pitchFamily="34" charset="0"/>
                <a:sym typeface="Symbol" pitchFamily="18" charset="2"/>
              </a:rPr>
              <a:t>0 = b + </a:t>
            </a:r>
            <a:r>
              <a:rPr lang="en-US" altLang="ko-KR" sz="1200" i="1" dirty="0" smtClean="0">
                <a:latin typeface="Arial" panose="020B0604020202020204" pitchFamily="34" charset="0"/>
                <a:cs typeface="Arial" panose="020B0604020202020204" pitchFamily="34" charset="0"/>
                <a:sym typeface="Symbol" pitchFamily="18" charset="2"/>
              </a:rPr>
              <a:t>(</a:t>
            </a:r>
            <a:r>
              <a:rPr lang="en-US" altLang="ko-KR" sz="1200" i="1" dirty="0">
                <a:latin typeface="Arial" panose="020B0604020202020204" pitchFamily="34" charset="0"/>
                <a:cs typeface="Arial" panose="020B0604020202020204" pitchFamily="34" charset="0"/>
                <a:sym typeface="Symbol" pitchFamily="18" charset="2"/>
              </a:rPr>
              <a:t>R </a:t>
            </a:r>
            <a:r>
              <a:rPr lang="en-US" altLang="ko-KR" sz="1200" dirty="0" smtClean="0">
                <a:latin typeface="Arial" panose="020B0604020202020204" pitchFamily="34" charset="0"/>
                <a:cs typeface="Arial" panose="020B0604020202020204" pitchFamily="34" charset="0"/>
                <a:sym typeface="Symbol" pitchFamily="18" charset="2"/>
              </a:rPr>
              <a:t>- </a:t>
            </a:r>
            <a:r>
              <a:rPr lang="en-US" altLang="ko-KR" sz="1200" dirty="0">
                <a:latin typeface="Arial" panose="020B0604020202020204" pitchFamily="34" charset="0"/>
                <a:cs typeface="Arial" panose="020B0604020202020204" pitchFamily="34" charset="0"/>
                <a:sym typeface="Symbol" pitchFamily="18" charset="2"/>
              </a:rPr>
              <a:t></a:t>
            </a:r>
            <a:r>
              <a:rPr lang="en-US" altLang="ko-KR" sz="1200" i="1" baseline="-25000" dirty="0">
                <a:latin typeface="Arial" panose="020B0604020202020204" pitchFamily="34" charset="0"/>
                <a:cs typeface="Arial" panose="020B0604020202020204" pitchFamily="34" charset="0"/>
                <a:sym typeface="Symbol" pitchFamily="18" charset="2"/>
              </a:rPr>
              <a:t>p</a:t>
            </a:r>
            <a:r>
              <a:rPr lang="en-US" altLang="ko-KR" sz="1200" i="1" dirty="0" smtClean="0">
                <a:latin typeface="Arial" panose="020B0604020202020204" pitchFamily="34" charset="0"/>
                <a:cs typeface="Arial" panose="020B0604020202020204" pitchFamily="34" charset="0"/>
                <a:sym typeface="Symbol" pitchFamily="18" charset="2"/>
              </a:rPr>
              <a:t> </a:t>
            </a:r>
            <a:r>
              <a:rPr lang="en-US" altLang="ko-KR" sz="1200" i="1" dirty="0">
                <a:latin typeface="Arial" panose="020B0604020202020204" pitchFamily="34" charset="0"/>
                <a:cs typeface="Arial" panose="020B0604020202020204" pitchFamily="34" charset="0"/>
                <a:sym typeface="Symbol" pitchFamily="18" charset="2"/>
              </a:rPr>
              <a:t>) x t  -&gt;  t = b</a:t>
            </a:r>
            <a:r>
              <a:rPr lang="en-US" altLang="ko-KR" sz="1200" i="1" dirty="0" smtClean="0">
                <a:latin typeface="Arial" panose="020B0604020202020204" pitchFamily="34" charset="0"/>
                <a:cs typeface="Arial" panose="020B0604020202020204" pitchFamily="34" charset="0"/>
                <a:sym typeface="Symbol" pitchFamily="18" charset="2"/>
              </a:rPr>
              <a:t>/(</a:t>
            </a:r>
            <a:r>
              <a:rPr lang="en-US" altLang="ko-KR" sz="1200" dirty="0">
                <a:latin typeface="Arial" panose="020B0604020202020204" pitchFamily="34" charset="0"/>
                <a:cs typeface="Arial" panose="020B0604020202020204" pitchFamily="34" charset="0"/>
                <a:sym typeface="Symbol" pitchFamily="18" charset="2"/>
              </a:rPr>
              <a:t></a:t>
            </a:r>
            <a:r>
              <a:rPr lang="en-US" altLang="ko-KR" sz="1200" i="1" baseline="-25000" dirty="0">
                <a:latin typeface="Arial" panose="020B0604020202020204" pitchFamily="34" charset="0"/>
                <a:cs typeface="Arial" panose="020B0604020202020204" pitchFamily="34" charset="0"/>
                <a:sym typeface="Symbol" pitchFamily="18" charset="2"/>
              </a:rPr>
              <a:t>p</a:t>
            </a:r>
            <a:r>
              <a:rPr lang="en-US" altLang="ko-KR" sz="1200" i="1" dirty="0" smtClean="0">
                <a:latin typeface="Arial" panose="020B0604020202020204" pitchFamily="34" charset="0"/>
                <a:cs typeface="Arial" panose="020B0604020202020204" pitchFamily="34" charset="0"/>
                <a:sym typeface="Symbol" pitchFamily="18" charset="2"/>
              </a:rPr>
              <a:t> </a:t>
            </a:r>
            <a:r>
              <a:rPr lang="en-US" altLang="ko-KR" sz="1200" dirty="0" smtClean="0">
                <a:latin typeface="Arial" panose="020B0604020202020204" pitchFamily="34" charset="0"/>
                <a:cs typeface="Arial" panose="020B0604020202020204" pitchFamily="34" charset="0"/>
                <a:sym typeface="Symbol" pitchFamily="18" charset="2"/>
              </a:rPr>
              <a:t>- </a:t>
            </a:r>
            <a:r>
              <a:rPr lang="en-US" altLang="ko-KR" sz="1200" i="1" dirty="0">
                <a:latin typeface="Arial" panose="020B0604020202020204" pitchFamily="34" charset="0"/>
                <a:cs typeface="Arial" panose="020B0604020202020204" pitchFamily="34" charset="0"/>
                <a:sym typeface="Symbol" pitchFamily="18" charset="2"/>
              </a:rPr>
              <a:t>R</a:t>
            </a:r>
            <a:r>
              <a:rPr lang="en-US" altLang="ko-KR" sz="1200" i="1" dirty="0" smtClean="0">
                <a:latin typeface="Arial" panose="020B0604020202020204" pitchFamily="34" charset="0"/>
                <a:cs typeface="Arial" panose="020B0604020202020204" pitchFamily="34" charset="0"/>
                <a:sym typeface="Symbol" pitchFamily="18" charset="2"/>
              </a:rPr>
              <a:t> )</a:t>
            </a:r>
          </a:p>
          <a:p>
            <a:pPr lvl="1">
              <a:spcBef>
                <a:spcPts val="0"/>
              </a:spcBef>
              <a:buFont typeface="Arial" panose="020B0604020202020204" pitchFamily="34" charset="0"/>
              <a:buChar char="•"/>
            </a:pPr>
            <a:r>
              <a:rPr lang="en-US" altLang="ko-KR" sz="1200" i="1" dirty="0" smtClean="0">
                <a:latin typeface="Arial" panose="020B0604020202020204" pitchFamily="34" charset="0"/>
                <a:cs typeface="Arial" panose="020B0604020202020204" pitchFamily="34" charset="0"/>
                <a:sym typeface="Symbol" pitchFamily="18" charset="2"/>
              </a:rPr>
              <a:t>b’ = </a:t>
            </a:r>
            <a:r>
              <a:rPr lang="en-US" altLang="ko-KR" sz="1200" dirty="0">
                <a:latin typeface="Arial" panose="020B0604020202020204" pitchFamily="34" charset="0"/>
                <a:cs typeface="Arial" panose="020B0604020202020204" pitchFamily="34" charset="0"/>
                <a:sym typeface="Symbol" pitchFamily="18" charset="2"/>
              </a:rPr>
              <a:t></a:t>
            </a:r>
            <a:r>
              <a:rPr lang="en-US" altLang="ko-KR" sz="1200" i="1" baseline="-25000" dirty="0">
                <a:latin typeface="Arial" panose="020B0604020202020204" pitchFamily="34" charset="0"/>
                <a:cs typeface="Arial" panose="020B0604020202020204" pitchFamily="34" charset="0"/>
                <a:sym typeface="Symbol" pitchFamily="18" charset="2"/>
              </a:rPr>
              <a:t>p </a:t>
            </a:r>
            <a:r>
              <a:rPr lang="en-US" altLang="ko-KR" sz="1200" i="1" dirty="0" smtClean="0">
                <a:latin typeface="Arial" panose="020B0604020202020204" pitchFamily="34" charset="0"/>
                <a:cs typeface="Arial" panose="020B0604020202020204" pitchFamily="34" charset="0"/>
                <a:sym typeface="Symbol" pitchFamily="18" charset="2"/>
              </a:rPr>
              <a:t>* t = b /(1- </a:t>
            </a:r>
            <a:r>
              <a:rPr lang="en-US" altLang="ko-KR" sz="1200" i="1" dirty="0">
                <a:latin typeface="Arial" panose="020B0604020202020204" pitchFamily="34" charset="0"/>
                <a:cs typeface="Arial" panose="020B0604020202020204" pitchFamily="34" charset="0"/>
                <a:sym typeface="Symbol" pitchFamily="18" charset="2"/>
              </a:rPr>
              <a:t>R</a:t>
            </a:r>
            <a:r>
              <a:rPr lang="en-US" altLang="ko-KR" sz="1200" i="1" dirty="0" smtClean="0">
                <a:latin typeface="Arial" panose="020B0604020202020204" pitchFamily="34" charset="0"/>
                <a:cs typeface="Arial" panose="020B0604020202020204" pitchFamily="34" charset="0"/>
                <a:sym typeface="Symbol" pitchFamily="18" charset="2"/>
              </a:rPr>
              <a:t> </a:t>
            </a:r>
            <a:r>
              <a:rPr lang="en-US" altLang="ko-KR" sz="1200" dirty="0" smtClean="0">
                <a:latin typeface="Arial" panose="020B0604020202020204" pitchFamily="34" charset="0"/>
                <a:cs typeface="Arial" panose="020B0604020202020204" pitchFamily="34" charset="0"/>
                <a:sym typeface="Symbol" pitchFamily="18" charset="2"/>
              </a:rPr>
              <a:t>/ </a:t>
            </a:r>
            <a:r>
              <a:rPr lang="en-US" altLang="ko-KR" sz="1200" dirty="0">
                <a:latin typeface="Arial" panose="020B0604020202020204" pitchFamily="34" charset="0"/>
                <a:cs typeface="Arial" panose="020B0604020202020204" pitchFamily="34" charset="0"/>
                <a:sym typeface="Symbol" pitchFamily="18" charset="2"/>
              </a:rPr>
              <a:t></a:t>
            </a:r>
            <a:r>
              <a:rPr lang="en-US" altLang="ko-KR" sz="1200" i="1" baseline="-25000" dirty="0">
                <a:latin typeface="Arial" panose="020B0604020202020204" pitchFamily="34" charset="0"/>
                <a:cs typeface="Arial" panose="020B0604020202020204" pitchFamily="34" charset="0"/>
                <a:sym typeface="Symbol" pitchFamily="18" charset="2"/>
              </a:rPr>
              <a:t>p</a:t>
            </a:r>
            <a:r>
              <a:rPr lang="en-US" altLang="ko-KR" sz="1200" i="1" dirty="0" smtClean="0">
                <a:latin typeface="Arial" panose="020B0604020202020204" pitchFamily="34" charset="0"/>
                <a:cs typeface="Arial" panose="020B0604020202020204" pitchFamily="34" charset="0"/>
                <a:sym typeface="Symbol" pitchFamily="18" charset="2"/>
              </a:rPr>
              <a:t>)</a:t>
            </a:r>
          </a:p>
        </p:txBody>
      </p:sp>
      <p:pic>
        <p:nvPicPr>
          <p:cNvPr id="322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556792"/>
            <a:ext cx="3672408" cy="486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268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4"/>
          <p:cNvSpPr>
            <a:spLocks noGrp="1"/>
          </p:cNvSpPr>
          <p:nvPr>
            <p:ph type="sldNum" sz="quarter" idx="4294967295"/>
          </p:nvPr>
        </p:nvSpPr>
        <p:spPr>
          <a:xfrm>
            <a:off x="7000875" y="6240463"/>
            <a:ext cx="1905000" cy="457200"/>
          </a:xfrm>
          <a:prstGeom prst="rect">
            <a:avLst/>
          </a:prstGeom>
        </p:spPr>
        <p:txBody>
          <a:bodyPr/>
          <a:lstStyle/>
          <a:p>
            <a:fld id="{85D6B1D0-088A-40F7-9EE6-52F4657D162F}" type="slidenum">
              <a:rPr lang="en-US" altLang="ko-KR">
                <a:cs typeface="Arial" panose="020B0604020202020204" pitchFamily="34" charset="0"/>
              </a:rPr>
              <a:pPr/>
              <a:t>27</a:t>
            </a:fld>
            <a:endParaRPr lang="en-US" altLang="ko-KR" sz="1000">
              <a:cs typeface="Arial" panose="020B0604020202020204" pitchFamily="34" charset="0"/>
            </a:endParaRPr>
          </a:p>
        </p:txBody>
      </p:sp>
      <p:sp>
        <p:nvSpPr>
          <p:cNvPr id="322562" name="Rectangle 2"/>
          <p:cNvSpPr>
            <a:spLocks noGrp="1" noChangeArrowheads="1"/>
          </p:cNvSpPr>
          <p:nvPr>
            <p:ph type="title"/>
          </p:nvPr>
        </p:nvSpPr>
        <p:spPr>
          <a:xfrm>
            <a:off x="701675" y="400050"/>
            <a:ext cx="8137525" cy="647700"/>
          </a:xfrm>
        </p:spPr>
        <p:txBody>
          <a:bodyPr/>
          <a:lstStyle/>
          <a:p>
            <a:r>
              <a:rPr lang="en-US" altLang="ko-KR" dirty="0" smtClean="0">
                <a:latin typeface="Arial" panose="020B0604020202020204" pitchFamily="34" charset="0"/>
                <a:cs typeface="Arial" panose="020B0604020202020204" pitchFamily="34" charset="0"/>
              </a:rPr>
              <a:t>ISA</a:t>
            </a:r>
            <a:endParaRPr lang="en-US" altLang="ko-KR" dirty="0">
              <a:latin typeface="Arial" panose="020B0604020202020204" pitchFamily="34" charset="0"/>
              <a:cs typeface="Arial" panose="020B0604020202020204" pitchFamily="34" charset="0"/>
            </a:endParaRPr>
          </a:p>
        </p:txBody>
      </p:sp>
      <p:sp>
        <p:nvSpPr>
          <p:cNvPr id="322563" name="Rectangle 3"/>
          <p:cNvSpPr>
            <a:spLocks noGrp="1" noChangeArrowheads="1"/>
          </p:cNvSpPr>
          <p:nvPr>
            <p:ph type="body" idx="1"/>
          </p:nvPr>
        </p:nvSpPr>
        <p:spPr>
          <a:xfrm>
            <a:off x="72008" y="1203325"/>
            <a:ext cx="8964488" cy="890588"/>
          </a:xfrm>
        </p:spPr>
        <p:txBody>
          <a:bodyPr/>
          <a:lstStyle/>
          <a:p>
            <a:r>
              <a:rPr lang="fr-FR" altLang="ko-KR" sz="2400" dirty="0" smtClean="0">
                <a:latin typeface="Arial" panose="020B0604020202020204" pitchFamily="34" charset="0"/>
                <a:cs typeface="Arial" panose="020B0604020202020204" pitchFamily="34" charset="0"/>
              </a:rPr>
              <a:t>Possible </a:t>
            </a:r>
            <a:r>
              <a:rPr lang="fr-FR" altLang="ko-KR" sz="2400" dirty="0">
                <a:latin typeface="Arial" panose="020B0604020202020204" pitchFamily="34" charset="0"/>
                <a:cs typeface="Arial" panose="020B0604020202020204" pitchFamily="34" charset="0"/>
              </a:rPr>
              <a:t>Token Bucket </a:t>
            </a:r>
            <a:r>
              <a:rPr lang="fr-FR" altLang="ko-KR" sz="2400" dirty="0" smtClean="0">
                <a:latin typeface="Arial" panose="020B0604020202020204" pitchFamily="34" charset="0"/>
                <a:cs typeface="Arial" panose="020B0604020202020204" pitchFamily="34" charset="0"/>
              </a:rPr>
              <a:t>Uses</a:t>
            </a:r>
          </a:p>
          <a:p>
            <a:pPr lvl="1"/>
            <a:r>
              <a:rPr lang="fr-FR" altLang="ko-KR" dirty="0" smtClean="0">
                <a:latin typeface="Arial" panose="020B0604020202020204" pitchFamily="34" charset="0"/>
                <a:cs typeface="Arial" panose="020B0604020202020204" pitchFamily="34" charset="0"/>
              </a:rPr>
              <a:t>Shaping</a:t>
            </a:r>
            <a:r>
              <a:rPr lang="fr-FR" altLang="ko-KR" dirty="0">
                <a:latin typeface="Arial" panose="020B0604020202020204" pitchFamily="34" charset="0"/>
                <a:cs typeface="Arial" panose="020B0604020202020204" pitchFamily="34" charset="0"/>
              </a:rPr>
              <a:t>, policing, </a:t>
            </a:r>
            <a:r>
              <a:rPr lang="fr-FR" altLang="ko-KR" dirty="0" smtClean="0">
                <a:latin typeface="Arial" panose="020B0604020202020204" pitchFamily="34" charset="0"/>
                <a:cs typeface="Arial" panose="020B0604020202020204" pitchFamily="34" charset="0"/>
              </a:rPr>
              <a:t>marking</a:t>
            </a:r>
          </a:p>
          <a:p>
            <a:pPr lvl="2"/>
            <a:r>
              <a:rPr lang="en-US" altLang="ko-KR" sz="2000" dirty="0" smtClean="0">
                <a:latin typeface="Arial" panose="020B0604020202020204" pitchFamily="34" charset="0"/>
                <a:cs typeface="Arial" panose="020B0604020202020204" pitchFamily="34" charset="0"/>
              </a:rPr>
              <a:t>Delay </a:t>
            </a:r>
            <a:r>
              <a:rPr lang="en-US" altLang="ko-KR" sz="2000" dirty="0" err="1">
                <a:latin typeface="Arial" panose="020B0604020202020204" pitchFamily="34" charset="0"/>
                <a:cs typeface="Arial" panose="020B0604020202020204" pitchFamily="34" charset="0"/>
              </a:rPr>
              <a:t>pkts</a:t>
            </a:r>
            <a:r>
              <a:rPr lang="en-US" altLang="ko-KR" sz="2000" dirty="0">
                <a:latin typeface="Arial" panose="020B0604020202020204" pitchFamily="34" charset="0"/>
                <a:cs typeface="Arial" panose="020B0604020202020204" pitchFamily="34" charset="0"/>
              </a:rPr>
              <a:t> from entering net (</a:t>
            </a:r>
            <a:r>
              <a:rPr lang="en-US" altLang="ko-KR" sz="2000" dirty="0" smtClean="0">
                <a:latin typeface="Arial" panose="020B0604020202020204" pitchFamily="34" charset="0"/>
                <a:cs typeface="Arial" panose="020B0604020202020204" pitchFamily="34" charset="0"/>
              </a:rPr>
              <a:t>shaping)</a:t>
            </a:r>
          </a:p>
          <a:p>
            <a:pPr lvl="2"/>
            <a:r>
              <a:rPr lang="en-US" altLang="ko-KR" sz="2000" dirty="0" smtClean="0">
                <a:latin typeface="Arial" panose="020B0604020202020204" pitchFamily="34" charset="0"/>
                <a:cs typeface="Arial" panose="020B0604020202020204" pitchFamily="34" charset="0"/>
              </a:rPr>
              <a:t>Drop </a:t>
            </a:r>
            <a:r>
              <a:rPr lang="en-US" altLang="ko-KR" sz="2000" dirty="0" err="1">
                <a:latin typeface="Arial" panose="020B0604020202020204" pitchFamily="34" charset="0"/>
                <a:cs typeface="Arial" panose="020B0604020202020204" pitchFamily="34" charset="0"/>
              </a:rPr>
              <a:t>pkts</a:t>
            </a:r>
            <a:r>
              <a:rPr lang="en-US" altLang="ko-KR" sz="2000" dirty="0">
                <a:latin typeface="Arial" panose="020B0604020202020204" pitchFamily="34" charset="0"/>
                <a:cs typeface="Arial" panose="020B0604020202020204" pitchFamily="34" charset="0"/>
              </a:rPr>
              <a:t> that arrive without tokens (</a:t>
            </a:r>
            <a:r>
              <a:rPr lang="en-US" altLang="ko-KR" sz="2000" dirty="0" smtClean="0">
                <a:latin typeface="Arial" panose="020B0604020202020204" pitchFamily="34" charset="0"/>
                <a:cs typeface="Arial" panose="020B0604020202020204" pitchFamily="34" charset="0"/>
              </a:rPr>
              <a:t>policing)</a:t>
            </a:r>
          </a:p>
          <a:p>
            <a:pPr lvl="2"/>
            <a:r>
              <a:rPr lang="en-US" altLang="ko-KR" sz="2000" dirty="0" smtClean="0">
                <a:latin typeface="Arial" panose="020B0604020202020204" pitchFamily="34" charset="0"/>
                <a:cs typeface="Arial" panose="020B0604020202020204" pitchFamily="34" charset="0"/>
              </a:rPr>
              <a:t>Let </a:t>
            </a:r>
            <a:r>
              <a:rPr lang="en-US" altLang="ko-KR" sz="2000" dirty="0">
                <a:latin typeface="Arial" panose="020B0604020202020204" pitchFamily="34" charset="0"/>
                <a:cs typeface="Arial" panose="020B0604020202020204" pitchFamily="34" charset="0"/>
              </a:rPr>
              <a:t>all </a:t>
            </a:r>
            <a:r>
              <a:rPr lang="en-US" altLang="ko-KR" sz="2000" dirty="0" err="1">
                <a:latin typeface="Arial" panose="020B0604020202020204" pitchFamily="34" charset="0"/>
                <a:cs typeface="Arial" panose="020B0604020202020204" pitchFamily="34" charset="0"/>
              </a:rPr>
              <a:t>pkts</a:t>
            </a:r>
            <a:r>
              <a:rPr lang="en-US" altLang="ko-KR" sz="2000" dirty="0">
                <a:latin typeface="Arial" panose="020B0604020202020204" pitchFamily="34" charset="0"/>
                <a:cs typeface="Arial" panose="020B0604020202020204" pitchFamily="34" charset="0"/>
              </a:rPr>
              <a:t> pass through, mark ones </a:t>
            </a:r>
            <a:r>
              <a:rPr lang="en-US" altLang="ko-KR" sz="2000" dirty="0" smtClean="0">
                <a:latin typeface="Arial" panose="020B0604020202020204" pitchFamily="34" charset="0"/>
                <a:cs typeface="Arial" panose="020B0604020202020204" pitchFamily="34" charset="0"/>
              </a:rPr>
              <a:t>without </a:t>
            </a:r>
            <a:r>
              <a:rPr lang="fr-FR" altLang="ko-KR" sz="2000" dirty="0" smtClean="0">
                <a:latin typeface="Arial" panose="020B0604020202020204" pitchFamily="34" charset="0"/>
                <a:cs typeface="Arial" panose="020B0604020202020204" pitchFamily="34" charset="0"/>
              </a:rPr>
              <a:t>tokens (marking)</a:t>
            </a:r>
            <a:endParaRPr lang="fr-FR" altLang="ko-KR" sz="2000" dirty="0">
              <a:latin typeface="Arial" panose="020B0604020202020204" pitchFamily="34" charset="0"/>
              <a:cs typeface="Arial" panose="020B0604020202020204" pitchFamily="34" charset="0"/>
            </a:endParaRPr>
          </a:p>
          <a:p>
            <a:pPr lvl="3"/>
            <a:r>
              <a:rPr lang="en-US" altLang="ko-KR" dirty="0" smtClean="0">
                <a:latin typeface="Arial" panose="020B0604020202020204" pitchFamily="34" charset="0"/>
                <a:cs typeface="Arial" panose="020B0604020202020204" pitchFamily="34" charset="0"/>
              </a:rPr>
              <a:t>Network </a:t>
            </a:r>
            <a:r>
              <a:rPr lang="en-US" altLang="ko-KR" dirty="0">
                <a:latin typeface="Arial" panose="020B0604020202020204" pitchFamily="34" charset="0"/>
                <a:cs typeface="Arial" panose="020B0604020202020204" pitchFamily="34" charset="0"/>
              </a:rPr>
              <a:t>drops </a:t>
            </a:r>
            <a:r>
              <a:rPr lang="en-US" altLang="ko-KR" dirty="0" err="1">
                <a:latin typeface="Arial" panose="020B0604020202020204" pitchFamily="34" charset="0"/>
                <a:cs typeface="Arial" panose="020B0604020202020204" pitchFamily="34" charset="0"/>
              </a:rPr>
              <a:t>pkts</a:t>
            </a:r>
            <a:r>
              <a:rPr lang="en-US" altLang="ko-KR" dirty="0">
                <a:latin typeface="Arial" panose="020B0604020202020204" pitchFamily="34" charset="0"/>
                <a:cs typeface="Arial" panose="020B0604020202020204" pitchFamily="34" charset="0"/>
              </a:rPr>
              <a:t> without tokens in time </a:t>
            </a:r>
            <a:r>
              <a:rPr lang="en-US" altLang="ko-KR" dirty="0" smtClean="0">
                <a:latin typeface="Arial" panose="020B0604020202020204" pitchFamily="34" charset="0"/>
                <a:cs typeface="Arial" panose="020B0604020202020204" pitchFamily="34" charset="0"/>
              </a:rPr>
              <a:t>of </a:t>
            </a:r>
            <a:r>
              <a:rPr lang="fr-FR" altLang="ko-KR" dirty="0" smtClean="0">
                <a:latin typeface="Arial" panose="020B0604020202020204" pitchFamily="34" charset="0"/>
                <a:cs typeface="Arial" panose="020B0604020202020204" pitchFamily="34" charset="0"/>
              </a:rPr>
              <a:t>congestion</a:t>
            </a:r>
            <a:endParaRPr lang="fr-FR" altLang="ko-KR" sz="1600" dirty="0">
              <a:latin typeface="Arial" panose="020B0604020202020204" pitchFamily="34" charset="0"/>
              <a:cs typeface="Arial" panose="020B0604020202020204" pitchFamily="34" charset="0"/>
            </a:endParaRPr>
          </a:p>
          <a:p>
            <a:r>
              <a:rPr lang="fr-FR" altLang="ko-KR" sz="2400" dirty="0" smtClean="0">
                <a:latin typeface="Arial" panose="020B0604020202020204" pitchFamily="34" charset="0"/>
                <a:cs typeface="Arial" panose="020B0604020202020204" pitchFamily="34" charset="0"/>
              </a:rPr>
              <a:t>QoS</a:t>
            </a:r>
            <a:endParaRPr lang="fr-FR" altLang="ko-KR" sz="2400" dirty="0">
              <a:latin typeface="Arial" panose="020B0604020202020204" pitchFamily="34" charset="0"/>
              <a:cs typeface="Arial" panose="020B0604020202020204" pitchFamily="34" charset="0"/>
            </a:endParaRPr>
          </a:p>
          <a:p>
            <a:pPr lvl="1"/>
            <a:r>
              <a:rPr lang="fr-FR" altLang="ko-KR" dirty="0" smtClean="0">
                <a:latin typeface="Arial" panose="020B0604020202020204" pitchFamily="34" charset="0"/>
                <a:cs typeface="Arial" panose="020B0604020202020204" pitchFamily="34" charset="0"/>
              </a:rPr>
              <a:t>Leaky Bucket  rate control + WFQ(at network node)</a:t>
            </a:r>
            <a:endParaRPr lang="fr-FR" altLang="ko-KR" dirty="0">
              <a:latin typeface="Arial" panose="020B0604020202020204" pitchFamily="34" charset="0"/>
              <a:cs typeface="Arial" panose="020B0604020202020204" pitchFamily="34" charset="0"/>
            </a:endParaRPr>
          </a:p>
          <a:p>
            <a:pPr lvl="2"/>
            <a:r>
              <a:rPr lang="en-US" altLang="ko-KR" sz="2000" dirty="0" smtClean="0">
                <a:latin typeface="Arial" panose="020B0604020202020204" pitchFamily="34" charset="0"/>
                <a:cs typeface="Arial" panose="020B0604020202020204" pitchFamily="34" charset="0"/>
              </a:rPr>
              <a:t>Isolation: Isolate well-behaved traffic from misbehaving sources</a:t>
            </a:r>
          </a:p>
          <a:p>
            <a:pPr lvl="3"/>
            <a:r>
              <a:rPr lang="en-US" altLang="ko-KR" dirty="0" smtClean="0">
                <a:latin typeface="Arial" panose="020B0604020202020204" pitchFamily="34" charset="0"/>
                <a:cs typeface="Arial" panose="020B0604020202020204" pitchFamily="34" charset="0"/>
              </a:rPr>
              <a:t>WFQ: good but poor sharing</a:t>
            </a:r>
          </a:p>
          <a:p>
            <a:pPr lvl="4"/>
            <a:r>
              <a:rPr lang="en-US" altLang="ko-KR" sz="1600" dirty="0" smtClean="0">
                <a:latin typeface="Arial" panose="020B0604020202020204" pitchFamily="34" charset="0"/>
                <a:cs typeface="Arial" panose="020B0604020202020204" pitchFamily="34" charset="0"/>
              </a:rPr>
              <a:t>FIFO: good for sharing but poor isolation</a:t>
            </a:r>
          </a:p>
          <a:p>
            <a:pPr lvl="4"/>
            <a:r>
              <a:rPr lang="en-US" altLang="ko-KR" sz="1600" dirty="0" smtClean="0">
                <a:latin typeface="Arial" panose="020B0604020202020204" pitchFamily="34" charset="0"/>
                <a:cs typeface="Arial" panose="020B0604020202020204" pitchFamily="34" charset="0"/>
              </a:rPr>
              <a:t>Mixing with FIFO (e.g. GRR) =&gt; good but high complexity</a:t>
            </a:r>
          </a:p>
          <a:p>
            <a:pPr lvl="2"/>
            <a:r>
              <a:rPr lang="en-US" altLang="ko-KR" sz="2000" dirty="0" smtClean="0">
                <a:latin typeface="Arial" panose="020B0604020202020204" pitchFamily="34" charset="0"/>
                <a:cs typeface="Arial" panose="020B0604020202020204" pitchFamily="34" charset="0"/>
              </a:rPr>
              <a:t>Guarantee end to end delay: &lt; </a:t>
            </a:r>
            <a:r>
              <a:rPr lang="en-US" altLang="ko-KR" sz="2000" i="1" dirty="0" smtClean="0">
                <a:latin typeface="Arial" panose="020B0604020202020204" pitchFamily="34" charset="0"/>
                <a:cs typeface="Arial" panose="020B0604020202020204" pitchFamily="34" charset="0"/>
              </a:rPr>
              <a:t>B/R (R </a:t>
            </a:r>
            <a:r>
              <a:rPr lang="en-US" altLang="ko-KR" sz="2000" dirty="0" smtClean="0">
                <a:latin typeface="Arial" panose="020B0604020202020204" pitchFamily="34" charset="0"/>
                <a:cs typeface="Arial" panose="020B0604020202020204" pitchFamily="34" charset="0"/>
              </a:rPr>
              <a:t>may be larger than average rate)</a:t>
            </a:r>
            <a:endParaRPr lang="en-US" altLang="ko-KR"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13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5" name="Line 9"/>
          <p:cNvSpPr>
            <a:spLocks noChangeShapeType="1"/>
          </p:cNvSpPr>
          <p:nvPr/>
        </p:nvSpPr>
        <p:spPr bwMode="auto">
          <a:xfrm>
            <a:off x="2211388" y="4568825"/>
            <a:ext cx="1538287" cy="95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69986" name="Rectangle 14"/>
          <p:cNvSpPr>
            <a:spLocks noChangeArrowheads="1"/>
          </p:cNvSpPr>
          <p:nvPr/>
        </p:nvSpPr>
        <p:spPr bwMode="auto">
          <a:xfrm rot="-5401360">
            <a:off x="3261519" y="4423569"/>
            <a:ext cx="157162" cy="292100"/>
          </a:xfrm>
          <a:prstGeom prst="rect">
            <a:avLst/>
          </a:prstGeom>
          <a:solidFill>
            <a:srgbClr val="0000FF"/>
          </a:solidFill>
          <a:ln w="19050">
            <a:solidFill>
              <a:schemeClr val="bg1"/>
            </a:solidFill>
            <a:miter lim="800000"/>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44738" name="Rectangle 2"/>
          <p:cNvSpPr>
            <a:spLocks noGrp="1" noChangeArrowheads="1"/>
          </p:cNvSpPr>
          <p:nvPr>
            <p:ph type="title"/>
          </p:nvPr>
        </p:nvSpPr>
        <p:spPr>
          <a:xfrm>
            <a:off x="533400" y="0"/>
            <a:ext cx="7772400" cy="1143000"/>
          </a:xfrm>
        </p:spPr>
        <p:txBody>
          <a:bodyPr/>
          <a:lstStyle/>
          <a:p>
            <a:pPr>
              <a:defRPr/>
            </a:pPr>
            <a:r>
              <a:rPr lang="en-US" dirty="0">
                <a:ea typeface="ＭＳ Ｐゴシック" charset="0"/>
              </a:rPr>
              <a:t>Policing </a:t>
            </a:r>
            <a:r>
              <a:rPr lang="en-US" dirty="0" smtClean="0">
                <a:ea typeface="ＭＳ Ｐゴシック" charset="0"/>
              </a:rPr>
              <a:t>and QoS guarantees</a:t>
            </a:r>
            <a:endParaRPr lang="en-US" dirty="0">
              <a:ea typeface="ＭＳ Ｐゴシック" charset="0"/>
            </a:endParaRPr>
          </a:p>
        </p:txBody>
      </p:sp>
      <p:sp>
        <p:nvSpPr>
          <p:cNvPr id="244739" name="Rectangle 3"/>
          <p:cNvSpPr>
            <a:spLocks noGrp="1" noChangeArrowheads="1"/>
          </p:cNvSpPr>
          <p:nvPr>
            <p:ph type="body" idx="1"/>
          </p:nvPr>
        </p:nvSpPr>
        <p:spPr>
          <a:xfrm>
            <a:off x="506413" y="1447800"/>
            <a:ext cx="8021637" cy="1981200"/>
          </a:xfrm>
        </p:spPr>
        <p:txBody>
          <a:bodyPr/>
          <a:lstStyle/>
          <a:p>
            <a:pPr>
              <a:buFont typeface="Wingdings" charset="0"/>
              <a:buChar char="v"/>
              <a:defRPr/>
            </a:pPr>
            <a:r>
              <a:rPr lang="en-US" dirty="0">
                <a:ea typeface="ＭＳ Ｐゴシック" charset="0"/>
              </a:rPr>
              <a:t>token bucket, WFQ combine to provide guaranteed upper bound on delay, i.e., </a:t>
            </a:r>
            <a:r>
              <a:rPr lang="en-US" i="1" dirty="0">
                <a:solidFill>
                  <a:srgbClr val="CC0000"/>
                </a:solidFill>
                <a:ea typeface="ＭＳ Ｐゴシック" charset="0"/>
              </a:rPr>
              <a:t>QoS guarantee!</a:t>
            </a:r>
          </a:p>
        </p:txBody>
      </p:sp>
      <p:pic>
        <p:nvPicPr>
          <p:cNvPr id="169989" name="Picture 4" descr="668 WFQ_and_tok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7300" y="2862263"/>
            <a:ext cx="374491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3" name="Line 7"/>
          <p:cNvSpPr>
            <a:spLocks noChangeShapeType="1"/>
          </p:cNvSpPr>
          <p:nvPr/>
        </p:nvSpPr>
        <p:spPr bwMode="auto">
          <a:xfrm>
            <a:off x="1597025" y="3770313"/>
            <a:ext cx="619125" cy="641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44" name="Line 8"/>
          <p:cNvSpPr>
            <a:spLocks noChangeShapeType="1"/>
          </p:cNvSpPr>
          <p:nvPr/>
        </p:nvSpPr>
        <p:spPr bwMode="auto">
          <a:xfrm>
            <a:off x="2216150" y="4411663"/>
            <a:ext cx="1538288" cy="95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46" name="Line 10"/>
          <p:cNvSpPr>
            <a:spLocks noChangeShapeType="1"/>
          </p:cNvSpPr>
          <p:nvPr/>
        </p:nvSpPr>
        <p:spPr bwMode="auto">
          <a:xfrm flipV="1">
            <a:off x="1717675" y="4556125"/>
            <a:ext cx="498475" cy="89535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47" name="Text Box 11"/>
          <p:cNvSpPr txBox="1">
            <a:spLocks noChangeArrowheads="1"/>
          </p:cNvSpPr>
          <p:nvPr/>
        </p:nvSpPr>
        <p:spPr bwMode="auto">
          <a:xfrm>
            <a:off x="3021013" y="4718050"/>
            <a:ext cx="7826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latinLnBrk="0" hangingPunct="0">
              <a:defRPr/>
            </a:pPr>
            <a:r>
              <a:rPr kumimoji="0" lang="en-US" sz="2000">
                <a:solidFill>
                  <a:srgbClr val="000000"/>
                </a:solidFill>
                <a:latin typeface="Arial"/>
                <a:ea typeface="ＭＳ Ｐゴシック" charset="0"/>
                <a:cs typeface="Arial"/>
              </a:rPr>
              <a:t>WFQ </a:t>
            </a:r>
          </a:p>
        </p:txBody>
      </p:sp>
      <p:sp>
        <p:nvSpPr>
          <p:cNvPr id="244748" name="Line 12"/>
          <p:cNvSpPr>
            <a:spLocks noChangeShapeType="1"/>
          </p:cNvSpPr>
          <p:nvPr/>
        </p:nvSpPr>
        <p:spPr bwMode="auto">
          <a:xfrm>
            <a:off x="3394075" y="4475163"/>
            <a:ext cx="11160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50" name="Rectangle 14"/>
          <p:cNvSpPr>
            <a:spLocks noChangeArrowheads="1"/>
          </p:cNvSpPr>
          <p:nvPr/>
        </p:nvSpPr>
        <p:spPr bwMode="auto">
          <a:xfrm rot="16198640">
            <a:off x="3252787" y="4246563"/>
            <a:ext cx="155575" cy="292100"/>
          </a:xfrm>
          <a:prstGeom prst="rect">
            <a:avLst/>
          </a:prstGeom>
          <a:solidFill>
            <a:srgbClr val="FF0000"/>
          </a:solidFill>
          <a:ln w="1905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44751" name="Line 15"/>
          <p:cNvSpPr>
            <a:spLocks noChangeShapeType="1"/>
          </p:cNvSpPr>
          <p:nvPr/>
        </p:nvSpPr>
        <p:spPr bwMode="auto">
          <a:xfrm rot="16198640">
            <a:off x="3078957" y="4490244"/>
            <a:ext cx="341312"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52" name="Line 16"/>
          <p:cNvSpPr>
            <a:spLocks noChangeShapeType="1"/>
          </p:cNvSpPr>
          <p:nvPr/>
        </p:nvSpPr>
        <p:spPr bwMode="auto">
          <a:xfrm rot="16198640">
            <a:off x="3130550" y="4481513"/>
            <a:ext cx="3429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53" name="Line 17"/>
          <p:cNvSpPr>
            <a:spLocks noChangeShapeType="1"/>
          </p:cNvSpPr>
          <p:nvPr/>
        </p:nvSpPr>
        <p:spPr bwMode="auto">
          <a:xfrm rot="16198640">
            <a:off x="3187700" y="4478338"/>
            <a:ext cx="3429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54" name="Line 18"/>
          <p:cNvSpPr>
            <a:spLocks noChangeShapeType="1"/>
          </p:cNvSpPr>
          <p:nvPr/>
        </p:nvSpPr>
        <p:spPr bwMode="auto">
          <a:xfrm rot="16198640">
            <a:off x="3241675" y="4478338"/>
            <a:ext cx="3429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69" name="Text Box 33"/>
          <p:cNvSpPr txBox="1">
            <a:spLocks noChangeArrowheads="1"/>
          </p:cNvSpPr>
          <p:nvPr/>
        </p:nvSpPr>
        <p:spPr bwMode="auto">
          <a:xfrm>
            <a:off x="2000250" y="3049588"/>
            <a:ext cx="14700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800" i="0" smtClean="0">
                <a:solidFill>
                  <a:srgbClr val="000000"/>
                </a:solidFill>
                <a:latin typeface="Arial" pitchFamily="34" charset="0"/>
                <a:cs typeface="Arial" pitchFamily="34" charset="0"/>
              </a:rPr>
              <a:t>token rate, r</a:t>
            </a:r>
            <a:endParaRPr kumimoji="0" lang="en-US" altLang="ko-KR" i="0" smtClean="0">
              <a:solidFill>
                <a:srgbClr val="000000"/>
              </a:solidFill>
              <a:latin typeface="Arial" pitchFamily="34" charset="0"/>
              <a:cs typeface="Arial" pitchFamily="34" charset="0"/>
            </a:endParaRPr>
          </a:p>
        </p:txBody>
      </p:sp>
      <p:sp>
        <p:nvSpPr>
          <p:cNvPr id="244770" name="Rectangle 34"/>
          <p:cNvSpPr>
            <a:spLocks noChangeArrowheads="1"/>
          </p:cNvSpPr>
          <p:nvPr/>
        </p:nvSpPr>
        <p:spPr bwMode="auto">
          <a:xfrm>
            <a:off x="3178175" y="4303713"/>
            <a:ext cx="319088" cy="3619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44771" name="Line 35"/>
          <p:cNvSpPr>
            <a:spLocks noChangeShapeType="1"/>
          </p:cNvSpPr>
          <p:nvPr/>
        </p:nvSpPr>
        <p:spPr bwMode="auto">
          <a:xfrm>
            <a:off x="3167063" y="4473575"/>
            <a:ext cx="3095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nvGrpSpPr>
          <p:cNvPr id="170003" name="Group 36"/>
          <p:cNvGrpSpPr>
            <a:grpSpLocks/>
          </p:cNvGrpSpPr>
          <p:nvPr/>
        </p:nvGrpSpPr>
        <p:grpSpPr bwMode="auto">
          <a:xfrm>
            <a:off x="1803400" y="3244850"/>
            <a:ext cx="258763" cy="333375"/>
            <a:chOff x="3438" y="1764"/>
            <a:chExt cx="180" cy="221"/>
          </a:xfrm>
        </p:grpSpPr>
        <p:sp>
          <p:nvSpPr>
            <p:cNvPr id="244773" name="Oval 37"/>
            <p:cNvSpPr>
              <a:spLocks noChangeArrowheads="1"/>
            </p:cNvSpPr>
            <p:nvPr/>
          </p:nvSpPr>
          <p:spPr bwMode="auto">
            <a:xfrm>
              <a:off x="3438" y="1938"/>
              <a:ext cx="60" cy="4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44774" name="Oval 38"/>
            <p:cNvSpPr>
              <a:spLocks noChangeArrowheads="1"/>
            </p:cNvSpPr>
            <p:nvPr/>
          </p:nvSpPr>
          <p:spPr bwMode="auto">
            <a:xfrm>
              <a:off x="3492" y="1764"/>
              <a:ext cx="60" cy="4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44775" name="Freeform 39"/>
            <p:cNvSpPr>
              <a:spLocks/>
            </p:cNvSpPr>
            <p:nvPr/>
          </p:nvSpPr>
          <p:spPr bwMode="auto">
            <a:xfrm>
              <a:off x="3504" y="1776"/>
              <a:ext cx="114" cy="180"/>
            </a:xfrm>
            <a:custGeom>
              <a:avLst/>
              <a:gdLst>
                <a:gd name="T0" fmla="*/ 114 w 114"/>
                <a:gd name="T1" fmla="*/ 0 h 180"/>
                <a:gd name="T2" fmla="*/ 24 w 114"/>
                <a:gd name="T3" fmla="*/ 96 h 180"/>
                <a:gd name="T4" fmla="*/ 0 w 114"/>
                <a:gd name="T5" fmla="*/ 180 h 180"/>
                <a:gd name="T6" fmla="*/ 0 60000 65536"/>
                <a:gd name="T7" fmla="*/ 0 60000 65536"/>
                <a:gd name="T8" fmla="*/ 0 60000 65536"/>
              </a:gdLst>
              <a:ahLst/>
              <a:cxnLst>
                <a:cxn ang="T6">
                  <a:pos x="T0" y="T1"/>
                </a:cxn>
                <a:cxn ang="T7">
                  <a:pos x="T2" y="T3"/>
                </a:cxn>
                <a:cxn ang="T8">
                  <a:pos x="T4" y="T5"/>
                </a:cxn>
              </a:cxnLst>
              <a:rect l="0" t="0" r="r" b="b"/>
              <a:pathLst>
                <a:path w="114" h="180">
                  <a:moveTo>
                    <a:pt x="114" y="0"/>
                  </a:moveTo>
                  <a:lnTo>
                    <a:pt x="24" y="96"/>
                  </a:lnTo>
                  <a:lnTo>
                    <a:pt x="0" y="180"/>
                  </a:lnTo>
                </a:path>
              </a:pathLst>
            </a:custGeom>
            <a:noFill/>
            <a:ln w="19050"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grpSp>
      <p:sp>
        <p:nvSpPr>
          <p:cNvPr id="244776" name="Text Box 40"/>
          <p:cNvSpPr txBox="1">
            <a:spLocks noChangeArrowheads="1"/>
          </p:cNvSpPr>
          <p:nvPr/>
        </p:nvSpPr>
        <p:spPr bwMode="auto">
          <a:xfrm>
            <a:off x="1957388" y="3800475"/>
            <a:ext cx="15954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800" i="0" smtClean="0">
                <a:solidFill>
                  <a:srgbClr val="000000"/>
                </a:solidFill>
                <a:latin typeface="Arial" pitchFamily="34" charset="0"/>
                <a:cs typeface="Arial" pitchFamily="34" charset="0"/>
              </a:rPr>
              <a:t>bucket size, b</a:t>
            </a:r>
            <a:endParaRPr kumimoji="0" lang="en-US" altLang="ko-KR" sz="2000" i="0" smtClean="0">
              <a:solidFill>
                <a:srgbClr val="000000"/>
              </a:solidFill>
              <a:latin typeface="Arial" pitchFamily="34" charset="0"/>
              <a:cs typeface="Arial" pitchFamily="34" charset="0"/>
            </a:endParaRPr>
          </a:p>
        </p:txBody>
      </p:sp>
      <p:sp>
        <p:nvSpPr>
          <p:cNvPr id="244777" name="Text Box 41"/>
          <p:cNvSpPr txBox="1">
            <a:spLocks noChangeArrowheads="1"/>
          </p:cNvSpPr>
          <p:nvPr/>
        </p:nvSpPr>
        <p:spPr bwMode="auto">
          <a:xfrm>
            <a:off x="3684588" y="4121150"/>
            <a:ext cx="11207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2000" i="0" smtClean="0">
                <a:solidFill>
                  <a:srgbClr val="000000"/>
                </a:solidFill>
                <a:latin typeface="Arial" pitchFamily="34" charset="0"/>
                <a:cs typeface="Arial" pitchFamily="34" charset="0"/>
              </a:rPr>
              <a:t>per-flow</a:t>
            </a:r>
          </a:p>
          <a:p>
            <a:pPr eaLnBrk="0" latinLnBrk="0" hangingPunct="0"/>
            <a:r>
              <a:rPr kumimoji="0" lang="en-US" altLang="ko-KR" sz="2000" i="0" smtClean="0">
                <a:solidFill>
                  <a:srgbClr val="000000"/>
                </a:solidFill>
                <a:latin typeface="Arial" pitchFamily="34" charset="0"/>
                <a:cs typeface="Arial" pitchFamily="34" charset="0"/>
              </a:rPr>
              <a:t>rate, R</a:t>
            </a:r>
            <a:endParaRPr kumimoji="0" lang="en-US" altLang="ko-KR" i="0" smtClean="0">
              <a:solidFill>
                <a:srgbClr val="000000"/>
              </a:solidFill>
              <a:latin typeface="Arial" pitchFamily="34" charset="0"/>
              <a:cs typeface="Arial" pitchFamily="34" charset="0"/>
            </a:endParaRPr>
          </a:p>
        </p:txBody>
      </p:sp>
      <p:grpSp>
        <p:nvGrpSpPr>
          <p:cNvPr id="170006" name="Group 42"/>
          <p:cNvGrpSpPr>
            <a:grpSpLocks/>
          </p:cNvGrpSpPr>
          <p:nvPr/>
        </p:nvGrpSpPr>
        <p:grpSpPr bwMode="auto">
          <a:xfrm>
            <a:off x="2632075" y="5397500"/>
            <a:ext cx="1395413" cy="542925"/>
            <a:chOff x="3374" y="3569"/>
            <a:chExt cx="975" cy="360"/>
          </a:xfrm>
        </p:grpSpPr>
        <p:sp>
          <p:nvSpPr>
            <p:cNvPr id="244779" name="Text Box 43"/>
            <p:cNvSpPr txBox="1">
              <a:spLocks noChangeArrowheads="1"/>
            </p:cNvSpPr>
            <p:nvPr/>
          </p:nvSpPr>
          <p:spPr bwMode="auto">
            <a:xfrm>
              <a:off x="3374" y="3569"/>
              <a:ext cx="97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2000" i="0" smtClean="0">
                  <a:solidFill>
                    <a:srgbClr val="000000"/>
                  </a:solidFill>
                  <a:latin typeface="Arial" pitchFamily="34" charset="0"/>
                  <a:cs typeface="Arial" pitchFamily="34" charset="0"/>
                </a:rPr>
                <a:t>D     = b/R</a:t>
              </a:r>
              <a:endParaRPr kumimoji="0" lang="en-US" altLang="ko-KR" i="0" smtClean="0">
                <a:solidFill>
                  <a:srgbClr val="000000"/>
                </a:solidFill>
                <a:latin typeface="Arial" pitchFamily="34" charset="0"/>
                <a:cs typeface="Arial" pitchFamily="34" charset="0"/>
              </a:endParaRPr>
            </a:p>
          </p:txBody>
        </p:sp>
        <p:sp>
          <p:nvSpPr>
            <p:cNvPr id="244780" name="Text Box 44"/>
            <p:cNvSpPr txBox="1">
              <a:spLocks noChangeArrowheads="1"/>
            </p:cNvSpPr>
            <p:nvPr/>
          </p:nvSpPr>
          <p:spPr bwMode="auto">
            <a:xfrm>
              <a:off x="3459" y="3664"/>
              <a:ext cx="46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2000" i="0" smtClean="0">
                  <a:solidFill>
                    <a:srgbClr val="000000"/>
                  </a:solidFill>
                  <a:latin typeface="Arial" pitchFamily="34" charset="0"/>
                  <a:cs typeface="Arial" pitchFamily="34" charset="0"/>
                </a:rPr>
                <a:t>max</a:t>
              </a:r>
              <a:endParaRPr kumimoji="0" lang="en-US" altLang="ko-KR" i="0" smtClean="0">
                <a:solidFill>
                  <a:srgbClr val="000000"/>
                </a:solidFill>
                <a:latin typeface="Arial" pitchFamily="34" charset="0"/>
                <a:cs typeface="Arial" pitchFamily="34" charset="0"/>
              </a:endParaRPr>
            </a:p>
          </p:txBody>
        </p:sp>
      </p:grpSp>
      <p:grpSp>
        <p:nvGrpSpPr>
          <p:cNvPr id="170007" name="Group 45"/>
          <p:cNvGrpSpPr>
            <a:grpSpLocks/>
          </p:cNvGrpSpPr>
          <p:nvPr/>
        </p:nvGrpSpPr>
        <p:grpSpPr bwMode="auto">
          <a:xfrm>
            <a:off x="1825625" y="4649788"/>
            <a:ext cx="120650" cy="515937"/>
            <a:chOff x="3390" y="2502"/>
            <a:chExt cx="84" cy="342"/>
          </a:xfrm>
        </p:grpSpPr>
        <p:sp>
          <p:nvSpPr>
            <p:cNvPr id="244782" name="Rectangle 46"/>
            <p:cNvSpPr>
              <a:spLocks noChangeArrowheads="1"/>
            </p:cNvSpPr>
            <p:nvPr/>
          </p:nvSpPr>
          <p:spPr bwMode="auto">
            <a:xfrm rot="2575046">
              <a:off x="3396" y="2766"/>
              <a:ext cx="78" cy="7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44783" name="Rectangle 47"/>
            <p:cNvSpPr>
              <a:spLocks noChangeArrowheads="1"/>
            </p:cNvSpPr>
            <p:nvPr/>
          </p:nvSpPr>
          <p:spPr bwMode="auto">
            <a:xfrm>
              <a:off x="3390" y="2502"/>
              <a:ext cx="78"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grpSp>
        <p:nvGrpSpPr>
          <p:cNvPr id="170008" name="Group 48"/>
          <p:cNvGrpSpPr>
            <a:grpSpLocks/>
          </p:cNvGrpSpPr>
          <p:nvPr/>
        </p:nvGrpSpPr>
        <p:grpSpPr bwMode="auto">
          <a:xfrm>
            <a:off x="1795463" y="3606800"/>
            <a:ext cx="120650" cy="515938"/>
            <a:chOff x="3390" y="2502"/>
            <a:chExt cx="84" cy="342"/>
          </a:xfrm>
        </p:grpSpPr>
        <p:sp>
          <p:nvSpPr>
            <p:cNvPr id="244785" name="Rectangle 49"/>
            <p:cNvSpPr>
              <a:spLocks noChangeArrowheads="1"/>
            </p:cNvSpPr>
            <p:nvPr/>
          </p:nvSpPr>
          <p:spPr bwMode="auto">
            <a:xfrm rot="2575046">
              <a:off x="3396" y="2766"/>
              <a:ext cx="78" cy="7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44786" name="Rectangle 50"/>
            <p:cNvSpPr>
              <a:spLocks noChangeArrowheads="1"/>
            </p:cNvSpPr>
            <p:nvPr/>
          </p:nvSpPr>
          <p:spPr bwMode="auto">
            <a:xfrm>
              <a:off x="3390" y="2502"/>
              <a:ext cx="78"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244787" name="Line 51"/>
          <p:cNvSpPr>
            <a:spLocks noChangeShapeType="1"/>
          </p:cNvSpPr>
          <p:nvPr/>
        </p:nvSpPr>
        <p:spPr bwMode="auto">
          <a:xfrm>
            <a:off x="1319213" y="3630613"/>
            <a:ext cx="407987" cy="407987"/>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44788" name="Text Box 52"/>
          <p:cNvSpPr txBox="1">
            <a:spLocks noChangeArrowheads="1"/>
          </p:cNvSpPr>
          <p:nvPr/>
        </p:nvSpPr>
        <p:spPr bwMode="auto">
          <a:xfrm>
            <a:off x="558800" y="3041650"/>
            <a:ext cx="941388" cy="6461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800" i="0" smtClean="0">
                <a:solidFill>
                  <a:srgbClr val="CC0000"/>
                </a:solidFill>
                <a:latin typeface="Arial" pitchFamily="34" charset="0"/>
                <a:cs typeface="Arial" pitchFamily="34" charset="0"/>
              </a:rPr>
              <a:t>arriving</a:t>
            </a:r>
          </a:p>
          <a:p>
            <a:pPr eaLnBrk="0" latinLnBrk="0" hangingPunct="0"/>
            <a:r>
              <a:rPr kumimoji="0" lang="en-US" altLang="ko-KR" sz="1800" i="0" smtClean="0">
                <a:solidFill>
                  <a:srgbClr val="CC0000"/>
                </a:solidFill>
                <a:latin typeface="Arial" pitchFamily="34" charset="0"/>
                <a:cs typeface="Arial" pitchFamily="34" charset="0"/>
              </a:rPr>
              <a:t>traffic</a:t>
            </a:r>
            <a:endParaRPr kumimoji="0" lang="en-US" altLang="ko-KR" i="0" smtClean="0">
              <a:solidFill>
                <a:srgbClr val="CC0000"/>
              </a:solidFill>
              <a:latin typeface="Arial" pitchFamily="34" charset="0"/>
              <a:cs typeface="Arial" pitchFamily="34" charset="0"/>
            </a:endParaRPr>
          </a:p>
        </p:txBody>
      </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pic>
        <p:nvPicPr>
          <p:cNvPr id="170012" name="Picture 17"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833438"/>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013" name="Slide Number Placeholder 4"/>
          <p:cNvSpPr>
            <a:spLocks noGrp="1"/>
          </p:cNvSpPr>
          <p:nvPr>
            <p:ph type="sldNum" sz="quarter" idx="12"/>
          </p:nvPr>
        </p:nvSpPr>
        <p:spPr>
          <a:xfrm>
            <a:off x="8159713" y="6374943"/>
            <a:ext cx="676275" cy="371475"/>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FB59570A-10AD-4F22-8A4F-541A0F784594}" type="slidenum">
              <a:rPr lang="en-US" altLang="ko-KR" sz="1200" i="0">
                <a:solidFill>
                  <a:srgbClr val="000000"/>
                </a:solidFill>
                <a:latin typeface="Arial" pitchFamily="34" charset="0"/>
              </a:rPr>
              <a:pPr/>
              <a:t>28</a:t>
            </a:fld>
            <a:endParaRPr lang="en-US" altLang="ko-KR" sz="1200" i="0" dirty="0">
              <a:solidFill>
                <a:srgbClr val="000000"/>
              </a:solidFill>
              <a:latin typeface="Arial" pitchFamily="34" charset="0"/>
            </a:endParaRPr>
          </a:p>
        </p:txBody>
      </p:sp>
      <p:sp>
        <p:nvSpPr>
          <p:cNvPr id="56" name="Text Box 52"/>
          <p:cNvSpPr txBox="1">
            <a:spLocks noChangeArrowheads="1"/>
          </p:cNvSpPr>
          <p:nvPr/>
        </p:nvSpPr>
        <p:spPr bwMode="auto">
          <a:xfrm>
            <a:off x="904875" y="5540375"/>
            <a:ext cx="941388" cy="6461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800" i="0" smtClean="0">
                <a:solidFill>
                  <a:srgbClr val="0000FF"/>
                </a:solidFill>
                <a:latin typeface="Arial" pitchFamily="34" charset="0"/>
                <a:cs typeface="Arial" pitchFamily="34" charset="0"/>
              </a:rPr>
              <a:t>arriving</a:t>
            </a:r>
          </a:p>
          <a:p>
            <a:pPr eaLnBrk="0" latinLnBrk="0" hangingPunct="0"/>
            <a:r>
              <a:rPr kumimoji="0" lang="en-US" altLang="ko-KR" sz="1800" i="0" smtClean="0">
                <a:solidFill>
                  <a:srgbClr val="0000FF"/>
                </a:solidFill>
                <a:latin typeface="Arial" pitchFamily="34" charset="0"/>
                <a:cs typeface="Arial" pitchFamily="34" charset="0"/>
              </a:rPr>
              <a:t>traffic</a:t>
            </a:r>
            <a:endParaRPr kumimoji="0" lang="en-US" altLang="ko-KR" i="0" smtClean="0">
              <a:solidFill>
                <a:srgbClr val="0000FF"/>
              </a:solidFill>
              <a:latin typeface="Arial" pitchFamily="34" charset="0"/>
              <a:cs typeface="Arial" pitchFamily="34" charset="0"/>
            </a:endParaRPr>
          </a:p>
        </p:txBody>
      </p:sp>
      <p:sp>
        <p:nvSpPr>
          <p:cNvPr id="57" name="Line 51"/>
          <p:cNvSpPr>
            <a:spLocks noChangeShapeType="1"/>
          </p:cNvSpPr>
          <p:nvPr/>
        </p:nvSpPr>
        <p:spPr bwMode="auto">
          <a:xfrm flipV="1">
            <a:off x="1449388" y="5199063"/>
            <a:ext cx="292100" cy="37306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nvGrpSpPr>
          <p:cNvPr id="170016" name="Group 332"/>
          <p:cNvGrpSpPr>
            <a:grpSpLocks/>
          </p:cNvGrpSpPr>
          <p:nvPr/>
        </p:nvGrpSpPr>
        <p:grpSpPr bwMode="auto">
          <a:xfrm>
            <a:off x="2425700" y="4322763"/>
            <a:ext cx="676275" cy="287337"/>
            <a:chOff x="2356" y="1300"/>
            <a:chExt cx="555" cy="194"/>
          </a:xfrm>
        </p:grpSpPr>
        <p:sp>
          <p:nvSpPr>
            <p:cNvPr id="1700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mtClean="0">
                <a:solidFill>
                  <a:srgbClr val="000000"/>
                </a:solidFill>
                <a:latin typeface="Times New Roman" pitchFamily="18" charset="0"/>
              </a:endParaRPr>
            </a:p>
          </p:txBody>
        </p:sp>
        <p:sp>
          <p:nvSpPr>
            <p:cNvPr id="1700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1700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mtClean="0">
                <a:solidFill>
                  <a:srgbClr val="000000"/>
                </a:solidFill>
                <a:latin typeface="Times New Roman" pitchFamily="18" charset="0"/>
              </a:endParaRPr>
            </a:p>
          </p:txBody>
        </p:sp>
        <p:grpSp>
          <p:nvGrpSpPr>
            <p:cNvPr id="170020" name="Group 329"/>
            <p:cNvGrpSpPr>
              <a:grpSpLocks/>
            </p:cNvGrpSpPr>
            <p:nvPr/>
          </p:nvGrpSpPr>
          <p:grpSpPr bwMode="auto">
            <a:xfrm>
              <a:off x="2468" y="1332"/>
              <a:ext cx="310" cy="60"/>
              <a:chOff x="2468" y="1332"/>
              <a:chExt cx="310" cy="60"/>
            </a:xfrm>
          </p:grpSpPr>
          <p:sp>
            <p:nvSpPr>
              <p:cNvPr id="170023"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70024"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sp>
          <p:nvSpPr>
            <p:cNvPr id="63"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latinLnBrk="0" hangingPunct="0">
                <a:defRPr/>
              </a:pPr>
              <a:endParaRPr kumimoji="0" lang="en-US" sz="1800" i="1">
                <a:solidFill>
                  <a:srgbClr val="000000"/>
                </a:solidFill>
                <a:latin typeface="Comic Sans MS" charset="0"/>
                <a:ea typeface="ＭＳ Ｐゴシック" charset="0"/>
                <a:cs typeface="Arial" charset="0"/>
              </a:endParaRPr>
            </a:p>
          </p:txBody>
        </p:sp>
        <p:sp>
          <p:nvSpPr>
            <p:cNvPr id="64"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latinLnBrk="0" hangingPunct="0">
                <a:defRPr/>
              </a:pPr>
              <a:endParaRPr kumimoji="0" lang="en-US" sz="1800" i="1">
                <a:solidFill>
                  <a:srgbClr val="000000"/>
                </a:solidFill>
                <a:latin typeface="Comic Sans MS" charset="0"/>
                <a:ea typeface="ＭＳ Ｐゴシック" charset="0"/>
                <a:cs typeface="Arial" charset="0"/>
              </a:endParaRPr>
            </a:p>
          </p:txBody>
        </p:sp>
      </p:grpSp>
      <p:sp>
        <p:nvSpPr>
          <p:cNvPr id="51" name="직사각형 50"/>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1884514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533400" y="0"/>
            <a:ext cx="7772400" cy="1143000"/>
          </a:xfrm>
        </p:spPr>
        <p:txBody>
          <a:bodyPr/>
          <a:lstStyle/>
          <a:p>
            <a:pPr>
              <a:defRPr/>
            </a:pPr>
            <a:r>
              <a:rPr lang="en-US" dirty="0" smtClean="0">
                <a:ea typeface="ＭＳ Ｐゴシック" charset="0"/>
              </a:rPr>
              <a:t>Differentiated services</a:t>
            </a:r>
            <a:endParaRPr lang="en-US" dirty="0">
              <a:ea typeface="ＭＳ Ｐゴシック" charset="0"/>
            </a:endParaRPr>
          </a:p>
        </p:txBody>
      </p:sp>
      <p:sp>
        <p:nvSpPr>
          <p:cNvPr id="610307" name="Rectangle 3"/>
          <p:cNvSpPr>
            <a:spLocks noGrp="1" noChangeArrowheads="1"/>
          </p:cNvSpPr>
          <p:nvPr>
            <p:ph type="body" idx="1"/>
          </p:nvPr>
        </p:nvSpPr>
        <p:spPr>
          <a:xfrm>
            <a:off x="509588" y="1244600"/>
            <a:ext cx="7772400" cy="3101975"/>
          </a:xfrm>
        </p:spPr>
        <p:txBody>
          <a:bodyPr/>
          <a:lstStyle/>
          <a:p>
            <a:r>
              <a:rPr lang="en-US" altLang="ko-KR" smtClean="0"/>
              <a:t>want </a:t>
            </a:r>
            <a:r>
              <a:rPr lang="ja-JP" altLang="en-US" smtClean="0">
                <a:latin typeface="Arial" pitchFamily="34" charset="0"/>
              </a:rPr>
              <a:t>“</a:t>
            </a:r>
            <a:r>
              <a:rPr lang="en-US" altLang="ja-JP" smtClean="0"/>
              <a:t>qualitative</a:t>
            </a:r>
            <a:r>
              <a:rPr lang="ja-JP" altLang="en-US" smtClean="0">
                <a:latin typeface="Arial" pitchFamily="34" charset="0"/>
              </a:rPr>
              <a:t>”</a:t>
            </a:r>
            <a:r>
              <a:rPr lang="en-US" altLang="ja-JP" smtClean="0"/>
              <a:t> service classes</a:t>
            </a:r>
          </a:p>
          <a:p>
            <a:pPr lvl="1"/>
            <a:r>
              <a:rPr lang="ja-JP" altLang="en-US" smtClean="0">
                <a:latin typeface="Arial" pitchFamily="34" charset="0"/>
              </a:rPr>
              <a:t>“</a:t>
            </a:r>
            <a:r>
              <a:rPr lang="en-US" altLang="ja-JP" smtClean="0"/>
              <a:t>behaves like a wire</a:t>
            </a:r>
            <a:r>
              <a:rPr lang="ja-JP" altLang="en-US" smtClean="0">
                <a:latin typeface="Arial" pitchFamily="34" charset="0"/>
              </a:rPr>
              <a:t>”</a:t>
            </a:r>
            <a:endParaRPr lang="en-US" altLang="ja-JP" smtClean="0"/>
          </a:p>
          <a:p>
            <a:pPr lvl="1"/>
            <a:r>
              <a:rPr lang="en-US" altLang="ko-KR" smtClean="0"/>
              <a:t>relative service distinction: Platinum, Gold, Silver</a:t>
            </a:r>
          </a:p>
          <a:p>
            <a:r>
              <a:rPr lang="en-US" altLang="ko-KR" i="1" smtClean="0">
                <a:solidFill>
                  <a:srgbClr val="CC0000"/>
                </a:solidFill>
              </a:rPr>
              <a:t>scalability:</a:t>
            </a:r>
            <a:r>
              <a:rPr lang="en-US" altLang="ko-KR" smtClean="0">
                <a:solidFill>
                  <a:srgbClr val="CC0000"/>
                </a:solidFill>
              </a:rPr>
              <a:t> </a:t>
            </a:r>
            <a:r>
              <a:rPr lang="en-US" altLang="ko-KR" smtClean="0"/>
              <a:t>simple functions in network core, relatively complex functions at edge routers (or hosts)</a:t>
            </a:r>
          </a:p>
          <a:p>
            <a:pPr lvl="1"/>
            <a:r>
              <a:rPr lang="en-US" altLang="ko-KR" smtClean="0"/>
              <a:t>signaling, maintaining per-flow router state  difficult with large number of flows </a:t>
            </a:r>
          </a:p>
          <a:p>
            <a:r>
              <a:rPr lang="en-US" altLang="ko-KR" smtClean="0"/>
              <a:t>don</a:t>
            </a:r>
            <a:r>
              <a:rPr lang="ja-JP" altLang="en-US" smtClean="0">
                <a:latin typeface="Arial" pitchFamily="34" charset="0"/>
              </a:rPr>
              <a:t>’</a:t>
            </a:r>
            <a:r>
              <a:rPr lang="en-US" altLang="ja-JP" smtClean="0"/>
              <a:t>t define define service classes, provide functional components to build service classes</a:t>
            </a:r>
            <a:endParaRPr lang="en-US" altLang="ko-KR" smtClean="0"/>
          </a:p>
        </p:txBody>
      </p:sp>
      <p:sp>
        <p:nvSpPr>
          <p:cNvPr id="6" name="Footer Placeholder 5"/>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72036" name="Slide Number Placeholder 6"/>
          <p:cNvSpPr>
            <a:spLocks noGrp="1"/>
          </p:cNvSpPr>
          <p:nvPr>
            <p:ph type="sldNum" sz="quarter" idx="12"/>
          </p:nvPr>
        </p:nvSpPr>
        <p:spPr>
          <a:xfrm>
            <a:off x="8181975" y="6486525"/>
            <a:ext cx="676275" cy="326851"/>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a:solidFill>
                  <a:srgbClr val="000000"/>
                </a:solidFill>
                <a:latin typeface="Arial" pitchFamily="34" charset="0"/>
              </a:rPr>
              <a:t>7-</a:t>
            </a:r>
            <a:fld id="{728D795B-0A69-403E-9E13-36B809EF22C8}" type="slidenum">
              <a:rPr lang="en-US" altLang="ko-KR" sz="1200" i="0">
                <a:solidFill>
                  <a:srgbClr val="000000"/>
                </a:solidFill>
                <a:latin typeface="Arial" pitchFamily="34" charset="0"/>
              </a:rPr>
              <a:pPr/>
              <a:t>29</a:t>
            </a:fld>
            <a:endParaRPr lang="en-US" altLang="ko-KR" sz="1200" i="0">
              <a:solidFill>
                <a:srgbClr val="000000"/>
              </a:solidFill>
              <a:latin typeface="Arial" pitchFamily="34" charset="0"/>
            </a:endParaRPr>
          </a:p>
        </p:txBody>
      </p:sp>
      <p:pic>
        <p:nvPicPr>
          <p:cNvPr id="172037" name="Picture 2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876300"/>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3982040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533400" y="53751"/>
            <a:ext cx="8428038" cy="1143001"/>
          </a:xfrm>
        </p:spPr>
        <p:txBody>
          <a:bodyPr/>
          <a:lstStyle/>
          <a:p>
            <a:pPr>
              <a:defRPr/>
            </a:pPr>
            <a:r>
              <a:rPr lang="en-US" sz="4000" dirty="0">
                <a:ea typeface="ＭＳ Ｐゴシック" charset="0"/>
              </a:rPr>
              <a:t>Principles for QOS </a:t>
            </a:r>
            <a:r>
              <a:rPr lang="en-US" sz="4000" dirty="0" smtClean="0">
                <a:ea typeface="ＭＳ Ｐゴシック" charset="0"/>
              </a:rPr>
              <a:t>guarantees </a:t>
            </a:r>
            <a:r>
              <a:rPr lang="en-US" sz="4000" dirty="0">
                <a:ea typeface="ＭＳ Ｐゴシック" charset="0"/>
              </a:rPr>
              <a:t>(more)</a:t>
            </a:r>
          </a:p>
        </p:txBody>
      </p:sp>
      <p:sp>
        <p:nvSpPr>
          <p:cNvPr id="234499" name="Rectangle 3"/>
          <p:cNvSpPr>
            <a:spLocks noGrp="1" noChangeArrowheads="1"/>
          </p:cNvSpPr>
          <p:nvPr>
            <p:ph type="body" idx="1"/>
          </p:nvPr>
        </p:nvSpPr>
        <p:spPr>
          <a:xfrm>
            <a:off x="574675" y="1193800"/>
            <a:ext cx="8159750" cy="1812925"/>
          </a:xfrm>
        </p:spPr>
        <p:txBody>
          <a:bodyPr/>
          <a:lstStyle/>
          <a:p>
            <a:r>
              <a:rPr lang="en-US" altLang="ko-KR" smtClean="0"/>
              <a:t>what if applications misbehave (VoIP sends higher than declared rate)</a:t>
            </a:r>
          </a:p>
          <a:p>
            <a:pPr lvl="1"/>
            <a:r>
              <a:rPr lang="en-US" altLang="ko-KR" smtClean="0"/>
              <a:t>policing: force source adherence to bandwidth allocations</a:t>
            </a:r>
          </a:p>
          <a:p>
            <a:r>
              <a:rPr lang="en-US" altLang="ko-KR" i="1" smtClean="0">
                <a:solidFill>
                  <a:srgbClr val="000099"/>
                </a:solidFill>
              </a:rPr>
              <a:t>marking</a:t>
            </a:r>
            <a:r>
              <a:rPr lang="en-US" altLang="ko-KR" smtClean="0"/>
              <a:t>, </a:t>
            </a:r>
            <a:r>
              <a:rPr lang="en-US" altLang="ko-KR" i="1" smtClean="0">
                <a:solidFill>
                  <a:srgbClr val="000099"/>
                </a:solidFill>
              </a:rPr>
              <a:t>policing</a:t>
            </a:r>
            <a:r>
              <a:rPr lang="en-US" altLang="ko-KR" smtClean="0"/>
              <a:t> at network edge</a:t>
            </a:r>
            <a:endParaRPr lang="en-US" altLang="ko-KR" sz="2000" smtClean="0"/>
          </a:p>
        </p:txBody>
      </p:sp>
      <p:sp>
        <p:nvSpPr>
          <p:cNvPr id="234501" name="Text Box 5"/>
          <p:cNvSpPr txBox="1">
            <a:spLocks noChangeArrowheads="1"/>
          </p:cNvSpPr>
          <p:nvPr/>
        </p:nvSpPr>
        <p:spPr bwMode="auto">
          <a:xfrm>
            <a:off x="955675" y="5794375"/>
            <a:ext cx="76501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i="0" smtClean="0">
                <a:solidFill>
                  <a:srgbClr val="000099"/>
                </a:solidFill>
                <a:latin typeface="Gill Sans MT" pitchFamily="34" charset="0"/>
              </a:rPr>
              <a:t>provide protection (isolation) for one class from others</a:t>
            </a:r>
            <a:endParaRPr kumimoji="0" lang="en-US" altLang="ko-KR" sz="2000" b="1" i="0" smtClean="0">
              <a:solidFill>
                <a:srgbClr val="000099"/>
              </a:solidFill>
              <a:latin typeface="Gill Sans MT" pitchFamily="34" charset="0"/>
            </a:endParaRPr>
          </a:p>
        </p:txBody>
      </p:sp>
      <p:sp>
        <p:nvSpPr>
          <p:cNvPr id="234502" name="Rectangle 6"/>
          <p:cNvSpPr>
            <a:spLocks noChangeArrowheads="1"/>
          </p:cNvSpPr>
          <p:nvPr/>
        </p:nvSpPr>
        <p:spPr bwMode="auto">
          <a:xfrm>
            <a:off x="677863" y="5646738"/>
            <a:ext cx="7670800" cy="763587"/>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34503" name="Text Box 7"/>
          <p:cNvSpPr txBox="1">
            <a:spLocks noChangeArrowheads="1"/>
          </p:cNvSpPr>
          <p:nvPr/>
        </p:nvSpPr>
        <p:spPr bwMode="auto">
          <a:xfrm>
            <a:off x="887413" y="5384800"/>
            <a:ext cx="16510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800" i="1" dirty="0">
                <a:solidFill>
                  <a:srgbClr val="CC0000"/>
                </a:solidFill>
                <a:latin typeface="Gill Sans MT"/>
                <a:ea typeface="ＭＳ Ｐゴシック" charset="0"/>
                <a:cs typeface="ＭＳ Ｐゴシック" charset="0"/>
              </a:rPr>
              <a:t>Principle 2</a:t>
            </a:r>
          </a:p>
        </p:txBody>
      </p:sp>
      <p:sp>
        <p:nvSpPr>
          <p:cNvPr id="234505" name="Line 9"/>
          <p:cNvSpPr>
            <a:spLocks noChangeShapeType="1"/>
          </p:cNvSpPr>
          <p:nvPr/>
        </p:nvSpPr>
        <p:spPr bwMode="auto">
          <a:xfrm>
            <a:off x="2951163" y="4078288"/>
            <a:ext cx="3716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grpSp>
        <p:nvGrpSpPr>
          <p:cNvPr id="153607" name="Group 11"/>
          <p:cNvGrpSpPr>
            <a:grpSpLocks/>
          </p:cNvGrpSpPr>
          <p:nvPr/>
        </p:nvGrpSpPr>
        <p:grpSpPr bwMode="auto">
          <a:xfrm>
            <a:off x="3303588" y="3744913"/>
            <a:ext cx="1058862" cy="552450"/>
            <a:chOff x="1605" y="1665"/>
            <a:chExt cx="556" cy="501"/>
          </a:xfrm>
        </p:grpSpPr>
        <p:sp>
          <p:nvSpPr>
            <p:cNvPr id="234508" name="Freeform 12"/>
            <p:cNvSpPr>
              <a:spLocks/>
            </p:cNvSpPr>
            <p:nvPr/>
          </p:nvSpPr>
          <p:spPr bwMode="auto">
            <a:xfrm>
              <a:off x="1605" y="1738"/>
              <a:ext cx="556" cy="242"/>
            </a:xfrm>
            <a:custGeom>
              <a:avLst/>
              <a:gdLst>
                <a:gd name="T0" fmla="*/ 5 w 556"/>
                <a:gd name="T1" fmla="*/ 17 h 252"/>
                <a:gd name="T2" fmla="*/ 47 w 556"/>
                <a:gd name="T3" fmla="*/ 50 h 252"/>
                <a:gd name="T4" fmla="*/ 119 w 556"/>
                <a:gd name="T5" fmla="*/ 72 h 252"/>
                <a:gd name="T6" fmla="*/ 180 w 556"/>
                <a:gd name="T7" fmla="*/ 76 h 252"/>
                <a:gd name="T8" fmla="*/ 257 w 556"/>
                <a:gd name="T9" fmla="*/ 84 h 252"/>
                <a:gd name="T10" fmla="*/ 315 w 556"/>
                <a:gd name="T11" fmla="*/ 84 h 252"/>
                <a:gd name="T12" fmla="*/ 387 w 556"/>
                <a:gd name="T13" fmla="*/ 78 h 252"/>
                <a:gd name="T14" fmla="*/ 452 w 556"/>
                <a:gd name="T15" fmla="*/ 67 h 252"/>
                <a:gd name="T16" fmla="*/ 531 w 556"/>
                <a:gd name="T17" fmla="*/ 36 h 252"/>
                <a:gd name="T18" fmla="*/ 552 w 556"/>
                <a:gd name="T19" fmla="*/ 26 h 252"/>
                <a:gd name="T20" fmla="*/ 550 w 556"/>
                <a:gd name="T21" fmla="*/ 154 h 252"/>
                <a:gd name="T22" fmla="*/ 518 w 556"/>
                <a:gd name="T23" fmla="*/ 188 h 252"/>
                <a:gd name="T24" fmla="*/ 489 w 556"/>
                <a:gd name="T25" fmla="*/ 207 h 252"/>
                <a:gd name="T26" fmla="*/ 450 w 556"/>
                <a:gd name="T27" fmla="*/ 222 h 252"/>
                <a:gd name="T28" fmla="*/ 393 w 556"/>
                <a:gd name="T29" fmla="*/ 234 h 252"/>
                <a:gd name="T30" fmla="*/ 323 w 556"/>
                <a:gd name="T31" fmla="*/ 241 h 252"/>
                <a:gd name="T32" fmla="*/ 261 w 556"/>
                <a:gd name="T33" fmla="*/ 242 h 252"/>
                <a:gd name="T34" fmla="*/ 205 w 556"/>
                <a:gd name="T35" fmla="*/ 238 h 252"/>
                <a:gd name="T36" fmla="*/ 155 w 556"/>
                <a:gd name="T37" fmla="*/ 231 h 252"/>
                <a:gd name="T38" fmla="*/ 88 w 556"/>
                <a:gd name="T39" fmla="*/ 215 h 252"/>
                <a:gd name="T40" fmla="*/ 51 w 556"/>
                <a:gd name="T41" fmla="*/ 201 h 252"/>
                <a:gd name="T42" fmla="*/ 25 w 556"/>
                <a:gd name="T43" fmla="*/ 174 h 252"/>
                <a:gd name="T44" fmla="*/ 5 w 556"/>
                <a:gd name="T45" fmla="*/ 151 h 252"/>
                <a:gd name="T46" fmla="*/ 5 w 556"/>
                <a:gd name="T47" fmla="*/ 17 h 2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sp>
          <p:nvSpPr>
            <p:cNvPr id="234509" name="Oval 13"/>
            <p:cNvSpPr>
              <a:spLocks noChangeArrowheads="1"/>
            </p:cNvSpPr>
            <p:nvPr/>
          </p:nvSpPr>
          <p:spPr bwMode="auto">
            <a:xfrm>
              <a:off x="1610" y="1784"/>
              <a:ext cx="548" cy="137"/>
            </a:xfrm>
            <a:prstGeom prst="ellipse">
              <a:avLst/>
            </a:prstGeom>
            <a:noFill/>
            <a:ln w="12700" cap="rnd">
              <a:solidFill>
                <a:schemeClr val="tx1"/>
              </a:solidFill>
              <a:prstDash val="sysDot"/>
              <a:round/>
              <a:headEnd/>
              <a:tailEnd/>
            </a:ln>
            <a:effectLst/>
            <a:extLst>
              <a:ext uri="{909E8E84-426E-40DD-AFC4-6F175D3DCCD1}">
                <a14:hiddenFill xmlns:a14="http://schemas.microsoft.com/office/drawing/2010/main">
                  <a:gradFill rotWithShape="1">
                    <a:gsLst>
                      <a:gs pos="0">
                        <a:schemeClr val="hlink"/>
                      </a:gs>
                      <a:gs pos="100000">
                        <a:srgbClr val="FFFFFF"/>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4510" name="Line 14"/>
            <p:cNvSpPr>
              <a:spLocks noChangeShapeType="1"/>
            </p:cNvSpPr>
            <p:nvPr/>
          </p:nvSpPr>
          <p:spPr bwMode="auto">
            <a:xfrm>
              <a:off x="1612" y="1763"/>
              <a:ext cx="0" cy="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11" name="Line 15"/>
            <p:cNvSpPr>
              <a:spLocks noChangeShapeType="1"/>
            </p:cNvSpPr>
            <p:nvPr/>
          </p:nvSpPr>
          <p:spPr bwMode="auto">
            <a:xfrm>
              <a:off x="2160" y="1738"/>
              <a:ext cx="0" cy="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12" name="Oval 16"/>
            <p:cNvSpPr>
              <a:spLocks noChangeArrowheads="1"/>
            </p:cNvSpPr>
            <p:nvPr/>
          </p:nvSpPr>
          <p:spPr bwMode="auto">
            <a:xfrm>
              <a:off x="1607" y="1665"/>
              <a:ext cx="550" cy="15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3690" name="Group 17"/>
            <p:cNvGrpSpPr>
              <a:grpSpLocks/>
            </p:cNvGrpSpPr>
            <p:nvPr/>
          </p:nvGrpSpPr>
          <p:grpSpPr bwMode="auto">
            <a:xfrm>
              <a:off x="1740" y="1700"/>
              <a:ext cx="272" cy="92"/>
              <a:chOff x="2848" y="848"/>
              <a:chExt cx="140" cy="98"/>
            </a:xfrm>
          </p:grpSpPr>
          <p:sp>
            <p:nvSpPr>
              <p:cNvPr id="234514"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15" name="Line 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16" name="Line 2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53691" name="Group 21"/>
            <p:cNvGrpSpPr>
              <a:grpSpLocks/>
            </p:cNvGrpSpPr>
            <p:nvPr/>
          </p:nvGrpSpPr>
          <p:grpSpPr bwMode="auto">
            <a:xfrm flipV="1">
              <a:off x="1740" y="1699"/>
              <a:ext cx="272" cy="92"/>
              <a:chOff x="2848" y="848"/>
              <a:chExt cx="140" cy="98"/>
            </a:xfrm>
          </p:grpSpPr>
          <p:sp>
            <p:nvSpPr>
              <p:cNvPr id="234518" name="Line 22"/>
              <p:cNvSpPr>
                <a:spLocks noChangeShapeType="1"/>
              </p:cNvSpPr>
              <p:nvPr/>
            </p:nvSpPr>
            <p:spPr bwMode="auto">
              <a:xfrm flipV="1">
                <a:off x="2848" y="846"/>
                <a:ext cx="5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19" name="Line 23"/>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20" name="Line 2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234521" name="Oval 25"/>
            <p:cNvSpPr>
              <a:spLocks noChangeArrowheads="1"/>
            </p:cNvSpPr>
            <p:nvPr/>
          </p:nvSpPr>
          <p:spPr bwMode="auto">
            <a:xfrm>
              <a:off x="1609" y="2008"/>
              <a:ext cx="550" cy="158"/>
            </a:xfrm>
            <a:prstGeom prst="ellipse">
              <a:avLst/>
            </a:prstGeom>
            <a:gradFill rotWithShape="1">
              <a:gsLst>
                <a:gs pos="0">
                  <a:srgbClr val="FFFFFF"/>
                </a:gs>
                <a:gs pos="100000">
                  <a:schemeClr val="hlink"/>
                </a:gs>
              </a:gsLst>
              <a:lin ang="5400000" scaled="1"/>
            </a:gradFill>
            <a:ln w="31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grpSp>
        <p:nvGrpSpPr>
          <p:cNvPr id="153608" name="Group 26"/>
          <p:cNvGrpSpPr>
            <a:grpSpLocks/>
          </p:cNvGrpSpPr>
          <p:nvPr/>
        </p:nvGrpSpPr>
        <p:grpSpPr bwMode="auto">
          <a:xfrm>
            <a:off x="3554413" y="4021138"/>
            <a:ext cx="774700" cy="136525"/>
            <a:chOff x="3150" y="1799"/>
            <a:chExt cx="643" cy="204"/>
          </a:xfrm>
        </p:grpSpPr>
        <p:sp>
          <p:nvSpPr>
            <p:cNvPr id="234523" name="Rectangle 27"/>
            <p:cNvSpPr>
              <a:spLocks noChangeArrowheads="1"/>
            </p:cNvSpPr>
            <p:nvPr/>
          </p:nvSpPr>
          <p:spPr bwMode="auto">
            <a:xfrm>
              <a:off x="3634" y="1799"/>
              <a:ext cx="159" cy="20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4524" name="Rectangle 28"/>
            <p:cNvSpPr>
              <a:spLocks noChangeArrowheads="1"/>
            </p:cNvSpPr>
            <p:nvPr/>
          </p:nvSpPr>
          <p:spPr bwMode="auto">
            <a:xfrm>
              <a:off x="3472" y="1799"/>
              <a:ext cx="162" cy="204"/>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4525" name="Rectangle 29"/>
            <p:cNvSpPr>
              <a:spLocks noChangeArrowheads="1"/>
            </p:cNvSpPr>
            <p:nvPr/>
          </p:nvSpPr>
          <p:spPr bwMode="auto">
            <a:xfrm>
              <a:off x="3311" y="1799"/>
              <a:ext cx="161" cy="204"/>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4526" name="Rectangle 30"/>
            <p:cNvSpPr>
              <a:spLocks noChangeArrowheads="1"/>
            </p:cNvSpPr>
            <p:nvPr/>
          </p:nvSpPr>
          <p:spPr bwMode="auto">
            <a:xfrm>
              <a:off x="3150" y="1799"/>
              <a:ext cx="159" cy="20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234527" name="Line 31"/>
          <p:cNvSpPr>
            <a:spLocks noChangeShapeType="1"/>
          </p:cNvSpPr>
          <p:nvPr/>
        </p:nvSpPr>
        <p:spPr bwMode="auto">
          <a:xfrm flipH="1">
            <a:off x="2714625" y="3519488"/>
            <a:ext cx="485775" cy="1096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28" name="Line 32"/>
          <p:cNvSpPr>
            <a:spLocks noChangeShapeType="1"/>
          </p:cNvSpPr>
          <p:nvPr/>
        </p:nvSpPr>
        <p:spPr bwMode="auto">
          <a:xfrm flipH="1" flipV="1">
            <a:off x="2478088" y="4606925"/>
            <a:ext cx="24765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29" name="Line 33"/>
          <p:cNvSpPr>
            <a:spLocks noChangeShapeType="1"/>
          </p:cNvSpPr>
          <p:nvPr/>
        </p:nvSpPr>
        <p:spPr bwMode="auto">
          <a:xfrm flipH="1">
            <a:off x="2840038" y="3509963"/>
            <a:ext cx="371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30" name="Line 34"/>
          <p:cNvSpPr>
            <a:spLocks noChangeShapeType="1"/>
          </p:cNvSpPr>
          <p:nvPr/>
        </p:nvSpPr>
        <p:spPr bwMode="auto">
          <a:xfrm flipH="1">
            <a:off x="6451600" y="3460750"/>
            <a:ext cx="485775" cy="1096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31" name="Line 35"/>
          <p:cNvSpPr>
            <a:spLocks noChangeShapeType="1"/>
          </p:cNvSpPr>
          <p:nvPr/>
        </p:nvSpPr>
        <p:spPr bwMode="auto">
          <a:xfrm flipH="1">
            <a:off x="6464300" y="4554538"/>
            <a:ext cx="3730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32" name="Line 36"/>
          <p:cNvSpPr>
            <a:spLocks noChangeShapeType="1"/>
          </p:cNvSpPr>
          <p:nvPr/>
        </p:nvSpPr>
        <p:spPr bwMode="auto">
          <a:xfrm flipH="1" flipV="1">
            <a:off x="6937375" y="3460750"/>
            <a:ext cx="260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grpSp>
        <p:nvGrpSpPr>
          <p:cNvPr id="153615" name="Group 37"/>
          <p:cNvGrpSpPr>
            <a:grpSpLocks/>
          </p:cNvGrpSpPr>
          <p:nvPr/>
        </p:nvGrpSpPr>
        <p:grpSpPr bwMode="auto">
          <a:xfrm>
            <a:off x="5267325" y="3898900"/>
            <a:ext cx="1001713" cy="290513"/>
            <a:chOff x="3600" y="219"/>
            <a:chExt cx="360" cy="175"/>
          </a:xfrm>
        </p:grpSpPr>
        <p:sp>
          <p:nvSpPr>
            <p:cNvPr id="234534"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4535" name="Line 3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36" name="Line 4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37" name="Rectangle 4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i="0" smtClean="0">
                <a:solidFill>
                  <a:srgbClr val="000000"/>
                </a:solidFill>
                <a:latin typeface="Arial" pitchFamily="34" charset="0"/>
                <a:cs typeface="Arial" pitchFamily="34" charset="0"/>
              </a:endParaRPr>
            </a:p>
          </p:txBody>
        </p:sp>
        <p:sp>
          <p:nvSpPr>
            <p:cNvPr id="234538"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3673" name="Group 43"/>
            <p:cNvGrpSpPr>
              <a:grpSpLocks/>
            </p:cNvGrpSpPr>
            <p:nvPr/>
          </p:nvGrpSpPr>
          <p:grpSpPr bwMode="auto">
            <a:xfrm>
              <a:off x="3686" y="244"/>
              <a:ext cx="177" cy="66"/>
              <a:chOff x="2848" y="848"/>
              <a:chExt cx="140" cy="98"/>
            </a:xfrm>
          </p:grpSpPr>
          <p:sp>
            <p:nvSpPr>
              <p:cNvPr id="234540" name="Line 4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41" name="Line 4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42" name="Line 4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53674" name="Group 47"/>
            <p:cNvGrpSpPr>
              <a:grpSpLocks/>
            </p:cNvGrpSpPr>
            <p:nvPr/>
          </p:nvGrpSpPr>
          <p:grpSpPr bwMode="auto">
            <a:xfrm flipV="1">
              <a:off x="3686" y="243"/>
              <a:ext cx="177" cy="66"/>
              <a:chOff x="2848" y="848"/>
              <a:chExt cx="140" cy="98"/>
            </a:xfrm>
          </p:grpSpPr>
          <p:sp>
            <p:nvSpPr>
              <p:cNvPr id="234544" name="Line 4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45" name="Line 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46" name="Line 5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sp>
        <p:nvSpPr>
          <p:cNvPr id="234547" name="Text Box 51"/>
          <p:cNvSpPr txBox="1">
            <a:spLocks noChangeArrowheads="1"/>
          </p:cNvSpPr>
          <p:nvPr/>
        </p:nvSpPr>
        <p:spPr bwMode="auto">
          <a:xfrm>
            <a:off x="3611563" y="3417888"/>
            <a:ext cx="5127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a:solidFill>
                  <a:srgbClr val="000000"/>
                </a:solidFill>
                <a:latin typeface="Arial"/>
                <a:ea typeface="ＭＳ Ｐゴシック" charset="0"/>
                <a:cs typeface="Arial"/>
              </a:rPr>
              <a:t>R1</a:t>
            </a:r>
          </a:p>
        </p:txBody>
      </p:sp>
      <p:sp>
        <p:nvSpPr>
          <p:cNvPr id="234548" name="Text Box 52"/>
          <p:cNvSpPr txBox="1">
            <a:spLocks noChangeArrowheads="1"/>
          </p:cNvSpPr>
          <p:nvPr/>
        </p:nvSpPr>
        <p:spPr bwMode="auto">
          <a:xfrm>
            <a:off x="5608638" y="3505200"/>
            <a:ext cx="5127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a:solidFill>
                  <a:srgbClr val="000000"/>
                </a:solidFill>
                <a:latin typeface="Arial"/>
                <a:ea typeface="ＭＳ Ｐゴシック" charset="0"/>
                <a:cs typeface="Arial"/>
              </a:rPr>
              <a:t>R2</a:t>
            </a:r>
          </a:p>
        </p:txBody>
      </p:sp>
      <p:sp>
        <p:nvSpPr>
          <p:cNvPr id="234549" name="Freeform 53"/>
          <p:cNvSpPr>
            <a:spLocks/>
          </p:cNvSpPr>
          <p:nvPr/>
        </p:nvSpPr>
        <p:spPr bwMode="auto">
          <a:xfrm>
            <a:off x="2895600" y="3344863"/>
            <a:ext cx="4235450" cy="646112"/>
          </a:xfrm>
          <a:custGeom>
            <a:avLst/>
            <a:gdLst>
              <a:gd name="T0" fmla="*/ 0 w 3323"/>
              <a:gd name="T1" fmla="*/ 78417 h 585"/>
              <a:gd name="T2" fmla="*/ 441007 w 3323"/>
              <a:gd name="T3" fmla="*/ 78417 h 585"/>
              <a:gd name="T4" fmla="*/ 169520 w 3323"/>
              <a:gd name="T5" fmla="*/ 626232 h 585"/>
              <a:gd name="T6" fmla="*/ 3624923 w 3323"/>
              <a:gd name="T7" fmla="*/ 646112 h 585"/>
              <a:gd name="T8" fmla="*/ 3952492 w 3323"/>
              <a:gd name="T9" fmla="*/ 0 h 585"/>
              <a:gd name="T10" fmla="*/ 4235450 w 3323"/>
              <a:gd name="T11" fmla="*/ 0 h 5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sp>
        <p:nvSpPr>
          <p:cNvPr id="234550" name="Freeform 54"/>
          <p:cNvSpPr>
            <a:spLocks/>
          </p:cNvSpPr>
          <p:nvPr/>
        </p:nvSpPr>
        <p:spPr bwMode="auto">
          <a:xfrm>
            <a:off x="2646363" y="4117975"/>
            <a:ext cx="4078287" cy="557213"/>
          </a:xfrm>
          <a:custGeom>
            <a:avLst/>
            <a:gdLst>
              <a:gd name="T0" fmla="*/ 0 w 3199"/>
              <a:gd name="T1" fmla="*/ 557212 h 505"/>
              <a:gd name="T2" fmla="*/ 123662 w 3199"/>
              <a:gd name="T3" fmla="*/ 547281 h 505"/>
              <a:gd name="T4" fmla="*/ 362061 w 3199"/>
              <a:gd name="T5" fmla="*/ 0 h 505"/>
              <a:gd name="T6" fmla="*/ 3885784 w 3199"/>
              <a:gd name="T7" fmla="*/ 0 h 505"/>
              <a:gd name="T8" fmla="*/ 3648659 w 3199"/>
              <a:gd name="T9" fmla="*/ 508663 h 505"/>
              <a:gd name="T10" fmla="*/ 4078288 w 3199"/>
              <a:gd name="T11" fmla="*/ 508663 h 5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graphicFrame>
        <p:nvGraphicFramePr>
          <p:cNvPr id="153620" name="Object 56"/>
          <p:cNvGraphicFramePr>
            <a:graphicFrameLocks noChangeAspect="1"/>
          </p:cNvGraphicFramePr>
          <p:nvPr/>
        </p:nvGraphicFramePr>
        <p:xfrm>
          <a:off x="2249488" y="3203575"/>
          <a:ext cx="681037" cy="449263"/>
        </p:xfrm>
        <a:graphic>
          <a:graphicData uri="http://schemas.openxmlformats.org/presentationml/2006/ole">
            <mc:AlternateContent xmlns:mc="http://schemas.openxmlformats.org/markup-compatibility/2006">
              <mc:Choice xmlns:v="urn:schemas-microsoft-com:vml" Requires="v">
                <p:oleObj spid="_x0000_s114712" name="Clip" r:id="rId4" imgW="682368" imgH="480541" progId="MS_ClipArt_Gallery.2">
                  <p:embed/>
                </p:oleObj>
              </mc:Choice>
              <mc:Fallback>
                <p:oleObj name="Clip" r:id="rId4"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488" y="3203575"/>
                        <a:ext cx="681037"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53621" name="Object 57"/>
          <p:cNvGraphicFramePr>
            <a:graphicFrameLocks noChangeAspect="1"/>
          </p:cNvGraphicFramePr>
          <p:nvPr/>
        </p:nvGraphicFramePr>
        <p:xfrm>
          <a:off x="7099300" y="3173413"/>
          <a:ext cx="681038" cy="449262"/>
        </p:xfrm>
        <a:graphic>
          <a:graphicData uri="http://schemas.openxmlformats.org/presentationml/2006/ole">
            <mc:AlternateContent xmlns:mc="http://schemas.openxmlformats.org/markup-compatibility/2006">
              <mc:Choice xmlns:v="urn:schemas-microsoft-com:vml" Requires="v">
                <p:oleObj spid="_x0000_s114713" name="Clip" r:id="rId6" imgW="682368" imgH="480541" progId="MS_ClipArt_Gallery.2">
                  <p:embed/>
                </p:oleObj>
              </mc:Choice>
              <mc:Fallback>
                <p:oleObj name="Clip" r:id="rId6"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300" y="3173413"/>
                        <a:ext cx="681038"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4554" name="Oval 58"/>
          <p:cNvSpPr>
            <a:spLocks noChangeArrowheads="1"/>
          </p:cNvSpPr>
          <p:nvPr/>
        </p:nvSpPr>
        <p:spPr bwMode="auto">
          <a:xfrm>
            <a:off x="2990850" y="3432175"/>
            <a:ext cx="436563" cy="3651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4555" name="Oval 59"/>
          <p:cNvSpPr>
            <a:spLocks noChangeArrowheads="1"/>
          </p:cNvSpPr>
          <p:nvPr/>
        </p:nvSpPr>
        <p:spPr bwMode="auto">
          <a:xfrm>
            <a:off x="2678113" y="4160838"/>
            <a:ext cx="436562" cy="3651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4556" name="Text Box 60"/>
          <p:cNvSpPr txBox="1">
            <a:spLocks noChangeArrowheads="1"/>
          </p:cNvSpPr>
          <p:nvPr/>
        </p:nvSpPr>
        <p:spPr bwMode="auto">
          <a:xfrm>
            <a:off x="4010025" y="4222750"/>
            <a:ext cx="1600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000000"/>
                </a:solidFill>
                <a:latin typeface="Arial"/>
                <a:ea typeface="ＭＳ Ｐゴシック" charset="0"/>
                <a:cs typeface="Arial"/>
              </a:rPr>
              <a:t>1.5 Mbps link</a:t>
            </a:r>
          </a:p>
        </p:txBody>
      </p:sp>
      <p:sp>
        <p:nvSpPr>
          <p:cNvPr id="234557" name="Text Box 61"/>
          <p:cNvSpPr txBox="1">
            <a:spLocks noChangeArrowheads="1"/>
          </p:cNvSpPr>
          <p:nvPr/>
        </p:nvSpPr>
        <p:spPr bwMode="auto">
          <a:xfrm>
            <a:off x="1362075" y="3052763"/>
            <a:ext cx="94297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000000"/>
                </a:solidFill>
                <a:latin typeface="Arial"/>
                <a:ea typeface="ＭＳ Ｐゴシック" charset="0"/>
                <a:cs typeface="Arial"/>
              </a:rPr>
              <a:t>1 Mbps </a:t>
            </a:r>
          </a:p>
          <a:p>
            <a:pPr eaLnBrk="0" latinLnBrk="0" hangingPunct="0">
              <a:defRPr/>
            </a:pPr>
            <a:r>
              <a:rPr kumimoji="0" lang="en-US" sz="1800">
                <a:solidFill>
                  <a:srgbClr val="000000"/>
                </a:solidFill>
                <a:latin typeface="Arial"/>
                <a:ea typeface="ＭＳ Ｐゴシック" charset="0"/>
                <a:cs typeface="Arial"/>
              </a:rPr>
              <a:t>phone</a:t>
            </a:r>
          </a:p>
        </p:txBody>
      </p:sp>
      <p:sp>
        <p:nvSpPr>
          <p:cNvPr id="234558" name="Text Box 62"/>
          <p:cNvSpPr txBox="1">
            <a:spLocks noChangeArrowheads="1"/>
          </p:cNvSpPr>
          <p:nvPr/>
        </p:nvSpPr>
        <p:spPr bwMode="auto">
          <a:xfrm>
            <a:off x="2514600" y="4876800"/>
            <a:ext cx="33655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dirty="0">
                <a:solidFill>
                  <a:srgbClr val="000000"/>
                </a:solidFill>
                <a:latin typeface="Arial"/>
                <a:ea typeface="ＭＳ Ｐゴシック" charset="0"/>
                <a:cs typeface="Arial"/>
              </a:rPr>
              <a:t>packet marking and policing</a:t>
            </a:r>
          </a:p>
        </p:txBody>
      </p:sp>
      <p:sp>
        <p:nvSpPr>
          <p:cNvPr id="234559" name="Line 63"/>
          <p:cNvSpPr>
            <a:spLocks noChangeShapeType="1"/>
          </p:cNvSpPr>
          <p:nvPr/>
        </p:nvSpPr>
        <p:spPr bwMode="auto">
          <a:xfrm>
            <a:off x="3216275" y="3614738"/>
            <a:ext cx="422275" cy="1349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4560" name="Line 64"/>
          <p:cNvSpPr>
            <a:spLocks noChangeShapeType="1"/>
          </p:cNvSpPr>
          <p:nvPr/>
        </p:nvSpPr>
        <p:spPr bwMode="auto">
          <a:xfrm flipH="1" flipV="1">
            <a:off x="2879725" y="4344988"/>
            <a:ext cx="758825" cy="633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53630" name="Slide Number Placeholder 4"/>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E7AE46EE-871F-411E-9F1B-625D4F1981C5}" type="slidenum">
              <a:rPr lang="en-US" altLang="ko-KR" sz="1200" i="0">
                <a:solidFill>
                  <a:srgbClr val="000000"/>
                </a:solidFill>
                <a:latin typeface="Arial" pitchFamily="34" charset="0"/>
              </a:rPr>
              <a:pPr/>
              <a:t>3</a:t>
            </a:fld>
            <a:endParaRPr lang="en-US" altLang="ko-KR" sz="1200" i="0" dirty="0">
              <a:solidFill>
                <a:srgbClr val="000000"/>
              </a:solidFill>
              <a:latin typeface="Arial" pitchFamily="34" charset="0"/>
            </a:endParaRPr>
          </a:p>
        </p:txBody>
      </p:sp>
      <p:grpSp>
        <p:nvGrpSpPr>
          <p:cNvPr id="153631" name="Group 542"/>
          <p:cNvGrpSpPr>
            <a:grpSpLocks/>
          </p:cNvGrpSpPr>
          <p:nvPr/>
        </p:nvGrpSpPr>
        <p:grpSpPr bwMode="auto">
          <a:xfrm>
            <a:off x="1641475" y="4181475"/>
            <a:ext cx="985838" cy="895350"/>
            <a:chOff x="-44" y="1473"/>
            <a:chExt cx="981" cy="1105"/>
          </a:xfrm>
        </p:grpSpPr>
        <p:pic>
          <p:nvPicPr>
            <p:cNvPr id="153666" name="Picture 529"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7"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grpSp>
      <p:grpSp>
        <p:nvGrpSpPr>
          <p:cNvPr id="153632" name="Group 249"/>
          <p:cNvGrpSpPr>
            <a:grpSpLocks/>
          </p:cNvGrpSpPr>
          <p:nvPr/>
        </p:nvGrpSpPr>
        <p:grpSpPr bwMode="auto">
          <a:xfrm>
            <a:off x="6759575" y="4276725"/>
            <a:ext cx="363538" cy="687388"/>
            <a:chOff x="4140" y="429"/>
            <a:chExt cx="1425" cy="2396"/>
          </a:xfrm>
        </p:grpSpPr>
        <p:sp>
          <p:nvSpPr>
            <p:cNvPr id="153634"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71"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53636"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53637"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74"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3639" name="Group 255"/>
            <p:cNvGrpSpPr>
              <a:grpSpLocks/>
            </p:cNvGrpSpPr>
            <p:nvPr/>
          </p:nvGrpSpPr>
          <p:grpSpPr bwMode="auto">
            <a:xfrm>
              <a:off x="4749" y="668"/>
              <a:ext cx="581" cy="145"/>
              <a:chOff x="614" y="2568"/>
              <a:chExt cx="725" cy="139"/>
            </a:xfrm>
          </p:grpSpPr>
          <p:sp>
            <p:nvSpPr>
              <p:cNvPr id="100"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01"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76"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3641" name="Group 259"/>
            <p:cNvGrpSpPr>
              <a:grpSpLocks/>
            </p:cNvGrpSpPr>
            <p:nvPr/>
          </p:nvGrpSpPr>
          <p:grpSpPr bwMode="auto">
            <a:xfrm>
              <a:off x="4747" y="994"/>
              <a:ext cx="581" cy="134"/>
              <a:chOff x="614" y="2568"/>
              <a:chExt cx="725" cy="139"/>
            </a:xfrm>
          </p:grpSpPr>
          <p:sp>
            <p:nvSpPr>
              <p:cNvPr id="98"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9"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78"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79"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3644" name="Group 264"/>
            <p:cNvGrpSpPr>
              <a:grpSpLocks/>
            </p:cNvGrpSpPr>
            <p:nvPr/>
          </p:nvGrpSpPr>
          <p:grpSpPr bwMode="auto">
            <a:xfrm>
              <a:off x="4735" y="1627"/>
              <a:ext cx="582" cy="151"/>
              <a:chOff x="614" y="2568"/>
              <a:chExt cx="725" cy="139"/>
            </a:xfrm>
          </p:grpSpPr>
          <p:sp>
            <p:nvSpPr>
              <p:cNvPr id="96"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7"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153645"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nvGrpSpPr>
            <p:cNvPr id="153646" name="Group 268"/>
            <p:cNvGrpSpPr>
              <a:grpSpLocks/>
            </p:cNvGrpSpPr>
            <p:nvPr/>
          </p:nvGrpSpPr>
          <p:grpSpPr bwMode="auto">
            <a:xfrm>
              <a:off x="4739" y="1327"/>
              <a:ext cx="582" cy="139"/>
              <a:chOff x="614" y="2568"/>
              <a:chExt cx="725" cy="139"/>
            </a:xfrm>
          </p:grpSpPr>
          <p:sp>
            <p:nvSpPr>
              <p:cNvPr id="94"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5"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83"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53648"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53649"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86"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53651"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88"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89"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0"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1"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z="1800" i="0" smtClean="0">
                <a:solidFill>
                  <a:srgbClr val="FF0000"/>
                </a:solidFill>
                <a:latin typeface="Arial" pitchFamily="34" charset="0"/>
                <a:cs typeface="Arial" pitchFamily="34" charset="0"/>
              </a:endParaRPr>
            </a:p>
          </p:txBody>
        </p:sp>
        <p:sp>
          <p:nvSpPr>
            <p:cNvPr id="92"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3"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pic>
        <p:nvPicPr>
          <p:cNvPr id="153633" name="Picture 6" descr="underline_ba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13" y="806450"/>
            <a:ext cx="8228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직사각형 1"/>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2326737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8116766" y="6457950"/>
            <a:ext cx="1027234" cy="400050"/>
          </a:xfrm>
          <a:prstGeom prst="rect">
            <a:avLst/>
          </a:prstGeom>
        </p:spPr>
        <p:txBody>
          <a:bodyPr/>
          <a:lstStyle/>
          <a:p>
            <a:fld id="{223E40BC-13FF-40B9-9660-B54F1CE70490}" type="slidenum">
              <a:rPr lang="en-US" altLang="ko-KR">
                <a:cs typeface="Arial" panose="020B0604020202020204" pitchFamily="34" charset="0"/>
              </a:rPr>
              <a:pPr/>
              <a:t>30</a:t>
            </a:fld>
            <a:endParaRPr lang="en-US" altLang="ko-KR" sz="1000">
              <a:cs typeface="Arial" panose="020B0604020202020204" pitchFamily="34" charset="0"/>
            </a:endParaRPr>
          </a:p>
        </p:txBody>
      </p:sp>
      <p:sp>
        <p:nvSpPr>
          <p:cNvPr id="282626" name="Rectangle 2"/>
          <p:cNvSpPr>
            <a:spLocks noGrp="1" noChangeArrowheads="1"/>
          </p:cNvSpPr>
          <p:nvPr>
            <p:ph type="title"/>
          </p:nvPr>
        </p:nvSpPr>
        <p:spPr>
          <a:xfrm>
            <a:off x="0" y="400050"/>
            <a:ext cx="8313127" cy="647700"/>
          </a:xfrm>
        </p:spPr>
        <p:txBody>
          <a:bodyPr/>
          <a:lstStyle/>
          <a:p>
            <a:r>
              <a:rPr lang="en-US" altLang="ko-KR">
                <a:latin typeface="Arial" panose="020B0604020202020204" pitchFamily="34" charset="0"/>
                <a:cs typeface="Arial" panose="020B0604020202020204" pitchFamily="34" charset="0"/>
              </a:rPr>
              <a:t>Differentiated Services </a:t>
            </a:r>
          </a:p>
        </p:txBody>
      </p:sp>
      <p:sp>
        <p:nvSpPr>
          <p:cNvPr id="282627" name="Rectangle 3"/>
          <p:cNvSpPr>
            <a:spLocks noGrp="1" noChangeArrowheads="1"/>
          </p:cNvSpPr>
          <p:nvPr>
            <p:ph type="body" idx="1"/>
          </p:nvPr>
        </p:nvSpPr>
        <p:spPr>
          <a:xfrm>
            <a:off x="72008" y="1203325"/>
            <a:ext cx="8964488" cy="4673947"/>
          </a:xfrm>
        </p:spPr>
        <p:txBody>
          <a:bodyPr/>
          <a:lstStyle/>
          <a:p>
            <a:r>
              <a:rPr lang="en-US" altLang="ko-KR" sz="2000" dirty="0" smtClean="0">
                <a:latin typeface="Arial" panose="020B0604020202020204" pitchFamily="34" charset="0"/>
                <a:cs typeface="Arial" panose="020B0604020202020204" pitchFamily="34" charset="0"/>
              </a:rPr>
              <a:t>Service </a:t>
            </a:r>
            <a:r>
              <a:rPr lang="en-US" altLang="ko-KR" sz="2000" dirty="0">
                <a:latin typeface="Arial" panose="020B0604020202020204" pitchFamily="34" charset="0"/>
                <a:cs typeface="Arial" panose="020B0604020202020204" pitchFamily="34" charset="0"/>
              </a:rPr>
              <a:t>Level Agreement(SLA): an agreement between a customer and the DS domain. TCA is a subset of SLA</a:t>
            </a:r>
          </a:p>
          <a:p>
            <a:pPr lvl="1"/>
            <a:r>
              <a:rPr lang="en-US" altLang="ko-KR" sz="1800" dirty="0">
                <a:latin typeface="Arial" panose="020B0604020202020204" pitchFamily="34" charset="0"/>
                <a:cs typeface="Arial" panose="020B0604020202020204" pitchFamily="34" charset="0"/>
              </a:rPr>
              <a:t>other details: Routing constraint, encryption requirements etc.</a:t>
            </a:r>
          </a:p>
          <a:p>
            <a:pPr lvl="1"/>
            <a:r>
              <a:rPr lang="en-US" altLang="ko-KR" sz="1800" dirty="0">
                <a:latin typeface="Arial" panose="020B0604020202020204" pitchFamily="34" charset="0"/>
                <a:cs typeface="Arial" panose="020B0604020202020204" pitchFamily="34" charset="0"/>
              </a:rPr>
              <a:t>Edge routers are responsible for interfacing with the customers by executing SLAs</a:t>
            </a:r>
          </a:p>
          <a:p>
            <a:pPr lvl="1"/>
            <a:r>
              <a:rPr lang="en-US" altLang="ko-KR" sz="1800" dirty="0">
                <a:latin typeface="Arial" panose="020B0604020202020204" pitchFamily="34" charset="0"/>
                <a:cs typeface="Arial" panose="020B0604020202020204" pitchFamily="34" charset="0"/>
              </a:rPr>
              <a:t>Bandwidth Broker helps the Edge routers in the admission control of the SLAs</a:t>
            </a:r>
            <a:r>
              <a:rPr lang="en-US" altLang="ko-KR" sz="1800" dirty="0" smtClean="0">
                <a:latin typeface="Arial" panose="020B0604020202020204" pitchFamily="34" charset="0"/>
                <a:cs typeface="Arial" panose="020B0604020202020204" pitchFamily="34" charset="0"/>
              </a:rPr>
              <a:t>.</a:t>
            </a:r>
          </a:p>
          <a:p>
            <a:r>
              <a:rPr lang="en-US" altLang="ko-KR" sz="2000" dirty="0">
                <a:latin typeface="Arial" panose="020B0604020202020204" pitchFamily="34" charset="0"/>
                <a:cs typeface="Arial" panose="020B0604020202020204" pitchFamily="34" charset="0"/>
              </a:rPr>
              <a:t>Per-Hop behavior</a:t>
            </a:r>
          </a:p>
          <a:p>
            <a:pPr lvl="1"/>
            <a:r>
              <a:rPr lang="en-US" altLang="ko-KR" sz="1800" dirty="0">
                <a:latin typeface="Arial" panose="020B0604020202020204" pitchFamily="34" charset="0"/>
                <a:cs typeface="Arial" panose="020B0604020202020204" pitchFamily="34" charset="0"/>
              </a:rPr>
              <a:t>a description of the externally observable forwarding behavior of a DS node applied to a particular DS behavior aggregate</a:t>
            </a:r>
          </a:p>
          <a:p>
            <a:pPr lvl="1"/>
            <a:r>
              <a:rPr lang="en-US" altLang="ko-KR" sz="1800" dirty="0">
                <a:latin typeface="Arial" panose="020B0604020202020204" pitchFamily="34" charset="0"/>
                <a:cs typeface="Arial" panose="020B0604020202020204" pitchFamily="34" charset="0"/>
              </a:rPr>
              <a:t>Expedited Forwarding: can be used to construct services with quantitative guarantees</a:t>
            </a:r>
          </a:p>
          <a:p>
            <a:pPr lvl="1"/>
            <a:r>
              <a:rPr lang="en-US" altLang="ko-KR" sz="1800" dirty="0">
                <a:latin typeface="Arial" panose="020B0604020202020204" pitchFamily="34" charset="0"/>
                <a:cs typeface="Arial" panose="020B0604020202020204" pitchFamily="34" charset="0"/>
              </a:rPr>
              <a:t>Assured Forwarding</a:t>
            </a:r>
          </a:p>
          <a:p>
            <a:pPr lvl="2"/>
            <a:r>
              <a:rPr lang="en-US" altLang="ko-KR" sz="1600" dirty="0">
                <a:latin typeface="Arial" panose="020B0604020202020204" pitchFamily="34" charset="0"/>
                <a:cs typeface="Arial" panose="020B0604020202020204" pitchFamily="34" charset="0"/>
              </a:rPr>
              <a:t>four classes: each class is guaranteed to be provided with some minimum amount of bandwidth and </a:t>
            </a:r>
            <a:r>
              <a:rPr lang="en-US" altLang="ko-KR" sz="1600" dirty="0" smtClean="0">
                <a:latin typeface="Arial" panose="020B0604020202020204" pitchFamily="34" charset="0"/>
                <a:cs typeface="Arial" panose="020B0604020202020204" pitchFamily="34" charset="0"/>
              </a:rPr>
              <a:t>buffering</a:t>
            </a:r>
            <a:endParaRPr lang="en-US" altLang="ko-K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621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8116766" y="6457950"/>
            <a:ext cx="1027234" cy="400050"/>
          </a:xfrm>
          <a:prstGeom prst="rect">
            <a:avLst/>
          </a:prstGeom>
        </p:spPr>
        <p:txBody>
          <a:bodyPr/>
          <a:lstStyle/>
          <a:p>
            <a:fld id="{93BC80BB-E9B6-435D-A0D4-D4C00FA178DE}" type="slidenum">
              <a:rPr lang="en-US" altLang="ko-KR">
                <a:cs typeface="Arial" panose="020B0604020202020204" pitchFamily="34" charset="0"/>
              </a:rPr>
              <a:pPr/>
              <a:t>31</a:t>
            </a:fld>
            <a:endParaRPr lang="en-US" altLang="ko-KR" sz="1000">
              <a:cs typeface="Arial" panose="020B0604020202020204" pitchFamily="34" charset="0"/>
            </a:endParaRPr>
          </a:p>
        </p:txBody>
      </p:sp>
      <p:sp>
        <p:nvSpPr>
          <p:cNvPr id="270338" name="Rectangle 2"/>
          <p:cNvSpPr>
            <a:spLocks noGrp="1" noChangeArrowheads="1"/>
          </p:cNvSpPr>
          <p:nvPr>
            <p:ph type="title"/>
          </p:nvPr>
        </p:nvSpPr>
        <p:spPr>
          <a:xfrm>
            <a:off x="0" y="400050"/>
            <a:ext cx="8313127" cy="647700"/>
          </a:xfrm>
        </p:spPr>
        <p:txBody>
          <a:bodyPr/>
          <a:lstStyle/>
          <a:p>
            <a:r>
              <a:rPr lang="en-US" altLang="ko-KR" dirty="0">
                <a:latin typeface="Arial" panose="020B0604020202020204" pitchFamily="34" charset="0"/>
                <a:cs typeface="Arial" panose="020B0604020202020204" pitchFamily="34" charset="0"/>
              </a:rPr>
              <a:t>Differentiated </a:t>
            </a:r>
            <a:r>
              <a:rPr lang="en-US" altLang="ko-KR" dirty="0" smtClean="0">
                <a:latin typeface="Arial" panose="020B0604020202020204" pitchFamily="34" charset="0"/>
                <a:cs typeface="Arial" panose="020B0604020202020204" pitchFamily="34" charset="0"/>
              </a:rPr>
              <a:t>Services(DS) </a:t>
            </a:r>
            <a:endParaRPr lang="en-US" altLang="ko-KR" dirty="0">
              <a:latin typeface="Arial" panose="020B0604020202020204" pitchFamily="34" charset="0"/>
              <a:cs typeface="Arial" panose="020B0604020202020204" pitchFamily="34" charset="0"/>
            </a:endParaRPr>
          </a:p>
        </p:txBody>
      </p:sp>
      <p:sp>
        <p:nvSpPr>
          <p:cNvPr id="270339" name="Rectangle 3"/>
          <p:cNvSpPr>
            <a:spLocks noGrp="1" noChangeArrowheads="1"/>
          </p:cNvSpPr>
          <p:nvPr>
            <p:ph type="body" idx="1"/>
          </p:nvPr>
        </p:nvSpPr>
        <p:spPr>
          <a:xfrm>
            <a:off x="0" y="1203325"/>
            <a:ext cx="8806962" cy="5056188"/>
          </a:xfrm>
        </p:spPr>
        <p:txBody>
          <a:bodyPr/>
          <a:lstStyle/>
          <a:p>
            <a:r>
              <a:rPr lang="en-US" altLang="ko-KR" sz="2400" dirty="0">
                <a:latin typeface="Arial" panose="020B0604020202020204" pitchFamily="34" charset="0"/>
                <a:cs typeface="Arial" panose="020B0604020202020204" pitchFamily="34" charset="0"/>
              </a:rPr>
              <a:t>Edge functions: packet classification and traffic conditioning</a:t>
            </a:r>
          </a:p>
          <a:p>
            <a:pPr lvl="1"/>
            <a:r>
              <a:rPr lang="fr-FR" altLang="ko-KR" sz="2000" dirty="0" smtClean="0">
                <a:latin typeface="Arial" panose="020B0604020202020204" pitchFamily="34" charset="0"/>
                <a:cs typeface="Arial" panose="020B0604020202020204" pitchFamily="34" charset="0"/>
              </a:rPr>
              <a:t>Conditionning: meter</a:t>
            </a:r>
            <a:r>
              <a:rPr lang="fr-FR" altLang="ko-KR" sz="2000" dirty="0">
                <a:latin typeface="Arial" panose="020B0604020202020204" pitchFamily="34" charset="0"/>
                <a:cs typeface="Arial" panose="020B0604020202020204" pitchFamily="34" charset="0"/>
              </a:rPr>
              <a:t>, policer, dropper, marker, and shaper</a:t>
            </a:r>
            <a:endParaRPr lang="en-US" altLang="ko-KR" sz="2000" dirty="0" smtClean="0">
              <a:latin typeface="Arial" panose="020B0604020202020204" pitchFamily="34" charset="0"/>
              <a:cs typeface="Arial" panose="020B0604020202020204" pitchFamily="34" charset="0"/>
            </a:endParaRPr>
          </a:p>
          <a:p>
            <a:pPr lvl="1"/>
            <a:r>
              <a:rPr lang="en-US" altLang="ko-KR" sz="2000" dirty="0" smtClean="0">
                <a:latin typeface="Arial" panose="020B0604020202020204" pitchFamily="34" charset="0"/>
                <a:cs typeface="Arial" panose="020B0604020202020204" pitchFamily="34" charset="0"/>
              </a:rPr>
              <a:t>packet </a:t>
            </a:r>
            <a:r>
              <a:rPr lang="en-US" altLang="ko-KR" sz="2000" dirty="0">
                <a:latin typeface="Arial" panose="020B0604020202020204" pitchFamily="34" charset="0"/>
                <a:cs typeface="Arial" panose="020B0604020202020204" pitchFamily="34" charset="0"/>
              </a:rPr>
              <a:t>marking, forwarding immediately/delayed/dropped</a:t>
            </a:r>
          </a:p>
          <a:p>
            <a:pPr lvl="1"/>
            <a:r>
              <a:rPr lang="en-US" altLang="ko-KR" sz="2000" dirty="0">
                <a:latin typeface="Arial" panose="020B0604020202020204" pitchFamily="34" charset="0"/>
                <a:cs typeface="Arial" panose="020B0604020202020204" pitchFamily="34" charset="0"/>
              </a:rPr>
              <a:t>passes: VIP pass...</a:t>
            </a:r>
          </a:p>
          <a:p>
            <a:r>
              <a:rPr lang="en-US" altLang="ko-KR" sz="2400" dirty="0">
                <a:latin typeface="Arial" panose="020B0604020202020204" pitchFamily="34" charset="0"/>
                <a:cs typeface="Arial" panose="020B0604020202020204" pitchFamily="34" charset="0"/>
              </a:rPr>
              <a:t>Core function: forwarding according to per-hop behavior</a:t>
            </a:r>
          </a:p>
          <a:p>
            <a:pPr lvl="1"/>
            <a:r>
              <a:rPr lang="en-US" altLang="ko-KR" sz="2000" dirty="0">
                <a:latin typeface="Arial" panose="020B0604020202020204" pitchFamily="34" charset="0"/>
                <a:cs typeface="Arial" panose="020B0604020202020204" pitchFamily="34" charset="0"/>
              </a:rPr>
              <a:t>packet marking: the class of traffic(the behavior aggregate) </a:t>
            </a:r>
          </a:p>
          <a:p>
            <a:pPr lvl="1"/>
            <a:r>
              <a:rPr lang="en-US" altLang="ko-KR" sz="2000" dirty="0">
                <a:latin typeface="Arial" panose="020B0604020202020204" pitchFamily="34" charset="0"/>
                <a:cs typeface="Arial" panose="020B0604020202020204" pitchFamily="34" charset="0"/>
              </a:rPr>
              <a:t>obviates the need to keep router state for individual source-destination pairs</a:t>
            </a:r>
            <a:endParaRPr lang="en-US" altLang="ko-KR" dirty="0">
              <a:latin typeface="Arial" panose="020B0604020202020204" pitchFamily="34" charset="0"/>
              <a:cs typeface="Arial" panose="020B0604020202020204" pitchFamily="34" charset="0"/>
            </a:endParaRPr>
          </a:p>
        </p:txBody>
      </p:sp>
      <p:pic>
        <p:nvPicPr>
          <p:cNvPr id="270340" name="Picture 4" descr="C:\My Documents\diffserv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3977357"/>
            <a:ext cx="4032448" cy="2792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My Documents\diffserv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06" y="260648"/>
            <a:ext cx="2800110" cy="100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289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1" name="Picture 2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 y="882650"/>
            <a:ext cx="5027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4" name="Text Box 2"/>
          <p:cNvSpPr txBox="1">
            <a:spLocks noChangeArrowheads="1"/>
          </p:cNvSpPr>
          <p:nvPr/>
        </p:nvSpPr>
        <p:spPr bwMode="auto">
          <a:xfrm>
            <a:off x="246063" y="1319213"/>
            <a:ext cx="4070350" cy="15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80988" indent="-28098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eaLnBrk="0" latinLnBrk="0" hangingPunct="0">
              <a:lnSpc>
                <a:spcPct val="90000"/>
              </a:lnSpc>
              <a:spcBef>
                <a:spcPct val="50000"/>
              </a:spcBef>
              <a:defRPr/>
            </a:pPr>
            <a:r>
              <a:rPr kumimoji="0" lang="en-US" dirty="0">
                <a:solidFill>
                  <a:srgbClr val="000000"/>
                </a:solidFill>
                <a:latin typeface="Arial"/>
                <a:cs typeface="Arial"/>
              </a:rPr>
              <a:t>e</a:t>
            </a:r>
            <a:r>
              <a:rPr kumimoji="0" lang="en-US" dirty="0" smtClean="0">
                <a:solidFill>
                  <a:srgbClr val="000000"/>
                </a:solidFill>
                <a:latin typeface="Arial"/>
                <a:cs typeface="Arial"/>
              </a:rPr>
              <a:t>dge router:</a:t>
            </a:r>
          </a:p>
          <a:p>
            <a:pPr eaLnBrk="0" latinLnBrk="0" hangingPunct="0">
              <a:lnSpc>
                <a:spcPct val="60000"/>
              </a:lnSpc>
              <a:spcBef>
                <a:spcPct val="50000"/>
              </a:spcBef>
              <a:buClr>
                <a:srgbClr val="000099"/>
              </a:buClr>
              <a:buSzPct val="75000"/>
              <a:buFont typeface="Wingdings" charset="0"/>
              <a:buChar char="v"/>
              <a:defRPr/>
            </a:pPr>
            <a:r>
              <a:rPr kumimoji="0" lang="en-US" sz="2000" i="1" dirty="0" smtClean="0">
                <a:solidFill>
                  <a:srgbClr val="000099"/>
                </a:solidFill>
                <a:latin typeface="Arial"/>
                <a:cs typeface="Arial"/>
              </a:rPr>
              <a:t>per-flow </a:t>
            </a:r>
            <a:r>
              <a:rPr kumimoji="0" lang="en-US" sz="2000" dirty="0" smtClean="0">
                <a:solidFill>
                  <a:srgbClr val="000000"/>
                </a:solidFill>
                <a:latin typeface="Arial"/>
                <a:cs typeface="Arial"/>
              </a:rPr>
              <a:t>traffic management</a:t>
            </a:r>
          </a:p>
          <a:p>
            <a:pPr eaLnBrk="0" latinLnBrk="0" hangingPunct="0">
              <a:spcBef>
                <a:spcPct val="50000"/>
              </a:spcBef>
              <a:buClr>
                <a:srgbClr val="000099"/>
              </a:buClr>
              <a:buSzPct val="75000"/>
              <a:buFont typeface="Wingdings" charset="0"/>
              <a:buChar char="v"/>
              <a:defRPr/>
            </a:pPr>
            <a:r>
              <a:rPr kumimoji="0" lang="en-US" sz="2000" dirty="0" smtClean="0">
                <a:solidFill>
                  <a:srgbClr val="000000"/>
                </a:solidFill>
                <a:latin typeface="Arial"/>
                <a:cs typeface="Arial"/>
              </a:rPr>
              <a:t>marks packets as </a:t>
            </a:r>
            <a:r>
              <a:rPr kumimoji="0" lang="en-US" sz="2000" dirty="0" smtClean="0">
                <a:solidFill>
                  <a:srgbClr val="00CC00"/>
                </a:solidFill>
                <a:latin typeface="Arial"/>
                <a:cs typeface="Arial"/>
              </a:rPr>
              <a:t>in-profile</a:t>
            </a:r>
            <a:r>
              <a:rPr kumimoji="0" lang="en-US" sz="2000" dirty="0" smtClean="0">
                <a:solidFill>
                  <a:srgbClr val="000000"/>
                </a:solidFill>
                <a:latin typeface="Arial"/>
                <a:cs typeface="Arial"/>
              </a:rPr>
              <a:t> and </a:t>
            </a:r>
            <a:r>
              <a:rPr kumimoji="0" lang="en-US" sz="2000" dirty="0" smtClean="0">
                <a:solidFill>
                  <a:srgbClr val="CC0000"/>
                </a:solidFill>
                <a:latin typeface="Arial"/>
                <a:cs typeface="Arial"/>
              </a:rPr>
              <a:t>out-profile </a:t>
            </a:r>
          </a:p>
        </p:txBody>
      </p:sp>
      <p:sp>
        <p:nvSpPr>
          <p:cNvPr id="612355" name="Text Box 3"/>
          <p:cNvSpPr txBox="1">
            <a:spLocks noChangeArrowheads="1"/>
          </p:cNvSpPr>
          <p:nvPr/>
        </p:nvSpPr>
        <p:spPr bwMode="auto">
          <a:xfrm>
            <a:off x="379413" y="3883025"/>
            <a:ext cx="43418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80988" indent="-28098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eaLnBrk="0" latinLnBrk="0" hangingPunct="0">
              <a:spcBef>
                <a:spcPct val="50000"/>
              </a:spcBef>
              <a:defRPr/>
            </a:pPr>
            <a:r>
              <a:rPr kumimoji="0" lang="en-US" dirty="0" smtClean="0">
                <a:solidFill>
                  <a:srgbClr val="000000"/>
                </a:solidFill>
                <a:latin typeface="Arial"/>
                <a:cs typeface="Arial"/>
              </a:rPr>
              <a:t>core router:</a:t>
            </a:r>
          </a:p>
          <a:p>
            <a:pPr eaLnBrk="0" latinLnBrk="0" hangingPunct="0">
              <a:spcBef>
                <a:spcPct val="50000"/>
              </a:spcBef>
              <a:buClr>
                <a:srgbClr val="000099"/>
              </a:buClr>
              <a:buSzPct val="75000"/>
              <a:buFont typeface="Wingdings" charset="0"/>
              <a:buChar char="v"/>
              <a:defRPr/>
            </a:pPr>
            <a:r>
              <a:rPr kumimoji="0" lang="en-US" sz="2000" i="1" dirty="0" smtClean="0">
                <a:solidFill>
                  <a:srgbClr val="000099"/>
                </a:solidFill>
                <a:latin typeface="Arial"/>
                <a:cs typeface="Arial"/>
              </a:rPr>
              <a:t>per class </a:t>
            </a:r>
            <a:r>
              <a:rPr kumimoji="0" lang="en-US" sz="2000" dirty="0" smtClean="0">
                <a:solidFill>
                  <a:srgbClr val="000000"/>
                </a:solidFill>
                <a:latin typeface="Arial"/>
                <a:cs typeface="Arial"/>
              </a:rPr>
              <a:t>traffic management</a:t>
            </a:r>
          </a:p>
          <a:p>
            <a:pPr eaLnBrk="0" latinLnBrk="0" hangingPunct="0">
              <a:spcBef>
                <a:spcPct val="50000"/>
              </a:spcBef>
              <a:buClr>
                <a:srgbClr val="000099"/>
              </a:buClr>
              <a:buSzPct val="75000"/>
              <a:buFont typeface="Wingdings" charset="0"/>
              <a:buChar char="v"/>
              <a:defRPr/>
            </a:pPr>
            <a:r>
              <a:rPr kumimoji="0" lang="en-US" sz="2000" dirty="0" smtClean="0">
                <a:solidFill>
                  <a:srgbClr val="000000"/>
                </a:solidFill>
                <a:latin typeface="Arial"/>
                <a:cs typeface="Arial"/>
              </a:rPr>
              <a:t>buffering and scheduling based on </a:t>
            </a:r>
            <a:r>
              <a:rPr kumimoji="0" lang="en-US" sz="2000" i="1" dirty="0" smtClean="0">
                <a:solidFill>
                  <a:srgbClr val="000099"/>
                </a:solidFill>
                <a:latin typeface="Arial"/>
                <a:cs typeface="Arial"/>
              </a:rPr>
              <a:t>marking</a:t>
            </a:r>
            <a:r>
              <a:rPr kumimoji="0" lang="en-US" sz="2000" dirty="0" smtClean="0">
                <a:solidFill>
                  <a:srgbClr val="FF0000"/>
                </a:solidFill>
                <a:latin typeface="Arial"/>
                <a:cs typeface="Arial"/>
              </a:rPr>
              <a:t> </a:t>
            </a:r>
            <a:r>
              <a:rPr kumimoji="0" lang="en-US" sz="2000" dirty="0" smtClean="0">
                <a:solidFill>
                  <a:srgbClr val="000000"/>
                </a:solidFill>
                <a:latin typeface="Arial"/>
                <a:cs typeface="Arial"/>
              </a:rPr>
              <a:t>at edge</a:t>
            </a:r>
          </a:p>
          <a:p>
            <a:pPr eaLnBrk="0" latinLnBrk="0" hangingPunct="0">
              <a:spcBef>
                <a:spcPct val="50000"/>
              </a:spcBef>
              <a:buClr>
                <a:srgbClr val="000099"/>
              </a:buClr>
              <a:buSzPct val="75000"/>
              <a:buFont typeface="Wingdings" charset="0"/>
              <a:buChar char="v"/>
              <a:defRPr/>
            </a:pPr>
            <a:r>
              <a:rPr kumimoji="0" lang="en-US" sz="2000" dirty="0" smtClean="0">
                <a:solidFill>
                  <a:srgbClr val="000000"/>
                </a:solidFill>
                <a:latin typeface="Arial"/>
                <a:cs typeface="Arial"/>
              </a:rPr>
              <a:t>preference given to </a:t>
            </a:r>
            <a:r>
              <a:rPr kumimoji="0" lang="en-US" sz="2000" dirty="0" smtClean="0">
                <a:solidFill>
                  <a:srgbClr val="00CC00"/>
                </a:solidFill>
                <a:latin typeface="Arial"/>
                <a:cs typeface="Arial"/>
              </a:rPr>
              <a:t>in-profile </a:t>
            </a:r>
            <a:r>
              <a:rPr kumimoji="0" lang="en-US" sz="2000" dirty="0" smtClean="0">
                <a:solidFill>
                  <a:srgbClr val="000000"/>
                </a:solidFill>
                <a:latin typeface="Arial"/>
                <a:cs typeface="Arial"/>
              </a:rPr>
              <a:t>packets over </a:t>
            </a:r>
            <a:r>
              <a:rPr kumimoji="0" lang="en-US" sz="2000" dirty="0" smtClean="0">
                <a:solidFill>
                  <a:srgbClr val="CC0000"/>
                </a:solidFill>
                <a:latin typeface="Arial"/>
                <a:cs typeface="Arial"/>
              </a:rPr>
              <a:t>out-of-profile </a:t>
            </a:r>
            <a:r>
              <a:rPr kumimoji="0" lang="en-US" sz="2000" dirty="0" smtClean="0">
                <a:solidFill>
                  <a:srgbClr val="000000"/>
                </a:solidFill>
                <a:latin typeface="Arial"/>
                <a:cs typeface="Arial"/>
              </a:rPr>
              <a:t>packets</a:t>
            </a:r>
          </a:p>
        </p:txBody>
      </p:sp>
      <p:sp>
        <p:nvSpPr>
          <p:cNvPr id="612357" name="Line 5"/>
          <p:cNvSpPr>
            <a:spLocks noChangeShapeType="1"/>
          </p:cNvSpPr>
          <p:nvPr/>
        </p:nvSpPr>
        <p:spPr bwMode="auto">
          <a:xfrm flipV="1">
            <a:off x="8181975" y="5630863"/>
            <a:ext cx="473075" cy="55562"/>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174085" name="Freeform 7"/>
          <p:cNvSpPr>
            <a:spLocks/>
          </p:cNvSpPr>
          <p:nvPr/>
        </p:nvSpPr>
        <p:spPr bwMode="auto">
          <a:xfrm>
            <a:off x="6884988" y="4441825"/>
            <a:ext cx="1504950" cy="1341438"/>
          </a:xfrm>
          <a:custGeom>
            <a:avLst/>
            <a:gdLst>
              <a:gd name="T0" fmla="*/ 19032 w 2135"/>
              <a:gd name="T1" fmla="*/ 526244 h 1662"/>
              <a:gd name="T2" fmla="*/ 74014 w 2135"/>
              <a:gd name="T3" fmla="*/ 61341 h 1662"/>
              <a:gd name="T4" fmla="*/ 463116 w 2135"/>
              <a:gd name="T5" fmla="*/ 158196 h 1662"/>
              <a:gd name="T6" fmla="*/ 852218 w 2135"/>
              <a:gd name="T7" fmla="*/ 80712 h 1662"/>
              <a:gd name="T8" fmla="*/ 1410494 w 2135"/>
              <a:gd name="T9" fmla="*/ 327692 h 1662"/>
              <a:gd name="T10" fmla="*/ 1418953 w 2135"/>
              <a:gd name="T11" fmla="*/ 923348 h 1662"/>
              <a:gd name="T12" fmla="*/ 1114438 w 2135"/>
              <a:gd name="T13" fmla="*/ 1291396 h 1662"/>
              <a:gd name="T14" fmla="*/ 573079 w 2135"/>
              <a:gd name="T15" fmla="*/ 1223598 h 1662"/>
              <a:gd name="T16" fmla="*/ 353152 w 2135"/>
              <a:gd name="T17" fmla="*/ 1025046 h 1662"/>
              <a:gd name="T18" fmla="*/ 128996 w 2135"/>
              <a:gd name="T19" fmla="*/ 860393 h 1662"/>
              <a:gd name="T20" fmla="*/ 19032 w 2135"/>
              <a:gd name="T21" fmla="*/ 526244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a:extLst>
            <a:ext uri="{91240B29-F687-4F45-9708-019B960494DF}">
              <a14:hiddenLine xmlns:a14="http://schemas.microsoft.com/office/drawing/2010/main" w="12700" cmpd="sng">
                <a:solidFill>
                  <a:srgbClr val="000000"/>
                </a:solidFill>
                <a:round/>
                <a:headEnd/>
                <a:tailEnd/>
              </a14:hiddenLine>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sp>
        <p:nvSpPr>
          <p:cNvPr id="174086" name="Freeform 8"/>
          <p:cNvSpPr>
            <a:spLocks/>
          </p:cNvSpPr>
          <p:nvPr/>
        </p:nvSpPr>
        <p:spPr bwMode="auto">
          <a:xfrm>
            <a:off x="6934200" y="2819400"/>
            <a:ext cx="1165225" cy="1565275"/>
          </a:xfrm>
          <a:custGeom>
            <a:avLst/>
            <a:gdLst>
              <a:gd name="T0" fmla="*/ 215549 w 1292"/>
              <a:gd name="T1" fmla="*/ 8731 h 1255"/>
              <a:gd name="T2" fmla="*/ 31566 w 1292"/>
              <a:gd name="T3" fmla="*/ 195815 h 1255"/>
              <a:gd name="T4" fmla="*/ 26154 w 1292"/>
              <a:gd name="T5" fmla="*/ 652302 h 1255"/>
              <a:gd name="T6" fmla="*/ 47799 w 1292"/>
              <a:gd name="T7" fmla="*/ 1033955 h 1255"/>
              <a:gd name="T8" fmla="*/ 220960 w 1292"/>
              <a:gd name="T9" fmla="*/ 1086338 h 1255"/>
              <a:gd name="T10" fmla="*/ 583514 w 1292"/>
              <a:gd name="T11" fmla="*/ 1408124 h 1255"/>
              <a:gd name="T12" fmla="*/ 897368 w 1292"/>
              <a:gd name="T13" fmla="*/ 1542825 h 1255"/>
              <a:gd name="T14" fmla="*/ 1081350 w 1292"/>
              <a:gd name="T15" fmla="*/ 1273423 h 1255"/>
              <a:gd name="T16" fmla="*/ 1146286 w 1292"/>
              <a:gd name="T17" fmla="*/ 555018 h 1255"/>
              <a:gd name="T18" fmla="*/ 1086762 w 1292"/>
              <a:gd name="T19" fmla="*/ 263166 h 1255"/>
              <a:gd name="T20" fmla="*/ 675506 w 1292"/>
              <a:gd name="T21" fmla="*/ 143432 h 1255"/>
              <a:gd name="T22" fmla="*/ 215549 w 1292"/>
              <a:gd name="T23" fmla="*/ 8731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99FF"/>
          </a:solidFill>
          <a:ln>
            <a:noFill/>
          </a:ln>
          <a:extLst>
            <a:ext uri="{91240B29-F687-4F45-9708-019B960494DF}">
              <a14:hiddenLine xmlns:a14="http://schemas.microsoft.com/office/drawing/2010/main" w="12700" cmpd="sng">
                <a:solidFill>
                  <a:srgbClr val="000000"/>
                </a:solidFill>
                <a:round/>
                <a:headEnd/>
                <a:tailEnd/>
              </a14:hiddenLine>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sp>
        <p:nvSpPr>
          <p:cNvPr id="174087" name="Freeform 9"/>
          <p:cNvSpPr>
            <a:spLocks/>
          </p:cNvSpPr>
          <p:nvPr/>
        </p:nvSpPr>
        <p:spPr bwMode="auto">
          <a:xfrm>
            <a:off x="5111750" y="2879725"/>
            <a:ext cx="1554163" cy="1790700"/>
          </a:xfrm>
          <a:custGeom>
            <a:avLst/>
            <a:gdLst>
              <a:gd name="T0" fmla="*/ 637902 w 1340"/>
              <a:gd name="T1" fmla="*/ 63148 h 1191"/>
              <a:gd name="T2" fmla="*/ 95105 w 1340"/>
              <a:gd name="T3" fmla="*/ 90212 h 1191"/>
              <a:gd name="T4" fmla="*/ 67270 w 1340"/>
              <a:gd name="T5" fmla="*/ 604418 h 1191"/>
              <a:gd name="T6" fmla="*/ 32475 w 1340"/>
              <a:gd name="T7" fmla="*/ 1082539 h 1191"/>
              <a:gd name="T8" fmla="*/ 129900 w 1340"/>
              <a:gd name="T9" fmla="*/ 1308068 h 1191"/>
              <a:gd name="T10" fmla="*/ 623984 w 1340"/>
              <a:gd name="T11" fmla="*/ 1317089 h 1191"/>
              <a:gd name="T12" fmla="*/ 742286 w 1340"/>
              <a:gd name="T13" fmla="*/ 1695978 h 1191"/>
              <a:gd name="T14" fmla="*/ 1431221 w 1340"/>
              <a:gd name="T15" fmla="*/ 1650872 h 1191"/>
              <a:gd name="T16" fmla="*/ 1479933 w 1340"/>
              <a:gd name="T17" fmla="*/ 857010 h 1191"/>
              <a:gd name="T18" fmla="*/ 1396426 w 1340"/>
              <a:gd name="T19" fmla="*/ 514206 h 1191"/>
              <a:gd name="T20" fmla="*/ 881465 w 1340"/>
              <a:gd name="T21" fmla="*/ 433016 h 1191"/>
              <a:gd name="T22" fmla="*/ 637902 w 1340"/>
              <a:gd name="T23" fmla="*/ 63148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99FF"/>
          </a:solidFill>
          <a:ln>
            <a:noFill/>
          </a:ln>
          <a:extLst>
            <a:ext uri="{91240B29-F687-4F45-9708-019B960494DF}">
              <a14:hiddenLine xmlns:a14="http://schemas.microsoft.com/office/drawing/2010/main" w="12700" cmpd="sng">
                <a:solidFill>
                  <a:srgbClr val="000000"/>
                </a:solidFill>
                <a:round/>
                <a:headEnd/>
                <a:tailEnd/>
              </a14:hiddenLine>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sp>
        <p:nvSpPr>
          <p:cNvPr id="612363" name="Line 11"/>
          <p:cNvSpPr>
            <a:spLocks noChangeShapeType="1"/>
          </p:cNvSpPr>
          <p:nvPr/>
        </p:nvSpPr>
        <p:spPr bwMode="auto">
          <a:xfrm>
            <a:off x="7661275" y="4273550"/>
            <a:ext cx="0" cy="268288"/>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378" name="Line 26"/>
          <p:cNvSpPr>
            <a:spLocks noChangeShapeType="1"/>
          </p:cNvSpPr>
          <p:nvPr/>
        </p:nvSpPr>
        <p:spPr bwMode="auto">
          <a:xfrm flipV="1">
            <a:off x="5311775" y="3779838"/>
            <a:ext cx="209550" cy="319087"/>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379" name="Line 27"/>
          <p:cNvSpPr>
            <a:spLocks noChangeShapeType="1"/>
          </p:cNvSpPr>
          <p:nvPr/>
        </p:nvSpPr>
        <p:spPr bwMode="auto">
          <a:xfrm flipV="1">
            <a:off x="6308725" y="3459163"/>
            <a:ext cx="104775" cy="265112"/>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380" name="Line 28"/>
          <p:cNvSpPr>
            <a:spLocks noChangeShapeType="1"/>
          </p:cNvSpPr>
          <p:nvPr/>
        </p:nvSpPr>
        <p:spPr bwMode="auto">
          <a:xfrm>
            <a:off x="6308725" y="3832225"/>
            <a:ext cx="104775" cy="320675"/>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381" name="Line 29"/>
          <p:cNvSpPr>
            <a:spLocks noChangeShapeType="1"/>
          </p:cNvSpPr>
          <p:nvPr/>
        </p:nvSpPr>
        <p:spPr bwMode="auto">
          <a:xfrm>
            <a:off x="5364163" y="3351213"/>
            <a:ext cx="157162" cy="373062"/>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425" name="Line 73"/>
          <p:cNvSpPr>
            <a:spLocks noChangeShapeType="1"/>
          </p:cNvSpPr>
          <p:nvPr/>
        </p:nvSpPr>
        <p:spPr bwMode="auto">
          <a:xfrm>
            <a:off x="6594475" y="3378200"/>
            <a:ext cx="419100" cy="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496" name="Line 144"/>
          <p:cNvSpPr>
            <a:spLocks noChangeShapeType="1"/>
          </p:cNvSpPr>
          <p:nvPr/>
        </p:nvSpPr>
        <p:spPr bwMode="auto">
          <a:xfrm>
            <a:off x="5784850" y="3779838"/>
            <a:ext cx="261938" cy="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26" name="Line 174"/>
          <p:cNvSpPr>
            <a:spLocks noChangeShapeType="1"/>
          </p:cNvSpPr>
          <p:nvPr/>
        </p:nvSpPr>
        <p:spPr bwMode="auto">
          <a:xfrm flipH="1">
            <a:off x="4862513" y="3344863"/>
            <a:ext cx="249237" cy="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27" name="Line 175"/>
          <p:cNvSpPr>
            <a:spLocks noChangeShapeType="1"/>
          </p:cNvSpPr>
          <p:nvPr/>
        </p:nvSpPr>
        <p:spPr bwMode="auto">
          <a:xfrm>
            <a:off x="4862513" y="2879725"/>
            <a:ext cx="0" cy="81280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28" name="Line 176"/>
          <p:cNvSpPr>
            <a:spLocks noChangeShapeType="1"/>
          </p:cNvSpPr>
          <p:nvPr/>
        </p:nvSpPr>
        <p:spPr bwMode="auto">
          <a:xfrm flipH="1">
            <a:off x="4613275" y="2879725"/>
            <a:ext cx="249238" cy="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29" name="Line 177"/>
          <p:cNvSpPr>
            <a:spLocks noChangeShapeType="1"/>
          </p:cNvSpPr>
          <p:nvPr/>
        </p:nvSpPr>
        <p:spPr bwMode="auto">
          <a:xfrm>
            <a:off x="4862513" y="3692525"/>
            <a:ext cx="0"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30" name="Line 178"/>
          <p:cNvSpPr>
            <a:spLocks noChangeShapeType="1"/>
          </p:cNvSpPr>
          <p:nvPr/>
        </p:nvSpPr>
        <p:spPr bwMode="auto">
          <a:xfrm flipH="1">
            <a:off x="4613275" y="3692525"/>
            <a:ext cx="249238" cy="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31" name="Line 179"/>
          <p:cNvSpPr>
            <a:spLocks noChangeShapeType="1"/>
          </p:cNvSpPr>
          <p:nvPr/>
        </p:nvSpPr>
        <p:spPr bwMode="auto">
          <a:xfrm flipH="1">
            <a:off x="4862513" y="4157663"/>
            <a:ext cx="198437" cy="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32" name="Line 180"/>
          <p:cNvSpPr>
            <a:spLocks noChangeShapeType="1"/>
          </p:cNvSpPr>
          <p:nvPr/>
        </p:nvSpPr>
        <p:spPr bwMode="auto">
          <a:xfrm>
            <a:off x="4862513" y="4157663"/>
            <a:ext cx="0" cy="174625"/>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33" name="Line 181"/>
          <p:cNvSpPr>
            <a:spLocks noChangeShapeType="1"/>
          </p:cNvSpPr>
          <p:nvPr/>
        </p:nvSpPr>
        <p:spPr bwMode="auto">
          <a:xfrm flipH="1">
            <a:off x="4613275" y="4332288"/>
            <a:ext cx="249238" cy="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0" name="Line 238"/>
          <p:cNvSpPr>
            <a:spLocks noChangeShapeType="1"/>
          </p:cNvSpPr>
          <p:nvPr/>
        </p:nvSpPr>
        <p:spPr bwMode="auto">
          <a:xfrm flipV="1">
            <a:off x="7156450" y="2997200"/>
            <a:ext cx="298450" cy="347663"/>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1" name="Line 239"/>
          <p:cNvSpPr>
            <a:spLocks noChangeShapeType="1"/>
          </p:cNvSpPr>
          <p:nvPr/>
        </p:nvSpPr>
        <p:spPr bwMode="auto">
          <a:xfrm>
            <a:off x="7554913" y="2997200"/>
            <a:ext cx="0" cy="40640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2" name="Line 240"/>
          <p:cNvSpPr>
            <a:spLocks noChangeShapeType="1"/>
          </p:cNvSpPr>
          <p:nvPr/>
        </p:nvSpPr>
        <p:spPr bwMode="auto">
          <a:xfrm>
            <a:off x="7156450" y="3403600"/>
            <a:ext cx="198438" cy="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3" name="Line 241"/>
          <p:cNvSpPr>
            <a:spLocks noChangeShapeType="1"/>
          </p:cNvSpPr>
          <p:nvPr/>
        </p:nvSpPr>
        <p:spPr bwMode="auto">
          <a:xfrm>
            <a:off x="7704138" y="3403600"/>
            <a:ext cx="300037" cy="5715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4" name="Line 242"/>
          <p:cNvSpPr>
            <a:spLocks noChangeShapeType="1"/>
          </p:cNvSpPr>
          <p:nvPr/>
        </p:nvSpPr>
        <p:spPr bwMode="auto">
          <a:xfrm>
            <a:off x="7554913" y="3519488"/>
            <a:ext cx="100012" cy="638175"/>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5" name="Line 243"/>
          <p:cNvSpPr>
            <a:spLocks noChangeShapeType="1"/>
          </p:cNvSpPr>
          <p:nvPr/>
        </p:nvSpPr>
        <p:spPr bwMode="auto">
          <a:xfrm>
            <a:off x="7704138" y="4622800"/>
            <a:ext cx="0" cy="522288"/>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6" name="Line 244"/>
          <p:cNvSpPr>
            <a:spLocks noChangeShapeType="1"/>
          </p:cNvSpPr>
          <p:nvPr/>
        </p:nvSpPr>
        <p:spPr bwMode="auto">
          <a:xfrm flipH="1">
            <a:off x="7254875" y="5202238"/>
            <a:ext cx="300038" cy="58737"/>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7" name="Line 245"/>
          <p:cNvSpPr>
            <a:spLocks noChangeShapeType="1"/>
          </p:cNvSpPr>
          <p:nvPr/>
        </p:nvSpPr>
        <p:spPr bwMode="auto">
          <a:xfrm>
            <a:off x="7704138" y="5202238"/>
            <a:ext cx="249237" cy="40640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8" name="Line 246"/>
          <p:cNvSpPr>
            <a:spLocks noChangeShapeType="1"/>
          </p:cNvSpPr>
          <p:nvPr/>
        </p:nvSpPr>
        <p:spPr bwMode="auto">
          <a:xfrm>
            <a:off x="7156450" y="3403600"/>
            <a:ext cx="447675" cy="81280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599" name="Line 247"/>
          <p:cNvSpPr>
            <a:spLocks noChangeShapeType="1"/>
          </p:cNvSpPr>
          <p:nvPr/>
        </p:nvSpPr>
        <p:spPr bwMode="auto">
          <a:xfrm flipH="1">
            <a:off x="6113463" y="4265613"/>
            <a:ext cx="300037" cy="522287"/>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600" name="Line 248"/>
          <p:cNvSpPr>
            <a:spLocks noChangeShapeType="1"/>
          </p:cNvSpPr>
          <p:nvPr/>
        </p:nvSpPr>
        <p:spPr bwMode="auto">
          <a:xfrm>
            <a:off x="6529388" y="4256088"/>
            <a:ext cx="149225" cy="522287"/>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601" name="Line 249"/>
          <p:cNvSpPr>
            <a:spLocks noChangeShapeType="1"/>
          </p:cNvSpPr>
          <p:nvPr/>
        </p:nvSpPr>
        <p:spPr bwMode="auto">
          <a:xfrm flipV="1">
            <a:off x="8302625" y="2997200"/>
            <a:ext cx="149225" cy="463550"/>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602" name="Line 250"/>
          <p:cNvSpPr>
            <a:spLocks noChangeShapeType="1"/>
          </p:cNvSpPr>
          <p:nvPr/>
        </p:nvSpPr>
        <p:spPr bwMode="auto">
          <a:xfrm>
            <a:off x="8302625" y="3460750"/>
            <a:ext cx="149225" cy="465138"/>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603" name="Line 251"/>
          <p:cNvSpPr>
            <a:spLocks noChangeShapeType="1"/>
          </p:cNvSpPr>
          <p:nvPr/>
        </p:nvSpPr>
        <p:spPr bwMode="auto">
          <a:xfrm flipH="1" flipV="1">
            <a:off x="7119938" y="2670175"/>
            <a:ext cx="349250" cy="231775"/>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604" name="Line 252"/>
          <p:cNvSpPr>
            <a:spLocks noChangeShapeType="1"/>
          </p:cNvSpPr>
          <p:nvPr/>
        </p:nvSpPr>
        <p:spPr bwMode="auto">
          <a:xfrm flipV="1">
            <a:off x="7554913" y="2647950"/>
            <a:ext cx="349250" cy="231775"/>
          </a:xfrm>
          <a:prstGeom prst="line">
            <a:avLst/>
          </a:prstGeom>
          <a:noFill/>
          <a:ln w="1270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Arial"/>
              <a:ea typeface="ＭＳ Ｐゴシック" charset="0"/>
              <a:cs typeface="Arial"/>
            </a:endParaRPr>
          </a:p>
        </p:txBody>
      </p:sp>
      <p:sp>
        <p:nvSpPr>
          <p:cNvPr id="612606" name="Rectangle 254"/>
          <p:cNvSpPr>
            <a:spLocks noGrp="1" noChangeArrowheads="1"/>
          </p:cNvSpPr>
          <p:nvPr>
            <p:ph type="title"/>
          </p:nvPr>
        </p:nvSpPr>
        <p:spPr>
          <a:xfrm>
            <a:off x="457200" y="304800"/>
            <a:ext cx="8229600" cy="685800"/>
          </a:xfrm>
        </p:spPr>
        <p:txBody>
          <a:bodyPr/>
          <a:lstStyle/>
          <a:p>
            <a:r>
              <a:rPr lang="en-US" altLang="ko-KR" smtClean="0"/>
              <a:t>Diffserv architecture</a:t>
            </a:r>
            <a:endParaRPr lang="en-US" altLang="ko-KR" sz="2400" smtClean="0">
              <a:solidFill>
                <a:srgbClr val="3333FF"/>
              </a:solidFill>
            </a:endParaRPr>
          </a:p>
        </p:txBody>
      </p:sp>
      <p:grpSp>
        <p:nvGrpSpPr>
          <p:cNvPr id="174119" name="Group 4"/>
          <p:cNvGrpSpPr>
            <a:grpSpLocks/>
          </p:cNvGrpSpPr>
          <p:nvPr/>
        </p:nvGrpSpPr>
        <p:grpSpPr bwMode="auto">
          <a:xfrm>
            <a:off x="2259013" y="4033838"/>
            <a:ext cx="501650" cy="233362"/>
            <a:chOff x="2401888" y="4005263"/>
            <a:chExt cx="501650" cy="233362"/>
          </a:xfrm>
        </p:grpSpPr>
        <p:sp>
          <p:nvSpPr>
            <p:cNvPr id="174421" name="Oval 270"/>
            <p:cNvSpPr>
              <a:spLocks noChangeArrowheads="1"/>
            </p:cNvSpPr>
            <p:nvPr/>
          </p:nvSpPr>
          <p:spPr bwMode="auto">
            <a:xfrm>
              <a:off x="2406068" y="4110609"/>
              <a:ext cx="497470" cy="128016"/>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2623" name="Line 271"/>
            <p:cNvSpPr>
              <a:spLocks noChangeShapeType="1"/>
            </p:cNvSpPr>
            <p:nvPr/>
          </p:nvSpPr>
          <p:spPr bwMode="auto">
            <a:xfrm>
              <a:off x="2406650" y="4098925"/>
              <a:ext cx="0" cy="79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2624" name="Line 272"/>
            <p:cNvSpPr>
              <a:spLocks noChangeShapeType="1"/>
            </p:cNvSpPr>
            <p:nvPr/>
          </p:nvSpPr>
          <p:spPr bwMode="auto">
            <a:xfrm>
              <a:off x="2894013" y="4070350"/>
              <a:ext cx="9525" cy="107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424" name="Rectangle 273"/>
            <p:cNvSpPr>
              <a:spLocks noChangeArrowheads="1"/>
            </p:cNvSpPr>
            <p:nvPr/>
          </p:nvSpPr>
          <p:spPr bwMode="auto">
            <a:xfrm>
              <a:off x="2406068" y="4098608"/>
              <a:ext cx="491896" cy="7734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425" name="Oval 274"/>
            <p:cNvSpPr>
              <a:spLocks noChangeArrowheads="1"/>
            </p:cNvSpPr>
            <p:nvPr/>
          </p:nvSpPr>
          <p:spPr bwMode="auto">
            <a:xfrm>
              <a:off x="2401888" y="4005263"/>
              <a:ext cx="497470" cy="15068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426" name="Group 275"/>
            <p:cNvGrpSpPr>
              <a:grpSpLocks/>
            </p:cNvGrpSpPr>
            <p:nvPr/>
          </p:nvGrpSpPr>
          <p:grpSpPr bwMode="auto">
            <a:xfrm>
              <a:off x="2521727" y="4038600"/>
              <a:ext cx="246645" cy="88011"/>
              <a:chOff x="2848" y="848"/>
              <a:chExt cx="140" cy="98"/>
            </a:xfrm>
          </p:grpSpPr>
          <p:sp>
            <p:nvSpPr>
              <p:cNvPr id="612628" name="Line 276"/>
              <p:cNvSpPr>
                <a:spLocks noChangeShapeType="1"/>
              </p:cNvSpPr>
              <p:nvPr/>
            </p:nvSpPr>
            <p:spPr bwMode="auto">
              <a:xfrm flipV="1">
                <a:off x="2848" y="848"/>
                <a:ext cx="50"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2629" name="Line 277"/>
              <p:cNvSpPr>
                <a:spLocks noChangeShapeType="1"/>
              </p:cNvSpPr>
              <p:nvPr/>
            </p:nvSpPr>
            <p:spPr bwMode="auto">
              <a:xfrm>
                <a:off x="2944" y="943"/>
                <a:ext cx="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2630" name="Line 278"/>
              <p:cNvSpPr>
                <a:spLocks noChangeShapeType="1"/>
              </p:cNvSpPr>
              <p:nvPr/>
            </p:nvSpPr>
            <p:spPr bwMode="auto">
              <a:xfrm>
                <a:off x="2894" y="850"/>
                <a:ext cx="52" cy="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612632" name="Line 280"/>
            <p:cNvSpPr>
              <a:spLocks noChangeShapeType="1"/>
            </p:cNvSpPr>
            <p:nvPr/>
          </p:nvSpPr>
          <p:spPr bwMode="auto">
            <a:xfrm>
              <a:off x="2520950" y="4124325"/>
              <a:ext cx="889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2633" name="Line 281"/>
            <p:cNvSpPr>
              <a:spLocks noChangeShapeType="1"/>
            </p:cNvSpPr>
            <p:nvPr/>
          </p:nvSpPr>
          <p:spPr bwMode="auto">
            <a:xfrm flipV="1">
              <a:off x="2690813" y="4037013"/>
              <a:ext cx="777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2634" name="Line 282"/>
            <p:cNvSpPr>
              <a:spLocks noChangeShapeType="1"/>
            </p:cNvSpPr>
            <p:nvPr/>
          </p:nvSpPr>
          <p:spPr bwMode="auto">
            <a:xfrm flipV="1">
              <a:off x="2603500" y="4037013"/>
              <a:ext cx="90488" cy="873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74121" name="Slide Number Placeholder 4"/>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953E174A-89A9-4625-B988-8823164A2A4D}" type="slidenum">
              <a:rPr lang="en-US" altLang="ko-KR" sz="1200" i="0">
                <a:solidFill>
                  <a:srgbClr val="000000"/>
                </a:solidFill>
                <a:latin typeface="Arial" pitchFamily="34" charset="0"/>
              </a:rPr>
              <a:pPr/>
              <a:t>32</a:t>
            </a:fld>
            <a:endParaRPr lang="en-US" altLang="ko-KR" sz="1200" i="0" dirty="0">
              <a:solidFill>
                <a:srgbClr val="000000"/>
              </a:solidFill>
              <a:latin typeface="Arial" pitchFamily="34" charset="0"/>
            </a:endParaRPr>
          </a:p>
        </p:txBody>
      </p:sp>
      <p:grpSp>
        <p:nvGrpSpPr>
          <p:cNvPr id="174122" name="Group 2"/>
          <p:cNvGrpSpPr>
            <a:grpSpLocks/>
          </p:cNvGrpSpPr>
          <p:nvPr/>
        </p:nvGrpSpPr>
        <p:grpSpPr bwMode="auto">
          <a:xfrm>
            <a:off x="2055813" y="1436688"/>
            <a:ext cx="501650" cy="233362"/>
            <a:chOff x="2898014" y="3419534"/>
            <a:chExt cx="501650" cy="233362"/>
          </a:xfrm>
        </p:grpSpPr>
        <p:sp>
          <p:nvSpPr>
            <p:cNvPr id="174409" name="Oval 270"/>
            <p:cNvSpPr>
              <a:spLocks noChangeArrowheads="1"/>
            </p:cNvSpPr>
            <p:nvPr/>
          </p:nvSpPr>
          <p:spPr bwMode="auto">
            <a:xfrm>
              <a:off x="2902194" y="3524880"/>
              <a:ext cx="497470" cy="128016"/>
            </a:xfrm>
            <a:prstGeom prst="ellipse">
              <a:avLst/>
            </a:prstGeom>
            <a:solidFill>
              <a:srgbClr val="3366FF"/>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339" name="Line 271"/>
            <p:cNvSpPr>
              <a:spLocks noChangeShapeType="1"/>
            </p:cNvSpPr>
            <p:nvPr/>
          </p:nvSpPr>
          <p:spPr bwMode="auto">
            <a:xfrm>
              <a:off x="2902776" y="3513196"/>
              <a:ext cx="0" cy="79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340" name="Line 272"/>
            <p:cNvSpPr>
              <a:spLocks noChangeShapeType="1"/>
            </p:cNvSpPr>
            <p:nvPr/>
          </p:nvSpPr>
          <p:spPr bwMode="auto">
            <a:xfrm>
              <a:off x="3390139" y="3484621"/>
              <a:ext cx="9525" cy="107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412" name="Rectangle 273"/>
            <p:cNvSpPr>
              <a:spLocks noChangeArrowheads="1"/>
            </p:cNvSpPr>
            <p:nvPr/>
          </p:nvSpPr>
          <p:spPr bwMode="auto">
            <a:xfrm>
              <a:off x="2902194" y="3512879"/>
              <a:ext cx="491896" cy="77343"/>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413" name="Oval 274"/>
            <p:cNvSpPr>
              <a:spLocks noChangeArrowheads="1"/>
            </p:cNvSpPr>
            <p:nvPr/>
          </p:nvSpPr>
          <p:spPr bwMode="auto">
            <a:xfrm>
              <a:off x="2898014" y="3419534"/>
              <a:ext cx="497470" cy="150685"/>
            </a:xfrm>
            <a:prstGeom prst="ellipse">
              <a:avLst/>
            </a:prstGeom>
            <a:solidFill>
              <a:srgbClr val="3366FF"/>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414" name="Group 275"/>
            <p:cNvGrpSpPr>
              <a:grpSpLocks/>
            </p:cNvGrpSpPr>
            <p:nvPr/>
          </p:nvGrpSpPr>
          <p:grpSpPr bwMode="auto">
            <a:xfrm>
              <a:off x="3017853" y="3452871"/>
              <a:ext cx="246645" cy="88011"/>
              <a:chOff x="2848" y="848"/>
              <a:chExt cx="140" cy="98"/>
            </a:xfrm>
          </p:grpSpPr>
          <p:sp>
            <p:nvSpPr>
              <p:cNvPr id="344" name="Line 276"/>
              <p:cNvSpPr>
                <a:spLocks noChangeShapeType="1"/>
              </p:cNvSpPr>
              <p:nvPr/>
            </p:nvSpPr>
            <p:spPr bwMode="auto">
              <a:xfrm flipV="1">
                <a:off x="2848" y="848"/>
                <a:ext cx="50"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345" name="Line 277"/>
              <p:cNvSpPr>
                <a:spLocks noChangeShapeType="1"/>
              </p:cNvSpPr>
              <p:nvPr/>
            </p:nvSpPr>
            <p:spPr bwMode="auto">
              <a:xfrm>
                <a:off x="2944" y="943"/>
                <a:ext cx="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346" name="Line 278"/>
              <p:cNvSpPr>
                <a:spLocks noChangeShapeType="1"/>
              </p:cNvSpPr>
              <p:nvPr/>
            </p:nvSpPr>
            <p:spPr bwMode="auto">
              <a:xfrm>
                <a:off x="2894" y="850"/>
                <a:ext cx="52" cy="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347" name="Line 280"/>
            <p:cNvSpPr>
              <a:spLocks noChangeShapeType="1"/>
            </p:cNvSpPr>
            <p:nvPr/>
          </p:nvSpPr>
          <p:spPr bwMode="auto">
            <a:xfrm>
              <a:off x="3017076" y="3538596"/>
              <a:ext cx="889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348" name="Line 281"/>
            <p:cNvSpPr>
              <a:spLocks noChangeShapeType="1"/>
            </p:cNvSpPr>
            <p:nvPr/>
          </p:nvSpPr>
          <p:spPr bwMode="auto">
            <a:xfrm flipV="1">
              <a:off x="3186939" y="3451284"/>
              <a:ext cx="777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349" name="Line 282"/>
            <p:cNvSpPr>
              <a:spLocks noChangeShapeType="1"/>
            </p:cNvSpPr>
            <p:nvPr/>
          </p:nvSpPr>
          <p:spPr bwMode="auto">
            <a:xfrm flipV="1">
              <a:off x="3099626" y="3451284"/>
              <a:ext cx="90488" cy="873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23" name="Group 542"/>
          <p:cNvGrpSpPr>
            <a:grpSpLocks/>
          </p:cNvGrpSpPr>
          <p:nvPr/>
        </p:nvGrpSpPr>
        <p:grpSpPr bwMode="auto">
          <a:xfrm>
            <a:off x="4184650" y="3502025"/>
            <a:ext cx="492125" cy="447675"/>
            <a:chOff x="-44" y="1473"/>
            <a:chExt cx="981" cy="1105"/>
          </a:xfrm>
        </p:grpSpPr>
        <p:pic>
          <p:nvPicPr>
            <p:cNvPr id="174407" name="Picture 529"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08"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grpSp>
      <p:grpSp>
        <p:nvGrpSpPr>
          <p:cNvPr id="174124" name="Group 542"/>
          <p:cNvGrpSpPr>
            <a:grpSpLocks/>
          </p:cNvGrpSpPr>
          <p:nvPr/>
        </p:nvGrpSpPr>
        <p:grpSpPr bwMode="auto">
          <a:xfrm>
            <a:off x="4238625" y="4154488"/>
            <a:ext cx="492125" cy="447675"/>
            <a:chOff x="-44" y="1473"/>
            <a:chExt cx="981" cy="1105"/>
          </a:xfrm>
        </p:grpSpPr>
        <p:pic>
          <p:nvPicPr>
            <p:cNvPr id="174405" name="Picture 529"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0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grpSp>
      <p:grpSp>
        <p:nvGrpSpPr>
          <p:cNvPr id="174125" name="Group 542"/>
          <p:cNvGrpSpPr>
            <a:grpSpLocks/>
          </p:cNvGrpSpPr>
          <p:nvPr/>
        </p:nvGrpSpPr>
        <p:grpSpPr bwMode="auto">
          <a:xfrm>
            <a:off x="4189413" y="2705100"/>
            <a:ext cx="492125" cy="447675"/>
            <a:chOff x="-44" y="1473"/>
            <a:chExt cx="981" cy="1105"/>
          </a:xfrm>
        </p:grpSpPr>
        <p:pic>
          <p:nvPicPr>
            <p:cNvPr id="174403" name="Picture 529"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0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grpSp>
      <p:grpSp>
        <p:nvGrpSpPr>
          <p:cNvPr id="174126" name="Group 249"/>
          <p:cNvGrpSpPr>
            <a:grpSpLocks/>
          </p:cNvGrpSpPr>
          <p:nvPr/>
        </p:nvGrpSpPr>
        <p:grpSpPr bwMode="auto">
          <a:xfrm>
            <a:off x="8562975" y="5380038"/>
            <a:ext cx="363538" cy="474662"/>
            <a:chOff x="4140" y="429"/>
            <a:chExt cx="1425" cy="2396"/>
          </a:xfrm>
        </p:grpSpPr>
        <p:sp>
          <p:nvSpPr>
            <p:cNvPr id="174371"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363" name="Rectangle 251"/>
            <p:cNvSpPr>
              <a:spLocks noChangeArrowheads="1"/>
            </p:cNvSpPr>
            <p:nvPr/>
          </p:nvSpPr>
          <p:spPr bwMode="auto">
            <a:xfrm>
              <a:off x="4202" y="429"/>
              <a:ext cx="1052"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74373"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74374"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366" name="Rectangle 254"/>
            <p:cNvSpPr>
              <a:spLocks noChangeArrowheads="1"/>
            </p:cNvSpPr>
            <p:nvPr/>
          </p:nvSpPr>
          <p:spPr bwMode="auto">
            <a:xfrm>
              <a:off x="4215" y="693"/>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74376" name="Group 255"/>
            <p:cNvGrpSpPr>
              <a:grpSpLocks/>
            </p:cNvGrpSpPr>
            <p:nvPr/>
          </p:nvGrpSpPr>
          <p:grpSpPr bwMode="auto">
            <a:xfrm>
              <a:off x="4749" y="668"/>
              <a:ext cx="581" cy="145"/>
              <a:chOff x="614" y="2568"/>
              <a:chExt cx="725" cy="139"/>
            </a:xfrm>
          </p:grpSpPr>
          <p:sp>
            <p:nvSpPr>
              <p:cNvPr id="392" name="AutoShape 256"/>
              <p:cNvSpPr>
                <a:spLocks noChangeArrowheads="1"/>
              </p:cNvSpPr>
              <p:nvPr/>
            </p:nvSpPr>
            <p:spPr bwMode="auto">
              <a:xfrm>
                <a:off x="615" y="2569"/>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93" name="AutoShape 257"/>
              <p:cNvSpPr>
                <a:spLocks noChangeArrowheads="1"/>
              </p:cNvSpPr>
              <p:nvPr/>
            </p:nvSpPr>
            <p:spPr bwMode="auto">
              <a:xfrm>
                <a:off x="631" y="2585"/>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368" name="Rectangle 258"/>
            <p:cNvSpPr>
              <a:spLocks noChangeArrowheads="1"/>
            </p:cNvSpPr>
            <p:nvPr/>
          </p:nvSpPr>
          <p:spPr bwMode="auto">
            <a:xfrm>
              <a:off x="4227" y="1022"/>
              <a:ext cx="591" cy="4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74378" name="Group 259"/>
            <p:cNvGrpSpPr>
              <a:grpSpLocks/>
            </p:cNvGrpSpPr>
            <p:nvPr/>
          </p:nvGrpSpPr>
          <p:grpSpPr bwMode="auto">
            <a:xfrm>
              <a:off x="4747" y="994"/>
              <a:ext cx="581" cy="134"/>
              <a:chOff x="614" y="2568"/>
              <a:chExt cx="725" cy="139"/>
            </a:xfrm>
          </p:grpSpPr>
          <p:sp>
            <p:nvSpPr>
              <p:cNvPr id="390" name="AutoShape 260"/>
              <p:cNvSpPr>
                <a:spLocks noChangeArrowheads="1"/>
              </p:cNvSpPr>
              <p:nvPr/>
            </p:nvSpPr>
            <p:spPr bwMode="auto">
              <a:xfrm>
                <a:off x="618" y="2572"/>
                <a:ext cx="722" cy="13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91" name="AutoShape 261"/>
              <p:cNvSpPr>
                <a:spLocks noChangeArrowheads="1"/>
              </p:cNvSpPr>
              <p:nvPr/>
            </p:nvSpPr>
            <p:spPr bwMode="auto">
              <a:xfrm>
                <a:off x="633" y="2589"/>
                <a:ext cx="691"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370" name="Rectangle 262"/>
            <p:cNvSpPr>
              <a:spLocks noChangeArrowheads="1"/>
            </p:cNvSpPr>
            <p:nvPr/>
          </p:nvSpPr>
          <p:spPr bwMode="auto">
            <a:xfrm>
              <a:off x="4215" y="1359"/>
              <a:ext cx="597"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71" name="Rectangle 263"/>
            <p:cNvSpPr>
              <a:spLocks noChangeArrowheads="1"/>
            </p:cNvSpPr>
            <p:nvPr/>
          </p:nvSpPr>
          <p:spPr bwMode="auto">
            <a:xfrm>
              <a:off x="4227" y="1655"/>
              <a:ext cx="597"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74381" name="Group 264"/>
            <p:cNvGrpSpPr>
              <a:grpSpLocks/>
            </p:cNvGrpSpPr>
            <p:nvPr/>
          </p:nvGrpSpPr>
          <p:grpSpPr bwMode="auto">
            <a:xfrm>
              <a:off x="4735" y="1627"/>
              <a:ext cx="582" cy="151"/>
              <a:chOff x="614" y="2568"/>
              <a:chExt cx="725" cy="139"/>
            </a:xfrm>
          </p:grpSpPr>
          <p:sp>
            <p:nvSpPr>
              <p:cNvPr id="388" name="AutoShape 265"/>
              <p:cNvSpPr>
                <a:spLocks noChangeArrowheads="1"/>
              </p:cNvSpPr>
              <p:nvPr/>
            </p:nvSpPr>
            <p:spPr bwMode="auto">
              <a:xfrm>
                <a:off x="617" y="2572"/>
                <a:ext cx="713" cy="133"/>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89" name="AutoShape 266"/>
              <p:cNvSpPr>
                <a:spLocks noChangeArrowheads="1"/>
              </p:cNvSpPr>
              <p:nvPr/>
            </p:nvSpPr>
            <p:spPr bwMode="auto">
              <a:xfrm>
                <a:off x="632" y="2586"/>
                <a:ext cx="682"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174382"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nvGrpSpPr>
            <p:cNvPr id="174383" name="Group 268"/>
            <p:cNvGrpSpPr>
              <a:grpSpLocks/>
            </p:cNvGrpSpPr>
            <p:nvPr/>
          </p:nvGrpSpPr>
          <p:grpSpPr bwMode="auto">
            <a:xfrm>
              <a:off x="4739" y="1327"/>
              <a:ext cx="582" cy="139"/>
              <a:chOff x="614" y="2568"/>
              <a:chExt cx="725" cy="139"/>
            </a:xfrm>
          </p:grpSpPr>
          <p:sp>
            <p:nvSpPr>
              <p:cNvPr id="386" name="AutoShape 269"/>
              <p:cNvSpPr>
                <a:spLocks noChangeArrowheads="1"/>
              </p:cNvSpPr>
              <p:nvPr/>
            </p:nvSpPr>
            <p:spPr bwMode="auto">
              <a:xfrm>
                <a:off x="612" y="2568"/>
                <a:ext cx="729"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87" name="AutoShape 270"/>
              <p:cNvSpPr>
                <a:spLocks noChangeArrowheads="1"/>
              </p:cNvSpPr>
              <p:nvPr/>
            </p:nvSpPr>
            <p:spPr bwMode="auto">
              <a:xfrm>
                <a:off x="627" y="2584"/>
                <a:ext cx="698"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375" name="Rectangle 271"/>
            <p:cNvSpPr>
              <a:spLocks noChangeArrowheads="1"/>
            </p:cNvSpPr>
            <p:nvPr/>
          </p:nvSpPr>
          <p:spPr bwMode="auto">
            <a:xfrm>
              <a:off x="5248" y="429"/>
              <a:ext cx="68"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74385"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74386"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378" name="Oval 274"/>
            <p:cNvSpPr>
              <a:spLocks noChangeArrowheads="1"/>
            </p:cNvSpPr>
            <p:nvPr/>
          </p:nvSpPr>
          <p:spPr bwMode="auto">
            <a:xfrm>
              <a:off x="5515" y="2609"/>
              <a:ext cx="50" cy="96"/>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74388"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380"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81" name="AutoShape 277"/>
            <p:cNvSpPr>
              <a:spLocks noChangeArrowheads="1"/>
            </p:cNvSpPr>
            <p:nvPr/>
          </p:nvSpPr>
          <p:spPr bwMode="auto">
            <a:xfrm>
              <a:off x="4202" y="2713"/>
              <a:ext cx="1077"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82" name="Oval 278"/>
            <p:cNvSpPr>
              <a:spLocks noChangeArrowheads="1"/>
            </p:cNvSpPr>
            <p:nvPr/>
          </p:nvSpPr>
          <p:spPr bwMode="auto">
            <a:xfrm>
              <a:off x="4308" y="2384"/>
              <a:ext cx="162"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83" name="Oval 279"/>
            <p:cNvSpPr>
              <a:spLocks noChangeArrowheads="1"/>
            </p:cNvSpPr>
            <p:nvPr/>
          </p:nvSpPr>
          <p:spPr bwMode="auto">
            <a:xfrm>
              <a:off x="4488" y="2384"/>
              <a:ext cx="156"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z="1800" smtClean="0">
                <a:solidFill>
                  <a:srgbClr val="FF0000"/>
                </a:solidFill>
                <a:cs typeface="Arial" pitchFamily="34" charset="0"/>
              </a:endParaRPr>
            </a:p>
          </p:txBody>
        </p:sp>
        <p:sp>
          <p:nvSpPr>
            <p:cNvPr id="384" name="Oval 280"/>
            <p:cNvSpPr>
              <a:spLocks noChangeArrowheads="1"/>
            </p:cNvSpPr>
            <p:nvPr/>
          </p:nvSpPr>
          <p:spPr bwMode="auto">
            <a:xfrm>
              <a:off x="4663" y="2376"/>
              <a:ext cx="156"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385" name="Rectangle 281"/>
            <p:cNvSpPr>
              <a:spLocks noChangeArrowheads="1"/>
            </p:cNvSpPr>
            <p:nvPr/>
          </p:nvSpPr>
          <p:spPr bwMode="auto">
            <a:xfrm>
              <a:off x="5061" y="1839"/>
              <a:ext cx="87" cy="753"/>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grpSp>
        <p:nvGrpSpPr>
          <p:cNvPr id="174127" name="Group 5"/>
          <p:cNvGrpSpPr>
            <a:grpSpLocks/>
          </p:cNvGrpSpPr>
          <p:nvPr/>
        </p:nvGrpSpPr>
        <p:grpSpPr bwMode="auto">
          <a:xfrm>
            <a:off x="5027613" y="3273425"/>
            <a:ext cx="384175" cy="142875"/>
            <a:chOff x="5123208" y="2936596"/>
            <a:chExt cx="384581" cy="142597"/>
          </a:xfrm>
        </p:grpSpPr>
        <p:sp>
          <p:nvSpPr>
            <p:cNvPr id="174359" name="Oval 270"/>
            <p:cNvSpPr>
              <a:spLocks noChangeArrowheads="1"/>
            </p:cNvSpPr>
            <p:nvPr/>
          </p:nvSpPr>
          <p:spPr bwMode="auto">
            <a:xfrm>
              <a:off x="5126413" y="3000968"/>
              <a:ext cx="381376" cy="78225"/>
            </a:xfrm>
            <a:prstGeom prst="ellipse">
              <a:avLst/>
            </a:prstGeom>
            <a:solidFill>
              <a:srgbClr val="3366FF"/>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396" name="Line 271"/>
            <p:cNvSpPr>
              <a:spLocks noChangeShapeType="1"/>
            </p:cNvSpPr>
            <p:nvPr/>
          </p:nvSpPr>
          <p:spPr bwMode="auto">
            <a:xfrm>
              <a:off x="5126386" y="2993635"/>
              <a:ext cx="0" cy="49117"/>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397" name="Line 272"/>
            <p:cNvSpPr>
              <a:spLocks noChangeShapeType="1"/>
            </p:cNvSpPr>
            <p:nvPr/>
          </p:nvSpPr>
          <p:spPr bwMode="auto">
            <a:xfrm>
              <a:off x="5501432" y="2976207"/>
              <a:ext cx="6357" cy="6654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362" name="Rectangle 273"/>
            <p:cNvSpPr>
              <a:spLocks noChangeArrowheads="1"/>
            </p:cNvSpPr>
            <p:nvPr/>
          </p:nvSpPr>
          <p:spPr bwMode="auto">
            <a:xfrm>
              <a:off x="5126413" y="2993635"/>
              <a:ext cx="377103" cy="47261"/>
            </a:xfrm>
            <a:prstGeom prst="rect">
              <a:avLst/>
            </a:prstGeom>
            <a:solidFill>
              <a:srgbClr val="33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363" name="Oval 274"/>
            <p:cNvSpPr>
              <a:spLocks noChangeArrowheads="1"/>
            </p:cNvSpPr>
            <p:nvPr/>
          </p:nvSpPr>
          <p:spPr bwMode="auto">
            <a:xfrm>
              <a:off x="5123208" y="2936596"/>
              <a:ext cx="381376" cy="92077"/>
            </a:xfrm>
            <a:prstGeom prst="ellipse">
              <a:avLst/>
            </a:prstGeom>
            <a:solidFill>
              <a:srgbClr val="3366FF"/>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364" name="Group 275"/>
            <p:cNvGrpSpPr>
              <a:grpSpLocks/>
            </p:cNvGrpSpPr>
            <p:nvPr/>
          </p:nvGrpSpPr>
          <p:grpSpPr bwMode="auto">
            <a:xfrm>
              <a:off x="5215080" y="2956965"/>
              <a:ext cx="189086" cy="53231"/>
              <a:chOff x="2848" y="848"/>
              <a:chExt cx="140" cy="97"/>
            </a:xfrm>
          </p:grpSpPr>
          <p:sp>
            <p:nvSpPr>
              <p:cNvPr id="404" name="Line 276"/>
              <p:cNvSpPr>
                <a:spLocks noChangeShapeType="1"/>
              </p:cNvSpPr>
              <p:nvPr/>
            </p:nvSpPr>
            <p:spPr bwMode="auto">
              <a:xfrm flipV="1">
                <a:off x="2848" y="848"/>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05" name="Line 277"/>
              <p:cNvSpPr>
                <a:spLocks noChangeShapeType="1"/>
              </p:cNvSpPr>
              <p:nvPr/>
            </p:nvSpPr>
            <p:spPr bwMode="auto">
              <a:xfrm>
                <a:off x="2945" y="944"/>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06" name="Line 278"/>
              <p:cNvSpPr>
                <a:spLocks noChangeShapeType="1"/>
              </p:cNvSpPr>
              <p:nvPr/>
            </p:nvSpPr>
            <p:spPr bwMode="auto">
              <a:xfrm>
                <a:off x="2894" y="851"/>
                <a:ext cx="52" cy="9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01" name="Line 280"/>
            <p:cNvSpPr>
              <a:spLocks noChangeShapeType="1"/>
            </p:cNvSpPr>
            <p:nvPr/>
          </p:nvSpPr>
          <p:spPr bwMode="auto">
            <a:xfrm>
              <a:off x="5215380" y="3009479"/>
              <a:ext cx="66745" cy="158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02" name="Line 281"/>
            <p:cNvSpPr>
              <a:spLocks noChangeShapeType="1"/>
            </p:cNvSpPr>
            <p:nvPr/>
          </p:nvSpPr>
          <p:spPr bwMode="auto">
            <a:xfrm flipV="1">
              <a:off x="5344103" y="2955609"/>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03" name="Line 282"/>
            <p:cNvSpPr>
              <a:spLocks noChangeShapeType="1"/>
            </p:cNvSpPr>
            <p:nvPr/>
          </p:nvSpPr>
          <p:spPr bwMode="auto">
            <a:xfrm flipV="1">
              <a:off x="5277358" y="2955609"/>
              <a:ext cx="69924" cy="5387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28" name="Group 408"/>
          <p:cNvGrpSpPr>
            <a:grpSpLocks/>
          </p:cNvGrpSpPr>
          <p:nvPr/>
        </p:nvGrpSpPr>
        <p:grpSpPr bwMode="auto">
          <a:xfrm>
            <a:off x="4970463" y="4067175"/>
            <a:ext cx="384175" cy="142875"/>
            <a:chOff x="5123208" y="2936596"/>
            <a:chExt cx="384581" cy="142597"/>
          </a:xfrm>
        </p:grpSpPr>
        <p:sp>
          <p:nvSpPr>
            <p:cNvPr id="174347" name="Oval 270"/>
            <p:cNvSpPr>
              <a:spLocks noChangeArrowheads="1"/>
            </p:cNvSpPr>
            <p:nvPr/>
          </p:nvSpPr>
          <p:spPr bwMode="auto">
            <a:xfrm>
              <a:off x="5126413" y="3000968"/>
              <a:ext cx="381376" cy="78225"/>
            </a:xfrm>
            <a:prstGeom prst="ellipse">
              <a:avLst/>
            </a:prstGeom>
            <a:solidFill>
              <a:srgbClr val="3366FF"/>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411" name="Line 271"/>
            <p:cNvSpPr>
              <a:spLocks noChangeShapeType="1"/>
            </p:cNvSpPr>
            <p:nvPr/>
          </p:nvSpPr>
          <p:spPr bwMode="auto">
            <a:xfrm>
              <a:off x="5126386" y="2993635"/>
              <a:ext cx="0" cy="49117"/>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12" name="Line 272"/>
            <p:cNvSpPr>
              <a:spLocks noChangeShapeType="1"/>
            </p:cNvSpPr>
            <p:nvPr/>
          </p:nvSpPr>
          <p:spPr bwMode="auto">
            <a:xfrm>
              <a:off x="5501432" y="2976207"/>
              <a:ext cx="6357" cy="6654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350" name="Rectangle 273"/>
            <p:cNvSpPr>
              <a:spLocks noChangeArrowheads="1"/>
            </p:cNvSpPr>
            <p:nvPr/>
          </p:nvSpPr>
          <p:spPr bwMode="auto">
            <a:xfrm>
              <a:off x="5126413" y="2993635"/>
              <a:ext cx="377103" cy="47261"/>
            </a:xfrm>
            <a:prstGeom prst="rect">
              <a:avLst/>
            </a:prstGeom>
            <a:solidFill>
              <a:srgbClr val="33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351" name="Oval 274"/>
            <p:cNvSpPr>
              <a:spLocks noChangeArrowheads="1"/>
            </p:cNvSpPr>
            <p:nvPr/>
          </p:nvSpPr>
          <p:spPr bwMode="auto">
            <a:xfrm>
              <a:off x="5123208" y="2936596"/>
              <a:ext cx="381376" cy="92077"/>
            </a:xfrm>
            <a:prstGeom prst="ellipse">
              <a:avLst/>
            </a:prstGeom>
            <a:solidFill>
              <a:srgbClr val="3366FF"/>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352" name="Group 275"/>
            <p:cNvGrpSpPr>
              <a:grpSpLocks/>
            </p:cNvGrpSpPr>
            <p:nvPr/>
          </p:nvGrpSpPr>
          <p:grpSpPr bwMode="auto">
            <a:xfrm>
              <a:off x="5215080" y="2956965"/>
              <a:ext cx="189086" cy="53231"/>
              <a:chOff x="2848" y="848"/>
              <a:chExt cx="140" cy="97"/>
            </a:xfrm>
          </p:grpSpPr>
          <p:sp>
            <p:nvSpPr>
              <p:cNvPr id="419" name="Line 276"/>
              <p:cNvSpPr>
                <a:spLocks noChangeShapeType="1"/>
              </p:cNvSpPr>
              <p:nvPr/>
            </p:nvSpPr>
            <p:spPr bwMode="auto">
              <a:xfrm flipV="1">
                <a:off x="2848" y="848"/>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20" name="Line 277"/>
              <p:cNvSpPr>
                <a:spLocks noChangeShapeType="1"/>
              </p:cNvSpPr>
              <p:nvPr/>
            </p:nvSpPr>
            <p:spPr bwMode="auto">
              <a:xfrm>
                <a:off x="2945" y="944"/>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21" name="Line 278"/>
              <p:cNvSpPr>
                <a:spLocks noChangeShapeType="1"/>
              </p:cNvSpPr>
              <p:nvPr/>
            </p:nvSpPr>
            <p:spPr bwMode="auto">
              <a:xfrm>
                <a:off x="2894" y="851"/>
                <a:ext cx="52" cy="9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16" name="Line 280"/>
            <p:cNvSpPr>
              <a:spLocks noChangeShapeType="1"/>
            </p:cNvSpPr>
            <p:nvPr/>
          </p:nvSpPr>
          <p:spPr bwMode="auto">
            <a:xfrm>
              <a:off x="5215380" y="3009479"/>
              <a:ext cx="66745" cy="158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17" name="Line 281"/>
            <p:cNvSpPr>
              <a:spLocks noChangeShapeType="1"/>
            </p:cNvSpPr>
            <p:nvPr/>
          </p:nvSpPr>
          <p:spPr bwMode="auto">
            <a:xfrm flipV="1">
              <a:off x="5344103" y="2955609"/>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18" name="Line 282"/>
            <p:cNvSpPr>
              <a:spLocks noChangeShapeType="1"/>
            </p:cNvSpPr>
            <p:nvPr/>
          </p:nvSpPr>
          <p:spPr bwMode="auto">
            <a:xfrm flipV="1">
              <a:off x="5277358" y="2955609"/>
              <a:ext cx="69924" cy="5387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29" name="Group 6"/>
          <p:cNvGrpSpPr>
            <a:grpSpLocks/>
          </p:cNvGrpSpPr>
          <p:nvPr/>
        </p:nvGrpSpPr>
        <p:grpSpPr bwMode="auto">
          <a:xfrm>
            <a:off x="6257925" y="3317875"/>
            <a:ext cx="384175" cy="141288"/>
            <a:chOff x="5908168" y="2526604"/>
            <a:chExt cx="384581" cy="142597"/>
          </a:xfrm>
        </p:grpSpPr>
        <p:sp>
          <p:nvSpPr>
            <p:cNvPr id="174335"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425"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26"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338"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339"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340" name="Group 275"/>
            <p:cNvGrpSpPr>
              <a:grpSpLocks/>
            </p:cNvGrpSpPr>
            <p:nvPr/>
          </p:nvGrpSpPr>
          <p:grpSpPr bwMode="auto">
            <a:xfrm>
              <a:off x="6000040" y="2546973"/>
              <a:ext cx="189086" cy="53231"/>
              <a:chOff x="2848" y="848"/>
              <a:chExt cx="140" cy="97"/>
            </a:xfrm>
          </p:grpSpPr>
          <p:sp>
            <p:nvSpPr>
              <p:cNvPr id="433"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34"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35"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30"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31"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32"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0" name="Group 436"/>
          <p:cNvGrpSpPr>
            <a:grpSpLocks/>
          </p:cNvGrpSpPr>
          <p:nvPr/>
        </p:nvGrpSpPr>
        <p:grpSpPr bwMode="auto">
          <a:xfrm>
            <a:off x="6972300" y="3305175"/>
            <a:ext cx="384175" cy="141288"/>
            <a:chOff x="5908168" y="2526604"/>
            <a:chExt cx="384581" cy="142597"/>
          </a:xfrm>
        </p:grpSpPr>
        <p:sp>
          <p:nvSpPr>
            <p:cNvPr id="174323"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439"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40"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326"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327"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328" name="Group 275"/>
            <p:cNvGrpSpPr>
              <a:grpSpLocks/>
            </p:cNvGrpSpPr>
            <p:nvPr/>
          </p:nvGrpSpPr>
          <p:grpSpPr bwMode="auto">
            <a:xfrm>
              <a:off x="6000040" y="2546973"/>
              <a:ext cx="189086" cy="53231"/>
              <a:chOff x="2848" y="848"/>
              <a:chExt cx="140" cy="97"/>
            </a:xfrm>
          </p:grpSpPr>
          <p:sp>
            <p:nvSpPr>
              <p:cNvPr id="447"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48"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49"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44"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45"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46"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1" name="Group 449"/>
          <p:cNvGrpSpPr>
            <a:grpSpLocks/>
          </p:cNvGrpSpPr>
          <p:nvPr/>
        </p:nvGrpSpPr>
        <p:grpSpPr bwMode="auto">
          <a:xfrm>
            <a:off x="7419975" y="3368675"/>
            <a:ext cx="384175" cy="141288"/>
            <a:chOff x="5908168" y="2526604"/>
            <a:chExt cx="384581" cy="142597"/>
          </a:xfrm>
        </p:grpSpPr>
        <p:sp>
          <p:nvSpPr>
            <p:cNvPr id="174311"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452"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53"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314"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315"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316" name="Group 275"/>
            <p:cNvGrpSpPr>
              <a:grpSpLocks/>
            </p:cNvGrpSpPr>
            <p:nvPr/>
          </p:nvGrpSpPr>
          <p:grpSpPr bwMode="auto">
            <a:xfrm>
              <a:off x="6000040" y="2546973"/>
              <a:ext cx="189086" cy="53231"/>
              <a:chOff x="2848" y="848"/>
              <a:chExt cx="140" cy="97"/>
            </a:xfrm>
          </p:grpSpPr>
          <p:sp>
            <p:nvSpPr>
              <p:cNvPr id="460"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61"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62"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57"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58"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59"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2" name="Group 462"/>
          <p:cNvGrpSpPr>
            <a:grpSpLocks/>
          </p:cNvGrpSpPr>
          <p:nvPr/>
        </p:nvGrpSpPr>
        <p:grpSpPr bwMode="auto">
          <a:xfrm>
            <a:off x="7308850" y="2879725"/>
            <a:ext cx="384175" cy="141288"/>
            <a:chOff x="5908168" y="2526604"/>
            <a:chExt cx="384581" cy="142597"/>
          </a:xfrm>
        </p:grpSpPr>
        <p:sp>
          <p:nvSpPr>
            <p:cNvPr id="174299"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465"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66"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302"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303"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304" name="Group 275"/>
            <p:cNvGrpSpPr>
              <a:grpSpLocks/>
            </p:cNvGrpSpPr>
            <p:nvPr/>
          </p:nvGrpSpPr>
          <p:grpSpPr bwMode="auto">
            <a:xfrm>
              <a:off x="6000040" y="2546973"/>
              <a:ext cx="189086" cy="53231"/>
              <a:chOff x="2848" y="848"/>
              <a:chExt cx="140" cy="97"/>
            </a:xfrm>
          </p:grpSpPr>
          <p:sp>
            <p:nvSpPr>
              <p:cNvPr id="473"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74"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75"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70" name="Line 280"/>
            <p:cNvSpPr>
              <a:spLocks noChangeShapeType="1"/>
            </p:cNvSpPr>
            <p:nvPr/>
          </p:nvSpPr>
          <p:spPr bwMode="auto">
            <a:xfrm>
              <a:off x="5997162" y="2595499"/>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71"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72"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3" name="Group 475"/>
          <p:cNvGrpSpPr>
            <a:grpSpLocks/>
          </p:cNvGrpSpPr>
          <p:nvPr/>
        </p:nvGrpSpPr>
        <p:grpSpPr bwMode="auto">
          <a:xfrm>
            <a:off x="5429250" y="3705225"/>
            <a:ext cx="384175" cy="141288"/>
            <a:chOff x="5908168" y="2526604"/>
            <a:chExt cx="384581" cy="142597"/>
          </a:xfrm>
        </p:grpSpPr>
        <p:sp>
          <p:nvSpPr>
            <p:cNvPr id="174287"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478"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79"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290"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291"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292" name="Group 275"/>
            <p:cNvGrpSpPr>
              <a:grpSpLocks/>
            </p:cNvGrpSpPr>
            <p:nvPr/>
          </p:nvGrpSpPr>
          <p:grpSpPr bwMode="auto">
            <a:xfrm>
              <a:off x="6000040" y="2546973"/>
              <a:ext cx="189086" cy="53231"/>
              <a:chOff x="2848" y="848"/>
              <a:chExt cx="140" cy="97"/>
            </a:xfrm>
          </p:grpSpPr>
          <p:sp>
            <p:nvSpPr>
              <p:cNvPr id="486"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87"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88"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83"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84"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85"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4" name="Group 488"/>
          <p:cNvGrpSpPr>
            <a:grpSpLocks/>
          </p:cNvGrpSpPr>
          <p:nvPr/>
        </p:nvGrpSpPr>
        <p:grpSpPr bwMode="auto">
          <a:xfrm>
            <a:off x="6026150" y="3717925"/>
            <a:ext cx="384175" cy="141288"/>
            <a:chOff x="5908168" y="2526604"/>
            <a:chExt cx="384581" cy="142597"/>
          </a:xfrm>
        </p:grpSpPr>
        <p:sp>
          <p:nvSpPr>
            <p:cNvPr id="174275"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491"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92"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278"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279"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280" name="Group 275"/>
            <p:cNvGrpSpPr>
              <a:grpSpLocks/>
            </p:cNvGrpSpPr>
            <p:nvPr/>
          </p:nvGrpSpPr>
          <p:grpSpPr bwMode="auto">
            <a:xfrm>
              <a:off x="6000040" y="2546973"/>
              <a:ext cx="189086" cy="53231"/>
              <a:chOff x="2848" y="848"/>
              <a:chExt cx="140" cy="97"/>
            </a:xfrm>
          </p:grpSpPr>
          <p:sp>
            <p:nvSpPr>
              <p:cNvPr id="499"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00"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01"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496"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97"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98"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5" name="Group 501"/>
          <p:cNvGrpSpPr>
            <a:grpSpLocks/>
          </p:cNvGrpSpPr>
          <p:nvPr/>
        </p:nvGrpSpPr>
        <p:grpSpPr bwMode="auto">
          <a:xfrm>
            <a:off x="6289675" y="4149725"/>
            <a:ext cx="384175" cy="141288"/>
            <a:chOff x="5908168" y="2526604"/>
            <a:chExt cx="384581" cy="142597"/>
          </a:xfrm>
        </p:grpSpPr>
        <p:sp>
          <p:nvSpPr>
            <p:cNvPr id="174263"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504"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05"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266"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267"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268" name="Group 275"/>
            <p:cNvGrpSpPr>
              <a:grpSpLocks/>
            </p:cNvGrpSpPr>
            <p:nvPr/>
          </p:nvGrpSpPr>
          <p:grpSpPr bwMode="auto">
            <a:xfrm>
              <a:off x="6000040" y="2546973"/>
              <a:ext cx="189086" cy="53231"/>
              <a:chOff x="2848" y="848"/>
              <a:chExt cx="140" cy="97"/>
            </a:xfrm>
          </p:grpSpPr>
          <p:sp>
            <p:nvSpPr>
              <p:cNvPr id="512"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13"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14"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509"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10"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11"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6" name="Group 514"/>
          <p:cNvGrpSpPr>
            <a:grpSpLocks/>
          </p:cNvGrpSpPr>
          <p:nvPr/>
        </p:nvGrpSpPr>
        <p:grpSpPr bwMode="auto">
          <a:xfrm>
            <a:off x="7461250" y="4149725"/>
            <a:ext cx="384175" cy="141288"/>
            <a:chOff x="5908168" y="2526604"/>
            <a:chExt cx="384581" cy="142597"/>
          </a:xfrm>
        </p:grpSpPr>
        <p:sp>
          <p:nvSpPr>
            <p:cNvPr id="174251"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517"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18"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254"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255"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256" name="Group 275"/>
            <p:cNvGrpSpPr>
              <a:grpSpLocks/>
            </p:cNvGrpSpPr>
            <p:nvPr/>
          </p:nvGrpSpPr>
          <p:grpSpPr bwMode="auto">
            <a:xfrm>
              <a:off x="6000040" y="2546973"/>
              <a:ext cx="189086" cy="53231"/>
              <a:chOff x="2848" y="848"/>
              <a:chExt cx="140" cy="97"/>
            </a:xfrm>
          </p:grpSpPr>
          <p:sp>
            <p:nvSpPr>
              <p:cNvPr id="525"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26"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27"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522"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23"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24"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7" name="Group 527"/>
          <p:cNvGrpSpPr>
            <a:grpSpLocks/>
          </p:cNvGrpSpPr>
          <p:nvPr/>
        </p:nvGrpSpPr>
        <p:grpSpPr bwMode="auto">
          <a:xfrm>
            <a:off x="7505700" y="4502150"/>
            <a:ext cx="384175" cy="141288"/>
            <a:chOff x="5908168" y="2526604"/>
            <a:chExt cx="384581" cy="142597"/>
          </a:xfrm>
        </p:grpSpPr>
        <p:sp>
          <p:nvSpPr>
            <p:cNvPr id="174239"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530"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31"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242"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243"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244" name="Group 275"/>
            <p:cNvGrpSpPr>
              <a:grpSpLocks/>
            </p:cNvGrpSpPr>
            <p:nvPr/>
          </p:nvGrpSpPr>
          <p:grpSpPr bwMode="auto">
            <a:xfrm>
              <a:off x="6000040" y="2546973"/>
              <a:ext cx="189086" cy="53231"/>
              <a:chOff x="2848" y="848"/>
              <a:chExt cx="140" cy="97"/>
            </a:xfrm>
          </p:grpSpPr>
          <p:sp>
            <p:nvSpPr>
              <p:cNvPr id="538"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39"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40"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535"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36"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37"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8" name="Group 540"/>
          <p:cNvGrpSpPr>
            <a:grpSpLocks/>
          </p:cNvGrpSpPr>
          <p:nvPr/>
        </p:nvGrpSpPr>
        <p:grpSpPr bwMode="auto">
          <a:xfrm>
            <a:off x="7454900" y="5102225"/>
            <a:ext cx="384175" cy="141288"/>
            <a:chOff x="5908168" y="2526604"/>
            <a:chExt cx="384581" cy="142597"/>
          </a:xfrm>
        </p:grpSpPr>
        <p:sp>
          <p:nvSpPr>
            <p:cNvPr id="174227"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543"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44"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230"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231"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232" name="Group 275"/>
            <p:cNvGrpSpPr>
              <a:grpSpLocks/>
            </p:cNvGrpSpPr>
            <p:nvPr/>
          </p:nvGrpSpPr>
          <p:grpSpPr bwMode="auto">
            <a:xfrm>
              <a:off x="6000040" y="2546973"/>
              <a:ext cx="189086" cy="53231"/>
              <a:chOff x="2848" y="848"/>
              <a:chExt cx="140" cy="97"/>
            </a:xfrm>
          </p:grpSpPr>
          <p:sp>
            <p:nvSpPr>
              <p:cNvPr id="551"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52"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53"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548"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49"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50"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39" name="Group 553"/>
          <p:cNvGrpSpPr>
            <a:grpSpLocks/>
          </p:cNvGrpSpPr>
          <p:nvPr/>
        </p:nvGrpSpPr>
        <p:grpSpPr bwMode="auto">
          <a:xfrm>
            <a:off x="6921500" y="5197475"/>
            <a:ext cx="384175" cy="141288"/>
            <a:chOff x="5908168" y="2526604"/>
            <a:chExt cx="384581" cy="142597"/>
          </a:xfrm>
        </p:grpSpPr>
        <p:sp>
          <p:nvSpPr>
            <p:cNvPr id="174215"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556"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57"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218"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219"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220" name="Group 275"/>
            <p:cNvGrpSpPr>
              <a:grpSpLocks/>
            </p:cNvGrpSpPr>
            <p:nvPr/>
          </p:nvGrpSpPr>
          <p:grpSpPr bwMode="auto">
            <a:xfrm>
              <a:off x="6000040" y="2546973"/>
              <a:ext cx="189086" cy="53231"/>
              <a:chOff x="2848" y="848"/>
              <a:chExt cx="140" cy="97"/>
            </a:xfrm>
          </p:grpSpPr>
          <p:sp>
            <p:nvSpPr>
              <p:cNvPr id="564"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65"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66"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561"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62"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63"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40" name="Group 566"/>
          <p:cNvGrpSpPr>
            <a:grpSpLocks/>
          </p:cNvGrpSpPr>
          <p:nvPr/>
        </p:nvGrpSpPr>
        <p:grpSpPr bwMode="auto">
          <a:xfrm>
            <a:off x="7891463" y="5597525"/>
            <a:ext cx="384175" cy="142875"/>
            <a:chOff x="5123208" y="2936596"/>
            <a:chExt cx="384581" cy="142597"/>
          </a:xfrm>
        </p:grpSpPr>
        <p:sp>
          <p:nvSpPr>
            <p:cNvPr id="174203" name="Oval 270"/>
            <p:cNvSpPr>
              <a:spLocks noChangeArrowheads="1"/>
            </p:cNvSpPr>
            <p:nvPr/>
          </p:nvSpPr>
          <p:spPr bwMode="auto">
            <a:xfrm>
              <a:off x="5126413" y="3000968"/>
              <a:ext cx="381376" cy="78225"/>
            </a:xfrm>
            <a:prstGeom prst="ellipse">
              <a:avLst/>
            </a:prstGeom>
            <a:solidFill>
              <a:srgbClr val="3366FF"/>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569" name="Line 271"/>
            <p:cNvSpPr>
              <a:spLocks noChangeShapeType="1"/>
            </p:cNvSpPr>
            <p:nvPr/>
          </p:nvSpPr>
          <p:spPr bwMode="auto">
            <a:xfrm>
              <a:off x="5126386" y="2993635"/>
              <a:ext cx="0" cy="49117"/>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70" name="Line 272"/>
            <p:cNvSpPr>
              <a:spLocks noChangeShapeType="1"/>
            </p:cNvSpPr>
            <p:nvPr/>
          </p:nvSpPr>
          <p:spPr bwMode="auto">
            <a:xfrm>
              <a:off x="5501432" y="2976207"/>
              <a:ext cx="6357" cy="6654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206" name="Rectangle 273"/>
            <p:cNvSpPr>
              <a:spLocks noChangeArrowheads="1"/>
            </p:cNvSpPr>
            <p:nvPr/>
          </p:nvSpPr>
          <p:spPr bwMode="auto">
            <a:xfrm>
              <a:off x="5126413" y="2993635"/>
              <a:ext cx="377103" cy="47261"/>
            </a:xfrm>
            <a:prstGeom prst="rect">
              <a:avLst/>
            </a:prstGeom>
            <a:solidFill>
              <a:srgbClr val="33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207" name="Oval 274"/>
            <p:cNvSpPr>
              <a:spLocks noChangeArrowheads="1"/>
            </p:cNvSpPr>
            <p:nvPr/>
          </p:nvSpPr>
          <p:spPr bwMode="auto">
            <a:xfrm>
              <a:off x="5123208" y="2936596"/>
              <a:ext cx="381376" cy="92077"/>
            </a:xfrm>
            <a:prstGeom prst="ellipse">
              <a:avLst/>
            </a:prstGeom>
            <a:solidFill>
              <a:srgbClr val="3366FF"/>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208" name="Group 275"/>
            <p:cNvGrpSpPr>
              <a:grpSpLocks/>
            </p:cNvGrpSpPr>
            <p:nvPr/>
          </p:nvGrpSpPr>
          <p:grpSpPr bwMode="auto">
            <a:xfrm>
              <a:off x="5215080" y="2956965"/>
              <a:ext cx="189086" cy="53231"/>
              <a:chOff x="2848" y="848"/>
              <a:chExt cx="140" cy="97"/>
            </a:xfrm>
          </p:grpSpPr>
          <p:sp>
            <p:nvSpPr>
              <p:cNvPr id="577" name="Line 276"/>
              <p:cNvSpPr>
                <a:spLocks noChangeShapeType="1"/>
              </p:cNvSpPr>
              <p:nvPr/>
            </p:nvSpPr>
            <p:spPr bwMode="auto">
              <a:xfrm flipV="1">
                <a:off x="2848" y="848"/>
                <a:ext cx="51"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78" name="Line 277"/>
              <p:cNvSpPr>
                <a:spLocks noChangeShapeType="1"/>
              </p:cNvSpPr>
              <p:nvPr/>
            </p:nvSpPr>
            <p:spPr bwMode="auto">
              <a:xfrm>
                <a:off x="2945" y="944"/>
                <a:ext cx="44"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79" name="Line 278"/>
              <p:cNvSpPr>
                <a:spLocks noChangeShapeType="1"/>
              </p:cNvSpPr>
              <p:nvPr/>
            </p:nvSpPr>
            <p:spPr bwMode="auto">
              <a:xfrm>
                <a:off x="2894" y="851"/>
                <a:ext cx="52" cy="9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574" name="Line 280"/>
            <p:cNvSpPr>
              <a:spLocks noChangeShapeType="1"/>
            </p:cNvSpPr>
            <p:nvPr/>
          </p:nvSpPr>
          <p:spPr bwMode="auto">
            <a:xfrm>
              <a:off x="5215380" y="3009479"/>
              <a:ext cx="66745" cy="158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75" name="Line 281"/>
            <p:cNvSpPr>
              <a:spLocks noChangeShapeType="1"/>
            </p:cNvSpPr>
            <p:nvPr/>
          </p:nvSpPr>
          <p:spPr bwMode="auto">
            <a:xfrm flipV="1">
              <a:off x="5344103" y="2955609"/>
              <a:ext cx="60389"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76" name="Line 282"/>
            <p:cNvSpPr>
              <a:spLocks noChangeShapeType="1"/>
            </p:cNvSpPr>
            <p:nvPr/>
          </p:nvSpPr>
          <p:spPr bwMode="auto">
            <a:xfrm flipV="1">
              <a:off x="5277358" y="2955609"/>
              <a:ext cx="69924" cy="5387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74141" name="Group 579"/>
          <p:cNvGrpSpPr>
            <a:grpSpLocks/>
          </p:cNvGrpSpPr>
          <p:nvPr/>
        </p:nvGrpSpPr>
        <p:grpSpPr bwMode="auto">
          <a:xfrm>
            <a:off x="7931150" y="3382963"/>
            <a:ext cx="385763" cy="142875"/>
            <a:chOff x="5908168" y="2526604"/>
            <a:chExt cx="384581" cy="142597"/>
          </a:xfrm>
        </p:grpSpPr>
        <p:sp>
          <p:nvSpPr>
            <p:cNvPr id="174191"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582" name="Line 271"/>
            <p:cNvSpPr>
              <a:spLocks noChangeShapeType="1"/>
            </p:cNvSpPr>
            <p:nvPr/>
          </p:nvSpPr>
          <p:spPr bwMode="auto">
            <a:xfrm>
              <a:off x="5911333" y="2583643"/>
              <a:ext cx="0" cy="4911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83" name="Line 272"/>
            <p:cNvSpPr>
              <a:spLocks noChangeShapeType="1"/>
            </p:cNvSpPr>
            <p:nvPr/>
          </p:nvSpPr>
          <p:spPr bwMode="auto">
            <a:xfrm>
              <a:off x="6286418" y="2566214"/>
              <a:ext cx="6331" cy="6654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174194"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0000"/>
                </a:solidFill>
                <a:latin typeface="Arial" pitchFamily="34" charset="0"/>
                <a:cs typeface="Arial" pitchFamily="34" charset="0"/>
              </a:endParaRPr>
            </a:p>
          </p:txBody>
        </p:sp>
        <p:sp>
          <p:nvSpPr>
            <p:cNvPr id="174195"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74196" name="Group 275"/>
            <p:cNvGrpSpPr>
              <a:grpSpLocks/>
            </p:cNvGrpSpPr>
            <p:nvPr/>
          </p:nvGrpSpPr>
          <p:grpSpPr bwMode="auto">
            <a:xfrm>
              <a:off x="6000040" y="2546973"/>
              <a:ext cx="189086" cy="53231"/>
              <a:chOff x="2848" y="848"/>
              <a:chExt cx="140" cy="97"/>
            </a:xfrm>
          </p:grpSpPr>
          <p:sp>
            <p:nvSpPr>
              <p:cNvPr id="590" name="Line 276"/>
              <p:cNvSpPr>
                <a:spLocks noChangeShapeType="1"/>
              </p:cNvSpPr>
              <p:nvPr/>
            </p:nvSpPr>
            <p:spPr bwMode="auto">
              <a:xfrm flipV="1">
                <a:off x="2848" y="848"/>
                <a:ext cx="50" cy="3"/>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91" name="Line 277"/>
              <p:cNvSpPr>
                <a:spLocks noChangeShapeType="1"/>
              </p:cNvSpPr>
              <p:nvPr/>
            </p:nvSpPr>
            <p:spPr bwMode="auto">
              <a:xfrm>
                <a:off x="2944" y="944"/>
                <a:ext cx="45"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92" name="Line 278"/>
              <p:cNvSpPr>
                <a:spLocks noChangeShapeType="1"/>
              </p:cNvSpPr>
              <p:nvPr/>
            </p:nvSpPr>
            <p:spPr bwMode="auto">
              <a:xfrm>
                <a:off x="2894" y="851"/>
                <a:ext cx="53" cy="92"/>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587" name="Line 280"/>
            <p:cNvSpPr>
              <a:spLocks noChangeShapeType="1"/>
            </p:cNvSpPr>
            <p:nvPr/>
          </p:nvSpPr>
          <p:spPr bwMode="auto">
            <a:xfrm>
              <a:off x="5996796" y="2596318"/>
              <a:ext cx="68054" cy="158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88" name="Line 281"/>
            <p:cNvSpPr>
              <a:spLocks noChangeShapeType="1"/>
            </p:cNvSpPr>
            <p:nvPr/>
          </p:nvSpPr>
          <p:spPr bwMode="auto">
            <a:xfrm flipV="1">
              <a:off x="6129737" y="2545617"/>
              <a:ext cx="60140"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589" name="Line 282"/>
            <p:cNvSpPr>
              <a:spLocks noChangeShapeType="1"/>
            </p:cNvSpPr>
            <p:nvPr/>
          </p:nvSpPr>
          <p:spPr bwMode="auto">
            <a:xfrm flipV="1">
              <a:off x="6061684" y="2545617"/>
              <a:ext cx="71218" cy="5387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9" name="Group 8"/>
          <p:cNvGrpSpPr>
            <a:grpSpLocks/>
          </p:cNvGrpSpPr>
          <p:nvPr/>
        </p:nvGrpSpPr>
        <p:grpSpPr bwMode="auto">
          <a:xfrm>
            <a:off x="5033963" y="608013"/>
            <a:ext cx="2590800" cy="2255837"/>
            <a:chOff x="8470937" y="0"/>
            <a:chExt cx="2590800" cy="2257042"/>
          </a:xfrm>
        </p:grpSpPr>
        <p:sp>
          <p:nvSpPr>
            <p:cNvPr id="612657" name="AutoShape 305"/>
            <p:cNvSpPr>
              <a:spLocks noChangeArrowheads="1"/>
            </p:cNvSpPr>
            <p:nvPr/>
          </p:nvSpPr>
          <p:spPr bwMode="auto">
            <a:xfrm>
              <a:off x="8470937" y="47650"/>
              <a:ext cx="2590800" cy="2209392"/>
            </a:xfrm>
            <a:prstGeom prst="wedgeRoundRectCallout">
              <a:avLst>
                <a:gd name="adj1" fmla="val -44912"/>
                <a:gd name="adj2" fmla="val 69972"/>
                <a:gd name="adj3" fmla="val 16667"/>
              </a:avLst>
            </a:prstGeom>
            <a:solidFill>
              <a:srgbClr val="DDDDDD"/>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sz="2000" i="0" smtClean="0">
                <a:solidFill>
                  <a:srgbClr val="3333CC"/>
                </a:solidFill>
                <a:latin typeface="Arial" pitchFamily="34" charset="0"/>
                <a:cs typeface="Arial" pitchFamily="34" charset="0"/>
              </a:endParaRPr>
            </a:p>
          </p:txBody>
        </p:sp>
        <p:sp>
          <p:nvSpPr>
            <p:cNvPr id="612660" name="Line 308"/>
            <p:cNvSpPr>
              <a:spLocks noChangeShapeType="1"/>
            </p:cNvSpPr>
            <p:nvPr/>
          </p:nvSpPr>
          <p:spPr bwMode="auto">
            <a:xfrm>
              <a:off x="8753512" y="1648705"/>
              <a:ext cx="817562" cy="0"/>
            </a:xfrm>
            <a:prstGeom prst="line">
              <a:avLst/>
            </a:prstGeom>
            <a:noFill/>
            <a:ln w="38100">
              <a:solidFill>
                <a:schemeClr val="bg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a:solidFill>
                  <a:srgbClr val="000000"/>
                </a:solidFill>
                <a:latin typeface="Arial"/>
                <a:ea typeface="ＭＳ Ｐゴシック" charset="0"/>
                <a:cs typeface="Arial"/>
              </a:endParaRPr>
            </a:p>
          </p:txBody>
        </p:sp>
        <p:sp>
          <p:nvSpPr>
            <p:cNvPr id="612662" name="Rectangle 310"/>
            <p:cNvSpPr>
              <a:spLocks noChangeArrowheads="1"/>
            </p:cNvSpPr>
            <p:nvPr/>
          </p:nvSpPr>
          <p:spPr bwMode="auto">
            <a:xfrm>
              <a:off x="8770974" y="1710650"/>
              <a:ext cx="230188" cy="117538"/>
            </a:xfrm>
            <a:prstGeom prst="rect">
              <a:avLst/>
            </a:prstGeom>
            <a:solidFill>
              <a:schemeClr val="bg2"/>
            </a:solidFill>
            <a:ln w="28575" cmpd="sng">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i="0" smtClean="0">
                <a:solidFill>
                  <a:srgbClr val="000000"/>
                </a:solidFill>
                <a:latin typeface="Arial" pitchFamily="34" charset="0"/>
                <a:cs typeface="Arial" pitchFamily="34" charset="0"/>
              </a:endParaRPr>
            </a:p>
          </p:txBody>
        </p:sp>
        <p:sp>
          <p:nvSpPr>
            <p:cNvPr id="612663" name="Rectangle 311"/>
            <p:cNvSpPr>
              <a:spLocks noChangeArrowheads="1"/>
            </p:cNvSpPr>
            <p:nvPr/>
          </p:nvSpPr>
          <p:spPr bwMode="auto">
            <a:xfrm>
              <a:off x="9156737" y="1710650"/>
              <a:ext cx="231775" cy="117538"/>
            </a:xfrm>
            <a:prstGeom prst="rect">
              <a:avLst/>
            </a:prstGeom>
            <a:solidFill>
              <a:schemeClr val="bg2"/>
            </a:solidFill>
            <a:ln w="28575" cmpd="sng">
              <a:solidFill>
                <a:srgbClr val="0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i="0" smtClean="0">
                <a:solidFill>
                  <a:srgbClr val="000000"/>
                </a:solidFill>
                <a:latin typeface="Arial" pitchFamily="34" charset="0"/>
                <a:cs typeface="Arial" pitchFamily="34" charset="0"/>
              </a:endParaRPr>
            </a:p>
          </p:txBody>
        </p:sp>
        <p:grpSp>
          <p:nvGrpSpPr>
            <p:cNvPr id="174168" name="Group 312"/>
            <p:cNvGrpSpPr>
              <a:grpSpLocks/>
            </p:cNvGrpSpPr>
            <p:nvPr/>
          </p:nvGrpSpPr>
          <p:grpSpPr bwMode="auto">
            <a:xfrm>
              <a:off x="9844937" y="1731963"/>
              <a:ext cx="990600" cy="325438"/>
              <a:chOff x="3936" y="1571"/>
              <a:chExt cx="624" cy="205"/>
            </a:xfrm>
          </p:grpSpPr>
          <p:grpSp>
            <p:nvGrpSpPr>
              <p:cNvPr id="174186" name="Group 313"/>
              <p:cNvGrpSpPr>
                <a:grpSpLocks/>
              </p:cNvGrpSpPr>
              <p:nvPr/>
            </p:nvGrpSpPr>
            <p:grpSpPr bwMode="auto">
              <a:xfrm>
                <a:off x="3936" y="1676"/>
                <a:ext cx="576" cy="100"/>
                <a:chOff x="4002" y="1676"/>
                <a:chExt cx="446" cy="52"/>
              </a:xfrm>
            </p:grpSpPr>
            <p:sp>
              <p:nvSpPr>
                <p:cNvPr id="612666" name="Rectangle 314"/>
                <p:cNvSpPr>
                  <a:spLocks noChangeArrowheads="1"/>
                </p:cNvSpPr>
                <p:nvPr/>
              </p:nvSpPr>
              <p:spPr bwMode="auto">
                <a:xfrm>
                  <a:off x="4345" y="1676"/>
                  <a:ext cx="103" cy="52"/>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i="0" smtClean="0">
                    <a:solidFill>
                      <a:srgbClr val="000000"/>
                    </a:solidFill>
                    <a:latin typeface="Arial" pitchFamily="34" charset="0"/>
                    <a:cs typeface="Arial" pitchFamily="34" charset="0"/>
                  </a:endParaRPr>
                </a:p>
              </p:txBody>
            </p:sp>
            <p:sp>
              <p:nvSpPr>
                <p:cNvPr id="612667" name="Rectangle 315"/>
                <p:cNvSpPr>
                  <a:spLocks noChangeArrowheads="1"/>
                </p:cNvSpPr>
                <p:nvPr/>
              </p:nvSpPr>
              <p:spPr bwMode="auto">
                <a:xfrm>
                  <a:off x="4174" y="1676"/>
                  <a:ext cx="102" cy="52"/>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i="0" smtClean="0">
                    <a:solidFill>
                      <a:srgbClr val="000000"/>
                    </a:solidFill>
                    <a:latin typeface="Arial" pitchFamily="34" charset="0"/>
                    <a:cs typeface="Arial" pitchFamily="34" charset="0"/>
                  </a:endParaRPr>
                </a:p>
              </p:txBody>
            </p:sp>
            <p:sp>
              <p:nvSpPr>
                <p:cNvPr id="612668" name="Rectangle 316"/>
                <p:cNvSpPr>
                  <a:spLocks noChangeArrowheads="1"/>
                </p:cNvSpPr>
                <p:nvPr/>
              </p:nvSpPr>
              <p:spPr bwMode="auto">
                <a:xfrm>
                  <a:off x="4002" y="1676"/>
                  <a:ext cx="103" cy="52"/>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i="0" smtClean="0">
                    <a:solidFill>
                      <a:srgbClr val="000000"/>
                    </a:solidFill>
                    <a:latin typeface="Arial" pitchFamily="34" charset="0"/>
                    <a:cs typeface="Arial" pitchFamily="34" charset="0"/>
                  </a:endParaRPr>
                </a:p>
              </p:txBody>
            </p:sp>
          </p:grpSp>
          <p:sp>
            <p:nvSpPr>
              <p:cNvPr id="612669" name="Line 317"/>
              <p:cNvSpPr>
                <a:spLocks noChangeShapeType="1"/>
              </p:cNvSpPr>
              <p:nvPr/>
            </p:nvSpPr>
            <p:spPr bwMode="auto">
              <a:xfrm>
                <a:off x="4002" y="1571"/>
                <a:ext cx="558" cy="61"/>
              </a:xfrm>
              <a:prstGeom prst="line">
                <a:avLst/>
              </a:prstGeom>
              <a:noFill/>
              <a:ln w="381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a:solidFill>
                    <a:srgbClr val="000000"/>
                  </a:solidFill>
                  <a:latin typeface="Arial"/>
                  <a:ea typeface="ＭＳ Ｐゴシック" charset="0"/>
                  <a:cs typeface="Arial"/>
                </a:endParaRPr>
              </a:p>
            </p:txBody>
          </p:sp>
        </p:grpSp>
        <p:grpSp>
          <p:nvGrpSpPr>
            <p:cNvPr id="174169" name="Group 318"/>
            <p:cNvGrpSpPr>
              <a:grpSpLocks/>
            </p:cNvGrpSpPr>
            <p:nvPr/>
          </p:nvGrpSpPr>
          <p:grpSpPr bwMode="auto">
            <a:xfrm>
              <a:off x="9949712" y="1295400"/>
              <a:ext cx="885825" cy="354013"/>
              <a:chOff x="4002" y="1296"/>
              <a:chExt cx="558" cy="223"/>
            </a:xfrm>
          </p:grpSpPr>
          <p:grpSp>
            <p:nvGrpSpPr>
              <p:cNvPr id="174182" name="Group 319"/>
              <p:cNvGrpSpPr>
                <a:grpSpLocks/>
              </p:cNvGrpSpPr>
              <p:nvPr/>
            </p:nvGrpSpPr>
            <p:grpSpPr bwMode="auto">
              <a:xfrm>
                <a:off x="4139" y="1296"/>
                <a:ext cx="421" cy="96"/>
                <a:chOff x="4139" y="1388"/>
                <a:chExt cx="275" cy="52"/>
              </a:xfrm>
            </p:grpSpPr>
            <p:sp>
              <p:nvSpPr>
                <p:cNvPr id="612672" name="Rectangle 320"/>
                <p:cNvSpPr>
                  <a:spLocks noChangeArrowheads="1"/>
                </p:cNvSpPr>
                <p:nvPr/>
              </p:nvSpPr>
              <p:spPr bwMode="auto">
                <a:xfrm>
                  <a:off x="4139" y="1388"/>
                  <a:ext cx="103" cy="52"/>
                </a:xfrm>
                <a:prstGeom prst="rect">
                  <a:avLst/>
                </a:prstGeom>
                <a:solidFill>
                  <a:srgbClr val="33CC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i="0" smtClean="0">
                    <a:solidFill>
                      <a:srgbClr val="000000"/>
                    </a:solidFill>
                    <a:latin typeface="Arial" pitchFamily="34" charset="0"/>
                    <a:cs typeface="Arial" pitchFamily="34" charset="0"/>
                  </a:endParaRPr>
                </a:p>
              </p:txBody>
            </p:sp>
            <p:sp>
              <p:nvSpPr>
                <p:cNvPr id="612673" name="Rectangle 321"/>
                <p:cNvSpPr>
                  <a:spLocks noChangeArrowheads="1"/>
                </p:cNvSpPr>
                <p:nvPr/>
              </p:nvSpPr>
              <p:spPr bwMode="auto">
                <a:xfrm>
                  <a:off x="4311" y="1388"/>
                  <a:ext cx="103" cy="52"/>
                </a:xfrm>
                <a:prstGeom prst="rect">
                  <a:avLst/>
                </a:prstGeom>
                <a:solidFill>
                  <a:srgbClr val="33CC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i="0" smtClean="0">
                    <a:solidFill>
                      <a:srgbClr val="000000"/>
                    </a:solidFill>
                    <a:latin typeface="Arial" pitchFamily="34" charset="0"/>
                    <a:cs typeface="Arial" pitchFamily="34" charset="0"/>
                  </a:endParaRPr>
                </a:p>
              </p:txBody>
            </p:sp>
          </p:grpSp>
          <p:sp>
            <p:nvSpPr>
              <p:cNvPr id="612674" name="Line 322"/>
              <p:cNvSpPr>
                <a:spLocks noChangeShapeType="1"/>
              </p:cNvSpPr>
              <p:nvPr/>
            </p:nvSpPr>
            <p:spPr bwMode="auto">
              <a:xfrm flipV="1">
                <a:off x="4002" y="1440"/>
                <a:ext cx="558" cy="79"/>
              </a:xfrm>
              <a:prstGeom prst="line">
                <a:avLst/>
              </a:prstGeom>
              <a:noFill/>
              <a:ln w="38100">
                <a:solidFill>
                  <a:srgbClr val="33CC33"/>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a:solidFill>
                    <a:srgbClr val="000000"/>
                  </a:solidFill>
                  <a:latin typeface="Arial"/>
                  <a:ea typeface="ＭＳ Ｐゴシック" charset="0"/>
                  <a:cs typeface="Arial"/>
                </a:endParaRPr>
              </a:p>
            </p:txBody>
          </p:sp>
        </p:grpSp>
        <p:sp>
          <p:nvSpPr>
            <p:cNvPr id="612676" name="Line 324"/>
            <p:cNvSpPr>
              <a:spLocks noChangeShapeType="1"/>
            </p:cNvSpPr>
            <p:nvPr/>
          </p:nvSpPr>
          <p:spPr bwMode="auto">
            <a:xfrm>
              <a:off x="9571074" y="1080077"/>
              <a:ext cx="0" cy="3748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a:solidFill>
                  <a:srgbClr val="000000"/>
                </a:solidFill>
                <a:latin typeface="Arial"/>
                <a:ea typeface="ＭＳ Ｐゴシック" charset="0"/>
                <a:cs typeface="Arial"/>
              </a:endParaRPr>
            </a:p>
          </p:txBody>
        </p:sp>
        <p:sp>
          <p:nvSpPr>
            <p:cNvPr id="612677" name="Line 325"/>
            <p:cNvSpPr>
              <a:spLocks noChangeShapeType="1"/>
            </p:cNvSpPr>
            <p:nvPr/>
          </p:nvSpPr>
          <p:spPr bwMode="auto">
            <a:xfrm>
              <a:off x="9571074" y="1454927"/>
              <a:ext cx="32543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a:solidFill>
                  <a:srgbClr val="000000"/>
                </a:solidFill>
                <a:latin typeface="Arial"/>
                <a:ea typeface="ＭＳ Ｐゴシック" charset="0"/>
                <a:cs typeface="Arial"/>
              </a:endParaRPr>
            </a:p>
          </p:txBody>
        </p:sp>
        <p:sp>
          <p:nvSpPr>
            <p:cNvPr id="612678" name="Line 326"/>
            <p:cNvSpPr>
              <a:spLocks noChangeShapeType="1"/>
            </p:cNvSpPr>
            <p:nvPr/>
          </p:nvSpPr>
          <p:spPr bwMode="auto">
            <a:xfrm flipV="1">
              <a:off x="9896512" y="879945"/>
              <a:ext cx="0" cy="5749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a:solidFill>
                  <a:srgbClr val="000000"/>
                </a:solidFill>
                <a:latin typeface="Arial"/>
                <a:ea typeface="ＭＳ Ｐゴシック" charset="0"/>
                <a:cs typeface="Arial"/>
              </a:endParaRPr>
            </a:p>
          </p:txBody>
        </p:sp>
        <p:sp>
          <p:nvSpPr>
            <p:cNvPr id="612679" name="Oval 327"/>
            <p:cNvSpPr>
              <a:spLocks noChangeArrowheads="1"/>
            </p:cNvSpPr>
            <p:nvPr/>
          </p:nvSpPr>
          <p:spPr bwMode="auto">
            <a:xfrm>
              <a:off x="9679024" y="1038780"/>
              <a:ext cx="109538" cy="82594"/>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sz="2000" i="0" smtClean="0">
                <a:solidFill>
                  <a:srgbClr val="008000"/>
                </a:solidFill>
                <a:latin typeface="Arial" pitchFamily="34" charset="0"/>
                <a:cs typeface="Arial" pitchFamily="34" charset="0"/>
              </a:endParaRPr>
            </a:p>
          </p:txBody>
        </p:sp>
        <p:sp>
          <p:nvSpPr>
            <p:cNvPr id="612680" name="Oval 328"/>
            <p:cNvSpPr>
              <a:spLocks noChangeArrowheads="1"/>
            </p:cNvSpPr>
            <p:nvPr/>
          </p:nvSpPr>
          <p:spPr bwMode="auto">
            <a:xfrm>
              <a:off x="9679024" y="1164259"/>
              <a:ext cx="109538" cy="82594"/>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sz="2000" i="0" smtClean="0">
                <a:solidFill>
                  <a:srgbClr val="008000"/>
                </a:solidFill>
                <a:latin typeface="Arial" pitchFamily="34" charset="0"/>
                <a:cs typeface="Arial" pitchFamily="34" charset="0"/>
              </a:endParaRPr>
            </a:p>
          </p:txBody>
        </p:sp>
        <p:sp>
          <p:nvSpPr>
            <p:cNvPr id="612681" name="Oval 329"/>
            <p:cNvSpPr>
              <a:spLocks noChangeArrowheads="1"/>
            </p:cNvSpPr>
            <p:nvPr/>
          </p:nvSpPr>
          <p:spPr bwMode="auto">
            <a:xfrm>
              <a:off x="9679024" y="1329447"/>
              <a:ext cx="109538" cy="84183"/>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sz="2000" i="0" smtClean="0">
                <a:solidFill>
                  <a:srgbClr val="008000"/>
                </a:solidFill>
                <a:latin typeface="Arial" pitchFamily="34" charset="0"/>
                <a:cs typeface="Arial" pitchFamily="34" charset="0"/>
              </a:endParaRPr>
            </a:p>
          </p:txBody>
        </p:sp>
        <p:sp>
          <p:nvSpPr>
            <p:cNvPr id="612682" name="Line 330"/>
            <p:cNvSpPr>
              <a:spLocks noChangeShapeType="1"/>
            </p:cNvSpPr>
            <p:nvPr/>
          </p:nvSpPr>
          <p:spPr bwMode="auto">
            <a:xfrm flipV="1">
              <a:off x="9571074" y="872003"/>
              <a:ext cx="0" cy="20807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a:solidFill>
                  <a:srgbClr val="000000"/>
                </a:solidFill>
                <a:latin typeface="Arial"/>
                <a:ea typeface="ＭＳ Ｐゴシック" charset="0"/>
                <a:cs typeface="Arial"/>
              </a:endParaRPr>
            </a:p>
          </p:txBody>
        </p:sp>
        <p:sp>
          <p:nvSpPr>
            <p:cNvPr id="612683" name="AutoShape 331"/>
            <p:cNvSpPr>
              <a:spLocks noChangeArrowheads="1"/>
            </p:cNvSpPr>
            <p:nvPr/>
          </p:nvSpPr>
          <p:spPr bwMode="auto">
            <a:xfrm>
              <a:off x="9623462" y="621044"/>
              <a:ext cx="150812" cy="292256"/>
            </a:xfrm>
            <a:prstGeom prst="downArrow">
              <a:avLst>
                <a:gd name="adj1" fmla="val 50000"/>
                <a:gd name="adj2" fmla="val 38139"/>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i="0" smtClean="0">
                <a:solidFill>
                  <a:srgbClr val="000000"/>
                </a:solidFill>
                <a:latin typeface="Arial" pitchFamily="34" charset="0"/>
                <a:cs typeface="Arial" pitchFamily="34" charset="0"/>
              </a:endParaRPr>
            </a:p>
          </p:txBody>
        </p:sp>
        <p:sp>
          <p:nvSpPr>
            <p:cNvPr id="612684" name="Text Box 332"/>
            <p:cNvSpPr txBox="1">
              <a:spLocks noChangeArrowheads="1"/>
            </p:cNvSpPr>
            <p:nvPr/>
          </p:nvSpPr>
          <p:spPr bwMode="auto">
            <a:xfrm>
              <a:off x="9340887" y="481269"/>
              <a:ext cx="269626" cy="400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i="1" dirty="0">
                  <a:solidFill>
                    <a:srgbClr val="000000"/>
                  </a:solidFill>
                  <a:latin typeface="Arial"/>
                  <a:ea typeface="ＭＳ Ｐゴシック" charset="0"/>
                  <a:cs typeface="Arial"/>
                </a:rPr>
                <a:t>r</a:t>
              </a:r>
            </a:p>
          </p:txBody>
        </p:sp>
        <p:sp>
          <p:nvSpPr>
            <p:cNvPr id="612685" name="Text Box 333"/>
            <p:cNvSpPr txBox="1">
              <a:spLocks noChangeArrowheads="1"/>
            </p:cNvSpPr>
            <p:nvPr/>
          </p:nvSpPr>
          <p:spPr bwMode="auto">
            <a:xfrm>
              <a:off x="9159912" y="914888"/>
              <a:ext cx="327334" cy="400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i="1" dirty="0">
                  <a:solidFill>
                    <a:srgbClr val="000000"/>
                  </a:solidFill>
                  <a:latin typeface="Arial"/>
                  <a:ea typeface="ＭＳ Ｐゴシック" charset="0"/>
                  <a:cs typeface="Arial"/>
                </a:rPr>
                <a:t>b</a:t>
              </a:r>
            </a:p>
          </p:txBody>
        </p:sp>
        <p:sp>
          <p:nvSpPr>
            <p:cNvPr id="612686" name="Text Box 334"/>
            <p:cNvSpPr txBox="1">
              <a:spLocks noChangeArrowheads="1"/>
            </p:cNvSpPr>
            <p:nvPr/>
          </p:nvSpPr>
          <p:spPr bwMode="auto">
            <a:xfrm>
              <a:off x="9144037" y="0"/>
              <a:ext cx="1096775" cy="400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dirty="0">
                  <a:solidFill>
                    <a:srgbClr val="000000"/>
                  </a:solidFill>
                  <a:latin typeface="Arial"/>
                  <a:ea typeface="ＭＳ Ｐゴシック" charset="0"/>
                  <a:cs typeface="Arial"/>
                </a:rPr>
                <a:t>marking</a:t>
              </a:r>
            </a:p>
          </p:txBody>
        </p:sp>
        <p:sp>
          <p:nvSpPr>
            <p:cNvPr id="174181" name="Diamond 7"/>
            <p:cNvSpPr>
              <a:spLocks noChangeArrowheads="1"/>
            </p:cNvSpPr>
            <p:nvPr/>
          </p:nvSpPr>
          <p:spPr bwMode="auto">
            <a:xfrm>
              <a:off x="9583322" y="1506219"/>
              <a:ext cx="334596" cy="306947"/>
            </a:xfrm>
            <a:prstGeom prst="diamond">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smtClean="0">
                <a:solidFill>
                  <a:srgbClr val="000000"/>
                </a:solidFill>
              </a:endParaRPr>
            </a:p>
          </p:txBody>
        </p:sp>
      </p:grpSp>
      <p:grpSp>
        <p:nvGrpSpPr>
          <p:cNvPr id="10" name="Group 9"/>
          <p:cNvGrpSpPr>
            <a:grpSpLocks/>
          </p:cNvGrpSpPr>
          <p:nvPr/>
        </p:nvGrpSpPr>
        <p:grpSpPr bwMode="auto">
          <a:xfrm>
            <a:off x="6367463" y="1474788"/>
            <a:ext cx="2590800" cy="2246312"/>
            <a:chOff x="4656063" y="-278535"/>
            <a:chExt cx="2590800" cy="2245640"/>
          </a:xfrm>
        </p:grpSpPr>
        <p:sp>
          <p:nvSpPr>
            <p:cNvPr id="596" name="AutoShape 305"/>
            <p:cNvSpPr>
              <a:spLocks noChangeArrowheads="1"/>
            </p:cNvSpPr>
            <p:nvPr/>
          </p:nvSpPr>
          <p:spPr bwMode="auto">
            <a:xfrm>
              <a:off x="4656063" y="-242034"/>
              <a:ext cx="2590800" cy="2209139"/>
            </a:xfrm>
            <a:prstGeom prst="wedgeRoundRectCallout">
              <a:avLst>
                <a:gd name="adj1" fmla="val -44912"/>
                <a:gd name="adj2" fmla="val 69972"/>
                <a:gd name="adj3" fmla="val 16667"/>
              </a:avLst>
            </a:prstGeom>
            <a:solidFill>
              <a:srgbClr val="DDDDDD"/>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sz="2000" i="0" smtClean="0">
                <a:solidFill>
                  <a:srgbClr val="3333CC"/>
                </a:solidFill>
                <a:latin typeface="Arial" pitchFamily="34" charset="0"/>
                <a:cs typeface="Arial" pitchFamily="34" charset="0"/>
              </a:endParaRPr>
            </a:p>
          </p:txBody>
        </p:sp>
        <p:sp>
          <p:nvSpPr>
            <p:cNvPr id="174145" name="Oval 285"/>
            <p:cNvSpPr>
              <a:spLocks noChangeArrowheads="1"/>
            </p:cNvSpPr>
            <p:nvPr/>
          </p:nvSpPr>
          <p:spPr bwMode="auto">
            <a:xfrm>
              <a:off x="6336226" y="877054"/>
              <a:ext cx="442636" cy="392880"/>
            </a:xfrm>
            <a:prstGeom prst="ellipse">
              <a:avLst/>
            </a:prstGeom>
            <a:solidFill>
              <a:schemeClr val="bg1"/>
            </a:solidFill>
            <a:ln w="19050">
              <a:solidFill>
                <a:schemeClr val="tx1"/>
              </a:solidFill>
              <a:round/>
              <a:headEnd/>
              <a:tailEnd/>
            </a:ln>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600" smtClean="0">
                <a:solidFill>
                  <a:srgbClr val="000000"/>
                </a:solidFill>
                <a:latin typeface="Arial" pitchFamily="34" charset="0"/>
                <a:cs typeface="Arial" pitchFamily="34" charset="0"/>
              </a:endParaRPr>
            </a:p>
          </p:txBody>
        </p:sp>
        <p:grpSp>
          <p:nvGrpSpPr>
            <p:cNvPr id="174146" name="Group 286"/>
            <p:cNvGrpSpPr>
              <a:grpSpLocks/>
            </p:cNvGrpSpPr>
            <p:nvPr/>
          </p:nvGrpSpPr>
          <p:grpSpPr bwMode="auto">
            <a:xfrm>
              <a:off x="4664310" y="403979"/>
              <a:ext cx="1504950" cy="457200"/>
              <a:chOff x="4080" y="1536"/>
              <a:chExt cx="948" cy="288"/>
            </a:xfrm>
          </p:grpSpPr>
          <p:sp>
            <p:nvSpPr>
              <p:cNvPr id="612639" name="Line 287"/>
              <p:cNvSpPr>
                <a:spLocks noChangeShapeType="1"/>
              </p:cNvSpPr>
              <p:nvPr/>
            </p:nvSpPr>
            <p:spPr bwMode="auto">
              <a:xfrm>
                <a:off x="4489" y="1568"/>
                <a:ext cx="53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40" name="Line 288"/>
              <p:cNvSpPr>
                <a:spLocks noChangeShapeType="1"/>
              </p:cNvSpPr>
              <p:nvPr/>
            </p:nvSpPr>
            <p:spPr bwMode="auto">
              <a:xfrm>
                <a:off x="5028" y="1568"/>
                <a:ext cx="0" cy="2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41" name="Line 289"/>
              <p:cNvSpPr>
                <a:spLocks noChangeShapeType="1"/>
              </p:cNvSpPr>
              <p:nvPr/>
            </p:nvSpPr>
            <p:spPr bwMode="auto">
              <a:xfrm flipH="1">
                <a:off x="4489" y="1776"/>
                <a:ext cx="53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42" name="Line 290"/>
              <p:cNvSpPr>
                <a:spLocks noChangeShapeType="1"/>
              </p:cNvSpPr>
              <p:nvPr/>
            </p:nvSpPr>
            <p:spPr bwMode="auto">
              <a:xfrm flipH="1">
                <a:off x="4608" y="1584"/>
                <a:ext cx="0" cy="192"/>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43" name="Line 291"/>
              <p:cNvSpPr>
                <a:spLocks noChangeShapeType="1"/>
              </p:cNvSpPr>
              <p:nvPr/>
            </p:nvSpPr>
            <p:spPr bwMode="auto">
              <a:xfrm flipH="1">
                <a:off x="4896" y="1584"/>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44" name="Line 292"/>
              <p:cNvSpPr>
                <a:spLocks noChangeShapeType="1"/>
              </p:cNvSpPr>
              <p:nvPr/>
            </p:nvSpPr>
            <p:spPr bwMode="auto">
              <a:xfrm>
                <a:off x="4128" y="1536"/>
                <a:ext cx="336" cy="110"/>
              </a:xfrm>
              <a:prstGeom prst="line">
                <a:avLst/>
              </a:prstGeom>
              <a:noFill/>
              <a:ln w="38100">
                <a:solidFill>
                  <a:srgbClr val="33CC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45" name="Line 293"/>
              <p:cNvSpPr>
                <a:spLocks noChangeShapeType="1"/>
              </p:cNvSpPr>
              <p:nvPr/>
            </p:nvSpPr>
            <p:spPr bwMode="auto">
              <a:xfrm flipV="1">
                <a:off x="4080" y="1724"/>
                <a:ext cx="359" cy="100"/>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grpSp>
        <p:sp>
          <p:nvSpPr>
            <p:cNvPr id="612646" name="Text Box 294"/>
            <p:cNvSpPr txBox="1">
              <a:spLocks noChangeArrowheads="1"/>
            </p:cNvSpPr>
            <p:nvPr/>
          </p:nvSpPr>
          <p:spPr bwMode="auto">
            <a:xfrm>
              <a:off x="5121200" y="-278535"/>
              <a:ext cx="1412566" cy="399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2000" i="0" smtClean="0">
                  <a:solidFill>
                    <a:srgbClr val="000000"/>
                  </a:solidFill>
                  <a:latin typeface="Arial" pitchFamily="34" charset="0"/>
                  <a:cs typeface="Arial" pitchFamily="34" charset="0"/>
                </a:rPr>
                <a:t>scheduling</a:t>
              </a:r>
              <a:endParaRPr kumimoji="0" lang="en-US" altLang="ko-KR" sz="1400" i="0" smtClean="0">
                <a:solidFill>
                  <a:srgbClr val="000000"/>
                </a:solidFill>
                <a:latin typeface="Arial" pitchFamily="34" charset="0"/>
                <a:cs typeface="Arial" pitchFamily="34" charset="0"/>
              </a:endParaRPr>
            </a:p>
          </p:txBody>
        </p:sp>
        <p:grpSp>
          <p:nvGrpSpPr>
            <p:cNvPr id="174148" name="Group 295"/>
            <p:cNvGrpSpPr>
              <a:grpSpLocks/>
            </p:cNvGrpSpPr>
            <p:nvPr/>
          </p:nvGrpSpPr>
          <p:grpSpPr bwMode="auto">
            <a:xfrm>
              <a:off x="5331060" y="1292979"/>
              <a:ext cx="855663" cy="330200"/>
              <a:chOff x="4464" y="2000"/>
              <a:chExt cx="539" cy="208"/>
            </a:xfrm>
          </p:grpSpPr>
          <p:sp>
            <p:nvSpPr>
              <p:cNvPr id="612648" name="Line 296"/>
              <p:cNvSpPr>
                <a:spLocks noChangeShapeType="1"/>
              </p:cNvSpPr>
              <p:nvPr/>
            </p:nvSpPr>
            <p:spPr bwMode="auto">
              <a:xfrm>
                <a:off x="4464" y="2000"/>
                <a:ext cx="53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49" name="Line 297"/>
              <p:cNvSpPr>
                <a:spLocks noChangeShapeType="1"/>
              </p:cNvSpPr>
              <p:nvPr/>
            </p:nvSpPr>
            <p:spPr bwMode="auto">
              <a:xfrm>
                <a:off x="5003" y="2000"/>
                <a:ext cx="0" cy="2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50" name="Line 298"/>
              <p:cNvSpPr>
                <a:spLocks noChangeShapeType="1"/>
              </p:cNvSpPr>
              <p:nvPr/>
            </p:nvSpPr>
            <p:spPr bwMode="auto">
              <a:xfrm flipH="1">
                <a:off x="4464" y="2208"/>
                <a:ext cx="53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grpSp>
        <p:sp>
          <p:nvSpPr>
            <p:cNvPr id="612651" name="Text Box 299"/>
            <p:cNvSpPr txBox="1">
              <a:spLocks noChangeArrowheads="1"/>
            </p:cNvSpPr>
            <p:nvPr/>
          </p:nvSpPr>
          <p:spPr bwMode="auto">
            <a:xfrm>
              <a:off x="5635550" y="403886"/>
              <a:ext cx="298480" cy="5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3200" b="1" smtClean="0">
                  <a:solidFill>
                    <a:srgbClr val="000000"/>
                  </a:solidFill>
                  <a:latin typeface="Arial" pitchFamily="34" charset="0"/>
                  <a:cs typeface="Arial" pitchFamily="34" charset="0"/>
                </a:rPr>
                <a:t>.</a:t>
              </a:r>
              <a:endParaRPr kumimoji="0" lang="en-US" altLang="ko-KR" sz="2000" smtClean="0">
                <a:solidFill>
                  <a:srgbClr val="3333CC"/>
                </a:solidFill>
                <a:latin typeface="Arial" pitchFamily="34" charset="0"/>
                <a:cs typeface="Arial" pitchFamily="34" charset="0"/>
              </a:endParaRPr>
            </a:p>
          </p:txBody>
        </p:sp>
        <p:sp>
          <p:nvSpPr>
            <p:cNvPr id="612652" name="Text Box 300"/>
            <p:cNvSpPr txBox="1">
              <a:spLocks noChangeArrowheads="1"/>
            </p:cNvSpPr>
            <p:nvPr/>
          </p:nvSpPr>
          <p:spPr bwMode="auto">
            <a:xfrm>
              <a:off x="5635550" y="556240"/>
              <a:ext cx="298480" cy="5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3200" b="1" smtClean="0">
                  <a:solidFill>
                    <a:srgbClr val="000000"/>
                  </a:solidFill>
                  <a:latin typeface="Arial" pitchFamily="34" charset="0"/>
                  <a:cs typeface="Arial" pitchFamily="34" charset="0"/>
                </a:rPr>
                <a:t>.</a:t>
              </a:r>
              <a:endParaRPr kumimoji="0" lang="en-US" altLang="ko-KR" sz="2000" smtClean="0">
                <a:solidFill>
                  <a:srgbClr val="3333CC"/>
                </a:solidFill>
                <a:latin typeface="Arial" pitchFamily="34" charset="0"/>
                <a:cs typeface="Arial" pitchFamily="34" charset="0"/>
              </a:endParaRPr>
            </a:p>
          </p:txBody>
        </p:sp>
        <p:sp>
          <p:nvSpPr>
            <p:cNvPr id="612653" name="Text Box 301"/>
            <p:cNvSpPr txBox="1">
              <a:spLocks noChangeArrowheads="1"/>
            </p:cNvSpPr>
            <p:nvPr/>
          </p:nvSpPr>
          <p:spPr bwMode="auto">
            <a:xfrm>
              <a:off x="5635550" y="708595"/>
              <a:ext cx="298480" cy="5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3200" b="1" smtClean="0">
                  <a:solidFill>
                    <a:srgbClr val="000000"/>
                  </a:solidFill>
                  <a:latin typeface="Arial" pitchFamily="34" charset="0"/>
                  <a:cs typeface="Arial" pitchFamily="34" charset="0"/>
                </a:rPr>
                <a:t>.</a:t>
              </a:r>
              <a:endParaRPr kumimoji="0" lang="en-US" altLang="ko-KR" sz="2000" smtClean="0">
                <a:solidFill>
                  <a:srgbClr val="3333CC"/>
                </a:solidFill>
                <a:latin typeface="Arial" pitchFamily="34" charset="0"/>
                <a:cs typeface="Arial" pitchFamily="34" charset="0"/>
              </a:endParaRPr>
            </a:p>
          </p:txBody>
        </p:sp>
        <p:sp>
          <p:nvSpPr>
            <p:cNvPr id="612654" name="Line 302"/>
            <p:cNvSpPr>
              <a:spLocks noChangeShapeType="1"/>
            </p:cNvSpPr>
            <p:nvPr/>
          </p:nvSpPr>
          <p:spPr bwMode="auto">
            <a:xfrm>
              <a:off x="6780138" y="1076784"/>
              <a:ext cx="381000" cy="0"/>
            </a:xfrm>
            <a:prstGeom prst="line">
              <a:avLst/>
            </a:prstGeom>
            <a:noFill/>
            <a:ln w="38100">
              <a:solidFill>
                <a:schemeClr val="bg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sp>
          <p:nvSpPr>
            <p:cNvPr id="612655" name="Line 303"/>
            <p:cNvSpPr>
              <a:spLocks noChangeShapeType="1"/>
            </p:cNvSpPr>
            <p:nvPr/>
          </p:nvSpPr>
          <p:spPr bwMode="auto">
            <a:xfrm>
              <a:off x="6191175" y="638766"/>
              <a:ext cx="304800" cy="228532"/>
            </a:xfrm>
            <a:prstGeom prst="line">
              <a:avLst/>
            </a:prstGeom>
            <a:noFill/>
            <a:ln w="381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i="1">
                <a:solidFill>
                  <a:srgbClr val="000000"/>
                </a:solidFill>
                <a:latin typeface="Arial"/>
                <a:ea typeface="ＭＳ Ｐゴシック" charset="0"/>
                <a:cs typeface="Arial"/>
              </a:endParaRPr>
            </a:p>
          </p:txBody>
        </p:sp>
      </p:grpSp>
      <p:sp>
        <p:nvSpPr>
          <p:cNvPr id="354" name="직사각형 353"/>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147606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447675" y="125413"/>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0" latinLnBrk="0" hangingPunct="0">
              <a:defRPr/>
            </a:pPr>
            <a:r>
              <a:rPr kumimoji="0" lang="en-US" sz="4400" dirty="0">
                <a:solidFill>
                  <a:srgbClr val="000099"/>
                </a:solidFill>
                <a:latin typeface="Gill Sans MT"/>
                <a:ea typeface="ＭＳ Ｐゴシック" charset="0"/>
                <a:cs typeface="ＭＳ Ｐゴシック" charset="0"/>
              </a:rPr>
              <a:t>Edge-router packet marking </a:t>
            </a:r>
          </a:p>
        </p:txBody>
      </p:sp>
      <p:sp>
        <p:nvSpPr>
          <p:cNvPr id="614403" name="Rectangle 3"/>
          <p:cNvSpPr>
            <a:spLocks noChangeArrowheads="1"/>
          </p:cNvSpPr>
          <p:nvPr/>
        </p:nvSpPr>
        <p:spPr bwMode="auto">
          <a:xfrm>
            <a:off x="719138" y="4856163"/>
            <a:ext cx="822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spcBef>
                <a:spcPct val="20000"/>
              </a:spcBef>
              <a:buClr>
                <a:srgbClr val="000099"/>
              </a:buClr>
              <a:buSzPct val="75000"/>
              <a:buFont typeface="Wingdings" pitchFamily="2" charset="2"/>
              <a:buChar char="v"/>
            </a:pPr>
            <a:r>
              <a:rPr kumimoji="0" lang="en-US" altLang="ko-KR" i="0" smtClean="0">
                <a:solidFill>
                  <a:srgbClr val="000000"/>
                </a:solidFill>
                <a:latin typeface="Gill Sans MT" pitchFamily="34" charset="0"/>
              </a:rPr>
              <a:t>class-based marking: packets of different classes marked differently</a:t>
            </a:r>
          </a:p>
          <a:p>
            <a:pPr eaLnBrk="0" latinLnBrk="0" hangingPunct="0">
              <a:spcBef>
                <a:spcPct val="20000"/>
              </a:spcBef>
              <a:buClr>
                <a:srgbClr val="000099"/>
              </a:buClr>
              <a:buSzPct val="75000"/>
              <a:buFont typeface="Wingdings" pitchFamily="2" charset="2"/>
              <a:buChar char="v"/>
            </a:pPr>
            <a:r>
              <a:rPr kumimoji="0" lang="en-US" altLang="ko-KR" i="0" smtClean="0">
                <a:solidFill>
                  <a:srgbClr val="000000"/>
                </a:solidFill>
                <a:latin typeface="Gill Sans MT" pitchFamily="34" charset="0"/>
              </a:rPr>
              <a:t>intra-class marking: conforming portion of flow marked differently than non-conforming one</a:t>
            </a:r>
            <a:endParaRPr kumimoji="0" lang="en-US" altLang="ko-KR" i="0" smtClean="0">
              <a:solidFill>
                <a:srgbClr val="3333CC"/>
              </a:solidFill>
              <a:latin typeface="Gill Sans MT" pitchFamily="34" charset="0"/>
            </a:endParaRPr>
          </a:p>
        </p:txBody>
      </p:sp>
      <p:sp>
        <p:nvSpPr>
          <p:cNvPr id="614404" name="Rectangle 4"/>
          <p:cNvSpPr>
            <a:spLocks noChangeArrowheads="1"/>
          </p:cNvSpPr>
          <p:nvPr/>
        </p:nvSpPr>
        <p:spPr bwMode="auto">
          <a:xfrm>
            <a:off x="557213" y="1095375"/>
            <a:ext cx="800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spcBef>
                <a:spcPct val="20000"/>
              </a:spcBef>
              <a:buClr>
                <a:srgbClr val="000099"/>
              </a:buClr>
              <a:buSzPct val="75000"/>
              <a:buFont typeface="Wingdings" pitchFamily="2" charset="2"/>
              <a:buChar char="v"/>
            </a:pPr>
            <a:r>
              <a:rPr kumimoji="0" lang="en-US" altLang="ko-KR" sz="2800" smtClean="0">
                <a:solidFill>
                  <a:srgbClr val="000099"/>
                </a:solidFill>
                <a:latin typeface="Gill Sans MT" pitchFamily="34" charset="0"/>
              </a:rPr>
              <a:t>profile:</a:t>
            </a:r>
            <a:r>
              <a:rPr kumimoji="0" lang="en-US" altLang="ko-KR" sz="2800" smtClean="0">
                <a:solidFill>
                  <a:srgbClr val="3333CC"/>
                </a:solidFill>
                <a:latin typeface="Gill Sans MT" pitchFamily="34" charset="0"/>
              </a:rPr>
              <a:t> </a:t>
            </a:r>
            <a:r>
              <a:rPr kumimoji="0" lang="en-US" altLang="ko-KR" sz="2800" i="0" smtClean="0">
                <a:solidFill>
                  <a:srgbClr val="000000"/>
                </a:solidFill>
                <a:latin typeface="Gill Sans MT" pitchFamily="34" charset="0"/>
              </a:rPr>
              <a:t>pre-negotiated</a:t>
            </a:r>
            <a:r>
              <a:rPr kumimoji="0" lang="en-US" altLang="ko-KR" sz="2800" i="0" smtClean="0">
                <a:solidFill>
                  <a:srgbClr val="3333CC"/>
                </a:solidFill>
                <a:latin typeface="Gill Sans MT" pitchFamily="34" charset="0"/>
              </a:rPr>
              <a:t> </a:t>
            </a:r>
            <a:r>
              <a:rPr kumimoji="0" lang="en-US" altLang="ko-KR" sz="2800" i="0" smtClean="0">
                <a:solidFill>
                  <a:srgbClr val="000000"/>
                </a:solidFill>
                <a:latin typeface="Gill Sans MT" pitchFamily="34" charset="0"/>
              </a:rPr>
              <a:t>rate r, bucket size b</a:t>
            </a:r>
            <a:endParaRPr kumimoji="0" lang="en-US" altLang="ko-KR" sz="2800" i="0" smtClean="0">
              <a:solidFill>
                <a:srgbClr val="3333CC"/>
              </a:solidFill>
              <a:latin typeface="Gill Sans MT" pitchFamily="34" charset="0"/>
            </a:endParaRPr>
          </a:p>
          <a:p>
            <a:pPr eaLnBrk="0" latinLnBrk="0" hangingPunct="0">
              <a:spcBef>
                <a:spcPct val="20000"/>
              </a:spcBef>
              <a:buClr>
                <a:srgbClr val="000099"/>
              </a:buClr>
              <a:buSzPct val="75000"/>
              <a:buFont typeface="Wingdings" pitchFamily="2" charset="2"/>
              <a:buChar char="v"/>
            </a:pPr>
            <a:r>
              <a:rPr kumimoji="0" lang="en-US" altLang="ko-KR" sz="2800" i="0" smtClean="0">
                <a:solidFill>
                  <a:srgbClr val="000000"/>
                </a:solidFill>
                <a:latin typeface="Gill Sans MT" pitchFamily="34" charset="0"/>
              </a:rPr>
              <a:t>packet marking at edge based on </a:t>
            </a:r>
            <a:r>
              <a:rPr kumimoji="0" lang="en-US" altLang="ko-KR" sz="2800" smtClean="0">
                <a:solidFill>
                  <a:srgbClr val="000099"/>
                </a:solidFill>
                <a:latin typeface="Gill Sans MT" pitchFamily="34" charset="0"/>
              </a:rPr>
              <a:t>per-flow</a:t>
            </a:r>
            <a:r>
              <a:rPr kumimoji="0" lang="en-US" altLang="ko-KR" sz="2800" smtClean="0">
                <a:solidFill>
                  <a:srgbClr val="000000"/>
                </a:solidFill>
                <a:latin typeface="Gill Sans MT" pitchFamily="34" charset="0"/>
              </a:rPr>
              <a:t> </a:t>
            </a:r>
            <a:r>
              <a:rPr kumimoji="0" lang="en-US" altLang="ko-KR" sz="2800" i="0" smtClean="0">
                <a:solidFill>
                  <a:srgbClr val="000000"/>
                </a:solidFill>
                <a:latin typeface="Gill Sans MT" pitchFamily="34" charset="0"/>
              </a:rPr>
              <a:t>profile</a:t>
            </a:r>
            <a:endParaRPr kumimoji="0" lang="en-US" altLang="ko-KR" sz="2800" i="0" smtClean="0">
              <a:solidFill>
                <a:srgbClr val="3333CC"/>
              </a:solidFill>
              <a:latin typeface="Gill Sans MT" pitchFamily="34" charset="0"/>
            </a:endParaRPr>
          </a:p>
        </p:txBody>
      </p:sp>
      <p:sp>
        <p:nvSpPr>
          <p:cNvPr id="614405" name="Text Box 5"/>
          <p:cNvSpPr txBox="1">
            <a:spLocks noChangeArrowheads="1"/>
          </p:cNvSpPr>
          <p:nvPr/>
        </p:nvSpPr>
        <p:spPr bwMode="auto">
          <a:xfrm>
            <a:off x="603250" y="4383088"/>
            <a:ext cx="44958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latinLnBrk="0" hangingPunct="0">
              <a:spcBef>
                <a:spcPct val="50000"/>
              </a:spcBef>
              <a:defRPr/>
            </a:pPr>
            <a:r>
              <a:rPr kumimoji="0" lang="en-US" sz="2800" i="1" dirty="0">
                <a:solidFill>
                  <a:srgbClr val="000099"/>
                </a:solidFill>
                <a:latin typeface="Gill Sans MT"/>
                <a:ea typeface="ＭＳ Ｐゴシック" charset="0"/>
                <a:cs typeface="ＭＳ Ｐゴシック" charset="0"/>
              </a:rPr>
              <a:t>possible use of marking</a:t>
            </a:r>
            <a:r>
              <a:rPr kumimoji="0" lang="en-US" sz="2400" i="1" dirty="0">
                <a:solidFill>
                  <a:srgbClr val="000099"/>
                </a:solidFill>
                <a:latin typeface="Gill Sans MT"/>
                <a:ea typeface="ＭＳ Ｐゴシック" charset="0"/>
                <a:cs typeface="ＭＳ Ｐゴシック" charset="0"/>
              </a:rPr>
              <a:t>:</a:t>
            </a:r>
          </a:p>
        </p:txBody>
      </p:sp>
      <p:sp>
        <p:nvSpPr>
          <p:cNvPr id="614406" name="Text Box 6"/>
          <p:cNvSpPr txBox="1">
            <a:spLocks noChangeArrowheads="1"/>
          </p:cNvSpPr>
          <p:nvPr/>
        </p:nvSpPr>
        <p:spPr bwMode="auto">
          <a:xfrm>
            <a:off x="2782888" y="387667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spcBef>
                <a:spcPct val="50000"/>
              </a:spcBef>
            </a:pPr>
            <a:r>
              <a:rPr kumimoji="0" lang="en-US" altLang="ko-KR" sz="2000" i="0" smtClean="0">
                <a:solidFill>
                  <a:srgbClr val="000000"/>
                </a:solidFill>
                <a:latin typeface="Arial" pitchFamily="34" charset="0"/>
                <a:cs typeface="Arial" pitchFamily="34" charset="0"/>
              </a:rPr>
              <a:t>user packets</a:t>
            </a:r>
            <a:endParaRPr kumimoji="0" lang="en-US" altLang="ko-KR" sz="2000" i="0" smtClean="0">
              <a:solidFill>
                <a:srgbClr val="3333CC"/>
              </a:solidFill>
              <a:latin typeface="Arial" pitchFamily="34" charset="0"/>
              <a:cs typeface="Arial" pitchFamily="34" charset="0"/>
            </a:endParaRPr>
          </a:p>
        </p:txBody>
      </p:sp>
      <p:sp>
        <p:nvSpPr>
          <p:cNvPr id="614408" name="Rectangle 8"/>
          <p:cNvSpPr>
            <a:spLocks noChangeArrowheads="1"/>
          </p:cNvSpPr>
          <p:nvPr/>
        </p:nvSpPr>
        <p:spPr bwMode="auto">
          <a:xfrm>
            <a:off x="6508750" y="3716338"/>
            <a:ext cx="228600" cy="152400"/>
          </a:xfrm>
          <a:prstGeom prst="rect">
            <a:avLst/>
          </a:prstGeom>
          <a:solidFill>
            <a:srgbClr val="00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09" name="Rectangle 9"/>
          <p:cNvSpPr>
            <a:spLocks noChangeArrowheads="1"/>
          </p:cNvSpPr>
          <p:nvPr/>
        </p:nvSpPr>
        <p:spPr bwMode="auto">
          <a:xfrm>
            <a:off x="6889750" y="3716338"/>
            <a:ext cx="228600" cy="152400"/>
          </a:xfrm>
          <a:prstGeom prst="rect">
            <a:avLst/>
          </a:prstGeom>
          <a:solidFill>
            <a:srgbClr val="00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10" name="Rectangle 10"/>
          <p:cNvSpPr>
            <a:spLocks noChangeArrowheads="1"/>
          </p:cNvSpPr>
          <p:nvPr/>
        </p:nvSpPr>
        <p:spPr bwMode="auto">
          <a:xfrm>
            <a:off x="6965950" y="4554538"/>
            <a:ext cx="2286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11" name="Rectangle 11"/>
          <p:cNvSpPr>
            <a:spLocks noChangeArrowheads="1"/>
          </p:cNvSpPr>
          <p:nvPr/>
        </p:nvSpPr>
        <p:spPr bwMode="auto">
          <a:xfrm>
            <a:off x="6584950" y="4554538"/>
            <a:ext cx="2286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12" name="Rectangle 12"/>
          <p:cNvSpPr>
            <a:spLocks noChangeArrowheads="1"/>
          </p:cNvSpPr>
          <p:nvPr/>
        </p:nvSpPr>
        <p:spPr bwMode="auto">
          <a:xfrm>
            <a:off x="6203950" y="4554538"/>
            <a:ext cx="2286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13" name="Line 13"/>
          <p:cNvSpPr>
            <a:spLocks noChangeShapeType="1"/>
          </p:cNvSpPr>
          <p:nvPr/>
        </p:nvSpPr>
        <p:spPr bwMode="auto">
          <a:xfrm>
            <a:off x="5670550" y="3106738"/>
            <a:ext cx="0" cy="685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14" name="Line 14"/>
          <p:cNvSpPr>
            <a:spLocks noChangeShapeType="1"/>
          </p:cNvSpPr>
          <p:nvPr/>
        </p:nvSpPr>
        <p:spPr bwMode="auto">
          <a:xfrm>
            <a:off x="5670550" y="3792538"/>
            <a:ext cx="4572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15" name="Line 15"/>
          <p:cNvSpPr>
            <a:spLocks noChangeShapeType="1"/>
          </p:cNvSpPr>
          <p:nvPr/>
        </p:nvSpPr>
        <p:spPr bwMode="auto">
          <a:xfrm flipV="1">
            <a:off x="6127750" y="3106738"/>
            <a:ext cx="0" cy="685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16" name="Oval 16"/>
          <p:cNvSpPr>
            <a:spLocks noChangeArrowheads="1"/>
          </p:cNvSpPr>
          <p:nvPr/>
        </p:nvSpPr>
        <p:spPr bwMode="auto">
          <a:xfrm>
            <a:off x="5746750" y="3944938"/>
            <a:ext cx="304800" cy="3048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17" name="Line 17"/>
          <p:cNvSpPr>
            <a:spLocks noChangeShapeType="1"/>
          </p:cNvSpPr>
          <p:nvPr/>
        </p:nvSpPr>
        <p:spPr bwMode="auto">
          <a:xfrm>
            <a:off x="4527550" y="4097338"/>
            <a:ext cx="11430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18" name="Rectangle 18"/>
          <p:cNvSpPr>
            <a:spLocks noChangeArrowheads="1"/>
          </p:cNvSpPr>
          <p:nvPr/>
        </p:nvSpPr>
        <p:spPr bwMode="auto">
          <a:xfrm>
            <a:off x="4603750" y="3792538"/>
            <a:ext cx="228600" cy="152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19" name="Rectangle 19"/>
          <p:cNvSpPr>
            <a:spLocks noChangeArrowheads="1"/>
          </p:cNvSpPr>
          <p:nvPr/>
        </p:nvSpPr>
        <p:spPr bwMode="auto">
          <a:xfrm>
            <a:off x="4984750" y="3792538"/>
            <a:ext cx="228600" cy="152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20" name="Oval 20"/>
          <p:cNvSpPr>
            <a:spLocks noChangeArrowheads="1"/>
          </p:cNvSpPr>
          <p:nvPr/>
        </p:nvSpPr>
        <p:spPr bwMode="auto">
          <a:xfrm>
            <a:off x="5822950" y="3030538"/>
            <a:ext cx="152400" cy="152400"/>
          </a:xfrm>
          <a:prstGeom prst="ellipse">
            <a:avLst/>
          </a:prstGeom>
          <a:solidFill>
            <a:srgbClr val="00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8000"/>
              </a:solidFill>
              <a:latin typeface="Arial" pitchFamily="34" charset="0"/>
              <a:cs typeface="Arial" pitchFamily="34" charset="0"/>
            </a:endParaRPr>
          </a:p>
        </p:txBody>
      </p:sp>
      <p:sp>
        <p:nvSpPr>
          <p:cNvPr id="614421" name="Oval 21"/>
          <p:cNvSpPr>
            <a:spLocks noChangeArrowheads="1"/>
          </p:cNvSpPr>
          <p:nvPr/>
        </p:nvSpPr>
        <p:spPr bwMode="auto">
          <a:xfrm>
            <a:off x="5822950" y="3259138"/>
            <a:ext cx="152400" cy="152400"/>
          </a:xfrm>
          <a:prstGeom prst="ellipse">
            <a:avLst/>
          </a:prstGeom>
          <a:solidFill>
            <a:srgbClr val="00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8000"/>
              </a:solidFill>
              <a:latin typeface="Arial" pitchFamily="34" charset="0"/>
              <a:cs typeface="Arial" pitchFamily="34" charset="0"/>
            </a:endParaRPr>
          </a:p>
        </p:txBody>
      </p:sp>
      <p:sp>
        <p:nvSpPr>
          <p:cNvPr id="614422" name="Oval 22"/>
          <p:cNvSpPr>
            <a:spLocks noChangeArrowheads="1"/>
          </p:cNvSpPr>
          <p:nvPr/>
        </p:nvSpPr>
        <p:spPr bwMode="auto">
          <a:xfrm>
            <a:off x="5822950" y="3563938"/>
            <a:ext cx="152400" cy="152400"/>
          </a:xfrm>
          <a:prstGeom prst="ellipse">
            <a:avLst/>
          </a:prstGeom>
          <a:solidFill>
            <a:srgbClr val="00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fr-FR" altLang="ko-KR" i="0" smtClean="0">
              <a:solidFill>
                <a:srgbClr val="008000"/>
              </a:solidFill>
              <a:latin typeface="Arial" pitchFamily="34" charset="0"/>
              <a:cs typeface="Arial" pitchFamily="34" charset="0"/>
            </a:endParaRPr>
          </a:p>
        </p:txBody>
      </p:sp>
      <p:sp>
        <p:nvSpPr>
          <p:cNvPr id="614423" name="Line 23"/>
          <p:cNvSpPr>
            <a:spLocks noChangeShapeType="1"/>
          </p:cNvSpPr>
          <p:nvPr/>
        </p:nvSpPr>
        <p:spPr bwMode="auto">
          <a:xfrm flipV="1">
            <a:off x="5670550" y="2725738"/>
            <a:ext cx="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24" name="Line 24"/>
          <p:cNvSpPr>
            <a:spLocks noChangeShapeType="1"/>
          </p:cNvSpPr>
          <p:nvPr/>
        </p:nvSpPr>
        <p:spPr bwMode="auto">
          <a:xfrm flipV="1">
            <a:off x="6127750" y="2725738"/>
            <a:ext cx="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25" name="Text Box 25"/>
          <p:cNvSpPr txBox="1">
            <a:spLocks noChangeArrowheads="1"/>
          </p:cNvSpPr>
          <p:nvPr/>
        </p:nvSpPr>
        <p:spPr bwMode="auto">
          <a:xfrm>
            <a:off x="5038725" y="2276475"/>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spcBef>
                <a:spcPct val="50000"/>
              </a:spcBef>
            </a:pPr>
            <a:r>
              <a:rPr kumimoji="0" lang="en-US" altLang="ko-KR" sz="2000" i="0" smtClean="0">
                <a:solidFill>
                  <a:srgbClr val="000000"/>
                </a:solidFill>
                <a:latin typeface="Arial" pitchFamily="34" charset="0"/>
                <a:cs typeface="Arial" pitchFamily="34" charset="0"/>
              </a:rPr>
              <a:t>rate </a:t>
            </a:r>
            <a:r>
              <a:rPr kumimoji="0" lang="en-US" altLang="ko-KR" sz="2000" smtClean="0">
                <a:solidFill>
                  <a:srgbClr val="000000"/>
                </a:solidFill>
                <a:latin typeface="Arial" pitchFamily="34" charset="0"/>
                <a:cs typeface="Arial" pitchFamily="34" charset="0"/>
              </a:rPr>
              <a:t>r</a:t>
            </a:r>
            <a:endParaRPr kumimoji="0" lang="en-US" altLang="ko-KR" smtClean="0">
              <a:solidFill>
                <a:srgbClr val="3333CC"/>
              </a:solidFill>
              <a:latin typeface="Arial" pitchFamily="34" charset="0"/>
              <a:cs typeface="Arial" pitchFamily="34" charset="0"/>
            </a:endParaRPr>
          </a:p>
        </p:txBody>
      </p:sp>
      <p:sp>
        <p:nvSpPr>
          <p:cNvPr id="614426" name="Line 26"/>
          <p:cNvSpPr>
            <a:spLocks noChangeShapeType="1"/>
          </p:cNvSpPr>
          <p:nvPr/>
        </p:nvSpPr>
        <p:spPr bwMode="auto">
          <a:xfrm>
            <a:off x="6203950" y="4249738"/>
            <a:ext cx="990600" cy="228600"/>
          </a:xfrm>
          <a:prstGeom prst="line">
            <a:avLst/>
          </a:prstGeom>
          <a:noFill/>
          <a:ln w="254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27" name="Line 27"/>
          <p:cNvSpPr>
            <a:spLocks noChangeShapeType="1"/>
          </p:cNvSpPr>
          <p:nvPr/>
        </p:nvSpPr>
        <p:spPr bwMode="auto">
          <a:xfrm flipV="1">
            <a:off x="6203950" y="3944938"/>
            <a:ext cx="990600" cy="152400"/>
          </a:xfrm>
          <a:prstGeom prst="line">
            <a:avLst/>
          </a:prstGeom>
          <a:noFill/>
          <a:ln w="25400">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28" name="AutoShape 28"/>
          <p:cNvSpPr>
            <a:spLocks noChangeArrowheads="1"/>
          </p:cNvSpPr>
          <p:nvPr/>
        </p:nvSpPr>
        <p:spPr bwMode="auto">
          <a:xfrm>
            <a:off x="5773738" y="2220913"/>
            <a:ext cx="217487" cy="609600"/>
          </a:xfrm>
          <a:prstGeom prst="downArrow">
            <a:avLst>
              <a:gd name="adj1" fmla="val 50000"/>
              <a:gd name="adj2" fmla="val 50000"/>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14429" name="Line 29"/>
          <p:cNvSpPr>
            <a:spLocks noChangeShapeType="1"/>
          </p:cNvSpPr>
          <p:nvPr/>
        </p:nvSpPr>
        <p:spPr bwMode="auto">
          <a:xfrm>
            <a:off x="5518150" y="2890838"/>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14430" name="Text Box 30"/>
          <p:cNvSpPr txBox="1">
            <a:spLocks noChangeArrowheads="1"/>
          </p:cNvSpPr>
          <p:nvPr/>
        </p:nvSpPr>
        <p:spPr bwMode="auto">
          <a:xfrm>
            <a:off x="4984750" y="3106738"/>
            <a:ext cx="3444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latinLnBrk="0" hangingPunct="0">
              <a:defRPr/>
            </a:pPr>
            <a:r>
              <a:rPr kumimoji="0" lang="en-US" sz="2000" dirty="0">
                <a:solidFill>
                  <a:srgbClr val="000000"/>
                </a:solidFill>
                <a:latin typeface="Arial"/>
                <a:ea typeface="ＭＳ Ｐゴシック" charset="0"/>
                <a:cs typeface="Arial"/>
              </a:rPr>
              <a:t>b</a:t>
            </a:r>
          </a:p>
        </p:txBody>
      </p:sp>
      <p:sp>
        <p:nvSpPr>
          <p:cNvPr id="614431" name="Line 31"/>
          <p:cNvSpPr>
            <a:spLocks noChangeShapeType="1"/>
          </p:cNvSpPr>
          <p:nvPr/>
        </p:nvSpPr>
        <p:spPr bwMode="auto">
          <a:xfrm>
            <a:off x="5518150" y="2954338"/>
            <a:ext cx="0" cy="838200"/>
          </a:xfrm>
          <a:prstGeom prst="line">
            <a:avLst/>
          </a:prstGeom>
          <a:noFill/>
          <a:ln w="381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76159" name="Slide Number Placeholder 4"/>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5-</a:t>
            </a:r>
            <a:fld id="{823AEBD5-C46B-4485-A00E-986B659BFCC4}" type="slidenum">
              <a:rPr lang="en-US" altLang="ko-KR" sz="1200" i="0">
                <a:solidFill>
                  <a:srgbClr val="000000"/>
                </a:solidFill>
                <a:latin typeface="Arial" pitchFamily="34" charset="0"/>
              </a:rPr>
              <a:pPr/>
              <a:t>33</a:t>
            </a:fld>
            <a:endParaRPr lang="en-US" altLang="ko-KR" sz="1200" i="0" dirty="0">
              <a:solidFill>
                <a:srgbClr val="000000"/>
              </a:solidFill>
              <a:latin typeface="Arial" pitchFamily="34" charset="0"/>
            </a:endParaRPr>
          </a:p>
        </p:txBody>
      </p:sp>
      <p:pic>
        <p:nvPicPr>
          <p:cNvPr id="176160" name="Picture 1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785813"/>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직사각형 33"/>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3861085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69" name="Picture 16"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811213"/>
            <a:ext cx="7313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8738" name="Rectangle 2"/>
          <p:cNvSpPr>
            <a:spLocks noGrp="1" noChangeArrowheads="1"/>
          </p:cNvSpPr>
          <p:nvPr>
            <p:ph type="title"/>
          </p:nvPr>
        </p:nvSpPr>
        <p:spPr>
          <a:xfrm>
            <a:off x="519113" y="188640"/>
            <a:ext cx="7772400" cy="954360"/>
          </a:xfrm>
        </p:spPr>
        <p:txBody>
          <a:bodyPr/>
          <a:lstStyle/>
          <a:p>
            <a:pPr>
              <a:defRPr/>
            </a:pPr>
            <a:r>
              <a:rPr lang="en-US" dirty="0" smtClean="0">
                <a:ea typeface="ＭＳ Ｐゴシック" charset="0"/>
              </a:rPr>
              <a:t>Per-connection QOS guarantees </a:t>
            </a:r>
            <a:endParaRPr lang="en-US" dirty="0">
              <a:ea typeface="ＭＳ Ｐゴシック" charset="0"/>
            </a:endParaRPr>
          </a:p>
        </p:txBody>
      </p:sp>
      <p:sp>
        <p:nvSpPr>
          <p:cNvPr id="628739" name="Rectangle 3"/>
          <p:cNvSpPr>
            <a:spLocks noGrp="1" noChangeArrowheads="1"/>
          </p:cNvSpPr>
          <p:nvPr>
            <p:ph type="body" idx="1"/>
          </p:nvPr>
        </p:nvSpPr>
        <p:spPr>
          <a:xfrm>
            <a:off x="533400" y="1339850"/>
            <a:ext cx="7772400" cy="855663"/>
          </a:xfrm>
        </p:spPr>
        <p:txBody>
          <a:bodyPr/>
          <a:lstStyle/>
          <a:p>
            <a:r>
              <a:rPr lang="en-US" altLang="ko-KR" i="1" smtClean="0">
                <a:solidFill>
                  <a:srgbClr val="CC0000"/>
                </a:solidFill>
              </a:rPr>
              <a:t>basic fact of life:</a:t>
            </a:r>
            <a:r>
              <a:rPr lang="en-US" altLang="ko-KR" smtClean="0">
                <a:solidFill>
                  <a:srgbClr val="CC0000"/>
                </a:solidFill>
              </a:rPr>
              <a:t> </a:t>
            </a:r>
            <a:r>
              <a:rPr lang="en-US" altLang="ko-KR" smtClean="0"/>
              <a:t>can not support traffic demands beyond link capacity</a:t>
            </a:r>
            <a:endParaRPr lang="en-US" altLang="ko-KR" smtClean="0">
              <a:solidFill>
                <a:schemeClr val="accent2"/>
              </a:solidFill>
            </a:endParaRPr>
          </a:p>
        </p:txBody>
      </p:sp>
      <p:sp>
        <p:nvSpPr>
          <p:cNvPr id="628741" name="Text Box 5"/>
          <p:cNvSpPr txBox="1">
            <a:spLocks noChangeArrowheads="1"/>
          </p:cNvSpPr>
          <p:nvPr/>
        </p:nvSpPr>
        <p:spPr bwMode="auto">
          <a:xfrm>
            <a:off x="833438" y="5286375"/>
            <a:ext cx="76739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800" i="1" dirty="0">
                <a:solidFill>
                  <a:srgbClr val="000099"/>
                </a:solidFill>
                <a:latin typeface="Gill Sans MT"/>
                <a:ea typeface="ＭＳ Ｐゴシック" charset="0"/>
                <a:cs typeface="ＭＳ Ｐゴシック" charset="0"/>
              </a:rPr>
              <a:t>call admission: </a:t>
            </a:r>
            <a:r>
              <a:rPr kumimoji="0" lang="en-US" sz="2800" dirty="0">
                <a:solidFill>
                  <a:srgbClr val="000000"/>
                </a:solidFill>
                <a:latin typeface="Gill Sans MT"/>
                <a:ea typeface="ＭＳ Ｐゴシック" charset="0"/>
                <a:cs typeface="ＭＳ Ｐゴシック" charset="0"/>
              </a:rPr>
              <a:t>flow declares its needs, network may </a:t>
            </a:r>
          </a:p>
          <a:p>
            <a:pPr eaLnBrk="0" latinLnBrk="0" hangingPunct="0">
              <a:defRPr/>
            </a:pPr>
            <a:r>
              <a:rPr kumimoji="0" lang="en-US" sz="2800" dirty="0">
                <a:solidFill>
                  <a:srgbClr val="000000"/>
                </a:solidFill>
                <a:latin typeface="Gill Sans MT"/>
                <a:ea typeface="ＭＳ Ｐゴシック" charset="0"/>
                <a:cs typeface="ＭＳ Ｐゴシック" charset="0"/>
              </a:rPr>
              <a:t>block call (e.g., busy signal) if it cannot meet needs</a:t>
            </a:r>
          </a:p>
        </p:txBody>
      </p:sp>
      <p:sp>
        <p:nvSpPr>
          <p:cNvPr id="628742" name="Rectangle 6"/>
          <p:cNvSpPr>
            <a:spLocks noChangeArrowheads="1"/>
          </p:cNvSpPr>
          <p:nvPr/>
        </p:nvSpPr>
        <p:spPr bwMode="auto">
          <a:xfrm>
            <a:off x="763588" y="5140325"/>
            <a:ext cx="7829550" cy="1150938"/>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628743" name="Text Box 7"/>
          <p:cNvSpPr txBox="1">
            <a:spLocks noChangeArrowheads="1"/>
          </p:cNvSpPr>
          <p:nvPr/>
        </p:nvSpPr>
        <p:spPr bwMode="auto">
          <a:xfrm>
            <a:off x="1036638" y="4864100"/>
            <a:ext cx="1652587"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800" i="1" dirty="0">
                <a:solidFill>
                  <a:srgbClr val="CC0000"/>
                </a:solidFill>
                <a:latin typeface="Gill Sans MT"/>
                <a:ea typeface="ＭＳ Ｐゴシック" charset="0"/>
                <a:cs typeface="ＭＳ Ｐゴシック" charset="0"/>
              </a:rPr>
              <a:t>Principle 4</a:t>
            </a:r>
          </a:p>
        </p:txBody>
      </p:sp>
      <p:sp>
        <p:nvSpPr>
          <p:cNvPr id="628744" name="Line 8"/>
          <p:cNvSpPr>
            <a:spLocks noChangeShapeType="1"/>
          </p:cNvSpPr>
          <p:nvPr/>
        </p:nvSpPr>
        <p:spPr bwMode="auto">
          <a:xfrm>
            <a:off x="3016250" y="3500438"/>
            <a:ext cx="3716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46" name="Freeform 10"/>
          <p:cNvSpPr>
            <a:spLocks/>
          </p:cNvSpPr>
          <p:nvPr/>
        </p:nvSpPr>
        <p:spPr bwMode="auto">
          <a:xfrm>
            <a:off x="3368675" y="3133725"/>
            <a:ext cx="1058863" cy="266700"/>
          </a:xfrm>
          <a:custGeom>
            <a:avLst/>
            <a:gdLst>
              <a:gd name="T0" fmla="*/ 9522 w 556"/>
              <a:gd name="T1" fmla="*/ 19050 h 252"/>
              <a:gd name="T2" fmla="*/ 89508 w 556"/>
              <a:gd name="T3" fmla="*/ 55033 h 252"/>
              <a:gd name="T4" fmla="*/ 226627 w 556"/>
              <a:gd name="T5" fmla="*/ 79375 h 252"/>
              <a:gd name="T6" fmla="*/ 342797 w 556"/>
              <a:gd name="T7" fmla="*/ 83608 h 252"/>
              <a:gd name="T8" fmla="*/ 489438 w 556"/>
              <a:gd name="T9" fmla="*/ 92075 h 252"/>
              <a:gd name="T10" fmla="*/ 599895 w 556"/>
              <a:gd name="T11" fmla="*/ 92075 h 252"/>
              <a:gd name="T12" fmla="*/ 737014 w 556"/>
              <a:gd name="T13" fmla="*/ 85725 h 252"/>
              <a:gd name="T14" fmla="*/ 860802 w 556"/>
              <a:gd name="T15" fmla="*/ 74083 h 252"/>
              <a:gd name="T16" fmla="*/ 1011252 w 556"/>
              <a:gd name="T17" fmla="*/ 39158 h 252"/>
              <a:gd name="T18" fmla="*/ 1051245 w 556"/>
              <a:gd name="T19" fmla="*/ 28575 h 252"/>
              <a:gd name="T20" fmla="*/ 1047436 w 556"/>
              <a:gd name="T21" fmla="*/ 169333 h 252"/>
              <a:gd name="T22" fmla="*/ 986495 w 556"/>
              <a:gd name="T23" fmla="*/ 207433 h 252"/>
              <a:gd name="T24" fmla="*/ 931266 w 556"/>
              <a:gd name="T25" fmla="*/ 228600 h 252"/>
              <a:gd name="T26" fmla="*/ 856993 w 556"/>
              <a:gd name="T27" fmla="*/ 244475 h 252"/>
              <a:gd name="T28" fmla="*/ 748441 w 556"/>
              <a:gd name="T29" fmla="*/ 258233 h 252"/>
              <a:gd name="T30" fmla="*/ 615131 w 556"/>
              <a:gd name="T31" fmla="*/ 265642 h 252"/>
              <a:gd name="T32" fmla="*/ 497056 w 556"/>
              <a:gd name="T33" fmla="*/ 266700 h 252"/>
              <a:gd name="T34" fmla="*/ 390408 w 556"/>
              <a:gd name="T35" fmla="*/ 262467 h 252"/>
              <a:gd name="T36" fmla="*/ 295187 w 556"/>
              <a:gd name="T37" fmla="*/ 255058 h 252"/>
              <a:gd name="T38" fmla="*/ 167590 w 556"/>
              <a:gd name="T39" fmla="*/ 237067 h 252"/>
              <a:gd name="T40" fmla="*/ 97126 w 556"/>
              <a:gd name="T41" fmla="*/ 221192 h 252"/>
              <a:gd name="T42" fmla="*/ 47611 w 556"/>
              <a:gd name="T43" fmla="*/ 191558 h 252"/>
              <a:gd name="T44" fmla="*/ 9522 w 556"/>
              <a:gd name="T45" fmla="*/ 166158 h 252"/>
              <a:gd name="T46" fmla="*/ 9522 w 556"/>
              <a:gd name="T47" fmla="*/ 19050 h 2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sp>
        <p:nvSpPr>
          <p:cNvPr id="628747" name="Oval 11"/>
          <p:cNvSpPr>
            <a:spLocks noChangeArrowheads="1"/>
          </p:cNvSpPr>
          <p:nvPr/>
        </p:nvSpPr>
        <p:spPr bwMode="auto">
          <a:xfrm>
            <a:off x="3378200" y="3184525"/>
            <a:ext cx="1042988" cy="150813"/>
          </a:xfrm>
          <a:prstGeom prst="ellipse">
            <a:avLst/>
          </a:prstGeom>
          <a:noFill/>
          <a:ln w="12700" cap="rnd">
            <a:solidFill>
              <a:schemeClr val="tx1"/>
            </a:solidFill>
            <a:prstDash val="sysDot"/>
            <a:round/>
            <a:headEnd/>
            <a:tailEnd/>
          </a:ln>
          <a:effectLst/>
          <a:extLst>
            <a:ext uri="{909E8E84-426E-40DD-AFC4-6F175D3DCCD1}">
              <a14:hiddenFill xmlns:a14="http://schemas.microsoft.com/office/drawing/2010/main">
                <a:gradFill rotWithShape="1">
                  <a:gsLst>
                    <a:gs pos="0">
                      <a:schemeClr val="hlink"/>
                    </a:gs>
                    <a:gs pos="100000">
                      <a:srgbClr val="FFFFFF"/>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28748" name="Line 12"/>
          <p:cNvSpPr>
            <a:spLocks noChangeShapeType="1"/>
          </p:cNvSpPr>
          <p:nvPr/>
        </p:nvSpPr>
        <p:spPr bwMode="auto">
          <a:xfrm>
            <a:off x="3381375" y="3160713"/>
            <a:ext cx="0" cy="920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49" name="Line 13"/>
          <p:cNvSpPr>
            <a:spLocks noChangeShapeType="1"/>
          </p:cNvSpPr>
          <p:nvPr/>
        </p:nvSpPr>
        <p:spPr bwMode="auto">
          <a:xfrm>
            <a:off x="4425950" y="3133725"/>
            <a:ext cx="0" cy="936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50" name="Oval 14"/>
          <p:cNvSpPr>
            <a:spLocks noChangeArrowheads="1"/>
          </p:cNvSpPr>
          <p:nvPr/>
        </p:nvSpPr>
        <p:spPr bwMode="auto">
          <a:xfrm>
            <a:off x="3359150" y="3052763"/>
            <a:ext cx="1047750" cy="17462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86381" name="Group 15"/>
          <p:cNvGrpSpPr>
            <a:grpSpLocks/>
          </p:cNvGrpSpPr>
          <p:nvPr/>
        </p:nvGrpSpPr>
        <p:grpSpPr bwMode="auto">
          <a:xfrm>
            <a:off x="3625850" y="3090863"/>
            <a:ext cx="517525" cy="101600"/>
            <a:chOff x="2848" y="848"/>
            <a:chExt cx="140" cy="98"/>
          </a:xfrm>
        </p:grpSpPr>
        <p:sp>
          <p:nvSpPr>
            <p:cNvPr id="628752" name="Line 1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53" name="Line 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54" name="Line 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86382" name="Group 19"/>
          <p:cNvGrpSpPr>
            <a:grpSpLocks/>
          </p:cNvGrpSpPr>
          <p:nvPr/>
        </p:nvGrpSpPr>
        <p:grpSpPr bwMode="auto">
          <a:xfrm flipV="1">
            <a:off x="3625850" y="3090863"/>
            <a:ext cx="517525" cy="101600"/>
            <a:chOff x="2848" y="848"/>
            <a:chExt cx="140" cy="98"/>
          </a:xfrm>
        </p:grpSpPr>
        <p:sp>
          <p:nvSpPr>
            <p:cNvPr id="628756" name="Line 2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57" name="Line 2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58" name="Line 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628759" name="Oval 23"/>
          <p:cNvSpPr>
            <a:spLocks noChangeArrowheads="1"/>
          </p:cNvSpPr>
          <p:nvPr/>
        </p:nvSpPr>
        <p:spPr bwMode="auto">
          <a:xfrm>
            <a:off x="3376613" y="3525838"/>
            <a:ext cx="1047750" cy="174625"/>
          </a:xfrm>
          <a:prstGeom prst="ellipse">
            <a:avLst/>
          </a:prstGeom>
          <a:gradFill rotWithShape="1">
            <a:gsLst>
              <a:gs pos="0">
                <a:srgbClr val="FFFFFF"/>
              </a:gs>
              <a:gs pos="100000">
                <a:schemeClr val="hlink"/>
              </a:gs>
            </a:gsLst>
            <a:lin ang="5400000" scaled="1"/>
          </a:gradFill>
          <a:ln w="31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28760" name="Line 24"/>
          <p:cNvSpPr>
            <a:spLocks noChangeShapeType="1"/>
          </p:cNvSpPr>
          <p:nvPr/>
        </p:nvSpPr>
        <p:spPr bwMode="auto">
          <a:xfrm flipH="1">
            <a:off x="2779713" y="2941638"/>
            <a:ext cx="485775" cy="1096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61" name="Line 25"/>
          <p:cNvSpPr>
            <a:spLocks noChangeShapeType="1"/>
          </p:cNvSpPr>
          <p:nvPr/>
        </p:nvSpPr>
        <p:spPr bwMode="auto">
          <a:xfrm flipH="1" flipV="1">
            <a:off x="2543175" y="4029075"/>
            <a:ext cx="24765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62" name="Line 26"/>
          <p:cNvSpPr>
            <a:spLocks noChangeShapeType="1"/>
          </p:cNvSpPr>
          <p:nvPr/>
        </p:nvSpPr>
        <p:spPr bwMode="auto">
          <a:xfrm flipH="1">
            <a:off x="2905125" y="2932113"/>
            <a:ext cx="371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63" name="Line 27"/>
          <p:cNvSpPr>
            <a:spLocks noChangeShapeType="1"/>
          </p:cNvSpPr>
          <p:nvPr/>
        </p:nvSpPr>
        <p:spPr bwMode="auto">
          <a:xfrm flipH="1">
            <a:off x="6516688" y="2882900"/>
            <a:ext cx="485775" cy="1096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64" name="Line 28"/>
          <p:cNvSpPr>
            <a:spLocks noChangeShapeType="1"/>
          </p:cNvSpPr>
          <p:nvPr/>
        </p:nvSpPr>
        <p:spPr bwMode="auto">
          <a:xfrm flipH="1">
            <a:off x="6529388" y="3976688"/>
            <a:ext cx="373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65" name="Line 29"/>
          <p:cNvSpPr>
            <a:spLocks noChangeShapeType="1"/>
          </p:cNvSpPr>
          <p:nvPr/>
        </p:nvSpPr>
        <p:spPr bwMode="auto">
          <a:xfrm flipH="1" flipV="1">
            <a:off x="7002463" y="2882900"/>
            <a:ext cx="260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grpSp>
        <p:nvGrpSpPr>
          <p:cNvPr id="186390" name="Group 30"/>
          <p:cNvGrpSpPr>
            <a:grpSpLocks/>
          </p:cNvGrpSpPr>
          <p:nvPr/>
        </p:nvGrpSpPr>
        <p:grpSpPr bwMode="auto">
          <a:xfrm>
            <a:off x="5332413" y="3321050"/>
            <a:ext cx="1001712" cy="290513"/>
            <a:chOff x="3600" y="219"/>
            <a:chExt cx="360" cy="175"/>
          </a:xfrm>
        </p:grpSpPr>
        <p:sp>
          <p:nvSpPr>
            <p:cNvPr id="628767" name="Oval 3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28768" name="Line 3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69" name="Line 3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70" name="Rectangle 3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i="0" smtClean="0">
                <a:solidFill>
                  <a:srgbClr val="000000"/>
                </a:solidFill>
                <a:latin typeface="Arial" pitchFamily="34" charset="0"/>
                <a:cs typeface="Arial" pitchFamily="34" charset="0"/>
              </a:endParaRPr>
            </a:p>
          </p:txBody>
        </p:sp>
        <p:sp>
          <p:nvSpPr>
            <p:cNvPr id="628771" name="Oval 3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86415" name="Group 36"/>
            <p:cNvGrpSpPr>
              <a:grpSpLocks/>
            </p:cNvGrpSpPr>
            <p:nvPr/>
          </p:nvGrpSpPr>
          <p:grpSpPr bwMode="auto">
            <a:xfrm>
              <a:off x="3686" y="244"/>
              <a:ext cx="177" cy="66"/>
              <a:chOff x="2848" y="848"/>
              <a:chExt cx="140" cy="98"/>
            </a:xfrm>
          </p:grpSpPr>
          <p:sp>
            <p:nvSpPr>
              <p:cNvPr id="628773" name="Line 37"/>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74" name="Line 3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75" name="Line 39"/>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86416" name="Group 40"/>
            <p:cNvGrpSpPr>
              <a:grpSpLocks/>
            </p:cNvGrpSpPr>
            <p:nvPr/>
          </p:nvGrpSpPr>
          <p:grpSpPr bwMode="auto">
            <a:xfrm flipV="1">
              <a:off x="3686" y="243"/>
              <a:ext cx="177" cy="66"/>
              <a:chOff x="2848" y="848"/>
              <a:chExt cx="140" cy="98"/>
            </a:xfrm>
          </p:grpSpPr>
          <p:sp>
            <p:nvSpPr>
              <p:cNvPr id="628777" name="Line 41"/>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78"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628779" name="Line 43"/>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sp>
        <p:nvSpPr>
          <p:cNvPr id="628780" name="Text Box 44"/>
          <p:cNvSpPr txBox="1">
            <a:spLocks noChangeArrowheads="1"/>
          </p:cNvSpPr>
          <p:nvPr/>
        </p:nvSpPr>
        <p:spPr bwMode="auto">
          <a:xfrm>
            <a:off x="3676650" y="2670175"/>
            <a:ext cx="5127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dirty="0">
                <a:solidFill>
                  <a:srgbClr val="000000"/>
                </a:solidFill>
                <a:latin typeface="Arial"/>
                <a:ea typeface="ＭＳ Ｐゴシック" charset="0"/>
                <a:cs typeface="Arial"/>
              </a:rPr>
              <a:t>R1</a:t>
            </a:r>
          </a:p>
        </p:txBody>
      </p:sp>
      <p:sp>
        <p:nvSpPr>
          <p:cNvPr id="628781" name="Text Box 45"/>
          <p:cNvSpPr txBox="1">
            <a:spLocks noChangeArrowheads="1"/>
          </p:cNvSpPr>
          <p:nvPr/>
        </p:nvSpPr>
        <p:spPr bwMode="auto">
          <a:xfrm>
            <a:off x="5673725" y="2927350"/>
            <a:ext cx="5127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a:solidFill>
                  <a:srgbClr val="000000"/>
                </a:solidFill>
                <a:latin typeface="Arial"/>
                <a:ea typeface="ＭＳ Ｐゴシック" charset="0"/>
                <a:cs typeface="Arial"/>
              </a:rPr>
              <a:t>R2</a:t>
            </a:r>
          </a:p>
        </p:txBody>
      </p:sp>
      <p:sp>
        <p:nvSpPr>
          <p:cNvPr id="628782" name="Freeform 46"/>
          <p:cNvSpPr>
            <a:spLocks/>
          </p:cNvSpPr>
          <p:nvPr/>
        </p:nvSpPr>
        <p:spPr bwMode="auto">
          <a:xfrm>
            <a:off x="2960688" y="2767013"/>
            <a:ext cx="4235450" cy="646112"/>
          </a:xfrm>
          <a:custGeom>
            <a:avLst/>
            <a:gdLst>
              <a:gd name="T0" fmla="*/ 0 w 3323"/>
              <a:gd name="T1" fmla="*/ 78417 h 585"/>
              <a:gd name="T2" fmla="*/ 441007 w 3323"/>
              <a:gd name="T3" fmla="*/ 78417 h 585"/>
              <a:gd name="T4" fmla="*/ 169520 w 3323"/>
              <a:gd name="T5" fmla="*/ 626232 h 585"/>
              <a:gd name="T6" fmla="*/ 3624923 w 3323"/>
              <a:gd name="T7" fmla="*/ 646112 h 585"/>
              <a:gd name="T8" fmla="*/ 3952492 w 3323"/>
              <a:gd name="T9" fmla="*/ 0 h 585"/>
              <a:gd name="T10" fmla="*/ 4235450 w 3323"/>
              <a:gd name="T11" fmla="*/ 0 h 5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sp>
        <p:nvSpPr>
          <p:cNvPr id="628783" name="Freeform 47"/>
          <p:cNvSpPr>
            <a:spLocks/>
          </p:cNvSpPr>
          <p:nvPr/>
        </p:nvSpPr>
        <p:spPr bwMode="auto">
          <a:xfrm>
            <a:off x="2711450" y="3540125"/>
            <a:ext cx="4078288" cy="557213"/>
          </a:xfrm>
          <a:custGeom>
            <a:avLst/>
            <a:gdLst>
              <a:gd name="T0" fmla="*/ 0 w 3199"/>
              <a:gd name="T1" fmla="*/ 557213 h 505"/>
              <a:gd name="T2" fmla="*/ 123662 w 3199"/>
              <a:gd name="T3" fmla="*/ 547282 h 505"/>
              <a:gd name="T4" fmla="*/ 362061 w 3199"/>
              <a:gd name="T5" fmla="*/ 0 h 505"/>
              <a:gd name="T6" fmla="*/ 3885784 w 3199"/>
              <a:gd name="T7" fmla="*/ 0 h 505"/>
              <a:gd name="T8" fmla="*/ 3648659 w 3199"/>
              <a:gd name="T9" fmla="*/ 508664 h 505"/>
              <a:gd name="T10" fmla="*/ 4078288 w 3199"/>
              <a:gd name="T11" fmla="*/ 508664 h 5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graphicFrame>
        <p:nvGraphicFramePr>
          <p:cNvPr id="186395" name="Object 49"/>
          <p:cNvGraphicFramePr>
            <a:graphicFrameLocks noChangeAspect="1"/>
          </p:cNvGraphicFramePr>
          <p:nvPr/>
        </p:nvGraphicFramePr>
        <p:xfrm>
          <a:off x="2314575" y="2625725"/>
          <a:ext cx="681038" cy="449263"/>
        </p:xfrm>
        <a:graphic>
          <a:graphicData uri="http://schemas.openxmlformats.org/presentationml/2006/ole">
            <mc:AlternateContent xmlns:mc="http://schemas.openxmlformats.org/markup-compatibility/2006">
              <mc:Choice xmlns:v="urn:schemas-microsoft-com:vml" Requires="v">
                <p:oleObj spid="_x0000_s116782" name="Clip" r:id="rId5" imgW="682368" imgH="480541" progId="MS_ClipArt_Gallery.2">
                  <p:embed/>
                </p:oleObj>
              </mc:Choice>
              <mc:Fallback>
                <p:oleObj name="Clip" r:id="rId5"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575" y="2625725"/>
                        <a:ext cx="6810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6396" name="Object 50"/>
          <p:cNvGraphicFramePr>
            <a:graphicFrameLocks noChangeAspect="1"/>
          </p:cNvGraphicFramePr>
          <p:nvPr/>
        </p:nvGraphicFramePr>
        <p:xfrm>
          <a:off x="7164388" y="2595563"/>
          <a:ext cx="681037" cy="449262"/>
        </p:xfrm>
        <a:graphic>
          <a:graphicData uri="http://schemas.openxmlformats.org/presentationml/2006/ole">
            <mc:AlternateContent xmlns:mc="http://schemas.openxmlformats.org/markup-compatibility/2006">
              <mc:Choice xmlns:v="urn:schemas-microsoft-com:vml" Requires="v">
                <p:oleObj spid="_x0000_s116783" name="Clip" r:id="rId7" imgW="682368" imgH="480541" progId="MS_ClipArt_Gallery.2">
                  <p:embed/>
                </p:oleObj>
              </mc:Choice>
              <mc:Fallback>
                <p:oleObj name="Clip" r:id="rId7"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2595563"/>
                        <a:ext cx="68103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28787" name="Oval 51"/>
          <p:cNvSpPr>
            <a:spLocks noChangeArrowheads="1"/>
          </p:cNvSpPr>
          <p:nvPr/>
        </p:nvSpPr>
        <p:spPr bwMode="auto">
          <a:xfrm>
            <a:off x="3055938" y="2854325"/>
            <a:ext cx="436562" cy="3651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28788" name="Oval 52"/>
          <p:cNvSpPr>
            <a:spLocks noChangeArrowheads="1"/>
          </p:cNvSpPr>
          <p:nvPr/>
        </p:nvSpPr>
        <p:spPr bwMode="auto">
          <a:xfrm>
            <a:off x="2743200" y="3582988"/>
            <a:ext cx="436563" cy="3651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28789" name="Text Box 53"/>
          <p:cNvSpPr txBox="1">
            <a:spLocks noChangeArrowheads="1"/>
          </p:cNvSpPr>
          <p:nvPr/>
        </p:nvSpPr>
        <p:spPr bwMode="auto">
          <a:xfrm>
            <a:off x="4075113" y="3644900"/>
            <a:ext cx="15986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000000"/>
                </a:solidFill>
                <a:latin typeface="Arial"/>
                <a:ea typeface="ＭＳ Ｐゴシック" charset="0"/>
                <a:cs typeface="Arial"/>
              </a:rPr>
              <a:t>1.5 Mbps link</a:t>
            </a:r>
          </a:p>
        </p:txBody>
      </p:sp>
      <p:sp>
        <p:nvSpPr>
          <p:cNvPr id="628790" name="Text Box 54"/>
          <p:cNvSpPr txBox="1">
            <a:spLocks noChangeArrowheads="1"/>
          </p:cNvSpPr>
          <p:nvPr/>
        </p:nvSpPr>
        <p:spPr bwMode="auto">
          <a:xfrm>
            <a:off x="1427163" y="2474913"/>
            <a:ext cx="94138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000000"/>
                </a:solidFill>
                <a:latin typeface="Arial"/>
                <a:ea typeface="ＭＳ Ｐゴシック" charset="0"/>
                <a:cs typeface="Arial"/>
              </a:rPr>
              <a:t>1 Mbps </a:t>
            </a:r>
          </a:p>
          <a:p>
            <a:pPr eaLnBrk="0" latinLnBrk="0" hangingPunct="0">
              <a:defRPr/>
            </a:pPr>
            <a:r>
              <a:rPr kumimoji="0" lang="en-US" sz="1800">
                <a:solidFill>
                  <a:srgbClr val="000000"/>
                </a:solidFill>
                <a:latin typeface="Arial"/>
                <a:ea typeface="ＭＳ Ｐゴシック" charset="0"/>
                <a:cs typeface="Arial"/>
              </a:rPr>
              <a:t>phone</a:t>
            </a:r>
          </a:p>
        </p:txBody>
      </p:sp>
      <p:sp>
        <p:nvSpPr>
          <p:cNvPr id="628791" name="Rectangle 55"/>
          <p:cNvSpPr>
            <a:spLocks noChangeArrowheads="1"/>
          </p:cNvSpPr>
          <p:nvPr/>
        </p:nvSpPr>
        <p:spPr bwMode="auto">
          <a:xfrm>
            <a:off x="4006850" y="3471863"/>
            <a:ext cx="193675" cy="13652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28792" name="Rectangle 56"/>
          <p:cNvSpPr>
            <a:spLocks noChangeArrowheads="1"/>
          </p:cNvSpPr>
          <p:nvPr/>
        </p:nvSpPr>
        <p:spPr bwMode="auto">
          <a:xfrm>
            <a:off x="3813175" y="3471863"/>
            <a:ext cx="193675" cy="13652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28793" name="Rectangle 57"/>
          <p:cNvSpPr>
            <a:spLocks noChangeArrowheads="1"/>
          </p:cNvSpPr>
          <p:nvPr/>
        </p:nvSpPr>
        <p:spPr bwMode="auto">
          <a:xfrm>
            <a:off x="4006850" y="3317875"/>
            <a:ext cx="193675" cy="1365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628794" name="Rectangle 58"/>
          <p:cNvSpPr>
            <a:spLocks noChangeArrowheads="1"/>
          </p:cNvSpPr>
          <p:nvPr/>
        </p:nvSpPr>
        <p:spPr bwMode="auto">
          <a:xfrm>
            <a:off x="3813175" y="3317875"/>
            <a:ext cx="193675" cy="1365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aphicFrame>
        <p:nvGraphicFramePr>
          <p:cNvPr id="186405" name="Object 63"/>
          <p:cNvGraphicFramePr>
            <a:graphicFrameLocks noChangeAspect="1"/>
          </p:cNvGraphicFramePr>
          <p:nvPr/>
        </p:nvGraphicFramePr>
        <p:xfrm>
          <a:off x="6813550" y="3768725"/>
          <a:ext cx="681038" cy="449263"/>
        </p:xfrm>
        <a:graphic>
          <a:graphicData uri="http://schemas.openxmlformats.org/presentationml/2006/ole">
            <mc:AlternateContent xmlns:mc="http://schemas.openxmlformats.org/markup-compatibility/2006">
              <mc:Choice xmlns:v="urn:schemas-microsoft-com:vml" Requires="v">
                <p:oleObj spid="_x0000_s116784" name="Clip" r:id="rId8" imgW="682368" imgH="480541" progId="MS_ClipArt_Gallery.2">
                  <p:embed/>
                </p:oleObj>
              </mc:Choice>
              <mc:Fallback>
                <p:oleObj name="Clip" r:id="rId8"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3550" y="3768725"/>
                        <a:ext cx="6810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6406" name="Object 64"/>
          <p:cNvGraphicFramePr>
            <a:graphicFrameLocks noChangeAspect="1"/>
          </p:cNvGraphicFramePr>
          <p:nvPr/>
        </p:nvGraphicFramePr>
        <p:xfrm>
          <a:off x="1995488" y="3789363"/>
          <a:ext cx="681037" cy="449262"/>
        </p:xfrm>
        <a:graphic>
          <a:graphicData uri="http://schemas.openxmlformats.org/presentationml/2006/ole">
            <mc:AlternateContent xmlns:mc="http://schemas.openxmlformats.org/markup-compatibility/2006">
              <mc:Choice xmlns:v="urn:schemas-microsoft-com:vml" Requires="v">
                <p:oleObj spid="_x0000_s116785" name="Clip" r:id="rId9" imgW="682368" imgH="480541" progId="MS_ClipArt_Gallery.2">
                  <p:embed/>
                </p:oleObj>
              </mc:Choice>
              <mc:Fallback>
                <p:oleObj name="Clip" r:id="rId9"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488" y="3789363"/>
                        <a:ext cx="68103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28801" name="Text Box 65"/>
          <p:cNvSpPr txBox="1">
            <a:spLocks noChangeArrowheads="1"/>
          </p:cNvSpPr>
          <p:nvPr/>
        </p:nvSpPr>
        <p:spPr bwMode="auto">
          <a:xfrm>
            <a:off x="1128713" y="3754438"/>
            <a:ext cx="94138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000000"/>
                </a:solidFill>
                <a:latin typeface="Arial"/>
                <a:ea typeface="ＭＳ Ｐゴシック" charset="0"/>
                <a:cs typeface="Arial"/>
              </a:rPr>
              <a:t>1 Mbps </a:t>
            </a:r>
          </a:p>
          <a:p>
            <a:pPr eaLnBrk="0" latinLnBrk="0" hangingPunct="0">
              <a:defRPr/>
            </a:pPr>
            <a:r>
              <a:rPr kumimoji="0" lang="en-US" sz="1800">
                <a:solidFill>
                  <a:srgbClr val="000000"/>
                </a:solidFill>
                <a:latin typeface="Arial"/>
                <a:ea typeface="ＭＳ Ｐゴシック" charset="0"/>
                <a:cs typeface="Arial"/>
              </a:rPr>
              <a:t>phone</a:t>
            </a:r>
          </a:p>
        </p:txBody>
      </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86409" name="Slide Number Placeholder 4"/>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65B56437-0F48-4460-AA25-C0810B4F6BC6}" type="slidenum">
              <a:rPr lang="en-US" altLang="ko-KR" sz="1200" i="0">
                <a:solidFill>
                  <a:srgbClr val="000000"/>
                </a:solidFill>
                <a:latin typeface="Arial" pitchFamily="34" charset="0"/>
              </a:rPr>
              <a:pPr/>
              <a:t>34</a:t>
            </a:fld>
            <a:endParaRPr lang="en-US" altLang="ko-KR" sz="1200" i="0" dirty="0">
              <a:solidFill>
                <a:srgbClr val="000000"/>
              </a:solidFill>
              <a:latin typeface="Arial" pitchFamily="34" charset="0"/>
            </a:endParaRPr>
          </a:p>
        </p:txBody>
      </p:sp>
      <p:sp>
        <p:nvSpPr>
          <p:cNvPr id="62" name="직사각형 61"/>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1698639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7" name="Freeform 2"/>
          <p:cNvSpPr>
            <a:spLocks/>
          </p:cNvSpPr>
          <p:nvPr/>
        </p:nvSpPr>
        <p:spPr bwMode="auto">
          <a:xfrm>
            <a:off x="3187700" y="3295650"/>
            <a:ext cx="1798638" cy="1674813"/>
          </a:xfrm>
          <a:custGeom>
            <a:avLst/>
            <a:gdLst>
              <a:gd name="T0" fmla="*/ 332720 w 1292"/>
              <a:gd name="T1" fmla="*/ 9342 h 1255"/>
              <a:gd name="T2" fmla="*/ 48725 w 1292"/>
              <a:gd name="T3" fmla="*/ 209518 h 1255"/>
              <a:gd name="T4" fmla="*/ 40372 w 1292"/>
              <a:gd name="T5" fmla="*/ 697950 h 1255"/>
              <a:gd name="T6" fmla="*/ 73783 w 1292"/>
              <a:gd name="T7" fmla="*/ 1106311 h 1255"/>
              <a:gd name="T8" fmla="*/ 341073 w 1292"/>
              <a:gd name="T9" fmla="*/ 1162360 h 1255"/>
              <a:gd name="T10" fmla="*/ 900711 w 1292"/>
              <a:gd name="T11" fmla="*/ 1506664 h 1255"/>
              <a:gd name="T12" fmla="*/ 1385174 w 1292"/>
              <a:gd name="T13" fmla="*/ 1650792 h 1255"/>
              <a:gd name="T14" fmla="*/ 1669169 w 1292"/>
              <a:gd name="T15" fmla="*/ 1362537 h 1255"/>
              <a:gd name="T16" fmla="*/ 1769403 w 1292"/>
              <a:gd name="T17" fmla="*/ 593858 h 1255"/>
              <a:gd name="T18" fmla="*/ 1677522 w 1292"/>
              <a:gd name="T19" fmla="*/ 281582 h 1255"/>
              <a:gd name="T20" fmla="*/ 1042709 w 1292"/>
              <a:gd name="T21" fmla="*/ 153469 h 1255"/>
              <a:gd name="T22" fmla="*/ 332720 w 1292"/>
              <a:gd name="T23" fmla="*/ 9342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sp>
        <p:nvSpPr>
          <p:cNvPr id="246787" name="Rectangle 3"/>
          <p:cNvSpPr>
            <a:spLocks noGrp="1" noChangeArrowheads="1"/>
          </p:cNvSpPr>
          <p:nvPr>
            <p:ph type="title"/>
          </p:nvPr>
        </p:nvSpPr>
        <p:spPr>
          <a:xfrm>
            <a:off x="385763" y="0"/>
            <a:ext cx="8143875" cy="1143000"/>
          </a:xfrm>
        </p:spPr>
        <p:txBody>
          <a:bodyPr/>
          <a:lstStyle/>
          <a:p>
            <a:pPr>
              <a:defRPr/>
            </a:pPr>
            <a:r>
              <a:rPr lang="en-US" dirty="0">
                <a:ea typeface="ＭＳ Ｐゴシック" charset="0"/>
              </a:rPr>
              <a:t>QoS guarantee scenario</a:t>
            </a:r>
          </a:p>
        </p:txBody>
      </p:sp>
      <p:sp>
        <p:nvSpPr>
          <p:cNvPr id="188419" name="Freeform 4"/>
          <p:cNvSpPr>
            <a:spLocks/>
          </p:cNvSpPr>
          <p:nvPr/>
        </p:nvSpPr>
        <p:spPr bwMode="auto">
          <a:xfrm>
            <a:off x="746125" y="2162175"/>
            <a:ext cx="2381250" cy="1922463"/>
          </a:xfrm>
          <a:custGeom>
            <a:avLst/>
            <a:gdLst>
              <a:gd name="T0" fmla="*/ 977379 w 1340"/>
              <a:gd name="T1" fmla="*/ 67795 h 1191"/>
              <a:gd name="T2" fmla="*/ 145718 w 1340"/>
              <a:gd name="T3" fmla="*/ 96850 h 1191"/>
              <a:gd name="T4" fmla="*/ 103069 w 1340"/>
              <a:gd name="T5" fmla="*/ 648892 h 1191"/>
              <a:gd name="T6" fmla="*/ 49757 w 1340"/>
              <a:gd name="T7" fmla="*/ 1162194 h 1191"/>
              <a:gd name="T8" fmla="*/ 199030 w 1340"/>
              <a:gd name="T9" fmla="*/ 1404318 h 1191"/>
              <a:gd name="T10" fmla="*/ 956054 w 1340"/>
              <a:gd name="T11" fmla="*/ 1414003 h 1191"/>
              <a:gd name="T12" fmla="*/ 1137313 w 1340"/>
              <a:gd name="T13" fmla="*/ 1820771 h 1191"/>
              <a:gd name="T14" fmla="*/ 2192882 w 1340"/>
              <a:gd name="T15" fmla="*/ 1772346 h 1191"/>
              <a:gd name="T16" fmla="*/ 2267519 w 1340"/>
              <a:gd name="T17" fmla="*/ 920070 h 1191"/>
              <a:gd name="T18" fmla="*/ 2139571 w 1340"/>
              <a:gd name="T19" fmla="*/ 552042 h 1191"/>
              <a:gd name="T20" fmla="*/ 1350560 w 1340"/>
              <a:gd name="T21" fmla="*/ 464878 h 1191"/>
              <a:gd name="T22" fmla="*/ 977379 w 1340"/>
              <a:gd name="T23" fmla="*/ 6779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sp>
        <p:nvSpPr>
          <p:cNvPr id="188420" name="Rectangle 5"/>
          <p:cNvSpPr>
            <a:spLocks noChangeArrowheads="1"/>
          </p:cNvSpPr>
          <p:nvPr/>
        </p:nvSpPr>
        <p:spPr bwMode="auto">
          <a:xfrm>
            <a:off x="1339850" y="4554538"/>
            <a:ext cx="635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421" name="Group 6"/>
          <p:cNvGrpSpPr>
            <a:grpSpLocks/>
          </p:cNvGrpSpPr>
          <p:nvPr/>
        </p:nvGrpSpPr>
        <p:grpSpPr bwMode="auto">
          <a:xfrm rot="-5400000">
            <a:off x="2376487" y="3482976"/>
            <a:ext cx="98425" cy="298450"/>
            <a:chOff x="3842" y="406"/>
            <a:chExt cx="51" cy="167"/>
          </a:xfrm>
        </p:grpSpPr>
        <p:sp>
          <p:nvSpPr>
            <p:cNvPr id="246791" name="Oval 7"/>
            <p:cNvSpPr>
              <a:spLocks noChangeArrowheads="1"/>
            </p:cNvSpPr>
            <p:nvPr/>
          </p:nvSpPr>
          <p:spPr bwMode="auto">
            <a:xfrm>
              <a:off x="3844" y="405"/>
              <a:ext cx="48" cy="4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792" name="Oval 8"/>
            <p:cNvSpPr>
              <a:spLocks noChangeArrowheads="1"/>
            </p:cNvSpPr>
            <p:nvPr/>
          </p:nvSpPr>
          <p:spPr bwMode="auto">
            <a:xfrm>
              <a:off x="3844" y="466"/>
              <a:ext cx="49" cy="4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793" name="Oval 9"/>
            <p:cNvSpPr>
              <a:spLocks noChangeArrowheads="1"/>
            </p:cNvSpPr>
            <p:nvPr/>
          </p:nvSpPr>
          <p:spPr bwMode="auto">
            <a:xfrm>
              <a:off x="3848" y="526"/>
              <a:ext cx="47" cy="4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sp>
        <p:nvSpPr>
          <p:cNvPr id="246794" name="Line 10"/>
          <p:cNvSpPr>
            <a:spLocks noChangeShapeType="1"/>
          </p:cNvSpPr>
          <p:nvPr/>
        </p:nvSpPr>
        <p:spPr bwMode="auto">
          <a:xfrm>
            <a:off x="2149475" y="3286125"/>
            <a:ext cx="631825"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795" name="Line 11"/>
          <p:cNvSpPr>
            <a:spLocks noChangeShapeType="1"/>
          </p:cNvSpPr>
          <p:nvPr/>
        </p:nvSpPr>
        <p:spPr bwMode="auto">
          <a:xfrm>
            <a:off x="2152650" y="3281363"/>
            <a:ext cx="3175" cy="1158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796" name="Line 12"/>
          <p:cNvSpPr>
            <a:spLocks noChangeShapeType="1"/>
          </p:cNvSpPr>
          <p:nvPr/>
        </p:nvSpPr>
        <p:spPr bwMode="auto">
          <a:xfrm>
            <a:off x="2784475" y="3279775"/>
            <a:ext cx="3175" cy="10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797" name="Line 13"/>
          <p:cNvSpPr>
            <a:spLocks noChangeShapeType="1"/>
          </p:cNvSpPr>
          <p:nvPr/>
        </p:nvSpPr>
        <p:spPr bwMode="auto">
          <a:xfrm>
            <a:off x="1377950" y="2620963"/>
            <a:ext cx="757238" cy="33178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798" name="Line 14"/>
          <p:cNvSpPr>
            <a:spLocks noChangeShapeType="1"/>
          </p:cNvSpPr>
          <p:nvPr/>
        </p:nvSpPr>
        <p:spPr bwMode="auto">
          <a:xfrm flipV="1">
            <a:off x="1406525" y="2978150"/>
            <a:ext cx="715963" cy="261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799" name="Line 15"/>
          <p:cNvSpPr>
            <a:spLocks noChangeShapeType="1"/>
          </p:cNvSpPr>
          <p:nvPr/>
        </p:nvSpPr>
        <p:spPr bwMode="auto">
          <a:xfrm flipV="1">
            <a:off x="2455863" y="3081338"/>
            <a:ext cx="1587"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188428" name="Freeform 16"/>
          <p:cNvSpPr>
            <a:spLocks/>
          </p:cNvSpPr>
          <p:nvPr/>
        </p:nvSpPr>
        <p:spPr bwMode="auto">
          <a:xfrm>
            <a:off x="5343525" y="4041775"/>
            <a:ext cx="2974975" cy="2219325"/>
          </a:xfrm>
          <a:custGeom>
            <a:avLst/>
            <a:gdLst>
              <a:gd name="T0" fmla="*/ 37623 w 2135"/>
              <a:gd name="T1" fmla="*/ 870638 h 1662"/>
              <a:gd name="T2" fmla="*/ 146310 w 2135"/>
              <a:gd name="T3" fmla="*/ 101485 h 1662"/>
              <a:gd name="T4" fmla="*/ 915484 w 2135"/>
              <a:gd name="T5" fmla="*/ 261725 h 1662"/>
              <a:gd name="T6" fmla="*/ 1684658 w 2135"/>
              <a:gd name="T7" fmla="*/ 133533 h 1662"/>
              <a:gd name="T8" fmla="*/ 2788255 w 2135"/>
              <a:gd name="T9" fmla="*/ 542146 h 1662"/>
              <a:gd name="T10" fmla="*/ 2804976 w 2135"/>
              <a:gd name="T11" fmla="*/ 1527622 h 1662"/>
              <a:gd name="T12" fmla="*/ 2203014 w 2135"/>
              <a:gd name="T13" fmla="*/ 2136534 h 1662"/>
              <a:gd name="T14" fmla="*/ 1132859 w 2135"/>
              <a:gd name="T15" fmla="*/ 2024366 h 1662"/>
              <a:gd name="T16" fmla="*/ 698109 w 2135"/>
              <a:gd name="T17" fmla="*/ 1695874 h 1662"/>
              <a:gd name="T18" fmla="*/ 254998 w 2135"/>
              <a:gd name="T19" fmla="*/ 1423466 h 1662"/>
              <a:gd name="T20" fmla="*/ 37623 w 2135"/>
              <a:gd name="T21" fmla="*/ 87063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sp>
        <p:nvSpPr>
          <p:cNvPr id="246801" name="Line 17"/>
          <p:cNvSpPr>
            <a:spLocks noChangeShapeType="1"/>
          </p:cNvSpPr>
          <p:nvPr/>
        </p:nvSpPr>
        <p:spPr bwMode="auto">
          <a:xfrm>
            <a:off x="6567488" y="4849813"/>
            <a:ext cx="303212" cy="38576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02" name="Line 18"/>
          <p:cNvSpPr>
            <a:spLocks noChangeShapeType="1"/>
          </p:cNvSpPr>
          <p:nvPr/>
        </p:nvSpPr>
        <p:spPr bwMode="auto">
          <a:xfrm flipH="1">
            <a:off x="7362825" y="4846638"/>
            <a:ext cx="279400"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03" name="Oval 19"/>
          <p:cNvSpPr>
            <a:spLocks noChangeArrowheads="1"/>
          </p:cNvSpPr>
          <p:nvPr/>
        </p:nvSpPr>
        <p:spPr bwMode="auto">
          <a:xfrm rot="-5400000">
            <a:off x="6157119" y="5330031"/>
            <a:ext cx="63500" cy="6508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804" name="Oval 20"/>
          <p:cNvSpPr>
            <a:spLocks noChangeArrowheads="1"/>
          </p:cNvSpPr>
          <p:nvPr/>
        </p:nvSpPr>
        <p:spPr bwMode="auto">
          <a:xfrm rot="-5400000">
            <a:off x="6242051" y="5327650"/>
            <a:ext cx="63500" cy="666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805" name="Oval 21"/>
          <p:cNvSpPr>
            <a:spLocks noChangeArrowheads="1"/>
          </p:cNvSpPr>
          <p:nvPr/>
        </p:nvSpPr>
        <p:spPr bwMode="auto">
          <a:xfrm rot="-5400000">
            <a:off x="6319837" y="5332413"/>
            <a:ext cx="61913" cy="6508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806" name="Line 22"/>
          <p:cNvSpPr>
            <a:spLocks noChangeShapeType="1"/>
          </p:cNvSpPr>
          <p:nvPr/>
        </p:nvSpPr>
        <p:spPr bwMode="auto">
          <a:xfrm rot="-5400000">
            <a:off x="6579394" y="5212557"/>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07" name="Line 23"/>
          <p:cNvSpPr>
            <a:spLocks noChangeShapeType="1"/>
          </p:cNvSpPr>
          <p:nvPr/>
        </p:nvSpPr>
        <p:spPr bwMode="auto">
          <a:xfrm rot="5400000" flipH="1">
            <a:off x="5953125" y="5203825"/>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08" name="Line 24"/>
          <p:cNvSpPr>
            <a:spLocks noChangeShapeType="1"/>
          </p:cNvSpPr>
          <p:nvPr/>
        </p:nvSpPr>
        <p:spPr bwMode="auto">
          <a:xfrm rot="16200000" flipV="1">
            <a:off x="6299994" y="4864894"/>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09" name="Line 25"/>
          <p:cNvSpPr>
            <a:spLocks noChangeShapeType="1"/>
          </p:cNvSpPr>
          <p:nvPr/>
        </p:nvSpPr>
        <p:spPr bwMode="auto">
          <a:xfrm>
            <a:off x="6297613" y="4975225"/>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10" name="Line 26"/>
          <p:cNvSpPr>
            <a:spLocks noChangeShapeType="1"/>
          </p:cNvSpPr>
          <p:nvPr/>
        </p:nvSpPr>
        <p:spPr bwMode="auto">
          <a:xfrm rot="5400000" flipH="1">
            <a:off x="7555706" y="5125244"/>
            <a:ext cx="6111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11" name="Line 27"/>
          <p:cNvSpPr>
            <a:spLocks noChangeShapeType="1"/>
          </p:cNvSpPr>
          <p:nvPr/>
        </p:nvSpPr>
        <p:spPr bwMode="auto">
          <a:xfrm rot="-5400000">
            <a:off x="7909719" y="5377656"/>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12" name="Line 28"/>
          <p:cNvSpPr>
            <a:spLocks noChangeShapeType="1"/>
          </p:cNvSpPr>
          <p:nvPr/>
        </p:nvSpPr>
        <p:spPr bwMode="auto">
          <a:xfrm rot="-5400000">
            <a:off x="7899400" y="49085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nvGrpSpPr>
          <p:cNvPr id="188441" name="Group 29"/>
          <p:cNvGrpSpPr>
            <a:grpSpLocks/>
          </p:cNvGrpSpPr>
          <p:nvPr/>
        </p:nvGrpSpPr>
        <p:grpSpPr bwMode="auto">
          <a:xfrm>
            <a:off x="7472363" y="4606925"/>
            <a:ext cx="501650" cy="234950"/>
            <a:chOff x="3600" y="219"/>
            <a:chExt cx="360" cy="175"/>
          </a:xfrm>
        </p:grpSpPr>
        <p:sp>
          <p:nvSpPr>
            <p:cNvPr id="246814" name="Oval 30"/>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815" name="Line 3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16" name="Line 3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17" name="Rectangle 33"/>
            <p:cNvSpPr>
              <a:spLocks noChangeArrowheads="1"/>
            </p:cNvSpPr>
            <p:nvPr/>
          </p:nvSpPr>
          <p:spPr bwMode="auto">
            <a:xfrm>
              <a:off x="3603" y="289"/>
              <a:ext cx="352" cy="5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246818" name="Oval 34"/>
            <p:cNvSpPr>
              <a:spLocks noChangeArrowheads="1"/>
            </p:cNvSpPr>
            <p:nvPr/>
          </p:nvSpPr>
          <p:spPr bwMode="auto">
            <a:xfrm>
              <a:off x="3600" y="219"/>
              <a:ext cx="357" cy="114"/>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771" name="Group 35"/>
            <p:cNvGrpSpPr>
              <a:grpSpLocks/>
            </p:cNvGrpSpPr>
            <p:nvPr/>
          </p:nvGrpSpPr>
          <p:grpSpPr bwMode="auto">
            <a:xfrm>
              <a:off x="3686" y="244"/>
              <a:ext cx="177" cy="66"/>
              <a:chOff x="2848" y="848"/>
              <a:chExt cx="140" cy="98"/>
            </a:xfrm>
          </p:grpSpPr>
          <p:sp>
            <p:nvSpPr>
              <p:cNvPr id="246820" name="Line 3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21" name="Line 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22" name="Line 38"/>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772" name="Group 39"/>
            <p:cNvGrpSpPr>
              <a:grpSpLocks/>
            </p:cNvGrpSpPr>
            <p:nvPr/>
          </p:nvGrpSpPr>
          <p:grpSpPr bwMode="auto">
            <a:xfrm flipV="1">
              <a:off x="3686" y="243"/>
              <a:ext cx="177" cy="66"/>
              <a:chOff x="2848" y="848"/>
              <a:chExt cx="140" cy="98"/>
            </a:xfrm>
          </p:grpSpPr>
          <p:sp>
            <p:nvSpPr>
              <p:cNvPr id="246824" name="Line 4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25" name="Line 41"/>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26" name="Line 42"/>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sp>
        <p:nvSpPr>
          <p:cNvPr id="246827" name="Line 43"/>
          <p:cNvSpPr>
            <a:spLocks noChangeShapeType="1"/>
          </p:cNvSpPr>
          <p:nvPr/>
        </p:nvSpPr>
        <p:spPr bwMode="auto">
          <a:xfrm flipV="1">
            <a:off x="6548438" y="4730750"/>
            <a:ext cx="931862" cy="71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28" name="Line 44"/>
          <p:cNvSpPr>
            <a:spLocks noChangeShapeType="1"/>
          </p:cNvSpPr>
          <p:nvPr/>
        </p:nvSpPr>
        <p:spPr bwMode="auto">
          <a:xfrm rot="-5400000">
            <a:off x="7446169" y="5584032"/>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29" name="Line 45"/>
          <p:cNvSpPr>
            <a:spLocks noChangeShapeType="1"/>
          </p:cNvSpPr>
          <p:nvPr/>
        </p:nvSpPr>
        <p:spPr bwMode="auto">
          <a:xfrm rot="5400000" flipH="1">
            <a:off x="6819900" y="5575300"/>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0" name="Line 46"/>
          <p:cNvSpPr>
            <a:spLocks noChangeShapeType="1"/>
          </p:cNvSpPr>
          <p:nvPr/>
        </p:nvSpPr>
        <p:spPr bwMode="auto">
          <a:xfrm rot="16200000" flipV="1">
            <a:off x="7166769" y="5236369"/>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1" name="Line 47"/>
          <p:cNvSpPr>
            <a:spLocks noChangeShapeType="1"/>
          </p:cNvSpPr>
          <p:nvPr/>
        </p:nvSpPr>
        <p:spPr bwMode="auto">
          <a:xfrm>
            <a:off x="7164388" y="5346700"/>
            <a:ext cx="0" cy="228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2" name="Line 48"/>
          <p:cNvSpPr>
            <a:spLocks noChangeShapeType="1"/>
          </p:cNvSpPr>
          <p:nvPr/>
        </p:nvSpPr>
        <p:spPr bwMode="auto">
          <a:xfrm>
            <a:off x="3836988" y="3576638"/>
            <a:ext cx="485775"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3" name="Line 49"/>
          <p:cNvSpPr>
            <a:spLocks noChangeShapeType="1"/>
          </p:cNvSpPr>
          <p:nvPr/>
        </p:nvSpPr>
        <p:spPr bwMode="auto">
          <a:xfrm flipH="1">
            <a:off x="4356100" y="3913188"/>
            <a:ext cx="24130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4" name="Line 50"/>
          <p:cNvSpPr>
            <a:spLocks noChangeShapeType="1"/>
          </p:cNvSpPr>
          <p:nvPr/>
        </p:nvSpPr>
        <p:spPr bwMode="auto">
          <a:xfrm>
            <a:off x="3586163" y="3689350"/>
            <a:ext cx="0" cy="431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5" name="Line 51"/>
          <p:cNvSpPr>
            <a:spLocks noChangeShapeType="1"/>
          </p:cNvSpPr>
          <p:nvPr/>
        </p:nvSpPr>
        <p:spPr bwMode="auto">
          <a:xfrm>
            <a:off x="3611563" y="4337050"/>
            <a:ext cx="534987" cy="3683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6" name="Line 52"/>
          <p:cNvSpPr>
            <a:spLocks noChangeShapeType="1"/>
          </p:cNvSpPr>
          <p:nvPr/>
        </p:nvSpPr>
        <p:spPr bwMode="auto">
          <a:xfrm>
            <a:off x="4795838" y="4754563"/>
            <a:ext cx="1295400" cy="1746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7" name="Line 53"/>
          <p:cNvSpPr>
            <a:spLocks noChangeShapeType="1"/>
          </p:cNvSpPr>
          <p:nvPr/>
        </p:nvSpPr>
        <p:spPr bwMode="auto">
          <a:xfrm flipH="1">
            <a:off x="3844925" y="3881438"/>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8" name="Line 54"/>
          <p:cNvSpPr>
            <a:spLocks noChangeShapeType="1"/>
          </p:cNvSpPr>
          <p:nvPr/>
        </p:nvSpPr>
        <p:spPr bwMode="auto">
          <a:xfrm flipH="1">
            <a:off x="3854450" y="3321050"/>
            <a:ext cx="350838" cy="255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39" name="Line 55"/>
          <p:cNvSpPr>
            <a:spLocks noChangeShapeType="1"/>
          </p:cNvSpPr>
          <p:nvPr/>
        </p:nvSpPr>
        <p:spPr bwMode="auto">
          <a:xfrm flipH="1">
            <a:off x="4572000" y="3497263"/>
            <a:ext cx="201613"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40" name="Line 56"/>
          <p:cNvSpPr>
            <a:spLocks noChangeShapeType="1"/>
          </p:cNvSpPr>
          <p:nvPr/>
        </p:nvSpPr>
        <p:spPr bwMode="auto">
          <a:xfrm>
            <a:off x="2720975" y="2981325"/>
            <a:ext cx="601663" cy="5635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41" name="Rectangle 57"/>
          <p:cNvSpPr>
            <a:spLocks noGrp="1" noChangeArrowheads="1"/>
          </p:cNvSpPr>
          <p:nvPr>
            <p:ph type="body" sz="half" idx="1"/>
          </p:nvPr>
        </p:nvSpPr>
        <p:spPr>
          <a:xfrm>
            <a:off x="3616325" y="1262063"/>
            <a:ext cx="5219700" cy="1828800"/>
          </a:xfrm>
        </p:spPr>
        <p:txBody>
          <a:bodyPr/>
          <a:lstStyle/>
          <a:p>
            <a:r>
              <a:rPr lang="en-US" altLang="ko-KR" i="1" smtClean="0">
                <a:solidFill>
                  <a:srgbClr val="CC0000"/>
                </a:solidFill>
              </a:rPr>
              <a:t>resource reservation</a:t>
            </a:r>
          </a:p>
          <a:p>
            <a:pPr lvl="1"/>
            <a:r>
              <a:rPr lang="en-US" altLang="ko-KR" smtClean="0"/>
              <a:t>call setup, signaling (RSVP)</a:t>
            </a:r>
          </a:p>
          <a:p>
            <a:pPr lvl="1"/>
            <a:r>
              <a:rPr lang="en-US" altLang="ko-KR" smtClean="0"/>
              <a:t>traffic, QoS declaration</a:t>
            </a:r>
          </a:p>
          <a:p>
            <a:pPr lvl="1"/>
            <a:r>
              <a:rPr lang="en-US" altLang="ko-KR" smtClean="0"/>
              <a:t>per-element admission control</a:t>
            </a:r>
            <a:endParaRPr lang="en-US" altLang="ko-KR" smtClean="0">
              <a:solidFill>
                <a:srgbClr val="FF0000"/>
              </a:solidFill>
            </a:endParaRPr>
          </a:p>
        </p:txBody>
      </p:sp>
      <p:grpSp>
        <p:nvGrpSpPr>
          <p:cNvPr id="188457" name="Group 58"/>
          <p:cNvGrpSpPr>
            <a:grpSpLocks/>
          </p:cNvGrpSpPr>
          <p:nvPr/>
        </p:nvGrpSpPr>
        <p:grpSpPr bwMode="auto">
          <a:xfrm>
            <a:off x="2117725" y="2820988"/>
            <a:ext cx="639763" cy="282575"/>
            <a:chOff x="1070" y="3199"/>
            <a:chExt cx="403" cy="178"/>
          </a:xfrm>
        </p:grpSpPr>
        <p:sp>
          <p:nvSpPr>
            <p:cNvPr id="246843" name="Oval 59"/>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844" name="Line 60"/>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45" name="Line 61"/>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46" name="Rectangle 62"/>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246847" name="Oval 63"/>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758" name="Group 64"/>
            <p:cNvGrpSpPr>
              <a:grpSpLocks/>
            </p:cNvGrpSpPr>
            <p:nvPr/>
          </p:nvGrpSpPr>
          <p:grpSpPr bwMode="auto">
            <a:xfrm>
              <a:off x="1166" y="3224"/>
              <a:ext cx="198" cy="68"/>
              <a:chOff x="2848" y="848"/>
              <a:chExt cx="140" cy="98"/>
            </a:xfrm>
          </p:grpSpPr>
          <p:sp>
            <p:nvSpPr>
              <p:cNvPr id="246849" name="Line 65"/>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50" name="Line 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51" name="Line 6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759" name="Group 68"/>
            <p:cNvGrpSpPr>
              <a:grpSpLocks/>
            </p:cNvGrpSpPr>
            <p:nvPr/>
          </p:nvGrpSpPr>
          <p:grpSpPr bwMode="auto">
            <a:xfrm flipV="1">
              <a:off x="1166" y="3223"/>
              <a:ext cx="198" cy="68"/>
              <a:chOff x="2848" y="848"/>
              <a:chExt cx="140" cy="98"/>
            </a:xfrm>
          </p:grpSpPr>
          <p:sp>
            <p:nvSpPr>
              <p:cNvPr id="246853" name="Line 69"/>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54"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55" name="Line 7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grpSp>
        <p:nvGrpSpPr>
          <p:cNvPr id="188458" name="Group 72"/>
          <p:cNvGrpSpPr>
            <a:grpSpLocks/>
          </p:cNvGrpSpPr>
          <p:nvPr/>
        </p:nvGrpSpPr>
        <p:grpSpPr bwMode="auto">
          <a:xfrm>
            <a:off x="3251200" y="3402013"/>
            <a:ext cx="639763" cy="282575"/>
            <a:chOff x="1070" y="3199"/>
            <a:chExt cx="403" cy="178"/>
          </a:xfrm>
        </p:grpSpPr>
        <p:sp>
          <p:nvSpPr>
            <p:cNvPr id="246857" name="Oval 73"/>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858" name="Line 74"/>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59" name="Line 75"/>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60" name="Rectangle 76"/>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246861" name="Oval 77"/>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745" name="Group 78"/>
            <p:cNvGrpSpPr>
              <a:grpSpLocks/>
            </p:cNvGrpSpPr>
            <p:nvPr/>
          </p:nvGrpSpPr>
          <p:grpSpPr bwMode="auto">
            <a:xfrm>
              <a:off x="1166" y="3224"/>
              <a:ext cx="198" cy="68"/>
              <a:chOff x="2848" y="848"/>
              <a:chExt cx="140" cy="98"/>
            </a:xfrm>
          </p:grpSpPr>
          <p:sp>
            <p:nvSpPr>
              <p:cNvPr id="246863" name="Line 79"/>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64" name="Line 8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65" name="Line 8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746" name="Group 82"/>
            <p:cNvGrpSpPr>
              <a:grpSpLocks/>
            </p:cNvGrpSpPr>
            <p:nvPr/>
          </p:nvGrpSpPr>
          <p:grpSpPr bwMode="auto">
            <a:xfrm flipV="1">
              <a:off x="1166" y="3223"/>
              <a:ext cx="198" cy="68"/>
              <a:chOff x="2848" y="848"/>
              <a:chExt cx="140" cy="98"/>
            </a:xfrm>
          </p:grpSpPr>
          <p:sp>
            <p:nvSpPr>
              <p:cNvPr id="246867" name="Line 83"/>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68" name="Line 8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69" name="Line 85"/>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grpSp>
        <p:nvGrpSpPr>
          <p:cNvPr id="188459" name="Group 86"/>
          <p:cNvGrpSpPr>
            <a:grpSpLocks/>
          </p:cNvGrpSpPr>
          <p:nvPr/>
        </p:nvGrpSpPr>
        <p:grpSpPr bwMode="auto">
          <a:xfrm>
            <a:off x="3270250" y="4116388"/>
            <a:ext cx="639763" cy="282575"/>
            <a:chOff x="1070" y="3199"/>
            <a:chExt cx="403" cy="178"/>
          </a:xfrm>
        </p:grpSpPr>
        <p:sp>
          <p:nvSpPr>
            <p:cNvPr id="246871" name="Oval 87"/>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872" name="Line 88"/>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73" name="Line 89"/>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74" name="Rectangle 90"/>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246875" name="Oval 91"/>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732" name="Group 92"/>
            <p:cNvGrpSpPr>
              <a:grpSpLocks/>
            </p:cNvGrpSpPr>
            <p:nvPr/>
          </p:nvGrpSpPr>
          <p:grpSpPr bwMode="auto">
            <a:xfrm>
              <a:off x="1166" y="3224"/>
              <a:ext cx="198" cy="68"/>
              <a:chOff x="2848" y="848"/>
              <a:chExt cx="140" cy="98"/>
            </a:xfrm>
          </p:grpSpPr>
          <p:sp>
            <p:nvSpPr>
              <p:cNvPr id="246877" name="Line 93"/>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78" name="Line 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79" name="Line 95"/>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733" name="Group 96"/>
            <p:cNvGrpSpPr>
              <a:grpSpLocks/>
            </p:cNvGrpSpPr>
            <p:nvPr/>
          </p:nvGrpSpPr>
          <p:grpSpPr bwMode="auto">
            <a:xfrm flipV="1">
              <a:off x="1166" y="3223"/>
              <a:ext cx="198" cy="68"/>
              <a:chOff x="2848" y="848"/>
              <a:chExt cx="140" cy="98"/>
            </a:xfrm>
          </p:grpSpPr>
          <p:sp>
            <p:nvSpPr>
              <p:cNvPr id="246881" name="Line 97"/>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82" name="Line 9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83" name="Line 99"/>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grpSp>
        <p:nvGrpSpPr>
          <p:cNvPr id="188460" name="Group 100"/>
          <p:cNvGrpSpPr>
            <a:grpSpLocks/>
          </p:cNvGrpSpPr>
          <p:nvPr/>
        </p:nvGrpSpPr>
        <p:grpSpPr bwMode="auto">
          <a:xfrm>
            <a:off x="4117975" y="4592638"/>
            <a:ext cx="639763" cy="282575"/>
            <a:chOff x="1070" y="3199"/>
            <a:chExt cx="403" cy="178"/>
          </a:xfrm>
        </p:grpSpPr>
        <p:sp>
          <p:nvSpPr>
            <p:cNvPr id="246885" name="Oval 101"/>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886" name="Line 102"/>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87" name="Line 103"/>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88" name="Rectangle 104"/>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246889" name="Oval 105"/>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719" name="Group 106"/>
            <p:cNvGrpSpPr>
              <a:grpSpLocks/>
            </p:cNvGrpSpPr>
            <p:nvPr/>
          </p:nvGrpSpPr>
          <p:grpSpPr bwMode="auto">
            <a:xfrm>
              <a:off x="1166" y="3224"/>
              <a:ext cx="198" cy="68"/>
              <a:chOff x="2848" y="848"/>
              <a:chExt cx="140" cy="98"/>
            </a:xfrm>
          </p:grpSpPr>
          <p:sp>
            <p:nvSpPr>
              <p:cNvPr id="246891" name="Line 107"/>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92" name="Line 10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93" name="Line 109"/>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720" name="Group 110"/>
            <p:cNvGrpSpPr>
              <a:grpSpLocks/>
            </p:cNvGrpSpPr>
            <p:nvPr/>
          </p:nvGrpSpPr>
          <p:grpSpPr bwMode="auto">
            <a:xfrm flipV="1">
              <a:off x="1166" y="3223"/>
              <a:ext cx="198" cy="68"/>
              <a:chOff x="2848" y="848"/>
              <a:chExt cx="140" cy="98"/>
            </a:xfrm>
          </p:grpSpPr>
          <p:sp>
            <p:nvSpPr>
              <p:cNvPr id="246895" name="Line 111"/>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96" name="Line 11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897" name="Line 113"/>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grpSp>
        <p:nvGrpSpPr>
          <p:cNvPr id="188461" name="Group 114"/>
          <p:cNvGrpSpPr>
            <a:grpSpLocks/>
          </p:cNvGrpSpPr>
          <p:nvPr/>
        </p:nvGrpSpPr>
        <p:grpSpPr bwMode="auto">
          <a:xfrm>
            <a:off x="5918200" y="4697413"/>
            <a:ext cx="639763" cy="282575"/>
            <a:chOff x="1070" y="3199"/>
            <a:chExt cx="403" cy="178"/>
          </a:xfrm>
        </p:grpSpPr>
        <p:sp>
          <p:nvSpPr>
            <p:cNvPr id="246899" name="Oval 115"/>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900" name="Line 116"/>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01" name="Line 117"/>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02" name="Rectangle 118"/>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246903" name="Oval 119"/>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706" name="Group 120"/>
            <p:cNvGrpSpPr>
              <a:grpSpLocks/>
            </p:cNvGrpSpPr>
            <p:nvPr/>
          </p:nvGrpSpPr>
          <p:grpSpPr bwMode="auto">
            <a:xfrm>
              <a:off x="1166" y="3224"/>
              <a:ext cx="198" cy="68"/>
              <a:chOff x="2848" y="848"/>
              <a:chExt cx="140" cy="98"/>
            </a:xfrm>
          </p:grpSpPr>
          <p:sp>
            <p:nvSpPr>
              <p:cNvPr id="246905" name="Line 121"/>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06" name="Line 1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07" name="Line 123"/>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707" name="Group 124"/>
            <p:cNvGrpSpPr>
              <a:grpSpLocks/>
            </p:cNvGrpSpPr>
            <p:nvPr/>
          </p:nvGrpSpPr>
          <p:grpSpPr bwMode="auto">
            <a:xfrm flipV="1">
              <a:off x="1166" y="3223"/>
              <a:ext cx="198" cy="68"/>
              <a:chOff x="2848" y="848"/>
              <a:chExt cx="140" cy="98"/>
            </a:xfrm>
          </p:grpSpPr>
          <p:sp>
            <p:nvSpPr>
              <p:cNvPr id="246909" name="Line 125"/>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10" name="Line 12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11" name="Line 12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grpSp>
        <p:nvGrpSpPr>
          <p:cNvPr id="188462" name="Group 128"/>
          <p:cNvGrpSpPr>
            <a:grpSpLocks/>
          </p:cNvGrpSpPr>
          <p:nvPr/>
        </p:nvGrpSpPr>
        <p:grpSpPr bwMode="auto">
          <a:xfrm>
            <a:off x="6775450" y="5087938"/>
            <a:ext cx="639763" cy="282575"/>
            <a:chOff x="1070" y="3199"/>
            <a:chExt cx="403" cy="178"/>
          </a:xfrm>
        </p:grpSpPr>
        <p:sp>
          <p:nvSpPr>
            <p:cNvPr id="246913" name="Oval 129"/>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914" name="Line 130"/>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15" name="Line 131"/>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16" name="Rectangle 132"/>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246917" name="Oval 133"/>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693" name="Group 134"/>
            <p:cNvGrpSpPr>
              <a:grpSpLocks/>
            </p:cNvGrpSpPr>
            <p:nvPr/>
          </p:nvGrpSpPr>
          <p:grpSpPr bwMode="auto">
            <a:xfrm>
              <a:off x="1166" y="3224"/>
              <a:ext cx="198" cy="68"/>
              <a:chOff x="2848" y="848"/>
              <a:chExt cx="140" cy="98"/>
            </a:xfrm>
          </p:grpSpPr>
          <p:sp>
            <p:nvSpPr>
              <p:cNvPr id="246919" name="Line 135"/>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20" name="Line 13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21" name="Line 13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694" name="Group 138"/>
            <p:cNvGrpSpPr>
              <a:grpSpLocks/>
            </p:cNvGrpSpPr>
            <p:nvPr/>
          </p:nvGrpSpPr>
          <p:grpSpPr bwMode="auto">
            <a:xfrm flipV="1">
              <a:off x="1166" y="3223"/>
              <a:ext cx="198" cy="68"/>
              <a:chOff x="2848" y="848"/>
              <a:chExt cx="140" cy="98"/>
            </a:xfrm>
          </p:grpSpPr>
          <p:sp>
            <p:nvSpPr>
              <p:cNvPr id="246923" name="Line 139"/>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24" name="Line 14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25" name="Line 14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grpSp>
        <p:nvGrpSpPr>
          <p:cNvPr id="188463" name="Group 142"/>
          <p:cNvGrpSpPr>
            <a:grpSpLocks/>
          </p:cNvGrpSpPr>
          <p:nvPr/>
        </p:nvGrpSpPr>
        <p:grpSpPr bwMode="auto">
          <a:xfrm>
            <a:off x="4252913" y="3629025"/>
            <a:ext cx="604837" cy="347663"/>
            <a:chOff x="3600" y="219"/>
            <a:chExt cx="360" cy="175"/>
          </a:xfrm>
        </p:grpSpPr>
        <p:sp>
          <p:nvSpPr>
            <p:cNvPr id="246927" name="Oval 143"/>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928" name="Line 14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29" name="Line 14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30" name="Rectangle 146"/>
            <p:cNvSpPr>
              <a:spLocks noChangeArrowheads="1"/>
            </p:cNvSpPr>
            <p:nvPr/>
          </p:nvSpPr>
          <p:spPr bwMode="auto">
            <a:xfrm>
              <a:off x="3603" y="289"/>
              <a:ext cx="354" cy="5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mtClean="0">
                <a:solidFill>
                  <a:srgbClr val="000000"/>
                </a:solidFill>
                <a:latin typeface="Times New Roman" pitchFamily="18" charset="0"/>
              </a:endParaRPr>
            </a:p>
          </p:txBody>
        </p:sp>
        <p:sp>
          <p:nvSpPr>
            <p:cNvPr id="246931" name="Oval 147"/>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88680" name="Group 148"/>
            <p:cNvGrpSpPr>
              <a:grpSpLocks/>
            </p:cNvGrpSpPr>
            <p:nvPr/>
          </p:nvGrpSpPr>
          <p:grpSpPr bwMode="auto">
            <a:xfrm>
              <a:off x="3686" y="244"/>
              <a:ext cx="177" cy="66"/>
              <a:chOff x="2848" y="848"/>
              <a:chExt cx="140" cy="98"/>
            </a:xfrm>
          </p:grpSpPr>
          <p:sp>
            <p:nvSpPr>
              <p:cNvPr id="246933" name="Line 14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34" name="Line 15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35" name="Line 15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681" name="Group 152"/>
            <p:cNvGrpSpPr>
              <a:grpSpLocks/>
            </p:cNvGrpSpPr>
            <p:nvPr/>
          </p:nvGrpSpPr>
          <p:grpSpPr bwMode="auto">
            <a:xfrm flipV="1">
              <a:off x="3686" y="243"/>
              <a:ext cx="177" cy="66"/>
              <a:chOff x="2848" y="848"/>
              <a:chExt cx="140" cy="98"/>
            </a:xfrm>
          </p:grpSpPr>
          <p:sp>
            <p:nvSpPr>
              <p:cNvPr id="246937" name="Line 15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38" name="Line 15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39" name="Line 15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grpSp>
        <p:nvGrpSpPr>
          <p:cNvPr id="246940" name="Group 156"/>
          <p:cNvGrpSpPr>
            <a:grpSpLocks/>
          </p:cNvGrpSpPr>
          <p:nvPr/>
        </p:nvGrpSpPr>
        <p:grpSpPr bwMode="auto">
          <a:xfrm>
            <a:off x="1390650" y="2305050"/>
            <a:ext cx="5895975" cy="3190875"/>
            <a:chOff x="876" y="1452"/>
            <a:chExt cx="3714" cy="2010"/>
          </a:xfrm>
        </p:grpSpPr>
        <p:sp>
          <p:nvSpPr>
            <p:cNvPr id="246941" name="Freeform 157"/>
            <p:cNvSpPr>
              <a:spLocks/>
            </p:cNvSpPr>
            <p:nvPr/>
          </p:nvSpPr>
          <p:spPr bwMode="auto">
            <a:xfrm>
              <a:off x="876" y="1452"/>
              <a:ext cx="3714" cy="2010"/>
            </a:xfrm>
            <a:custGeom>
              <a:avLst/>
              <a:gdLst>
                <a:gd name="T0" fmla="*/ 0 w 3666"/>
                <a:gd name="T1" fmla="*/ 0 h 1884"/>
                <a:gd name="T2" fmla="*/ 419 w 3666"/>
                <a:gd name="T3" fmla="*/ 186 h 1884"/>
                <a:gd name="T4" fmla="*/ 796 w 3666"/>
                <a:gd name="T5" fmla="*/ 186 h 1884"/>
                <a:gd name="T6" fmla="*/ 1143 w 3666"/>
                <a:gd name="T7" fmla="*/ 576 h 1884"/>
                <a:gd name="T8" fmla="*/ 1441 w 3666"/>
                <a:gd name="T9" fmla="*/ 576 h 1884"/>
                <a:gd name="T10" fmla="*/ 1447 w 3666"/>
                <a:gd name="T11" fmla="*/ 1056 h 1884"/>
                <a:gd name="T12" fmla="*/ 1751 w 3666"/>
                <a:gd name="T13" fmla="*/ 1325 h 1884"/>
                <a:gd name="T14" fmla="*/ 3240 w 3666"/>
                <a:gd name="T15" fmla="*/ 1319 h 1884"/>
                <a:gd name="T16" fmla="*/ 3471 w 3666"/>
                <a:gd name="T17" fmla="*/ 1632 h 1884"/>
                <a:gd name="T18" fmla="*/ 3714 w 3666"/>
                <a:gd name="T19" fmla="*/ 1632 h 1884"/>
                <a:gd name="T20" fmla="*/ 3714 w 3666"/>
                <a:gd name="T21" fmla="*/ 2010 h 18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66" h="1884">
                  <a:moveTo>
                    <a:pt x="0" y="0"/>
                  </a:moveTo>
                  <a:lnTo>
                    <a:pt x="414" y="174"/>
                  </a:lnTo>
                  <a:lnTo>
                    <a:pt x="786" y="174"/>
                  </a:lnTo>
                  <a:lnTo>
                    <a:pt x="1128" y="540"/>
                  </a:lnTo>
                  <a:lnTo>
                    <a:pt x="1422" y="540"/>
                  </a:lnTo>
                  <a:lnTo>
                    <a:pt x="1428" y="990"/>
                  </a:lnTo>
                  <a:lnTo>
                    <a:pt x="1728" y="1242"/>
                  </a:lnTo>
                  <a:lnTo>
                    <a:pt x="3198" y="1236"/>
                  </a:lnTo>
                  <a:lnTo>
                    <a:pt x="3426" y="1530"/>
                  </a:lnTo>
                  <a:lnTo>
                    <a:pt x="3666" y="1530"/>
                  </a:lnTo>
                  <a:lnTo>
                    <a:pt x="3666" y="1884"/>
                  </a:lnTo>
                </a:path>
              </a:pathLst>
            </a:custGeom>
            <a:noFill/>
            <a:ln w="57150" cmpd="sng">
              <a:solidFill>
                <a:schemeClr val="accent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sp>
          <p:nvSpPr>
            <p:cNvPr id="246942" name="Line 158"/>
            <p:cNvSpPr>
              <a:spLocks noChangeShapeType="1"/>
            </p:cNvSpPr>
            <p:nvPr/>
          </p:nvSpPr>
          <p:spPr bwMode="auto">
            <a:xfrm flipH="1">
              <a:off x="1524" y="1614"/>
              <a:ext cx="6" cy="258"/>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43" name="Line 159"/>
            <p:cNvSpPr>
              <a:spLocks noChangeShapeType="1"/>
            </p:cNvSpPr>
            <p:nvPr/>
          </p:nvSpPr>
          <p:spPr bwMode="auto">
            <a:xfrm flipH="1">
              <a:off x="2202" y="2028"/>
              <a:ext cx="6" cy="258"/>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44" name="Line 160"/>
            <p:cNvSpPr>
              <a:spLocks noChangeShapeType="1"/>
            </p:cNvSpPr>
            <p:nvPr/>
          </p:nvSpPr>
          <p:spPr bwMode="auto">
            <a:xfrm flipH="1">
              <a:off x="2766" y="2778"/>
              <a:ext cx="6" cy="258"/>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45" name="Line 161"/>
            <p:cNvSpPr>
              <a:spLocks noChangeShapeType="1"/>
            </p:cNvSpPr>
            <p:nvPr/>
          </p:nvSpPr>
          <p:spPr bwMode="auto">
            <a:xfrm flipH="1">
              <a:off x="3900" y="2790"/>
              <a:ext cx="6" cy="258"/>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46" name="Line 162"/>
            <p:cNvSpPr>
              <a:spLocks noChangeShapeType="1"/>
            </p:cNvSpPr>
            <p:nvPr/>
          </p:nvSpPr>
          <p:spPr bwMode="auto">
            <a:xfrm flipH="1">
              <a:off x="4458" y="3072"/>
              <a:ext cx="6" cy="258"/>
            </a:xfrm>
            <a:prstGeom prst="line">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246947" name="Group 163"/>
          <p:cNvGrpSpPr>
            <a:grpSpLocks/>
          </p:cNvGrpSpPr>
          <p:nvPr/>
        </p:nvGrpSpPr>
        <p:grpSpPr bwMode="auto">
          <a:xfrm>
            <a:off x="993775" y="4622800"/>
            <a:ext cx="4389438" cy="1179513"/>
            <a:chOff x="702" y="2912"/>
            <a:chExt cx="2694" cy="743"/>
          </a:xfrm>
        </p:grpSpPr>
        <p:sp>
          <p:nvSpPr>
            <p:cNvPr id="246948" name="Rectangle 164"/>
            <p:cNvSpPr>
              <a:spLocks noChangeArrowheads="1"/>
            </p:cNvSpPr>
            <p:nvPr/>
          </p:nvSpPr>
          <p:spPr bwMode="auto">
            <a:xfrm rot="-5401360">
              <a:off x="3004" y="2885"/>
              <a:ext cx="126" cy="186"/>
            </a:xfrm>
            <a:prstGeom prst="rect">
              <a:avLst/>
            </a:prstGeom>
            <a:solidFill>
              <a:srgbClr val="FF0000"/>
            </a:solidFill>
            <a:ln w="1905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6949" name="Line 165"/>
            <p:cNvSpPr>
              <a:spLocks noChangeShapeType="1"/>
            </p:cNvSpPr>
            <p:nvPr/>
          </p:nvSpPr>
          <p:spPr bwMode="auto">
            <a:xfrm rot="-5401360">
              <a:off x="2955" y="2978"/>
              <a:ext cx="123"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50" name="Line 166"/>
            <p:cNvSpPr>
              <a:spLocks noChangeShapeType="1"/>
            </p:cNvSpPr>
            <p:nvPr/>
          </p:nvSpPr>
          <p:spPr bwMode="auto">
            <a:xfrm rot="-5401360">
              <a:off x="2988" y="2976"/>
              <a:ext cx="123"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51" name="Line 167"/>
            <p:cNvSpPr>
              <a:spLocks noChangeShapeType="1"/>
            </p:cNvSpPr>
            <p:nvPr/>
          </p:nvSpPr>
          <p:spPr bwMode="auto">
            <a:xfrm rot="-5401360">
              <a:off x="3024" y="2974"/>
              <a:ext cx="123"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52" name="Line 168"/>
            <p:cNvSpPr>
              <a:spLocks noChangeShapeType="1"/>
            </p:cNvSpPr>
            <p:nvPr/>
          </p:nvSpPr>
          <p:spPr bwMode="auto">
            <a:xfrm rot="-5401360">
              <a:off x="3060" y="2974"/>
              <a:ext cx="123"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53" name="Line 169"/>
            <p:cNvSpPr>
              <a:spLocks noChangeShapeType="1"/>
            </p:cNvSpPr>
            <p:nvPr/>
          </p:nvSpPr>
          <p:spPr bwMode="auto">
            <a:xfrm rot="-1213478">
              <a:off x="3167" y="2947"/>
              <a:ext cx="183" cy="6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sp>
          <p:nvSpPr>
            <p:cNvPr id="246954" name="Rectangle 170"/>
            <p:cNvSpPr>
              <a:spLocks noChangeArrowheads="1"/>
            </p:cNvSpPr>
            <p:nvPr/>
          </p:nvSpPr>
          <p:spPr bwMode="auto">
            <a:xfrm>
              <a:off x="702" y="3091"/>
              <a:ext cx="2694"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lvl="1" algn="ctr" eaLnBrk="0" latinLnBrk="0" hangingPunct="0">
                <a:spcBef>
                  <a:spcPct val="20000"/>
                </a:spcBef>
                <a:buClr>
                  <a:srgbClr val="000099"/>
                </a:buClr>
                <a:buFont typeface="Wingdings" pitchFamily="2" charset="2"/>
                <a:buChar char="§"/>
              </a:pPr>
              <a:r>
                <a:rPr kumimoji="0" lang="en-US" altLang="ko-KR" i="0" smtClean="0">
                  <a:solidFill>
                    <a:srgbClr val="000000"/>
                  </a:solidFill>
                  <a:latin typeface="Arial" pitchFamily="34" charset="0"/>
                  <a:cs typeface="Arial" pitchFamily="34" charset="0"/>
                </a:rPr>
                <a:t>QoS-sensitive scheduling (e.g., WFQ</a:t>
              </a:r>
              <a:r>
                <a:rPr kumimoji="0" lang="en-US" altLang="ko-KR" smtClean="0">
                  <a:solidFill>
                    <a:srgbClr val="000000"/>
                  </a:solidFill>
                  <a:latin typeface="Arial" pitchFamily="34" charset="0"/>
                  <a:cs typeface="Arial" pitchFamily="34" charset="0"/>
                </a:rPr>
                <a:t>)</a:t>
              </a:r>
              <a:endParaRPr kumimoji="0" lang="en-US" altLang="ko-KR" smtClean="0">
                <a:solidFill>
                  <a:srgbClr val="FF0000"/>
                </a:solidFill>
                <a:latin typeface="Arial" pitchFamily="34" charset="0"/>
                <a:cs typeface="Arial" pitchFamily="34" charset="0"/>
              </a:endParaRPr>
            </a:p>
          </p:txBody>
        </p:sp>
      </p:grpSp>
      <p:grpSp>
        <p:nvGrpSpPr>
          <p:cNvPr id="188466" name="Group 171"/>
          <p:cNvGrpSpPr>
            <a:grpSpLocks/>
          </p:cNvGrpSpPr>
          <p:nvPr/>
        </p:nvGrpSpPr>
        <p:grpSpPr bwMode="auto">
          <a:xfrm>
            <a:off x="604838" y="1809750"/>
            <a:ext cx="1257300" cy="415925"/>
            <a:chOff x="3621" y="3265"/>
            <a:chExt cx="1776" cy="744"/>
          </a:xfrm>
        </p:grpSpPr>
        <p:pic>
          <p:nvPicPr>
            <p:cNvPr id="188658" name="Picture 172" descr="reel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957" name="Freeform 173"/>
            <p:cNvSpPr>
              <a:spLocks/>
            </p:cNvSpPr>
            <p:nvPr/>
          </p:nvSpPr>
          <p:spPr bwMode="auto">
            <a:xfrm>
              <a:off x="3973" y="3288"/>
              <a:ext cx="1399" cy="437"/>
            </a:xfrm>
            <a:custGeom>
              <a:avLst/>
              <a:gdLst>
                <a:gd name="T0" fmla="*/ 0 w 1401"/>
                <a:gd name="T1" fmla="*/ 6 h 438"/>
                <a:gd name="T2" fmla="*/ 27 w 1401"/>
                <a:gd name="T3" fmla="*/ 383 h 438"/>
                <a:gd name="T4" fmla="*/ 114 w 1401"/>
                <a:gd name="T5" fmla="*/ 380 h 438"/>
                <a:gd name="T6" fmla="*/ 132 w 1401"/>
                <a:gd name="T7" fmla="*/ 356 h 438"/>
                <a:gd name="T8" fmla="*/ 210 w 1401"/>
                <a:gd name="T9" fmla="*/ 401 h 438"/>
                <a:gd name="T10" fmla="*/ 449 w 1401"/>
                <a:gd name="T11" fmla="*/ 383 h 438"/>
                <a:gd name="T12" fmla="*/ 485 w 1401"/>
                <a:gd name="T13" fmla="*/ 392 h 438"/>
                <a:gd name="T14" fmla="*/ 689 w 1401"/>
                <a:gd name="T15" fmla="*/ 416 h 438"/>
                <a:gd name="T16" fmla="*/ 1072 w 1401"/>
                <a:gd name="T17" fmla="*/ 437 h 438"/>
                <a:gd name="T18" fmla="*/ 1399 w 1401"/>
                <a:gd name="T19" fmla="*/ 419 h 438"/>
                <a:gd name="T20" fmla="*/ 1390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sp>
          <p:nvSpPr>
            <p:cNvPr id="246958" name="Freeform 174"/>
            <p:cNvSpPr>
              <a:spLocks/>
            </p:cNvSpPr>
            <p:nvPr/>
          </p:nvSpPr>
          <p:spPr bwMode="auto">
            <a:xfrm>
              <a:off x="4242" y="3858"/>
              <a:ext cx="998" cy="122"/>
            </a:xfrm>
            <a:custGeom>
              <a:avLst/>
              <a:gdLst>
                <a:gd name="T0" fmla="*/ 0 w 999"/>
                <a:gd name="T1" fmla="*/ 6 h 123"/>
                <a:gd name="T2" fmla="*/ 716 w 999"/>
                <a:gd name="T3" fmla="*/ 12 h 123"/>
                <a:gd name="T4" fmla="*/ 743 w 999"/>
                <a:gd name="T5" fmla="*/ 36 h 123"/>
                <a:gd name="T6" fmla="*/ 800 w 999"/>
                <a:gd name="T7" fmla="*/ 42 h 123"/>
                <a:gd name="T8" fmla="*/ 875 w 999"/>
                <a:gd name="T9" fmla="*/ 6 h 123"/>
                <a:gd name="T10" fmla="*/ 932 w 999"/>
                <a:gd name="T11" fmla="*/ 0 h 123"/>
                <a:gd name="T12" fmla="*/ 980 w 999"/>
                <a:gd name="T13" fmla="*/ 15 h 123"/>
                <a:gd name="T14" fmla="*/ 998 w 999"/>
                <a:gd name="T15" fmla="*/ 51 h 123"/>
                <a:gd name="T16" fmla="*/ 986 w 999"/>
                <a:gd name="T17" fmla="*/ 122 h 123"/>
                <a:gd name="T18" fmla="*/ 18 w 999"/>
                <a:gd name="T19" fmla="*/ 119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latinLnBrk="0" hangingPunct="0"/>
              <a:endParaRPr kumimoji="0" lang="ko-KR" altLang="en-US" sz="1800" i="1" smtClean="0">
                <a:solidFill>
                  <a:srgbClr val="000000"/>
                </a:solidFill>
                <a:latin typeface="Comic Sans MS" pitchFamily="66" charset="0"/>
              </a:endParaRPr>
            </a:p>
          </p:txBody>
        </p:sp>
        <p:pic>
          <p:nvPicPr>
            <p:cNvPr id="188661" name="Picture 175" descr="video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467" name="Group 377"/>
          <p:cNvGrpSpPr>
            <a:grpSpLocks/>
          </p:cNvGrpSpPr>
          <p:nvPr/>
        </p:nvGrpSpPr>
        <p:grpSpPr bwMode="auto">
          <a:xfrm>
            <a:off x="7232650" y="5618163"/>
            <a:ext cx="590550" cy="582612"/>
            <a:chOff x="4550" y="3770"/>
            <a:chExt cx="372" cy="367"/>
          </a:xfrm>
        </p:grpSpPr>
        <p:sp>
          <p:nvSpPr>
            <p:cNvPr id="247162" name="Rectangle 378"/>
            <p:cNvSpPr>
              <a:spLocks noChangeArrowheads="1"/>
            </p:cNvSpPr>
            <p:nvPr/>
          </p:nvSpPr>
          <p:spPr bwMode="auto">
            <a:xfrm>
              <a:off x="4553" y="3774"/>
              <a:ext cx="367" cy="303"/>
            </a:xfrm>
            <a:prstGeom prst="rect">
              <a:avLst/>
            </a:prstGeom>
            <a:gradFill rotWithShape="0">
              <a:gsLst>
                <a:gs pos="0">
                  <a:srgbClr val="99CCFF">
                    <a:gamma/>
                    <a:shade val="46275"/>
                    <a:invGamma/>
                  </a:srgbClr>
                </a:gs>
                <a:gs pos="50000">
                  <a:srgbClr val="99CCFF"/>
                </a:gs>
                <a:gs pos="100000">
                  <a:srgbClr val="99CCFF">
                    <a:gamma/>
                    <a:shade val="46275"/>
                    <a:invGamma/>
                  </a:srgbClr>
                </a:gs>
              </a:gsLst>
              <a:lin ang="5400000" scaled="1"/>
            </a:gradFill>
            <a:ln w="2857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63" name="Rectangle 379"/>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64" name="Rectangle 380"/>
            <p:cNvSpPr>
              <a:spLocks noChangeArrowheads="1"/>
            </p:cNvSpPr>
            <p:nvPr/>
          </p:nvSpPr>
          <p:spPr bwMode="auto">
            <a:xfrm>
              <a:off x="4553" y="3770"/>
              <a:ext cx="369" cy="31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pic>
          <p:nvPicPr>
            <p:cNvPr id="188656" name="Picture 381" descr="video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166" name="Line 382"/>
            <p:cNvSpPr>
              <a:spLocks noChangeShapeType="1"/>
            </p:cNvSpPr>
            <p:nvPr/>
          </p:nvSpPr>
          <p:spPr bwMode="auto">
            <a:xfrm>
              <a:off x="4579" y="4136"/>
              <a:ext cx="325" cy="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468" name="Group 383"/>
          <p:cNvGrpSpPr>
            <a:grpSpLocks/>
          </p:cNvGrpSpPr>
          <p:nvPr/>
        </p:nvGrpSpPr>
        <p:grpSpPr bwMode="auto">
          <a:xfrm>
            <a:off x="1125538" y="3190875"/>
            <a:ext cx="365125" cy="403225"/>
            <a:chOff x="557" y="2482"/>
            <a:chExt cx="270" cy="262"/>
          </a:xfrm>
        </p:grpSpPr>
        <p:sp>
          <p:nvSpPr>
            <p:cNvPr id="247168" name="Rectangle 384"/>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69" name="Rectangle 385"/>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70" name="Line 386"/>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469" name="Group 387"/>
          <p:cNvGrpSpPr>
            <a:grpSpLocks/>
          </p:cNvGrpSpPr>
          <p:nvPr/>
        </p:nvGrpSpPr>
        <p:grpSpPr bwMode="auto">
          <a:xfrm>
            <a:off x="5684838" y="5235575"/>
            <a:ext cx="365125" cy="403225"/>
            <a:chOff x="557" y="2482"/>
            <a:chExt cx="270" cy="262"/>
          </a:xfrm>
        </p:grpSpPr>
        <p:sp>
          <p:nvSpPr>
            <p:cNvPr id="247172" name="Rectangle 388"/>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73" name="Rectangle 389"/>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74" name="Line 390"/>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470" name="Group 391"/>
          <p:cNvGrpSpPr>
            <a:grpSpLocks/>
          </p:cNvGrpSpPr>
          <p:nvPr/>
        </p:nvGrpSpPr>
        <p:grpSpPr bwMode="auto">
          <a:xfrm>
            <a:off x="6396038" y="5248275"/>
            <a:ext cx="365125" cy="403225"/>
            <a:chOff x="557" y="2482"/>
            <a:chExt cx="270" cy="262"/>
          </a:xfrm>
        </p:grpSpPr>
        <p:sp>
          <p:nvSpPr>
            <p:cNvPr id="247176" name="Rectangle 392"/>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77" name="Rectangle 393"/>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78" name="Line 394"/>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grpSp>
        <p:nvGrpSpPr>
          <p:cNvPr id="188471" name="Group 395"/>
          <p:cNvGrpSpPr>
            <a:grpSpLocks/>
          </p:cNvGrpSpPr>
          <p:nvPr/>
        </p:nvGrpSpPr>
        <p:grpSpPr bwMode="auto">
          <a:xfrm>
            <a:off x="6675438" y="5616575"/>
            <a:ext cx="365125" cy="403225"/>
            <a:chOff x="557" y="2482"/>
            <a:chExt cx="270" cy="262"/>
          </a:xfrm>
        </p:grpSpPr>
        <p:sp>
          <p:nvSpPr>
            <p:cNvPr id="247180" name="Rectangle 396"/>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81" name="Rectangle 397"/>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47182" name="Line 398"/>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i="1">
                <a:solidFill>
                  <a:srgbClr val="000000"/>
                </a:solidFill>
                <a:latin typeface="Comic Sans MS" charset="0"/>
                <a:ea typeface="ＭＳ Ｐゴシック" charset="0"/>
                <a:cs typeface="ＭＳ Ｐゴシック" charset="0"/>
              </a:endParaRPr>
            </a:p>
          </p:txBody>
        </p:sp>
      </p:grpSp>
      <p:sp>
        <p:nvSpPr>
          <p:cNvPr id="247183" name="Text Box 399"/>
          <p:cNvSpPr txBox="1">
            <a:spLocks noChangeArrowheads="1"/>
          </p:cNvSpPr>
          <p:nvPr/>
        </p:nvSpPr>
        <p:spPr bwMode="auto">
          <a:xfrm>
            <a:off x="5197475" y="4013200"/>
            <a:ext cx="11747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2000" smtClean="0">
                <a:solidFill>
                  <a:srgbClr val="000000"/>
                </a:solidFill>
                <a:latin typeface="Arial" pitchFamily="34" charset="0"/>
                <a:cs typeface="Arial" pitchFamily="34" charset="0"/>
              </a:rPr>
              <a:t>request/</a:t>
            </a:r>
          </a:p>
          <a:p>
            <a:pPr algn="ctr" eaLnBrk="0" latinLnBrk="0" hangingPunct="0"/>
            <a:r>
              <a:rPr kumimoji="0" lang="en-US" altLang="ko-KR" sz="2000" smtClean="0">
                <a:solidFill>
                  <a:srgbClr val="000000"/>
                </a:solidFill>
                <a:latin typeface="Arial" pitchFamily="34" charset="0"/>
                <a:cs typeface="Arial" pitchFamily="34" charset="0"/>
              </a:rPr>
              <a:t>reply</a:t>
            </a:r>
            <a:endParaRPr kumimoji="0" lang="en-US" altLang="ko-KR" smtClean="0">
              <a:solidFill>
                <a:srgbClr val="000000"/>
              </a:solidFill>
              <a:latin typeface="Arial" pitchFamily="34" charset="0"/>
              <a:cs typeface="Arial" pitchFamily="34" charset="0"/>
            </a:endParaRPr>
          </a:p>
        </p:txBody>
      </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88474" name="Slide Number Placeholder 4"/>
          <p:cNvSpPr>
            <a:spLocks noGrp="1"/>
          </p:cNvSpPr>
          <p:nvPr>
            <p:ph type="sldNum" sz="quarter" idx="12"/>
          </p:nvPr>
        </p:nvSpPr>
        <p:spPr>
          <a:xfrm>
            <a:off x="8181975" y="6486525"/>
            <a:ext cx="676275" cy="326851"/>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0489BF7A-4CB0-42C5-B163-0CA59C1C825C}" type="slidenum">
              <a:rPr lang="en-US" altLang="ko-KR" sz="1200" i="0">
                <a:solidFill>
                  <a:srgbClr val="000000"/>
                </a:solidFill>
                <a:latin typeface="Arial" pitchFamily="34" charset="0"/>
              </a:rPr>
              <a:pPr/>
              <a:t>35</a:t>
            </a:fld>
            <a:endParaRPr lang="en-US" altLang="ko-KR" sz="1200" i="0" dirty="0">
              <a:solidFill>
                <a:srgbClr val="000000"/>
              </a:solidFill>
              <a:latin typeface="Arial" pitchFamily="34" charset="0"/>
            </a:endParaRPr>
          </a:p>
        </p:txBody>
      </p:sp>
      <p:pic>
        <p:nvPicPr>
          <p:cNvPr id="188475" name="Picture 20" descr="underline_bas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075" y="849313"/>
            <a:ext cx="5484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8476" name="Group 249"/>
          <p:cNvGrpSpPr>
            <a:grpSpLocks/>
          </p:cNvGrpSpPr>
          <p:nvPr/>
        </p:nvGrpSpPr>
        <p:grpSpPr bwMode="auto">
          <a:xfrm>
            <a:off x="1063625" y="2346325"/>
            <a:ext cx="325438" cy="514350"/>
            <a:chOff x="4140" y="429"/>
            <a:chExt cx="1425" cy="2396"/>
          </a:xfrm>
        </p:grpSpPr>
        <p:sp>
          <p:nvSpPr>
            <p:cNvPr id="188609"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05" name="Rectangle 251"/>
            <p:cNvSpPr>
              <a:spLocks noChangeArrowheads="1"/>
            </p:cNvSpPr>
            <p:nvPr/>
          </p:nvSpPr>
          <p:spPr bwMode="auto">
            <a:xfrm>
              <a:off x="4203" y="429"/>
              <a:ext cx="1050"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611"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612"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08" name="Rectangle 254"/>
            <p:cNvSpPr>
              <a:spLocks noChangeArrowheads="1"/>
            </p:cNvSpPr>
            <p:nvPr/>
          </p:nvSpPr>
          <p:spPr bwMode="auto">
            <a:xfrm>
              <a:off x="4216"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614" name="Group 255"/>
            <p:cNvGrpSpPr>
              <a:grpSpLocks/>
            </p:cNvGrpSpPr>
            <p:nvPr/>
          </p:nvGrpSpPr>
          <p:grpSpPr bwMode="auto">
            <a:xfrm>
              <a:off x="4749" y="668"/>
              <a:ext cx="581" cy="145"/>
              <a:chOff x="614" y="2568"/>
              <a:chExt cx="725" cy="139"/>
            </a:xfrm>
          </p:grpSpPr>
          <p:sp>
            <p:nvSpPr>
              <p:cNvPr id="434" name="AutoShape 256"/>
              <p:cNvSpPr>
                <a:spLocks noChangeArrowheads="1"/>
              </p:cNvSpPr>
              <p:nvPr/>
            </p:nvSpPr>
            <p:spPr bwMode="auto">
              <a:xfrm>
                <a:off x="617" y="2566"/>
                <a:ext cx="720" cy="142"/>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35" name="AutoShape 257"/>
              <p:cNvSpPr>
                <a:spLocks noChangeArrowheads="1"/>
              </p:cNvSpPr>
              <p:nvPr/>
            </p:nvSpPr>
            <p:spPr bwMode="auto">
              <a:xfrm>
                <a:off x="635" y="2580"/>
                <a:ext cx="685" cy="11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10" name="Rectangle 258"/>
            <p:cNvSpPr>
              <a:spLocks noChangeArrowheads="1"/>
            </p:cNvSpPr>
            <p:nvPr/>
          </p:nvSpPr>
          <p:spPr bwMode="auto">
            <a:xfrm>
              <a:off x="4223" y="1021"/>
              <a:ext cx="598"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616" name="Group 259"/>
            <p:cNvGrpSpPr>
              <a:grpSpLocks/>
            </p:cNvGrpSpPr>
            <p:nvPr/>
          </p:nvGrpSpPr>
          <p:grpSpPr bwMode="auto">
            <a:xfrm>
              <a:off x="4747" y="994"/>
              <a:ext cx="581" cy="134"/>
              <a:chOff x="614" y="2568"/>
              <a:chExt cx="725" cy="139"/>
            </a:xfrm>
          </p:grpSpPr>
          <p:sp>
            <p:nvSpPr>
              <p:cNvPr id="432" name="AutoShape 260"/>
              <p:cNvSpPr>
                <a:spLocks noChangeArrowheads="1"/>
              </p:cNvSpPr>
              <p:nvPr/>
            </p:nvSpPr>
            <p:spPr bwMode="auto">
              <a:xfrm>
                <a:off x="611" y="2565"/>
                <a:ext cx="729" cy="14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33" name="AutoShape 261"/>
              <p:cNvSpPr>
                <a:spLocks noChangeArrowheads="1"/>
              </p:cNvSpPr>
              <p:nvPr/>
            </p:nvSpPr>
            <p:spPr bwMode="auto">
              <a:xfrm>
                <a:off x="629"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12" name="Rectangle 262"/>
            <p:cNvSpPr>
              <a:spLocks noChangeArrowheads="1"/>
            </p:cNvSpPr>
            <p:nvPr/>
          </p:nvSpPr>
          <p:spPr bwMode="auto">
            <a:xfrm>
              <a:off x="4216" y="1361"/>
              <a:ext cx="598"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13" name="Rectangle 263"/>
            <p:cNvSpPr>
              <a:spLocks noChangeArrowheads="1"/>
            </p:cNvSpPr>
            <p:nvPr/>
          </p:nvSpPr>
          <p:spPr bwMode="auto">
            <a:xfrm>
              <a:off x="4230" y="1657"/>
              <a:ext cx="598"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619" name="Group 264"/>
            <p:cNvGrpSpPr>
              <a:grpSpLocks/>
            </p:cNvGrpSpPr>
            <p:nvPr/>
          </p:nvGrpSpPr>
          <p:grpSpPr bwMode="auto">
            <a:xfrm>
              <a:off x="4735" y="1627"/>
              <a:ext cx="582" cy="151"/>
              <a:chOff x="614" y="2568"/>
              <a:chExt cx="725" cy="139"/>
            </a:xfrm>
          </p:grpSpPr>
          <p:sp>
            <p:nvSpPr>
              <p:cNvPr id="430" name="AutoShape 265"/>
              <p:cNvSpPr>
                <a:spLocks noChangeArrowheads="1"/>
              </p:cNvSpPr>
              <p:nvPr/>
            </p:nvSpPr>
            <p:spPr bwMode="auto">
              <a:xfrm>
                <a:off x="617" y="2568"/>
                <a:ext cx="710"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31" name="AutoShape 266"/>
              <p:cNvSpPr>
                <a:spLocks noChangeArrowheads="1"/>
              </p:cNvSpPr>
              <p:nvPr/>
            </p:nvSpPr>
            <p:spPr bwMode="auto">
              <a:xfrm>
                <a:off x="635" y="2582"/>
                <a:ext cx="67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188620"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nvGrpSpPr>
            <p:cNvPr id="188621" name="Group 268"/>
            <p:cNvGrpSpPr>
              <a:grpSpLocks/>
            </p:cNvGrpSpPr>
            <p:nvPr/>
          </p:nvGrpSpPr>
          <p:grpSpPr bwMode="auto">
            <a:xfrm>
              <a:off x="4739" y="1327"/>
              <a:ext cx="582" cy="139"/>
              <a:chOff x="614" y="2568"/>
              <a:chExt cx="725" cy="139"/>
            </a:xfrm>
          </p:grpSpPr>
          <p:sp>
            <p:nvSpPr>
              <p:cNvPr id="428" name="AutoShape 269"/>
              <p:cNvSpPr>
                <a:spLocks noChangeArrowheads="1"/>
              </p:cNvSpPr>
              <p:nvPr/>
            </p:nvSpPr>
            <p:spPr bwMode="auto">
              <a:xfrm>
                <a:off x="613" y="2565"/>
                <a:ext cx="727" cy="141"/>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29" name="AutoShape 270"/>
              <p:cNvSpPr>
                <a:spLocks noChangeArrowheads="1"/>
              </p:cNvSpPr>
              <p:nvPr/>
            </p:nvSpPr>
            <p:spPr bwMode="auto">
              <a:xfrm>
                <a:off x="630" y="2580"/>
                <a:ext cx="693"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17" name="Rectangle 271"/>
            <p:cNvSpPr>
              <a:spLocks noChangeArrowheads="1"/>
            </p:cNvSpPr>
            <p:nvPr/>
          </p:nvSpPr>
          <p:spPr bwMode="auto">
            <a:xfrm>
              <a:off x="5252" y="429"/>
              <a:ext cx="63"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623"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624"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20" name="Oval 274"/>
            <p:cNvSpPr>
              <a:spLocks noChangeArrowheads="1"/>
            </p:cNvSpPr>
            <p:nvPr/>
          </p:nvSpPr>
          <p:spPr bwMode="auto">
            <a:xfrm>
              <a:off x="5516" y="2611"/>
              <a:ext cx="49" cy="96"/>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626"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22" name="AutoShape 276"/>
            <p:cNvSpPr>
              <a:spLocks noChangeArrowheads="1"/>
            </p:cNvSpPr>
            <p:nvPr/>
          </p:nvSpPr>
          <p:spPr bwMode="auto">
            <a:xfrm>
              <a:off x="4140" y="2677"/>
              <a:ext cx="1203"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23" name="AutoShape 277"/>
            <p:cNvSpPr>
              <a:spLocks noChangeArrowheads="1"/>
            </p:cNvSpPr>
            <p:nvPr/>
          </p:nvSpPr>
          <p:spPr bwMode="auto">
            <a:xfrm>
              <a:off x="4203" y="2714"/>
              <a:ext cx="1077"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24" name="Oval 278"/>
            <p:cNvSpPr>
              <a:spLocks noChangeArrowheads="1"/>
            </p:cNvSpPr>
            <p:nvPr/>
          </p:nvSpPr>
          <p:spPr bwMode="auto">
            <a:xfrm>
              <a:off x="4307" y="2381"/>
              <a:ext cx="160" cy="14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25" name="Oval 279"/>
            <p:cNvSpPr>
              <a:spLocks noChangeArrowheads="1"/>
            </p:cNvSpPr>
            <p:nvPr/>
          </p:nvSpPr>
          <p:spPr bwMode="auto">
            <a:xfrm>
              <a:off x="4488" y="2389"/>
              <a:ext cx="160" cy="141"/>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z="1800" smtClean="0">
                <a:solidFill>
                  <a:srgbClr val="FF0000"/>
                </a:solidFill>
                <a:cs typeface="Arial" pitchFamily="34" charset="0"/>
              </a:endParaRPr>
            </a:p>
          </p:txBody>
        </p:sp>
        <p:sp>
          <p:nvSpPr>
            <p:cNvPr id="426" name="Oval 280"/>
            <p:cNvSpPr>
              <a:spLocks noChangeArrowheads="1"/>
            </p:cNvSpPr>
            <p:nvPr/>
          </p:nvSpPr>
          <p:spPr bwMode="auto">
            <a:xfrm>
              <a:off x="4661" y="2381"/>
              <a:ext cx="160" cy="141"/>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27" name="Rectangle 281"/>
            <p:cNvSpPr>
              <a:spLocks noChangeArrowheads="1"/>
            </p:cNvSpPr>
            <p:nvPr/>
          </p:nvSpPr>
          <p:spPr bwMode="auto">
            <a:xfrm>
              <a:off x="5065" y="1834"/>
              <a:ext cx="83" cy="762"/>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grpSp>
        <p:nvGrpSpPr>
          <p:cNvPr id="188477" name="Group 315"/>
          <p:cNvGrpSpPr>
            <a:grpSpLocks/>
          </p:cNvGrpSpPr>
          <p:nvPr/>
        </p:nvGrpSpPr>
        <p:grpSpPr bwMode="auto">
          <a:xfrm>
            <a:off x="1974850" y="3395663"/>
            <a:ext cx="231775" cy="481012"/>
            <a:chOff x="1115" y="2770"/>
            <a:chExt cx="589" cy="1034"/>
          </a:xfrm>
        </p:grpSpPr>
        <p:sp>
          <p:nvSpPr>
            <p:cNvPr id="188577"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38" name="Rectangle 284"/>
            <p:cNvSpPr>
              <a:spLocks noChangeArrowheads="1"/>
            </p:cNvSpPr>
            <p:nvPr/>
          </p:nvSpPr>
          <p:spPr bwMode="auto">
            <a:xfrm>
              <a:off x="1143" y="2770"/>
              <a:ext cx="432" cy="986"/>
            </a:xfrm>
            <a:prstGeom prst="rect">
              <a:avLst/>
            </a:prstGeom>
            <a:gradFill rotWithShape="1">
              <a:gsLst>
                <a:gs pos="0">
                  <a:srgbClr val="808080"/>
                </a:gs>
                <a:gs pos="100000">
                  <a:srgbClr val="C0C0C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79"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580"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41" name="Rectangle 287"/>
            <p:cNvSpPr>
              <a:spLocks noChangeArrowheads="1"/>
            </p:cNvSpPr>
            <p:nvPr/>
          </p:nvSpPr>
          <p:spPr bwMode="auto">
            <a:xfrm>
              <a:off x="1143" y="2883"/>
              <a:ext cx="246" cy="2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82" name="Group 288"/>
            <p:cNvGrpSpPr>
              <a:grpSpLocks/>
            </p:cNvGrpSpPr>
            <p:nvPr/>
          </p:nvGrpSpPr>
          <p:grpSpPr bwMode="auto">
            <a:xfrm>
              <a:off x="1367" y="2873"/>
              <a:ext cx="240" cy="63"/>
              <a:chOff x="614" y="2568"/>
              <a:chExt cx="725" cy="139"/>
            </a:xfrm>
          </p:grpSpPr>
          <p:sp>
            <p:nvSpPr>
              <p:cNvPr id="467" name="AutoShape 289"/>
              <p:cNvSpPr>
                <a:spLocks noChangeArrowheads="1"/>
              </p:cNvSpPr>
              <p:nvPr/>
            </p:nvSpPr>
            <p:spPr bwMode="auto">
              <a:xfrm>
                <a:off x="608" y="2567"/>
                <a:ext cx="731" cy="14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68" name="AutoShape 290"/>
              <p:cNvSpPr>
                <a:spLocks noChangeArrowheads="1"/>
              </p:cNvSpPr>
              <p:nvPr/>
            </p:nvSpPr>
            <p:spPr bwMode="auto">
              <a:xfrm>
                <a:off x="621" y="2582"/>
                <a:ext cx="707" cy="11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43" name="Rectangle 291"/>
            <p:cNvSpPr>
              <a:spLocks noChangeArrowheads="1"/>
            </p:cNvSpPr>
            <p:nvPr/>
          </p:nvSpPr>
          <p:spPr bwMode="auto">
            <a:xfrm>
              <a:off x="1151" y="3026"/>
              <a:ext cx="246" cy="2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84" name="Group 292"/>
            <p:cNvGrpSpPr>
              <a:grpSpLocks/>
            </p:cNvGrpSpPr>
            <p:nvPr/>
          </p:nvGrpSpPr>
          <p:grpSpPr bwMode="auto">
            <a:xfrm>
              <a:off x="1366" y="3014"/>
              <a:ext cx="240" cy="58"/>
              <a:chOff x="614" y="2568"/>
              <a:chExt cx="725" cy="139"/>
            </a:xfrm>
          </p:grpSpPr>
          <p:sp>
            <p:nvSpPr>
              <p:cNvPr id="465" name="AutoShape 293"/>
              <p:cNvSpPr>
                <a:spLocks noChangeArrowheads="1"/>
              </p:cNvSpPr>
              <p:nvPr/>
            </p:nvSpPr>
            <p:spPr bwMode="auto">
              <a:xfrm>
                <a:off x="611" y="2572"/>
                <a:ext cx="731" cy="131"/>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66" name="AutoShape 294"/>
              <p:cNvSpPr>
                <a:spLocks noChangeArrowheads="1"/>
              </p:cNvSpPr>
              <p:nvPr/>
            </p:nvSpPr>
            <p:spPr bwMode="auto">
              <a:xfrm>
                <a:off x="624" y="2588"/>
                <a:ext cx="707" cy="98"/>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45" name="Rectangle 295"/>
            <p:cNvSpPr>
              <a:spLocks noChangeArrowheads="1"/>
            </p:cNvSpPr>
            <p:nvPr/>
          </p:nvSpPr>
          <p:spPr bwMode="auto">
            <a:xfrm>
              <a:off x="1147" y="3173"/>
              <a:ext cx="246" cy="1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46" name="Rectangle 296"/>
            <p:cNvSpPr>
              <a:spLocks noChangeArrowheads="1"/>
            </p:cNvSpPr>
            <p:nvPr/>
          </p:nvSpPr>
          <p:spPr bwMode="auto">
            <a:xfrm>
              <a:off x="1151" y="3299"/>
              <a:ext cx="246" cy="2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87" name="Group 297"/>
            <p:cNvGrpSpPr>
              <a:grpSpLocks/>
            </p:cNvGrpSpPr>
            <p:nvPr/>
          </p:nvGrpSpPr>
          <p:grpSpPr bwMode="auto">
            <a:xfrm>
              <a:off x="1361" y="3287"/>
              <a:ext cx="240" cy="65"/>
              <a:chOff x="614" y="2568"/>
              <a:chExt cx="725" cy="139"/>
            </a:xfrm>
          </p:grpSpPr>
          <p:sp>
            <p:nvSpPr>
              <p:cNvPr id="463" name="AutoShape 298"/>
              <p:cNvSpPr>
                <a:spLocks noChangeArrowheads="1"/>
              </p:cNvSpPr>
              <p:nvPr/>
            </p:nvSpPr>
            <p:spPr bwMode="auto">
              <a:xfrm>
                <a:off x="614" y="2572"/>
                <a:ext cx="719"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64" name="AutoShape 299"/>
              <p:cNvSpPr>
                <a:spLocks noChangeArrowheads="1"/>
              </p:cNvSpPr>
              <p:nvPr/>
            </p:nvSpPr>
            <p:spPr bwMode="auto">
              <a:xfrm>
                <a:off x="626" y="2586"/>
                <a:ext cx="695" cy="10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188588"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nvGrpSpPr>
            <p:cNvPr id="188589" name="Group 301"/>
            <p:cNvGrpSpPr>
              <a:grpSpLocks/>
            </p:cNvGrpSpPr>
            <p:nvPr/>
          </p:nvGrpSpPr>
          <p:grpSpPr bwMode="auto">
            <a:xfrm>
              <a:off x="1363" y="3158"/>
              <a:ext cx="240" cy="60"/>
              <a:chOff x="614" y="2568"/>
              <a:chExt cx="725" cy="139"/>
            </a:xfrm>
          </p:grpSpPr>
          <p:sp>
            <p:nvSpPr>
              <p:cNvPr id="461" name="AutoShape 302"/>
              <p:cNvSpPr>
                <a:spLocks noChangeArrowheads="1"/>
              </p:cNvSpPr>
              <p:nvPr/>
            </p:nvSpPr>
            <p:spPr bwMode="auto">
              <a:xfrm>
                <a:off x="608" y="2570"/>
                <a:ext cx="731" cy="134"/>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62" name="AutoShape 303"/>
              <p:cNvSpPr>
                <a:spLocks noChangeArrowheads="1"/>
              </p:cNvSpPr>
              <p:nvPr/>
            </p:nvSpPr>
            <p:spPr bwMode="auto">
              <a:xfrm>
                <a:off x="620" y="2586"/>
                <a:ext cx="707" cy="10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50" name="Rectangle 304"/>
            <p:cNvSpPr>
              <a:spLocks noChangeArrowheads="1"/>
            </p:cNvSpPr>
            <p:nvPr/>
          </p:nvSpPr>
          <p:spPr bwMode="auto">
            <a:xfrm>
              <a:off x="1575" y="2770"/>
              <a:ext cx="28" cy="9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91"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592"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53" name="Oval 307"/>
            <p:cNvSpPr>
              <a:spLocks noChangeArrowheads="1"/>
            </p:cNvSpPr>
            <p:nvPr/>
          </p:nvSpPr>
          <p:spPr bwMode="auto">
            <a:xfrm>
              <a:off x="1684" y="3712"/>
              <a:ext cx="20" cy="4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94"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55" name="AutoShape 309"/>
            <p:cNvSpPr>
              <a:spLocks noChangeArrowheads="1"/>
            </p:cNvSpPr>
            <p:nvPr/>
          </p:nvSpPr>
          <p:spPr bwMode="auto">
            <a:xfrm>
              <a:off x="1115" y="3743"/>
              <a:ext cx="496" cy="61"/>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56" name="AutoShape 310"/>
            <p:cNvSpPr>
              <a:spLocks noChangeArrowheads="1"/>
            </p:cNvSpPr>
            <p:nvPr/>
          </p:nvSpPr>
          <p:spPr bwMode="auto">
            <a:xfrm>
              <a:off x="1143" y="3756"/>
              <a:ext cx="444" cy="34"/>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57" name="Oval 311"/>
            <p:cNvSpPr>
              <a:spLocks noChangeArrowheads="1"/>
            </p:cNvSpPr>
            <p:nvPr/>
          </p:nvSpPr>
          <p:spPr bwMode="auto">
            <a:xfrm>
              <a:off x="1184" y="3613"/>
              <a:ext cx="65" cy="6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58" name="Oval 312"/>
            <p:cNvSpPr>
              <a:spLocks noChangeArrowheads="1"/>
            </p:cNvSpPr>
            <p:nvPr/>
          </p:nvSpPr>
          <p:spPr bwMode="auto">
            <a:xfrm>
              <a:off x="1256" y="3613"/>
              <a:ext cx="69" cy="6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z="1800" smtClean="0">
                <a:solidFill>
                  <a:srgbClr val="FF0000"/>
                </a:solidFill>
                <a:cs typeface="Arial" pitchFamily="34" charset="0"/>
              </a:endParaRPr>
            </a:p>
          </p:txBody>
        </p:sp>
        <p:sp>
          <p:nvSpPr>
            <p:cNvPr id="459" name="Oval 313"/>
            <p:cNvSpPr>
              <a:spLocks noChangeArrowheads="1"/>
            </p:cNvSpPr>
            <p:nvPr/>
          </p:nvSpPr>
          <p:spPr bwMode="auto">
            <a:xfrm>
              <a:off x="1333" y="3613"/>
              <a:ext cx="65" cy="6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60" name="Rectangle 314"/>
            <p:cNvSpPr>
              <a:spLocks noChangeArrowheads="1"/>
            </p:cNvSpPr>
            <p:nvPr/>
          </p:nvSpPr>
          <p:spPr bwMode="auto">
            <a:xfrm>
              <a:off x="1494" y="3377"/>
              <a:ext cx="36" cy="32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grpSp>
        <p:nvGrpSpPr>
          <p:cNvPr id="188478" name="Group 315"/>
          <p:cNvGrpSpPr>
            <a:grpSpLocks/>
          </p:cNvGrpSpPr>
          <p:nvPr/>
        </p:nvGrpSpPr>
        <p:grpSpPr bwMode="auto">
          <a:xfrm>
            <a:off x="2692400" y="3397250"/>
            <a:ext cx="233363" cy="479425"/>
            <a:chOff x="1115" y="2770"/>
            <a:chExt cx="589" cy="1034"/>
          </a:xfrm>
        </p:grpSpPr>
        <p:sp>
          <p:nvSpPr>
            <p:cNvPr id="188545"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71" name="Rectangle 284"/>
            <p:cNvSpPr>
              <a:spLocks noChangeArrowheads="1"/>
            </p:cNvSpPr>
            <p:nvPr/>
          </p:nvSpPr>
          <p:spPr bwMode="auto">
            <a:xfrm>
              <a:off x="1143" y="2770"/>
              <a:ext cx="433" cy="986"/>
            </a:xfrm>
            <a:prstGeom prst="rect">
              <a:avLst/>
            </a:prstGeom>
            <a:gradFill rotWithShape="1">
              <a:gsLst>
                <a:gs pos="0">
                  <a:srgbClr val="808080"/>
                </a:gs>
                <a:gs pos="100000">
                  <a:srgbClr val="C0C0C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47"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548"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74" name="Rectangle 287"/>
            <p:cNvSpPr>
              <a:spLocks noChangeArrowheads="1"/>
            </p:cNvSpPr>
            <p:nvPr/>
          </p:nvSpPr>
          <p:spPr bwMode="auto">
            <a:xfrm>
              <a:off x="1143" y="2883"/>
              <a:ext cx="248" cy="2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50" name="Group 288"/>
            <p:cNvGrpSpPr>
              <a:grpSpLocks/>
            </p:cNvGrpSpPr>
            <p:nvPr/>
          </p:nvGrpSpPr>
          <p:grpSpPr bwMode="auto">
            <a:xfrm>
              <a:off x="1367" y="2873"/>
              <a:ext cx="240" cy="63"/>
              <a:chOff x="614" y="2568"/>
              <a:chExt cx="725" cy="139"/>
            </a:xfrm>
          </p:grpSpPr>
          <p:sp>
            <p:nvSpPr>
              <p:cNvPr id="500" name="AutoShape 289"/>
              <p:cNvSpPr>
                <a:spLocks noChangeArrowheads="1"/>
              </p:cNvSpPr>
              <p:nvPr/>
            </p:nvSpPr>
            <p:spPr bwMode="auto">
              <a:xfrm>
                <a:off x="615" y="2567"/>
                <a:ext cx="726" cy="136"/>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01" name="AutoShape 290"/>
              <p:cNvSpPr>
                <a:spLocks noChangeArrowheads="1"/>
              </p:cNvSpPr>
              <p:nvPr/>
            </p:nvSpPr>
            <p:spPr bwMode="auto">
              <a:xfrm>
                <a:off x="627" y="2582"/>
                <a:ext cx="702" cy="106"/>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76" name="Rectangle 291"/>
            <p:cNvSpPr>
              <a:spLocks noChangeArrowheads="1"/>
            </p:cNvSpPr>
            <p:nvPr/>
          </p:nvSpPr>
          <p:spPr bwMode="auto">
            <a:xfrm>
              <a:off x="1151" y="3023"/>
              <a:ext cx="244" cy="2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52" name="Group 292"/>
            <p:cNvGrpSpPr>
              <a:grpSpLocks/>
            </p:cNvGrpSpPr>
            <p:nvPr/>
          </p:nvGrpSpPr>
          <p:grpSpPr bwMode="auto">
            <a:xfrm>
              <a:off x="1366" y="3014"/>
              <a:ext cx="240" cy="58"/>
              <a:chOff x="614" y="2568"/>
              <a:chExt cx="725" cy="139"/>
            </a:xfrm>
          </p:grpSpPr>
          <p:sp>
            <p:nvSpPr>
              <p:cNvPr id="498" name="AutoShape 293"/>
              <p:cNvSpPr>
                <a:spLocks noChangeArrowheads="1"/>
              </p:cNvSpPr>
              <p:nvPr/>
            </p:nvSpPr>
            <p:spPr bwMode="auto">
              <a:xfrm>
                <a:off x="618" y="2566"/>
                <a:ext cx="726"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99" name="AutoShape 294"/>
              <p:cNvSpPr>
                <a:spLocks noChangeArrowheads="1"/>
              </p:cNvSpPr>
              <p:nvPr/>
            </p:nvSpPr>
            <p:spPr bwMode="auto">
              <a:xfrm>
                <a:off x="630" y="2582"/>
                <a:ext cx="702" cy="107"/>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78" name="Rectangle 295"/>
            <p:cNvSpPr>
              <a:spLocks noChangeArrowheads="1"/>
            </p:cNvSpPr>
            <p:nvPr/>
          </p:nvSpPr>
          <p:spPr bwMode="auto">
            <a:xfrm>
              <a:off x="1147" y="3171"/>
              <a:ext cx="244" cy="2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79" name="Rectangle 296"/>
            <p:cNvSpPr>
              <a:spLocks noChangeArrowheads="1"/>
            </p:cNvSpPr>
            <p:nvPr/>
          </p:nvSpPr>
          <p:spPr bwMode="auto">
            <a:xfrm>
              <a:off x="1151" y="3301"/>
              <a:ext cx="248" cy="1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55" name="Group 297"/>
            <p:cNvGrpSpPr>
              <a:grpSpLocks/>
            </p:cNvGrpSpPr>
            <p:nvPr/>
          </p:nvGrpSpPr>
          <p:grpSpPr bwMode="auto">
            <a:xfrm>
              <a:off x="1361" y="3287"/>
              <a:ext cx="240" cy="65"/>
              <a:chOff x="614" y="2568"/>
              <a:chExt cx="725" cy="139"/>
            </a:xfrm>
          </p:grpSpPr>
          <p:sp>
            <p:nvSpPr>
              <p:cNvPr id="496" name="AutoShape 298"/>
              <p:cNvSpPr>
                <a:spLocks noChangeArrowheads="1"/>
              </p:cNvSpPr>
              <p:nvPr/>
            </p:nvSpPr>
            <p:spPr bwMode="auto">
              <a:xfrm>
                <a:off x="609" y="2568"/>
                <a:ext cx="726"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97" name="AutoShape 299"/>
              <p:cNvSpPr>
                <a:spLocks noChangeArrowheads="1"/>
              </p:cNvSpPr>
              <p:nvPr/>
            </p:nvSpPr>
            <p:spPr bwMode="auto">
              <a:xfrm>
                <a:off x="621" y="2583"/>
                <a:ext cx="702" cy="110"/>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188556"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nvGrpSpPr>
            <p:cNvPr id="188557" name="Group 301"/>
            <p:cNvGrpSpPr>
              <a:grpSpLocks/>
            </p:cNvGrpSpPr>
            <p:nvPr/>
          </p:nvGrpSpPr>
          <p:grpSpPr bwMode="auto">
            <a:xfrm>
              <a:off x="1363" y="3158"/>
              <a:ext cx="240" cy="60"/>
              <a:chOff x="614" y="2568"/>
              <a:chExt cx="725" cy="139"/>
            </a:xfrm>
          </p:grpSpPr>
          <p:sp>
            <p:nvSpPr>
              <p:cNvPr id="494" name="AutoShape 302"/>
              <p:cNvSpPr>
                <a:spLocks noChangeArrowheads="1"/>
              </p:cNvSpPr>
              <p:nvPr/>
            </p:nvSpPr>
            <p:spPr bwMode="auto">
              <a:xfrm>
                <a:off x="615" y="2565"/>
                <a:ext cx="726" cy="14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95" name="AutoShape 303"/>
              <p:cNvSpPr>
                <a:spLocks noChangeArrowheads="1"/>
              </p:cNvSpPr>
              <p:nvPr/>
            </p:nvSpPr>
            <p:spPr bwMode="auto">
              <a:xfrm>
                <a:off x="627" y="2581"/>
                <a:ext cx="702" cy="111"/>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483" name="Rectangle 304"/>
            <p:cNvSpPr>
              <a:spLocks noChangeArrowheads="1"/>
            </p:cNvSpPr>
            <p:nvPr/>
          </p:nvSpPr>
          <p:spPr bwMode="auto">
            <a:xfrm>
              <a:off x="1576" y="2770"/>
              <a:ext cx="28" cy="9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59"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560"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86" name="Oval 307"/>
            <p:cNvSpPr>
              <a:spLocks noChangeArrowheads="1"/>
            </p:cNvSpPr>
            <p:nvPr/>
          </p:nvSpPr>
          <p:spPr bwMode="auto">
            <a:xfrm>
              <a:off x="1684" y="3712"/>
              <a:ext cx="20" cy="4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62"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488" name="AutoShape 309"/>
            <p:cNvSpPr>
              <a:spLocks noChangeArrowheads="1"/>
            </p:cNvSpPr>
            <p:nvPr/>
          </p:nvSpPr>
          <p:spPr bwMode="auto">
            <a:xfrm>
              <a:off x="1115" y="3742"/>
              <a:ext cx="497" cy="62"/>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89" name="AutoShape 310"/>
            <p:cNvSpPr>
              <a:spLocks noChangeArrowheads="1"/>
            </p:cNvSpPr>
            <p:nvPr/>
          </p:nvSpPr>
          <p:spPr bwMode="auto">
            <a:xfrm>
              <a:off x="1143" y="3756"/>
              <a:ext cx="441" cy="34"/>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90" name="Oval 311"/>
            <p:cNvSpPr>
              <a:spLocks noChangeArrowheads="1"/>
            </p:cNvSpPr>
            <p:nvPr/>
          </p:nvSpPr>
          <p:spPr bwMode="auto">
            <a:xfrm>
              <a:off x="1183" y="3612"/>
              <a:ext cx="68" cy="62"/>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91" name="Oval 312"/>
            <p:cNvSpPr>
              <a:spLocks noChangeArrowheads="1"/>
            </p:cNvSpPr>
            <p:nvPr/>
          </p:nvSpPr>
          <p:spPr bwMode="auto">
            <a:xfrm>
              <a:off x="1259" y="3616"/>
              <a:ext cx="64" cy="58"/>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z="1800" smtClean="0">
                <a:solidFill>
                  <a:srgbClr val="FF0000"/>
                </a:solidFill>
                <a:cs typeface="Arial" pitchFamily="34" charset="0"/>
              </a:endParaRPr>
            </a:p>
          </p:txBody>
        </p:sp>
        <p:sp>
          <p:nvSpPr>
            <p:cNvPr id="492" name="Oval 313"/>
            <p:cNvSpPr>
              <a:spLocks noChangeArrowheads="1"/>
            </p:cNvSpPr>
            <p:nvPr/>
          </p:nvSpPr>
          <p:spPr bwMode="auto">
            <a:xfrm>
              <a:off x="1331" y="3612"/>
              <a:ext cx="64" cy="62"/>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493" name="Rectangle 314"/>
            <p:cNvSpPr>
              <a:spLocks noChangeArrowheads="1"/>
            </p:cNvSpPr>
            <p:nvPr/>
          </p:nvSpPr>
          <p:spPr bwMode="auto">
            <a:xfrm>
              <a:off x="1496" y="3376"/>
              <a:ext cx="36" cy="3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grpSp>
        <p:nvGrpSpPr>
          <p:cNvPr id="188479" name="Group 315"/>
          <p:cNvGrpSpPr>
            <a:grpSpLocks/>
          </p:cNvGrpSpPr>
          <p:nvPr/>
        </p:nvGrpSpPr>
        <p:grpSpPr bwMode="auto">
          <a:xfrm>
            <a:off x="7994650" y="4722813"/>
            <a:ext cx="231775" cy="479425"/>
            <a:chOff x="1115" y="2770"/>
            <a:chExt cx="589" cy="1034"/>
          </a:xfrm>
        </p:grpSpPr>
        <p:sp>
          <p:nvSpPr>
            <p:cNvPr id="188513"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504" name="Rectangle 284"/>
            <p:cNvSpPr>
              <a:spLocks noChangeArrowheads="1"/>
            </p:cNvSpPr>
            <p:nvPr/>
          </p:nvSpPr>
          <p:spPr bwMode="auto">
            <a:xfrm>
              <a:off x="1143" y="2770"/>
              <a:ext cx="432" cy="986"/>
            </a:xfrm>
            <a:prstGeom prst="rect">
              <a:avLst/>
            </a:prstGeom>
            <a:gradFill rotWithShape="1">
              <a:gsLst>
                <a:gs pos="0">
                  <a:srgbClr val="808080"/>
                </a:gs>
                <a:gs pos="100000">
                  <a:srgbClr val="C0C0C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15"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516"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507" name="Rectangle 287"/>
            <p:cNvSpPr>
              <a:spLocks noChangeArrowheads="1"/>
            </p:cNvSpPr>
            <p:nvPr/>
          </p:nvSpPr>
          <p:spPr bwMode="auto">
            <a:xfrm>
              <a:off x="1143" y="2883"/>
              <a:ext cx="246" cy="2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18" name="Group 288"/>
            <p:cNvGrpSpPr>
              <a:grpSpLocks/>
            </p:cNvGrpSpPr>
            <p:nvPr/>
          </p:nvGrpSpPr>
          <p:grpSpPr bwMode="auto">
            <a:xfrm>
              <a:off x="1367" y="2873"/>
              <a:ext cx="240" cy="63"/>
              <a:chOff x="614" y="2568"/>
              <a:chExt cx="725" cy="139"/>
            </a:xfrm>
          </p:grpSpPr>
          <p:sp>
            <p:nvSpPr>
              <p:cNvPr id="533" name="AutoShape 289"/>
              <p:cNvSpPr>
                <a:spLocks noChangeArrowheads="1"/>
              </p:cNvSpPr>
              <p:nvPr/>
            </p:nvSpPr>
            <p:spPr bwMode="auto">
              <a:xfrm>
                <a:off x="608" y="2567"/>
                <a:ext cx="731" cy="136"/>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34" name="AutoShape 290"/>
              <p:cNvSpPr>
                <a:spLocks noChangeArrowheads="1"/>
              </p:cNvSpPr>
              <p:nvPr/>
            </p:nvSpPr>
            <p:spPr bwMode="auto">
              <a:xfrm>
                <a:off x="621" y="2582"/>
                <a:ext cx="707" cy="106"/>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509" name="Rectangle 291"/>
            <p:cNvSpPr>
              <a:spLocks noChangeArrowheads="1"/>
            </p:cNvSpPr>
            <p:nvPr/>
          </p:nvSpPr>
          <p:spPr bwMode="auto">
            <a:xfrm>
              <a:off x="1151" y="3023"/>
              <a:ext cx="246" cy="2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20" name="Group 292"/>
            <p:cNvGrpSpPr>
              <a:grpSpLocks/>
            </p:cNvGrpSpPr>
            <p:nvPr/>
          </p:nvGrpSpPr>
          <p:grpSpPr bwMode="auto">
            <a:xfrm>
              <a:off x="1366" y="3014"/>
              <a:ext cx="240" cy="58"/>
              <a:chOff x="614" y="2568"/>
              <a:chExt cx="725" cy="139"/>
            </a:xfrm>
          </p:grpSpPr>
          <p:sp>
            <p:nvSpPr>
              <p:cNvPr id="531" name="AutoShape 293"/>
              <p:cNvSpPr>
                <a:spLocks noChangeArrowheads="1"/>
              </p:cNvSpPr>
              <p:nvPr/>
            </p:nvSpPr>
            <p:spPr bwMode="auto">
              <a:xfrm>
                <a:off x="611" y="2566"/>
                <a:ext cx="731"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32" name="AutoShape 294"/>
              <p:cNvSpPr>
                <a:spLocks noChangeArrowheads="1"/>
              </p:cNvSpPr>
              <p:nvPr/>
            </p:nvSpPr>
            <p:spPr bwMode="auto">
              <a:xfrm>
                <a:off x="624" y="2582"/>
                <a:ext cx="707" cy="107"/>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511" name="Rectangle 295"/>
            <p:cNvSpPr>
              <a:spLocks noChangeArrowheads="1"/>
            </p:cNvSpPr>
            <p:nvPr/>
          </p:nvSpPr>
          <p:spPr bwMode="auto">
            <a:xfrm>
              <a:off x="1147" y="3171"/>
              <a:ext cx="246" cy="2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12" name="Rectangle 296"/>
            <p:cNvSpPr>
              <a:spLocks noChangeArrowheads="1"/>
            </p:cNvSpPr>
            <p:nvPr/>
          </p:nvSpPr>
          <p:spPr bwMode="auto">
            <a:xfrm>
              <a:off x="1151" y="3301"/>
              <a:ext cx="246" cy="1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523" name="Group 297"/>
            <p:cNvGrpSpPr>
              <a:grpSpLocks/>
            </p:cNvGrpSpPr>
            <p:nvPr/>
          </p:nvGrpSpPr>
          <p:grpSpPr bwMode="auto">
            <a:xfrm>
              <a:off x="1361" y="3287"/>
              <a:ext cx="240" cy="65"/>
              <a:chOff x="614" y="2568"/>
              <a:chExt cx="725" cy="139"/>
            </a:xfrm>
          </p:grpSpPr>
          <p:sp>
            <p:nvSpPr>
              <p:cNvPr id="529" name="AutoShape 298"/>
              <p:cNvSpPr>
                <a:spLocks noChangeArrowheads="1"/>
              </p:cNvSpPr>
              <p:nvPr/>
            </p:nvSpPr>
            <p:spPr bwMode="auto">
              <a:xfrm>
                <a:off x="614" y="2568"/>
                <a:ext cx="719"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30" name="AutoShape 299"/>
              <p:cNvSpPr>
                <a:spLocks noChangeArrowheads="1"/>
              </p:cNvSpPr>
              <p:nvPr/>
            </p:nvSpPr>
            <p:spPr bwMode="auto">
              <a:xfrm>
                <a:off x="626" y="2583"/>
                <a:ext cx="695" cy="110"/>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188524"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nvGrpSpPr>
            <p:cNvPr id="188525" name="Group 301"/>
            <p:cNvGrpSpPr>
              <a:grpSpLocks/>
            </p:cNvGrpSpPr>
            <p:nvPr/>
          </p:nvGrpSpPr>
          <p:grpSpPr bwMode="auto">
            <a:xfrm>
              <a:off x="1363" y="3158"/>
              <a:ext cx="240" cy="60"/>
              <a:chOff x="614" y="2568"/>
              <a:chExt cx="725" cy="139"/>
            </a:xfrm>
          </p:grpSpPr>
          <p:sp>
            <p:nvSpPr>
              <p:cNvPr id="527" name="AutoShape 302"/>
              <p:cNvSpPr>
                <a:spLocks noChangeArrowheads="1"/>
              </p:cNvSpPr>
              <p:nvPr/>
            </p:nvSpPr>
            <p:spPr bwMode="auto">
              <a:xfrm>
                <a:off x="608" y="2565"/>
                <a:ext cx="731" cy="14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28" name="AutoShape 303"/>
              <p:cNvSpPr>
                <a:spLocks noChangeArrowheads="1"/>
              </p:cNvSpPr>
              <p:nvPr/>
            </p:nvSpPr>
            <p:spPr bwMode="auto">
              <a:xfrm>
                <a:off x="620" y="2581"/>
                <a:ext cx="707" cy="111"/>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516" name="Rectangle 304"/>
            <p:cNvSpPr>
              <a:spLocks noChangeArrowheads="1"/>
            </p:cNvSpPr>
            <p:nvPr/>
          </p:nvSpPr>
          <p:spPr bwMode="auto">
            <a:xfrm>
              <a:off x="1575" y="2770"/>
              <a:ext cx="28" cy="9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27"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528"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519" name="Oval 307"/>
            <p:cNvSpPr>
              <a:spLocks noChangeArrowheads="1"/>
            </p:cNvSpPr>
            <p:nvPr/>
          </p:nvSpPr>
          <p:spPr bwMode="auto">
            <a:xfrm>
              <a:off x="1684" y="3712"/>
              <a:ext cx="20" cy="4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530"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521" name="AutoShape 309"/>
            <p:cNvSpPr>
              <a:spLocks noChangeArrowheads="1"/>
            </p:cNvSpPr>
            <p:nvPr/>
          </p:nvSpPr>
          <p:spPr bwMode="auto">
            <a:xfrm>
              <a:off x="1115" y="3742"/>
              <a:ext cx="496" cy="62"/>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22" name="AutoShape 310"/>
            <p:cNvSpPr>
              <a:spLocks noChangeArrowheads="1"/>
            </p:cNvSpPr>
            <p:nvPr/>
          </p:nvSpPr>
          <p:spPr bwMode="auto">
            <a:xfrm>
              <a:off x="1143" y="3756"/>
              <a:ext cx="444" cy="34"/>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23" name="Oval 311"/>
            <p:cNvSpPr>
              <a:spLocks noChangeArrowheads="1"/>
            </p:cNvSpPr>
            <p:nvPr/>
          </p:nvSpPr>
          <p:spPr bwMode="auto">
            <a:xfrm>
              <a:off x="1184" y="3612"/>
              <a:ext cx="65" cy="62"/>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24" name="Oval 312"/>
            <p:cNvSpPr>
              <a:spLocks noChangeArrowheads="1"/>
            </p:cNvSpPr>
            <p:nvPr/>
          </p:nvSpPr>
          <p:spPr bwMode="auto">
            <a:xfrm>
              <a:off x="1256" y="3616"/>
              <a:ext cx="69" cy="58"/>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z="1800" smtClean="0">
                <a:solidFill>
                  <a:srgbClr val="FF0000"/>
                </a:solidFill>
                <a:cs typeface="Arial" pitchFamily="34" charset="0"/>
              </a:endParaRPr>
            </a:p>
          </p:txBody>
        </p:sp>
        <p:sp>
          <p:nvSpPr>
            <p:cNvPr id="525" name="Oval 313"/>
            <p:cNvSpPr>
              <a:spLocks noChangeArrowheads="1"/>
            </p:cNvSpPr>
            <p:nvPr/>
          </p:nvSpPr>
          <p:spPr bwMode="auto">
            <a:xfrm>
              <a:off x="1333" y="3612"/>
              <a:ext cx="65" cy="62"/>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26" name="Rectangle 314"/>
            <p:cNvSpPr>
              <a:spLocks noChangeArrowheads="1"/>
            </p:cNvSpPr>
            <p:nvPr/>
          </p:nvSpPr>
          <p:spPr bwMode="auto">
            <a:xfrm>
              <a:off x="1494" y="3376"/>
              <a:ext cx="36" cy="3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grpSp>
        <p:nvGrpSpPr>
          <p:cNvPr id="188480" name="Group 315"/>
          <p:cNvGrpSpPr>
            <a:grpSpLocks/>
          </p:cNvGrpSpPr>
          <p:nvPr/>
        </p:nvGrpSpPr>
        <p:grpSpPr bwMode="auto">
          <a:xfrm>
            <a:off x="7994650" y="5260975"/>
            <a:ext cx="233363" cy="481013"/>
            <a:chOff x="1115" y="2770"/>
            <a:chExt cx="589" cy="1034"/>
          </a:xfrm>
        </p:grpSpPr>
        <p:sp>
          <p:nvSpPr>
            <p:cNvPr id="188481"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537" name="Rectangle 284"/>
            <p:cNvSpPr>
              <a:spLocks noChangeArrowheads="1"/>
            </p:cNvSpPr>
            <p:nvPr/>
          </p:nvSpPr>
          <p:spPr bwMode="auto">
            <a:xfrm>
              <a:off x="1143" y="2770"/>
              <a:ext cx="433" cy="986"/>
            </a:xfrm>
            <a:prstGeom prst="rect">
              <a:avLst/>
            </a:prstGeom>
            <a:gradFill rotWithShape="1">
              <a:gsLst>
                <a:gs pos="0">
                  <a:srgbClr val="808080"/>
                </a:gs>
                <a:gs pos="100000">
                  <a:srgbClr val="C0C0C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483"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484"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540" name="Rectangle 287"/>
            <p:cNvSpPr>
              <a:spLocks noChangeArrowheads="1"/>
            </p:cNvSpPr>
            <p:nvPr/>
          </p:nvSpPr>
          <p:spPr bwMode="auto">
            <a:xfrm>
              <a:off x="1143" y="2883"/>
              <a:ext cx="248" cy="2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486" name="Group 288"/>
            <p:cNvGrpSpPr>
              <a:grpSpLocks/>
            </p:cNvGrpSpPr>
            <p:nvPr/>
          </p:nvGrpSpPr>
          <p:grpSpPr bwMode="auto">
            <a:xfrm>
              <a:off x="1367" y="2873"/>
              <a:ext cx="240" cy="63"/>
              <a:chOff x="614" y="2568"/>
              <a:chExt cx="725" cy="139"/>
            </a:xfrm>
          </p:grpSpPr>
          <p:sp>
            <p:nvSpPr>
              <p:cNvPr id="566" name="AutoShape 289"/>
              <p:cNvSpPr>
                <a:spLocks noChangeArrowheads="1"/>
              </p:cNvSpPr>
              <p:nvPr/>
            </p:nvSpPr>
            <p:spPr bwMode="auto">
              <a:xfrm>
                <a:off x="615" y="2567"/>
                <a:ext cx="726" cy="14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67" name="AutoShape 290"/>
              <p:cNvSpPr>
                <a:spLocks noChangeArrowheads="1"/>
              </p:cNvSpPr>
              <p:nvPr/>
            </p:nvSpPr>
            <p:spPr bwMode="auto">
              <a:xfrm>
                <a:off x="627" y="2582"/>
                <a:ext cx="702" cy="11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542" name="Rectangle 291"/>
            <p:cNvSpPr>
              <a:spLocks noChangeArrowheads="1"/>
            </p:cNvSpPr>
            <p:nvPr/>
          </p:nvSpPr>
          <p:spPr bwMode="auto">
            <a:xfrm>
              <a:off x="1151" y="3026"/>
              <a:ext cx="244" cy="2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488" name="Group 292"/>
            <p:cNvGrpSpPr>
              <a:grpSpLocks/>
            </p:cNvGrpSpPr>
            <p:nvPr/>
          </p:nvGrpSpPr>
          <p:grpSpPr bwMode="auto">
            <a:xfrm>
              <a:off x="1366" y="3014"/>
              <a:ext cx="240" cy="58"/>
              <a:chOff x="614" y="2568"/>
              <a:chExt cx="725" cy="139"/>
            </a:xfrm>
          </p:grpSpPr>
          <p:sp>
            <p:nvSpPr>
              <p:cNvPr id="564" name="AutoShape 293"/>
              <p:cNvSpPr>
                <a:spLocks noChangeArrowheads="1"/>
              </p:cNvSpPr>
              <p:nvPr/>
            </p:nvSpPr>
            <p:spPr bwMode="auto">
              <a:xfrm>
                <a:off x="618" y="2572"/>
                <a:ext cx="726" cy="131"/>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65" name="AutoShape 294"/>
              <p:cNvSpPr>
                <a:spLocks noChangeArrowheads="1"/>
              </p:cNvSpPr>
              <p:nvPr/>
            </p:nvSpPr>
            <p:spPr bwMode="auto">
              <a:xfrm>
                <a:off x="630" y="2588"/>
                <a:ext cx="702" cy="98"/>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544" name="Rectangle 295"/>
            <p:cNvSpPr>
              <a:spLocks noChangeArrowheads="1"/>
            </p:cNvSpPr>
            <p:nvPr/>
          </p:nvSpPr>
          <p:spPr bwMode="auto">
            <a:xfrm>
              <a:off x="1147" y="3173"/>
              <a:ext cx="244" cy="1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45" name="Rectangle 296"/>
            <p:cNvSpPr>
              <a:spLocks noChangeArrowheads="1"/>
            </p:cNvSpPr>
            <p:nvPr/>
          </p:nvSpPr>
          <p:spPr bwMode="auto">
            <a:xfrm>
              <a:off x="1151" y="3299"/>
              <a:ext cx="248" cy="2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nvGrpSpPr>
            <p:cNvPr id="188491" name="Group 297"/>
            <p:cNvGrpSpPr>
              <a:grpSpLocks/>
            </p:cNvGrpSpPr>
            <p:nvPr/>
          </p:nvGrpSpPr>
          <p:grpSpPr bwMode="auto">
            <a:xfrm>
              <a:off x="1361" y="3287"/>
              <a:ext cx="240" cy="65"/>
              <a:chOff x="614" y="2568"/>
              <a:chExt cx="725" cy="139"/>
            </a:xfrm>
          </p:grpSpPr>
          <p:sp>
            <p:nvSpPr>
              <p:cNvPr id="562" name="AutoShape 298"/>
              <p:cNvSpPr>
                <a:spLocks noChangeArrowheads="1"/>
              </p:cNvSpPr>
              <p:nvPr/>
            </p:nvSpPr>
            <p:spPr bwMode="auto">
              <a:xfrm>
                <a:off x="609" y="2572"/>
                <a:ext cx="726" cy="13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63" name="AutoShape 299"/>
              <p:cNvSpPr>
                <a:spLocks noChangeArrowheads="1"/>
              </p:cNvSpPr>
              <p:nvPr/>
            </p:nvSpPr>
            <p:spPr bwMode="auto">
              <a:xfrm>
                <a:off x="621" y="2586"/>
                <a:ext cx="702" cy="109"/>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188492"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nvGrpSpPr>
            <p:cNvPr id="188493" name="Group 301"/>
            <p:cNvGrpSpPr>
              <a:grpSpLocks/>
            </p:cNvGrpSpPr>
            <p:nvPr/>
          </p:nvGrpSpPr>
          <p:grpSpPr bwMode="auto">
            <a:xfrm>
              <a:off x="1363" y="3158"/>
              <a:ext cx="240" cy="60"/>
              <a:chOff x="614" y="2568"/>
              <a:chExt cx="725" cy="139"/>
            </a:xfrm>
          </p:grpSpPr>
          <p:sp>
            <p:nvSpPr>
              <p:cNvPr id="560" name="AutoShape 302"/>
              <p:cNvSpPr>
                <a:spLocks noChangeArrowheads="1"/>
              </p:cNvSpPr>
              <p:nvPr/>
            </p:nvSpPr>
            <p:spPr bwMode="auto">
              <a:xfrm>
                <a:off x="615" y="2570"/>
                <a:ext cx="726" cy="134"/>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61" name="AutoShape 303"/>
              <p:cNvSpPr>
                <a:spLocks noChangeArrowheads="1"/>
              </p:cNvSpPr>
              <p:nvPr/>
            </p:nvSpPr>
            <p:spPr bwMode="auto">
              <a:xfrm>
                <a:off x="627" y="2586"/>
                <a:ext cx="702" cy="103"/>
              </a:xfrm>
              <a:prstGeom prst="roundRect">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549" name="Rectangle 304"/>
            <p:cNvSpPr>
              <a:spLocks noChangeArrowheads="1"/>
            </p:cNvSpPr>
            <p:nvPr/>
          </p:nvSpPr>
          <p:spPr bwMode="auto">
            <a:xfrm>
              <a:off x="1576" y="2770"/>
              <a:ext cx="28" cy="9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495"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88496"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552" name="Oval 307"/>
            <p:cNvSpPr>
              <a:spLocks noChangeArrowheads="1"/>
            </p:cNvSpPr>
            <p:nvPr/>
          </p:nvSpPr>
          <p:spPr bwMode="auto">
            <a:xfrm>
              <a:off x="1684" y="3712"/>
              <a:ext cx="20" cy="4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188498"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554" name="AutoShape 309"/>
            <p:cNvSpPr>
              <a:spLocks noChangeArrowheads="1"/>
            </p:cNvSpPr>
            <p:nvPr/>
          </p:nvSpPr>
          <p:spPr bwMode="auto">
            <a:xfrm>
              <a:off x="1115" y="3743"/>
              <a:ext cx="497" cy="61"/>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55" name="AutoShape 310"/>
            <p:cNvSpPr>
              <a:spLocks noChangeArrowheads="1"/>
            </p:cNvSpPr>
            <p:nvPr/>
          </p:nvSpPr>
          <p:spPr bwMode="auto">
            <a:xfrm>
              <a:off x="1143" y="3756"/>
              <a:ext cx="441" cy="34"/>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56" name="Oval 311"/>
            <p:cNvSpPr>
              <a:spLocks noChangeArrowheads="1"/>
            </p:cNvSpPr>
            <p:nvPr/>
          </p:nvSpPr>
          <p:spPr bwMode="auto">
            <a:xfrm>
              <a:off x="1183" y="3613"/>
              <a:ext cx="68" cy="6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57" name="Oval 312"/>
            <p:cNvSpPr>
              <a:spLocks noChangeArrowheads="1"/>
            </p:cNvSpPr>
            <p:nvPr/>
          </p:nvSpPr>
          <p:spPr bwMode="auto">
            <a:xfrm>
              <a:off x="1259" y="3613"/>
              <a:ext cx="64" cy="6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z="1800" smtClean="0">
                <a:solidFill>
                  <a:srgbClr val="FF0000"/>
                </a:solidFill>
                <a:cs typeface="Arial" pitchFamily="34" charset="0"/>
              </a:endParaRPr>
            </a:p>
          </p:txBody>
        </p:sp>
        <p:sp>
          <p:nvSpPr>
            <p:cNvPr id="558" name="Oval 313"/>
            <p:cNvSpPr>
              <a:spLocks noChangeArrowheads="1"/>
            </p:cNvSpPr>
            <p:nvPr/>
          </p:nvSpPr>
          <p:spPr bwMode="auto">
            <a:xfrm>
              <a:off x="1331" y="3613"/>
              <a:ext cx="64" cy="61"/>
            </a:xfrm>
            <a:prstGeom prst="ellipse">
              <a:avLst/>
            </a:prstGeom>
            <a:solidFill>
              <a:srgbClr val="DDDDDD"/>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sp>
          <p:nvSpPr>
            <p:cNvPr id="559" name="Rectangle 314"/>
            <p:cNvSpPr>
              <a:spLocks noChangeArrowheads="1"/>
            </p:cNvSpPr>
            <p:nvPr/>
          </p:nvSpPr>
          <p:spPr bwMode="auto">
            <a:xfrm>
              <a:off x="1496" y="3377"/>
              <a:ext cx="36" cy="32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cs typeface="Arial" pitchFamily="34" charset="0"/>
              </a:endParaRPr>
            </a:p>
          </p:txBody>
        </p:sp>
      </p:grpSp>
      <p:sp>
        <p:nvSpPr>
          <p:cNvPr id="367" name="직사각형 366"/>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1490454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6947"/>
                                        </p:tgtEl>
                                        <p:attrNameLst>
                                          <p:attrName>style.visibility</p:attrName>
                                        </p:attrNameLst>
                                      </p:cBhvr>
                                      <p:to>
                                        <p:strVal val="visible"/>
                                      </p:to>
                                    </p:set>
                                    <p:anim calcmode="lin" valueType="num">
                                      <p:cBhvr additive="base">
                                        <p:cTn id="7" dur="500" fill="hold"/>
                                        <p:tgtEl>
                                          <p:spTgt spid="246947"/>
                                        </p:tgtEl>
                                        <p:attrNameLst>
                                          <p:attrName>ppt_x</p:attrName>
                                        </p:attrNameLst>
                                      </p:cBhvr>
                                      <p:tavLst>
                                        <p:tav tm="0">
                                          <p:val>
                                            <p:strVal val="#ppt_x"/>
                                          </p:val>
                                        </p:tav>
                                        <p:tav tm="100000">
                                          <p:val>
                                            <p:strVal val="#ppt_x"/>
                                          </p:val>
                                        </p:tav>
                                      </p:tavLst>
                                    </p:anim>
                                    <p:anim calcmode="lin" valueType="num">
                                      <p:cBhvr additive="base">
                                        <p:cTn id="8" dur="500" fill="hold"/>
                                        <p:tgtEl>
                                          <p:spTgt spid="2469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46841">
                                            <p:txEl>
                                              <p:pRg st="0" end="0"/>
                                            </p:txEl>
                                          </p:spTgt>
                                        </p:tgtEl>
                                        <p:attrNameLst>
                                          <p:attrName>style.visibility</p:attrName>
                                        </p:attrNameLst>
                                      </p:cBhvr>
                                      <p:to>
                                        <p:strVal val="visible"/>
                                      </p:to>
                                    </p:set>
                                    <p:anim calcmode="lin" valueType="num">
                                      <p:cBhvr additive="base">
                                        <p:cTn id="13" dur="500" fill="hold"/>
                                        <p:tgtEl>
                                          <p:spTgt spid="24684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6841">
                                            <p:txEl>
                                              <p:pRg st="0" end="0"/>
                                            </p:tx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246841">
                                            <p:txEl>
                                              <p:pRg st="1" end="1"/>
                                            </p:txEl>
                                          </p:spTgt>
                                        </p:tgtEl>
                                        <p:attrNameLst>
                                          <p:attrName>style.visibility</p:attrName>
                                        </p:attrNameLst>
                                      </p:cBhvr>
                                      <p:to>
                                        <p:strVal val="visible"/>
                                      </p:to>
                                    </p:set>
                                    <p:anim calcmode="lin" valueType="num">
                                      <p:cBhvr additive="base">
                                        <p:cTn id="17" dur="500" fill="hold"/>
                                        <p:tgtEl>
                                          <p:spTgt spid="24684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6841">
                                            <p:txEl>
                                              <p:pRg st="1" end="1"/>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46841">
                                            <p:txEl>
                                              <p:pRg st="2" end="2"/>
                                            </p:txEl>
                                          </p:spTgt>
                                        </p:tgtEl>
                                        <p:attrNameLst>
                                          <p:attrName>style.visibility</p:attrName>
                                        </p:attrNameLst>
                                      </p:cBhvr>
                                      <p:to>
                                        <p:strVal val="visible"/>
                                      </p:to>
                                    </p:set>
                                    <p:anim calcmode="lin" valueType="num">
                                      <p:cBhvr additive="base">
                                        <p:cTn id="21" dur="500" fill="hold"/>
                                        <p:tgtEl>
                                          <p:spTgt spid="2468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6841">
                                            <p:txEl>
                                              <p:pRg st="2" end="2"/>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246841">
                                            <p:txEl>
                                              <p:pRg st="3" end="3"/>
                                            </p:txEl>
                                          </p:spTgt>
                                        </p:tgtEl>
                                        <p:attrNameLst>
                                          <p:attrName>style.visibility</p:attrName>
                                        </p:attrNameLst>
                                      </p:cBhvr>
                                      <p:to>
                                        <p:strVal val="visible"/>
                                      </p:to>
                                    </p:set>
                                    <p:anim calcmode="lin" valueType="num">
                                      <p:cBhvr additive="base">
                                        <p:cTn id="25" dur="500" fill="hold"/>
                                        <p:tgtEl>
                                          <p:spTgt spid="24684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6841">
                                            <p:txEl>
                                              <p:pRg st="3" end="3"/>
                                            </p:txEl>
                                          </p:spTgt>
                                        </p:tgtEl>
                                        <p:attrNameLst>
                                          <p:attrName>ppt_y</p:attrName>
                                        </p:attrNameLst>
                                      </p:cBhvr>
                                      <p:tavLst>
                                        <p:tav tm="0">
                                          <p:val>
                                            <p:strVal val="0-#ppt_h/2"/>
                                          </p:val>
                                        </p:tav>
                                        <p:tav tm="100000">
                                          <p:val>
                                            <p:strVal val="#ppt_y"/>
                                          </p:val>
                                        </p:tav>
                                      </p:tavLst>
                                    </p:anim>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46940"/>
                                        </p:tgtEl>
                                        <p:attrNameLst>
                                          <p:attrName>style.visibility</p:attrName>
                                        </p:attrNameLst>
                                      </p:cBhvr>
                                      <p:to>
                                        <p:strVal val="visible"/>
                                      </p:to>
                                    </p:set>
                                    <p:animEffect transition="in" filter="wipe(left)">
                                      <p:cBhvr>
                                        <p:cTn id="30" dur="500"/>
                                        <p:tgtEl>
                                          <p:spTgt spid="246940"/>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247183"/>
                                        </p:tgtEl>
                                        <p:attrNameLst>
                                          <p:attrName>style.visibility</p:attrName>
                                        </p:attrNameLst>
                                      </p:cBhvr>
                                      <p:to>
                                        <p:strVal val="visible"/>
                                      </p:to>
                                    </p:set>
                                    <p:animEffect transition="in" filter="dissolve">
                                      <p:cBhvr>
                                        <p:cTn id="34" dur="500"/>
                                        <p:tgtEl>
                                          <p:spTgt spid="24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41" grpId="0" build="p" autoUpdateAnimBg="0"/>
      <p:bldP spid="24718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8116766" y="6457950"/>
            <a:ext cx="1027234" cy="400050"/>
          </a:xfrm>
          <a:prstGeom prst="rect">
            <a:avLst/>
          </a:prstGeom>
        </p:spPr>
        <p:txBody>
          <a:bodyPr/>
          <a:lstStyle/>
          <a:p>
            <a:fld id="{10042963-D41B-4412-8687-7CC96D9FFE29}" type="slidenum">
              <a:rPr lang="en-US" altLang="ko-KR">
                <a:cs typeface="Arial" panose="020B0604020202020204" pitchFamily="34" charset="0"/>
              </a:rPr>
              <a:pPr/>
              <a:t>36</a:t>
            </a:fld>
            <a:endParaRPr lang="en-US" altLang="ko-KR" sz="1000">
              <a:cs typeface="Arial" panose="020B0604020202020204" pitchFamily="34" charset="0"/>
            </a:endParaRPr>
          </a:p>
        </p:txBody>
      </p:sp>
      <p:sp>
        <p:nvSpPr>
          <p:cNvPr id="287746" name="Rectangle 2"/>
          <p:cNvSpPr>
            <a:spLocks noGrp="1" noChangeArrowheads="1"/>
          </p:cNvSpPr>
          <p:nvPr>
            <p:ph type="title"/>
          </p:nvPr>
        </p:nvSpPr>
        <p:spPr>
          <a:xfrm>
            <a:off x="0" y="400050"/>
            <a:ext cx="8313127" cy="647700"/>
          </a:xfrm>
        </p:spPr>
        <p:txBody>
          <a:bodyPr/>
          <a:lstStyle/>
          <a:p>
            <a:r>
              <a:rPr lang="en-US" altLang="ko-KR">
                <a:latin typeface="Arial" panose="020B0604020202020204" pitchFamily="34" charset="0"/>
                <a:cs typeface="Arial" panose="020B0604020202020204" pitchFamily="34" charset="0"/>
              </a:rPr>
              <a:t>Resource Reservation (RSVP)</a:t>
            </a:r>
          </a:p>
        </p:txBody>
      </p:sp>
      <p:sp>
        <p:nvSpPr>
          <p:cNvPr id="287747" name="Rectangle 3"/>
          <p:cNvSpPr>
            <a:spLocks noGrp="1" noChangeArrowheads="1"/>
          </p:cNvSpPr>
          <p:nvPr>
            <p:ph type="body" idx="1"/>
          </p:nvPr>
        </p:nvSpPr>
        <p:spPr>
          <a:xfrm>
            <a:off x="0" y="1203325"/>
            <a:ext cx="9144000" cy="5056188"/>
          </a:xfrm>
        </p:spPr>
        <p:txBody>
          <a:bodyPr/>
          <a:lstStyle/>
          <a:p>
            <a:pPr>
              <a:lnSpc>
                <a:spcPct val="65000"/>
              </a:lnSpc>
            </a:pPr>
            <a:r>
              <a:rPr lang="en-US" altLang="ko-KR" sz="2400">
                <a:latin typeface="Arial" panose="020B0604020202020204" pitchFamily="34" charset="0"/>
                <a:cs typeface="Arial" panose="020B0604020202020204" pitchFamily="34" charset="0"/>
              </a:rPr>
              <a:t>The call setup process and per-element call behavior</a:t>
            </a:r>
          </a:p>
        </p:txBody>
      </p:sp>
      <p:pic>
        <p:nvPicPr>
          <p:cNvPr id="287748" name="Picture 4" descr="C:\My Documents\intserv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66" y="2166939"/>
            <a:ext cx="4463562" cy="3405187"/>
          </a:xfrm>
          <a:prstGeom prst="rect">
            <a:avLst/>
          </a:prstGeom>
          <a:noFill/>
          <a:extLst>
            <a:ext uri="{909E8E84-426E-40DD-AFC4-6F175D3DCCD1}">
              <a14:hiddenFill xmlns:a14="http://schemas.microsoft.com/office/drawing/2010/main">
                <a:solidFill>
                  <a:srgbClr val="FFFFFF"/>
                </a:solidFill>
              </a14:hiddenFill>
            </a:ext>
          </a:extLst>
        </p:spPr>
      </p:pic>
      <p:pic>
        <p:nvPicPr>
          <p:cNvPr id="287749" name="Picture 5" descr="C:\My Documents\intserv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4789" y="2611438"/>
            <a:ext cx="3873011" cy="307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044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4C281E76-3E40-AF42-A2BA-DB16E20302D8}" type="slidenum">
              <a:rPr lang="en-US" altLang="ko-KR">
                <a:latin typeface="Arial"/>
                <a:cs typeface="Arial"/>
              </a:rPr>
              <a:pPr/>
              <a:t>37</a:t>
            </a:fld>
            <a:endParaRPr lang="en-US" altLang="ko-KR" sz="1000" dirty="0">
              <a:latin typeface="Arial"/>
              <a:cs typeface="Arial"/>
            </a:endParaRPr>
          </a:p>
        </p:txBody>
      </p:sp>
      <p:sp>
        <p:nvSpPr>
          <p:cNvPr id="1526786" name="Rectangle 2"/>
          <p:cNvSpPr>
            <a:spLocks noGrp="1" noChangeArrowheads="1"/>
          </p:cNvSpPr>
          <p:nvPr>
            <p:ph type="title"/>
          </p:nvPr>
        </p:nvSpPr>
        <p:spPr/>
        <p:txBody>
          <a:bodyPr/>
          <a:lstStyle/>
          <a:p>
            <a:r>
              <a:rPr lang="en-US" altLang="ko-KR" dirty="0">
                <a:latin typeface="Arial"/>
                <a:cs typeface="Arial"/>
              </a:rPr>
              <a:t>Core-Stateless Fair Queueing</a:t>
            </a:r>
          </a:p>
        </p:txBody>
      </p:sp>
      <p:sp>
        <p:nvSpPr>
          <p:cNvPr id="1526787" name="Rectangle 3"/>
          <p:cNvSpPr>
            <a:spLocks noGrp="1" noChangeArrowheads="1"/>
          </p:cNvSpPr>
          <p:nvPr>
            <p:ph type="body" idx="1"/>
          </p:nvPr>
        </p:nvSpPr>
        <p:spPr>
          <a:xfrm>
            <a:off x="110369" y="1268760"/>
            <a:ext cx="8784976" cy="504056"/>
          </a:xfrm>
        </p:spPr>
        <p:txBody>
          <a:bodyPr/>
          <a:lstStyle/>
          <a:p>
            <a:r>
              <a:rPr lang="en-US" altLang="ko-KR" sz="2000" dirty="0">
                <a:latin typeface="Arial"/>
                <a:cs typeface="Arial"/>
              </a:rPr>
              <a:t>WFQ is hard to implement at the core networks</a:t>
            </a:r>
          </a:p>
        </p:txBody>
      </p:sp>
      <p:pic>
        <p:nvPicPr>
          <p:cNvPr id="5" name="Picture 4" descr="endco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350115"/>
            <a:ext cx="3860036" cy="2886772"/>
          </a:xfrm>
          <a:prstGeom prst="rect">
            <a:avLst/>
          </a:prstGeom>
          <a:noFill/>
          <a:extLst>
            <a:ext uri="{909E8E84-426E-40DD-AFC4-6F175D3DCCD1}">
              <a14:hiddenFill xmlns:a14="http://schemas.microsoft.com/office/drawing/2010/main">
                <a:solidFill>
                  <a:srgbClr val="FFFFFF"/>
                </a:solidFill>
              </a14:hiddenFill>
            </a:ext>
          </a:extLst>
        </p:spPr>
      </p:pic>
      <p:pic>
        <p:nvPicPr>
          <p:cNvPr id="1239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420888"/>
            <a:ext cx="4723513"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377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0875" y="6240463"/>
            <a:ext cx="1905000" cy="457200"/>
          </a:xfrm>
          <a:prstGeom prst="rect">
            <a:avLst/>
          </a:prstGeom>
        </p:spPr>
        <p:txBody>
          <a:bodyPr/>
          <a:lstStyle/>
          <a:p>
            <a:fld id="{4C281E76-3E40-AF42-A2BA-DB16E20302D8}" type="slidenum">
              <a:rPr lang="en-US" altLang="ko-KR">
                <a:latin typeface="Arial"/>
                <a:cs typeface="Arial"/>
              </a:rPr>
              <a:pPr/>
              <a:t>38</a:t>
            </a:fld>
            <a:endParaRPr lang="en-US" altLang="ko-KR" sz="1000">
              <a:latin typeface="Arial"/>
              <a:cs typeface="Arial"/>
            </a:endParaRPr>
          </a:p>
        </p:txBody>
      </p:sp>
      <p:sp>
        <p:nvSpPr>
          <p:cNvPr id="1526786" name="Rectangle 2"/>
          <p:cNvSpPr>
            <a:spLocks noGrp="1" noChangeArrowheads="1"/>
          </p:cNvSpPr>
          <p:nvPr>
            <p:ph type="title"/>
          </p:nvPr>
        </p:nvSpPr>
        <p:spPr/>
        <p:txBody>
          <a:bodyPr/>
          <a:lstStyle/>
          <a:p>
            <a:r>
              <a:rPr lang="en-US" altLang="ko-KR" dirty="0">
                <a:latin typeface="Arial"/>
                <a:cs typeface="Arial"/>
              </a:rPr>
              <a:t>Core-Stateless Fair Queueing</a:t>
            </a:r>
          </a:p>
        </p:txBody>
      </p:sp>
      <p:sp>
        <p:nvSpPr>
          <p:cNvPr id="1526787" name="Rectangle 3"/>
          <p:cNvSpPr>
            <a:spLocks noGrp="1" noChangeArrowheads="1"/>
          </p:cNvSpPr>
          <p:nvPr>
            <p:ph type="body" idx="1"/>
          </p:nvPr>
        </p:nvSpPr>
        <p:spPr>
          <a:xfrm>
            <a:off x="107504" y="1268760"/>
            <a:ext cx="8784976" cy="4343400"/>
          </a:xfrm>
        </p:spPr>
        <p:txBody>
          <a:bodyPr/>
          <a:lstStyle/>
          <a:p>
            <a:r>
              <a:rPr lang="en-US" altLang="ko-KR" sz="2000" dirty="0" smtClean="0">
                <a:latin typeface="Arial"/>
                <a:cs typeface="Arial"/>
              </a:rPr>
              <a:t>Ingress </a:t>
            </a:r>
            <a:r>
              <a:rPr lang="en-US" altLang="ko-KR" sz="2000" dirty="0">
                <a:latin typeface="Arial"/>
                <a:cs typeface="Arial"/>
              </a:rPr>
              <a:t>edge routers compute per-flow rate estimates and insert these estimates as </a:t>
            </a:r>
            <a:r>
              <a:rPr lang="en-US" altLang="ko-KR" sz="2000" b="1" i="1" dirty="0">
                <a:latin typeface="Arial"/>
                <a:cs typeface="Arial"/>
              </a:rPr>
              <a:t>labels</a:t>
            </a:r>
            <a:r>
              <a:rPr lang="en-US" altLang="ko-KR" sz="2000" dirty="0">
                <a:latin typeface="Arial"/>
                <a:cs typeface="Arial"/>
              </a:rPr>
              <a:t> into each packet header</a:t>
            </a:r>
            <a:r>
              <a:rPr lang="en-US" altLang="ko-KR" sz="2000" dirty="0" smtClean="0">
                <a:latin typeface="Arial"/>
                <a:cs typeface="Arial"/>
              </a:rPr>
              <a:t>.</a:t>
            </a:r>
          </a:p>
          <a:p>
            <a:pPr lvl="1"/>
            <a:r>
              <a:rPr lang="en-US" altLang="ko-KR" sz="1600" dirty="0" smtClean="0">
                <a:latin typeface="Arial"/>
                <a:cs typeface="Arial"/>
              </a:rPr>
              <a:t>Measure arrival rate: EWMA</a:t>
            </a:r>
          </a:p>
          <a:p>
            <a:r>
              <a:rPr lang="en-US" altLang="ko-KR" sz="2000" dirty="0" smtClean="0">
                <a:latin typeface="Arial"/>
                <a:cs typeface="Arial"/>
              </a:rPr>
              <a:t>Core-routers</a:t>
            </a:r>
            <a:r>
              <a:rPr lang="en-US" altLang="ko-KR" sz="2000" dirty="0" smtClean="0">
                <a:latin typeface="Arial"/>
                <a:cs typeface="Arial"/>
              </a:rPr>
              <a:t>: FIFO </a:t>
            </a:r>
            <a:r>
              <a:rPr lang="en-US" altLang="ko-KR" sz="2000" dirty="0">
                <a:latin typeface="Arial"/>
                <a:cs typeface="Arial"/>
              </a:rPr>
              <a:t>queueing with probabilistic dropping of </a:t>
            </a:r>
            <a:r>
              <a:rPr lang="en-US" altLang="ko-KR" sz="2000" dirty="0" smtClean="0">
                <a:latin typeface="Arial"/>
                <a:cs typeface="Arial"/>
              </a:rPr>
              <a:t>packets</a:t>
            </a:r>
          </a:p>
          <a:p>
            <a:pPr lvl="1"/>
            <a:r>
              <a:rPr lang="en-US" altLang="ko-KR" sz="1800" dirty="0" smtClean="0">
                <a:latin typeface="Arial"/>
                <a:cs typeface="Arial"/>
              </a:rPr>
              <a:t>Use label and local measurement to control processing of packets (drop) </a:t>
            </a:r>
            <a:endParaRPr lang="en-US" altLang="ko-KR" sz="1800" dirty="0" smtClean="0">
              <a:latin typeface="Arial"/>
              <a:cs typeface="Arial"/>
            </a:endParaRPr>
          </a:p>
          <a:p>
            <a:pPr lvl="2"/>
            <a:r>
              <a:rPr lang="en-US" altLang="ko-KR" sz="1600" dirty="0">
                <a:latin typeface="Arial"/>
                <a:cs typeface="Arial"/>
              </a:rPr>
              <a:t>Estimated arrival rates from </a:t>
            </a:r>
            <a:r>
              <a:rPr lang="en-US" altLang="ko-KR" sz="1600" dirty="0" smtClean="0">
                <a:latin typeface="Arial"/>
                <a:cs typeface="Arial"/>
              </a:rPr>
              <a:t>edge: r</a:t>
            </a:r>
            <a:endParaRPr lang="en-US" altLang="ko-KR" sz="1600" dirty="0">
              <a:latin typeface="Arial"/>
              <a:cs typeface="Arial"/>
            </a:endParaRPr>
          </a:p>
          <a:p>
            <a:pPr lvl="2"/>
            <a:r>
              <a:rPr lang="en-US" altLang="ko-KR" sz="1600" dirty="0">
                <a:latin typeface="Arial"/>
                <a:cs typeface="Arial"/>
              </a:rPr>
              <a:t>Internal measure of </a:t>
            </a:r>
            <a:r>
              <a:rPr lang="en-US" altLang="ko-KR" sz="1600" dirty="0" smtClean="0">
                <a:latin typeface="Arial"/>
                <a:cs typeface="Arial"/>
              </a:rPr>
              <a:t>fair-share: a</a:t>
            </a:r>
            <a:endParaRPr lang="en-US" altLang="ko-KR" sz="1600" dirty="0">
              <a:latin typeface="Arial"/>
              <a:cs typeface="Arial"/>
            </a:endParaRPr>
          </a:p>
          <a:p>
            <a:pPr lvl="3"/>
            <a:r>
              <a:rPr lang="en-US" altLang="ko-KR" sz="1400" dirty="0" smtClean="0">
                <a:latin typeface="Arial"/>
                <a:cs typeface="Arial"/>
              </a:rPr>
              <a:t>Forward </a:t>
            </a:r>
            <a:r>
              <a:rPr lang="en-US" altLang="ko-KR" sz="1400" dirty="0">
                <a:latin typeface="Arial"/>
                <a:cs typeface="Arial"/>
              </a:rPr>
              <a:t>the packet depending on dropping probability </a:t>
            </a:r>
            <a:r>
              <a:rPr lang="en-US" altLang="ko-KR" sz="1400" dirty="0" smtClean="0">
                <a:latin typeface="Arial"/>
                <a:cs typeface="Arial"/>
              </a:rPr>
              <a:t>max(0,1-a/</a:t>
            </a:r>
            <a:r>
              <a:rPr lang="en-US" altLang="ko-KR" sz="1400" dirty="0" err="1" smtClean="0">
                <a:latin typeface="Arial"/>
                <a:cs typeface="Arial"/>
              </a:rPr>
              <a:t>ri</a:t>
            </a:r>
            <a:r>
              <a:rPr lang="en-US" altLang="ko-KR" sz="1400" dirty="0" smtClean="0">
                <a:latin typeface="Arial"/>
                <a:cs typeface="Arial"/>
              </a:rPr>
              <a:t>)</a:t>
            </a:r>
          </a:p>
          <a:p>
            <a:pPr lvl="3"/>
            <a:r>
              <a:rPr lang="en-US" altLang="ko-KR" sz="1400" dirty="0">
                <a:latin typeface="Arial"/>
                <a:cs typeface="Arial"/>
              </a:rPr>
              <a:t>T</a:t>
            </a:r>
            <a:r>
              <a:rPr lang="en-US" altLang="ko-KR" sz="1400" dirty="0" smtClean="0">
                <a:latin typeface="Arial"/>
                <a:cs typeface="Arial"/>
              </a:rPr>
              <a:t>he </a:t>
            </a:r>
            <a:r>
              <a:rPr lang="en-US" altLang="ko-KR" sz="1400" dirty="0">
                <a:latin typeface="Arial"/>
                <a:cs typeface="Arial"/>
              </a:rPr>
              <a:t>service received by the flow at time t will be min(</a:t>
            </a:r>
            <a:r>
              <a:rPr lang="en-US" altLang="ko-KR" sz="1400" dirty="0" err="1">
                <a:latin typeface="Arial"/>
                <a:cs typeface="Arial"/>
              </a:rPr>
              <a:t>ri</a:t>
            </a:r>
            <a:r>
              <a:rPr lang="en-US" altLang="ko-KR" sz="1400" dirty="0">
                <a:latin typeface="Arial"/>
                <a:cs typeface="Arial"/>
              </a:rPr>
              <a:t>(t) ,a(t</a:t>
            </a:r>
            <a:r>
              <a:rPr lang="en-US" altLang="ko-KR" sz="1400" dirty="0" smtClean="0">
                <a:latin typeface="Arial"/>
                <a:cs typeface="Arial"/>
              </a:rPr>
              <a:t>))</a:t>
            </a:r>
            <a:endParaRPr lang="en-US" altLang="ko-KR" sz="1400" dirty="0">
              <a:latin typeface="Arial"/>
              <a:cs typeface="Arial"/>
            </a:endParaRPr>
          </a:p>
          <a:p>
            <a:pPr lvl="3"/>
            <a:r>
              <a:rPr lang="en-US" altLang="ko-KR" sz="1400" dirty="0">
                <a:latin typeface="Arial"/>
                <a:cs typeface="Arial"/>
              </a:rPr>
              <a:t>T</a:t>
            </a:r>
            <a:r>
              <a:rPr lang="en-US" altLang="ko-KR" sz="1400" dirty="0" smtClean="0">
                <a:latin typeface="Arial"/>
                <a:cs typeface="Arial"/>
              </a:rPr>
              <a:t>he </a:t>
            </a:r>
            <a:r>
              <a:rPr lang="en-US" altLang="ko-KR" sz="1400" dirty="0">
                <a:latin typeface="Arial"/>
                <a:cs typeface="Arial"/>
              </a:rPr>
              <a:t>total outgoing traffic from the router would be the ∑ (min(</a:t>
            </a:r>
            <a:r>
              <a:rPr lang="en-US" altLang="ko-KR" sz="1400" dirty="0" err="1">
                <a:latin typeface="Arial"/>
                <a:cs typeface="Arial"/>
              </a:rPr>
              <a:t>ri</a:t>
            </a:r>
            <a:r>
              <a:rPr lang="en-US" altLang="ko-KR" sz="1400" dirty="0">
                <a:latin typeface="Arial"/>
                <a:cs typeface="Arial"/>
              </a:rPr>
              <a:t>(t) ,a(t)) =</a:t>
            </a:r>
            <a:r>
              <a:rPr lang="en-US" altLang="ko-KR" sz="1400" dirty="0" smtClean="0">
                <a:latin typeface="Arial"/>
                <a:cs typeface="Arial"/>
              </a:rPr>
              <a:t>C</a:t>
            </a:r>
            <a:endParaRPr lang="en-US" altLang="ko-KR" sz="1400" dirty="0">
              <a:latin typeface="Arial"/>
              <a:cs typeface="Arial"/>
            </a:endParaRPr>
          </a:p>
          <a:p>
            <a:pPr lvl="3"/>
            <a:r>
              <a:rPr lang="en-US" altLang="ko-KR" sz="1400" dirty="0">
                <a:latin typeface="Arial"/>
                <a:cs typeface="Arial"/>
              </a:rPr>
              <a:t>The fraction of packet dropped from each flow is calculated by ((</a:t>
            </a:r>
            <a:r>
              <a:rPr lang="en-US" altLang="ko-KR" sz="1400" dirty="0" err="1">
                <a:latin typeface="Arial"/>
                <a:cs typeface="Arial"/>
              </a:rPr>
              <a:t>ri</a:t>
            </a:r>
            <a:r>
              <a:rPr lang="en-US" altLang="ko-KR" sz="1400" dirty="0">
                <a:latin typeface="Arial"/>
                <a:cs typeface="Arial"/>
              </a:rPr>
              <a:t>(t) - a(t))/ </a:t>
            </a:r>
            <a:r>
              <a:rPr lang="en-US" altLang="ko-KR" sz="1400" dirty="0" err="1">
                <a:latin typeface="Arial"/>
                <a:cs typeface="Arial"/>
              </a:rPr>
              <a:t>ri</a:t>
            </a:r>
            <a:r>
              <a:rPr lang="en-US" altLang="ko-KR" sz="1400" dirty="0">
                <a:latin typeface="Arial"/>
                <a:cs typeface="Arial"/>
              </a:rPr>
              <a:t>(t).</a:t>
            </a:r>
          </a:p>
          <a:p>
            <a:pPr lvl="2"/>
            <a:r>
              <a:rPr lang="en-US" altLang="ko-KR" sz="1600" dirty="0" smtClean="0">
                <a:latin typeface="Arial"/>
                <a:cs typeface="Arial"/>
              </a:rPr>
              <a:t>Labels </a:t>
            </a:r>
            <a:r>
              <a:rPr lang="en-US" altLang="ko-KR" sz="1600" dirty="0">
                <a:latin typeface="Arial"/>
                <a:cs typeface="Arial"/>
              </a:rPr>
              <a:t>changed on outbound flow with new post-drop arrival rate</a:t>
            </a:r>
            <a:r>
              <a:rPr lang="en-US" altLang="ko-KR" sz="1600" dirty="0" smtClean="0">
                <a:latin typeface="Arial"/>
                <a:cs typeface="Arial"/>
              </a:rPr>
              <a:t>.</a:t>
            </a:r>
          </a:p>
          <a:p>
            <a:pPr lvl="3"/>
            <a:r>
              <a:rPr lang="en-US" altLang="ko-KR" sz="1600" dirty="0">
                <a:latin typeface="Arial"/>
                <a:cs typeface="Arial"/>
              </a:rPr>
              <a:t>If there is congestion at core router, the packet labels need to be updated at the core router 	</a:t>
            </a:r>
            <a:r>
              <a:rPr lang="en-US" altLang="ko-KR" sz="1600" dirty="0" err="1">
                <a:latin typeface="Arial"/>
                <a:cs typeface="Arial"/>
              </a:rPr>
              <a:t>Lnew</a:t>
            </a:r>
            <a:r>
              <a:rPr lang="en-US" altLang="ko-KR" sz="1600" dirty="0">
                <a:latin typeface="Arial"/>
                <a:cs typeface="Arial"/>
              </a:rPr>
              <a:t> = min(</a:t>
            </a:r>
            <a:r>
              <a:rPr lang="en-US" altLang="ko-KR" sz="1600" dirty="0" err="1">
                <a:latin typeface="Arial"/>
                <a:cs typeface="Arial"/>
              </a:rPr>
              <a:t>Lold</a:t>
            </a:r>
            <a:r>
              <a:rPr lang="en-US" altLang="ko-KR" sz="1600" dirty="0">
                <a:latin typeface="Arial"/>
                <a:cs typeface="Arial"/>
              </a:rPr>
              <a:t>, </a:t>
            </a:r>
            <a:r>
              <a:rPr lang="en-US" altLang="ko-KR" sz="1600" dirty="0" smtClean="0">
                <a:latin typeface="Arial"/>
                <a:cs typeface="Arial"/>
              </a:rPr>
              <a:t>a)</a:t>
            </a:r>
            <a:endParaRPr lang="en-US" altLang="ko-KR" sz="1600" dirty="0">
              <a:latin typeface="Arial"/>
              <a:cs typeface="Arial"/>
            </a:endParaRPr>
          </a:p>
          <a:p>
            <a:pPr lvl="3"/>
            <a:r>
              <a:rPr lang="en-US" altLang="ko-KR" sz="1600" dirty="0" smtClean="0">
                <a:latin typeface="Arial"/>
                <a:cs typeface="Arial"/>
              </a:rPr>
              <a:t>Outgoing </a:t>
            </a:r>
            <a:r>
              <a:rPr lang="en-US" altLang="ko-KR" sz="1600" dirty="0">
                <a:latin typeface="Arial"/>
                <a:cs typeface="Arial"/>
              </a:rPr>
              <a:t>rate is the minimum of incoming and the fair rate</a:t>
            </a:r>
          </a:p>
          <a:p>
            <a:pPr lvl="1"/>
            <a:r>
              <a:rPr lang="en-US" altLang="ko-KR" sz="1800" dirty="0" smtClean="0">
                <a:latin typeface="Arial"/>
                <a:cs typeface="Arial"/>
              </a:rPr>
              <a:t>Weighted CSFQ</a:t>
            </a:r>
          </a:p>
          <a:p>
            <a:pPr lvl="2"/>
            <a:r>
              <a:rPr lang="en-US" altLang="ko-KR" sz="1600" dirty="0" smtClean="0">
                <a:latin typeface="Arial"/>
                <a:cs typeface="Arial"/>
              </a:rPr>
              <a:t>Max(0,1- a*</a:t>
            </a:r>
            <a:r>
              <a:rPr lang="el-GR" altLang="ko-KR" sz="1600" dirty="0" smtClean="0">
                <a:latin typeface="Arial"/>
                <a:cs typeface="Arial"/>
              </a:rPr>
              <a:t> </a:t>
            </a:r>
            <a:r>
              <a:rPr lang="en-US" altLang="ko-KR" sz="1600" dirty="0" err="1">
                <a:latin typeface="Arial"/>
                <a:cs typeface="Arial"/>
              </a:rPr>
              <a:t>wi</a:t>
            </a:r>
            <a:r>
              <a:rPr lang="en-US" altLang="ko-KR" sz="1600" dirty="0">
                <a:latin typeface="Arial"/>
                <a:cs typeface="Arial"/>
              </a:rPr>
              <a:t>/r(</a:t>
            </a:r>
            <a:r>
              <a:rPr lang="en-US" altLang="ko-KR" sz="1600" dirty="0" err="1">
                <a:latin typeface="Arial"/>
                <a:cs typeface="Arial"/>
              </a:rPr>
              <a:t>i</a:t>
            </a:r>
            <a:r>
              <a:rPr lang="en-US" altLang="ko-KR" sz="1600" dirty="0">
                <a:latin typeface="Arial"/>
                <a:cs typeface="Arial"/>
              </a:rPr>
              <a:t>)) thus ∑</a:t>
            </a:r>
            <a:r>
              <a:rPr lang="en-US" altLang="ko-KR" sz="1600" dirty="0" err="1">
                <a:latin typeface="Arial"/>
                <a:cs typeface="Arial"/>
              </a:rPr>
              <a:t>wi</a:t>
            </a:r>
            <a:r>
              <a:rPr lang="en-US" altLang="ko-KR" sz="1600" dirty="0">
                <a:latin typeface="Arial"/>
                <a:cs typeface="Arial"/>
              </a:rPr>
              <a:t> </a:t>
            </a:r>
            <a:r>
              <a:rPr lang="en-US" altLang="ko-KR" sz="1600" dirty="0" smtClean="0">
                <a:latin typeface="Arial"/>
                <a:cs typeface="Arial"/>
              </a:rPr>
              <a:t>min(a</a:t>
            </a:r>
            <a:r>
              <a:rPr lang="el-GR" altLang="ko-KR" sz="1600" dirty="0" smtClean="0">
                <a:latin typeface="Arial"/>
                <a:cs typeface="Arial"/>
              </a:rPr>
              <a:t>,</a:t>
            </a:r>
            <a:r>
              <a:rPr lang="en-US" altLang="ko-KR" sz="1600" dirty="0">
                <a:latin typeface="Arial"/>
                <a:cs typeface="Arial"/>
              </a:rPr>
              <a:t>r(</a:t>
            </a:r>
            <a:r>
              <a:rPr lang="en-US" altLang="ko-KR" sz="1600" dirty="0" err="1">
                <a:latin typeface="Arial"/>
                <a:cs typeface="Arial"/>
              </a:rPr>
              <a:t>i</a:t>
            </a:r>
            <a:r>
              <a:rPr lang="en-US" altLang="ko-KR" sz="1600" dirty="0">
                <a:latin typeface="Arial"/>
                <a:cs typeface="Arial"/>
              </a:rPr>
              <a:t>)/</a:t>
            </a:r>
            <a:r>
              <a:rPr lang="en-US" altLang="ko-KR" sz="1600" dirty="0" err="1">
                <a:latin typeface="Arial"/>
                <a:cs typeface="Arial"/>
              </a:rPr>
              <a:t>wi</a:t>
            </a:r>
            <a:r>
              <a:rPr lang="en-US" altLang="ko-KR" sz="1600" dirty="0">
                <a:latin typeface="Arial"/>
                <a:cs typeface="Arial"/>
              </a:rPr>
              <a:t>) =C</a:t>
            </a:r>
          </a:p>
          <a:p>
            <a:pPr marL="914400" lvl="2" indent="0">
              <a:buNone/>
            </a:pPr>
            <a:endParaRPr lang="en-US" altLang="ko-KR" sz="1600" dirty="0">
              <a:latin typeface="Arial"/>
              <a:cs typeface="Arial"/>
            </a:endParaRPr>
          </a:p>
          <a:p>
            <a:pPr lvl="2"/>
            <a:endParaRPr lang="en-US" altLang="ko-KR" sz="1600" dirty="0" smtClean="0">
              <a:latin typeface="Arial"/>
              <a:cs typeface="Arial"/>
            </a:endParaRPr>
          </a:p>
          <a:p>
            <a:pPr lvl="2"/>
            <a:endParaRPr lang="en-US" altLang="ko-KR" sz="2000" dirty="0" smtClean="0">
              <a:latin typeface="Arial"/>
              <a:cs typeface="Arial"/>
            </a:endParaRPr>
          </a:p>
          <a:p>
            <a:pPr lvl="1"/>
            <a:endParaRPr lang="en-US" altLang="ko-KR" sz="2000" dirty="0" smtClean="0">
              <a:latin typeface="Arial"/>
              <a:cs typeface="Arial"/>
            </a:endParaRPr>
          </a:p>
        </p:txBody>
      </p:sp>
    </p:spTree>
    <p:extLst>
      <p:ext uri="{BB962C8B-B14F-4D97-AF65-F5344CB8AC3E}">
        <p14:creationId xmlns:p14="http://schemas.microsoft.com/office/powerpoint/2010/main" val="4123164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4C313F13-F495-5640-9B2E-DF49D88E2F88}" type="slidenum">
              <a:rPr lang="en-US" altLang="ko-KR">
                <a:latin typeface="Arial"/>
                <a:cs typeface="Arial"/>
              </a:rPr>
              <a:pPr/>
              <a:t>39</a:t>
            </a:fld>
            <a:endParaRPr lang="en-US" altLang="ko-KR" sz="1000">
              <a:latin typeface="Arial"/>
              <a:cs typeface="Arial"/>
            </a:endParaRPr>
          </a:p>
        </p:txBody>
      </p:sp>
      <p:sp>
        <p:nvSpPr>
          <p:cNvPr id="1528834" name="Rectangle 2"/>
          <p:cNvSpPr>
            <a:spLocks noGrp="1" noChangeArrowheads="1"/>
          </p:cNvSpPr>
          <p:nvPr>
            <p:ph type="title"/>
          </p:nvPr>
        </p:nvSpPr>
        <p:spPr>
          <a:xfrm>
            <a:off x="838200" y="304800"/>
            <a:ext cx="7924800" cy="685800"/>
          </a:xfrm>
        </p:spPr>
        <p:txBody>
          <a:bodyPr/>
          <a:lstStyle/>
          <a:p>
            <a:r>
              <a:rPr lang="en-US" altLang="ko-KR">
                <a:latin typeface="Arial"/>
                <a:cs typeface="Arial"/>
              </a:rPr>
              <a:t>Edge – Core Router Architecture</a:t>
            </a:r>
          </a:p>
        </p:txBody>
      </p:sp>
      <p:pic>
        <p:nvPicPr>
          <p:cNvPr id="1259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97" y="2204864"/>
            <a:ext cx="8604448" cy="404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a:xfrm>
            <a:off x="110369" y="1268760"/>
            <a:ext cx="8784976" cy="504056"/>
          </a:xfrm>
          <a:prstGeom prst="rect">
            <a:avLst/>
          </a:prstGeom>
        </p:spPr>
        <p:txBody>
          <a:bodyPr/>
          <a:lst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a:lstStyle>
          <a:p>
            <a:r>
              <a:rPr lang="en-US" altLang="ko-KR" sz="2000" kern="0" smtClean="0">
                <a:latin typeface="Arial"/>
                <a:cs typeface="Arial"/>
              </a:rPr>
              <a:t>Core-Stateless Fair Queueing: Achieving Approximately Fair Allocations in High Speed Networks</a:t>
            </a:r>
            <a:endParaRPr lang="en-US" altLang="ko-KR" sz="2000" kern="0" dirty="0">
              <a:latin typeface="Arial"/>
              <a:cs typeface="Arial"/>
            </a:endParaRPr>
          </a:p>
        </p:txBody>
      </p:sp>
    </p:spTree>
    <p:extLst>
      <p:ext uri="{BB962C8B-B14F-4D97-AF65-F5344CB8AC3E}">
        <p14:creationId xmlns:p14="http://schemas.microsoft.com/office/powerpoint/2010/main" val="24235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body" idx="1"/>
          </p:nvPr>
        </p:nvSpPr>
        <p:spPr>
          <a:xfrm>
            <a:off x="533400" y="1339850"/>
            <a:ext cx="7772400" cy="1214438"/>
          </a:xfrm>
        </p:spPr>
        <p:txBody>
          <a:bodyPr/>
          <a:lstStyle/>
          <a:p>
            <a:r>
              <a:rPr lang="en-US" altLang="ko-KR" smtClean="0"/>
              <a:t>allocating </a:t>
            </a:r>
            <a:r>
              <a:rPr lang="en-US" altLang="ko-KR" i="1" smtClean="0"/>
              <a:t>fixed </a:t>
            </a:r>
            <a:r>
              <a:rPr lang="en-US" altLang="ko-KR" smtClean="0"/>
              <a:t>(non-sharable) bandwidth to flow: </a:t>
            </a:r>
            <a:r>
              <a:rPr lang="en-US" altLang="ko-KR" i="1" smtClean="0"/>
              <a:t>inefficient</a:t>
            </a:r>
            <a:r>
              <a:rPr lang="en-US" altLang="ko-KR" smtClean="0"/>
              <a:t> use of bandwidth if flows doesn</a:t>
            </a:r>
            <a:r>
              <a:rPr lang="en-US" altLang="en-US" smtClean="0">
                <a:latin typeface="Arial" pitchFamily="34" charset="0"/>
              </a:rPr>
              <a:t>’</a:t>
            </a:r>
            <a:r>
              <a:rPr lang="en-US" altLang="ja-JP" smtClean="0"/>
              <a:t>t use its allocation</a:t>
            </a:r>
            <a:endParaRPr lang="en-US" altLang="ko-KR" b="1" smtClean="0"/>
          </a:p>
        </p:txBody>
      </p:sp>
      <p:sp>
        <p:nvSpPr>
          <p:cNvPr id="235525" name="Text Box 5"/>
          <p:cNvSpPr txBox="1">
            <a:spLocks noChangeArrowheads="1"/>
          </p:cNvSpPr>
          <p:nvPr/>
        </p:nvSpPr>
        <p:spPr bwMode="auto">
          <a:xfrm>
            <a:off x="1373188" y="5567363"/>
            <a:ext cx="6773862"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2800" i="0" smtClean="0">
                <a:solidFill>
                  <a:srgbClr val="000099"/>
                </a:solidFill>
                <a:latin typeface="Gill Sans MT" pitchFamily="34" charset="0"/>
              </a:rPr>
              <a:t>while providing isolation, it is desirable to use </a:t>
            </a:r>
          </a:p>
          <a:p>
            <a:pPr eaLnBrk="0" latinLnBrk="0" hangingPunct="0"/>
            <a:r>
              <a:rPr kumimoji="0" lang="en-US" altLang="ko-KR" sz="2800" i="0" smtClean="0">
                <a:solidFill>
                  <a:srgbClr val="000099"/>
                </a:solidFill>
                <a:latin typeface="Gill Sans MT" pitchFamily="34" charset="0"/>
              </a:rPr>
              <a:t>resources as efficiently as possible</a:t>
            </a:r>
            <a:endParaRPr kumimoji="0" lang="en-US" altLang="ko-KR" sz="2800" b="1" i="0" smtClean="0">
              <a:solidFill>
                <a:srgbClr val="000099"/>
              </a:solidFill>
              <a:latin typeface="Gill Sans MT" pitchFamily="34" charset="0"/>
            </a:endParaRPr>
          </a:p>
        </p:txBody>
      </p:sp>
      <p:sp>
        <p:nvSpPr>
          <p:cNvPr id="235526" name="Rectangle 6"/>
          <p:cNvSpPr>
            <a:spLocks noChangeArrowheads="1"/>
          </p:cNvSpPr>
          <p:nvPr/>
        </p:nvSpPr>
        <p:spPr bwMode="auto">
          <a:xfrm>
            <a:off x="1308100" y="5422900"/>
            <a:ext cx="6959600" cy="1150938"/>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235527" name="Text Box 7"/>
          <p:cNvSpPr txBox="1">
            <a:spLocks noChangeArrowheads="1"/>
          </p:cNvSpPr>
          <p:nvPr/>
        </p:nvSpPr>
        <p:spPr bwMode="auto">
          <a:xfrm>
            <a:off x="1539875" y="5160963"/>
            <a:ext cx="1652588"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800" i="1" dirty="0">
                <a:solidFill>
                  <a:srgbClr val="CC0000"/>
                </a:solidFill>
                <a:latin typeface="Gill Sans MT"/>
                <a:ea typeface="ＭＳ Ｐゴシック" charset="0"/>
                <a:cs typeface="ＭＳ Ｐゴシック" charset="0"/>
              </a:rPr>
              <a:t>Principle 3</a:t>
            </a:r>
          </a:p>
        </p:txBody>
      </p:sp>
      <p:sp>
        <p:nvSpPr>
          <p:cNvPr id="235529" name="Line 9"/>
          <p:cNvSpPr>
            <a:spLocks noChangeShapeType="1"/>
          </p:cNvSpPr>
          <p:nvPr/>
        </p:nvSpPr>
        <p:spPr bwMode="auto">
          <a:xfrm>
            <a:off x="3016250" y="3817938"/>
            <a:ext cx="3716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32" name="Freeform 12"/>
          <p:cNvSpPr>
            <a:spLocks/>
          </p:cNvSpPr>
          <p:nvPr/>
        </p:nvSpPr>
        <p:spPr bwMode="auto">
          <a:xfrm>
            <a:off x="3368675" y="3451225"/>
            <a:ext cx="1058863" cy="266700"/>
          </a:xfrm>
          <a:custGeom>
            <a:avLst/>
            <a:gdLst>
              <a:gd name="T0" fmla="*/ 9522 w 556"/>
              <a:gd name="T1" fmla="*/ 19050 h 252"/>
              <a:gd name="T2" fmla="*/ 89508 w 556"/>
              <a:gd name="T3" fmla="*/ 55033 h 252"/>
              <a:gd name="T4" fmla="*/ 226627 w 556"/>
              <a:gd name="T5" fmla="*/ 79375 h 252"/>
              <a:gd name="T6" fmla="*/ 342797 w 556"/>
              <a:gd name="T7" fmla="*/ 83608 h 252"/>
              <a:gd name="T8" fmla="*/ 489438 w 556"/>
              <a:gd name="T9" fmla="*/ 92075 h 252"/>
              <a:gd name="T10" fmla="*/ 599895 w 556"/>
              <a:gd name="T11" fmla="*/ 92075 h 252"/>
              <a:gd name="T12" fmla="*/ 737014 w 556"/>
              <a:gd name="T13" fmla="*/ 85725 h 252"/>
              <a:gd name="T14" fmla="*/ 860802 w 556"/>
              <a:gd name="T15" fmla="*/ 74083 h 252"/>
              <a:gd name="T16" fmla="*/ 1011252 w 556"/>
              <a:gd name="T17" fmla="*/ 39158 h 252"/>
              <a:gd name="T18" fmla="*/ 1051245 w 556"/>
              <a:gd name="T19" fmla="*/ 28575 h 252"/>
              <a:gd name="T20" fmla="*/ 1047436 w 556"/>
              <a:gd name="T21" fmla="*/ 169333 h 252"/>
              <a:gd name="T22" fmla="*/ 986495 w 556"/>
              <a:gd name="T23" fmla="*/ 207433 h 252"/>
              <a:gd name="T24" fmla="*/ 931266 w 556"/>
              <a:gd name="T25" fmla="*/ 228600 h 252"/>
              <a:gd name="T26" fmla="*/ 856993 w 556"/>
              <a:gd name="T27" fmla="*/ 244475 h 252"/>
              <a:gd name="T28" fmla="*/ 748441 w 556"/>
              <a:gd name="T29" fmla="*/ 258233 h 252"/>
              <a:gd name="T30" fmla="*/ 615131 w 556"/>
              <a:gd name="T31" fmla="*/ 265642 h 252"/>
              <a:gd name="T32" fmla="*/ 497056 w 556"/>
              <a:gd name="T33" fmla="*/ 266700 h 252"/>
              <a:gd name="T34" fmla="*/ 390408 w 556"/>
              <a:gd name="T35" fmla="*/ 262467 h 252"/>
              <a:gd name="T36" fmla="*/ 295187 w 556"/>
              <a:gd name="T37" fmla="*/ 255058 h 252"/>
              <a:gd name="T38" fmla="*/ 167590 w 556"/>
              <a:gd name="T39" fmla="*/ 237067 h 252"/>
              <a:gd name="T40" fmla="*/ 97126 w 556"/>
              <a:gd name="T41" fmla="*/ 221192 h 252"/>
              <a:gd name="T42" fmla="*/ 47611 w 556"/>
              <a:gd name="T43" fmla="*/ 191558 h 252"/>
              <a:gd name="T44" fmla="*/ 9522 w 556"/>
              <a:gd name="T45" fmla="*/ 166158 h 252"/>
              <a:gd name="T46" fmla="*/ 9522 w 556"/>
              <a:gd name="T47" fmla="*/ 19050 h 2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sp>
        <p:nvSpPr>
          <p:cNvPr id="235533" name="Oval 13"/>
          <p:cNvSpPr>
            <a:spLocks noChangeArrowheads="1"/>
          </p:cNvSpPr>
          <p:nvPr/>
        </p:nvSpPr>
        <p:spPr bwMode="auto">
          <a:xfrm>
            <a:off x="3378200" y="3502025"/>
            <a:ext cx="1042988" cy="150813"/>
          </a:xfrm>
          <a:prstGeom prst="ellipse">
            <a:avLst/>
          </a:prstGeom>
          <a:noFill/>
          <a:ln w="12700" cap="rnd">
            <a:solidFill>
              <a:schemeClr val="tx1"/>
            </a:solidFill>
            <a:prstDash val="sysDot"/>
            <a:round/>
            <a:headEnd/>
            <a:tailEnd/>
          </a:ln>
          <a:effectLst/>
          <a:extLst>
            <a:ext uri="{909E8E84-426E-40DD-AFC4-6F175D3DCCD1}">
              <a14:hiddenFill xmlns:a14="http://schemas.microsoft.com/office/drawing/2010/main">
                <a:gradFill rotWithShape="1">
                  <a:gsLst>
                    <a:gs pos="0">
                      <a:schemeClr val="hlink"/>
                    </a:gs>
                    <a:gs pos="100000">
                      <a:srgbClr val="FFFFFF"/>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34" name="Line 14"/>
          <p:cNvSpPr>
            <a:spLocks noChangeShapeType="1"/>
          </p:cNvSpPr>
          <p:nvPr/>
        </p:nvSpPr>
        <p:spPr bwMode="auto">
          <a:xfrm>
            <a:off x="3381375" y="3478213"/>
            <a:ext cx="0" cy="920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35" name="Line 15"/>
          <p:cNvSpPr>
            <a:spLocks noChangeShapeType="1"/>
          </p:cNvSpPr>
          <p:nvPr/>
        </p:nvSpPr>
        <p:spPr bwMode="auto">
          <a:xfrm>
            <a:off x="4425950" y="3451225"/>
            <a:ext cx="0" cy="936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36" name="Oval 16"/>
          <p:cNvSpPr>
            <a:spLocks noChangeArrowheads="1"/>
          </p:cNvSpPr>
          <p:nvPr/>
        </p:nvSpPr>
        <p:spPr bwMode="auto">
          <a:xfrm>
            <a:off x="3359150" y="3370263"/>
            <a:ext cx="1047750" cy="17462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5659" name="Group 17"/>
          <p:cNvGrpSpPr>
            <a:grpSpLocks/>
          </p:cNvGrpSpPr>
          <p:nvPr/>
        </p:nvGrpSpPr>
        <p:grpSpPr bwMode="auto">
          <a:xfrm>
            <a:off x="3625850" y="3408363"/>
            <a:ext cx="517525" cy="101600"/>
            <a:chOff x="2848" y="848"/>
            <a:chExt cx="140" cy="98"/>
          </a:xfrm>
        </p:grpSpPr>
        <p:sp>
          <p:nvSpPr>
            <p:cNvPr id="235538"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39" name="Line 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40" name="Line 2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55660" name="Group 21"/>
          <p:cNvGrpSpPr>
            <a:grpSpLocks/>
          </p:cNvGrpSpPr>
          <p:nvPr/>
        </p:nvGrpSpPr>
        <p:grpSpPr bwMode="auto">
          <a:xfrm flipV="1">
            <a:off x="3625850" y="3408363"/>
            <a:ext cx="517525" cy="101600"/>
            <a:chOff x="2848" y="848"/>
            <a:chExt cx="140" cy="98"/>
          </a:xfrm>
        </p:grpSpPr>
        <p:sp>
          <p:nvSpPr>
            <p:cNvPr id="235542" name="Line 2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43" name="Line 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44" name="Line 2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sp>
        <p:nvSpPr>
          <p:cNvPr id="235545" name="Oval 25"/>
          <p:cNvSpPr>
            <a:spLocks noChangeArrowheads="1"/>
          </p:cNvSpPr>
          <p:nvPr/>
        </p:nvSpPr>
        <p:spPr bwMode="auto">
          <a:xfrm>
            <a:off x="3376613" y="3843338"/>
            <a:ext cx="1047750" cy="174625"/>
          </a:xfrm>
          <a:prstGeom prst="ellipse">
            <a:avLst/>
          </a:prstGeom>
          <a:gradFill rotWithShape="1">
            <a:gsLst>
              <a:gs pos="0">
                <a:srgbClr val="FFFFFF"/>
              </a:gs>
              <a:gs pos="100000">
                <a:schemeClr val="hlink"/>
              </a:gs>
            </a:gsLst>
            <a:lin ang="5400000" scaled="1"/>
          </a:gradFill>
          <a:ln w="31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51" name="Line 31"/>
          <p:cNvSpPr>
            <a:spLocks noChangeShapeType="1"/>
          </p:cNvSpPr>
          <p:nvPr/>
        </p:nvSpPr>
        <p:spPr bwMode="auto">
          <a:xfrm flipH="1">
            <a:off x="2779713" y="3259138"/>
            <a:ext cx="485775" cy="1096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52" name="Line 32"/>
          <p:cNvSpPr>
            <a:spLocks noChangeShapeType="1"/>
          </p:cNvSpPr>
          <p:nvPr/>
        </p:nvSpPr>
        <p:spPr bwMode="auto">
          <a:xfrm flipH="1" flipV="1">
            <a:off x="2543175" y="4346575"/>
            <a:ext cx="24765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53" name="Line 33"/>
          <p:cNvSpPr>
            <a:spLocks noChangeShapeType="1"/>
          </p:cNvSpPr>
          <p:nvPr/>
        </p:nvSpPr>
        <p:spPr bwMode="auto">
          <a:xfrm flipH="1">
            <a:off x="2905125" y="3249613"/>
            <a:ext cx="371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54" name="Line 34"/>
          <p:cNvSpPr>
            <a:spLocks noChangeShapeType="1"/>
          </p:cNvSpPr>
          <p:nvPr/>
        </p:nvSpPr>
        <p:spPr bwMode="auto">
          <a:xfrm flipH="1">
            <a:off x="6516688" y="3200400"/>
            <a:ext cx="485775" cy="1096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55" name="Line 35"/>
          <p:cNvSpPr>
            <a:spLocks noChangeShapeType="1"/>
          </p:cNvSpPr>
          <p:nvPr/>
        </p:nvSpPr>
        <p:spPr bwMode="auto">
          <a:xfrm flipH="1">
            <a:off x="6529388" y="4294188"/>
            <a:ext cx="373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56" name="Line 36"/>
          <p:cNvSpPr>
            <a:spLocks noChangeShapeType="1"/>
          </p:cNvSpPr>
          <p:nvPr/>
        </p:nvSpPr>
        <p:spPr bwMode="auto">
          <a:xfrm flipH="1" flipV="1">
            <a:off x="7002463" y="3200400"/>
            <a:ext cx="260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grpSp>
        <p:nvGrpSpPr>
          <p:cNvPr id="155668" name="Group 37"/>
          <p:cNvGrpSpPr>
            <a:grpSpLocks/>
          </p:cNvGrpSpPr>
          <p:nvPr/>
        </p:nvGrpSpPr>
        <p:grpSpPr bwMode="auto">
          <a:xfrm>
            <a:off x="5332413" y="3638550"/>
            <a:ext cx="1001712" cy="290513"/>
            <a:chOff x="3600" y="219"/>
            <a:chExt cx="360" cy="175"/>
          </a:xfrm>
        </p:grpSpPr>
        <p:sp>
          <p:nvSpPr>
            <p:cNvPr id="235558"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59" name="Line 3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60" name="Line 4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61" name="Rectangle 4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i="0" smtClean="0">
                <a:solidFill>
                  <a:srgbClr val="000000"/>
                </a:solidFill>
                <a:latin typeface="Arial" pitchFamily="34" charset="0"/>
                <a:cs typeface="Arial" pitchFamily="34" charset="0"/>
              </a:endParaRPr>
            </a:p>
          </p:txBody>
        </p:sp>
        <p:sp>
          <p:nvSpPr>
            <p:cNvPr id="235562"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5732" name="Group 43"/>
            <p:cNvGrpSpPr>
              <a:grpSpLocks/>
            </p:cNvGrpSpPr>
            <p:nvPr/>
          </p:nvGrpSpPr>
          <p:grpSpPr bwMode="auto">
            <a:xfrm>
              <a:off x="3686" y="244"/>
              <a:ext cx="177" cy="66"/>
              <a:chOff x="2848" y="848"/>
              <a:chExt cx="140" cy="98"/>
            </a:xfrm>
          </p:grpSpPr>
          <p:sp>
            <p:nvSpPr>
              <p:cNvPr id="235564" name="Line 4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65" name="Line 4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66" name="Line 4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nvGrpSpPr>
            <p:cNvPr id="155733" name="Group 47"/>
            <p:cNvGrpSpPr>
              <a:grpSpLocks/>
            </p:cNvGrpSpPr>
            <p:nvPr/>
          </p:nvGrpSpPr>
          <p:grpSpPr bwMode="auto">
            <a:xfrm flipV="1">
              <a:off x="3686" y="243"/>
              <a:ext cx="177" cy="66"/>
              <a:chOff x="2848" y="848"/>
              <a:chExt cx="140" cy="98"/>
            </a:xfrm>
          </p:grpSpPr>
          <p:sp>
            <p:nvSpPr>
              <p:cNvPr id="235568" name="Line 4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69" name="Line 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70" name="Line 5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defRPr/>
                </a:pPr>
                <a:endParaRPr kumimoji="0" lang="en-US" sz="1800">
                  <a:solidFill>
                    <a:srgbClr val="000000"/>
                  </a:solidFill>
                  <a:latin typeface="Arial"/>
                  <a:ea typeface="ＭＳ Ｐゴシック" charset="0"/>
                  <a:cs typeface="Arial"/>
                </a:endParaRPr>
              </a:p>
            </p:txBody>
          </p:sp>
        </p:grpSp>
      </p:grpSp>
      <p:sp>
        <p:nvSpPr>
          <p:cNvPr id="235571" name="Text Box 51"/>
          <p:cNvSpPr txBox="1">
            <a:spLocks noChangeArrowheads="1"/>
          </p:cNvSpPr>
          <p:nvPr/>
        </p:nvSpPr>
        <p:spPr bwMode="auto">
          <a:xfrm>
            <a:off x="3676650" y="3043238"/>
            <a:ext cx="5127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a:solidFill>
                  <a:srgbClr val="000000"/>
                </a:solidFill>
                <a:latin typeface="Arial"/>
                <a:ea typeface="ＭＳ Ｐゴシック" charset="0"/>
                <a:cs typeface="Arial"/>
              </a:rPr>
              <a:t>R1</a:t>
            </a:r>
          </a:p>
        </p:txBody>
      </p:sp>
      <p:sp>
        <p:nvSpPr>
          <p:cNvPr id="235572" name="Text Box 52"/>
          <p:cNvSpPr txBox="1">
            <a:spLocks noChangeArrowheads="1"/>
          </p:cNvSpPr>
          <p:nvPr/>
        </p:nvSpPr>
        <p:spPr bwMode="auto">
          <a:xfrm>
            <a:off x="5673725" y="3244850"/>
            <a:ext cx="5127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2000">
                <a:solidFill>
                  <a:srgbClr val="000000"/>
                </a:solidFill>
                <a:latin typeface="Arial"/>
                <a:ea typeface="ＭＳ Ｐゴシック" charset="0"/>
                <a:cs typeface="Arial"/>
              </a:rPr>
              <a:t>R2</a:t>
            </a:r>
          </a:p>
        </p:txBody>
      </p:sp>
      <p:sp>
        <p:nvSpPr>
          <p:cNvPr id="235573" name="Freeform 53"/>
          <p:cNvSpPr>
            <a:spLocks/>
          </p:cNvSpPr>
          <p:nvPr/>
        </p:nvSpPr>
        <p:spPr bwMode="auto">
          <a:xfrm>
            <a:off x="2960688" y="3084513"/>
            <a:ext cx="4235450" cy="646112"/>
          </a:xfrm>
          <a:custGeom>
            <a:avLst/>
            <a:gdLst>
              <a:gd name="T0" fmla="*/ 0 w 3323"/>
              <a:gd name="T1" fmla="*/ 78417 h 585"/>
              <a:gd name="T2" fmla="*/ 441007 w 3323"/>
              <a:gd name="T3" fmla="*/ 78417 h 585"/>
              <a:gd name="T4" fmla="*/ 169520 w 3323"/>
              <a:gd name="T5" fmla="*/ 626232 h 585"/>
              <a:gd name="T6" fmla="*/ 3624923 w 3323"/>
              <a:gd name="T7" fmla="*/ 646112 h 585"/>
              <a:gd name="T8" fmla="*/ 3952492 w 3323"/>
              <a:gd name="T9" fmla="*/ 0 h 585"/>
              <a:gd name="T10" fmla="*/ 4235450 w 3323"/>
              <a:gd name="T11" fmla="*/ 0 h 5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sp>
        <p:nvSpPr>
          <p:cNvPr id="235574" name="Freeform 54"/>
          <p:cNvSpPr>
            <a:spLocks/>
          </p:cNvSpPr>
          <p:nvPr/>
        </p:nvSpPr>
        <p:spPr bwMode="auto">
          <a:xfrm>
            <a:off x="2711450" y="3857625"/>
            <a:ext cx="4078288" cy="557213"/>
          </a:xfrm>
          <a:custGeom>
            <a:avLst/>
            <a:gdLst>
              <a:gd name="T0" fmla="*/ 0 w 3199"/>
              <a:gd name="T1" fmla="*/ 557213 h 505"/>
              <a:gd name="T2" fmla="*/ 123662 w 3199"/>
              <a:gd name="T3" fmla="*/ 547282 h 505"/>
              <a:gd name="T4" fmla="*/ 362061 w 3199"/>
              <a:gd name="T5" fmla="*/ 0 h 505"/>
              <a:gd name="T6" fmla="*/ 3885784 w 3199"/>
              <a:gd name="T7" fmla="*/ 0 h 505"/>
              <a:gd name="T8" fmla="*/ 3648659 w 3199"/>
              <a:gd name="T9" fmla="*/ 508664 h 505"/>
              <a:gd name="T10" fmla="*/ 4078288 w 3199"/>
              <a:gd name="T11" fmla="*/ 508664 h 5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graphicFrame>
        <p:nvGraphicFramePr>
          <p:cNvPr id="155673" name="Object 56"/>
          <p:cNvGraphicFramePr>
            <a:graphicFrameLocks noChangeAspect="1"/>
          </p:cNvGraphicFramePr>
          <p:nvPr/>
        </p:nvGraphicFramePr>
        <p:xfrm>
          <a:off x="2314575" y="2943225"/>
          <a:ext cx="681038" cy="449263"/>
        </p:xfrm>
        <a:graphic>
          <a:graphicData uri="http://schemas.openxmlformats.org/presentationml/2006/ole">
            <mc:AlternateContent xmlns:mc="http://schemas.openxmlformats.org/markup-compatibility/2006">
              <mc:Choice xmlns:v="urn:schemas-microsoft-com:vml" Requires="v">
                <p:oleObj spid="_x0000_s115734" name="Clip" r:id="rId4" imgW="682368" imgH="480541" progId="MS_ClipArt_Gallery.2">
                  <p:embed/>
                </p:oleObj>
              </mc:Choice>
              <mc:Fallback>
                <p:oleObj name="Clip" r:id="rId4"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2943225"/>
                        <a:ext cx="6810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55674" name="Object 57"/>
          <p:cNvGraphicFramePr>
            <a:graphicFrameLocks noChangeAspect="1"/>
          </p:cNvGraphicFramePr>
          <p:nvPr/>
        </p:nvGraphicFramePr>
        <p:xfrm>
          <a:off x="7164388" y="2913063"/>
          <a:ext cx="681037" cy="449262"/>
        </p:xfrm>
        <a:graphic>
          <a:graphicData uri="http://schemas.openxmlformats.org/presentationml/2006/ole">
            <mc:AlternateContent xmlns:mc="http://schemas.openxmlformats.org/markup-compatibility/2006">
              <mc:Choice xmlns:v="urn:schemas-microsoft-com:vml" Requires="v">
                <p:oleObj spid="_x0000_s115735" name="Clip" r:id="rId6" imgW="682368" imgH="480541" progId="MS_ClipArt_Gallery.2">
                  <p:embed/>
                </p:oleObj>
              </mc:Choice>
              <mc:Fallback>
                <p:oleObj name="Clip" r:id="rId6"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388" y="2913063"/>
                        <a:ext cx="68103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5578" name="Oval 58"/>
          <p:cNvSpPr>
            <a:spLocks noChangeArrowheads="1"/>
          </p:cNvSpPr>
          <p:nvPr/>
        </p:nvSpPr>
        <p:spPr bwMode="auto">
          <a:xfrm>
            <a:off x="3055938" y="3171825"/>
            <a:ext cx="436562" cy="3651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79" name="Oval 59"/>
          <p:cNvSpPr>
            <a:spLocks noChangeArrowheads="1"/>
          </p:cNvSpPr>
          <p:nvPr/>
        </p:nvSpPr>
        <p:spPr bwMode="auto">
          <a:xfrm>
            <a:off x="2743200" y="3900488"/>
            <a:ext cx="436563" cy="36512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80" name="Text Box 60"/>
          <p:cNvSpPr txBox="1">
            <a:spLocks noChangeArrowheads="1"/>
          </p:cNvSpPr>
          <p:nvPr/>
        </p:nvSpPr>
        <p:spPr bwMode="auto">
          <a:xfrm>
            <a:off x="4075113" y="3962400"/>
            <a:ext cx="15748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000000"/>
                </a:solidFill>
                <a:latin typeface="Arial"/>
                <a:ea typeface="ＭＳ Ｐゴシック" charset="0"/>
                <a:cs typeface="Arial"/>
              </a:rPr>
              <a:t>1.5 Mbps link</a:t>
            </a:r>
          </a:p>
        </p:txBody>
      </p:sp>
      <p:sp>
        <p:nvSpPr>
          <p:cNvPr id="235581" name="Text Box 61"/>
          <p:cNvSpPr txBox="1">
            <a:spLocks noChangeArrowheads="1"/>
          </p:cNvSpPr>
          <p:nvPr/>
        </p:nvSpPr>
        <p:spPr bwMode="auto">
          <a:xfrm>
            <a:off x="1427163" y="2792413"/>
            <a:ext cx="93345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000000"/>
                </a:solidFill>
                <a:latin typeface="Arial"/>
                <a:ea typeface="ＭＳ Ｐゴシック" charset="0"/>
                <a:cs typeface="Arial"/>
              </a:rPr>
              <a:t>1 Mbps </a:t>
            </a:r>
          </a:p>
          <a:p>
            <a:pPr eaLnBrk="0" latinLnBrk="0" hangingPunct="0">
              <a:defRPr/>
            </a:pPr>
            <a:r>
              <a:rPr kumimoji="0" lang="en-US" sz="1800">
                <a:solidFill>
                  <a:srgbClr val="000000"/>
                </a:solidFill>
                <a:latin typeface="Arial"/>
                <a:ea typeface="ＭＳ Ｐゴシック" charset="0"/>
                <a:cs typeface="Arial"/>
              </a:rPr>
              <a:t>phone</a:t>
            </a:r>
          </a:p>
        </p:txBody>
      </p:sp>
      <p:sp>
        <p:nvSpPr>
          <p:cNvPr id="235548" name="Rectangle 28"/>
          <p:cNvSpPr>
            <a:spLocks noChangeArrowheads="1"/>
          </p:cNvSpPr>
          <p:nvPr/>
        </p:nvSpPr>
        <p:spPr bwMode="auto">
          <a:xfrm>
            <a:off x="4006850" y="3789363"/>
            <a:ext cx="193675" cy="13652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49" name="Rectangle 29"/>
          <p:cNvSpPr>
            <a:spLocks noChangeArrowheads="1"/>
          </p:cNvSpPr>
          <p:nvPr/>
        </p:nvSpPr>
        <p:spPr bwMode="auto">
          <a:xfrm>
            <a:off x="3813175" y="3789363"/>
            <a:ext cx="193675" cy="13652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90" name="Rectangle 70"/>
          <p:cNvSpPr>
            <a:spLocks noChangeArrowheads="1"/>
          </p:cNvSpPr>
          <p:nvPr/>
        </p:nvSpPr>
        <p:spPr bwMode="auto">
          <a:xfrm>
            <a:off x="4006850" y="3635375"/>
            <a:ext cx="193675" cy="1365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91" name="Rectangle 71"/>
          <p:cNvSpPr>
            <a:spLocks noChangeArrowheads="1"/>
          </p:cNvSpPr>
          <p:nvPr/>
        </p:nvSpPr>
        <p:spPr bwMode="auto">
          <a:xfrm>
            <a:off x="3813175" y="3635375"/>
            <a:ext cx="193675" cy="1365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235592" name="Text Box 72"/>
          <p:cNvSpPr txBox="1">
            <a:spLocks noChangeArrowheads="1"/>
          </p:cNvSpPr>
          <p:nvPr/>
        </p:nvSpPr>
        <p:spPr bwMode="auto">
          <a:xfrm>
            <a:off x="4386263" y="2746375"/>
            <a:ext cx="21177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000099"/>
                </a:solidFill>
                <a:latin typeface="Arial"/>
                <a:ea typeface="ＭＳ Ｐゴシック" charset="0"/>
                <a:cs typeface="Arial"/>
              </a:rPr>
              <a:t>1 Mbps logical link</a:t>
            </a:r>
          </a:p>
        </p:txBody>
      </p:sp>
      <p:sp>
        <p:nvSpPr>
          <p:cNvPr id="235593" name="Line 73"/>
          <p:cNvSpPr>
            <a:spLocks noChangeShapeType="1"/>
          </p:cNvSpPr>
          <p:nvPr/>
        </p:nvSpPr>
        <p:spPr bwMode="auto">
          <a:xfrm flipH="1">
            <a:off x="4116388" y="2973388"/>
            <a:ext cx="330200" cy="701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235594" name="Text Box 74"/>
          <p:cNvSpPr txBox="1">
            <a:spLocks noChangeArrowheads="1"/>
          </p:cNvSpPr>
          <p:nvPr/>
        </p:nvSpPr>
        <p:spPr bwMode="auto">
          <a:xfrm>
            <a:off x="3127375" y="4587875"/>
            <a:ext cx="23526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800">
                <a:solidFill>
                  <a:srgbClr val="FF0000"/>
                </a:solidFill>
                <a:latin typeface="Arial"/>
                <a:ea typeface="ＭＳ Ｐゴシック" charset="0"/>
                <a:cs typeface="Arial"/>
              </a:rPr>
              <a:t>0.5 Mbps logical link</a:t>
            </a:r>
          </a:p>
        </p:txBody>
      </p:sp>
      <p:sp>
        <p:nvSpPr>
          <p:cNvPr id="235595" name="Line 75"/>
          <p:cNvSpPr>
            <a:spLocks noChangeShapeType="1"/>
          </p:cNvSpPr>
          <p:nvPr/>
        </p:nvSpPr>
        <p:spPr bwMode="auto">
          <a:xfrm flipH="1">
            <a:off x="3849688" y="3940175"/>
            <a:ext cx="266700" cy="663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latinLnBrk="0" hangingPunct="0">
              <a:defRPr/>
            </a:pPr>
            <a:endParaRPr kumimoji="0" lang="en-US" sz="1800">
              <a:solidFill>
                <a:srgbClr val="000000"/>
              </a:solidFill>
              <a:latin typeface="Arial"/>
              <a:ea typeface="ＭＳ Ｐゴシック" charset="0"/>
              <a:cs typeface="Arial"/>
            </a:endParaRPr>
          </a:p>
        </p:txBody>
      </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55688" name="Slide Number Placeholder 4"/>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92AC8DC8-01B2-4808-9FDF-48BFBEA0412A}" type="slidenum">
              <a:rPr lang="en-US" altLang="ko-KR" sz="1200" i="0">
                <a:solidFill>
                  <a:srgbClr val="000000"/>
                </a:solidFill>
                <a:latin typeface="Arial" pitchFamily="34" charset="0"/>
              </a:rPr>
              <a:pPr/>
              <a:t>4</a:t>
            </a:fld>
            <a:endParaRPr lang="en-US" altLang="ko-KR" sz="1200" i="0" dirty="0">
              <a:solidFill>
                <a:srgbClr val="000000"/>
              </a:solidFill>
              <a:latin typeface="Arial" pitchFamily="34" charset="0"/>
            </a:endParaRPr>
          </a:p>
        </p:txBody>
      </p:sp>
      <p:sp>
        <p:nvSpPr>
          <p:cNvPr id="65" name="Rectangle 2"/>
          <p:cNvSpPr>
            <a:spLocks noGrp="1" noChangeArrowheads="1"/>
          </p:cNvSpPr>
          <p:nvPr>
            <p:ph type="title"/>
          </p:nvPr>
        </p:nvSpPr>
        <p:spPr>
          <a:xfrm>
            <a:off x="533400" y="-14288"/>
            <a:ext cx="8428038" cy="1143001"/>
          </a:xfrm>
        </p:spPr>
        <p:txBody>
          <a:bodyPr/>
          <a:lstStyle/>
          <a:p>
            <a:pPr>
              <a:defRPr/>
            </a:pPr>
            <a:r>
              <a:rPr lang="en-US" sz="4000" dirty="0">
                <a:ea typeface="ＭＳ Ｐゴシック" charset="0"/>
              </a:rPr>
              <a:t>Principles for QOS </a:t>
            </a:r>
            <a:r>
              <a:rPr lang="en-US" sz="4000" dirty="0" smtClean="0">
                <a:ea typeface="ＭＳ Ｐゴシック" charset="0"/>
              </a:rPr>
              <a:t>guarantees </a:t>
            </a:r>
            <a:r>
              <a:rPr lang="en-US" sz="4000" dirty="0">
                <a:ea typeface="ＭＳ Ｐゴシック" charset="0"/>
              </a:rPr>
              <a:t>(more)</a:t>
            </a:r>
          </a:p>
        </p:txBody>
      </p:sp>
      <p:pic>
        <p:nvPicPr>
          <p:cNvPr id="155690" name="Picture 6" descr="underline_b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3" y="806450"/>
            <a:ext cx="8228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5691" name="Group 542"/>
          <p:cNvGrpSpPr>
            <a:grpSpLocks/>
          </p:cNvGrpSpPr>
          <p:nvPr/>
        </p:nvGrpSpPr>
        <p:grpSpPr bwMode="auto">
          <a:xfrm>
            <a:off x="1641475" y="3938588"/>
            <a:ext cx="985838" cy="895350"/>
            <a:chOff x="-44" y="1473"/>
            <a:chExt cx="981" cy="1105"/>
          </a:xfrm>
        </p:grpSpPr>
        <p:pic>
          <p:nvPicPr>
            <p:cNvPr id="155725" name="Picture 529"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72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latinLnBrk="0" hangingPunct="0"/>
              <a:endParaRPr kumimoji="0" lang="ko-KR" altLang="en-US" sz="1800" i="1" smtClean="0">
                <a:solidFill>
                  <a:srgbClr val="000000"/>
                </a:solidFill>
                <a:latin typeface="Comic Sans MS" pitchFamily="66" charset="0"/>
              </a:endParaRPr>
            </a:p>
          </p:txBody>
        </p:sp>
      </p:grpSp>
      <p:grpSp>
        <p:nvGrpSpPr>
          <p:cNvPr id="155692" name="Group 249"/>
          <p:cNvGrpSpPr>
            <a:grpSpLocks/>
          </p:cNvGrpSpPr>
          <p:nvPr/>
        </p:nvGrpSpPr>
        <p:grpSpPr bwMode="auto">
          <a:xfrm>
            <a:off x="6759575" y="4033838"/>
            <a:ext cx="363538" cy="687387"/>
            <a:chOff x="4140" y="429"/>
            <a:chExt cx="1425" cy="2396"/>
          </a:xfrm>
        </p:grpSpPr>
        <p:sp>
          <p:nvSpPr>
            <p:cNvPr id="155693"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7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55695"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55696"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75"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5698" name="Group 255"/>
            <p:cNvGrpSpPr>
              <a:grpSpLocks/>
            </p:cNvGrpSpPr>
            <p:nvPr/>
          </p:nvGrpSpPr>
          <p:grpSpPr bwMode="auto">
            <a:xfrm>
              <a:off x="4749" y="668"/>
              <a:ext cx="581" cy="145"/>
              <a:chOff x="614" y="2568"/>
              <a:chExt cx="725" cy="139"/>
            </a:xfrm>
          </p:grpSpPr>
          <p:sp>
            <p:nvSpPr>
              <p:cNvPr id="101"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02"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77"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5700" name="Group 259"/>
            <p:cNvGrpSpPr>
              <a:grpSpLocks/>
            </p:cNvGrpSpPr>
            <p:nvPr/>
          </p:nvGrpSpPr>
          <p:grpSpPr bwMode="auto">
            <a:xfrm>
              <a:off x="4747" y="994"/>
              <a:ext cx="581" cy="134"/>
              <a:chOff x="614" y="2568"/>
              <a:chExt cx="725" cy="139"/>
            </a:xfrm>
          </p:grpSpPr>
          <p:sp>
            <p:nvSpPr>
              <p:cNvPr id="99"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00"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79"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80"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nvGrpSpPr>
            <p:cNvPr id="155703" name="Group 264"/>
            <p:cNvGrpSpPr>
              <a:grpSpLocks/>
            </p:cNvGrpSpPr>
            <p:nvPr/>
          </p:nvGrpSpPr>
          <p:grpSpPr bwMode="auto">
            <a:xfrm>
              <a:off x="4735" y="1627"/>
              <a:ext cx="582" cy="151"/>
              <a:chOff x="614" y="2568"/>
              <a:chExt cx="725" cy="139"/>
            </a:xfrm>
          </p:grpSpPr>
          <p:sp>
            <p:nvSpPr>
              <p:cNvPr id="97"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8"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155704"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grpSp>
          <p:nvGrpSpPr>
            <p:cNvPr id="155705" name="Group 268"/>
            <p:cNvGrpSpPr>
              <a:grpSpLocks/>
            </p:cNvGrpSpPr>
            <p:nvPr/>
          </p:nvGrpSpPr>
          <p:grpSpPr bwMode="auto">
            <a:xfrm>
              <a:off x="4739" y="1327"/>
              <a:ext cx="582" cy="139"/>
              <a:chOff x="614" y="2568"/>
              <a:chExt cx="725" cy="139"/>
            </a:xfrm>
          </p:grpSpPr>
          <p:sp>
            <p:nvSpPr>
              <p:cNvPr id="95"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6"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84"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55707"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155708"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87"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155710"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latinLnBrk="0" hangingPunct="0"/>
              <a:endParaRPr kumimoji="0" lang="ko-KR" altLang="en-US" sz="1800" i="1" smtClean="0">
                <a:solidFill>
                  <a:srgbClr val="000000"/>
                </a:solidFill>
                <a:latin typeface="Comic Sans MS" pitchFamily="66" charset="0"/>
              </a:endParaRPr>
            </a:p>
          </p:txBody>
        </p:sp>
        <p:sp>
          <p:nvSpPr>
            <p:cNvPr id="89"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0"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1"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2"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endParaRPr kumimoji="0" lang="ko-KR" altLang="ko-KR" sz="1800" i="0" smtClean="0">
                <a:solidFill>
                  <a:srgbClr val="FF0000"/>
                </a:solidFill>
                <a:latin typeface="Arial" pitchFamily="34" charset="0"/>
                <a:cs typeface="Arial" pitchFamily="34" charset="0"/>
              </a:endParaRPr>
            </a:p>
          </p:txBody>
        </p:sp>
        <p:sp>
          <p:nvSpPr>
            <p:cNvPr id="93"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sp>
          <p:nvSpPr>
            <p:cNvPr id="94"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i="0" smtClean="0">
                <a:solidFill>
                  <a:srgbClr val="000000"/>
                </a:solidFill>
                <a:latin typeface="Arial" pitchFamily="34" charset="0"/>
                <a:cs typeface="Arial" pitchFamily="34" charset="0"/>
              </a:endParaRPr>
            </a:p>
          </p:txBody>
        </p:sp>
      </p:grpSp>
      <p:sp>
        <p:nvSpPr>
          <p:cNvPr id="103" name="직사각형 102"/>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3915400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40</a:t>
            </a:fld>
            <a:endParaRPr lang="en-US" altLang="ko-KR" sz="1000">
              <a:solidFill>
                <a:srgbClr val="898989"/>
              </a:solidFill>
            </a:endParaRPr>
          </a:p>
        </p:txBody>
      </p:sp>
      <p:sp>
        <p:nvSpPr>
          <p:cNvPr id="62468" name="Rectangle 3"/>
          <p:cNvSpPr>
            <a:spLocks noGrp="1" noChangeArrowheads="1"/>
          </p:cNvSpPr>
          <p:nvPr>
            <p:ph type="body" idx="1"/>
          </p:nvPr>
        </p:nvSpPr>
        <p:spPr>
          <a:xfrm>
            <a:off x="72008" y="1269131"/>
            <a:ext cx="8964488" cy="3528021"/>
          </a:xfrm>
          <a:extLst>
            <a:ext uri="{FAA26D3D-D897-4be2-8F04-BA451C77F1D7}">
              <ma14:placeholderFlag xmlns:ma14="http://schemas.microsoft.com/office/mac/drawingml/2011/main" xmlns="" val="1"/>
            </a:ext>
          </a:extLst>
        </p:spPr>
        <p:txBody>
          <a:bodyPr/>
          <a:lstStyle/>
          <a:p>
            <a:pPr marL="0" indent="0" eaLnBrk="1" hangingPunct="1">
              <a:lnSpc>
                <a:spcPct val="80000"/>
              </a:lnSpc>
              <a:buNone/>
            </a:pPr>
            <a:endParaRPr lang="en-US" altLang="ko-KR" sz="2400" dirty="0">
              <a:latin typeface="Arial" pitchFamily="34" charset="0"/>
            </a:endParaRPr>
          </a:p>
          <a:p>
            <a:pPr>
              <a:buFont typeface="Wingdings" panose="05000000000000000000" pitchFamily="2" charset="2"/>
              <a:buChar char="v"/>
            </a:pPr>
            <a:r>
              <a:rPr lang="en-US" altLang="ko-KR" sz="2000" dirty="0">
                <a:latin typeface="Arial" panose="020B0604020202020204" pitchFamily="34" charset="0"/>
                <a:cs typeface="Arial" panose="020B0604020202020204" pitchFamily="34" charset="0"/>
              </a:rPr>
              <a:t>Van </a:t>
            </a:r>
            <a:r>
              <a:rPr lang="en-US" altLang="ko-KR" sz="2000" dirty="0" smtClean="0">
                <a:latin typeface="Arial" panose="020B0604020202020204" pitchFamily="34" charset="0"/>
                <a:cs typeface="Arial" panose="020B0604020202020204" pitchFamily="34" charset="0"/>
              </a:rPr>
              <a:t>Jacobson , </a:t>
            </a:r>
            <a:r>
              <a:rPr lang="en-US" altLang="ko-KR" sz="2000" dirty="0">
                <a:latin typeface="Arial" panose="020B0604020202020204" pitchFamily="34" charset="0"/>
                <a:cs typeface="Arial" panose="020B0604020202020204" pitchFamily="34" charset="0"/>
              </a:rPr>
              <a:t>“Congestion Avoidance and Control”</a:t>
            </a:r>
            <a:endParaRPr lang="en-US" altLang="ko-KR" sz="20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altLang="ko-KR" sz="2000" dirty="0">
                <a:latin typeface="Arial" pitchFamily="34" charset="0"/>
                <a:cs typeface="Arial" panose="020B0604020202020204" pitchFamily="34" charset="0"/>
              </a:rPr>
              <a:t>Kevin </a:t>
            </a:r>
            <a:r>
              <a:rPr lang="en-US" altLang="ko-KR" sz="2000" dirty="0" smtClean="0">
                <a:latin typeface="Arial" pitchFamily="34" charset="0"/>
                <a:cs typeface="Arial" panose="020B0604020202020204" pitchFamily="34" charset="0"/>
              </a:rPr>
              <a:t>Fall et al., </a:t>
            </a:r>
            <a:r>
              <a:rPr lang="en-US" altLang="ko-KR" sz="2000" dirty="0">
                <a:latin typeface="Arial" pitchFamily="34" charset="0"/>
                <a:cs typeface="Arial" panose="020B0604020202020204" pitchFamily="34" charset="0"/>
              </a:rPr>
              <a:t>“Simulation-based Comparisons of Tahoe, Reno, and SACK </a:t>
            </a:r>
            <a:r>
              <a:rPr lang="en-US" altLang="ko-KR" sz="2000" dirty="0" smtClean="0">
                <a:latin typeface="Arial" pitchFamily="34" charset="0"/>
                <a:cs typeface="Arial" panose="020B0604020202020204" pitchFamily="34" charset="0"/>
              </a:rPr>
              <a:t>TCP”</a:t>
            </a:r>
          </a:p>
          <a:p>
            <a:pPr marL="0" indent="0">
              <a:buNone/>
            </a:pPr>
            <a:endParaRPr lang="en-US" altLang="ko-KR" sz="2000" dirty="0">
              <a:latin typeface="Arial" pitchFamily="34" charset="0"/>
              <a:cs typeface="Arial" panose="020B0604020202020204" pitchFamily="34" charset="0"/>
            </a:endParaRPr>
          </a:p>
          <a:p>
            <a:pPr eaLnBrk="1" hangingPunct="1">
              <a:buFont typeface="Wingdings" panose="05000000000000000000" pitchFamily="2" charset="2"/>
              <a:buChar char="u"/>
            </a:pPr>
            <a:r>
              <a:rPr lang="en-US" altLang="ko-KR" sz="2000" b="1" dirty="0" smtClean="0">
                <a:solidFill>
                  <a:srgbClr val="0000FF"/>
                </a:solidFill>
                <a:latin typeface="Arial" pitchFamily="34" charset="0"/>
              </a:rPr>
              <a:t>Submit less than 1 </a:t>
            </a:r>
            <a:r>
              <a:rPr lang="en-US" altLang="ko-KR" sz="2000" b="1" dirty="0">
                <a:solidFill>
                  <a:srgbClr val="0000FF"/>
                </a:solidFill>
                <a:latin typeface="Arial" pitchFamily="34" charset="0"/>
              </a:rPr>
              <a:t>page report online via KLMS by </a:t>
            </a:r>
            <a:r>
              <a:rPr lang="en-US" altLang="ko-KR" sz="2000" b="1" dirty="0" smtClean="0">
                <a:solidFill>
                  <a:srgbClr val="0000FF"/>
                </a:solidFill>
                <a:latin typeface="Arial" pitchFamily="34" charset="0"/>
              </a:rPr>
              <a:t>6pm Oct. 5 </a:t>
            </a:r>
            <a:r>
              <a:rPr lang="en-US" altLang="ko-KR" sz="2000" b="1" dirty="0">
                <a:solidFill>
                  <a:srgbClr val="0000FF"/>
                </a:solidFill>
                <a:latin typeface="Arial" pitchFamily="34" charset="0"/>
              </a:rPr>
              <a:t>which is the day before the lecture of </a:t>
            </a:r>
            <a:r>
              <a:rPr lang="en-US" altLang="ko-KR" sz="2000" b="1" dirty="0" smtClean="0">
                <a:solidFill>
                  <a:srgbClr val="0000FF"/>
                </a:solidFill>
                <a:latin typeface="Arial" pitchFamily="34" charset="0"/>
              </a:rPr>
              <a:t>Oct. 6 </a:t>
            </a:r>
            <a:r>
              <a:rPr lang="en-US" altLang="ko-KR" sz="2000" b="1" dirty="0">
                <a:solidFill>
                  <a:srgbClr val="0000FF"/>
                </a:solidFill>
                <a:latin typeface="Arial" pitchFamily="34" charset="0"/>
              </a:rPr>
              <a:t>(</a:t>
            </a:r>
            <a:r>
              <a:rPr lang="en-US" altLang="ko-KR" sz="2000" b="1" dirty="0" smtClean="0">
                <a:solidFill>
                  <a:srgbClr val="0000FF"/>
                </a:solidFill>
                <a:latin typeface="Arial" pitchFamily="34" charset="0"/>
              </a:rPr>
              <a:t>Thur.)</a:t>
            </a:r>
            <a:endParaRPr lang="en-US" altLang="ko-KR" sz="2000" b="1" dirty="0">
              <a:solidFill>
                <a:srgbClr val="0000FF"/>
              </a:solidFill>
              <a:latin typeface="Arial" pitchFamily="34" charset="0"/>
            </a:endParaRPr>
          </a:p>
          <a:p>
            <a:pPr eaLnBrk="1" hangingPunct="1">
              <a:buFont typeface="Wingdings" panose="05000000000000000000" pitchFamily="2" charset="2"/>
              <a:buChar char="u"/>
            </a:pPr>
            <a:r>
              <a:rPr lang="en-US" altLang="ko-KR" sz="2000" b="1" dirty="0">
                <a:solidFill>
                  <a:srgbClr val="0000FF"/>
                </a:solidFill>
                <a:latin typeface="Arial" pitchFamily="34" charset="0"/>
              </a:rPr>
              <a:t>Submit </a:t>
            </a:r>
            <a:r>
              <a:rPr lang="en-US" altLang="ko-KR" sz="2000" b="1" dirty="0" smtClean="0">
                <a:solidFill>
                  <a:srgbClr val="0000FF"/>
                </a:solidFill>
                <a:latin typeface="Arial" pitchFamily="34" charset="0"/>
              </a:rPr>
              <a:t>also hard copy report </a:t>
            </a:r>
            <a:r>
              <a:rPr lang="en-US" altLang="ko-KR" sz="2000" b="1" dirty="0">
                <a:solidFill>
                  <a:srgbClr val="0000FF"/>
                </a:solidFill>
                <a:latin typeface="Arial" pitchFamily="34" charset="0"/>
              </a:rPr>
              <a:t>at the beginning of the lecture of Oct. </a:t>
            </a:r>
            <a:r>
              <a:rPr lang="en-US" altLang="ko-KR" sz="2000" b="1" dirty="0" smtClean="0">
                <a:solidFill>
                  <a:srgbClr val="0000FF"/>
                </a:solidFill>
                <a:latin typeface="Arial" pitchFamily="34" charset="0"/>
              </a:rPr>
              <a:t>6 </a:t>
            </a:r>
            <a:r>
              <a:rPr lang="en-US" altLang="ko-KR" sz="2000" b="1" dirty="0">
                <a:solidFill>
                  <a:srgbClr val="0000FF"/>
                </a:solidFill>
                <a:latin typeface="Arial" pitchFamily="34" charset="0"/>
              </a:rPr>
              <a:t>(</a:t>
            </a:r>
            <a:r>
              <a:rPr lang="en-US" altLang="ko-KR" sz="2000" b="1" dirty="0" smtClean="0">
                <a:solidFill>
                  <a:srgbClr val="0000FF"/>
                </a:solidFill>
                <a:latin typeface="Arial" pitchFamily="34" charset="0"/>
              </a:rPr>
              <a:t>Thur.) </a:t>
            </a:r>
            <a:r>
              <a:rPr lang="en-US" altLang="ko-KR" sz="2000" b="1" dirty="0">
                <a:solidFill>
                  <a:srgbClr val="0000FF"/>
                </a:solidFill>
                <a:latin typeface="Arial" pitchFamily="34" charset="0"/>
              </a:rPr>
              <a:t>as attendance check and for discussion </a:t>
            </a:r>
            <a:endParaRPr lang="en-US" altLang="ko-KR" sz="2000" b="1" dirty="0" smtClean="0">
              <a:solidFill>
                <a:srgbClr val="0000FF"/>
              </a:solidFill>
              <a:latin typeface="Arial" pitchFamily="34" charset="0"/>
            </a:endParaRPr>
          </a:p>
          <a:p>
            <a:pPr marL="0" indent="0" eaLnBrk="1" hangingPunct="1">
              <a:buNone/>
            </a:pPr>
            <a:endParaRPr lang="en-US" altLang="ko-KR" sz="2000" b="1" dirty="0">
              <a:solidFill>
                <a:srgbClr val="0000FF"/>
              </a:solidFill>
              <a:latin typeface="Arial" pitchFamily="34" charset="0"/>
            </a:endParaRPr>
          </a:p>
          <a:p>
            <a:pPr marL="0" indent="0" eaLnBrk="1" hangingPunct="1">
              <a:buNone/>
            </a:pPr>
            <a:endParaRPr lang="en-US" altLang="ko-KR" sz="2000" b="1" dirty="0">
              <a:solidFill>
                <a:srgbClr val="0000FF"/>
              </a:solidFill>
              <a:latin typeface="Arial" pitchFamily="34" charset="0"/>
            </a:endParaRPr>
          </a:p>
          <a:p>
            <a:pPr eaLnBrk="1" hangingPunct="1">
              <a:lnSpc>
                <a:spcPct val="80000"/>
              </a:lnSpc>
            </a:pPr>
            <a:endParaRPr lang="en-US" altLang="ko-KR" sz="2000" dirty="0" smtClean="0">
              <a:latin typeface="Arial" pitchFamily="34" charset="0"/>
            </a:endParaRPr>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en-US" altLang="ko-KR" sz="3200" dirty="0" smtClean="0">
                <a:latin typeface="Arial" charset="0"/>
              </a:rPr>
              <a:t>Reading Assignment</a:t>
            </a:r>
            <a:endParaRPr lang="en-US" altLang="ko-KR" sz="3200" dirty="0">
              <a:latin typeface="Arial" charset="0"/>
            </a:endParaRPr>
          </a:p>
        </p:txBody>
      </p:sp>
    </p:spTree>
    <p:extLst>
      <p:ext uri="{BB962C8B-B14F-4D97-AF65-F5344CB8AC3E}">
        <p14:creationId xmlns:p14="http://schemas.microsoft.com/office/powerpoint/2010/main" val="35632626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41</a:t>
            </a:fld>
            <a:endParaRPr lang="en-US" altLang="ko-KR" sz="1000" dirty="0">
              <a:solidFill>
                <a:srgbClr val="898989"/>
              </a:solidFill>
            </a:endParaRPr>
          </a:p>
        </p:txBody>
      </p:sp>
      <p:sp>
        <p:nvSpPr>
          <p:cNvPr id="62468" name="Rectangle 3"/>
          <p:cNvSpPr>
            <a:spLocks noGrp="1" noChangeArrowheads="1"/>
          </p:cNvSpPr>
          <p:nvPr>
            <p:ph type="body" idx="1"/>
          </p:nvPr>
        </p:nvSpPr>
        <p:spPr>
          <a:xfrm>
            <a:off x="72008" y="1269131"/>
            <a:ext cx="8964488" cy="4824165"/>
          </a:xfrm>
          <a:extLst>
            <a:ext uri="{FAA26D3D-D897-4be2-8F04-BA451C77F1D7}">
              <ma14:placeholderFlag xmlns="" xmlns:ma14="http://schemas.microsoft.com/office/mac/drawingml/2011/main" val="1"/>
            </a:ext>
          </a:extLst>
        </p:spPr>
        <p:txBody>
          <a:bodyPr/>
          <a:lstStyle/>
          <a:p>
            <a:r>
              <a:rPr lang="en-US" altLang="ko-KR" sz="2000" dirty="0"/>
              <a:t>Worst-case situations are not familiar in the network congestions. I think </a:t>
            </a:r>
            <a:r>
              <a:rPr lang="en-US" altLang="ko-KR" sz="2000" dirty="0" smtClean="0"/>
              <a:t>that there </a:t>
            </a:r>
            <a:r>
              <a:rPr lang="en-US" altLang="ko-KR" sz="2000" dirty="0"/>
              <a:t>are a lot of heuristic algorithms similar to WF2Q. I wonder how they supposed </a:t>
            </a:r>
            <a:r>
              <a:rPr lang="en-US" altLang="ko-KR" sz="2000" dirty="0" smtClean="0"/>
              <a:t>the congestion </a:t>
            </a:r>
            <a:r>
              <a:rPr lang="en-US" altLang="ko-KR" sz="2000" dirty="0"/>
              <a:t>situations and solve the problem </a:t>
            </a:r>
            <a:endParaRPr lang="en-US" altLang="ko-KR" sz="2000" dirty="0" smtClean="0"/>
          </a:p>
          <a:p>
            <a:r>
              <a:rPr lang="en-US" altLang="ko-KR" sz="2000" dirty="0"/>
              <a:t>I wonder the ratio of the number of edge and core routers. CSFQ deals with </a:t>
            </a:r>
            <a:r>
              <a:rPr lang="en-US" altLang="ko-KR" sz="2000" dirty="0" smtClean="0"/>
              <a:t>only the </a:t>
            </a:r>
            <a:r>
              <a:rPr lang="en-US" altLang="ko-KR" sz="2000" dirty="0"/>
              <a:t>core routers but the number of edge routers is not small, I guess. I also </a:t>
            </a:r>
            <a:r>
              <a:rPr lang="en-US" altLang="ko-KR" sz="2000" dirty="0" smtClean="0"/>
              <a:t>curious about </a:t>
            </a:r>
            <a:r>
              <a:rPr lang="en-US" altLang="ko-KR" sz="2000" dirty="0"/>
              <a:t>the solutions of congestion control without fairness issues. </a:t>
            </a:r>
            <a:endParaRPr lang="en-US" altLang="ko-KR" sz="2000" dirty="0" smtClean="0"/>
          </a:p>
          <a:p>
            <a:r>
              <a:rPr lang="en-US" altLang="ko-KR" sz="2000" dirty="0"/>
              <a:t>Then, how could it be possible for the researchers to have made the "popular belief" which was wrong? It is more than suspicious that GPS and WFQ was considered to be pseudo-identical by the researchers. At least, it should have been considered by the researchers that WFQ is good mechanism for fair queueing, and the ideal fair queueing will be based on GPS. Hence, the question here is that whether the authors exaggerated a bit or the popular belief was there indeed.</a:t>
            </a:r>
            <a:endParaRPr lang="en-US" altLang="ko-KR" sz="20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1293403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42</a:t>
            </a:fld>
            <a:endParaRPr lang="en-US" altLang="ko-KR" sz="1000" dirty="0">
              <a:solidFill>
                <a:srgbClr val="898989"/>
              </a:solidFill>
            </a:endParaRPr>
          </a:p>
        </p:txBody>
      </p:sp>
      <p:sp>
        <p:nvSpPr>
          <p:cNvPr id="62468" name="Rectangle 3"/>
          <p:cNvSpPr>
            <a:spLocks noGrp="1" noChangeArrowheads="1"/>
          </p:cNvSpPr>
          <p:nvPr>
            <p:ph type="body" idx="1"/>
          </p:nvPr>
        </p:nvSpPr>
        <p:spPr>
          <a:xfrm>
            <a:off x="72008" y="1269131"/>
            <a:ext cx="8964488" cy="4824165"/>
          </a:xfrm>
          <a:extLst>
            <a:ext uri="{FAA26D3D-D897-4be2-8F04-BA451C77F1D7}">
              <ma14:placeholderFlag xmlns="" xmlns:ma14="http://schemas.microsoft.com/office/mac/drawingml/2011/main" val="1"/>
            </a:ext>
          </a:extLst>
        </p:spPr>
        <p:txBody>
          <a:bodyPr/>
          <a:lstStyle/>
          <a:p>
            <a:r>
              <a:rPr lang="en-US" altLang="ko-KR" sz="2000" dirty="0" smtClean="0"/>
              <a:t>To </a:t>
            </a:r>
            <a:r>
              <a:rPr lang="en-US" altLang="ko-KR" sz="2000" dirty="0"/>
              <a:t>identify </a:t>
            </a:r>
            <a:r>
              <a:rPr lang="en-US" altLang="ko-KR" sz="2000" dirty="0" err="1"/>
              <a:t>mis</a:t>
            </a:r>
            <a:r>
              <a:rPr lang="en-US" altLang="ko-KR" sz="2000" dirty="0"/>
              <a:t>-behaving (unfriendly), identifying those flows and, if possible, </a:t>
            </a:r>
            <a:r>
              <a:rPr lang="en-US" altLang="ko-KR" sz="2000" dirty="0" smtClean="0"/>
              <a:t>punishing them </a:t>
            </a:r>
            <a:r>
              <a:rPr lang="en-US" altLang="ko-KR" sz="2000" dirty="0"/>
              <a:t>is core-router’s role so that it may be a burden to them. How can effectively </a:t>
            </a:r>
            <a:r>
              <a:rPr lang="en-US" altLang="ko-KR" sz="2000" dirty="0" smtClean="0"/>
              <a:t>detect unfriendly </a:t>
            </a:r>
            <a:r>
              <a:rPr lang="en-US" altLang="ko-KR" sz="2000" dirty="0"/>
              <a:t>flows using core-routers in real networks</a:t>
            </a:r>
            <a:r>
              <a:rPr lang="en-US" altLang="ko-KR" sz="2000" dirty="0" smtClean="0"/>
              <a:t>?</a:t>
            </a:r>
          </a:p>
          <a:p>
            <a:r>
              <a:rPr lang="en-US" altLang="ko-KR" sz="2000" dirty="0" smtClean="0"/>
              <a:t>It </a:t>
            </a:r>
            <a:r>
              <a:rPr lang="en-US" altLang="ko-KR" sz="2000" dirty="0"/>
              <a:t>seems that when implementing this algorithm to the existing WFQ implemented </a:t>
            </a:r>
            <a:r>
              <a:rPr lang="en-US" altLang="ko-KR" sz="2000" dirty="0" smtClean="0"/>
              <a:t>routers, only </a:t>
            </a:r>
            <a:r>
              <a:rPr lang="en-US" altLang="ko-KR" sz="2000" dirty="0"/>
              <a:t>a minor revision would be needed so that easy to apply this in real-network, but is </a:t>
            </a:r>
            <a:r>
              <a:rPr lang="en-US" altLang="ko-KR" sz="2000" dirty="0" smtClean="0"/>
              <a:t>this feasible </a:t>
            </a:r>
            <a:r>
              <a:rPr lang="en-US" altLang="ko-KR" sz="2000" dirty="0"/>
              <a:t>approach in high-speed network? How can we improve the computation speed </a:t>
            </a:r>
            <a:r>
              <a:rPr lang="en-US" altLang="ko-KR" sz="2000" dirty="0" smtClean="0"/>
              <a:t>of required </a:t>
            </a:r>
            <a:r>
              <a:rPr lang="en-US" altLang="ko-KR" sz="2000" dirty="0"/>
              <a:t>function values?</a:t>
            </a:r>
          </a:p>
          <a:p>
            <a:r>
              <a:rPr lang="en-US" altLang="ko-KR" sz="2000" dirty="0" smtClean="0"/>
              <a:t>Meanwhile</a:t>
            </a:r>
            <a:r>
              <a:rPr lang="en-US" altLang="ko-KR" sz="2000" dirty="0"/>
              <a:t>, the example shown in Figure 1, 2 is highly asymmetric bandwidth </a:t>
            </a:r>
            <a:r>
              <a:rPr lang="en-US" altLang="ko-KR" sz="2000" dirty="0" smtClean="0"/>
              <a:t>distribution across </a:t>
            </a:r>
            <a:r>
              <a:rPr lang="en-US" altLang="ko-KR" sz="2000" dirty="0"/>
              <a:t>the sessions. Is this common phenomena in real network? It seems that if the </a:t>
            </a:r>
            <a:r>
              <a:rPr lang="en-US" altLang="ko-KR" sz="2000" dirty="0" smtClean="0"/>
              <a:t>weight between </a:t>
            </a:r>
            <a:r>
              <a:rPr lang="en-US" altLang="ko-KR" sz="2000" dirty="0"/>
              <a:t>the sessions are quite similar to each other, WFQ and WF2Q may not that </a:t>
            </a:r>
            <a:r>
              <a:rPr lang="en-US" altLang="ko-KR" sz="2000" dirty="0" smtClean="0"/>
              <a:t>much differ </a:t>
            </a:r>
            <a:r>
              <a:rPr lang="en-US" altLang="ko-KR" sz="2000" dirty="0"/>
              <a:t>from each other. In other words, is this approach only useful in highly </a:t>
            </a:r>
            <a:r>
              <a:rPr lang="en-US" altLang="ko-KR" sz="2000" dirty="0" smtClean="0"/>
              <a:t>asymmetric distribution </a:t>
            </a:r>
            <a:r>
              <a:rPr lang="en-US" altLang="ko-KR" sz="2000" dirty="0"/>
              <a:t>of bandwidth?</a:t>
            </a:r>
            <a:endParaRPr lang="en-US" altLang="ko-KR" sz="20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2401639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43</a:t>
            </a:fld>
            <a:endParaRPr lang="en-US" altLang="ko-KR" sz="1000" dirty="0">
              <a:solidFill>
                <a:srgbClr val="898989"/>
              </a:solidFill>
            </a:endParaRPr>
          </a:p>
        </p:txBody>
      </p:sp>
      <p:sp>
        <p:nvSpPr>
          <p:cNvPr id="62468" name="Rectangle 3"/>
          <p:cNvSpPr>
            <a:spLocks noGrp="1" noChangeArrowheads="1"/>
          </p:cNvSpPr>
          <p:nvPr>
            <p:ph type="body" idx="1"/>
          </p:nvPr>
        </p:nvSpPr>
        <p:spPr>
          <a:xfrm>
            <a:off x="72008" y="1269131"/>
            <a:ext cx="8964488" cy="4824165"/>
          </a:xfrm>
          <a:extLst>
            <a:ext uri="{FAA26D3D-D897-4be2-8F04-BA451C77F1D7}">
              <ma14:placeholderFlag xmlns="" xmlns:ma14="http://schemas.microsoft.com/office/mac/drawingml/2011/main" val="1"/>
            </a:ext>
          </a:extLst>
        </p:spPr>
        <p:txBody>
          <a:bodyPr/>
          <a:lstStyle/>
          <a:p>
            <a:r>
              <a:rPr lang="en-US" altLang="ko-KR" sz="2000" dirty="0"/>
              <a:t>Finally, the articles discusses punishment but the real challenge would be to make Internet protocols aware of their own punishment so that they can adapt and stop </a:t>
            </a:r>
            <a:r>
              <a:rPr lang="en-US" altLang="ko-KR" sz="2000" dirty="0" err="1"/>
              <a:t>mis</a:t>
            </a:r>
            <a:r>
              <a:rPr lang="en-US" altLang="ko-KR" sz="2000" dirty="0"/>
              <a:t>-behaving, for example</a:t>
            </a:r>
            <a:r>
              <a:rPr lang="en-US" altLang="ko-KR" sz="2000" dirty="0" smtClean="0"/>
              <a:t>.</a:t>
            </a:r>
          </a:p>
          <a:p>
            <a:r>
              <a:rPr lang="en-US" altLang="ko-KR" sz="2000" dirty="0"/>
              <a:t>As seen, selecting the queue with minimal virtual finish time is not easy. Especially in high-speed </a:t>
            </a:r>
            <a:r>
              <a:rPr lang="en-US" altLang="ko-KR" sz="2000" dirty="0" smtClean="0"/>
              <a:t>networks. Moreover</a:t>
            </a:r>
            <a:r>
              <a:rPr lang="en-US" altLang="ko-KR" sz="2000" dirty="0"/>
              <a:t>, the amount of processing requiring to calculate weights and other things is not relevant in a </a:t>
            </a:r>
            <a:r>
              <a:rPr lang="en-US" altLang="ko-KR" sz="2000" dirty="0" smtClean="0"/>
              <a:t>high speed environment</a:t>
            </a:r>
            <a:r>
              <a:rPr lang="en-US" altLang="ko-KR" sz="2000" dirty="0"/>
              <a:t>. Consequently, this is an example of a case where it fails to approximate GPS. Thus it </a:t>
            </a:r>
            <a:r>
              <a:rPr lang="en-US" altLang="ko-KR" sz="2000" dirty="0" smtClean="0"/>
              <a:t>could be </a:t>
            </a:r>
            <a:r>
              <a:rPr lang="en-US" altLang="ko-KR" sz="2000" dirty="0"/>
              <a:t>a good idea to think of something else which would better fit our networks. Other experiments shown in </a:t>
            </a:r>
            <a:r>
              <a:rPr lang="en-US" altLang="ko-KR" sz="2000" dirty="0" smtClean="0"/>
              <a:t>the paper </a:t>
            </a:r>
            <a:r>
              <a:rPr lang="en-US" altLang="ko-KR" sz="2000" dirty="0"/>
              <a:t>indicate that even though it usually performs almost as good as does GPS, sometimes its performance </a:t>
            </a:r>
            <a:r>
              <a:rPr lang="en-US" altLang="ko-KR" sz="2000" dirty="0" smtClean="0"/>
              <a:t>is slightly </a:t>
            </a:r>
            <a:r>
              <a:rPr lang="en-US" altLang="ko-KR" sz="2000" dirty="0"/>
              <a:t>worst.</a:t>
            </a:r>
            <a:endParaRPr lang="en-US" altLang="ko-KR" sz="20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947503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533400" y="-14288"/>
            <a:ext cx="7772400" cy="1143001"/>
          </a:xfrm>
        </p:spPr>
        <p:txBody>
          <a:bodyPr/>
          <a:lstStyle/>
          <a:p>
            <a:pPr>
              <a:defRPr/>
            </a:pPr>
            <a:r>
              <a:rPr lang="en-US" sz="4000" dirty="0">
                <a:ea typeface="ＭＳ Ｐゴシック" charset="0"/>
              </a:rPr>
              <a:t>Scheduling </a:t>
            </a:r>
            <a:r>
              <a:rPr lang="en-US" sz="4000" dirty="0" smtClean="0">
                <a:ea typeface="ＭＳ Ｐゴシック" charset="0"/>
              </a:rPr>
              <a:t>and policing mechanisms</a:t>
            </a:r>
            <a:endParaRPr lang="en-US" sz="4000" dirty="0">
              <a:ea typeface="ＭＳ Ｐゴシック" charset="0"/>
            </a:endParaRPr>
          </a:p>
        </p:txBody>
      </p:sp>
      <p:sp>
        <p:nvSpPr>
          <p:cNvPr id="238595" name="Rectangle 3"/>
          <p:cNvSpPr>
            <a:spLocks noGrp="1" noChangeArrowheads="1"/>
          </p:cNvSpPr>
          <p:nvPr>
            <p:ph type="body" idx="1"/>
          </p:nvPr>
        </p:nvSpPr>
        <p:spPr>
          <a:xfrm>
            <a:off x="533400" y="1339850"/>
            <a:ext cx="8262938" cy="3582988"/>
          </a:xfrm>
        </p:spPr>
        <p:txBody>
          <a:bodyPr/>
          <a:lstStyle/>
          <a:p>
            <a:pPr>
              <a:buFont typeface="Wingdings" charset="0"/>
              <a:buChar char="v"/>
              <a:defRPr/>
            </a:pPr>
            <a:r>
              <a:rPr lang="en-US" i="1" dirty="0">
                <a:solidFill>
                  <a:srgbClr val="CC0000"/>
                </a:solidFill>
                <a:ea typeface="ＭＳ Ｐゴシック" charset="0"/>
              </a:rPr>
              <a:t>scheduling: </a:t>
            </a:r>
            <a:r>
              <a:rPr lang="en-US" dirty="0">
                <a:ea typeface="ＭＳ Ｐゴシック" charset="0"/>
              </a:rPr>
              <a:t>choose next packet to send on link</a:t>
            </a:r>
          </a:p>
          <a:p>
            <a:pPr>
              <a:buFont typeface="Wingdings" charset="0"/>
              <a:buChar char="v"/>
              <a:defRPr/>
            </a:pPr>
            <a:r>
              <a:rPr lang="en-US" i="1" dirty="0">
                <a:solidFill>
                  <a:srgbClr val="CC0000"/>
                </a:solidFill>
                <a:ea typeface="ＭＳ Ｐゴシック" charset="0"/>
              </a:rPr>
              <a:t>FIFO (first in first out) scheduling: </a:t>
            </a:r>
            <a:r>
              <a:rPr lang="en-US" dirty="0">
                <a:ea typeface="ＭＳ Ｐゴシック" charset="0"/>
              </a:rPr>
              <a:t>send in order of arrival to queue</a:t>
            </a:r>
          </a:p>
          <a:p>
            <a:pPr lvl="1">
              <a:buFont typeface="Wingdings" charset="0"/>
              <a:buChar char="§"/>
              <a:defRPr/>
            </a:pPr>
            <a:r>
              <a:rPr lang="en-US" dirty="0">
                <a:ea typeface="ＭＳ Ｐゴシック" charset="0"/>
              </a:rPr>
              <a:t>real-world example?</a:t>
            </a:r>
          </a:p>
          <a:p>
            <a:pPr lvl="1">
              <a:buFont typeface="Wingdings" charset="0"/>
              <a:buChar char="§"/>
              <a:defRPr/>
            </a:pPr>
            <a:r>
              <a:rPr lang="en-US" i="1" dirty="0">
                <a:solidFill>
                  <a:srgbClr val="000099"/>
                </a:solidFill>
                <a:ea typeface="ＭＳ Ｐゴシック" charset="0"/>
              </a:rPr>
              <a:t>discard policy: </a:t>
            </a:r>
            <a:r>
              <a:rPr lang="en-US" dirty="0">
                <a:ea typeface="ＭＳ Ｐゴシック" charset="0"/>
              </a:rPr>
              <a:t>if packet arrives to full queue: who to discard?</a:t>
            </a:r>
          </a:p>
          <a:p>
            <a:pPr lvl="2">
              <a:lnSpc>
                <a:spcPts val="2280"/>
              </a:lnSpc>
              <a:defRPr/>
            </a:pPr>
            <a:r>
              <a:rPr lang="en-US" sz="2400" i="1" dirty="0" smtClean="0">
                <a:solidFill>
                  <a:srgbClr val="000099"/>
                </a:solidFill>
                <a:ea typeface="ＭＳ Ｐゴシック" charset="0"/>
              </a:rPr>
              <a:t>tail </a:t>
            </a:r>
            <a:r>
              <a:rPr lang="en-US" sz="2400" i="1" dirty="0">
                <a:solidFill>
                  <a:srgbClr val="000099"/>
                </a:solidFill>
                <a:ea typeface="ＭＳ Ｐゴシック" charset="0"/>
              </a:rPr>
              <a:t>drop: </a:t>
            </a:r>
            <a:r>
              <a:rPr lang="en-US" sz="2400" dirty="0">
                <a:ea typeface="ＭＳ Ｐゴシック" charset="0"/>
              </a:rPr>
              <a:t>drop arriving packet</a:t>
            </a:r>
          </a:p>
          <a:p>
            <a:pPr lvl="2">
              <a:lnSpc>
                <a:spcPts val="2280"/>
              </a:lnSpc>
              <a:defRPr/>
            </a:pPr>
            <a:r>
              <a:rPr lang="en-US" sz="2400" i="1" dirty="0">
                <a:solidFill>
                  <a:srgbClr val="000099"/>
                </a:solidFill>
                <a:ea typeface="ＭＳ Ｐゴシック" charset="0"/>
              </a:rPr>
              <a:t>priority: </a:t>
            </a:r>
            <a:r>
              <a:rPr lang="en-US" sz="2400" dirty="0">
                <a:ea typeface="ＭＳ Ｐゴシック" charset="0"/>
              </a:rPr>
              <a:t>drop/remove on priority basis</a:t>
            </a:r>
          </a:p>
          <a:p>
            <a:pPr lvl="2">
              <a:lnSpc>
                <a:spcPts val="2280"/>
              </a:lnSpc>
              <a:defRPr/>
            </a:pPr>
            <a:r>
              <a:rPr lang="en-US" sz="2400" i="1" dirty="0">
                <a:solidFill>
                  <a:srgbClr val="000099"/>
                </a:solidFill>
                <a:ea typeface="ＭＳ Ｐゴシック" charset="0"/>
              </a:rPr>
              <a:t>random: </a:t>
            </a:r>
            <a:r>
              <a:rPr lang="en-US" sz="2400" dirty="0">
                <a:ea typeface="ＭＳ Ｐゴシック" charset="0"/>
              </a:rPr>
              <a:t>drop/remove randomly</a:t>
            </a:r>
          </a:p>
        </p:txBody>
      </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57700" name="Slide Number Placeholder 6"/>
          <p:cNvSpPr>
            <a:spLocks noGrp="1"/>
          </p:cNvSpPr>
          <p:nvPr>
            <p:ph type="sldNum" sz="quarter" idx="12"/>
          </p:nvPr>
        </p:nvSpPr>
        <p:spPr>
          <a:xfrm>
            <a:off x="8181975" y="6486525"/>
            <a:ext cx="676275" cy="326851"/>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5C6479D8-AE15-4F87-B9E1-0BFCFC67CB83}" type="slidenum">
              <a:rPr lang="en-US" altLang="ko-KR" sz="1200" i="0">
                <a:solidFill>
                  <a:srgbClr val="000000"/>
                </a:solidFill>
                <a:latin typeface="Arial" pitchFamily="34" charset="0"/>
              </a:rPr>
              <a:pPr/>
              <a:t>5</a:t>
            </a:fld>
            <a:endParaRPr lang="en-US" altLang="ko-KR" sz="1200" i="0" dirty="0">
              <a:solidFill>
                <a:srgbClr val="000000"/>
              </a:solidFill>
              <a:latin typeface="Arial" pitchFamily="34" charset="0"/>
            </a:endParaRPr>
          </a:p>
        </p:txBody>
      </p:sp>
      <p:pic>
        <p:nvPicPr>
          <p:cNvPr id="157701"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782638"/>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7702" name="Group 25"/>
          <p:cNvGrpSpPr>
            <a:grpSpLocks/>
          </p:cNvGrpSpPr>
          <p:nvPr/>
        </p:nvGrpSpPr>
        <p:grpSpPr bwMode="auto">
          <a:xfrm>
            <a:off x="3771900" y="5132388"/>
            <a:ext cx="939800" cy="565150"/>
            <a:chOff x="1670312" y="2562997"/>
            <a:chExt cx="940317" cy="565219"/>
          </a:xfrm>
        </p:grpSpPr>
        <p:grpSp>
          <p:nvGrpSpPr>
            <p:cNvPr id="157711" name="Group 28"/>
            <p:cNvGrpSpPr>
              <a:grpSpLocks/>
            </p:cNvGrpSpPr>
            <p:nvPr/>
          </p:nvGrpSpPr>
          <p:grpSpPr bwMode="auto">
            <a:xfrm>
              <a:off x="1670312" y="2562997"/>
              <a:ext cx="929822" cy="565219"/>
              <a:chOff x="1670312" y="2562997"/>
              <a:chExt cx="929822" cy="565219"/>
            </a:xfrm>
          </p:grpSpPr>
          <p:sp>
            <p:nvSpPr>
              <p:cNvPr id="157713" name="Rectangle 30"/>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cxnSp>
            <p:nvCxnSpPr>
              <p:cNvPr id="157714" name="Straight Connector 31"/>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15" name="Straight Connector 32"/>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16" name="Straight Connector 33"/>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17" name="Straight Connector 34"/>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18" name="Straight Connector 35"/>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19" name="Straight Connector 36"/>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720" name="Straight Connector 37"/>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7712" name="Rectangle 29"/>
            <p:cNvSpPr>
              <a:spLocks noChangeArrowheads="1"/>
            </p:cNvSpPr>
            <p:nvPr/>
          </p:nvSpPr>
          <p:spPr bwMode="auto">
            <a:xfrm>
              <a:off x="1916862" y="2571262"/>
              <a:ext cx="693767" cy="547076"/>
            </a:xfrm>
            <a:prstGeom prst="rect">
              <a:avLst/>
            </a:prstGeom>
            <a:solidFill>
              <a:srgbClr val="000099">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sp>
        <p:nvSpPr>
          <p:cNvPr id="157703" name="Oval 27"/>
          <p:cNvSpPr>
            <a:spLocks noChangeArrowheads="1"/>
          </p:cNvSpPr>
          <p:nvPr/>
        </p:nvSpPr>
        <p:spPr bwMode="auto">
          <a:xfrm>
            <a:off x="4799013" y="5103813"/>
            <a:ext cx="631825" cy="6286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cxnSp>
        <p:nvCxnSpPr>
          <p:cNvPr id="157704" name="Straight Arrow Connector 11"/>
          <p:cNvCxnSpPr>
            <a:cxnSpLocks noChangeShapeType="1"/>
          </p:cNvCxnSpPr>
          <p:nvPr/>
        </p:nvCxnSpPr>
        <p:spPr bwMode="auto">
          <a:xfrm>
            <a:off x="2532063" y="5414963"/>
            <a:ext cx="1054100" cy="0"/>
          </a:xfrm>
          <a:prstGeom prst="straightConnector1">
            <a:avLst/>
          </a:prstGeom>
          <a:noFill/>
          <a:ln w="19050">
            <a:solidFill>
              <a:srgbClr val="000099"/>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705" name="TextBox 17"/>
          <p:cNvSpPr txBox="1">
            <a:spLocks noChangeArrowheads="1"/>
          </p:cNvSpPr>
          <p:nvPr/>
        </p:nvSpPr>
        <p:spPr bwMode="auto">
          <a:xfrm>
            <a:off x="3514725" y="5699125"/>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queue</a:t>
            </a:r>
          </a:p>
          <a:p>
            <a:pPr algn="ctr" eaLnBrk="0" latinLnBrk="0" hangingPunct="0"/>
            <a:r>
              <a:rPr kumimoji="0" lang="en-US" altLang="ko-KR" sz="1400" i="0" smtClean="0">
                <a:solidFill>
                  <a:srgbClr val="000000"/>
                </a:solidFill>
                <a:latin typeface="Arial" pitchFamily="34" charset="0"/>
                <a:cs typeface="Arial" pitchFamily="34" charset="0"/>
              </a:rPr>
              <a:t>(waiting area)</a:t>
            </a:r>
          </a:p>
        </p:txBody>
      </p:sp>
      <p:sp>
        <p:nvSpPr>
          <p:cNvPr id="157706" name="TextBox 18"/>
          <p:cNvSpPr txBox="1">
            <a:spLocks noChangeArrowheads="1"/>
          </p:cNvSpPr>
          <p:nvPr/>
        </p:nvSpPr>
        <p:spPr bwMode="auto">
          <a:xfrm>
            <a:off x="2673350" y="5459413"/>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packet</a:t>
            </a:r>
          </a:p>
          <a:p>
            <a:pPr algn="ctr" eaLnBrk="0" latinLnBrk="0" hangingPunct="0"/>
            <a:r>
              <a:rPr kumimoji="0" lang="en-US" altLang="ko-KR" sz="1400" i="0" smtClean="0">
                <a:solidFill>
                  <a:srgbClr val="000000"/>
                </a:solidFill>
                <a:latin typeface="Arial" pitchFamily="34" charset="0"/>
                <a:cs typeface="Arial" pitchFamily="34" charset="0"/>
              </a:rPr>
              <a:t>arrivals</a:t>
            </a:r>
          </a:p>
        </p:txBody>
      </p:sp>
      <p:cxnSp>
        <p:nvCxnSpPr>
          <p:cNvPr id="157707" name="Straight Arrow Connector 20"/>
          <p:cNvCxnSpPr>
            <a:cxnSpLocks noChangeShapeType="1"/>
          </p:cNvCxnSpPr>
          <p:nvPr/>
        </p:nvCxnSpPr>
        <p:spPr bwMode="auto">
          <a:xfrm>
            <a:off x="5632450" y="5400675"/>
            <a:ext cx="906463" cy="4763"/>
          </a:xfrm>
          <a:prstGeom prst="straightConnector1">
            <a:avLst/>
          </a:prstGeom>
          <a:noFill/>
          <a:ln w="19050">
            <a:solidFill>
              <a:srgbClr val="000099"/>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708" name="TextBox 22"/>
          <p:cNvSpPr txBox="1">
            <a:spLocks noChangeArrowheads="1"/>
          </p:cNvSpPr>
          <p:nvPr/>
        </p:nvSpPr>
        <p:spPr bwMode="auto">
          <a:xfrm>
            <a:off x="5724525" y="550862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packet</a:t>
            </a:r>
          </a:p>
          <a:p>
            <a:pPr algn="ctr" eaLnBrk="0" latinLnBrk="0" hangingPunct="0"/>
            <a:r>
              <a:rPr kumimoji="0" lang="en-US" altLang="ko-KR" sz="1400" i="0" smtClean="0">
                <a:solidFill>
                  <a:srgbClr val="000000"/>
                </a:solidFill>
                <a:latin typeface="Arial" pitchFamily="34" charset="0"/>
                <a:cs typeface="Arial" pitchFamily="34" charset="0"/>
              </a:rPr>
              <a:t>departures</a:t>
            </a:r>
          </a:p>
        </p:txBody>
      </p:sp>
      <p:sp>
        <p:nvSpPr>
          <p:cNvPr id="157709" name="TextBox 23"/>
          <p:cNvSpPr txBox="1">
            <a:spLocks noChangeArrowheads="1"/>
          </p:cNvSpPr>
          <p:nvPr/>
        </p:nvSpPr>
        <p:spPr bwMode="auto">
          <a:xfrm>
            <a:off x="4714875" y="5703888"/>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link</a:t>
            </a:r>
          </a:p>
          <a:p>
            <a:pPr algn="ctr" eaLnBrk="0" latinLnBrk="0" hangingPunct="0"/>
            <a:r>
              <a:rPr kumimoji="0" lang="en-US" altLang="ko-KR" sz="1400" i="0" smtClean="0">
                <a:solidFill>
                  <a:srgbClr val="000000"/>
                </a:solidFill>
                <a:latin typeface="Arial" pitchFamily="34" charset="0"/>
                <a:cs typeface="Arial" pitchFamily="34" charset="0"/>
              </a:rPr>
              <a:t> (server)</a:t>
            </a:r>
          </a:p>
        </p:txBody>
      </p:sp>
      <p:cxnSp>
        <p:nvCxnSpPr>
          <p:cNvPr id="157710" name="Straight Arrow Connector 52"/>
          <p:cNvCxnSpPr>
            <a:cxnSpLocks noChangeShapeType="1"/>
            <a:stCxn id="157712" idx="3"/>
            <a:endCxn id="157703" idx="2"/>
          </p:cNvCxnSpPr>
          <p:nvPr/>
        </p:nvCxnSpPr>
        <p:spPr bwMode="auto">
          <a:xfrm>
            <a:off x="4711700" y="5414963"/>
            <a:ext cx="87313" cy="3175"/>
          </a:xfrm>
          <a:prstGeom prst="straightConnector1">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직사각형 25"/>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2605273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5" name="Picture 1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831850"/>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18" name="Rectangle 2"/>
          <p:cNvSpPr>
            <a:spLocks noGrp="1" noChangeArrowheads="1"/>
          </p:cNvSpPr>
          <p:nvPr>
            <p:ph type="title"/>
          </p:nvPr>
        </p:nvSpPr>
        <p:spPr>
          <a:xfrm>
            <a:off x="533400" y="-14288"/>
            <a:ext cx="7772400" cy="1143001"/>
          </a:xfrm>
        </p:spPr>
        <p:txBody>
          <a:bodyPr/>
          <a:lstStyle/>
          <a:p>
            <a:pPr>
              <a:defRPr/>
            </a:pPr>
            <a:r>
              <a:rPr lang="en-US" dirty="0">
                <a:ea typeface="ＭＳ Ｐゴシック" charset="0"/>
              </a:rPr>
              <a:t>Scheduling </a:t>
            </a:r>
            <a:r>
              <a:rPr lang="en-US" dirty="0" smtClean="0">
                <a:ea typeface="ＭＳ Ｐゴシック" charset="0"/>
              </a:rPr>
              <a:t>policies</a:t>
            </a:r>
            <a:r>
              <a:rPr lang="en-US" dirty="0">
                <a:ea typeface="ＭＳ Ｐゴシック" charset="0"/>
              </a:rPr>
              <a:t>: </a:t>
            </a:r>
            <a:r>
              <a:rPr lang="en-US" dirty="0" smtClean="0">
                <a:ea typeface="ＭＳ Ｐゴシック" charset="0"/>
              </a:rPr>
              <a:t>priority</a:t>
            </a:r>
            <a:endParaRPr lang="en-US" dirty="0">
              <a:ea typeface="ＭＳ Ｐゴシック" charset="0"/>
            </a:endParaRPr>
          </a:p>
        </p:txBody>
      </p:sp>
      <p:sp>
        <p:nvSpPr>
          <p:cNvPr id="239619" name="Rectangle 3"/>
          <p:cNvSpPr>
            <a:spLocks noGrp="1" noChangeArrowheads="1"/>
          </p:cNvSpPr>
          <p:nvPr>
            <p:ph type="body" idx="1"/>
          </p:nvPr>
        </p:nvSpPr>
        <p:spPr>
          <a:xfrm>
            <a:off x="576263" y="1289050"/>
            <a:ext cx="3705225" cy="5103813"/>
          </a:xfrm>
        </p:spPr>
        <p:txBody>
          <a:bodyPr/>
          <a:lstStyle/>
          <a:p>
            <a:pPr>
              <a:buFont typeface="Wingdings" charset="0"/>
              <a:buNone/>
              <a:defRPr/>
            </a:pPr>
            <a:r>
              <a:rPr lang="en-US" i="1" dirty="0" smtClean="0">
                <a:solidFill>
                  <a:srgbClr val="CC0000"/>
                </a:solidFill>
                <a:ea typeface="ＭＳ Ｐゴシック" charset="0"/>
              </a:rPr>
              <a:t>priority </a:t>
            </a:r>
            <a:r>
              <a:rPr lang="en-US" i="1" dirty="0">
                <a:solidFill>
                  <a:srgbClr val="CC0000"/>
                </a:solidFill>
                <a:ea typeface="ＭＳ Ｐゴシック" charset="0"/>
              </a:rPr>
              <a:t>scheduling: </a:t>
            </a:r>
            <a:r>
              <a:rPr lang="en-US" dirty="0" smtClean="0">
                <a:ea typeface="ＭＳ Ｐゴシック" charset="0"/>
              </a:rPr>
              <a:t>send </a:t>
            </a:r>
            <a:r>
              <a:rPr lang="en-US" dirty="0">
                <a:ea typeface="ＭＳ Ｐゴシック" charset="0"/>
              </a:rPr>
              <a:t>highest priority queued packet </a:t>
            </a:r>
          </a:p>
          <a:p>
            <a:pPr>
              <a:buFont typeface="Wingdings" charset="0"/>
              <a:buChar char="v"/>
              <a:defRPr/>
            </a:pPr>
            <a:r>
              <a:rPr lang="en-US" dirty="0">
                <a:ea typeface="ＭＳ Ｐゴシック" charset="0"/>
              </a:rPr>
              <a:t>multiple </a:t>
            </a:r>
            <a:r>
              <a:rPr lang="en-US" i="1" dirty="0">
                <a:ea typeface="ＭＳ Ｐゴシック" charset="0"/>
              </a:rPr>
              <a:t>classes</a:t>
            </a:r>
            <a:r>
              <a:rPr lang="en-US" dirty="0">
                <a:ea typeface="ＭＳ Ｐゴシック" charset="0"/>
              </a:rPr>
              <a:t>, with different priorities</a:t>
            </a:r>
          </a:p>
          <a:p>
            <a:pPr lvl="1">
              <a:buFont typeface="Wingdings" charset="0"/>
              <a:buChar char="§"/>
              <a:defRPr/>
            </a:pPr>
            <a:r>
              <a:rPr lang="en-US" dirty="0">
                <a:ea typeface="ＭＳ Ｐゴシック" charset="0"/>
              </a:rPr>
              <a:t>class may depend on marking or other header info, e.g. IP source/</a:t>
            </a:r>
            <a:r>
              <a:rPr lang="en-US" dirty="0" err="1">
                <a:ea typeface="ＭＳ Ｐゴシック" charset="0"/>
              </a:rPr>
              <a:t>dest</a:t>
            </a:r>
            <a:r>
              <a:rPr lang="en-US" dirty="0">
                <a:ea typeface="ＭＳ Ｐゴシック" charset="0"/>
              </a:rPr>
              <a:t>, port numbers, etc</a:t>
            </a:r>
            <a:r>
              <a:rPr lang="en-US" dirty="0" smtClean="0">
                <a:ea typeface="ＭＳ Ｐゴシック" charset="0"/>
              </a:rPr>
              <a:t>.</a:t>
            </a:r>
            <a:endParaRPr lang="en-US" dirty="0">
              <a:ea typeface="ＭＳ Ｐゴシック" charset="0"/>
            </a:endParaRPr>
          </a:p>
          <a:p>
            <a:pPr lvl="1">
              <a:buFont typeface="Wingdings" charset="0"/>
              <a:buChar char="§"/>
              <a:defRPr/>
            </a:pPr>
            <a:r>
              <a:rPr lang="en-US" dirty="0" smtClean="0">
                <a:ea typeface="ＭＳ Ｐゴシック" charset="0"/>
              </a:rPr>
              <a:t>real </a:t>
            </a:r>
            <a:r>
              <a:rPr lang="en-US" dirty="0">
                <a:ea typeface="ＭＳ Ｐゴシック" charset="0"/>
              </a:rPr>
              <a:t>world example? </a:t>
            </a:r>
          </a:p>
        </p:txBody>
      </p:sp>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59749" name="Slide Number Placeholder 4"/>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a:solidFill>
                  <a:srgbClr val="000000"/>
                </a:solidFill>
                <a:latin typeface="Arial" pitchFamily="34" charset="0"/>
              </a:rPr>
              <a:t>7-</a:t>
            </a:r>
            <a:fld id="{31913D54-224B-4E7E-8302-8665C92A531C}" type="slidenum">
              <a:rPr lang="en-US" altLang="ko-KR" sz="1200" i="0">
                <a:solidFill>
                  <a:srgbClr val="000000"/>
                </a:solidFill>
                <a:latin typeface="Arial" pitchFamily="34" charset="0"/>
              </a:rPr>
              <a:pPr/>
              <a:t>6</a:t>
            </a:fld>
            <a:endParaRPr lang="en-US" altLang="ko-KR" sz="1200" i="0">
              <a:solidFill>
                <a:srgbClr val="000000"/>
              </a:solidFill>
              <a:latin typeface="Arial" pitchFamily="34" charset="0"/>
            </a:endParaRPr>
          </a:p>
        </p:txBody>
      </p:sp>
      <p:grpSp>
        <p:nvGrpSpPr>
          <p:cNvPr id="159750" name="Group 8"/>
          <p:cNvGrpSpPr>
            <a:grpSpLocks/>
          </p:cNvGrpSpPr>
          <p:nvPr/>
        </p:nvGrpSpPr>
        <p:grpSpPr bwMode="auto">
          <a:xfrm>
            <a:off x="4683125" y="1214438"/>
            <a:ext cx="4051300" cy="2263775"/>
            <a:chOff x="251257" y="1325350"/>
            <a:chExt cx="4051177" cy="2263278"/>
          </a:xfrm>
        </p:grpSpPr>
        <p:grpSp>
          <p:nvGrpSpPr>
            <p:cNvPr id="159831" name="Group 9"/>
            <p:cNvGrpSpPr>
              <a:grpSpLocks/>
            </p:cNvGrpSpPr>
            <p:nvPr/>
          </p:nvGrpSpPr>
          <p:grpSpPr bwMode="auto">
            <a:xfrm>
              <a:off x="1008970" y="1860956"/>
              <a:ext cx="2431250" cy="1240418"/>
              <a:chOff x="5418640" y="1702302"/>
              <a:chExt cx="2431250" cy="1240418"/>
            </a:xfrm>
          </p:grpSpPr>
          <p:grpSp>
            <p:nvGrpSpPr>
              <p:cNvPr id="159847" name="Group 25"/>
              <p:cNvGrpSpPr>
                <a:grpSpLocks/>
              </p:cNvGrpSpPr>
              <p:nvPr/>
            </p:nvGrpSpPr>
            <p:grpSpPr bwMode="auto">
              <a:xfrm>
                <a:off x="6179876" y="2377501"/>
                <a:ext cx="929822" cy="565219"/>
                <a:chOff x="1670312" y="2562997"/>
                <a:chExt cx="929822" cy="565219"/>
              </a:xfrm>
            </p:grpSpPr>
            <p:grpSp>
              <p:nvGrpSpPr>
                <p:cNvPr id="159861" name="Group 39"/>
                <p:cNvGrpSpPr>
                  <a:grpSpLocks/>
                </p:cNvGrpSpPr>
                <p:nvPr/>
              </p:nvGrpSpPr>
              <p:grpSpPr bwMode="auto">
                <a:xfrm>
                  <a:off x="1670312" y="2562997"/>
                  <a:ext cx="929822" cy="565219"/>
                  <a:chOff x="1670312" y="2562997"/>
                  <a:chExt cx="929822" cy="565219"/>
                </a:xfrm>
              </p:grpSpPr>
              <p:sp>
                <p:nvSpPr>
                  <p:cNvPr id="159865"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cxnSp>
                <p:nvCxnSpPr>
                  <p:cNvPr id="159866"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67"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68"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69"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70"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71"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72"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grpSp>
            <p:nvGrpSpPr>
              <p:cNvPr id="159848" name="Group 26"/>
              <p:cNvGrpSpPr>
                <a:grpSpLocks/>
              </p:cNvGrpSpPr>
              <p:nvPr/>
            </p:nvGrpSpPr>
            <p:grpSpPr bwMode="auto">
              <a:xfrm>
                <a:off x="6146757" y="1702302"/>
                <a:ext cx="940317" cy="565219"/>
                <a:chOff x="1670312" y="2562997"/>
                <a:chExt cx="940317" cy="565219"/>
              </a:xfrm>
            </p:grpSpPr>
            <p:grpSp>
              <p:nvGrpSpPr>
                <p:cNvPr id="159851" name="Group 29"/>
                <p:cNvGrpSpPr>
                  <a:grpSpLocks/>
                </p:cNvGrpSpPr>
                <p:nvPr/>
              </p:nvGrpSpPr>
              <p:grpSpPr bwMode="auto">
                <a:xfrm>
                  <a:off x="1670312" y="2562997"/>
                  <a:ext cx="929822" cy="565219"/>
                  <a:chOff x="1670312" y="2562997"/>
                  <a:chExt cx="929822" cy="565219"/>
                </a:xfrm>
              </p:grpSpPr>
              <p:sp>
                <p:nvSpPr>
                  <p:cNvPr id="159853" name="Rectangle 3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cxnSp>
                <p:nvCxnSpPr>
                  <p:cNvPr id="159854" name="Straight Connector 3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55" name="Straight Connector 3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56" name="Straight Connector 3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57" name="Straight Connector 3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58" name="Straight Connector 3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59" name="Straight Connector 3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60" name="Straight Connector 3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9852" name="Rectangle 30"/>
                <p:cNvSpPr>
                  <a:spLocks noChangeArrowheads="1"/>
                </p:cNvSpPr>
                <p:nvPr/>
              </p:nvSpPr>
              <p:spPr bwMode="auto">
                <a:xfrm>
                  <a:off x="1916862" y="2571262"/>
                  <a:ext cx="693767" cy="547076"/>
                </a:xfrm>
                <a:prstGeom prst="rect">
                  <a:avLst/>
                </a:prstGeom>
                <a:solidFill>
                  <a:srgbClr val="CC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sp>
            <p:nvSpPr>
              <p:cNvPr id="159849" name="Isosceles Triangle 27"/>
              <p:cNvSpPr>
                <a:spLocks noChangeArrowheads="1"/>
              </p:cNvSpPr>
              <p:nvPr/>
            </p:nvSpPr>
            <p:spPr bwMode="auto">
              <a:xfrm rot="5400000">
                <a:off x="5346244" y="2083057"/>
                <a:ext cx="575027" cy="430236"/>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50" name="Oval 28"/>
              <p:cNvSpPr>
                <a:spLocks noChangeArrowheads="1"/>
              </p:cNvSpPr>
              <p:nvPr/>
            </p:nvSpPr>
            <p:spPr bwMode="auto">
              <a:xfrm>
                <a:off x="7216951" y="2016897"/>
                <a:ext cx="632939" cy="6288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cxnSp>
          <p:nvCxnSpPr>
            <p:cNvPr id="159832" name="Straight Arrow Connector 10"/>
            <p:cNvCxnSpPr>
              <a:cxnSpLocks noChangeShapeType="1"/>
              <a:stCxn id="159849" idx="0"/>
              <a:endCxn id="159853" idx="1"/>
            </p:cNvCxnSpPr>
            <p:nvPr/>
          </p:nvCxnSpPr>
          <p:spPr bwMode="auto">
            <a:xfrm flipV="1">
              <a:off x="1439206" y="2142535"/>
              <a:ext cx="297881" cy="314295"/>
            </a:xfrm>
            <a:prstGeom prst="straightConnector1">
              <a:avLst/>
            </a:prstGeom>
            <a:noFill/>
            <a:ln w="190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33" name="Straight Arrow Connector 11"/>
            <p:cNvCxnSpPr>
              <a:cxnSpLocks noChangeShapeType="1"/>
              <a:stCxn id="159849" idx="0"/>
              <a:endCxn id="159865" idx="1"/>
            </p:cNvCxnSpPr>
            <p:nvPr/>
          </p:nvCxnSpPr>
          <p:spPr bwMode="auto">
            <a:xfrm>
              <a:off x="1439206" y="2456830"/>
              <a:ext cx="331000" cy="360904"/>
            </a:xfrm>
            <a:prstGeom prst="straightConnector1">
              <a:avLst/>
            </a:prstGeom>
            <a:noFill/>
            <a:ln w="19050">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34" name="Straight Arrow Connector 12"/>
            <p:cNvCxnSpPr>
              <a:cxnSpLocks noChangeShapeType="1"/>
            </p:cNvCxnSpPr>
            <p:nvPr/>
          </p:nvCxnSpPr>
          <p:spPr bwMode="auto">
            <a:xfrm flipV="1">
              <a:off x="414946" y="2332657"/>
              <a:ext cx="485378" cy="6083"/>
            </a:xfrm>
            <a:prstGeom prst="straightConnector1">
              <a:avLst/>
            </a:prstGeom>
            <a:noFill/>
            <a:ln w="190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35" name="Straight Arrow Connector 13"/>
            <p:cNvCxnSpPr>
              <a:cxnSpLocks noChangeShapeType="1"/>
            </p:cNvCxnSpPr>
            <p:nvPr/>
          </p:nvCxnSpPr>
          <p:spPr bwMode="auto">
            <a:xfrm flipV="1">
              <a:off x="413380" y="2589841"/>
              <a:ext cx="485378" cy="6083"/>
            </a:xfrm>
            <a:prstGeom prst="straightConnector1">
              <a:avLst/>
            </a:prstGeom>
            <a:noFill/>
            <a:ln w="19050">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36" name="Straight Arrow Connector 14"/>
            <p:cNvCxnSpPr>
              <a:cxnSpLocks noChangeShapeType="1"/>
              <a:endCxn id="159850" idx="1"/>
            </p:cNvCxnSpPr>
            <p:nvPr/>
          </p:nvCxnSpPr>
          <p:spPr bwMode="auto">
            <a:xfrm>
              <a:off x="2675605" y="2143260"/>
              <a:ext cx="224368" cy="124379"/>
            </a:xfrm>
            <a:prstGeom prst="straightConnector1">
              <a:avLst/>
            </a:prstGeom>
            <a:noFill/>
            <a:ln w="190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37" name="Straight Arrow Connector 15"/>
            <p:cNvCxnSpPr>
              <a:cxnSpLocks noChangeShapeType="1"/>
            </p:cNvCxnSpPr>
            <p:nvPr/>
          </p:nvCxnSpPr>
          <p:spPr bwMode="auto">
            <a:xfrm flipV="1">
              <a:off x="2699077" y="2677595"/>
              <a:ext cx="185641" cy="157128"/>
            </a:xfrm>
            <a:prstGeom prst="straightConnector1">
              <a:avLst/>
            </a:prstGeom>
            <a:noFill/>
            <a:ln w="19050">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38" name="Straight Arrow Connector 16"/>
            <p:cNvCxnSpPr>
              <a:cxnSpLocks noChangeShapeType="1"/>
            </p:cNvCxnSpPr>
            <p:nvPr/>
          </p:nvCxnSpPr>
          <p:spPr bwMode="auto">
            <a:xfrm>
              <a:off x="3435754" y="2488459"/>
              <a:ext cx="390968" cy="1168"/>
            </a:xfrm>
            <a:prstGeom prst="straightConnector1">
              <a:avLst/>
            </a:prstGeom>
            <a:no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839" name="TextBox 17"/>
            <p:cNvSpPr txBox="1">
              <a:spLocks noChangeArrowheads="1"/>
            </p:cNvSpPr>
            <p:nvPr/>
          </p:nvSpPr>
          <p:spPr bwMode="auto">
            <a:xfrm>
              <a:off x="1145802" y="1325350"/>
              <a:ext cx="17053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high priority queue</a:t>
              </a:r>
            </a:p>
            <a:p>
              <a:pPr algn="ctr" eaLnBrk="0" latinLnBrk="0" hangingPunct="0"/>
              <a:r>
                <a:rPr kumimoji="0" lang="en-US" altLang="ko-KR" sz="1400" i="0" smtClean="0">
                  <a:solidFill>
                    <a:srgbClr val="000000"/>
                  </a:solidFill>
                  <a:latin typeface="Arial" pitchFamily="34" charset="0"/>
                  <a:cs typeface="Arial" pitchFamily="34" charset="0"/>
                </a:rPr>
                <a:t>(waiting area)</a:t>
              </a:r>
            </a:p>
          </p:txBody>
        </p:sp>
        <p:sp>
          <p:nvSpPr>
            <p:cNvPr id="159840" name="TextBox 18"/>
            <p:cNvSpPr txBox="1">
              <a:spLocks noChangeArrowheads="1"/>
            </p:cNvSpPr>
            <p:nvPr/>
          </p:nvSpPr>
          <p:spPr bwMode="auto">
            <a:xfrm>
              <a:off x="1272157" y="3065408"/>
              <a:ext cx="15917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low priority queue</a:t>
              </a:r>
            </a:p>
            <a:p>
              <a:pPr algn="ctr" eaLnBrk="0" latinLnBrk="0" hangingPunct="0"/>
              <a:r>
                <a:rPr kumimoji="0" lang="en-US" altLang="ko-KR" sz="1400" i="0" smtClean="0">
                  <a:solidFill>
                    <a:srgbClr val="000000"/>
                  </a:solidFill>
                  <a:latin typeface="Arial" pitchFamily="34" charset="0"/>
                  <a:cs typeface="Arial" pitchFamily="34" charset="0"/>
                </a:rPr>
                <a:t>(waiting area)</a:t>
              </a:r>
            </a:p>
          </p:txBody>
        </p:sp>
        <p:sp>
          <p:nvSpPr>
            <p:cNvPr id="159841" name="TextBox 19"/>
            <p:cNvSpPr txBox="1">
              <a:spLocks noChangeArrowheads="1"/>
            </p:cNvSpPr>
            <p:nvPr/>
          </p:nvSpPr>
          <p:spPr bwMode="auto">
            <a:xfrm>
              <a:off x="251257" y="2002904"/>
              <a:ext cx="763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arrivals</a:t>
              </a:r>
            </a:p>
          </p:txBody>
        </p:sp>
        <p:sp>
          <p:nvSpPr>
            <p:cNvPr id="159842" name="TextBox 20"/>
            <p:cNvSpPr txBox="1">
              <a:spLocks noChangeArrowheads="1"/>
            </p:cNvSpPr>
            <p:nvPr/>
          </p:nvSpPr>
          <p:spPr bwMode="auto">
            <a:xfrm>
              <a:off x="778235" y="2735146"/>
              <a:ext cx="7873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classify</a:t>
              </a:r>
            </a:p>
          </p:txBody>
        </p:sp>
        <p:cxnSp>
          <p:nvCxnSpPr>
            <p:cNvPr id="159843" name="Straight Arrow Connector 21"/>
            <p:cNvCxnSpPr>
              <a:cxnSpLocks noChangeShapeType="1"/>
            </p:cNvCxnSpPr>
            <p:nvPr/>
          </p:nvCxnSpPr>
          <p:spPr bwMode="auto">
            <a:xfrm flipV="1">
              <a:off x="3563003" y="2333194"/>
              <a:ext cx="485378" cy="6083"/>
            </a:xfrm>
            <a:prstGeom prst="straightConnector1">
              <a:avLst/>
            </a:prstGeom>
            <a:noFill/>
            <a:ln w="19050">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844" name="Straight Arrow Connector 22"/>
            <p:cNvCxnSpPr>
              <a:cxnSpLocks noChangeShapeType="1"/>
            </p:cNvCxnSpPr>
            <p:nvPr/>
          </p:nvCxnSpPr>
          <p:spPr bwMode="auto">
            <a:xfrm flipV="1">
              <a:off x="3561437" y="2590378"/>
              <a:ext cx="485378" cy="6083"/>
            </a:xfrm>
            <a:prstGeom prst="straightConnector1">
              <a:avLst/>
            </a:prstGeom>
            <a:noFill/>
            <a:ln w="19050">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845" name="TextBox 23"/>
            <p:cNvSpPr txBox="1">
              <a:spLocks noChangeArrowheads="1"/>
            </p:cNvSpPr>
            <p:nvPr/>
          </p:nvSpPr>
          <p:spPr bwMode="auto">
            <a:xfrm>
              <a:off x="3259448" y="2003441"/>
              <a:ext cx="10429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departures</a:t>
              </a:r>
            </a:p>
          </p:txBody>
        </p:sp>
        <p:sp>
          <p:nvSpPr>
            <p:cNvPr id="159846" name="TextBox 24"/>
            <p:cNvSpPr txBox="1">
              <a:spLocks noChangeArrowheads="1"/>
            </p:cNvSpPr>
            <p:nvPr/>
          </p:nvSpPr>
          <p:spPr bwMode="auto">
            <a:xfrm>
              <a:off x="2706310" y="2735682"/>
              <a:ext cx="852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r>
                <a:rPr kumimoji="0" lang="en-US" altLang="ko-KR" sz="1400" i="0" smtClean="0">
                  <a:solidFill>
                    <a:srgbClr val="000000"/>
                  </a:solidFill>
                  <a:latin typeface="Arial" pitchFamily="34" charset="0"/>
                  <a:cs typeface="Arial" pitchFamily="34" charset="0"/>
                </a:rPr>
                <a:t>link</a:t>
              </a:r>
            </a:p>
            <a:p>
              <a:pPr algn="ctr" eaLnBrk="0" latinLnBrk="0" hangingPunct="0"/>
              <a:r>
                <a:rPr kumimoji="0" lang="en-US" altLang="ko-KR" sz="1400" i="0" smtClean="0">
                  <a:solidFill>
                    <a:srgbClr val="000000"/>
                  </a:solidFill>
                  <a:latin typeface="Arial" pitchFamily="34" charset="0"/>
                  <a:cs typeface="Arial" pitchFamily="34" charset="0"/>
                </a:rPr>
                <a:t> (server)</a:t>
              </a:r>
            </a:p>
          </p:txBody>
        </p:sp>
      </p:grpSp>
      <p:cxnSp>
        <p:nvCxnSpPr>
          <p:cNvPr id="159751" name="Straight Connector 49"/>
          <p:cNvCxnSpPr>
            <a:cxnSpLocks noChangeShapeType="1"/>
          </p:cNvCxnSpPr>
          <p:nvPr/>
        </p:nvCxnSpPr>
        <p:spPr bwMode="auto">
          <a:xfrm>
            <a:off x="5489575" y="4460875"/>
            <a:ext cx="3230563" cy="0"/>
          </a:xfrm>
          <a:prstGeom prst="line">
            <a:avLst/>
          </a:prstGeom>
          <a:noFill/>
          <a:ln w="254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752" name="Straight Connector 50"/>
          <p:cNvCxnSpPr>
            <a:cxnSpLocks noChangeShapeType="1"/>
          </p:cNvCxnSpPr>
          <p:nvPr/>
        </p:nvCxnSpPr>
        <p:spPr bwMode="auto">
          <a:xfrm>
            <a:off x="5491163" y="5232400"/>
            <a:ext cx="3230562" cy="0"/>
          </a:xfrm>
          <a:prstGeom prst="line">
            <a:avLst/>
          </a:prstGeom>
          <a:noFill/>
          <a:ln w="254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2" name="Group 51"/>
          <p:cNvGrpSpPr>
            <a:grpSpLocks/>
          </p:cNvGrpSpPr>
          <p:nvPr/>
        </p:nvGrpSpPr>
        <p:grpSpPr bwMode="auto">
          <a:xfrm>
            <a:off x="5599113" y="4467225"/>
            <a:ext cx="347662" cy="754063"/>
            <a:chOff x="2797204" y="2989241"/>
            <a:chExt cx="347099" cy="755477"/>
          </a:xfrm>
        </p:grpSpPr>
        <p:sp>
          <p:nvSpPr>
            <p:cNvPr id="159827" name="Rectangle 52"/>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59828" name="Group 53"/>
            <p:cNvGrpSpPr>
              <a:grpSpLocks/>
            </p:cNvGrpSpPr>
            <p:nvPr/>
          </p:nvGrpSpPr>
          <p:grpSpPr bwMode="auto">
            <a:xfrm>
              <a:off x="2821701" y="3197503"/>
              <a:ext cx="298780" cy="338554"/>
              <a:chOff x="2821701" y="3197503"/>
              <a:chExt cx="298780" cy="338554"/>
            </a:xfrm>
          </p:grpSpPr>
          <p:sp>
            <p:nvSpPr>
              <p:cNvPr id="159829" name="Oval 5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30" name="TextBox 5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1</a:t>
                </a:r>
              </a:p>
            </p:txBody>
          </p:sp>
        </p:grpSp>
      </p:grpSp>
      <p:grpSp>
        <p:nvGrpSpPr>
          <p:cNvPr id="57" name="Group 56"/>
          <p:cNvGrpSpPr>
            <a:grpSpLocks/>
          </p:cNvGrpSpPr>
          <p:nvPr/>
        </p:nvGrpSpPr>
        <p:grpSpPr bwMode="auto">
          <a:xfrm>
            <a:off x="5948363" y="4471988"/>
            <a:ext cx="346075" cy="755650"/>
            <a:chOff x="2797204" y="2989241"/>
            <a:chExt cx="347099" cy="755477"/>
          </a:xfrm>
        </p:grpSpPr>
        <p:sp>
          <p:nvSpPr>
            <p:cNvPr id="159823" name="Rectangle 5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59824" name="Group 58"/>
            <p:cNvGrpSpPr>
              <a:grpSpLocks/>
            </p:cNvGrpSpPr>
            <p:nvPr/>
          </p:nvGrpSpPr>
          <p:grpSpPr bwMode="auto">
            <a:xfrm>
              <a:off x="2821701" y="3197503"/>
              <a:ext cx="298780" cy="338554"/>
              <a:chOff x="2821701" y="3197503"/>
              <a:chExt cx="298780" cy="338554"/>
            </a:xfrm>
          </p:grpSpPr>
          <p:sp>
            <p:nvSpPr>
              <p:cNvPr id="159825" name="Oval 59"/>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26" name="TextBox 60"/>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3</a:t>
                </a:r>
              </a:p>
            </p:txBody>
          </p:sp>
        </p:grpSp>
      </p:grpSp>
      <p:grpSp>
        <p:nvGrpSpPr>
          <p:cNvPr id="62" name="Group 61"/>
          <p:cNvGrpSpPr>
            <a:grpSpLocks/>
          </p:cNvGrpSpPr>
          <p:nvPr/>
        </p:nvGrpSpPr>
        <p:grpSpPr bwMode="auto">
          <a:xfrm>
            <a:off x="6299200" y="4467225"/>
            <a:ext cx="346075" cy="755650"/>
            <a:chOff x="997686" y="3954289"/>
            <a:chExt cx="347099" cy="755477"/>
          </a:xfrm>
        </p:grpSpPr>
        <p:sp>
          <p:nvSpPr>
            <p:cNvPr id="159819" name="Rectangle 6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59820" name="Group 63"/>
            <p:cNvGrpSpPr>
              <a:grpSpLocks/>
            </p:cNvGrpSpPr>
            <p:nvPr/>
          </p:nvGrpSpPr>
          <p:grpSpPr bwMode="auto">
            <a:xfrm>
              <a:off x="1022183" y="4162551"/>
              <a:ext cx="298780" cy="338554"/>
              <a:chOff x="2821701" y="3197503"/>
              <a:chExt cx="298780" cy="338554"/>
            </a:xfrm>
          </p:grpSpPr>
          <p:sp>
            <p:nvSpPr>
              <p:cNvPr id="159821" name="Oval 6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22" name="TextBox 6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2</a:t>
                </a:r>
              </a:p>
            </p:txBody>
          </p:sp>
        </p:grpSp>
      </p:grpSp>
      <p:grpSp>
        <p:nvGrpSpPr>
          <p:cNvPr id="67" name="Group 66"/>
          <p:cNvGrpSpPr>
            <a:grpSpLocks/>
          </p:cNvGrpSpPr>
          <p:nvPr/>
        </p:nvGrpSpPr>
        <p:grpSpPr bwMode="auto">
          <a:xfrm>
            <a:off x="6654800" y="4465638"/>
            <a:ext cx="347663" cy="754062"/>
            <a:chOff x="2797204" y="2989241"/>
            <a:chExt cx="347099" cy="755477"/>
          </a:xfrm>
        </p:grpSpPr>
        <p:sp>
          <p:nvSpPr>
            <p:cNvPr id="159815" name="Rectangle 6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59816" name="Group 68"/>
            <p:cNvGrpSpPr>
              <a:grpSpLocks/>
            </p:cNvGrpSpPr>
            <p:nvPr/>
          </p:nvGrpSpPr>
          <p:grpSpPr bwMode="auto">
            <a:xfrm>
              <a:off x="2821701" y="3197503"/>
              <a:ext cx="298780" cy="338554"/>
              <a:chOff x="2821701" y="3197503"/>
              <a:chExt cx="298780" cy="338554"/>
            </a:xfrm>
          </p:grpSpPr>
          <p:sp>
            <p:nvSpPr>
              <p:cNvPr id="159817" name="Oval 69"/>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18" name="TextBox 70"/>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4</a:t>
                </a:r>
              </a:p>
            </p:txBody>
          </p:sp>
        </p:grpSp>
      </p:grpSp>
      <p:grpSp>
        <p:nvGrpSpPr>
          <p:cNvPr id="72" name="Group 71"/>
          <p:cNvGrpSpPr>
            <a:grpSpLocks/>
          </p:cNvGrpSpPr>
          <p:nvPr/>
        </p:nvGrpSpPr>
        <p:grpSpPr bwMode="auto">
          <a:xfrm>
            <a:off x="7716838" y="4473575"/>
            <a:ext cx="347662" cy="755650"/>
            <a:chOff x="997686" y="3954289"/>
            <a:chExt cx="347099" cy="755477"/>
          </a:xfrm>
        </p:grpSpPr>
        <p:sp>
          <p:nvSpPr>
            <p:cNvPr id="159811" name="Rectangle 7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59812" name="Group 73"/>
            <p:cNvGrpSpPr>
              <a:grpSpLocks/>
            </p:cNvGrpSpPr>
            <p:nvPr/>
          </p:nvGrpSpPr>
          <p:grpSpPr bwMode="auto">
            <a:xfrm>
              <a:off x="1022183" y="4162551"/>
              <a:ext cx="298780" cy="338554"/>
              <a:chOff x="2821701" y="3197503"/>
              <a:chExt cx="298780" cy="338554"/>
            </a:xfrm>
          </p:grpSpPr>
          <p:sp>
            <p:nvSpPr>
              <p:cNvPr id="159813" name="Oval 7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14" name="TextBox 7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5</a:t>
                </a:r>
              </a:p>
            </p:txBody>
          </p:sp>
        </p:grpSp>
      </p:grpSp>
      <p:grpSp>
        <p:nvGrpSpPr>
          <p:cNvPr id="77" name="Group 76"/>
          <p:cNvGrpSpPr>
            <a:grpSpLocks/>
          </p:cNvGrpSpPr>
          <p:nvPr/>
        </p:nvGrpSpPr>
        <p:grpSpPr bwMode="auto">
          <a:xfrm>
            <a:off x="7562850" y="3776663"/>
            <a:ext cx="298450" cy="657225"/>
            <a:chOff x="4760251" y="2300242"/>
            <a:chExt cx="298780" cy="656159"/>
          </a:xfrm>
        </p:grpSpPr>
        <p:cxnSp>
          <p:nvCxnSpPr>
            <p:cNvPr id="159807" name="Straight Connector 77"/>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808" name="Group 78"/>
            <p:cNvGrpSpPr>
              <a:grpSpLocks/>
            </p:cNvGrpSpPr>
            <p:nvPr/>
          </p:nvGrpSpPr>
          <p:grpSpPr bwMode="auto">
            <a:xfrm>
              <a:off x="4760251" y="2300242"/>
              <a:ext cx="298780" cy="338554"/>
              <a:chOff x="6623318" y="3519940"/>
              <a:chExt cx="298780" cy="338554"/>
            </a:xfrm>
          </p:grpSpPr>
          <p:sp>
            <p:nvSpPr>
              <p:cNvPr id="159809" name="Oval 7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10" name="TextBox 80"/>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5</a:t>
                </a:r>
              </a:p>
            </p:txBody>
          </p:sp>
        </p:grpSp>
      </p:grpSp>
      <p:grpSp>
        <p:nvGrpSpPr>
          <p:cNvPr id="82" name="Group 81"/>
          <p:cNvGrpSpPr>
            <a:grpSpLocks/>
          </p:cNvGrpSpPr>
          <p:nvPr/>
        </p:nvGrpSpPr>
        <p:grpSpPr bwMode="auto">
          <a:xfrm>
            <a:off x="7921625" y="5243513"/>
            <a:ext cx="298450" cy="677862"/>
            <a:chOff x="5119335" y="3766271"/>
            <a:chExt cx="298780" cy="677232"/>
          </a:xfrm>
        </p:grpSpPr>
        <p:cxnSp>
          <p:nvCxnSpPr>
            <p:cNvPr id="159803" name="Straight Connector 82"/>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804" name="Group 83"/>
            <p:cNvGrpSpPr>
              <a:grpSpLocks/>
            </p:cNvGrpSpPr>
            <p:nvPr/>
          </p:nvGrpSpPr>
          <p:grpSpPr bwMode="auto">
            <a:xfrm>
              <a:off x="5119335" y="4104949"/>
              <a:ext cx="298780" cy="338554"/>
              <a:chOff x="6623318" y="3519940"/>
              <a:chExt cx="298780" cy="338554"/>
            </a:xfrm>
          </p:grpSpPr>
          <p:sp>
            <p:nvSpPr>
              <p:cNvPr id="159805" name="Oval 8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06" name="TextBox 85"/>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5</a:t>
                </a:r>
              </a:p>
            </p:txBody>
          </p:sp>
        </p:grpSp>
      </p:grpSp>
      <p:grpSp>
        <p:nvGrpSpPr>
          <p:cNvPr id="87" name="Group 86"/>
          <p:cNvGrpSpPr>
            <a:grpSpLocks/>
          </p:cNvGrpSpPr>
          <p:nvPr/>
        </p:nvGrpSpPr>
        <p:grpSpPr bwMode="auto">
          <a:xfrm>
            <a:off x="5576888" y="3505200"/>
            <a:ext cx="298450" cy="936625"/>
            <a:chOff x="2774212" y="2028763"/>
            <a:chExt cx="298780" cy="935975"/>
          </a:xfrm>
        </p:grpSpPr>
        <p:cxnSp>
          <p:nvCxnSpPr>
            <p:cNvPr id="159799" name="Straight Connector 87"/>
            <p:cNvCxnSpPr>
              <a:cxnSpLocks noChangeShapeType="1"/>
            </p:cNvCxnSpPr>
            <p:nvPr/>
          </p:nvCxnSpPr>
          <p:spPr bwMode="auto">
            <a:xfrm>
              <a:off x="2916985" y="2311177"/>
              <a:ext cx="12403" cy="653561"/>
            </a:xfrm>
            <a:prstGeom prst="line">
              <a:avLst/>
            </a:prstGeom>
            <a:noFill/>
            <a:ln w="22225">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800" name="Group 88"/>
            <p:cNvGrpSpPr>
              <a:grpSpLocks/>
            </p:cNvGrpSpPr>
            <p:nvPr/>
          </p:nvGrpSpPr>
          <p:grpSpPr bwMode="auto">
            <a:xfrm>
              <a:off x="2774212" y="2028763"/>
              <a:ext cx="298780" cy="338554"/>
              <a:chOff x="6631486" y="3519940"/>
              <a:chExt cx="298780" cy="338554"/>
            </a:xfrm>
          </p:grpSpPr>
          <p:sp>
            <p:nvSpPr>
              <p:cNvPr id="159801" name="Oval 8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802" name="TextBox 90"/>
              <p:cNvSpPr txBox="1">
                <a:spLocks noChangeArrowheads="1"/>
              </p:cNvSpPr>
              <p:nvPr/>
            </p:nvSpPr>
            <p:spPr bwMode="auto">
              <a:xfrm>
                <a:off x="6631486"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2</a:t>
                </a:r>
              </a:p>
            </p:txBody>
          </p:sp>
        </p:grpSp>
      </p:grpSp>
      <p:grpSp>
        <p:nvGrpSpPr>
          <p:cNvPr id="92" name="Group 91"/>
          <p:cNvGrpSpPr>
            <a:grpSpLocks/>
          </p:cNvGrpSpPr>
          <p:nvPr/>
        </p:nvGrpSpPr>
        <p:grpSpPr bwMode="auto">
          <a:xfrm>
            <a:off x="6518275" y="5246688"/>
            <a:ext cx="298450" cy="674687"/>
            <a:chOff x="3715481" y="3769050"/>
            <a:chExt cx="298780" cy="675327"/>
          </a:xfrm>
        </p:grpSpPr>
        <p:cxnSp>
          <p:nvCxnSpPr>
            <p:cNvPr id="159795" name="Straight Connector 92"/>
            <p:cNvCxnSpPr>
              <a:cxnSpLocks noChangeShapeType="1"/>
            </p:cNvCxnSpPr>
            <p:nvPr/>
          </p:nvCxnSpPr>
          <p:spPr bwMode="auto">
            <a:xfrm>
              <a:off x="3846513" y="3769050"/>
              <a:ext cx="12251" cy="363445"/>
            </a:xfrm>
            <a:prstGeom prst="line">
              <a:avLst/>
            </a:prstGeom>
            <a:noFill/>
            <a:ln w="22225">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796" name="Group 93"/>
            <p:cNvGrpSpPr>
              <a:grpSpLocks/>
            </p:cNvGrpSpPr>
            <p:nvPr/>
          </p:nvGrpSpPr>
          <p:grpSpPr bwMode="auto">
            <a:xfrm>
              <a:off x="3715481" y="4105823"/>
              <a:ext cx="298780" cy="338554"/>
              <a:chOff x="6631486" y="3519940"/>
              <a:chExt cx="298780" cy="338554"/>
            </a:xfrm>
          </p:grpSpPr>
          <p:sp>
            <p:nvSpPr>
              <p:cNvPr id="159797" name="Oval 9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798" name="TextBox 95"/>
              <p:cNvSpPr txBox="1">
                <a:spLocks noChangeArrowheads="1"/>
              </p:cNvSpPr>
              <p:nvPr/>
            </p:nvSpPr>
            <p:spPr bwMode="auto">
              <a:xfrm>
                <a:off x="6631486"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2</a:t>
                </a:r>
              </a:p>
            </p:txBody>
          </p:sp>
        </p:grpSp>
      </p:grpSp>
      <p:grpSp>
        <p:nvGrpSpPr>
          <p:cNvPr id="97" name="Group 96"/>
          <p:cNvGrpSpPr>
            <a:grpSpLocks/>
          </p:cNvGrpSpPr>
          <p:nvPr/>
        </p:nvGrpSpPr>
        <p:grpSpPr bwMode="auto">
          <a:xfrm>
            <a:off x="5427663" y="3794125"/>
            <a:ext cx="298450" cy="641350"/>
            <a:chOff x="2625635" y="2316906"/>
            <a:chExt cx="298780" cy="640969"/>
          </a:xfrm>
        </p:grpSpPr>
        <p:cxnSp>
          <p:nvCxnSpPr>
            <p:cNvPr id="159791" name="Straight Connector 97"/>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792" name="Group 98"/>
            <p:cNvGrpSpPr>
              <a:grpSpLocks/>
            </p:cNvGrpSpPr>
            <p:nvPr/>
          </p:nvGrpSpPr>
          <p:grpSpPr bwMode="auto">
            <a:xfrm>
              <a:off x="2625635" y="2316906"/>
              <a:ext cx="298780" cy="338554"/>
              <a:chOff x="7118580" y="4088704"/>
              <a:chExt cx="298780" cy="338554"/>
            </a:xfrm>
          </p:grpSpPr>
          <p:sp>
            <p:nvSpPr>
              <p:cNvPr id="159793" name="Oval 9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794" name="TextBox 100"/>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1</a:t>
                </a:r>
              </a:p>
            </p:txBody>
          </p:sp>
        </p:grpSp>
      </p:grpSp>
      <p:grpSp>
        <p:nvGrpSpPr>
          <p:cNvPr id="102" name="Group 101"/>
          <p:cNvGrpSpPr>
            <a:grpSpLocks/>
          </p:cNvGrpSpPr>
          <p:nvPr/>
        </p:nvGrpSpPr>
        <p:grpSpPr bwMode="auto">
          <a:xfrm>
            <a:off x="5810250" y="5253038"/>
            <a:ext cx="298450" cy="660400"/>
            <a:chOff x="3007422" y="3776327"/>
            <a:chExt cx="298780" cy="659661"/>
          </a:xfrm>
        </p:grpSpPr>
        <p:cxnSp>
          <p:nvCxnSpPr>
            <p:cNvPr id="159787" name="Straight Connector 102"/>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788" name="Group 103"/>
            <p:cNvGrpSpPr>
              <a:grpSpLocks/>
            </p:cNvGrpSpPr>
            <p:nvPr/>
          </p:nvGrpSpPr>
          <p:grpSpPr bwMode="auto">
            <a:xfrm>
              <a:off x="3007422" y="4097434"/>
              <a:ext cx="298780" cy="338554"/>
              <a:chOff x="7118580" y="4088704"/>
              <a:chExt cx="298780" cy="338554"/>
            </a:xfrm>
          </p:grpSpPr>
          <p:sp>
            <p:nvSpPr>
              <p:cNvPr id="159789" name="Oval 10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790" name="TextBox 105"/>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1</a:t>
                </a:r>
              </a:p>
            </p:txBody>
          </p:sp>
        </p:grpSp>
      </p:grpSp>
      <p:grpSp>
        <p:nvGrpSpPr>
          <p:cNvPr id="107" name="Group 106"/>
          <p:cNvGrpSpPr>
            <a:grpSpLocks/>
          </p:cNvGrpSpPr>
          <p:nvPr/>
        </p:nvGrpSpPr>
        <p:grpSpPr bwMode="auto">
          <a:xfrm>
            <a:off x="5708650" y="3810000"/>
            <a:ext cx="298450" cy="642938"/>
            <a:chOff x="2905934" y="2332859"/>
            <a:chExt cx="298780" cy="642655"/>
          </a:xfrm>
        </p:grpSpPr>
        <p:cxnSp>
          <p:nvCxnSpPr>
            <p:cNvPr id="159783" name="Straight Connector 107"/>
            <p:cNvCxnSpPr>
              <a:cxnSpLocks noChangeShapeType="1"/>
            </p:cNvCxnSpPr>
            <p:nvPr/>
          </p:nvCxnSpPr>
          <p:spPr bwMode="auto">
            <a:xfrm>
              <a:off x="3044835" y="2612069"/>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784" name="Group 108"/>
            <p:cNvGrpSpPr>
              <a:grpSpLocks/>
            </p:cNvGrpSpPr>
            <p:nvPr/>
          </p:nvGrpSpPr>
          <p:grpSpPr bwMode="auto">
            <a:xfrm>
              <a:off x="2905934" y="2332859"/>
              <a:ext cx="298780" cy="338554"/>
              <a:chOff x="7126748" y="4088704"/>
              <a:chExt cx="298780" cy="338554"/>
            </a:xfrm>
          </p:grpSpPr>
          <p:sp>
            <p:nvSpPr>
              <p:cNvPr id="159785" name="Oval 10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786" name="TextBox 110"/>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3</a:t>
                </a:r>
              </a:p>
            </p:txBody>
          </p:sp>
        </p:grpSp>
      </p:grpSp>
      <p:grpSp>
        <p:nvGrpSpPr>
          <p:cNvPr id="112" name="Group 111"/>
          <p:cNvGrpSpPr>
            <a:grpSpLocks/>
          </p:cNvGrpSpPr>
          <p:nvPr/>
        </p:nvGrpSpPr>
        <p:grpSpPr bwMode="auto">
          <a:xfrm>
            <a:off x="6169025" y="5248275"/>
            <a:ext cx="298450" cy="669925"/>
            <a:chOff x="3366049" y="3770526"/>
            <a:chExt cx="298780" cy="670225"/>
          </a:xfrm>
        </p:grpSpPr>
        <p:cxnSp>
          <p:nvCxnSpPr>
            <p:cNvPr id="159779" name="Straight Connector 112"/>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780" name="Group 113"/>
            <p:cNvGrpSpPr>
              <a:grpSpLocks/>
            </p:cNvGrpSpPr>
            <p:nvPr/>
          </p:nvGrpSpPr>
          <p:grpSpPr bwMode="auto">
            <a:xfrm>
              <a:off x="3366049" y="4102197"/>
              <a:ext cx="298780" cy="338554"/>
              <a:chOff x="7126748" y="4088704"/>
              <a:chExt cx="298780" cy="338554"/>
            </a:xfrm>
          </p:grpSpPr>
          <p:sp>
            <p:nvSpPr>
              <p:cNvPr id="159781" name="Oval 11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782" name="TextBox 115"/>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3</a:t>
                </a:r>
              </a:p>
            </p:txBody>
          </p:sp>
        </p:grpSp>
      </p:grpSp>
      <p:grpSp>
        <p:nvGrpSpPr>
          <p:cNvPr id="117" name="Group 116"/>
          <p:cNvGrpSpPr>
            <a:grpSpLocks/>
          </p:cNvGrpSpPr>
          <p:nvPr/>
        </p:nvGrpSpPr>
        <p:grpSpPr bwMode="auto">
          <a:xfrm>
            <a:off x="6865938" y="5237163"/>
            <a:ext cx="300037" cy="679450"/>
            <a:chOff x="4064326" y="3759579"/>
            <a:chExt cx="298780" cy="680611"/>
          </a:xfrm>
        </p:grpSpPr>
        <p:cxnSp>
          <p:nvCxnSpPr>
            <p:cNvPr id="159775" name="Straight Connector 117"/>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776" name="Group 118"/>
            <p:cNvGrpSpPr>
              <a:grpSpLocks/>
            </p:cNvGrpSpPr>
            <p:nvPr/>
          </p:nvGrpSpPr>
          <p:grpSpPr bwMode="auto">
            <a:xfrm>
              <a:off x="4064326" y="4101636"/>
              <a:ext cx="298780" cy="338554"/>
              <a:chOff x="7126748" y="4088704"/>
              <a:chExt cx="298780" cy="338554"/>
            </a:xfrm>
          </p:grpSpPr>
          <p:sp>
            <p:nvSpPr>
              <p:cNvPr id="159777" name="Oval 11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778" name="TextBox 120"/>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4</a:t>
                </a:r>
              </a:p>
            </p:txBody>
          </p:sp>
        </p:grpSp>
      </p:grpSp>
      <p:grpSp>
        <p:nvGrpSpPr>
          <p:cNvPr id="122" name="Group 121"/>
          <p:cNvGrpSpPr>
            <a:grpSpLocks/>
          </p:cNvGrpSpPr>
          <p:nvPr/>
        </p:nvGrpSpPr>
        <p:grpSpPr bwMode="auto">
          <a:xfrm>
            <a:off x="6330950" y="3789363"/>
            <a:ext cx="298450" cy="647700"/>
            <a:chOff x="3528567" y="2312591"/>
            <a:chExt cx="298780" cy="646584"/>
          </a:xfrm>
        </p:grpSpPr>
        <p:cxnSp>
          <p:nvCxnSpPr>
            <p:cNvPr id="159771" name="Straight Connector 122"/>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772" name="Group 123"/>
            <p:cNvGrpSpPr>
              <a:grpSpLocks/>
            </p:cNvGrpSpPr>
            <p:nvPr/>
          </p:nvGrpSpPr>
          <p:grpSpPr bwMode="auto">
            <a:xfrm>
              <a:off x="3528567" y="2312591"/>
              <a:ext cx="298780" cy="338554"/>
              <a:chOff x="7126748" y="4088704"/>
              <a:chExt cx="298780" cy="338554"/>
            </a:xfrm>
          </p:grpSpPr>
          <p:sp>
            <p:nvSpPr>
              <p:cNvPr id="159773" name="Oval 12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59774" name="TextBox 125"/>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4</a:t>
                </a:r>
              </a:p>
            </p:txBody>
          </p:sp>
        </p:grpSp>
      </p:grpSp>
      <p:sp>
        <p:nvSpPr>
          <p:cNvPr id="159768" name="TextBox 126"/>
          <p:cNvSpPr txBox="1">
            <a:spLocks noChangeArrowheads="1"/>
          </p:cNvSpPr>
          <p:nvPr/>
        </p:nvSpPr>
        <p:spPr bwMode="auto">
          <a:xfrm>
            <a:off x="4743450" y="4062413"/>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400" smtClean="0">
                <a:solidFill>
                  <a:srgbClr val="000000"/>
                </a:solidFill>
                <a:latin typeface="Arial" pitchFamily="34" charset="0"/>
                <a:cs typeface="Arial" pitchFamily="34" charset="0"/>
              </a:rPr>
              <a:t>arrivals</a:t>
            </a:r>
          </a:p>
        </p:txBody>
      </p:sp>
      <p:sp>
        <p:nvSpPr>
          <p:cNvPr id="159769" name="TextBox 127"/>
          <p:cNvSpPr txBox="1">
            <a:spLocks noChangeArrowheads="1"/>
          </p:cNvSpPr>
          <p:nvPr/>
        </p:nvSpPr>
        <p:spPr bwMode="auto">
          <a:xfrm>
            <a:off x="4767263" y="5260975"/>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400" smtClean="0">
                <a:solidFill>
                  <a:srgbClr val="000000"/>
                </a:solidFill>
                <a:latin typeface="Arial" pitchFamily="34" charset="0"/>
                <a:cs typeface="Arial" pitchFamily="34" charset="0"/>
              </a:rPr>
              <a:t>departures</a:t>
            </a:r>
          </a:p>
        </p:txBody>
      </p:sp>
      <p:sp>
        <p:nvSpPr>
          <p:cNvPr id="159770" name="TextBox 128"/>
          <p:cNvSpPr txBox="1">
            <a:spLocks noChangeArrowheads="1"/>
          </p:cNvSpPr>
          <p:nvPr/>
        </p:nvSpPr>
        <p:spPr bwMode="auto">
          <a:xfrm>
            <a:off x="4789488" y="4567238"/>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lnSpc>
                <a:spcPts val="1275"/>
              </a:lnSpc>
            </a:pPr>
            <a:r>
              <a:rPr kumimoji="0" lang="en-US" altLang="ko-KR" sz="1400" smtClean="0">
                <a:solidFill>
                  <a:srgbClr val="000000"/>
                </a:solidFill>
                <a:latin typeface="Arial" pitchFamily="34" charset="0"/>
                <a:cs typeface="Arial" pitchFamily="34" charset="0"/>
              </a:rPr>
              <a:t>packet in service</a:t>
            </a:r>
          </a:p>
        </p:txBody>
      </p:sp>
      <p:sp>
        <p:nvSpPr>
          <p:cNvPr id="128" name="직사각형 127"/>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
        <p:nvSpPr>
          <p:cNvPr id="2" name="TextBox 1"/>
          <p:cNvSpPr txBox="1"/>
          <p:nvPr/>
        </p:nvSpPr>
        <p:spPr>
          <a:xfrm>
            <a:off x="7028500" y="3176000"/>
            <a:ext cx="1080120" cy="523220"/>
          </a:xfrm>
          <a:prstGeom prst="rect">
            <a:avLst/>
          </a:prstGeom>
          <a:noFill/>
          <a:ln w="28575">
            <a:solidFill>
              <a:srgbClr val="FF0000"/>
            </a:solidFill>
          </a:ln>
        </p:spPr>
        <p:txBody>
          <a:bodyPr wrap="square" rtlCol="0">
            <a:spAutoFit/>
          </a:bodyPr>
          <a:lstStyle/>
          <a:p>
            <a:r>
              <a:rPr lang="en-US" altLang="ko-KR" sz="1400" b="1" dirty="0">
                <a:solidFill>
                  <a:srgbClr val="FF0000"/>
                </a:solidFill>
              </a:rPr>
              <a:t>c</a:t>
            </a:r>
            <a:r>
              <a:rPr lang="en-US" altLang="ko-KR" sz="1400" b="1" dirty="0" smtClean="0">
                <a:solidFill>
                  <a:srgbClr val="FF0000"/>
                </a:solidFill>
              </a:rPr>
              <a:t>an be staved!!!</a:t>
            </a:r>
            <a:endParaRPr lang="ko-KR" altLang="en-US" sz="1400" b="1" dirty="0">
              <a:solidFill>
                <a:srgbClr val="FF0000"/>
              </a:solidFill>
            </a:endParaRPr>
          </a:p>
        </p:txBody>
      </p:sp>
    </p:spTree>
    <p:extLst>
      <p:ext uri="{BB962C8B-B14F-4D97-AF65-F5344CB8AC3E}">
        <p14:creationId xmlns:p14="http://schemas.microsoft.com/office/powerpoint/2010/main" val="3976665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up)">
                                      <p:cBhvr>
                                        <p:cTn id="16" dur="500"/>
                                        <p:tgtEl>
                                          <p:spTgt spid="87"/>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up)">
                                      <p:cBhvr>
                                        <p:cTn id="20" dur="1200"/>
                                        <p:tgtEl>
                                          <p:spTgt spid="1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up)">
                                      <p:cBhvr>
                                        <p:cTn id="25" dur="500"/>
                                        <p:tgtEl>
                                          <p:spTgt spid="102"/>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up)">
                                      <p:cBhvr>
                                        <p:cTn id="29" dur="500"/>
                                        <p:tgtEl>
                                          <p:spTgt spid="57"/>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par>
                          <p:cTn id="34" fill="hold" nodeType="afterGroup">
                            <p:stCondLst>
                              <p:cond delay="1500"/>
                            </p:stCondLst>
                            <p:childTnLst>
                              <p:par>
                                <p:cTn id="35" presetID="22" presetClass="entr" presetSubtype="1"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up)">
                                      <p:cBhvr>
                                        <p:cTn id="37" dur="500"/>
                                        <p:tgtEl>
                                          <p:spTgt spid="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up)">
                                      <p:cBhvr>
                                        <p:cTn id="42" dur="500"/>
                                        <p:tgtEl>
                                          <p:spTgt spid="122"/>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up)">
                                      <p:cBhvr>
                                        <p:cTn id="46" dur="500"/>
                                        <p:tgtEl>
                                          <p:spTgt spid="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up)">
                                      <p:cBhvr>
                                        <p:cTn id="51" dur="500"/>
                                        <p:tgtEl>
                                          <p:spTgt spid="67"/>
                                        </p:tgtEl>
                                      </p:cBhvr>
                                    </p:animEffec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wipe(up)">
                                      <p:cBhvr>
                                        <p:cTn id="55" dur="500"/>
                                        <p:tgtEl>
                                          <p:spTgt spid="117"/>
                                        </p:tgtEl>
                                      </p:cBhvr>
                                    </p:animEffect>
                                  </p:childTnLst>
                                </p:cTn>
                              </p:par>
                            </p:childTnLst>
                          </p:cTn>
                        </p:par>
                        <p:par>
                          <p:cTn id="56" fill="hold" nodeType="afterGroup">
                            <p:stCondLst>
                              <p:cond delay="1000"/>
                            </p:stCondLst>
                            <p:childTnLst>
                              <p:par>
                                <p:cTn id="57" presetID="22" presetClass="entr" presetSubtype="1"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nodeType="afterGroup">
                            <p:stCondLst>
                              <p:cond delay="1500"/>
                            </p:stCondLst>
                            <p:childTnLst>
                              <p:par>
                                <p:cTn id="61" presetID="22" presetClass="entr" presetSubtype="1" fill="hold"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up)">
                                      <p:cBhvr>
                                        <p:cTn id="63" dur="500"/>
                                        <p:tgtEl>
                                          <p:spTgt spid="72"/>
                                        </p:tgtEl>
                                      </p:cBhvr>
                                    </p:animEffect>
                                  </p:childTnLst>
                                </p:cTn>
                              </p:par>
                            </p:childTnLst>
                          </p:cTn>
                        </p:par>
                        <p:par>
                          <p:cTn id="64" fill="hold" nodeType="afterGroup">
                            <p:stCondLst>
                              <p:cond delay="2000"/>
                            </p:stCondLst>
                            <p:childTnLst>
                              <p:par>
                                <p:cTn id="65" presetID="2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3"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846138"/>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2" name="Rectangle 2"/>
          <p:cNvSpPr>
            <a:spLocks noGrp="1" noChangeArrowheads="1"/>
          </p:cNvSpPr>
          <p:nvPr>
            <p:ph type="title"/>
          </p:nvPr>
        </p:nvSpPr>
        <p:spPr>
          <a:xfrm>
            <a:off x="533400" y="7938"/>
            <a:ext cx="7772400" cy="1143000"/>
          </a:xfrm>
        </p:spPr>
        <p:txBody>
          <a:bodyPr/>
          <a:lstStyle/>
          <a:p>
            <a:pPr>
              <a:defRPr/>
            </a:pPr>
            <a:r>
              <a:rPr lang="en-US" dirty="0">
                <a:ea typeface="ＭＳ Ｐゴシック" charset="0"/>
              </a:rPr>
              <a:t>Scheduling </a:t>
            </a:r>
            <a:r>
              <a:rPr lang="en-US" dirty="0" smtClean="0">
                <a:ea typeface="ＭＳ Ｐゴシック" charset="0"/>
              </a:rPr>
              <a:t>policies</a:t>
            </a:r>
            <a:r>
              <a:rPr lang="en-US" dirty="0">
                <a:ea typeface="ＭＳ Ｐゴシック" charset="0"/>
              </a:rPr>
              <a:t>: still more</a:t>
            </a:r>
          </a:p>
        </p:txBody>
      </p:sp>
      <p:sp>
        <p:nvSpPr>
          <p:cNvPr id="240643" name="Rectangle 3"/>
          <p:cNvSpPr>
            <a:spLocks noGrp="1" noChangeArrowheads="1"/>
          </p:cNvSpPr>
          <p:nvPr>
            <p:ph type="body" idx="1"/>
          </p:nvPr>
        </p:nvSpPr>
        <p:spPr>
          <a:xfrm>
            <a:off x="522288" y="1214438"/>
            <a:ext cx="7772400" cy="755650"/>
          </a:xfrm>
        </p:spPr>
        <p:txBody>
          <a:bodyPr/>
          <a:lstStyle/>
          <a:p>
            <a:pPr>
              <a:buFont typeface="Wingdings" charset="0"/>
              <a:buNone/>
              <a:defRPr/>
            </a:pPr>
            <a:r>
              <a:rPr lang="en-US" i="1" dirty="0" smtClean="0">
                <a:solidFill>
                  <a:srgbClr val="CC0000"/>
                </a:solidFill>
                <a:ea typeface="ＭＳ Ｐゴシック" charset="0"/>
              </a:rPr>
              <a:t>Round Robin (RR) scheduling</a:t>
            </a:r>
            <a:r>
              <a:rPr lang="en-US" i="1" dirty="0">
                <a:solidFill>
                  <a:srgbClr val="CC0000"/>
                </a:solidFill>
                <a:ea typeface="ＭＳ Ｐゴシック" charset="0"/>
              </a:rPr>
              <a:t>:</a:t>
            </a:r>
          </a:p>
          <a:p>
            <a:pPr>
              <a:buFont typeface="Wingdings" charset="0"/>
              <a:buChar char="v"/>
              <a:defRPr/>
            </a:pPr>
            <a:r>
              <a:rPr lang="en-US" dirty="0">
                <a:ea typeface="ＭＳ Ｐゴシック" charset="0"/>
              </a:rPr>
              <a:t>multiple classes</a:t>
            </a:r>
          </a:p>
          <a:p>
            <a:pPr>
              <a:buFont typeface="Wingdings" charset="0"/>
              <a:buChar char="v"/>
              <a:defRPr/>
            </a:pPr>
            <a:r>
              <a:rPr lang="en-US" dirty="0">
                <a:ea typeface="ＭＳ Ｐゴシック" charset="0"/>
              </a:rPr>
              <a:t>cyclically scan class queues, </a:t>
            </a:r>
            <a:r>
              <a:rPr lang="en-US" dirty="0" smtClean="0">
                <a:ea typeface="ＭＳ Ｐゴシック" charset="0"/>
              </a:rPr>
              <a:t>sending one complete packet from </a:t>
            </a:r>
            <a:r>
              <a:rPr lang="en-US" dirty="0">
                <a:ea typeface="ＭＳ Ｐゴシック" charset="0"/>
              </a:rPr>
              <a:t>each class (if available)</a:t>
            </a:r>
          </a:p>
          <a:p>
            <a:pPr>
              <a:buFont typeface="Wingdings" charset="0"/>
              <a:buChar char="v"/>
              <a:defRPr/>
            </a:pPr>
            <a:r>
              <a:rPr lang="en-US" dirty="0">
                <a:ea typeface="ＭＳ Ｐゴシック" charset="0"/>
              </a:rPr>
              <a:t>real world example?</a:t>
            </a:r>
          </a:p>
        </p:txBody>
      </p:sp>
      <p:sp>
        <p:nvSpPr>
          <p:cNvPr id="4" name="Footer Placeholder 3"/>
          <p:cNvSpPr>
            <a:spLocks noGrp="1"/>
          </p:cNvSpPr>
          <p:nvPr>
            <p:ph type="ftr" sz="quarter" idx="11"/>
          </p:nvPr>
        </p:nvSpPr>
        <p:spPr>
          <a:xfrm>
            <a:off x="5572125" y="6486526"/>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61797" name="Slide Number Placeholder 6"/>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6E4948F0-20AB-4ED8-82CA-7F99B6EA63D8}" type="slidenum">
              <a:rPr lang="en-US" altLang="ko-KR" sz="1200" i="0">
                <a:solidFill>
                  <a:srgbClr val="000000"/>
                </a:solidFill>
                <a:latin typeface="Arial" pitchFamily="34" charset="0"/>
              </a:rPr>
              <a:pPr/>
              <a:t>7</a:t>
            </a:fld>
            <a:endParaRPr lang="en-US" altLang="ko-KR" sz="1200" i="0" dirty="0">
              <a:solidFill>
                <a:srgbClr val="000000"/>
              </a:solidFill>
              <a:latin typeface="Arial" pitchFamily="34" charset="0"/>
            </a:endParaRPr>
          </a:p>
        </p:txBody>
      </p:sp>
      <p:grpSp>
        <p:nvGrpSpPr>
          <p:cNvPr id="161798" name="Group 1"/>
          <p:cNvGrpSpPr>
            <a:grpSpLocks/>
          </p:cNvGrpSpPr>
          <p:nvPr/>
        </p:nvGrpSpPr>
        <p:grpSpPr bwMode="auto">
          <a:xfrm>
            <a:off x="2132013" y="3421063"/>
            <a:ext cx="3978275" cy="2414587"/>
            <a:chOff x="4743786" y="3505977"/>
            <a:chExt cx="3978331" cy="2414740"/>
          </a:xfrm>
        </p:grpSpPr>
        <p:cxnSp>
          <p:nvCxnSpPr>
            <p:cNvPr id="161799" name="Straight Connector 6"/>
            <p:cNvCxnSpPr>
              <a:cxnSpLocks noChangeShapeType="1"/>
            </p:cNvCxnSpPr>
            <p:nvPr/>
          </p:nvCxnSpPr>
          <p:spPr bwMode="auto">
            <a:xfrm>
              <a:off x="5489275" y="4460807"/>
              <a:ext cx="3230339" cy="0"/>
            </a:xfrm>
            <a:prstGeom prst="line">
              <a:avLst/>
            </a:prstGeom>
            <a:noFill/>
            <a:ln w="254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00" name="Straight Connector 7"/>
            <p:cNvCxnSpPr>
              <a:cxnSpLocks noChangeShapeType="1"/>
            </p:cNvCxnSpPr>
            <p:nvPr/>
          </p:nvCxnSpPr>
          <p:spPr bwMode="auto">
            <a:xfrm>
              <a:off x="5491778" y="5232334"/>
              <a:ext cx="3230339" cy="0"/>
            </a:xfrm>
            <a:prstGeom prst="line">
              <a:avLst/>
            </a:prstGeom>
            <a:noFill/>
            <a:ln w="254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801" name="Group 8"/>
            <p:cNvGrpSpPr>
              <a:grpSpLocks/>
            </p:cNvGrpSpPr>
            <p:nvPr/>
          </p:nvGrpSpPr>
          <p:grpSpPr bwMode="auto">
            <a:xfrm>
              <a:off x="5599591" y="4466455"/>
              <a:ext cx="347099" cy="755477"/>
              <a:chOff x="2797204" y="2989241"/>
              <a:chExt cx="347099" cy="755477"/>
            </a:xfrm>
          </p:grpSpPr>
          <p:sp>
            <p:nvSpPr>
              <p:cNvPr id="161869" name="Rectangle 9"/>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61870" name="Group 10"/>
              <p:cNvGrpSpPr>
                <a:grpSpLocks/>
              </p:cNvGrpSpPr>
              <p:nvPr/>
            </p:nvGrpSpPr>
            <p:grpSpPr bwMode="auto">
              <a:xfrm>
                <a:off x="2821701" y="3197503"/>
                <a:ext cx="298780" cy="338554"/>
                <a:chOff x="2821701" y="3197503"/>
                <a:chExt cx="298780" cy="338554"/>
              </a:xfrm>
            </p:grpSpPr>
            <p:sp>
              <p:nvSpPr>
                <p:cNvPr id="161871" name="Oval 1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72" name="TextBox 12"/>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1</a:t>
                  </a:r>
                </a:p>
              </p:txBody>
            </p:sp>
          </p:grpSp>
        </p:grpSp>
        <p:grpSp>
          <p:nvGrpSpPr>
            <p:cNvPr id="161802" name="Group 13"/>
            <p:cNvGrpSpPr>
              <a:grpSpLocks/>
            </p:cNvGrpSpPr>
            <p:nvPr/>
          </p:nvGrpSpPr>
          <p:grpSpPr bwMode="auto">
            <a:xfrm>
              <a:off x="6300545" y="4463205"/>
              <a:ext cx="347099" cy="755477"/>
              <a:chOff x="2797204" y="2989241"/>
              <a:chExt cx="347099" cy="755477"/>
            </a:xfrm>
          </p:grpSpPr>
          <p:sp>
            <p:nvSpPr>
              <p:cNvPr id="161865" name="Rectangle 1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61866" name="Group 15"/>
              <p:cNvGrpSpPr>
                <a:grpSpLocks/>
              </p:cNvGrpSpPr>
              <p:nvPr/>
            </p:nvGrpSpPr>
            <p:grpSpPr bwMode="auto">
              <a:xfrm>
                <a:off x="2821701" y="3197503"/>
                <a:ext cx="298780" cy="338554"/>
                <a:chOff x="2821701" y="3197503"/>
                <a:chExt cx="298780" cy="338554"/>
              </a:xfrm>
            </p:grpSpPr>
            <p:sp>
              <p:nvSpPr>
                <p:cNvPr id="161867" name="Oval 16"/>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68" name="TextBox 17"/>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2</a:t>
                  </a:r>
                </a:p>
              </p:txBody>
            </p:sp>
          </p:grpSp>
        </p:grpSp>
        <p:grpSp>
          <p:nvGrpSpPr>
            <p:cNvPr id="161803" name="Group 18"/>
            <p:cNvGrpSpPr>
              <a:grpSpLocks/>
            </p:cNvGrpSpPr>
            <p:nvPr/>
          </p:nvGrpSpPr>
          <p:grpSpPr bwMode="auto">
            <a:xfrm>
              <a:off x="5949418" y="4467757"/>
              <a:ext cx="347099" cy="755477"/>
              <a:chOff x="997686" y="3954289"/>
              <a:chExt cx="347099" cy="755477"/>
            </a:xfrm>
          </p:grpSpPr>
          <p:sp>
            <p:nvSpPr>
              <p:cNvPr id="161861" name="Rectangle 1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61862" name="Group 20"/>
              <p:cNvGrpSpPr>
                <a:grpSpLocks/>
              </p:cNvGrpSpPr>
              <p:nvPr/>
            </p:nvGrpSpPr>
            <p:grpSpPr bwMode="auto">
              <a:xfrm>
                <a:off x="1022183" y="4162551"/>
                <a:ext cx="298780" cy="338554"/>
                <a:chOff x="2821701" y="3197503"/>
                <a:chExt cx="298780" cy="338554"/>
              </a:xfrm>
            </p:grpSpPr>
            <p:sp>
              <p:nvSpPr>
                <p:cNvPr id="161863" name="Oval 2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64" name="TextBox 22"/>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3</a:t>
                  </a:r>
                </a:p>
              </p:txBody>
            </p:sp>
          </p:grpSp>
        </p:grpSp>
        <p:grpSp>
          <p:nvGrpSpPr>
            <p:cNvPr id="161804" name="Group 23"/>
            <p:cNvGrpSpPr>
              <a:grpSpLocks/>
            </p:cNvGrpSpPr>
            <p:nvPr/>
          </p:nvGrpSpPr>
          <p:grpSpPr bwMode="auto">
            <a:xfrm>
              <a:off x="6655307" y="4464973"/>
              <a:ext cx="347099" cy="755477"/>
              <a:chOff x="2797204" y="2989241"/>
              <a:chExt cx="347099" cy="755477"/>
            </a:xfrm>
          </p:grpSpPr>
          <p:sp>
            <p:nvSpPr>
              <p:cNvPr id="161857" name="Rectangle 2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61858" name="Group 25"/>
              <p:cNvGrpSpPr>
                <a:grpSpLocks/>
              </p:cNvGrpSpPr>
              <p:nvPr/>
            </p:nvGrpSpPr>
            <p:grpSpPr bwMode="auto">
              <a:xfrm>
                <a:off x="2821701" y="3197503"/>
                <a:ext cx="298780" cy="338554"/>
                <a:chOff x="2821701" y="3197503"/>
                <a:chExt cx="298780" cy="338554"/>
              </a:xfrm>
            </p:grpSpPr>
            <p:sp>
              <p:nvSpPr>
                <p:cNvPr id="161859" name="Oval 26"/>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60" name="TextBox 27"/>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4</a:t>
                  </a:r>
                </a:p>
              </p:txBody>
            </p:sp>
          </p:grpSp>
        </p:grpSp>
        <p:grpSp>
          <p:nvGrpSpPr>
            <p:cNvPr id="161805" name="Group 28"/>
            <p:cNvGrpSpPr>
              <a:grpSpLocks/>
            </p:cNvGrpSpPr>
            <p:nvPr/>
          </p:nvGrpSpPr>
          <p:grpSpPr bwMode="auto">
            <a:xfrm>
              <a:off x="7717471" y="4473145"/>
              <a:ext cx="347099" cy="755477"/>
              <a:chOff x="997686" y="3954289"/>
              <a:chExt cx="347099" cy="755477"/>
            </a:xfrm>
          </p:grpSpPr>
          <p:sp>
            <p:nvSpPr>
              <p:cNvPr id="161853" name="Rectangle 2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grpSp>
            <p:nvGrpSpPr>
              <p:cNvPr id="161854" name="Group 30"/>
              <p:cNvGrpSpPr>
                <a:grpSpLocks/>
              </p:cNvGrpSpPr>
              <p:nvPr/>
            </p:nvGrpSpPr>
            <p:grpSpPr bwMode="auto">
              <a:xfrm>
                <a:off x="1022183" y="4162551"/>
                <a:ext cx="298780" cy="338554"/>
                <a:chOff x="2821701" y="3197503"/>
                <a:chExt cx="298780" cy="338554"/>
              </a:xfrm>
            </p:grpSpPr>
            <p:sp>
              <p:nvSpPr>
                <p:cNvPr id="161855" name="Oval 3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56" name="TextBox 32"/>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5</a:t>
                  </a:r>
                </a:p>
              </p:txBody>
            </p:sp>
          </p:grpSp>
        </p:grpSp>
        <p:grpSp>
          <p:nvGrpSpPr>
            <p:cNvPr id="161806" name="Group 33"/>
            <p:cNvGrpSpPr>
              <a:grpSpLocks/>
            </p:cNvGrpSpPr>
            <p:nvPr/>
          </p:nvGrpSpPr>
          <p:grpSpPr bwMode="auto">
            <a:xfrm>
              <a:off x="7562638" y="3777456"/>
              <a:ext cx="298780" cy="656159"/>
              <a:chOff x="4760251" y="2300242"/>
              <a:chExt cx="298780" cy="656159"/>
            </a:xfrm>
          </p:grpSpPr>
          <p:cxnSp>
            <p:nvCxnSpPr>
              <p:cNvPr id="161849" name="Straight Connector 34"/>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850" name="Group 35"/>
              <p:cNvGrpSpPr>
                <a:grpSpLocks/>
              </p:cNvGrpSpPr>
              <p:nvPr/>
            </p:nvGrpSpPr>
            <p:grpSpPr bwMode="auto">
              <a:xfrm>
                <a:off x="4760251" y="2300242"/>
                <a:ext cx="298780" cy="338554"/>
                <a:chOff x="6623318" y="3519940"/>
                <a:chExt cx="298780" cy="338554"/>
              </a:xfrm>
            </p:grpSpPr>
            <p:sp>
              <p:nvSpPr>
                <p:cNvPr id="161851" name="Oval 36"/>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52" name="TextBox 37"/>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5</a:t>
                  </a:r>
                </a:p>
              </p:txBody>
            </p:sp>
          </p:grpSp>
        </p:grpSp>
        <p:grpSp>
          <p:nvGrpSpPr>
            <p:cNvPr id="161807" name="Group 38"/>
            <p:cNvGrpSpPr>
              <a:grpSpLocks/>
            </p:cNvGrpSpPr>
            <p:nvPr/>
          </p:nvGrpSpPr>
          <p:grpSpPr bwMode="auto">
            <a:xfrm>
              <a:off x="7921722" y="5243485"/>
              <a:ext cx="298780" cy="677232"/>
              <a:chOff x="5119335" y="3766271"/>
              <a:chExt cx="298780" cy="677232"/>
            </a:xfrm>
          </p:grpSpPr>
          <p:cxnSp>
            <p:nvCxnSpPr>
              <p:cNvPr id="161845" name="Straight Connector 39"/>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846" name="Group 40"/>
              <p:cNvGrpSpPr>
                <a:grpSpLocks/>
              </p:cNvGrpSpPr>
              <p:nvPr/>
            </p:nvGrpSpPr>
            <p:grpSpPr bwMode="auto">
              <a:xfrm>
                <a:off x="5119335" y="4104949"/>
                <a:ext cx="298780" cy="338554"/>
                <a:chOff x="6623318" y="3519940"/>
                <a:chExt cx="298780" cy="338554"/>
              </a:xfrm>
            </p:grpSpPr>
            <p:sp>
              <p:nvSpPr>
                <p:cNvPr id="161847" name="Oval 41"/>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48" name="TextBox 42"/>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5</a:t>
                  </a:r>
                </a:p>
              </p:txBody>
            </p:sp>
          </p:grpSp>
        </p:grpSp>
        <p:cxnSp>
          <p:nvCxnSpPr>
            <p:cNvPr id="161808" name="Straight Connector 44"/>
            <p:cNvCxnSpPr>
              <a:cxnSpLocks noChangeShapeType="1"/>
            </p:cNvCxnSpPr>
            <p:nvPr/>
          </p:nvCxnSpPr>
          <p:spPr bwMode="auto">
            <a:xfrm>
              <a:off x="5719372" y="3788391"/>
              <a:ext cx="12403" cy="653561"/>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809" name="Oval 46"/>
            <p:cNvSpPr>
              <a:spLocks noChangeArrowheads="1"/>
            </p:cNvSpPr>
            <p:nvPr/>
          </p:nvSpPr>
          <p:spPr bwMode="auto">
            <a:xfrm>
              <a:off x="5613334" y="3583570"/>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10" name="TextBox 47"/>
            <p:cNvSpPr txBox="1">
              <a:spLocks noChangeArrowheads="1"/>
            </p:cNvSpPr>
            <p:nvPr/>
          </p:nvSpPr>
          <p:spPr bwMode="auto">
            <a:xfrm>
              <a:off x="5580789" y="3505977"/>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2</a:t>
              </a:r>
            </a:p>
          </p:txBody>
        </p:sp>
        <p:cxnSp>
          <p:nvCxnSpPr>
            <p:cNvPr id="161811" name="Straight Connector 49"/>
            <p:cNvCxnSpPr>
              <a:cxnSpLocks noChangeShapeType="1"/>
            </p:cNvCxnSpPr>
            <p:nvPr/>
          </p:nvCxnSpPr>
          <p:spPr bwMode="auto">
            <a:xfrm>
              <a:off x="6296825" y="5242073"/>
              <a:ext cx="12251" cy="363445"/>
            </a:xfrm>
            <a:prstGeom prst="line">
              <a:avLst/>
            </a:prstGeom>
            <a:noFill/>
            <a:ln w="22225">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812" name="Oval 51"/>
            <p:cNvSpPr>
              <a:spLocks noChangeArrowheads="1"/>
            </p:cNvSpPr>
            <p:nvPr/>
          </p:nvSpPr>
          <p:spPr bwMode="auto">
            <a:xfrm>
              <a:off x="6202528" y="5656439"/>
              <a:ext cx="220510" cy="200099"/>
            </a:xfrm>
            <a:prstGeom prst="ellipse">
              <a:avLst/>
            </a:prstGeom>
            <a:solidFill>
              <a:schemeClr val="bg1"/>
            </a:solidFill>
            <a:ln w="15875">
              <a:solidFill>
                <a:srgbClr val="006633"/>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13" name="TextBox 52"/>
            <p:cNvSpPr txBox="1">
              <a:spLocks noChangeArrowheads="1"/>
            </p:cNvSpPr>
            <p:nvPr/>
          </p:nvSpPr>
          <p:spPr bwMode="auto">
            <a:xfrm>
              <a:off x="6165793" y="5578846"/>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3</a:t>
              </a:r>
            </a:p>
          </p:txBody>
        </p:sp>
        <p:grpSp>
          <p:nvGrpSpPr>
            <p:cNvPr id="161814" name="Group 53"/>
            <p:cNvGrpSpPr>
              <a:grpSpLocks/>
            </p:cNvGrpSpPr>
            <p:nvPr/>
          </p:nvGrpSpPr>
          <p:grpSpPr bwMode="auto">
            <a:xfrm>
              <a:off x="5428022" y="3794120"/>
              <a:ext cx="298780" cy="640969"/>
              <a:chOff x="2625635" y="2316906"/>
              <a:chExt cx="298780" cy="640969"/>
            </a:xfrm>
          </p:grpSpPr>
          <p:cxnSp>
            <p:nvCxnSpPr>
              <p:cNvPr id="161841" name="Straight Connector 54"/>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842" name="Group 55"/>
              <p:cNvGrpSpPr>
                <a:grpSpLocks/>
              </p:cNvGrpSpPr>
              <p:nvPr/>
            </p:nvGrpSpPr>
            <p:grpSpPr bwMode="auto">
              <a:xfrm>
                <a:off x="2625635" y="2316906"/>
                <a:ext cx="298780" cy="338554"/>
                <a:chOff x="7118580" y="4088704"/>
                <a:chExt cx="298780" cy="338554"/>
              </a:xfrm>
            </p:grpSpPr>
            <p:sp>
              <p:nvSpPr>
                <p:cNvPr id="161843" name="Oval 5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44" name="TextBox 57"/>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1</a:t>
                  </a:r>
                </a:p>
              </p:txBody>
            </p:sp>
          </p:grpSp>
        </p:grpSp>
        <p:grpSp>
          <p:nvGrpSpPr>
            <p:cNvPr id="161815" name="Group 58"/>
            <p:cNvGrpSpPr>
              <a:grpSpLocks/>
            </p:cNvGrpSpPr>
            <p:nvPr/>
          </p:nvGrpSpPr>
          <p:grpSpPr bwMode="auto">
            <a:xfrm>
              <a:off x="5809809" y="5253541"/>
              <a:ext cx="298780" cy="659661"/>
              <a:chOff x="3007422" y="3776327"/>
              <a:chExt cx="298780" cy="659661"/>
            </a:xfrm>
          </p:grpSpPr>
          <p:cxnSp>
            <p:nvCxnSpPr>
              <p:cNvPr id="161837" name="Straight Connector 59"/>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838" name="Group 60"/>
              <p:cNvGrpSpPr>
                <a:grpSpLocks/>
              </p:cNvGrpSpPr>
              <p:nvPr/>
            </p:nvGrpSpPr>
            <p:grpSpPr bwMode="auto">
              <a:xfrm>
                <a:off x="3007422" y="4097434"/>
                <a:ext cx="298780" cy="338554"/>
                <a:chOff x="7118580" y="4088704"/>
                <a:chExt cx="298780" cy="338554"/>
              </a:xfrm>
            </p:grpSpPr>
            <p:sp>
              <p:nvSpPr>
                <p:cNvPr id="161839" name="Oval 6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40" name="TextBox 62"/>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1</a:t>
                  </a:r>
                </a:p>
              </p:txBody>
            </p:sp>
          </p:grpSp>
        </p:grpSp>
        <p:cxnSp>
          <p:nvCxnSpPr>
            <p:cNvPr id="161816" name="Straight Connector 64"/>
            <p:cNvCxnSpPr>
              <a:cxnSpLocks noChangeShapeType="1"/>
            </p:cNvCxnSpPr>
            <p:nvPr/>
          </p:nvCxnSpPr>
          <p:spPr bwMode="auto">
            <a:xfrm>
              <a:off x="5847222" y="4089283"/>
              <a:ext cx="12251" cy="363445"/>
            </a:xfrm>
            <a:prstGeom prst="line">
              <a:avLst/>
            </a:prstGeom>
            <a:noFill/>
            <a:ln w="22225">
              <a:solidFill>
                <a:srgbClr val="006633"/>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817" name="Oval 66"/>
            <p:cNvSpPr>
              <a:spLocks noChangeArrowheads="1"/>
            </p:cNvSpPr>
            <p:nvPr/>
          </p:nvSpPr>
          <p:spPr bwMode="auto">
            <a:xfrm>
              <a:off x="5745055" y="3887666"/>
              <a:ext cx="220510" cy="200099"/>
            </a:xfrm>
            <a:prstGeom prst="ellipse">
              <a:avLst/>
            </a:prstGeom>
            <a:solidFill>
              <a:schemeClr val="bg1"/>
            </a:solidFill>
            <a:ln w="15875">
              <a:solidFill>
                <a:srgbClr val="006633"/>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18" name="TextBox 67"/>
            <p:cNvSpPr txBox="1">
              <a:spLocks noChangeArrowheads="1"/>
            </p:cNvSpPr>
            <p:nvPr/>
          </p:nvSpPr>
          <p:spPr bwMode="auto">
            <a:xfrm>
              <a:off x="5712513" y="3814265"/>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3</a:t>
              </a:r>
            </a:p>
          </p:txBody>
        </p:sp>
        <p:grpSp>
          <p:nvGrpSpPr>
            <p:cNvPr id="161819" name="Group 68"/>
            <p:cNvGrpSpPr>
              <a:grpSpLocks/>
            </p:cNvGrpSpPr>
            <p:nvPr/>
          </p:nvGrpSpPr>
          <p:grpSpPr bwMode="auto">
            <a:xfrm>
              <a:off x="6527391" y="5239838"/>
              <a:ext cx="298780" cy="670225"/>
              <a:chOff x="3366049" y="3770526"/>
              <a:chExt cx="298780" cy="670225"/>
            </a:xfrm>
          </p:grpSpPr>
          <p:cxnSp>
            <p:nvCxnSpPr>
              <p:cNvPr id="161833" name="Straight Connector 69"/>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834" name="Group 70"/>
              <p:cNvGrpSpPr>
                <a:grpSpLocks/>
              </p:cNvGrpSpPr>
              <p:nvPr/>
            </p:nvGrpSpPr>
            <p:grpSpPr bwMode="auto">
              <a:xfrm>
                <a:off x="3366049" y="4102197"/>
                <a:ext cx="298780" cy="338554"/>
                <a:chOff x="7126748" y="4088704"/>
                <a:chExt cx="298780" cy="338554"/>
              </a:xfrm>
            </p:grpSpPr>
            <p:sp>
              <p:nvSpPr>
                <p:cNvPr id="161835" name="Oval 7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36" name="TextBox 72"/>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3</a:t>
                  </a:r>
                </a:p>
              </p:txBody>
            </p:sp>
          </p:grpSp>
        </p:grpSp>
        <p:grpSp>
          <p:nvGrpSpPr>
            <p:cNvPr id="161820" name="Group 73"/>
            <p:cNvGrpSpPr>
              <a:grpSpLocks/>
            </p:cNvGrpSpPr>
            <p:nvPr/>
          </p:nvGrpSpPr>
          <p:grpSpPr bwMode="auto">
            <a:xfrm>
              <a:off x="6866713" y="5236793"/>
              <a:ext cx="298780" cy="680611"/>
              <a:chOff x="4064326" y="3759579"/>
              <a:chExt cx="298780" cy="680611"/>
            </a:xfrm>
          </p:grpSpPr>
          <p:cxnSp>
            <p:nvCxnSpPr>
              <p:cNvPr id="161829" name="Straight Connector 74"/>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830" name="Group 75"/>
              <p:cNvGrpSpPr>
                <a:grpSpLocks/>
              </p:cNvGrpSpPr>
              <p:nvPr/>
            </p:nvGrpSpPr>
            <p:grpSpPr bwMode="auto">
              <a:xfrm>
                <a:off x="4064326" y="4101636"/>
                <a:ext cx="298780" cy="338554"/>
                <a:chOff x="7126748" y="4088704"/>
                <a:chExt cx="298780" cy="338554"/>
              </a:xfrm>
            </p:grpSpPr>
            <p:sp>
              <p:nvSpPr>
                <p:cNvPr id="161831" name="Oval 7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32" name="TextBox 77"/>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4</a:t>
                  </a:r>
                </a:p>
              </p:txBody>
            </p:sp>
          </p:grpSp>
        </p:grpSp>
        <p:grpSp>
          <p:nvGrpSpPr>
            <p:cNvPr id="161821" name="Group 78"/>
            <p:cNvGrpSpPr>
              <a:grpSpLocks/>
            </p:cNvGrpSpPr>
            <p:nvPr/>
          </p:nvGrpSpPr>
          <p:grpSpPr bwMode="auto">
            <a:xfrm>
              <a:off x="6330954" y="3789805"/>
              <a:ext cx="298780" cy="646584"/>
              <a:chOff x="3528567" y="2312591"/>
              <a:chExt cx="298780" cy="646584"/>
            </a:xfrm>
          </p:grpSpPr>
          <p:cxnSp>
            <p:nvCxnSpPr>
              <p:cNvPr id="161825" name="Straight Connector 79"/>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826" name="Group 80"/>
              <p:cNvGrpSpPr>
                <a:grpSpLocks/>
              </p:cNvGrpSpPr>
              <p:nvPr/>
            </p:nvGrpSpPr>
            <p:grpSpPr bwMode="auto">
              <a:xfrm>
                <a:off x="3528567" y="2312591"/>
                <a:ext cx="298780" cy="338554"/>
                <a:chOff x="7126748" y="4088704"/>
                <a:chExt cx="298780" cy="338554"/>
              </a:xfrm>
            </p:grpSpPr>
            <p:sp>
              <p:nvSpPr>
                <p:cNvPr id="161827" name="Oval 8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endParaRPr kumimoji="0" lang="ko-KR" altLang="ko-KR" sz="1800" smtClean="0">
                    <a:solidFill>
                      <a:srgbClr val="000000"/>
                    </a:solidFill>
                  </a:endParaRPr>
                </a:p>
              </p:txBody>
            </p:sp>
            <p:sp>
              <p:nvSpPr>
                <p:cNvPr id="161828" name="TextBox 82"/>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600" i="0" smtClean="0">
                      <a:solidFill>
                        <a:srgbClr val="000000"/>
                      </a:solidFill>
                      <a:latin typeface="Arial" pitchFamily="34" charset="0"/>
                      <a:cs typeface="Arial" pitchFamily="34" charset="0"/>
                    </a:rPr>
                    <a:t>4</a:t>
                  </a:r>
                </a:p>
              </p:txBody>
            </p:sp>
          </p:grpSp>
        </p:grpSp>
        <p:sp>
          <p:nvSpPr>
            <p:cNvPr id="161822" name="TextBox 83"/>
            <p:cNvSpPr txBox="1">
              <a:spLocks noChangeArrowheads="1"/>
            </p:cNvSpPr>
            <p:nvPr/>
          </p:nvSpPr>
          <p:spPr bwMode="auto">
            <a:xfrm>
              <a:off x="4743786" y="4062076"/>
              <a:ext cx="8067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400" smtClean="0">
                  <a:solidFill>
                    <a:srgbClr val="000000"/>
                  </a:solidFill>
                  <a:latin typeface="Arial" pitchFamily="34" charset="0"/>
                  <a:cs typeface="Arial" pitchFamily="34" charset="0"/>
                </a:rPr>
                <a:t>arrivals</a:t>
              </a:r>
            </a:p>
          </p:txBody>
        </p:sp>
        <p:sp>
          <p:nvSpPr>
            <p:cNvPr id="161823" name="TextBox 84"/>
            <p:cNvSpPr txBox="1">
              <a:spLocks noChangeArrowheads="1"/>
            </p:cNvSpPr>
            <p:nvPr/>
          </p:nvSpPr>
          <p:spPr bwMode="auto">
            <a:xfrm>
              <a:off x="4767502" y="5260730"/>
              <a:ext cx="10865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eaLnBrk="0" latinLnBrk="0" hangingPunct="0"/>
              <a:r>
                <a:rPr kumimoji="0" lang="en-US" altLang="ko-KR" sz="1400" smtClean="0">
                  <a:solidFill>
                    <a:srgbClr val="000000"/>
                  </a:solidFill>
                  <a:latin typeface="Arial" pitchFamily="34" charset="0"/>
                  <a:cs typeface="Arial" pitchFamily="34" charset="0"/>
                </a:rPr>
                <a:t>departures</a:t>
              </a:r>
            </a:p>
          </p:txBody>
        </p:sp>
        <p:sp>
          <p:nvSpPr>
            <p:cNvPr id="161824" name="TextBox 85"/>
            <p:cNvSpPr txBox="1">
              <a:spLocks noChangeArrowheads="1"/>
            </p:cNvSpPr>
            <p:nvPr/>
          </p:nvSpPr>
          <p:spPr bwMode="auto">
            <a:xfrm>
              <a:off x="4789885" y="4566958"/>
              <a:ext cx="860255" cy="59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pPr algn="ctr" eaLnBrk="0" latinLnBrk="0" hangingPunct="0">
                <a:lnSpc>
                  <a:spcPts val="1275"/>
                </a:lnSpc>
              </a:pPr>
              <a:r>
                <a:rPr kumimoji="0" lang="en-US" altLang="ko-KR" sz="1400" smtClean="0">
                  <a:solidFill>
                    <a:srgbClr val="000000"/>
                  </a:solidFill>
                  <a:latin typeface="Arial" pitchFamily="34" charset="0"/>
                  <a:cs typeface="Arial" pitchFamily="34" charset="0"/>
                </a:rPr>
                <a:t>packet in service</a:t>
              </a:r>
            </a:p>
          </p:txBody>
        </p:sp>
      </p:grpSp>
      <p:sp>
        <p:nvSpPr>
          <p:cNvPr id="82" name="직사각형 81"/>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1063421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533400" y="1276350"/>
            <a:ext cx="7772400" cy="4908550"/>
          </a:xfrm>
        </p:spPr>
        <p:txBody>
          <a:bodyPr/>
          <a:lstStyle/>
          <a:p>
            <a:pPr>
              <a:buFont typeface="Wingdings" pitchFamily="2" charset="2"/>
              <a:buNone/>
            </a:pPr>
            <a:r>
              <a:rPr lang="en-US" altLang="ko-KR" i="1" smtClean="0">
                <a:solidFill>
                  <a:srgbClr val="CC0000"/>
                </a:solidFill>
              </a:rPr>
              <a:t>Weighted Fair Queuing (WFQ): </a:t>
            </a:r>
          </a:p>
          <a:p>
            <a:r>
              <a:rPr lang="en-US" altLang="ko-KR" smtClean="0"/>
              <a:t>generalized Round Robin</a:t>
            </a:r>
          </a:p>
          <a:p>
            <a:r>
              <a:rPr lang="en-US" altLang="ko-KR" smtClean="0"/>
              <a:t>each class gets weighted amount of service in each cycle</a:t>
            </a:r>
          </a:p>
          <a:p>
            <a:r>
              <a:rPr lang="en-US" altLang="ko-KR" smtClean="0"/>
              <a:t>real-world example?</a:t>
            </a:r>
          </a:p>
          <a:p>
            <a:endParaRPr lang="en-US" altLang="ko-KR" smtClean="0"/>
          </a:p>
        </p:txBody>
      </p:sp>
      <p:pic>
        <p:nvPicPr>
          <p:cNvPr id="163842" name="Picture 4" descr="666 WF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600" y="3844925"/>
            <a:ext cx="5243513"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5572125" y="6486525"/>
            <a:ext cx="2895600" cy="275596"/>
          </a:xfrm>
          <a:noFill/>
        </p:spPr>
        <p:txBody>
          <a:bodyPr/>
          <a:lstStyle/>
          <a:p>
            <a:pPr>
              <a:defRPr/>
            </a:pPr>
            <a:r>
              <a:rPr lang="en-US" dirty="0" err="1">
                <a:solidFill>
                  <a:srgbClr val="000000"/>
                </a:solidFill>
              </a:rPr>
              <a:t>Multmedia</a:t>
            </a:r>
            <a:r>
              <a:rPr lang="en-US" dirty="0">
                <a:solidFill>
                  <a:srgbClr val="000000"/>
                </a:solidFill>
              </a:rPr>
              <a:t> Networking</a:t>
            </a:r>
          </a:p>
        </p:txBody>
      </p:sp>
      <p:sp>
        <p:nvSpPr>
          <p:cNvPr id="163844" name="Slide Number Placeholder 6"/>
          <p:cNvSpPr>
            <a:spLocks noGrp="1"/>
          </p:cNvSpPr>
          <p:nvPr>
            <p:ph type="sldNum" sz="quarter" idx="12"/>
          </p:nvPr>
        </p:nvSpPr>
        <p:spPr>
          <a:xfrm>
            <a:off x="8181975" y="6486525"/>
            <a:ext cx="676275" cy="275596"/>
          </a:xfrm>
          <a:noFill/>
        </p:spPr>
        <p:txBody>
          <a:bodyPr/>
          <a:lstStyle>
            <a:lvl1pPr>
              <a:defRPr sz="2400" i="1">
                <a:solidFill>
                  <a:schemeClr val="tx1"/>
                </a:solidFill>
                <a:latin typeface="Comic Sans MS" pitchFamily="66" charset="0"/>
                <a:ea typeface="MS PGothic" pitchFamily="34" charset="-128"/>
              </a:defRPr>
            </a:lvl1pPr>
            <a:lvl2pPr marL="742950" indent="-285750">
              <a:defRPr sz="2400" i="1">
                <a:solidFill>
                  <a:schemeClr val="tx1"/>
                </a:solidFill>
                <a:latin typeface="Comic Sans MS" pitchFamily="66" charset="0"/>
                <a:ea typeface="MS PGothic" pitchFamily="34" charset="-128"/>
              </a:defRPr>
            </a:lvl2pPr>
            <a:lvl3pPr marL="1143000" indent="-228600">
              <a:defRPr sz="2400" i="1">
                <a:solidFill>
                  <a:schemeClr val="tx1"/>
                </a:solidFill>
                <a:latin typeface="Comic Sans MS" pitchFamily="66" charset="0"/>
                <a:ea typeface="MS PGothic" pitchFamily="34" charset="-128"/>
              </a:defRPr>
            </a:lvl3pPr>
            <a:lvl4pPr marL="1600200" indent="-228600">
              <a:defRPr sz="2400" i="1">
                <a:solidFill>
                  <a:schemeClr val="tx1"/>
                </a:solidFill>
                <a:latin typeface="Comic Sans MS" pitchFamily="66" charset="0"/>
                <a:ea typeface="MS PGothic" pitchFamily="34" charset="-128"/>
              </a:defRPr>
            </a:lvl4pPr>
            <a:lvl5pPr marL="2057400" indent="-228600">
              <a:defRPr sz="2400" i="1">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i="1">
                <a:solidFill>
                  <a:schemeClr val="tx1"/>
                </a:solidFill>
                <a:latin typeface="Comic Sans MS" pitchFamily="66" charset="0"/>
                <a:ea typeface="MS PGothic" pitchFamily="34" charset="-128"/>
              </a:defRPr>
            </a:lvl9pPr>
          </a:lstStyle>
          <a:p>
            <a:r>
              <a:rPr lang="en-US" altLang="ko-KR" sz="1200" i="0" dirty="0">
                <a:solidFill>
                  <a:srgbClr val="000000"/>
                </a:solidFill>
                <a:latin typeface="Arial" pitchFamily="34" charset="0"/>
              </a:rPr>
              <a:t>7-</a:t>
            </a:r>
            <a:fld id="{34FF64A1-1836-471E-B4B3-B681A266BF03}" type="slidenum">
              <a:rPr lang="en-US" altLang="ko-KR" sz="1200" i="0">
                <a:solidFill>
                  <a:srgbClr val="000000"/>
                </a:solidFill>
                <a:latin typeface="Arial" pitchFamily="34" charset="0"/>
              </a:rPr>
              <a:pPr/>
              <a:t>8</a:t>
            </a:fld>
            <a:endParaRPr lang="en-US" altLang="ko-KR" sz="1200" i="0" dirty="0">
              <a:solidFill>
                <a:srgbClr val="000000"/>
              </a:solidFill>
              <a:latin typeface="Arial" pitchFamily="34" charset="0"/>
            </a:endParaRPr>
          </a:p>
        </p:txBody>
      </p:sp>
      <p:pic>
        <p:nvPicPr>
          <p:cNvPr id="163845" name="Picture 17"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846138"/>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a:xfrm>
            <a:off x="533400" y="7938"/>
            <a:ext cx="7772400" cy="1143000"/>
          </a:xfrm>
        </p:spPr>
        <p:txBody>
          <a:bodyPr/>
          <a:lstStyle/>
          <a:p>
            <a:pPr>
              <a:defRPr/>
            </a:pPr>
            <a:r>
              <a:rPr lang="en-US" dirty="0">
                <a:ea typeface="ＭＳ Ｐゴシック" charset="0"/>
              </a:rPr>
              <a:t>Scheduling </a:t>
            </a:r>
            <a:r>
              <a:rPr lang="en-US" dirty="0" smtClean="0">
                <a:ea typeface="ＭＳ Ｐゴシック" charset="0"/>
              </a:rPr>
              <a:t>policies</a:t>
            </a:r>
            <a:r>
              <a:rPr lang="en-US" dirty="0">
                <a:ea typeface="ＭＳ Ｐゴシック" charset="0"/>
              </a:rPr>
              <a:t>: still more</a:t>
            </a:r>
          </a:p>
        </p:txBody>
      </p:sp>
      <p:sp>
        <p:nvSpPr>
          <p:cNvPr id="8" name="직사각형 7"/>
          <p:cNvSpPr/>
          <p:nvPr/>
        </p:nvSpPr>
        <p:spPr>
          <a:xfrm>
            <a:off x="830105" y="6420489"/>
            <a:ext cx="5194616" cy="341632"/>
          </a:xfrm>
          <a:prstGeom prst="rect">
            <a:avLst/>
          </a:prstGeom>
          <a:solidFill>
            <a:srgbClr val="FFC000"/>
          </a:solidFill>
        </p:spPr>
        <p:txBody>
          <a:bodyPr wrap="square">
            <a:spAutoFit/>
          </a:bodyPr>
          <a:lstStyle/>
          <a:p>
            <a:pPr eaLnBrk="1" hangingPunct="1">
              <a:lnSpc>
                <a:spcPct val="90000"/>
              </a:lnSpc>
              <a:buFont typeface="Monotype Sorts" charset="2"/>
              <a:buNone/>
            </a:pPr>
            <a:r>
              <a:rPr lang="en-US" altLang="ko-KR" sz="1800" i="1" dirty="0" smtClean="0">
                <a:solidFill>
                  <a:srgbClr val="990033"/>
                </a:solidFill>
              </a:rPr>
              <a:t>Slides made </a:t>
            </a:r>
            <a:r>
              <a:rPr lang="en-US" altLang="ko-KR" sz="1400" i="1" dirty="0">
                <a:solidFill>
                  <a:srgbClr val="990033"/>
                </a:solidFill>
              </a:rPr>
              <a:t>by </a:t>
            </a:r>
            <a:r>
              <a:rPr lang="en-US" altLang="ko-KR" i="1" dirty="0">
                <a:solidFill>
                  <a:srgbClr val="990033"/>
                </a:solidFill>
                <a:cs typeface="Arial" pitchFamily="34" charset="0"/>
              </a:rPr>
              <a:t>F. Kurose and Keith W. Ross</a:t>
            </a:r>
            <a:endParaRPr lang="en-US" altLang="ko-KR" i="1" dirty="0"/>
          </a:p>
        </p:txBody>
      </p:sp>
    </p:spTree>
    <p:extLst>
      <p:ext uri="{BB962C8B-B14F-4D97-AF65-F5344CB8AC3E}">
        <p14:creationId xmlns:p14="http://schemas.microsoft.com/office/powerpoint/2010/main" val="1190831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4294967295"/>
          </p:nvPr>
        </p:nvSpPr>
        <p:spPr>
          <a:xfrm>
            <a:off x="7000875" y="6240463"/>
            <a:ext cx="1905000" cy="457200"/>
          </a:xfrm>
          <a:prstGeom prst="rect">
            <a:avLst/>
          </a:prstGeom>
        </p:spPr>
        <p:txBody>
          <a:bodyPr/>
          <a:lstStyle/>
          <a:p>
            <a:fld id="{52DD92F4-C193-4049-A569-5389F80FEF76}" type="slidenum">
              <a:rPr lang="en-US" altLang="ko-KR">
                <a:cs typeface="Arial" panose="020B0604020202020204" pitchFamily="34" charset="0"/>
              </a:rPr>
              <a:pPr/>
              <a:t>9</a:t>
            </a:fld>
            <a:endParaRPr lang="en-US" altLang="ko-KR" sz="1000">
              <a:cs typeface="Arial" panose="020B0604020202020204" pitchFamily="34" charset="0"/>
            </a:endParaRPr>
          </a:p>
        </p:txBody>
      </p:sp>
      <p:sp>
        <p:nvSpPr>
          <p:cNvPr id="324610" name="Rectangle 2"/>
          <p:cNvSpPr>
            <a:spLocks noGrp="1" noChangeArrowheads="1"/>
          </p:cNvSpPr>
          <p:nvPr>
            <p:ph type="title"/>
          </p:nvPr>
        </p:nvSpPr>
        <p:spPr>
          <a:xfrm>
            <a:off x="701675" y="400050"/>
            <a:ext cx="8137525" cy="647700"/>
          </a:xfrm>
        </p:spPr>
        <p:txBody>
          <a:bodyPr/>
          <a:lstStyle/>
          <a:p>
            <a:r>
              <a:rPr lang="en-US" altLang="ko-KR" dirty="0" smtClean="0">
                <a:latin typeface="Arial" panose="020B0604020202020204" pitchFamily="34" charset="0"/>
                <a:cs typeface="Arial" panose="020B0604020202020204" pitchFamily="34" charset="0"/>
              </a:rPr>
              <a:t>Scheduling</a:t>
            </a:r>
            <a:endParaRPr lang="en-US" altLang="ko-KR" dirty="0">
              <a:latin typeface="Arial" panose="020B0604020202020204" pitchFamily="34" charset="0"/>
              <a:cs typeface="Arial" panose="020B0604020202020204" pitchFamily="34" charset="0"/>
            </a:endParaRPr>
          </a:p>
        </p:txBody>
      </p:sp>
      <p:sp>
        <p:nvSpPr>
          <p:cNvPr id="324611" name="Rectangle 3"/>
          <p:cNvSpPr>
            <a:spLocks noGrp="1" noChangeArrowheads="1"/>
          </p:cNvSpPr>
          <p:nvPr>
            <p:ph type="body" idx="1"/>
          </p:nvPr>
        </p:nvSpPr>
        <p:spPr>
          <a:xfrm>
            <a:off x="179512" y="5013176"/>
            <a:ext cx="8676456" cy="890588"/>
          </a:xfrm>
        </p:spPr>
        <p:txBody>
          <a:bodyPr/>
          <a:lstStyle/>
          <a:p>
            <a:pPr>
              <a:lnSpc>
                <a:spcPct val="80000"/>
              </a:lnSpc>
            </a:pPr>
            <a:r>
              <a:rPr lang="en-US" altLang="ko-KR" sz="2000" dirty="0">
                <a:latin typeface="Arial" panose="020B0604020202020204" pitchFamily="34" charset="0"/>
                <a:cs typeface="Arial" panose="020B0604020202020204" pitchFamily="34" charset="0"/>
              </a:rPr>
              <a:t>Drawbacks to the FIFO queuing discipline</a:t>
            </a:r>
          </a:p>
          <a:p>
            <a:pPr lvl="1">
              <a:lnSpc>
                <a:spcPct val="80000"/>
              </a:lnSpc>
            </a:pPr>
            <a:r>
              <a:rPr lang="en-US" altLang="ko-KR" sz="1800" dirty="0">
                <a:latin typeface="Arial" panose="020B0604020202020204" pitchFamily="34" charset="0"/>
                <a:cs typeface="Arial" panose="020B0604020202020204" pitchFamily="34" charset="0"/>
              </a:rPr>
              <a:t>No special treatment to </a:t>
            </a:r>
            <a:r>
              <a:rPr lang="en-US" altLang="ko-KR" sz="1800" dirty="0" smtClean="0">
                <a:latin typeface="Arial" panose="020B0604020202020204" pitchFamily="34" charset="0"/>
                <a:cs typeface="Arial" panose="020B0604020202020204" pitchFamily="34" charset="0"/>
              </a:rPr>
              <a:t> </a:t>
            </a:r>
            <a:endParaRPr lang="en-US" altLang="ko-KR" sz="1200" dirty="0">
              <a:solidFill>
                <a:srgbClr val="FF0000"/>
              </a:solidFill>
              <a:latin typeface="Arial" panose="020B0604020202020204" pitchFamily="34" charset="0"/>
              <a:cs typeface="Arial" panose="020B0604020202020204" pitchFamily="34" charset="0"/>
            </a:endParaRPr>
          </a:p>
        </p:txBody>
      </p:sp>
      <p:grpSp>
        <p:nvGrpSpPr>
          <p:cNvPr id="26" name="그룹 25"/>
          <p:cNvGrpSpPr/>
          <p:nvPr/>
        </p:nvGrpSpPr>
        <p:grpSpPr>
          <a:xfrm>
            <a:off x="395536" y="1340768"/>
            <a:ext cx="8134981" cy="3240360"/>
            <a:chOff x="395536" y="1340768"/>
            <a:chExt cx="8134981" cy="3240360"/>
          </a:xfrm>
        </p:grpSpPr>
        <p:grpSp>
          <p:nvGrpSpPr>
            <p:cNvPr id="20" name="그룹 19"/>
            <p:cNvGrpSpPr/>
            <p:nvPr/>
          </p:nvGrpSpPr>
          <p:grpSpPr>
            <a:xfrm>
              <a:off x="395536" y="1340768"/>
              <a:ext cx="8134981" cy="3240360"/>
              <a:chOff x="395536" y="1340768"/>
              <a:chExt cx="8134981" cy="3240360"/>
            </a:xfrm>
          </p:grpSpPr>
          <p:pic>
            <p:nvPicPr>
              <p:cNvPr id="8" name="Picture 4" descr="466 HOL Block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772816"/>
                <a:ext cx="6900862" cy="249555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그룹 15"/>
              <p:cNvGrpSpPr/>
              <p:nvPr/>
            </p:nvGrpSpPr>
            <p:grpSpPr>
              <a:xfrm>
                <a:off x="3614969" y="1340768"/>
                <a:ext cx="4915548" cy="3240360"/>
                <a:chOff x="3614969" y="1340768"/>
                <a:chExt cx="4915548" cy="3240360"/>
              </a:xfrm>
            </p:grpSpPr>
            <p:sp>
              <p:nvSpPr>
                <p:cNvPr id="2" name="직사각형 1"/>
                <p:cNvSpPr/>
                <p:nvPr/>
              </p:nvSpPr>
              <p:spPr bwMode="auto">
                <a:xfrm>
                  <a:off x="3845967" y="1340768"/>
                  <a:ext cx="4254425" cy="3240360"/>
                </a:xfrm>
                <a:prstGeom prst="rect">
                  <a:avLst/>
                </a:prstGeom>
                <a:solidFill>
                  <a:schemeClr val="bg1"/>
                </a:solidFill>
                <a:ln w="12700" cap="flat" cmpd="sng" algn="ctr">
                  <a:solidFill>
                    <a:schemeClr val="bg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dirty="0" smtClean="0">
                    <a:ln>
                      <a:noFill/>
                    </a:ln>
                    <a:solidFill>
                      <a:schemeClr val="tx1"/>
                    </a:solidFill>
                    <a:effectLst/>
                    <a:latin typeface="Arial" charset="0"/>
                    <a:ea typeface="굴림" pitchFamily="50" charset="-127"/>
                  </a:endParaRPr>
                </a:p>
              </p:txBody>
            </p:sp>
            <p:sp>
              <p:nvSpPr>
                <p:cNvPr id="3" name="TextBox 2"/>
                <p:cNvSpPr txBox="1"/>
                <p:nvPr/>
              </p:nvSpPr>
              <p:spPr>
                <a:xfrm>
                  <a:off x="3614969" y="1988840"/>
                  <a:ext cx="1080120" cy="338554"/>
                </a:xfrm>
                <a:prstGeom prst="rect">
                  <a:avLst/>
                </a:prstGeom>
                <a:noFill/>
                <a:ln>
                  <a:solidFill>
                    <a:schemeClr val="tx1"/>
                  </a:solidFill>
                </a:ln>
              </p:spPr>
              <p:txBody>
                <a:bodyPr wrap="square" rtlCol="0">
                  <a:spAutoFit/>
                </a:bodyPr>
                <a:lstStyle/>
                <a:p>
                  <a:r>
                    <a:rPr lang="en-US" altLang="ko-KR" dirty="0" smtClean="0"/>
                    <a:t>Classifier </a:t>
                  </a:r>
                  <a:endParaRPr lang="ko-KR" altLang="en-US" dirty="0"/>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492" y="1556792"/>
                  <a:ext cx="3283025" cy="217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직선 연결선 8"/>
                <p:cNvCxnSpPr/>
                <p:nvPr/>
              </p:nvCxnSpPr>
              <p:spPr bwMode="auto">
                <a:xfrm flipV="1">
                  <a:off x="4695089" y="1700808"/>
                  <a:ext cx="596991" cy="457309"/>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연결선 14"/>
                <p:cNvCxnSpPr/>
                <p:nvPr/>
              </p:nvCxnSpPr>
              <p:spPr bwMode="auto">
                <a:xfrm>
                  <a:off x="4695089" y="2158118"/>
                  <a:ext cx="668999" cy="46746"/>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직선 연결선 16"/>
                <p:cNvCxnSpPr/>
                <p:nvPr/>
              </p:nvCxnSpPr>
              <p:spPr bwMode="auto">
                <a:xfrm>
                  <a:off x="4703473" y="2170752"/>
                  <a:ext cx="588607" cy="1042224"/>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타원 13"/>
                <p:cNvSpPr/>
                <p:nvPr/>
              </p:nvSpPr>
              <p:spPr bwMode="auto">
                <a:xfrm>
                  <a:off x="5148064" y="2420888"/>
                  <a:ext cx="45719" cy="45719"/>
                </a:xfrm>
                <a:prstGeom prst="ellipse">
                  <a:avLst/>
                </a:prstGeom>
                <a:solidFill>
                  <a:schemeClr val="tx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21" name="타원 20"/>
                <p:cNvSpPr/>
                <p:nvPr/>
              </p:nvSpPr>
              <p:spPr bwMode="auto">
                <a:xfrm>
                  <a:off x="5148064" y="2573288"/>
                  <a:ext cx="45719" cy="45719"/>
                </a:xfrm>
                <a:prstGeom prst="ellipse">
                  <a:avLst/>
                </a:prstGeom>
                <a:solidFill>
                  <a:schemeClr val="tx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22" name="타원 21"/>
                <p:cNvSpPr/>
                <p:nvPr/>
              </p:nvSpPr>
              <p:spPr bwMode="auto">
                <a:xfrm>
                  <a:off x="5148064" y="2708920"/>
                  <a:ext cx="45719" cy="45719"/>
                </a:xfrm>
                <a:prstGeom prst="ellipse">
                  <a:avLst/>
                </a:prstGeom>
                <a:solidFill>
                  <a:schemeClr val="tx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grpSp>
          <p:sp>
            <p:nvSpPr>
              <p:cNvPr id="19" name="TextBox 18"/>
              <p:cNvSpPr txBox="1"/>
              <p:nvPr/>
            </p:nvSpPr>
            <p:spPr>
              <a:xfrm>
                <a:off x="7589245" y="1700808"/>
                <a:ext cx="223115" cy="1338828"/>
              </a:xfrm>
              <a:prstGeom prst="rect">
                <a:avLst/>
              </a:prstGeom>
              <a:solidFill>
                <a:schemeClr val="bg1"/>
              </a:solidFill>
              <a:ln>
                <a:solidFill>
                  <a:schemeClr val="tx1"/>
                </a:solidFill>
              </a:ln>
            </p:spPr>
            <p:txBody>
              <a:bodyPr wrap="square" rtlCol="0">
                <a:spAutoFit/>
              </a:bodyPr>
              <a:lstStyle/>
              <a:p>
                <a:r>
                  <a:rPr lang="en-US" altLang="ko-KR" sz="900" b="1" dirty="0" smtClean="0"/>
                  <a:t>Scheduler</a:t>
                </a:r>
                <a:endParaRPr lang="ko-KR" altLang="en-US" sz="900" b="1" dirty="0"/>
              </a:p>
            </p:txBody>
          </p:sp>
        </p:grpSp>
        <p:sp>
          <p:nvSpPr>
            <p:cNvPr id="24" name="TextBox 23"/>
            <p:cNvSpPr txBox="1"/>
            <p:nvPr/>
          </p:nvSpPr>
          <p:spPr>
            <a:xfrm>
              <a:off x="6084168" y="3482288"/>
              <a:ext cx="1303562" cy="246221"/>
            </a:xfrm>
            <a:prstGeom prst="rect">
              <a:avLst/>
            </a:prstGeom>
            <a:solidFill>
              <a:schemeClr val="bg1"/>
            </a:solidFill>
          </p:spPr>
          <p:txBody>
            <a:bodyPr wrap="none" rtlCol="0">
              <a:spAutoFit/>
            </a:bodyPr>
            <a:lstStyle/>
            <a:p>
              <a:r>
                <a:rPr lang="en-US" altLang="ko-KR" sz="1000" dirty="0" smtClean="0"/>
                <a:t>Buffer management</a:t>
              </a:r>
              <a:endParaRPr lang="ko-KR" altLang="en-US" sz="1000" dirty="0"/>
            </a:p>
          </p:txBody>
        </p:sp>
      </p:grpSp>
    </p:spTree>
    <p:extLst>
      <p:ext uri="{BB962C8B-B14F-4D97-AF65-F5344CB8AC3E}">
        <p14:creationId xmlns:p14="http://schemas.microsoft.com/office/powerpoint/2010/main" val="2103129198"/>
      </p:ext>
    </p:extLst>
  </p:cSld>
  <p:clrMapOvr>
    <a:masterClrMapping/>
  </p:clrMapOvr>
</p:sld>
</file>

<file path=ppt/theme/theme1.xml><?xml version="1.0" encoding="utf-8"?>
<a:theme xmlns:a="http://schemas.openxmlformats.org/drawingml/2006/main" name="1_NVC(3.0)">
  <a:themeElements>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1_NVC(3.0)">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1_NVC(3.0)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NVC(3.0)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NVC(3.0)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chemeClr val="tx1"/>
          </a:solidFill>
        </a:ln>
      </a:spPr>
      <a:bodyPr vert="horz" wrap="non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1" u="none" strike="noStrike" cap="none" normalizeH="0" baseline="0" smtClean="0">
            <a:ln>
              <a:noFill/>
            </a:ln>
            <a:solidFill>
              <a:schemeClr val="tx1"/>
            </a:solidFill>
            <a:effectLst/>
            <a:latin typeface="Comic Sans MS" pitchFamily="66"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33970</TotalTime>
  <Words>3075</Words>
  <Application>Microsoft Office PowerPoint</Application>
  <PresentationFormat>화면 슬라이드 쇼(4:3)</PresentationFormat>
  <Paragraphs>495</Paragraphs>
  <Slides>43</Slides>
  <Notes>22</Notes>
  <HiddenSlides>0</HiddenSlides>
  <MMClips>0</MMClips>
  <ScaleCrop>false</ScaleCrop>
  <HeadingPairs>
    <vt:vector size="6" baseType="variant">
      <vt:variant>
        <vt:lpstr>테마</vt:lpstr>
      </vt:variant>
      <vt:variant>
        <vt:i4>5</vt:i4>
      </vt:variant>
      <vt:variant>
        <vt:lpstr>포함된 OLE 서버</vt:lpstr>
      </vt:variant>
      <vt:variant>
        <vt:i4>2</vt:i4>
      </vt:variant>
      <vt:variant>
        <vt:lpstr>슬라이드 제목</vt:lpstr>
      </vt:variant>
      <vt:variant>
        <vt:i4>43</vt:i4>
      </vt:variant>
    </vt:vector>
  </HeadingPairs>
  <TitlesOfParts>
    <vt:vector size="50" baseType="lpstr">
      <vt:lpstr>1_NVC(3.0)</vt:lpstr>
      <vt:lpstr>2_디자인 사용자 지정</vt:lpstr>
      <vt:lpstr>1_디자인 사용자 지정</vt:lpstr>
      <vt:lpstr>디자인 사용자 지정</vt:lpstr>
      <vt:lpstr>Default Design</vt:lpstr>
      <vt:lpstr>Clip</vt:lpstr>
      <vt:lpstr>수식</vt:lpstr>
      <vt:lpstr>CS 540 Network Architecture</vt:lpstr>
      <vt:lpstr>Revisiting QoS issues with SDN concept?  </vt:lpstr>
      <vt:lpstr>Principles for QOS guarantees (more)</vt:lpstr>
      <vt:lpstr>Principles for QOS guarantees (more)</vt:lpstr>
      <vt:lpstr>Scheduling and policing mechanisms</vt:lpstr>
      <vt:lpstr>Scheduling policies: priority</vt:lpstr>
      <vt:lpstr>Scheduling policies: still more</vt:lpstr>
      <vt:lpstr>Scheduling policies: still more</vt:lpstr>
      <vt:lpstr>Scheduling</vt:lpstr>
      <vt:lpstr>Queuing discipline</vt:lpstr>
      <vt:lpstr>Max-Min Fair Share</vt:lpstr>
      <vt:lpstr>Processor sharing</vt:lpstr>
      <vt:lpstr>Processor sharing</vt:lpstr>
      <vt:lpstr>Bit-round Fair Queuing(BRFQ)</vt:lpstr>
      <vt:lpstr>Generalized Processor Sharing</vt:lpstr>
      <vt:lpstr>Weighted Fair Queuing(WFQ)</vt:lpstr>
      <vt:lpstr>Problems with WFQ</vt:lpstr>
      <vt:lpstr>WF2Q: Worst-case Fair Weighted Fair Queueing</vt:lpstr>
      <vt:lpstr>Processor sharing</vt:lpstr>
      <vt:lpstr>WF2Q</vt:lpstr>
      <vt:lpstr>ISA &amp; DS for QoS</vt:lpstr>
      <vt:lpstr>ISA Components</vt:lpstr>
      <vt:lpstr>ISA Services</vt:lpstr>
      <vt:lpstr>Policing mechanisms</vt:lpstr>
      <vt:lpstr>Policing mechanisms: implementation</vt:lpstr>
      <vt:lpstr>Token Bucket Traffic Spec.</vt:lpstr>
      <vt:lpstr>ISA</vt:lpstr>
      <vt:lpstr>Policing and QoS guarantees</vt:lpstr>
      <vt:lpstr>Differentiated services</vt:lpstr>
      <vt:lpstr>Differentiated Services </vt:lpstr>
      <vt:lpstr>Differentiated Services(DS) </vt:lpstr>
      <vt:lpstr>Diffserv architecture</vt:lpstr>
      <vt:lpstr>PowerPoint 프레젠테이션</vt:lpstr>
      <vt:lpstr>Per-connection QOS guarantees </vt:lpstr>
      <vt:lpstr>QoS guarantee scenario</vt:lpstr>
      <vt:lpstr>Resource Reservation (RSVP)</vt:lpstr>
      <vt:lpstr>Core-Stateless Fair Queueing</vt:lpstr>
      <vt:lpstr>Core-Stateless Fair Queueing</vt:lpstr>
      <vt:lpstr>Edge – Core Router Architecture</vt:lpstr>
      <vt:lpstr>Reading Assignment</vt:lpstr>
      <vt:lpstr>Discussion: picked up randomly </vt:lpstr>
      <vt:lpstr>Discussion: picked up randomly </vt:lpstr>
      <vt:lpstr>Discussion: picked up randomly </vt:lpstr>
    </vt:vector>
  </TitlesOfParts>
  <Company>ICU-SICE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dc:title>
  <dc:creator>Younghee Lee</dc:creator>
  <cp:lastModifiedBy>USER</cp:lastModifiedBy>
  <cp:revision>326</cp:revision>
  <cp:lastPrinted>2000-09-05T05:09:43Z</cp:lastPrinted>
  <dcterms:created xsi:type="dcterms:W3CDTF">1998-07-19T12:47:56Z</dcterms:created>
  <dcterms:modified xsi:type="dcterms:W3CDTF">2016-10-03T11:00:01Z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yhlee@pec.etri.re.kr</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G:\이영희강의TP</vt:lpwstr>
  </property>
  <property fmtid="{D5CDD505-2E9C-101B-9397-08002B2CF9AE}" pid="22" name="EncodingType">
    <vt:i4>-99</vt:i4>
  </property>
</Properties>
</file>