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 id="2147483736" r:id="rId2"/>
    <p:sldMasterId id="2147483676" r:id="rId3"/>
    <p:sldMasterId id="2147483664" r:id="rId4"/>
  </p:sldMasterIdLst>
  <p:notesMasterIdLst>
    <p:notesMasterId r:id="rId66"/>
  </p:notesMasterIdLst>
  <p:handoutMasterIdLst>
    <p:handoutMasterId r:id="rId67"/>
  </p:handoutMasterIdLst>
  <p:sldIdLst>
    <p:sldId id="277" r:id="rId5"/>
    <p:sldId id="395" r:id="rId6"/>
    <p:sldId id="396" r:id="rId7"/>
    <p:sldId id="397" r:id="rId8"/>
    <p:sldId id="398" r:id="rId9"/>
    <p:sldId id="400" r:id="rId10"/>
    <p:sldId id="401" r:id="rId11"/>
    <p:sldId id="481" r:id="rId12"/>
    <p:sldId id="480" r:id="rId13"/>
    <p:sldId id="461" r:id="rId14"/>
    <p:sldId id="482" r:id="rId15"/>
    <p:sldId id="486" r:id="rId16"/>
    <p:sldId id="487" r:id="rId17"/>
    <p:sldId id="488" r:id="rId18"/>
    <p:sldId id="489" r:id="rId19"/>
    <p:sldId id="490" r:id="rId20"/>
    <p:sldId id="491" r:id="rId21"/>
    <p:sldId id="492" r:id="rId22"/>
    <p:sldId id="483" r:id="rId23"/>
    <p:sldId id="484" r:id="rId24"/>
    <p:sldId id="462" r:id="rId25"/>
    <p:sldId id="465" r:id="rId26"/>
    <p:sldId id="470" r:id="rId27"/>
    <p:sldId id="466" r:id="rId28"/>
    <p:sldId id="467" r:id="rId29"/>
    <p:sldId id="413" r:id="rId30"/>
    <p:sldId id="473" r:id="rId31"/>
    <p:sldId id="416" r:id="rId32"/>
    <p:sldId id="417" r:id="rId33"/>
    <p:sldId id="418" r:id="rId34"/>
    <p:sldId id="419" r:id="rId35"/>
    <p:sldId id="420" r:id="rId36"/>
    <p:sldId id="421" r:id="rId37"/>
    <p:sldId id="479" r:id="rId38"/>
    <p:sldId id="423" r:id="rId39"/>
    <p:sldId id="433" r:id="rId40"/>
    <p:sldId id="435" r:id="rId41"/>
    <p:sldId id="436" r:id="rId42"/>
    <p:sldId id="438" r:id="rId43"/>
    <p:sldId id="439" r:id="rId44"/>
    <p:sldId id="440" r:id="rId45"/>
    <p:sldId id="493" r:id="rId46"/>
    <p:sldId id="494" r:id="rId47"/>
    <p:sldId id="495" r:id="rId48"/>
    <p:sldId id="446" r:id="rId49"/>
    <p:sldId id="447" r:id="rId50"/>
    <p:sldId id="448" r:id="rId51"/>
    <p:sldId id="449" r:id="rId52"/>
    <p:sldId id="452" r:id="rId53"/>
    <p:sldId id="453" r:id="rId54"/>
    <p:sldId id="454" r:id="rId55"/>
    <p:sldId id="455" r:id="rId56"/>
    <p:sldId id="427" r:id="rId57"/>
    <p:sldId id="459" r:id="rId58"/>
    <p:sldId id="474" r:id="rId59"/>
    <p:sldId id="476" r:id="rId60"/>
    <p:sldId id="478" r:id="rId61"/>
    <p:sldId id="496" r:id="rId62"/>
    <p:sldId id="497" r:id="rId63"/>
    <p:sldId id="498" r:id="rId64"/>
    <p:sldId id="499" r:id="rId65"/>
  </p:sldIdLst>
  <p:sldSz cx="9144000" cy="6858000" type="screen4x3"/>
  <p:notesSz cx="6642100" cy="9653588"/>
  <p:defaultTextStyle>
    <a:defPPr>
      <a:defRPr lang="ko-KR"/>
    </a:defPPr>
    <a:lvl1pPr algn="l" rtl="0" fontAlgn="base" latinLnBrk="1">
      <a:spcBef>
        <a:spcPct val="0"/>
      </a:spcBef>
      <a:spcAft>
        <a:spcPct val="0"/>
      </a:spcAft>
      <a:defRPr kumimoji="1" sz="1600" kern="1200">
        <a:solidFill>
          <a:schemeClr val="tx1"/>
        </a:solidFill>
        <a:latin typeface="Arial" pitchFamily="34" charset="0"/>
        <a:ea typeface="굴림" pitchFamily="50" charset="-127"/>
        <a:cs typeface="+mn-cs"/>
      </a:defRPr>
    </a:lvl1pPr>
    <a:lvl2pPr marL="457200" algn="l" rtl="0" fontAlgn="base" latinLnBrk="1">
      <a:spcBef>
        <a:spcPct val="0"/>
      </a:spcBef>
      <a:spcAft>
        <a:spcPct val="0"/>
      </a:spcAft>
      <a:defRPr kumimoji="1" sz="1600" kern="1200">
        <a:solidFill>
          <a:schemeClr val="tx1"/>
        </a:solidFill>
        <a:latin typeface="Arial" pitchFamily="34" charset="0"/>
        <a:ea typeface="굴림" pitchFamily="50" charset="-127"/>
        <a:cs typeface="+mn-cs"/>
      </a:defRPr>
    </a:lvl2pPr>
    <a:lvl3pPr marL="914400" algn="l" rtl="0" fontAlgn="base" latinLnBrk="1">
      <a:spcBef>
        <a:spcPct val="0"/>
      </a:spcBef>
      <a:spcAft>
        <a:spcPct val="0"/>
      </a:spcAft>
      <a:defRPr kumimoji="1" sz="1600" kern="1200">
        <a:solidFill>
          <a:schemeClr val="tx1"/>
        </a:solidFill>
        <a:latin typeface="Arial" pitchFamily="34" charset="0"/>
        <a:ea typeface="굴림" pitchFamily="50" charset="-127"/>
        <a:cs typeface="+mn-cs"/>
      </a:defRPr>
    </a:lvl3pPr>
    <a:lvl4pPr marL="1371600" algn="l" rtl="0" fontAlgn="base" latinLnBrk="1">
      <a:spcBef>
        <a:spcPct val="0"/>
      </a:spcBef>
      <a:spcAft>
        <a:spcPct val="0"/>
      </a:spcAft>
      <a:defRPr kumimoji="1" sz="1600" kern="1200">
        <a:solidFill>
          <a:schemeClr val="tx1"/>
        </a:solidFill>
        <a:latin typeface="Arial" pitchFamily="34" charset="0"/>
        <a:ea typeface="굴림" pitchFamily="50" charset="-127"/>
        <a:cs typeface="+mn-cs"/>
      </a:defRPr>
    </a:lvl4pPr>
    <a:lvl5pPr marL="1828800" algn="l" rtl="0" fontAlgn="base" latinLnBrk="1">
      <a:spcBef>
        <a:spcPct val="0"/>
      </a:spcBef>
      <a:spcAft>
        <a:spcPct val="0"/>
      </a:spcAft>
      <a:defRPr kumimoji="1" sz="1600" kern="1200">
        <a:solidFill>
          <a:schemeClr val="tx1"/>
        </a:solidFill>
        <a:latin typeface="Arial" pitchFamily="34" charset="0"/>
        <a:ea typeface="굴림" pitchFamily="50" charset="-127"/>
        <a:cs typeface="+mn-cs"/>
      </a:defRPr>
    </a:lvl5pPr>
    <a:lvl6pPr marL="2286000" algn="l" defTabSz="914400" rtl="0" eaLnBrk="1" latinLnBrk="1" hangingPunct="1">
      <a:defRPr kumimoji="1" sz="1600" kern="1200">
        <a:solidFill>
          <a:schemeClr val="tx1"/>
        </a:solidFill>
        <a:latin typeface="Arial" pitchFamily="34" charset="0"/>
        <a:ea typeface="굴림" pitchFamily="50" charset="-127"/>
        <a:cs typeface="+mn-cs"/>
      </a:defRPr>
    </a:lvl6pPr>
    <a:lvl7pPr marL="2743200" algn="l" defTabSz="914400" rtl="0" eaLnBrk="1" latinLnBrk="1" hangingPunct="1">
      <a:defRPr kumimoji="1" sz="1600" kern="1200">
        <a:solidFill>
          <a:schemeClr val="tx1"/>
        </a:solidFill>
        <a:latin typeface="Arial" pitchFamily="34" charset="0"/>
        <a:ea typeface="굴림" pitchFamily="50" charset="-127"/>
        <a:cs typeface="+mn-cs"/>
      </a:defRPr>
    </a:lvl7pPr>
    <a:lvl8pPr marL="3200400" algn="l" defTabSz="914400" rtl="0" eaLnBrk="1" latinLnBrk="1" hangingPunct="1">
      <a:defRPr kumimoji="1" sz="1600" kern="1200">
        <a:solidFill>
          <a:schemeClr val="tx1"/>
        </a:solidFill>
        <a:latin typeface="Arial" pitchFamily="34" charset="0"/>
        <a:ea typeface="굴림" pitchFamily="50" charset="-127"/>
        <a:cs typeface="+mn-cs"/>
      </a:defRPr>
    </a:lvl8pPr>
    <a:lvl9pPr marL="3657600" algn="l" defTabSz="914400" rtl="0" eaLnBrk="1" latinLnBrk="1" hangingPunct="1">
      <a:defRPr kumimoji="1" sz="1600" kern="1200">
        <a:solidFill>
          <a:schemeClr val="tx1"/>
        </a:solidFill>
        <a:latin typeface="Arial" pitchFamily="34" charset="0"/>
        <a:ea typeface="굴림" pitchFamily="50"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F5162"/>
    <a:srgbClr val="FF0000"/>
    <a:srgbClr val="CC3300"/>
    <a:srgbClr val="FFFFCC"/>
    <a:srgbClr val="EAEAEA"/>
    <a:srgbClr val="DDDDDD"/>
    <a:srgbClr val="CC99FF"/>
    <a:srgbClr val="66FFFF"/>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85" autoAdjust="0"/>
    <p:restoredTop sz="94660"/>
  </p:normalViewPr>
  <p:slideViewPr>
    <p:cSldViewPr>
      <p:cViewPr varScale="1">
        <p:scale>
          <a:sx n="79" d="100"/>
          <a:sy n="79" d="100"/>
        </p:scale>
        <p:origin x="-796" y="-56"/>
      </p:cViewPr>
      <p:guideLst>
        <p:guide orient="horz" pos="2160"/>
        <p:guide pos="2880"/>
      </p:guideLst>
    </p:cSldViewPr>
  </p:slideViewPr>
  <p:outlineViewPr>
    <p:cViewPr>
      <p:scale>
        <a:sx n="33" d="100"/>
        <a:sy n="33" d="100"/>
      </p:scale>
      <p:origin x="0" y="59864"/>
    </p:cViewPr>
  </p:outlineViewPr>
  <p:notesTextViewPr>
    <p:cViewPr>
      <p:scale>
        <a:sx n="100" d="100"/>
        <a:sy n="100" d="100"/>
      </p:scale>
      <p:origin x="0" y="0"/>
    </p:cViewPr>
  </p:notesTextViewPr>
  <p:sorterViewPr>
    <p:cViewPr>
      <p:scale>
        <a:sx n="100" d="100"/>
        <a:sy n="100" d="100"/>
      </p:scale>
      <p:origin x="0" y="6760"/>
    </p:cViewPr>
  </p:sorterViewPr>
  <p:notesViewPr>
    <p:cSldViewPr>
      <p:cViewPr>
        <p:scale>
          <a:sx n="66" d="100"/>
          <a:sy n="66" d="100"/>
        </p:scale>
        <p:origin x="-846" y="1368"/>
      </p:cViewPr>
      <p:guideLst>
        <p:guide orient="horz" pos="2320"/>
        <p:guide pos="281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781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t" anchorCtr="0" compatLnSpc="1">
            <a:prstTxWarp prst="textNoShape">
              <a:avLst/>
            </a:prstTxWarp>
          </a:bodyPr>
          <a:lstStyle>
            <a:lvl1pPr defTabSz="895350" latinLnBrk="0">
              <a:defRPr sz="1000" i="1">
                <a:ea typeface="돋움" pitchFamily="50" charset="-127"/>
              </a:defRPr>
            </a:lvl1pPr>
          </a:lstStyle>
          <a:p>
            <a:endParaRPr lang="en-US" altLang="ko-KR"/>
          </a:p>
        </p:txBody>
      </p:sp>
      <p:sp>
        <p:nvSpPr>
          <p:cNvPr id="4099" name="Rectangle 3"/>
          <p:cNvSpPr>
            <a:spLocks noGrp="1" noChangeArrowheads="1"/>
          </p:cNvSpPr>
          <p:nvPr>
            <p:ph type="dt" sz="quarter" idx="1"/>
          </p:nvPr>
        </p:nvSpPr>
        <p:spPr bwMode="auto">
          <a:xfrm>
            <a:off x="3763963" y="0"/>
            <a:ext cx="28781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t" anchorCtr="0" compatLnSpc="1">
            <a:prstTxWarp prst="textNoShape">
              <a:avLst/>
            </a:prstTxWarp>
          </a:bodyPr>
          <a:lstStyle>
            <a:lvl1pPr algn="r" defTabSz="895350" latinLnBrk="0">
              <a:defRPr sz="1000" i="1">
                <a:ea typeface="돋움" pitchFamily="50" charset="-127"/>
              </a:defRPr>
            </a:lvl1pPr>
          </a:lstStyle>
          <a:p>
            <a:endParaRPr lang="en-US" altLang="ko-KR"/>
          </a:p>
        </p:txBody>
      </p:sp>
      <p:sp>
        <p:nvSpPr>
          <p:cNvPr id="4100" name="Rectangle 4"/>
          <p:cNvSpPr>
            <a:spLocks noGrp="1" noChangeArrowheads="1"/>
          </p:cNvSpPr>
          <p:nvPr>
            <p:ph type="ftr" sz="quarter" idx="2"/>
          </p:nvPr>
        </p:nvSpPr>
        <p:spPr bwMode="auto">
          <a:xfrm>
            <a:off x="0" y="9170988"/>
            <a:ext cx="28781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b" anchorCtr="0" compatLnSpc="1">
            <a:prstTxWarp prst="textNoShape">
              <a:avLst/>
            </a:prstTxWarp>
          </a:bodyPr>
          <a:lstStyle>
            <a:lvl1pPr defTabSz="895350" latinLnBrk="0">
              <a:defRPr sz="1000" i="1">
                <a:ea typeface="돋움" pitchFamily="50" charset="-127"/>
              </a:defRPr>
            </a:lvl1pPr>
          </a:lstStyle>
          <a:p>
            <a:endParaRPr lang="en-US" altLang="ko-KR"/>
          </a:p>
        </p:txBody>
      </p:sp>
      <p:sp>
        <p:nvSpPr>
          <p:cNvPr id="4101" name="Rectangle 5"/>
          <p:cNvSpPr>
            <a:spLocks noGrp="1" noChangeArrowheads="1"/>
          </p:cNvSpPr>
          <p:nvPr>
            <p:ph type="sldNum" sz="quarter" idx="3"/>
          </p:nvPr>
        </p:nvSpPr>
        <p:spPr bwMode="auto">
          <a:xfrm>
            <a:off x="3763963" y="9170988"/>
            <a:ext cx="28781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b" anchorCtr="0" compatLnSpc="1">
            <a:prstTxWarp prst="textNoShape">
              <a:avLst/>
            </a:prstTxWarp>
          </a:bodyPr>
          <a:lstStyle>
            <a:lvl1pPr algn="r" defTabSz="895350" latinLnBrk="0">
              <a:defRPr sz="1000" i="1">
                <a:ea typeface="돋움" pitchFamily="50" charset="-127"/>
              </a:defRPr>
            </a:lvl1pPr>
          </a:lstStyle>
          <a:p>
            <a:fld id="{A958FF2F-0791-4F83-8CC1-57DD447D83FB}" type="slidenum">
              <a:rPr lang="en-US" altLang="ko-KR"/>
              <a:pPr/>
              <a:t>‹#›</a:t>
            </a:fld>
            <a:endParaRPr lang="en-US" altLang="ko-KR"/>
          </a:p>
        </p:txBody>
      </p:sp>
    </p:spTree>
    <p:extLst>
      <p:ext uri="{BB962C8B-B14F-4D97-AF65-F5344CB8AC3E}">
        <p14:creationId xmlns:p14="http://schemas.microsoft.com/office/powerpoint/2010/main" val="3274528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8781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t" anchorCtr="0" compatLnSpc="1">
            <a:prstTxWarp prst="textNoShape">
              <a:avLst/>
            </a:prstTxWarp>
          </a:bodyPr>
          <a:lstStyle>
            <a:lvl1pPr defTabSz="895350" latinLnBrk="0">
              <a:defRPr sz="1000" i="1">
                <a:ea typeface="돋움" pitchFamily="50" charset="-127"/>
              </a:defRPr>
            </a:lvl1pPr>
          </a:lstStyle>
          <a:p>
            <a:endParaRPr lang="en-US" altLang="ko-KR"/>
          </a:p>
        </p:txBody>
      </p:sp>
      <p:sp>
        <p:nvSpPr>
          <p:cNvPr id="2051" name="Rectangle 3"/>
          <p:cNvSpPr>
            <a:spLocks noGrp="1" noChangeArrowheads="1"/>
          </p:cNvSpPr>
          <p:nvPr>
            <p:ph type="dt" idx="1"/>
          </p:nvPr>
        </p:nvSpPr>
        <p:spPr bwMode="auto">
          <a:xfrm>
            <a:off x="3763963" y="0"/>
            <a:ext cx="28781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t" anchorCtr="0" compatLnSpc="1">
            <a:prstTxWarp prst="textNoShape">
              <a:avLst/>
            </a:prstTxWarp>
          </a:bodyPr>
          <a:lstStyle>
            <a:lvl1pPr algn="r" defTabSz="895350" latinLnBrk="0">
              <a:defRPr sz="1000" i="1">
                <a:ea typeface="돋움" pitchFamily="50" charset="-127"/>
              </a:defRPr>
            </a:lvl1pPr>
          </a:lstStyle>
          <a:p>
            <a:endParaRPr lang="en-US" altLang="ko-KR"/>
          </a:p>
        </p:txBody>
      </p:sp>
      <p:sp>
        <p:nvSpPr>
          <p:cNvPr id="68612" name="Rectangle 4"/>
          <p:cNvSpPr>
            <a:spLocks noGrp="1" noRot="1" noChangeAspect="1" noChangeArrowheads="1" noTextEdit="1"/>
          </p:cNvSpPr>
          <p:nvPr>
            <p:ph type="sldImg" idx="2"/>
          </p:nvPr>
        </p:nvSpPr>
        <p:spPr bwMode="auto">
          <a:xfrm>
            <a:off x="41275" y="639763"/>
            <a:ext cx="6589713" cy="49418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2053" name="Rectangle 5"/>
          <p:cNvSpPr>
            <a:spLocks noGrp="1" noChangeArrowheads="1"/>
          </p:cNvSpPr>
          <p:nvPr>
            <p:ph type="body" sz="quarter" idx="3"/>
          </p:nvPr>
        </p:nvSpPr>
        <p:spPr bwMode="auto">
          <a:xfrm>
            <a:off x="469900" y="5772150"/>
            <a:ext cx="5715000" cy="302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194" tIns="45097" rIns="90194" bIns="45097" numCol="1" anchor="t" anchorCtr="0" compatLnSpc="1">
            <a:prstTxWarp prst="textNoShape">
              <a:avLst/>
            </a:prstTxWarp>
          </a:bodyPr>
          <a:lstStyle/>
          <a:p>
            <a:pPr lvl="0"/>
            <a:r>
              <a:rPr lang="ko-KR" altLang="en-US" smtClean="0"/>
              <a:t>마스터 문자열 유형을 편집하려면 누르십시오</a:t>
            </a:r>
            <a:r>
              <a:rPr lang="en-US" altLang="ko-KR" smtClean="0"/>
              <a:t>.</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2054" name="Rectangle 6"/>
          <p:cNvSpPr>
            <a:spLocks noGrp="1" noChangeArrowheads="1"/>
          </p:cNvSpPr>
          <p:nvPr>
            <p:ph type="ftr" sz="quarter" idx="4"/>
          </p:nvPr>
        </p:nvSpPr>
        <p:spPr bwMode="auto">
          <a:xfrm>
            <a:off x="0" y="9170988"/>
            <a:ext cx="28781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b" anchorCtr="0" compatLnSpc="1">
            <a:prstTxWarp prst="textNoShape">
              <a:avLst/>
            </a:prstTxWarp>
          </a:bodyPr>
          <a:lstStyle>
            <a:lvl1pPr defTabSz="895350" latinLnBrk="0">
              <a:defRPr sz="1000" i="1">
                <a:ea typeface="돋움" pitchFamily="50" charset="-127"/>
              </a:defRPr>
            </a:lvl1pPr>
          </a:lstStyle>
          <a:p>
            <a:endParaRPr lang="en-US" altLang="ko-KR"/>
          </a:p>
        </p:txBody>
      </p:sp>
      <p:sp>
        <p:nvSpPr>
          <p:cNvPr id="2055" name="Rectangle 7"/>
          <p:cNvSpPr>
            <a:spLocks noGrp="1" noChangeArrowheads="1"/>
          </p:cNvSpPr>
          <p:nvPr>
            <p:ph type="sldNum" sz="quarter" idx="5"/>
          </p:nvPr>
        </p:nvSpPr>
        <p:spPr bwMode="auto">
          <a:xfrm>
            <a:off x="3763963" y="9170988"/>
            <a:ext cx="28781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661" tIns="0" rIns="18661" bIns="0" numCol="1" anchor="b" anchorCtr="0" compatLnSpc="1">
            <a:prstTxWarp prst="textNoShape">
              <a:avLst/>
            </a:prstTxWarp>
          </a:bodyPr>
          <a:lstStyle>
            <a:lvl1pPr algn="r" defTabSz="895350" latinLnBrk="0">
              <a:defRPr sz="1000" i="1">
                <a:ea typeface="돋움" pitchFamily="50" charset="-127"/>
              </a:defRPr>
            </a:lvl1pPr>
          </a:lstStyle>
          <a:p>
            <a:fld id="{51BC0879-4465-4F96-BD3F-DFECAC432DE6}" type="slidenum">
              <a:rPr lang="en-US" altLang="ko-KR"/>
              <a:pPr/>
              <a:t>‹#›</a:t>
            </a:fld>
            <a:endParaRPr lang="en-US" altLang="ko-KR"/>
          </a:p>
        </p:txBody>
      </p:sp>
    </p:spTree>
    <p:extLst>
      <p:ext uri="{BB962C8B-B14F-4D97-AF65-F5344CB8AC3E}">
        <p14:creationId xmlns:p14="http://schemas.microsoft.com/office/powerpoint/2010/main" val="19608988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돋움" pitchFamily="50" charset="-127"/>
        <a:cs typeface="돋움" charset="0"/>
      </a:defRPr>
    </a:lvl1pPr>
    <a:lvl2pPr marL="457200" algn="l" rtl="0" eaLnBrk="0" fontAlgn="base" hangingPunct="0">
      <a:spcBef>
        <a:spcPct val="30000"/>
      </a:spcBef>
      <a:spcAft>
        <a:spcPct val="0"/>
      </a:spcAft>
      <a:defRPr kumimoji="1" sz="1200" kern="1200">
        <a:solidFill>
          <a:schemeClr val="tx1"/>
        </a:solidFill>
        <a:latin typeface="Arial" charset="0"/>
        <a:ea typeface="돋움" pitchFamily="50" charset="-127"/>
        <a:cs typeface="돋움" charset="0"/>
      </a:defRPr>
    </a:lvl2pPr>
    <a:lvl3pPr marL="914400" algn="l" rtl="0" eaLnBrk="0" fontAlgn="base" hangingPunct="0">
      <a:spcBef>
        <a:spcPct val="30000"/>
      </a:spcBef>
      <a:spcAft>
        <a:spcPct val="0"/>
      </a:spcAft>
      <a:defRPr kumimoji="1" sz="1200" kern="1200">
        <a:solidFill>
          <a:schemeClr val="tx1"/>
        </a:solidFill>
        <a:latin typeface="Arial" charset="0"/>
        <a:ea typeface="돋움" pitchFamily="50" charset="-127"/>
        <a:cs typeface="돋움" charset="0"/>
      </a:defRPr>
    </a:lvl3pPr>
    <a:lvl4pPr marL="1371600" algn="l" rtl="0" eaLnBrk="0" fontAlgn="base" hangingPunct="0">
      <a:spcBef>
        <a:spcPct val="30000"/>
      </a:spcBef>
      <a:spcAft>
        <a:spcPct val="0"/>
      </a:spcAft>
      <a:defRPr kumimoji="1" sz="1200" kern="1200">
        <a:solidFill>
          <a:schemeClr val="tx1"/>
        </a:solidFill>
        <a:latin typeface="Arial" charset="0"/>
        <a:ea typeface="돋움" pitchFamily="50" charset="-127"/>
        <a:cs typeface="돋움" charset="0"/>
      </a:defRPr>
    </a:lvl4pPr>
    <a:lvl5pPr marL="1828800" algn="l" rtl="0" eaLnBrk="0" fontAlgn="base" hangingPunct="0">
      <a:spcBef>
        <a:spcPct val="30000"/>
      </a:spcBef>
      <a:spcAft>
        <a:spcPct val="0"/>
      </a:spcAft>
      <a:defRPr kumimoji="1" sz="1200" kern="1200">
        <a:solidFill>
          <a:schemeClr val="tx1"/>
        </a:solidFill>
        <a:latin typeface="Arial" charset="0"/>
        <a:ea typeface="돋움" pitchFamily="50" charset="-127"/>
        <a:cs typeface="돋움" charset="0"/>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612A4EAB-73CD-46CE-91F2-90655C7CE712}" type="slidenum">
              <a:rPr lang="en-US" altLang="ko-KR" sz="1000">
                <a:ea typeface="돋움" pitchFamily="50" charset="-127"/>
              </a:rPr>
              <a:pPr eaLnBrk="1" hangingPunct="1"/>
              <a:t>1</a:t>
            </a:fld>
            <a:endParaRPr lang="en-US" altLang="ko-KR" sz="1000">
              <a:ea typeface="돋움" pitchFamily="50" charset="-127"/>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9AD6C4-54C5-48EC-AA7B-47BD328FA20E}" type="slidenum">
              <a:rPr lang="en-US" altLang="ko-KR"/>
              <a:pPr/>
              <a:t>10</a:t>
            </a:fld>
            <a:endParaRPr lang="en-US" altLang="ko-KR"/>
          </a:p>
        </p:txBody>
      </p:sp>
      <p:sp>
        <p:nvSpPr>
          <p:cNvPr id="1822722" name="Rectangle 2"/>
          <p:cNvSpPr>
            <a:spLocks noGrp="1" noRot="1" noChangeAspect="1" noChangeArrowheads="1" noTextEdit="1"/>
          </p:cNvSpPr>
          <p:nvPr>
            <p:ph type="sldImg"/>
          </p:nvPr>
        </p:nvSpPr>
        <p:spPr>
          <a:ln/>
        </p:spPr>
      </p:sp>
      <p:sp>
        <p:nvSpPr>
          <p:cNvPr id="1822723"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79A091-A9F4-4E75-A895-56B4AB74CCEE}" type="slidenum">
              <a:rPr lang="en-US" altLang="ko-KR"/>
              <a:pPr/>
              <a:t>11</a:t>
            </a:fld>
            <a:endParaRPr lang="en-US" altLang="ko-KR"/>
          </a:p>
        </p:txBody>
      </p:sp>
      <p:sp>
        <p:nvSpPr>
          <p:cNvPr id="1719298" name="Rectangle 2"/>
          <p:cNvSpPr>
            <a:spLocks noGrp="1" noRot="1" noChangeAspect="1" noChangeArrowheads="1" noTextEdit="1"/>
          </p:cNvSpPr>
          <p:nvPr>
            <p:ph type="sldImg"/>
          </p:nvPr>
        </p:nvSpPr>
        <p:spPr>
          <a:ln/>
        </p:spPr>
      </p:sp>
      <p:sp>
        <p:nvSpPr>
          <p:cNvPr id="1719299"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39BCFF-7855-4E06-A3F8-74B085E257F2}" type="slidenum">
              <a:rPr lang="en-US" altLang="ko-KR"/>
              <a:pPr/>
              <a:t>13</a:t>
            </a:fld>
            <a:endParaRPr lang="en-US" altLang="ko-KR"/>
          </a:p>
        </p:txBody>
      </p:sp>
      <p:sp>
        <p:nvSpPr>
          <p:cNvPr id="1721346" name="Rectangle 2"/>
          <p:cNvSpPr>
            <a:spLocks noGrp="1" noRot="1" noChangeAspect="1" noChangeArrowheads="1" noTextEdit="1"/>
          </p:cNvSpPr>
          <p:nvPr>
            <p:ph type="sldImg"/>
          </p:nvPr>
        </p:nvSpPr>
        <p:spPr>
          <a:ln/>
        </p:spPr>
      </p:sp>
      <p:sp>
        <p:nvSpPr>
          <p:cNvPr id="1721347"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35CED1-0322-45EE-9084-7AE46B024814}" type="slidenum">
              <a:rPr lang="en-US" altLang="ko-KR"/>
              <a:pPr/>
              <a:t>14</a:t>
            </a:fld>
            <a:endParaRPr lang="en-US" altLang="ko-KR"/>
          </a:p>
        </p:txBody>
      </p:sp>
      <p:sp>
        <p:nvSpPr>
          <p:cNvPr id="1723394" name="Rectangle 2"/>
          <p:cNvSpPr>
            <a:spLocks noGrp="1" noRot="1" noChangeAspect="1" noChangeArrowheads="1" noTextEdit="1"/>
          </p:cNvSpPr>
          <p:nvPr>
            <p:ph type="sldImg"/>
          </p:nvPr>
        </p:nvSpPr>
        <p:spPr>
          <a:ln/>
        </p:spPr>
      </p:sp>
      <p:sp>
        <p:nvSpPr>
          <p:cNvPr id="1723395"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486C0C-4857-4469-980A-697ACEE8488C}" type="slidenum">
              <a:rPr lang="en-US" altLang="ko-KR"/>
              <a:pPr/>
              <a:t>15</a:t>
            </a:fld>
            <a:endParaRPr lang="en-US" altLang="ko-KR"/>
          </a:p>
        </p:txBody>
      </p:sp>
      <p:sp>
        <p:nvSpPr>
          <p:cNvPr id="1725442" name="Rectangle 2"/>
          <p:cNvSpPr>
            <a:spLocks noGrp="1" noRot="1" noChangeAspect="1" noChangeArrowheads="1" noTextEdit="1"/>
          </p:cNvSpPr>
          <p:nvPr>
            <p:ph type="sldImg"/>
          </p:nvPr>
        </p:nvSpPr>
        <p:spPr>
          <a:ln/>
        </p:spPr>
      </p:sp>
      <p:sp>
        <p:nvSpPr>
          <p:cNvPr id="1725443"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564A99-05A1-4B50-A1B2-DF8F4A81FE2E}" type="slidenum">
              <a:rPr lang="en-US" altLang="ko-KR"/>
              <a:pPr/>
              <a:t>16</a:t>
            </a:fld>
            <a:endParaRPr lang="en-US" altLang="ko-KR"/>
          </a:p>
        </p:txBody>
      </p:sp>
      <p:sp>
        <p:nvSpPr>
          <p:cNvPr id="1727490" name="Rectangle 2"/>
          <p:cNvSpPr>
            <a:spLocks noGrp="1" noRot="1" noChangeAspect="1" noChangeArrowheads="1" noTextEdit="1"/>
          </p:cNvSpPr>
          <p:nvPr>
            <p:ph type="sldImg"/>
          </p:nvPr>
        </p:nvSpPr>
        <p:spPr>
          <a:ln/>
        </p:spPr>
      </p:sp>
      <p:sp>
        <p:nvSpPr>
          <p:cNvPr id="1727491"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68E760-6BC0-4E4F-A557-5B14EDD22936}" type="slidenum">
              <a:rPr lang="en-US" altLang="ko-KR"/>
              <a:pPr/>
              <a:t>17</a:t>
            </a:fld>
            <a:endParaRPr lang="en-US" altLang="ko-KR"/>
          </a:p>
        </p:txBody>
      </p:sp>
      <p:sp>
        <p:nvSpPr>
          <p:cNvPr id="1729538" name="Rectangle 2"/>
          <p:cNvSpPr>
            <a:spLocks noGrp="1" noRot="1" noChangeAspect="1" noChangeArrowheads="1" noTextEdit="1"/>
          </p:cNvSpPr>
          <p:nvPr>
            <p:ph type="sldImg"/>
          </p:nvPr>
        </p:nvSpPr>
        <p:spPr>
          <a:ln/>
        </p:spPr>
      </p:sp>
      <p:sp>
        <p:nvSpPr>
          <p:cNvPr id="1729539"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3486B2-D01B-48A1-A124-D2BAB070AD65}" type="slidenum">
              <a:rPr lang="en-US" altLang="ko-KR"/>
              <a:pPr/>
              <a:t>18</a:t>
            </a:fld>
            <a:endParaRPr lang="en-US" altLang="ko-KR"/>
          </a:p>
        </p:txBody>
      </p:sp>
      <p:sp>
        <p:nvSpPr>
          <p:cNvPr id="1733634" name="Rectangle 2"/>
          <p:cNvSpPr>
            <a:spLocks noGrp="1" noRot="1" noChangeAspect="1" noChangeArrowheads="1" noTextEdit="1"/>
          </p:cNvSpPr>
          <p:nvPr>
            <p:ph type="sldImg"/>
          </p:nvPr>
        </p:nvSpPr>
        <p:spPr>
          <a:ln/>
        </p:spPr>
      </p:sp>
      <p:sp>
        <p:nvSpPr>
          <p:cNvPr id="1733635"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79A091-A9F4-4E75-A895-56B4AB74CCEE}" type="slidenum">
              <a:rPr lang="en-US" altLang="ko-KR"/>
              <a:pPr/>
              <a:t>19</a:t>
            </a:fld>
            <a:endParaRPr lang="en-US" altLang="ko-KR"/>
          </a:p>
        </p:txBody>
      </p:sp>
      <p:sp>
        <p:nvSpPr>
          <p:cNvPr id="1719298" name="Rectangle 2"/>
          <p:cNvSpPr>
            <a:spLocks noGrp="1" noRot="1" noChangeAspect="1" noChangeArrowheads="1" noTextEdit="1"/>
          </p:cNvSpPr>
          <p:nvPr>
            <p:ph type="sldImg"/>
          </p:nvPr>
        </p:nvSpPr>
        <p:spPr>
          <a:ln/>
        </p:spPr>
      </p:sp>
      <p:sp>
        <p:nvSpPr>
          <p:cNvPr id="1719299"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79A091-A9F4-4E75-A895-56B4AB74CCEE}" type="slidenum">
              <a:rPr lang="en-US" altLang="ko-KR"/>
              <a:pPr/>
              <a:t>20</a:t>
            </a:fld>
            <a:endParaRPr lang="en-US" altLang="ko-KR"/>
          </a:p>
        </p:txBody>
      </p:sp>
      <p:sp>
        <p:nvSpPr>
          <p:cNvPr id="1719298" name="Rectangle 2"/>
          <p:cNvSpPr>
            <a:spLocks noGrp="1" noRot="1" noChangeAspect="1" noChangeArrowheads="1" noTextEdit="1"/>
          </p:cNvSpPr>
          <p:nvPr>
            <p:ph type="sldImg"/>
          </p:nvPr>
        </p:nvSpPr>
        <p:spPr>
          <a:ln/>
        </p:spPr>
      </p:sp>
      <p:sp>
        <p:nvSpPr>
          <p:cNvPr id="1719299"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5FB9EE-02BC-4A08-891B-AA69CCC5F9A7}" type="slidenum">
              <a:rPr lang="en-US" altLang="ko-KR"/>
              <a:pPr/>
              <a:t>2</a:t>
            </a:fld>
            <a:endParaRPr lang="en-US" altLang="ko-KR"/>
          </a:p>
        </p:txBody>
      </p:sp>
      <p:sp>
        <p:nvSpPr>
          <p:cNvPr id="1702914" name="Rectangle 2"/>
          <p:cNvSpPr>
            <a:spLocks noGrp="1" noRot="1" noChangeAspect="1" noChangeArrowheads="1" noTextEdit="1"/>
          </p:cNvSpPr>
          <p:nvPr>
            <p:ph type="sldImg"/>
          </p:nvPr>
        </p:nvSpPr>
        <p:spPr>
          <a:ln/>
        </p:spPr>
      </p:sp>
      <p:sp>
        <p:nvSpPr>
          <p:cNvPr id="1702915"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A431F8-9CB3-4459-862A-8E15CD544E01}" type="slidenum">
              <a:rPr lang="en-US" altLang="ko-KR"/>
              <a:pPr/>
              <a:t>21</a:t>
            </a:fld>
            <a:endParaRPr lang="en-US" altLang="ko-KR"/>
          </a:p>
        </p:txBody>
      </p:sp>
      <p:sp>
        <p:nvSpPr>
          <p:cNvPr id="1824770" name="Rectangle 2"/>
          <p:cNvSpPr>
            <a:spLocks noGrp="1" noRot="1" noChangeAspect="1" noChangeArrowheads="1" noTextEdit="1"/>
          </p:cNvSpPr>
          <p:nvPr>
            <p:ph type="sldImg"/>
          </p:nvPr>
        </p:nvSpPr>
        <p:spPr>
          <a:ln/>
        </p:spPr>
      </p:sp>
      <p:sp>
        <p:nvSpPr>
          <p:cNvPr id="1824771"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B2E435-180A-440D-866D-2CE8C0DB3A2A}" type="slidenum">
              <a:rPr lang="en-US" altLang="ko-KR"/>
              <a:pPr/>
              <a:t>22</a:t>
            </a:fld>
            <a:endParaRPr lang="en-US" altLang="ko-KR"/>
          </a:p>
        </p:txBody>
      </p:sp>
      <p:sp>
        <p:nvSpPr>
          <p:cNvPr id="1830914" name="Rectangle 2"/>
          <p:cNvSpPr>
            <a:spLocks noGrp="1" noRot="1" noChangeAspect="1" noChangeArrowheads="1" noTextEdit="1"/>
          </p:cNvSpPr>
          <p:nvPr>
            <p:ph type="sldImg"/>
          </p:nvPr>
        </p:nvSpPr>
        <p:spPr>
          <a:ln/>
        </p:spPr>
      </p:sp>
      <p:sp>
        <p:nvSpPr>
          <p:cNvPr id="1830915"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3DD581-BAEE-4975-A7CA-8AD0D8304184}" type="slidenum">
              <a:rPr lang="en-US" altLang="ko-KR"/>
              <a:pPr/>
              <a:t>23</a:t>
            </a:fld>
            <a:endParaRPr lang="en-US" altLang="ko-KR"/>
          </a:p>
        </p:txBody>
      </p:sp>
      <p:sp>
        <p:nvSpPr>
          <p:cNvPr id="1857538" name="Rectangle 2"/>
          <p:cNvSpPr>
            <a:spLocks noGrp="1" noRot="1" noChangeAspect="1" noChangeArrowheads="1" noTextEdit="1"/>
          </p:cNvSpPr>
          <p:nvPr>
            <p:ph type="sldImg"/>
          </p:nvPr>
        </p:nvSpPr>
        <p:spPr>
          <a:ln/>
        </p:spPr>
      </p:sp>
      <p:sp>
        <p:nvSpPr>
          <p:cNvPr id="1857539"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37F2DD-E0A5-4BC9-A214-FB17ABF5683A}" type="slidenum">
              <a:rPr lang="en-US" altLang="ko-KR"/>
              <a:pPr/>
              <a:t>24</a:t>
            </a:fld>
            <a:endParaRPr lang="en-US" altLang="ko-KR"/>
          </a:p>
        </p:txBody>
      </p:sp>
      <p:sp>
        <p:nvSpPr>
          <p:cNvPr id="1764354" name="Rectangle 2"/>
          <p:cNvSpPr>
            <a:spLocks noGrp="1" noRot="1" noChangeAspect="1" noChangeArrowheads="1" noTextEdit="1"/>
          </p:cNvSpPr>
          <p:nvPr>
            <p:ph type="sldImg"/>
          </p:nvPr>
        </p:nvSpPr>
        <p:spPr>
          <a:ln/>
        </p:spPr>
      </p:sp>
      <p:sp>
        <p:nvSpPr>
          <p:cNvPr id="1764355"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D8BB0E-D5A2-4360-90A3-44166F6693CA}" type="slidenum">
              <a:rPr lang="en-US" altLang="ko-KR"/>
              <a:pPr/>
              <a:t>25</a:t>
            </a:fld>
            <a:endParaRPr lang="en-US" altLang="ko-KR"/>
          </a:p>
        </p:txBody>
      </p:sp>
      <p:sp>
        <p:nvSpPr>
          <p:cNvPr id="1766402" name="Rectangle 2"/>
          <p:cNvSpPr>
            <a:spLocks noGrp="1" noRot="1" noChangeAspect="1" noChangeArrowheads="1" noTextEdit="1"/>
          </p:cNvSpPr>
          <p:nvPr>
            <p:ph type="sldImg"/>
          </p:nvPr>
        </p:nvSpPr>
        <p:spPr>
          <a:ln/>
        </p:spPr>
      </p:sp>
      <p:sp>
        <p:nvSpPr>
          <p:cNvPr id="1766403"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EE10D0-C34B-4197-8044-88F5B9581255}" type="slidenum">
              <a:rPr lang="en-US" altLang="ko-KR"/>
              <a:pPr/>
              <a:t>26</a:t>
            </a:fld>
            <a:endParaRPr lang="en-US" altLang="ko-KR"/>
          </a:p>
        </p:txBody>
      </p:sp>
      <p:sp>
        <p:nvSpPr>
          <p:cNvPr id="1741826" name="Rectangle 2"/>
          <p:cNvSpPr>
            <a:spLocks noGrp="1" noRot="1" noChangeAspect="1" noChangeArrowheads="1" noTextEdit="1"/>
          </p:cNvSpPr>
          <p:nvPr>
            <p:ph type="sldImg"/>
          </p:nvPr>
        </p:nvSpPr>
        <p:spPr>
          <a:ln/>
        </p:spPr>
      </p:sp>
      <p:sp>
        <p:nvSpPr>
          <p:cNvPr id="1741827"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EE10D0-C34B-4197-8044-88F5B9581255}" type="slidenum">
              <a:rPr lang="en-US" altLang="ko-KR"/>
              <a:pPr/>
              <a:t>27</a:t>
            </a:fld>
            <a:endParaRPr lang="en-US" altLang="ko-KR"/>
          </a:p>
        </p:txBody>
      </p:sp>
      <p:sp>
        <p:nvSpPr>
          <p:cNvPr id="1741826" name="Rectangle 2"/>
          <p:cNvSpPr>
            <a:spLocks noGrp="1" noRot="1" noChangeAspect="1" noChangeArrowheads="1" noTextEdit="1"/>
          </p:cNvSpPr>
          <p:nvPr>
            <p:ph type="sldImg"/>
          </p:nvPr>
        </p:nvSpPr>
        <p:spPr>
          <a:ln/>
        </p:spPr>
      </p:sp>
      <p:sp>
        <p:nvSpPr>
          <p:cNvPr id="1741827"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75638A-DE87-4800-8238-81E1A54A8901}" type="slidenum">
              <a:rPr lang="en-US" altLang="ko-KR"/>
              <a:pPr/>
              <a:t>28</a:t>
            </a:fld>
            <a:endParaRPr lang="en-US" altLang="ko-KR"/>
          </a:p>
        </p:txBody>
      </p:sp>
      <p:sp>
        <p:nvSpPr>
          <p:cNvPr id="1754114" name="Rectangle 2"/>
          <p:cNvSpPr>
            <a:spLocks noGrp="1" noRot="1" noChangeAspect="1" noChangeArrowheads="1" noTextEdit="1"/>
          </p:cNvSpPr>
          <p:nvPr>
            <p:ph type="sldImg"/>
          </p:nvPr>
        </p:nvSpPr>
        <p:spPr>
          <a:ln/>
        </p:spPr>
      </p:sp>
      <p:sp>
        <p:nvSpPr>
          <p:cNvPr id="1754115"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7FA483-5228-406B-8D08-F8012D641572}" type="slidenum">
              <a:rPr lang="en-US" altLang="ko-KR"/>
              <a:pPr/>
              <a:t>29</a:t>
            </a:fld>
            <a:endParaRPr lang="en-US" altLang="ko-KR"/>
          </a:p>
        </p:txBody>
      </p:sp>
      <p:sp>
        <p:nvSpPr>
          <p:cNvPr id="1758210" name="Rectangle 2"/>
          <p:cNvSpPr>
            <a:spLocks noGrp="1" noRot="1" noChangeAspect="1" noChangeArrowheads="1" noTextEdit="1"/>
          </p:cNvSpPr>
          <p:nvPr>
            <p:ph type="sldImg"/>
          </p:nvPr>
        </p:nvSpPr>
        <p:spPr>
          <a:ln/>
        </p:spPr>
      </p:sp>
      <p:sp>
        <p:nvSpPr>
          <p:cNvPr id="1758211"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DD582C-C911-478A-B567-DF5D65B8EF04}" type="slidenum">
              <a:rPr lang="en-US" altLang="ko-KR"/>
              <a:pPr/>
              <a:t>30</a:t>
            </a:fld>
            <a:endParaRPr lang="en-US" altLang="ko-KR"/>
          </a:p>
        </p:txBody>
      </p:sp>
      <p:sp>
        <p:nvSpPr>
          <p:cNvPr id="1811458" name="Rectangle 2"/>
          <p:cNvSpPr>
            <a:spLocks noGrp="1" noRot="1" noChangeAspect="1" noChangeArrowheads="1" noTextEdit="1"/>
          </p:cNvSpPr>
          <p:nvPr>
            <p:ph type="sldImg"/>
          </p:nvPr>
        </p:nvSpPr>
        <p:spPr>
          <a:ln/>
        </p:spPr>
      </p:sp>
      <p:sp>
        <p:nvSpPr>
          <p:cNvPr id="1811459"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2A97B5-7002-4B21-9E25-9CD18E85D9D9}" type="slidenum">
              <a:rPr lang="en-US" altLang="ko-KR"/>
              <a:pPr/>
              <a:t>3</a:t>
            </a:fld>
            <a:endParaRPr lang="en-US" altLang="ko-KR"/>
          </a:p>
        </p:txBody>
      </p:sp>
      <p:sp>
        <p:nvSpPr>
          <p:cNvPr id="1704962" name="Rectangle 2"/>
          <p:cNvSpPr>
            <a:spLocks noGrp="1" noRot="1" noChangeAspect="1" noChangeArrowheads="1" noTextEdit="1"/>
          </p:cNvSpPr>
          <p:nvPr>
            <p:ph type="sldImg"/>
          </p:nvPr>
        </p:nvSpPr>
        <p:spPr>
          <a:ln/>
        </p:spPr>
      </p:sp>
      <p:sp>
        <p:nvSpPr>
          <p:cNvPr id="1704963"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D005DE-CAB9-4CA1-A720-6FBDADC649F8}" type="slidenum">
              <a:rPr lang="en-US" altLang="ko-KR"/>
              <a:pPr/>
              <a:t>31</a:t>
            </a:fld>
            <a:endParaRPr lang="en-US" altLang="ko-KR"/>
          </a:p>
        </p:txBody>
      </p:sp>
      <p:sp>
        <p:nvSpPr>
          <p:cNvPr id="1762306" name="Rectangle 2"/>
          <p:cNvSpPr>
            <a:spLocks noGrp="1" noRot="1" noChangeAspect="1" noChangeArrowheads="1" noTextEdit="1"/>
          </p:cNvSpPr>
          <p:nvPr>
            <p:ph type="sldImg"/>
          </p:nvPr>
        </p:nvSpPr>
        <p:spPr>
          <a:ln/>
        </p:spPr>
      </p:sp>
      <p:sp>
        <p:nvSpPr>
          <p:cNvPr id="1762307"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005F5-8C83-4DDB-A659-0F6C2DD264FA}" type="slidenum">
              <a:rPr lang="en-US" altLang="ko-KR"/>
              <a:pPr/>
              <a:t>32</a:t>
            </a:fld>
            <a:endParaRPr lang="en-US" altLang="ko-KR"/>
          </a:p>
        </p:txBody>
      </p:sp>
      <p:sp>
        <p:nvSpPr>
          <p:cNvPr id="1803266" name="Rectangle 2"/>
          <p:cNvSpPr>
            <a:spLocks noGrp="1" noRot="1" noChangeAspect="1" noChangeArrowheads="1" noTextEdit="1"/>
          </p:cNvSpPr>
          <p:nvPr>
            <p:ph type="sldImg"/>
          </p:nvPr>
        </p:nvSpPr>
        <p:spPr>
          <a:ln/>
        </p:spPr>
      </p:sp>
      <p:sp>
        <p:nvSpPr>
          <p:cNvPr id="1803267"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4E77B1-DBBE-4687-ADC3-5ED304A01048}" type="slidenum">
              <a:rPr lang="en-US" altLang="ko-KR"/>
              <a:pPr/>
              <a:t>33</a:t>
            </a:fld>
            <a:endParaRPr lang="en-US" altLang="ko-KR"/>
          </a:p>
        </p:txBody>
      </p:sp>
      <p:sp>
        <p:nvSpPr>
          <p:cNvPr id="1805314" name="Rectangle 2"/>
          <p:cNvSpPr>
            <a:spLocks noGrp="1" noRot="1" noChangeAspect="1" noChangeArrowheads="1" noTextEdit="1"/>
          </p:cNvSpPr>
          <p:nvPr>
            <p:ph type="sldImg"/>
          </p:nvPr>
        </p:nvSpPr>
        <p:spPr>
          <a:ln/>
        </p:spPr>
      </p:sp>
      <p:sp>
        <p:nvSpPr>
          <p:cNvPr id="1805315"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AD67DF-E121-4269-AA7E-D7FE99AE0CB4}" type="slidenum">
              <a:rPr lang="en-US" altLang="ko-KR"/>
              <a:pPr/>
              <a:t>34</a:t>
            </a:fld>
            <a:endParaRPr lang="en-US" altLang="ko-KR"/>
          </a:p>
        </p:txBody>
      </p:sp>
      <p:sp>
        <p:nvSpPr>
          <p:cNvPr id="1807362" name="Rectangle 2"/>
          <p:cNvSpPr>
            <a:spLocks noGrp="1" noRot="1" noChangeAspect="1" noChangeArrowheads="1" noTextEdit="1"/>
          </p:cNvSpPr>
          <p:nvPr>
            <p:ph type="sldImg"/>
          </p:nvPr>
        </p:nvSpPr>
        <p:spPr>
          <a:ln/>
        </p:spPr>
      </p:sp>
      <p:sp>
        <p:nvSpPr>
          <p:cNvPr id="1807363"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746213-FEB7-494C-820D-B6AF19DBB025}" type="slidenum">
              <a:rPr lang="en-US" altLang="ko-KR"/>
              <a:pPr/>
              <a:t>35</a:t>
            </a:fld>
            <a:endParaRPr lang="en-US" altLang="ko-KR"/>
          </a:p>
        </p:txBody>
      </p:sp>
      <p:sp>
        <p:nvSpPr>
          <p:cNvPr id="1809410" name="Rectangle 2"/>
          <p:cNvSpPr>
            <a:spLocks noGrp="1" noRot="1" noChangeAspect="1" noChangeArrowheads="1" noTextEdit="1"/>
          </p:cNvSpPr>
          <p:nvPr>
            <p:ph type="sldImg"/>
          </p:nvPr>
        </p:nvSpPr>
        <p:spPr>
          <a:ln/>
        </p:spPr>
      </p:sp>
      <p:sp>
        <p:nvSpPr>
          <p:cNvPr id="1809411"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DA2279-2D61-4E8B-8ADF-17DB1F2F8238}" type="slidenum">
              <a:rPr lang="en-US" altLang="ko-KR"/>
              <a:pPr/>
              <a:t>36</a:t>
            </a:fld>
            <a:endParaRPr lang="en-US" altLang="ko-KR"/>
          </a:p>
        </p:txBody>
      </p:sp>
      <p:sp>
        <p:nvSpPr>
          <p:cNvPr id="1778690" name="Rectangle 2"/>
          <p:cNvSpPr>
            <a:spLocks noGrp="1" noRot="1" noChangeAspect="1" noChangeArrowheads="1" noTextEdit="1"/>
          </p:cNvSpPr>
          <p:nvPr>
            <p:ph type="sldImg"/>
          </p:nvPr>
        </p:nvSpPr>
        <p:spPr>
          <a:ln/>
        </p:spPr>
      </p:sp>
      <p:sp>
        <p:nvSpPr>
          <p:cNvPr id="1778691"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E8495F-D1DC-47D0-B8E6-35BC719F02DE}" type="slidenum">
              <a:rPr lang="en-US" altLang="ko-KR"/>
              <a:pPr/>
              <a:t>37</a:t>
            </a:fld>
            <a:endParaRPr lang="en-US" altLang="ko-KR"/>
          </a:p>
        </p:txBody>
      </p:sp>
      <p:sp>
        <p:nvSpPr>
          <p:cNvPr id="1782786" name="Rectangle 2"/>
          <p:cNvSpPr>
            <a:spLocks noGrp="1" noRot="1" noChangeAspect="1" noChangeArrowheads="1" noTextEdit="1"/>
          </p:cNvSpPr>
          <p:nvPr>
            <p:ph type="sldImg"/>
          </p:nvPr>
        </p:nvSpPr>
        <p:spPr>
          <a:ln/>
        </p:spPr>
      </p:sp>
      <p:sp>
        <p:nvSpPr>
          <p:cNvPr id="1782787"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E51CED-561F-482B-9219-89A215A6D0DD}" type="slidenum">
              <a:rPr lang="en-US" altLang="ko-KR"/>
              <a:pPr/>
              <a:t>38</a:t>
            </a:fld>
            <a:endParaRPr lang="en-US" altLang="ko-KR"/>
          </a:p>
        </p:txBody>
      </p:sp>
      <p:sp>
        <p:nvSpPr>
          <p:cNvPr id="1784834" name="Rectangle 2"/>
          <p:cNvSpPr>
            <a:spLocks noGrp="1" noRot="1" noChangeAspect="1" noChangeArrowheads="1" noTextEdit="1"/>
          </p:cNvSpPr>
          <p:nvPr>
            <p:ph type="sldImg"/>
          </p:nvPr>
        </p:nvSpPr>
        <p:spPr>
          <a:ln/>
        </p:spPr>
      </p:sp>
      <p:sp>
        <p:nvSpPr>
          <p:cNvPr id="1784835"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D6EABF-661F-4AE3-AA45-3C6F44CDD327}" type="slidenum">
              <a:rPr lang="en-US" altLang="ko-KR"/>
              <a:pPr/>
              <a:t>39</a:t>
            </a:fld>
            <a:endParaRPr lang="en-US" altLang="ko-KR"/>
          </a:p>
        </p:txBody>
      </p:sp>
      <p:sp>
        <p:nvSpPr>
          <p:cNvPr id="1816578" name="Rectangle 2"/>
          <p:cNvSpPr>
            <a:spLocks noGrp="1" noRot="1" noChangeAspect="1" noChangeArrowheads="1" noTextEdit="1"/>
          </p:cNvSpPr>
          <p:nvPr>
            <p:ph type="sldImg"/>
          </p:nvPr>
        </p:nvSpPr>
        <p:spPr>
          <a:ln/>
        </p:spPr>
      </p:sp>
      <p:sp>
        <p:nvSpPr>
          <p:cNvPr id="1816579"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E89FA7-7FE3-48A6-BD0D-F6588FDE69F7}" type="slidenum">
              <a:rPr lang="en-US" altLang="ko-KR"/>
              <a:pPr/>
              <a:t>40</a:t>
            </a:fld>
            <a:endParaRPr lang="en-US" altLang="ko-KR"/>
          </a:p>
        </p:txBody>
      </p:sp>
      <p:sp>
        <p:nvSpPr>
          <p:cNvPr id="1790978" name="Rectangle 2"/>
          <p:cNvSpPr>
            <a:spLocks noGrp="1" noRot="1" noChangeAspect="1" noChangeArrowheads="1" noTextEdit="1"/>
          </p:cNvSpPr>
          <p:nvPr>
            <p:ph type="sldImg"/>
          </p:nvPr>
        </p:nvSpPr>
        <p:spPr>
          <a:ln/>
        </p:spPr>
      </p:sp>
      <p:sp>
        <p:nvSpPr>
          <p:cNvPr id="1790979"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E24822-41BB-467C-A29F-94A4A664331C}" type="slidenum">
              <a:rPr lang="en-US" altLang="ko-KR"/>
              <a:pPr/>
              <a:t>4</a:t>
            </a:fld>
            <a:endParaRPr lang="en-US" altLang="ko-KR"/>
          </a:p>
        </p:txBody>
      </p:sp>
      <p:sp>
        <p:nvSpPr>
          <p:cNvPr id="1707010" name="Rectangle 2"/>
          <p:cNvSpPr>
            <a:spLocks noGrp="1" noRot="1" noChangeAspect="1" noChangeArrowheads="1" noTextEdit="1"/>
          </p:cNvSpPr>
          <p:nvPr>
            <p:ph type="sldImg"/>
          </p:nvPr>
        </p:nvSpPr>
        <p:spPr>
          <a:ln/>
        </p:spPr>
      </p:sp>
      <p:sp>
        <p:nvSpPr>
          <p:cNvPr id="1707011"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1C92A6-0643-48C5-B107-26D431D608BB}" type="slidenum">
              <a:rPr lang="en-US" altLang="ko-KR"/>
              <a:pPr/>
              <a:t>41</a:t>
            </a:fld>
            <a:endParaRPr lang="en-US" altLang="ko-KR"/>
          </a:p>
        </p:txBody>
      </p:sp>
      <p:sp>
        <p:nvSpPr>
          <p:cNvPr id="1818626" name="Rectangle 2"/>
          <p:cNvSpPr>
            <a:spLocks noGrp="1" noRot="1" noChangeAspect="1" noChangeArrowheads="1" noTextEdit="1"/>
          </p:cNvSpPr>
          <p:nvPr>
            <p:ph type="sldImg"/>
          </p:nvPr>
        </p:nvSpPr>
        <p:spPr>
          <a:ln/>
        </p:spPr>
      </p:sp>
      <p:sp>
        <p:nvSpPr>
          <p:cNvPr id="1818627"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27B78-EC3C-473F-BE9E-F355DD5D2BF3}" type="slidenum">
              <a:rPr lang="en-US" altLang="ko-KR"/>
              <a:pPr/>
              <a:t>42</a:t>
            </a:fld>
            <a:endParaRPr lang="en-US" altLang="ko-KR"/>
          </a:p>
        </p:txBody>
      </p:sp>
      <p:sp>
        <p:nvSpPr>
          <p:cNvPr id="1731586" name="Rectangle 2"/>
          <p:cNvSpPr>
            <a:spLocks noGrp="1" noRot="1" noChangeAspect="1" noChangeArrowheads="1" noTextEdit="1"/>
          </p:cNvSpPr>
          <p:nvPr>
            <p:ph type="sldImg"/>
          </p:nvPr>
        </p:nvSpPr>
        <p:spPr>
          <a:ln/>
        </p:spPr>
      </p:sp>
      <p:sp>
        <p:nvSpPr>
          <p:cNvPr id="1731587"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242E03-D7EE-4315-8DE9-584C237D9413}" type="slidenum">
              <a:rPr lang="en-US" altLang="ko-KR"/>
              <a:pPr/>
              <a:t>43</a:t>
            </a:fld>
            <a:endParaRPr lang="en-US" altLang="ko-KR"/>
          </a:p>
        </p:txBody>
      </p:sp>
      <p:sp>
        <p:nvSpPr>
          <p:cNvPr id="1737730" name="Rectangle 2"/>
          <p:cNvSpPr>
            <a:spLocks noGrp="1" noRot="1" noChangeAspect="1" noChangeArrowheads="1" noTextEdit="1"/>
          </p:cNvSpPr>
          <p:nvPr>
            <p:ph type="sldImg"/>
          </p:nvPr>
        </p:nvSpPr>
        <p:spPr>
          <a:ln/>
        </p:spPr>
      </p:sp>
      <p:sp>
        <p:nvSpPr>
          <p:cNvPr id="1737731"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79A091-A9F4-4E75-A895-56B4AB74CCEE}" type="slidenum">
              <a:rPr lang="en-US" altLang="ko-KR"/>
              <a:pPr/>
              <a:t>44</a:t>
            </a:fld>
            <a:endParaRPr lang="en-US" altLang="ko-KR"/>
          </a:p>
        </p:txBody>
      </p:sp>
      <p:sp>
        <p:nvSpPr>
          <p:cNvPr id="1719298" name="Rectangle 2"/>
          <p:cNvSpPr>
            <a:spLocks noGrp="1" noRot="1" noChangeAspect="1" noChangeArrowheads="1" noTextEdit="1"/>
          </p:cNvSpPr>
          <p:nvPr>
            <p:ph type="sldImg"/>
          </p:nvPr>
        </p:nvSpPr>
        <p:spPr>
          <a:ln/>
        </p:spPr>
      </p:sp>
      <p:sp>
        <p:nvSpPr>
          <p:cNvPr id="1719299"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C4D966-4AE8-4035-839B-63F58D77F892}" type="slidenum">
              <a:rPr lang="en-US" altLang="ko-KR"/>
              <a:pPr/>
              <a:t>45</a:t>
            </a:fld>
            <a:endParaRPr lang="en-US" altLang="ko-KR"/>
          </a:p>
        </p:txBody>
      </p:sp>
      <p:sp>
        <p:nvSpPr>
          <p:cNvPr id="1832962" name="Rectangle 2"/>
          <p:cNvSpPr>
            <a:spLocks noGrp="1" noRot="1" noChangeAspect="1" noChangeArrowheads="1" noTextEdit="1"/>
          </p:cNvSpPr>
          <p:nvPr>
            <p:ph type="sldImg"/>
          </p:nvPr>
        </p:nvSpPr>
        <p:spPr>
          <a:ln/>
        </p:spPr>
      </p:sp>
      <p:sp>
        <p:nvSpPr>
          <p:cNvPr id="1832963"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70A141-49C5-4ED2-951F-90E235024F4D}" type="slidenum">
              <a:rPr lang="en-US" altLang="ko-KR"/>
              <a:pPr/>
              <a:t>46</a:t>
            </a:fld>
            <a:endParaRPr lang="en-US" altLang="ko-KR"/>
          </a:p>
        </p:txBody>
      </p:sp>
      <p:sp>
        <p:nvSpPr>
          <p:cNvPr id="1835010" name="Rectangle 2"/>
          <p:cNvSpPr>
            <a:spLocks noGrp="1" noRot="1" noChangeAspect="1" noChangeArrowheads="1" noTextEdit="1"/>
          </p:cNvSpPr>
          <p:nvPr>
            <p:ph type="sldImg"/>
          </p:nvPr>
        </p:nvSpPr>
        <p:spPr>
          <a:ln/>
        </p:spPr>
      </p:sp>
      <p:sp>
        <p:nvSpPr>
          <p:cNvPr id="1835011"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D90484-5940-452E-B51C-B06B6F09C9F8}" type="slidenum">
              <a:rPr lang="en-US" altLang="ko-KR"/>
              <a:pPr/>
              <a:t>47</a:t>
            </a:fld>
            <a:endParaRPr lang="en-US" altLang="ko-KR"/>
          </a:p>
        </p:txBody>
      </p:sp>
      <p:sp>
        <p:nvSpPr>
          <p:cNvPr id="1837058" name="Rectangle 2"/>
          <p:cNvSpPr>
            <a:spLocks noGrp="1" noRot="1" noChangeAspect="1" noChangeArrowheads="1" noTextEdit="1"/>
          </p:cNvSpPr>
          <p:nvPr>
            <p:ph type="sldImg"/>
          </p:nvPr>
        </p:nvSpPr>
        <p:spPr>
          <a:ln/>
        </p:spPr>
      </p:sp>
      <p:sp>
        <p:nvSpPr>
          <p:cNvPr id="1837059"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719081-14D4-4D1A-957A-09984566B7C4}" type="slidenum">
              <a:rPr lang="en-US" altLang="ko-KR"/>
              <a:pPr/>
              <a:t>48</a:t>
            </a:fld>
            <a:endParaRPr lang="en-US" altLang="ko-KR"/>
          </a:p>
        </p:txBody>
      </p:sp>
      <p:sp>
        <p:nvSpPr>
          <p:cNvPr id="1839106" name="Rectangle 2"/>
          <p:cNvSpPr>
            <a:spLocks noGrp="1" noRot="1" noChangeAspect="1" noChangeArrowheads="1" noTextEdit="1"/>
          </p:cNvSpPr>
          <p:nvPr>
            <p:ph type="sldImg"/>
          </p:nvPr>
        </p:nvSpPr>
        <p:spPr>
          <a:ln/>
        </p:spPr>
      </p:sp>
      <p:sp>
        <p:nvSpPr>
          <p:cNvPr id="1839107"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6A864E-3733-46C8-9C7C-C5801AC00CCD}" type="slidenum">
              <a:rPr lang="en-US" altLang="ko-KR"/>
              <a:pPr/>
              <a:t>49</a:t>
            </a:fld>
            <a:endParaRPr lang="en-US" altLang="ko-KR"/>
          </a:p>
        </p:txBody>
      </p:sp>
      <p:sp>
        <p:nvSpPr>
          <p:cNvPr id="1845250" name="Rectangle 2"/>
          <p:cNvSpPr>
            <a:spLocks noGrp="1" noRot="1" noChangeAspect="1" noChangeArrowheads="1" noTextEdit="1"/>
          </p:cNvSpPr>
          <p:nvPr>
            <p:ph type="sldImg"/>
          </p:nvPr>
        </p:nvSpPr>
        <p:spPr>
          <a:ln/>
        </p:spPr>
      </p:sp>
      <p:sp>
        <p:nvSpPr>
          <p:cNvPr id="1845251"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B5C55E-5B5A-4B9D-BFB6-3B83F5918E72}" type="slidenum">
              <a:rPr lang="en-US" altLang="ko-KR"/>
              <a:pPr/>
              <a:t>50</a:t>
            </a:fld>
            <a:endParaRPr lang="en-US" altLang="ko-KR"/>
          </a:p>
        </p:txBody>
      </p:sp>
      <p:sp>
        <p:nvSpPr>
          <p:cNvPr id="1847298" name="Rectangle 2"/>
          <p:cNvSpPr>
            <a:spLocks noGrp="1" noRot="1" noChangeAspect="1" noChangeArrowheads="1" noTextEdit="1"/>
          </p:cNvSpPr>
          <p:nvPr>
            <p:ph type="sldImg"/>
          </p:nvPr>
        </p:nvSpPr>
        <p:spPr>
          <a:ln/>
        </p:spPr>
      </p:sp>
      <p:sp>
        <p:nvSpPr>
          <p:cNvPr id="1847299"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FD79BB-4319-4E95-8047-EAE8E235874C}" type="slidenum">
              <a:rPr lang="en-US" altLang="ko-KR"/>
              <a:pPr/>
              <a:t>5</a:t>
            </a:fld>
            <a:endParaRPr lang="en-US" altLang="ko-KR"/>
          </a:p>
        </p:txBody>
      </p:sp>
      <p:sp>
        <p:nvSpPr>
          <p:cNvPr id="1709058" name="Rectangle 2"/>
          <p:cNvSpPr>
            <a:spLocks noGrp="1" noRot="1" noChangeAspect="1" noChangeArrowheads="1" noTextEdit="1"/>
          </p:cNvSpPr>
          <p:nvPr>
            <p:ph type="sldImg"/>
          </p:nvPr>
        </p:nvSpPr>
        <p:spPr>
          <a:ln/>
        </p:spPr>
      </p:sp>
      <p:sp>
        <p:nvSpPr>
          <p:cNvPr id="1709059"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45C97D-3321-433B-84EC-FBF1F6B178A2}" type="slidenum">
              <a:rPr lang="en-US" altLang="ko-KR"/>
              <a:pPr/>
              <a:t>51</a:t>
            </a:fld>
            <a:endParaRPr lang="en-US" altLang="ko-KR"/>
          </a:p>
        </p:txBody>
      </p:sp>
      <p:sp>
        <p:nvSpPr>
          <p:cNvPr id="1849346" name="Rectangle 2"/>
          <p:cNvSpPr>
            <a:spLocks noGrp="1" noRot="1" noChangeAspect="1" noChangeArrowheads="1" noTextEdit="1"/>
          </p:cNvSpPr>
          <p:nvPr>
            <p:ph type="sldImg"/>
          </p:nvPr>
        </p:nvSpPr>
        <p:spPr>
          <a:ln/>
        </p:spPr>
      </p:sp>
      <p:sp>
        <p:nvSpPr>
          <p:cNvPr id="1849347"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6219FD-FEFF-4D76-934E-E41C1E112FED}" type="slidenum">
              <a:rPr lang="en-US" altLang="ko-KR"/>
              <a:pPr/>
              <a:t>52</a:t>
            </a:fld>
            <a:endParaRPr lang="en-US" altLang="ko-KR"/>
          </a:p>
        </p:txBody>
      </p:sp>
      <p:sp>
        <p:nvSpPr>
          <p:cNvPr id="1851394" name="Rectangle 2"/>
          <p:cNvSpPr>
            <a:spLocks noGrp="1" noRot="1" noChangeAspect="1" noChangeArrowheads="1" noTextEdit="1"/>
          </p:cNvSpPr>
          <p:nvPr>
            <p:ph type="sldImg"/>
          </p:nvPr>
        </p:nvSpPr>
        <p:spPr>
          <a:ln/>
        </p:spPr>
      </p:sp>
      <p:sp>
        <p:nvSpPr>
          <p:cNvPr id="1851395"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B3E21E-73B4-4B5E-9AA7-A5F79A866F1D}" type="slidenum">
              <a:rPr lang="en-US" altLang="ko-KR"/>
              <a:pPr/>
              <a:t>53</a:t>
            </a:fld>
            <a:endParaRPr lang="en-US" altLang="ko-KR"/>
          </a:p>
        </p:txBody>
      </p:sp>
      <p:sp>
        <p:nvSpPr>
          <p:cNvPr id="1814530" name="Rectangle 2"/>
          <p:cNvSpPr>
            <a:spLocks noGrp="1" noRot="1" noChangeAspect="1" noChangeArrowheads="1" noTextEdit="1"/>
          </p:cNvSpPr>
          <p:nvPr>
            <p:ph type="sldImg"/>
          </p:nvPr>
        </p:nvSpPr>
        <p:spPr>
          <a:ln/>
        </p:spPr>
      </p:sp>
      <p:sp>
        <p:nvSpPr>
          <p:cNvPr id="1814531"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CD3327-2569-4618-98FB-83873D1C6262}" type="slidenum">
              <a:rPr lang="en-US" altLang="ko-KR"/>
              <a:pPr/>
              <a:t>54</a:t>
            </a:fld>
            <a:endParaRPr lang="en-US" altLang="ko-KR"/>
          </a:p>
        </p:txBody>
      </p:sp>
      <p:sp>
        <p:nvSpPr>
          <p:cNvPr id="1859586" name="Rectangle 2"/>
          <p:cNvSpPr>
            <a:spLocks noGrp="1" noRot="1" noChangeAspect="1" noChangeArrowheads="1" noTextEdit="1"/>
          </p:cNvSpPr>
          <p:nvPr>
            <p:ph type="sldImg"/>
          </p:nvPr>
        </p:nvSpPr>
        <p:spPr>
          <a:ln/>
        </p:spPr>
      </p:sp>
      <p:sp>
        <p:nvSpPr>
          <p:cNvPr id="1859587"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682295-E931-4428-BB95-1CB350BE1938}" type="slidenum">
              <a:rPr lang="en-US" altLang="ko-KR"/>
              <a:pPr/>
              <a:t>55</a:t>
            </a:fld>
            <a:endParaRPr lang="en-US" altLang="ko-KR"/>
          </a:p>
        </p:txBody>
      </p:sp>
      <p:sp>
        <p:nvSpPr>
          <p:cNvPr id="1876994" name="Rectangle 2"/>
          <p:cNvSpPr>
            <a:spLocks noGrp="1" noRot="1" noChangeAspect="1" noChangeArrowheads="1" noTextEdit="1"/>
          </p:cNvSpPr>
          <p:nvPr>
            <p:ph type="sldImg"/>
          </p:nvPr>
        </p:nvSpPr>
        <p:spPr>
          <a:ln/>
        </p:spPr>
      </p:sp>
      <p:sp>
        <p:nvSpPr>
          <p:cNvPr id="1876995"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E3FDCE-5146-42B6-A4CA-78C6BD2AE74D}" type="slidenum">
              <a:rPr lang="en-US" altLang="ko-KR"/>
              <a:pPr/>
              <a:t>56</a:t>
            </a:fld>
            <a:endParaRPr lang="en-US" altLang="ko-KR"/>
          </a:p>
        </p:txBody>
      </p:sp>
      <p:sp>
        <p:nvSpPr>
          <p:cNvPr id="1881090" name="Rectangle 2"/>
          <p:cNvSpPr>
            <a:spLocks noGrp="1" noRot="1" noChangeAspect="1" noChangeArrowheads="1" noTextEdit="1"/>
          </p:cNvSpPr>
          <p:nvPr>
            <p:ph type="sldImg"/>
          </p:nvPr>
        </p:nvSpPr>
        <p:spPr>
          <a:ln/>
        </p:spPr>
      </p:sp>
      <p:sp>
        <p:nvSpPr>
          <p:cNvPr id="1881091"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FF9CA2-5E2F-4542-A127-44C2E26FEBB7}" type="slidenum">
              <a:rPr lang="en-US" altLang="ko-KR"/>
              <a:pPr/>
              <a:t>57</a:t>
            </a:fld>
            <a:endParaRPr lang="en-US" altLang="ko-KR"/>
          </a:p>
        </p:txBody>
      </p:sp>
      <p:sp>
        <p:nvSpPr>
          <p:cNvPr id="1885186" name="Rectangle 2"/>
          <p:cNvSpPr>
            <a:spLocks noGrp="1" noRot="1" noChangeAspect="1" noChangeArrowheads="1" noTextEdit="1"/>
          </p:cNvSpPr>
          <p:nvPr>
            <p:ph type="sldImg"/>
          </p:nvPr>
        </p:nvSpPr>
        <p:spPr>
          <a:ln/>
        </p:spPr>
      </p:sp>
      <p:sp>
        <p:nvSpPr>
          <p:cNvPr id="1885187"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52A973C5-FFC8-4733-ABF7-71F75B97CBF1}" type="slidenum">
              <a:rPr lang="en-US" altLang="ko-KR" sz="1000">
                <a:ea typeface="돋움" pitchFamily="50" charset="-127"/>
              </a:rPr>
              <a:pPr eaLnBrk="1" hangingPunct="1"/>
              <a:t>58</a:t>
            </a:fld>
            <a:endParaRPr lang="en-US" altLang="ko-KR" sz="1000">
              <a:ea typeface="돋움" pitchFamily="50" charset="-127"/>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extLst>
      <p:ext uri="{BB962C8B-B14F-4D97-AF65-F5344CB8AC3E}">
        <p14:creationId xmlns:p14="http://schemas.microsoft.com/office/powerpoint/2010/main" val="131238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52A973C5-FFC8-4733-ABF7-71F75B97CBF1}" type="slidenum">
              <a:rPr lang="en-US" altLang="ko-KR" sz="1000">
                <a:ea typeface="돋움" pitchFamily="50" charset="-127"/>
              </a:rPr>
              <a:pPr eaLnBrk="1" hangingPunct="1"/>
              <a:t>59</a:t>
            </a:fld>
            <a:endParaRPr lang="en-US" altLang="ko-KR" sz="1000">
              <a:ea typeface="돋움" pitchFamily="50" charset="-127"/>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extLst>
      <p:ext uri="{BB962C8B-B14F-4D97-AF65-F5344CB8AC3E}">
        <p14:creationId xmlns:p14="http://schemas.microsoft.com/office/powerpoint/2010/main" val="1312383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52A973C5-FFC8-4733-ABF7-71F75B97CBF1}" type="slidenum">
              <a:rPr lang="en-US" altLang="ko-KR" sz="1000">
                <a:ea typeface="돋움" pitchFamily="50" charset="-127"/>
              </a:rPr>
              <a:pPr eaLnBrk="1" hangingPunct="1"/>
              <a:t>60</a:t>
            </a:fld>
            <a:endParaRPr lang="en-US" altLang="ko-KR" sz="1000">
              <a:ea typeface="돋움" pitchFamily="50" charset="-127"/>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extLst>
      <p:ext uri="{BB962C8B-B14F-4D97-AF65-F5344CB8AC3E}">
        <p14:creationId xmlns:p14="http://schemas.microsoft.com/office/powerpoint/2010/main" val="13123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03969-440E-4966-ADAE-8F1ECB379918}" type="slidenum">
              <a:rPr lang="en-US" altLang="ko-KR"/>
              <a:pPr/>
              <a:t>6</a:t>
            </a:fld>
            <a:endParaRPr lang="en-US" altLang="ko-KR"/>
          </a:p>
        </p:txBody>
      </p:sp>
      <p:sp>
        <p:nvSpPr>
          <p:cNvPr id="1713154" name="Rectangle 2"/>
          <p:cNvSpPr>
            <a:spLocks noGrp="1" noRot="1" noChangeAspect="1" noChangeArrowheads="1" noTextEdit="1"/>
          </p:cNvSpPr>
          <p:nvPr>
            <p:ph type="sldImg"/>
          </p:nvPr>
        </p:nvSpPr>
        <p:spPr>
          <a:ln/>
        </p:spPr>
      </p:sp>
      <p:sp>
        <p:nvSpPr>
          <p:cNvPr id="1713155"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895350" eaLnBrk="0" hangingPunct="0">
              <a:defRPr kumimoji="1" sz="1600">
                <a:solidFill>
                  <a:schemeClr val="tx1"/>
                </a:solidFill>
                <a:latin typeface="Arial" pitchFamily="34" charset="0"/>
                <a:ea typeface="굴림" pitchFamily="50" charset="-127"/>
              </a:defRPr>
            </a:lvl1pPr>
            <a:lvl2pPr marL="742950" indent="-285750" defTabSz="895350" eaLnBrk="0" hangingPunct="0">
              <a:defRPr kumimoji="1" sz="1600">
                <a:solidFill>
                  <a:schemeClr val="tx1"/>
                </a:solidFill>
                <a:latin typeface="Arial" pitchFamily="34" charset="0"/>
                <a:ea typeface="굴림" pitchFamily="50" charset="-127"/>
              </a:defRPr>
            </a:lvl2pPr>
            <a:lvl3pPr marL="1143000" indent="-228600" defTabSz="895350" eaLnBrk="0" hangingPunct="0">
              <a:defRPr kumimoji="1" sz="1600">
                <a:solidFill>
                  <a:schemeClr val="tx1"/>
                </a:solidFill>
                <a:latin typeface="Arial" pitchFamily="34" charset="0"/>
                <a:ea typeface="굴림" pitchFamily="50" charset="-127"/>
              </a:defRPr>
            </a:lvl3pPr>
            <a:lvl4pPr marL="1600200" indent="-228600" defTabSz="895350" eaLnBrk="0" hangingPunct="0">
              <a:defRPr kumimoji="1" sz="1600">
                <a:solidFill>
                  <a:schemeClr val="tx1"/>
                </a:solidFill>
                <a:latin typeface="Arial" pitchFamily="34" charset="0"/>
                <a:ea typeface="굴림" pitchFamily="50" charset="-127"/>
              </a:defRPr>
            </a:lvl4pPr>
            <a:lvl5pPr marL="2057400" indent="-228600" defTabSz="895350" eaLnBrk="0" hangingPunct="0">
              <a:defRPr kumimoji="1" sz="1600">
                <a:solidFill>
                  <a:schemeClr val="tx1"/>
                </a:solidFill>
                <a:latin typeface="Arial" pitchFamily="34" charset="0"/>
                <a:ea typeface="굴림" pitchFamily="50" charset="-127"/>
              </a:defRPr>
            </a:lvl5pPr>
            <a:lvl6pPr marL="25146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defTabSz="89535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eaLnBrk="1" hangingPunct="1"/>
            <a:fld id="{52A973C5-FFC8-4733-ABF7-71F75B97CBF1}" type="slidenum">
              <a:rPr lang="en-US" altLang="ko-KR" sz="1000">
                <a:ea typeface="돋움" pitchFamily="50" charset="-127"/>
              </a:rPr>
              <a:pPr eaLnBrk="1" hangingPunct="1"/>
              <a:t>61</a:t>
            </a:fld>
            <a:endParaRPr lang="en-US" altLang="ko-KR" sz="1000">
              <a:ea typeface="돋움" pitchFamily="50" charset="-127"/>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endParaRPr lang="ko-KR" altLang="ko-KR" smtClean="0">
              <a:latin typeface="Arial" pitchFamily="34" charset="0"/>
            </a:endParaRPr>
          </a:p>
        </p:txBody>
      </p:sp>
    </p:spTree>
    <p:extLst>
      <p:ext uri="{BB962C8B-B14F-4D97-AF65-F5344CB8AC3E}">
        <p14:creationId xmlns:p14="http://schemas.microsoft.com/office/powerpoint/2010/main" val="13123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EB9466-CCC8-4BE1-9FC8-B6F4E26AB953}" type="slidenum">
              <a:rPr lang="en-US" altLang="ko-KR"/>
              <a:pPr/>
              <a:t>7</a:t>
            </a:fld>
            <a:endParaRPr lang="en-US" altLang="ko-KR"/>
          </a:p>
        </p:txBody>
      </p:sp>
      <p:sp>
        <p:nvSpPr>
          <p:cNvPr id="1715202" name="Rectangle 2"/>
          <p:cNvSpPr>
            <a:spLocks noGrp="1" noRot="1" noChangeAspect="1" noChangeArrowheads="1" noTextEdit="1"/>
          </p:cNvSpPr>
          <p:nvPr>
            <p:ph type="sldImg"/>
          </p:nvPr>
        </p:nvSpPr>
        <p:spPr>
          <a:ln/>
        </p:spPr>
      </p:sp>
      <p:sp>
        <p:nvSpPr>
          <p:cNvPr id="1715203"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79A091-A9F4-4E75-A895-56B4AB74CCEE}" type="slidenum">
              <a:rPr lang="en-US" altLang="ko-KR"/>
              <a:pPr/>
              <a:t>8</a:t>
            </a:fld>
            <a:endParaRPr lang="en-US" altLang="ko-KR"/>
          </a:p>
        </p:txBody>
      </p:sp>
      <p:sp>
        <p:nvSpPr>
          <p:cNvPr id="1719298" name="Rectangle 2"/>
          <p:cNvSpPr>
            <a:spLocks noGrp="1" noRot="1" noChangeAspect="1" noChangeArrowheads="1" noTextEdit="1"/>
          </p:cNvSpPr>
          <p:nvPr>
            <p:ph type="sldImg"/>
          </p:nvPr>
        </p:nvSpPr>
        <p:spPr>
          <a:ln/>
        </p:spPr>
      </p:sp>
      <p:sp>
        <p:nvSpPr>
          <p:cNvPr id="1719299" name="Rectangle 3"/>
          <p:cNvSpPr>
            <a:spLocks noGrp="1" noChangeArrowheads="1"/>
          </p:cNvSpPr>
          <p:nvPr>
            <p:ph type="body" idx="1"/>
          </p:nvPr>
        </p:nvSpPr>
        <p:spPr/>
        <p:txBody>
          <a:bodyPr/>
          <a:lstStyle/>
          <a:p>
            <a:endParaRPr lang="ko-KR" altLang="ko-K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79A091-A9F4-4E75-A895-56B4AB74CCEE}" type="slidenum">
              <a:rPr lang="en-US" altLang="ko-KR"/>
              <a:pPr/>
              <a:t>9</a:t>
            </a:fld>
            <a:endParaRPr lang="en-US" altLang="ko-KR"/>
          </a:p>
        </p:txBody>
      </p:sp>
      <p:sp>
        <p:nvSpPr>
          <p:cNvPr id="1719298" name="Rectangle 2"/>
          <p:cNvSpPr>
            <a:spLocks noGrp="1" noRot="1" noChangeAspect="1" noChangeArrowheads="1" noTextEdit="1"/>
          </p:cNvSpPr>
          <p:nvPr>
            <p:ph type="sldImg"/>
          </p:nvPr>
        </p:nvSpPr>
        <p:spPr>
          <a:ln/>
        </p:spPr>
      </p:sp>
      <p:sp>
        <p:nvSpPr>
          <p:cNvPr id="1719299" name="Rectangle 3"/>
          <p:cNvSpPr>
            <a:spLocks noGrp="1" noChangeArrowheads="1"/>
          </p:cNvSpPr>
          <p:nvPr>
            <p:ph type="body" idx="1"/>
          </p:nvPr>
        </p:nvSpPr>
        <p:spPr/>
        <p:txBody>
          <a:bodyPr/>
          <a:lstStyle/>
          <a:p>
            <a:endParaRPr lang="ko-KR" altLang="ko-K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Line 2"/>
          <p:cNvSpPr>
            <a:spLocks noChangeShapeType="1"/>
          </p:cNvSpPr>
          <p:nvPr/>
        </p:nvSpPr>
        <p:spPr bwMode="auto">
          <a:xfrm>
            <a:off x="19050" y="2628900"/>
            <a:ext cx="8026400" cy="0"/>
          </a:xfrm>
          <a:prstGeom prst="line">
            <a:avLst/>
          </a:prstGeom>
          <a:noFill/>
          <a:ln w="50800">
            <a:solidFill>
              <a:srgbClr val="3366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굴림" charset="0"/>
              <a:cs typeface="굴림" charset="0"/>
            </a:endParaRPr>
          </a:p>
        </p:txBody>
      </p:sp>
      <p:pic>
        <p:nvPicPr>
          <p:cNvPr id="5" name="Picture 14" descr="http://imgnews.naver.com/image/277/2009/02/24/2009022410005795830_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950" y="6381750"/>
            <a:ext cx="1368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547" name="Rectangle 3"/>
          <p:cNvSpPr>
            <a:spLocks noGrp="1" noChangeArrowheads="1"/>
          </p:cNvSpPr>
          <p:nvPr>
            <p:ph type="ctrTitle" sz="quarter"/>
          </p:nvPr>
        </p:nvSpPr>
        <p:spPr>
          <a:xfrm>
            <a:off x="400050" y="1333500"/>
            <a:ext cx="7772400" cy="1143000"/>
          </a:xfrm>
        </p:spPr>
        <p:txBody>
          <a:bodyPr/>
          <a:lstStyle>
            <a:lvl1pPr>
              <a:defRPr/>
            </a:lvl1pPr>
          </a:lstStyle>
          <a:p>
            <a:pPr lvl="0"/>
            <a:r>
              <a:rPr lang="ko-KR" altLang="en-US" noProof="0" smtClean="0"/>
              <a:t>마스터 제목 유형 편집</a:t>
            </a:r>
          </a:p>
        </p:txBody>
      </p:sp>
      <p:sp>
        <p:nvSpPr>
          <p:cNvPr id="236548" name="Rectangle 4"/>
          <p:cNvSpPr>
            <a:spLocks noGrp="1" noChangeArrowheads="1"/>
          </p:cNvSpPr>
          <p:nvPr>
            <p:ph type="subTitle" sz="quarter" idx="1"/>
          </p:nvPr>
        </p:nvSpPr>
        <p:spPr>
          <a:xfrm>
            <a:off x="1333500" y="3448050"/>
            <a:ext cx="6400800" cy="1752600"/>
          </a:xfrm>
        </p:spPr>
        <p:txBody>
          <a:bodyPr/>
          <a:lstStyle>
            <a:lvl1pPr marL="0" indent="0" algn="ctr">
              <a:buFont typeface="Monotype Sorts" pitchFamily="2" charset="2"/>
              <a:buNone/>
              <a:defRPr/>
            </a:lvl1pPr>
          </a:lstStyle>
          <a:p>
            <a:pPr lvl="0"/>
            <a:r>
              <a:rPr lang="ko-KR" altLang="en-US" noProof="0" smtClean="0"/>
              <a:t>마스터 부제목 유형 편집</a:t>
            </a:r>
          </a:p>
        </p:txBody>
      </p:sp>
      <p:sp>
        <p:nvSpPr>
          <p:cNvPr id="6" name="Rectangle 10"/>
          <p:cNvSpPr>
            <a:spLocks noGrp="1" noChangeArrowheads="1"/>
          </p:cNvSpPr>
          <p:nvPr>
            <p:ph type="ftr" sz="quarter" idx="10"/>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eaLnBrk="0" latinLnBrk="0" hangingPunct="0">
              <a:defRPr sz="1400">
                <a:ea typeface="돋움" pitchFamily="50" charset="-127"/>
              </a:defRPr>
            </a:lvl1pPr>
          </a:lstStyle>
          <a:p>
            <a:endParaRPr lang="en-US" altLang="ko-KR"/>
          </a:p>
        </p:txBody>
      </p:sp>
      <p:sp>
        <p:nvSpPr>
          <p:cNvPr id="7" name="Rectangle 11"/>
          <p:cNvSpPr>
            <a:spLocks noGrp="1" noChangeArrowheads="1"/>
          </p:cNvSpPr>
          <p:nvPr>
            <p:ph type="dt" sz="quarter" idx="11"/>
          </p:nvPr>
        </p:nvSpPr>
        <p:spPr bwMode="auto">
          <a:xfrm>
            <a:off x="6858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eaLnBrk="0" latinLnBrk="0" hangingPunct="0">
              <a:defRPr sz="1400">
                <a:ea typeface="돋움" pitchFamily="50" charset="-127"/>
              </a:defRPr>
            </a:lvl1pPr>
          </a:lstStyle>
          <a:p>
            <a:endParaRPr lang="en-US" altLang="ko-KR"/>
          </a:p>
        </p:txBody>
      </p:sp>
      <p:sp>
        <p:nvSpPr>
          <p:cNvPr id="8" name="Rectangle 12"/>
          <p:cNvSpPr>
            <a:spLocks noGrp="1" noChangeArrowheads="1"/>
          </p:cNvSpPr>
          <p:nvPr>
            <p:ph type="sldNum" sz="quarter" idx="12"/>
          </p:nvPr>
        </p:nvSpPr>
        <p:spPr>
          <a:xfrm>
            <a:off x="6553200" y="6248400"/>
            <a:ext cx="1905000" cy="457200"/>
          </a:xfrm>
        </p:spPr>
        <p:txBody>
          <a:bodyPr/>
          <a:lstStyle>
            <a:lvl1pPr>
              <a:defRPr sz="1400"/>
            </a:lvl1pPr>
          </a:lstStyle>
          <a:p>
            <a:fld id="{94BE1A69-7204-4669-835C-56DF833B1372}" type="slidenum">
              <a:rPr lang="en-US" altLang="ko-KR"/>
              <a:pPr/>
              <a:t>‹#›</a:t>
            </a:fld>
            <a:endParaRPr lang="en-US" altLang="ko-KR"/>
          </a:p>
        </p:txBody>
      </p:sp>
    </p:spTree>
    <p:extLst>
      <p:ext uri="{BB962C8B-B14F-4D97-AF65-F5344CB8AC3E}">
        <p14:creationId xmlns:p14="http://schemas.microsoft.com/office/powerpoint/2010/main" val="277263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슬라이드 번호 개체 틀 3"/>
          <p:cNvSpPr>
            <a:spLocks noGrp="1"/>
          </p:cNvSpPr>
          <p:nvPr>
            <p:ph type="sldNum" sz="quarter" idx="10"/>
          </p:nvPr>
        </p:nvSpPr>
        <p:spPr>
          <a:xfrm>
            <a:off x="7000875" y="6240463"/>
            <a:ext cx="1905000" cy="457200"/>
          </a:xfrm>
        </p:spPr>
        <p:txBody>
          <a:bodyPr/>
          <a:lstStyle>
            <a:lvl1pPr>
              <a:defRPr/>
            </a:lvl1pPr>
          </a:lstStyle>
          <a:p>
            <a:fld id="{91E68CE8-B7C5-451B-9773-D2B2272F0A45}" type="slidenum">
              <a:rPr lang="en-US" altLang="ko-KR"/>
              <a:pPr/>
              <a:t>‹#›</a:t>
            </a:fld>
            <a:endParaRPr lang="en-US" altLang="ko-KR" sz="1000"/>
          </a:p>
        </p:txBody>
      </p:sp>
    </p:spTree>
    <p:extLst>
      <p:ext uri="{BB962C8B-B14F-4D97-AF65-F5344CB8AC3E}">
        <p14:creationId xmlns:p14="http://schemas.microsoft.com/office/powerpoint/2010/main" val="1338998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724650" y="400050"/>
            <a:ext cx="2038350" cy="5391150"/>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400050"/>
            <a:ext cx="5962650" cy="539115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슬라이드 번호 개체 틀 3"/>
          <p:cNvSpPr>
            <a:spLocks noGrp="1"/>
          </p:cNvSpPr>
          <p:nvPr>
            <p:ph type="sldNum" sz="quarter" idx="10"/>
          </p:nvPr>
        </p:nvSpPr>
        <p:spPr>
          <a:xfrm>
            <a:off x="7000875" y="6240463"/>
            <a:ext cx="1905000" cy="457200"/>
          </a:xfrm>
        </p:spPr>
        <p:txBody>
          <a:bodyPr/>
          <a:lstStyle>
            <a:lvl1pPr>
              <a:defRPr/>
            </a:lvl1pPr>
          </a:lstStyle>
          <a:p>
            <a:fld id="{26B5ECE0-3097-4929-AF42-426F9871410C}" type="slidenum">
              <a:rPr lang="en-US" altLang="ko-KR"/>
              <a:pPr/>
              <a:t>‹#›</a:t>
            </a:fld>
            <a:endParaRPr lang="en-US" altLang="ko-KR" sz="1000"/>
          </a:p>
        </p:txBody>
      </p:sp>
    </p:spTree>
    <p:extLst>
      <p:ext uri="{BB962C8B-B14F-4D97-AF65-F5344CB8AC3E}">
        <p14:creationId xmlns:p14="http://schemas.microsoft.com/office/powerpoint/2010/main" val="3237203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제목, 텍스트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701675" y="400050"/>
            <a:ext cx="7451725" cy="64770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609600" y="1295400"/>
            <a:ext cx="4000500" cy="4495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차트 개체 틀 3"/>
          <p:cNvSpPr>
            <a:spLocks noGrp="1"/>
          </p:cNvSpPr>
          <p:nvPr>
            <p:ph type="chart" sz="half" idx="2"/>
          </p:nvPr>
        </p:nvSpPr>
        <p:spPr>
          <a:xfrm>
            <a:off x="4762500" y="1295400"/>
            <a:ext cx="4000500" cy="4495800"/>
          </a:xfrm>
        </p:spPr>
        <p:txBody>
          <a:bodyPr/>
          <a:lstStyle/>
          <a:p>
            <a:pPr lvl="0"/>
            <a:endParaRPr lang="ko-KR" altLang="en-US" noProof="0" smtClean="0"/>
          </a:p>
        </p:txBody>
      </p:sp>
      <p:sp>
        <p:nvSpPr>
          <p:cNvPr id="5" name="슬라이드 번호 개체 틀 4"/>
          <p:cNvSpPr>
            <a:spLocks noGrp="1"/>
          </p:cNvSpPr>
          <p:nvPr>
            <p:ph type="sldNum" sz="quarter" idx="10"/>
          </p:nvPr>
        </p:nvSpPr>
        <p:spPr>
          <a:xfrm>
            <a:off x="7000875" y="6240463"/>
            <a:ext cx="1905000" cy="457200"/>
          </a:xfrm>
        </p:spPr>
        <p:txBody>
          <a:bodyPr/>
          <a:lstStyle>
            <a:lvl1pPr>
              <a:defRPr/>
            </a:lvl1pPr>
          </a:lstStyle>
          <a:p>
            <a:fld id="{970EC80D-BCCC-416E-848B-7BA1F2D3A4BD}" type="slidenum">
              <a:rPr lang="en-US" altLang="ko-KR"/>
              <a:pPr/>
              <a:t>‹#›</a:t>
            </a:fld>
            <a:endParaRPr lang="en-US" altLang="ko-KR" sz="1000"/>
          </a:p>
        </p:txBody>
      </p:sp>
    </p:spTree>
    <p:extLst>
      <p:ext uri="{BB962C8B-B14F-4D97-AF65-F5344CB8AC3E}">
        <p14:creationId xmlns:p14="http://schemas.microsoft.com/office/powerpoint/2010/main" val="518458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701675" y="400050"/>
            <a:ext cx="7451725" cy="64770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609600" y="1295400"/>
            <a:ext cx="4000500" cy="4495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quarter" idx="2"/>
          </p:nvPr>
        </p:nvSpPr>
        <p:spPr>
          <a:xfrm>
            <a:off x="4762500" y="1295400"/>
            <a:ext cx="4000500" cy="21717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내용 개체 틀 4"/>
          <p:cNvSpPr>
            <a:spLocks noGrp="1"/>
          </p:cNvSpPr>
          <p:nvPr>
            <p:ph sz="quarter" idx="3"/>
          </p:nvPr>
        </p:nvSpPr>
        <p:spPr>
          <a:xfrm>
            <a:off x="4762500" y="3619500"/>
            <a:ext cx="4000500" cy="21717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슬라이드 번호 개체 틀 5"/>
          <p:cNvSpPr>
            <a:spLocks noGrp="1"/>
          </p:cNvSpPr>
          <p:nvPr>
            <p:ph type="sldNum" sz="quarter" idx="10"/>
          </p:nvPr>
        </p:nvSpPr>
        <p:spPr>
          <a:xfrm>
            <a:off x="7000875" y="6240463"/>
            <a:ext cx="1905000" cy="457200"/>
          </a:xfrm>
        </p:spPr>
        <p:txBody>
          <a:bodyPr/>
          <a:lstStyle>
            <a:lvl1pPr>
              <a:defRPr/>
            </a:lvl1pPr>
          </a:lstStyle>
          <a:p>
            <a:fld id="{A595AADB-1CC5-4F76-AAAB-457E29130209}" type="slidenum">
              <a:rPr lang="en-US" altLang="ko-KR"/>
              <a:pPr/>
              <a:t>‹#›</a:t>
            </a:fld>
            <a:endParaRPr lang="en-US" altLang="ko-KR" sz="1000"/>
          </a:p>
        </p:txBody>
      </p:sp>
    </p:spTree>
    <p:extLst>
      <p:ext uri="{BB962C8B-B14F-4D97-AF65-F5344CB8AC3E}">
        <p14:creationId xmlns:p14="http://schemas.microsoft.com/office/powerpoint/2010/main" val="1149224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701675" y="400050"/>
            <a:ext cx="7451725" cy="6477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609600" y="1295400"/>
            <a:ext cx="8153400" cy="4495800"/>
          </a:xfrm>
        </p:spPr>
        <p:txBody>
          <a:bodyPr/>
          <a:lstStyle/>
          <a:p>
            <a:endParaRPr lang="ko-KR" altLang="en-US"/>
          </a:p>
        </p:txBody>
      </p:sp>
      <p:sp>
        <p:nvSpPr>
          <p:cNvPr id="4" name="슬라이드 번호 개체 틀 3"/>
          <p:cNvSpPr>
            <a:spLocks noGrp="1"/>
          </p:cNvSpPr>
          <p:nvPr>
            <p:ph type="sldNum" sz="quarter" idx="10"/>
          </p:nvPr>
        </p:nvSpPr>
        <p:spPr>
          <a:xfrm>
            <a:off x="7000875" y="6240463"/>
            <a:ext cx="1905000" cy="457200"/>
          </a:xfrm>
        </p:spPr>
        <p:txBody>
          <a:bodyPr/>
          <a:lstStyle>
            <a:lvl1pPr>
              <a:defRPr/>
            </a:lvl1pPr>
          </a:lstStyle>
          <a:p>
            <a:fld id="{1F2757C3-BAD8-4D21-9EEC-D0E324EFC287}" type="slidenum">
              <a:rPr lang="en-US" altLang="ko-KR"/>
              <a:pPr/>
              <a:t>‹#›</a:t>
            </a:fld>
            <a:endParaRPr lang="en-US" altLang="ko-KR" sz="1000"/>
          </a:p>
        </p:txBody>
      </p:sp>
    </p:spTree>
    <p:extLst>
      <p:ext uri="{BB962C8B-B14F-4D97-AF65-F5344CB8AC3E}">
        <p14:creationId xmlns:p14="http://schemas.microsoft.com/office/powerpoint/2010/main" val="3054859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701675" y="400050"/>
            <a:ext cx="7451725" cy="64770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609600" y="1295400"/>
            <a:ext cx="4000500" cy="4495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762500" y="1295400"/>
            <a:ext cx="4000500" cy="4495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슬라이드 번호 개체 틀 4"/>
          <p:cNvSpPr>
            <a:spLocks noGrp="1"/>
          </p:cNvSpPr>
          <p:nvPr>
            <p:ph type="sldNum" sz="quarter" idx="10"/>
          </p:nvPr>
        </p:nvSpPr>
        <p:spPr>
          <a:xfrm>
            <a:off x="7000875" y="6240463"/>
            <a:ext cx="1905000" cy="457200"/>
          </a:xfrm>
        </p:spPr>
        <p:txBody>
          <a:bodyPr/>
          <a:lstStyle>
            <a:lvl1pPr>
              <a:defRPr/>
            </a:lvl1pPr>
          </a:lstStyle>
          <a:p>
            <a:fld id="{8E0DAE09-44EB-4461-82F1-396E098E16BB}" type="slidenum">
              <a:rPr lang="en-US" altLang="ko-KR"/>
              <a:pPr/>
              <a:t>‹#›</a:t>
            </a:fld>
            <a:endParaRPr lang="en-US" altLang="ko-KR" sz="1000"/>
          </a:p>
        </p:txBody>
      </p:sp>
    </p:spTree>
    <p:extLst>
      <p:ext uri="{BB962C8B-B14F-4D97-AF65-F5344CB8AC3E}">
        <p14:creationId xmlns:p14="http://schemas.microsoft.com/office/powerpoint/2010/main" val="1020027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lvl1pPr>
          </a:lstStyle>
          <a:p>
            <a:fld id="{2240CDBD-162A-47EC-B54D-C7EE496DF4C1}" type="datetimeFigureOut">
              <a:rPr lang="ko-KR" altLang="en-US"/>
              <a:pPr/>
              <a:t>2016-10-06</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49849023-269E-4F14-983F-B95BAA2D6EF4}" type="slidenum">
              <a:rPr lang="ko-KR" altLang="en-US"/>
              <a:pPr/>
              <a:t>‹#›</a:t>
            </a:fld>
            <a:endParaRPr lang="ko-KR" altLang="en-US"/>
          </a:p>
        </p:txBody>
      </p:sp>
    </p:spTree>
    <p:extLst>
      <p:ext uri="{BB962C8B-B14F-4D97-AF65-F5344CB8AC3E}">
        <p14:creationId xmlns:p14="http://schemas.microsoft.com/office/powerpoint/2010/main" val="3524194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72B8FA63-E30A-457C-9209-1D1EAA5A8E16}" type="datetimeFigureOut">
              <a:rPr lang="ko-KR" altLang="en-US"/>
              <a:pPr/>
              <a:t>2016-10-06</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78B07341-95FD-4A36-A4AA-763502469ECD}" type="slidenum">
              <a:rPr lang="ko-KR" altLang="en-US"/>
              <a:pPr/>
              <a:t>‹#›</a:t>
            </a:fld>
            <a:endParaRPr lang="ko-KR" altLang="en-US"/>
          </a:p>
        </p:txBody>
      </p:sp>
    </p:spTree>
    <p:extLst>
      <p:ext uri="{BB962C8B-B14F-4D97-AF65-F5344CB8AC3E}">
        <p14:creationId xmlns:p14="http://schemas.microsoft.com/office/powerpoint/2010/main" val="13504985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fld id="{D472D206-D290-4B33-AB31-497FB6BB785F}" type="datetimeFigureOut">
              <a:rPr lang="ko-KR" altLang="en-US"/>
              <a:pPr/>
              <a:t>2016-10-06</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EBD270A5-C988-46B4-A15E-4E4939203A49}" type="slidenum">
              <a:rPr lang="ko-KR" altLang="en-US"/>
              <a:pPr/>
              <a:t>‹#›</a:t>
            </a:fld>
            <a:endParaRPr lang="ko-KR" altLang="en-US"/>
          </a:p>
        </p:txBody>
      </p:sp>
    </p:spTree>
    <p:extLst>
      <p:ext uri="{BB962C8B-B14F-4D97-AF65-F5344CB8AC3E}">
        <p14:creationId xmlns:p14="http://schemas.microsoft.com/office/powerpoint/2010/main" val="2392459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3"/>
          <p:cNvSpPr>
            <a:spLocks noGrp="1"/>
          </p:cNvSpPr>
          <p:nvPr>
            <p:ph type="dt" sz="half" idx="10"/>
          </p:nvPr>
        </p:nvSpPr>
        <p:spPr/>
        <p:txBody>
          <a:bodyPr/>
          <a:lstStyle>
            <a:lvl1pPr>
              <a:defRPr/>
            </a:lvl1pPr>
          </a:lstStyle>
          <a:p>
            <a:fld id="{C1A4FC6E-DE6D-465B-878A-971AF4D10F2F}" type="datetimeFigureOut">
              <a:rPr lang="ko-KR" altLang="en-US"/>
              <a:pPr/>
              <a:t>2016-10-06</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86A902AF-8FD7-423D-AC29-486DE49E8638}" type="slidenum">
              <a:rPr lang="ko-KR" altLang="en-US"/>
              <a:pPr/>
              <a:t>‹#›</a:t>
            </a:fld>
            <a:endParaRPr lang="ko-KR" altLang="en-US"/>
          </a:p>
        </p:txBody>
      </p:sp>
    </p:spTree>
    <p:extLst>
      <p:ext uri="{BB962C8B-B14F-4D97-AF65-F5344CB8AC3E}">
        <p14:creationId xmlns:p14="http://schemas.microsoft.com/office/powerpoint/2010/main" val="188500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626719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3"/>
          <p:cNvSpPr>
            <a:spLocks noGrp="1"/>
          </p:cNvSpPr>
          <p:nvPr>
            <p:ph type="dt" sz="half" idx="10"/>
          </p:nvPr>
        </p:nvSpPr>
        <p:spPr/>
        <p:txBody>
          <a:bodyPr/>
          <a:lstStyle>
            <a:lvl1pPr>
              <a:defRPr/>
            </a:lvl1pPr>
          </a:lstStyle>
          <a:p>
            <a:fld id="{77043982-8EC5-429F-B21F-EAC72D48439F}" type="datetimeFigureOut">
              <a:rPr lang="ko-KR" altLang="en-US"/>
              <a:pPr/>
              <a:t>2016-10-06</a:t>
            </a:fld>
            <a:endParaRPr lang="ko-KR" altLang="en-US"/>
          </a:p>
        </p:txBody>
      </p:sp>
      <p:sp>
        <p:nvSpPr>
          <p:cNvPr id="8" name="바닥글 개체 틀 4"/>
          <p:cNvSpPr>
            <a:spLocks noGrp="1"/>
          </p:cNvSpPr>
          <p:nvPr>
            <p:ph type="ftr" sz="quarter" idx="11"/>
          </p:nvPr>
        </p:nvSpPr>
        <p:spPr/>
        <p:txBody>
          <a:bodyPr/>
          <a:lstStyle>
            <a:lvl1pPr>
              <a:defRPr/>
            </a:lvl1pPr>
          </a:lstStyle>
          <a:p>
            <a:endParaRPr lang="ko-KR" altLang="en-US"/>
          </a:p>
        </p:txBody>
      </p:sp>
      <p:sp>
        <p:nvSpPr>
          <p:cNvPr id="9" name="슬라이드 번호 개체 틀 5"/>
          <p:cNvSpPr>
            <a:spLocks noGrp="1"/>
          </p:cNvSpPr>
          <p:nvPr>
            <p:ph type="sldNum" sz="quarter" idx="12"/>
          </p:nvPr>
        </p:nvSpPr>
        <p:spPr/>
        <p:txBody>
          <a:bodyPr/>
          <a:lstStyle>
            <a:lvl1pPr>
              <a:defRPr/>
            </a:lvl1pPr>
          </a:lstStyle>
          <a:p>
            <a:fld id="{1B1A6E71-8478-4178-9F18-2EDE888C3BC0}" type="slidenum">
              <a:rPr lang="ko-KR" altLang="en-US"/>
              <a:pPr/>
              <a:t>‹#›</a:t>
            </a:fld>
            <a:endParaRPr lang="ko-KR" altLang="en-US"/>
          </a:p>
        </p:txBody>
      </p:sp>
    </p:spTree>
    <p:extLst>
      <p:ext uri="{BB962C8B-B14F-4D97-AF65-F5344CB8AC3E}">
        <p14:creationId xmlns:p14="http://schemas.microsoft.com/office/powerpoint/2010/main" val="1625450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lvl1pPr>
              <a:defRPr/>
            </a:lvl1pPr>
          </a:lstStyle>
          <a:p>
            <a:fld id="{C9E0A0E7-CE5F-46ED-A831-154D5E8BE255}" type="datetimeFigureOut">
              <a:rPr lang="ko-KR" altLang="en-US"/>
              <a:pPr/>
              <a:t>2016-10-06</a:t>
            </a:fld>
            <a:endParaRPr lang="ko-KR" altLang="en-US"/>
          </a:p>
        </p:txBody>
      </p:sp>
      <p:sp>
        <p:nvSpPr>
          <p:cNvPr id="4" name="바닥글 개체 틀 4"/>
          <p:cNvSpPr>
            <a:spLocks noGrp="1"/>
          </p:cNvSpPr>
          <p:nvPr>
            <p:ph type="ftr" sz="quarter" idx="11"/>
          </p:nvPr>
        </p:nvSpPr>
        <p:spPr/>
        <p:txBody>
          <a:bodyPr/>
          <a:lstStyle>
            <a:lvl1pPr>
              <a:defRPr/>
            </a:lvl1pPr>
          </a:lstStyle>
          <a:p>
            <a:endParaRPr lang="ko-KR" altLang="en-US"/>
          </a:p>
        </p:txBody>
      </p:sp>
      <p:sp>
        <p:nvSpPr>
          <p:cNvPr id="5" name="슬라이드 번호 개체 틀 5"/>
          <p:cNvSpPr>
            <a:spLocks noGrp="1"/>
          </p:cNvSpPr>
          <p:nvPr>
            <p:ph type="sldNum" sz="quarter" idx="12"/>
          </p:nvPr>
        </p:nvSpPr>
        <p:spPr/>
        <p:txBody>
          <a:bodyPr/>
          <a:lstStyle>
            <a:lvl1pPr>
              <a:defRPr/>
            </a:lvl1pPr>
          </a:lstStyle>
          <a:p>
            <a:fld id="{F54E0494-1727-4F0B-9099-E9060EEA34EA}" type="slidenum">
              <a:rPr lang="ko-KR" altLang="en-US"/>
              <a:pPr/>
              <a:t>‹#›</a:t>
            </a:fld>
            <a:endParaRPr lang="ko-KR" altLang="en-US"/>
          </a:p>
        </p:txBody>
      </p:sp>
    </p:spTree>
    <p:extLst>
      <p:ext uri="{BB962C8B-B14F-4D97-AF65-F5344CB8AC3E}">
        <p14:creationId xmlns:p14="http://schemas.microsoft.com/office/powerpoint/2010/main" val="1173530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fld id="{1B2E93A1-9D87-4BD3-A1B1-46F7616FBC88}" type="datetimeFigureOut">
              <a:rPr lang="ko-KR" altLang="en-US"/>
              <a:pPr/>
              <a:t>2016-10-06</a:t>
            </a:fld>
            <a:endParaRPr lang="ko-KR" altLang="en-US"/>
          </a:p>
        </p:txBody>
      </p:sp>
      <p:sp>
        <p:nvSpPr>
          <p:cNvPr id="3" name="바닥글 개체 틀 4"/>
          <p:cNvSpPr>
            <a:spLocks noGrp="1"/>
          </p:cNvSpPr>
          <p:nvPr>
            <p:ph type="ftr" sz="quarter" idx="11"/>
          </p:nvPr>
        </p:nvSpPr>
        <p:spPr/>
        <p:txBody>
          <a:bodyPr/>
          <a:lstStyle>
            <a:lvl1pPr>
              <a:defRPr/>
            </a:lvl1pPr>
          </a:lstStyle>
          <a:p>
            <a:endParaRPr lang="ko-KR" altLang="en-US"/>
          </a:p>
        </p:txBody>
      </p:sp>
      <p:sp>
        <p:nvSpPr>
          <p:cNvPr id="4" name="슬라이드 번호 개체 틀 5"/>
          <p:cNvSpPr>
            <a:spLocks noGrp="1"/>
          </p:cNvSpPr>
          <p:nvPr>
            <p:ph type="sldNum" sz="quarter" idx="12"/>
          </p:nvPr>
        </p:nvSpPr>
        <p:spPr/>
        <p:txBody>
          <a:bodyPr/>
          <a:lstStyle>
            <a:lvl1pPr>
              <a:defRPr/>
            </a:lvl1pPr>
          </a:lstStyle>
          <a:p>
            <a:fld id="{4C5DAFC8-FF0E-4663-9210-4AD8B89742F6}" type="slidenum">
              <a:rPr lang="ko-KR" altLang="en-US"/>
              <a:pPr/>
              <a:t>‹#›</a:t>
            </a:fld>
            <a:endParaRPr lang="ko-KR" altLang="en-US"/>
          </a:p>
        </p:txBody>
      </p:sp>
    </p:spTree>
    <p:extLst>
      <p:ext uri="{BB962C8B-B14F-4D97-AF65-F5344CB8AC3E}">
        <p14:creationId xmlns:p14="http://schemas.microsoft.com/office/powerpoint/2010/main" val="19863829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fld id="{FDA0C02A-52C6-40D3-A279-81FC622C664C}" type="datetimeFigureOut">
              <a:rPr lang="ko-KR" altLang="en-US"/>
              <a:pPr/>
              <a:t>2016-10-06</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84EBFB49-7D22-4250-842B-7FCFFC1958F1}" type="slidenum">
              <a:rPr lang="ko-KR" altLang="en-US"/>
              <a:pPr/>
              <a:t>‹#›</a:t>
            </a:fld>
            <a:endParaRPr lang="ko-KR" altLang="en-US"/>
          </a:p>
        </p:txBody>
      </p:sp>
    </p:spTree>
    <p:extLst>
      <p:ext uri="{BB962C8B-B14F-4D97-AF65-F5344CB8AC3E}">
        <p14:creationId xmlns:p14="http://schemas.microsoft.com/office/powerpoint/2010/main" val="9072869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fld id="{384B8645-FB74-4649-973D-49CE2D02FEB0}" type="datetimeFigureOut">
              <a:rPr lang="ko-KR" altLang="en-US"/>
              <a:pPr/>
              <a:t>2016-10-06</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5AE1B44F-63C1-49A6-923C-E336A21B787A}" type="slidenum">
              <a:rPr lang="ko-KR" altLang="en-US"/>
              <a:pPr/>
              <a:t>‹#›</a:t>
            </a:fld>
            <a:endParaRPr lang="ko-KR" altLang="en-US"/>
          </a:p>
        </p:txBody>
      </p:sp>
    </p:spTree>
    <p:extLst>
      <p:ext uri="{BB962C8B-B14F-4D97-AF65-F5344CB8AC3E}">
        <p14:creationId xmlns:p14="http://schemas.microsoft.com/office/powerpoint/2010/main" val="12902517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8D09C18E-EC3A-44DA-ABCD-5F56711EE203}" type="datetimeFigureOut">
              <a:rPr lang="ko-KR" altLang="en-US"/>
              <a:pPr/>
              <a:t>2016-10-06</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7C632ED9-EE85-4A4E-B406-28E9D81F5FE2}" type="slidenum">
              <a:rPr lang="ko-KR" altLang="en-US"/>
              <a:pPr/>
              <a:t>‹#›</a:t>
            </a:fld>
            <a:endParaRPr lang="ko-KR" altLang="en-US"/>
          </a:p>
        </p:txBody>
      </p:sp>
    </p:spTree>
    <p:extLst>
      <p:ext uri="{BB962C8B-B14F-4D97-AF65-F5344CB8AC3E}">
        <p14:creationId xmlns:p14="http://schemas.microsoft.com/office/powerpoint/2010/main" val="7598595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3B9B1043-6391-493C-857B-0F02EC3D5CA7}" type="datetimeFigureOut">
              <a:rPr lang="ko-KR" altLang="en-US"/>
              <a:pPr/>
              <a:t>2016-10-06</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6E2EA9A9-D815-45DD-947D-E0163D8F7E5A}" type="slidenum">
              <a:rPr lang="ko-KR" altLang="en-US"/>
              <a:pPr/>
              <a:t>‹#›</a:t>
            </a:fld>
            <a:endParaRPr lang="ko-KR" altLang="en-US"/>
          </a:p>
        </p:txBody>
      </p:sp>
    </p:spTree>
    <p:extLst>
      <p:ext uri="{BB962C8B-B14F-4D97-AF65-F5344CB8AC3E}">
        <p14:creationId xmlns:p14="http://schemas.microsoft.com/office/powerpoint/2010/main" val="1530958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lvl1pPr>
          </a:lstStyle>
          <a:p>
            <a:fld id="{FAE49ED5-A9F3-4B23-B773-E75C242F94E9}" type="datetimeFigureOut">
              <a:rPr lang="ko-KR" altLang="en-US"/>
              <a:pPr/>
              <a:t>2016-10-06</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14B0F370-4554-40C9-BC0A-B3675FF8E6B6}" type="slidenum">
              <a:rPr lang="ko-KR" altLang="en-US"/>
              <a:pPr/>
              <a:t>‹#›</a:t>
            </a:fld>
            <a:endParaRPr lang="ko-KR" altLang="en-US"/>
          </a:p>
        </p:txBody>
      </p:sp>
    </p:spTree>
    <p:extLst>
      <p:ext uri="{BB962C8B-B14F-4D97-AF65-F5344CB8AC3E}">
        <p14:creationId xmlns:p14="http://schemas.microsoft.com/office/powerpoint/2010/main" val="8903403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BF146EB5-5D9E-4F23-8304-E6FCFC993197}" type="datetimeFigureOut">
              <a:rPr lang="ko-KR" altLang="en-US"/>
              <a:pPr/>
              <a:t>2016-10-06</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096FA026-E480-4BD7-9C72-0E54A5976603}" type="slidenum">
              <a:rPr lang="ko-KR" altLang="en-US"/>
              <a:pPr/>
              <a:t>‹#›</a:t>
            </a:fld>
            <a:endParaRPr lang="ko-KR" altLang="en-US"/>
          </a:p>
        </p:txBody>
      </p:sp>
    </p:spTree>
    <p:extLst>
      <p:ext uri="{BB962C8B-B14F-4D97-AF65-F5344CB8AC3E}">
        <p14:creationId xmlns:p14="http://schemas.microsoft.com/office/powerpoint/2010/main" val="34697841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fld id="{23D970E6-7840-4FE4-A210-F82F99086A1C}" type="datetimeFigureOut">
              <a:rPr lang="ko-KR" altLang="en-US"/>
              <a:pPr/>
              <a:t>2016-10-06</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74BBA527-57C2-4351-95BA-DE731E10A2A8}" type="slidenum">
              <a:rPr lang="ko-KR" altLang="en-US"/>
              <a:pPr/>
              <a:t>‹#›</a:t>
            </a:fld>
            <a:endParaRPr lang="ko-KR" altLang="en-US"/>
          </a:p>
        </p:txBody>
      </p:sp>
    </p:spTree>
    <p:extLst>
      <p:ext uri="{BB962C8B-B14F-4D97-AF65-F5344CB8AC3E}">
        <p14:creationId xmlns:p14="http://schemas.microsoft.com/office/powerpoint/2010/main" val="26975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슬라이드 번호 개체 틀 3"/>
          <p:cNvSpPr>
            <a:spLocks noGrp="1"/>
          </p:cNvSpPr>
          <p:nvPr>
            <p:ph type="sldNum" sz="quarter" idx="10"/>
          </p:nvPr>
        </p:nvSpPr>
        <p:spPr>
          <a:xfrm>
            <a:off x="7000875" y="6240463"/>
            <a:ext cx="1905000" cy="457200"/>
          </a:xfrm>
        </p:spPr>
        <p:txBody>
          <a:bodyPr/>
          <a:lstStyle>
            <a:lvl1pPr>
              <a:defRPr/>
            </a:lvl1pPr>
          </a:lstStyle>
          <a:p>
            <a:fld id="{9402A2B7-5303-4473-A91B-3F3B6909D3D7}" type="slidenum">
              <a:rPr lang="en-US" altLang="ko-KR"/>
              <a:pPr/>
              <a:t>‹#›</a:t>
            </a:fld>
            <a:endParaRPr lang="en-US" altLang="ko-KR" sz="1000"/>
          </a:p>
        </p:txBody>
      </p:sp>
    </p:spTree>
    <p:extLst>
      <p:ext uri="{BB962C8B-B14F-4D97-AF65-F5344CB8AC3E}">
        <p14:creationId xmlns:p14="http://schemas.microsoft.com/office/powerpoint/2010/main" val="12493323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3"/>
          <p:cNvSpPr>
            <a:spLocks noGrp="1"/>
          </p:cNvSpPr>
          <p:nvPr>
            <p:ph type="dt" sz="half" idx="10"/>
          </p:nvPr>
        </p:nvSpPr>
        <p:spPr/>
        <p:txBody>
          <a:bodyPr/>
          <a:lstStyle>
            <a:lvl1pPr>
              <a:defRPr/>
            </a:lvl1pPr>
          </a:lstStyle>
          <a:p>
            <a:fld id="{F99FFA2D-F850-4573-9905-689A4711956B}" type="datetimeFigureOut">
              <a:rPr lang="ko-KR" altLang="en-US"/>
              <a:pPr/>
              <a:t>2016-10-06</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07E44B9C-1138-4E17-9F55-94B5F7D6619B}" type="slidenum">
              <a:rPr lang="ko-KR" altLang="en-US"/>
              <a:pPr/>
              <a:t>‹#›</a:t>
            </a:fld>
            <a:endParaRPr lang="ko-KR" altLang="en-US"/>
          </a:p>
        </p:txBody>
      </p:sp>
    </p:spTree>
    <p:extLst>
      <p:ext uri="{BB962C8B-B14F-4D97-AF65-F5344CB8AC3E}">
        <p14:creationId xmlns:p14="http://schemas.microsoft.com/office/powerpoint/2010/main" val="9928240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3"/>
          <p:cNvSpPr>
            <a:spLocks noGrp="1"/>
          </p:cNvSpPr>
          <p:nvPr>
            <p:ph type="dt" sz="half" idx="10"/>
          </p:nvPr>
        </p:nvSpPr>
        <p:spPr/>
        <p:txBody>
          <a:bodyPr/>
          <a:lstStyle>
            <a:lvl1pPr>
              <a:defRPr/>
            </a:lvl1pPr>
          </a:lstStyle>
          <a:p>
            <a:fld id="{39AC5749-7572-4C94-B37F-0E02062889D2}" type="datetimeFigureOut">
              <a:rPr lang="ko-KR" altLang="en-US"/>
              <a:pPr/>
              <a:t>2016-10-06</a:t>
            </a:fld>
            <a:endParaRPr lang="ko-KR" altLang="en-US"/>
          </a:p>
        </p:txBody>
      </p:sp>
      <p:sp>
        <p:nvSpPr>
          <p:cNvPr id="8" name="바닥글 개체 틀 4"/>
          <p:cNvSpPr>
            <a:spLocks noGrp="1"/>
          </p:cNvSpPr>
          <p:nvPr>
            <p:ph type="ftr" sz="quarter" idx="11"/>
          </p:nvPr>
        </p:nvSpPr>
        <p:spPr/>
        <p:txBody>
          <a:bodyPr/>
          <a:lstStyle>
            <a:lvl1pPr>
              <a:defRPr/>
            </a:lvl1pPr>
          </a:lstStyle>
          <a:p>
            <a:endParaRPr lang="ko-KR" altLang="en-US"/>
          </a:p>
        </p:txBody>
      </p:sp>
      <p:sp>
        <p:nvSpPr>
          <p:cNvPr id="9" name="슬라이드 번호 개체 틀 5"/>
          <p:cNvSpPr>
            <a:spLocks noGrp="1"/>
          </p:cNvSpPr>
          <p:nvPr>
            <p:ph type="sldNum" sz="quarter" idx="12"/>
          </p:nvPr>
        </p:nvSpPr>
        <p:spPr/>
        <p:txBody>
          <a:bodyPr/>
          <a:lstStyle>
            <a:lvl1pPr>
              <a:defRPr/>
            </a:lvl1pPr>
          </a:lstStyle>
          <a:p>
            <a:fld id="{5CB5E1A5-2652-49C7-8953-10343D9466BD}" type="slidenum">
              <a:rPr lang="ko-KR" altLang="en-US"/>
              <a:pPr/>
              <a:t>‹#›</a:t>
            </a:fld>
            <a:endParaRPr lang="ko-KR" altLang="en-US"/>
          </a:p>
        </p:txBody>
      </p:sp>
    </p:spTree>
    <p:extLst>
      <p:ext uri="{BB962C8B-B14F-4D97-AF65-F5344CB8AC3E}">
        <p14:creationId xmlns:p14="http://schemas.microsoft.com/office/powerpoint/2010/main" val="26915089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lvl1pPr>
              <a:defRPr/>
            </a:lvl1pPr>
          </a:lstStyle>
          <a:p>
            <a:fld id="{BEC9537D-68F5-4062-9A0A-A9AA73640A2D}" type="datetimeFigureOut">
              <a:rPr lang="ko-KR" altLang="en-US"/>
              <a:pPr/>
              <a:t>2016-10-06</a:t>
            </a:fld>
            <a:endParaRPr lang="ko-KR" altLang="en-US"/>
          </a:p>
        </p:txBody>
      </p:sp>
      <p:sp>
        <p:nvSpPr>
          <p:cNvPr id="4" name="바닥글 개체 틀 4"/>
          <p:cNvSpPr>
            <a:spLocks noGrp="1"/>
          </p:cNvSpPr>
          <p:nvPr>
            <p:ph type="ftr" sz="quarter" idx="11"/>
          </p:nvPr>
        </p:nvSpPr>
        <p:spPr/>
        <p:txBody>
          <a:bodyPr/>
          <a:lstStyle>
            <a:lvl1pPr>
              <a:defRPr/>
            </a:lvl1pPr>
          </a:lstStyle>
          <a:p>
            <a:endParaRPr lang="ko-KR" altLang="en-US"/>
          </a:p>
        </p:txBody>
      </p:sp>
      <p:sp>
        <p:nvSpPr>
          <p:cNvPr id="5" name="슬라이드 번호 개체 틀 5"/>
          <p:cNvSpPr>
            <a:spLocks noGrp="1"/>
          </p:cNvSpPr>
          <p:nvPr>
            <p:ph type="sldNum" sz="quarter" idx="12"/>
          </p:nvPr>
        </p:nvSpPr>
        <p:spPr/>
        <p:txBody>
          <a:bodyPr/>
          <a:lstStyle>
            <a:lvl1pPr>
              <a:defRPr/>
            </a:lvl1pPr>
          </a:lstStyle>
          <a:p>
            <a:fld id="{757D8BE0-D732-441C-A3D8-EB9285B15076}" type="slidenum">
              <a:rPr lang="ko-KR" altLang="en-US"/>
              <a:pPr/>
              <a:t>‹#›</a:t>
            </a:fld>
            <a:endParaRPr lang="ko-KR" altLang="en-US"/>
          </a:p>
        </p:txBody>
      </p:sp>
    </p:spTree>
    <p:extLst>
      <p:ext uri="{BB962C8B-B14F-4D97-AF65-F5344CB8AC3E}">
        <p14:creationId xmlns:p14="http://schemas.microsoft.com/office/powerpoint/2010/main" val="34476688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fld id="{4BAE5796-188C-4602-A960-747250447D0F}" type="datetimeFigureOut">
              <a:rPr lang="ko-KR" altLang="en-US"/>
              <a:pPr/>
              <a:t>2016-10-06</a:t>
            </a:fld>
            <a:endParaRPr lang="ko-KR" altLang="en-US"/>
          </a:p>
        </p:txBody>
      </p:sp>
      <p:sp>
        <p:nvSpPr>
          <p:cNvPr id="3" name="바닥글 개체 틀 4"/>
          <p:cNvSpPr>
            <a:spLocks noGrp="1"/>
          </p:cNvSpPr>
          <p:nvPr>
            <p:ph type="ftr" sz="quarter" idx="11"/>
          </p:nvPr>
        </p:nvSpPr>
        <p:spPr/>
        <p:txBody>
          <a:bodyPr/>
          <a:lstStyle>
            <a:lvl1pPr>
              <a:defRPr/>
            </a:lvl1pPr>
          </a:lstStyle>
          <a:p>
            <a:endParaRPr lang="ko-KR" altLang="en-US"/>
          </a:p>
        </p:txBody>
      </p:sp>
      <p:sp>
        <p:nvSpPr>
          <p:cNvPr id="4" name="슬라이드 번호 개체 틀 5"/>
          <p:cNvSpPr>
            <a:spLocks noGrp="1"/>
          </p:cNvSpPr>
          <p:nvPr>
            <p:ph type="sldNum" sz="quarter" idx="12"/>
          </p:nvPr>
        </p:nvSpPr>
        <p:spPr/>
        <p:txBody>
          <a:bodyPr/>
          <a:lstStyle>
            <a:lvl1pPr>
              <a:defRPr/>
            </a:lvl1pPr>
          </a:lstStyle>
          <a:p>
            <a:fld id="{70D29304-EDF5-45DF-9577-EEAAF07E4A80}" type="slidenum">
              <a:rPr lang="ko-KR" altLang="en-US"/>
              <a:pPr/>
              <a:t>‹#›</a:t>
            </a:fld>
            <a:endParaRPr lang="ko-KR" altLang="en-US"/>
          </a:p>
        </p:txBody>
      </p:sp>
    </p:spTree>
    <p:extLst>
      <p:ext uri="{BB962C8B-B14F-4D97-AF65-F5344CB8AC3E}">
        <p14:creationId xmlns:p14="http://schemas.microsoft.com/office/powerpoint/2010/main" val="5598534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fld id="{31B7D086-2E22-4C5F-A071-6BEE733F7CD2}" type="datetimeFigureOut">
              <a:rPr lang="ko-KR" altLang="en-US"/>
              <a:pPr/>
              <a:t>2016-10-06</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21AC6D70-F5DE-41FA-B9ED-8D343734B611}" type="slidenum">
              <a:rPr lang="ko-KR" altLang="en-US"/>
              <a:pPr/>
              <a:t>‹#›</a:t>
            </a:fld>
            <a:endParaRPr lang="ko-KR" altLang="en-US"/>
          </a:p>
        </p:txBody>
      </p:sp>
    </p:spTree>
    <p:extLst>
      <p:ext uri="{BB962C8B-B14F-4D97-AF65-F5344CB8AC3E}">
        <p14:creationId xmlns:p14="http://schemas.microsoft.com/office/powerpoint/2010/main" val="3460998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fld id="{5AD8B7E3-B228-454D-9662-91072AA284DF}" type="datetimeFigureOut">
              <a:rPr lang="ko-KR" altLang="en-US"/>
              <a:pPr/>
              <a:t>2016-10-06</a:t>
            </a:fld>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A13DDA23-554F-4BA3-B698-C015F25DC515}" type="slidenum">
              <a:rPr lang="ko-KR" altLang="en-US"/>
              <a:pPr/>
              <a:t>‹#›</a:t>
            </a:fld>
            <a:endParaRPr lang="ko-KR" altLang="en-US"/>
          </a:p>
        </p:txBody>
      </p:sp>
    </p:spTree>
    <p:extLst>
      <p:ext uri="{BB962C8B-B14F-4D97-AF65-F5344CB8AC3E}">
        <p14:creationId xmlns:p14="http://schemas.microsoft.com/office/powerpoint/2010/main" val="19702241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52F7936C-6835-481C-A24C-D3BF06EF97E1}" type="datetimeFigureOut">
              <a:rPr lang="ko-KR" altLang="en-US"/>
              <a:pPr/>
              <a:t>2016-10-06</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133B78CA-8DD4-41B1-82D3-EE24F2EDDDAA}" type="slidenum">
              <a:rPr lang="ko-KR" altLang="en-US"/>
              <a:pPr/>
              <a:t>‹#›</a:t>
            </a:fld>
            <a:endParaRPr lang="ko-KR" altLang="en-US"/>
          </a:p>
        </p:txBody>
      </p:sp>
    </p:spTree>
    <p:extLst>
      <p:ext uri="{BB962C8B-B14F-4D97-AF65-F5344CB8AC3E}">
        <p14:creationId xmlns:p14="http://schemas.microsoft.com/office/powerpoint/2010/main" val="24629379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FE9B023C-0D79-4F0F-956F-A57BD2C29D75}" type="datetimeFigureOut">
              <a:rPr lang="ko-KR" altLang="en-US"/>
              <a:pPr/>
              <a:t>2016-10-06</a:t>
            </a:fld>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B070AFEF-6A86-4E29-BF65-BA0B19D1119F}" type="slidenum">
              <a:rPr lang="ko-KR" altLang="en-US"/>
              <a:pPr/>
              <a:t>‹#›</a:t>
            </a:fld>
            <a:endParaRPr lang="ko-KR" altLang="en-US"/>
          </a:p>
        </p:txBody>
      </p:sp>
    </p:spTree>
    <p:extLst>
      <p:ext uri="{BB962C8B-B14F-4D97-AF65-F5344CB8AC3E}">
        <p14:creationId xmlns:p14="http://schemas.microsoft.com/office/powerpoint/2010/main" val="15645164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lvl1pPr>
          </a:lstStyle>
          <a:p>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531D674D-6432-41AE-B83A-46E0332F6C9D}" type="slidenum">
              <a:rPr lang="ko-KR" altLang="en-US"/>
              <a:pPr/>
              <a:t>‹#›</a:t>
            </a:fld>
            <a:endParaRPr lang="ko-KR" altLang="en-US"/>
          </a:p>
        </p:txBody>
      </p:sp>
    </p:spTree>
    <p:extLst>
      <p:ext uri="{BB962C8B-B14F-4D97-AF65-F5344CB8AC3E}">
        <p14:creationId xmlns:p14="http://schemas.microsoft.com/office/powerpoint/2010/main" val="1647471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1DE0270C-0C10-46F4-9431-54564CA9D17C}" type="slidenum">
              <a:rPr lang="ko-KR" altLang="en-US"/>
              <a:pPr/>
              <a:t>‹#›</a:t>
            </a:fld>
            <a:endParaRPr lang="ko-KR" altLang="en-US"/>
          </a:p>
        </p:txBody>
      </p:sp>
    </p:spTree>
    <p:extLst>
      <p:ext uri="{BB962C8B-B14F-4D97-AF65-F5344CB8AC3E}">
        <p14:creationId xmlns:p14="http://schemas.microsoft.com/office/powerpoint/2010/main" val="268957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600" y="1295400"/>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762500" y="1295400"/>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슬라이드 번호 개체 틀 4"/>
          <p:cNvSpPr>
            <a:spLocks noGrp="1"/>
          </p:cNvSpPr>
          <p:nvPr>
            <p:ph type="sldNum" sz="quarter" idx="10"/>
          </p:nvPr>
        </p:nvSpPr>
        <p:spPr>
          <a:xfrm>
            <a:off x="7000875" y="6240463"/>
            <a:ext cx="1905000" cy="457200"/>
          </a:xfrm>
        </p:spPr>
        <p:txBody>
          <a:bodyPr/>
          <a:lstStyle>
            <a:lvl1pPr>
              <a:defRPr/>
            </a:lvl1pPr>
          </a:lstStyle>
          <a:p>
            <a:fld id="{46FC87E7-139E-46B6-B37D-94F7E54379A1}" type="slidenum">
              <a:rPr lang="en-US" altLang="ko-KR"/>
              <a:pPr/>
              <a:t>‹#›</a:t>
            </a:fld>
            <a:endParaRPr lang="en-US" altLang="ko-KR" sz="1000"/>
          </a:p>
        </p:txBody>
      </p:sp>
    </p:spTree>
    <p:extLst>
      <p:ext uri="{BB962C8B-B14F-4D97-AF65-F5344CB8AC3E}">
        <p14:creationId xmlns:p14="http://schemas.microsoft.com/office/powerpoint/2010/main" val="12497759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BCB656E3-206B-407A-ABE4-241F8E8560C6}" type="slidenum">
              <a:rPr lang="ko-KR" altLang="en-US"/>
              <a:pPr/>
              <a:t>‹#›</a:t>
            </a:fld>
            <a:endParaRPr lang="ko-KR" altLang="en-US"/>
          </a:p>
        </p:txBody>
      </p:sp>
    </p:spTree>
    <p:extLst>
      <p:ext uri="{BB962C8B-B14F-4D97-AF65-F5344CB8AC3E}">
        <p14:creationId xmlns:p14="http://schemas.microsoft.com/office/powerpoint/2010/main" val="24589140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3"/>
          <p:cNvSpPr>
            <a:spLocks noGrp="1"/>
          </p:cNvSpPr>
          <p:nvPr>
            <p:ph type="dt" sz="half" idx="10"/>
          </p:nvPr>
        </p:nvSpPr>
        <p:spPr/>
        <p:txBody>
          <a:bodyPr/>
          <a:lstStyle>
            <a:lvl1pPr>
              <a:defRPr/>
            </a:lvl1pPr>
          </a:lstStyle>
          <a:p>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3D23608E-B9B8-4A3C-8028-9DE3F12DE76F}" type="slidenum">
              <a:rPr lang="ko-KR" altLang="en-US"/>
              <a:pPr/>
              <a:t>‹#›</a:t>
            </a:fld>
            <a:endParaRPr lang="ko-KR" altLang="en-US"/>
          </a:p>
        </p:txBody>
      </p:sp>
    </p:spTree>
    <p:extLst>
      <p:ext uri="{BB962C8B-B14F-4D97-AF65-F5344CB8AC3E}">
        <p14:creationId xmlns:p14="http://schemas.microsoft.com/office/powerpoint/2010/main" val="26405807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3"/>
          <p:cNvSpPr>
            <a:spLocks noGrp="1"/>
          </p:cNvSpPr>
          <p:nvPr>
            <p:ph type="dt" sz="half" idx="10"/>
          </p:nvPr>
        </p:nvSpPr>
        <p:spPr/>
        <p:txBody>
          <a:bodyPr/>
          <a:lstStyle>
            <a:lvl1pPr>
              <a:defRPr/>
            </a:lvl1pPr>
          </a:lstStyle>
          <a:p>
            <a:endParaRPr lang="ko-KR" altLang="en-US"/>
          </a:p>
        </p:txBody>
      </p:sp>
      <p:sp>
        <p:nvSpPr>
          <p:cNvPr id="8" name="바닥글 개체 틀 4"/>
          <p:cNvSpPr>
            <a:spLocks noGrp="1"/>
          </p:cNvSpPr>
          <p:nvPr>
            <p:ph type="ftr" sz="quarter" idx="11"/>
          </p:nvPr>
        </p:nvSpPr>
        <p:spPr/>
        <p:txBody>
          <a:bodyPr/>
          <a:lstStyle>
            <a:lvl1pPr>
              <a:defRPr/>
            </a:lvl1pPr>
          </a:lstStyle>
          <a:p>
            <a:endParaRPr lang="ko-KR" altLang="en-US"/>
          </a:p>
        </p:txBody>
      </p:sp>
      <p:sp>
        <p:nvSpPr>
          <p:cNvPr id="9" name="슬라이드 번호 개체 틀 5"/>
          <p:cNvSpPr>
            <a:spLocks noGrp="1"/>
          </p:cNvSpPr>
          <p:nvPr>
            <p:ph type="sldNum" sz="quarter" idx="12"/>
          </p:nvPr>
        </p:nvSpPr>
        <p:spPr/>
        <p:txBody>
          <a:bodyPr/>
          <a:lstStyle>
            <a:lvl1pPr>
              <a:defRPr/>
            </a:lvl1pPr>
          </a:lstStyle>
          <a:p>
            <a:fld id="{CBCF2222-1A46-4D0B-9DAA-0B038CD197C4}" type="slidenum">
              <a:rPr lang="ko-KR" altLang="en-US"/>
              <a:pPr/>
              <a:t>‹#›</a:t>
            </a:fld>
            <a:endParaRPr lang="ko-KR" altLang="en-US"/>
          </a:p>
        </p:txBody>
      </p:sp>
    </p:spTree>
    <p:extLst>
      <p:ext uri="{BB962C8B-B14F-4D97-AF65-F5344CB8AC3E}">
        <p14:creationId xmlns:p14="http://schemas.microsoft.com/office/powerpoint/2010/main" val="15301565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lvl1pPr>
              <a:defRPr/>
            </a:lvl1pPr>
          </a:lstStyle>
          <a:p>
            <a:endParaRPr lang="ko-KR" altLang="en-US"/>
          </a:p>
        </p:txBody>
      </p:sp>
      <p:sp>
        <p:nvSpPr>
          <p:cNvPr id="4" name="바닥글 개체 틀 4"/>
          <p:cNvSpPr>
            <a:spLocks noGrp="1"/>
          </p:cNvSpPr>
          <p:nvPr>
            <p:ph type="ftr" sz="quarter" idx="11"/>
          </p:nvPr>
        </p:nvSpPr>
        <p:spPr/>
        <p:txBody>
          <a:bodyPr/>
          <a:lstStyle>
            <a:lvl1pPr>
              <a:defRPr/>
            </a:lvl1pPr>
          </a:lstStyle>
          <a:p>
            <a:endParaRPr lang="ko-KR" altLang="en-US"/>
          </a:p>
        </p:txBody>
      </p:sp>
      <p:sp>
        <p:nvSpPr>
          <p:cNvPr id="5" name="슬라이드 번호 개체 틀 5"/>
          <p:cNvSpPr>
            <a:spLocks noGrp="1"/>
          </p:cNvSpPr>
          <p:nvPr>
            <p:ph type="sldNum" sz="quarter" idx="12"/>
          </p:nvPr>
        </p:nvSpPr>
        <p:spPr/>
        <p:txBody>
          <a:bodyPr/>
          <a:lstStyle>
            <a:lvl1pPr>
              <a:defRPr/>
            </a:lvl1pPr>
          </a:lstStyle>
          <a:p>
            <a:fld id="{57DA6C1C-FBC6-453A-9658-BBEFF3E101D1}" type="slidenum">
              <a:rPr lang="ko-KR" altLang="en-US"/>
              <a:pPr/>
              <a:t>‹#›</a:t>
            </a:fld>
            <a:endParaRPr lang="ko-KR" altLang="en-US"/>
          </a:p>
        </p:txBody>
      </p:sp>
    </p:spTree>
    <p:extLst>
      <p:ext uri="{BB962C8B-B14F-4D97-AF65-F5344CB8AC3E}">
        <p14:creationId xmlns:p14="http://schemas.microsoft.com/office/powerpoint/2010/main" val="22326143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endParaRPr lang="ko-KR" altLang="en-US"/>
          </a:p>
        </p:txBody>
      </p:sp>
      <p:sp>
        <p:nvSpPr>
          <p:cNvPr id="3" name="바닥글 개체 틀 4"/>
          <p:cNvSpPr>
            <a:spLocks noGrp="1"/>
          </p:cNvSpPr>
          <p:nvPr>
            <p:ph type="ftr" sz="quarter" idx="11"/>
          </p:nvPr>
        </p:nvSpPr>
        <p:spPr/>
        <p:txBody>
          <a:bodyPr/>
          <a:lstStyle>
            <a:lvl1pPr>
              <a:defRPr/>
            </a:lvl1pPr>
          </a:lstStyle>
          <a:p>
            <a:endParaRPr lang="ko-KR" altLang="en-US"/>
          </a:p>
        </p:txBody>
      </p:sp>
      <p:sp>
        <p:nvSpPr>
          <p:cNvPr id="4" name="슬라이드 번호 개체 틀 5"/>
          <p:cNvSpPr>
            <a:spLocks noGrp="1"/>
          </p:cNvSpPr>
          <p:nvPr>
            <p:ph type="sldNum" sz="quarter" idx="12"/>
          </p:nvPr>
        </p:nvSpPr>
        <p:spPr/>
        <p:txBody>
          <a:bodyPr/>
          <a:lstStyle>
            <a:lvl1pPr>
              <a:defRPr/>
            </a:lvl1pPr>
          </a:lstStyle>
          <a:p>
            <a:fld id="{62954780-3343-4768-81DF-73B444703FDD}" type="slidenum">
              <a:rPr lang="ko-KR" altLang="en-US"/>
              <a:pPr/>
              <a:t>‹#›</a:t>
            </a:fld>
            <a:endParaRPr lang="ko-KR" altLang="en-US"/>
          </a:p>
        </p:txBody>
      </p:sp>
    </p:spTree>
    <p:extLst>
      <p:ext uri="{BB962C8B-B14F-4D97-AF65-F5344CB8AC3E}">
        <p14:creationId xmlns:p14="http://schemas.microsoft.com/office/powerpoint/2010/main" val="21926935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B7995A49-35DF-4580-A077-398F2738FB8F}" type="slidenum">
              <a:rPr lang="ko-KR" altLang="en-US"/>
              <a:pPr/>
              <a:t>‹#›</a:t>
            </a:fld>
            <a:endParaRPr lang="ko-KR" altLang="en-US"/>
          </a:p>
        </p:txBody>
      </p:sp>
    </p:spTree>
    <p:extLst>
      <p:ext uri="{BB962C8B-B14F-4D97-AF65-F5344CB8AC3E}">
        <p14:creationId xmlns:p14="http://schemas.microsoft.com/office/powerpoint/2010/main" val="179088655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endParaRPr lang="ko-KR" altLang="en-US"/>
          </a:p>
        </p:txBody>
      </p:sp>
      <p:sp>
        <p:nvSpPr>
          <p:cNvPr id="6" name="바닥글 개체 틀 4"/>
          <p:cNvSpPr>
            <a:spLocks noGrp="1"/>
          </p:cNvSpPr>
          <p:nvPr>
            <p:ph type="ftr" sz="quarter" idx="11"/>
          </p:nvPr>
        </p:nvSpPr>
        <p:spPr/>
        <p:txBody>
          <a:bodyPr/>
          <a:lstStyle>
            <a:lvl1pPr>
              <a:defRPr/>
            </a:lvl1pPr>
          </a:lstStyle>
          <a:p>
            <a:endParaRPr lang="ko-KR" altLang="en-US"/>
          </a:p>
        </p:txBody>
      </p:sp>
      <p:sp>
        <p:nvSpPr>
          <p:cNvPr id="7" name="슬라이드 번호 개체 틀 5"/>
          <p:cNvSpPr>
            <a:spLocks noGrp="1"/>
          </p:cNvSpPr>
          <p:nvPr>
            <p:ph type="sldNum" sz="quarter" idx="12"/>
          </p:nvPr>
        </p:nvSpPr>
        <p:spPr/>
        <p:txBody>
          <a:bodyPr/>
          <a:lstStyle>
            <a:lvl1pPr>
              <a:defRPr/>
            </a:lvl1pPr>
          </a:lstStyle>
          <a:p>
            <a:fld id="{419014F1-89C3-44B2-9D10-62264ADB9EFA}" type="slidenum">
              <a:rPr lang="ko-KR" altLang="en-US"/>
              <a:pPr/>
              <a:t>‹#›</a:t>
            </a:fld>
            <a:endParaRPr lang="ko-KR" altLang="en-US"/>
          </a:p>
        </p:txBody>
      </p:sp>
    </p:spTree>
    <p:extLst>
      <p:ext uri="{BB962C8B-B14F-4D97-AF65-F5344CB8AC3E}">
        <p14:creationId xmlns:p14="http://schemas.microsoft.com/office/powerpoint/2010/main" val="20875949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331C4F3A-72DF-41F5-A78C-0AC82FC6C4DB}" type="slidenum">
              <a:rPr lang="ko-KR" altLang="en-US"/>
              <a:pPr/>
              <a:t>‹#›</a:t>
            </a:fld>
            <a:endParaRPr lang="ko-KR" altLang="en-US"/>
          </a:p>
        </p:txBody>
      </p:sp>
    </p:spTree>
    <p:extLst>
      <p:ext uri="{BB962C8B-B14F-4D97-AF65-F5344CB8AC3E}">
        <p14:creationId xmlns:p14="http://schemas.microsoft.com/office/powerpoint/2010/main" val="40789706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ko-KR" altLang="en-US"/>
          </a:p>
        </p:txBody>
      </p:sp>
      <p:sp>
        <p:nvSpPr>
          <p:cNvPr id="5" name="바닥글 개체 틀 4"/>
          <p:cNvSpPr>
            <a:spLocks noGrp="1"/>
          </p:cNvSpPr>
          <p:nvPr>
            <p:ph type="ftr" sz="quarter" idx="11"/>
          </p:nvPr>
        </p:nvSpPr>
        <p:spPr/>
        <p:txBody>
          <a:bodyPr/>
          <a:lstStyle>
            <a:lvl1pPr>
              <a:defRPr/>
            </a:lvl1pPr>
          </a:lstStyle>
          <a:p>
            <a:endParaRPr lang="ko-KR" altLang="en-US"/>
          </a:p>
        </p:txBody>
      </p:sp>
      <p:sp>
        <p:nvSpPr>
          <p:cNvPr id="6" name="슬라이드 번호 개체 틀 5"/>
          <p:cNvSpPr>
            <a:spLocks noGrp="1"/>
          </p:cNvSpPr>
          <p:nvPr>
            <p:ph type="sldNum" sz="quarter" idx="12"/>
          </p:nvPr>
        </p:nvSpPr>
        <p:spPr/>
        <p:txBody>
          <a:bodyPr/>
          <a:lstStyle>
            <a:lvl1pPr>
              <a:defRPr/>
            </a:lvl1pPr>
          </a:lstStyle>
          <a:p>
            <a:fld id="{96ACB097-55FC-42EF-AD6F-AB3162F61648}" type="slidenum">
              <a:rPr lang="ko-KR" altLang="en-US"/>
              <a:pPr/>
              <a:t>‹#›</a:t>
            </a:fld>
            <a:endParaRPr lang="ko-KR" altLang="en-US"/>
          </a:p>
        </p:txBody>
      </p:sp>
    </p:spTree>
    <p:extLst>
      <p:ext uri="{BB962C8B-B14F-4D97-AF65-F5344CB8AC3E}">
        <p14:creationId xmlns:p14="http://schemas.microsoft.com/office/powerpoint/2010/main" val="2135476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슬라이드 번호 개체 틀 6"/>
          <p:cNvSpPr>
            <a:spLocks noGrp="1"/>
          </p:cNvSpPr>
          <p:nvPr>
            <p:ph type="sldNum" sz="quarter" idx="10"/>
          </p:nvPr>
        </p:nvSpPr>
        <p:spPr>
          <a:xfrm>
            <a:off x="7000875" y="6240463"/>
            <a:ext cx="1905000" cy="457200"/>
          </a:xfrm>
        </p:spPr>
        <p:txBody>
          <a:bodyPr/>
          <a:lstStyle>
            <a:lvl1pPr>
              <a:defRPr/>
            </a:lvl1pPr>
          </a:lstStyle>
          <a:p>
            <a:fld id="{3075D844-74CE-419F-9466-D8C0FB5D7C44}" type="slidenum">
              <a:rPr lang="en-US" altLang="ko-KR"/>
              <a:pPr/>
              <a:t>‹#›</a:t>
            </a:fld>
            <a:endParaRPr lang="en-US" altLang="ko-KR" sz="1000"/>
          </a:p>
        </p:txBody>
      </p:sp>
    </p:spTree>
    <p:extLst>
      <p:ext uri="{BB962C8B-B14F-4D97-AF65-F5344CB8AC3E}">
        <p14:creationId xmlns:p14="http://schemas.microsoft.com/office/powerpoint/2010/main" val="2771320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슬라이드 번호 개체 틀 2"/>
          <p:cNvSpPr>
            <a:spLocks noGrp="1"/>
          </p:cNvSpPr>
          <p:nvPr>
            <p:ph type="sldNum" sz="quarter" idx="10"/>
          </p:nvPr>
        </p:nvSpPr>
        <p:spPr>
          <a:xfrm>
            <a:off x="7000875" y="6240463"/>
            <a:ext cx="1905000" cy="457200"/>
          </a:xfrm>
        </p:spPr>
        <p:txBody>
          <a:bodyPr/>
          <a:lstStyle>
            <a:lvl1pPr>
              <a:defRPr/>
            </a:lvl1pPr>
          </a:lstStyle>
          <a:p>
            <a:fld id="{EBEDD3AC-F526-42BE-928A-3A70F5EB75BF}" type="slidenum">
              <a:rPr lang="en-US" altLang="ko-KR"/>
              <a:pPr/>
              <a:t>‹#›</a:t>
            </a:fld>
            <a:endParaRPr lang="en-US" altLang="ko-KR" sz="1000"/>
          </a:p>
        </p:txBody>
      </p:sp>
    </p:spTree>
    <p:extLst>
      <p:ext uri="{BB962C8B-B14F-4D97-AF65-F5344CB8AC3E}">
        <p14:creationId xmlns:p14="http://schemas.microsoft.com/office/powerpoint/2010/main" val="2836101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a:xfrm>
            <a:off x="7000875" y="6240463"/>
            <a:ext cx="1905000" cy="457200"/>
          </a:xfrm>
        </p:spPr>
        <p:txBody>
          <a:bodyPr/>
          <a:lstStyle>
            <a:lvl1pPr>
              <a:defRPr/>
            </a:lvl1pPr>
          </a:lstStyle>
          <a:p>
            <a:fld id="{CEDACEAD-C319-4031-9F75-AD10A62FFAE3}" type="slidenum">
              <a:rPr lang="en-US" altLang="ko-KR"/>
              <a:pPr/>
              <a:t>‹#›</a:t>
            </a:fld>
            <a:endParaRPr lang="en-US" altLang="ko-KR" sz="1000"/>
          </a:p>
        </p:txBody>
      </p:sp>
    </p:spTree>
    <p:extLst>
      <p:ext uri="{BB962C8B-B14F-4D97-AF65-F5344CB8AC3E}">
        <p14:creationId xmlns:p14="http://schemas.microsoft.com/office/powerpoint/2010/main" val="3141644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슬라이드 번호 개체 틀 4"/>
          <p:cNvSpPr>
            <a:spLocks noGrp="1"/>
          </p:cNvSpPr>
          <p:nvPr>
            <p:ph type="sldNum" sz="quarter" idx="10"/>
          </p:nvPr>
        </p:nvSpPr>
        <p:spPr>
          <a:xfrm>
            <a:off x="7000875" y="6240463"/>
            <a:ext cx="1905000" cy="457200"/>
          </a:xfrm>
        </p:spPr>
        <p:txBody>
          <a:bodyPr/>
          <a:lstStyle>
            <a:lvl1pPr>
              <a:defRPr/>
            </a:lvl1pPr>
          </a:lstStyle>
          <a:p>
            <a:fld id="{96D5F340-C603-43C9-AFD0-020B8B904189}" type="slidenum">
              <a:rPr lang="en-US" altLang="ko-KR"/>
              <a:pPr/>
              <a:t>‹#›</a:t>
            </a:fld>
            <a:endParaRPr lang="en-US" altLang="ko-KR" sz="1000"/>
          </a:p>
        </p:txBody>
      </p:sp>
    </p:spTree>
    <p:extLst>
      <p:ext uri="{BB962C8B-B14F-4D97-AF65-F5344CB8AC3E}">
        <p14:creationId xmlns:p14="http://schemas.microsoft.com/office/powerpoint/2010/main" val="4189096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슬라이드 번호 개체 틀 4"/>
          <p:cNvSpPr>
            <a:spLocks noGrp="1"/>
          </p:cNvSpPr>
          <p:nvPr>
            <p:ph type="sldNum" sz="quarter" idx="10"/>
          </p:nvPr>
        </p:nvSpPr>
        <p:spPr>
          <a:xfrm>
            <a:off x="7000875" y="6240463"/>
            <a:ext cx="1905000" cy="457200"/>
          </a:xfrm>
        </p:spPr>
        <p:txBody>
          <a:bodyPr/>
          <a:lstStyle>
            <a:lvl1pPr>
              <a:defRPr/>
            </a:lvl1pPr>
          </a:lstStyle>
          <a:p>
            <a:fld id="{16238BFD-8519-4D96-AC23-38C6C18D6F8E}" type="slidenum">
              <a:rPr lang="en-US" altLang="ko-KR"/>
              <a:pPr/>
              <a:t>‹#›</a:t>
            </a:fld>
            <a:endParaRPr lang="en-US" altLang="ko-KR" sz="1000"/>
          </a:p>
        </p:txBody>
      </p:sp>
    </p:spTree>
    <p:extLst>
      <p:ext uri="{BB962C8B-B14F-4D97-AF65-F5344CB8AC3E}">
        <p14:creationId xmlns:p14="http://schemas.microsoft.com/office/powerpoint/2010/main" val="397583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0" y="1143000"/>
            <a:ext cx="8026400" cy="0"/>
          </a:xfrm>
          <a:prstGeom prst="line">
            <a:avLst/>
          </a:prstGeom>
          <a:noFill/>
          <a:ln w="50800">
            <a:solidFill>
              <a:srgbClr val="3366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굴림" charset="0"/>
              <a:cs typeface="굴림" charset="0"/>
            </a:endParaRPr>
          </a:p>
        </p:txBody>
      </p:sp>
      <p:sp>
        <p:nvSpPr>
          <p:cNvPr id="1027" name="Rectangle 3"/>
          <p:cNvSpPr>
            <a:spLocks noGrp="1" noChangeArrowheads="1"/>
          </p:cNvSpPr>
          <p:nvPr>
            <p:ph type="title"/>
          </p:nvPr>
        </p:nvSpPr>
        <p:spPr bwMode="auto">
          <a:xfrm>
            <a:off x="701675" y="400050"/>
            <a:ext cx="74517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075" tIns="46038" rIns="92075" bIns="46038" numCol="1" anchor="b" anchorCtr="0" compatLnSpc="1">
            <a:prstTxWarp prst="textNoShape">
              <a:avLst/>
            </a:prstTxWarp>
          </a:bodyPr>
          <a:lstStyle/>
          <a:p>
            <a:pPr lvl="0"/>
            <a:r>
              <a:rPr lang="ko-KR" altLang="en-US"/>
              <a:t>마스터 제목 유형 편집</a:t>
            </a:r>
          </a:p>
        </p:txBody>
      </p:sp>
      <p:sp>
        <p:nvSpPr>
          <p:cNvPr id="1028" name="Rectangle 4"/>
          <p:cNvSpPr>
            <a:spLocks noGrp="1" noChangeArrowheads="1"/>
          </p:cNvSpPr>
          <p:nvPr>
            <p:ph type="body" idx="1"/>
          </p:nvPr>
        </p:nvSpPr>
        <p:spPr bwMode="auto">
          <a:xfrm>
            <a:off x="609600" y="1295400"/>
            <a:ext cx="8153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p>
            <a:pPr lvl="0"/>
            <a:r>
              <a:rPr lang="ko-KR" altLang="en-US"/>
              <a:t>마스터 문자열 유형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29" name="Line 8"/>
          <p:cNvSpPr>
            <a:spLocks noChangeShapeType="1"/>
          </p:cNvSpPr>
          <p:nvPr/>
        </p:nvSpPr>
        <p:spPr bwMode="auto">
          <a:xfrm>
            <a:off x="1619250" y="6742113"/>
            <a:ext cx="7200900"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71842" dir="2700000" algn="ctr" rotWithShape="0">
                    <a:schemeClr val="bg2">
                      <a:alpha val="74998"/>
                    </a:schemeClr>
                  </a:outerShdw>
                </a:effectLst>
              </a14:hiddenEffects>
            </a:ext>
          </a:extLst>
        </p:spPr>
        <p:txBody>
          <a:bodyPr anchor="ctr">
            <a:spAutoFit/>
          </a:bodyPr>
          <a:lstStyle/>
          <a:p>
            <a:pPr>
              <a:defRPr/>
            </a:pPr>
            <a:endParaRPr lang="en-US">
              <a:latin typeface="Arial" charset="0"/>
              <a:ea typeface="굴림" charset="0"/>
              <a:cs typeface="굴림" charset="0"/>
            </a:endParaRPr>
          </a:p>
        </p:txBody>
      </p:sp>
      <p:sp>
        <p:nvSpPr>
          <p:cNvPr id="1030" name="Text Box 9"/>
          <p:cNvSpPr txBox="1">
            <a:spLocks noChangeArrowheads="1"/>
          </p:cNvSpPr>
          <p:nvPr/>
        </p:nvSpPr>
        <p:spPr bwMode="auto">
          <a:xfrm>
            <a:off x="3708400" y="6453188"/>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pPr latinLnBrk="0">
              <a:spcBef>
                <a:spcPct val="50000"/>
              </a:spcBef>
            </a:pPr>
            <a:r>
              <a:rPr lang="en-US" altLang="ko-KR" sz="1400" b="1"/>
              <a:t>Prof. Younghee Lee</a:t>
            </a:r>
            <a:endParaRPr lang="en-US" altLang="ko-KR"/>
          </a:p>
        </p:txBody>
      </p:sp>
      <p:pic>
        <p:nvPicPr>
          <p:cNvPr id="1031" name="Picture 14" descr="http://imgnews.naver.com/image/277/2009/02/24/2009022410005795830_1.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7950" y="6381750"/>
            <a:ext cx="1368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슬라이드 번호 개체 틀 1"/>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0" latinLnBrk="0" hangingPunct="0">
              <a:defRPr sz="1200">
                <a:solidFill>
                  <a:srgbClr val="898989"/>
                </a:solidFill>
              </a:defRPr>
            </a:lvl1pPr>
          </a:lstStyle>
          <a:p>
            <a:fld id="{5621ECD6-F548-4B63-8C64-2C4E0412DC11}"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 id="2147484041" r:id="rId12"/>
    <p:sldLayoutId id="2147484042" r:id="rId13"/>
    <p:sldLayoutId id="2147484043" r:id="rId14"/>
    <p:sldLayoutId id="2147484044" r:id="rId15"/>
  </p:sldLayoutIdLst>
  <p:hf hdr="0" ftr="0" dt="0"/>
  <p:txStyles>
    <p:titleStyle>
      <a:lvl1pPr algn="l" rtl="0" eaLnBrk="0" fontAlgn="base" latinLnBrk="1" hangingPunct="0">
        <a:spcBef>
          <a:spcPct val="0"/>
        </a:spcBef>
        <a:spcAft>
          <a:spcPct val="0"/>
        </a:spcAft>
        <a:defRPr kumimoji="1" sz="3600" b="1">
          <a:solidFill>
            <a:srgbClr val="000099"/>
          </a:solidFill>
          <a:latin typeface="+mj-lt"/>
          <a:ea typeface="+mj-ea"/>
          <a:cs typeface="굴림" charset="0"/>
        </a:defRPr>
      </a:lvl1pPr>
      <a:lvl2pPr algn="l" rtl="0" eaLnBrk="0" fontAlgn="base" latinLnBrk="1" hangingPunct="0">
        <a:spcBef>
          <a:spcPct val="0"/>
        </a:spcBef>
        <a:spcAft>
          <a:spcPct val="0"/>
        </a:spcAft>
        <a:defRPr kumimoji="1" sz="3600" b="1">
          <a:solidFill>
            <a:srgbClr val="000099"/>
          </a:solidFill>
          <a:latin typeface="굴림" pitchFamily="50" charset="-127"/>
          <a:ea typeface="굴림" pitchFamily="50" charset="-127"/>
          <a:cs typeface="굴림" charset="0"/>
        </a:defRPr>
      </a:lvl2pPr>
      <a:lvl3pPr algn="l" rtl="0" eaLnBrk="0" fontAlgn="base" latinLnBrk="1" hangingPunct="0">
        <a:spcBef>
          <a:spcPct val="0"/>
        </a:spcBef>
        <a:spcAft>
          <a:spcPct val="0"/>
        </a:spcAft>
        <a:defRPr kumimoji="1" sz="3600" b="1">
          <a:solidFill>
            <a:srgbClr val="000099"/>
          </a:solidFill>
          <a:latin typeface="굴림" pitchFamily="50" charset="-127"/>
          <a:ea typeface="굴림" pitchFamily="50" charset="-127"/>
          <a:cs typeface="굴림" charset="0"/>
        </a:defRPr>
      </a:lvl3pPr>
      <a:lvl4pPr algn="l" rtl="0" eaLnBrk="0" fontAlgn="base" latinLnBrk="1" hangingPunct="0">
        <a:spcBef>
          <a:spcPct val="0"/>
        </a:spcBef>
        <a:spcAft>
          <a:spcPct val="0"/>
        </a:spcAft>
        <a:defRPr kumimoji="1" sz="3600" b="1">
          <a:solidFill>
            <a:srgbClr val="000099"/>
          </a:solidFill>
          <a:latin typeface="굴림" pitchFamily="50" charset="-127"/>
          <a:ea typeface="굴림" pitchFamily="50" charset="-127"/>
          <a:cs typeface="굴림" charset="0"/>
        </a:defRPr>
      </a:lvl4pPr>
      <a:lvl5pPr algn="l" rtl="0" eaLnBrk="0" fontAlgn="base" latinLnBrk="1" hangingPunct="0">
        <a:spcBef>
          <a:spcPct val="0"/>
        </a:spcBef>
        <a:spcAft>
          <a:spcPct val="0"/>
        </a:spcAft>
        <a:defRPr kumimoji="1" sz="3600" b="1">
          <a:solidFill>
            <a:srgbClr val="000099"/>
          </a:solidFill>
          <a:latin typeface="굴림" pitchFamily="50" charset="-127"/>
          <a:ea typeface="굴림" pitchFamily="50" charset="-127"/>
          <a:cs typeface="굴림" charset="0"/>
        </a:defRPr>
      </a:lvl5pPr>
      <a:lvl6pPr marL="457200" algn="l" rtl="0" fontAlgn="base" latinLnBrk="1">
        <a:spcBef>
          <a:spcPct val="0"/>
        </a:spcBef>
        <a:spcAft>
          <a:spcPct val="0"/>
        </a:spcAft>
        <a:defRPr kumimoji="1" sz="3600" b="1">
          <a:solidFill>
            <a:srgbClr val="000099"/>
          </a:solidFill>
          <a:latin typeface="굴림" pitchFamily="50" charset="-127"/>
          <a:ea typeface="굴림" pitchFamily="50" charset="-127"/>
        </a:defRPr>
      </a:lvl6pPr>
      <a:lvl7pPr marL="914400" algn="l" rtl="0" fontAlgn="base" latinLnBrk="1">
        <a:spcBef>
          <a:spcPct val="0"/>
        </a:spcBef>
        <a:spcAft>
          <a:spcPct val="0"/>
        </a:spcAft>
        <a:defRPr kumimoji="1" sz="3600" b="1">
          <a:solidFill>
            <a:srgbClr val="000099"/>
          </a:solidFill>
          <a:latin typeface="굴림" pitchFamily="50" charset="-127"/>
          <a:ea typeface="굴림" pitchFamily="50" charset="-127"/>
        </a:defRPr>
      </a:lvl7pPr>
      <a:lvl8pPr marL="1371600" algn="l" rtl="0" fontAlgn="base" latinLnBrk="1">
        <a:spcBef>
          <a:spcPct val="0"/>
        </a:spcBef>
        <a:spcAft>
          <a:spcPct val="0"/>
        </a:spcAft>
        <a:defRPr kumimoji="1" sz="3600" b="1">
          <a:solidFill>
            <a:srgbClr val="000099"/>
          </a:solidFill>
          <a:latin typeface="굴림" pitchFamily="50" charset="-127"/>
          <a:ea typeface="굴림" pitchFamily="50" charset="-127"/>
        </a:defRPr>
      </a:lvl8pPr>
      <a:lvl9pPr marL="1828800" algn="l" rtl="0" fontAlgn="base" latinLnBrk="1">
        <a:spcBef>
          <a:spcPct val="0"/>
        </a:spcBef>
        <a:spcAft>
          <a:spcPct val="0"/>
        </a:spcAft>
        <a:defRPr kumimoji="1" sz="3600" b="1">
          <a:solidFill>
            <a:srgbClr val="000099"/>
          </a:solidFill>
          <a:latin typeface="굴림" pitchFamily="50" charset="-127"/>
          <a:ea typeface="굴림" pitchFamily="50" charset="-127"/>
        </a:defRPr>
      </a:lvl9pPr>
    </p:titleStyle>
    <p:bodyStyle>
      <a:lvl1pPr marL="342900" indent="-342900" algn="l" rtl="0" eaLnBrk="0" fontAlgn="base" latinLnBrk="1" hangingPunct="0">
        <a:spcBef>
          <a:spcPct val="20000"/>
        </a:spcBef>
        <a:spcAft>
          <a:spcPct val="0"/>
        </a:spcAft>
        <a:buClr>
          <a:schemeClr val="accent2"/>
        </a:buClr>
        <a:buSzPct val="75000"/>
        <a:buFont typeface="Monotype Sorts" charset="2"/>
        <a:buChar char="u"/>
        <a:defRPr kumimoji="1" sz="2800">
          <a:solidFill>
            <a:schemeClr val="tx1"/>
          </a:solidFill>
          <a:latin typeface="+mn-lt"/>
          <a:ea typeface="+mn-ea"/>
          <a:cs typeface="굴림" charset="0"/>
        </a:defRPr>
      </a:lvl1pPr>
      <a:lvl2pPr marL="742950" indent="-285750" algn="l" rtl="0" eaLnBrk="0" fontAlgn="base" latinLnBrk="1" hangingPunct="0">
        <a:spcBef>
          <a:spcPct val="20000"/>
        </a:spcBef>
        <a:spcAft>
          <a:spcPct val="0"/>
        </a:spcAft>
        <a:buClr>
          <a:schemeClr val="tx1"/>
        </a:buClr>
        <a:buChar char="–"/>
        <a:defRPr kumimoji="1" sz="2400">
          <a:solidFill>
            <a:schemeClr val="tx1"/>
          </a:solidFill>
          <a:latin typeface="+mn-lt"/>
          <a:ea typeface="+mn-ea"/>
          <a:cs typeface="굴림" charset="0"/>
        </a:defRPr>
      </a:lvl2pPr>
      <a:lvl3pPr marL="1143000" indent="-228600" algn="l" rtl="0" eaLnBrk="0" fontAlgn="base" latinLnBrk="1" hangingPunct="0">
        <a:spcBef>
          <a:spcPct val="20000"/>
        </a:spcBef>
        <a:spcAft>
          <a:spcPct val="0"/>
        </a:spcAft>
        <a:buClr>
          <a:schemeClr val="tx1"/>
        </a:buClr>
        <a:buChar char="»"/>
        <a:defRPr kumimoji="1">
          <a:solidFill>
            <a:schemeClr val="tx1"/>
          </a:solidFill>
          <a:latin typeface="+mn-lt"/>
          <a:ea typeface="+mn-ea"/>
          <a:cs typeface="굴림" charset="0"/>
        </a:defRPr>
      </a:lvl3pPr>
      <a:lvl4pPr marL="1600200" indent="-228600" algn="l" rtl="0" eaLnBrk="0" fontAlgn="base" latinLnBrk="1" hangingPunct="0">
        <a:spcBef>
          <a:spcPct val="20000"/>
        </a:spcBef>
        <a:spcAft>
          <a:spcPct val="0"/>
        </a:spcAft>
        <a:buClr>
          <a:schemeClr val="accent2"/>
        </a:buClr>
        <a:buSzPct val="65000"/>
        <a:buFont typeface="Monotype Sorts" charset="2"/>
        <a:buChar char="u"/>
        <a:defRPr kumimoji="1">
          <a:solidFill>
            <a:schemeClr val="tx1"/>
          </a:solidFill>
          <a:latin typeface="+mn-lt"/>
          <a:ea typeface="+mn-ea"/>
          <a:cs typeface="굴림" charset="0"/>
        </a:defRPr>
      </a:lvl4pPr>
      <a:lvl5pPr marL="2057400" indent="-228600" algn="l" rtl="0" eaLnBrk="0" fontAlgn="base" latinLnBrk="1" hangingPunct="0">
        <a:spcBef>
          <a:spcPct val="20000"/>
        </a:spcBef>
        <a:spcAft>
          <a:spcPct val="0"/>
        </a:spcAft>
        <a:buClr>
          <a:schemeClr val="tx1"/>
        </a:buClr>
        <a:buChar char="–"/>
        <a:defRPr kumimoji="1">
          <a:solidFill>
            <a:schemeClr val="tx1"/>
          </a:solidFill>
          <a:latin typeface="+mn-lt"/>
          <a:ea typeface="+mn-ea"/>
          <a:cs typeface="굴림" charset="0"/>
        </a:defRPr>
      </a:lvl5pPr>
      <a:lvl6pPr marL="2514600" indent="-228600" algn="l" rtl="0" fontAlgn="base" latinLnBrk="1">
        <a:spcBef>
          <a:spcPct val="20000"/>
        </a:spcBef>
        <a:spcAft>
          <a:spcPct val="0"/>
        </a:spcAft>
        <a:buClr>
          <a:schemeClr val="tx1"/>
        </a:buClr>
        <a:buChar char="–"/>
        <a:defRPr kumimoji="1">
          <a:solidFill>
            <a:schemeClr val="tx1"/>
          </a:solidFill>
          <a:latin typeface="+mn-lt"/>
          <a:ea typeface="+mn-ea"/>
        </a:defRPr>
      </a:lvl6pPr>
      <a:lvl7pPr marL="2971800" indent="-228600" algn="l" rtl="0" fontAlgn="base" latinLnBrk="1">
        <a:spcBef>
          <a:spcPct val="20000"/>
        </a:spcBef>
        <a:spcAft>
          <a:spcPct val="0"/>
        </a:spcAft>
        <a:buClr>
          <a:schemeClr val="tx1"/>
        </a:buClr>
        <a:buChar char="–"/>
        <a:defRPr kumimoji="1">
          <a:solidFill>
            <a:schemeClr val="tx1"/>
          </a:solidFill>
          <a:latin typeface="+mn-lt"/>
          <a:ea typeface="+mn-ea"/>
        </a:defRPr>
      </a:lvl7pPr>
      <a:lvl8pPr marL="3429000" indent="-228600" algn="l" rtl="0" fontAlgn="base" latinLnBrk="1">
        <a:spcBef>
          <a:spcPct val="20000"/>
        </a:spcBef>
        <a:spcAft>
          <a:spcPct val="0"/>
        </a:spcAft>
        <a:buClr>
          <a:schemeClr val="tx1"/>
        </a:buClr>
        <a:buChar char="–"/>
        <a:defRPr kumimoji="1">
          <a:solidFill>
            <a:schemeClr val="tx1"/>
          </a:solidFill>
          <a:latin typeface="+mn-lt"/>
          <a:ea typeface="+mn-ea"/>
        </a:defRPr>
      </a:lvl8pPr>
      <a:lvl9pPr marL="3886200" indent="-228600" algn="l" rtl="0" fontAlgn="base" latinLnBrk="1">
        <a:spcBef>
          <a:spcPct val="20000"/>
        </a:spcBef>
        <a:spcAft>
          <a:spcPct val="0"/>
        </a:spcAft>
        <a:buClr>
          <a:schemeClr val="tx1"/>
        </a:buClr>
        <a:buChar char="–"/>
        <a:defRPr kumimoji="1">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338" name="제목 개체 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14339" name="텍스트 개체 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0" latinLnBrk="0" hangingPunct="0">
              <a:defRPr sz="1200">
                <a:solidFill>
                  <a:srgbClr val="898989"/>
                </a:solidFill>
              </a:defRPr>
            </a:lvl1pPr>
          </a:lstStyle>
          <a:p>
            <a:fld id="{AD97C94C-5411-43A7-BD80-5653C38686CC}" type="datetimeFigureOut">
              <a:rPr lang="ko-KR" altLang="en-US"/>
              <a:pPr/>
              <a:t>2016-10-06</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0" latinLnBrk="0" hangingPunct="0">
              <a:defRPr sz="1200">
                <a:solidFill>
                  <a:srgbClr val="898989"/>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0" latinLnBrk="0" hangingPunct="0">
              <a:defRPr sz="1200">
                <a:solidFill>
                  <a:srgbClr val="898989"/>
                </a:solidFill>
              </a:defRPr>
            </a:lvl1pPr>
          </a:lstStyle>
          <a:p>
            <a:fld id="{B364C18B-12D0-4192-A660-08D3F7317F9F}"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ctr" rtl="0" eaLnBrk="0" fontAlgn="base" latinLnBrk="1" hangingPunct="0">
        <a:spcBef>
          <a:spcPct val="0"/>
        </a:spcBef>
        <a:spcAft>
          <a:spcPct val="0"/>
        </a:spcAft>
        <a:defRPr sz="4400" kern="1200">
          <a:solidFill>
            <a:schemeClr val="tx1"/>
          </a:solidFill>
          <a:latin typeface="+mj-lt"/>
          <a:ea typeface="+mj-ea"/>
          <a:cs typeface="맑은 고딕" charset="0"/>
        </a:defRPr>
      </a:lvl1pPr>
      <a:lvl2pPr algn="ctr" rtl="0" eaLnBrk="0" fontAlgn="base" latinLnBrk="1" hangingPunct="0">
        <a:spcBef>
          <a:spcPct val="0"/>
        </a:spcBef>
        <a:spcAft>
          <a:spcPct val="0"/>
        </a:spcAft>
        <a:defRPr sz="4400">
          <a:solidFill>
            <a:schemeClr val="tx1"/>
          </a:solidFill>
          <a:latin typeface="맑은 고딕" charset="0"/>
          <a:ea typeface="맑은 고딕" charset="0"/>
          <a:cs typeface="맑은 고딕" charset="0"/>
        </a:defRPr>
      </a:lvl2pPr>
      <a:lvl3pPr algn="ctr" rtl="0" eaLnBrk="0" fontAlgn="base" latinLnBrk="1" hangingPunct="0">
        <a:spcBef>
          <a:spcPct val="0"/>
        </a:spcBef>
        <a:spcAft>
          <a:spcPct val="0"/>
        </a:spcAft>
        <a:defRPr sz="4400">
          <a:solidFill>
            <a:schemeClr val="tx1"/>
          </a:solidFill>
          <a:latin typeface="맑은 고딕" charset="0"/>
          <a:ea typeface="맑은 고딕" charset="0"/>
          <a:cs typeface="맑은 고딕" charset="0"/>
        </a:defRPr>
      </a:lvl3pPr>
      <a:lvl4pPr algn="ctr" rtl="0" eaLnBrk="0" fontAlgn="base" latinLnBrk="1" hangingPunct="0">
        <a:spcBef>
          <a:spcPct val="0"/>
        </a:spcBef>
        <a:spcAft>
          <a:spcPct val="0"/>
        </a:spcAft>
        <a:defRPr sz="4400">
          <a:solidFill>
            <a:schemeClr val="tx1"/>
          </a:solidFill>
          <a:latin typeface="맑은 고딕" charset="0"/>
          <a:ea typeface="맑은 고딕" charset="0"/>
          <a:cs typeface="맑은 고딕" charset="0"/>
        </a:defRPr>
      </a:lvl4pPr>
      <a:lvl5pPr algn="ctr" rtl="0" eaLnBrk="0" fontAlgn="base" latinLnBrk="1" hangingPunct="0">
        <a:spcBef>
          <a:spcPct val="0"/>
        </a:spcBef>
        <a:spcAft>
          <a:spcPct val="0"/>
        </a:spcAft>
        <a:defRPr sz="4400">
          <a:solidFill>
            <a:schemeClr val="tx1"/>
          </a:solidFill>
          <a:latin typeface="맑은 고딕" charset="0"/>
          <a:ea typeface="맑은 고딕" charset="0"/>
          <a:cs typeface="맑은 고딕" charset="0"/>
        </a:defRPr>
      </a:lvl5pPr>
      <a:lvl6pPr marL="457200" algn="ctr" rtl="0" fontAlgn="base" latinLnBrk="1">
        <a:spcBef>
          <a:spcPct val="0"/>
        </a:spcBef>
        <a:spcAft>
          <a:spcPct val="0"/>
        </a:spcAft>
        <a:defRPr sz="4400">
          <a:solidFill>
            <a:schemeClr val="tx1"/>
          </a:solidFill>
          <a:latin typeface="맑은 고딕" charset="0"/>
          <a:ea typeface="맑은 고딕" charset="0"/>
          <a:cs typeface="맑은 고딕" charset="0"/>
        </a:defRPr>
      </a:lvl6pPr>
      <a:lvl7pPr marL="914400" algn="ctr" rtl="0" fontAlgn="base" latinLnBrk="1">
        <a:spcBef>
          <a:spcPct val="0"/>
        </a:spcBef>
        <a:spcAft>
          <a:spcPct val="0"/>
        </a:spcAft>
        <a:defRPr sz="4400">
          <a:solidFill>
            <a:schemeClr val="tx1"/>
          </a:solidFill>
          <a:latin typeface="맑은 고딕" charset="0"/>
          <a:ea typeface="맑은 고딕" charset="0"/>
          <a:cs typeface="맑은 고딕" charset="0"/>
        </a:defRPr>
      </a:lvl7pPr>
      <a:lvl8pPr marL="1371600" algn="ctr" rtl="0" fontAlgn="base" latinLnBrk="1">
        <a:spcBef>
          <a:spcPct val="0"/>
        </a:spcBef>
        <a:spcAft>
          <a:spcPct val="0"/>
        </a:spcAft>
        <a:defRPr sz="4400">
          <a:solidFill>
            <a:schemeClr val="tx1"/>
          </a:solidFill>
          <a:latin typeface="맑은 고딕" charset="0"/>
          <a:ea typeface="맑은 고딕" charset="0"/>
          <a:cs typeface="맑은 고딕" charset="0"/>
        </a:defRPr>
      </a:lvl8pPr>
      <a:lvl9pPr marL="1828800" algn="ctr" rtl="0" fontAlgn="base" latinLnBrk="1">
        <a:spcBef>
          <a:spcPct val="0"/>
        </a:spcBef>
        <a:spcAft>
          <a:spcPct val="0"/>
        </a:spcAft>
        <a:defRPr sz="4400">
          <a:solidFill>
            <a:schemeClr val="tx1"/>
          </a:solidFill>
          <a:latin typeface="맑은 고딕" charset="0"/>
          <a:ea typeface="맑은 고딕" charset="0"/>
          <a:cs typeface="맑은 고딕" charset="0"/>
        </a:defRPr>
      </a:lvl9pPr>
    </p:titleStyle>
    <p:body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맑은 고딕" charset="0"/>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맑은 고딕" charset="0"/>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맑은 고딕" charset="0"/>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6626" name="제목 개체 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26627" name="텍스트 개체 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0" latinLnBrk="0" hangingPunct="0">
              <a:defRPr sz="1200">
                <a:solidFill>
                  <a:srgbClr val="898989"/>
                </a:solidFill>
              </a:defRPr>
            </a:lvl1pPr>
          </a:lstStyle>
          <a:p>
            <a:fld id="{D2F87966-3DDB-461C-AFC0-730BD3F555EC}" type="datetimeFigureOut">
              <a:rPr lang="ko-KR" altLang="en-US"/>
              <a:pPr/>
              <a:t>2016-10-06</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0" latinLnBrk="0" hangingPunct="0">
              <a:defRPr sz="1200">
                <a:solidFill>
                  <a:srgbClr val="898989"/>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0" latinLnBrk="0" hangingPunct="0">
              <a:defRPr sz="1200">
                <a:solidFill>
                  <a:srgbClr val="898989"/>
                </a:solidFill>
              </a:defRPr>
            </a:lvl1pPr>
          </a:lstStyle>
          <a:p>
            <a:fld id="{390B3EB5-9F31-4B03-BCA4-0B08C3E90F77}"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Lst>
  <p:txStyles>
    <p:titleStyle>
      <a:lvl1pPr algn="ctr" rtl="0" eaLnBrk="0" fontAlgn="base" latinLnBrk="1" hangingPunct="0">
        <a:spcBef>
          <a:spcPct val="0"/>
        </a:spcBef>
        <a:spcAft>
          <a:spcPct val="0"/>
        </a:spcAft>
        <a:defRPr sz="4400" kern="1200">
          <a:solidFill>
            <a:schemeClr val="tx1"/>
          </a:solidFill>
          <a:latin typeface="+mj-lt"/>
          <a:ea typeface="+mj-ea"/>
          <a:cs typeface="맑은 고딕" charset="0"/>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맑은 고딕" charset="0"/>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맑은 고딕" charset="0"/>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맑은 고딕" charset="0"/>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8914" name="제목 개체 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38915" name="텍스트 개체 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0" latinLnBrk="0" hangingPunct="0">
              <a:defRPr sz="1200">
                <a:solidFill>
                  <a:srgbClr val="898989"/>
                </a:solidFill>
              </a:defRPr>
            </a:lvl1pPr>
          </a:lstStyle>
          <a:p>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0" latinLnBrk="0" hangingPunct="0">
              <a:defRPr sz="1200">
                <a:solidFill>
                  <a:srgbClr val="898989"/>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0" latinLnBrk="0" hangingPunct="0">
              <a:defRPr sz="1200">
                <a:solidFill>
                  <a:srgbClr val="898989"/>
                </a:solidFill>
              </a:defRPr>
            </a:lvl1pPr>
          </a:lstStyle>
          <a:p>
            <a:fld id="{DFDB8E15-D83C-4460-B21B-3B4A1AB36250}"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Lst>
  <p:hf hdr="0" ftr="0" dt="0"/>
  <p:txStyles>
    <p:titleStyle>
      <a:lvl1pPr algn="ctr" rtl="0" eaLnBrk="0" fontAlgn="base" latinLnBrk="1" hangingPunct="0">
        <a:spcBef>
          <a:spcPct val="0"/>
        </a:spcBef>
        <a:spcAft>
          <a:spcPct val="0"/>
        </a:spcAft>
        <a:defRPr sz="4400" kern="1200">
          <a:solidFill>
            <a:schemeClr val="tx1"/>
          </a:solidFill>
          <a:latin typeface="+mj-lt"/>
          <a:ea typeface="+mj-ea"/>
          <a:cs typeface="맑은 고딕" charset="0"/>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cs typeface="맑은 고딕" charset="0"/>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맑은 고딕" charset="0"/>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맑은 고딕" charset="0"/>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맑은 고딕" charset="0"/>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맑은 고딕"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3.png"/><Relationship Id="rId4" Type="http://schemas.openxmlformats.org/officeDocument/2006/relationships/oleObject" Target="../embeddings/oleObject7.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6.wmf"/></Relationships>
</file>

<file path=ppt/slides/_rels/slide5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56.xml"/><Relationship Id="rId7" Type="http://schemas.openxmlformats.org/officeDocument/2006/relationships/image" Target="../media/image29.wmf"/><Relationship Id="rId2" Type="http://schemas.openxmlformats.org/officeDocument/2006/relationships/slideLayout" Target="../slideLayouts/slideLayout15.xml"/><Relationship Id="rId1" Type="http://schemas.openxmlformats.org/officeDocument/2006/relationships/vmlDrawing" Target="../drawings/vmlDrawing8.vml"/><Relationship Id="rId6" Type="http://schemas.openxmlformats.org/officeDocument/2006/relationships/oleObject" Target="../embeddings/oleObject9.bin"/><Relationship Id="rId5" Type="http://schemas.openxmlformats.org/officeDocument/2006/relationships/image" Target="../media/image28.wmf"/><Relationship Id="rId4" Type="http://schemas.openxmlformats.org/officeDocument/2006/relationships/oleObject" Target="../embeddings/oleObject8.bin"/><Relationship Id="rId9" Type="http://schemas.openxmlformats.org/officeDocument/2006/relationships/image" Target="../media/image30.w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sz="quarter"/>
          </p:nvPr>
        </p:nvSpPr>
        <p:spPr>
          <a:xfrm>
            <a:off x="107950" y="1052513"/>
            <a:ext cx="8712200" cy="1143000"/>
          </a:xfrm>
          <a:extLst>
            <a:ext uri="{FAA26D3D-D897-4be2-8F04-BA451C77F1D7}">
              <ma14:placeholderFlag xmlns:ma14="http://schemas.microsoft.com/office/mac/drawingml/2011/main" xmlns="" val="1"/>
            </a:ext>
          </a:extLst>
        </p:spPr>
        <p:txBody>
          <a:bodyPr/>
          <a:lstStyle/>
          <a:p>
            <a:pPr eaLnBrk="1" hangingPunct="1"/>
            <a:r>
              <a:rPr lang="en-US" altLang="ko-KR" sz="4000" dirty="0" smtClean="0">
                <a:latin typeface="Arial" pitchFamily="34" charset="0"/>
              </a:rPr>
              <a:t>CS 540 Network Architecture</a:t>
            </a:r>
            <a:endParaRPr lang="en-US" altLang="ko-KR" dirty="0" smtClean="0">
              <a:latin typeface="Arial" pitchFamily="34" charset="0"/>
            </a:endParaRPr>
          </a:p>
        </p:txBody>
      </p:sp>
      <p:sp>
        <p:nvSpPr>
          <p:cNvPr id="18435" name="Rectangle 3"/>
          <p:cNvSpPr>
            <a:spLocks noGrp="1" noChangeArrowheads="1"/>
          </p:cNvSpPr>
          <p:nvPr>
            <p:ph type="subTitle" sz="quarter" idx="1"/>
          </p:nvPr>
        </p:nvSpPr>
        <p:spPr>
          <a:xfrm>
            <a:off x="179512" y="3068638"/>
            <a:ext cx="8640959" cy="1249362"/>
          </a:xfrm>
          <a:extLst>
            <a:ext uri="{FAA26D3D-D897-4be2-8F04-BA451C77F1D7}">
              <ma14:placeholderFlag xmlns:ma14="http://schemas.microsoft.com/office/mac/drawingml/2011/main" xmlns="" val="1"/>
            </a:ext>
          </a:extLst>
        </p:spPr>
        <p:txBody>
          <a:bodyPr/>
          <a:lstStyle/>
          <a:p>
            <a:pPr algn="r">
              <a:lnSpc>
                <a:spcPct val="90000"/>
              </a:lnSpc>
            </a:pPr>
            <a:r>
              <a:rPr lang="en-US" altLang="ko-KR" sz="2400" dirty="0">
                <a:latin typeface="Arial" pitchFamily="34" charset="0"/>
                <a:cs typeface="Arial" pitchFamily="34" charset="0"/>
              </a:rPr>
              <a:t>Lecture 9</a:t>
            </a:r>
            <a:r>
              <a:rPr lang="en-US" altLang="ko-KR" sz="2400" dirty="0" smtClean="0">
                <a:latin typeface="Arial" pitchFamily="34" charset="0"/>
                <a:cs typeface="Arial" pitchFamily="34" charset="0"/>
              </a:rPr>
              <a:t>: TCP</a:t>
            </a:r>
            <a:endParaRPr lang="en-US" altLang="ko-KR" sz="1600" dirty="0" smtClean="0">
              <a:latin typeface="Arial" pitchFamily="34" charset="0"/>
              <a:cs typeface="Arial" pitchFamily="34" charset="0"/>
            </a:endParaRPr>
          </a:p>
          <a:p>
            <a:pPr algn="r" eaLnBrk="1" hangingPunct="1">
              <a:lnSpc>
                <a:spcPct val="90000"/>
              </a:lnSpc>
              <a:buFont typeface="Monotype Sorts" charset="2"/>
              <a:buNone/>
            </a:pPr>
            <a:endParaRPr lang="en-US" altLang="ko-KR" sz="1600" dirty="0" smtClean="0">
              <a:latin typeface="Arial" pitchFamily="34" charset="0"/>
              <a:cs typeface="Arial" pitchFamily="34" charset="0"/>
            </a:endParaRPr>
          </a:p>
          <a:p>
            <a:pPr algn="r" eaLnBrk="1" hangingPunct="1">
              <a:lnSpc>
                <a:spcPct val="90000"/>
              </a:lnSpc>
              <a:buFont typeface="Monotype Sorts" charset="2"/>
              <a:buNone/>
            </a:pPr>
            <a:endParaRPr lang="en-US" altLang="ko-KR" sz="1600" dirty="0" smtClean="0">
              <a:latin typeface="Arial" pitchFamily="34" charset="0"/>
              <a:cs typeface="Arial" pitchFamily="34" charset="0"/>
            </a:endParaRPr>
          </a:p>
          <a:p>
            <a:pPr algn="r" eaLnBrk="1" hangingPunct="1">
              <a:lnSpc>
                <a:spcPct val="90000"/>
              </a:lnSpc>
              <a:buFont typeface="Monotype Sorts" charset="2"/>
              <a:buNone/>
            </a:pPr>
            <a:endParaRPr lang="en-US" altLang="ko-KR" sz="1600" dirty="0">
              <a:latin typeface="Arial" pitchFamily="34" charset="0"/>
              <a:cs typeface="Arial" pitchFamily="34" charset="0"/>
            </a:endParaRPr>
          </a:p>
          <a:p>
            <a:pPr algn="r" eaLnBrk="1" hangingPunct="1">
              <a:lnSpc>
                <a:spcPct val="90000"/>
              </a:lnSpc>
              <a:buFont typeface="Monotype Sorts" charset="2"/>
              <a:buNone/>
            </a:pPr>
            <a:endParaRPr lang="en-US" altLang="ko-KR" sz="1600" dirty="0" smtClean="0">
              <a:latin typeface="Arial" pitchFamily="34" charset="0"/>
              <a:cs typeface="Arial" pitchFamily="34" charset="0"/>
            </a:endParaRPr>
          </a:p>
          <a:p>
            <a:pPr eaLnBrk="1" hangingPunct="1">
              <a:lnSpc>
                <a:spcPct val="90000"/>
              </a:lnSpc>
              <a:buFont typeface="Monotype Sorts" charset="2"/>
              <a:buNone/>
            </a:pPr>
            <a:r>
              <a:rPr lang="en-US" altLang="ko-KR" sz="1800" b="1" dirty="0" smtClean="0">
                <a:latin typeface="Arial" pitchFamily="34" charset="0"/>
                <a:cs typeface="Arial" pitchFamily="34" charset="0"/>
              </a:rPr>
              <a:t>Prof. Younghee Lee</a:t>
            </a:r>
            <a:r>
              <a:rPr lang="en-US" altLang="ko-KR" dirty="0" smtClean="0">
                <a:latin typeface="Arial" pitchFamily="34" charset="0"/>
                <a:cs typeface="Arial" pitchFamily="34" charset="0"/>
              </a:rPr>
              <a:t> </a:t>
            </a:r>
          </a:p>
          <a:p>
            <a:pPr eaLnBrk="1" hangingPunct="1">
              <a:lnSpc>
                <a:spcPct val="90000"/>
              </a:lnSpc>
              <a:buFont typeface="Monotype Sorts" charset="2"/>
              <a:buNone/>
            </a:pPr>
            <a:endParaRPr lang="en-US" altLang="ko-KR" dirty="0" smtClean="0">
              <a:latin typeface="Arial" pitchFamily="34" charset="0"/>
              <a:cs typeface="Arial" pitchFamily="34" charset="0"/>
            </a:endParaRPr>
          </a:p>
          <a:p>
            <a:pPr marL="723900" algn="l" eaLnBrk="1" hangingPunct="1">
              <a:lnSpc>
                <a:spcPct val="90000"/>
              </a:lnSpc>
              <a:buFont typeface="Monotype Sorts" charset="2"/>
              <a:buNone/>
            </a:pPr>
            <a:r>
              <a:rPr lang="en-US" altLang="ko-KR" sz="1200" i="1" dirty="0" smtClean="0">
                <a:solidFill>
                  <a:srgbClr val="990033"/>
                </a:solidFill>
                <a:latin typeface="Arial"/>
                <a:cs typeface="Arial"/>
              </a:rPr>
              <a:t> </a:t>
            </a:r>
            <a:endParaRPr lang="en-US" altLang="ko-KR" sz="1600" i="1" dirty="0" smtClean="0">
              <a:latin typeface="Arial"/>
              <a:cs typeface="Arial"/>
            </a:endParaRPr>
          </a:p>
          <a:p>
            <a:pPr marL="723900" algn="l" eaLnBrk="1" hangingPunct="1">
              <a:lnSpc>
                <a:spcPct val="90000"/>
              </a:lnSpc>
              <a:buFont typeface="Monotype Sorts" charset="2"/>
              <a:buNone/>
            </a:pPr>
            <a:r>
              <a:rPr lang="en-US" altLang="ko-KR" sz="1000" dirty="0" smtClean="0">
                <a:latin typeface="Arial"/>
                <a:cs typeface="Arial"/>
              </a:rPr>
              <a:t>						</a:t>
            </a:r>
            <a:r>
              <a:rPr lang="en-US" altLang="ko-KR" sz="1000" dirty="0" smtClean="0">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3"/>
          <p:cNvSpPr>
            <a:spLocks noGrp="1"/>
          </p:cNvSpPr>
          <p:nvPr>
            <p:ph type="sldNum" sz="quarter" idx="4294967295"/>
          </p:nvPr>
        </p:nvSpPr>
        <p:spPr>
          <a:xfrm>
            <a:off x="7000875" y="6240463"/>
            <a:ext cx="1905000" cy="457200"/>
          </a:xfrm>
          <a:prstGeom prst="rect">
            <a:avLst/>
          </a:prstGeom>
        </p:spPr>
        <p:txBody>
          <a:bodyPr/>
          <a:lstStyle/>
          <a:p>
            <a:fld id="{6BFD3B8D-FB53-4838-B957-AAAF945D1C39}" type="slidenum">
              <a:rPr lang="en-US" altLang="ko-KR">
                <a:cs typeface="Arial" pitchFamily="34" charset="0"/>
              </a:rPr>
              <a:pPr/>
              <a:t>10</a:t>
            </a:fld>
            <a:endParaRPr lang="en-US" altLang="ko-KR" sz="1000">
              <a:cs typeface="Arial" pitchFamily="34" charset="0"/>
            </a:endParaRPr>
          </a:p>
        </p:txBody>
      </p:sp>
      <p:sp>
        <p:nvSpPr>
          <p:cNvPr id="1821698" name="Rectangle 2"/>
          <p:cNvSpPr>
            <a:spLocks noGrp="1" noChangeArrowheads="1"/>
          </p:cNvSpPr>
          <p:nvPr>
            <p:ph type="title"/>
          </p:nvPr>
        </p:nvSpPr>
        <p:spPr>
          <a:xfrm>
            <a:off x="395536" y="400050"/>
            <a:ext cx="8137525" cy="647700"/>
          </a:xfrm>
        </p:spPr>
        <p:txBody>
          <a:bodyPr/>
          <a:lstStyle/>
          <a:p>
            <a:r>
              <a:rPr lang="en-US" altLang="ko-KR" dirty="0">
                <a:latin typeface="Arial" pitchFamily="34" charset="0"/>
                <a:cs typeface="Arial" pitchFamily="34" charset="0"/>
              </a:rPr>
              <a:t>TCP congestion control</a:t>
            </a:r>
          </a:p>
        </p:txBody>
      </p:sp>
      <p:sp>
        <p:nvSpPr>
          <p:cNvPr id="1821699" name="Rectangle 3"/>
          <p:cNvSpPr>
            <a:spLocks noGrp="1" noChangeArrowheads="1"/>
          </p:cNvSpPr>
          <p:nvPr>
            <p:ph type="body" idx="1"/>
          </p:nvPr>
        </p:nvSpPr>
        <p:spPr>
          <a:xfrm>
            <a:off x="152400" y="1219200"/>
            <a:ext cx="8458200" cy="1600200"/>
          </a:xfrm>
        </p:spPr>
        <p:txBody>
          <a:bodyPr/>
          <a:lstStyle/>
          <a:p>
            <a:r>
              <a:rPr lang="en-US" altLang="ko-KR" sz="2400" dirty="0">
                <a:latin typeface="Arial" pitchFamily="34" charset="0"/>
                <a:cs typeface="Arial" pitchFamily="34" charset="0"/>
              </a:rPr>
              <a:t>TCP Flow and Congestion Control</a:t>
            </a:r>
          </a:p>
          <a:p>
            <a:pPr lvl="1"/>
            <a:r>
              <a:rPr lang="en-US" altLang="ko-KR" sz="2000" b="1" i="1" dirty="0">
                <a:solidFill>
                  <a:srgbClr val="0000FF"/>
                </a:solidFill>
                <a:latin typeface="Arial" pitchFamily="34" charset="0"/>
                <a:cs typeface="Arial" pitchFamily="34" charset="0"/>
              </a:rPr>
              <a:t>self-clocking</a:t>
            </a:r>
            <a:r>
              <a:rPr lang="en-US" altLang="ko-KR" sz="2000" b="1" dirty="0">
                <a:solidFill>
                  <a:srgbClr val="0000FF"/>
                </a:solidFill>
                <a:latin typeface="Arial" pitchFamily="34" charset="0"/>
                <a:cs typeface="Arial" pitchFamily="34" charset="0"/>
              </a:rPr>
              <a:t> behavior</a:t>
            </a:r>
          </a:p>
          <a:p>
            <a:pPr lvl="1"/>
            <a:r>
              <a:rPr lang="en-US" altLang="ko-KR" sz="2000" dirty="0">
                <a:latin typeface="Arial" pitchFamily="34" charset="0"/>
                <a:cs typeface="Arial" pitchFamily="34" charset="0"/>
              </a:rPr>
              <a:t>The source has </a:t>
            </a:r>
            <a:r>
              <a:rPr lang="en-US" altLang="ko-KR" sz="2000" b="1" dirty="0">
                <a:solidFill>
                  <a:srgbClr val="FF0000"/>
                </a:solidFill>
                <a:latin typeface="Arial" pitchFamily="34" charset="0"/>
                <a:cs typeface="Arial" pitchFamily="34" charset="0"/>
              </a:rPr>
              <a:t>no way of knowing </a:t>
            </a:r>
            <a:r>
              <a:rPr lang="en-US" altLang="ko-KR" sz="2000" dirty="0">
                <a:latin typeface="Arial" pitchFamily="34" charset="0"/>
                <a:cs typeface="Arial" pitchFamily="34" charset="0"/>
              </a:rPr>
              <a:t>whether the pacing rate at which it receives ACKs reflects the </a:t>
            </a:r>
            <a:r>
              <a:rPr lang="en-US" altLang="ko-KR" sz="2000" dirty="0">
                <a:solidFill>
                  <a:srgbClr val="FF0000"/>
                </a:solidFill>
                <a:latin typeface="Arial" pitchFamily="34" charset="0"/>
                <a:cs typeface="Arial" pitchFamily="34" charset="0"/>
              </a:rPr>
              <a:t>status of </a:t>
            </a:r>
            <a:r>
              <a:rPr lang="en-US" altLang="ko-KR" sz="2000" dirty="0" smtClean="0">
                <a:solidFill>
                  <a:srgbClr val="FF0000"/>
                </a:solidFill>
                <a:latin typeface="Arial" pitchFamily="34" charset="0"/>
                <a:cs typeface="Arial" pitchFamily="34" charset="0"/>
              </a:rPr>
              <a:t>the Internet </a:t>
            </a:r>
            <a:r>
              <a:rPr lang="en-US" altLang="ko-KR" sz="2000" dirty="0" smtClean="0">
                <a:latin typeface="Arial" pitchFamily="34" charset="0"/>
                <a:cs typeface="Arial" pitchFamily="34" charset="0"/>
              </a:rPr>
              <a:t>(congestion </a:t>
            </a:r>
            <a:r>
              <a:rPr lang="en-US" altLang="ko-KR" sz="2000" dirty="0">
                <a:latin typeface="Arial" pitchFamily="34" charset="0"/>
                <a:cs typeface="Arial" pitchFamily="34" charset="0"/>
              </a:rPr>
              <a:t>control) or the </a:t>
            </a:r>
            <a:r>
              <a:rPr lang="en-US" altLang="ko-KR" sz="2000" dirty="0">
                <a:solidFill>
                  <a:srgbClr val="FF0000"/>
                </a:solidFill>
                <a:latin typeface="Arial" pitchFamily="34" charset="0"/>
                <a:cs typeface="Arial" pitchFamily="34" charset="0"/>
              </a:rPr>
              <a:t>status of the destination</a:t>
            </a:r>
            <a:r>
              <a:rPr lang="en-US" altLang="ko-KR" sz="2000" dirty="0">
                <a:latin typeface="Arial" pitchFamily="34" charset="0"/>
                <a:cs typeface="Arial" pitchFamily="34" charset="0"/>
              </a:rPr>
              <a:t>(flow control)</a:t>
            </a:r>
            <a:endParaRPr lang="en-US" altLang="ko-KR" sz="2200" dirty="0">
              <a:latin typeface="Arial" pitchFamily="34" charset="0"/>
              <a:cs typeface="Arial" pitchFamily="34" charset="0"/>
            </a:endParaRPr>
          </a:p>
          <a:p>
            <a:endParaRPr lang="en-US" altLang="ko-KR" sz="2400" dirty="0">
              <a:latin typeface="Arial" pitchFamily="34" charset="0"/>
              <a:cs typeface="Arial" pitchFamily="34" charset="0"/>
            </a:endParaRPr>
          </a:p>
          <a:p>
            <a:endParaRPr lang="en-US" altLang="ko-KR" sz="2400" dirty="0">
              <a:latin typeface="Arial" pitchFamily="34" charset="0"/>
              <a:cs typeface="Arial" pitchFamily="34" charset="0"/>
            </a:endParaRPr>
          </a:p>
        </p:txBody>
      </p:sp>
      <p:grpSp>
        <p:nvGrpSpPr>
          <p:cNvPr id="3" name="그룹 2"/>
          <p:cNvGrpSpPr/>
          <p:nvPr/>
        </p:nvGrpSpPr>
        <p:grpSpPr>
          <a:xfrm>
            <a:off x="179512" y="3174045"/>
            <a:ext cx="8856984" cy="3063267"/>
            <a:chOff x="179512" y="3174045"/>
            <a:chExt cx="8856984" cy="3063267"/>
          </a:xfrm>
        </p:grpSpPr>
        <p:pic>
          <p:nvPicPr>
            <p:cNvPr id="1821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584319"/>
              <a:ext cx="4356547" cy="2638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217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5813" y="3593052"/>
              <a:ext cx="4440683" cy="264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529782" y="3174045"/>
              <a:ext cx="5922538" cy="276999"/>
            </a:xfrm>
            <a:prstGeom prst="rect">
              <a:avLst/>
            </a:prstGeom>
            <a:noFill/>
            <a:ln w="38100">
              <a:solidFill>
                <a:schemeClr val="tx1"/>
              </a:solidFill>
              <a:prstDash val="sysDash"/>
            </a:ln>
          </p:spPr>
          <p:txBody>
            <a:bodyPr wrap="square" rtlCol="0">
              <a:spAutoFit/>
            </a:bodyPr>
            <a:lstStyle/>
            <a:p>
              <a:r>
                <a:rPr lang="en-US" altLang="ko-KR" sz="1200" b="1" dirty="0" smtClean="0"/>
                <a:t>(Bottleneck Link Capacity) x </a:t>
              </a:r>
              <a:r>
                <a:rPr lang="en-US" altLang="ko-KR" sz="1200" b="1" dirty="0" err="1" smtClean="0"/>
                <a:t>Pb</a:t>
              </a:r>
              <a:r>
                <a:rPr lang="en-US" altLang="ko-KR" sz="1200" b="1" dirty="0" smtClean="0"/>
                <a:t> (or </a:t>
              </a:r>
              <a:r>
                <a:rPr lang="en-US" altLang="ko-KR" sz="1200" b="1" dirty="0" err="1" smtClean="0"/>
                <a:t>Pr</a:t>
              </a:r>
              <a:r>
                <a:rPr lang="en-US" altLang="ko-KR" sz="1200" b="1" dirty="0" smtClean="0"/>
                <a:t> or As) = (Size of a packet of packet Pair)</a:t>
              </a:r>
              <a:endParaRPr lang="ko-KR" altLang="en-US" sz="1200" b="1" dirty="0"/>
            </a:p>
          </p:txBody>
        </p:sp>
        <p:cxnSp>
          <p:nvCxnSpPr>
            <p:cNvPr id="4" name="직선 화살표 연결선 3"/>
            <p:cNvCxnSpPr/>
            <p:nvPr/>
          </p:nvCxnSpPr>
          <p:spPr bwMode="auto">
            <a:xfrm flipH="1">
              <a:off x="2411760" y="3451044"/>
              <a:ext cx="360040" cy="574055"/>
            </a:xfrm>
            <a:prstGeom prst="straightConnector1">
              <a:avLst/>
            </a:prstGeom>
            <a:solidFill>
              <a:schemeClr val="accent1"/>
            </a:solidFill>
            <a:ln w="28575" cap="flat" cmpd="sng" algn="ctr">
              <a:solidFill>
                <a:schemeClr val="tx1"/>
              </a:solidFill>
              <a:prstDash val="sysDash"/>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648705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6B0B13A3-BC7E-48A5-B801-72D433BE9581}" type="slidenum">
              <a:rPr lang="en-US" altLang="ko-KR">
                <a:cs typeface="Arial" pitchFamily="34" charset="0"/>
              </a:rPr>
              <a:pPr/>
              <a:t>11</a:t>
            </a:fld>
            <a:endParaRPr lang="en-US" altLang="ko-KR" sz="1000">
              <a:cs typeface="Arial" pitchFamily="34" charset="0"/>
            </a:endParaRPr>
          </a:p>
        </p:txBody>
      </p:sp>
      <p:sp>
        <p:nvSpPr>
          <p:cNvPr id="1718274" name="Rectangle 2"/>
          <p:cNvSpPr>
            <a:spLocks noGrp="1" noChangeArrowheads="1"/>
          </p:cNvSpPr>
          <p:nvPr>
            <p:ph type="title"/>
          </p:nvPr>
        </p:nvSpPr>
        <p:spPr>
          <a:xfrm>
            <a:off x="179512" y="400050"/>
            <a:ext cx="8784977" cy="647700"/>
          </a:xfrm>
        </p:spPr>
        <p:txBody>
          <a:bodyPr/>
          <a:lstStyle/>
          <a:p>
            <a:r>
              <a:rPr lang="en-US" altLang="ko-KR" dirty="0" smtClean="0">
                <a:latin typeface="Arial" pitchFamily="34" charset="0"/>
                <a:cs typeface="Arial" pitchFamily="34" charset="0"/>
              </a:rPr>
              <a:t>Congestion </a:t>
            </a:r>
            <a:r>
              <a:rPr lang="en-US" altLang="ko-KR" dirty="0">
                <a:latin typeface="Arial" pitchFamily="34" charset="0"/>
                <a:cs typeface="Arial" pitchFamily="34" charset="0"/>
              </a:rPr>
              <a:t>Avoidance and </a:t>
            </a:r>
            <a:r>
              <a:rPr lang="en-US" altLang="ko-KR" dirty="0" smtClean="0">
                <a:latin typeface="Arial" pitchFamily="34" charset="0"/>
                <a:cs typeface="Arial" pitchFamily="34" charset="0"/>
              </a:rPr>
              <a:t>Control: 2)</a:t>
            </a:r>
            <a:endParaRPr lang="en-US" altLang="ko-KR" dirty="0">
              <a:latin typeface="Arial" pitchFamily="34" charset="0"/>
              <a:cs typeface="Arial" pitchFamily="34" charset="0"/>
            </a:endParaRPr>
          </a:p>
        </p:txBody>
      </p:sp>
      <p:sp>
        <p:nvSpPr>
          <p:cNvPr id="1718275" name="Rectangle 3"/>
          <p:cNvSpPr>
            <a:spLocks noGrp="1" noChangeArrowheads="1"/>
          </p:cNvSpPr>
          <p:nvPr>
            <p:ph type="body" idx="1"/>
          </p:nvPr>
        </p:nvSpPr>
        <p:spPr>
          <a:xfrm>
            <a:off x="107504" y="1268760"/>
            <a:ext cx="8928992" cy="5013325"/>
          </a:xfrm>
        </p:spPr>
        <p:txBody>
          <a:bodyPr/>
          <a:lstStyle/>
          <a:p>
            <a:pPr marL="342900" lvl="1" indent="-342900">
              <a:buClr>
                <a:schemeClr val="accent2"/>
              </a:buClr>
              <a:buSzPct val="75000"/>
              <a:buFont typeface="Monotype Sorts" charset="2"/>
              <a:buChar char="u"/>
            </a:pPr>
            <a:r>
              <a:rPr lang="en-US" altLang="ko-KR" b="1" dirty="0">
                <a:solidFill>
                  <a:srgbClr val="FF0000"/>
                </a:solidFill>
                <a:latin typeface="Arial" pitchFamily="34" charset="0"/>
                <a:cs typeface="Arial" pitchFamily="34" charset="0"/>
              </a:rPr>
              <a:t>A sender injects a new packet before an old packet has </a:t>
            </a:r>
            <a:r>
              <a:rPr lang="en-US" altLang="ko-KR" b="1" dirty="0" smtClean="0">
                <a:solidFill>
                  <a:srgbClr val="FF0000"/>
                </a:solidFill>
                <a:latin typeface="Arial" pitchFamily="34" charset="0"/>
                <a:cs typeface="Arial" pitchFamily="34" charset="0"/>
              </a:rPr>
              <a:t>exited?</a:t>
            </a:r>
            <a:endParaRPr lang="en-US" altLang="ko-KR" sz="2800" b="1" dirty="0" smtClean="0">
              <a:solidFill>
                <a:srgbClr val="FF0000"/>
              </a:solidFill>
              <a:latin typeface="Arial" pitchFamily="34" charset="0"/>
              <a:cs typeface="Arial" pitchFamily="34" charset="0"/>
            </a:endParaRPr>
          </a:p>
          <a:p>
            <a:r>
              <a:rPr lang="en-US" altLang="ko-KR" sz="2400" dirty="0" smtClean="0">
                <a:latin typeface="Arial" pitchFamily="34" charset="0"/>
                <a:cs typeface="Arial" pitchFamily="34" charset="0"/>
              </a:rPr>
              <a:t>conservation </a:t>
            </a:r>
            <a:r>
              <a:rPr lang="en-US" altLang="ko-KR" sz="2400" dirty="0">
                <a:latin typeface="Arial" pitchFamily="34" charset="0"/>
                <a:cs typeface="Arial" pitchFamily="34" charset="0"/>
              </a:rPr>
              <a:t>at </a:t>
            </a:r>
            <a:r>
              <a:rPr lang="en-US" altLang="ko-KR" sz="2400" dirty="0" smtClean="0">
                <a:latin typeface="Arial" pitchFamily="34" charset="0"/>
                <a:cs typeface="Arial" pitchFamily="34" charset="0"/>
              </a:rPr>
              <a:t>equilibrium: RTT</a:t>
            </a:r>
            <a:endParaRPr lang="en-US" altLang="ko-KR" sz="2400" dirty="0">
              <a:latin typeface="Arial" pitchFamily="34" charset="0"/>
              <a:cs typeface="Arial" pitchFamily="34" charset="0"/>
            </a:endParaRPr>
          </a:p>
          <a:p>
            <a:pPr lvl="1"/>
            <a:r>
              <a:rPr lang="en-US" altLang="ko-KR" sz="2000" b="1" dirty="0">
                <a:solidFill>
                  <a:srgbClr val="FF0000"/>
                </a:solidFill>
                <a:latin typeface="Arial" pitchFamily="34" charset="0"/>
                <a:cs typeface="Arial" pitchFamily="34" charset="0"/>
              </a:rPr>
              <a:t>must represent a failure of sender’s </a:t>
            </a:r>
            <a:r>
              <a:rPr lang="en-US" altLang="ko-KR" sz="2000" b="1" dirty="0" smtClean="0">
                <a:solidFill>
                  <a:srgbClr val="FF0000"/>
                </a:solidFill>
                <a:latin typeface="Arial" pitchFamily="34" charset="0"/>
                <a:cs typeface="Arial" pitchFamily="34" charset="0"/>
              </a:rPr>
              <a:t>retransmit timer</a:t>
            </a:r>
            <a:endParaRPr lang="en-US" altLang="ko-KR" sz="2000" b="1" dirty="0">
              <a:solidFill>
                <a:srgbClr val="FF0000"/>
              </a:solidFill>
              <a:latin typeface="Arial" pitchFamily="34" charset="0"/>
              <a:cs typeface="Arial" pitchFamily="34" charset="0"/>
            </a:endParaRPr>
          </a:p>
          <a:p>
            <a:pPr lvl="1"/>
            <a:r>
              <a:rPr lang="en-US" altLang="ko-KR" sz="2000" dirty="0" smtClean="0">
                <a:latin typeface="Arial" pitchFamily="34" charset="0"/>
                <a:cs typeface="Arial" pitchFamily="34" charset="0"/>
              </a:rPr>
              <a:t>RTT estimation is essential core </a:t>
            </a:r>
            <a:r>
              <a:rPr lang="en-US" altLang="ko-KR" sz="2000" dirty="0">
                <a:latin typeface="Arial" pitchFamily="34" charset="0"/>
                <a:cs typeface="Arial" pitchFamily="34" charset="0"/>
              </a:rPr>
              <a:t>of timeout retransmits</a:t>
            </a:r>
          </a:p>
          <a:p>
            <a:pPr lvl="1"/>
            <a:r>
              <a:rPr lang="en-US" altLang="ko-KR" sz="2000" dirty="0" smtClean="0">
                <a:latin typeface="Arial" pitchFamily="34" charset="0"/>
                <a:cs typeface="Arial" pitchFamily="34" charset="0"/>
              </a:rPr>
              <a:t>RTT and </a:t>
            </a:r>
            <a:r>
              <a:rPr lang="en-US" altLang="ko-KR" sz="2000" dirty="0">
                <a:latin typeface="Arial" pitchFamily="34" charset="0"/>
                <a:cs typeface="Arial" pitchFamily="34" charset="0"/>
              </a:rPr>
              <a:t>variation in </a:t>
            </a:r>
            <a:r>
              <a:rPr lang="en-US" altLang="ko-KR" sz="2000" dirty="0" smtClean="0">
                <a:latin typeface="Arial" pitchFamily="34" charset="0"/>
                <a:cs typeface="Arial" pitchFamily="34" charset="0"/>
              </a:rPr>
              <a:t>RTT: scale like (1/(1- </a:t>
            </a:r>
            <a:r>
              <a:rPr lang="en-US" altLang="ko-KR" sz="2000" i="1" dirty="0" smtClean="0">
                <a:latin typeface="Symbol" panose="05050102010706020507" pitchFamily="18" charset="2"/>
                <a:cs typeface="Arial" pitchFamily="34" charset="0"/>
              </a:rPr>
              <a:t>r</a:t>
            </a:r>
            <a:r>
              <a:rPr lang="en-US" altLang="ko-KR" sz="2000" dirty="0" smtClean="0">
                <a:latin typeface="Arial" pitchFamily="34" charset="0"/>
                <a:cs typeface="Arial" pitchFamily="34" charset="0"/>
              </a:rPr>
              <a:t>)) (</a:t>
            </a:r>
            <a:r>
              <a:rPr lang="en-US" altLang="ko-KR" sz="2000" i="1" dirty="0">
                <a:latin typeface="Symbol" panose="05050102010706020507" pitchFamily="18" charset="2"/>
                <a:cs typeface="Arial" pitchFamily="34" charset="0"/>
              </a:rPr>
              <a:t>r </a:t>
            </a:r>
            <a:r>
              <a:rPr lang="en-US" altLang="ko-KR" sz="2000" dirty="0" smtClean="0">
                <a:latin typeface="Arial" pitchFamily="34" charset="0"/>
                <a:cs typeface="Arial" pitchFamily="34" charset="0"/>
              </a:rPr>
              <a:t>: network load)</a:t>
            </a:r>
          </a:p>
          <a:p>
            <a:pPr lvl="2"/>
            <a:r>
              <a:rPr lang="en-US" altLang="ko-KR" dirty="0">
                <a:latin typeface="Arial" pitchFamily="34" charset="0"/>
                <a:cs typeface="Arial" pitchFamily="34" charset="0"/>
              </a:rPr>
              <a:t>network is running at 75% of capacity: round-trip-time </a:t>
            </a:r>
            <a:r>
              <a:rPr lang="en-US" altLang="ko-KR" dirty="0" smtClean="0">
                <a:latin typeface="Arial" pitchFamily="34" charset="0"/>
                <a:cs typeface="Arial" pitchFamily="34" charset="0"/>
              </a:rPr>
              <a:t>to vary </a:t>
            </a:r>
            <a:r>
              <a:rPr lang="en-US" altLang="ko-KR" dirty="0">
                <a:latin typeface="Arial" pitchFamily="34" charset="0"/>
                <a:cs typeface="Arial" pitchFamily="34" charset="0"/>
              </a:rPr>
              <a:t>by a factor of sixteen </a:t>
            </a:r>
            <a:r>
              <a:rPr lang="en-US" altLang="ko-KR" dirty="0" smtClean="0">
                <a:latin typeface="Arial" pitchFamily="34" charset="0"/>
                <a:cs typeface="Arial" pitchFamily="34" charset="0"/>
              </a:rPr>
              <a:t>( -2</a:t>
            </a:r>
            <a:r>
              <a:rPr lang="en-US" altLang="ko-KR" dirty="0" smtClean="0">
                <a:latin typeface="Symbol" panose="05050102010706020507" pitchFamily="18" charset="2"/>
                <a:cs typeface="Arial" pitchFamily="34" charset="0"/>
              </a:rPr>
              <a:t>s</a:t>
            </a:r>
            <a:r>
              <a:rPr lang="en-US" altLang="ko-KR" dirty="0" smtClean="0">
                <a:latin typeface="Arial" pitchFamily="34" charset="0"/>
                <a:cs typeface="Arial" pitchFamily="34" charset="0"/>
              </a:rPr>
              <a:t> to +2</a:t>
            </a:r>
            <a:r>
              <a:rPr lang="en-US" altLang="ko-KR" dirty="0" smtClean="0">
                <a:latin typeface="Symbol" panose="05050102010706020507" pitchFamily="18" charset="2"/>
                <a:cs typeface="Arial" pitchFamily="34" charset="0"/>
              </a:rPr>
              <a:t>s</a:t>
            </a:r>
            <a:r>
              <a:rPr lang="en-US" altLang="ko-KR" dirty="0" smtClean="0">
                <a:latin typeface="Arial" panose="020B0604020202020204" pitchFamily="34" charset="0"/>
                <a:cs typeface="Arial" pitchFamily="34" charset="0"/>
              </a:rPr>
              <a:t>) </a:t>
            </a:r>
          </a:p>
          <a:p>
            <a:pPr lvl="1"/>
            <a:r>
              <a:rPr lang="en-US" altLang="ko-KR" sz="2000" dirty="0" smtClean="0">
                <a:latin typeface="Arial" panose="020B0604020202020204" pitchFamily="34" charset="0"/>
                <a:cs typeface="Arial" pitchFamily="34" charset="0"/>
              </a:rPr>
              <a:t>Setting </a:t>
            </a:r>
            <a:r>
              <a:rPr lang="en-US" altLang="ko-KR" sz="2000" dirty="0">
                <a:latin typeface="Arial" pitchFamily="34" charset="0"/>
                <a:cs typeface="Arial" pitchFamily="34" charset="0"/>
              </a:rPr>
              <a:t>the timeout to </a:t>
            </a:r>
            <a:r>
              <a:rPr lang="en-US" altLang="ko-KR" sz="2000" i="1" dirty="0" smtClean="0">
                <a:latin typeface="Symbol" panose="05050102010706020507" pitchFamily="18" charset="2"/>
                <a:cs typeface="Arial" pitchFamily="34" charset="0"/>
              </a:rPr>
              <a:t>b </a:t>
            </a:r>
            <a:r>
              <a:rPr lang="en-US" altLang="ko-KR" sz="2000" dirty="0" smtClean="0">
                <a:latin typeface="Arial" pitchFamily="34" charset="0"/>
                <a:cs typeface="Arial" pitchFamily="34" charset="0"/>
              </a:rPr>
              <a:t>* </a:t>
            </a:r>
            <a:r>
              <a:rPr lang="en-US" altLang="ko-KR" sz="2000" dirty="0">
                <a:latin typeface="Arial" pitchFamily="34" charset="0"/>
                <a:cs typeface="Arial" pitchFamily="34" charset="0"/>
              </a:rPr>
              <a:t>RTT </a:t>
            </a:r>
            <a:r>
              <a:rPr lang="en-US" altLang="ko-KR" sz="2000" dirty="0" smtClean="0">
                <a:latin typeface="Arial" pitchFamily="34" charset="0"/>
                <a:cs typeface="Arial" pitchFamily="34" charset="0"/>
              </a:rPr>
              <a:t>estimate: </a:t>
            </a:r>
            <a:r>
              <a:rPr lang="en-US" altLang="ko-KR" sz="2000" i="1" dirty="0">
                <a:latin typeface="Symbol" panose="05050102010706020507" pitchFamily="18" charset="2"/>
                <a:cs typeface="Arial" pitchFamily="34" charset="0"/>
              </a:rPr>
              <a:t>b </a:t>
            </a:r>
            <a:r>
              <a:rPr lang="en-US" altLang="ko-KR" sz="2000" i="1" dirty="0" smtClean="0">
                <a:latin typeface="Symbol" panose="05050102010706020507" pitchFamily="18" charset="2"/>
                <a:cs typeface="Arial" pitchFamily="34" charset="0"/>
              </a:rPr>
              <a:t> </a:t>
            </a:r>
            <a:r>
              <a:rPr lang="en-US" altLang="ko-KR" sz="2000" dirty="0" smtClean="0">
                <a:latin typeface="Arial" pitchFamily="34" charset="0"/>
                <a:cs typeface="Arial" pitchFamily="34" charset="0"/>
              </a:rPr>
              <a:t>includes RTT variation</a:t>
            </a:r>
          </a:p>
          <a:p>
            <a:pPr lvl="2"/>
            <a:r>
              <a:rPr lang="en-US" altLang="ko-KR" sz="1600" dirty="0" smtClean="0">
                <a:latin typeface="Arial" pitchFamily="34" charset="0"/>
                <a:cs typeface="Arial" pitchFamily="34" charset="0"/>
              </a:rPr>
              <a:t>much </a:t>
            </a:r>
            <a:r>
              <a:rPr lang="en-US" altLang="ko-KR" sz="1600" dirty="0">
                <a:latin typeface="Arial" pitchFamily="34" charset="0"/>
                <a:cs typeface="Arial" pitchFamily="34" charset="0"/>
              </a:rPr>
              <a:t>better than using </a:t>
            </a:r>
            <a:r>
              <a:rPr lang="en-US" altLang="ko-KR" sz="1600" dirty="0" smtClean="0">
                <a:latin typeface="Arial" pitchFamily="34" charset="0"/>
                <a:cs typeface="Arial" pitchFamily="34" charset="0"/>
              </a:rPr>
              <a:t>constant</a:t>
            </a:r>
          </a:p>
          <a:p>
            <a:pPr lvl="2"/>
            <a:r>
              <a:rPr lang="en-US" altLang="ko-KR" sz="1600" dirty="0" smtClean="0">
                <a:latin typeface="Arial" pitchFamily="34" charset="0"/>
                <a:cs typeface="Arial" pitchFamily="34" charset="0"/>
              </a:rPr>
              <a:t>eliminates </a:t>
            </a:r>
            <a:r>
              <a:rPr lang="en-US" altLang="ko-KR" sz="1600" dirty="0">
                <a:latin typeface="Arial" pitchFamily="34" charset="0"/>
                <a:cs typeface="Arial" pitchFamily="34" charset="0"/>
              </a:rPr>
              <a:t>wasted bandwidth when load gets </a:t>
            </a:r>
            <a:r>
              <a:rPr lang="en-US" altLang="ko-KR" sz="1600" dirty="0" smtClean="0">
                <a:latin typeface="Arial" pitchFamily="34" charset="0"/>
                <a:cs typeface="Arial" pitchFamily="34" charset="0"/>
              </a:rPr>
              <a:t>high and delayed </a:t>
            </a:r>
            <a:r>
              <a:rPr lang="en-US" altLang="ko-KR" sz="1600" dirty="0">
                <a:latin typeface="Arial" pitchFamily="34" charset="0"/>
                <a:cs typeface="Arial" pitchFamily="34" charset="0"/>
              </a:rPr>
              <a:t>packets are retransmitted. </a:t>
            </a:r>
            <a:r>
              <a:rPr lang="en-US" altLang="ko-KR" sz="1600" dirty="0" smtClean="0">
                <a:latin typeface="Arial" pitchFamily="34" charset="0"/>
                <a:cs typeface="Arial" pitchFamily="34" charset="0"/>
              </a:rPr>
              <a:t>(pouring </a:t>
            </a:r>
            <a:r>
              <a:rPr lang="en-US" altLang="ko-KR" sz="1600" dirty="0">
                <a:latin typeface="Arial" pitchFamily="34" charset="0"/>
                <a:cs typeface="Arial" pitchFamily="34" charset="0"/>
              </a:rPr>
              <a:t>gasoline on a </a:t>
            </a:r>
            <a:r>
              <a:rPr lang="en-US" altLang="ko-KR" sz="1600" dirty="0" smtClean="0">
                <a:latin typeface="Arial" pitchFamily="34" charset="0"/>
                <a:cs typeface="Arial" pitchFamily="34" charset="0"/>
              </a:rPr>
              <a:t>fire)</a:t>
            </a:r>
            <a:endParaRPr lang="en-US" altLang="ko-KR" sz="1600" dirty="0">
              <a:latin typeface="Arial" pitchFamily="34" charset="0"/>
              <a:cs typeface="Arial" pitchFamily="34" charset="0"/>
            </a:endParaRPr>
          </a:p>
          <a:p>
            <a:pPr lvl="1"/>
            <a:r>
              <a:rPr lang="en-US" altLang="ko-KR" sz="2000" dirty="0">
                <a:latin typeface="Arial" pitchFamily="34" charset="0"/>
                <a:cs typeface="Arial" pitchFamily="34" charset="0"/>
              </a:rPr>
              <a:t>exponential </a:t>
            </a:r>
            <a:r>
              <a:rPr lang="en-US" altLang="ko-KR" sz="2000" dirty="0" err="1">
                <a:latin typeface="Arial" pitchFamily="34" charset="0"/>
                <a:cs typeface="Arial" pitchFamily="34" charset="0"/>
              </a:rPr>
              <a:t>backoff</a:t>
            </a:r>
            <a:r>
              <a:rPr lang="en-US" altLang="ko-KR" sz="2000" dirty="0">
                <a:latin typeface="Arial" pitchFamily="34" charset="0"/>
                <a:cs typeface="Arial" pitchFamily="34" charset="0"/>
              </a:rPr>
              <a:t> </a:t>
            </a:r>
            <a:r>
              <a:rPr lang="en-US" altLang="ko-KR" sz="2000" dirty="0" smtClean="0">
                <a:latin typeface="Arial" pitchFamily="34" charset="0"/>
                <a:cs typeface="Arial" pitchFamily="34" charset="0"/>
              </a:rPr>
              <a:t>(increase in retransmit timeout) : only </a:t>
            </a:r>
            <a:r>
              <a:rPr lang="en-US" altLang="ko-KR" sz="2000" dirty="0">
                <a:latin typeface="Arial" pitchFamily="34" charset="0"/>
                <a:cs typeface="Arial" pitchFamily="34" charset="0"/>
              </a:rPr>
              <a:t>one scheme has any </a:t>
            </a:r>
            <a:r>
              <a:rPr lang="en-US" altLang="ko-KR" sz="2000" dirty="0" smtClean="0">
                <a:latin typeface="Arial" pitchFamily="34" charset="0"/>
                <a:cs typeface="Arial" pitchFamily="34" charset="0"/>
              </a:rPr>
              <a:t>hope of </a:t>
            </a:r>
            <a:r>
              <a:rPr lang="en-US" altLang="ko-KR" sz="2000" dirty="0">
                <a:latin typeface="Arial" pitchFamily="34" charset="0"/>
                <a:cs typeface="Arial" pitchFamily="34" charset="0"/>
              </a:rPr>
              <a:t>working</a:t>
            </a:r>
          </a:p>
        </p:txBody>
      </p:sp>
    </p:spTree>
    <p:extLst>
      <p:ext uri="{BB962C8B-B14F-4D97-AF65-F5344CB8AC3E}">
        <p14:creationId xmlns:p14="http://schemas.microsoft.com/office/powerpoint/2010/main" val="10793274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18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18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18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182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182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182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18275">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718275">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171827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7182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8275"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0508D245-9507-4F2D-ABA4-59B3CDBAD14C}" type="slidenum">
              <a:rPr lang="en-US" altLang="ko-KR"/>
              <a:pPr/>
              <a:t>12</a:t>
            </a:fld>
            <a:endParaRPr lang="en-US" altLang="ko-KR" sz="1000"/>
          </a:p>
        </p:txBody>
      </p:sp>
      <p:sp>
        <p:nvSpPr>
          <p:cNvPr id="1723394" name="Rectangle 2"/>
          <p:cNvSpPr>
            <a:spLocks noGrp="1" noChangeArrowheads="1"/>
          </p:cNvSpPr>
          <p:nvPr>
            <p:ph type="title"/>
          </p:nvPr>
        </p:nvSpPr>
        <p:spPr>
          <a:xfrm>
            <a:off x="323528" y="404664"/>
            <a:ext cx="8137525" cy="647700"/>
          </a:xfrm>
        </p:spPr>
        <p:txBody>
          <a:bodyPr/>
          <a:lstStyle/>
          <a:p>
            <a:r>
              <a:rPr lang="en-US" altLang="ko-KR" dirty="0">
                <a:latin typeface="Arial" pitchFamily="34" charset="0"/>
                <a:cs typeface="Arial" pitchFamily="34" charset="0"/>
              </a:rPr>
              <a:t>M/M/1  </a:t>
            </a:r>
            <a:r>
              <a:rPr lang="en-US" altLang="ko-KR" dirty="0" smtClean="0">
                <a:latin typeface="Arial" pitchFamily="34" charset="0"/>
                <a:cs typeface="Arial" pitchFamily="34" charset="0"/>
              </a:rPr>
              <a:t>Queue </a:t>
            </a:r>
            <a:r>
              <a:rPr lang="en-US" altLang="ko-KR" dirty="0">
                <a:solidFill>
                  <a:srgbClr val="FF0000"/>
                </a:solidFill>
                <a:latin typeface="Arial" pitchFamily="34" charset="0"/>
                <a:cs typeface="Arial" pitchFamily="34" charset="0"/>
              </a:rPr>
              <a:t>(FYI)</a:t>
            </a:r>
            <a:endParaRPr lang="en-US" altLang="ko-KR" dirty="0">
              <a:latin typeface="Arial" pitchFamily="34" charset="0"/>
              <a:cs typeface="Arial" pitchFamily="34" charset="0"/>
            </a:endParaRPr>
          </a:p>
        </p:txBody>
      </p:sp>
      <p:graphicFrame>
        <p:nvGraphicFramePr>
          <p:cNvPr id="1723395" name="Object 3"/>
          <p:cNvGraphicFramePr>
            <a:graphicFrameLocks noChangeAspect="1"/>
          </p:cNvGraphicFramePr>
          <p:nvPr>
            <p:extLst>
              <p:ext uri="{D42A27DB-BD31-4B8C-83A1-F6EECF244321}">
                <p14:modId xmlns:p14="http://schemas.microsoft.com/office/powerpoint/2010/main" val="1292580583"/>
              </p:ext>
            </p:extLst>
          </p:nvPr>
        </p:nvGraphicFramePr>
        <p:xfrm>
          <a:off x="214313" y="1268413"/>
          <a:ext cx="8605837" cy="5492750"/>
        </p:xfrm>
        <a:graphic>
          <a:graphicData uri="http://schemas.openxmlformats.org/presentationml/2006/ole">
            <mc:AlternateContent xmlns:mc="http://schemas.openxmlformats.org/markup-compatibility/2006">
              <mc:Choice xmlns:v="urn:schemas-microsoft-com:vml" Requires="v">
                <p:oleObj spid="_x0000_s8204" name="수식" r:id="rId3" imgW="5663880" imgH="3809880" progId="Equation.3">
                  <p:embed/>
                </p:oleObj>
              </mc:Choice>
              <mc:Fallback>
                <p:oleObj name="수식" r:id="rId3" imgW="5663880" imgH="3809880" progId="Equation.3">
                  <p:embed/>
                  <p:pic>
                    <p:nvPicPr>
                      <p:cNvPr id="0" name=""/>
                      <p:cNvPicPr>
                        <a:picLocks noChangeAspect="1" noChangeArrowheads="1"/>
                      </p:cNvPicPr>
                      <p:nvPr/>
                    </p:nvPicPr>
                    <p:blipFill>
                      <a:blip r:embed="rId4"/>
                      <a:srcRect/>
                      <a:stretch>
                        <a:fillRect/>
                      </a:stretch>
                    </p:blipFill>
                    <p:spPr bwMode="auto">
                      <a:xfrm>
                        <a:off x="214313" y="1268413"/>
                        <a:ext cx="8605837" cy="549275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812841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87" y="6240463"/>
            <a:ext cx="1904988" cy="457200"/>
          </a:xfrm>
          <a:prstGeom prst="rect">
            <a:avLst/>
          </a:prstGeom>
        </p:spPr>
        <p:txBody>
          <a:bodyPr/>
          <a:lstStyle/>
          <a:p>
            <a:fld id="{0D981A64-E82E-44DD-9B61-8A5458EF3EE2}" type="slidenum">
              <a:rPr lang="en-US" altLang="ko-KR">
                <a:cs typeface="Arial" pitchFamily="34" charset="0"/>
              </a:rPr>
              <a:pPr/>
              <a:t>13</a:t>
            </a:fld>
            <a:endParaRPr lang="en-US" altLang="ko-KR" sz="1000">
              <a:cs typeface="Arial" pitchFamily="34" charset="0"/>
            </a:endParaRPr>
          </a:p>
        </p:txBody>
      </p:sp>
      <p:sp>
        <p:nvSpPr>
          <p:cNvPr id="1720322" name="Rectangle 2"/>
          <p:cNvSpPr>
            <a:spLocks noGrp="1" noChangeArrowheads="1"/>
          </p:cNvSpPr>
          <p:nvPr>
            <p:ph type="title"/>
          </p:nvPr>
        </p:nvSpPr>
        <p:spPr>
          <a:xfrm>
            <a:off x="107504" y="332656"/>
            <a:ext cx="8784976" cy="647700"/>
          </a:xfrm>
        </p:spPr>
        <p:txBody>
          <a:bodyPr/>
          <a:lstStyle/>
          <a:p>
            <a:r>
              <a:rPr lang="en-US" altLang="ko-KR" sz="2800" dirty="0">
                <a:latin typeface="Arial" pitchFamily="34" charset="0"/>
                <a:cs typeface="Arial" pitchFamily="34" charset="0"/>
              </a:rPr>
              <a:t>Retransmission strategy: </a:t>
            </a:r>
            <a:r>
              <a:rPr lang="en-US" altLang="ko-KR" sz="3200" dirty="0">
                <a:solidFill>
                  <a:srgbClr val="0000FF"/>
                </a:solidFill>
                <a:latin typeface="Arial" pitchFamily="34" charset="0"/>
                <a:cs typeface="Arial" pitchFamily="34" charset="0"/>
              </a:rPr>
              <a:t>Timer </a:t>
            </a:r>
            <a:r>
              <a:rPr lang="en-US" altLang="ko-KR" sz="3200" dirty="0" smtClean="0">
                <a:solidFill>
                  <a:srgbClr val="0000FF"/>
                </a:solidFill>
                <a:latin typeface="Arial" pitchFamily="34" charset="0"/>
                <a:cs typeface="Arial" pitchFamily="34" charset="0"/>
              </a:rPr>
              <a:t>driven</a:t>
            </a:r>
            <a:endParaRPr lang="en-US" altLang="ko-KR" sz="3200" dirty="0">
              <a:latin typeface="Arial" pitchFamily="34" charset="0"/>
              <a:cs typeface="Arial" pitchFamily="34" charset="0"/>
            </a:endParaRPr>
          </a:p>
        </p:txBody>
      </p:sp>
      <p:sp>
        <p:nvSpPr>
          <p:cNvPr id="1720323" name="Rectangle 3"/>
          <p:cNvSpPr>
            <a:spLocks noGrp="1" noChangeArrowheads="1"/>
          </p:cNvSpPr>
          <p:nvPr>
            <p:ph type="body" idx="1"/>
          </p:nvPr>
        </p:nvSpPr>
        <p:spPr>
          <a:xfrm>
            <a:off x="107504" y="1124744"/>
            <a:ext cx="8956175" cy="5176838"/>
          </a:xfrm>
        </p:spPr>
        <p:txBody>
          <a:bodyPr/>
          <a:lstStyle/>
          <a:p>
            <a:r>
              <a:rPr lang="en-US" altLang="ko-KR" sz="2000" dirty="0">
                <a:latin typeface="Arial" pitchFamily="34" charset="0"/>
                <a:cs typeface="Arial" pitchFamily="34" charset="0"/>
              </a:rPr>
              <a:t>Error control/ Flow control of TCP: </a:t>
            </a:r>
            <a:r>
              <a:rPr lang="en-US" altLang="ko-KR" sz="2000" dirty="0">
                <a:solidFill>
                  <a:srgbClr val="0000FF"/>
                </a:solidFill>
                <a:latin typeface="Arial" pitchFamily="34" charset="0"/>
                <a:cs typeface="Arial" pitchFamily="34" charset="0"/>
              </a:rPr>
              <a:t>Timer driven</a:t>
            </a:r>
            <a:r>
              <a:rPr lang="en-US" altLang="ko-KR" sz="2000" dirty="0">
                <a:latin typeface="Arial" pitchFamily="34" charset="0"/>
                <a:cs typeface="Arial" pitchFamily="34" charset="0"/>
              </a:rPr>
              <a:t> </a:t>
            </a:r>
          </a:p>
          <a:p>
            <a:pPr lvl="1"/>
            <a:r>
              <a:rPr lang="en-US" altLang="ko-KR" sz="1800" dirty="0">
                <a:latin typeface="Arial" pitchFamily="34" charset="0"/>
                <a:cs typeface="Arial" pitchFamily="34" charset="0"/>
              </a:rPr>
              <a:t>positive acknowledge only</a:t>
            </a:r>
          </a:p>
          <a:p>
            <a:pPr lvl="1"/>
            <a:r>
              <a:rPr lang="en-US" altLang="ko-KR" sz="1800" dirty="0">
                <a:latin typeface="Arial" pitchFamily="34" charset="0"/>
                <a:cs typeface="Arial" pitchFamily="34" charset="0"/>
              </a:rPr>
              <a:t>Key design issue in TCP: </a:t>
            </a:r>
            <a:r>
              <a:rPr lang="en-US" altLang="ko-KR" sz="1600" dirty="0">
                <a:solidFill>
                  <a:srgbClr val="FF0000"/>
                </a:solidFill>
                <a:latin typeface="Arial" pitchFamily="34" charset="0"/>
                <a:cs typeface="Arial" pitchFamily="34" charset="0"/>
              </a:rPr>
              <a:t>the value of the retransmission timer</a:t>
            </a:r>
          </a:p>
          <a:p>
            <a:pPr lvl="2"/>
            <a:r>
              <a:rPr lang="en-US" altLang="ko-KR" dirty="0">
                <a:latin typeface="Arial" pitchFamily="34" charset="0"/>
                <a:cs typeface="Arial" pitchFamily="34" charset="0"/>
              </a:rPr>
              <a:t>if too small -&gt; unnecessary retransmissions</a:t>
            </a:r>
          </a:p>
          <a:p>
            <a:pPr lvl="2"/>
            <a:r>
              <a:rPr lang="en-US" altLang="ko-KR" dirty="0">
                <a:latin typeface="Arial" pitchFamily="34" charset="0"/>
                <a:cs typeface="Arial" pitchFamily="34" charset="0"/>
              </a:rPr>
              <a:t>if too big -&gt; sluggish in responding to a lost segment</a:t>
            </a:r>
          </a:p>
          <a:p>
            <a:pPr lvl="2"/>
            <a:r>
              <a:rPr lang="en-US" altLang="ko-KR" dirty="0">
                <a:latin typeface="Arial" pitchFamily="34" charset="0"/>
                <a:cs typeface="Arial" pitchFamily="34" charset="0"/>
              </a:rPr>
              <a:t>should </a:t>
            </a:r>
            <a:r>
              <a:rPr lang="en-US" altLang="ko-KR" dirty="0" smtClean="0">
                <a:latin typeface="Arial" pitchFamily="34" charset="0"/>
                <a:cs typeface="Arial" pitchFamily="34" charset="0"/>
              </a:rPr>
              <a:t>be </a:t>
            </a:r>
            <a:r>
              <a:rPr lang="en-US" altLang="ko-KR" dirty="0">
                <a:latin typeface="Arial" pitchFamily="34" charset="0"/>
                <a:cs typeface="Arial" pitchFamily="34" charset="0"/>
              </a:rPr>
              <a:t>longer than RTT</a:t>
            </a:r>
          </a:p>
          <a:p>
            <a:pPr marL="1446213" lvl="3">
              <a:tabLst>
                <a:tab pos="1439863" algn="l"/>
              </a:tabLst>
            </a:pPr>
            <a:r>
              <a:rPr lang="en-US" altLang="ko-KR" dirty="0" smtClean="0">
                <a:latin typeface="Arial" pitchFamily="34" charset="0"/>
                <a:cs typeface="Arial" pitchFamily="34" charset="0"/>
              </a:rPr>
              <a:t>Why longer?: </a:t>
            </a:r>
            <a:r>
              <a:rPr lang="en-US" altLang="ko-KR" dirty="0">
                <a:latin typeface="Arial" pitchFamily="34" charset="0"/>
                <a:cs typeface="Arial" pitchFamily="34" charset="0"/>
              </a:rPr>
              <a:t>D</a:t>
            </a:r>
            <a:r>
              <a:rPr lang="en-US" altLang="ko-KR" dirty="0" smtClean="0">
                <a:latin typeface="Arial" pitchFamily="34" charset="0"/>
                <a:cs typeface="Arial" pitchFamily="34" charset="0"/>
              </a:rPr>
              <a:t>elay </a:t>
            </a:r>
            <a:r>
              <a:rPr lang="en-US" altLang="ko-KR" dirty="0">
                <a:latin typeface="Arial" pitchFamily="34" charset="0"/>
                <a:cs typeface="Arial" pitchFamily="34" charset="0"/>
              </a:rPr>
              <a:t>will vary with changing Internet conditions</a:t>
            </a:r>
          </a:p>
          <a:p>
            <a:pPr lvl="2"/>
            <a:r>
              <a:rPr lang="en-US" altLang="ko-KR" dirty="0">
                <a:latin typeface="Arial" pitchFamily="34" charset="0"/>
                <a:cs typeface="Arial" pitchFamily="34" charset="0"/>
              </a:rPr>
              <a:t>fixed timer ?; delay variance</a:t>
            </a:r>
          </a:p>
          <a:p>
            <a:pPr lvl="2"/>
            <a:r>
              <a:rPr lang="en-US" altLang="ko-KR" dirty="0">
                <a:latin typeface="Arial" pitchFamily="34" charset="0"/>
                <a:cs typeface="Arial" pitchFamily="34" charset="0"/>
              </a:rPr>
              <a:t>Adaptive scheme ?; own problems to measure</a:t>
            </a:r>
          </a:p>
          <a:p>
            <a:r>
              <a:rPr lang="en-US" altLang="ko-KR" sz="2000" dirty="0">
                <a:latin typeface="Arial" pitchFamily="34" charset="0"/>
                <a:cs typeface="Arial" pitchFamily="34" charset="0"/>
              </a:rPr>
              <a:t>Spurious timeouts</a:t>
            </a:r>
          </a:p>
          <a:p>
            <a:pPr lvl="1"/>
            <a:r>
              <a:rPr lang="en-US" altLang="ko-KR" sz="1800" dirty="0">
                <a:latin typeface="Arial" pitchFamily="34" charset="0"/>
                <a:cs typeface="Arial" pitchFamily="34" charset="0"/>
              </a:rPr>
              <a:t>“Conservation of packets” </a:t>
            </a:r>
            <a:r>
              <a:rPr lang="en-US" altLang="ko-KR" sz="1800" dirty="0" smtClean="0">
                <a:latin typeface="Arial" pitchFamily="34" charset="0"/>
                <a:cs typeface="Arial" pitchFamily="34" charset="0"/>
              </a:rPr>
              <a:t>principle</a:t>
            </a:r>
            <a:r>
              <a:rPr lang="en-US" altLang="ko-KR" sz="1800" baseline="30000" dirty="0" smtClean="0">
                <a:latin typeface="Arial" pitchFamily="34" charset="0"/>
                <a:cs typeface="Arial" pitchFamily="34" charset="0"/>
              </a:rPr>
              <a:t>*</a:t>
            </a:r>
            <a:r>
              <a:rPr lang="en-US" altLang="ko-KR" sz="1800" dirty="0" smtClean="0">
                <a:latin typeface="Arial" pitchFamily="34" charset="0"/>
                <a:cs typeface="Arial" pitchFamily="34" charset="0"/>
              </a:rPr>
              <a:t> </a:t>
            </a:r>
            <a:r>
              <a:rPr lang="en-US" altLang="ko-KR" sz="1800" dirty="0">
                <a:latin typeface="Arial" pitchFamily="34" charset="0"/>
                <a:cs typeface="Arial" pitchFamily="34" charset="0"/>
              </a:rPr>
              <a:t>– more than a window worth of packets in </a:t>
            </a:r>
            <a:r>
              <a:rPr lang="en-US" altLang="ko-KR" sz="1800" dirty="0" smtClean="0">
                <a:latin typeface="Arial" pitchFamily="34" charset="0"/>
                <a:cs typeface="Arial" pitchFamily="34" charset="0"/>
              </a:rPr>
              <a:t>flight</a:t>
            </a:r>
          </a:p>
          <a:p>
            <a:pPr lvl="1">
              <a:buFont typeface="Arial" charset="0"/>
              <a:buChar char="•"/>
            </a:pPr>
            <a:r>
              <a:rPr lang="en-US" altLang="ko-KR" sz="1400" i="1" dirty="0" smtClean="0">
                <a:latin typeface="Arial Unicode MS" panose="020B0604020202020204" pitchFamily="50" charset="-127"/>
                <a:ea typeface="Arial Unicode MS" panose="020B0604020202020204" pitchFamily="50" charset="-127"/>
                <a:cs typeface="Arial Unicode MS" panose="020B0604020202020204" pitchFamily="50" charset="-127"/>
              </a:rPr>
              <a:t>For </a:t>
            </a:r>
            <a:r>
              <a:rPr lang="en-US" altLang="ko-KR" sz="1400" i="1" dirty="0">
                <a:latin typeface="Arial Unicode MS" panose="020B0604020202020204" pitchFamily="50" charset="-127"/>
                <a:ea typeface="Arial Unicode MS" panose="020B0604020202020204" pitchFamily="50" charset="-127"/>
                <a:cs typeface="Arial Unicode MS" panose="020B0604020202020204" pitchFamily="50" charset="-127"/>
              </a:rPr>
              <a:t>a connection to be in equilibrium and for a packet flow to be conservative, a new packet isn't put into the network until an old packet leaves</a:t>
            </a:r>
            <a:r>
              <a:rPr lang="en-US" altLang="ko-KR" sz="1400" i="1" dirty="0" smtClean="0">
                <a:latin typeface="Arial Unicode MS" panose="020B0604020202020204" pitchFamily="50" charset="-127"/>
                <a:ea typeface="Arial Unicode MS" panose="020B0604020202020204" pitchFamily="50" charset="-127"/>
                <a:cs typeface="Arial Unicode MS" panose="020B0604020202020204" pitchFamily="50" charset="-127"/>
              </a:rPr>
              <a:t>.</a:t>
            </a:r>
          </a:p>
          <a:p>
            <a:pPr lvl="1">
              <a:buFont typeface="Arial" charset="0"/>
              <a:buChar char="•"/>
            </a:pPr>
            <a:r>
              <a:rPr lang="en-US" altLang="ko-KR" sz="1400" i="1" dirty="0">
                <a:latin typeface="Arial Unicode MS" panose="020B0604020202020204" pitchFamily="50" charset="-127"/>
                <a:ea typeface="Arial Unicode MS" panose="020B0604020202020204" pitchFamily="50" charset="-127"/>
                <a:cs typeface="Arial Unicode MS" panose="020B0604020202020204" pitchFamily="50" charset="-127"/>
              </a:rPr>
              <a:t>A sudden delay increase can cause a spurious TCP </a:t>
            </a:r>
            <a:r>
              <a:rPr lang="en-US" altLang="ko-KR" sz="1400" i="1" dirty="0" smtClean="0">
                <a:latin typeface="Arial Unicode MS" panose="020B0604020202020204" pitchFamily="50" charset="-127"/>
                <a:ea typeface="Arial Unicode MS" panose="020B0604020202020204" pitchFamily="50" charset="-127"/>
                <a:cs typeface="Arial Unicode MS" panose="020B0604020202020204" pitchFamily="50" charset="-127"/>
              </a:rPr>
              <a:t>timeout: e.g. delay of wireless link due to cell changes</a:t>
            </a:r>
          </a:p>
          <a:p>
            <a:pPr lvl="2">
              <a:buFont typeface="Wingdings" pitchFamily="2" charset="2"/>
              <a:buChar char="Ø"/>
            </a:pPr>
            <a:r>
              <a:rPr lang="en-US" altLang="ko-KR" sz="1050" i="1" dirty="0">
                <a:latin typeface="Arial Unicode MS" panose="020B0604020202020204" pitchFamily="50" charset="-127"/>
                <a:ea typeface="Arial Unicode MS" panose="020B0604020202020204" pitchFamily="50" charset="-127"/>
                <a:cs typeface="Arial Unicode MS" panose="020B0604020202020204" pitchFamily="50" charset="-127"/>
              </a:rPr>
              <a:t>calculating the round-trip timing should take into account the round-trip </a:t>
            </a:r>
            <a:r>
              <a:rPr lang="en-US" altLang="ko-KR" sz="1050" i="1" dirty="0" smtClean="0">
                <a:latin typeface="Arial Unicode MS" panose="020B0604020202020204" pitchFamily="50" charset="-127"/>
                <a:ea typeface="Arial Unicode MS" panose="020B0604020202020204" pitchFamily="50" charset="-127"/>
                <a:cs typeface="Arial Unicode MS" panose="020B0604020202020204" pitchFamily="50" charset="-127"/>
              </a:rPr>
              <a:t>variance</a:t>
            </a:r>
          </a:p>
          <a:p>
            <a:pPr lvl="2">
              <a:buFont typeface="Wingdings" pitchFamily="2" charset="2"/>
              <a:buChar char="Ø"/>
            </a:pPr>
            <a:r>
              <a:rPr lang="en-US" altLang="ko-KR" sz="1050" i="1" dirty="0" smtClean="0">
                <a:latin typeface="Arial Unicode MS" panose="020B0604020202020204" pitchFamily="50" charset="-127"/>
                <a:ea typeface="Arial Unicode MS" panose="020B0604020202020204" pitchFamily="50" charset="-127"/>
                <a:cs typeface="Arial Unicode MS" panose="020B0604020202020204" pitchFamily="50" charset="-127"/>
              </a:rPr>
              <a:t>Timestamp? Random delay injection?...</a:t>
            </a:r>
            <a:endParaRPr lang="en-US" altLang="ko-KR" sz="800" i="1"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Tree>
    <p:extLst>
      <p:ext uri="{BB962C8B-B14F-4D97-AF65-F5344CB8AC3E}">
        <p14:creationId xmlns:p14="http://schemas.microsoft.com/office/powerpoint/2010/main" val="3745829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9F3E07CE-109A-497E-8D5B-59918BDB1BC2}" type="slidenum">
              <a:rPr lang="en-US" altLang="ko-KR">
                <a:cs typeface="Arial" pitchFamily="34" charset="0"/>
              </a:rPr>
              <a:pPr/>
              <a:t>14</a:t>
            </a:fld>
            <a:endParaRPr lang="en-US" altLang="ko-KR" sz="1000">
              <a:cs typeface="Arial" pitchFamily="34" charset="0"/>
            </a:endParaRPr>
          </a:p>
        </p:txBody>
      </p:sp>
      <p:sp>
        <p:nvSpPr>
          <p:cNvPr id="1722370" name="Rectangle 2"/>
          <p:cNvSpPr>
            <a:spLocks noGrp="1" noChangeArrowheads="1"/>
          </p:cNvSpPr>
          <p:nvPr>
            <p:ph type="title"/>
          </p:nvPr>
        </p:nvSpPr>
        <p:spPr>
          <a:xfrm>
            <a:off x="701675" y="400050"/>
            <a:ext cx="8137525" cy="647700"/>
          </a:xfrm>
        </p:spPr>
        <p:txBody>
          <a:bodyPr/>
          <a:lstStyle/>
          <a:p>
            <a:r>
              <a:rPr lang="en-US" altLang="ko-KR">
                <a:latin typeface="Arial" pitchFamily="34" charset="0"/>
                <a:cs typeface="Arial" pitchFamily="34" charset="0"/>
              </a:rPr>
              <a:t>Retransmission strategy</a:t>
            </a:r>
          </a:p>
        </p:txBody>
      </p:sp>
      <p:sp>
        <p:nvSpPr>
          <p:cNvPr id="2" name="직사각형 1"/>
          <p:cNvSpPr/>
          <p:nvPr/>
        </p:nvSpPr>
        <p:spPr>
          <a:xfrm>
            <a:off x="6084169" y="3140968"/>
            <a:ext cx="3024335" cy="338554"/>
          </a:xfrm>
          <a:prstGeom prst="rect">
            <a:avLst/>
          </a:prstGeom>
          <a:ln>
            <a:solidFill>
              <a:schemeClr val="bg1"/>
            </a:solidFill>
          </a:ln>
        </p:spPr>
        <p:txBody>
          <a:bodyPr wrap="square">
            <a:spAutoFit/>
          </a:bodyPr>
          <a:lstStyle/>
          <a:p>
            <a:r>
              <a:rPr lang="en-US" altLang="ko-KR" b="1" dirty="0" smtClean="0">
                <a:solidFill>
                  <a:srgbClr val="0000FF"/>
                </a:solidFill>
                <a:ea typeface="굴림" charset="-127"/>
                <a:cs typeface="Arial" pitchFamily="34" charset="0"/>
              </a:rPr>
              <a:t>Exponential </a:t>
            </a:r>
            <a:r>
              <a:rPr lang="en-US" altLang="ko-KR" b="1" dirty="0">
                <a:solidFill>
                  <a:srgbClr val="0000FF"/>
                </a:solidFill>
                <a:ea typeface="굴림" charset="-127"/>
                <a:cs typeface="Arial" pitchFamily="34" charset="0"/>
              </a:rPr>
              <a:t>moving </a:t>
            </a:r>
            <a:r>
              <a:rPr lang="en-US" altLang="ko-KR" b="1" dirty="0" smtClean="0">
                <a:solidFill>
                  <a:srgbClr val="0000FF"/>
                </a:solidFill>
                <a:ea typeface="굴림" charset="-127"/>
                <a:cs typeface="Arial" pitchFamily="34" charset="0"/>
              </a:rPr>
              <a:t>average</a:t>
            </a:r>
            <a:endParaRPr lang="ko-KR" altLang="en-US" b="1" dirty="0">
              <a:solidFill>
                <a:srgbClr val="0000FF"/>
              </a:solidFill>
              <a:cs typeface="Arial" pitchFamily="34" charset="0"/>
            </a:endParaRPr>
          </a:p>
        </p:txBody>
      </p:sp>
      <p:graphicFrame>
        <p:nvGraphicFramePr>
          <p:cNvPr id="3" name="개체 2"/>
          <p:cNvGraphicFramePr>
            <a:graphicFrameLocks noChangeAspect="1"/>
          </p:cNvGraphicFramePr>
          <p:nvPr>
            <p:extLst>
              <p:ext uri="{D42A27DB-BD31-4B8C-83A1-F6EECF244321}">
                <p14:modId xmlns:p14="http://schemas.microsoft.com/office/powerpoint/2010/main" val="2657364525"/>
              </p:ext>
            </p:extLst>
          </p:nvPr>
        </p:nvGraphicFramePr>
        <p:xfrm>
          <a:off x="107504" y="1484313"/>
          <a:ext cx="8784976" cy="4554537"/>
        </p:xfrm>
        <a:graphic>
          <a:graphicData uri="http://schemas.openxmlformats.org/presentationml/2006/ole">
            <mc:AlternateContent xmlns:mc="http://schemas.openxmlformats.org/markup-compatibility/2006">
              <mc:Choice xmlns:v="urn:schemas-microsoft-com:vml" Requires="v">
                <p:oleObj spid="_x0000_s9228" name="수식" r:id="rId4" imgW="7200720" imgH="3708360" progId="Equation.3">
                  <p:embed/>
                </p:oleObj>
              </mc:Choice>
              <mc:Fallback>
                <p:oleObj name="수식" r:id="rId4" imgW="7200720" imgH="3708360" progId="Equation.3">
                  <p:embed/>
                  <p:pic>
                    <p:nvPicPr>
                      <p:cNvPr id="0" name=""/>
                      <p:cNvPicPr>
                        <a:picLocks noChangeAspect="1" noChangeArrowheads="1"/>
                      </p:cNvPicPr>
                      <p:nvPr/>
                    </p:nvPicPr>
                    <p:blipFill>
                      <a:blip r:embed="rId5"/>
                      <a:srcRect/>
                      <a:stretch>
                        <a:fillRect/>
                      </a:stretch>
                    </p:blipFill>
                    <p:spPr bwMode="auto">
                      <a:xfrm>
                        <a:off x="107504" y="1484313"/>
                        <a:ext cx="8784976" cy="4554537"/>
                      </a:xfrm>
                      <a:prstGeom prst="rect">
                        <a:avLst/>
                      </a:prstGeom>
                      <a:noFill/>
                      <a:ln>
                        <a:noFill/>
                      </a:ln>
                    </p:spPr>
                  </p:pic>
                </p:oleObj>
              </mc:Fallback>
            </mc:AlternateContent>
          </a:graphicData>
        </a:graphic>
      </p:graphicFrame>
      <p:sp>
        <p:nvSpPr>
          <p:cNvPr id="8" name="직사각형 7"/>
          <p:cNvSpPr/>
          <p:nvPr/>
        </p:nvSpPr>
        <p:spPr>
          <a:xfrm>
            <a:off x="6601254" y="1700808"/>
            <a:ext cx="2507250" cy="338554"/>
          </a:xfrm>
          <a:prstGeom prst="rect">
            <a:avLst/>
          </a:prstGeom>
          <a:ln>
            <a:solidFill>
              <a:schemeClr val="bg1"/>
            </a:solidFill>
          </a:ln>
        </p:spPr>
        <p:txBody>
          <a:bodyPr wrap="square">
            <a:spAutoFit/>
          </a:bodyPr>
          <a:lstStyle/>
          <a:p>
            <a:r>
              <a:rPr lang="en-US" altLang="ko-KR" b="1" dirty="0" smtClean="0">
                <a:solidFill>
                  <a:srgbClr val="0000FF"/>
                </a:solidFill>
                <a:ea typeface="굴림" charset="-127"/>
                <a:cs typeface="Arial" pitchFamily="34" charset="0"/>
              </a:rPr>
              <a:t>Simple </a:t>
            </a:r>
            <a:r>
              <a:rPr lang="en-US" altLang="ko-KR" b="1" dirty="0">
                <a:solidFill>
                  <a:srgbClr val="0000FF"/>
                </a:solidFill>
                <a:ea typeface="굴림" charset="-127"/>
                <a:cs typeface="Arial" pitchFamily="34" charset="0"/>
              </a:rPr>
              <a:t>moving </a:t>
            </a:r>
            <a:r>
              <a:rPr lang="en-US" altLang="ko-KR" b="1" dirty="0" smtClean="0">
                <a:solidFill>
                  <a:srgbClr val="0000FF"/>
                </a:solidFill>
                <a:ea typeface="굴림" charset="-127"/>
                <a:cs typeface="Arial" pitchFamily="34" charset="0"/>
              </a:rPr>
              <a:t>average</a:t>
            </a:r>
            <a:endParaRPr lang="ko-KR" altLang="en-US" b="1" dirty="0">
              <a:solidFill>
                <a:srgbClr val="0000FF"/>
              </a:solidFill>
              <a:cs typeface="Arial" pitchFamily="34" charset="0"/>
            </a:endParaRPr>
          </a:p>
        </p:txBody>
      </p:sp>
    </p:spTree>
    <p:extLst>
      <p:ext uri="{BB962C8B-B14F-4D97-AF65-F5344CB8AC3E}">
        <p14:creationId xmlns:p14="http://schemas.microsoft.com/office/powerpoint/2010/main" val="37574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3"/>
          <p:cNvSpPr>
            <a:spLocks noGrp="1"/>
          </p:cNvSpPr>
          <p:nvPr>
            <p:ph type="sldNum" sz="quarter" idx="4294967295"/>
          </p:nvPr>
        </p:nvSpPr>
        <p:spPr>
          <a:xfrm>
            <a:off x="7000875" y="6240463"/>
            <a:ext cx="1905000" cy="457200"/>
          </a:xfrm>
          <a:prstGeom prst="rect">
            <a:avLst/>
          </a:prstGeom>
        </p:spPr>
        <p:txBody>
          <a:bodyPr/>
          <a:lstStyle/>
          <a:p>
            <a:fld id="{3E49F54E-A7B4-486F-B589-7DAA6224E09E}" type="slidenum">
              <a:rPr lang="en-US" altLang="ko-KR">
                <a:cs typeface="Arial" pitchFamily="34" charset="0"/>
              </a:rPr>
              <a:pPr/>
              <a:t>15</a:t>
            </a:fld>
            <a:endParaRPr lang="en-US" altLang="ko-KR" sz="1000">
              <a:cs typeface="Arial" pitchFamily="34" charset="0"/>
            </a:endParaRPr>
          </a:p>
        </p:txBody>
      </p:sp>
      <p:sp>
        <p:nvSpPr>
          <p:cNvPr id="1724418" name="Rectangle 2"/>
          <p:cNvSpPr>
            <a:spLocks noGrp="1" noChangeArrowheads="1"/>
          </p:cNvSpPr>
          <p:nvPr>
            <p:ph type="title"/>
          </p:nvPr>
        </p:nvSpPr>
        <p:spPr>
          <a:xfrm>
            <a:off x="701675" y="400050"/>
            <a:ext cx="8137525" cy="647700"/>
          </a:xfrm>
        </p:spPr>
        <p:txBody>
          <a:bodyPr/>
          <a:lstStyle/>
          <a:p>
            <a:r>
              <a:rPr lang="en-US" altLang="ko-KR">
                <a:latin typeface="Arial" pitchFamily="34" charset="0"/>
                <a:cs typeface="Arial" pitchFamily="34" charset="0"/>
              </a:rPr>
              <a:t>Retransmission strategy</a:t>
            </a:r>
          </a:p>
        </p:txBody>
      </p:sp>
      <p:pic>
        <p:nvPicPr>
          <p:cNvPr id="17244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9886"/>
            <a:ext cx="4419600"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244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2938" y="1519411"/>
            <a:ext cx="4691062"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51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3"/>
          <p:cNvSpPr>
            <a:spLocks noGrp="1"/>
          </p:cNvSpPr>
          <p:nvPr>
            <p:ph type="sldNum" sz="quarter" idx="4294967295"/>
          </p:nvPr>
        </p:nvSpPr>
        <p:spPr>
          <a:xfrm>
            <a:off x="7000875" y="6240463"/>
            <a:ext cx="1905000" cy="457200"/>
          </a:xfrm>
          <a:prstGeom prst="rect">
            <a:avLst/>
          </a:prstGeom>
        </p:spPr>
        <p:txBody>
          <a:bodyPr/>
          <a:lstStyle/>
          <a:p>
            <a:fld id="{4D803D20-425C-48AF-8ED6-811711F93D5F}" type="slidenum">
              <a:rPr lang="en-US" altLang="ko-KR">
                <a:cs typeface="Arial" pitchFamily="34" charset="0"/>
              </a:rPr>
              <a:pPr/>
              <a:t>16</a:t>
            </a:fld>
            <a:endParaRPr lang="en-US" altLang="ko-KR" sz="1000">
              <a:cs typeface="Arial" pitchFamily="34" charset="0"/>
            </a:endParaRPr>
          </a:p>
        </p:txBody>
      </p:sp>
      <p:sp>
        <p:nvSpPr>
          <p:cNvPr id="1726466" name="Rectangle 2"/>
          <p:cNvSpPr>
            <a:spLocks noGrp="1" noChangeArrowheads="1"/>
          </p:cNvSpPr>
          <p:nvPr>
            <p:ph type="title"/>
          </p:nvPr>
        </p:nvSpPr>
        <p:spPr>
          <a:xfrm>
            <a:off x="683568" y="477044"/>
            <a:ext cx="8137525" cy="647700"/>
          </a:xfrm>
        </p:spPr>
        <p:txBody>
          <a:bodyPr/>
          <a:lstStyle/>
          <a:p>
            <a:r>
              <a:rPr lang="en-US" altLang="ko-KR" sz="3200" dirty="0">
                <a:latin typeface="Arial" pitchFamily="34" charset="0"/>
                <a:cs typeface="Arial" pitchFamily="34" charset="0"/>
              </a:rPr>
              <a:t>Retransmission timer management;</a:t>
            </a:r>
            <a:br>
              <a:rPr lang="en-US" altLang="ko-KR" sz="3200" dirty="0">
                <a:latin typeface="Arial" pitchFamily="34" charset="0"/>
                <a:cs typeface="Arial" pitchFamily="34" charset="0"/>
              </a:rPr>
            </a:br>
            <a:r>
              <a:rPr lang="en-US" altLang="ko-KR" sz="3200" dirty="0">
                <a:latin typeface="Arial" pitchFamily="34" charset="0"/>
                <a:cs typeface="Arial" pitchFamily="34" charset="0"/>
              </a:rPr>
              <a:t> RTT variance estimation</a:t>
            </a:r>
            <a:endParaRPr lang="en-US" altLang="ko-KR" dirty="0">
              <a:latin typeface="Arial" pitchFamily="34" charset="0"/>
              <a:cs typeface="Arial" pitchFamily="34" charset="0"/>
            </a:endParaRPr>
          </a:p>
        </p:txBody>
      </p:sp>
      <p:sp>
        <p:nvSpPr>
          <p:cNvPr id="1726467" name="Rectangle 3"/>
          <p:cNvSpPr>
            <a:spLocks noGrp="1" noChangeArrowheads="1"/>
          </p:cNvSpPr>
          <p:nvPr>
            <p:ph type="body" idx="1"/>
          </p:nvPr>
        </p:nvSpPr>
        <p:spPr>
          <a:xfrm>
            <a:off x="161924" y="1111250"/>
            <a:ext cx="8946580" cy="2614613"/>
          </a:xfrm>
        </p:spPr>
        <p:txBody>
          <a:bodyPr/>
          <a:lstStyle/>
          <a:p>
            <a:r>
              <a:rPr lang="en-US" altLang="ko-KR" sz="2400" dirty="0">
                <a:latin typeface="Arial" pitchFamily="34" charset="0"/>
                <a:cs typeface="Arial" pitchFamily="34" charset="0"/>
              </a:rPr>
              <a:t>RTT variance estimation(Jacobson’s Algorithm)</a:t>
            </a:r>
          </a:p>
          <a:p>
            <a:pPr lvl="1"/>
            <a:r>
              <a:rPr lang="en-US" altLang="ko-KR" sz="2000" dirty="0">
                <a:latin typeface="Arial" pitchFamily="34" charset="0"/>
                <a:cs typeface="Arial" pitchFamily="34" charset="0"/>
              </a:rPr>
              <a:t>RTT: relatively high variance:  </a:t>
            </a:r>
            <a:r>
              <a:rPr lang="en-US" altLang="ko-KR" sz="2000" dirty="0">
                <a:solidFill>
                  <a:srgbClr val="0000FF"/>
                </a:solidFill>
                <a:latin typeface="Arial" pitchFamily="34" charset="0"/>
                <a:cs typeface="Arial" pitchFamily="34" charset="0"/>
              </a:rPr>
              <a:t>At high </a:t>
            </a:r>
            <a:r>
              <a:rPr lang="en-US" altLang="ko-KR" sz="2000" dirty="0" smtClean="0">
                <a:solidFill>
                  <a:srgbClr val="0000FF"/>
                </a:solidFill>
                <a:latin typeface="Arial" pitchFamily="34" charset="0"/>
                <a:cs typeface="Arial" pitchFamily="34" charset="0"/>
              </a:rPr>
              <a:t>loads, </a:t>
            </a:r>
            <a:r>
              <a:rPr lang="en-US" altLang="ko-KR" sz="2000" dirty="0">
                <a:solidFill>
                  <a:srgbClr val="0000FF"/>
                </a:solidFill>
                <a:latin typeface="Arial" pitchFamily="34" charset="0"/>
                <a:cs typeface="Arial" pitchFamily="34" charset="0"/>
              </a:rPr>
              <a:t>round trip variance is high</a:t>
            </a:r>
          </a:p>
          <a:p>
            <a:pPr lvl="2"/>
            <a:r>
              <a:rPr lang="en-US" altLang="ko-KR" dirty="0">
                <a:latin typeface="Arial" pitchFamily="34" charset="0"/>
                <a:cs typeface="Arial" pitchFamily="34" charset="0"/>
              </a:rPr>
              <a:t>when data rate on the TCP connection is low -&gt; transmission delay is relatively large compared to propagation delay -&gt; variance in IP datagram size is significant -&gt; property of </a:t>
            </a:r>
            <a:r>
              <a:rPr lang="en-US" altLang="ko-KR" dirty="0" smtClean="0">
                <a:latin typeface="Arial" pitchFamily="34" charset="0"/>
                <a:cs typeface="Arial" pitchFamily="34" charset="0"/>
              </a:rPr>
              <a:t>data </a:t>
            </a:r>
            <a:r>
              <a:rPr lang="en-US" altLang="ko-KR" dirty="0">
                <a:latin typeface="Arial" pitchFamily="34" charset="0"/>
                <a:cs typeface="Arial" pitchFamily="34" charset="0"/>
              </a:rPr>
              <a:t>network</a:t>
            </a:r>
          </a:p>
          <a:p>
            <a:pPr lvl="2"/>
            <a:r>
              <a:rPr lang="en-US" altLang="ko-KR" dirty="0">
                <a:latin typeface="Arial" pitchFamily="34" charset="0"/>
                <a:cs typeface="Arial" pitchFamily="34" charset="0"/>
              </a:rPr>
              <a:t>abrupt changes in RTT due to traffic from other source</a:t>
            </a:r>
          </a:p>
          <a:p>
            <a:pPr lvl="2"/>
            <a:r>
              <a:rPr lang="en-US" altLang="ko-KR" dirty="0">
                <a:latin typeface="Arial" pitchFamily="34" charset="0"/>
                <a:cs typeface="Arial" pitchFamily="34" charset="0"/>
              </a:rPr>
              <a:t>due to cumulative </a:t>
            </a:r>
            <a:r>
              <a:rPr lang="en-US" altLang="ko-KR" dirty="0" smtClean="0">
                <a:latin typeface="Arial" pitchFamily="34" charset="0"/>
                <a:cs typeface="Arial" pitchFamily="34" charset="0"/>
              </a:rPr>
              <a:t>acknowledgement</a:t>
            </a:r>
          </a:p>
          <a:p>
            <a:pPr lvl="1"/>
            <a:r>
              <a:rPr lang="fr-FR" altLang="ko-KR" sz="2000" dirty="0" smtClean="0">
                <a:latin typeface="Arial" pitchFamily="34" charset="0"/>
                <a:cs typeface="Arial" pitchFamily="34" charset="0"/>
              </a:rPr>
              <a:t>Mean</a:t>
            </a:r>
            <a:r>
              <a:rPr lang="ko-KR" altLang="en-US" sz="2000" dirty="0" smtClean="0">
                <a:latin typeface="Arial" pitchFamily="34" charset="0"/>
                <a:cs typeface="Arial" pitchFamily="34" charset="0"/>
              </a:rPr>
              <a:t> </a:t>
            </a:r>
            <a:r>
              <a:rPr lang="en-US" altLang="ko-KR" sz="2000" dirty="0" smtClean="0">
                <a:latin typeface="Arial" pitchFamily="34" charset="0"/>
                <a:cs typeface="Arial" pitchFamily="34" charset="0"/>
              </a:rPr>
              <a:t>absolute deviation</a:t>
            </a:r>
            <a:endParaRPr lang="en-US" altLang="ko-KR" sz="2000" dirty="0">
              <a:latin typeface="Arial" pitchFamily="34" charset="0"/>
              <a:cs typeface="Arial" pitchFamily="34" charset="0"/>
            </a:endParaRPr>
          </a:p>
        </p:txBody>
      </p:sp>
      <p:graphicFrame>
        <p:nvGraphicFramePr>
          <p:cNvPr id="1726468" name="Object 4"/>
          <p:cNvGraphicFramePr>
            <a:graphicFrameLocks noChangeAspect="1"/>
          </p:cNvGraphicFramePr>
          <p:nvPr>
            <p:extLst>
              <p:ext uri="{D42A27DB-BD31-4B8C-83A1-F6EECF244321}">
                <p14:modId xmlns:p14="http://schemas.microsoft.com/office/powerpoint/2010/main" val="902443289"/>
              </p:ext>
            </p:extLst>
          </p:nvPr>
        </p:nvGraphicFramePr>
        <p:xfrm>
          <a:off x="1255713" y="3814216"/>
          <a:ext cx="6692900" cy="2351088"/>
        </p:xfrm>
        <a:graphic>
          <a:graphicData uri="http://schemas.openxmlformats.org/presentationml/2006/ole">
            <mc:AlternateContent xmlns:mc="http://schemas.openxmlformats.org/markup-compatibility/2006">
              <mc:Choice xmlns:v="urn:schemas-microsoft-com:vml" Requires="v">
                <p:oleObj spid="_x0000_s10252" name="Equation" r:id="rId4" imgW="4267080" imgH="1549080" progId="Equation.3">
                  <p:embed/>
                </p:oleObj>
              </mc:Choice>
              <mc:Fallback>
                <p:oleObj name="Equation" r:id="rId4" imgW="4267080" imgH="1549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713" y="3814216"/>
                        <a:ext cx="6692900" cy="235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직사각형 6"/>
          <p:cNvSpPr/>
          <p:nvPr/>
        </p:nvSpPr>
        <p:spPr>
          <a:xfrm>
            <a:off x="6588224" y="4725144"/>
            <a:ext cx="2507250" cy="338554"/>
          </a:xfrm>
          <a:prstGeom prst="rect">
            <a:avLst/>
          </a:prstGeom>
          <a:ln>
            <a:solidFill>
              <a:schemeClr val="bg1"/>
            </a:solidFill>
          </a:ln>
        </p:spPr>
        <p:txBody>
          <a:bodyPr wrap="square">
            <a:spAutoFit/>
          </a:bodyPr>
          <a:lstStyle/>
          <a:p>
            <a:r>
              <a:rPr lang="en-US" altLang="ko-KR" b="1" dirty="0" smtClean="0">
                <a:solidFill>
                  <a:srgbClr val="0000FF"/>
                </a:solidFill>
                <a:ea typeface="굴림" charset="-127"/>
                <a:cs typeface="Arial" pitchFamily="34" charset="0"/>
              </a:rPr>
              <a:t>Simple </a:t>
            </a:r>
            <a:r>
              <a:rPr lang="en-US" altLang="ko-KR" b="1" dirty="0">
                <a:solidFill>
                  <a:srgbClr val="0000FF"/>
                </a:solidFill>
                <a:ea typeface="굴림" charset="-127"/>
                <a:cs typeface="Arial" pitchFamily="34" charset="0"/>
              </a:rPr>
              <a:t>moving </a:t>
            </a:r>
            <a:r>
              <a:rPr lang="en-US" altLang="ko-KR" b="1" dirty="0" smtClean="0">
                <a:solidFill>
                  <a:srgbClr val="0000FF"/>
                </a:solidFill>
                <a:ea typeface="굴림" charset="-127"/>
                <a:cs typeface="Arial" pitchFamily="34" charset="0"/>
              </a:rPr>
              <a:t>average</a:t>
            </a:r>
            <a:endParaRPr lang="ko-KR" altLang="en-US" b="1" dirty="0">
              <a:solidFill>
                <a:srgbClr val="0000FF"/>
              </a:solidFill>
              <a:cs typeface="Arial" pitchFamily="34" charset="0"/>
            </a:endParaRPr>
          </a:p>
        </p:txBody>
      </p:sp>
    </p:spTree>
    <p:extLst>
      <p:ext uri="{BB962C8B-B14F-4D97-AF65-F5344CB8AC3E}">
        <p14:creationId xmlns:p14="http://schemas.microsoft.com/office/powerpoint/2010/main" val="3925265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3"/>
          <p:cNvSpPr>
            <a:spLocks noGrp="1"/>
          </p:cNvSpPr>
          <p:nvPr>
            <p:ph type="sldNum" sz="quarter" idx="4294967295"/>
          </p:nvPr>
        </p:nvSpPr>
        <p:spPr>
          <a:xfrm>
            <a:off x="7000875" y="6240463"/>
            <a:ext cx="1905000" cy="457200"/>
          </a:xfrm>
          <a:prstGeom prst="rect">
            <a:avLst/>
          </a:prstGeom>
        </p:spPr>
        <p:txBody>
          <a:bodyPr/>
          <a:lstStyle/>
          <a:p>
            <a:fld id="{AF071A3F-3325-4E11-9DE5-F389B9706596}" type="slidenum">
              <a:rPr lang="en-US" altLang="ko-KR">
                <a:cs typeface="Arial" pitchFamily="34" charset="0"/>
              </a:rPr>
              <a:pPr/>
              <a:t>17</a:t>
            </a:fld>
            <a:endParaRPr lang="en-US" altLang="ko-KR" sz="1000">
              <a:cs typeface="Arial" pitchFamily="34" charset="0"/>
            </a:endParaRPr>
          </a:p>
        </p:txBody>
      </p:sp>
      <p:sp>
        <p:nvSpPr>
          <p:cNvPr id="1728514" name="Rectangle 2"/>
          <p:cNvSpPr>
            <a:spLocks noGrp="1" noChangeArrowheads="1"/>
          </p:cNvSpPr>
          <p:nvPr>
            <p:ph type="title"/>
          </p:nvPr>
        </p:nvSpPr>
        <p:spPr>
          <a:xfrm>
            <a:off x="701675" y="477044"/>
            <a:ext cx="8137525" cy="647700"/>
          </a:xfrm>
        </p:spPr>
        <p:txBody>
          <a:bodyPr/>
          <a:lstStyle/>
          <a:p>
            <a:r>
              <a:rPr lang="en-US" altLang="ko-KR" sz="3200" dirty="0">
                <a:latin typeface="Arial" pitchFamily="34" charset="0"/>
                <a:cs typeface="Arial" pitchFamily="34" charset="0"/>
              </a:rPr>
              <a:t>Retransmission timer management;</a:t>
            </a:r>
            <a:br>
              <a:rPr lang="en-US" altLang="ko-KR" sz="3200" dirty="0">
                <a:latin typeface="Arial" pitchFamily="34" charset="0"/>
                <a:cs typeface="Arial" pitchFamily="34" charset="0"/>
              </a:rPr>
            </a:br>
            <a:r>
              <a:rPr lang="en-US" altLang="ko-KR" sz="3200" dirty="0">
                <a:latin typeface="Arial" pitchFamily="34" charset="0"/>
                <a:cs typeface="Arial" pitchFamily="34" charset="0"/>
              </a:rPr>
              <a:t> RTT variance estimation</a:t>
            </a:r>
            <a:endParaRPr lang="en-US" altLang="ko-KR" dirty="0">
              <a:latin typeface="Arial" pitchFamily="34" charset="0"/>
              <a:cs typeface="Arial" pitchFamily="34" charset="0"/>
            </a:endParaRPr>
          </a:p>
        </p:txBody>
      </p:sp>
      <p:pic>
        <p:nvPicPr>
          <p:cNvPr id="17285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373438"/>
            <a:ext cx="4495800"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285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9000" y="3413125"/>
            <a:ext cx="4448175"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728517" name="Object 5"/>
          <p:cNvGraphicFramePr>
            <a:graphicFrameLocks noChangeAspect="1"/>
          </p:cNvGraphicFramePr>
          <p:nvPr>
            <p:extLst>
              <p:ext uri="{D42A27DB-BD31-4B8C-83A1-F6EECF244321}">
                <p14:modId xmlns:p14="http://schemas.microsoft.com/office/powerpoint/2010/main" val="544662756"/>
              </p:ext>
            </p:extLst>
          </p:nvPr>
        </p:nvGraphicFramePr>
        <p:xfrm>
          <a:off x="282575" y="1493838"/>
          <a:ext cx="5616575" cy="1790700"/>
        </p:xfrm>
        <a:graphic>
          <a:graphicData uri="http://schemas.openxmlformats.org/presentationml/2006/ole">
            <mc:AlternateContent xmlns:mc="http://schemas.openxmlformats.org/markup-compatibility/2006">
              <mc:Choice xmlns:v="urn:schemas-microsoft-com:vml" Requires="v">
                <p:oleObj spid="_x0000_s11277" name="수식" r:id="rId6" imgW="3581280" imgH="1180800" progId="Equation.3">
                  <p:embed/>
                </p:oleObj>
              </mc:Choice>
              <mc:Fallback>
                <p:oleObj name="수식" r:id="rId6" imgW="3581280" imgH="1180800" progId="Equation.3">
                  <p:embed/>
                  <p:pic>
                    <p:nvPicPr>
                      <p:cNvPr id="0" name=""/>
                      <p:cNvPicPr>
                        <a:picLocks noChangeAspect="1" noChangeArrowheads="1"/>
                      </p:cNvPicPr>
                      <p:nvPr/>
                    </p:nvPicPr>
                    <p:blipFill>
                      <a:blip r:embed="rId7"/>
                      <a:srcRect/>
                      <a:stretch>
                        <a:fillRect/>
                      </a:stretch>
                    </p:blipFill>
                    <p:spPr bwMode="auto">
                      <a:xfrm>
                        <a:off x="282575" y="1493838"/>
                        <a:ext cx="5616575" cy="179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직사각형 6"/>
          <p:cNvSpPr/>
          <p:nvPr/>
        </p:nvSpPr>
        <p:spPr>
          <a:xfrm>
            <a:off x="5940152" y="1820271"/>
            <a:ext cx="3024335" cy="338554"/>
          </a:xfrm>
          <a:prstGeom prst="rect">
            <a:avLst/>
          </a:prstGeom>
          <a:ln>
            <a:solidFill>
              <a:schemeClr val="bg1"/>
            </a:solidFill>
          </a:ln>
        </p:spPr>
        <p:txBody>
          <a:bodyPr wrap="square">
            <a:spAutoFit/>
          </a:bodyPr>
          <a:lstStyle/>
          <a:p>
            <a:r>
              <a:rPr lang="en-US" altLang="ko-KR" b="1" dirty="0" smtClean="0">
                <a:solidFill>
                  <a:srgbClr val="0000FF"/>
                </a:solidFill>
                <a:ea typeface="굴림" charset="-127"/>
                <a:cs typeface="Arial" pitchFamily="34" charset="0"/>
              </a:rPr>
              <a:t>Exponential </a:t>
            </a:r>
            <a:r>
              <a:rPr lang="en-US" altLang="ko-KR" b="1" dirty="0">
                <a:solidFill>
                  <a:srgbClr val="0000FF"/>
                </a:solidFill>
                <a:ea typeface="굴림" charset="-127"/>
                <a:cs typeface="Arial" pitchFamily="34" charset="0"/>
              </a:rPr>
              <a:t>moving </a:t>
            </a:r>
            <a:r>
              <a:rPr lang="en-US" altLang="ko-KR" b="1" dirty="0" smtClean="0">
                <a:solidFill>
                  <a:srgbClr val="0000FF"/>
                </a:solidFill>
                <a:ea typeface="굴림" charset="-127"/>
                <a:cs typeface="Arial" pitchFamily="34" charset="0"/>
              </a:rPr>
              <a:t>average</a:t>
            </a:r>
            <a:endParaRPr lang="ko-KR" altLang="en-US" b="1" dirty="0">
              <a:solidFill>
                <a:srgbClr val="0000FF"/>
              </a:solidFill>
              <a:cs typeface="Arial" pitchFamily="34" charset="0"/>
            </a:endParaRPr>
          </a:p>
        </p:txBody>
      </p:sp>
    </p:spTree>
    <p:extLst>
      <p:ext uri="{BB962C8B-B14F-4D97-AF65-F5344CB8AC3E}">
        <p14:creationId xmlns:p14="http://schemas.microsoft.com/office/powerpoint/2010/main" val="1946790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DFC9FA26-AECB-4B25-80B4-63D3ADB0E0DE}" type="slidenum">
              <a:rPr lang="en-US" altLang="ko-KR">
                <a:cs typeface="Arial" pitchFamily="34" charset="0"/>
              </a:rPr>
              <a:pPr/>
              <a:t>18</a:t>
            </a:fld>
            <a:endParaRPr lang="en-US" altLang="ko-KR" sz="1000">
              <a:cs typeface="Arial" pitchFamily="34" charset="0"/>
            </a:endParaRPr>
          </a:p>
        </p:txBody>
      </p:sp>
      <p:sp>
        <p:nvSpPr>
          <p:cNvPr id="1732610" name="Rectangle 2"/>
          <p:cNvSpPr>
            <a:spLocks noGrp="1" noChangeArrowheads="1"/>
          </p:cNvSpPr>
          <p:nvPr>
            <p:ph type="title"/>
          </p:nvPr>
        </p:nvSpPr>
        <p:spPr>
          <a:xfrm>
            <a:off x="683568" y="548680"/>
            <a:ext cx="8137525" cy="647700"/>
          </a:xfrm>
        </p:spPr>
        <p:txBody>
          <a:bodyPr/>
          <a:lstStyle/>
          <a:p>
            <a:r>
              <a:rPr lang="en-US" altLang="ko-KR" sz="3200" dirty="0">
                <a:latin typeface="Arial" pitchFamily="34" charset="0"/>
                <a:cs typeface="Arial" pitchFamily="34" charset="0"/>
              </a:rPr>
              <a:t>Retransmission timer management;</a:t>
            </a:r>
            <a:br>
              <a:rPr lang="en-US" altLang="ko-KR" sz="3200" dirty="0">
                <a:latin typeface="Arial" pitchFamily="34" charset="0"/>
                <a:cs typeface="Arial" pitchFamily="34" charset="0"/>
              </a:rPr>
            </a:br>
            <a:r>
              <a:rPr lang="en-US" altLang="ko-KR" sz="3200" dirty="0">
                <a:latin typeface="Arial" pitchFamily="34" charset="0"/>
                <a:cs typeface="Arial" pitchFamily="34" charset="0"/>
              </a:rPr>
              <a:t> Exponential RTO </a:t>
            </a:r>
            <a:r>
              <a:rPr lang="en-US" altLang="ko-KR" sz="3200" dirty="0" err="1" smtClean="0">
                <a:latin typeface="Arial" pitchFamily="34" charset="0"/>
                <a:cs typeface="Arial" pitchFamily="34" charset="0"/>
              </a:rPr>
              <a:t>backoff</a:t>
            </a:r>
            <a:endParaRPr lang="en-US" altLang="ko-KR" dirty="0">
              <a:latin typeface="Arial" pitchFamily="34" charset="0"/>
              <a:cs typeface="Arial" pitchFamily="34" charset="0"/>
            </a:endParaRPr>
          </a:p>
        </p:txBody>
      </p:sp>
      <p:sp>
        <p:nvSpPr>
          <p:cNvPr id="1732611" name="Rectangle 3"/>
          <p:cNvSpPr>
            <a:spLocks noGrp="1" noChangeArrowheads="1"/>
          </p:cNvSpPr>
          <p:nvPr>
            <p:ph type="body" idx="1"/>
          </p:nvPr>
        </p:nvSpPr>
        <p:spPr>
          <a:xfrm>
            <a:off x="152400" y="1219200"/>
            <a:ext cx="8458200" cy="5018112"/>
          </a:xfrm>
        </p:spPr>
        <p:txBody>
          <a:bodyPr/>
          <a:lstStyle/>
          <a:p>
            <a:r>
              <a:rPr lang="en-US" altLang="ko-KR" sz="2400" dirty="0">
                <a:latin typeface="Arial" pitchFamily="34" charset="0"/>
                <a:cs typeface="Arial" pitchFamily="34" charset="0"/>
              </a:rPr>
              <a:t>A more sensible policy</a:t>
            </a:r>
          </a:p>
          <a:p>
            <a:pPr lvl="1"/>
            <a:r>
              <a:rPr lang="en-US" altLang="ko-KR" sz="2000" dirty="0">
                <a:latin typeface="Arial" pitchFamily="34" charset="0"/>
                <a:cs typeface="Arial" pitchFamily="34" charset="0"/>
              </a:rPr>
              <a:t>TCP source increase its RTO each time the same segment is retransmitted.</a:t>
            </a:r>
          </a:p>
          <a:p>
            <a:pPr lvl="1"/>
            <a:r>
              <a:rPr lang="en-US" altLang="ko-KR" sz="2000" dirty="0">
                <a:latin typeface="Arial" pitchFamily="34" charset="0"/>
                <a:cs typeface="Arial" pitchFamily="34" charset="0"/>
              </a:rPr>
              <a:t>RTO=q X RTO:      commonly used value of q is 2</a:t>
            </a:r>
            <a:endParaRPr lang="en-US" altLang="ko-KR" sz="2200" dirty="0">
              <a:latin typeface="Arial" pitchFamily="34" charset="0"/>
              <a:cs typeface="Arial" pitchFamily="34" charset="0"/>
            </a:endParaRPr>
          </a:p>
          <a:p>
            <a:endParaRPr lang="en-US" altLang="ko-KR" sz="2400" dirty="0">
              <a:latin typeface="Arial" pitchFamily="34" charset="0"/>
              <a:cs typeface="Arial" pitchFamily="34" charset="0"/>
            </a:endParaRPr>
          </a:p>
          <a:p>
            <a:r>
              <a:rPr lang="en-US" altLang="ko-KR" sz="2400" dirty="0">
                <a:latin typeface="Arial" pitchFamily="34" charset="0"/>
                <a:cs typeface="Arial" pitchFamily="34" charset="0"/>
              </a:rPr>
              <a:t>Timestamp Extension </a:t>
            </a:r>
            <a:endParaRPr lang="en-US" altLang="ko-KR" sz="2400" dirty="0" smtClean="0">
              <a:latin typeface="Arial" pitchFamily="34" charset="0"/>
              <a:cs typeface="Arial" pitchFamily="34" charset="0"/>
            </a:endParaRPr>
          </a:p>
          <a:p>
            <a:pPr lvl="1"/>
            <a:r>
              <a:rPr lang="en-US" altLang="ko-KR" sz="2000" dirty="0">
                <a:latin typeface="Arial" pitchFamily="34" charset="0"/>
                <a:cs typeface="Arial" pitchFamily="34" charset="0"/>
              </a:rPr>
              <a:t>Used to improve timeout mechanism by more accurate measurement of RTT</a:t>
            </a:r>
          </a:p>
          <a:p>
            <a:pPr lvl="1"/>
            <a:r>
              <a:rPr lang="en-US" altLang="ko-KR" sz="2000" dirty="0">
                <a:latin typeface="Arial" pitchFamily="34" charset="0"/>
                <a:cs typeface="Arial" pitchFamily="34" charset="0"/>
              </a:rPr>
              <a:t>When sending a packet, insert current timestamp into option</a:t>
            </a:r>
          </a:p>
          <a:p>
            <a:pPr lvl="2"/>
            <a:r>
              <a:rPr lang="en-US" altLang="ko-KR" sz="1400" dirty="0">
                <a:latin typeface="Arial" pitchFamily="34" charset="0"/>
                <a:cs typeface="Arial" pitchFamily="34" charset="0"/>
              </a:rPr>
              <a:t>4 bytes for seconds, 4 bytes for microseconds</a:t>
            </a:r>
          </a:p>
          <a:p>
            <a:pPr lvl="1"/>
            <a:r>
              <a:rPr lang="en-US" altLang="ko-KR" sz="2000" dirty="0">
                <a:latin typeface="Arial" pitchFamily="34" charset="0"/>
                <a:cs typeface="Arial" pitchFamily="34" charset="0"/>
              </a:rPr>
              <a:t>Receiver echoes timestamp in ACK</a:t>
            </a:r>
          </a:p>
          <a:p>
            <a:pPr lvl="2"/>
            <a:r>
              <a:rPr lang="en-US" altLang="ko-KR" sz="1400" dirty="0">
                <a:latin typeface="Arial" pitchFamily="34" charset="0"/>
                <a:cs typeface="Arial" pitchFamily="34" charset="0"/>
              </a:rPr>
              <a:t>Actually will echo whatever is in timestamp</a:t>
            </a:r>
          </a:p>
          <a:p>
            <a:pPr lvl="1"/>
            <a:r>
              <a:rPr lang="en-US" altLang="ko-KR" sz="2000" dirty="0">
                <a:latin typeface="Arial" pitchFamily="34" charset="0"/>
                <a:cs typeface="Arial" pitchFamily="34" charset="0"/>
              </a:rPr>
              <a:t>Removes retransmission ambiguity</a:t>
            </a:r>
          </a:p>
          <a:p>
            <a:pPr lvl="2"/>
            <a:r>
              <a:rPr lang="en-US" altLang="ko-KR" sz="1400" dirty="0">
                <a:latin typeface="Arial" pitchFamily="34" charset="0"/>
                <a:cs typeface="Arial" pitchFamily="34" charset="0"/>
              </a:rPr>
              <a:t>Can get RTT sample on any </a:t>
            </a:r>
            <a:r>
              <a:rPr lang="en-US" altLang="ko-KR" sz="1400" dirty="0" smtClean="0">
                <a:latin typeface="Arial" pitchFamily="34" charset="0"/>
                <a:cs typeface="Arial" pitchFamily="34" charset="0"/>
              </a:rPr>
              <a:t>packet</a:t>
            </a:r>
            <a:endParaRPr lang="en-US" altLang="ko-KR" sz="1400" dirty="0">
              <a:latin typeface="Arial" pitchFamily="34" charset="0"/>
              <a:cs typeface="Arial" pitchFamily="34" charset="0"/>
            </a:endParaRPr>
          </a:p>
        </p:txBody>
      </p:sp>
    </p:spTree>
    <p:extLst>
      <p:ext uri="{BB962C8B-B14F-4D97-AF65-F5344CB8AC3E}">
        <p14:creationId xmlns:p14="http://schemas.microsoft.com/office/powerpoint/2010/main" val="3984502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6B0B13A3-BC7E-48A5-B801-72D433BE9581}" type="slidenum">
              <a:rPr lang="en-US" altLang="ko-KR">
                <a:cs typeface="Arial" pitchFamily="34" charset="0"/>
              </a:rPr>
              <a:pPr/>
              <a:t>19</a:t>
            </a:fld>
            <a:endParaRPr lang="en-US" altLang="ko-KR" sz="1000">
              <a:cs typeface="Arial" pitchFamily="34" charset="0"/>
            </a:endParaRPr>
          </a:p>
        </p:txBody>
      </p:sp>
      <p:sp>
        <p:nvSpPr>
          <p:cNvPr id="1718274" name="Rectangle 2"/>
          <p:cNvSpPr>
            <a:spLocks noGrp="1" noChangeArrowheads="1"/>
          </p:cNvSpPr>
          <p:nvPr>
            <p:ph type="title"/>
          </p:nvPr>
        </p:nvSpPr>
        <p:spPr>
          <a:xfrm>
            <a:off x="107504" y="400050"/>
            <a:ext cx="8856985" cy="647700"/>
          </a:xfrm>
        </p:spPr>
        <p:txBody>
          <a:bodyPr/>
          <a:lstStyle/>
          <a:p>
            <a:r>
              <a:rPr lang="en-US" altLang="ko-KR" dirty="0" smtClean="0">
                <a:latin typeface="Arial" pitchFamily="34" charset="0"/>
                <a:cs typeface="Arial" pitchFamily="34" charset="0"/>
              </a:rPr>
              <a:t>Congestion </a:t>
            </a:r>
            <a:r>
              <a:rPr lang="en-US" altLang="ko-KR" dirty="0">
                <a:latin typeface="Arial" pitchFamily="34" charset="0"/>
                <a:cs typeface="Arial" pitchFamily="34" charset="0"/>
              </a:rPr>
              <a:t>Avoidance and </a:t>
            </a:r>
            <a:r>
              <a:rPr lang="en-US" altLang="ko-KR" dirty="0" smtClean="0">
                <a:latin typeface="Arial" pitchFamily="34" charset="0"/>
                <a:cs typeface="Arial" pitchFamily="34" charset="0"/>
              </a:rPr>
              <a:t>Control: 3)</a:t>
            </a:r>
            <a:endParaRPr lang="en-US" altLang="ko-KR" dirty="0">
              <a:latin typeface="Arial" pitchFamily="34" charset="0"/>
              <a:cs typeface="Arial" pitchFamily="34" charset="0"/>
            </a:endParaRPr>
          </a:p>
        </p:txBody>
      </p:sp>
      <p:sp>
        <p:nvSpPr>
          <p:cNvPr id="1718275" name="Rectangle 3"/>
          <p:cNvSpPr>
            <a:spLocks noGrp="1" noChangeArrowheads="1"/>
          </p:cNvSpPr>
          <p:nvPr>
            <p:ph type="body" idx="1"/>
          </p:nvPr>
        </p:nvSpPr>
        <p:spPr>
          <a:xfrm>
            <a:off x="72008" y="1196752"/>
            <a:ext cx="9036496" cy="5013325"/>
          </a:xfrm>
        </p:spPr>
        <p:txBody>
          <a:bodyPr/>
          <a:lstStyle/>
          <a:p>
            <a:pPr marL="342900" lvl="1" indent="-342900">
              <a:buClr>
                <a:schemeClr val="accent2"/>
              </a:buClr>
              <a:buSzPct val="75000"/>
              <a:buFont typeface="Monotype Sorts" charset="2"/>
              <a:buChar char="u"/>
            </a:pPr>
            <a:r>
              <a:rPr lang="en-US" altLang="ko-KR" b="1" dirty="0">
                <a:solidFill>
                  <a:srgbClr val="FF0000"/>
                </a:solidFill>
                <a:latin typeface="Arial" pitchFamily="34" charset="0"/>
                <a:cs typeface="Arial" pitchFamily="34" charset="0"/>
              </a:rPr>
              <a:t>The equilibrium can’t be reached because of resource limits along the path</a:t>
            </a:r>
            <a:r>
              <a:rPr lang="en-US" altLang="ko-KR" sz="2000" b="1" dirty="0">
                <a:solidFill>
                  <a:srgbClr val="FF0000"/>
                </a:solidFill>
                <a:latin typeface="Arial" pitchFamily="34" charset="0"/>
                <a:cs typeface="Arial" pitchFamily="34" charset="0"/>
              </a:rPr>
              <a:t>. </a:t>
            </a:r>
            <a:endParaRPr lang="en-US" altLang="ko-KR" sz="2400" dirty="0" smtClean="0">
              <a:latin typeface="Arial" pitchFamily="34" charset="0"/>
              <a:cs typeface="Arial" pitchFamily="34" charset="0"/>
            </a:endParaRPr>
          </a:p>
          <a:p>
            <a:r>
              <a:rPr lang="en-US" altLang="ko-KR" sz="2400" dirty="0" smtClean="0">
                <a:latin typeface="Arial" pitchFamily="34" charset="0"/>
                <a:cs typeface="Arial" pitchFamily="34" charset="0"/>
              </a:rPr>
              <a:t>Adapting to the path: congestion avoidance  : AIMD</a:t>
            </a:r>
            <a:endParaRPr lang="en-US" altLang="ko-KR" sz="2400" dirty="0">
              <a:latin typeface="Arial" pitchFamily="34" charset="0"/>
              <a:cs typeface="Arial" pitchFamily="34" charset="0"/>
            </a:endParaRPr>
          </a:p>
          <a:p>
            <a:pPr lvl="1"/>
            <a:r>
              <a:rPr lang="en-US" altLang="ko-KR" sz="2000" dirty="0" smtClean="0">
                <a:solidFill>
                  <a:srgbClr val="FF0000"/>
                </a:solidFill>
                <a:latin typeface="Arial" pitchFamily="34" charset="0"/>
                <a:cs typeface="Arial" pitchFamily="34" charset="0"/>
              </a:rPr>
              <a:t>timeout </a:t>
            </a:r>
            <a:r>
              <a:rPr lang="en-US" altLang="ko-KR" sz="2000" dirty="0" smtClean="0">
                <a:solidFill>
                  <a:srgbClr val="FF0000"/>
                </a:solidFill>
                <a:latin typeface="Arial" pitchFamily="34" charset="0"/>
                <a:cs typeface="Arial" pitchFamily="34" charset="0"/>
                <a:sym typeface="Wingdings" panose="05000000000000000000" pitchFamily="2" charset="2"/>
              </a:rPr>
              <a:t> </a:t>
            </a:r>
            <a:r>
              <a:rPr lang="en-US" altLang="ko-KR" sz="2000" dirty="0" smtClean="0">
                <a:solidFill>
                  <a:srgbClr val="FF0000"/>
                </a:solidFill>
                <a:latin typeface="Arial" pitchFamily="34" charset="0"/>
                <a:cs typeface="Arial" pitchFamily="34" charset="0"/>
              </a:rPr>
              <a:t>lost packet or </a:t>
            </a:r>
            <a:r>
              <a:rPr lang="en-US" altLang="ko-KR" sz="2000" dirty="0" smtClean="0">
                <a:solidFill>
                  <a:srgbClr val="0000FF"/>
                </a:solidFill>
                <a:latin typeface="Arial" pitchFamily="34" charset="0"/>
                <a:cs typeface="Arial" pitchFamily="34" charset="0"/>
              </a:rPr>
              <a:t>congestion(queue backup </a:t>
            </a:r>
            <a:r>
              <a:rPr lang="en-US" altLang="ko-KR" sz="2000" dirty="0" smtClean="0">
                <a:solidFill>
                  <a:srgbClr val="0000FF"/>
                </a:solidFill>
                <a:latin typeface="Arial" pitchFamily="34" charset="0"/>
                <a:cs typeface="Arial" pitchFamily="34" charset="0"/>
                <a:sym typeface="Wingdings" panose="05000000000000000000" pitchFamily="2" charset="2"/>
              </a:rPr>
              <a:t></a:t>
            </a:r>
            <a:r>
              <a:rPr lang="en-US" altLang="ko-KR" sz="2000" dirty="0" smtClean="0">
                <a:solidFill>
                  <a:srgbClr val="0000FF"/>
                </a:solidFill>
                <a:latin typeface="Arial" pitchFamily="34" charset="0"/>
                <a:cs typeface="Arial" pitchFamily="34" charset="0"/>
              </a:rPr>
              <a:t> packet drop) </a:t>
            </a:r>
          </a:p>
          <a:p>
            <a:pPr lvl="1"/>
            <a:r>
              <a:rPr lang="en-US" altLang="ko-KR" sz="2000" dirty="0" smtClean="0">
                <a:latin typeface="Arial" pitchFamily="34" charset="0"/>
                <a:cs typeface="Arial" pitchFamily="34" charset="0"/>
              </a:rPr>
              <a:t>Packet </a:t>
            </a:r>
            <a:r>
              <a:rPr lang="en-US" altLang="ko-KR" sz="2000" dirty="0">
                <a:latin typeface="Arial" pitchFamily="34" charset="0"/>
                <a:cs typeface="Arial" pitchFamily="34" charset="0"/>
              </a:rPr>
              <a:t>corruption extremely </a:t>
            </a:r>
            <a:r>
              <a:rPr lang="en-US" altLang="ko-KR" sz="2000" dirty="0" smtClean="0">
                <a:latin typeface="Arial" pitchFamily="34" charset="0"/>
                <a:cs typeface="Arial" pitchFamily="34" charset="0"/>
              </a:rPr>
              <a:t>rare in wired link </a:t>
            </a:r>
            <a:r>
              <a:rPr lang="en-US" altLang="ko-KR" sz="2000" dirty="0">
                <a:latin typeface="Arial" pitchFamily="34" charset="0"/>
                <a:cs typeface="Arial" pitchFamily="34" charset="0"/>
              </a:rPr>
              <a:t>(no longer true in </a:t>
            </a:r>
            <a:r>
              <a:rPr lang="en-US" altLang="ko-KR" sz="2000" dirty="0" smtClean="0">
                <a:latin typeface="Arial" pitchFamily="34" charset="0"/>
                <a:cs typeface="Arial" pitchFamily="34" charset="0"/>
              </a:rPr>
              <a:t>wireless link </a:t>
            </a:r>
            <a:r>
              <a:rPr lang="en-US" altLang="ko-KR" sz="2000" dirty="0" smtClean="0">
                <a:latin typeface="Arial" pitchFamily="34" charset="0"/>
                <a:cs typeface="Arial" pitchFamily="34" charset="0"/>
                <a:sym typeface="Wingdings" panose="05000000000000000000" pitchFamily="2" charset="2"/>
              </a:rPr>
              <a:t> </a:t>
            </a:r>
            <a:r>
              <a:rPr lang="en-US" altLang="ko-KR" sz="2000" dirty="0" smtClean="0">
                <a:latin typeface="Arial" pitchFamily="34" charset="0"/>
                <a:cs typeface="Arial" pitchFamily="34" charset="0"/>
              </a:rPr>
              <a:t>thus timeout </a:t>
            </a:r>
            <a:r>
              <a:rPr lang="en-US" altLang="ko-KR" sz="2000" dirty="0">
                <a:latin typeface="Arial" pitchFamily="34" charset="0"/>
                <a:cs typeface="Arial" pitchFamily="34" charset="0"/>
              </a:rPr>
              <a:t>implies congestion.</a:t>
            </a:r>
          </a:p>
          <a:p>
            <a:pPr lvl="1"/>
            <a:r>
              <a:rPr lang="en-US" altLang="ko-KR" sz="2000" dirty="0" smtClean="0">
                <a:latin typeface="Arial" pitchFamily="34" charset="0"/>
                <a:cs typeface="Arial" pitchFamily="34" charset="0"/>
              </a:rPr>
              <a:t>Congestion </a:t>
            </a:r>
            <a:r>
              <a:rPr lang="en-US" altLang="ko-KR" sz="2000" dirty="0" smtClean="0">
                <a:latin typeface="Arial" pitchFamily="34" charset="0"/>
                <a:cs typeface="Arial" pitchFamily="34" charset="0"/>
                <a:sym typeface="Wingdings" panose="05000000000000000000" pitchFamily="2" charset="2"/>
              </a:rPr>
              <a:t> </a:t>
            </a:r>
            <a:r>
              <a:rPr lang="en-US" altLang="ko-KR" sz="2000" dirty="0" smtClean="0">
                <a:latin typeface="Arial" pitchFamily="34" charset="0"/>
                <a:cs typeface="Arial" pitchFamily="34" charset="0"/>
              </a:rPr>
              <a:t>queues </a:t>
            </a:r>
            <a:r>
              <a:rPr lang="en-US" altLang="ko-KR" sz="2000" dirty="0">
                <a:latin typeface="Arial" pitchFamily="34" charset="0"/>
                <a:cs typeface="Arial" pitchFamily="34" charset="0"/>
              </a:rPr>
              <a:t>back up </a:t>
            </a:r>
            <a:r>
              <a:rPr lang="en-US" altLang="ko-KR" sz="2000" dirty="0" smtClean="0">
                <a:latin typeface="Arial" pitchFamily="34" charset="0"/>
                <a:cs typeface="Arial" pitchFamily="34" charset="0"/>
              </a:rPr>
              <a:t>exponentially(queueing theory) </a:t>
            </a:r>
            <a:r>
              <a:rPr lang="en-US" altLang="ko-KR" sz="2000" dirty="0" smtClean="0">
                <a:latin typeface="Arial" pitchFamily="34" charset="0"/>
                <a:cs typeface="Arial" pitchFamily="34" charset="0"/>
                <a:sym typeface="Wingdings" panose="05000000000000000000" pitchFamily="2" charset="2"/>
              </a:rPr>
              <a:t> </a:t>
            </a:r>
            <a:r>
              <a:rPr lang="en-US" altLang="ko-KR" sz="2000" dirty="0" smtClean="0">
                <a:latin typeface="Arial" pitchFamily="34" charset="0"/>
                <a:cs typeface="Arial" pitchFamily="34" charset="0"/>
              </a:rPr>
              <a:t> windows </a:t>
            </a:r>
            <a:r>
              <a:rPr lang="en-US" altLang="ko-KR" sz="2000" dirty="0">
                <a:latin typeface="Arial" pitchFamily="34" charset="0"/>
                <a:cs typeface="Arial" pitchFamily="34" charset="0"/>
              </a:rPr>
              <a:t>should decrease </a:t>
            </a:r>
            <a:r>
              <a:rPr lang="en-US" altLang="ko-KR" sz="2000" dirty="0" smtClean="0">
                <a:latin typeface="Arial" pitchFamily="34" charset="0"/>
                <a:cs typeface="Arial" pitchFamily="34" charset="0"/>
              </a:rPr>
              <a:t>exponentially: </a:t>
            </a:r>
            <a:r>
              <a:rPr lang="en-US" altLang="ko-KR" sz="2000" i="1" dirty="0" smtClean="0">
                <a:latin typeface="Arial" pitchFamily="34" charset="0"/>
                <a:cs typeface="Arial" pitchFamily="34" charset="0"/>
              </a:rPr>
              <a:t>W</a:t>
            </a:r>
            <a:r>
              <a:rPr lang="en-US" altLang="ko-KR" sz="2000" i="1" baseline="-25000" dirty="0" smtClean="0">
                <a:latin typeface="Arial" pitchFamily="34" charset="0"/>
                <a:cs typeface="Arial" pitchFamily="34" charset="0"/>
              </a:rPr>
              <a:t>i</a:t>
            </a:r>
            <a:r>
              <a:rPr lang="en-US" altLang="ko-KR" sz="2000" baseline="-25000" dirty="0" smtClean="0">
                <a:latin typeface="Arial" pitchFamily="34" charset="0"/>
                <a:cs typeface="Arial" pitchFamily="34" charset="0"/>
              </a:rPr>
              <a:t> </a:t>
            </a:r>
            <a:r>
              <a:rPr lang="en-US" altLang="ko-KR" sz="2000" dirty="0" smtClean="0">
                <a:latin typeface="Arial" pitchFamily="34" charset="0"/>
                <a:cs typeface="Arial" pitchFamily="34" charset="0"/>
              </a:rPr>
              <a:t>= </a:t>
            </a:r>
            <a:r>
              <a:rPr lang="en-US" altLang="ko-KR" sz="2000" i="1" dirty="0" smtClean="0">
                <a:latin typeface="Arial" pitchFamily="34" charset="0"/>
                <a:cs typeface="Arial" pitchFamily="34" charset="0"/>
              </a:rPr>
              <a:t>dW</a:t>
            </a:r>
            <a:r>
              <a:rPr lang="en-US" altLang="ko-KR" sz="2000" i="1" baseline="-25000" dirty="0" smtClean="0">
                <a:latin typeface="Arial" pitchFamily="34" charset="0"/>
                <a:cs typeface="Arial" pitchFamily="34" charset="0"/>
              </a:rPr>
              <a:t>i</a:t>
            </a:r>
            <a:r>
              <a:rPr lang="en-US" altLang="ko-KR" sz="2000" baseline="-25000" dirty="0" smtClean="0">
                <a:latin typeface="Arial" pitchFamily="34" charset="0"/>
                <a:cs typeface="Arial" pitchFamily="34" charset="0"/>
              </a:rPr>
              <a:t>-1</a:t>
            </a:r>
            <a:r>
              <a:rPr lang="en-US" altLang="ko-KR" sz="2000" dirty="0" smtClean="0">
                <a:latin typeface="Arial" pitchFamily="34" charset="0"/>
                <a:cs typeface="Arial" pitchFamily="34" charset="0"/>
              </a:rPr>
              <a:t>    (</a:t>
            </a:r>
            <a:r>
              <a:rPr lang="en-US" altLang="ko-KR" sz="2000" i="1" dirty="0" smtClean="0">
                <a:latin typeface="Arial" pitchFamily="34" charset="0"/>
                <a:cs typeface="Arial" pitchFamily="34" charset="0"/>
              </a:rPr>
              <a:t>d </a:t>
            </a:r>
            <a:r>
              <a:rPr lang="en-US" altLang="ko-KR" sz="2000" dirty="0" smtClean="0">
                <a:latin typeface="Arial" pitchFamily="34" charset="0"/>
                <a:cs typeface="Arial" pitchFamily="34" charset="0"/>
              </a:rPr>
              <a:t>&lt; 1)</a:t>
            </a:r>
            <a:endParaRPr lang="en-US" altLang="ko-KR" sz="2000" dirty="0">
              <a:latin typeface="Arial" pitchFamily="34" charset="0"/>
              <a:cs typeface="Arial" pitchFamily="34" charset="0"/>
            </a:endParaRPr>
          </a:p>
          <a:p>
            <a:pPr lvl="1"/>
            <a:r>
              <a:rPr lang="en-US" altLang="ko-KR" sz="2000" dirty="0">
                <a:latin typeface="Arial" pitchFamily="34" charset="0"/>
                <a:cs typeface="Arial" pitchFamily="34" charset="0"/>
              </a:rPr>
              <a:t>If no congestion, window sizes need to increase </a:t>
            </a:r>
            <a:r>
              <a:rPr lang="en-US" altLang="ko-KR" sz="2000" dirty="0" smtClean="0">
                <a:latin typeface="Arial" pitchFamily="34" charset="0"/>
                <a:cs typeface="Arial" pitchFamily="34" charset="0"/>
                <a:sym typeface="Wingdings" panose="05000000000000000000" pitchFamily="2" charset="2"/>
              </a:rPr>
              <a:t> </a:t>
            </a:r>
            <a:r>
              <a:rPr lang="en-US" altLang="ko-KR" sz="2000" dirty="0" smtClean="0">
                <a:latin typeface="Arial" pitchFamily="34" charset="0"/>
                <a:cs typeface="Arial" pitchFamily="34" charset="0"/>
              </a:rPr>
              <a:t>Small</a:t>
            </a:r>
            <a:r>
              <a:rPr lang="en-US" altLang="ko-KR" sz="2000" dirty="0">
                <a:latin typeface="Arial" pitchFamily="34" charset="0"/>
                <a:cs typeface="Arial" pitchFamily="34" charset="0"/>
              </a:rPr>
              <a:t>, linear increase in window </a:t>
            </a:r>
            <a:r>
              <a:rPr lang="en-US" altLang="ko-KR" sz="2000" dirty="0" smtClean="0">
                <a:latin typeface="Arial" pitchFamily="34" charset="0"/>
                <a:cs typeface="Arial" pitchFamily="34" charset="0"/>
              </a:rPr>
              <a:t>size </a:t>
            </a:r>
            <a:r>
              <a:rPr lang="en-US" altLang="ko-KR" sz="2000" dirty="0">
                <a:latin typeface="Arial" pitchFamily="34" charset="0"/>
                <a:cs typeface="Arial" pitchFamily="34" charset="0"/>
              </a:rPr>
              <a:t>(exponential increase will lead to </a:t>
            </a:r>
            <a:r>
              <a:rPr lang="en-US" altLang="ko-KR" sz="2000" dirty="0" smtClean="0">
                <a:latin typeface="Arial" pitchFamily="34" charset="0"/>
                <a:cs typeface="Arial" pitchFamily="34" charset="0"/>
              </a:rPr>
              <a:t>oscillations):</a:t>
            </a:r>
          </a:p>
          <a:p>
            <a:pPr lvl="2"/>
            <a:r>
              <a:rPr lang="en-US" altLang="ko-KR" i="1" dirty="0">
                <a:latin typeface="Arial" pitchFamily="34" charset="0"/>
                <a:cs typeface="Arial" pitchFamily="34" charset="0"/>
              </a:rPr>
              <a:t>W</a:t>
            </a:r>
            <a:r>
              <a:rPr lang="en-US" altLang="ko-KR" i="1" baseline="-25000" dirty="0">
                <a:latin typeface="Arial" pitchFamily="34" charset="0"/>
                <a:cs typeface="Arial" pitchFamily="34" charset="0"/>
              </a:rPr>
              <a:t>i</a:t>
            </a:r>
            <a:r>
              <a:rPr lang="en-US" altLang="ko-KR" baseline="-25000" dirty="0">
                <a:latin typeface="Arial" pitchFamily="34" charset="0"/>
                <a:cs typeface="Arial" pitchFamily="34" charset="0"/>
              </a:rPr>
              <a:t> </a:t>
            </a:r>
            <a:r>
              <a:rPr lang="en-US" altLang="ko-KR" dirty="0">
                <a:latin typeface="Arial" pitchFamily="34" charset="0"/>
                <a:cs typeface="Arial" pitchFamily="34" charset="0"/>
              </a:rPr>
              <a:t>= </a:t>
            </a:r>
            <a:r>
              <a:rPr lang="en-US" altLang="ko-KR" i="1" dirty="0" smtClean="0">
                <a:latin typeface="Arial" pitchFamily="34" charset="0"/>
                <a:cs typeface="Arial" pitchFamily="34" charset="0"/>
              </a:rPr>
              <a:t>W</a:t>
            </a:r>
            <a:r>
              <a:rPr lang="en-US" altLang="ko-KR" i="1" baseline="-25000" dirty="0" smtClean="0">
                <a:latin typeface="Arial" pitchFamily="34" charset="0"/>
                <a:cs typeface="Arial" pitchFamily="34" charset="0"/>
              </a:rPr>
              <a:t>i</a:t>
            </a:r>
            <a:r>
              <a:rPr lang="en-US" altLang="ko-KR" baseline="-25000" dirty="0" smtClean="0">
                <a:latin typeface="Arial" pitchFamily="34" charset="0"/>
                <a:cs typeface="Arial" pitchFamily="34" charset="0"/>
              </a:rPr>
              <a:t>-1</a:t>
            </a:r>
            <a:r>
              <a:rPr lang="en-US" altLang="ko-KR" dirty="0" smtClean="0">
                <a:latin typeface="Arial" pitchFamily="34" charset="0"/>
                <a:cs typeface="Arial" pitchFamily="34" charset="0"/>
              </a:rPr>
              <a:t> +</a:t>
            </a:r>
            <a:r>
              <a:rPr lang="en-US" altLang="ko-KR" i="1" dirty="0" smtClean="0">
                <a:latin typeface="Arial" pitchFamily="34" charset="0"/>
                <a:cs typeface="Arial" pitchFamily="34" charset="0"/>
              </a:rPr>
              <a:t> u      </a:t>
            </a:r>
            <a:r>
              <a:rPr lang="en-US" altLang="ko-KR" dirty="0" smtClean="0">
                <a:latin typeface="Arial" pitchFamily="34" charset="0"/>
                <a:cs typeface="Arial" pitchFamily="34" charset="0"/>
              </a:rPr>
              <a:t>(</a:t>
            </a:r>
            <a:r>
              <a:rPr lang="en-US" altLang="ko-KR" i="1" dirty="0">
                <a:latin typeface="Arial" pitchFamily="34" charset="0"/>
                <a:cs typeface="Arial" pitchFamily="34" charset="0"/>
              </a:rPr>
              <a:t>u</a:t>
            </a:r>
            <a:r>
              <a:rPr lang="en-US" altLang="ko-KR" i="1" dirty="0" smtClean="0">
                <a:latin typeface="Arial" pitchFamily="34" charset="0"/>
                <a:cs typeface="Arial" pitchFamily="34" charset="0"/>
              </a:rPr>
              <a:t> </a:t>
            </a:r>
            <a:r>
              <a:rPr lang="en-US" altLang="ko-KR" dirty="0" smtClean="0">
                <a:latin typeface="Arial" pitchFamily="34" charset="0"/>
                <a:cs typeface="Arial" pitchFamily="34" charset="0"/>
              </a:rPr>
              <a:t>&lt;&lt; </a:t>
            </a:r>
            <a:r>
              <a:rPr lang="en-US" altLang="ko-KR" i="1" dirty="0" err="1" smtClean="0">
                <a:latin typeface="Arial" pitchFamily="34" charset="0"/>
                <a:cs typeface="Arial" pitchFamily="34" charset="0"/>
              </a:rPr>
              <a:t>W</a:t>
            </a:r>
            <a:r>
              <a:rPr lang="en-US" altLang="ko-KR" i="1" baseline="-25000" dirty="0" err="1" smtClean="0">
                <a:latin typeface="Arial" pitchFamily="34" charset="0"/>
                <a:cs typeface="Arial" pitchFamily="34" charset="0"/>
              </a:rPr>
              <a:t>max</a:t>
            </a:r>
            <a:r>
              <a:rPr lang="en-US" altLang="ko-KR" dirty="0" smtClean="0">
                <a:latin typeface="Arial" pitchFamily="34" charset="0"/>
                <a:cs typeface="Arial" pitchFamily="34" charset="0"/>
              </a:rPr>
              <a:t> )</a:t>
            </a:r>
          </a:p>
          <a:p>
            <a:pPr lvl="1"/>
            <a:r>
              <a:rPr lang="en-US" altLang="ko-KR" sz="2000" dirty="0" smtClean="0">
                <a:latin typeface="Arial" pitchFamily="34" charset="0"/>
                <a:cs typeface="Arial" pitchFamily="34" charset="0"/>
              </a:rPr>
              <a:t>3 lines of code</a:t>
            </a:r>
          </a:p>
          <a:p>
            <a:pPr lvl="2"/>
            <a:r>
              <a:rPr lang="en-US" altLang="ko-KR" sz="1600" dirty="0">
                <a:latin typeface="Arial" pitchFamily="34" charset="0"/>
                <a:cs typeface="Arial" pitchFamily="34" charset="0"/>
              </a:rPr>
              <a:t>O</a:t>
            </a:r>
            <a:r>
              <a:rPr lang="en-US" altLang="ko-KR" sz="1600" dirty="0" smtClean="0">
                <a:latin typeface="Arial" pitchFamily="34" charset="0"/>
                <a:cs typeface="Arial" pitchFamily="34" charset="0"/>
              </a:rPr>
              <a:t>n </a:t>
            </a:r>
            <a:r>
              <a:rPr lang="en-US" altLang="ko-KR" sz="1600" dirty="0">
                <a:latin typeface="Arial" pitchFamily="34" charset="0"/>
                <a:cs typeface="Arial" pitchFamily="34" charset="0"/>
              </a:rPr>
              <a:t>any timeout, set </a:t>
            </a:r>
            <a:r>
              <a:rPr lang="en-US" altLang="ko-KR" sz="1600" dirty="0" err="1">
                <a:latin typeface="Arial" pitchFamily="34" charset="0"/>
                <a:cs typeface="Arial" pitchFamily="34" charset="0"/>
              </a:rPr>
              <a:t>cwnd</a:t>
            </a:r>
            <a:r>
              <a:rPr lang="en-US" altLang="ko-KR" sz="1600" dirty="0">
                <a:latin typeface="Arial" pitchFamily="34" charset="0"/>
                <a:cs typeface="Arial" pitchFamily="34" charset="0"/>
              </a:rPr>
              <a:t> to half the current window </a:t>
            </a:r>
            <a:r>
              <a:rPr lang="en-US" altLang="ko-KR" sz="1600" dirty="0" smtClean="0">
                <a:latin typeface="Arial" pitchFamily="34" charset="0"/>
                <a:cs typeface="Arial" pitchFamily="34" charset="0"/>
              </a:rPr>
              <a:t>size</a:t>
            </a:r>
          </a:p>
          <a:p>
            <a:pPr lvl="2"/>
            <a:r>
              <a:rPr lang="en-US" altLang="ko-KR" sz="1600" dirty="0" smtClean="0">
                <a:latin typeface="Arial" pitchFamily="34" charset="0"/>
                <a:cs typeface="Arial" pitchFamily="34" charset="0"/>
              </a:rPr>
              <a:t>On </a:t>
            </a:r>
            <a:r>
              <a:rPr lang="en-US" altLang="ko-KR" sz="1600" dirty="0">
                <a:latin typeface="Arial" pitchFamily="34" charset="0"/>
                <a:cs typeface="Arial" pitchFamily="34" charset="0"/>
              </a:rPr>
              <a:t>each </a:t>
            </a:r>
            <a:r>
              <a:rPr lang="en-US" altLang="ko-KR" sz="1600" dirty="0" err="1">
                <a:latin typeface="Arial" pitchFamily="34" charset="0"/>
                <a:cs typeface="Arial" pitchFamily="34" charset="0"/>
              </a:rPr>
              <a:t>ack</a:t>
            </a:r>
            <a:r>
              <a:rPr lang="en-US" altLang="ko-KR" sz="1600" dirty="0">
                <a:latin typeface="Arial" pitchFamily="34" charset="0"/>
                <a:cs typeface="Arial" pitchFamily="34" charset="0"/>
              </a:rPr>
              <a:t> for new data, increase </a:t>
            </a:r>
            <a:r>
              <a:rPr lang="en-US" altLang="ko-KR" sz="1600" i="1" dirty="0" err="1">
                <a:latin typeface="Arial" pitchFamily="34" charset="0"/>
                <a:cs typeface="Arial" pitchFamily="34" charset="0"/>
              </a:rPr>
              <a:t>cwnd</a:t>
            </a:r>
            <a:r>
              <a:rPr lang="en-US" altLang="ko-KR" sz="1600" dirty="0">
                <a:latin typeface="Arial" pitchFamily="34" charset="0"/>
                <a:cs typeface="Arial" pitchFamily="34" charset="0"/>
              </a:rPr>
              <a:t> by </a:t>
            </a:r>
            <a:r>
              <a:rPr lang="en-US" altLang="ko-KR" sz="1600" dirty="0" smtClean="0">
                <a:latin typeface="Arial" pitchFamily="34" charset="0"/>
                <a:cs typeface="Arial" pitchFamily="34" charset="0"/>
              </a:rPr>
              <a:t>1/</a:t>
            </a:r>
            <a:r>
              <a:rPr lang="en-US" altLang="ko-KR" sz="1600" i="1" dirty="0" err="1" smtClean="0">
                <a:latin typeface="Arial" pitchFamily="34" charset="0"/>
                <a:cs typeface="Arial" pitchFamily="34" charset="0"/>
              </a:rPr>
              <a:t>cwnd</a:t>
            </a:r>
            <a:endParaRPr lang="en-US" altLang="ko-KR" sz="1600" dirty="0">
              <a:latin typeface="Arial" pitchFamily="34" charset="0"/>
              <a:cs typeface="Arial" pitchFamily="34" charset="0"/>
            </a:endParaRPr>
          </a:p>
          <a:p>
            <a:pPr lvl="2"/>
            <a:r>
              <a:rPr lang="en-US" altLang="ko-KR" sz="1600" dirty="0" smtClean="0">
                <a:latin typeface="Arial" pitchFamily="34" charset="0"/>
                <a:cs typeface="Arial" pitchFamily="34" charset="0"/>
              </a:rPr>
              <a:t>When sending</a:t>
            </a:r>
            <a:r>
              <a:rPr lang="en-US" altLang="ko-KR" sz="1600" dirty="0">
                <a:latin typeface="Arial" pitchFamily="34" charset="0"/>
                <a:cs typeface="Arial" pitchFamily="34" charset="0"/>
              </a:rPr>
              <a:t>, send the minimum of the </a:t>
            </a:r>
            <a:r>
              <a:rPr lang="en-US" altLang="ko-KR" sz="1600" dirty="0" smtClean="0">
                <a:latin typeface="Arial" pitchFamily="34" charset="0"/>
                <a:cs typeface="Arial" pitchFamily="34" charset="0"/>
              </a:rPr>
              <a:t>receiver’s advertised </a:t>
            </a:r>
            <a:r>
              <a:rPr lang="en-US" altLang="ko-KR" sz="1600" dirty="0">
                <a:latin typeface="Arial" pitchFamily="34" charset="0"/>
                <a:cs typeface="Arial" pitchFamily="34" charset="0"/>
              </a:rPr>
              <a:t>window and </a:t>
            </a:r>
            <a:r>
              <a:rPr lang="en-US" altLang="ko-KR" sz="1600" i="1" dirty="0" err="1" smtClean="0">
                <a:latin typeface="Arial" pitchFamily="34" charset="0"/>
                <a:cs typeface="Arial" pitchFamily="34" charset="0"/>
              </a:rPr>
              <a:t>cwnd</a:t>
            </a:r>
            <a:endParaRPr lang="en-US" altLang="ko-KR" sz="2400" i="1" dirty="0">
              <a:latin typeface="Arial" pitchFamily="34" charset="0"/>
              <a:cs typeface="Arial" pitchFamily="34" charset="0"/>
            </a:endParaRPr>
          </a:p>
        </p:txBody>
      </p:sp>
    </p:spTree>
    <p:extLst>
      <p:ext uri="{BB962C8B-B14F-4D97-AF65-F5344CB8AC3E}">
        <p14:creationId xmlns:p14="http://schemas.microsoft.com/office/powerpoint/2010/main" val="25661687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18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18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18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182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182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1827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71827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718275">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1718275">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1718275">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17182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8275"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3"/>
          <p:cNvSpPr>
            <a:spLocks noGrp="1"/>
          </p:cNvSpPr>
          <p:nvPr>
            <p:ph type="sldNum" sz="quarter" idx="4294967295"/>
          </p:nvPr>
        </p:nvSpPr>
        <p:spPr>
          <a:xfrm>
            <a:off x="7000875" y="6240463"/>
            <a:ext cx="1905000" cy="457200"/>
          </a:xfrm>
          <a:prstGeom prst="rect">
            <a:avLst/>
          </a:prstGeom>
        </p:spPr>
        <p:txBody>
          <a:bodyPr/>
          <a:lstStyle/>
          <a:p>
            <a:fld id="{B978904D-CD15-42AA-B3CD-A5FD5A1E3DFA}" type="slidenum">
              <a:rPr lang="en-US" altLang="ko-KR"/>
              <a:pPr/>
              <a:t>2</a:t>
            </a:fld>
            <a:endParaRPr lang="en-US" altLang="ko-KR" sz="1000"/>
          </a:p>
        </p:txBody>
      </p:sp>
      <p:sp>
        <p:nvSpPr>
          <p:cNvPr id="1701890" name="Rectangle 2"/>
          <p:cNvSpPr>
            <a:spLocks noChangeArrowheads="1"/>
          </p:cNvSpPr>
          <p:nvPr/>
        </p:nvSpPr>
        <p:spPr bwMode="auto">
          <a:xfrm>
            <a:off x="144463" y="404813"/>
            <a:ext cx="878363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eaLnBrk="1" hangingPunct="1"/>
            <a:r>
              <a:rPr lang="en-US" altLang="ko-KR" sz="3600" b="1" dirty="0">
                <a:solidFill>
                  <a:srgbClr val="000099"/>
                </a:solidFill>
              </a:rPr>
              <a:t>Transmission control </a:t>
            </a:r>
            <a:r>
              <a:rPr lang="en-US" altLang="ko-KR" sz="3600" b="1" dirty="0" smtClean="0">
                <a:solidFill>
                  <a:srgbClr val="000099"/>
                </a:solidFill>
              </a:rPr>
              <a:t>protocol</a:t>
            </a:r>
            <a:endParaRPr lang="en-US" altLang="ko-KR" sz="3600" b="1" dirty="0">
              <a:solidFill>
                <a:srgbClr val="FF0000"/>
              </a:solidFill>
            </a:endParaRPr>
          </a:p>
        </p:txBody>
      </p:sp>
      <p:sp>
        <p:nvSpPr>
          <p:cNvPr id="1701891" name="Rectangle 3"/>
          <p:cNvSpPr>
            <a:spLocks noChangeArrowheads="1"/>
          </p:cNvSpPr>
          <p:nvPr/>
        </p:nvSpPr>
        <p:spPr bwMode="auto">
          <a:xfrm>
            <a:off x="144463" y="1171575"/>
            <a:ext cx="8820150" cy="528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eaLnBrk="1" hangingPunct="1">
              <a:spcBef>
                <a:spcPct val="20000"/>
              </a:spcBef>
              <a:buClr>
                <a:schemeClr val="accent2"/>
              </a:buClr>
              <a:buSzPct val="75000"/>
              <a:buFont typeface="Monotype Sorts" pitchFamily="2" charset="2"/>
              <a:buChar char="u"/>
            </a:pPr>
            <a:r>
              <a:rPr lang="en-US" altLang="ko-KR" sz="2000" dirty="0"/>
              <a:t>Connection-oriented</a:t>
            </a:r>
          </a:p>
          <a:p>
            <a:pPr marL="342900" indent="-342900" eaLnBrk="1" hangingPunct="1">
              <a:spcBef>
                <a:spcPct val="20000"/>
              </a:spcBef>
              <a:buClr>
                <a:schemeClr val="accent2"/>
              </a:buClr>
              <a:buSzPct val="75000"/>
              <a:buFont typeface="Monotype Sorts" pitchFamily="2" charset="2"/>
              <a:buChar char="u"/>
            </a:pPr>
            <a:r>
              <a:rPr lang="en-US" altLang="ko-KR" sz="2000" dirty="0"/>
              <a:t>Reliable,  Ordered,   Byte-stream</a:t>
            </a:r>
          </a:p>
          <a:p>
            <a:pPr marL="742950" lvl="1" indent="-285750" eaLnBrk="1" hangingPunct="1">
              <a:spcBef>
                <a:spcPct val="20000"/>
              </a:spcBef>
              <a:buClr>
                <a:schemeClr val="tx1"/>
              </a:buClr>
              <a:buFontTx/>
              <a:buChar char="–"/>
            </a:pPr>
            <a:r>
              <a:rPr lang="en-US" altLang="ko-KR" sz="1600" dirty="0"/>
              <a:t>sending process writes some number of </a:t>
            </a:r>
            <a:r>
              <a:rPr lang="en-US" altLang="ko-KR" sz="1800" dirty="0">
                <a:solidFill>
                  <a:srgbClr val="000099"/>
                </a:solidFill>
              </a:rPr>
              <a:t>bytes </a:t>
            </a:r>
            <a:r>
              <a:rPr lang="en-US" altLang="ko-KR" sz="1800" dirty="0">
                <a:solidFill>
                  <a:srgbClr val="FF0000"/>
                </a:solidFill>
              </a:rPr>
              <a:t>(not packets)</a:t>
            </a:r>
          </a:p>
          <a:p>
            <a:pPr marL="742950" lvl="1" indent="-285750" eaLnBrk="1" hangingPunct="1">
              <a:spcBef>
                <a:spcPct val="20000"/>
              </a:spcBef>
              <a:buClr>
                <a:schemeClr val="tx1"/>
              </a:buClr>
              <a:buFontTx/>
              <a:buChar char="–"/>
            </a:pPr>
            <a:r>
              <a:rPr lang="en-US" altLang="ko-KR" sz="1600" dirty="0"/>
              <a:t>TCP breaks into </a:t>
            </a:r>
            <a:r>
              <a:rPr lang="en-US" altLang="ko-KR" sz="1600" i="1" dirty="0"/>
              <a:t>segments</a:t>
            </a:r>
            <a:r>
              <a:rPr lang="en-US" altLang="ko-KR" sz="1600" dirty="0"/>
              <a:t> and sends via IP</a:t>
            </a:r>
            <a:endParaRPr lang="en-US" altLang="ko-KR" sz="2000" dirty="0"/>
          </a:p>
          <a:p>
            <a:pPr marL="742950" lvl="1" indent="-285750" eaLnBrk="1" hangingPunct="1">
              <a:spcBef>
                <a:spcPct val="20000"/>
              </a:spcBef>
              <a:buClr>
                <a:schemeClr val="tx1"/>
              </a:buClr>
            </a:pPr>
            <a:endParaRPr lang="en-US" altLang="ko-KR" sz="2000" dirty="0"/>
          </a:p>
          <a:p>
            <a:pPr marL="742950" lvl="1" indent="-285750" eaLnBrk="1" hangingPunct="1">
              <a:spcBef>
                <a:spcPct val="20000"/>
              </a:spcBef>
              <a:buClr>
                <a:schemeClr val="tx1"/>
              </a:buClr>
            </a:pPr>
            <a:endParaRPr lang="en-US" altLang="ko-KR" sz="2000" dirty="0"/>
          </a:p>
          <a:p>
            <a:pPr marL="742950" lvl="1" indent="-285750" eaLnBrk="1" hangingPunct="1">
              <a:spcBef>
                <a:spcPct val="20000"/>
              </a:spcBef>
              <a:buClr>
                <a:schemeClr val="tx1"/>
              </a:buClr>
            </a:pPr>
            <a:endParaRPr lang="en-US" altLang="ko-KR" sz="2000" dirty="0"/>
          </a:p>
          <a:p>
            <a:pPr marL="742950" lvl="1" indent="-285750" eaLnBrk="1" hangingPunct="1">
              <a:spcBef>
                <a:spcPct val="20000"/>
              </a:spcBef>
              <a:buClr>
                <a:schemeClr val="tx1"/>
              </a:buClr>
            </a:pPr>
            <a:endParaRPr lang="en-US" altLang="ko-KR" sz="2000" dirty="0"/>
          </a:p>
          <a:p>
            <a:pPr marL="742950" lvl="1" indent="-285750" eaLnBrk="1" hangingPunct="1">
              <a:spcBef>
                <a:spcPct val="20000"/>
              </a:spcBef>
              <a:buClr>
                <a:schemeClr val="tx1"/>
              </a:buClr>
            </a:pPr>
            <a:endParaRPr lang="en-US" altLang="ko-KR" sz="2000" dirty="0" smtClean="0"/>
          </a:p>
          <a:p>
            <a:pPr marL="742950" lvl="1" indent="-285750" eaLnBrk="1" hangingPunct="1">
              <a:spcBef>
                <a:spcPct val="20000"/>
              </a:spcBef>
              <a:buClr>
                <a:schemeClr val="tx1"/>
              </a:buClr>
            </a:pPr>
            <a:endParaRPr lang="en-US" altLang="ko-KR" sz="2000" dirty="0"/>
          </a:p>
          <a:p>
            <a:pPr marL="742950" lvl="1" indent="-285750" eaLnBrk="1" hangingPunct="1">
              <a:spcBef>
                <a:spcPct val="20000"/>
              </a:spcBef>
              <a:buClr>
                <a:schemeClr val="tx1"/>
              </a:buClr>
            </a:pPr>
            <a:endParaRPr lang="en-US" altLang="ko-KR" sz="2000" dirty="0"/>
          </a:p>
          <a:p>
            <a:pPr marL="342900" indent="-342900" eaLnBrk="1" hangingPunct="1">
              <a:spcBef>
                <a:spcPct val="20000"/>
              </a:spcBef>
              <a:buClr>
                <a:schemeClr val="accent2"/>
              </a:buClr>
              <a:buSzPct val="75000"/>
              <a:buFont typeface="Monotype Sorts" pitchFamily="2" charset="2"/>
              <a:buChar char="u"/>
            </a:pPr>
            <a:r>
              <a:rPr lang="en-US" altLang="ko-KR" sz="2000" dirty="0" smtClean="0"/>
              <a:t>Flow </a:t>
            </a:r>
            <a:r>
              <a:rPr lang="en-US" altLang="ko-KR" sz="2000" dirty="0"/>
              <a:t>control: keep sender from overrunning </a:t>
            </a:r>
            <a:r>
              <a:rPr lang="en-US" altLang="ko-KR" sz="2000" dirty="0">
                <a:solidFill>
                  <a:srgbClr val="FF0000"/>
                </a:solidFill>
              </a:rPr>
              <a:t>receiver</a:t>
            </a:r>
            <a:endParaRPr lang="en-US" altLang="ko-KR" sz="2000" dirty="0">
              <a:solidFill>
                <a:srgbClr val="FF9999"/>
              </a:solidFill>
            </a:endParaRPr>
          </a:p>
          <a:p>
            <a:pPr marL="342900" indent="-342900" eaLnBrk="1" hangingPunct="1">
              <a:spcBef>
                <a:spcPct val="20000"/>
              </a:spcBef>
              <a:buClr>
                <a:schemeClr val="accent2"/>
              </a:buClr>
              <a:buSzPct val="75000"/>
              <a:buFont typeface="Monotype Sorts" pitchFamily="2" charset="2"/>
              <a:buChar char="u"/>
            </a:pPr>
            <a:r>
              <a:rPr lang="en-US" altLang="ko-KR" sz="2000" dirty="0"/>
              <a:t>Congestion control: keep sender from overrunning </a:t>
            </a:r>
            <a:r>
              <a:rPr lang="en-US" altLang="ko-KR" sz="2000" dirty="0">
                <a:solidFill>
                  <a:srgbClr val="FF0000"/>
                </a:solidFill>
              </a:rPr>
              <a:t>network</a:t>
            </a:r>
          </a:p>
          <a:p>
            <a:pPr marL="342900" indent="-342900" eaLnBrk="1" hangingPunct="1">
              <a:spcBef>
                <a:spcPct val="20000"/>
              </a:spcBef>
              <a:buClr>
                <a:schemeClr val="accent2"/>
              </a:buClr>
              <a:buSzPct val="75000"/>
              <a:buFont typeface="Monotype Sorts" pitchFamily="2" charset="2"/>
              <a:buChar char="u"/>
            </a:pPr>
            <a:r>
              <a:rPr lang="en-US" altLang="ko-KR" sz="2000" dirty="0"/>
              <a:t>Fate sharing</a:t>
            </a:r>
            <a:endParaRPr lang="en-US" altLang="ko-KR" sz="2800" dirty="0"/>
          </a:p>
        </p:txBody>
      </p:sp>
      <p:graphicFrame>
        <p:nvGraphicFramePr>
          <p:cNvPr id="1701892" name="Object 4"/>
          <p:cNvGraphicFramePr>
            <a:graphicFrameLocks noChangeAspect="1"/>
          </p:cNvGraphicFramePr>
          <p:nvPr>
            <p:extLst>
              <p:ext uri="{D42A27DB-BD31-4B8C-83A1-F6EECF244321}">
                <p14:modId xmlns:p14="http://schemas.microsoft.com/office/powerpoint/2010/main" val="2714212532"/>
              </p:ext>
            </p:extLst>
          </p:nvPr>
        </p:nvGraphicFramePr>
        <p:xfrm>
          <a:off x="3851275" y="2564904"/>
          <a:ext cx="4509474" cy="2592362"/>
        </p:xfrm>
        <a:graphic>
          <a:graphicData uri="http://schemas.openxmlformats.org/presentationml/2006/ole">
            <mc:AlternateContent xmlns:mc="http://schemas.openxmlformats.org/markup-compatibility/2006">
              <mc:Choice xmlns:v="urn:schemas-microsoft-com:vml" Requires="v">
                <p:oleObj spid="_x0000_s1126" name="비트맵 이미지" r:id="rId4" imgW="4638926" imgH="2791000" progId="Paint.Picture">
                  <p:embed/>
                </p:oleObj>
              </mc:Choice>
              <mc:Fallback>
                <p:oleObj name="비트맵 이미지" r:id="rId4" imgW="4638926" imgH="2791000"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2564904"/>
                        <a:ext cx="4509474" cy="259236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511761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6B0B13A3-BC7E-48A5-B801-72D433BE9581}" type="slidenum">
              <a:rPr lang="en-US" altLang="ko-KR">
                <a:cs typeface="Arial" pitchFamily="34" charset="0"/>
              </a:rPr>
              <a:pPr/>
              <a:t>20</a:t>
            </a:fld>
            <a:endParaRPr lang="en-US" altLang="ko-KR" sz="1000">
              <a:cs typeface="Arial" pitchFamily="34" charset="0"/>
            </a:endParaRPr>
          </a:p>
        </p:txBody>
      </p:sp>
      <p:sp>
        <p:nvSpPr>
          <p:cNvPr id="1718274" name="Rectangle 2"/>
          <p:cNvSpPr>
            <a:spLocks noGrp="1" noChangeArrowheads="1"/>
          </p:cNvSpPr>
          <p:nvPr>
            <p:ph type="title"/>
          </p:nvPr>
        </p:nvSpPr>
        <p:spPr>
          <a:xfrm>
            <a:off x="467545" y="400050"/>
            <a:ext cx="8496944" cy="647700"/>
          </a:xfrm>
        </p:spPr>
        <p:txBody>
          <a:bodyPr/>
          <a:lstStyle/>
          <a:p>
            <a:r>
              <a:rPr lang="en-US" altLang="ko-KR" dirty="0" smtClean="0">
                <a:latin typeface="Arial" pitchFamily="34" charset="0"/>
                <a:cs typeface="Arial" pitchFamily="34" charset="0"/>
              </a:rPr>
              <a:t>Congestion </a:t>
            </a:r>
            <a:r>
              <a:rPr lang="en-US" altLang="ko-KR" dirty="0">
                <a:latin typeface="Arial" pitchFamily="34" charset="0"/>
                <a:cs typeface="Arial" pitchFamily="34" charset="0"/>
              </a:rPr>
              <a:t>Avoidance and Control</a:t>
            </a:r>
          </a:p>
        </p:txBody>
      </p:sp>
      <p:sp>
        <p:nvSpPr>
          <p:cNvPr id="1718275" name="Rectangle 3"/>
          <p:cNvSpPr>
            <a:spLocks noGrp="1" noChangeArrowheads="1"/>
          </p:cNvSpPr>
          <p:nvPr>
            <p:ph type="body" idx="1"/>
          </p:nvPr>
        </p:nvSpPr>
        <p:spPr>
          <a:xfrm>
            <a:off x="107504" y="1268761"/>
            <a:ext cx="8928992" cy="3744416"/>
          </a:xfrm>
        </p:spPr>
        <p:txBody>
          <a:bodyPr/>
          <a:lstStyle/>
          <a:p>
            <a:r>
              <a:rPr lang="en-US" altLang="ko-KR" sz="2400" dirty="0">
                <a:latin typeface="Arial" pitchFamily="34" charset="0"/>
                <a:cs typeface="Arial" pitchFamily="34" charset="0"/>
              </a:rPr>
              <a:t>G</a:t>
            </a:r>
            <a:r>
              <a:rPr lang="en-US" altLang="ko-KR" sz="2400" dirty="0" smtClean="0">
                <a:latin typeface="Arial" pitchFamily="34" charset="0"/>
                <a:cs typeface="Arial" pitchFamily="34" charset="0"/>
              </a:rPr>
              <a:t>ateway </a:t>
            </a:r>
            <a:r>
              <a:rPr lang="en-US" altLang="ko-KR" sz="2400" dirty="0">
                <a:latin typeface="Arial" pitchFamily="34" charset="0"/>
                <a:cs typeface="Arial" pitchFamily="34" charset="0"/>
              </a:rPr>
              <a:t>side </a:t>
            </a:r>
            <a:r>
              <a:rPr lang="en-US" altLang="ko-KR" sz="2400" dirty="0" smtClean="0">
                <a:latin typeface="Arial" pitchFamily="34" charset="0"/>
                <a:cs typeface="Arial" pitchFamily="34" charset="0"/>
              </a:rPr>
              <a:t>of congestion control</a:t>
            </a:r>
          </a:p>
          <a:p>
            <a:pPr lvl="1"/>
            <a:r>
              <a:rPr lang="en-US" altLang="ko-KR" sz="2000" dirty="0">
                <a:latin typeface="Arial" pitchFamily="34" charset="0"/>
                <a:cs typeface="Arial" pitchFamily="34" charset="0"/>
              </a:rPr>
              <a:t>gateways/routers are where multiple TCP sessions converge, this is the only place to ensure fairness. Gateways could drop packets from overly active connections to enforce this fairness</a:t>
            </a:r>
            <a:r>
              <a:rPr lang="en-US" altLang="ko-KR" sz="2000" dirty="0" smtClean="0">
                <a:latin typeface="Arial" pitchFamily="34" charset="0"/>
                <a:cs typeface="Arial" pitchFamily="34" charset="0"/>
              </a:rPr>
              <a:t>.</a:t>
            </a:r>
          </a:p>
          <a:p>
            <a:pPr lvl="1"/>
            <a:endParaRPr lang="en-US" altLang="ko-KR" sz="2000" dirty="0">
              <a:latin typeface="Arial" pitchFamily="34" charset="0"/>
              <a:cs typeface="Arial" pitchFamily="34" charset="0"/>
            </a:endParaRPr>
          </a:p>
          <a:p>
            <a:r>
              <a:rPr lang="en-US" altLang="ko-KR" sz="2000" dirty="0" smtClean="0">
                <a:solidFill>
                  <a:srgbClr val="0000FF"/>
                </a:solidFill>
                <a:latin typeface="Arial" pitchFamily="34" charset="0"/>
                <a:cs typeface="Arial" pitchFamily="34" charset="0"/>
              </a:rPr>
              <a:t>Van </a:t>
            </a:r>
            <a:r>
              <a:rPr lang="en-US" altLang="ko-KR" sz="2000" dirty="0" err="1" smtClean="0">
                <a:solidFill>
                  <a:srgbClr val="0000FF"/>
                </a:solidFill>
                <a:latin typeface="Arial" pitchFamily="34" charset="0"/>
                <a:cs typeface="Arial" pitchFamily="34" charset="0"/>
              </a:rPr>
              <a:t>Jacopson</a:t>
            </a:r>
            <a:r>
              <a:rPr lang="en-US" altLang="ko-KR" sz="2000" dirty="0" smtClean="0">
                <a:solidFill>
                  <a:srgbClr val="0000FF"/>
                </a:solidFill>
                <a:latin typeface="Arial" pitchFamily="34" charset="0"/>
                <a:cs typeface="Arial" pitchFamily="34" charset="0"/>
              </a:rPr>
              <a:t> did amazing job</a:t>
            </a:r>
          </a:p>
          <a:p>
            <a:endParaRPr lang="en-US" altLang="ko-KR" sz="2000" dirty="0">
              <a:latin typeface="Arial" pitchFamily="34" charset="0"/>
              <a:cs typeface="Arial" pitchFamily="34" charset="0"/>
            </a:endParaRPr>
          </a:p>
          <a:p>
            <a:r>
              <a:rPr lang="en-US" altLang="ko-KR" sz="2000" dirty="0" smtClean="0">
                <a:solidFill>
                  <a:srgbClr val="FF0000"/>
                </a:solidFill>
                <a:latin typeface="Arial" pitchFamily="34" charset="0"/>
                <a:cs typeface="Arial" pitchFamily="34" charset="0"/>
              </a:rPr>
              <a:t>Slow start for short lived flow?</a:t>
            </a:r>
          </a:p>
          <a:p>
            <a:pPr lvl="1"/>
            <a:r>
              <a:rPr lang="en-US" altLang="ko-KR" sz="1800" i="1" dirty="0" smtClean="0">
                <a:solidFill>
                  <a:srgbClr val="0000FF"/>
                </a:solidFill>
                <a:latin typeface="Arial" pitchFamily="34" charset="0"/>
                <a:cs typeface="Arial" pitchFamily="34" charset="0"/>
              </a:rPr>
              <a:t>Available bandwidth estimation</a:t>
            </a:r>
          </a:p>
        </p:txBody>
      </p:sp>
    </p:spTree>
    <p:extLst>
      <p:ext uri="{BB962C8B-B14F-4D97-AF65-F5344CB8AC3E}">
        <p14:creationId xmlns:p14="http://schemas.microsoft.com/office/powerpoint/2010/main" val="25661687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18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18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182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182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182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8275"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085E644C-17D6-4E5B-935D-B54B449AB123}" type="slidenum">
              <a:rPr lang="en-US" altLang="ko-KR">
                <a:cs typeface="Arial" pitchFamily="34" charset="0"/>
              </a:rPr>
              <a:pPr/>
              <a:t>21</a:t>
            </a:fld>
            <a:endParaRPr lang="en-US" altLang="ko-KR" sz="1000">
              <a:cs typeface="Arial" pitchFamily="34" charset="0"/>
            </a:endParaRPr>
          </a:p>
        </p:txBody>
      </p:sp>
      <p:sp>
        <p:nvSpPr>
          <p:cNvPr id="1823746" name="Rectangle 2"/>
          <p:cNvSpPr>
            <a:spLocks noGrp="1" noChangeArrowheads="1"/>
          </p:cNvSpPr>
          <p:nvPr>
            <p:ph type="title"/>
          </p:nvPr>
        </p:nvSpPr>
        <p:spPr>
          <a:noFill/>
          <a:ln/>
        </p:spPr>
        <p:txBody>
          <a:bodyPr/>
          <a:lstStyle/>
          <a:p>
            <a:r>
              <a:rPr lang="en-US" altLang="ko-KR">
                <a:latin typeface="Arial" pitchFamily="34" charset="0"/>
                <a:cs typeface="Arial" pitchFamily="34" charset="0"/>
              </a:rPr>
              <a:t>TCP Congestion Control</a:t>
            </a:r>
          </a:p>
        </p:txBody>
      </p:sp>
      <p:sp>
        <p:nvSpPr>
          <p:cNvPr id="1823747" name="Rectangle 3"/>
          <p:cNvSpPr>
            <a:spLocks noGrp="1" noChangeArrowheads="1"/>
          </p:cNvSpPr>
          <p:nvPr>
            <p:ph type="body" idx="1"/>
          </p:nvPr>
        </p:nvSpPr>
        <p:spPr>
          <a:xfrm>
            <a:off x="179512" y="1314450"/>
            <a:ext cx="8712967" cy="4495800"/>
          </a:xfrm>
          <a:noFill/>
          <a:ln/>
        </p:spPr>
        <p:txBody>
          <a:bodyPr/>
          <a:lstStyle/>
          <a:p>
            <a:r>
              <a:rPr lang="en-US" altLang="ko-KR" dirty="0">
                <a:latin typeface="Arial" pitchFamily="34" charset="0"/>
                <a:cs typeface="Arial" pitchFamily="34" charset="0"/>
              </a:rPr>
              <a:t>Idea</a:t>
            </a:r>
          </a:p>
          <a:p>
            <a:pPr lvl="1"/>
            <a:r>
              <a:rPr lang="en-US" altLang="ko-KR" dirty="0">
                <a:latin typeface="Arial" pitchFamily="34" charset="0"/>
                <a:cs typeface="Arial" pitchFamily="34" charset="0"/>
              </a:rPr>
              <a:t>assumes best-effort network (FIFO or FQ routers)</a:t>
            </a:r>
          </a:p>
          <a:p>
            <a:pPr lvl="1"/>
            <a:r>
              <a:rPr lang="en-US" altLang="ko-KR" dirty="0" smtClean="0">
                <a:latin typeface="Arial" pitchFamily="34" charset="0"/>
                <a:cs typeface="Arial" pitchFamily="34" charset="0"/>
              </a:rPr>
              <a:t>ACKs </a:t>
            </a:r>
            <a:r>
              <a:rPr lang="en-US" altLang="ko-KR" dirty="0">
                <a:latin typeface="Arial" pitchFamily="34" charset="0"/>
                <a:cs typeface="Arial" pitchFamily="34" charset="0"/>
              </a:rPr>
              <a:t>pace transmission (</a:t>
            </a:r>
            <a:r>
              <a:rPr lang="en-US" altLang="ko-KR" i="1" dirty="0">
                <a:latin typeface="Arial" pitchFamily="34" charset="0"/>
                <a:cs typeface="Arial" pitchFamily="34" charset="0"/>
              </a:rPr>
              <a:t>self-clocking</a:t>
            </a:r>
            <a:r>
              <a:rPr lang="en-US" altLang="ko-KR" dirty="0">
                <a:latin typeface="Arial" pitchFamily="34" charset="0"/>
                <a:cs typeface="Arial" pitchFamily="34" charset="0"/>
              </a:rPr>
              <a:t>): segment and </a:t>
            </a:r>
            <a:r>
              <a:rPr lang="en-US" altLang="ko-KR" b="1" dirty="0">
                <a:solidFill>
                  <a:srgbClr val="0000FF"/>
                </a:solidFill>
                <a:latin typeface="Arial" pitchFamily="34" charset="0"/>
                <a:cs typeface="Arial" pitchFamily="34" charset="0"/>
              </a:rPr>
              <a:t>ACKs rate is equal to that of the slowest link</a:t>
            </a:r>
            <a:r>
              <a:rPr lang="en-US" altLang="ko-KR" dirty="0">
                <a:latin typeface="Arial" pitchFamily="34" charset="0"/>
                <a:cs typeface="Arial" pitchFamily="34" charset="0"/>
              </a:rPr>
              <a:t> on the </a:t>
            </a:r>
            <a:r>
              <a:rPr lang="en-US" altLang="ko-KR" dirty="0" smtClean="0">
                <a:latin typeface="Arial" pitchFamily="34" charset="0"/>
                <a:cs typeface="Arial" pitchFamily="34" charset="0"/>
              </a:rPr>
              <a:t>path</a:t>
            </a:r>
          </a:p>
          <a:p>
            <a:pPr lvl="2"/>
            <a:r>
              <a:rPr lang="en-US" altLang="ko-KR" sz="2000" b="1" dirty="0" smtClean="0">
                <a:solidFill>
                  <a:srgbClr val="FF0000"/>
                </a:solidFill>
                <a:latin typeface="Arial" pitchFamily="34" charset="0"/>
                <a:cs typeface="Arial" pitchFamily="34" charset="0"/>
              </a:rPr>
              <a:t>How about sending rate control based upon ACKs rate?</a:t>
            </a:r>
            <a:endParaRPr lang="en-US" altLang="ko-KR" sz="2000" b="1" dirty="0">
              <a:solidFill>
                <a:srgbClr val="FF0000"/>
              </a:solidFill>
              <a:latin typeface="Arial" pitchFamily="34" charset="0"/>
              <a:cs typeface="Arial" pitchFamily="34" charset="0"/>
            </a:endParaRPr>
          </a:p>
          <a:p>
            <a:r>
              <a:rPr lang="en-US" altLang="ko-KR" dirty="0">
                <a:latin typeface="Arial" pitchFamily="34" charset="0"/>
                <a:cs typeface="Arial" pitchFamily="34" charset="0"/>
              </a:rPr>
              <a:t>Challenge</a:t>
            </a:r>
          </a:p>
          <a:p>
            <a:pPr lvl="1"/>
            <a:r>
              <a:rPr lang="en-US" altLang="ko-KR" dirty="0">
                <a:latin typeface="Arial" pitchFamily="34" charset="0"/>
                <a:cs typeface="Arial" pitchFamily="34" charset="0"/>
              </a:rPr>
              <a:t>determining the available capacity in the first place</a:t>
            </a:r>
          </a:p>
          <a:p>
            <a:pPr lvl="1"/>
            <a:r>
              <a:rPr lang="en-US" altLang="ko-KR" dirty="0">
                <a:latin typeface="Arial" pitchFamily="34" charset="0"/>
                <a:cs typeface="Arial" pitchFamily="34" charset="0"/>
              </a:rPr>
              <a:t>adjusting to changes in the available capacity</a:t>
            </a:r>
            <a:endParaRPr lang="en-US" altLang="ko-KR" sz="2800" dirty="0">
              <a:latin typeface="Arial" pitchFamily="34" charset="0"/>
              <a:cs typeface="Arial" pitchFamily="34" charset="0"/>
            </a:endParaRPr>
          </a:p>
        </p:txBody>
      </p:sp>
    </p:spTree>
    <p:extLst>
      <p:ext uri="{BB962C8B-B14F-4D97-AF65-F5344CB8AC3E}">
        <p14:creationId xmlns:p14="http://schemas.microsoft.com/office/powerpoint/2010/main" val="2080816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4"/>
          <p:cNvSpPr>
            <a:spLocks noGrp="1"/>
          </p:cNvSpPr>
          <p:nvPr>
            <p:ph type="sldNum" sz="quarter" idx="10"/>
          </p:nvPr>
        </p:nvSpPr>
        <p:spPr/>
        <p:txBody>
          <a:bodyPr/>
          <a:lstStyle/>
          <a:p>
            <a:fld id="{8AB39D62-F7CD-40DB-97CF-6B376EFBB02A}" type="slidenum">
              <a:rPr lang="en-US" altLang="ko-KR">
                <a:cs typeface="Arial" pitchFamily="34" charset="0"/>
              </a:rPr>
              <a:pPr/>
              <a:t>22</a:t>
            </a:fld>
            <a:endParaRPr lang="en-US" altLang="ko-KR" sz="1000">
              <a:cs typeface="Arial" pitchFamily="34" charset="0"/>
            </a:endParaRPr>
          </a:p>
        </p:txBody>
      </p:sp>
      <p:sp>
        <p:nvSpPr>
          <p:cNvPr id="1829890" name="Rectangle 2"/>
          <p:cNvSpPr>
            <a:spLocks noGrp="1" noChangeArrowheads="1"/>
          </p:cNvSpPr>
          <p:nvPr>
            <p:ph type="title"/>
          </p:nvPr>
        </p:nvSpPr>
        <p:spPr>
          <a:xfrm>
            <a:off x="107504" y="332656"/>
            <a:ext cx="8964488" cy="647700"/>
          </a:xfrm>
        </p:spPr>
        <p:txBody>
          <a:bodyPr/>
          <a:lstStyle/>
          <a:p>
            <a:r>
              <a:rPr lang="en-US" altLang="ko-KR" sz="3200" dirty="0">
                <a:latin typeface="Arial" pitchFamily="34" charset="0"/>
                <a:cs typeface="Arial" pitchFamily="34" charset="0"/>
              </a:rPr>
              <a:t>Approaches towards congestion </a:t>
            </a:r>
            <a:r>
              <a:rPr lang="en-US" altLang="ko-KR" sz="3200" dirty="0" smtClean="0">
                <a:latin typeface="Arial" pitchFamily="34" charset="0"/>
                <a:cs typeface="Arial" pitchFamily="34" charset="0"/>
              </a:rPr>
              <a:t>control</a:t>
            </a:r>
            <a:endParaRPr lang="en-US" altLang="ko-KR" sz="2800" dirty="0">
              <a:latin typeface="Arial" pitchFamily="34" charset="0"/>
              <a:cs typeface="Arial" pitchFamily="34" charset="0"/>
            </a:endParaRPr>
          </a:p>
        </p:txBody>
      </p:sp>
      <p:sp>
        <p:nvSpPr>
          <p:cNvPr id="1829891" name="Rectangle 3"/>
          <p:cNvSpPr>
            <a:spLocks noGrp="1" noChangeArrowheads="1"/>
          </p:cNvSpPr>
          <p:nvPr>
            <p:ph type="body" sz="half" idx="1"/>
          </p:nvPr>
        </p:nvSpPr>
        <p:spPr>
          <a:xfrm>
            <a:off x="683569" y="1830388"/>
            <a:ext cx="4093220" cy="2495550"/>
          </a:xfrm>
        </p:spPr>
        <p:txBody>
          <a:bodyPr/>
          <a:lstStyle/>
          <a:p>
            <a:pPr>
              <a:lnSpc>
                <a:spcPct val="90000"/>
              </a:lnSpc>
              <a:buFont typeface="Monotype Sorts" pitchFamily="2" charset="2"/>
              <a:buNone/>
            </a:pPr>
            <a:r>
              <a:rPr lang="en-US" altLang="ko-KR" sz="2400" dirty="0">
                <a:solidFill>
                  <a:srgbClr val="FF0000"/>
                </a:solidFill>
                <a:latin typeface="Arial" pitchFamily="34" charset="0"/>
                <a:cs typeface="Arial" pitchFamily="34" charset="0"/>
              </a:rPr>
              <a:t>End-end congestion control:</a:t>
            </a:r>
            <a:endParaRPr lang="en-US" altLang="ko-KR" sz="2400" dirty="0">
              <a:latin typeface="Arial" pitchFamily="34" charset="0"/>
              <a:cs typeface="Arial" pitchFamily="34" charset="0"/>
            </a:endParaRPr>
          </a:p>
          <a:p>
            <a:pPr>
              <a:lnSpc>
                <a:spcPct val="90000"/>
              </a:lnSpc>
            </a:pPr>
            <a:r>
              <a:rPr lang="en-US" altLang="ko-KR" sz="2000" dirty="0">
                <a:latin typeface="Arial" pitchFamily="34" charset="0"/>
                <a:cs typeface="Arial" pitchFamily="34" charset="0"/>
              </a:rPr>
              <a:t>no explicit feedback from network</a:t>
            </a:r>
          </a:p>
          <a:p>
            <a:pPr>
              <a:lnSpc>
                <a:spcPct val="90000"/>
              </a:lnSpc>
            </a:pPr>
            <a:r>
              <a:rPr lang="en-US" altLang="ko-KR" sz="2000" dirty="0">
                <a:latin typeface="Arial" pitchFamily="34" charset="0"/>
                <a:cs typeface="Arial" pitchFamily="34" charset="0"/>
              </a:rPr>
              <a:t>congestion inferred from end-system observed loss, delay</a:t>
            </a:r>
          </a:p>
          <a:p>
            <a:pPr>
              <a:lnSpc>
                <a:spcPct val="90000"/>
              </a:lnSpc>
            </a:pPr>
            <a:r>
              <a:rPr lang="en-US" altLang="ko-KR" sz="2000" dirty="0">
                <a:latin typeface="Arial" pitchFamily="34" charset="0"/>
                <a:cs typeface="Arial" pitchFamily="34" charset="0"/>
              </a:rPr>
              <a:t>approach taken by TCP</a:t>
            </a:r>
          </a:p>
          <a:p>
            <a:pPr>
              <a:lnSpc>
                <a:spcPct val="90000"/>
              </a:lnSpc>
            </a:pPr>
            <a:r>
              <a:rPr lang="en-US" altLang="ko-KR" sz="2000" dirty="0">
                <a:solidFill>
                  <a:srgbClr val="0000FF"/>
                </a:solidFill>
                <a:latin typeface="Arial" pitchFamily="34" charset="0"/>
                <a:cs typeface="Arial" pitchFamily="34" charset="0"/>
              </a:rPr>
              <a:t>must trust end hosts to do right thing</a:t>
            </a:r>
          </a:p>
        </p:txBody>
      </p:sp>
      <p:sp>
        <p:nvSpPr>
          <p:cNvPr id="1829892" name="Rectangle 4"/>
          <p:cNvSpPr>
            <a:spLocks noGrp="1" noChangeArrowheads="1"/>
          </p:cNvSpPr>
          <p:nvPr>
            <p:ph type="body" sz="half" idx="2"/>
          </p:nvPr>
        </p:nvSpPr>
        <p:spPr>
          <a:xfrm>
            <a:off x="4823147" y="1854622"/>
            <a:ext cx="3997325" cy="3230562"/>
          </a:xfrm>
        </p:spPr>
        <p:txBody>
          <a:bodyPr/>
          <a:lstStyle/>
          <a:p>
            <a:pPr>
              <a:buFont typeface="Monotype Sorts" pitchFamily="2" charset="2"/>
              <a:buNone/>
            </a:pPr>
            <a:r>
              <a:rPr lang="en-US" altLang="ko-KR" sz="2400" dirty="0">
                <a:solidFill>
                  <a:srgbClr val="FF0000"/>
                </a:solidFill>
                <a:latin typeface="Arial" pitchFamily="34" charset="0"/>
                <a:cs typeface="Arial" pitchFamily="34" charset="0"/>
              </a:rPr>
              <a:t>Network-assisted congestion control:</a:t>
            </a:r>
            <a:endParaRPr lang="en-US" altLang="ko-KR" sz="2400" dirty="0">
              <a:latin typeface="Arial" pitchFamily="34" charset="0"/>
              <a:cs typeface="Arial" pitchFamily="34" charset="0"/>
            </a:endParaRPr>
          </a:p>
          <a:p>
            <a:r>
              <a:rPr lang="en-US" altLang="ko-KR" sz="2000" dirty="0">
                <a:latin typeface="Arial" pitchFamily="34" charset="0"/>
                <a:cs typeface="Arial" pitchFamily="34" charset="0"/>
              </a:rPr>
              <a:t>routers provide feedback to end systems</a:t>
            </a:r>
          </a:p>
          <a:p>
            <a:pPr lvl="1"/>
            <a:r>
              <a:rPr lang="en-US" altLang="ko-KR" sz="2000" dirty="0">
                <a:latin typeface="Arial" pitchFamily="34" charset="0"/>
                <a:cs typeface="Arial" pitchFamily="34" charset="0"/>
              </a:rPr>
              <a:t>single bit indicating congestion (SNA, </a:t>
            </a:r>
            <a:r>
              <a:rPr lang="en-US" altLang="ko-KR" sz="2000" dirty="0" err="1">
                <a:latin typeface="Arial" pitchFamily="34" charset="0"/>
                <a:cs typeface="Arial" pitchFamily="34" charset="0"/>
              </a:rPr>
              <a:t>DECbit</a:t>
            </a:r>
            <a:r>
              <a:rPr lang="en-US" altLang="ko-KR" sz="2000" dirty="0">
                <a:latin typeface="Arial" pitchFamily="34" charset="0"/>
                <a:cs typeface="Arial" pitchFamily="34" charset="0"/>
              </a:rPr>
              <a:t>, TCP/IP ECN, ATM)</a:t>
            </a:r>
          </a:p>
          <a:p>
            <a:pPr lvl="1"/>
            <a:r>
              <a:rPr lang="en-US" altLang="ko-KR" sz="2000" dirty="0">
                <a:latin typeface="Arial" pitchFamily="34" charset="0"/>
                <a:cs typeface="Arial" pitchFamily="34" charset="0"/>
              </a:rPr>
              <a:t>explicit rate sender should send at</a:t>
            </a:r>
            <a:endParaRPr lang="en-US" altLang="ko-KR" sz="1800" dirty="0">
              <a:latin typeface="Arial" pitchFamily="34" charset="0"/>
              <a:cs typeface="Arial" pitchFamily="34" charset="0"/>
            </a:endParaRPr>
          </a:p>
        </p:txBody>
      </p:sp>
      <p:sp>
        <p:nvSpPr>
          <p:cNvPr id="1829893" name="Rectangle 5"/>
          <p:cNvSpPr>
            <a:spLocks noChangeArrowheads="1"/>
          </p:cNvSpPr>
          <p:nvPr/>
        </p:nvSpPr>
        <p:spPr bwMode="auto">
          <a:xfrm>
            <a:off x="542925" y="1381125"/>
            <a:ext cx="74771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Clr>
                <a:schemeClr val="accent2"/>
              </a:buClr>
              <a:buSzPct val="75000"/>
              <a:buFont typeface="Monotype Sorts" pitchFamily="2" charset="2"/>
              <a:buNone/>
            </a:pPr>
            <a:r>
              <a:rPr lang="en-US" altLang="ko-KR" sz="2400">
                <a:solidFill>
                  <a:schemeClr val="accent2"/>
                </a:solidFill>
                <a:cs typeface="Arial" pitchFamily="34" charset="0"/>
              </a:rPr>
              <a:t>Two broad approaches towards congestion control:</a:t>
            </a:r>
          </a:p>
        </p:txBody>
      </p:sp>
      <p:sp>
        <p:nvSpPr>
          <p:cNvPr id="1829894" name="Rectangle 6"/>
          <p:cNvSpPr>
            <a:spLocks noChangeArrowheads="1"/>
          </p:cNvSpPr>
          <p:nvPr/>
        </p:nvSpPr>
        <p:spPr bwMode="auto">
          <a:xfrm>
            <a:off x="611561" y="4868863"/>
            <a:ext cx="4069978"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eaLnBrk="1" hangingPunct="1">
              <a:spcBef>
                <a:spcPct val="20000"/>
              </a:spcBef>
              <a:buClr>
                <a:schemeClr val="accent2"/>
              </a:buClr>
              <a:buSzPct val="75000"/>
              <a:buFont typeface="Monotype Sorts" pitchFamily="2" charset="2"/>
              <a:buNone/>
            </a:pPr>
            <a:r>
              <a:rPr lang="en-US" altLang="ko-KR" sz="2400" dirty="0">
                <a:solidFill>
                  <a:srgbClr val="FF0000"/>
                </a:solidFill>
                <a:cs typeface="Arial" pitchFamily="34" charset="0"/>
              </a:rPr>
              <a:t>Congestion control by router:</a:t>
            </a:r>
            <a:endParaRPr lang="en-US" altLang="ko-KR" sz="2400" dirty="0">
              <a:cs typeface="Arial" pitchFamily="34" charset="0"/>
            </a:endParaRPr>
          </a:p>
          <a:p>
            <a:pPr marL="342900" indent="-342900">
              <a:buFontTx/>
              <a:buChar char="•"/>
            </a:pPr>
            <a:r>
              <a:rPr kumimoji="0" lang="en-US" altLang="ko-KR" sz="2000" dirty="0">
                <a:solidFill>
                  <a:srgbClr val="000000"/>
                </a:solidFill>
                <a:cs typeface="Arial" pitchFamily="34" charset="0"/>
              </a:rPr>
              <a:t>Isolating well-behaved from ill-behaved sources</a:t>
            </a:r>
          </a:p>
        </p:txBody>
      </p:sp>
    </p:spTree>
    <p:extLst>
      <p:ext uri="{BB962C8B-B14F-4D97-AF65-F5344CB8AC3E}">
        <p14:creationId xmlns:p14="http://schemas.microsoft.com/office/powerpoint/2010/main" val="864529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슬라이드 번호 개체 틀 3"/>
          <p:cNvSpPr>
            <a:spLocks noGrp="1"/>
          </p:cNvSpPr>
          <p:nvPr>
            <p:ph type="sldNum" sz="quarter" idx="4294967295"/>
          </p:nvPr>
        </p:nvSpPr>
        <p:spPr>
          <a:xfrm>
            <a:off x="7000875" y="6240463"/>
            <a:ext cx="1905000" cy="457200"/>
          </a:xfrm>
          <a:prstGeom prst="rect">
            <a:avLst/>
          </a:prstGeom>
        </p:spPr>
        <p:txBody>
          <a:bodyPr/>
          <a:lstStyle/>
          <a:p>
            <a:fld id="{699CC5DE-1A20-4F4C-ADA6-DCEBE71441DA}" type="slidenum">
              <a:rPr lang="en-US" altLang="ko-KR">
                <a:cs typeface="Arial" pitchFamily="34" charset="0"/>
              </a:rPr>
              <a:pPr/>
              <a:t>23</a:t>
            </a:fld>
            <a:endParaRPr lang="en-US" altLang="ko-KR" sz="1000">
              <a:cs typeface="Arial" pitchFamily="34" charset="0"/>
            </a:endParaRPr>
          </a:p>
        </p:txBody>
      </p:sp>
      <p:sp>
        <p:nvSpPr>
          <p:cNvPr id="1856514" name="Rectangle 2"/>
          <p:cNvSpPr>
            <a:spLocks noGrp="1" noChangeArrowheads="1"/>
          </p:cNvSpPr>
          <p:nvPr>
            <p:ph type="title"/>
          </p:nvPr>
        </p:nvSpPr>
        <p:spPr>
          <a:xfrm>
            <a:off x="701675" y="400050"/>
            <a:ext cx="8137525" cy="647700"/>
          </a:xfrm>
        </p:spPr>
        <p:txBody>
          <a:bodyPr/>
          <a:lstStyle/>
          <a:p>
            <a:r>
              <a:rPr lang="en-US" altLang="ko-KR" dirty="0">
                <a:latin typeface="Arial" pitchFamily="34" charset="0"/>
                <a:cs typeface="Arial" pitchFamily="34" charset="0"/>
              </a:rPr>
              <a:t>TCP Saw Tooth </a:t>
            </a:r>
            <a:r>
              <a:rPr lang="en-US" altLang="ko-KR" dirty="0" smtClean="0">
                <a:latin typeface="Arial" pitchFamily="34" charset="0"/>
                <a:cs typeface="Arial" pitchFamily="34" charset="0"/>
              </a:rPr>
              <a:t>Behavior</a:t>
            </a:r>
            <a:endParaRPr lang="en-US" altLang="ko-KR" dirty="0">
              <a:latin typeface="Arial" pitchFamily="34" charset="0"/>
              <a:cs typeface="Arial" pitchFamily="34" charset="0"/>
            </a:endParaRPr>
          </a:p>
        </p:txBody>
      </p:sp>
      <p:grpSp>
        <p:nvGrpSpPr>
          <p:cNvPr id="2" name="그룹 1"/>
          <p:cNvGrpSpPr/>
          <p:nvPr/>
        </p:nvGrpSpPr>
        <p:grpSpPr>
          <a:xfrm>
            <a:off x="171745" y="1600200"/>
            <a:ext cx="7462838" cy="4352330"/>
            <a:chOff x="171745" y="1600200"/>
            <a:chExt cx="7462838" cy="4352330"/>
          </a:xfrm>
        </p:grpSpPr>
        <p:sp>
          <p:nvSpPr>
            <p:cNvPr id="1856515" name="Line 3"/>
            <p:cNvSpPr>
              <a:spLocks noChangeShapeType="1"/>
            </p:cNvSpPr>
            <p:nvPr/>
          </p:nvSpPr>
          <p:spPr bwMode="auto">
            <a:xfrm>
              <a:off x="1055688" y="2286000"/>
              <a:ext cx="0" cy="2514600"/>
            </a:xfrm>
            <a:prstGeom prst="line">
              <a:avLst/>
            </a:prstGeom>
            <a:noFill/>
            <a:ln w="508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856516" name="Line 4"/>
            <p:cNvSpPr>
              <a:spLocks noChangeShapeType="1"/>
            </p:cNvSpPr>
            <p:nvPr/>
          </p:nvSpPr>
          <p:spPr bwMode="auto">
            <a:xfrm>
              <a:off x="1055688" y="4800600"/>
              <a:ext cx="6470650"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856517" name="Text Box 5"/>
            <p:cNvSpPr txBox="1">
              <a:spLocks noChangeArrowheads="1"/>
            </p:cNvSpPr>
            <p:nvPr/>
          </p:nvSpPr>
          <p:spPr bwMode="auto">
            <a:xfrm>
              <a:off x="6737350" y="4841875"/>
              <a:ext cx="897233" cy="46166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508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lang="en-US" altLang="ko-KR" sz="2400" b="1">
                  <a:cs typeface="Arial" pitchFamily="34" charset="0"/>
                </a:rPr>
                <a:t>Time</a:t>
              </a:r>
            </a:p>
          </p:txBody>
        </p:sp>
        <p:sp>
          <p:nvSpPr>
            <p:cNvPr id="1856518" name="Text Box 6"/>
            <p:cNvSpPr txBox="1">
              <a:spLocks noChangeArrowheads="1"/>
            </p:cNvSpPr>
            <p:nvPr/>
          </p:nvSpPr>
          <p:spPr bwMode="auto">
            <a:xfrm>
              <a:off x="171745" y="1600200"/>
              <a:ext cx="1875835" cy="683264"/>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508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latinLnBrk="1" hangingPunct="1">
                <a:lnSpc>
                  <a:spcPct val="80000"/>
                </a:lnSpc>
              </a:pPr>
              <a:r>
                <a:rPr lang="en-US" altLang="ko-KR" sz="2400" b="1">
                  <a:cs typeface="Arial" pitchFamily="34" charset="0"/>
                </a:rPr>
                <a:t>Congestion</a:t>
              </a:r>
            </a:p>
            <a:p>
              <a:pPr algn="ctr" eaLnBrk="1" latinLnBrk="1" hangingPunct="1">
                <a:lnSpc>
                  <a:spcPct val="80000"/>
                </a:lnSpc>
              </a:pPr>
              <a:r>
                <a:rPr lang="en-US" altLang="ko-KR" sz="2400" b="1">
                  <a:cs typeface="Arial" pitchFamily="34" charset="0"/>
                </a:rPr>
                <a:t>Window</a:t>
              </a:r>
            </a:p>
          </p:txBody>
        </p:sp>
        <p:sp>
          <p:nvSpPr>
            <p:cNvPr id="1856519" name="Line 7"/>
            <p:cNvSpPr>
              <a:spLocks noChangeShapeType="1"/>
            </p:cNvSpPr>
            <p:nvPr/>
          </p:nvSpPr>
          <p:spPr bwMode="auto">
            <a:xfrm flipV="1">
              <a:off x="3165475" y="3352800"/>
              <a:ext cx="1125538" cy="83820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856520" name="Line 8"/>
            <p:cNvSpPr>
              <a:spLocks noChangeShapeType="1"/>
            </p:cNvSpPr>
            <p:nvPr/>
          </p:nvSpPr>
          <p:spPr bwMode="auto">
            <a:xfrm flipV="1">
              <a:off x="4291013" y="3733800"/>
              <a:ext cx="633412" cy="45720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856521" name="Line 9"/>
            <p:cNvSpPr>
              <a:spLocks noChangeShapeType="1"/>
            </p:cNvSpPr>
            <p:nvPr/>
          </p:nvSpPr>
          <p:spPr bwMode="auto">
            <a:xfrm flipV="1">
              <a:off x="4291013" y="3352800"/>
              <a:ext cx="0" cy="83820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856522" name="Line 10"/>
            <p:cNvSpPr>
              <a:spLocks noChangeShapeType="1"/>
            </p:cNvSpPr>
            <p:nvPr/>
          </p:nvSpPr>
          <p:spPr bwMode="auto">
            <a:xfrm>
              <a:off x="4924425" y="3733800"/>
              <a:ext cx="42068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856523" name="Line 11"/>
            <p:cNvSpPr>
              <a:spLocks noChangeShapeType="1"/>
            </p:cNvSpPr>
            <p:nvPr/>
          </p:nvSpPr>
          <p:spPr bwMode="auto">
            <a:xfrm flipV="1">
              <a:off x="5345113" y="3733800"/>
              <a:ext cx="0" cy="60960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856524" name="Line 12"/>
            <p:cNvSpPr>
              <a:spLocks noChangeShapeType="1"/>
            </p:cNvSpPr>
            <p:nvPr/>
          </p:nvSpPr>
          <p:spPr bwMode="auto">
            <a:xfrm flipV="1">
              <a:off x="5345113" y="3124200"/>
              <a:ext cx="1617662" cy="121920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856525" name="Line 13"/>
            <p:cNvSpPr>
              <a:spLocks noChangeShapeType="1"/>
            </p:cNvSpPr>
            <p:nvPr/>
          </p:nvSpPr>
          <p:spPr bwMode="auto">
            <a:xfrm flipV="1">
              <a:off x="6962775" y="3124200"/>
              <a:ext cx="0" cy="99060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856526" name="Line 14"/>
            <p:cNvSpPr>
              <a:spLocks noChangeShapeType="1"/>
            </p:cNvSpPr>
            <p:nvPr/>
          </p:nvSpPr>
          <p:spPr bwMode="auto">
            <a:xfrm flipV="1">
              <a:off x="6962775" y="3962400"/>
              <a:ext cx="282575" cy="15240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856527" name="Line 15"/>
            <p:cNvSpPr>
              <a:spLocks noChangeShapeType="1"/>
            </p:cNvSpPr>
            <p:nvPr/>
          </p:nvSpPr>
          <p:spPr bwMode="auto">
            <a:xfrm flipV="1">
              <a:off x="1828800" y="3581400"/>
              <a:ext cx="0" cy="141287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856528" name="Text Box 16"/>
            <p:cNvSpPr txBox="1">
              <a:spLocks noChangeArrowheads="1"/>
            </p:cNvSpPr>
            <p:nvPr/>
          </p:nvSpPr>
          <p:spPr bwMode="auto">
            <a:xfrm>
              <a:off x="1009375" y="5114925"/>
              <a:ext cx="1337226" cy="6463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508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latinLnBrk="1" hangingPunct="1">
                <a:lnSpc>
                  <a:spcPct val="90000"/>
                </a:lnSpc>
              </a:pPr>
              <a:r>
                <a:rPr lang="en-US" altLang="ko-KR" sz="2000" b="1">
                  <a:cs typeface="Arial" pitchFamily="34" charset="0"/>
                </a:rPr>
                <a:t>Initial</a:t>
              </a:r>
            </a:p>
            <a:p>
              <a:pPr algn="ctr" eaLnBrk="1" latinLnBrk="1" hangingPunct="1">
                <a:lnSpc>
                  <a:spcPct val="90000"/>
                </a:lnSpc>
              </a:pPr>
              <a:r>
                <a:rPr lang="en-US" altLang="ko-KR" sz="2000" b="1">
                  <a:cs typeface="Arial" pitchFamily="34" charset="0"/>
                </a:rPr>
                <a:t>Slowstart</a:t>
              </a:r>
            </a:p>
          </p:txBody>
        </p:sp>
        <p:sp>
          <p:nvSpPr>
            <p:cNvPr id="1856529" name="Line 17"/>
            <p:cNvSpPr>
              <a:spLocks noChangeShapeType="1"/>
            </p:cNvSpPr>
            <p:nvPr/>
          </p:nvSpPr>
          <p:spPr bwMode="auto">
            <a:xfrm flipH="1" flipV="1">
              <a:off x="4291013" y="3657600"/>
              <a:ext cx="914400" cy="14144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856530" name="Text Box 18"/>
            <p:cNvSpPr txBox="1">
              <a:spLocks noChangeArrowheads="1"/>
            </p:cNvSpPr>
            <p:nvPr/>
          </p:nvSpPr>
          <p:spPr bwMode="auto">
            <a:xfrm>
              <a:off x="4199272" y="5029200"/>
              <a:ext cx="1867819" cy="92333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508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latinLnBrk="1" hangingPunct="1">
                <a:lnSpc>
                  <a:spcPct val="90000"/>
                </a:lnSpc>
              </a:pPr>
              <a:r>
                <a:rPr lang="en-US" altLang="ko-KR" sz="2000" b="1">
                  <a:cs typeface="Arial" pitchFamily="34" charset="0"/>
                </a:rPr>
                <a:t>Fast </a:t>
              </a:r>
            </a:p>
            <a:p>
              <a:pPr algn="ctr" eaLnBrk="1" latinLnBrk="1" hangingPunct="1">
                <a:lnSpc>
                  <a:spcPct val="90000"/>
                </a:lnSpc>
              </a:pPr>
              <a:r>
                <a:rPr lang="en-US" altLang="ko-KR" sz="2000" b="1">
                  <a:cs typeface="Arial" pitchFamily="34" charset="0"/>
                </a:rPr>
                <a:t>Retransmit</a:t>
              </a:r>
            </a:p>
            <a:p>
              <a:pPr algn="ctr" eaLnBrk="1" latinLnBrk="1" hangingPunct="1">
                <a:lnSpc>
                  <a:spcPct val="90000"/>
                </a:lnSpc>
              </a:pPr>
              <a:r>
                <a:rPr lang="en-US" altLang="ko-KR" sz="2000" b="1">
                  <a:cs typeface="Arial" pitchFamily="34" charset="0"/>
                </a:rPr>
                <a:t>and Recovery</a:t>
              </a:r>
            </a:p>
          </p:txBody>
        </p:sp>
        <p:sp>
          <p:nvSpPr>
            <p:cNvPr id="1856531" name="Line 19"/>
            <p:cNvSpPr>
              <a:spLocks noChangeShapeType="1"/>
            </p:cNvSpPr>
            <p:nvPr/>
          </p:nvSpPr>
          <p:spPr bwMode="auto">
            <a:xfrm flipH="1" flipV="1">
              <a:off x="2743200" y="4038600"/>
              <a:ext cx="492125" cy="12192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856532" name="Text Box 20"/>
            <p:cNvSpPr txBox="1">
              <a:spLocks noChangeArrowheads="1"/>
            </p:cNvSpPr>
            <p:nvPr/>
          </p:nvSpPr>
          <p:spPr bwMode="auto">
            <a:xfrm>
              <a:off x="3002481" y="4994275"/>
              <a:ext cx="1337226" cy="92333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508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latinLnBrk="1" hangingPunct="1">
                <a:lnSpc>
                  <a:spcPct val="90000"/>
                </a:lnSpc>
              </a:pPr>
              <a:r>
                <a:rPr lang="en-US" altLang="ko-KR" sz="2000" b="1">
                  <a:cs typeface="Arial" pitchFamily="34" charset="0"/>
                </a:rPr>
                <a:t>Slowstart</a:t>
              </a:r>
            </a:p>
            <a:p>
              <a:pPr algn="ctr" eaLnBrk="1" latinLnBrk="1" hangingPunct="1">
                <a:lnSpc>
                  <a:spcPct val="90000"/>
                </a:lnSpc>
              </a:pPr>
              <a:r>
                <a:rPr lang="en-US" altLang="ko-KR" sz="2000" b="1">
                  <a:cs typeface="Arial" pitchFamily="34" charset="0"/>
                </a:rPr>
                <a:t>to pace</a:t>
              </a:r>
            </a:p>
            <a:p>
              <a:pPr algn="ctr" eaLnBrk="1" latinLnBrk="1" hangingPunct="1">
                <a:lnSpc>
                  <a:spcPct val="90000"/>
                </a:lnSpc>
              </a:pPr>
              <a:r>
                <a:rPr lang="en-US" altLang="ko-KR" sz="2000" b="1">
                  <a:cs typeface="Arial" pitchFamily="34" charset="0"/>
                </a:rPr>
                <a:t>packets</a:t>
              </a:r>
            </a:p>
          </p:txBody>
        </p:sp>
        <p:sp>
          <p:nvSpPr>
            <p:cNvPr id="1856533" name="Line 21"/>
            <p:cNvSpPr>
              <a:spLocks noChangeShapeType="1"/>
            </p:cNvSpPr>
            <p:nvPr/>
          </p:nvSpPr>
          <p:spPr bwMode="auto">
            <a:xfrm flipV="1">
              <a:off x="2743200" y="3505200"/>
              <a:ext cx="422275" cy="30480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856534" name="Line 22"/>
            <p:cNvSpPr>
              <a:spLocks noChangeShapeType="1"/>
            </p:cNvSpPr>
            <p:nvPr/>
          </p:nvSpPr>
          <p:spPr bwMode="auto">
            <a:xfrm flipV="1">
              <a:off x="3165475" y="3505200"/>
              <a:ext cx="0" cy="68580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856535" name="Arc 23"/>
            <p:cNvSpPr>
              <a:spLocks/>
            </p:cNvSpPr>
            <p:nvPr/>
          </p:nvSpPr>
          <p:spPr bwMode="auto">
            <a:xfrm flipV="1">
              <a:off x="1055688" y="2286000"/>
              <a:ext cx="842962" cy="2514600"/>
            </a:xfrm>
            <a:custGeom>
              <a:avLst/>
              <a:gdLst>
                <a:gd name="G0" fmla="+- 0 0 0"/>
                <a:gd name="G1" fmla="+- 21600 0 0"/>
                <a:gd name="G2" fmla="+- 21600 0 0"/>
                <a:gd name="T0" fmla="*/ 0 w 21600"/>
                <a:gd name="T1" fmla="*/ 0 h 23796"/>
                <a:gd name="T2" fmla="*/ 21488 w 21600"/>
                <a:gd name="T3" fmla="*/ 23796 h 23796"/>
                <a:gd name="T4" fmla="*/ 0 w 21600"/>
                <a:gd name="T5" fmla="*/ 21600 h 23796"/>
              </a:gdLst>
              <a:ahLst/>
              <a:cxnLst>
                <a:cxn ang="0">
                  <a:pos x="T0" y="T1"/>
                </a:cxn>
                <a:cxn ang="0">
                  <a:pos x="T2" y="T3"/>
                </a:cxn>
                <a:cxn ang="0">
                  <a:pos x="T4" y="T5"/>
                </a:cxn>
              </a:cxnLst>
              <a:rect l="0" t="0" r="r" b="b"/>
              <a:pathLst>
                <a:path w="21600" h="23796" fill="none" extrusionOk="0">
                  <a:moveTo>
                    <a:pt x="-1" y="0"/>
                  </a:moveTo>
                  <a:cubicBezTo>
                    <a:pt x="11929" y="0"/>
                    <a:pt x="21600" y="9670"/>
                    <a:pt x="21600" y="21600"/>
                  </a:cubicBezTo>
                  <a:cubicBezTo>
                    <a:pt x="21600" y="22333"/>
                    <a:pt x="21562" y="23066"/>
                    <a:pt x="21488" y="23796"/>
                  </a:cubicBezTo>
                </a:path>
                <a:path w="21600" h="23796" stroke="0" extrusionOk="0">
                  <a:moveTo>
                    <a:pt x="-1" y="0"/>
                  </a:moveTo>
                  <a:cubicBezTo>
                    <a:pt x="11929" y="0"/>
                    <a:pt x="21600" y="9670"/>
                    <a:pt x="21600" y="21600"/>
                  </a:cubicBezTo>
                  <a:cubicBezTo>
                    <a:pt x="21600" y="22333"/>
                    <a:pt x="21562" y="23066"/>
                    <a:pt x="21488" y="23796"/>
                  </a:cubicBezTo>
                  <a:lnTo>
                    <a:pt x="0" y="21600"/>
                  </a:lnTo>
                  <a:close/>
                </a:path>
              </a:pathLst>
            </a:custGeom>
            <a:noFill/>
            <a:ln w="50800">
              <a:solidFill>
                <a:schemeClr val="tx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856536" name="Line 24"/>
            <p:cNvSpPr>
              <a:spLocks noChangeShapeType="1"/>
            </p:cNvSpPr>
            <p:nvPr/>
          </p:nvSpPr>
          <p:spPr bwMode="auto">
            <a:xfrm>
              <a:off x="1898650" y="2286000"/>
              <a:ext cx="422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856537" name="Arc 25"/>
            <p:cNvSpPr>
              <a:spLocks/>
            </p:cNvSpPr>
            <p:nvPr/>
          </p:nvSpPr>
          <p:spPr bwMode="auto">
            <a:xfrm flipV="1">
              <a:off x="2320925" y="3810000"/>
              <a:ext cx="422275" cy="990600"/>
            </a:xfrm>
            <a:custGeom>
              <a:avLst/>
              <a:gdLst>
                <a:gd name="G0" fmla="+- 0 0 0"/>
                <a:gd name="G1" fmla="+- 21600 0 0"/>
                <a:gd name="G2" fmla="+- 21600 0 0"/>
                <a:gd name="T0" fmla="*/ 0 w 21600"/>
                <a:gd name="T1" fmla="*/ 0 h 23796"/>
                <a:gd name="T2" fmla="*/ 21488 w 21600"/>
                <a:gd name="T3" fmla="*/ 23796 h 23796"/>
                <a:gd name="T4" fmla="*/ 0 w 21600"/>
                <a:gd name="T5" fmla="*/ 21600 h 23796"/>
              </a:gdLst>
              <a:ahLst/>
              <a:cxnLst>
                <a:cxn ang="0">
                  <a:pos x="T0" y="T1"/>
                </a:cxn>
                <a:cxn ang="0">
                  <a:pos x="T2" y="T3"/>
                </a:cxn>
                <a:cxn ang="0">
                  <a:pos x="T4" y="T5"/>
                </a:cxn>
              </a:cxnLst>
              <a:rect l="0" t="0" r="r" b="b"/>
              <a:pathLst>
                <a:path w="21600" h="23796" fill="none" extrusionOk="0">
                  <a:moveTo>
                    <a:pt x="-1" y="0"/>
                  </a:moveTo>
                  <a:cubicBezTo>
                    <a:pt x="11929" y="0"/>
                    <a:pt x="21600" y="9670"/>
                    <a:pt x="21600" y="21600"/>
                  </a:cubicBezTo>
                  <a:cubicBezTo>
                    <a:pt x="21600" y="22333"/>
                    <a:pt x="21562" y="23066"/>
                    <a:pt x="21488" y="23796"/>
                  </a:cubicBezTo>
                </a:path>
                <a:path w="21600" h="23796" stroke="0" extrusionOk="0">
                  <a:moveTo>
                    <a:pt x="-1" y="0"/>
                  </a:moveTo>
                  <a:cubicBezTo>
                    <a:pt x="11929" y="0"/>
                    <a:pt x="21600" y="9670"/>
                    <a:pt x="21600" y="21600"/>
                  </a:cubicBezTo>
                  <a:cubicBezTo>
                    <a:pt x="21600" y="22333"/>
                    <a:pt x="21562" y="23066"/>
                    <a:pt x="21488" y="23796"/>
                  </a:cubicBezTo>
                  <a:lnTo>
                    <a:pt x="0" y="21600"/>
                  </a:lnTo>
                  <a:close/>
                </a:path>
              </a:pathLst>
            </a:custGeom>
            <a:noFill/>
            <a:ln w="50800">
              <a:solidFill>
                <a:schemeClr val="tx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856538" name="Line 26"/>
            <p:cNvSpPr>
              <a:spLocks noChangeShapeType="1"/>
            </p:cNvSpPr>
            <p:nvPr/>
          </p:nvSpPr>
          <p:spPr bwMode="auto">
            <a:xfrm flipV="1">
              <a:off x="2320925" y="2286000"/>
              <a:ext cx="0" cy="251460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sp>
          <p:nvSpPr>
            <p:cNvPr id="1856539" name="Text Box 27"/>
            <p:cNvSpPr txBox="1">
              <a:spLocks noChangeArrowheads="1"/>
            </p:cNvSpPr>
            <p:nvPr/>
          </p:nvSpPr>
          <p:spPr bwMode="auto">
            <a:xfrm>
              <a:off x="5460714" y="1828800"/>
              <a:ext cx="1319785" cy="92333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508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latinLnBrk="1" hangingPunct="1">
                <a:lnSpc>
                  <a:spcPct val="90000"/>
                </a:lnSpc>
              </a:pPr>
              <a:r>
                <a:rPr lang="en-US" altLang="ko-KR" sz="2000" b="1">
                  <a:cs typeface="Arial" pitchFamily="34" charset="0"/>
                </a:rPr>
                <a:t>Timeouts</a:t>
              </a:r>
            </a:p>
            <a:p>
              <a:pPr algn="ctr" eaLnBrk="1" latinLnBrk="1" hangingPunct="1">
                <a:lnSpc>
                  <a:spcPct val="90000"/>
                </a:lnSpc>
              </a:pPr>
              <a:r>
                <a:rPr lang="en-US" altLang="ko-KR" sz="2000" b="1">
                  <a:cs typeface="Arial" pitchFamily="34" charset="0"/>
                </a:rPr>
                <a:t>may still</a:t>
              </a:r>
            </a:p>
            <a:p>
              <a:pPr algn="ctr" eaLnBrk="1" latinLnBrk="1" hangingPunct="1">
                <a:lnSpc>
                  <a:spcPct val="90000"/>
                </a:lnSpc>
              </a:pPr>
              <a:r>
                <a:rPr lang="en-US" altLang="ko-KR" sz="2000" b="1">
                  <a:cs typeface="Arial" pitchFamily="34" charset="0"/>
                </a:rPr>
                <a:t>occur</a:t>
              </a:r>
            </a:p>
          </p:txBody>
        </p:sp>
        <p:sp>
          <p:nvSpPr>
            <p:cNvPr id="1856540" name="Line 28"/>
            <p:cNvSpPr>
              <a:spLocks noChangeShapeType="1"/>
            </p:cNvSpPr>
            <p:nvPr/>
          </p:nvSpPr>
          <p:spPr bwMode="auto">
            <a:xfrm flipH="1">
              <a:off x="5133975" y="2590800"/>
              <a:ext cx="633413" cy="1143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cs typeface="Arial" pitchFamily="34" charset="0"/>
              </a:endParaRPr>
            </a:p>
          </p:txBody>
        </p:sp>
      </p:grpSp>
    </p:spTree>
    <p:extLst>
      <p:ext uri="{BB962C8B-B14F-4D97-AF65-F5344CB8AC3E}">
        <p14:creationId xmlns:p14="http://schemas.microsoft.com/office/powerpoint/2010/main" val="3836759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슬라이드 번호 개체 틀 2"/>
          <p:cNvSpPr>
            <a:spLocks noGrp="1"/>
          </p:cNvSpPr>
          <p:nvPr>
            <p:ph type="sldNum" sz="quarter" idx="10"/>
          </p:nvPr>
        </p:nvSpPr>
        <p:spPr/>
        <p:txBody>
          <a:bodyPr/>
          <a:lstStyle/>
          <a:p>
            <a:fld id="{80054868-AB6D-4C7F-B6B1-A804A9927310}" type="slidenum">
              <a:rPr lang="en-US" altLang="ko-KR">
                <a:cs typeface="Arial" pitchFamily="34" charset="0"/>
              </a:rPr>
              <a:pPr/>
              <a:t>24</a:t>
            </a:fld>
            <a:endParaRPr lang="en-US" altLang="ko-KR" sz="1000">
              <a:cs typeface="Arial" pitchFamily="34" charset="0"/>
            </a:endParaRPr>
          </a:p>
        </p:txBody>
      </p:sp>
      <p:sp>
        <p:nvSpPr>
          <p:cNvPr id="1763330" name="Rectangle 2"/>
          <p:cNvSpPr>
            <a:spLocks noGrp="1" noChangeArrowheads="1"/>
          </p:cNvSpPr>
          <p:nvPr>
            <p:ph type="title"/>
          </p:nvPr>
        </p:nvSpPr>
        <p:spPr/>
        <p:txBody>
          <a:bodyPr/>
          <a:lstStyle/>
          <a:p>
            <a:r>
              <a:rPr lang="en-US" altLang="en-US" dirty="0">
                <a:latin typeface="Arial" pitchFamily="34" charset="0"/>
                <a:cs typeface="Arial" pitchFamily="34" charset="0"/>
              </a:rPr>
              <a:t>Evolution of </a:t>
            </a:r>
            <a:r>
              <a:rPr lang="en-US" altLang="en-US" dirty="0" smtClean="0">
                <a:latin typeface="Arial" pitchFamily="34" charset="0"/>
                <a:cs typeface="Arial" pitchFamily="34" charset="0"/>
              </a:rPr>
              <a:t>TCP</a:t>
            </a:r>
            <a:endParaRPr lang="en-US" altLang="en-US" dirty="0">
              <a:latin typeface="Arial" pitchFamily="34" charset="0"/>
              <a:cs typeface="Arial" pitchFamily="34" charset="0"/>
            </a:endParaRPr>
          </a:p>
        </p:txBody>
      </p:sp>
      <p:sp>
        <p:nvSpPr>
          <p:cNvPr id="1763331" name="Line 3"/>
          <p:cNvSpPr>
            <a:spLocks noChangeShapeType="1"/>
          </p:cNvSpPr>
          <p:nvPr/>
        </p:nvSpPr>
        <p:spPr bwMode="auto">
          <a:xfrm>
            <a:off x="2058988" y="5345113"/>
            <a:ext cx="6611937" cy="1587"/>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763332" name="Line 4"/>
          <p:cNvSpPr>
            <a:spLocks noChangeShapeType="1"/>
          </p:cNvSpPr>
          <p:nvPr/>
        </p:nvSpPr>
        <p:spPr bwMode="auto">
          <a:xfrm>
            <a:off x="1031875" y="5365750"/>
            <a:ext cx="1588" cy="109538"/>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763333" name="Text Box 5"/>
          <p:cNvSpPr txBox="1">
            <a:spLocks noChangeArrowheads="1"/>
          </p:cNvSpPr>
          <p:nvPr/>
        </p:nvSpPr>
        <p:spPr bwMode="auto">
          <a:xfrm>
            <a:off x="664290" y="5410200"/>
            <a:ext cx="6399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altLang="en-US">
                <a:solidFill>
                  <a:srgbClr val="000000"/>
                </a:solidFill>
                <a:cs typeface="Arial" pitchFamily="34" charset="0"/>
              </a:rPr>
              <a:t>1975</a:t>
            </a:r>
          </a:p>
        </p:txBody>
      </p:sp>
      <p:sp>
        <p:nvSpPr>
          <p:cNvPr id="1763334" name="Line 6"/>
          <p:cNvSpPr>
            <a:spLocks noChangeShapeType="1"/>
          </p:cNvSpPr>
          <p:nvPr/>
        </p:nvSpPr>
        <p:spPr bwMode="auto">
          <a:xfrm>
            <a:off x="5067300" y="5353050"/>
            <a:ext cx="1588" cy="109538"/>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763335" name="Text Box 7"/>
          <p:cNvSpPr txBox="1">
            <a:spLocks noChangeArrowheads="1"/>
          </p:cNvSpPr>
          <p:nvPr/>
        </p:nvSpPr>
        <p:spPr bwMode="auto">
          <a:xfrm>
            <a:off x="1734265" y="5410200"/>
            <a:ext cx="6399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altLang="en-US">
                <a:solidFill>
                  <a:srgbClr val="000000"/>
                </a:solidFill>
                <a:cs typeface="Arial" pitchFamily="34" charset="0"/>
              </a:rPr>
              <a:t>1980</a:t>
            </a:r>
          </a:p>
        </p:txBody>
      </p:sp>
      <p:sp>
        <p:nvSpPr>
          <p:cNvPr id="1763336" name="Text Box 8"/>
          <p:cNvSpPr txBox="1">
            <a:spLocks noChangeArrowheads="1"/>
          </p:cNvSpPr>
          <p:nvPr/>
        </p:nvSpPr>
        <p:spPr bwMode="auto">
          <a:xfrm>
            <a:off x="4750515" y="5411788"/>
            <a:ext cx="6399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altLang="en-US">
                <a:solidFill>
                  <a:srgbClr val="000000"/>
                </a:solidFill>
                <a:cs typeface="Arial" pitchFamily="34" charset="0"/>
              </a:rPr>
              <a:t>1985</a:t>
            </a:r>
          </a:p>
        </p:txBody>
      </p:sp>
      <p:sp>
        <p:nvSpPr>
          <p:cNvPr id="1763337" name="Line 9"/>
          <p:cNvSpPr>
            <a:spLocks noChangeShapeType="1"/>
          </p:cNvSpPr>
          <p:nvPr/>
        </p:nvSpPr>
        <p:spPr bwMode="auto">
          <a:xfrm>
            <a:off x="8123238" y="5330825"/>
            <a:ext cx="1587" cy="109538"/>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763338" name="Text Box 10"/>
          <p:cNvSpPr txBox="1">
            <a:spLocks noChangeArrowheads="1"/>
          </p:cNvSpPr>
          <p:nvPr/>
        </p:nvSpPr>
        <p:spPr bwMode="auto">
          <a:xfrm>
            <a:off x="7809628" y="5389563"/>
            <a:ext cx="6399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altLang="en-US">
                <a:solidFill>
                  <a:srgbClr val="000000"/>
                </a:solidFill>
                <a:cs typeface="Arial" pitchFamily="34" charset="0"/>
              </a:rPr>
              <a:t>1990</a:t>
            </a:r>
          </a:p>
        </p:txBody>
      </p:sp>
      <p:sp>
        <p:nvSpPr>
          <p:cNvPr id="1763339" name="Text Box 11"/>
          <p:cNvSpPr txBox="1">
            <a:spLocks noChangeArrowheads="1"/>
          </p:cNvSpPr>
          <p:nvPr/>
        </p:nvSpPr>
        <p:spPr bwMode="auto">
          <a:xfrm>
            <a:off x="2884048" y="3800475"/>
            <a:ext cx="832727"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altLang="en-US" sz="1200">
                <a:solidFill>
                  <a:srgbClr val="000000"/>
                </a:solidFill>
                <a:cs typeface="Arial" pitchFamily="34" charset="0"/>
              </a:rPr>
              <a:t>1982</a:t>
            </a:r>
          </a:p>
          <a:p>
            <a:pPr algn="ctr"/>
            <a:r>
              <a:rPr kumimoji="0" lang="en-US" altLang="en-US" sz="1200" b="1">
                <a:solidFill>
                  <a:srgbClr val="000000"/>
                </a:solidFill>
                <a:cs typeface="Arial" pitchFamily="34" charset="0"/>
              </a:rPr>
              <a:t>TCP &amp; IP</a:t>
            </a:r>
            <a:endParaRPr kumimoji="0" lang="en-US" altLang="en-US" sz="1200">
              <a:solidFill>
                <a:srgbClr val="000000"/>
              </a:solidFill>
              <a:cs typeface="Arial" pitchFamily="34" charset="0"/>
            </a:endParaRPr>
          </a:p>
          <a:p>
            <a:pPr algn="ctr"/>
            <a:r>
              <a:rPr kumimoji="0" lang="en-US" altLang="en-US" sz="700">
                <a:solidFill>
                  <a:srgbClr val="000000"/>
                </a:solidFill>
                <a:cs typeface="Arial" pitchFamily="34" charset="0"/>
              </a:rPr>
              <a:t>RFC 793 &amp; 791</a:t>
            </a:r>
            <a:endParaRPr kumimoji="0" lang="en-US" altLang="en-US" sz="1200">
              <a:solidFill>
                <a:srgbClr val="000000"/>
              </a:solidFill>
              <a:cs typeface="Arial" pitchFamily="34" charset="0"/>
            </a:endParaRPr>
          </a:p>
        </p:txBody>
      </p:sp>
      <p:sp>
        <p:nvSpPr>
          <p:cNvPr id="1763340" name="Line 12"/>
          <p:cNvSpPr>
            <a:spLocks noChangeShapeType="1"/>
          </p:cNvSpPr>
          <p:nvPr/>
        </p:nvSpPr>
        <p:spPr bwMode="auto">
          <a:xfrm flipV="1">
            <a:off x="973138" y="4289425"/>
            <a:ext cx="3175" cy="1044575"/>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763341" name="Text Box 13"/>
          <p:cNvSpPr txBox="1">
            <a:spLocks noChangeArrowheads="1"/>
          </p:cNvSpPr>
          <p:nvPr/>
        </p:nvSpPr>
        <p:spPr bwMode="auto">
          <a:xfrm>
            <a:off x="53647" y="3286125"/>
            <a:ext cx="179453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altLang="en-US" sz="1200">
                <a:solidFill>
                  <a:srgbClr val="000000"/>
                </a:solidFill>
                <a:cs typeface="Arial" pitchFamily="34" charset="0"/>
              </a:rPr>
              <a:t>1974</a:t>
            </a:r>
          </a:p>
          <a:p>
            <a:pPr algn="ctr"/>
            <a:r>
              <a:rPr kumimoji="0" lang="en-US" altLang="en-US" sz="1200" b="1">
                <a:solidFill>
                  <a:srgbClr val="000000"/>
                </a:solidFill>
                <a:cs typeface="Arial" pitchFamily="34" charset="0"/>
              </a:rPr>
              <a:t>TCP</a:t>
            </a:r>
            <a:r>
              <a:rPr kumimoji="0" lang="en-US" altLang="en-US" sz="1200">
                <a:solidFill>
                  <a:srgbClr val="000000"/>
                </a:solidFill>
                <a:cs typeface="Arial" pitchFamily="34" charset="0"/>
              </a:rPr>
              <a:t> described by</a:t>
            </a:r>
          </a:p>
          <a:p>
            <a:pPr algn="ctr"/>
            <a:r>
              <a:rPr kumimoji="0" lang="en-US" altLang="en-US" sz="1200" i="1">
                <a:solidFill>
                  <a:srgbClr val="000000"/>
                </a:solidFill>
                <a:cs typeface="Arial" pitchFamily="34" charset="0"/>
              </a:rPr>
              <a:t>Vint Cerf</a:t>
            </a:r>
            <a:r>
              <a:rPr kumimoji="0" lang="en-US" altLang="en-US" sz="1200">
                <a:solidFill>
                  <a:srgbClr val="000000"/>
                </a:solidFill>
                <a:cs typeface="Arial" pitchFamily="34" charset="0"/>
              </a:rPr>
              <a:t> and </a:t>
            </a:r>
            <a:r>
              <a:rPr kumimoji="0" lang="en-US" altLang="en-US" sz="1200" i="1">
                <a:solidFill>
                  <a:srgbClr val="000000"/>
                </a:solidFill>
                <a:cs typeface="Arial" pitchFamily="34" charset="0"/>
              </a:rPr>
              <a:t>Bob Kahn</a:t>
            </a:r>
            <a:endParaRPr kumimoji="0" lang="en-US" altLang="en-US" sz="1200">
              <a:solidFill>
                <a:srgbClr val="000000"/>
              </a:solidFill>
              <a:cs typeface="Arial" pitchFamily="34" charset="0"/>
            </a:endParaRPr>
          </a:p>
          <a:p>
            <a:pPr algn="ctr"/>
            <a:r>
              <a:rPr kumimoji="0" lang="en-US" altLang="en-US" sz="1200">
                <a:solidFill>
                  <a:srgbClr val="000000"/>
                </a:solidFill>
                <a:cs typeface="Arial" pitchFamily="34" charset="0"/>
              </a:rPr>
              <a:t>In IEEE Trans Comm</a:t>
            </a:r>
          </a:p>
        </p:txBody>
      </p:sp>
      <p:sp>
        <p:nvSpPr>
          <p:cNvPr id="1763342" name="Line 14"/>
          <p:cNvSpPr>
            <a:spLocks noChangeShapeType="1"/>
          </p:cNvSpPr>
          <p:nvPr/>
        </p:nvSpPr>
        <p:spPr bwMode="auto">
          <a:xfrm flipV="1">
            <a:off x="3890963" y="3621088"/>
            <a:ext cx="3175" cy="1700212"/>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763343" name="Text Box 15"/>
          <p:cNvSpPr txBox="1">
            <a:spLocks noChangeArrowheads="1"/>
          </p:cNvSpPr>
          <p:nvPr/>
        </p:nvSpPr>
        <p:spPr bwMode="auto">
          <a:xfrm>
            <a:off x="3246864" y="2886075"/>
            <a:ext cx="131042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altLang="en-US" sz="1200">
                <a:solidFill>
                  <a:srgbClr val="000000"/>
                </a:solidFill>
                <a:cs typeface="Arial" pitchFamily="34" charset="0"/>
              </a:rPr>
              <a:t>1983</a:t>
            </a:r>
          </a:p>
          <a:p>
            <a:pPr algn="ctr"/>
            <a:r>
              <a:rPr kumimoji="0" lang="en-US" altLang="en-US" sz="1200" b="1">
                <a:solidFill>
                  <a:srgbClr val="000000"/>
                </a:solidFill>
                <a:cs typeface="Arial" pitchFamily="34" charset="0"/>
              </a:rPr>
              <a:t>BSD Unix 4.2</a:t>
            </a:r>
            <a:endParaRPr kumimoji="0" lang="en-US" altLang="en-US" sz="1200">
              <a:solidFill>
                <a:srgbClr val="000000"/>
              </a:solidFill>
              <a:cs typeface="Arial" pitchFamily="34" charset="0"/>
            </a:endParaRPr>
          </a:p>
          <a:p>
            <a:pPr algn="ctr"/>
            <a:r>
              <a:rPr kumimoji="0" lang="en-US" altLang="en-US" sz="1200">
                <a:solidFill>
                  <a:srgbClr val="000000"/>
                </a:solidFill>
                <a:cs typeface="Arial" pitchFamily="34" charset="0"/>
              </a:rPr>
              <a:t>supports TCP/IP</a:t>
            </a:r>
          </a:p>
        </p:txBody>
      </p:sp>
      <p:sp>
        <p:nvSpPr>
          <p:cNvPr id="1763344" name="Text Box 16"/>
          <p:cNvSpPr txBox="1">
            <a:spLocks noChangeArrowheads="1"/>
          </p:cNvSpPr>
          <p:nvPr/>
        </p:nvSpPr>
        <p:spPr bwMode="auto">
          <a:xfrm>
            <a:off x="3775075" y="1681163"/>
            <a:ext cx="171608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en-US" altLang="en-US" sz="1200">
                <a:solidFill>
                  <a:srgbClr val="000000"/>
                </a:solidFill>
                <a:cs typeface="Arial" pitchFamily="34" charset="0"/>
              </a:rPr>
              <a:t>1984</a:t>
            </a:r>
          </a:p>
          <a:p>
            <a:pPr algn="ctr"/>
            <a:r>
              <a:rPr kumimoji="0" lang="en-US" altLang="en-US" sz="1200" b="1">
                <a:solidFill>
                  <a:srgbClr val="000000"/>
                </a:solidFill>
                <a:cs typeface="Arial" pitchFamily="34" charset="0"/>
              </a:rPr>
              <a:t>Nagel’s algorithm</a:t>
            </a:r>
          </a:p>
          <a:p>
            <a:pPr algn="ctr"/>
            <a:r>
              <a:rPr kumimoji="0" lang="en-US" altLang="en-US" sz="1200">
                <a:solidFill>
                  <a:srgbClr val="000000"/>
                </a:solidFill>
                <a:cs typeface="Arial" pitchFamily="34" charset="0"/>
              </a:rPr>
              <a:t>to reduce overhead</a:t>
            </a:r>
          </a:p>
          <a:p>
            <a:pPr algn="ctr"/>
            <a:r>
              <a:rPr kumimoji="0" lang="en-US" altLang="en-US" sz="1200">
                <a:solidFill>
                  <a:srgbClr val="000000"/>
                </a:solidFill>
                <a:cs typeface="Arial" pitchFamily="34" charset="0"/>
              </a:rPr>
              <a:t>of small packets;</a:t>
            </a:r>
          </a:p>
          <a:p>
            <a:pPr algn="ctr"/>
            <a:r>
              <a:rPr kumimoji="0" lang="en-US" altLang="en-US" sz="1200">
                <a:solidFill>
                  <a:srgbClr val="000000"/>
                </a:solidFill>
                <a:cs typeface="Arial" pitchFamily="34" charset="0"/>
              </a:rPr>
              <a:t>predicts congestion collapse</a:t>
            </a:r>
          </a:p>
        </p:txBody>
      </p:sp>
      <p:sp>
        <p:nvSpPr>
          <p:cNvPr id="1763345" name="Line 17"/>
          <p:cNvSpPr>
            <a:spLocks noChangeShapeType="1"/>
          </p:cNvSpPr>
          <p:nvPr/>
        </p:nvSpPr>
        <p:spPr bwMode="auto">
          <a:xfrm flipV="1">
            <a:off x="4581525" y="3024188"/>
            <a:ext cx="4763" cy="2309812"/>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763346" name="Text Box 18"/>
          <p:cNvSpPr txBox="1">
            <a:spLocks noChangeArrowheads="1"/>
          </p:cNvSpPr>
          <p:nvPr/>
        </p:nvSpPr>
        <p:spPr bwMode="auto">
          <a:xfrm>
            <a:off x="5659438" y="1997075"/>
            <a:ext cx="15414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en-US" altLang="en-US" sz="1200">
                <a:solidFill>
                  <a:srgbClr val="000000"/>
                </a:solidFill>
                <a:cs typeface="Arial" pitchFamily="34" charset="0"/>
              </a:rPr>
              <a:t>1987</a:t>
            </a:r>
          </a:p>
          <a:p>
            <a:pPr algn="ctr"/>
            <a:r>
              <a:rPr kumimoji="0" lang="en-US" altLang="en-US" sz="1200" b="1">
                <a:solidFill>
                  <a:srgbClr val="000000"/>
                </a:solidFill>
                <a:cs typeface="Arial" pitchFamily="34" charset="0"/>
              </a:rPr>
              <a:t>Karn’s algorithm</a:t>
            </a:r>
          </a:p>
          <a:p>
            <a:pPr algn="ctr"/>
            <a:r>
              <a:rPr kumimoji="0" lang="en-US" altLang="en-US" sz="1200">
                <a:solidFill>
                  <a:srgbClr val="000000"/>
                </a:solidFill>
                <a:cs typeface="Arial" pitchFamily="34" charset="0"/>
              </a:rPr>
              <a:t>to better estimate round-trip time</a:t>
            </a:r>
          </a:p>
        </p:txBody>
      </p:sp>
      <p:sp>
        <p:nvSpPr>
          <p:cNvPr id="1763347" name="Text Box 19"/>
          <p:cNvSpPr txBox="1">
            <a:spLocks noChangeArrowheads="1"/>
          </p:cNvSpPr>
          <p:nvPr/>
        </p:nvSpPr>
        <p:spPr bwMode="auto">
          <a:xfrm>
            <a:off x="4851400" y="3040063"/>
            <a:ext cx="15414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en-US" altLang="en-US" sz="1200">
                <a:solidFill>
                  <a:srgbClr val="000000"/>
                </a:solidFill>
                <a:cs typeface="Arial" pitchFamily="34" charset="0"/>
              </a:rPr>
              <a:t>1986</a:t>
            </a:r>
            <a:endParaRPr kumimoji="0" lang="en-US" altLang="en-US" sz="1200" b="1">
              <a:solidFill>
                <a:srgbClr val="000000"/>
              </a:solidFill>
              <a:cs typeface="Arial" pitchFamily="34" charset="0"/>
            </a:endParaRPr>
          </a:p>
          <a:p>
            <a:pPr algn="ctr"/>
            <a:r>
              <a:rPr kumimoji="0" lang="en-US" altLang="en-US" sz="1200" b="1">
                <a:solidFill>
                  <a:srgbClr val="000000"/>
                </a:solidFill>
                <a:cs typeface="Arial" pitchFamily="34" charset="0"/>
              </a:rPr>
              <a:t>Congestion collapse</a:t>
            </a:r>
          </a:p>
          <a:p>
            <a:pPr algn="ctr"/>
            <a:r>
              <a:rPr kumimoji="0" lang="en-US" altLang="en-US" sz="1200">
                <a:solidFill>
                  <a:srgbClr val="000000"/>
                </a:solidFill>
                <a:cs typeface="Arial" pitchFamily="34" charset="0"/>
              </a:rPr>
              <a:t>observed</a:t>
            </a:r>
          </a:p>
        </p:txBody>
      </p:sp>
      <p:sp>
        <p:nvSpPr>
          <p:cNvPr id="1763348" name="Text Box 20"/>
          <p:cNvSpPr txBox="1">
            <a:spLocks noChangeArrowheads="1"/>
          </p:cNvSpPr>
          <p:nvPr/>
        </p:nvSpPr>
        <p:spPr bwMode="auto">
          <a:xfrm>
            <a:off x="6319838" y="3030538"/>
            <a:ext cx="18478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en-US" altLang="en-US" sz="1200">
                <a:solidFill>
                  <a:srgbClr val="000000"/>
                </a:solidFill>
                <a:cs typeface="Arial" pitchFamily="34" charset="0"/>
              </a:rPr>
              <a:t>1988</a:t>
            </a:r>
            <a:endParaRPr kumimoji="0" lang="en-US" altLang="en-US" sz="1200" b="1">
              <a:solidFill>
                <a:srgbClr val="000000"/>
              </a:solidFill>
              <a:cs typeface="Arial" pitchFamily="34" charset="0"/>
            </a:endParaRPr>
          </a:p>
          <a:p>
            <a:pPr algn="ctr"/>
            <a:r>
              <a:rPr kumimoji="0" lang="en-US" altLang="en-US" sz="1200" b="1">
                <a:solidFill>
                  <a:srgbClr val="000000"/>
                </a:solidFill>
                <a:cs typeface="Arial" pitchFamily="34" charset="0"/>
              </a:rPr>
              <a:t>Van Jacobson’s algorithms</a:t>
            </a:r>
          </a:p>
          <a:p>
            <a:pPr algn="ctr"/>
            <a:r>
              <a:rPr kumimoji="0" lang="en-US" altLang="en-US" sz="1200">
                <a:solidFill>
                  <a:srgbClr val="000000"/>
                </a:solidFill>
                <a:cs typeface="Arial" pitchFamily="34" charset="0"/>
              </a:rPr>
              <a:t>congestion avoidance and congestion control</a:t>
            </a:r>
          </a:p>
          <a:p>
            <a:pPr algn="ctr"/>
            <a:r>
              <a:rPr kumimoji="0" lang="en-US" altLang="en-US" sz="1200">
                <a:solidFill>
                  <a:srgbClr val="000000"/>
                </a:solidFill>
                <a:cs typeface="Arial" pitchFamily="34" charset="0"/>
              </a:rPr>
              <a:t>(</a:t>
            </a:r>
            <a:r>
              <a:rPr kumimoji="0" lang="en-US" altLang="en-US" sz="1200" i="1">
                <a:solidFill>
                  <a:srgbClr val="000000"/>
                </a:solidFill>
                <a:cs typeface="Arial" pitchFamily="34" charset="0"/>
              </a:rPr>
              <a:t>most</a:t>
            </a:r>
            <a:r>
              <a:rPr kumimoji="0" lang="en-US" altLang="en-US" sz="1200">
                <a:solidFill>
                  <a:srgbClr val="000000"/>
                </a:solidFill>
                <a:cs typeface="Arial" pitchFamily="34" charset="0"/>
              </a:rPr>
              <a:t> implemented in </a:t>
            </a:r>
            <a:r>
              <a:rPr kumimoji="0" lang="en-US" altLang="en-US" sz="1200" b="1">
                <a:solidFill>
                  <a:srgbClr val="000000"/>
                </a:solidFill>
                <a:cs typeface="Arial" pitchFamily="34" charset="0"/>
              </a:rPr>
              <a:t>4.3BSD Tahoe</a:t>
            </a:r>
            <a:r>
              <a:rPr kumimoji="0" lang="en-US" altLang="en-US" sz="1200">
                <a:solidFill>
                  <a:srgbClr val="000000"/>
                </a:solidFill>
                <a:cs typeface="Arial" pitchFamily="34" charset="0"/>
              </a:rPr>
              <a:t>)</a:t>
            </a:r>
            <a:endParaRPr kumimoji="0" lang="en-US" altLang="en-US" sz="1200" b="1">
              <a:solidFill>
                <a:srgbClr val="000000"/>
              </a:solidFill>
              <a:cs typeface="Arial" pitchFamily="34" charset="0"/>
            </a:endParaRPr>
          </a:p>
        </p:txBody>
      </p:sp>
      <p:sp>
        <p:nvSpPr>
          <p:cNvPr id="1763349" name="Line 21"/>
          <p:cNvSpPr>
            <a:spLocks noChangeShapeType="1"/>
          </p:cNvSpPr>
          <p:nvPr/>
        </p:nvSpPr>
        <p:spPr bwMode="auto">
          <a:xfrm flipV="1">
            <a:off x="5684838" y="3975100"/>
            <a:ext cx="3175" cy="1347788"/>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763350" name="Line 22"/>
          <p:cNvSpPr>
            <a:spLocks noChangeShapeType="1"/>
          </p:cNvSpPr>
          <p:nvPr/>
        </p:nvSpPr>
        <p:spPr bwMode="auto">
          <a:xfrm flipV="1">
            <a:off x="6362700" y="2987675"/>
            <a:ext cx="4763" cy="2309813"/>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763351" name="Line 23"/>
          <p:cNvSpPr>
            <a:spLocks noChangeShapeType="1"/>
          </p:cNvSpPr>
          <p:nvPr/>
        </p:nvSpPr>
        <p:spPr bwMode="auto">
          <a:xfrm flipV="1">
            <a:off x="7127875" y="4595813"/>
            <a:ext cx="1588" cy="714375"/>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763352" name="Text Box 24"/>
          <p:cNvSpPr txBox="1">
            <a:spLocks noChangeArrowheads="1"/>
          </p:cNvSpPr>
          <p:nvPr/>
        </p:nvSpPr>
        <p:spPr bwMode="auto">
          <a:xfrm>
            <a:off x="7258050" y="2220913"/>
            <a:ext cx="18478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en-US" altLang="en-US" sz="1200">
                <a:solidFill>
                  <a:srgbClr val="000000"/>
                </a:solidFill>
                <a:cs typeface="Arial" pitchFamily="34" charset="0"/>
              </a:rPr>
              <a:t>1990</a:t>
            </a:r>
            <a:endParaRPr kumimoji="0" lang="en-US" altLang="en-US" sz="1200" b="1">
              <a:solidFill>
                <a:srgbClr val="000000"/>
              </a:solidFill>
              <a:cs typeface="Arial" pitchFamily="34" charset="0"/>
            </a:endParaRPr>
          </a:p>
          <a:p>
            <a:pPr algn="ctr"/>
            <a:r>
              <a:rPr kumimoji="0" lang="en-US" altLang="en-US" sz="1200" b="1">
                <a:solidFill>
                  <a:srgbClr val="000000"/>
                </a:solidFill>
                <a:cs typeface="Arial" pitchFamily="34" charset="0"/>
              </a:rPr>
              <a:t>4.3BSD Reno</a:t>
            </a:r>
          </a:p>
          <a:p>
            <a:pPr algn="ctr"/>
            <a:r>
              <a:rPr kumimoji="0" lang="en-US" altLang="en-US" sz="1200">
                <a:solidFill>
                  <a:srgbClr val="000000"/>
                </a:solidFill>
                <a:cs typeface="Arial" pitchFamily="34" charset="0"/>
              </a:rPr>
              <a:t>fast retransmit</a:t>
            </a:r>
          </a:p>
          <a:p>
            <a:pPr algn="ctr"/>
            <a:r>
              <a:rPr kumimoji="0" lang="en-US" altLang="en-US" sz="1200">
                <a:solidFill>
                  <a:srgbClr val="000000"/>
                </a:solidFill>
                <a:cs typeface="Arial" pitchFamily="34" charset="0"/>
              </a:rPr>
              <a:t>delayed ACK’s</a:t>
            </a:r>
          </a:p>
        </p:txBody>
      </p:sp>
      <p:sp>
        <p:nvSpPr>
          <p:cNvPr id="1763353" name="Line 25"/>
          <p:cNvSpPr>
            <a:spLocks noChangeShapeType="1"/>
          </p:cNvSpPr>
          <p:nvPr/>
        </p:nvSpPr>
        <p:spPr bwMode="auto">
          <a:xfrm flipV="1">
            <a:off x="8167688" y="2987675"/>
            <a:ext cx="4762" cy="2309813"/>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763354" name="Line 26"/>
          <p:cNvSpPr>
            <a:spLocks noChangeShapeType="1"/>
          </p:cNvSpPr>
          <p:nvPr/>
        </p:nvSpPr>
        <p:spPr bwMode="auto">
          <a:xfrm>
            <a:off x="292100" y="5346700"/>
            <a:ext cx="7747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763355" name="Line 27"/>
          <p:cNvSpPr>
            <a:spLocks noChangeShapeType="1"/>
          </p:cNvSpPr>
          <p:nvPr/>
        </p:nvSpPr>
        <p:spPr bwMode="auto">
          <a:xfrm>
            <a:off x="1103313" y="5345113"/>
            <a:ext cx="1020762" cy="0"/>
          </a:xfrm>
          <a:prstGeom prst="line">
            <a:avLst/>
          </a:prstGeom>
          <a:noFill/>
          <a:ln w="5715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763356" name="Line 28"/>
          <p:cNvSpPr>
            <a:spLocks noChangeShapeType="1"/>
          </p:cNvSpPr>
          <p:nvPr/>
        </p:nvSpPr>
        <p:spPr bwMode="auto">
          <a:xfrm flipV="1">
            <a:off x="1208088" y="4313238"/>
            <a:ext cx="3175" cy="1044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763357" name="Line 29"/>
          <p:cNvSpPr>
            <a:spLocks noChangeShapeType="1"/>
          </p:cNvSpPr>
          <p:nvPr/>
        </p:nvSpPr>
        <p:spPr bwMode="auto">
          <a:xfrm flipV="1">
            <a:off x="1220788" y="2765425"/>
            <a:ext cx="0" cy="739775"/>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763358" name="Text Box 30"/>
          <p:cNvSpPr txBox="1">
            <a:spLocks noChangeArrowheads="1"/>
          </p:cNvSpPr>
          <p:nvPr/>
        </p:nvSpPr>
        <p:spPr bwMode="auto">
          <a:xfrm>
            <a:off x="301538" y="1798638"/>
            <a:ext cx="1790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altLang="en-US" sz="1200">
                <a:solidFill>
                  <a:srgbClr val="000000"/>
                </a:solidFill>
                <a:cs typeface="Arial" pitchFamily="34" charset="0"/>
              </a:rPr>
              <a:t>1975</a:t>
            </a:r>
          </a:p>
          <a:p>
            <a:pPr algn="ctr"/>
            <a:r>
              <a:rPr kumimoji="0" lang="en-US" altLang="en-US" sz="1200" b="1">
                <a:solidFill>
                  <a:srgbClr val="000000"/>
                </a:solidFill>
                <a:cs typeface="Arial" pitchFamily="34" charset="0"/>
              </a:rPr>
              <a:t>Three-way handshake</a:t>
            </a:r>
          </a:p>
          <a:p>
            <a:pPr algn="ctr"/>
            <a:r>
              <a:rPr kumimoji="0" lang="en-US" altLang="en-US" sz="1200" i="1">
                <a:solidFill>
                  <a:srgbClr val="000000"/>
                </a:solidFill>
                <a:cs typeface="Arial" pitchFamily="34" charset="0"/>
              </a:rPr>
              <a:t>Raymond Tomlinson</a:t>
            </a:r>
          </a:p>
          <a:p>
            <a:pPr algn="ctr"/>
            <a:r>
              <a:rPr kumimoji="0" lang="en-US" altLang="en-US" sz="1200">
                <a:solidFill>
                  <a:srgbClr val="000000"/>
                </a:solidFill>
                <a:cs typeface="Arial" pitchFamily="34" charset="0"/>
              </a:rPr>
              <a:t>In SIGCOMM 75</a:t>
            </a:r>
          </a:p>
        </p:txBody>
      </p:sp>
      <p:sp>
        <p:nvSpPr>
          <p:cNvPr id="1763359" name="Line 31"/>
          <p:cNvSpPr>
            <a:spLocks noChangeShapeType="1"/>
          </p:cNvSpPr>
          <p:nvPr/>
        </p:nvSpPr>
        <p:spPr bwMode="auto">
          <a:xfrm flipV="1">
            <a:off x="3276600" y="4419600"/>
            <a:ext cx="1588" cy="9017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763360" name="Line 32"/>
          <p:cNvSpPr>
            <a:spLocks noChangeShapeType="1"/>
          </p:cNvSpPr>
          <p:nvPr/>
        </p:nvSpPr>
        <p:spPr bwMode="auto">
          <a:xfrm>
            <a:off x="2132013" y="5365750"/>
            <a:ext cx="1587" cy="109538"/>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Tree>
    <p:extLst>
      <p:ext uri="{BB962C8B-B14F-4D97-AF65-F5344CB8AC3E}">
        <p14:creationId xmlns:p14="http://schemas.microsoft.com/office/powerpoint/2010/main" val="105137000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슬라이드 번호 개체 틀 2"/>
          <p:cNvSpPr>
            <a:spLocks noGrp="1"/>
          </p:cNvSpPr>
          <p:nvPr>
            <p:ph type="sldNum" sz="quarter" idx="10"/>
          </p:nvPr>
        </p:nvSpPr>
        <p:spPr/>
        <p:txBody>
          <a:bodyPr/>
          <a:lstStyle/>
          <a:p>
            <a:fld id="{A9A8B348-C413-4C66-9CD8-8576CA839FC5}" type="slidenum">
              <a:rPr lang="en-US" altLang="ko-KR">
                <a:cs typeface="Arial" pitchFamily="34" charset="0"/>
              </a:rPr>
              <a:pPr/>
              <a:t>25</a:t>
            </a:fld>
            <a:endParaRPr lang="en-US" altLang="ko-KR" sz="1000">
              <a:cs typeface="Arial" pitchFamily="34" charset="0"/>
            </a:endParaRPr>
          </a:p>
        </p:txBody>
      </p:sp>
      <p:sp>
        <p:nvSpPr>
          <p:cNvPr id="1765378" name="Rectangle 2"/>
          <p:cNvSpPr>
            <a:spLocks noGrp="1" noChangeArrowheads="1"/>
          </p:cNvSpPr>
          <p:nvPr>
            <p:ph type="title"/>
          </p:nvPr>
        </p:nvSpPr>
        <p:spPr/>
        <p:txBody>
          <a:bodyPr/>
          <a:lstStyle/>
          <a:p>
            <a:r>
              <a:rPr lang="en-US" altLang="en-US" dirty="0">
                <a:latin typeface="Arial" pitchFamily="34" charset="0"/>
                <a:cs typeface="Arial" pitchFamily="34" charset="0"/>
              </a:rPr>
              <a:t>TCP Through the </a:t>
            </a:r>
            <a:r>
              <a:rPr lang="en-US" altLang="en-US" dirty="0" smtClean="0">
                <a:latin typeface="Arial" pitchFamily="34" charset="0"/>
                <a:cs typeface="Arial" pitchFamily="34" charset="0"/>
              </a:rPr>
              <a:t>1990s</a:t>
            </a:r>
            <a:endParaRPr lang="en-US" altLang="en-US" dirty="0">
              <a:latin typeface="Arial" pitchFamily="34" charset="0"/>
              <a:cs typeface="Arial" pitchFamily="34" charset="0"/>
            </a:endParaRPr>
          </a:p>
        </p:txBody>
      </p:sp>
      <p:sp>
        <p:nvSpPr>
          <p:cNvPr id="1765379" name="Line 3"/>
          <p:cNvSpPr>
            <a:spLocks noChangeShapeType="1"/>
          </p:cNvSpPr>
          <p:nvPr/>
        </p:nvSpPr>
        <p:spPr bwMode="auto">
          <a:xfrm>
            <a:off x="371475" y="5334000"/>
            <a:ext cx="8312150" cy="1588"/>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765380" name="Line 4"/>
          <p:cNvSpPr>
            <a:spLocks noChangeShapeType="1"/>
          </p:cNvSpPr>
          <p:nvPr/>
        </p:nvSpPr>
        <p:spPr bwMode="auto">
          <a:xfrm>
            <a:off x="690563" y="5329238"/>
            <a:ext cx="1587" cy="109537"/>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765381" name="Text Box 5"/>
          <p:cNvSpPr txBox="1">
            <a:spLocks noChangeArrowheads="1"/>
          </p:cNvSpPr>
          <p:nvPr/>
        </p:nvSpPr>
        <p:spPr bwMode="auto">
          <a:xfrm>
            <a:off x="394415" y="5449888"/>
            <a:ext cx="6399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altLang="en-US">
                <a:solidFill>
                  <a:srgbClr val="000000"/>
                </a:solidFill>
                <a:cs typeface="Arial" pitchFamily="34" charset="0"/>
              </a:rPr>
              <a:t>1993</a:t>
            </a:r>
          </a:p>
        </p:txBody>
      </p:sp>
      <p:sp>
        <p:nvSpPr>
          <p:cNvPr id="1765382" name="Line 6"/>
          <p:cNvSpPr>
            <a:spLocks noChangeShapeType="1"/>
          </p:cNvSpPr>
          <p:nvPr/>
        </p:nvSpPr>
        <p:spPr bwMode="auto">
          <a:xfrm>
            <a:off x="4479925" y="5353050"/>
            <a:ext cx="1588" cy="109538"/>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765383" name="Text Box 7"/>
          <p:cNvSpPr txBox="1">
            <a:spLocks noChangeArrowheads="1"/>
          </p:cNvSpPr>
          <p:nvPr/>
        </p:nvSpPr>
        <p:spPr bwMode="auto">
          <a:xfrm>
            <a:off x="2035890" y="5448300"/>
            <a:ext cx="6399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altLang="en-US">
                <a:solidFill>
                  <a:srgbClr val="000000"/>
                </a:solidFill>
                <a:cs typeface="Arial" pitchFamily="34" charset="0"/>
              </a:rPr>
              <a:t>1994</a:t>
            </a:r>
          </a:p>
        </p:txBody>
      </p:sp>
      <p:sp>
        <p:nvSpPr>
          <p:cNvPr id="1765384" name="Text Box 8"/>
          <p:cNvSpPr txBox="1">
            <a:spLocks noChangeArrowheads="1"/>
          </p:cNvSpPr>
          <p:nvPr/>
        </p:nvSpPr>
        <p:spPr bwMode="auto">
          <a:xfrm>
            <a:off x="4182190" y="5470525"/>
            <a:ext cx="6399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altLang="en-US">
                <a:solidFill>
                  <a:srgbClr val="000000"/>
                </a:solidFill>
                <a:cs typeface="Arial" pitchFamily="34" charset="0"/>
              </a:rPr>
              <a:t>1996</a:t>
            </a:r>
          </a:p>
        </p:txBody>
      </p:sp>
      <p:sp>
        <p:nvSpPr>
          <p:cNvPr id="1765385" name="Line 9"/>
          <p:cNvSpPr>
            <a:spLocks noChangeShapeType="1"/>
          </p:cNvSpPr>
          <p:nvPr/>
        </p:nvSpPr>
        <p:spPr bwMode="auto">
          <a:xfrm flipV="1">
            <a:off x="2360613" y="4535488"/>
            <a:ext cx="1587" cy="785812"/>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765386" name="Text Box 10"/>
          <p:cNvSpPr txBox="1">
            <a:spLocks noChangeArrowheads="1"/>
          </p:cNvSpPr>
          <p:nvPr/>
        </p:nvSpPr>
        <p:spPr bwMode="auto">
          <a:xfrm>
            <a:off x="1745422" y="3094038"/>
            <a:ext cx="95891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altLang="en-US" sz="1200">
                <a:solidFill>
                  <a:srgbClr val="000000"/>
                </a:solidFill>
                <a:cs typeface="Arial" pitchFamily="34" charset="0"/>
              </a:rPr>
              <a:t>1994</a:t>
            </a:r>
          </a:p>
          <a:p>
            <a:pPr algn="ctr"/>
            <a:r>
              <a:rPr kumimoji="0" lang="en-US" altLang="en-US" sz="1200" b="1">
                <a:solidFill>
                  <a:srgbClr val="000000"/>
                </a:solidFill>
                <a:cs typeface="Arial" pitchFamily="34" charset="0"/>
              </a:rPr>
              <a:t>ECN</a:t>
            </a:r>
          </a:p>
          <a:p>
            <a:pPr algn="ctr"/>
            <a:r>
              <a:rPr kumimoji="0" lang="en-US" altLang="en-US" sz="1200">
                <a:solidFill>
                  <a:srgbClr val="000000"/>
                </a:solidFill>
                <a:cs typeface="Arial" pitchFamily="34" charset="0"/>
              </a:rPr>
              <a:t>(Floyd)</a:t>
            </a:r>
          </a:p>
          <a:p>
            <a:pPr algn="ctr"/>
            <a:r>
              <a:rPr kumimoji="0" lang="en-US" altLang="en-US" sz="1200">
                <a:solidFill>
                  <a:srgbClr val="000000"/>
                </a:solidFill>
                <a:cs typeface="Arial" pitchFamily="34" charset="0"/>
              </a:rPr>
              <a:t>Explicit </a:t>
            </a:r>
          </a:p>
          <a:p>
            <a:pPr algn="ctr"/>
            <a:r>
              <a:rPr kumimoji="0" lang="en-US" altLang="en-US" sz="1200">
                <a:solidFill>
                  <a:srgbClr val="000000"/>
                </a:solidFill>
                <a:cs typeface="Arial" pitchFamily="34" charset="0"/>
              </a:rPr>
              <a:t>Congestion</a:t>
            </a:r>
          </a:p>
          <a:p>
            <a:pPr algn="ctr"/>
            <a:r>
              <a:rPr kumimoji="0" lang="en-US" altLang="en-US" sz="1200">
                <a:solidFill>
                  <a:srgbClr val="000000"/>
                </a:solidFill>
                <a:cs typeface="Arial" pitchFamily="34" charset="0"/>
              </a:rPr>
              <a:t>Notification</a:t>
            </a:r>
          </a:p>
        </p:txBody>
      </p:sp>
      <p:sp>
        <p:nvSpPr>
          <p:cNvPr id="1765387" name="Line 11"/>
          <p:cNvSpPr>
            <a:spLocks noChangeShapeType="1"/>
          </p:cNvSpPr>
          <p:nvPr/>
        </p:nvSpPr>
        <p:spPr bwMode="auto">
          <a:xfrm flipV="1">
            <a:off x="973138" y="4243388"/>
            <a:ext cx="3175" cy="1044575"/>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765388" name="Text Box 12"/>
          <p:cNvSpPr txBox="1">
            <a:spLocks noChangeArrowheads="1"/>
          </p:cNvSpPr>
          <p:nvPr/>
        </p:nvSpPr>
        <p:spPr bwMode="auto">
          <a:xfrm>
            <a:off x="152400" y="3065463"/>
            <a:ext cx="16795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en-US" altLang="en-US" sz="1200">
                <a:solidFill>
                  <a:srgbClr val="000000"/>
                </a:solidFill>
                <a:cs typeface="Arial" pitchFamily="34" charset="0"/>
              </a:rPr>
              <a:t>1993</a:t>
            </a:r>
          </a:p>
          <a:p>
            <a:pPr algn="ctr"/>
            <a:r>
              <a:rPr kumimoji="0" lang="en-US" altLang="en-US" sz="1200" b="1">
                <a:solidFill>
                  <a:srgbClr val="000000"/>
                </a:solidFill>
                <a:cs typeface="Arial" pitchFamily="34" charset="0"/>
              </a:rPr>
              <a:t>TCP Vegas </a:t>
            </a:r>
          </a:p>
          <a:p>
            <a:pPr algn="ctr"/>
            <a:r>
              <a:rPr kumimoji="0" lang="en-US" altLang="en-US" sz="1200">
                <a:solidFill>
                  <a:srgbClr val="000000"/>
                </a:solidFill>
                <a:cs typeface="Arial" pitchFamily="34" charset="0"/>
              </a:rPr>
              <a:t>(Brakmo et al)</a:t>
            </a:r>
          </a:p>
          <a:p>
            <a:pPr algn="ctr"/>
            <a:r>
              <a:rPr kumimoji="0" lang="en-US" altLang="en-US" sz="1200">
                <a:solidFill>
                  <a:srgbClr val="000000"/>
                </a:solidFill>
                <a:cs typeface="Arial" pitchFamily="34" charset="0"/>
              </a:rPr>
              <a:t>real congestion </a:t>
            </a:r>
            <a:r>
              <a:rPr kumimoji="0" lang="en-US" altLang="en-US" sz="1200" i="1">
                <a:solidFill>
                  <a:srgbClr val="000000"/>
                </a:solidFill>
                <a:cs typeface="Arial" pitchFamily="34" charset="0"/>
              </a:rPr>
              <a:t>avoidance</a:t>
            </a:r>
            <a:endParaRPr kumimoji="0" lang="en-US" altLang="en-US" sz="1200">
              <a:solidFill>
                <a:srgbClr val="000000"/>
              </a:solidFill>
              <a:cs typeface="Arial" pitchFamily="34" charset="0"/>
            </a:endParaRPr>
          </a:p>
        </p:txBody>
      </p:sp>
      <p:sp>
        <p:nvSpPr>
          <p:cNvPr id="1765389" name="Line 13"/>
          <p:cNvSpPr>
            <a:spLocks noChangeShapeType="1"/>
          </p:cNvSpPr>
          <p:nvPr/>
        </p:nvSpPr>
        <p:spPr bwMode="auto">
          <a:xfrm flipV="1">
            <a:off x="2908300" y="2890838"/>
            <a:ext cx="4763" cy="2427287"/>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765390" name="Text Box 14"/>
          <p:cNvSpPr txBox="1">
            <a:spLocks noChangeArrowheads="1"/>
          </p:cNvSpPr>
          <p:nvPr/>
        </p:nvSpPr>
        <p:spPr bwMode="auto">
          <a:xfrm>
            <a:off x="2405370" y="1760538"/>
            <a:ext cx="98046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en-US" altLang="en-US" sz="1200">
                <a:solidFill>
                  <a:srgbClr val="000000"/>
                </a:solidFill>
                <a:cs typeface="Arial" pitchFamily="34" charset="0"/>
              </a:rPr>
              <a:t>1994</a:t>
            </a:r>
          </a:p>
          <a:p>
            <a:pPr algn="ctr"/>
            <a:r>
              <a:rPr kumimoji="0" lang="en-US" altLang="en-US" sz="1200" b="1">
                <a:solidFill>
                  <a:srgbClr val="000000"/>
                </a:solidFill>
                <a:cs typeface="Arial" pitchFamily="34" charset="0"/>
              </a:rPr>
              <a:t>T/TCP</a:t>
            </a:r>
            <a:endParaRPr kumimoji="0" lang="en-US" altLang="en-US" sz="1200">
              <a:solidFill>
                <a:srgbClr val="000000"/>
              </a:solidFill>
              <a:cs typeface="Arial" pitchFamily="34" charset="0"/>
            </a:endParaRPr>
          </a:p>
          <a:p>
            <a:pPr algn="ctr"/>
            <a:r>
              <a:rPr kumimoji="0" lang="en-US" altLang="en-US" sz="1200">
                <a:solidFill>
                  <a:srgbClr val="000000"/>
                </a:solidFill>
                <a:cs typeface="Arial" pitchFamily="34" charset="0"/>
              </a:rPr>
              <a:t>(Braden)</a:t>
            </a:r>
          </a:p>
          <a:p>
            <a:pPr algn="ctr"/>
            <a:r>
              <a:rPr kumimoji="0" lang="en-US" altLang="en-US" sz="1200">
                <a:solidFill>
                  <a:srgbClr val="000000"/>
                </a:solidFill>
                <a:cs typeface="Arial" pitchFamily="34" charset="0"/>
              </a:rPr>
              <a:t>Transaction</a:t>
            </a:r>
          </a:p>
          <a:p>
            <a:pPr algn="ctr"/>
            <a:r>
              <a:rPr kumimoji="0" lang="en-US" altLang="en-US" sz="1200">
                <a:solidFill>
                  <a:srgbClr val="000000"/>
                </a:solidFill>
                <a:cs typeface="Arial" pitchFamily="34" charset="0"/>
              </a:rPr>
              <a:t>TCP</a:t>
            </a:r>
          </a:p>
        </p:txBody>
      </p:sp>
      <p:sp>
        <p:nvSpPr>
          <p:cNvPr id="1765391" name="Text Box 15"/>
          <p:cNvSpPr txBox="1">
            <a:spLocks noChangeArrowheads="1"/>
          </p:cNvSpPr>
          <p:nvPr/>
        </p:nvSpPr>
        <p:spPr bwMode="auto">
          <a:xfrm>
            <a:off x="4592638" y="1809750"/>
            <a:ext cx="161131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en-US" altLang="en-US" sz="1200">
                <a:solidFill>
                  <a:srgbClr val="000000"/>
                </a:solidFill>
                <a:cs typeface="Arial" pitchFamily="34" charset="0"/>
              </a:rPr>
              <a:t>1996</a:t>
            </a:r>
          </a:p>
          <a:p>
            <a:pPr algn="ctr"/>
            <a:r>
              <a:rPr kumimoji="0" lang="en-US" altLang="en-US" sz="1200" b="1">
                <a:solidFill>
                  <a:srgbClr val="000000"/>
                </a:solidFill>
                <a:cs typeface="Arial" pitchFamily="34" charset="0"/>
              </a:rPr>
              <a:t>SACK TCP</a:t>
            </a:r>
          </a:p>
          <a:p>
            <a:pPr algn="ctr"/>
            <a:r>
              <a:rPr kumimoji="0" lang="en-US" altLang="en-US" sz="1200">
                <a:solidFill>
                  <a:srgbClr val="000000"/>
                </a:solidFill>
                <a:cs typeface="Arial" pitchFamily="34" charset="0"/>
              </a:rPr>
              <a:t>(Floyd et al)</a:t>
            </a:r>
          </a:p>
          <a:p>
            <a:pPr algn="ctr"/>
            <a:r>
              <a:rPr kumimoji="0" lang="en-US" altLang="en-US" sz="1200">
                <a:solidFill>
                  <a:srgbClr val="000000"/>
                </a:solidFill>
                <a:cs typeface="Arial" pitchFamily="34" charset="0"/>
              </a:rPr>
              <a:t>Selective Acknowledgement</a:t>
            </a:r>
          </a:p>
        </p:txBody>
      </p:sp>
      <p:sp>
        <p:nvSpPr>
          <p:cNvPr id="1765392" name="Text Box 16"/>
          <p:cNvSpPr txBox="1">
            <a:spLocks noChangeArrowheads="1"/>
          </p:cNvSpPr>
          <p:nvPr/>
        </p:nvSpPr>
        <p:spPr bwMode="auto">
          <a:xfrm>
            <a:off x="3843338" y="3051175"/>
            <a:ext cx="15414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en-US" altLang="en-US" sz="1200">
                <a:solidFill>
                  <a:srgbClr val="000000"/>
                </a:solidFill>
                <a:cs typeface="Arial" pitchFamily="34" charset="0"/>
              </a:rPr>
              <a:t>1996</a:t>
            </a:r>
            <a:endParaRPr kumimoji="0" lang="en-US" altLang="en-US" sz="1200" b="1">
              <a:solidFill>
                <a:srgbClr val="000000"/>
              </a:solidFill>
              <a:cs typeface="Arial" pitchFamily="34" charset="0"/>
            </a:endParaRPr>
          </a:p>
          <a:p>
            <a:pPr algn="ctr"/>
            <a:r>
              <a:rPr kumimoji="0" lang="en-US" altLang="en-US" sz="1200" b="1">
                <a:solidFill>
                  <a:srgbClr val="000000"/>
                </a:solidFill>
                <a:cs typeface="Arial" pitchFamily="34" charset="0"/>
              </a:rPr>
              <a:t>Hoe</a:t>
            </a:r>
          </a:p>
          <a:p>
            <a:pPr algn="ctr"/>
            <a:r>
              <a:rPr kumimoji="0" lang="en-US" altLang="en-US" sz="1200">
                <a:solidFill>
                  <a:srgbClr val="000000"/>
                </a:solidFill>
                <a:cs typeface="Arial" pitchFamily="34" charset="0"/>
              </a:rPr>
              <a:t>Improving TCP startup</a:t>
            </a:r>
          </a:p>
        </p:txBody>
      </p:sp>
      <p:sp>
        <p:nvSpPr>
          <p:cNvPr id="1765393" name="Text Box 17"/>
          <p:cNvSpPr txBox="1">
            <a:spLocks noChangeArrowheads="1"/>
          </p:cNvSpPr>
          <p:nvPr/>
        </p:nvSpPr>
        <p:spPr bwMode="auto">
          <a:xfrm>
            <a:off x="5311775" y="3041650"/>
            <a:ext cx="18478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en-US" altLang="en-US" sz="1200">
                <a:solidFill>
                  <a:srgbClr val="000000"/>
                </a:solidFill>
                <a:cs typeface="Arial" pitchFamily="34" charset="0"/>
              </a:rPr>
              <a:t>1996</a:t>
            </a:r>
            <a:endParaRPr kumimoji="0" lang="en-US" altLang="en-US" sz="1200" b="1">
              <a:solidFill>
                <a:srgbClr val="000000"/>
              </a:solidFill>
              <a:cs typeface="Arial" pitchFamily="34" charset="0"/>
            </a:endParaRPr>
          </a:p>
          <a:p>
            <a:pPr algn="ctr"/>
            <a:r>
              <a:rPr kumimoji="0" lang="en-US" altLang="en-US" sz="1200" b="1">
                <a:solidFill>
                  <a:srgbClr val="000000"/>
                </a:solidFill>
                <a:cs typeface="Arial" pitchFamily="34" charset="0"/>
              </a:rPr>
              <a:t>FACK TCP</a:t>
            </a:r>
          </a:p>
          <a:p>
            <a:pPr algn="ctr"/>
            <a:r>
              <a:rPr kumimoji="0" lang="en-US" altLang="en-US" sz="1200">
                <a:solidFill>
                  <a:srgbClr val="000000"/>
                </a:solidFill>
                <a:cs typeface="Arial" pitchFamily="34" charset="0"/>
              </a:rPr>
              <a:t>(Mathis et al)</a:t>
            </a:r>
          </a:p>
          <a:p>
            <a:pPr algn="ctr"/>
            <a:r>
              <a:rPr kumimoji="0" lang="en-US" altLang="en-US" sz="1200">
                <a:solidFill>
                  <a:srgbClr val="000000"/>
                </a:solidFill>
                <a:cs typeface="Arial" pitchFamily="34" charset="0"/>
              </a:rPr>
              <a:t>extension to SACK</a:t>
            </a:r>
          </a:p>
        </p:txBody>
      </p:sp>
      <p:sp>
        <p:nvSpPr>
          <p:cNvPr id="1765394" name="Line 18"/>
          <p:cNvSpPr>
            <a:spLocks noChangeShapeType="1"/>
          </p:cNvSpPr>
          <p:nvPr/>
        </p:nvSpPr>
        <p:spPr bwMode="auto">
          <a:xfrm flipV="1">
            <a:off x="4664075" y="3949700"/>
            <a:ext cx="3175" cy="1347788"/>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765395" name="Line 19"/>
          <p:cNvSpPr>
            <a:spLocks noChangeShapeType="1"/>
          </p:cNvSpPr>
          <p:nvPr/>
        </p:nvSpPr>
        <p:spPr bwMode="auto">
          <a:xfrm flipV="1">
            <a:off x="5367338" y="3021013"/>
            <a:ext cx="4762" cy="2287587"/>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765396" name="Line 20"/>
          <p:cNvSpPr>
            <a:spLocks noChangeShapeType="1"/>
          </p:cNvSpPr>
          <p:nvPr/>
        </p:nvSpPr>
        <p:spPr bwMode="auto">
          <a:xfrm flipV="1">
            <a:off x="6248400" y="3949700"/>
            <a:ext cx="3175" cy="1347788"/>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
        <p:nvSpPr>
          <p:cNvPr id="1765397" name="Line 21"/>
          <p:cNvSpPr>
            <a:spLocks noChangeShapeType="1"/>
          </p:cNvSpPr>
          <p:nvPr/>
        </p:nvSpPr>
        <p:spPr bwMode="auto">
          <a:xfrm>
            <a:off x="2360613" y="5329238"/>
            <a:ext cx="1587" cy="109537"/>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200">
              <a:cs typeface="Arial" pitchFamily="34" charset="0"/>
            </a:endParaRPr>
          </a:p>
        </p:txBody>
      </p:sp>
    </p:spTree>
    <p:extLst>
      <p:ext uri="{BB962C8B-B14F-4D97-AF65-F5344CB8AC3E}">
        <p14:creationId xmlns:p14="http://schemas.microsoft.com/office/powerpoint/2010/main" val="36339144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5CF5DD40-359E-4194-A1EC-AB687D7F7A44}" type="slidenum">
              <a:rPr lang="en-US" altLang="ko-KR">
                <a:cs typeface="Arial" pitchFamily="34" charset="0"/>
              </a:rPr>
              <a:pPr/>
              <a:t>26</a:t>
            </a:fld>
            <a:endParaRPr lang="en-US" altLang="ko-KR" sz="1000">
              <a:cs typeface="Arial" pitchFamily="34" charset="0"/>
            </a:endParaRPr>
          </a:p>
        </p:txBody>
      </p:sp>
      <p:sp>
        <p:nvSpPr>
          <p:cNvPr id="1740802" name="Rectangle 2"/>
          <p:cNvSpPr>
            <a:spLocks noGrp="1" noChangeArrowheads="1"/>
          </p:cNvSpPr>
          <p:nvPr>
            <p:ph type="title"/>
          </p:nvPr>
        </p:nvSpPr>
        <p:spPr>
          <a:xfrm>
            <a:off x="683568" y="477044"/>
            <a:ext cx="8129587" cy="647700"/>
          </a:xfrm>
        </p:spPr>
        <p:txBody>
          <a:bodyPr/>
          <a:lstStyle/>
          <a:p>
            <a:r>
              <a:rPr lang="en-US" altLang="ko-KR" dirty="0">
                <a:latin typeface="Arial" pitchFamily="34" charset="0"/>
                <a:cs typeface="Arial" pitchFamily="34" charset="0"/>
              </a:rPr>
              <a:t>Fast Retransmit (Tahoe</a:t>
            </a:r>
            <a:r>
              <a:rPr lang="en-US" altLang="ko-KR" dirty="0" smtClean="0">
                <a:latin typeface="Arial" pitchFamily="34" charset="0"/>
                <a:cs typeface="Arial" pitchFamily="34" charset="0"/>
              </a:rPr>
              <a:t>)</a:t>
            </a:r>
            <a:r>
              <a:rPr lang="en-US" altLang="ko-KR" sz="3200" dirty="0" smtClean="0">
                <a:latin typeface="Arial" pitchFamily="34" charset="0"/>
                <a:cs typeface="Arial" pitchFamily="34" charset="0"/>
              </a:rPr>
              <a:t>:</a:t>
            </a:r>
            <a:r>
              <a:rPr lang="en-US" altLang="ko-KR" sz="3200" dirty="0">
                <a:latin typeface="Arial" pitchFamily="34" charset="0"/>
                <a:cs typeface="Arial" pitchFamily="34" charset="0"/>
              </a:rPr>
              <a:t/>
            </a:r>
            <a:br>
              <a:rPr lang="en-US" altLang="ko-KR" sz="3200" dirty="0">
                <a:latin typeface="Arial" pitchFamily="34" charset="0"/>
                <a:cs typeface="Arial" pitchFamily="34" charset="0"/>
              </a:rPr>
            </a:br>
            <a:r>
              <a:rPr lang="en-US" altLang="ko-KR" sz="2400" dirty="0">
                <a:latin typeface="Arial" pitchFamily="34" charset="0"/>
                <a:cs typeface="Arial" pitchFamily="34" charset="0"/>
              </a:rPr>
              <a:t>for </a:t>
            </a:r>
            <a:r>
              <a:rPr lang="en-US" altLang="ko-KR" sz="2400" dirty="0">
                <a:solidFill>
                  <a:srgbClr val="0000FF"/>
                </a:solidFill>
                <a:latin typeface="Arial" pitchFamily="34" charset="0"/>
                <a:cs typeface="Arial" pitchFamily="34" charset="0"/>
              </a:rPr>
              <a:t>TCP reliability by Data driven</a:t>
            </a:r>
          </a:p>
        </p:txBody>
      </p:sp>
      <p:sp>
        <p:nvSpPr>
          <p:cNvPr id="1740803" name="Rectangle 3"/>
          <p:cNvSpPr>
            <a:spLocks noGrp="1" noChangeArrowheads="1"/>
          </p:cNvSpPr>
          <p:nvPr>
            <p:ph type="body" idx="1"/>
          </p:nvPr>
        </p:nvSpPr>
        <p:spPr>
          <a:xfrm>
            <a:off x="107950" y="1412999"/>
            <a:ext cx="5832202" cy="3240137"/>
          </a:xfrm>
        </p:spPr>
        <p:txBody>
          <a:bodyPr/>
          <a:lstStyle/>
          <a:p>
            <a:pPr>
              <a:lnSpc>
                <a:spcPct val="80000"/>
              </a:lnSpc>
            </a:pPr>
            <a:r>
              <a:rPr lang="en-US" altLang="ko-KR" sz="2400" dirty="0">
                <a:latin typeface="Arial" pitchFamily="34" charset="0"/>
                <a:cs typeface="Arial" pitchFamily="34" charset="0"/>
              </a:rPr>
              <a:t>What are duplicate </a:t>
            </a:r>
            <a:r>
              <a:rPr lang="en-US" altLang="ko-KR" sz="2400" dirty="0" err="1">
                <a:latin typeface="Arial" pitchFamily="34" charset="0"/>
                <a:cs typeface="Arial" pitchFamily="34" charset="0"/>
              </a:rPr>
              <a:t>acks</a:t>
            </a:r>
            <a:r>
              <a:rPr lang="en-US" altLang="ko-KR" sz="2400" dirty="0">
                <a:latin typeface="Arial" pitchFamily="34" charset="0"/>
                <a:cs typeface="Arial" pitchFamily="34" charset="0"/>
              </a:rPr>
              <a:t> (</a:t>
            </a:r>
            <a:r>
              <a:rPr lang="en-US" altLang="ko-KR" sz="2400" dirty="0" err="1">
                <a:latin typeface="Arial" pitchFamily="34" charset="0"/>
                <a:cs typeface="Arial" pitchFamily="34" charset="0"/>
              </a:rPr>
              <a:t>dupacks</a:t>
            </a:r>
            <a:r>
              <a:rPr lang="en-US" altLang="ko-KR" sz="2400" dirty="0">
                <a:latin typeface="Arial" pitchFamily="34" charset="0"/>
                <a:cs typeface="Arial" pitchFamily="34" charset="0"/>
              </a:rPr>
              <a:t>)?</a:t>
            </a:r>
          </a:p>
          <a:p>
            <a:pPr lvl="1">
              <a:lnSpc>
                <a:spcPct val="80000"/>
              </a:lnSpc>
            </a:pPr>
            <a:r>
              <a:rPr lang="en-US" altLang="ko-KR" sz="2000" dirty="0">
                <a:latin typeface="Arial" pitchFamily="34" charset="0"/>
                <a:cs typeface="Arial" pitchFamily="34" charset="0"/>
              </a:rPr>
              <a:t>Repeated </a:t>
            </a:r>
            <a:r>
              <a:rPr lang="en-US" altLang="ko-KR" sz="2000" dirty="0" err="1">
                <a:latin typeface="Arial" pitchFamily="34" charset="0"/>
                <a:cs typeface="Arial" pitchFamily="34" charset="0"/>
              </a:rPr>
              <a:t>acks</a:t>
            </a:r>
            <a:r>
              <a:rPr lang="en-US" altLang="ko-KR" sz="2000" dirty="0">
                <a:latin typeface="Arial" pitchFamily="34" charset="0"/>
                <a:cs typeface="Arial" pitchFamily="34" charset="0"/>
              </a:rPr>
              <a:t> for the same </a:t>
            </a:r>
            <a:r>
              <a:rPr lang="en-US" altLang="ko-KR" sz="2000" dirty="0" smtClean="0">
                <a:latin typeface="Arial" pitchFamily="34" charset="0"/>
                <a:cs typeface="Arial" pitchFamily="34" charset="0"/>
              </a:rPr>
              <a:t>sequence</a:t>
            </a:r>
          </a:p>
          <a:p>
            <a:pPr lvl="1">
              <a:lnSpc>
                <a:spcPct val="80000"/>
              </a:lnSpc>
            </a:pPr>
            <a:endParaRPr lang="en-US" altLang="ko-KR" sz="2000" dirty="0">
              <a:latin typeface="Arial" pitchFamily="34" charset="0"/>
              <a:cs typeface="Arial" pitchFamily="34" charset="0"/>
            </a:endParaRPr>
          </a:p>
          <a:p>
            <a:pPr>
              <a:lnSpc>
                <a:spcPct val="80000"/>
              </a:lnSpc>
            </a:pPr>
            <a:r>
              <a:rPr lang="en-US" altLang="ko-KR" sz="2400" dirty="0">
                <a:latin typeface="Arial" pitchFamily="34" charset="0"/>
                <a:cs typeface="Arial" pitchFamily="34" charset="0"/>
              </a:rPr>
              <a:t>When can duplicate </a:t>
            </a:r>
            <a:r>
              <a:rPr lang="en-US" altLang="ko-KR" sz="2400" dirty="0" err="1">
                <a:latin typeface="Arial" pitchFamily="34" charset="0"/>
                <a:cs typeface="Arial" pitchFamily="34" charset="0"/>
              </a:rPr>
              <a:t>acks</a:t>
            </a:r>
            <a:r>
              <a:rPr lang="en-US" altLang="ko-KR" sz="2400" dirty="0">
                <a:latin typeface="Arial" pitchFamily="34" charset="0"/>
                <a:cs typeface="Arial" pitchFamily="34" charset="0"/>
              </a:rPr>
              <a:t> occur?</a:t>
            </a:r>
          </a:p>
          <a:p>
            <a:pPr lvl="1">
              <a:lnSpc>
                <a:spcPct val="80000"/>
              </a:lnSpc>
            </a:pPr>
            <a:r>
              <a:rPr lang="en-US" altLang="ko-KR" sz="2000" dirty="0">
                <a:latin typeface="Arial" pitchFamily="34" charset="0"/>
                <a:cs typeface="Arial" pitchFamily="34" charset="0"/>
              </a:rPr>
              <a:t>Loss</a:t>
            </a:r>
          </a:p>
          <a:p>
            <a:pPr lvl="1">
              <a:lnSpc>
                <a:spcPct val="80000"/>
              </a:lnSpc>
            </a:pPr>
            <a:r>
              <a:rPr lang="en-US" altLang="ko-KR" sz="2000" dirty="0">
                <a:latin typeface="Arial" pitchFamily="34" charset="0"/>
                <a:cs typeface="Arial" pitchFamily="34" charset="0"/>
              </a:rPr>
              <a:t>Packet re-</a:t>
            </a:r>
            <a:r>
              <a:rPr lang="en-US" altLang="ko-KR" sz="2000" dirty="0" smtClean="0">
                <a:latin typeface="Arial" pitchFamily="34" charset="0"/>
                <a:cs typeface="Arial" pitchFamily="34" charset="0"/>
              </a:rPr>
              <a:t>ordering: infrequent</a:t>
            </a:r>
            <a:endParaRPr lang="en-US" altLang="ko-KR" sz="2000" dirty="0">
              <a:latin typeface="Arial" pitchFamily="34" charset="0"/>
              <a:cs typeface="Arial" pitchFamily="34" charset="0"/>
            </a:endParaRPr>
          </a:p>
          <a:p>
            <a:pPr lvl="1">
              <a:lnSpc>
                <a:spcPct val="80000"/>
              </a:lnSpc>
            </a:pPr>
            <a:r>
              <a:rPr lang="en-US" altLang="ko-KR" sz="2000" dirty="0">
                <a:latin typeface="Arial" pitchFamily="34" charset="0"/>
                <a:cs typeface="Arial" pitchFamily="34" charset="0"/>
              </a:rPr>
              <a:t>Window update – advertisement of new flow control </a:t>
            </a:r>
            <a:r>
              <a:rPr lang="en-US" altLang="ko-KR" sz="2000" dirty="0" smtClean="0">
                <a:latin typeface="Arial" pitchFamily="34" charset="0"/>
                <a:cs typeface="Arial" pitchFamily="34" charset="0"/>
              </a:rPr>
              <a:t>window</a:t>
            </a:r>
          </a:p>
          <a:p>
            <a:pPr lvl="1">
              <a:lnSpc>
                <a:spcPct val="80000"/>
              </a:lnSpc>
            </a:pPr>
            <a:endParaRPr lang="en-US" altLang="ko-KR" sz="2000" dirty="0">
              <a:latin typeface="Arial" pitchFamily="34" charset="0"/>
              <a:cs typeface="Arial" pitchFamily="34" charset="0"/>
            </a:endParaRPr>
          </a:p>
          <a:p>
            <a:pPr>
              <a:lnSpc>
                <a:spcPct val="80000"/>
              </a:lnSpc>
            </a:pPr>
            <a:r>
              <a:rPr lang="en-US" altLang="ko-KR" sz="2400" dirty="0">
                <a:latin typeface="Arial" pitchFamily="34" charset="0"/>
                <a:cs typeface="Arial" pitchFamily="34" charset="0"/>
              </a:rPr>
              <a:t>Assume re-ordering is infrequent and not of large magnitude</a:t>
            </a:r>
          </a:p>
          <a:p>
            <a:pPr lvl="1">
              <a:lnSpc>
                <a:spcPct val="80000"/>
              </a:lnSpc>
            </a:pPr>
            <a:r>
              <a:rPr lang="en-US" altLang="ko-KR" sz="2000" dirty="0">
                <a:latin typeface="Arial" pitchFamily="34" charset="0"/>
                <a:cs typeface="Arial" pitchFamily="34" charset="0"/>
              </a:rPr>
              <a:t>Use receipt of 3 or more duplicate </a:t>
            </a:r>
            <a:r>
              <a:rPr lang="en-US" altLang="ko-KR" sz="2000" dirty="0" err="1">
                <a:latin typeface="Arial" pitchFamily="34" charset="0"/>
                <a:cs typeface="Arial" pitchFamily="34" charset="0"/>
              </a:rPr>
              <a:t>acks</a:t>
            </a:r>
            <a:r>
              <a:rPr lang="en-US" altLang="ko-KR" sz="2000" dirty="0">
                <a:latin typeface="Arial" pitchFamily="34" charset="0"/>
                <a:cs typeface="Arial" pitchFamily="34" charset="0"/>
              </a:rPr>
              <a:t> as indication of loss</a:t>
            </a:r>
          </a:p>
          <a:p>
            <a:pPr lvl="1">
              <a:lnSpc>
                <a:spcPct val="80000"/>
              </a:lnSpc>
            </a:pPr>
            <a:r>
              <a:rPr lang="en-US" altLang="ko-KR" sz="2000" dirty="0">
                <a:latin typeface="Arial" pitchFamily="34" charset="0"/>
                <a:cs typeface="Arial" pitchFamily="34" charset="0"/>
              </a:rPr>
              <a:t>Don’t wait for timeout to retransmit </a:t>
            </a:r>
            <a:r>
              <a:rPr lang="en-US" altLang="ko-KR" sz="2000" dirty="0" smtClean="0">
                <a:latin typeface="Arial" pitchFamily="34" charset="0"/>
                <a:cs typeface="Arial" pitchFamily="34" charset="0"/>
              </a:rPr>
              <a:t>packet</a:t>
            </a:r>
            <a:endParaRPr lang="en-US" altLang="ko-KR" sz="2000" dirty="0">
              <a:latin typeface="Arial" pitchFamily="34" charset="0"/>
              <a:cs typeface="Arial" pitchFamily="34"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1052736"/>
            <a:ext cx="3203848" cy="573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타원 1"/>
          <p:cNvSpPr/>
          <p:nvPr/>
        </p:nvSpPr>
        <p:spPr bwMode="auto">
          <a:xfrm>
            <a:off x="6338827" y="3087255"/>
            <a:ext cx="144016" cy="850801"/>
          </a:xfrm>
          <a:prstGeom prst="ellipse">
            <a:avLst/>
          </a:prstGeom>
          <a:solidFill>
            <a:srgbClr val="FF0000"/>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spTree>
    <p:extLst>
      <p:ext uri="{BB962C8B-B14F-4D97-AF65-F5344CB8AC3E}">
        <p14:creationId xmlns:p14="http://schemas.microsoft.com/office/powerpoint/2010/main" val="1367023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5CF5DD40-359E-4194-A1EC-AB687D7F7A44}" type="slidenum">
              <a:rPr lang="en-US" altLang="ko-KR">
                <a:cs typeface="Arial" pitchFamily="34" charset="0"/>
              </a:rPr>
              <a:pPr/>
              <a:t>27</a:t>
            </a:fld>
            <a:endParaRPr lang="en-US" altLang="ko-KR" sz="1000">
              <a:cs typeface="Arial" pitchFamily="34" charset="0"/>
            </a:endParaRPr>
          </a:p>
        </p:txBody>
      </p:sp>
      <p:sp>
        <p:nvSpPr>
          <p:cNvPr id="1740802" name="Rectangle 2"/>
          <p:cNvSpPr>
            <a:spLocks noGrp="1" noChangeArrowheads="1"/>
          </p:cNvSpPr>
          <p:nvPr>
            <p:ph type="title"/>
          </p:nvPr>
        </p:nvSpPr>
        <p:spPr>
          <a:xfrm>
            <a:off x="93384" y="179271"/>
            <a:ext cx="8129587" cy="647700"/>
          </a:xfrm>
        </p:spPr>
        <p:txBody>
          <a:bodyPr/>
          <a:lstStyle/>
          <a:p>
            <a:r>
              <a:rPr lang="en-US" altLang="ko-KR" dirty="0" smtClean="0">
                <a:latin typeface="Arial" pitchFamily="34" charset="0"/>
                <a:cs typeface="Arial" pitchFamily="34" charset="0"/>
              </a:rPr>
              <a:t>Fast Retransmit (Reno)</a:t>
            </a:r>
            <a:r>
              <a:rPr lang="en-US" altLang="ko-KR" sz="3200" dirty="0" smtClean="0">
                <a:latin typeface="Arial" pitchFamily="34" charset="0"/>
                <a:cs typeface="Arial" pitchFamily="34" charset="0"/>
              </a:rPr>
              <a:t>: </a:t>
            </a:r>
            <a:endParaRPr lang="en-US" altLang="ko-KR" sz="2400" dirty="0">
              <a:solidFill>
                <a:srgbClr val="0000FF"/>
              </a:solidFill>
              <a:latin typeface="Arial" pitchFamily="34" charset="0"/>
              <a:cs typeface="Arial" pitchFamily="34" charset="0"/>
            </a:endParaRPr>
          </a:p>
        </p:txBody>
      </p:sp>
      <p:sp>
        <p:nvSpPr>
          <p:cNvPr id="1740803" name="Rectangle 3"/>
          <p:cNvSpPr>
            <a:spLocks noGrp="1" noChangeArrowheads="1"/>
          </p:cNvSpPr>
          <p:nvPr>
            <p:ph type="body" idx="1"/>
          </p:nvPr>
        </p:nvSpPr>
        <p:spPr>
          <a:xfrm>
            <a:off x="35496" y="2486516"/>
            <a:ext cx="8640960" cy="4110836"/>
          </a:xfrm>
        </p:spPr>
        <p:txBody>
          <a:bodyPr/>
          <a:lstStyle/>
          <a:p>
            <a:pPr>
              <a:lnSpc>
                <a:spcPct val="80000"/>
              </a:lnSpc>
              <a:spcBef>
                <a:spcPts val="600"/>
              </a:spcBef>
            </a:pPr>
            <a:r>
              <a:rPr lang="en-US" altLang="ko-KR" sz="2000" dirty="0" smtClean="0">
                <a:latin typeface="Arial" pitchFamily="34" charset="0"/>
                <a:cs typeface="Arial" pitchFamily="34" charset="0"/>
              </a:rPr>
              <a:t>Fast </a:t>
            </a:r>
            <a:r>
              <a:rPr lang="en-US" altLang="ko-KR" sz="2000" dirty="0">
                <a:latin typeface="Arial" pitchFamily="34" charset="0"/>
                <a:cs typeface="Arial" pitchFamily="34" charset="0"/>
              </a:rPr>
              <a:t>recovery (Reno TCP)</a:t>
            </a:r>
          </a:p>
          <a:p>
            <a:pPr lvl="1">
              <a:lnSpc>
                <a:spcPct val="80000"/>
              </a:lnSpc>
              <a:spcBef>
                <a:spcPts val="600"/>
              </a:spcBef>
            </a:pPr>
            <a:r>
              <a:rPr lang="en-US" altLang="ko-KR" sz="1800" dirty="0">
                <a:latin typeface="Arial" pitchFamily="34" charset="0"/>
                <a:cs typeface="Arial" pitchFamily="34" charset="0"/>
              </a:rPr>
              <a:t>Prevent the communication path from going empty after Fast Retransmission: avoiding the need to SS to refill </a:t>
            </a:r>
          </a:p>
          <a:p>
            <a:pPr lvl="1">
              <a:lnSpc>
                <a:spcPct val="80000"/>
              </a:lnSpc>
              <a:spcBef>
                <a:spcPts val="600"/>
              </a:spcBef>
            </a:pPr>
            <a:r>
              <a:rPr lang="en-US" altLang="ko-KR" sz="1800" dirty="0">
                <a:latin typeface="Arial" pitchFamily="34" charset="0"/>
                <a:cs typeface="Arial" pitchFamily="34" charset="0"/>
              </a:rPr>
              <a:t>Assumes that each dup ACK received represents a single packet having left the pipe</a:t>
            </a:r>
          </a:p>
          <a:p>
            <a:pPr lvl="2">
              <a:lnSpc>
                <a:spcPct val="80000"/>
              </a:lnSpc>
              <a:spcBef>
                <a:spcPts val="600"/>
              </a:spcBef>
            </a:pPr>
            <a:r>
              <a:rPr lang="en-US" altLang="ko-KR" i="1" dirty="0" err="1">
                <a:latin typeface="Arial" pitchFamily="34" charset="0"/>
                <a:cs typeface="Arial" pitchFamily="34" charset="0"/>
              </a:rPr>
              <a:t>ndup</a:t>
            </a:r>
            <a:r>
              <a:rPr lang="en-US" altLang="ko-KR" i="1" dirty="0">
                <a:latin typeface="Arial" pitchFamily="34" charset="0"/>
                <a:cs typeface="Arial" pitchFamily="34" charset="0"/>
              </a:rPr>
              <a:t> </a:t>
            </a:r>
            <a:r>
              <a:rPr lang="en-US" altLang="ko-KR" dirty="0">
                <a:latin typeface="Arial" pitchFamily="34" charset="0"/>
                <a:cs typeface="Arial" pitchFamily="34" charset="0"/>
              </a:rPr>
              <a:t>maintained at 0 until the # of dup ACKs reaches 3, and thereafter tracks the # of dup ACKs it has received</a:t>
            </a:r>
          </a:p>
          <a:p>
            <a:pPr lvl="2">
              <a:lnSpc>
                <a:spcPct val="80000"/>
              </a:lnSpc>
              <a:spcBef>
                <a:spcPts val="600"/>
              </a:spcBef>
            </a:pPr>
            <a:r>
              <a:rPr lang="en-US" altLang="ko-KR" dirty="0">
                <a:latin typeface="Arial" pitchFamily="34" charset="0"/>
                <a:cs typeface="Arial" pitchFamily="34" charset="0"/>
              </a:rPr>
              <a:t>Sender retransmits one packet and </a:t>
            </a:r>
            <a:r>
              <a:rPr lang="en-US" altLang="ko-KR" dirty="0">
                <a:solidFill>
                  <a:srgbClr val="0000FF"/>
                </a:solidFill>
                <a:latin typeface="Arial" pitchFamily="34" charset="0"/>
                <a:cs typeface="Arial" pitchFamily="34" charset="0"/>
              </a:rPr>
              <a:t>reduces its congestion window by one half.</a:t>
            </a:r>
            <a:r>
              <a:rPr lang="en-US" altLang="ko-KR" dirty="0">
                <a:latin typeface="Arial" pitchFamily="34" charset="0"/>
                <a:cs typeface="Arial" pitchFamily="34" charset="0"/>
              </a:rPr>
              <a:t> It uses additional incoming dup ACKs to clock subsequent outgoing packet</a:t>
            </a:r>
          </a:p>
          <a:p>
            <a:pPr lvl="2">
              <a:lnSpc>
                <a:spcPct val="80000"/>
              </a:lnSpc>
              <a:spcBef>
                <a:spcPts val="600"/>
              </a:spcBef>
            </a:pPr>
            <a:r>
              <a:rPr lang="en-US" altLang="ko-KR" dirty="0">
                <a:latin typeface="Arial" pitchFamily="34" charset="0"/>
                <a:cs typeface="Arial" pitchFamily="34" charset="0"/>
              </a:rPr>
              <a:t>Good for single packet loss,  </a:t>
            </a:r>
            <a:r>
              <a:rPr lang="en-US" altLang="ko-KR" dirty="0">
                <a:solidFill>
                  <a:srgbClr val="FF0000"/>
                </a:solidFill>
                <a:latin typeface="Arial" pitchFamily="34" charset="0"/>
                <a:cs typeface="Arial" pitchFamily="34" charset="0"/>
              </a:rPr>
              <a:t>Timeout for multiple packet </a:t>
            </a:r>
            <a:r>
              <a:rPr lang="en-US" altLang="ko-KR" dirty="0" smtClean="0">
                <a:solidFill>
                  <a:srgbClr val="FF0000"/>
                </a:solidFill>
                <a:latin typeface="Arial" pitchFamily="34" charset="0"/>
                <a:cs typeface="Arial" pitchFamily="34" charset="0"/>
              </a:rPr>
              <a:t>losses</a:t>
            </a:r>
          </a:p>
          <a:p>
            <a:pPr lvl="1">
              <a:lnSpc>
                <a:spcPct val="80000"/>
              </a:lnSpc>
              <a:spcBef>
                <a:spcPts val="600"/>
              </a:spcBef>
            </a:pPr>
            <a:r>
              <a:rPr lang="en-US" altLang="ko-KR" sz="1800" dirty="0">
                <a:latin typeface="Arial" pitchFamily="34" charset="0"/>
                <a:cs typeface="Arial" pitchFamily="34" charset="0"/>
              </a:rPr>
              <a:t>With multiple losses, Reno typically timeouts because it does not see duplicate acknowledgements</a:t>
            </a:r>
          </a:p>
          <a:p>
            <a:pPr lvl="1">
              <a:lnSpc>
                <a:spcPct val="80000"/>
              </a:lnSpc>
              <a:spcBef>
                <a:spcPts val="600"/>
              </a:spcBef>
            </a:pPr>
            <a:endParaRPr lang="en-US" altLang="ko-KR" dirty="0">
              <a:latin typeface="Arial" pitchFamily="34" charset="0"/>
              <a:cs typeface="Arial" pitchFamily="34" charset="0"/>
            </a:endParaRPr>
          </a:p>
          <a:p>
            <a:pPr lvl="1">
              <a:lnSpc>
                <a:spcPct val="80000"/>
              </a:lnSpc>
              <a:spcBef>
                <a:spcPts val="600"/>
              </a:spcBef>
            </a:pPr>
            <a:endParaRPr lang="en-US" altLang="ko-KR" sz="1800" dirty="0">
              <a:latin typeface="Arial" pitchFamily="34" charset="0"/>
              <a:cs typeface="Arial" pitchFamily="34" charset="0"/>
            </a:endParaRPr>
          </a:p>
        </p:txBody>
      </p:sp>
      <p:sp>
        <p:nvSpPr>
          <p:cNvPr id="2" name="TextBox 1"/>
          <p:cNvSpPr txBox="1"/>
          <p:nvPr/>
        </p:nvSpPr>
        <p:spPr>
          <a:xfrm>
            <a:off x="3337248" y="5893241"/>
            <a:ext cx="2432076" cy="400110"/>
          </a:xfrm>
          <a:prstGeom prst="rect">
            <a:avLst/>
          </a:prstGeom>
          <a:noFill/>
        </p:spPr>
        <p:txBody>
          <a:bodyPr wrap="none" rtlCol="0">
            <a:spAutoFit/>
          </a:bodyPr>
          <a:lstStyle/>
          <a:p>
            <a:r>
              <a:rPr lang="en-US" sz="2000" b="1" dirty="0" smtClean="0">
                <a:solidFill>
                  <a:srgbClr val="FF0000"/>
                </a:solidFill>
              </a:rPr>
              <a:t>&lt; See simulation &gt;</a:t>
            </a:r>
            <a:endParaRPr lang="en-US" sz="2000" b="1" dirty="0">
              <a:solidFill>
                <a:srgbClr val="FF0000"/>
              </a:solidFill>
            </a:endParaRPr>
          </a:p>
        </p:txBody>
      </p:sp>
      <p:grpSp>
        <p:nvGrpSpPr>
          <p:cNvPr id="6" name="그룹 5"/>
          <p:cNvGrpSpPr/>
          <p:nvPr/>
        </p:nvGrpSpPr>
        <p:grpSpPr>
          <a:xfrm>
            <a:off x="4355976" y="694296"/>
            <a:ext cx="4686757" cy="2117313"/>
            <a:chOff x="375701" y="1600200"/>
            <a:chExt cx="7150637" cy="4630474"/>
          </a:xfrm>
        </p:grpSpPr>
        <p:sp>
          <p:nvSpPr>
            <p:cNvPr id="7" name="Line 3"/>
            <p:cNvSpPr>
              <a:spLocks noChangeShapeType="1"/>
            </p:cNvSpPr>
            <p:nvPr/>
          </p:nvSpPr>
          <p:spPr bwMode="auto">
            <a:xfrm>
              <a:off x="1055688" y="2286000"/>
              <a:ext cx="0" cy="2514600"/>
            </a:xfrm>
            <a:prstGeom prst="line">
              <a:avLst/>
            </a:prstGeom>
            <a:noFill/>
            <a:ln w="508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900">
                <a:solidFill>
                  <a:srgbClr val="0000FF"/>
                </a:solidFill>
                <a:cs typeface="Arial" pitchFamily="34" charset="0"/>
              </a:endParaRPr>
            </a:p>
          </p:txBody>
        </p:sp>
        <p:sp>
          <p:nvSpPr>
            <p:cNvPr id="8" name="Line 4"/>
            <p:cNvSpPr>
              <a:spLocks noChangeShapeType="1"/>
            </p:cNvSpPr>
            <p:nvPr/>
          </p:nvSpPr>
          <p:spPr bwMode="auto">
            <a:xfrm>
              <a:off x="1055688" y="4800600"/>
              <a:ext cx="6470650"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900">
                <a:solidFill>
                  <a:srgbClr val="0000FF"/>
                </a:solidFill>
                <a:cs typeface="Arial" pitchFamily="34" charset="0"/>
              </a:endParaRPr>
            </a:p>
          </p:txBody>
        </p:sp>
        <p:sp>
          <p:nvSpPr>
            <p:cNvPr id="9" name="Text Box 5"/>
            <p:cNvSpPr txBox="1">
              <a:spLocks noChangeArrowheads="1"/>
            </p:cNvSpPr>
            <p:nvPr/>
          </p:nvSpPr>
          <p:spPr bwMode="auto">
            <a:xfrm>
              <a:off x="6737350" y="4841875"/>
              <a:ext cx="783120" cy="57213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508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r>
                <a:rPr lang="en-US" altLang="ko-KR" sz="1100" b="1">
                  <a:solidFill>
                    <a:srgbClr val="0000FF"/>
                  </a:solidFill>
                  <a:cs typeface="Arial" pitchFamily="34" charset="0"/>
                </a:rPr>
                <a:t>Time</a:t>
              </a:r>
            </a:p>
          </p:txBody>
        </p:sp>
        <p:sp>
          <p:nvSpPr>
            <p:cNvPr id="10" name="Text Box 6"/>
            <p:cNvSpPr txBox="1">
              <a:spLocks noChangeArrowheads="1"/>
            </p:cNvSpPr>
            <p:nvPr/>
          </p:nvSpPr>
          <p:spPr bwMode="auto">
            <a:xfrm>
              <a:off x="375701" y="1600200"/>
              <a:ext cx="1467920" cy="79425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508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latinLnBrk="1" hangingPunct="1">
                <a:lnSpc>
                  <a:spcPct val="80000"/>
                </a:lnSpc>
              </a:pPr>
              <a:r>
                <a:rPr lang="en-US" altLang="ko-KR" sz="1100" b="1">
                  <a:solidFill>
                    <a:srgbClr val="0000FF"/>
                  </a:solidFill>
                  <a:cs typeface="Arial" pitchFamily="34" charset="0"/>
                </a:rPr>
                <a:t>Congestion</a:t>
              </a:r>
            </a:p>
            <a:p>
              <a:pPr algn="ctr" eaLnBrk="1" latinLnBrk="1" hangingPunct="1">
                <a:lnSpc>
                  <a:spcPct val="80000"/>
                </a:lnSpc>
              </a:pPr>
              <a:r>
                <a:rPr lang="en-US" altLang="ko-KR" sz="1100" b="1">
                  <a:solidFill>
                    <a:srgbClr val="0000FF"/>
                  </a:solidFill>
                  <a:cs typeface="Arial" pitchFamily="34" charset="0"/>
                </a:rPr>
                <a:t>Window</a:t>
              </a:r>
            </a:p>
          </p:txBody>
        </p:sp>
        <p:sp>
          <p:nvSpPr>
            <p:cNvPr id="11" name="Line 7"/>
            <p:cNvSpPr>
              <a:spLocks noChangeShapeType="1"/>
            </p:cNvSpPr>
            <p:nvPr/>
          </p:nvSpPr>
          <p:spPr bwMode="auto">
            <a:xfrm flipV="1">
              <a:off x="3165475" y="3352800"/>
              <a:ext cx="1125538" cy="83820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900">
                <a:solidFill>
                  <a:srgbClr val="0000FF"/>
                </a:solidFill>
                <a:cs typeface="Arial" pitchFamily="34" charset="0"/>
              </a:endParaRPr>
            </a:p>
          </p:txBody>
        </p:sp>
        <p:sp>
          <p:nvSpPr>
            <p:cNvPr id="12" name="Line 8"/>
            <p:cNvSpPr>
              <a:spLocks noChangeShapeType="1"/>
            </p:cNvSpPr>
            <p:nvPr/>
          </p:nvSpPr>
          <p:spPr bwMode="auto">
            <a:xfrm flipV="1">
              <a:off x="4291013" y="3733800"/>
              <a:ext cx="633412" cy="45720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900">
                <a:solidFill>
                  <a:srgbClr val="0000FF"/>
                </a:solidFill>
                <a:cs typeface="Arial" pitchFamily="34" charset="0"/>
              </a:endParaRPr>
            </a:p>
          </p:txBody>
        </p:sp>
        <p:sp>
          <p:nvSpPr>
            <p:cNvPr id="13" name="Line 9"/>
            <p:cNvSpPr>
              <a:spLocks noChangeShapeType="1"/>
            </p:cNvSpPr>
            <p:nvPr/>
          </p:nvSpPr>
          <p:spPr bwMode="auto">
            <a:xfrm flipV="1">
              <a:off x="4291013" y="3352800"/>
              <a:ext cx="0" cy="83820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900">
                <a:solidFill>
                  <a:srgbClr val="0000FF"/>
                </a:solidFill>
                <a:cs typeface="Arial" pitchFamily="34" charset="0"/>
              </a:endParaRPr>
            </a:p>
          </p:txBody>
        </p:sp>
        <p:sp>
          <p:nvSpPr>
            <p:cNvPr id="14" name="Line 10"/>
            <p:cNvSpPr>
              <a:spLocks noChangeShapeType="1"/>
            </p:cNvSpPr>
            <p:nvPr/>
          </p:nvSpPr>
          <p:spPr bwMode="auto">
            <a:xfrm>
              <a:off x="4924425" y="3733800"/>
              <a:ext cx="42068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900">
                <a:solidFill>
                  <a:srgbClr val="0000FF"/>
                </a:solidFill>
                <a:cs typeface="Arial" pitchFamily="34" charset="0"/>
              </a:endParaRPr>
            </a:p>
          </p:txBody>
        </p:sp>
        <p:sp>
          <p:nvSpPr>
            <p:cNvPr id="15" name="Line 11"/>
            <p:cNvSpPr>
              <a:spLocks noChangeShapeType="1"/>
            </p:cNvSpPr>
            <p:nvPr/>
          </p:nvSpPr>
          <p:spPr bwMode="auto">
            <a:xfrm flipV="1">
              <a:off x="5345113" y="3733800"/>
              <a:ext cx="0" cy="60960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900">
                <a:solidFill>
                  <a:srgbClr val="0000FF"/>
                </a:solidFill>
                <a:cs typeface="Arial" pitchFamily="34" charset="0"/>
              </a:endParaRPr>
            </a:p>
          </p:txBody>
        </p:sp>
        <p:sp>
          <p:nvSpPr>
            <p:cNvPr id="16" name="Line 12"/>
            <p:cNvSpPr>
              <a:spLocks noChangeShapeType="1"/>
            </p:cNvSpPr>
            <p:nvPr/>
          </p:nvSpPr>
          <p:spPr bwMode="auto">
            <a:xfrm flipV="1">
              <a:off x="5345113" y="3124200"/>
              <a:ext cx="1617662" cy="121920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900">
                <a:solidFill>
                  <a:srgbClr val="0000FF"/>
                </a:solidFill>
                <a:cs typeface="Arial" pitchFamily="34" charset="0"/>
              </a:endParaRPr>
            </a:p>
          </p:txBody>
        </p:sp>
        <p:sp>
          <p:nvSpPr>
            <p:cNvPr id="17" name="Line 13"/>
            <p:cNvSpPr>
              <a:spLocks noChangeShapeType="1"/>
            </p:cNvSpPr>
            <p:nvPr/>
          </p:nvSpPr>
          <p:spPr bwMode="auto">
            <a:xfrm flipV="1">
              <a:off x="6962775" y="3124200"/>
              <a:ext cx="0" cy="99060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900">
                <a:solidFill>
                  <a:srgbClr val="0000FF"/>
                </a:solidFill>
                <a:cs typeface="Arial" pitchFamily="34" charset="0"/>
              </a:endParaRPr>
            </a:p>
          </p:txBody>
        </p:sp>
        <p:sp>
          <p:nvSpPr>
            <p:cNvPr id="18" name="Line 14"/>
            <p:cNvSpPr>
              <a:spLocks noChangeShapeType="1"/>
            </p:cNvSpPr>
            <p:nvPr/>
          </p:nvSpPr>
          <p:spPr bwMode="auto">
            <a:xfrm flipV="1">
              <a:off x="6962775" y="3962400"/>
              <a:ext cx="282575" cy="15240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900">
                <a:solidFill>
                  <a:srgbClr val="0000FF"/>
                </a:solidFill>
                <a:cs typeface="Arial" pitchFamily="34" charset="0"/>
              </a:endParaRPr>
            </a:p>
          </p:txBody>
        </p:sp>
        <p:sp>
          <p:nvSpPr>
            <p:cNvPr id="19" name="Line 15"/>
            <p:cNvSpPr>
              <a:spLocks noChangeShapeType="1"/>
            </p:cNvSpPr>
            <p:nvPr/>
          </p:nvSpPr>
          <p:spPr bwMode="auto">
            <a:xfrm flipV="1">
              <a:off x="1828800" y="3581400"/>
              <a:ext cx="0" cy="141287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900">
                <a:solidFill>
                  <a:srgbClr val="0000FF"/>
                </a:solidFill>
                <a:cs typeface="Arial" pitchFamily="34" charset="0"/>
              </a:endParaRPr>
            </a:p>
          </p:txBody>
        </p:sp>
        <p:sp>
          <p:nvSpPr>
            <p:cNvPr id="20" name="Text Box 16"/>
            <p:cNvSpPr txBox="1">
              <a:spLocks noChangeArrowheads="1"/>
            </p:cNvSpPr>
            <p:nvPr/>
          </p:nvSpPr>
          <p:spPr bwMode="auto">
            <a:xfrm>
              <a:off x="1054084" y="5114925"/>
              <a:ext cx="1247806" cy="86829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508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latinLnBrk="1" hangingPunct="1">
                <a:lnSpc>
                  <a:spcPct val="90000"/>
                </a:lnSpc>
              </a:pPr>
              <a:r>
                <a:rPr lang="en-US" altLang="ko-KR" sz="1050" b="1">
                  <a:solidFill>
                    <a:srgbClr val="0000FF"/>
                  </a:solidFill>
                  <a:cs typeface="Arial" pitchFamily="34" charset="0"/>
                </a:rPr>
                <a:t>Initial</a:t>
              </a:r>
            </a:p>
            <a:p>
              <a:pPr algn="ctr" eaLnBrk="1" latinLnBrk="1" hangingPunct="1">
                <a:lnSpc>
                  <a:spcPct val="90000"/>
                </a:lnSpc>
              </a:pPr>
              <a:r>
                <a:rPr lang="en-US" altLang="ko-KR" sz="1050" b="1">
                  <a:solidFill>
                    <a:srgbClr val="0000FF"/>
                  </a:solidFill>
                  <a:cs typeface="Arial" pitchFamily="34" charset="0"/>
                </a:rPr>
                <a:t>Slowstart</a:t>
              </a:r>
            </a:p>
          </p:txBody>
        </p:sp>
        <p:sp>
          <p:nvSpPr>
            <p:cNvPr id="21" name="Line 17"/>
            <p:cNvSpPr>
              <a:spLocks noChangeShapeType="1"/>
            </p:cNvSpPr>
            <p:nvPr/>
          </p:nvSpPr>
          <p:spPr bwMode="auto">
            <a:xfrm flipH="1" flipV="1">
              <a:off x="4291013" y="3657600"/>
              <a:ext cx="914400" cy="14144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900">
                <a:solidFill>
                  <a:srgbClr val="0000FF"/>
                </a:solidFill>
                <a:cs typeface="Arial" pitchFamily="34" charset="0"/>
              </a:endParaRPr>
            </a:p>
          </p:txBody>
        </p:sp>
        <p:sp>
          <p:nvSpPr>
            <p:cNvPr id="22" name="Text Box 18"/>
            <p:cNvSpPr txBox="1">
              <a:spLocks noChangeArrowheads="1"/>
            </p:cNvSpPr>
            <p:nvPr/>
          </p:nvSpPr>
          <p:spPr bwMode="auto">
            <a:xfrm>
              <a:off x="4285494" y="5029201"/>
              <a:ext cx="1695373" cy="120147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508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latinLnBrk="1" hangingPunct="1">
                <a:lnSpc>
                  <a:spcPct val="90000"/>
                </a:lnSpc>
              </a:pPr>
              <a:r>
                <a:rPr lang="en-US" altLang="ko-KR" sz="1050" b="1" dirty="0">
                  <a:solidFill>
                    <a:srgbClr val="0000FF"/>
                  </a:solidFill>
                  <a:cs typeface="Arial" pitchFamily="34" charset="0"/>
                </a:rPr>
                <a:t>Fast </a:t>
              </a:r>
            </a:p>
            <a:p>
              <a:pPr algn="ctr" eaLnBrk="1" latinLnBrk="1" hangingPunct="1">
                <a:lnSpc>
                  <a:spcPct val="90000"/>
                </a:lnSpc>
              </a:pPr>
              <a:r>
                <a:rPr lang="en-US" altLang="ko-KR" sz="1050" b="1" dirty="0">
                  <a:solidFill>
                    <a:srgbClr val="0000FF"/>
                  </a:solidFill>
                  <a:cs typeface="Arial" pitchFamily="34" charset="0"/>
                </a:rPr>
                <a:t>Retransmit</a:t>
              </a:r>
            </a:p>
            <a:p>
              <a:pPr algn="ctr" eaLnBrk="1" latinLnBrk="1" hangingPunct="1">
                <a:lnSpc>
                  <a:spcPct val="90000"/>
                </a:lnSpc>
              </a:pPr>
              <a:r>
                <a:rPr lang="en-US" altLang="ko-KR" sz="1050" b="1" dirty="0">
                  <a:solidFill>
                    <a:srgbClr val="0000FF"/>
                  </a:solidFill>
                  <a:cs typeface="Arial" pitchFamily="34" charset="0"/>
                </a:rPr>
                <a:t>and Recovery</a:t>
              </a:r>
            </a:p>
          </p:txBody>
        </p:sp>
        <p:sp>
          <p:nvSpPr>
            <p:cNvPr id="23" name="Line 19"/>
            <p:cNvSpPr>
              <a:spLocks noChangeShapeType="1"/>
            </p:cNvSpPr>
            <p:nvPr/>
          </p:nvSpPr>
          <p:spPr bwMode="auto">
            <a:xfrm flipH="1" flipV="1">
              <a:off x="2743200" y="4038600"/>
              <a:ext cx="492125" cy="12192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900">
                <a:solidFill>
                  <a:srgbClr val="0000FF"/>
                </a:solidFill>
                <a:cs typeface="Arial" pitchFamily="34" charset="0"/>
              </a:endParaRPr>
            </a:p>
          </p:txBody>
        </p:sp>
        <p:sp>
          <p:nvSpPr>
            <p:cNvPr id="24" name="Text Box 20"/>
            <p:cNvSpPr txBox="1">
              <a:spLocks noChangeArrowheads="1"/>
            </p:cNvSpPr>
            <p:nvPr/>
          </p:nvSpPr>
          <p:spPr bwMode="auto">
            <a:xfrm>
              <a:off x="3047189" y="4994275"/>
              <a:ext cx="1247806" cy="120147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508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latinLnBrk="1" hangingPunct="1">
                <a:lnSpc>
                  <a:spcPct val="90000"/>
                </a:lnSpc>
              </a:pPr>
              <a:r>
                <a:rPr lang="en-US" altLang="ko-KR" sz="1050" b="1">
                  <a:solidFill>
                    <a:srgbClr val="0000FF"/>
                  </a:solidFill>
                  <a:cs typeface="Arial" pitchFamily="34" charset="0"/>
                </a:rPr>
                <a:t>Slowstart</a:t>
              </a:r>
            </a:p>
            <a:p>
              <a:pPr algn="ctr" eaLnBrk="1" latinLnBrk="1" hangingPunct="1">
                <a:lnSpc>
                  <a:spcPct val="90000"/>
                </a:lnSpc>
              </a:pPr>
              <a:r>
                <a:rPr lang="en-US" altLang="ko-KR" sz="1050" b="1">
                  <a:solidFill>
                    <a:srgbClr val="0000FF"/>
                  </a:solidFill>
                  <a:cs typeface="Arial" pitchFamily="34" charset="0"/>
                </a:rPr>
                <a:t>to pace</a:t>
              </a:r>
            </a:p>
            <a:p>
              <a:pPr algn="ctr" eaLnBrk="1" latinLnBrk="1" hangingPunct="1">
                <a:lnSpc>
                  <a:spcPct val="90000"/>
                </a:lnSpc>
              </a:pPr>
              <a:r>
                <a:rPr lang="en-US" altLang="ko-KR" sz="1050" b="1">
                  <a:solidFill>
                    <a:srgbClr val="0000FF"/>
                  </a:solidFill>
                  <a:cs typeface="Arial" pitchFamily="34" charset="0"/>
                </a:rPr>
                <a:t>packets</a:t>
              </a:r>
            </a:p>
          </p:txBody>
        </p:sp>
        <p:sp>
          <p:nvSpPr>
            <p:cNvPr id="25" name="Line 21"/>
            <p:cNvSpPr>
              <a:spLocks noChangeShapeType="1"/>
            </p:cNvSpPr>
            <p:nvPr/>
          </p:nvSpPr>
          <p:spPr bwMode="auto">
            <a:xfrm flipV="1">
              <a:off x="2743200" y="3505200"/>
              <a:ext cx="422275" cy="30480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900">
                <a:solidFill>
                  <a:srgbClr val="0000FF"/>
                </a:solidFill>
                <a:cs typeface="Arial" pitchFamily="34" charset="0"/>
              </a:endParaRPr>
            </a:p>
          </p:txBody>
        </p:sp>
        <p:sp>
          <p:nvSpPr>
            <p:cNvPr id="26" name="Line 22"/>
            <p:cNvSpPr>
              <a:spLocks noChangeShapeType="1"/>
            </p:cNvSpPr>
            <p:nvPr/>
          </p:nvSpPr>
          <p:spPr bwMode="auto">
            <a:xfrm flipV="1">
              <a:off x="3165475" y="3505200"/>
              <a:ext cx="0" cy="68580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900">
                <a:solidFill>
                  <a:srgbClr val="0000FF"/>
                </a:solidFill>
                <a:cs typeface="Arial" pitchFamily="34" charset="0"/>
              </a:endParaRPr>
            </a:p>
          </p:txBody>
        </p:sp>
        <p:sp>
          <p:nvSpPr>
            <p:cNvPr id="27" name="Arc 23"/>
            <p:cNvSpPr>
              <a:spLocks/>
            </p:cNvSpPr>
            <p:nvPr/>
          </p:nvSpPr>
          <p:spPr bwMode="auto">
            <a:xfrm flipV="1">
              <a:off x="1055688" y="2286000"/>
              <a:ext cx="842962" cy="2514600"/>
            </a:xfrm>
            <a:custGeom>
              <a:avLst/>
              <a:gdLst>
                <a:gd name="G0" fmla="+- 0 0 0"/>
                <a:gd name="G1" fmla="+- 21600 0 0"/>
                <a:gd name="G2" fmla="+- 21600 0 0"/>
                <a:gd name="T0" fmla="*/ 0 w 21600"/>
                <a:gd name="T1" fmla="*/ 0 h 23796"/>
                <a:gd name="T2" fmla="*/ 21488 w 21600"/>
                <a:gd name="T3" fmla="*/ 23796 h 23796"/>
                <a:gd name="T4" fmla="*/ 0 w 21600"/>
                <a:gd name="T5" fmla="*/ 21600 h 23796"/>
              </a:gdLst>
              <a:ahLst/>
              <a:cxnLst>
                <a:cxn ang="0">
                  <a:pos x="T0" y="T1"/>
                </a:cxn>
                <a:cxn ang="0">
                  <a:pos x="T2" y="T3"/>
                </a:cxn>
                <a:cxn ang="0">
                  <a:pos x="T4" y="T5"/>
                </a:cxn>
              </a:cxnLst>
              <a:rect l="0" t="0" r="r" b="b"/>
              <a:pathLst>
                <a:path w="21600" h="23796" fill="none" extrusionOk="0">
                  <a:moveTo>
                    <a:pt x="-1" y="0"/>
                  </a:moveTo>
                  <a:cubicBezTo>
                    <a:pt x="11929" y="0"/>
                    <a:pt x="21600" y="9670"/>
                    <a:pt x="21600" y="21600"/>
                  </a:cubicBezTo>
                  <a:cubicBezTo>
                    <a:pt x="21600" y="22333"/>
                    <a:pt x="21562" y="23066"/>
                    <a:pt x="21488" y="23796"/>
                  </a:cubicBezTo>
                </a:path>
                <a:path w="21600" h="23796" stroke="0" extrusionOk="0">
                  <a:moveTo>
                    <a:pt x="-1" y="0"/>
                  </a:moveTo>
                  <a:cubicBezTo>
                    <a:pt x="11929" y="0"/>
                    <a:pt x="21600" y="9670"/>
                    <a:pt x="21600" y="21600"/>
                  </a:cubicBezTo>
                  <a:cubicBezTo>
                    <a:pt x="21600" y="22333"/>
                    <a:pt x="21562" y="23066"/>
                    <a:pt x="21488" y="23796"/>
                  </a:cubicBezTo>
                  <a:lnTo>
                    <a:pt x="0" y="21600"/>
                  </a:lnTo>
                  <a:close/>
                </a:path>
              </a:pathLst>
            </a:custGeom>
            <a:noFill/>
            <a:ln w="50800">
              <a:solidFill>
                <a:schemeClr val="tx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900">
                <a:solidFill>
                  <a:srgbClr val="0000FF"/>
                </a:solidFill>
                <a:cs typeface="Arial" pitchFamily="34" charset="0"/>
              </a:endParaRPr>
            </a:p>
          </p:txBody>
        </p:sp>
        <p:sp>
          <p:nvSpPr>
            <p:cNvPr id="28" name="Line 24"/>
            <p:cNvSpPr>
              <a:spLocks noChangeShapeType="1"/>
            </p:cNvSpPr>
            <p:nvPr/>
          </p:nvSpPr>
          <p:spPr bwMode="auto">
            <a:xfrm>
              <a:off x="1898650" y="2286000"/>
              <a:ext cx="422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900">
                <a:solidFill>
                  <a:srgbClr val="0000FF"/>
                </a:solidFill>
                <a:cs typeface="Arial" pitchFamily="34" charset="0"/>
              </a:endParaRPr>
            </a:p>
          </p:txBody>
        </p:sp>
        <p:sp>
          <p:nvSpPr>
            <p:cNvPr id="29" name="Arc 25"/>
            <p:cNvSpPr>
              <a:spLocks/>
            </p:cNvSpPr>
            <p:nvPr/>
          </p:nvSpPr>
          <p:spPr bwMode="auto">
            <a:xfrm flipV="1">
              <a:off x="2320925" y="3810000"/>
              <a:ext cx="422275" cy="990600"/>
            </a:xfrm>
            <a:custGeom>
              <a:avLst/>
              <a:gdLst>
                <a:gd name="G0" fmla="+- 0 0 0"/>
                <a:gd name="G1" fmla="+- 21600 0 0"/>
                <a:gd name="G2" fmla="+- 21600 0 0"/>
                <a:gd name="T0" fmla="*/ 0 w 21600"/>
                <a:gd name="T1" fmla="*/ 0 h 23796"/>
                <a:gd name="T2" fmla="*/ 21488 w 21600"/>
                <a:gd name="T3" fmla="*/ 23796 h 23796"/>
                <a:gd name="T4" fmla="*/ 0 w 21600"/>
                <a:gd name="T5" fmla="*/ 21600 h 23796"/>
              </a:gdLst>
              <a:ahLst/>
              <a:cxnLst>
                <a:cxn ang="0">
                  <a:pos x="T0" y="T1"/>
                </a:cxn>
                <a:cxn ang="0">
                  <a:pos x="T2" y="T3"/>
                </a:cxn>
                <a:cxn ang="0">
                  <a:pos x="T4" y="T5"/>
                </a:cxn>
              </a:cxnLst>
              <a:rect l="0" t="0" r="r" b="b"/>
              <a:pathLst>
                <a:path w="21600" h="23796" fill="none" extrusionOk="0">
                  <a:moveTo>
                    <a:pt x="-1" y="0"/>
                  </a:moveTo>
                  <a:cubicBezTo>
                    <a:pt x="11929" y="0"/>
                    <a:pt x="21600" y="9670"/>
                    <a:pt x="21600" y="21600"/>
                  </a:cubicBezTo>
                  <a:cubicBezTo>
                    <a:pt x="21600" y="22333"/>
                    <a:pt x="21562" y="23066"/>
                    <a:pt x="21488" y="23796"/>
                  </a:cubicBezTo>
                </a:path>
                <a:path w="21600" h="23796" stroke="0" extrusionOk="0">
                  <a:moveTo>
                    <a:pt x="-1" y="0"/>
                  </a:moveTo>
                  <a:cubicBezTo>
                    <a:pt x="11929" y="0"/>
                    <a:pt x="21600" y="9670"/>
                    <a:pt x="21600" y="21600"/>
                  </a:cubicBezTo>
                  <a:cubicBezTo>
                    <a:pt x="21600" y="22333"/>
                    <a:pt x="21562" y="23066"/>
                    <a:pt x="21488" y="23796"/>
                  </a:cubicBezTo>
                  <a:lnTo>
                    <a:pt x="0" y="21600"/>
                  </a:lnTo>
                  <a:close/>
                </a:path>
              </a:pathLst>
            </a:custGeom>
            <a:noFill/>
            <a:ln w="50800">
              <a:solidFill>
                <a:schemeClr val="tx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900">
                <a:solidFill>
                  <a:srgbClr val="0000FF"/>
                </a:solidFill>
                <a:cs typeface="Arial" pitchFamily="34" charset="0"/>
              </a:endParaRPr>
            </a:p>
          </p:txBody>
        </p:sp>
        <p:sp>
          <p:nvSpPr>
            <p:cNvPr id="30" name="Line 26"/>
            <p:cNvSpPr>
              <a:spLocks noChangeShapeType="1"/>
            </p:cNvSpPr>
            <p:nvPr/>
          </p:nvSpPr>
          <p:spPr bwMode="auto">
            <a:xfrm flipV="1">
              <a:off x="2320925" y="2286000"/>
              <a:ext cx="0" cy="251460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900">
                <a:solidFill>
                  <a:srgbClr val="0000FF"/>
                </a:solidFill>
                <a:cs typeface="Arial" pitchFamily="34" charset="0"/>
              </a:endParaRPr>
            </a:p>
          </p:txBody>
        </p:sp>
        <p:sp>
          <p:nvSpPr>
            <p:cNvPr id="31" name="Text Box 27"/>
            <p:cNvSpPr txBox="1">
              <a:spLocks noChangeArrowheads="1"/>
            </p:cNvSpPr>
            <p:nvPr/>
          </p:nvSpPr>
          <p:spPr bwMode="auto">
            <a:xfrm>
              <a:off x="5501592" y="1828801"/>
              <a:ext cx="1238023" cy="120147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508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latinLnBrk="1" hangingPunct="1">
                <a:lnSpc>
                  <a:spcPct val="90000"/>
                </a:lnSpc>
              </a:pPr>
              <a:r>
                <a:rPr lang="en-US" altLang="ko-KR" sz="1050" b="1">
                  <a:solidFill>
                    <a:srgbClr val="0000FF"/>
                  </a:solidFill>
                  <a:cs typeface="Arial" pitchFamily="34" charset="0"/>
                </a:rPr>
                <a:t>Timeouts</a:t>
              </a:r>
            </a:p>
            <a:p>
              <a:pPr algn="ctr" eaLnBrk="1" latinLnBrk="1" hangingPunct="1">
                <a:lnSpc>
                  <a:spcPct val="90000"/>
                </a:lnSpc>
              </a:pPr>
              <a:r>
                <a:rPr lang="en-US" altLang="ko-KR" sz="1050" b="1">
                  <a:solidFill>
                    <a:srgbClr val="0000FF"/>
                  </a:solidFill>
                  <a:cs typeface="Arial" pitchFamily="34" charset="0"/>
                </a:rPr>
                <a:t>may still</a:t>
              </a:r>
            </a:p>
            <a:p>
              <a:pPr algn="ctr" eaLnBrk="1" latinLnBrk="1" hangingPunct="1">
                <a:lnSpc>
                  <a:spcPct val="90000"/>
                </a:lnSpc>
              </a:pPr>
              <a:r>
                <a:rPr lang="en-US" altLang="ko-KR" sz="1050" b="1">
                  <a:solidFill>
                    <a:srgbClr val="0000FF"/>
                  </a:solidFill>
                  <a:cs typeface="Arial" pitchFamily="34" charset="0"/>
                </a:rPr>
                <a:t>occur</a:t>
              </a:r>
            </a:p>
          </p:txBody>
        </p:sp>
        <p:sp>
          <p:nvSpPr>
            <p:cNvPr id="32" name="Line 28"/>
            <p:cNvSpPr>
              <a:spLocks noChangeShapeType="1"/>
            </p:cNvSpPr>
            <p:nvPr/>
          </p:nvSpPr>
          <p:spPr bwMode="auto">
            <a:xfrm flipH="1">
              <a:off x="5133975" y="2590800"/>
              <a:ext cx="633413" cy="1143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900">
                <a:solidFill>
                  <a:srgbClr val="0000FF"/>
                </a:solidFill>
                <a:cs typeface="Arial" pitchFamily="34" charset="0"/>
              </a:endParaRPr>
            </a:p>
          </p:txBody>
        </p:sp>
      </p:grpSp>
    </p:spTree>
    <p:extLst>
      <p:ext uri="{BB962C8B-B14F-4D97-AF65-F5344CB8AC3E}">
        <p14:creationId xmlns:p14="http://schemas.microsoft.com/office/powerpoint/2010/main" val="3240144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912CE23A-D042-4B15-900C-E7EF7227B8DE}" type="slidenum">
              <a:rPr lang="en-US" altLang="ko-KR">
                <a:cs typeface="Arial" pitchFamily="34" charset="0"/>
              </a:rPr>
              <a:pPr/>
              <a:t>28</a:t>
            </a:fld>
            <a:endParaRPr lang="en-US" altLang="ko-KR" sz="1000">
              <a:cs typeface="Arial" pitchFamily="34" charset="0"/>
            </a:endParaRPr>
          </a:p>
        </p:txBody>
      </p:sp>
      <p:sp>
        <p:nvSpPr>
          <p:cNvPr id="1753090" name="Rectangle 2"/>
          <p:cNvSpPr>
            <a:spLocks noGrp="1" noChangeArrowheads="1"/>
          </p:cNvSpPr>
          <p:nvPr>
            <p:ph type="title"/>
          </p:nvPr>
        </p:nvSpPr>
        <p:spPr>
          <a:xfrm>
            <a:off x="539552" y="476672"/>
            <a:ext cx="7451725" cy="647700"/>
          </a:xfrm>
        </p:spPr>
        <p:txBody>
          <a:bodyPr/>
          <a:lstStyle/>
          <a:p>
            <a:r>
              <a:rPr lang="en-US" altLang="ko-KR" dirty="0" err="1">
                <a:latin typeface="Arial" pitchFamily="34" charset="0"/>
                <a:cs typeface="Arial" pitchFamily="34" charset="0"/>
              </a:rPr>
              <a:t>NewReno</a:t>
            </a:r>
            <a:endParaRPr lang="en-US" altLang="ko-KR" dirty="0">
              <a:latin typeface="Arial" pitchFamily="34" charset="0"/>
              <a:cs typeface="Arial" pitchFamily="34" charset="0"/>
            </a:endParaRPr>
          </a:p>
        </p:txBody>
      </p:sp>
      <p:sp>
        <p:nvSpPr>
          <p:cNvPr id="1753091" name="Rectangle 3"/>
          <p:cNvSpPr>
            <a:spLocks noGrp="1" noChangeArrowheads="1"/>
          </p:cNvSpPr>
          <p:nvPr>
            <p:ph type="body" idx="1"/>
          </p:nvPr>
        </p:nvSpPr>
        <p:spPr>
          <a:xfrm>
            <a:off x="179512" y="1412776"/>
            <a:ext cx="8712968" cy="4284662"/>
          </a:xfrm>
        </p:spPr>
        <p:txBody>
          <a:bodyPr/>
          <a:lstStyle/>
          <a:p>
            <a:r>
              <a:rPr lang="en-US" altLang="ko-KR" sz="2400" dirty="0">
                <a:latin typeface="Arial" pitchFamily="34" charset="0"/>
                <a:cs typeface="Arial" pitchFamily="34" charset="0"/>
              </a:rPr>
              <a:t>The </a:t>
            </a:r>
            <a:r>
              <a:rPr lang="en-US" altLang="ko-KR" sz="2400" dirty="0" err="1">
                <a:latin typeface="Arial" pitchFamily="34" charset="0"/>
                <a:cs typeface="Arial" pitchFamily="34" charset="0"/>
              </a:rPr>
              <a:t>ack</a:t>
            </a:r>
            <a:r>
              <a:rPr lang="en-US" altLang="ko-KR" sz="2400" dirty="0">
                <a:latin typeface="Arial" pitchFamily="34" charset="0"/>
                <a:cs typeface="Arial" pitchFamily="34" charset="0"/>
              </a:rPr>
              <a:t> that arrives after retransmission (partial </a:t>
            </a:r>
            <a:r>
              <a:rPr lang="en-US" altLang="ko-KR" sz="2400" dirty="0" err="1">
                <a:latin typeface="Arial" pitchFamily="34" charset="0"/>
                <a:cs typeface="Arial" pitchFamily="34" charset="0"/>
              </a:rPr>
              <a:t>ack</a:t>
            </a:r>
            <a:r>
              <a:rPr lang="en-US" altLang="ko-KR" sz="2400" dirty="0">
                <a:latin typeface="Arial" pitchFamily="34" charset="0"/>
                <a:cs typeface="Arial" pitchFamily="34" charset="0"/>
              </a:rPr>
              <a:t>) should indicate that a second loss occurred</a:t>
            </a:r>
          </a:p>
          <a:p>
            <a:pPr lvl="1"/>
            <a:r>
              <a:rPr lang="en-US" altLang="ko-KR" sz="2000" dirty="0">
                <a:latin typeface="Arial" pitchFamily="34" charset="0"/>
                <a:cs typeface="Arial" pitchFamily="34" charset="0"/>
              </a:rPr>
              <a:t>Immediate retransmission</a:t>
            </a:r>
          </a:p>
          <a:p>
            <a:r>
              <a:rPr lang="en-US" altLang="ko-KR" sz="2400" dirty="0">
                <a:latin typeface="Arial" pitchFamily="34" charset="0"/>
                <a:cs typeface="Arial" pitchFamily="34" charset="0"/>
              </a:rPr>
              <a:t>When does </a:t>
            </a:r>
            <a:r>
              <a:rPr lang="en-US" altLang="ko-KR" sz="2400" dirty="0" err="1">
                <a:latin typeface="Arial" pitchFamily="34" charset="0"/>
                <a:cs typeface="Arial" pitchFamily="34" charset="0"/>
              </a:rPr>
              <a:t>NewReno</a:t>
            </a:r>
            <a:r>
              <a:rPr lang="en-US" altLang="ko-KR" sz="2400" dirty="0">
                <a:latin typeface="Arial" pitchFamily="34" charset="0"/>
                <a:cs typeface="Arial" pitchFamily="34" charset="0"/>
              </a:rPr>
              <a:t> timeout?</a:t>
            </a:r>
          </a:p>
          <a:p>
            <a:pPr lvl="1"/>
            <a:r>
              <a:rPr lang="en-US" altLang="ko-KR" sz="2000" dirty="0">
                <a:latin typeface="Arial" pitchFamily="34" charset="0"/>
                <a:cs typeface="Arial" pitchFamily="34" charset="0"/>
              </a:rPr>
              <a:t>When there are fewer than three </a:t>
            </a:r>
            <a:r>
              <a:rPr lang="en-US" altLang="ko-KR" sz="2000" dirty="0" err="1">
                <a:latin typeface="Arial" pitchFamily="34" charset="0"/>
                <a:cs typeface="Arial" pitchFamily="34" charset="0"/>
              </a:rPr>
              <a:t>dupacks</a:t>
            </a:r>
            <a:r>
              <a:rPr lang="en-US" altLang="ko-KR" sz="2000" dirty="0">
                <a:latin typeface="Arial" pitchFamily="34" charset="0"/>
                <a:cs typeface="Arial" pitchFamily="34" charset="0"/>
              </a:rPr>
              <a:t> for first loss</a:t>
            </a:r>
          </a:p>
          <a:p>
            <a:pPr lvl="1"/>
            <a:r>
              <a:rPr lang="en-US" altLang="ko-KR" sz="2000" dirty="0">
                <a:latin typeface="Arial" pitchFamily="34" charset="0"/>
                <a:cs typeface="Arial" pitchFamily="34" charset="0"/>
              </a:rPr>
              <a:t>When partial </a:t>
            </a:r>
            <a:r>
              <a:rPr lang="en-US" altLang="ko-KR" sz="2000" dirty="0" err="1">
                <a:latin typeface="Arial" pitchFamily="34" charset="0"/>
                <a:cs typeface="Arial" pitchFamily="34" charset="0"/>
              </a:rPr>
              <a:t>ack</a:t>
            </a:r>
            <a:r>
              <a:rPr lang="en-US" altLang="ko-KR" sz="2000" dirty="0">
                <a:latin typeface="Arial" pitchFamily="34" charset="0"/>
                <a:cs typeface="Arial" pitchFamily="34" charset="0"/>
              </a:rPr>
              <a:t> is lost</a:t>
            </a:r>
          </a:p>
          <a:p>
            <a:r>
              <a:rPr lang="en-US" altLang="ko-KR" sz="2400" dirty="0">
                <a:latin typeface="Arial" pitchFamily="34" charset="0"/>
                <a:cs typeface="Arial" pitchFamily="34" charset="0"/>
              </a:rPr>
              <a:t>How fast does it recover losses?</a:t>
            </a:r>
          </a:p>
          <a:p>
            <a:pPr lvl="1"/>
            <a:r>
              <a:rPr lang="en-US" altLang="ko-KR" sz="2000" dirty="0">
                <a:latin typeface="Arial" pitchFamily="34" charset="0"/>
                <a:cs typeface="Arial" pitchFamily="34" charset="0"/>
              </a:rPr>
              <a:t>One per RTT</a:t>
            </a:r>
          </a:p>
        </p:txBody>
      </p:sp>
      <p:sp>
        <p:nvSpPr>
          <p:cNvPr id="5" name="TextBox 4"/>
          <p:cNvSpPr txBox="1"/>
          <p:nvPr/>
        </p:nvSpPr>
        <p:spPr>
          <a:xfrm>
            <a:off x="3131840" y="5301208"/>
            <a:ext cx="2432076" cy="400110"/>
          </a:xfrm>
          <a:prstGeom prst="rect">
            <a:avLst/>
          </a:prstGeom>
          <a:noFill/>
        </p:spPr>
        <p:txBody>
          <a:bodyPr wrap="none" rtlCol="0">
            <a:spAutoFit/>
          </a:bodyPr>
          <a:lstStyle/>
          <a:p>
            <a:r>
              <a:rPr lang="en-US" sz="2000" b="1" dirty="0" smtClean="0">
                <a:solidFill>
                  <a:srgbClr val="FF0000"/>
                </a:solidFill>
              </a:rPr>
              <a:t>&lt; See simulation &gt;</a:t>
            </a:r>
            <a:endParaRPr lang="en-US" sz="2000" b="1" dirty="0">
              <a:solidFill>
                <a:srgbClr val="FF0000"/>
              </a:solidFill>
            </a:endParaRPr>
          </a:p>
        </p:txBody>
      </p:sp>
    </p:spTree>
    <p:extLst>
      <p:ext uri="{BB962C8B-B14F-4D97-AF65-F5344CB8AC3E}">
        <p14:creationId xmlns:p14="http://schemas.microsoft.com/office/powerpoint/2010/main" val="882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530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3091"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EE3A070C-562A-476E-8734-0AE82EB9CEEB}" type="slidenum">
              <a:rPr lang="en-US" altLang="ko-KR">
                <a:cs typeface="Arial" pitchFamily="34" charset="0"/>
              </a:rPr>
              <a:pPr/>
              <a:t>29</a:t>
            </a:fld>
            <a:endParaRPr lang="en-US" altLang="ko-KR" sz="1000">
              <a:cs typeface="Arial" pitchFamily="34" charset="0"/>
            </a:endParaRPr>
          </a:p>
        </p:txBody>
      </p:sp>
      <p:sp>
        <p:nvSpPr>
          <p:cNvPr id="1757186" name="Rectangle 2"/>
          <p:cNvSpPr>
            <a:spLocks noGrp="1" noChangeArrowheads="1"/>
          </p:cNvSpPr>
          <p:nvPr>
            <p:ph type="title"/>
          </p:nvPr>
        </p:nvSpPr>
        <p:spPr/>
        <p:txBody>
          <a:bodyPr/>
          <a:lstStyle/>
          <a:p>
            <a:r>
              <a:rPr lang="en-US" altLang="ko-KR" dirty="0" smtClean="0">
                <a:latin typeface="Arial" pitchFamily="34" charset="0"/>
                <a:cs typeface="Arial" pitchFamily="34" charset="0"/>
              </a:rPr>
              <a:t>TCP SACK</a:t>
            </a:r>
            <a:endParaRPr lang="en-US" altLang="ko-KR" dirty="0">
              <a:latin typeface="Arial" pitchFamily="34" charset="0"/>
              <a:cs typeface="Arial" pitchFamily="34" charset="0"/>
            </a:endParaRPr>
          </a:p>
        </p:txBody>
      </p:sp>
      <p:sp>
        <p:nvSpPr>
          <p:cNvPr id="1757187" name="Rectangle 3"/>
          <p:cNvSpPr>
            <a:spLocks noGrp="1" noChangeArrowheads="1"/>
          </p:cNvSpPr>
          <p:nvPr>
            <p:ph type="body" idx="1"/>
          </p:nvPr>
        </p:nvSpPr>
        <p:spPr>
          <a:xfrm>
            <a:off x="107504" y="1196752"/>
            <a:ext cx="8928992" cy="4495800"/>
          </a:xfrm>
        </p:spPr>
        <p:txBody>
          <a:bodyPr/>
          <a:lstStyle/>
          <a:p>
            <a:r>
              <a:rPr lang="en-US" altLang="ko-KR" sz="2400" dirty="0" smtClean="0">
                <a:latin typeface="Arial" pitchFamily="34" charset="0"/>
                <a:cs typeface="Arial" pitchFamily="34" charset="0"/>
              </a:rPr>
              <a:t>Selective </a:t>
            </a:r>
            <a:r>
              <a:rPr lang="en-US" altLang="ko-KR" sz="2400" dirty="0">
                <a:latin typeface="Arial" pitchFamily="34" charset="0"/>
                <a:cs typeface="Arial" pitchFamily="34" charset="0"/>
              </a:rPr>
              <a:t>acknowledgement </a:t>
            </a:r>
            <a:r>
              <a:rPr lang="en-US" altLang="ko-KR" sz="2400" dirty="0" smtClean="0">
                <a:latin typeface="Arial" pitchFamily="34" charset="0"/>
                <a:cs typeface="Arial" pitchFamily="34" charset="0"/>
              </a:rPr>
              <a:t>: </a:t>
            </a:r>
            <a:r>
              <a:rPr lang="en-US" altLang="ko-KR" sz="2400" b="1" dirty="0" smtClean="0">
                <a:solidFill>
                  <a:srgbClr val="0000FF"/>
                </a:solidFill>
                <a:latin typeface="Arial" pitchFamily="34" charset="0"/>
                <a:cs typeface="Arial" pitchFamily="34" charset="0"/>
              </a:rPr>
              <a:t>Good for burst packet loss</a:t>
            </a:r>
          </a:p>
          <a:p>
            <a:pPr lvl="1"/>
            <a:r>
              <a:rPr lang="en-US" altLang="ko-KR" sz="2000" dirty="0">
                <a:latin typeface="Arial" pitchFamily="34" charset="0"/>
                <a:cs typeface="Arial" pitchFamily="34" charset="0"/>
              </a:rPr>
              <a:t>Bitmask of packets received </a:t>
            </a:r>
          </a:p>
          <a:p>
            <a:pPr lvl="2"/>
            <a:r>
              <a:rPr lang="en-US" altLang="ko-KR" dirty="0" smtClean="0">
                <a:latin typeface="Arial" pitchFamily="34" charset="0"/>
                <a:ea typeface="굴림" charset="-127"/>
                <a:cs typeface="Arial" pitchFamily="34" charset="0"/>
              </a:rPr>
              <a:t>The </a:t>
            </a:r>
            <a:r>
              <a:rPr lang="en-US" altLang="ko-KR" dirty="0">
                <a:latin typeface="Arial" pitchFamily="34" charset="0"/>
                <a:ea typeface="굴림" charset="-127"/>
                <a:cs typeface="Arial" pitchFamily="34" charset="0"/>
              </a:rPr>
              <a:t>receiver can acknowledge non-continuous blocks of data (SACK 0-1023, 1024-2047)</a:t>
            </a:r>
          </a:p>
          <a:p>
            <a:pPr lvl="2"/>
            <a:r>
              <a:rPr lang="en-US" altLang="ko-KR" dirty="0">
                <a:latin typeface="Arial" pitchFamily="34" charset="0"/>
                <a:ea typeface="굴림" charset="-127"/>
                <a:cs typeface="Arial" pitchFamily="34" charset="0"/>
              </a:rPr>
              <a:t>Multiple blocks can be sent in a single </a:t>
            </a:r>
            <a:r>
              <a:rPr lang="en-US" altLang="ko-KR" dirty="0" smtClean="0">
                <a:latin typeface="Arial" pitchFamily="34" charset="0"/>
                <a:ea typeface="굴림" charset="-127"/>
                <a:cs typeface="Arial" pitchFamily="34" charset="0"/>
              </a:rPr>
              <a:t>segment</a:t>
            </a:r>
            <a:endParaRPr lang="en-US" altLang="ko-KR" sz="2400" dirty="0">
              <a:latin typeface="Arial" pitchFamily="34" charset="0"/>
              <a:cs typeface="Arial" pitchFamily="34" charset="0"/>
            </a:endParaRPr>
          </a:p>
          <a:p>
            <a:pPr lvl="1"/>
            <a:r>
              <a:rPr lang="en-US" altLang="ko-KR" sz="2000" dirty="0">
                <a:latin typeface="Arial" pitchFamily="34" charset="0"/>
                <a:cs typeface="Arial" pitchFamily="34" charset="0"/>
              </a:rPr>
              <a:t>The receiver sends back ACKs to inform the sender that the data has been successfully received so that the sender can then retransmit only the missing packet </a:t>
            </a:r>
            <a:endParaRPr lang="en-US" altLang="ko-KR" sz="2000" dirty="0" smtClean="0">
              <a:latin typeface="Arial" pitchFamily="34" charset="0"/>
              <a:cs typeface="Arial" pitchFamily="34" charset="0"/>
            </a:endParaRPr>
          </a:p>
          <a:p>
            <a:r>
              <a:rPr lang="en-US" altLang="ko-KR" sz="2400" dirty="0" smtClean="0">
                <a:latin typeface="Arial" pitchFamily="34" charset="0"/>
                <a:cs typeface="Arial" pitchFamily="34" charset="0"/>
              </a:rPr>
              <a:t>Basic </a:t>
            </a:r>
            <a:r>
              <a:rPr lang="en-US" altLang="ko-KR" sz="2400" dirty="0">
                <a:latin typeface="Arial" pitchFamily="34" charset="0"/>
                <a:cs typeface="Arial" pitchFamily="34" charset="0"/>
              </a:rPr>
              <a:t>problem </a:t>
            </a:r>
            <a:r>
              <a:rPr lang="en-US" altLang="ko-KR" sz="2400" dirty="0" smtClean="0">
                <a:latin typeface="Arial" pitchFamily="34" charset="0"/>
                <a:cs typeface="Arial" pitchFamily="34" charset="0"/>
              </a:rPr>
              <a:t>of TCP-New Reno:</a:t>
            </a:r>
            <a:endParaRPr lang="en-US" altLang="ko-KR" sz="2400" dirty="0">
              <a:latin typeface="Arial" pitchFamily="34" charset="0"/>
              <a:cs typeface="Arial" pitchFamily="34" charset="0"/>
            </a:endParaRPr>
          </a:p>
          <a:p>
            <a:pPr lvl="1"/>
            <a:r>
              <a:rPr lang="en-US" altLang="ko-KR" sz="2000" dirty="0" err="1">
                <a:latin typeface="Arial" pitchFamily="34" charset="0"/>
                <a:cs typeface="Arial" pitchFamily="34" charset="0"/>
              </a:rPr>
              <a:t>Ack</a:t>
            </a:r>
            <a:r>
              <a:rPr lang="en-US" altLang="ko-KR" sz="2000" dirty="0">
                <a:latin typeface="Arial" pitchFamily="34" charset="0"/>
                <a:cs typeface="Arial" pitchFamily="34" charset="0"/>
              </a:rPr>
              <a:t> for just the packet received</a:t>
            </a:r>
          </a:p>
          <a:p>
            <a:pPr lvl="2"/>
            <a:r>
              <a:rPr lang="en-US" altLang="ko-KR" dirty="0">
                <a:latin typeface="Arial" pitchFamily="34" charset="0"/>
                <a:cs typeface="Arial" pitchFamily="34" charset="0"/>
              </a:rPr>
              <a:t>What if </a:t>
            </a:r>
            <a:r>
              <a:rPr lang="en-US" altLang="ko-KR" dirty="0" err="1">
                <a:latin typeface="Arial" pitchFamily="34" charset="0"/>
                <a:cs typeface="Arial" pitchFamily="34" charset="0"/>
              </a:rPr>
              <a:t>acks</a:t>
            </a:r>
            <a:r>
              <a:rPr lang="en-US" altLang="ko-KR" dirty="0">
                <a:latin typeface="Arial" pitchFamily="34" charset="0"/>
                <a:cs typeface="Arial" pitchFamily="34" charset="0"/>
              </a:rPr>
              <a:t> are lost? </a:t>
            </a:r>
            <a:r>
              <a:rPr lang="en-US" altLang="ko-KR" dirty="0">
                <a:latin typeface="Arial" pitchFamily="34" charset="0"/>
                <a:cs typeface="Arial" pitchFamily="34" charset="0"/>
                <a:sym typeface="Wingdings" pitchFamily="2" charset="2"/>
              </a:rPr>
              <a:t> carry cumulative also</a:t>
            </a:r>
          </a:p>
          <a:p>
            <a:pPr lvl="2"/>
            <a:r>
              <a:rPr lang="en-US" altLang="ko-KR" dirty="0">
                <a:latin typeface="Arial" pitchFamily="34" charset="0"/>
                <a:ea typeface="굴림" charset="-127"/>
                <a:cs typeface="Arial" pitchFamily="34" charset="0"/>
              </a:rPr>
              <a:t>retransmit at most 1 lost packet per round trip </a:t>
            </a:r>
            <a:r>
              <a:rPr lang="en-US" altLang="ko-KR" dirty="0" smtClean="0">
                <a:latin typeface="Arial" pitchFamily="34" charset="0"/>
                <a:ea typeface="굴림" charset="-127"/>
                <a:cs typeface="Arial" pitchFamily="34" charset="0"/>
              </a:rPr>
              <a:t>time</a:t>
            </a:r>
            <a:endParaRPr lang="en-US" altLang="ko-KR" dirty="0">
              <a:latin typeface="Arial" pitchFamily="34" charset="0"/>
              <a:cs typeface="Arial" pitchFamily="34" charset="0"/>
            </a:endParaRPr>
          </a:p>
          <a:p>
            <a:r>
              <a:rPr lang="en-US" altLang="ko-KR" sz="2400" dirty="0" smtClean="0">
                <a:latin typeface="Arial" pitchFamily="34" charset="0"/>
                <a:cs typeface="Arial" pitchFamily="34" charset="0"/>
                <a:sym typeface="Wingdings" pitchFamily="2" charset="2"/>
              </a:rPr>
              <a:t>How </a:t>
            </a:r>
            <a:r>
              <a:rPr lang="en-US" altLang="ko-KR" sz="2400" dirty="0">
                <a:latin typeface="Arial" pitchFamily="34" charset="0"/>
                <a:cs typeface="Arial" pitchFamily="34" charset="0"/>
                <a:sym typeface="Wingdings" pitchFamily="2" charset="2"/>
              </a:rPr>
              <a:t>to deal with </a:t>
            </a:r>
            <a:r>
              <a:rPr lang="en-US" altLang="ko-KR" sz="2400" dirty="0" smtClean="0">
                <a:latin typeface="Arial" pitchFamily="34" charset="0"/>
                <a:cs typeface="Arial" pitchFamily="34" charset="0"/>
                <a:sym typeface="Wingdings" pitchFamily="2" charset="2"/>
              </a:rPr>
              <a:t>reordering</a:t>
            </a:r>
            <a:endParaRPr lang="en-US" altLang="ko-KR" sz="2400" dirty="0">
              <a:latin typeface="Arial" pitchFamily="34" charset="0"/>
              <a:ea typeface="굴림" charset="-127"/>
              <a:cs typeface="Arial" pitchFamily="34" charset="0"/>
            </a:endParaRPr>
          </a:p>
          <a:p>
            <a:pPr lvl="1"/>
            <a:endParaRPr lang="en-US" altLang="ko-KR" dirty="0">
              <a:latin typeface="Arial" pitchFamily="34" charset="0"/>
              <a:cs typeface="Arial" pitchFamily="34" charset="0"/>
            </a:endParaRPr>
          </a:p>
        </p:txBody>
      </p:sp>
    </p:spTree>
    <p:extLst>
      <p:ext uri="{BB962C8B-B14F-4D97-AF65-F5344CB8AC3E}">
        <p14:creationId xmlns:p14="http://schemas.microsoft.com/office/powerpoint/2010/main" val="4293528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7189E538-ED8E-49A6-AB54-AEF61E7DBC74}" type="slidenum">
              <a:rPr lang="en-US" altLang="ko-KR"/>
              <a:pPr/>
              <a:t>3</a:t>
            </a:fld>
            <a:endParaRPr lang="en-US" altLang="ko-KR" sz="1000"/>
          </a:p>
        </p:txBody>
      </p:sp>
      <p:sp>
        <p:nvSpPr>
          <p:cNvPr id="1703938" name="Rectangle 2"/>
          <p:cNvSpPr>
            <a:spLocks noGrp="1" noChangeArrowheads="1"/>
          </p:cNvSpPr>
          <p:nvPr>
            <p:ph type="title"/>
          </p:nvPr>
        </p:nvSpPr>
        <p:spPr>
          <a:xfrm>
            <a:off x="179512" y="260648"/>
            <a:ext cx="8712968" cy="647700"/>
          </a:xfrm>
        </p:spPr>
        <p:txBody>
          <a:bodyPr/>
          <a:lstStyle/>
          <a:p>
            <a:r>
              <a:rPr lang="en-US" altLang="ko-KR" dirty="0">
                <a:latin typeface="Arial" pitchFamily="34" charset="0"/>
                <a:cs typeface="Arial" pitchFamily="34" charset="0"/>
              </a:rPr>
              <a:t>Differences with Link Layers</a:t>
            </a:r>
            <a:r>
              <a:rPr lang="en-US" altLang="ko-KR" dirty="0" smtClean="0">
                <a:latin typeface="Arial" pitchFamily="34" charset="0"/>
                <a:cs typeface="Arial" pitchFamily="34" charset="0"/>
              </a:rPr>
              <a:t>?</a:t>
            </a:r>
            <a:endParaRPr lang="en-US" altLang="ko-KR" dirty="0">
              <a:latin typeface="Arial" pitchFamily="34" charset="0"/>
              <a:cs typeface="Arial" pitchFamily="34" charset="0"/>
            </a:endParaRPr>
          </a:p>
        </p:txBody>
      </p:sp>
      <p:sp>
        <p:nvSpPr>
          <p:cNvPr id="1703939" name="Rectangle 3"/>
          <p:cNvSpPr>
            <a:spLocks noGrp="1" noChangeArrowheads="1"/>
          </p:cNvSpPr>
          <p:nvPr>
            <p:ph type="body" idx="1"/>
          </p:nvPr>
        </p:nvSpPr>
        <p:spPr>
          <a:xfrm>
            <a:off x="179512" y="1268761"/>
            <a:ext cx="8153400" cy="4824536"/>
          </a:xfrm>
        </p:spPr>
        <p:txBody>
          <a:bodyPr/>
          <a:lstStyle/>
          <a:p>
            <a:pPr>
              <a:spcBef>
                <a:spcPct val="0"/>
              </a:spcBef>
            </a:pPr>
            <a:r>
              <a:rPr lang="en-US" altLang="ko-KR" sz="2400" dirty="0">
                <a:latin typeface="Arial" pitchFamily="34" charset="0"/>
                <a:cs typeface="Arial" pitchFamily="34" charset="0"/>
                <a:sym typeface="Wingdings" pitchFamily="2" charset="2"/>
              </a:rPr>
              <a:t>Variable RTT</a:t>
            </a:r>
          </a:p>
          <a:p>
            <a:pPr lvl="1">
              <a:spcBef>
                <a:spcPct val="0"/>
              </a:spcBef>
            </a:pPr>
            <a:r>
              <a:rPr lang="en-US" altLang="ko-KR" sz="2000" dirty="0">
                <a:latin typeface="Arial" pitchFamily="34" charset="0"/>
                <a:cs typeface="Arial" pitchFamily="34" charset="0"/>
                <a:sym typeface="Wingdings" pitchFamily="2" charset="2"/>
              </a:rPr>
              <a:t>May vary within a connection</a:t>
            </a:r>
          </a:p>
          <a:p>
            <a:pPr lvl="1">
              <a:spcBef>
                <a:spcPct val="0"/>
              </a:spcBef>
            </a:pPr>
            <a:r>
              <a:rPr lang="en-US" altLang="ko-KR" sz="2000" dirty="0">
                <a:latin typeface="Arial" pitchFamily="34" charset="0"/>
                <a:cs typeface="Arial" pitchFamily="34" charset="0"/>
              </a:rPr>
              <a:t>What should the </a:t>
            </a:r>
            <a:r>
              <a:rPr lang="en-US" altLang="ko-KR" sz="2000" dirty="0">
                <a:solidFill>
                  <a:srgbClr val="0000FF"/>
                </a:solidFill>
                <a:latin typeface="Arial" pitchFamily="34" charset="0"/>
                <a:cs typeface="Arial" pitchFamily="34" charset="0"/>
              </a:rPr>
              <a:t>timeout</a:t>
            </a:r>
            <a:r>
              <a:rPr lang="en-US" altLang="ko-KR" sz="2000" dirty="0">
                <a:latin typeface="Arial" pitchFamily="34" charset="0"/>
                <a:cs typeface="Arial" pitchFamily="34" charset="0"/>
              </a:rPr>
              <a:t> be</a:t>
            </a:r>
            <a:r>
              <a:rPr lang="en-US" altLang="ko-KR" sz="2000" dirty="0" smtClean="0">
                <a:latin typeface="Arial" pitchFamily="34" charset="0"/>
                <a:cs typeface="Arial" pitchFamily="34" charset="0"/>
              </a:rPr>
              <a:t>?</a:t>
            </a:r>
          </a:p>
          <a:p>
            <a:pPr lvl="1">
              <a:spcBef>
                <a:spcPct val="0"/>
              </a:spcBef>
            </a:pPr>
            <a:endParaRPr lang="en-US" altLang="ko-KR" sz="2000" dirty="0">
              <a:latin typeface="Arial" pitchFamily="34" charset="0"/>
              <a:cs typeface="Arial" pitchFamily="34" charset="0"/>
              <a:sym typeface="Wingdings" pitchFamily="2" charset="2"/>
            </a:endParaRPr>
          </a:p>
          <a:p>
            <a:pPr>
              <a:spcBef>
                <a:spcPct val="0"/>
              </a:spcBef>
            </a:pPr>
            <a:r>
              <a:rPr lang="en-US" altLang="ko-KR" sz="2400" dirty="0">
                <a:latin typeface="Arial" pitchFamily="34" charset="0"/>
                <a:cs typeface="Arial" pitchFamily="34" charset="0"/>
                <a:sym typeface="Wingdings" pitchFamily="2" charset="2"/>
              </a:rPr>
              <a:t>Reordering</a:t>
            </a:r>
          </a:p>
          <a:p>
            <a:pPr lvl="1">
              <a:spcBef>
                <a:spcPct val="0"/>
              </a:spcBef>
            </a:pPr>
            <a:r>
              <a:rPr lang="en-US" altLang="ko-KR" sz="2000" dirty="0">
                <a:latin typeface="Arial" pitchFamily="34" charset="0"/>
                <a:cs typeface="Arial" pitchFamily="34" charset="0"/>
              </a:rPr>
              <a:t>Ensure sequences numbers are not reused</a:t>
            </a:r>
            <a:endParaRPr lang="en-US" altLang="ko-KR" sz="2000" dirty="0">
              <a:latin typeface="Arial" pitchFamily="34" charset="0"/>
              <a:cs typeface="Arial" pitchFamily="34" charset="0"/>
              <a:sym typeface="Wingdings" pitchFamily="2" charset="2"/>
            </a:endParaRPr>
          </a:p>
          <a:p>
            <a:pPr lvl="1">
              <a:spcBef>
                <a:spcPct val="0"/>
              </a:spcBef>
            </a:pPr>
            <a:r>
              <a:rPr lang="en-US" altLang="ko-KR" sz="2000" dirty="0">
                <a:latin typeface="Arial" pitchFamily="34" charset="0"/>
                <a:cs typeface="Arial" pitchFamily="34" charset="0"/>
                <a:sym typeface="Wingdings" pitchFamily="2" charset="2"/>
              </a:rPr>
              <a:t>How long can packets live  max segment lifetime</a:t>
            </a:r>
          </a:p>
          <a:p>
            <a:pPr lvl="2">
              <a:spcBef>
                <a:spcPct val="0"/>
              </a:spcBef>
            </a:pPr>
            <a:r>
              <a:rPr lang="en-US" altLang="ko-KR" sz="1600" dirty="0">
                <a:latin typeface="Arial" pitchFamily="34" charset="0"/>
                <a:cs typeface="Arial" pitchFamily="34" charset="0"/>
              </a:rPr>
              <a:t>MSL = 120 seconds based on IP </a:t>
            </a:r>
            <a:r>
              <a:rPr lang="en-US" altLang="ko-KR" sz="1600" dirty="0" smtClean="0">
                <a:latin typeface="Arial" pitchFamily="34" charset="0"/>
                <a:cs typeface="Arial" pitchFamily="34" charset="0"/>
              </a:rPr>
              <a:t>behavior</a:t>
            </a:r>
          </a:p>
          <a:p>
            <a:pPr lvl="2">
              <a:spcBef>
                <a:spcPct val="0"/>
              </a:spcBef>
            </a:pPr>
            <a:endParaRPr lang="en-US" altLang="ko-KR" sz="1600" dirty="0">
              <a:latin typeface="Arial" pitchFamily="34" charset="0"/>
              <a:cs typeface="Arial" pitchFamily="34" charset="0"/>
              <a:sym typeface="Wingdings" pitchFamily="2" charset="2"/>
            </a:endParaRPr>
          </a:p>
          <a:p>
            <a:pPr>
              <a:spcBef>
                <a:spcPct val="0"/>
              </a:spcBef>
            </a:pPr>
            <a:r>
              <a:rPr lang="en-US" altLang="ko-KR" sz="2400" dirty="0">
                <a:latin typeface="Arial" pitchFamily="34" charset="0"/>
                <a:cs typeface="Arial" pitchFamily="34" charset="0"/>
                <a:sym typeface="Wingdings" pitchFamily="2" charset="2"/>
              </a:rPr>
              <a:t>Transmission rate</a:t>
            </a:r>
          </a:p>
          <a:p>
            <a:pPr lvl="1">
              <a:spcBef>
                <a:spcPct val="0"/>
              </a:spcBef>
            </a:pPr>
            <a:r>
              <a:rPr lang="en-US" altLang="ko-KR" sz="2000" dirty="0">
                <a:latin typeface="Arial" pitchFamily="34" charset="0"/>
                <a:cs typeface="Arial" pitchFamily="34" charset="0"/>
                <a:sym typeface="Wingdings" pitchFamily="2" charset="2"/>
              </a:rPr>
              <a:t>Don’t directly know transmission </a:t>
            </a:r>
            <a:r>
              <a:rPr lang="en-US" altLang="ko-KR" sz="2000" dirty="0" smtClean="0">
                <a:latin typeface="Arial" pitchFamily="34" charset="0"/>
                <a:cs typeface="Arial" pitchFamily="34" charset="0"/>
                <a:sym typeface="Wingdings" pitchFamily="2" charset="2"/>
              </a:rPr>
              <a:t>rate</a:t>
            </a:r>
            <a:endParaRPr lang="en-US" altLang="ko-KR" sz="2000" dirty="0">
              <a:latin typeface="Arial" pitchFamily="34" charset="0"/>
              <a:cs typeface="Arial" pitchFamily="34" charset="0"/>
              <a:sym typeface="Wingdings" pitchFamily="2" charset="2"/>
            </a:endParaRPr>
          </a:p>
        </p:txBody>
      </p:sp>
    </p:spTree>
    <p:extLst>
      <p:ext uri="{BB962C8B-B14F-4D97-AF65-F5344CB8AC3E}">
        <p14:creationId xmlns:p14="http://schemas.microsoft.com/office/powerpoint/2010/main" val="687404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슬라이드 번호 개체 틀 3"/>
          <p:cNvSpPr>
            <a:spLocks noGrp="1"/>
          </p:cNvSpPr>
          <p:nvPr>
            <p:ph type="sldNum" sz="quarter" idx="10"/>
          </p:nvPr>
        </p:nvSpPr>
        <p:spPr/>
        <p:txBody>
          <a:bodyPr/>
          <a:lstStyle/>
          <a:p>
            <a:fld id="{9C6B24F9-9CDF-4F2B-A079-CAAC3BE400EB}" type="slidenum">
              <a:rPr lang="en-US" altLang="ko-KR">
                <a:cs typeface="Arial" pitchFamily="34" charset="0"/>
              </a:rPr>
              <a:pPr/>
              <a:t>30</a:t>
            </a:fld>
            <a:endParaRPr lang="en-US" altLang="ko-KR" sz="1000">
              <a:cs typeface="Arial" pitchFamily="34" charset="0"/>
            </a:endParaRPr>
          </a:p>
        </p:txBody>
      </p:sp>
      <p:sp>
        <p:nvSpPr>
          <p:cNvPr id="1810434" name="Rectangle 2"/>
          <p:cNvSpPr>
            <a:spLocks noGrp="1" noChangeArrowheads="1"/>
          </p:cNvSpPr>
          <p:nvPr>
            <p:ph type="title"/>
          </p:nvPr>
        </p:nvSpPr>
        <p:spPr/>
        <p:txBody>
          <a:bodyPr/>
          <a:lstStyle/>
          <a:p>
            <a:r>
              <a:rPr lang="en-US" altLang="ko-KR" dirty="0" smtClean="0">
                <a:latin typeface="Arial" pitchFamily="34" charset="0"/>
                <a:cs typeface="Arial" pitchFamily="34" charset="0"/>
              </a:rPr>
              <a:t>TCP SACK</a:t>
            </a:r>
            <a:endParaRPr lang="en-US" altLang="ko-KR" dirty="0">
              <a:latin typeface="Arial" pitchFamily="34" charset="0"/>
              <a:cs typeface="Arial" pitchFamily="34" charset="0"/>
            </a:endParaRPr>
          </a:p>
        </p:txBody>
      </p:sp>
      <p:graphicFrame>
        <p:nvGraphicFramePr>
          <p:cNvPr id="1810437" name="Group 5"/>
          <p:cNvGraphicFramePr>
            <a:graphicFrameLocks noGrp="1"/>
          </p:cNvGraphicFramePr>
          <p:nvPr>
            <p:ph idx="1"/>
            <p:extLst>
              <p:ext uri="{D42A27DB-BD31-4B8C-83A1-F6EECF244321}">
                <p14:modId xmlns:p14="http://schemas.microsoft.com/office/powerpoint/2010/main" val="953077073"/>
              </p:ext>
            </p:extLst>
          </p:nvPr>
        </p:nvGraphicFramePr>
        <p:xfrm>
          <a:off x="395288" y="1484313"/>
          <a:ext cx="8153400" cy="4495801"/>
        </p:xfrm>
        <a:graphic>
          <a:graphicData uri="http://schemas.openxmlformats.org/drawingml/2006/table">
            <a:tbl>
              <a:tblPr/>
              <a:tblGrid>
                <a:gridCol w="1019175"/>
                <a:gridCol w="1019175"/>
                <a:gridCol w="1019175"/>
                <a:gridCol w="1019175"/>
                <a:gridCol w="1019175"/>
                <a:gridCol w="1019175"/>
                <a:gridCol w="1019175"/>
                <a:gridCol w="1019175"/>
              </a:tblGrid>
              <a:tr h="6889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1300" b="0" i="0" u="none" strike="noStrike" cap="none" normalizeH="0" baseline="0" dirty="0" smtClean="0">
                          <a:ln>
                            <a:noFill/>
                          </a:ln>
                          <a:solidFill>
                            <a:schemeClr val="tx1"/>
                          </a:solidFill>
                          <a:effectLst/>
                          <a:latin typeface="Arial" charset="0"/>
                          <a:ea typeface="굴림" charset="-127"/>
                        </a:rPr>
                        <a:t>Triggering Segment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1300" b="0" i="0" u="none" strike="noStrike" cap="none" normalizeH="0" baseline="0" smtClean="0">
                          <a:ln>
                            <a:noFill/>
                          </a:ln>
                          <a:solidFill>
                            <a:schemeClr val="tx1"/>
                          </a:solidFill>
                          <a:effectLst/>
                          <a:latin typeface="Arial" charset="0"/>
                          <a:ea typeface="굴림" charset="-127"/>
                        </a:rPr>
                        <a:t>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1300" b="0" i="0" u="none" strike="noStrike" cap="none" normalizeH="0" baseline="0" smtClean="0">
                          <a:ln>
                            <a:noFill/>
                          </a:ln>
                          <a:solidFill>
                            <a:schemeClr val="tx1"/>
                          </a:solidFill>
                          <a:effectLst/>
                          <a:latin typeface="Arial" charset="0"/>
                          <a:ea typeface="굴림" charset="-127"/>
                        </a:rPr>
                        <a:t>1</a:t>
                      </a:r>
                      <a:r>
                        <a:rPr kumimoji="1" lang="en-US" altLang="ko-KR" sz="1300" b="0" i="0" u="none" strike="noStrike" cap="none" normalizeH="0" baseline="30000" smtClean="0">
                          <a:ln>
                            <a:noFill/>
                          </a:ln>
                          <a:solidFill>
                            <a:schemeClr val="tx1"/>
                          </a:solidFill>
                          <a:effectLst/>
                          <a:latin typeface="Arial" charset="0"/>
                          <a:ea typeface="굴림" charset="-127"/>
                        </a:rPr>
                        <a:t>st</a:t>
                      </a:r>
                      <a:r>
                        <a:rPr kumimoji="1" lang="en-US" altLang="ko-KR" sz="1300" b="0" i="0" u="none" strike="noStrike" cap="none" normalizeH="0" baseline="0" smtClean="0">
                          <a:ln>
                            <a:noFill/>
                          </a:ln>
                          <a:solidFill>
                            <a:schemeClr val="tx1"/>
                          </a:solidFill>
                          <a:effectLst/>
                          <a:latin typeface="Arial" charset="0"/>
                          <a:ea typeface="굴림" charset="-127"/>
                        </a:rPr>
                        <a:t> Block Left Edge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1300" b="0" i="0" u="none" strike="noStrike" cap="none" normalizeH="0" baseline="0" smtClean="0">
                          <a:ln>
                            <a:noFill/>
                          </a:ln>
                          <a:solidFill>
                            <a:schemeClr val="tx1"/>
                          </a:solidFill>
                          <a:effectLst/>
                          <a:latin typeface="Arial" charset="0"/>
                          <a:ea typeface="굴림" charset="-127"/>
                        </a:rPr>
                        <a:t>1</a:t>
                      </a:r>
                      <a:r>
                        <a:rPr kumimoji="1" lang="en-US" altLang="ko-KR" sz="1300" b="0" i="0" u="none" strike="noStrike" cap="none" normalizeH="0" baseline="30000" smtClean="0">
                          <a:ln>
                            <a:noFill/>
                          </a:ln>
                          <a:solidFill>
                            <a:schemeClr val="tx1"/>
                          </a:solidFill>
                          <a:effectLst/>
                          <a:latin typeface="Arial" charset="0"/>
                          <a:ea typeface="굴림" charset="-127"/>
                        </a:rPr>
                        <a:t>st</a:t>
                      </a:r>
                      <a:r>
                        <a:rPr kumimoji="1" lang="en-US" altLang="ko-KR" sz="1300" b="0" i="0" u="none" strike="noStrike" cap="none" normalizeH="0" baseline="0" smtClean="0">
                          <a:ln>
                            <a:noFill/>
                          </a:ln>
                          <a:solidFill>
                            <a:schemeClr val="tx1"/>
                          </a:solidFill>
                          <a:effectLst/>
                          <a:latin typeface="Arial" charset="0"/>
                          <a:ea typeface="굴림" charset="-127"/>
                        </a:rPr>
                        <a:t> Block Right Edge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1300" b="0" i="0" u="none" strike="noStrike" cap="none" normalizeH="0" baseline="0" smtClean="0">
                          <a:ln>
                            <a:noFill/>
                          </a:ln>
                          <a:solidFill>
                            <a:schemeClr val="tx1"/>
                          </a:solidFill>
                          <a:effectLst/>
                          <a:latin typeface="Arial" charset="0"/>
                          <a:ea typeface="굴림" charset="-127"/>
                        </a:rPr>
                        <a:t>2</a:t>
                      </a:r>
                      <a:r>
                        <a:rPr kumimoji="1" lang="en-US" altLang="ko-KR" sz="1300" b="0" i="0" u="none" strike="noStrike" cap="none" normalizeH="0" baseline="30000" smtClean="0">
                          <a:ln>
                            <a:noFill/>
                          </a:ln>
                          <a:solidFill>
                            <a:schemeClr val="tx1"/>
                          </a:solidFill>
                          <a:effectLst/>
                          <a:latin typeface="Arial" charset="0"/>
                          <a:ea typeface="굴림" charset="-127"/>
                        </a:rPr>
                        <a:t>nd</a:t>
                      </a:r>
                      <a:r>
                        <a:rPr kumimoji="1" lang="en-US" altLang="ko-KR" sz="1300" b="0" i="0" u="none" strike="noStrike" cap="none" normalizeH="0" baseline="0" smtClean="0">
                          <a:ln>
                            <a:noFill/>
                          </a:ln>
                          <a:solidFill>
                            <a:schemeClr val="tx1"/>
                          </a:solidFill>
                          <a:effectLst/>
                          <a:latin typeface="Arial" charset="0"/>
                          <a:ea typeface="굴림" charset="-127"/>
                        </a:rPr>
                        <a:t> Block Left Edge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1300" b="0" i="0" u="none" strike="noStrike" cap="none" normalizeH="0" baseline="0" smtClean="0">
                          <a:ln>
                            <a:noFill/>
                          </a:ln>
                          <a:solidFill>
                            <a:schemeClr val="tx1"/>
                          </a:solidFill>
                          <a:effectLst/>
                          <a:latin typeface="Arial" charset="0"/>
                          <a:ea typeface="굴림" charset="-127"/>
                        </a:rPr>
                        <a:t>2</a:t>
                      </a:r>
                      <a:r>
                        <a:rPr kumimoji="1" lang="en-US" altLang="ko-KR" sz="1300" b="0" i="0" u="none" strike="noStrike" cap="none" normalizeH="0" baseline="30000" smtClean="0">
                          <a:ln>
                            <a:noFill/>
                          </a:ln>
                          <a:solidFill>
                            <a:schemeClr val="tx1"/>
                          </a:solidFill>
                          <a:effectLst/>
                          <a:latin typeface="Arial" charset="0"/>
                          <a:ea typeface="굴림" charset="-127"/>
                        </a:rPr>
                        <a:t>nd</a:t>
                      </a:r>
                      <a:r>
                        <a:rPr kumimoji="1" lang="en-US" altLang="ko-KR" sz="1300" b="0" i="0" u="none" strike="noStrike" cap="none" normalizeH="0" baseline="0" smtClean="0">
                          <a:ln>
                            <a:noFill/>
                          </a:ln>
                          <a:solidFill>
                            <a:schemeClr val="tx1"/>
                          </a:solidFill>
                          <a:effectLst/>
                          <a:latin typeface="Arial" charset="0"/>
                          <a:ea typeface="굴림" charset="-127"/>
                        </a:rPr>
                        <a:t> Block Right Edge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1300" b="0" i="0" u="none" strike="noStrike" cap="none" normalizeH="0" baseline="0" smtClean="0">
                          <a:ln>
                            <a:noFill/>
                          </a:ln>
                          <a:solidFill>
                            <a:schemeClr val="tx1"/>
                          </a:solidFill>
                          <a:effectLst/>
                          <a:latin typeface="Arial" charset="0"/>
                          <a:ea typeface="굴림" charset="-127"/>
                        </a:rPr>
                        <a:t>3</a:t>
                      </a:r>
                      <a:r>
                        <a:rPr kumimoji="1" lang="en-US" altLang="ko-KR" sz="1300" b="0" i="0" u="none" strike="noStrike" cap="none" normalizeH="0" baseline="30000" smtClean="0">
                          <a:ln>
                            <a:noFill/>
                          </a:ln>
                          <a:solidFill>
                            <a:schemeClr val="tx1"/>
                          </a:solidFill>
                          <a:effectLst/>
                          <a:latin typeface="Arial" charset="0"/>
                          <a:ea typeface="굴림" charset="-127"/>
                        </a:rPr>
                        <a:t>rd</a:t>
                      </a:r>
                      <a:r>
                        <a:rPr kumimoji="1" lang="en-US" altLang="ko-KR" sz="1300" b="0" i="0" u="none" strike="noStrike" cap="none" normalizeH="0" baseline="0" smtClean="0">
                          <a:ln>
                            <a:noFill/>
                          </a:ln>
                          <a:solidFill>
                            <a:schemeClr val="tx1"/>
                          </a:solidFill>
                          <a:effectLst/>
                          <a:latin typeface="Arial" charset="0"/>
                          <a:ea typeface="굴림" charset="-127"/>
                        </a:rPr>
                        <a:t> Block Left Edge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1300" b="0" i="0" u="none" strike="noStrike" cap="none" normalizeH="0" baseline="0" smtClean="0">
                          <a:ln>
                            <a:noFill/>
                          </a:ln>
                          <a:solidFill>
                            <a:schemeClr val="tx1"/>
                          </a:solidFill>
                          <a:effectLst/>
                          <a:latin typeface="Arial" charset="0"/>
                          <a:ea typeface="굴림" charset="-127"/>
                        </a:rPr>
                        <a:t>3</a:t>
                      </a:r>
                      <a:r>
                        <a:rPr kumimoji="1" lang="en-US" altLang="ko-KR" sz="1300" b="0" i="0" u="none" strike="noStrike" cap="none" normalizeH="0" baseline="30000" smtClean="0">
                          <a:ln>
                            <a:noFill/>
                          </a:ln>
                          <a:solidFill>
                            <a:schemeClr val="tx1"/>
                          </a:solidFill>
                          <a:effectLst/>
                          <a:latin typeface="Arial" charset="0"/>
                          <a:ea typeface="굴림" charset="-127"/>
                        </a:rPr>
                        <a:t>rd</a:t>
                      </a:r>
                      <a:r>
                        <a:rPr kumimoji="1" lang="en-US" altLang="ko-KR" sz="1300" b="0" i="0" u="none" strike="noStrike" cap="none" normalizeH="0" baseline="0" smtClean="0">
                          <a:ln>
                            <a:noFill/>
                          </a:ln>
                          <a:solidFill>
                            <a:schemeClr val="tx1"/>
                          </a:solidFill>
                          <a:effectLst/>
                          <a:latin typeface="Arial" charset="0"/>
                          <a:ea typeface="굴림" charset="-127"/>
                        </a:rPr>
                        <a:t> Block Right Edge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2400" b="0" i="0" u="none" strike="noStrike" cap="none" normalizeH="0" baseline="0" smtClean="0">
                          <a:ln>
                            <a:noFill/>
                          </a:ln>
                          <a:solidFill>
                            <a:schemeClr val="tx1"/>
                          </a:solidFill>
                          <a:effectLst/>
                          <a:latin typeface="Arial" charset="0"/>
                          <a:ea typeface="굴림" charset="-127"/>
                        </a:rPr>
                        <a:t>5000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2400" b="0" i="0" u="none" strike="noStrike" cap="none" normalizeH="0" baseline="0" smtClean="0">
                          <a:ln>
                            <a:noFill/>
                          </a:ln>
                          <a:solidFill>
                            <a:schemeClr val="tx1"/>
                          </a:solidFill>
                          <a:effectLst/>
                          <a:latin typeface="Arial" charset="0"/>
                          <a:ea typeface="굴림" charset="-127"/>
                        </a:rPr>
                        <a:t>5500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6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2400" b="0" i="0" u="none" strike="noStrike" cap="none" normalizeH="0" baseline="0" smtClean="0">
                          <a:ln>
                            <a:noFill/>
                          </a:ln>
                          <a:solidFill>
                            <a:schemeClr val="tx1"/>
                          </a:solidFill>
                          <a:effectLst/>
                          <a:latin typeface="Arial" charset="0"/>
                          <a:ea typeface="굴림" charset="-127"/>
                        </a:rPr>
                        <a:t>5500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2400" b="0" i="0" u="none" strike="noStrike" cap="none" normalizeH="0" baseline="0" smtClean="0">
                          <a:ln>
                            <a:noFill/>
                          </a:ln>
                          <a:solidFill>
                            <a:schemeClr val="tx1"/>
                          </a:solidFill>
                          <a:effectLst/>
                          <a:latin typeface="Arial" charset="0"/>
                          <a:ea typeface="굴림" charset="-127"/>
                        </a:rPr>
                        <a:t>(lost)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2400" b="0" i="0" u="none" strike="noStrike" cap="none" normalizeH="0" baseline="0" smtClean="0">
                          <a:ln>
                            <a:noFill/>
                          </a:ln>
                          <a:solidFill>
                            <a:schemeClr val="tx1"/>
                          </a:solidFill>
                          <a:effectLst/>
                          <a:latin typeface="Arial" charset="0"/>
                          <a:ea typeface="굴림" charset="-127"/>
                        </a:rPr>
                        <a:t>6000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2400" b="0" i="0" u="none" strike="noStrike" cap="none" normalizeH="0" baseline="0" smtClean="0">
                          <a:ln>
                            <a:noFill/>
                          </a:ln>
                          <a:solidFill>
                            <a:schemeClr val="tx1"/>
                          </a:solidFill>
                          <a:effectLst/>
                          <a:latin typeface="Arial" charset="0"/>
                          <a:ea typeface="굴림" charset="-127"/>
                        </a:rPr>
                        <a:t>5500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2400" b="0" i="0" u="none" strike="noStrike" cap="none" normalizeH="0" baseline="0" smtClean="0">
                          <a:ln>
                            <a:noFill/>
                          </a:ln>
                          <a:solidFill>
                            <a:schemeClr val="tx1"/>
                          </a:solidFill>
                          <a:effectLst/>
                          <a:latin typeface="Arial" charset="0"/>
                          <a:ea typeface="굴림" charset="-127"/>
                        </a:rPr>
                        <a:t>6000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2400" b="0" i="0" u="none" strike="noStrike" cap="none" normalizeH="0" baseline="0" smtClean="0">
                          <a:ln>
                            <a:noFill/>
                          </a:ln>
                          <a:solidFill>
                            <a:schemeClr val="tx1"/>
                          </a:solidFill>
                          <a:effectLst/>
                          <a:latin typeface="Arial" charset="0"/>
                          <a:ea typeface="굴림" charset="-127"/>
                        </a:rPr>
                        <a:t>6500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2400" b="0" i="0" u="none" strike="noStrike" cap="none" normalizeH="0" baseline="0" smtClean="0">
                          <a:ln>
                            <a:noFill/>
                          </a:ln>
                          <a:solidFill>
                            <a:schemeClr val="tx1"/>
                          </a:solidFill>
                          <a:effectLst/>
                          <a:latin typeface="Arial" charset="0"/>
                          <a:ea typeface="굴림" charset="-127"/>
                        </a:rPr>
                        <a:t>6500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2400" b="0" i="0" u="none" strike="noStrike" cap="none" normalizeH="0" baseline="0" smtClean="0">
                          <a:ln>
                            <a:noFill/>
                          </a:ln>
                          <a:solidFill>
                            <a:schemeClr val="tx1"/>
                          </a:solidFill>
                          <a:effectLst/>
                          <a:latin typeface="Arial" charset="0"/>
                          <a:ea typeface="굴림" charset="-127"/>
                        </a:rPr>
                        <a:t>(lost)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dirty="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2400" b="0" i="0" u="none" strike="noStrike" cap="none" normalizeH="0" baseline="0" smtClean="0">
                          <a:ln>
                            <a:noFill/>
                          </a:ln>
                          <a:solidFill>
                            <a:schemeClr val="tx1"/>
                          </a:solidFill>
                          <a:effectLst/>
                          <a:latin typeface="Arial" charset="0"/>
                          <a:ea typeface="굴림" charset="-127"/>
                        </a:rPr>
                        <a:t>7000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2400" b="0" i="0" u="none" strike="noStrike" cap="none" normalizeH="0" baseline="0" smtClean="0">
                          <a:ln>
                            <a:noFill/>
                          </a:ln>
                          <a:solidFill>
                            <a:schemeClr val="tx1"/>
                          </a:solidFill>
                          <a:effectLst/>
                          <a:latin typeface="Arial" charset="0"/>
                          <a:ea typeface="굴림" charset="-127"/>
                        </a:rPr>
                        <a:t>5500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2400" b="0" i="0" u="none" strike="noStrike" cap="none" normalizeH="0" baseline="0" smtClean="0">
                          <a:ln>
                            <a:noFill/>
                          </a:ln>
                          <a:solidFill>
                            <a:schemeClr val="tx1"/>
                          </a:solidFill>
                          <a:effectLst/>
                          <a:latin typeface="Arial" charset="0"/>
                          <a:ea typeface="굴림" charset="-127"/>
                        </a:rPr>
                        <a:t>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2400" b="0" i="0" u="none" strike="noStrike" cap="none" normalizeH="0" baseline="0" smtClean="0">
                          <a:ln>
                            <a:noFill/>
                          </a:ln>
                          <a:solidFill>
                            <a:schemeClr val="tx1"/>
                          </a:solidFill>
                          <a:effectLst/>
                          <a:latin typeface="Arial" charset="0"/>
                          <a:ea typeface="굴림" charset="-127"/>
                        </a:rPr>
                        <a:t>7500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2400" b="0" i="0" u="none" strike="noStrike" cap="none" normalizeH="0" baseline="0" smtClean="0">
                          <a:ln>
                            <a:noFill/>
                          </a:ln>
                          <a:solidFill>
                            <a:schemeClr val="tx1"/>
                          </a:solidFill>
                          <a:effectLst/>
                          <a:latin typeface="Arial" charset="0"/>
                          <a:ea typeface="굴림" charset="-127"/>
                        </a:rPr>
                        <a:t>6000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2400" b="0" i="0" u="none" strike="noStrike" cap="none" normalizeH="0" baseline="0" smtClean="0">
                          <a:ln>
                            <a:noFill/>
                          </a:ln>
                          <a:solidFill>
                            <a:schemeClr val="tx1"/>
                          </a:solidFill>
                          <a:effectLst/>
                          <a:latin typeface="Arial" charset="0"/>
                          <a:ea typeface="굴림" charset="-127"/>
                        </a:rPr>
                        <a:t>6500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2400" b="0" i="0" u="none" strike="noStrike" cap="none" normalizeH="0" baseline="0" smtClean="0">
                          <a:ln>
                            <a:noFill/>
                          </a:ln>
                          <a:solidFill>
                            <a:schemeClr val="tx1"/>
                          </a:solidFill>
                          <a:effectLst/>
                          <a:latin typeface="Arial" charset="0"/>
                          <a:ea typeface="굴림" charset="-127"/>
                        </a:rPr>
                        <a:t>7500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2400" b="0" i="0" u="none" strike="noStrike" cap="none" normalizeH="0" baseline="0" smtClean="0">
                          <a:ln>
                            <a:noFill/>
                          </a:ln>
                          <a:solidFill>
                            <a:schemeClr val="tx1"/>
                          </a:solidFill>
                          <a:effectLst/>
                          <a:latin typeface="Arial" charset="0"/>
                          <a:ea typeface="굴림" charset="-127"/>
                        </a:rPr>
                        <a:t>(lost)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6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2400" b="0" i="0" u="none" strike="noStrike" cap="none" normalizeH="0" baseline="0" smtClean="0">
                          <a:ln>
                            <a:noFill/>
                          </a:ln>
                          <a:solidFill>
                            <a:schemeClr val="tx1"/>
                          </a:solidFill>
                          <a:effectLst/>
                          <a:latin typeface="Arial" charset="0"/>
                          <a:ea typeface="굴림" charset="-127"/>
                        </a:rPr>
                        <a:t>8000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2400" b="0" i="0" u="none" strike="noStrike" cap="none" normalizeH="0" baseline="0" smtClean="0">
                          <a:ln>
                            <a:noFill/>
                          </a:ln>
                          <a:solidFill>
                            <a:schemeClr val="tx1"/>
                          </a:solidFill>
                          <a:effectLst/>
                          <a:latin typeface="Arial" charset="0"/>
                          <a:ea typeface="굴림" charset="-127"/>
                        </a:rPr>
                        <a:t>5500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2400" b="0" i="0" u="none" strike="noStrike" cap="none" normalizeH="0" baseline="0" smtClean="0">
                          <a:ln>
                            <a:noFill/>
                          </a:ln>
                          <a:solidFill>
                            <a:schemeClr val="tx1"/>
                          </a:solidFill>
                          <a:effectLst/>
                          <a:latin typeface="Arial" charset="0"/>
                          <a:ea typeface="굴림" charset="-127"/>
                        </a:rPr>
                        <a:t>8000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2400" b="0" i="0" u="none" strike="noStrike" cap="none" normalizeH="0" baseline="0" smtClean="0">
                          <a:ln>
                            <a:noFill/>
                          </a:ln>
                          <a:solidFill>
                            <a:schemeClr val="tx1"/>
                          </a:solidFill>
                          <a:effectLst/>
                          <a:latin typeface="Arial" charset="0"/>
                          <a:ea typeface="굴림" charset="-127"/>
                        </a:rPr>
                        <a:t>8500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2400" b="0" i="0" u="none" strike="noStrike" cap="none" normalizeH="0" baseline="0" smtClean="0">
                          <a:ln>
                            <a:noFill/>
                          </a:ln>
                          <a:solidFill>
                            <a:schemeClr val="tx1"/>
                          </a:solidFill>
                          <a:effectLst/>
                          <a:latin typeface="Arial" charset="0"/>
                          <a:ea typeface="굴림" charset="-127"/>
                        </a:rPr>
                        <a:t>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2400" b="0" i="0" u="none" strike="noStrike" cap="none" normalizeH="0" baseline="0" smtClean="0">
                          <a:ln>
                            <a:noFill/>
                          </a:ln>
                          <a:solidFill>
                            <a:schemeClr val="tx1"/>
                          </a:solidFill>
                          <a:effectLst/>
                          <a:latin typeface="Arial" charset="0"/>
                          <a:ea typeface="굴림" charset="-127"/>
                        </a:rPr>
                        <a:t>7500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2400" b="0" i="0" u="none" strike="noStrike" cap="none" normalizeH="0" baseline="0" smtClean="0">
                          <a:ln>
                            <a:noFill/>
                          </a:ln>
                          <a:solidFill>
                            <a:schemeClr val="tx1"/>
                          </a:solidFill>
                          <a:effectLst/>
                          <a:latin typeface="Arial" charset="0"/>
                          <a:ea typeface="굴림" charset="-127"/>
                        </a:rPr>
                        <a:t>6000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2400" b="0" i="0" u="none" strike="noStrike" cap="none" normalizeH="0" baseline="0" smtClean="0">
                          <a:ln>
                            <a:noFill/>
                          </a:ln>
                          <a:solidFill>
                            <a:schemeClr val="tx1"/>
                          </a:solidFill>
                          <a:effectLst/>
                          <a:latin typeface="Arial" charset="0"/>
                          <a:ea typeface="굴림" charset="-127"/>
                        </a:rPr>
                        <a:t>6500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2400" b="0" i="0" u="none" strike="noStrike" cap="none" normalizeH="0" baseline="0" smtClean="0">
                          <a:ln>
                            <a:noFill/>
                          </a:ln>
                          <a:solidFill>
                            <a:schemeClr val="tx1"/>
                          </a:solidFill>
                          <a:effectLst/>
                          <a:latin typeface="Arial" charset="0"/>
                          <a:ea typeface="굴림" charset="-127"/>
                        </a:rPr>
                        <a:t>8500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1" lang="en-US" altLang="ko-KR" sz="2400" b="0" i="0" u="none" strike="noStrike" cap="none" normalizeH="0" baseline="0" smtClean="0">
                          <a:ln>
                            <a:noFill/>
                          </a:ln>
                          <a:solidFill>
                            <a:schemeClr val="tx1"/>
                          </a:solidFill>
                          <a:effectLst/>
                          <a:latin typeface="Arial" charset="0"/>
                          <a:ea typeface="굴림" charset="-127"/>
                        </a:rPr>
                        <a:t>(lost)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1" lang="ko-KR" altLang="ko-KR" sz="2400" b="0" i="0" u="none" strike="noStrike" cap="none" normalizeH="0" baseline="0" smtClean="0">
                        <a:ln>
                          <a:noFill/>
                        </a:ln>
                        <a:solidFill>
                          <a:schemeClr val="tx1"/>
                        </a:solidFill>
                        <a:effectLst/>
                        <a:latin typeface="Arial" charset="0"/>
                        <a:ea typeface="굴림"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직사각형 1"/>
          <p:cNvSpPr/>
          <p:nvPr/>
        </p:nvSpPr>
        <p:spPr>
          <a:xfrm>
            <a:off x="2771800" y="3629770"/>
            <a:ext cx="5732660" cy="338554"/>
          </a:xfrm>
          <a:prstGeom prst="rect">
            <a:avLst/>
          </a:prstGeom>
        </p:spPr>
        <p:txBody>
          <a:bodyPr wrap="none">
            <a:spAutoFit/>
          </a:bodyPr>
          <a:lstStyle/>
          <a:p>
            <a:r>
              <a:rPr lang="en-US" altLang="ko-KR" b="1" dirty="0">
                <a:solidFill>
                  <a:srgbClr val="0000FF"/>
                </a:solidFill>
                <a:cs typeface="Arial" pitchFamily="34" charset="0"/>
              </a:rPr>
              <a:t>Good for burst packet </a:t>
            </a:r>
            <a:r>
              <a:rPr lang="en-US" altLang="ko-KR" b="1" dirty="0" smtClean="0">
                <a:solidFill>
                  <a:srgbClr val="0000FF"/>
                </a:solidFill>
                <a:cs typeface="Arial" pitchFamily="34" charset="0"/>
              </a:rPr>
              <a:t>loss(when multiple segment loss) </a:t>
            </a:r>
            <a:endParaRPr lang="ko-KR" altLang="en-US" dirty="0"/>
          </a:p>
        </p:txBody>
      </p:sp>
    </p:spTree>
    <p:extLst>
      <p:ext uri="{BB962C8B-B14F-4D97-AF65-F5344CB8AC3E}">
        <p14:creationId xmlns:p14="http://schemas.microsoft.com/office/powerpoint/2010/main" val="2180481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3C9A3906-A06F-4590-9261-D97AF1702564}" type="slidenum">
              <a:rPr lang="en-US" altLang="ko-KR">
                <a:cs typeface="Arial" pitchFamily="34" charset="0"/>
              </a:rPr>
              <a:pPr/>
              <a:t>31</a:t>
            </a:fld>
            <a:endParaRPr lang="en-US" altLang="ko-KR" sz="1000">
              <a:cs typeface="Arial" pitchFamily="34" charset="0"/>
            </a:endParaRPr>
          </a:p>
        </p:txBody>
      </p:sp>
      <p:sp>
        <p:nvSpPr>
          <p:cNvPr id="1761282" name="Rectangle 2"/>
          <p:cNvSpPr>
            <a:spLocks noGrp="1" noChangeArrowheads="1"/>
          </p:cNvSpPr>
          <p:nvPr>
            <p:ph type="title"/>
          </p:nvPr>
        </p:nvSpPr>
        <p:spPr/>
        <p:txBody>
          <a:bodyPr/>
          <a:lstStyle/>
          <a:p>
            <a:r>
              <a:rPr lang="en-US" altLang="ko-KR" sz="3200" dirty="0">
                <a:latin typeface="Arial" pitchFamily="34" charset="0"/>
                <a:cs typeface="Arial" pitchFamily="34" charset="0"/>
              </a:rPr>
              <a:t> Simulation with one dropped packet</a:t>
            </a:r>
          </a:p>
        </p:txBody>
      </p:sp>
      <p:pic>
        <p:nvPicPr>
          <p:cNvPr id="17612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268413"/>
            <a:ext cx="7975600" cy="509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5829" y="3114020"/>
            <a:ext cx="3182781" cy="1179076"/>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bwMode="auto">
          <a:xfrm flipH="1">
            <a:off x="7020272" y="2780928"/>
            <a:ext cx="288032" cy="648072"/>
          </a:xfrm>
          <a:prstGeom prst="straightConnector1">
            <a:avLst/>
          </a:prstGeom>
          <a:solidFill>
            <a:schemeClr val="accent1"/>
          </a:solidFill>
          <a:ln w="2857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6804248" y="2319263"/>
            <a:ext cx="1944216" cy="461665"/>
          </a:xfrm>
          <a:prstGeom prst="rect">
            <a:avLst/>
          </a:prstGeom>
          <a:noFill/>
          <a:ln w="28575">
            <a:solidFill>
              <a:srgbClr val="0000FF"/>
            </a:solidFill>
          </a:ln>
        </p:spPr>
        <p:txBody>
          <a:bodyPr wrap="square" rtlCol="0">
            <a:spAutoFit/>
          </a:bodyPr>
          <a:lstStyle/>
          <a:p>
            <a:r>
              <a:rPr lang="en-US" altLang="ko-KR" sz="1200" b="1" dirty="0"/>
              <a:t>tracing packets entering and departing </a:t>
            </a:r>
            <a:r>
              <a:rPr lang="en-US" altLang="ko-KR" sz="1200" b="1" dirty="0" smtClean="0"/>
              <a:t>from R1</a:t>
            </a:r>
            <a:endParaRPr lang="ko-KR" altLang="en-US" sz="1200" b="1" dirty="0"/>
          </a:p>
        </p:txBody>
      </p:sp>
      <p:cxnSp>
        <p:nvCxnSpPr>
          <p:cNvPr id="8" name="직선 화살표 연결선 7"/>
          <p:cNvCxnSpPr/>
          <p:nvPr/>
        </p:nvCxnSpPr>
        <p:spPr bwMode="auto">
          <a:xfrm flipH="1">
            <a:off x="7884368" y="2780928"/>
            <a:ext cx="432048" cy="648072"/>
          </a:xfrm>
          <a:prstGeom prst="straightConnector1">
            <a:avLst/>
          </a:prstGeom>
          <a:solidFill>
            <a:schemeClr val="accent1"/>
          </a:solidFill>
          <a:ln w="28575" cap="flat" cmpd="sng" algn="ctr">
            <a:solidFill>
              <a:srgbClr val="FF0000"/>
            </a:solidFill>
            <a:prstDash val="sysDash"/>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직선 화살표 연결선 8"/>
          <p:cNvCxnSpPr/>
          <p:nvPr/>
        </p:nvCxnSpPr>
        <p:spPr bwMode="auto">
          <a:xfrm>
            <a:off x="1979712" y="2162473"/>
            <a:ext cx="360040" cy="504056"/>
          </a:xfrm>
          <a:prstGeom prst="straightConnector1">
            <a:avLst/>
          </a:prstGeom>
          <a:solidFill>
            <a:schemeClr val="accent1"/>
          </a:solidFill>
          <a:ln w="28575"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1475656" y="1700808"/>
            <a:ext cx="1944216" cy="461665"/>
          </a:xfrm>
          <a:prstGeom prst="rect">
            <a:avLst/>
          </a:prstGeom>
          <a:noFill/>
          <a:ln w="28575">
            <a:solidFill>
              <a:srgbClr val="0000FF"/>
            </a:solidFill>
          </a:ln>
        </p:spPr>
        <p:txBody>
          <a:bodyPr wrap="square" rtlCol="0">
            <a:spAutoFit/>
          </a:bodyPr>
          <a:lstStyle/>
          <a:p>
            <a:r>
              <a:rPr lang="en-US" altLang="ko-KR" sz="1200" b="1" dirty="0"/>
              <a:t>tracing packets entering and departing </a:t>
            </a:r>
            <a:r>
              <a:rPr lang="en-US" altLang="ko-KR" sz="1200" b="1" dirty="0" smtClean="0"/>
              <a:t>from R1</a:t>
            </a:r>
            <a:endParaRPr lang="ko-KR" altLang="en-US" sz="1200" b="1" dirty="0"/>
          </a:p>
        </p:txBody>
      </p:sp>
      <p:cxnSp>
        <p:nvCxnSpPr>
          <p:cNvPr id="11" name="직선 화살표 연결선 10"/>
          <p:cNvCxnSpPr/>
          <p:nvPr/>
        </p:nvCxnSpPr>
        <p:spPr bwMode="auto">
          <a:xfrm flipH="1">
            <a:off x="2483768" y="2162473"/>
            <a:ext cx="504056" cy="504056"/>
          </a:xfrm>
          <a:prstGeom prst="straightConnector1">
            <a:avLst/>
          </a:prstGeom>
          <a:solidFill>
            <a:schemeClr val="accent1"/>
          </a:solidFill>
          <a:ln w="28575" cap="flat" cmpd="sng" algn="ctr">
            <a:solidFill>
              <a:srgbClr val="FF0000"/>
            </a:solidFill>
            <a:prstDash val="sysDash"/>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 name="그룹 15"/>
          <p:cNvGrpSpPr/>
          <p:nvPr/>
        </p:nvGrpSpPr>
        <p:grpSpPr>
          <a:xfrm>
            <a:off x="2123728" y="2119208"/>
            <a:ext cx="864096" cy="400110"/>
            <a:chOff x="5349837" y="-2447"/>
            <a:chExt cx="2325961" cy="432372"/>
          </a:xfrm>
        </p:grpSpPr>
        <p:cxnSp>
          <p:nvCxnSpPr>
            <p:cNvPr id="3" name="직선 화살표 연결선 2"/>
            <p:cNvCxnSpPr/>
            <p:nvPr/>
          </p:nvCxnSpPr>
          <p:spPr bwMode="auto">
            <a:xfrm>
              <a:off x="5814575" y="429925"/>
              <a:ext cx="576064" cy="0"/>
            </a:xfrm>
            <a:prstGeom prst="straightConnector1">
              <a:avLst/>
            </a:prstGeom>
            <a:solidFill>
              <a:schemeClr val="accent1"/>
            </a:solidFill>
            <a:ln w="12700"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5349837" y="-2447"/>
              <a:ext cx="2325961" cy="399112"/>
            </a:xfrm>
            <a:prstGeom prst="rect">
              <a:avLst/>
            </a:prstGeom>
            <a:noFill/>
          </p:spPr>
          <p:txBody>
            <a:bodyPr wrap="square" rtlCol="0">
              <a:spAutoFit/>
            </a:bodyPr>
            <a:lstStyle/>
            <a:p>
              <a:r>
                <a:rPr lang="en-US" altLang="ko-KR" sz="900" dirty="0" smtClean="0"/>
                <a:t>Queuing delay at R1</a:t>
              </a:r>
              <a:endParaRPr lang="ko-KR" altLang="en-US" sz="900" dirty="0"/>
            </a:p>
          </p:txBody>
        </p:sp>
      </p:grpSp>
    </p:spTree>
    <p:extLst>
      <p:ext uri="{BB962C8B-B14F-4D97-AF65-F5344CB8AC3E}">
        <p14:creationId xmlns:p14="http://schemas.microsoft.com/office/powerpoint/2010/main" val="84463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DA89A120-2313-4B4A-9C0A-CDB805DCCBA4}" type="slidenum">
              <a:rPr lang="en-US" altLang="ko-KR">
                <a:cs typeface="Arial" pitchFamily="34" charset="0"/>
              </a:rPr>
              <a:pPr/>
              <a:t>32</a:t>
            </a:fld>
            <a:endParaRPr lang="en-US" altLang="ko-KR" sz="1000">
              <a:cs typeface="Arial" pitchFamily="34" charset="0"/>
            </a:endParaRPr>
          </a:p>
        </p:txBody>
      </p:sp>
      <p:sp>
        <p:nvSpPr>
          <p:cNvPr id="1802242" name="Rectangle 2"/>
          <p:cNvSpPr>
            <a:spLocks noGrp="1" noChangeArrowheads="1"/>
          </p:cNvSpPr>
          <p:nvPr>
            <p:ph type="title"/>
          </p:nvPr>
        </p:nvSpPr>
        <p:spPr>
          <a:xfrm>
            <a:off x="701675" y="400050"/>
            <a:ext cx="7974013" cy="647700"/>
          </a:xfrm>
        </p:spPr>
        <p:txBody>
          <a:bodyPr/>
          <a:lstStyle/>
          <a:p>
            <a:r>
              <a:rPr lang="en-US" altLang="ko-KR" sz="3200">
                <a:latin typeface="Arial" pitchFamily="34" charset="0"/>
                <a:cs typeface="Arial" pitchFamily="34" charset="0"/>
              </a:rPr>
              <a:t> Simulation with two dropped packets</a:t>
            </a:r>
          </a:p>
        </p:txBody>
      </p:sp>
      <p:pic>
        <p:nvPicPr>
          <p:cNvPr id="1802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196975"/>
            <a:ext cx="7991475" cy="520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7359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DC76797F-A785-4B37-AC97-FAA22C86970E}" type="slidenum">
              <a:rPr lang="en-US" altLang="ko-KR">
                <a:cs typeface="Arial" pitchFamily="34" charset="0"/>
              </a:rPr>
              <a:pPr/>
              <a:t>33</a:t>
            </a:fld>
            <a:endParaRPr lang="en-US" altLang="ko-KR" sz="1000">
              <a:cs typeface="Arial" pitchFamily="34" charset="0"/>
            </a:endParaRPr>
          </a:p>
        </p:txBody>
      </p:sp>
      <p:sp>
        <p:nvSpPr>
          <p:cNvPr id="1804290" name="Rectangle 2"/>
          <p:cNvSpPr>
            <a:spLocks noGrp="1" noChangeArrowheads="1"/>
          </p:cNvSpPr>
          <p:nvPr>
            <p:ph type="title"/>
          </p:nvPr>
        </p:nvSpPr>
        <p:spPr>
          <a:xfrm>
            <a:off x="701675" y="400050"/>
            <a:ext cx="8262938" cy="647700"/>
          </a:xfrm>
        </p:spPr>
        <p:txBody>
          <a:bodyPr/>
          <a:lstStyle/>
          <a:p>
            <a:r>
              <a:rPr lang="en-US" altLang="ko-KR" sz="3200">
                <a:latin typeface="Arial" pitchFamily="34" charset="0"/>
                <a:cs typeface="Arial" pitchFamily="34" charset="0"/>
              </a:rPr>
              <a:t> Simulation with two dropped packets</a:t>
            </a:r>
          </a:p>
        </p:txBody>
      </p:sp>
      <p:pic>
        <p:nvPicPr>
          <p:cNvPr id="1804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96975"/>
            <a:ext cx="8129588" cy="523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4319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B3754B0C-0EA4-4B65-94CE-CC895B82666D}" type="slidenum">
              <a:rPr lang="en-US" altLang="ko-KR">
                <a:cs typeface="Arial" pitchFamily="34" charset="0"/>
              </a:rPr>
              <a:pPr/>
              <a:t>34</a:t>
            </a:fld>
            <a:endParaRPr lang="en-US" altLang="ko-KR" sz="1000">
              <a:cs typeface="Arial" pitchFamily="34" charset="0"/>
            </a:endParaRPr>
          </a:p>
        </p:txBody>
      </p:sp>
      <p:sp>
        <p:nvSpPr>
          <p:cNvPr id="1806338" name="Rectangle 2"/>
          <p:cNvSpPr>
            <a:spLocks noGrp="1" noChangeArrowheads="1"/>
          </p:cNvSpPr>
          <p:nvPr>
            <p:ph type="title"/>
          </p:nvPr>
        </p:nvSpPr>
        <p:spPr>
          <a:xfrm>
            <a:off x="701675" y="400050"/>
            <a:ext cx="8118475" cy="647700"/>
          </a:xfrm>
        </p:spPr>
        <p:txBody>
          <a:bodyPr/>
          <a:lstStyle/>
          <a:p>
            <a:r>
              <a:rPr lang="en-US" altLang="ko-KR" sz="3200">
                <a:latin typeface="Arial" pitchFamily="34" charset="0"/>
                <a:cs typeface="Arial" pitchFamily="34" charset="0"/>
              </a:rPr>
              <a:t> Simulation with three dropped packets</a:t>
            </a:r>
          </a:p>
        </p:txBody>
      </p:sp>
      <p:grpSp>
        <p:nvGrpSpPr>
          <p:cNvPr id="3" name="그룹 2"/>
          <p:cNvGrpSpPr/>
          <p:nvPr/>
        </p:nvGrpSpPr>
        <p:grpSpPr>
          <a:xfrm>
            <a:off x="251520" y="1196975"/>
            <a:ext cx="8784976" cy="5256213"/>
            <a:chOff x="251520" y="1196975"/>
            <a:chExt cx="8784976" cy="5256213"/>
          </a:xfrm>
        </p:grpSpPr>
        <p:pic>
          <p:nvPicPr>
            <p:cNvPr id="1806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196975"/>
              <a:ext cx="8143875" cy="525621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491880" y="4509120"/>
              <a:ext cx="843501" cy="261610"/>
            </a:xfrm>
            <a:prstGeom prst="rect">
              <a:avLst/>
            </a:prstGeom>
            <a:noFill/>
            <a:ln>
              <a:solidFill>
                <a:srgbClr val="FF0000"/>
              </a:solidFill>
            </a:ln>
          </p:spPr>
          <p:txBody>
            <a:bodyPr wrap="none" rtlCol="0">
              <a:spAutoFit/>
            </a:bodyPr>
            <a:lstStyle/>
            <a:p>
              <a:r>
                <a:rPr lang="en-US" altLang="ko-KR" sz="1100" dirty="0" smtClean="0">
                  <a:solidFill>
                    <a:srgbClr val="FF0000"/>
                  </a:solidFill>
                </a:rPr>
                <a:t>Partial </a:t>
              </a:r>
              <a:r>
                <a:rPr lang="en-US" altLang="ko-KR" sz="1100" dirty="0" err="1" smtClean="0">
                  <a:solidFill>
                    <a:srgbClr val="FF0000"/>
                  </a:solidFill>
                </a:rPr>
                <a:t>ack</a:t>
              </a:r>
              <a:endParaRPr lang="ko-KR" altLang="en-US" sz="1100" dirty="0">
                <a:solidFill>
                  <a:srgbClr val="FF0000"/>
                </a:solidFill>
              </a:endParaRPr>
            </a:p>
          </p:txBody>
        </p:sp>
        <p:cxnSp>
          <p:nvCxnSpPr>
            <p:cNvPr id="5" name="직선 화살표 연결선 4"/>
            <p:cNvCxnSpPr/>
            <p:nvPr/>
          </p:nvCxnSpPr>
          <p:spPr bwMode="auto">
            <a:xfrm flipH="1">
              <a:off x="3419872" y="4770730"/>
              <a:ext cx="493758" cy="458470"/>
            </a:xfrm>
            <a:prstGeom prst="straightConnector1">
              <a:avLst/>
            </a:prstGeom>
            <a:solidFill>
              <a:schemeClr val="accent1"/>
            </a:solidFill>
            <a:ln w="12700" cap="flat" cmpd="sng" algn="ctr">
              <a:solidFill>
                <a:srgbClr val="FF0000"/>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직선 화살표 연결선 7"/>
            <p:cNvCxnSpPr/>
            <p:nvPr/>
          </p:nvCxnSpPr>
          <p:spPr bwMode="auto">
            <a:xfrm flipH="1">
              <a:off x="3851920" y="4786853"/>
              <a:ext cx="61710" cy="442347"/>
            </a:xfrm>
            <a:prstGeom prst="straightConnector1">
              <a:avLst/>
            </a:prstGeom>
            <a:solidFill>
              <a:schemeClr val="accent1"/>
            </a:solidFill>
            <a:ln w="12700" cap="flat" cmpd="sng" algn="ctr">
              <a:solidFill>
                <a:srgbClr val="FF0000"/>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직선 연결선 5"/>
            <p:cNvCxnSpPr/>
            <p:nvPr/>
          </p:nvCxnSpPr>
          <p:spPr bwMode="auto">
            <a:xfrm>
              <a:off x="251520" y="5225669"/>
              <a:ext cx="8784976" cy="0"/>
            </a:xfrm>
            <a:prstGeom prst="line">
              <a:avLst/>
            </a:prstGeom>
            <a:solidFill>
              <a:schemeClr val="accent1"/>
            </a:solidFill>
            <a:ln w="3175" cap="flat" cmpd="sng" algn="ctr">
              <a:solidFill>
                <a:srgbClr val="0000FF"/>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136412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D7110C6E-4C31-43D6-A331-0CAF2AF40A9D}" type="slidenum">
              <a:rPr lang="en-US" altLang="ko-KR">
                <a:cs typeface="Arial" pitchFamily="34" charset="0"/>
              </a:rPr>
              <a:pPr/>
              <a:t>35</a:t>
            </a:fld>
            <a:endParaRPr lang="en-US" altLang="ko-KR" sz="1000">
              <a:cs typeface="Arial" pitchFamily="34" charset="0"/>
            </a:endParaRPr>
          </a:p>
        </p:txBody>
      </p:sp>
      <p:sp>
        <p:nvSpPr>
          <p:cNvPr id="1808386" name="Rectangle 2"/>
          <p:cNvSpPr>
            <a:spLocks noGrp="1" noChangeArrowheads="1"/>
          </p:cNvSpPr>
          <p:nvPr>
            <p:ph type="title"/>
          </p:nvPr>
        </p:nvSpPr>
        <p:spPr>
          <a:xfrm>
            <a:off x="701675" y="400050"/>
            <a:ext cx="8118475" cy="647700"/>
          </a:xfrm>
        </p:spPr>
        <p:txBody>
          <a:bodyPr/>
          <a:lstStyle/>
          <a:p>
            <a:r>
              <a:rPr lang="en-US" altLang="ko-KR" sz="3200">
                <a:latin typeface="Arial" pitchFamily="34" charset="0"/>
                <a:cs typeface="Arial" pitchFamily="34" charset="0"/>
              </a:rPr>
              <a:t> Simulation with three dropped packets</a:t>
            </a:r>
          </a:p>
        </p:txBody>
      </p:sp>
      <p:pic>
        <p:nvPicPr>
          <p:cNvPr id="1808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485" y="1196752"/>
            <a:ext cx="8046994"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그룹 9"/>
          <p:cNvGrpSpPr/>
          <p:nvPr/>
        </p:nvGrpSpPr>
        <p:grpSpPr>
          <a:xfrm>
            <a:off x="3121580" y="2601249"/>
            <a:ext cx="946364" cy="539719"/>
            <a:chOff x="3121580" y="2574827"/>
            <a:chExt cx="946364" cy="539719"/>
          </a:xfrm>
        </p:grpSpPr>
        <p:sp>
          <p:nvSpPr>
            <p:cNvPr id="5" name="TextBox 4"/>
            <p:cNvSpPr txBox="1"/>
            <p:nvPr/>
          </p:nvSpPr>
          <p:spPr>
            <a:xfrm>
              <a:off x="3224443" y="2852936"/>
              <a:ext cx="843501" cy="261610"/>
            </a:xfrm>
            <a:prstGeom prst="rect">
              <a:avLst/>
            </a:prstGeom>
            <a:noFill/>
            <a:ln>
              <a:solidFill>
                <a:srgbClr val="FF0000"/>
              </a:solidFill>
            </a:ln>
          </p:spPr>
          <p:txBody>
            <a:bodyPr wrap="none" rtlCol="0">
              <a:spAutoFit/>
            </a:bodyPr>
            <a:lstStyle/>
            <a:p>
              <a:r>
                <a:rPr lang="en-US" altLang="ko-KR" sz="1100" dirty="0" smtClean="0">
                  <a:solidFill>
                    <a:srgbClr val="FF0000"/>
                  </a:solidFill>
                </a:rPr>
                <a:t>Partial </a:t>
              </a:r>
              <a:r>
                <a:rPr lang="en-US" altLang="ko-KR" sz="1100" dirty="0" err="1" smtClean="0">
                  <a:solidFill>
                    <a:srgbClr val="FF0000"/>
                  </a:solidFill>
                </a:rPr>
                <a:t>ack</a:t>
              </a:r>
              <a:endParaRPr lang="ko-KR" altLang="en-US" sz="1100" dirty="0">
                <a:solidFill>
                  <a:srgbClr val="FF0000"/>
                </a:solidFill>
              </a:endParaRPr>
            </a:p>
          </p:txBody>
        </p:sp>
        <p:cxnSp>
          <p:nvCxnSpPr>
            <p:cNvPr id="6" name="직선 화살표 연결선 5"/>
            <p:cNvCxnSpPr/>
            <p:nvPr/>
          </p:nvCxnSpPr>
          <p:spPr bwMode="auto">
            <a:xfrm flipH="1" flipV="1">
              <a:off x="3121580" y="2636912"/>
              <a:ext cx="493758" cy="216024"/>
            </a:xfrm>
            <a:prstGeom prst="straightConnector1">
              <a:avLst/>
            </a:prstGeom>
            <a:solidFill>
              <a:schemeClr val="accent1"/>
            </a:solidFill>
            <a:ln w="12700" cap="flat" cmpd="sng" algn="ctr">
              <a:solidFill>
                <a:srgbClr val="FF0000"/>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직선 화살표 연결선 6"/>
            <p:cNvCxnSpPr/>
            <p:nvPr/>
          </p:nvCxnSpPr>
          <p:spPr bwMode="auto">
            <a:xfrm flipH="1" flipV="1">
              <a:off x="3419872" y="2574827"/>
              <a:ext cx="200269" cy="278109"/>
            </a:xfrm>
            <a:prstGeom prst="straightConnector1">
              <a:avLst/>
            </a:prstGeom>
            <a:solidFill>
              <a:schemeClr val="accent1"/>
            </a:solidFill>
            <a:ln w="12700" cap="flat" cmpd="sng" algn="ctr">
              <a:solidFill>
                <a:srgbClr val="FF0000"/>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0944691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F6778616-6576-4B1E-8739-0BE4DE4D3E51}" type="slidenum">
              <a:rPr lang="en-US" altLang="ko-KR">
                <a:cs typeface="Arial" pitchFamily="34" charset="0"/>
              </a:rPr>
              <a:pPr/>
              <a:t>36</a:t>
            </a:fld>
            <a:endParaRPr lang="en-US" altLang="ko-KR" sz="1000">
              <a:cs typeface="Arial" pitchFamily="34" charset="0"/>
            </a:endParaRPr>
          </a:p>
        </p:txBody>
      </p:sp>
      <p:sp>
        <p:nvSpPr>
          <p:cNvPr id="1777666" name="Rectangle 2"/>
          <p:cNvSpPr>
            <a:spLocks noGrp="1" noChangeArrowheads="1"/>
          </p:cNvSpPr>
          <p:nvPr>
            <p:ph type="title"/>
          </p:nvPr>
        </p:nvSpPr>
        <p:spPr/>
        <p:txBody>
          <a:bodyPr/>
          <a:lstStyle/>
          <a:p>
            <a:r>
              <a:rPr lang="en-US" altLang="ko-KR">
                <a:latin typeface="Arial" pitchFamily="34" charset="0"/>
                <a:cs typeface="Arial" pitchFamily="34" charset="0"/>
              </a:rPr>
              <a:t>Observed TCP Problems</a:t>
            </a:r>
          </a:p>
        </p:txBody>
      </p:sp>
      <p:sp>
        <p:nvSpPr>
          <p:cNvPr id="1777667" name="Rectangle 3"/>
          <p:cNvSpPr>
            <a:spLocks noGrp="1" noChangeArrowheads="1"/>
          </p:cNvSpPr>
          <p:nvPr>
            <p:ph type="body" idx="1"/>
          </p:nvPr>
        </p:nvSpPr>
        <p:spPr>
          <a:xfrm>
            <a:off x="251520" y="1196752"/>
            <a:ext cx="8784976" cy="3794125"/>
          </a:xfrm>
        </p:spPr>
        <p:txBody>
          <a:bodyPr/>
          <a:lstStyle/>
          <a:p>
            <a:r>
              <a:rPr lang="en-US" altLang="ko-KR" dirty="0" smtClean="0">
                <a:latin typeface="Arial" pitchFamily="34" charset="0"/>
                <a:cs typeface="Arial" pitchFamily="34" charset="0"/>
              </a:rPr>
              <a:t>Timeout </a:t>
            </a:r>
            <a:r>
              <a:rPr lang="en-US" altLang="ko-KR" dirty="0">
                <a:latin typeface="Arial" pitchFamily="34" charset="0"/>
                <a:cs typeface="Arial" pitchFamily="34" charset="0"/>
              </a:rPr>
              <a:t>&gt;&gt; fast </a:t>
            </a:r>
            <a:r>
              <a:rPr lang="en-US" altLang="ko-KR" dirty="0" err="1">
                <a:latin typeface="Arial" pitchFamily="34" charset="0"/>
                <a:cs typeface="Arial" pitchFamily="34" charset="0"/>
              </a:rPr>
              <a:t>rexmit</a:t>
            </a:r>
            <a:endParaRPr lang="en-US" altLang="ko-KR" dirty="0">
              <a:latin typeface="Arial" pitchFamily="34" charset="0"/>
              <a:cs typeface="Arial" pitchFamily="34" charset="0"/>
            </a:endParaRPr>
          </a:p>
          <a:p>
            <a:pPr lvl="1"/>
            <a:r>
              <a:rPr lang="en-US" altLang="ko-KR" dirty="0">
                <a:latin typeface="Arial" pitchFamily="34" charset="0"/>
                <a:cs typeface="Arial" pitchFamily="34" charset="0"/>
              </a:rPr>
              <a:t>Need 3 </a:t>
            </a:r>
            <a:r>
              <a:rPr lang="en-US" altLang="ko-KR" dirty="0" err="1">
                <a:latin typeface="Arial" pitchFamily="34" charset="0"/>
                <a:cs typeface="Arial" pitchFamily="34" charset="0"/>
              </a:rPr>
              <a:t>dupacks</a:t>
            </a:r>
            <a:r>
              <a:rPr lang="en-US" altLang="ko-KR" dirty="0">
                <a:latin typeface="Arial" pitchFamily="34" charset="0"/>
                <a:cs typeface="Arial" pitchFamily="34" charset="0"/>
              </a:rPr>
              <a:t>/sacks</a:t>
            </a:r>
          </a:p>
          <a:p>
            <a:pPr lvl="1"/>
            <a:r>
              <a:rPr lang="en-US" altLang="ko-KR" dirty="0">
                <a:latin typeface="Arial" pitchFamily="34" charset="0"/>
                <a:cs typeface="Arial" pitchFamily="34" charset="0"/>
              </a:rPr>
              <a:t>Not great </a:t>
            </a:r>
            <a:r>
              <a:rPr lang="en-US" altLang="ko-KR" dirty="0">
                <a:solidFill>
                  <a:srgbClr val="FF0000"/>
                </a:solidFill>
                <a:latin typeface="Arial" pitchFamily="34" charset="0"/>
                <a:cs typeface="Arial" pitchFamily="34" charset="0"/>
              </a:rPr>
              <a:t>for small transfers</a:t>
            </a:r>
          </a:p>
          <a:p>
            <a:pPr lvl="2"/>
            <a:r>
              <a:rPr lang="en-US" altLang="ko-KR" dirty="0">
                <a:latin typeface="Arial" pitchFamily="34" charset="0"/>
                <a:cs typeface="Arial" pitchFamily="34" charset="0"/>
              </a:rPr>
              <a:t>Don’t have 3 packets </a:t>
            </a:r>
            <a:r>
              <a:rPr lang="en-US" altLang="ko-KR" dirty="0" smtClean="0">
                <a:latin typeface="Arial" pitchFamily="34" charset="0"/>
                <a:cs typeface="Arial" pitchFamily="34" charset="0"/>
              </a:rPr>
              <a:t>outstanding</a:t>
            </a:r>
          </a:p>
          <a:p>
            <a:r>
              <a:rPr lang="en-US" altLang="ko-KR" dirty="0">
                <a:latin typeface="Arial" pitchFamily="34" charset="0"/>
                <a:cs typeface="Arial" pitchFamily="34" charset="0"/>
              </a:rPr>
              <a:t>Too many small packets</a:t>
            </a:r>
          </a:p>
          <a:p>
            <a:pPr lvl="1"/>
            <a:r>
              <a:rPr lang="en-US" altLang="ko-KR" dirty="0">
                <a:latin typeface="Arial" pitchFamily="34" charset="0"/>
                <a:cs typeface="Arial" pitchFamily="34" charset="0"/>
              </a:rPr>
              <a:t>Solution: </a:t>
            </a:r>
            <a:r>
              <a:rPr lang="en-US" altLang="ko-KR" b="1" dirty="0">
                <a:solidFill>
                  <a:srgbClr val="0000FF"/>
                </a:solidFill>
                <a:latin typeface="Arial" pitchFamily="34" charset="0"/>
                <a:cs typeface="Arial" pitchFamily="34" charset="0"/>
              </a:rPr>
              <a:t>Delayed ACKS</a:t>
            </a:r>
            <a:endParaRPr lang="en-US" altLang="en-US" b="1" dirty="0">
              <a:solidFill>
                <a:srgbClr val="0000FF"/>
              </a:solidFill>
              <a:latin typeface="Arial" pitchFamily="34" charset="0"/>
              <a:cs typeface="Arial" pitchFamily="34" charset="0"/>
            </a:endParaRPr>
          </a:p>
          <a:p>
            <a:pPr lvl="2"/>
            <a:r>
              <a:rPr lang="en-US" altLang="en-US" dirty="0">
                <a:latin typeface="Arial" pitchFamily="34" charset="0"/>
                <a:cs typeface="Arial" pitchFamily="34" charset="0"/>
              </a:rPr>
              <a:t>Don’t ACK data immediately</a:t>
            </a:r>
          </a:p>
          <a:p>
            <a:pPr lvl="2"/>
            <a:r>
              <a:rPr lang="en-US" altLang="en-US" dirty="0">
                <a:latin typeface="Arial" pitchFamily="34" charset="0"/>
                <a:cs typeface="Arial" pitchFamily="34" charset="0"/>
              </a:rPr>
              <a:t>Wait 200ms (must be less than 500ms – why?)</a:t>
            </a:r>
          </a:p>
          <a:p>
            <a:pPr lvl="2"/>
            <a:r>
              <a:rPr lang="en-US" altLang="en-US" dirty="0">
                <a:latin typeface="Arial" pitchFamily="34" charset="0"/>
                <a:cs typeface="Arial" pitchFamily="34" charset="0"/>
              </a:rPr>
              <a:t>Must ACK every other packet(full sized incoming segment)</a:t>
            </a:r>
          </a:p>
          <a:p>
            <a:pPr lvl="2"/>
            <a:r>
              <a:rPr lang="en-US" altLang="en-US" dirty="0">
                <a:latin typeface="Arial" pitchFamily="34" charset="0"/>
                <a:cs typeface="Arial" pitchFamily="34" charset="0"/>
              </a:rPr>
              <a:t>Must not delay duplicate ACKs(why?)</a:t>
            </a:r>
            <a:endParaRPr lang="en-US" altLang="ko-KR" sz="2000" dirty="0">
              <a:latin typeface="Arial" pitchFamily="34" charset="0"/>
              <a:cs typeface="Arial" pitchFamily="34" charset="0"/>
            </a:endParaRPr>
          </a:p>
          <a:p>
            <a:pPr lvl="2">
              <a:buFont typeface="Symbol"/>
              <a:buChar char="Þ"/>
            </a:pPr>
            <a:r>
              <a:rPr lang="en-US" altLang="ko-KR" sz="2000" dirty="0">
                <a:latin typeface="Arial" pitchFamily="34" charset="0"/>
                <a:cs typeface="Arial" pitchFamily="34" charset="0"/>
              </a:rPr>
              <a:t>reducing protocol overhead but reducing application performance</a:t>
            </a:r>
          </a:p>
          <a:p>
            <a:pPr lvl="1"/>
            <a:r>
              <a:rPr lang="en-US" altLang="en-US" dirty="0">
                <a:latin typeface="Arial" pitchFamily="34" charset="0"/>
                <a:cs typeface="Arial" pitchFamily="34" charset="0"/>
              </a:rPr>
              <a:t>Silly Window Syndrome</a:t>
            </a:r>
          </a:p>
          <a:p>
            <a:pPr lvl="2"/>
            <a:endParaRPr lang="en-US" altLang="ko-KR" dirty="0">
              <a:latin typeface="Arial" pitchFamily="34" charset="0"/>
              <a:cs typeface="Arial" pitchFamily="34" charset="0"/>
            </a:endParaRPr>
          </a:p>
        </p:txBody>
      </p:sp>
    </p:spTree>
    <p:extLst>
      <p:ext uri="{BB962C8B-B14F-4D97-AF65-F5344CB8AC3E}">
        <p14:creationId xmlns:p14="http://schemas.microsoft.com/office/powerpoint/2010/main" val="20497759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0DC4CD03-C897-4B9B-BECF-230296AD7962}" type="slidenum">
              <a:rPr lang="en-US" altLang="ko-KR">
                <a:cs typeface="Arial" pitchFamily="34" charset="0"/>
              </a:rPr>
              <a:pPr/>
              <a:t>37</a:t>
            </a:fld>
            <a:endParaRPr lang="en-US" altLang="ko-KR" sz="1000">
              <a:cs typeface="Arial" pitchFamily="34" charset="0"/>
            </a:endParaRPr>
          </a:p>
        </p:txBody>
      </p:sp>
      <p:sp>
        <p:nvSpPr>
          <p:cNvPr id="1781762" name="Rectangle 2"/>
          <p:cNvSpPr>
            <a:spLocks noGrp="1" noChangeArrowheads="1"/>
          </p:cNvSpPr>
          <p:nvPr>
            <p:ph type="title"/>
          </p:nvPr>
        </p:nvSpPr>
        <p:spPr/>
        <p:txBody>
          <a:bodyPr/>
          <a:lstStyle/>
          <a:p>
            <a:r>
              <a:rPr lang="en-US" altLang="en-US" dirty="0">
                <a:latin typeface="Arial" pitchFamily="34" charset="0"/>
                <a:cs typeface="Arial" pitchFamily="34" charset="0"/>
              </a:rPr>
              <a:t>Silly Window Syndrome</a:t>
            </a:r>
          </a:p>
        </p:txBody>
      </p:sp>
      <p:sp>
        <p:nvSpPr>
          <p:cNvPr id="1781763" name="Rectangle 3"/>
          <p:cNvSpPr>
            <a:spLocks noGrp="1" noChangeArrowheads="1"/>
          </p:cNvSpPr>
          <p:nvPr>
            <p:ph type="body" idx="1"/>
          </p:nvPr>
        </p:nvSpPr>
        <p:spPr>
          <a:xfrm>
            <a:off x="179512" y="1365250"/>
            <a:ext cx="8784976" cy="4944070"/>
          </a:xfrm>
        </p:spPr>
        <p:txBody>
          <a:bodyPr/>
          <a:lstStyle/>
          <a:p>
            <a:r>
              <a:rPr lang="en-US" altLang="en-US" sz="2400" dirty="0">
                <a:latin typeface="Arial" pitchFamily="34" charset="0"/>
                <a:cs typeface="Arial" pitchFamily="34" charset="0"/>
              </a:rPr>
              <a:t>Problem: (Clark, 1982)</a:t>
            </a:r>
          </a:p>
          <a:p>
            <a:pPr lvl="1"/>
            <a:r>
              <a:rPr lang="en-US" altLang="en-US" sz="2000" dirty="0">
                <a:latin typeface="Arial" pitchFamily="34" charset="0"/>
                <a:cs typeface="Arial" pitchFamily="34" charset="0"/>
              </a:rPr>
              <a:t>If receiver advertises small increases in the  receive </a:t>
            </a:r>
            <a:r>
              <a:rPr lang="en-US" altLang="en-US" sz="2000" dirty="0" smtClean="0">
                <a:latin typeface="Arial" pitchFamily="34" charset="0"/>
                <a:cs typeface="Arial" pitchFamily="34" charset="0"/>
              </a:rPr>
              <a:t>window(due to small available buffer size) </a:t>
            </a:r>
            <a:r>
              <a:rPr lang="en-US" altLang="en-US" sz="2000" dirty="0">
                <a:latin typeface="Arial" pitchFamily="34" charset="0"/>
                <a:cs typeface="Arial" pitchFamily="34" charset="0"/>
              </a:rPr>
              <a:t>then the sender may waste time sending lots of small </a:t>
            </a:r>
            <a:r>
              <a:rPr lang="en-US" altLang="en-US" sz="2000" dirty="0" smtClean="0">
                <a:latin typeface="Arial" pitchFamily="34" charset="0"/>
                <a:cs typeface="Arial" pitchFamily="34" charset="0"/>
              </a:rPr>
              <a:t>packets =&gt; receiver can’t process all incoming data =&gt; almost buffer full =&gt; </a:t>
            </a:r>
            <a:r>
              <a:rPr lang="en-US" altLang="en-US" sz="2000" dirty="0" smtClean="0">
                <a:solidFill>
                  <a:srgbClr val="FF0000"/>
                </a:solidFill>
                <a:latin typeface="Arial" pitchFamily="34" charset="0"/>
                <a:cs typeface="Arial" pitchFamily="34" charset="0"/>
              </a:rPr>
              <a:t>vicious cycle</a:t>
            </a:r>
            <a:r>
              <a:rPr lang="en-US" altLang="en-US" sz="2000" dirty="0" smtClean="0">
                <a:latin typeface="Arial" pitchFamily="34" charset="0"/>
                <a:cs typeface="Arial" pitchFamily="34" charset="0"/>
              </a:rPr>
              <a:t>)</a:t>
            </a:r>
          </a:p>
          <a:p>
            <a:pPr lvl="1"/>
            <a:r>
              <a:rPr lang="en-US" altLang="ko-KR" sz="2000" i="1" dirty="0">
                <a:latin typeface="Arial" pitchFamily="34" charset="0"/>
                <a:cs typeface="Arial" pitchFamily="34" charset="0"/>
              </a:rPr>
              <a:t>Silly window syndrome occurs when the window is almost full</a:t>
            </a:r>
            <a:r>
              <a:rPr lang="en-US" altLang="ko-KR" sz="2000" dirty="0" smtClean="0"/>
              <a:t>.</a:t>
            </a:r>
            <a:endParaRPr lang="en-US" altLang="en-US" sz="2000" dirty="0" smtClean="0">
              <a:latin typeface="Arial" pitchFamily="34" charset="0"/>
              <a:cs typeface="Arial" pitchFamily="34" charset="0"/>
            </a:endParaRPr>
          </a:p>
          <a:p>
            <a:r>
              <a:rPr lang="en-US" altLang="en-US" sz="2400" dirty="0" smtClean="0">
                <a:latin typeface="Arial" pitchFamily="34" charset="0"/>
                <a:cs typeface="Arial" pitchFamily="34" charset="0"/>
              </a:rPr>
              <a:t>Solution</a:t>
            </a:r>
            <a:endParaRPr lang="en-US" altLang="en-US" sz="2400" dirty="0">
              <a:latin typeface="Arial" pitchFamily="34" charset="0"/>
              <a:cs typeface="Arial" pitchFamily="34" charset="0"/>
            </a:endParaRPr>
          </a:p>
          <a:p>
            <a:pPr lvl="1"/>
            <a:r>
              <a:rPr lang="en-US" altLang="ko-KR" sz="2000" b="1" i="1" dirty="0" smtClean="0">
                <a:latin typeface="Arial" pitchFamily="34" charset="0"/>
                <a:cs typeface="Arial" pitchFamily="34" charset="0"/>
              </a:rPr>
              <a:t>Receive-side </a:t>
            </a:r>
            <a:r>
              <a:rPr lang="en-US" altLang="ko-KR" sz="2000" b="1" i="1" dirty="0">
                <a:latin typeface="Arial" pitchFamily="34" charset="0"/>
                <a:cs typeface="Arial" pitchFamily="34" charset="0"/>
              </a:rPr>
              <a:t>silly window </a:t>
            </a:r>
            <a:r>
              <a:rPr lang="en-US" altLang="ko-KR" sz="2000" b="1" i="1" dirty="0" smtClean="0">
                <a:latin typeface="Arial" pitchFamily="34" charset="0"/>
                <a:cs typeface="Arial" pitchFamily="34" charset="0"/>
              </a:rPr>
              <a:t>avoidance</a:t>
            </a:r>
            <a:r>
              <a:rPr lang="en-US" altLang="en-US" sz="2000" dirty="0" smtClean="0">
                <a:latin typeface="Arial" pitchFamily="34" charset="0"/>
                <a:cs typeface="Arial" pitchFamily="34" charset="0"/>
              </a:rPr>
              <a:t>:(David Clack)</a:t>
            </a:r>
          </a:p>
          <a:p>
            <a:pPr lvl="2"/>
            <a:r>
              <a:rPr lang="en-US" altLang="en-US" dirty="0" smtClean="0">
                <a:latin typeface="Arial" pitchFamily="34" charset="0"/>
                <a:cs typeface="Arial" pitchFamily="34" charset="0"/>
              </a:rPr>
              <a:t>Receiver </a:t>
            </a:r>
            <a:r>
              <a:rPr lang="en-US" altLang="en-US" dirty="0">
                <a:solidFill>
                  <a:srgbClr val="FF0000"/>
                </a:solidFill>
                <a:latin typeface="Arial" pitchFamily="34" charset="0"/>
                <a:cs typeface="Arial" pitchFamily="34" charset="0"/>
              </a:rPr>
              <a:t>must not </a:t>
            </a:r>
            <a:r>
              <a:rPr lang="en-US" altLang="en-US" dirty="0">
                <a:latin typeface="Arial" pitchFamily="34" charset="0"/>
                <a:cs typeface="Arial" pitchFamily="34" charset="0"/>
              </a:rPr>
              <a:t>advertise small window increases </a:t>
            </a:r>
          </a:p>
          <a:p>
            <a:pPr lvl="2"/>
            <a:r>
              <a:rPr lang="en-US" altLang="en-US" dirty="0">
                <a:latin typeface="Arial" pitchFamily="34" charset="0"/>
                <a:cs typeface="Arial" pitchFamily="34" charset="0"/>
              </a:rPr>
              <a:t>Increase window by min(MSS</a:t>
            </a:r>
            <a:r>
              <a:rPr lang="en-US" altLang="en-US" dirty="0" smtClean="0">
                <a:latin typeface="Arial" pitchFamily="34" charset="0"/>
                <a:cs typeface="Arial" pitchFamily="34" charset="0"/>
              </a:rPr>
              <a:t>, </a:t>
            </a:r>
            <a:r>
              <a:rPr lang="en-US" altLang="en-US" dirty="0" err="1" smtClean="0">
                <a:latin typeface="Arial" pitchFamily="34" charset="0"/>
                <a:cs typeface="Arial" pitchFamily="34" charset="0"/>
              </a:rPr>
              <a:t>RecvBuffer</a:t>
            </a:r>
            <a:r>
              <a:rPr lang="en-US" altLang="en-US" dirty="0" smtClean="0">
                <a:latin typeface="Arial" pitchFamily="34" charset="0"/>
                <a:cs typeface="Arial" pitchFamily="34" charset="0"/>
              </a:rPr>
              <a:t>/2</a:t>
            </a:r>
            <a:r>
              <a:rPr lang="en-US" altLang="en-US" dirty="0">
                <a:latin typeface="Arial" pitchFamily="34" charset="0"/>
                <a:cs typeface="Arial" pitchFamily="34" charset="0"/>
              </a:rPr>
              <a:t>)</a:t>
            </a:r>
          </a:p>
        </p:txBody>
      </p:sp>
    </p:spTree>
    <p:extLst>
      <p:ext uri="{BB962C8B-B14F-4D97-AF65-F5344CB8AC3E}">
        <p14:creationId xmlns:p14="http://schemas.microsoft.com/office/powerpoint/2010/main" val="21043918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817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817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817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817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8176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78176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781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63" grpId="0" build="p" bldLvl="2"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592F18AD-B3CA-46FF-A0F2-B98901A00209}" type="slidenum">
              <a:rPr lang="en-US" altLang="ko-KR">
                <a:cs typeface="Arial" pitchFamily="34" charset="0"/>
              </a:rPr>
              <a:pPr/>
              <a:t>38</a:t>
            </a:fld>
            <a:endParaRPr lang="en-US" altLang="ko-KR" sz="1000">
              <a:cs typeface="Arial" pitchFamily="34" charset="0"/>
            </a:endParaRPr>
          </a:p>
        </p:txBody>
      </p:sp>
      <p:sp>
        <p:nvSpPr>
          <p:cNvPr id="1783810" name="Rectangle 2"/>
          <p:cNvSpPr>
            <a:spLocks noGrp="1" noChangeArrowheads="1"/>
          </p:cNvSpPr>
          <p:nvPr>
            <p:ph type="title"/>
          </p:nvPr>
        </p:nvSpPr>
        <p:spPr>
          <a:xfrm>
            <a:off x="251520" y="400050"/>
            <a:ext cx="8640959" cy="647700"/>
          </a:xfrm>
        </p:spPr>
        <p:txBody>
          <a:bodyPr/>
          <a:lstStyle/>
          <a:p>
            <a:r>
              <a:rPr lang="en-US" altLang="en-US" dirty="0" smtClean="0">
                <a:latin typeface="Arial" pitchFamily="34" charset="0"/>
                <a:cs typeface="Arial" pitchFamily="34" charset="0"/>
              </a:rPr>
              <a:t>Silly window syndrome: </a:t>
            </a:r>
            <a:r>
              <a:rPr lang="en-US" altLang="en-US" sz="2800" dirty="0" smtClean="0">
                <a:latin typeface="Arial" pitchFamily="34" charset="0"/>
                <a:cs typeface="Arial" pitchFamily="34" charset="0"/>
              </a:rPr>
              <a:t>Nagel’s </a:t>
            </a:r>
            <a:r>
              <a:rPr lang="en-US" altLang="en-US" sz="2800" dirty="0">
                <a:latin typeface="Arial" pitchFamily="34" charset="0"/>
                <a:cs typeface="Arial" pitchFamily="34" charset="0"/>
              </a:rPr>
              <a:t>Algorithm</a:t>
            </a:r>
          </a:p>
        </p:txBody>
      </p:sp>
      <p:sp>
        <p:nvSpPr>
          <p:cNvPr id="1783811" name="Rectangle 3"/>
          <p:cNvSpPr>
            <a:spLocks noGrp="1" noChangeArrowheads="1"/>
          </p:cNvSpPr>
          <p:nvPr>
            <p:ph type="body" idx="1"/>
          </p:nvPr>
        </p:nvSpPr>
        <p:spPr>
          <a:xfrm>
            <a:off x="179512" y="1295400"/>
            <a:ext cx="8856984" cy="4495800"/>
          </a:xfrm>
        </p:spPr>
        <p:txBody>
          <a:bodyPr/>
          <a:lstStyle/>
          <a:p>
            <a:r>
              <a:rPr lang="en-US" altLang="en-US" sz="2400" dirty="0">
                <a:latin typeface="Arial" pitchFamily="34" charset="0"/>
                <a:cs typeface="Arial" pitchFamily="34" charset="0"/>
              </a:rPr>
              <a:t>Small packet problem:</a:t>
            </a:r>
          </a:p>
          <a:p>
            <a:pPr lvl="1"/>
            <a:r>
              <a:rPr lang="en-US" altLang="en-US" sz="2000" dirty="0">
                <a:latin typeface="Arial" pitchFamily="34" charset="0"/>
                <a:cs typeface="Arial" pitchFamily="34" charset="0"/>
              </a:rPr>
              <a:t>Don’t want to send a 41 byte packet for each </a:t>
            </a:r>
            <a:r>
              <a:rPr lang="en-US" altLang="en-US" sz="2000" dirty="0" smtClean="0">
                <a:latin typeface="Arial" pitchFamily="34" charset="0"/>
                <a:cs typeface="Arial" pitchFamily="34" charset="0"/>
              </a:rPr>
              <a:t>keystroke</a:t>
            </a:r>
          </a:p>
          <a:p>
            <a:pPr lvl="2"/>
            <a:r>
              <a:rPr lang="en-US" altLang="en-US" sz="1600" dirty="0" smtClean="0">
                <a:latin typeface="Arial" pitchFamily="34" charset="0"/>
                <a:cs typeface="Arial" pitchFamily="34" charset="0"/>
              </a:rPr>
              <a:t>1 byte of information + 40 bytes header : telnet session</a:t>
            </a:r>
          </a:p>
          <a:p>
            <a:pPr lvl="1"/>
            <a:r>
              <a:rPr lang="en-US" altLang="en-US" sz="2000" dirty="0" smtClean="0">
                <a:latin typeface="Arial" pitchFamily="34" charset="0"/>
                <a:cs typeface="Arial" pitchFamily="34" charset="0"/>
              </a:rPr>
              <a:t>How </a:t>
            </a:r>
            <a:r>
              <a:rPr lang="en-US" altLang="en-US" sz="2000" dirty="0">
                <a:latin typeface="Arial" pitchFamily="34" charset="0"/>
                <a:cs typeface="Arial" pitchFamily="34" charset="0"/>
              </a:rPr>
              <a:t>long to wait for more data</a:t>
            </a:r>
            <a:r>
              <a:rPr lang="en-US" altLang="en-US" sz="2000" dirty="0" smtClean="0">
                <a:latin typeface="Arial" pitchFamily="34" charset="0"/>
                <a:cs typeface="Arial" pitchFamily="34" charset="0"/>
              </a:rPr>
              <a:t>?</a:t>
            </a:r>
          </a:p>
          <a:p>
            <a:pPr lvl="1"/>
            <a:r>
              <a:rPr lang="en-US" altLang="ko-KR" sz="2000" i="1" dirty="0" smtClean="0">
                <a:solidFill>
                  <a:srgbClr val="FF0000"/>
                </a:solidFill>
                <a:latin typeface="Arial" pitchFamily="34" charset="0"/>
                <a:cs typeface="Arial" pitchFamily="34" charset="0"/>
              </a:rPr>
              <a:t>Applications </a:t>
            </a:r>
            <a:r>
              <a:rPr lang="en-US" altLang="ko-KR" sz="2000" i="1" dirty="0">
                <a:solidFill>
                  <a:srgbClr val="FF0000"/>
                </a:solidFill>
                <a:latin typeface="Arial" pitchFamily="34" charset="0"/>
                <a:cs typeface="Arial" pitchFamily="34" charset="0"/>
              </a:rPr>
              <a:t>such as networked multiplayer video </a:t>
            </a:r>
            <a:r>
              <a:rPr lang="en-US" altLang="ko-KR" sz="2000" i="1" dirty="0" smtClean="0">
                <a:solidFill>
                  <a:srgbClr val="FF0000"/>
                </a:solidFill>
                <a:latin typeface="Arial" pitchFamily="34" charset="0"/>
                <a:cs typeface="Arial" pitchFamily="34" charset="0"/>
              </a:rPr>
              <a:t>games?</a:t>
            </a:r>
          </a:p>
          <a:p>
            <a:pPr lvl="2"/>
            <a:r>
              <a:rPr lang="en-US" altLang="ko-KR" sz="1600" b="1" dirty="0">
                <a:latin typeface="Arial" pitchFamily="34" charset="0"/>
                <a:cs typeface="Arial" pitchFamily="34" charset="0"/>
              </a:rPr>
              <a:t> </a:t>
            </a:r>
            <a:r>
              <a:rPr lang="en-US" altLang="ko-KR" sz="1600" b="1" dirty="0" smtClean="0">
                <a:latin typeface="Arial" pitchFamily="34" charset="0"/>
                <a:cs typeface="Arial" pitchFamily="34" charset="0"/>
              </a:rPr>
              <a:t>use</a:t>
            </a:r>
            <a:r>
              <a:rPr lang="en-US" altLang="ko-KR" sz="1600" b="1" dirty="0">
                <a:latin typeface="Arial" pitchFamily="34" charset="0"/>
                <a:cs typeface="Arial" pitchFamily="34" charset="0"/>
              </a:rPr>
              <a:t> TCP_NODELAY </a:t>
            </a:r>
            <a:r>
              <a:rPr lang="en-US" altLang="ko-KR" sz="1600" b="1" dirty="0" smtClean="0">
                <a:latin typeface="Arial" pitchFamily="34" charset="0"/>
                <a:cs typeface="Arial" pitchFamily="34" charset="0"/>
              </a:rPr>
              <a:t>(set to on) to </a:t>
            </a:r>
            <a:r>
              <a:rPr lang="en-US" altLang="ko-KR" sz="1600" b="1" dirty="0">
                <a:latin typeface="Arial" pitchFamily="34" charset="0"/>
                <a:cs typeface="Arial" pitchFamily="34" charset="0"/>
              </a:rPr>
              <a:t>bypass the Nagle delay</a:t>
            </a:r>
            <a:r>
              <a:rPr lang="en-US" altLang="ko-KR" sz="1600" b="1" dirty="0" smtClean="0">
                <a:latin typeface="Arial" pitchFamily="34" charset="0"/>
                <a:cs typeface="Arial" pitchFamily="34" charset="0"/>
              </a:rPr>
              <a:t>.</a:t>
            </a:r>
          </a:p>
          <a:p>
            <a:pPr lvl="2"/>
            <a:endParaRPr lang="en-US" altLang="en-US" sz="1600" b="1" i="1" dirty="0">
              <a:solidFill>
                <a:srgbClr val="FF0000"/>
              </a:solidFill>
              <a:latin typeface="Arial" pitchFamily="34" charset="0"/>
              <a:cs typeface="Arial" pitchFamily="34" charset="0"/>
            </a:endParaRPr>
          </a:p>
          <a:p>
            <a:r>
              <a:rPr lang="en-US" altLang="en-US" sz="2400" dirty="0">
                <a:latin typeface="Arial" pitchFamily="34" charset="0"/>
                <a:cs typeface="Arial" pitchFamily="34" charset="0"/>
              </a:rPr>
              <a:t>Solution</a:t>
            </a:r>
            <a:r>
              <a:rPr lang="en-US" altLang="en-US" sz="2400" dirty="0" smtClean="0">
                <a:latin typeface="Arial" pitchFamily="34" charset="0"/>
                <a:cs typeface="Arial" pitchFamily="34" charset="0"/>
              </a:rPr>
              <a:t>: </a:t>
            </a:r>
            <a:r>
              <a:rPr lang="en-US" altLang="ko-KR" sz="2400" b="1" i="1" dirty="0">
                <a:latin typeface="Arial" pitchFamily="34" charset="0"/>
                <a:cs typeface="Arial" pitchFamily="34" charset="0"/>
              </a:rPr>
              <a:t>Send-side silly window </a:t>
            </a:r>
            <a:r>
              <a:rPr lang="en-US" altLang="ko-KR" sz="2400" b="1" i="1" dirty="0" smtClean="0">
                <a:latin typeface="Arial" pitchFamily="34" charset="0"/>
                <a:cs typeface="Arial" pitchFamily="34" charset="0"/>
              </a:rPr>
              <a:t>avoidance</a:t>
            </a:r>
            <a:endParaRPr lang="en-US" altLang="en-US" sz="2400" i="1" dirty="0">
              <a:latin typeface="Arial" pitchFamily="34" charset="0"/>
              <a:cs typeface="Arial" pitchFamily="34" charset="0"/>
            </a:endParaRPr>
          </a:p>
          <a:p>
            <a:pPr lvl="1"/>
            <a:r>
              <a:rPr lang="en-US" altLang="ko-KR" sz="2000" dirty="0" smtClean="0">
                <a:latin typeface="Arial" pitchFamily="34" charset="0"/>
                <a:cs typeface="Arial" pitchFamily="34" charset="0"/>
              </a:rPr>
              <a:t>The </a:t>
            </a:r>
            <a:r>
              <a:rPr lang="en-US" altLang="ko-KR" sz="2000" dirty="0">
                <a:latin typeface="Arial" pitchFamily="34" charset="0"/>
                <a:cs typeface="Arial" pitchFamily="34" charset="0"/>
              </a:rPr>
              <a:t>sender sends the first segment even if it is a small </a:t>
            </a:r>
            <a:r>
              <a:rPr lang="en-US" altLang="ko-KR" sz="2000" dirty="0" smtClean="0">
                <a:latin typeface="Arial" pitchFamily="34" charset="0"/>
                <a:cs typeface="Arial" pitchFamily="34" charset="0"/>
              </a:rPr>
              <a:t>one. Then</a:t>
            </a:r>
          </a:p>
          <a:p>
            <a:pPr lvl="1"/>
            <a:r>
              <a:rPr lang="en-US" altLang="ko-KR" sz="2000" dirty="0" smtClean="0">
                <a:latin typeface="Arial" pitchFamily="34" charset="0"/>
                <a:cs typeface="Arial" pitchFamily="34" charset="0"/>
              </a:rPr>
              <a:t>The </a:t>
            </a:r>
            <a:r>
              <a:rPr lang="en-US" altLang="ko-KR" sz="2000" dirty="0">
                <a:latin typeface="Arial" pitchFamily="34" charset="0"/>
                <a:cs typeface="Arial" pitchFamily="34" charset="0"/>
              </a:rPr>
              <a:t>sender waits until an </a:t>
            </a:r>
            <a:r>
              <a:rPr lang="en-US" altLang="ko-KR" sz="2000" dirty="0" smtClean="0">
                <a:latin typeface="Arial" pitchFamily="34" charset="0"/>
                <a:cs typeface="Arial" pitchFamily="34" charset="0"/>
              </a:rPr>
              <a:t>ACK</a:t>
            </a:r>
            <a:r>
              <a:rPr lang="en-US" altLang="ko-KR" sz="2000" dirty="0">
                <a:latin typeface="Arial" pitchFamily="34" charset="0"/>
                <a:cs typeface="Arial" pitchFamily="34" charset="0"/>
              </a:rPr>
              <a:t> is received or a maximum sized segment (MSS) is accumulated</a:t>
            </a:r>
            <a:endParaRPr lang="en-US" altLang="en-US" sz="2000" dirty="0">
              <a:latin typeface="Arial" pitchFamily="34" charset="0"/>
              <a:cs typeface="Arial" pitchFamily="34" charset="0"/>
            </a:endParaRPr>
          </a:p>
          <a:p>
            <a:pPr lvl="2"/>
            <a:r>
              <a:rPr lang="en-US" altLang="ko-KR" dirty="0" smtClean="0">
                <a:latin typeface="Arial" pitchFamily="34" charset="0"/>
                <a:cs typeface="Arial" pitchFamily="34" charset="0"/>
              </a:rPr>
              <a:t>keep </a:t>
            </a:r>
            <a:r>
              <a:rPr lang="en-US" altLang="ko-KR" dirty="0">
                <a:latin typeface="Arial" pitchFamily="34" charset="0"/>
                <a:cs typeface="Arial" pitchFamily="34" charset="0"/>
              </a:rPr>
              <a:t>buffering its output until it has a full packet's worth of </a:t>
            </a:r>
            <a:r>
              <a:rPr lang="en-US" altLang="ko-KR" dirty="0" smtClean="0">
                <a:latin typeface="Arial" pitchFamily="34" charset="0"/>
                <a:cs typeface="Arial" pitchFamily="34" charset="0"/>
              </a:rPr>
              <a:t>output </a:t>
            </a:r>
          </a:p>
        </p:txBody>
      </p:sp>
    </p:spTree>
    <p:extLst>
      <p:ext uri="{BB962C8B-B14F-4D97-AF65-F5344CB8AC3E}">
        <p14:creationId xmlns:p14="http://schemas.microsoft.com/office/powerpoint/2010/main" val="8841116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838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838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78381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78381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78381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78381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83811">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8381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783811">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17838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3811" grpId="0" build="p" bldLvl="2"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8E1EE888-1A89-491F-8E76-C3AA5F8F391B}" type="slidenum">
              <a:rPr lang="en-US" altLang="ko-KR">
                <a:cs typeface="Arial" pitchFamily="34" charset="0"/>
              </a:rPr>
              <a:pPr/>
              <a:t>39</a:t>
            </a:fld>
            <a:endParaRPr lang="en-US" altLang="ko-KR" sz="1000">
              <a:cs typeface="Arial" pitchFamily="34" charset="0"/>
            </a:endParaRPr>
          </a:p>
        </p:txBody>
      </p:sp>
      <p:sp>
        <p:nvSpPr>
          <p:cNvPr id="1815554" name="Rectangle 2"/>
          <p:cNvSpPr>
            <a:spLocks noGrp="1" noChangeArrowheads="1"/>
          </p:cNvSpPr>
          <p:nvPr>
            <p:ph type="title"/>
          </p:nvPr>
        </p:nvSpPr>
        <p:spPr/>
        <p:txBody>
          <a:bodyPr/>
          <a:lstStyle/>
          <a:p>
            <a:r>
              <a:rPr lang="en-US" altLang="ko-KR">
                <a:latin typeface="Arial" pitchFamily="34" charset="0"/>
                <a:cs typeface="Arial" pitchFamily="34" charset="0"/>
              </a:rPr>
              <a:t>Protection From Wraparound</a:t>
            </a:r>
          </a:p>
        </p:txBody>
      </p:sp>
      <p:sp>
        <p:nvSpPr>
          <p:cNvPr id="1815555" name="Rectangle 3"/>
          <p:cNvSpPr>
            <a:spLocks noGrp="1" noChangeArrowheads="1"/>
          </p:cNvSpPr>
          <p:nvPr>
            <p:ph type="body" idx="1"/>
          </p:nvPr>
        </p:nvSpPr>
        <p:spPr>
          <a:xfrm>
            <a:off x="251520" y="1295400"/>
            <a:ext cx="8712968" cy="3717776"/>
          </a:xfrm>
        </p:spPr>
        <p:txBody>
          <a:bodyPr/>
          <a:lstStyle/>
          <a:p>
            <a:r>
              <a:rPr lang="en-US" altLang="ko-KR" sz="2400" dirty="0" smtClean="0">
                <a:latin typeface="Arial" pitchFamily="34" charset="0"/>
                <a:cs typeface="Arial" pitchFamily="34" charset="0"/>
              </a:rPr>
              <a:t>Sequence Time Wraparound </a:t>
            </a:r>
            <a:r>
              <a:rPr lang="en-US" altLang="ko-KR" sz="2400" dirty="0">
                <a:latin typeface="Arial" pitchFamily="34" charset="0"/>
                <a:cs typeface="Arial" pitchFamily="34" charset="0"/>
              </a:rPr>
              <a:t>time vs. Link speed</a:t>
            </a:r>
          </a:p>
          <a:p>
            <a:pPr lvl="2"/>
            <a:r>
              <a:rPr lang="en-US" altLang="ko-KR" dirty="0">
                <a:latin typeface="Arial" pitchFamily="34" charset="0"/>
                <a:cs typeface="Arial" pitchFamily="34" charset="0"/>
              </a:rPr>
              <a:t>1.5Mbps: 6.4 hours</a:t>
            </a:r>
          </a:p>
          <a:p>
            <a:pPr lvl="2"/>
            <a:r>
              <a:rPr lang="en-US" altLang="ko-KR" dirty="0">
                <a:latin typeface="Arial" pitchFamily="34" charset="0"/>
                <a:cs typeface="Arial" pitchFamily="34" charset="0"/>
              </a:rPr>
              <a:t>10Mbps: 57 minutes</a:t>
            </a:r>
          </a:p>
          <a:p>
            <a:pPr lvl="2"/>
            <a:r>
              <a:rPr lang="en-US" altLang="ko-KR" dirty="0">
                <a:latin typeface="Arial" pitchFamily="34" charset="0"/>
                <a:cs typeface="Arial" pitchFamily="34" charset="0"/>
              </a:rPr>
              <a:t>45Mbps: 13 minutes</a:t>
            </a:r>
          </a:p>
          <a:p>
            <a:pPr lvl="2"/>
            <a:r>
              <a:rPr lang="en-US" altLang="ko-KR" dirty="0">
                <a:latin typeface="Arial" pitchFamily="34" charset="0"/>
                <a:cs typeface="Arial" pitchFamily="34" charset="0"/>
              </a:rPr>
              <a:t>100Mbps: 6 minutes</a:t>
            </a:r>
          </a:p>
          <a:p>
            <a:pPr lvl="2"/>
            <a:r>
              <a:rPr lang="en-US" altLang="ko-KR" dirty="0">
                <a:latin typeface="Arial" pitchFamily="34" charset="0"/>
                <a:cs typeface="Arial" pitchFamily="34" charset="0"/>
              </a:rPr>
              <a:t>622Mbps: 55 seconds </a:t>
            </a:r>
            <a:r>
              <a:rPr lang="en-US" altLang="ko-KR" dirty="0">
                <a:latin typeface="Arial" pitchFamily="34" charset="0"/>
                <a:cs typeface="Arial" pitchFamily="34" charset="0"/>
                <a:sym typeface="Wingdings" pitchFamily="2" charset="2"/>
              </a:rPr>
              <a:t> &lt; MSL!(</a:t>
            </a:r>
            <a:r>
              <a:rPr lang="en-US" altLang="ko-KR" b="1" dirty="0">
                <a:latin typeface="Arial" pitchFamily="34" charset="0"/>
                <a:cs typeface="Arial" pitchFamily="34" charset="0"/>
                <a:sym typeface="Wingdings" pitchFamily="2" charset="2"/>
              </a:rPr>
              <a:t>Maximum</a:t>
            </a:r>
            <a:r>
              <a:rPr lang="en-US" altLang="ko-KR" dirty="0">
                <a:latin typeface="Arial" pitchFamily="34" charset="0"/>
                <a:cs typeface="Arial" pitchFamily="34" charset="0"/>
                <a:sym typeface="Wingdings" pitchFamily="2" charset="2"/>
              </a:rPr>
              <a:t> Segment Lifetime ) 255sec</a:t>
            </a:r>
            <a:endParaRPr lang="en-US" altLang="ko-KR" dirty="0">
              <a:latin typeface="Arial" pitchFamily="34" charset="0"/>
              <a:cs typeface="Arial" pitchFamily="34" charset="0"/>
            </a:endParaRPr>
          </a:p>
          <a:p>
            <a:pPr lvl="2"/>
            <a:r>
              <a:rPr lang="en-US" altLang="ko-KR" dirty="0">
                <a:latin typeface="Arial" pitchFamily="34" charset="0"/>
                <a:cs typeface="Arial" pitchFamily="34" charset="0"/>
              </a:rPr>
              <a:t>1.2Gbps: 28 seconds</a:t>
            </a:r>
          </a:p>
          <a:p>
            <a:r>
              <a:rPr lang="en-US" altLang="ko-KR" sz="2400" dirty="0">
                <a:solidFill>
                  <a:srgbClr val="FF0000"/>
                </a:solidFill>
                <a:latin typeface="Arial" pitchFamily="34" charset="0"/>
                <a:cs typeface="Arial" pitchFamily="34" charset="0"/>
              </a:rPr>
              <a:t>Use timestamp to distinguish sequence number wraparound</a:t>
            </a:r>
          </a:p>
        </p:txBody>
      </p:sp>
    </p:spTree>
    <p:extLst>
      <p:ext uri="{BB962C8B-B14F-4D97-AF65-F5344CB8AC3E}">
        <p14:creationId xmlns:p14="http://schemas.microsoft.com/office/powerpoint/2010/main" val="1556654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15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8155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8155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81555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81555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81555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81555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15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555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3"/>
          <p:cNvSpPr>
            <a:spLocks noGrp="1"/>
          </p:cNvSpPr>
          <p:nvPr>
            <p:ph type="sldNum" sz="quarter" idx="4294967295"/>
          </p:nvPr>
        </p:nvSpPr>
        <p:spPr>
          <a:xfrm>
            <a:off x="7000875" y="6240463"/>
            <a:ext cx="1905000" cy="457200"/>
          </a:xfrm>
          <a:prstGeom prst="rect">
            <a:avLst/>
          </a:prstGeom>
        </p:spPr>
        <p:txBody>
          <a:bodyPr/>
          <a:lstStyle/>
          <a:p>
            <a:fld id="{71ED3D30-D9FE-42DB-B19C-7629A89C869D}" type="slidenum">
              <a:rPr lang="en-US" altLang="ko-KR">
                <a:cs typeface="Arial" pitchFamily="34" charset="0"/>
              </a:rPr>
              <a:pPr/>
              <a:t>4</a:t>
            </a:fld>
            <a:endParaRPr lang="en-US" altLang="ko-KR" sz="1000">
              <a:cs typeface="Arial" pitchFamily="34" charset="0"/>
            </a:endParaRPr>
          </a:p>
        </p:txBody>
      </p:sp>
      <p:sp>
        <p:nvSpPr>
          <p:cNvPr id="1705986" name="Rectangle 2"/>
          <p:cNvSpPr>
            <a:spLocks noGrp="1" noChangeArrowheads="1"/>
          </p:cNvSpPr>
          <p:nvPr>
            <p:ph type="title"/>
          </p:nvPr>
        </p:nvSpPr>
        <p:spPr>
          <a:xfrm>
            <a:off x="701675" y="400050"/>
            <a:ext cx="8137525" cy="647700"/>
          </a:xfrm>
        </p:spPr>
        <p:txBody>
          <a:bodyPr/>
          <a:lstStyle/>
          <a:p>
            <a:r>
              <a:rPr lang="en-US" altLang="ko-KR" dirty="0">
                <a:latin typeface="Arial" pitchFamily="34" charset="0"/>
                <a:cs typeface="Arial" pitchFamily="34" charset="0"/>
              </a:rPr>
              <a:t>Transmission control </a:t>
            </a:r>
            <a:r>
              <a:rPr lang="en-US" altLang="ko-KR" dirty="0" smtClean="0">
                <a:latin typeface="Arial" pitchFamily="34" charset="0"/>
                <a:cs typeface="Arial" pitchFamily="34" charset="0"/>
              </a:rPr>
              <a:t>protocol</a:t>
            </a:r>
            <a:endParaRPr lang="en-US" altLang="ko-KR" dirty="0">
              <a:latin typeface="Arial" pitchFamily="34" charset="0"/>
              <a:cs typeface="Arial" pitchFamily="34" charset="0"/>
            </a:endParaRPr>
          </a:p>
        </p:txBody>
      </p:sp>
      <p:sp>
        <p:nvSpPr>
          <p:cNvPr id="1705987" name="Rectangle 3"/>
          <p:cNvSpPr>
            <a:spLocks noGrp="1" noChangeArrowheads="1"/>
          </p:cNvSpPr>
          <p:nvPr>
            <p:ph type="body" idx="1"/>
          </p:nvPr>
        </p:nvSpPr>
        <p:spPr>
          <a:xfrm>
            <a:off x="152400" y="1219200"/>
            <a:ext cx="8458200" cy="890588"/>
          </a:xfrm>
        </p:spPr>
        <p:txBody>
          <a:bodyPr/>
          <a:lstStyle/>
          <a:p>
            <a:r>
              <a:rPr lang="en-US" altLang="ko-KR" sz="2400" dirty="0">
                <a:latin typeface="Arial" pitchFamily="34" charset="0"/>
                <a:cs typeface="Arial" pitchFamily="34" charset="0"/>
              </a:rPr>
              <a:t>TCP header</a:t>
            </a:r>
          </a:p>
          <a:p>
            <a:pPr lvl="1"/>
            <a:endParaRPr lang="en-US" altLang="ko-KR" sz="2200" dirty="0">
              <a:latin typeface="Arial" pitchFamily="34" charset="0"/>
              <a:cs typeface="Arial" pitchFamily="34" charset="0"/>
            </a:endParaRPr>
          </a:p>
          <a:p>
            <a:endParaRPr lang="en-US" altLang="ko-KR" sz="2400" dirty="0">
              <a:latin typeface="Arial" pitchFamily="34" charset="0"/>
              <a:cs typeface="Arial" pitchFamily="34" charset="0"/>
            </a:endParaRPr>
          </a:p>
          <a:p>
            <a:endParaRPr lang="en-US" altLang="ko-KR" sz="2400" dirty="0">
              <a:latin typeface="Arial" pitchFamily="34" charset="0"/>
              <a:cs typeface="Arial" pitchFamily="34" charset="0"/>
            </a:endParaRPr>
          </a:p>
        </p:txBody>
      </p:sp>
      <p:pic>
        <p:nvPicPr>
          <p:cNvPr id="17059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1935163"/>
            <a:ext cx="7661275" cy="453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4048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7139103D-9F50-4131-8935-DA5011394953}" type="slidenum">
              <a:rPr lang="en-US" altLang="ko-KR">
                <a:cs typeface="Arial" pitchFamily="34" charset="0"/>
              </a:rPr>
              <a:pPr/>
              <a:t>40</a:t>
            </a:fld>
            <a:endParaRPr lang="en-US" altLang="ko-KR" sz="1000">
              <a:cs typeface="Arial" pitchFamily="34" charset="0"/>
            </a:endParaRPr>
          </a:p>
        </p:txBody>
      </p:sp>
      <p:sp>
        <p:nvSpPr>
          <p:cNvPr id="1789954" name="Rectangle 2"/>
          <p:cNvSpPr>
            <a:spLocks noGrp="1" noChangeArrowheads="1"/>
          </p:cNvSpPr>
          <p:nvPr>
            <p:ph type="title"/>
          </p:nvPr>
        </p:nvSpPr>
        <p:spPr/>
        <p:txBody>
          <a:bodyPr/>
          <a:lstStyle/>
          <a:p>
            <a:r>
              <a:rPr lang="en-US" altLang="ko-KR" dirty="0">
                <a:latin typeface="Arial" pitchFamily="34" charset="0"/>
                <a:cs typeface="Arial" pitchFamily="34" charset="0"/>
              </a:rPr>
              <a:t>Large </a:t>
            </a:r>
            <a:r>
              <a:rPr lang="en-US" altLang="ko-KR" dirty="0" smtClean="0">
                <a:latin typeface="Arial" pitchFamily="34" charset="0"/>
                <a:cs typeface="Arial" pitchFamily="34" charset="0"/>
              </a:rPr>
              <a:t>Windows</a:t>
            </a:r>
            <a:endParaRPr lang="en-US" altLang="ko-KR" dirty="0">
              <a:latin typeface="Arial" pitchFamily="34" charset="0"/>
              <a:cs typeface="Arial" pitchFamily="34" charset="0"/>
            </a:endParaRPr>
          </a:p>
        </p:txBody>
      </p:sp>
      <p:sp>
        <p:nvSpPr>
          <p:cNvPr id="1789955" name="Rectangle 3"/>
          <p:cNvSpPr>
            <a:spLocks noGrp="1" noChangeArrowheads="1"/>
          </p:cNvSpPr>
          <p:nvPr>
            <p:ph type="body" idx="1"/>
          </p:nvPr>
        </p:nvSpPr>
        <p:spPr>
          <a:xfrm>
            <a:off x="179512" y="1268760"/>
            <a:ext cx="8799512" cy="4495800"/>
          </a:xfrm>
        </p:spPr>
        <p:txBody>
          <a:bodyPr/>
          <a:lstStyle/>
          <a:p>
            <a:r>
              <a:rPr lang="en-US" altLang="ko-KR" sz="2400" dirty="0">
                <a:latin typeface="Arial" pitchFamily="34" charset="0"/>
                <a:cs typeface="Arial" pitchFamily="34" charset="0"/>
              </a:rPr>
              <a:t>Delay-bandwidth product for 100ms </a:t>
            </a:r>
            <a:r>
              <a:rPr lang="en-US" altLang="ko-KR" sz="2400" dirty="0" smtClean="0">
                <a:latin typeface="Arial" pitchFamily="34" charset="0"/>
                <a:cs typeface="Arial" pitchFamily="34" charset="0"/>
              </a:rPr>
              <a:t>delay</a:t>
            </a:r>
          </a:p>
          <a:p>
            <a:pPr lvl="1"/>
            <a:r>
              <a:rPr lang="en-US" altLang="ko-KR" sz="2000" i="1" dirty="0" smtClean="0">
                <a:latin typeface="Arial" pitchFamily="34" charset="0"/>
                <a:cs typeface="Arial" pitchFamily="34" charset="0"/>
              </a:rPr>
              <a:t>equivalent </a:t>
            </a:r>
            <a:r>
              <a:rPr lang="en-US" altLang="ko-KR" sz="2000" i="1" dirty="0">
                <a:latin typeface="Arial" pitchFamily="34" charset="0"/>
                <a:cs typeface="Arial" pitchFamily="34" charset="0"/>
              </a:rPr>
              <a:t>to the maximum amount of data on the network circuit at any given </a:t>
            </a:r>
            <a:r>
              <a:rPr lang="en-US" altLang="ko-KR" sz="2000" i="1" dirty="0" smtClean="0">
                <a:latin typeface="Arial" pitchFamily="34" charset="0"/>
                <a:cs typeface="Arial" pitchFamily="34" charset="0"/>
              </a:rPr>
              <a:t>time: </a:t>
            </a:r>
            <a:r>
              <a:rPr lang="en-US" altLang="ko-KR" sz="1400" i="1" dirty="0" smtClean="0">
                <a:latin typeface="Arial" pitchFamily="34" charset="0"/>
                <a:cs typeface="Arial" pitchFamily="34" charset="0"/>
              </a:rPr>
              <a:t>Long Fat Networks(LFN) such as High Speed LAN or satellite link</a:t>
            </a:r>
            <a:endParaRPr lang="en-US" altLang="ko-KR" sz="1400" i="1" dirty="0">
              <a:latin typeface="Arial" pitchFamily="34" charset="0"/>
              <a:cs typeface="Arial" pitchFamily="34" charset="0"/>
            </a:endParaRPr>
          </a:p>
          <a:p>
            <a:pPr lvl="2"/>
            <a:r>
              <a:rPr lang="en-US" altLang="ko-KR" dirty="0">
                <a:latin typeface="Arial" pitchFamily="34" charset="0"/>
                <a:cs typeface="Arial" pitchFamily="34" charset="0"/>
              </a:rPr>
              <a:t>1.5Mbps: 18KB</a:t>
            </a:r>
          </a:p>
          <a:p>
            <a:pPr lvl="2"/>
            <a:r>
              <a:rPr lang="en-US" altLang="ko-KR" dirty="0">
                <a:latin typeface="Arial" pitchFamily="34" charset="0"/>
                <a:cs typeface="Arial" pitchFamily="34" charset="0"/>
              </a:rPr>
              <a:t>10Mbps: 122KB &gt; max 16bit </a:t>
            </a:r>
            <a:r>
              <a:rPr lang="en-US" altLang="ko-KR" dirty="0" smtClean="0">
                <a:latin typeface="Arial" pitchFamily="34" charset="0"/>
                <a:cs typeface="Arial" pitchFamily="34" charset="0"/>
              </a:rPr>
              <a:t>window : </a:t>
            </a:r>
            <a:r>
              <a:rPr lang="en-US" altLang="ko-KR" dirty="0" smtClean="0">
                <a:solidFill>
                  <a:srgbClr val="FF0000"/>
                </a:solidFill>
                <a:latin typeface="Arial" pitchFamily="34" charset="0"/>
                <a:cs typeface="Arial" pitchFamily="34" charset="0"/>
              </a:rPr>
              <a:t>max. 65,535 </a:t>
            </a:r>
            <a:r>
              <a:rPr lang="en-US" altLang="ko-KR" dirty="0">
                <a:solidFill>
                  <a:srgbClr val="FF0000"/>
                </a:solidFill>
                <a:latin typeface="Arial" pitchFamily="34" charset="0"/>
                <a:cs typeface="Arial" pitchFamily="34" charset="0"/>
              </a:rPr>
              <a:t>bytes</a:t>
            </a:r>
          </a:p>
          <a:p>
            <a:pPr lvl="2"/>
            <a:r>
              <a:rPr lang="en-US" altLang="ko-KR" dirty="0">
                <a:latin typeface="Arial" pitchFamily="34" charset="0"/>
                <a:cs typeface="Arial" pitchFamily="34" charset="0"/>
              </a:rPr>
              <a:t>45Mbps: 549KB</a:t>
            </a:r>
          </a:p>
          <a:p>
            <a:pPr lvl="2"/>
            <a:r>
              <a:rPr lang="en-US" altLang="ko-KR" dirty="0">
                <a:latin typeface="Arial" pitchFamily="34" charset="0"/>
                <a:cs typeface="Arial" pitchFamily="34" charset="0"/>
              </a:rPr>
              <a:t>100Mbps: 1.2MB</a:t>
            </a:r>
          </a:p>
          <a:p>
            <a:pPr lvl="2"/>
            <a:r>
              <a:rPr lang="en-US" altLang="ko-KR" dirty="0">
                <a:latin typeface="Arial" pitchFamily="34" charset="0"/>
                <a:cs typeface="Arial" pitchFamily="34" charset="0"/>
              </a:rPr>
              <a:t>622Mbps: 7.4MB</a:t>
            </a:r>
          </a:p>
          <a:p>
            <a:pPr lvl="2"/>
            <a:r>
              <a:rPr lang="en-US" altLang="ko-KR" dirty="0">
                <a:latin typeface="Arial" pitchFamily="34" charset="0"/>
                <a:cs typeface="Arial" pitchFamily="34" charset="0"/>
              </a:rPr>
              <a:t>1.2Gbps: 14.8MB</a:t>
            </a:r>
          </a:p>
          <a:p>
            <a:r>
              <a:rPr lang="en-US" altLang="ko-KR" sz="2400" dirty="0">
                <a:latin typeface="Arial" pitchFamily="34" charset="0"/>
                <a:cs typeface="Arial" pitchFamily="34" charset="0"/>
              </a:rPr>
              <a:t>Scaling factor on advertised window</a:t>
            </a:r>
          </a:p>
          <a:p>
            <a:pPr lvl="1"/>
            <a:r>
              <a:rPr lang="en-US" altLang="ko-KR" sz="2000" b="1" dirty="0" smtClean="0">
                <a:latin typeface="Arial" pitchFamily="34" charset="0"/>
                <a:cs typeface="Arial" pitchFamily="34" charset="0"/>
              </a:rPr>
              <a:t>TCP window scale option</a:t>
            </a:r>
          </a:p>
          <a:p>
            <a:pPr lvl="1"/>
            <a:r>
              <a:rPr lang="en-US" altLang="ko-KR" sz="2000" dirty="0" smtClean="0">
                <a:latin typeface="Arial" pitchFamily="34" charset="0"/>
                <a:cs typeface="Arial" pitchFamily="34" charset="0"/>
              </a:rPr>
              <a:t>Specifies </a:t>
            </a:r>
            <a:r>
              <a:rPr lang="en-US" altLang="ko-KR" sz="2000" dirty="0">
                <a:latin typeface="Arial" pitchFamily="34" charset="0"/>
                <a:cs typeface="Arial" pitchFamily="34" charset="0"/>
              </a:rPr>
              <a:t>how many bits window must be shifted to the left</a:t>
            </a:r>
          </a:p>
          <a:p>
            <a:pPr lvl="1"/>
            <a:r>
              <a:rPr lang="en-US" altLang="ko-KR" sz="2000" dirty="0">
                <a:latin typeface="Arial" pitchFamily="34" charset="0"/>
                <a:cs typeface="Arial" pitchFamily="34" charset="0"/>
              </a:rPr>
              <a:t>Scaling factor exchanged during connection setup</a:t>
            </a:r>
          </a:p>
        </p:txBody>
      </p:sp>
    </p:spTree>
    <p:extLst>
      <p:ext uri="{BB962C8B-B14F-4D97-AF65-F5344CB8AC3E}">
        <p14:creationId xmlns:p14="http://schemas.microsoft.com/office/powerpoint/2010/main" val="56972841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FC98C518-1656-4C9F-8393-E58FA9DD7527}" type="slidenum">
              <a:rPr lang="en-US" altLang="ko-KR">
                <a:cs typeface="Arial" pitchFamily="34" charset="0"/>
              </a:rPr>
              <a:pPr/>
              <a:t>41</a:t>
            </a:fld>
            <a:endParaRPr lang="en-US" altLang="ko-KR" sz="1000" dirty="0">
              <a:cs typeface="Arial" pitchFamily="34" charset="0"/>
            </a:endParaRPr>
          </a:p>
        </p:txBody>
      </p:sp>
      <p:sp>
        <p:nvSpPr>
          <p:cNvPr id="1817602" name="Rectangle 2"/>
          <p:cNvSpPr>
            <a:spLocks noGrp="1" noChangeArrowheads="1"/>
          </p:cNvSpPr>
          <p:nvPr>
            <p:ph type="title"/>
          </p:nvPr>
        </p:nvSpPr>
        <p:spPr>
          <a:xfrm>
            <a:off x="323528" y="400050"/>
            <a:ext cx="8442325" cy="647700"/>
          </a:xfrm>
        </p:spPr>
        <p:txBody>
          <a:bodyPr/>
          <a:lstStyle/>
          <a:p>
            <a:r>
              <a:rPr lang="en-US" altLang="ko-KR" dirty="0">
                <a:latin typeface="Arial" pitchFamily="34" charset="0"/>
                <a:cs typeface="Arial" pitchFamily="34" charset="0"/>
              </a:rPr>
              <a:t>Maximum Segment Size (MSS</a:t>
            </a:r>
            <a:r>
              <a:rPr lang="en-US" altLang="ko-KR" dirty="0" smtClean="0">
                <a:latin typeface="Arial" pitchFamily="34" charset="0"/>
                <a:cs typeface="Arial" pitchFamily="34" charset="0"/>
              </a:rPr>
              <a:t>) </a:t>
            </a:r>
            <a:endParaRPr lang="en-US" altLang="ko-KR" dirty="0">
              <a:latin typeface="Arial" pitchFamily="34" charset="0"/>
              <a:cs typeface="Arial" pitchFamily="34" charset="0"/>
            </a:endParaRPr>
          </a:p>
        </p:txBody>
      </p:sp>
      <p:sp>
        <p:nvSpPr>
          <p:cNvPr id="1817603" name="Rectangle 3"/>
          <p:cNvSpPr>
            <a:spLocks noGrp="1" noChangeArrowheads="1"/>
          </p:cNvSpPr>
          <p:nvPr>
            <p:ph type="body" idx="1"/>
          </p:nvPr>
        </p:nvSpPr>
        <p:spPr>
          <a:xfrm>
            <a:off x="179512" y="1295400"/>
            <a:ext cx="8856984" cy="4495800"/>
          </a:xfrm>
        </p:spPr>
        <p:txBody>
          <a:bodyPr/>
          <a:lstStyle/>
          <a:p>
            <a:r>
              <a:rPr lang="en-US" altLang="ko-KR" sz="2400" dirty="0">
                <a:latin typeface="Arial" pitchFamily="34" charset="0"/>
                <a:cs typeface="Arial" pitchFamily="34" charset="0"/>
              </a:rPr>
              <a:t>Exchanged at connection setup</a:t>
            </a:r>
          </a:p>
          <a:p>
            <a:pPr lvl="1"/>
            <a:r>
              <a:rPr lang="en-US" altLang="ko-KR" sz="2000" dirty="0">
                <a:latin typeface="Arial" pitchFamily="34" charset="0"/>
                <a:cs typeface="Arial" pitchFamily="34" charset="0"/>
              </a:rPr>
              <a:t>Typically pick </a:t>
            </a:r>
            <a:r>
              <a:rPr lang="en-US" altLang="ko-KR" sz="2000" b="1" dirty="0">
                <a:latin typeface="Arial" pitchFamily="34" charset="0"/>
                <a:cs typeface="Arial" pitchFamily="34" charset="0"/>
              </a:rPr>
              <a:t>Maximum</a:t>
            </a:r>
            <a:r>
              <a:rPr lang="en-US" altLang="ko-KR" sz="2000" dirty="0">
                <a:latin typeface="Arial" pitchFamily="34" charset="0"/>
                <a:cs typeface="Arial" pitchFamily="34" charset="0"/>
              </a:rPr>
              <a:t> Transmission Unit (</a:t>
            </a:r>
            <a:r>
              <a:rPr lang="en-US" altLang="ko-KR" sz="2000" b="1" dirty="0">
                <a:latin typeface="Arial" pitchFamily="34" charset="0"/>
                <a:cs typeface="Arial" pitchFamily="34" charset="0"/>
              </a:rPr>
              <a:t>MTU</a:t>
            </a:r>
            <a:r>
              <a:rPr lang="en-US" altLang="ko-KR" sz="2000" dirty="0" smtClean="0">
                <a:latin typeface="Arial" pitchFamily="34" charset="0"/>
                <a:cs typeface="Arial" pitchFamily="34" charset="0"/>
              </a:rPr>
              <a:t>) </a:t>
            </a:r>
            <a:r>
              <a:rPr lang="en-US" altLang="ko-KR" sz="2000" dirty="0">
                <a:latin typeface="Arial" pitchFamily="34" charset="0"/>
                <a:cs typeface="Arial" pitchFamily="34" charset="0"/>
              </a:rPr>
              <a:t>of local link</a:t>
            </a:r>
          </a:p>
          <a:p>
            <a:r>
              <a:rPr lang="en-US" altLang="ko-KR" sz="2400" dirty="0">
                <a:latin typeface="Arial" pitchFamily="34" charset="0"/>
                <a:cs typeface="Arial" pitchFamily="34" charset="0"/>
              </a:rPr>
              <a:t>What all does this effect?</a:t>
            </a:r>
          </a:p>
          <a:p>
            <a:pPr lvl="1"/>
            <a:r>
              <a:rPr lang="en-US" altLang="ko-KR" sz="2000" dirty="0">
                <a:latin typeface="Arial" pitchFamily="34" charset="0"/>
                <a:cs typeface="Arial" pitchFamily="34" charset="0"/>
              </a:rPr>
              <a:t>Efficiency</a:t>
            </a:r>
          </a:p>
          <a:p>
            <a:pPr lvl="1"/>
            <a:r>
              <a:rPr lang="en-US" altLang="ko-KR" sz="2000" dirty="0">
                <a:latin typeface="Arial" pitchFamily="34" charset="0"/>
                <a:cs typeface="Arial" pitchFamily="34" charset="0"/>
              </a:rPr>
              <a:t>Congestion control</a:t>
            </a:r>
          </a:p>
          <a:p>
            <a:pPr lvl="1"/>
            <a:r>
              <a:rPr lang="en-US" altLang="ko-KR" sz="2000" dirty="0">
                <a:latin typeface="Arial" pitchFamily="34" charset="0"/>
                <a:cs typeface="Arial" pitchFamily="34" charset="0"/>
              </a:rPr>
              <a:t>Retransmission</a:t>
            </a:r>
          </a:p>
          <a:p>
            <a:r>
              <a:rPr lang="en-US" altLang="ko-KR" sz="2400" dirty="0">
                <a:latin typeface="Arial" pitchFamily="34" charset="0"/>
                <a:cs typeface="Arial" pitchFamily="34" charset="0"/>
              </a:rPr>
              <a:t>Path MTU discovery</a:t>
            </a:r>
          </a:p>
          <a:p>
            <a:pPr lvl="1"/>
            <a:r>
              <a:rPr lang="en-US" altLang="ko-KR" sz="2000" dirty="0">
                <a:latin typeface="Arial" pitchFamily="34" charset="0"/>
                <a:cs typeface="Arial" pitchFamily="34" charset="0"/>
              </a:rPr>
              <a:t>IP Datagram Size: </a:t>
            </a:r>
            <a:r>
              <a:rPr lang="en-US" altLang="ko-KR" sz="2000" b="1" dirty="0">
                <a:latin typeface="Arial" pitchFamily="34" charset="0"/>
                <a:cs typeface="Arial" pitchFamily="34" charset="0"/>
              </a:rPr>
              <a:t>Maximum</a:t>
            </a:r>
            <a:r>
              <a:rPr lang="en-US" altLang="ko-KR" sz="2000" dirty="0">
                <a:latin typeface="Arial" pitchFamily="34" charset="0"/>
                <a:cs typeface="Arial" pitchFamily="34" charset="0"/>
              </a:rPr>
              <a:t> Transmission Unit (</a:t>
            </a:r>
            <a:r>
              <a:rPr lang="en-US" altLang="ko-KR" sz="2000" b="1" dirty="0">
                <a:latin typeface="Arial" pitchFamily="34" charset="0"/>
                <a:cs typeface="Arial" pitchFamily="34" charset="0"/>
              </a:rPr>
              <a:t>MTU</a:t>
            </a:r>
            <a:r>
              <a:rPr lang="en-US" altLang="ko-KR" sz="2000" dirty="0">
                <a:latin typeface="Arial" pitchFamily="34" charset="0"/>
                <a:cs typeface="Arial" pitchFamily="34" charset="0"/>
              </a:rPr>
              <a:t>) </a:t>
            </a:r>
          </a:p>
          <a:p>
            <a:pPr lvl="1"/>
            <a:r>
              <a:rPr lang="en-US" altLang="ko-KR" sz="2000" dirty="0">
                <a:latin typeface="Arial" pitchFamily="34" charset="0"/>
                <a:cs typeface="Arial" pitchFamily="34" charset="0"/>
              </a:rPr>
              <a:t>Why should MTU match MSS?</a:t>
            </a:r>
          </a:p>
        </p:txBody>
      </p:sp>
    </p:spTree>
    <p:extLst>
      <p:ext uri="{BB962C8B-B14F-4D97-AF65-F5344CB8AC3E}">
        <p14:creationId xmlns:p14="http://schemas.microsoft.com/office/powerpoint/2010/main" val="312578020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3"/>
          <p:cNvSpPr>
            <a:spLocks noGrp="1"/>
          </p:cNvSpPr>
          <p:nvPr>
            <p:ph type="sldNum" sz="quarter" idx="4294967295"/>
          </p:nvPr>
        </p:nvSpPr>
        <p:spPr>
          <a:xfrm>
            <a:off x="7000875" y="6240463"/>
            <a:ext cx="1905000" cy="457200"/>
          </a:xfrm>
          <a:prstGeom prst="rect">
            <a:avLst/>
          </a:prstGeom>
        </p:spPr>
        <p:txBody>
          <a:bodyPr/>
          <a:lstStyle/>
          <a:p>
            <a:fld id="{3E8EB32A-A087-492B-872F-CB197ED02736}" type="slidenum">
              <a:rPr lang="en-US" altLang="ko-KR">
                <a:cs typeface="Arial" pitchFamily="34" charset="0"/>
              </a:rPr>
              <a:pPr/>
              <a:t>42</a:t>
            </a:fld>
            <a:endParaRPr lang="en-US" altLang="ko-KR" sz="1000">
              <a:cs typeface="Arial" pitchFamily="34" charset="0"/>
            </a:endParaRPr>
          </a:p>
        </p:txBody>
      </p:sp>
      <p:sp>
        <p:nvSpPr>
          <p:cNvPr id="1730562" name="Rectangle 2"/>
          <p:cNvSpPr>
            <a:spLocks noGrp="1" noChangeArrowheads="1"/>
          </p:cNvSpPr>
          <p:nvPr>
            <p:ph type="title"/>
          </p:nvPr>
        </p:nvSpPr>
        <p:spPr>
          <a:xfrm>
            <a:off x="701675" y="549052"/>
            <a:ext cx="8137525" cy="647700"/>
          </a:xfrm>
        </p:spPr>
        <p:txBody>
          <a:bodyPr/>
          <a:lstStyle/>
          <a:p>
            <a:r>
              <a:rPr lang="en-US" altLang="ko-KR" sz="3200" dirty="0">
                <a:latin typeface="Arial" pitchFamily="34" charset="0"/>
                <a:cs typeface="Arial" pitchFamily="34" charset="0"/>
              </a:rPr>
              <a:t>Retransmission timer management;</a:t>
            </a:r>
            <a:br>
              <a:rPr lang="en-US" altLang="ko-KR" sz="3200" dirty="0">
                <a:latin typeface="Arial" pitchFamily="34" charset="0"/>
                <a:cs typeface="Arial" pitchFamily="34" charset="0"/>
              </a:rPr>
            </a:br>
            <a:r>
              <a:rPr lang="en-US" altLang="ko-KR" sz="3200" dirty="0">
                <a:latin typeface="Arial" pitchFamily="34" charset="0"/>
                <a:cs typeface="Arial" pitchFamily="34" charset="0"/>
              </a:rPr>
              <a:t> </a:t>
            </a:r>
            <a:r>
              <a:rPr lang="en-US" altLang="ko-KR" sz="3200" dirty="0" err="1">
                <a:latin typeface="Arial" pitchFamily="34" charset="0"/>
                <a:cs typeface="Arial" pitchFamily="34" charset="0"/>
              </a:rPr>
              <a:t>Karn’s</a:t>
            </a:r>
            <a:r>
              <a:rPr lang="en-US" altLang="ko-KR" sz="3200" dirty="0">
                <a:latin typeface="Arial" pitchFamily="34" charset="0"/>
                <a:cs typeface="Arial" pitchFamily="34" charset="0"/>
              </a:rPr>
              <a:t> </a:t>
            </a:r>
            <a:r>
              <a:rPr lang="en-US" altLang="ko-KR" sz="3200" dirty="0" smtClean="0">
                <a:latin typeface="Arial" pitchFamily="34" charset="0"/>
                <a:cs typeface="Arial" pitchFamily="34" charset="0"/>
              </a:rPr>
              <a:t>algorithm</a:t>
            </a:r>
            <a:endParaRPr lang="en-US" altLang="ko-KR" dirty="0">
              <a:latin typeface="Arial" pitchFamily="34" charset="0"/>
              <a:cs typeface="Arial" pitchFamily="34" charset="0"/>
            </a:endParaRPr>
          </a:p>
        </p:txBody>
      </p:sp>
      <p:sp>
        <p:nvSpPr>
          <p:cNvPr id="1730563" name="Rectangle 3"/>
          <p:cNvSpPr>
            <a:spLocks noGrp="1" noChangeArrowheads="1"/>
          </p:cNvSpPr>
          <p:nvPr>
            <p:ph type="body" idx="1"/>
          </p:nvPr>
        </p:nvSpPr>
        <p:spPr>
          <a:xfrm>
            <a:off x="152400" y="1104900"/>
            <a:ext cx="8991600" cy="1600200"/>
          </a:xfrm>
        </p:spPr>
        <p:txBody>
          <a:bodyPr/>
          <a:lstStyle/>
          <a:p>
            <a:pPr>
              <a:lnSpc>
                <a:spcPct val="90000"/>
              </a:lnSpc>
            </a:pPr>
            <a:r>
              <a:rPr lang="en-US" altLang="ko-KR" sz="2400" dirty="0">
                <a:latin typeface="Arial" pitchFamily="34" charset="0"/>
                <a:cs typeface="Arial" pitchFamily="34" charset="0"/>
              </a:rPr>
              <a:t>Suppose that a segment times out and must be retransmitted.</a:t>
            </a:r>
          </a:p>
          <a:p>
            <a:pPr lvl="1">
              <a:lnSpc>
                <a:spcPct val="90000"/>
              </a:lnSpc>
            </a:pPr>
            <a:r>
              <a:rPr lang="en-US" altLang="ko-KR" sz="2000" dirty="0">
                <a:latin typeface="Arial" pitchFamily="34" charset="0"/>
                <a:cs typeface="Arial" pitchFamily="34" charset="0"/>
              </a:rPr>
              <a:t>An subsequent ACK can be the one to the first transmission of the segment</a:t>
            </a:r>
          </a:p>
          <a:p>
            <a:pPr lvl="1">
              <a:lnSpc>
                <a:spcPct val="90000"/>
              </a:lnSpc>
            </a:pPr>
            <a:r>
              <a:rPr lang="en-US" altLang="ko-KR" sz="2000" dirty="0">
                <a:latin typeface="Arial" pitchFamily="34" charset="0"/>
                <a:cs typeface="Arial" pitchFamily="34" charset="0"/>
              </a:rPr>
              <a:t>This can be ACK to the second transmission</a:t>
            </a:r>
          </a:p>
          <a:p>
            <a:pPr>
              <a:lnSpc>
                <a:spcPct val="90000"/>
              </a:lnSpc>
            </a:pPr>
            <a:r>
              <a:rPr lang="en-US" altLang="ko-KR" sz="2400" dirty="0">
                <a:latin typeface="Arial" pitchFamily="34" charset="0"/>
                <a:cs typeface="Arial" pitchFamily="34" charset="0"/>
              </a:rPr>
              <a:t>TCP cannot distinguish</a:t>
            </a:r>
          </a:p>
          <a:p>
            <a:pPr>
              <a:lnSpc>
                <a:spcPct val="90000"/>
              </a:lnSpc>
            </a:pPr>
            <a:r>
              <a:rPr lang="en-US" altLang="ko-KR" sz="2400" dirty="0" err="1">
                <a:latin typeface="Arial" pitchFamily="34" charset="0"/>
                <a:cs typeface="Arial" pitchFamily="34" charset="0"/>
              </a:rPr>
              <a:t>Karn’s</a:t>
            </a:r>
            <a:r>
              <a:rPr lang="en-US" altLang="ko-KR" sz="2400" dirty="0">
                <a:latin typeface="Arial" pitchFamily="34" charset="0"/>
                <a:cs typeface="Arial" pitchFamily="34" charset="0"/>
              </a:rPr>
              <a:t> algorithm.</a:t>
            </a:r>
          </a:p>
          <a:p>
            <a:pPr lvl="1">
              <a:lnSpc>
                <a:spcPct val="90000"/>
              </a:lnSpc>
            </a:pPr>
            <a:r>
              <a:rPr lang="en-US" altLang="ko-KR" sz="2000" dirty="0">
                <a:latin typeface="Arial" pitchFamily="34" charset="0"/>
                <a:cs typeface="Arial" pitchFamily="34" charset="0"/>
              </a:rPr>
              <a:t>Do not use the measured RTT for a retransmitted segment</a:t>
            </a:r>
          </a:p>
          <a:p>
            <a:pPr lvl="1">
              <a:lnSpc>
                <a:spcPct val="90000"/>
              </a:lnSpc>
            </a:pPr>
            <a:r>
              <a:rPr lang="en-US" altLang="ko-KR" sz="2000" dirty="0">
                <a:latin typeface="Arial" pitchFamily="34" charset="0"/>
                <a:cs typeface="Arial" pitchFamily="34" charset="0"/>
              </a:rPr>
              <a:t>Calculate the </a:t>
            </a:r>
            <a:r>
              <a:rPr lang="en-US" altLang="ko-KR" sz="2000" dirty="0" err="1">
                <a:latin typeface="Arial" pitchFamily="34" charset="0"/>
                <a:cs typeface="Arial" pitchFamily="34" charset="0"/>
              </a:rPr>
              <a:t>backoff</a:t>
            </a:r>
            <a:r>
              <a:rPr lang="en-US" altLang="ko-KR" sz="2000" dirty="0">
                <a:latin typeface="Arial" pitchFamily="34" charset="0"/>
                <a:cs typeface="Arial" pitchFamily="34" charset="0"/>
              </a:rPr>
              <a:t> RTO when a retransmission occurs</a:t>
            </a:r>
          </a:p>
          <a:p>
            <a:pPr lvl="1">
              <a:lnSpc>
                <a:spcPct val="90000"/>
              </a:lnSpc>
            </a:pPr>
            <a:r>
              <a:rPr lang="en-US" altLang="ko-KR" sz="2000" dirty="0">
                <a:latin typeface="Arial" pitchFamily="34" charset="0"/>
                <a:cs typeface="Arial" pitchFamily="34" charset="0"/>
              </a:rPr>
              <a:t>Use the </a:t>
            </a:r>
            <a:r>
              <a:rPr lang="en-US" altLang="ko-KR" sz="2000" dirty="0" err="1">
                <a:latin typeface="Arial" pitchFamily="34" charset="0"/>
                <a:cs typeface="Arial" pitchFamily="34" charset="0"/>
              </a:rPr>
              <a:t>backoff</a:t>
            </a:r>
            <a:r>
              <a:rPr lang="en-US" altLang="ko-KR" sz="2000" dirty="0">
                <a:latin typeface="Arial" pitchFamily="34" charset="0"/>
                <a:cs typeface="Arial" pitchFamily="34" charset="0"/>
              </a:rPr>
              <a:t> RTO until an ACK arrives without retransmission</a:t>
            </a:r>
          </a:p>
        </p:txBody>
      </p:sp>
      <p:graphicFrame>
        <p:nvGraphicFramePr>
          <p:cNvPr id="1730564" name="Object 4"/>
          <p:cNvGraphicFramePr>
            <a:graphicFrameLocks noChangeAspect="1"/>
          </p:cNvGraphicFramePr>
          <p:nvPr>
            <p:extLst>
              <p:ext uri="{D42A27DB-BD31-4B8C-83A1-F6EECF244321}">
                <p14:modId xmlns:p14="http://schemas.microsoft.com/office/powerpoint/2010/main" val="4047773715"/>
              </p:ext>
            </p:extLst>
          </p:nvPr>
        </p:nvGraphicFramePr>
        <p:xfrm>
          <a:off x="300038" y="4437112"/>
          <a:ext cx="8545512" cy="2117725"/>
        </p:xfrm>
        <a:graphic>
          <a:graphicData uri="http://schemas.openxmlformats.org/presentationml/2006/ole">
            <mc:AlternateContent xmlns:mc="http://schemas.openxmlformats.org/markup-compatibility/2006">
              <mc:Choice xmlns:v="urn:schemas-microsoft-com:vml" Requires="v">
                <p:oleObj spid="_x0000_s12299" name="비트맵 이미지" r:id="rId4" imgW="8544000" imgH="3942949" progId="Paint.Picture">
                  <p:embed/>
                </p:oleObj>
              </mc:Choice>
              <mc:Fallback>
                <p:oleObj name="비트맵 이미지" r:id="rId4" imgW="8544000" imgH="394294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8" y="4437112"/>
                        <a:ext cx="8545512" cy="21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13244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7DDC66C5-254E-474F-B010-3144CE73A32D}" type="slidenum">
              <a:rPr lang="en-US" altLang="ko-KR">
                <a:cs typeface="Arial" pitchFamily="34" charset="0"/>
              </a:rPr>
              <a:pPr/>
              <a:t>43</a:t>
            </a:fld>
            <a:endParaRPr lang="en-US" altLang="ko-KR" sz="1000">
              <a:cs typeface="Arial" pitchFamily="34" charset="0"/>
            </a:endParaRPr>
          </a:p>
        </p:txBody>
      </p:sp>
      <p:sp>
        <p:nvSpPr>
          <p:cNvPr id="1736706" name="Rectangle 2"/>
          <p:cNvSpPr>
            <a:spLocks noGrp="1" noChangeArrowheads="1"/>
          </p:cNvSpPr>
          <p:nvPr>
            <p:ph type="title"/>
          </p:nvPr>
        </p:nvSpPr>
        <p:spPr/>
        <p:txBody>
          <a:bodyPr/>
          <a:lstStyle/>
          <a:p>
            <a:r>
              <a:rPr lang="en-US" altLang="ko-KR" dirty="0">
                <a:latin typeface="Arial" pitchFamily="34" charset="0"/>
                <a:cs typeface="Arial" pitchFamily="34" charset="0"/>
              </a:rPr>
              <a:t>Timer </a:t>
            </a:r>
            <a:r>
              <a:rPr lang="en-US" altLang="ko-KR" dirty="0" smtClean="0">
                <a:latin typeface="Arial" pitchFamily="34" charset="0"/>
                <a:cs typeface="Arial" pitchFamily="34" charset="0"/>
              </a:rPr>
              <a:t>Granularity</a:t>
            </a:r>
            <a:endParaRPr lang="en-US" altLang="ko-KR" dirty="0">
              <a:latin typeface="Arial" pitchFamily="34" charset="0"/>
              <a:cs typeface="Arial" pitchFamily="34" charset="0"/>
            </a:endParaRPr>
          </a:p>
        </p:txBody>
      </p:sp>
      <p:sp>
        <p:nvSpPr>
          <p:cNvPr id="1736707" name="Rectangle 3"/>
          <p:cNvSpPr>
            <a:spLocks noGrp="1" noChangeArrowheads="1"/>
          </p:cNvSpPr>
          <p:nvPr>
            <p:ph type="body" idx="1"/>
          </p:nvPr>
        </p:nvSpPr>
        <p:spPr>
          <a:xfrm>
            <a:off x="251520" y="1295400"/>
            <a:ext cx="8712968" cy="4495800"/>
          </a:xfrm>
        </p:spPr>
        <p:txBody>
          <a:bodyPr/>
          <a:lstStyle/>
          <a:p>
            <a:r>
              <a:rPr lang="en-US" altLang="ko-KR" sz="2400" dirty="0">
                <a:latin typeface="Arial" pitchFamily="34" charset="0"/>
                <a:cs typeface="Arial" pitchFamily="34" charset="0"/>
              </a:rPr>
              <a:t>Many TCP implementations set RTO in multiples of 200,500,1000ms</a:t>
            </a:r>
          </a:p>
          <a:p>
            <a:r>
              <a:rPr lang="en-US" altLang="ko-KR" sz="2400" dirty="0">
                <a:latin typeface="Arial" pitchFamily="34" charset="0"/>
                <a:cs typeface="Arial" pitchFamily="34" charset="0"/>
              </a:rPr>
              <a:t>Why?</a:t>
            </a:r>
          </a:p>
          <a:p>
            <a:pPr lvl="1"/>
            <a:r>
              <a:rPr lang="en-US" altLang="ko-KR" sz="2000" dirty="0">
                <a:latin typeface="Arial" pitchFamily="34" charset="0"/>
                <a:cs typeface="Arial" pitchFamily="34" charset="0"/>
              </a:rPr>
              <a:t>Avoid spurious timeouts – RTTs can vary quickly due to cross traffic</a:t>
            </a:r>
          </a:p>
          <a:p>
            <a:pPr lvl="1"/>
            <a:r>
              <a:rPr lang="en-US" altLang="ko-KR" sz="2000" dirty="0">
                <a:latin typeface="Arial" pitchFamily="34" charset="0"/>
                <a:cs typeface="Arial" pitchFamily="34" charset="0"/>
              </a:rPr>
              <a:t>Make timers interrupts efficient</a:t>
            </a:r>
          </a:p>
          <a:p>
            <a:pPr lvl="1"/>
            <a:endParaRPr lang="en-US" altLang="ko-KR" sz="2000" dirty="0">
              <a:latin typeface="Arial" pitchFamily="34" charset="0"/>
              <a:cs typeface="Arial" pitchFamily="34" charset="0"/>
            </a:endParaRPr>
          </a:p>
        </p:txBody>
      </p:sp>
    </p:spTree>
    <p:extLst>
      <p:ext uri="{BB962C8B-B14F-4D97-AF65-F5344CB8AC3E}">
        <p14:creationId xmlns:p14="http://schemas.microsoft.com/office/powerpoint/2010/main" val="371073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6B0B13A3-BC7E-48A5-B801-72D433BE9581}" type="slidenum">
              <a:rPr lang="en-US" altLang="ko-KR">
                <a:cs typeface="Arial" pitchFamily="34" charset="0"/>
              </a:rPr>
              <a:pPr/>
              <a:t>44</a:t>
            </a:fld>
            <a:endParaRPr lang="en-US" altLang="ko-KR" sz="1000">
              <a:cs typeface="Arial" pitchFamily="34" charset="0"/>
            </a:endParaRPr>
          </a:p>
        </p:txBody>
      </p:sp>
      <p:sp>
        <p:nvSpPr>
          <p:cNvPr id="1718274" name="Rectangle 2"/>
          <p:cNvSpPr>
            <a:spLocks noGrp="1" noChangeArrowheads="1"/>
          </p:cNvSpPr>
          <p:nvPr>
            <p:ph type="title"/>
          </p:nvPr>
        </p:nvSpPr>
        <p:spPr/>
        <p:txBody>
          <a:bodyPr/>
          <a:lstStyle/>
          <a:p>
            <a:r>
              <a:rPr lang="en-US" altLang="ko-KR" dirty="0">
                <a:latin typeface="Arial" pitchFamily="34" charset="0"/>
                <a:cs typeface="Arial" pitchFamily="34" charset="0"/>
              </a:rPr>
              <a:t>TCP </a:t>
            </a:r>
            <a:r>
              <a:rPr lang="en-US" altLang="ko-KR" dirty="0" smtClean="0">
                <a:latin typeface="Arial" pitchFamily="34" charset="0"/>
                <a:cs typeface="Arial" pitchFamily="34" charset="0"/>
              </a:rPr>
              <a:t>Persist  </a:t>
            </a:r>
            <a:endParaRPr lang="en-US" altLang="ko-KR" dirty="0">
              <a:latin typeface="Arial" pitchFamily="34" charset="0"/>
              <a:cs typeface="Arial" pitchFamily="34" charset="0"/>
            </a:endParaRPr>
          </a:p>
        </p:txBody>
      </p:sp>
      <p:sp>
        <p:nvSpPr>
          <p:cNvPr id="1718275" name="Rectangle 3"/>
          <p:cNvSpPr>
            <a:spLocks noGrp="1" noChangeArrowheads="1"/>
          </p:cNvSpPr>
          <p:nvPr>
            <p:ph type="body" idx="1"/>
          </p:nvPr>
        </p:nvSpPr>
        <p:spPr>
          <a:xfrm>
            <a:off x="323850" y="1295400"/>
            <a:ext cx="8640763" cy="5013325"/>
          </a:xfrm>
        </p:spPr>
        <p:txBody>
          <a:bodyPr/>
          <a:lstStyle/>
          <a:p>
            <a:r>
              <a:rPr lang="en-US" altLang="ko-KR" dirty="0" smtClean="0">
                <a:latin typeface="Arial" pitchFamily="34" charset="0"/>
                <a:cs typeface="Arial" pitchFamily="34" charset="0"/>
              </a:rPr>
              <a:t>TCP </a:t>
            </a:r>
            <a:r>
              <a:rPr lang="en-US" altLang="ko-KR" dirty="0">
                <a:latin typeface="Arial" pitchFamily="34" charset="0"/>
                <a:cs typeface="Arial" pitchFamily="34" charset="0"/>
              </a:rPr>
              <a:t>Persist state</a:t>
            </a:r>
          </a:p>
          <a:p>
            <a:pPr lvl="1"/>
            <a:r>
              <a:rPr lang="en-US" altLang="ko-KR" dirty="0">
                <a:latin typeface="Arial" pitchFamily="34" charset="0"/>
                <a:cs typeface="Arial" pitchFamily="34" charset="0"/>
              </a:rPr>
              <a:t>If an acknowledgment is lost, we could end up with both sides waiting for the other</a:t>
            </a:r>
          </a:p>
          <a:p>
            <a:pPr lvl="1"/>
            <a:r>
              <a:rPr lang="en-US" altLang="ko-KR" dirty="0">
                <a:latin typeface="Arial" pitchFamily="34" charset="0"/>
                <a:cs typeface="Arial" pitchFamily="34" charset="0"/>
              </a:rPr>
              <a:t>TCP persist timer</a:t>
            </a:r>
          </a:p>
          <a:p>
            <a:pPr lvl="2"/>
            <a:r>
              <a:rPr lang="en-US" altLang="ko-KR" sz="2000" dirty="0">
                <a:latin typeface="Arial" pitchFamily="34" charset="0"/>
                <a:cs typeface="Arial" pitchFamily="34" charset="0"/>
              </a:rPr>
              <a:t>Sender periodically sends 1 byte packets</a:t>
            </a:r>
          </a:p>
          <a:p>
            <a:pPr lvl="3"/>
            <a:r>
              <a:rPr lang="en-US" altLang="ko-KR" sz="2000" dirty="0">
                <a:latin typeface="Arial" pitchFamily="34" charset="0"/>
                <a:cs typeface="Arial" pitchFamily="34" charset="0"/>
              </a:rPr>
              <a:t>Why 1 byte?</a:t>
            </a:r>
          </a:p>
          <a:p>
            <a:pPr lvl="1"/>
            <a:r>
              <a:rPr lang="en-US" altLang="ko-KR" dirty="0">
                <a:latin typeface="Arial" pitchFamily="34" charset="0"/>
                <a:cs typeface="Arial" pitchFamily="34" charset="0"/>
              </a:rPr>
              <a:t>Receiver responds with ACK even if it can’t store the packet</a:t>
            </a:r>
          </a:p>
        </p:txBody>
      </p:sp>
    </p:spTree>
    <p:extLst>
      <p:ext uri="{BB962C8B-B14F-4D97-AF65-F5344CB8AC3E}">
        <p14:creationId xmlns:p14="http://schemas.microsoft.com/office/powerpoint/2010/main" val="7197669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18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182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1827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71827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71827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182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8275" grpId="0" build="p" bldLvl="2"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13F263E4-B91B-4DF9-A829-9E99987CE77F}" type="slidenum">
              <a:rPr lang="en-US" altLang="ko-KR">
                <a:cs typeface="Arial" pitchFamily="34" charset="0"/>
              </a:rPr>
              <a:pPr/>
              <a:t>45</a:t>
            </a:fld>
            <a:endParaRPr lang="en-US" altLang="ko-KR" sz="1000">
              <a:cs typeface="Arial" pitchFamily="34" charset="0"/>
            </a:endParaRPr>
          </a:p>
        </p:txBody>
      </p:sp>
      <p:sp>
        <p:nvSpPr>
          <p:cNvPr id="1831938" name="Rectangle 2"/>
          <p:cNvSpPr>
            <a:spLocks noGrp="1" noChangeArrowheads="1"/>
          </p:cNvSpPr>
          <p:nvPr>
            <p:ph type="title"/>
          </p:nvPr>
        </p:nvSpPr>
        <p:spPr/>
        <p:txBody>
          <a:bodyPr/>
          <a:lstStyle/>
          <a:p>
            <a:r>
              <a:rPr lang="en-US" altLang="ko-KR" dirty="0" smtClean="0">
                <a:latin typeface="Arial" pitchFamily="34" charset="0"/>
                <a:cs typeface="Arial" pitchFamily="34" charset="0"/>
              </a:rPr>
              <a:t>Fairness</a:t>
            </a:r>
            <a:endParaRPr lang="en-US" altLang="ko-KR" dirty="0">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831939" name="Rectangle 3"/>
              <p:cNvSpPr>
                <a:spLocks noGrp="1" noChangeArrowheads="1"/>
              </p:cNvSpPr>
              <p:nvPr>
                <p:ph type="body" idx="1"/>
              </p:nvPr>
            </p:nvSpPr>
            <p:spPr>
              <a:xfrm>
                <a:off x="179512" y="1340768"/>
                <a:ext cx="5688632" cy="4891087"/>
              </a:xfrm>
            </p:spPr>
            <p:txBody>
              <a:bodyPr/>
              <a:lstStyle/>
              <a:p>
                <a:pPr>
                  <a:lnSpc>
                    <a:spcPct val="90000"/>
                  </a:lnSpc>
                </a:pPr>
                <a:r>
                  <a:rPr lang="en-US" altLang="ko-KR" sz="2400" dirty="0" smtClean="0">
                    <a:latin typeface="Arial" pitchFamily="34" charset="0"/>
                    <a:cs typeface="Arial" pitchFamily="34" charset="0"/>
                  </a:rPr>
                  <a:t>Fairness</a:t>
                </a:r>
                <a:r>
                  <a:rPr lang="en-US" altLang="ko-KR" sz="2400" dirty="0">
                    <a:latin typeface="Arial" pitchFamily="34" charset="0"/>
                    <a:cs typeface="Arial" pitchFamily="34" charset="0"/>
                  </a:rPr>
                  <a:t>: (</a:t>
                </a:r>
                <a14:m>
                  <m:oMath xmlns:m="http://schemas.openxmlformats.org/officeDocument/2006/math">
                    <m:nary>
                      <m:naryPr>
                        <m:chr m:val="∑"/>
                        <m:subHide m:val="on"/>
                        <m:supHide m:val="on"/>
                        <m:ctrlPr>
                          <a:rPr lang="en-US" altLang="ko-KR" sz="2400" i="1">
                            <a:latin typeface="Cambria Math"/>
                            <a:cs typeface="Arial" pitchFamily="34" charset="0"/>
                          </a:rPr>
                        </m:ctrlPr>
                      </m:naryPr>
                      <m:sub/>
                      <m:sup/>
                      <m:e>
                        <m:r>
                          <a:rPr lang="en-US" altLang="ko-KR" sz="2400" i="1">
                            <a:latin typeface="Cambria Math"/>
                            <a:cs typeface="Arial" pitchFamily="34" charset="0"/>
                          </a:rPr>
                          <m:t>𝑥</m:t>
                        </m:r>
                        <m:r>
                          <a:rPr lang="en-US" altLang="ko-KR" sz="2400" i="1" baseline="-25000">
                            <a:latin typeface="Cambria Math"/>
                            <a:cs typeface="Arial" pitchFamily="34" charset="0"/>
                          </a:rPr>
                          <m:t>𝑖</m:t>
                        </m:r>
                      </m:e>
                    </m:nary>
                  </m:oMath>
                </a14:m>
                <a:r>
                  <a:rPr lang="en-US" altLang="ko-KR" sz="2400" dirty="0" smtClean="0">
                    <a:latin typeface="Arial" pitchFamily="34" charset="0"/>
                    <a:cs typeface="Arial" pitchFamily="34" charset="0"/>
                  </a:rPr>
                  <a:t>)</a:t>
                </a:r>
                <a:r>
                  <a:rPr lang="en-US" altLang="ko-KR" sz="2400" baseline="30000" dirty="0" smtClean="0">
                    <a:latin typeface="Arial" pitchFamily="34" charset="0"/>
                    <a:cs typeface="Arial" pitchFamily="34" charset="0"/>
                  </a:rPr>
                  <a:t>2</a:t>
                </a:r>
                <a:r>
                  <a:rPr lang="en-US" altLang="ko-KR" sz="2400" dirty="0" smtClean="0">
                    <a:latin typeface="Arial" pitchFamily="34" charset="0"/>
                    <a:cs typeface="Arial" pitchFamily="34" charset="0"/>
                  </a:rPr>
                  <a:t>/nx(</a:t>
                </a:r>
                <a14:m>
                  <m:oMath xmlns:m="http://schemas.openxmlformats.org/officeDocument/2006/math">
                    <m:nary>
                      <m:naryPr>
                        <m:chr m:val="∑"/>
                        <m:subHide m:val="on"/>
                        <m:supHide m:val="on"/>
                        <m:ctrlPr>
                          <a:rPr lang="en-US" altLang="ko-KR" sz="2400" i="1" smtClean="0">
                            <a:latin typeface="Cambria Math"/>
                            <a:cs typeface="Arial" pitchFamily="34" charset="0"/>
                          </a:rPr>
                        </m:ctrlPr>
                      </m:naryPr>
                      <m:sub/>
                      <m:sup/>
                      <m:e>
                        <m:r>
                          <a:rPr lang="en-US" altLang="ko-KR" sz="2400" b="0" i="1" smtClean="0">
                            <a:latin typeface="Cambria Math"/>
                            <a:cs typeface="Arial" pitchFamily="34" charset="0"/>
                          </a:rPr>
                          <m:t>𝑥</m:t>
                        </m:r>
                        <m:r>
                          <a:rPr lang="en-US" altLang="ko-KR" sz="2400" b="0" i="1" baseline="-25000" smtClean="0">
                            <a:latin typeface="Cambria Math"/>
                            <a:cs typeface="Arial" pitchFamily="34" charset="0"/>
                          </a:rPr>
                          <m:t>𝑖</m:t>
                        </m:r>
                      </m:e>
                    </m:nary>
                  </m:oMath>
                </a14:m>
                <a:r>
                  <a:rPr lang="en-US" altLang="ko-KR" sz="2400" baseline="30000" dirty="0" smtClean="0">
                    <a:latin typeface="Arial" pitchFamily="34" charset="0"/>
                    <a:cs typeface="Arial" pitchFamily="34" charset="0"/>
                  </a:rPr>
                  <a:t>2</a:t>
                </a:r>
                <a:r>
                  <a:rPr lang="en-US" altLang="ko-KR" sz="2400" dirty="0" smtClean="0">
                    <a:latin typeface="Arial" pitchFamily="34" charset="0"/>
                    <a:cs typeface="Arial" pitchFamily="34" charset="0"/>
                  </a:rPr>
                  <a:t>)</a:t>
                </a:r>
                <a:endParaRPr lang="en-US" altLang="ko-KR" sz="2400" dirty="0">
                  <a:latin typeface="Arial" pitchFamily="34" charset="0"/>
                  <a:cs typeface="Arial" pitchFamily="34" charset="0"/>
                </a:endParaRPr>
              </a:p>
              <a:p>
                <a:pPr>
                  <a:lnSpc>
                    <a:spcPct val="90000"/>
                  </a:lnSpc>
                </a:pPr>
                <a:r>
                  <a:rPr lang="en-US" altLang="ko-KR" sz="2400" dirty="0">
                    <a:latin typeface="Arial" pitchFamily="34" charset="0"/>
                    <a:cs typeface="Arial" pitchFamily="34" charset="0"/>
                  </a:rPr>
                  <a:t>Many different possibilities for reaction to congestion and probing</a:t>
                </a:r>
              </a:p>
              <a:p>
                <a:pPr lvl="1">
                  <a:lnSpc>
                    <a:spcPct val="90000"/>
                  </a:lnSpc>
                </a:pPr>
                <a:r>
                  <a:rPr lang="en-US" altLang="ko-KR" sz="2000" dirty="0">
                    <a:latin typeface="Arial" pitchFamily="34" charset="0"/>
                    <a:cs typeface="Arial" pitchFamily="34" charset="0"/>
                  </a:rPr>
                  <a:t>Examine simple linear controls</a:t>
                </a:r>
              </a:p>
              <a:p>
                <a:pPr lvl="1">
                  <a:lnSpc>
                    <a:spcPct val="90000"/>
                  </a:lnSpc>
                </a:pPr>
                <a:r>
                  <a:rPr lang="en-US" altLang="ko-KR" sz="2000" dirty="0">
                    <a:solidFill>
                      <a:srgbClr val="0000FF"/>
                    </a:solidFill>
                    <a:latin typeface="Arial" pitchFamily="34" charset="0"/>
                    <a:cs typeface="Arial" pitchFamily="34" charset="0"/>
                  </a:rPr>
                  <a:t>Window(t + 1) = a + b Window(t)</a:t>
                </a:r>
              </a:p>
              <a:p>
                <a:pPr lvl="1">
                  <a:lnSpc>
                    <a:spcPct val="90000"/>
                  </a:lnSpc>
                </a:pPr>
                <a:r>
                  <a:rPr lang="en-US" altLang="ko-KR" sz="2000" dirty="0">
                    <a:latin typeface="Arial" pitchFamily="34" charset="0"/>
                    <a:cs typeface="Arial" pitchFamily="34" charset="0"/>
                  </a:rPr>
                  <a:t>Different </a:t>
                </a:r>
                <a:r>
                  <a:rPr lang="en-US" altLang="ko-KR" sz="2000" dirty="0" err="1" smtClean="0">
                    <a:latin typeface="Arial" pitchFamily="34" charset="0"/>
                    <a:cs typeface="Arial" pitchFamily="34" charset="0"/>
                  </a:rPr>
                  <a:t>a</a:t>
                </a:r>
                <a:r>
                  <a:rPr lang="en-US" altLang="ko-KR" sz="2000" baseline="-25000" dirty="0" err="1" smtClean="0">
                    <a:latin typeface="Arial" pitchFamily="34" charset="0"/>
                    <a:cs typeface="Arial" pitchFamily="34" charset="0"/>
                  </a:rPr>
                  <a:t>i</a:t>
                </a:r>
                <a:r>
                  <a:rPr lang="en-US" altLang="ko-KR" sz="2000" dirty="0" smtClean="0">
                    <a:latin typeface="Arial" pitchFamily="34" charset="0"/>
                    <a:cs typeface="Arial" pitchFamily="34" charset="0"/>
                  </a:rPr>
                  <a:t>, b</a:t>
                </a:r>
                <a:r>
                  <a:rPr lang="en-US" altLang="ko-KR" sz="2000" baseline="-25000" dirty="0" smtClean="0">
                    <a:latin typeface="Arial" pitchFamily="34" charset="0"/>
                    <a:cs typeface="Arial" pitchFamily="34" charset="0"/>
                  </a:rPr>
                  <a:t>i</a:t>
                </a:r>
                <a:r>
                  <a:rPr lang="en-US" altLang="ko-KR" sz="2000" dirty="0" smtClean="0">
                    <a:latin typeface="Arial" pitchFamily="34" charset="0"/>
                    <a:cs typeface="Arial" pitchFamily="34" charset="0"/>
                  </a:rPr>
                  <a:t> </a:t>
                </a:r>
                <a:r>
                  <a:rPr lang="en-US" altLang="ko-KR" sz="2000" dirty="0">
                    <a:latin typeface="Arial" pitchFamily="34" charset="0"/>
                    <a:cs typeface="Arial" pitchFamily="34" charset="0"/>
                  </a:rPr>
                  <a:t>for increase and </a:t>
                </a:r>
                <a:r>
                  <a:rPr lang="en-US" altLang="ko-KR" sz="2000" dirty="0" smtClean="0">
                    <a:latin typeface="Arial" pitchFamily="34" charset="0"/>
                    <a:cs typeface="Arial" pitchFamily="34" charset="0"/>
                  </a:rPr>
                  <a:t>a</a:t>
                </a:r>
                <a:r>
                  <a:rPr lang="en-US" altLang="ko-KR" sz="2000" baseline="-25000" dirty="0" smtClean="0">
                    <a:latin typeface="Arial" pitchFamily="34" charset="0"/>
                    <a:cs typeface="Arial" pitchFamily="34" charset="0"/>
                  </a:rPr>
                  <a:t>d</a:t>
                </a:r>
                <a:r>
                  <a:rPr lang="en-US" altLang="ko-KR" sz="2000" dirty="0" smtClean="0">
                    <a:latin typeface="Arial" pitchFamily="34" charset="0"/>
                    <a:cs typeface="Arial" pitchFamily="34" charset="0"/>
                  </a:rPr>
                  <a:t>, </a:t>
                </a:r>
                <a:r>
                  <a:rPr lang="en-US" altLang="ko-KR" sz="2000" dirty="0" err="1" smtClean="0">
                    <a:latin typeface="Arial" pitchFamily="34" charset="0"/>
                    <a:cs typeface="Arial" pitchFamily="34" charset="0"/>
                  </a:rPr>
                  <a:t>b</a:t>
                </a:r>
                <a:r>
                  <a:rPr lang="en-US" altLang="ko-KR" sz="2000" baseline="-25000" dirty="0" err="1" smtClean="0">
                    <a:latin typeface="Arial" pitchFamily="34" charset="0"/>
                    <a:cs typeface="Arial" pitchFamily="34" charset="0"/>
                  </a:rPr>
                  <a:t>d</a:t>
                </a:r>
                <a:r>
                  <a:rPr lang="en-US" altLang="ko-KR" sz="2000" baseline="-25000" dirty="0" smtClean="0">
                    <a:latin typeface="Arial" pitchFamily="34" charset="0"/>
                    <a:cs typeface="Arial" pitchFamily="34" charset="0"/>
                  </a:rPr>
                  <a:t> </a:t>
                </a:r>
                <a:r>
                  <a:rPr lang="en-US" altLang="ko-KR" sz="2000" dirty="0">
                    <a:latin typeface="Arial" pitchFamily="34" charset="0"/>
                    <a:cs typeface="Arial" pitchFamily="34" charset="0"/>
                  </a:rPr>
                  <a:t>for </a:t>
                </a:r>
                <a:r>
                  <a:rPr lang="en-US" altLang="ko-KR" sz="2000" dirty="0" smtClean="0">
                    <a:latin typeface="Arial" pitchFamily="34" charset="0"/>
                    <a:cs typeface="Arial" pitchFamily="34" charset="0"/>
                  </a:rPr>
                  <a:t>decrease</a:t>
                </a:r>
              </a:p>
              <a:p>
                <a:pPr lvl="2">
                  <a:lnSpc>
                    <a:spcPct val="90000"/>
                  </a:lnSpc>
                </a:pPr>
                <a:r>
                  <a:rPr lang="en-US" altLang="ko-KR" sz="1600" dirty="0" err="1" smtClean="0">
                    <a:latin typeface="Arial" pitchFamily="34" charset="0"/>
                    <a:cs typeface="Arial" pitchFamily="34" charset="0"/>
                  </a:rPr>
                  <a:t>a</a:t>
                </a:r>
                <a:r>
                  <a:rPr lang="en-US" altLang="ko-KR" sz="1600" baseline="-25000" dirty="0" err="1" smtClean="0">
                    <a:latin typeface="Arial" pitchFamily="34" charset="0"/>
                    <a:cs typeface="Arial" pitchFamily="34" charset="0"/>
                  </a:rPr>
                  <a:t>i</a:t>
                </a:r>
                <a:r>
                  <a:rPr lang="en-US" altLang="ko-KR" sz="1600" baseline="-25000" dirty="0" smtClean="0">
                    <a:latin typeface="Arial" pitchFamily="34" charset="0"/>
                    <a:cs typeface="Arial" pitchFamily="34" charset="0"/>
                  </a:rPr>
                  <a:t>: </a:t>
                </a:r>
                <a:r>
                  <a:rPr lang="en-US" altLang="ko-KR" sz="1600" dirty="0" smtClean="0">
                    <a:latin typeface="Arial" pitchFamily="34" charset="0"/>
                    <a:cs typeface="Arial" pitchFamily="34" charset="0"/>
                  </a:rPr>
                  <a:t>increase additively</a:t>
                </a:r>
                <a:r>
                  <a:rPr lang="en-US" altLang="ko-KR" sz="1600" baseline="-25000" dirty="0" smtClean="0">
                    <a:latin typeface="Arial" pitchFamily="34" charset="0"/>
                    <a:cs typeface="Arial" pitchFamily="34" charset="0"/>
                  </a:rPr>
                  <a:t>, </a:t>
                </a:r>
                <a:r>
                  <a:rPr lang="en-US" altLang="ko-KR" sz="1600" dirty="0" smtClean="0">
                    <a:latin typeface="Arial" pitchFamily="34" charset="0"/>
                    <a:cs typeface="Arial" pitchFamily="34" charset="0"/>
                  </a:rPr>
                  <a:t>b</a:t>
                </a:r>
                <a:r>
                  <a:rPr lang="en-US" altLang="ko-KR" sz="1600" baseline="-25000" dirty="0" smtClean="0">
                    <a:latin typeface="Arial" pitchFamily="34" charset="0"/>
                    <a:cs typeface="Arial" pitchFamily="34" charset="0"/>
                  </a:rPr>
                  <a:t>i : </a:t>
                </a:r>
                <a:r>
                  <a:rPr lang="en-US" altLang="ko-KR" sz="1600" dirty="0" smtClean="0">
                    <a:latin typeface="Arial" pitchFamily="34" charset="0"/>
                    <a:cs typeface="Arial" pitchFamily="34" charset="0"/>
                  </a:rPr>
                  <a:t>increase multiplicatively </a:t>
                </a:r>
              </a:p>
              <a:p>
                <a:pPr>
                  <a:lnSpc>
                    <a:spcPct val="90000"/>
                  </a:lnSpc>
                </a:pPr>
                <a:r>
                  <a:rPr lang="en-US" altLang="ko-KR" sz="2400" dirty="0" smtClean="0">
                    <a:latin typeface="Arial" pitchFamily="34" charset="0"/>
                    <a:cs typeface="Arial" pitchFamily="34" charset="0"/>
                  </a:rPr>
                  <a:t>Supports various reaction to signals</a:t>
                </a:r>
              </a:p>
              <a:p>
                <a:pPr lvl="1">
                  <a:lnSpc>
                    <a:spcPct val="90000"/>
                  </a:lnSpc>
                </a:pPr>
                <a:r>
                  <a:rPr lang="en-US" altLang="ko-KR" sz="2000" dirty="0" smtClean="0">
                    <a:latin typeface="Arial" pitchFamily="34" charset="0"/>
                    <a:cs typeface="Arial" pitchFamily="34" charset="0"/>
                  </a:rPr>
                  <a:t>Increase/decrease </a:t>
                </a:r>
                <a:r>
                  <a:rPr lang="en-US" altLang="ko-KR" sz="2000" dirty="0">
                    <a:latin typeface="Arial" pitchFamily="34" charset="0"/>
                    <a:cs typeface="Arial" pitchFamily="34" charset="0"/>
                  </a:rPr>
                  <a:t>additively</a:t>
                </a:r>
              </a:p>
              <a:p>
                <a:pPr lvl="1">
                  <a:lnSpc>
                    <a:spcPct val="90000"/>
                  </a:lnSpc>
                </a:pPr>
                <a:r>
                  <a:rPr lang="en-US" altLang="ko-KR" sz="2000" dirty="0">
                    <a:latin typeface="Arial" pitchFamily="34" charset="0"/>
                    <a:cs typeface="Arial" pitchFamily="34" charset="0"/>
                  </a:rPr>
                  <a:t>Increased/decrease multiplicatively</a:t>
                </a:r>
              </a:p>
              <a:p>
                <a:pPr lvl="1">
                  <a:lnSpc>
                    <a:spcPct val="90000"/>
                  </a:lnSpc>
                </a:pPr>
                <a:r>
                  <a:rPr lang="en-US" altLang="ko-KR" sz="2000" dirty="0">
                    <a:latin typeface="Arial" pitchFamily="34" charset="0"/>
                    <a:cs typeface="Arial" pitchFamily="34" charset="0"/>
                  </a:rPr>
                  <a:t>Which of the four combinations is optimal?</a:t>
                </a:r>
                <a:endParaRPr lang="en-US" altLang="ko-KR" sz="2000" baseline="-25000" dirty="0">
                  <a:latin typeface="Arial" pitchFamily="34" charset="0"/>
                  <a:cs typeface="Arial" pitchFamily="34" charset="0"/>
                </a:endParaRPr>
              </a:p>
            </p:txBody>
          </p:sp>
        </mc:Choice>
        <mc:Fallback xmlns="">
          <p:sp>
            <p:nvSpPr>
              <p:cNvPr id="1831939" name="Rectangle 3"/>
              <p:cNvSpPr>
                <a:spLocks noGrp="1" noRot="1" noChangeAspect="1" noMove="1" noResize="1" noEditPoints="1" noAdjustHandles="1" noChangeArrowheads="1" noChangeShapeType="1" noTextEdit="1"/>
              </p:cNvSpPr>
              <p:nvPr>
                <p:ph type="body" idx="1"/>
              </p:nvPr>
            </p:nvSpPr>
            <p:spPr>
              <a:xfrm>
                <a:off x="179512" y="1340768"/>
                <a:ext cx="5688632" cy="4891087"/>
              </a:xfrm>
              <a:blipFill rotWithShape="1">
                <a:blip r:embed="rId3"/>
                <a:stretch>
                  <a:fillRect l="-642" t="-12843" r="-1392"/>
                </a:stretch>
              </a:blipFill>
            </p:spPr>
            <p:txBody>
              <a:bodyPr/>
              <a:lstStyle/>
              <a:p>
                <a:r>
                  <a:rPr lang="ko-KR" altLang="en-US">
                    <a:noFill/>
                  </a:rPr>
                  <a:t> </a:t>
                </a:r>
              </a:p>
            </p:txBody>
          </p:sp>
        </mc:Fallback>
      </mc:AlternateContent>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1268760"/>
            <a:ext cx="349188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57262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슬라이드 번호 개체 틀 3"/>
          <p:cNvSpPr>
            <a:spLocks noGrp="1"/>
          </p:cNvSpPr>
          <p:nvPr>
            <p:ph type="sldNum" sz="quarter" idx="4294967295"/>
          </p:nvPr>
        </p:nvSpPr>
        <p:spPr>
          <a:xfrm>
            <a:off x="7000875" y="6240463"/>
            <a:ext cx="1905000" cy="457200"/>
          </a:xfrm>
          <a:prstGeom prst="rect">
            <a:avLst/>
          </a:prstGeom>
        </p:spPr>
        <p:txBody>
          <a:bodyPr/>
          <a:lstStyle/>
          <a:p>
            <a:fld id="{BB862E0C-F484-4B8D-8B5E-91742DE0796E}" type="slidenum">
              <a:rPr lang="en-US" altLang="ko-KR">
                <a:cs typeface="Arial" pitchFamily="34" charset="0"/>
              </a:rPr>
              <a:pPr/>
              <a:t>46</a:t>
            </a:fld>
            <a:endParaRPr lang="en-US" altLang="ko-KR" sz="1000">
              <a:cs typeface="Arial" pitchFamily="34" charset="0"/>
            </a:endParaRPr>
          </a:p>
        </p:txBody>
      </p:sp>
      <p:sp>
        <p:nvSpPr>
          <p:cNvPr id="1833986" name="Rectangle 2"/>
          <p:cNvSpPr>
            <a:spLocks noGrp="1" noChangeArrowheads="1"/>
          </p:cNvSpPr>
          <p:nvPr>
            <p:ph type="title"/>
          </p:nvPr>
        </p:nvSpPr>
        <p:spPr/>
        <p:txBody>
          <a:bodyPr/>
          <a:lstStyle/>
          <a:p>
            <a:r>
              <a:rPr lang="en-US" altLang="ko-KR">
                <a:latin typeface="Arial" pitchFamily="34" charset="0"/>
                <a:cs typeface="Arial" pitchFamily="34" charset="0"/>
              </a:rPr>
              <a:t>Phase plots</a:t>
            </a:r>
          </a:p>
        </p:txBody>
      </p:sp>
      <p:sp>
        <p:nvSpPr>
          <p:cNvPr id="1833987" name="Rectangle 3"/>
          <p:cNvSpPr>
            <a:spLocks noGrp="1" noChangeArrowheads="1"/>
          </p:cNvSpPr>
          <p:nvPr>
            <p:ph type="body" idx="1"/>
          </p:nvPr>
        </p:nvSpPr>
        <p:spPr>
          <a:xfrm>
            <a:off x="182563" y="1336675"/>
            <a:ext cx="8153400" cy="4495800"/>
          </a:xfrm>
        </p:spPr>
        <p:txBody>
          <a:bodyPr/>
          <a:lstStyle/>
          <a:p>
            <a:r>
              <a:rPr lang="en-US" altLang="ko-KR" sz="2400" dirty="0" smtClean="0">
                <a:latin typeface="Arial" pitchFamily="34" charset="0"/>
                <a:cs typeface="Arial" pitchFamily="34" charset="0"/>
              </a:rPr>
              <a:t>What </a:t>
            </a:r>
            <a:r>
              <a:rPr lang="en-US" altLang="ko-KR" sz="2400" dirty="0">
                <a:latin typeface="Arial" pitchFamily="34" charset="0"/>
                <a:cs typeface="Arial" pitchFamily="34" charset="0"/>
              </a:rPr>
              <a:t>are desirable properties?</a:t>
            </a:r>
          </a:p>
        </p:txBody>
      </p:sp>
      <p:sp>
        <p:nvSpPr>
          <p:cNvPr id="1833988" name="Line 4"/>
          <p:cNvSpPr>
            <a:spLocks noChangeShapeType="1"/>
          </p:cNvSpPr>
          <p:nvPr/>
        </p:nvSpPr>
        <p:spPr bwMode="auto">
          <a:xfrm flipV="1">
            <a:off x="2228850" y="2108200"/>
            <a:ext cx="0" cy="376237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33989" name="Line 5"/>
          <p:cNvSpPr>
            <a:spLocks noChangeShapeType="1"/>
          </p:cNvSpPr>
          <p:nvPr/>
        </p:nvSpPr>
        <p:spPr bwMode="auto">
          <a:xfrm>
            <a:off x="2228850" y="5870575"/>
            <a:ext cx="4487863"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33990" name="Line 6"/>
          <p:cNvSpPr>
            <a:spLocks noChangeShapeType="1"/>
          </p:cNvSpPr>
          <p:nvPr/>
        </p:nvSpPr>
        <p:spPr bwMode="auto">
          <a:xfrm>
            <a:off x="2228850" y="2782888"/>
            <a:ext cx="3690938" cy="308768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33991" name="Line 7"/>
          <p:cNvSpPr>
            <a:spLocks noChangeShapeType="1"/>
          </p:cNvSpPr>
          <p:nvPr/>
        </p:nvSpPr>
        <p:spPr bwMode="auto">
          <a:xfrm flipV="1">
            <a:off x="2228850" y="2590800"/>
            <a:ext cx="3390900" cy="3279775"/>
          </a:xfrm>
          <a:prstGeom prst="line">
            <a:avLst/>
          </a:prstGeom>
          <a:noFill/>
          <a:ln w="571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33992" name="Text Box 8"/>
          <p:cNvSpPr txBox="1">
            <a:spLocks noChangeArrowheads="1"/>
          </p:cNvSpPr>
          <p:nvPr/>
        </p:nvSpPr>
        <p:spPr bwMode="auto">
          <a:xfrm>
            <a:off x="5419725" y="5121275"/>
            <a:ext cx="133716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sz="1400">
                <a:solidFill>
                  <a:srgbClr val="000000"/>
                </a:solidFill>
                <a:cs typeface="Arial" pitchFamily="34" charset="0"/>
              </a:rPr>
              <a:t>Efficiency Line</a:t>
            </a:r>
            <a:endParaRPr kumimoji="0" lang="en-US" altLang="ko-KR" sz="1400" baseline="-25000">
              <a:solidFill>
                <a:srgbClr val="000000"/>
              </a:solidFill>
              <a:cs typeface="Arial" pitchFamily="34" charset="0"/>
            </a:endParaRPr>
          </a:p>
        </p:txBody>
      </p:sp>
      <p:sp>
        <p:nvSpPr>
          <p:cNvPr id="1833993" name="Text Box 9"/>
          <p:cNvSpPr txBox="1">
            <a:spLocks noChangeArrowheads="1"/>
          </p:cNvSpPr>
          <p:nvPr/>
        </p:nvSpPr>
        <p:spPr bwMode="auto">
          <a:xfrm>
            <a:off x="5721350" y="2374900"/>
            <a:ext cx="125867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sz="1400">
                <a:solidFill>
                  <a:srgbClr val="000000"/>
                </a:solidFill>
                <a:cs typeface="Arial" pitchFamily="34" charset="0"/>
              </a:rPr>
              <a:t>Fairness Line</a:t>
            </a:r>
            <a:endParaRPr kumimoji="0" lang="en-US" altLang="ko-KR" sz="1400" baseline="-25000">
              <a:solidFill>
                <a:srgbClr val="000000"/>
              </a:solidFill>
              <a:cs typeface="Arial" pitchFamily="34" charset="0"/>
            </a:endParaRPr>
          </a:p>
        </p:txBody>
      </p:sp>
      <p:sp>
        <p:nvSpPr>
          <p:cNvPr id="1833994" name="Text Box 10"/>
          <p:cNvSpPr txBox="1">
            <a:spLocks noChangeArrowheads="1"/>
          </p:cNvSpPr>
          <p:nvPr/>
        </p:nvSpPr>
        <p:spPr bwMode="auto">
          <a:xfrm>
            <a:off x="3227388" y="5945188"/>
            <a:ext cx="199875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sz="1400" b="1">
                <a:solidFill>
                  <a:srgbClr val="000000"/>
                </a:solidFill>
                <a:cs typeface="Arial" pitchFamily="34" charset="0"/>
              </a:rPr>
              <a:t>User 1’s Allocation </a:t>
            </a:r>
            <a:r>
              <a:rPr kumimoji="0" lang="en-US" altLang="ko-KR" sz="1400" b="1" i="1">
                <a:solidFill>
                  <a:srgbClr val="000000"/>
                </a:solidFill>
                <a:cs typeface="Arial" pitchFamily="34" charset="0"/>
              </a:rPr>
              <a:t>x</a:t>
            </a:r>
            <a:r>
              <a:rPr kumimoji="0" lang="en-US" altLang="ko-KR" sz="1400" b="1" i="1" baseline="-25000">
                <a:solidFill>
                  <a:srgbClr val="000000"/>
                </a:solidFill>
                <a:cs typeface="Arial" pitchFamily="34" charset="0"/>
              </a:rPr>
              <a:t>1</a:t>
            </a:r>
          </a:p>
        </p:txBody>
      </p:sp>
      <p:sp>
        <p:nvSpPr>
          <p:cNvPr id="1833995" name="Text Box 11"/>
          <p:cNvSpPr txBox="1">
            <a:spLocks noChangeArrowheads="1"/>
          </p:cNvSpPr>
          <p:nvPr/>
        </p:nvSpPr>
        <p:spPr bwMode="auto">
          <a:xfrm>
            <a:off x="1031875" y="3516313"/>
            <a:ext cx="122078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kumimoji="0" lang="en-US" altLang="ko-KR" sz="1400" b="1">
                <a:solidFill>
                  <a:srgbClr val="000000"/>
                </a:solidFill>
                <a:cs typeface="Arial" pitchFamily="34" charset="0"/>
              </a:rPr>
              <a:t>User 2’s Allocation </a:t>
            </a:r>
            <a:r>
              <a:rPr kumimoji="0" lang="en-US" altLang="ko-KR" sz="1400" b="1" i="1">
                <a:solidFill>
                  <a:srgbClr val="000000"/>
                </a:solidFill>
                <a:cs typeface="Arial" pitchFamily="34" charset="0"/>
              </a:rPr>
              <a:t>x</a:t>
            </a:r>
            <a:r>
              <a:rPr kumimoji="0" lang="en-US" altLang="ko-KR" sz="1400" b="1" i="1" baseline="-25000">
                <a:solidFill>
                  <a:srgbClr val="000000"/>
                </a:solidFill>
                <a:cs typeface="Arial" pitchFamily="34" charset="0"/>
              </a:rPr>
              <a:t>2</a:t>
            </a:r>
          </a:p>
        </p:txBody>
      </p:sp>
      <p:sp>
        <p:nvSpPr>
          <p:cNvPr id="1833996" name="Line 12"/>
          <p:cNvSpPr>
            <a:spLocks noChangeShapeType="1"/>
          </p:cNvSpPr>
          <p:nvPr/>
        </p:nvSpPr>
        <p:spPr bwMode="auto">
          <a:xfrm flipH="1">
            <a:off x="4124325" y="4095750"/>
            <a:ext cx="1295400" cy="968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33997" name="Text Box 13"/>
          <p:cNvSpPr txBox="1">
            <a:spLocks noChangeArrowheads="1"/>
          </p:cNvSpPr>
          <p:nvPr/>
        </p:nvSpPr>
        <p:spPr bwMode="auto">
          <a:xfrm>
            <a:off x="5519738" y="3881438"/>
            <a:ext cx="123944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sz="1400">
                <a:solidFill>
                  <a:srgbClr val="000000"/>
                </a:solidFill>
                <a:cs typeface="Arial" pitchFamily="34" charset="0"/>
              </a:rPr>
              <a:t>Optimal point</a:t>
            </a:r>
            <a:endParaRPr kumimoji="0" lang="en-US" altLang="ko-KR" sz="1400" baseline="-25000">
              <a:solidFill>
                <a:srgbClr val="000000"/>
              </a:solidFill>
              <a:cs typeface="Arial" pitchFamily="34" charset="0"/>
            </a:endParaRPr>
          </a:p>
        </p:txBody>
      </p:sp>
      <p:sp>
        <p:nvSpPr>
          <p:cNvPr id="1833998" name="Text Box 14"/>
          <p:cNvSpPr txBox="1">
            <a:spLocks noChangeArrowheads="1"/>
          </p:cNvSpPr>
          <p:nvPr/>
        </p:nvSpPr>
        <p:spPr bwMode="auto">
          <a:xfrm>
            <a:off x="3789811" y="2960941"/>
            <a:ext cx="91082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sz="1400" dirty="0">
                <a:solidFill>
                  <a:srgbClr val="FF0000"/>
                </a:solidFill>
                <a:cs typeface="Arial" pitchFamily="34" charset="0"/>
              </a:rPr>
              <a:t>Overload</a:t>
            </a:r>
            <a:endParaRPr kumimoji="0" lang="en-US" altLang="ko-KR" sz="1400" baseline="-25000" dirty="0">
              <a:solidFill>
                <a:srgbClr val="FF0000"/>
              </a:solidFill>
              <a:cs typeface="Arial" pitchFamily="34" charset="0"/>
            </a:endParaRPr>
          </a:p>
        </p:txBody>
      </p:sp>
      <p:sp>
        <p:nvSpPr>
          <p:cNvPr id="1833999" name="Text Box 15"/>
          <p:cNvSpPr txBox="1">
            <a:spLocks noChangeArrowheads="1"/>
          </p:cNvSpPr>
          <p:nvPr/>
        </p:nvSpPr>
        <p:spPr bwMode="auto">
          <a:xfrm>
            <a:off x="3001042" y="4960943"/>
            <a:ext cx="141897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sz="1400" dirty="0">
                <a:solidFill>
                  <a:srgbClr val="FF0000"/>
                </a:solidFill>
                <a:cs typeface="Arial" pitchFamily="34" charset="0"/>
              </a:rPr>
              <a:t>Underutilization</a:t>
            </a:r>
            <a:endParaRPr kumimoji="0" lang="en-US" altLang="ko-KR" sz="1400" baseline="-25000" dirty="0">
              <a:solidFill>
                <a:srgbClr val="FF0000"/>
              </a:solidFill>
              <a:cs typeface="Arial" pitchFamily="34" charset="0"/>
            </a:endParaRPr>
          </a:p>
        </p:txBody>
      </p:sp>
      <p:sp>
        <p:nvSpPr>
          <p:cNvPr id="1834000" name="Line 16"/>
          <p:cNvSpPr>
            <a:spLocks noChangeShapeType="1"/>
          </p:cNvSpPr>
          <p:nvPr/>
        </p:nvSpPr>
        <p:spPr bwMode="auto">
          <a:xfrm flipV="1">
            <a:off x="3325813" y="3459163"/>
            <a:ext cx="1098550" cy="1060450"/>
          </a:xfrm>
          <a:prstGeom prst="line">
            <a:avLst/>
          </a:prstGeom>
          <a:noFill/>
          <a:ln w="9525">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34001" name="Line 17"/>
          <p:cNvSpPr>
            <a:spLocks noChangeShapeType="1"/>
          </p:cNvSpPr>
          <p:nvPr/>
        </p:nvSpPr>
        <p:spPr bwMode="auto">
          <a:xfrm flipH="1">
            <a:off x="3325813" y="3362325"/>
            <a:ext cx="896937" cy="1157288"/>
          </a:xfrm>
          <a:prstGeom prst="line">
            <a:avLst/>
          </a:prstGeom>
          <a:noFill/>
          <a:ln w="9525">
            <a:solidFill>
              <a:srgbClr val="0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34002" name="Line 18"/>
          <p:cNvSpPr>
            <a:spLocks noChangeShapeType="1"/>
          </p:cNvSpPr>
          <p:nvPr/>
        </p:nvSpPr>
        <p:spPr bwMode="auto">
          <a:xfrm flipH="1">
            <a:off x="3227388" y="3362325"/>
            <a:ext cx="995362" cy="1060450"/>
          </a:xfrm>
          <a:prstGeom prst="line">
            <a:avLst/>
          </a:prstGeom>
          <a:noFill/>
          <a:ln w="9525">
            <a:solidFill>
              <a:srgbClr val="0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34003" name="Line 19"/>
          <p:cNvSpPr>
            <a:spLocks noChangeShapeType="1"/>
          </p:cNvSpPr>
          <p:nvPr/>
        </p:nvSpPr>
        <p:spPr bwMode="auto">
          <a:xfrm flipV="1">
            <a:off x="3227388" y="3362324"/>
            <a:ext cx="546893" cy="1060450"/>
          </a:xfrm>
          <a:prstGeom prst="line">
            <a:avLst/>
          </a:prstGeom>
          <a:noFill/>
          <a:ln w="9525">
            <a:solidFill>
              <a:srgbClr val="0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34004" name="Line 20"/>
          <p:cNvSpPr>
            <a:spLocks noChangeShapeType="1"/>
          </p:cNvSpPr>
          <p:nvPr/>
        </p:nvSpPr>
        <p:spPr bwMode="auto">
          <a:xfrm flipH="1">
            <a:off x="2925763" y="3362325"/>
            <a:ext cx="848518" cy="965200"/>
          </a:xfrm>
          <a:prstGeom prst="line">
            <a:avLst/>
          </a:prstGeom>
          <a:noFill/>
          <a:ln w="9525">
            <a:solidFill>
              <a:srgbClr val="0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34005" name="Line 21"/>
          <p:cNvSpPr>
            <a:spLocks noChangeShapeType="1"/>
          </p:cNvSpPr>
          <p:nvPr/>
        </p:nvSpPr>
        <p:spPr bwMode="auto">
          <a:xfrm flipV="1">
            <a:off x="2925763" y="2976563"/>
            <a:ext cx="600075" cy="1350962"/>
          </a:xfrm>
          <a:prstGeom prst="line">
            <a:avLst/>
          </a:prstGeom>
          <a:noFill/>
          <a:ln w="9525">
            <a:solidFill>
              <a:srgbClr val="0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34006" name="Line 22"/>
          <p:cNvSpPr>
            <a:spLocks noChangeShapeType="1"/>
          </p:cNvSpPr>
          <p:nvPr/>
        </p:nvSpPr>
        <p:spPr bwMode="auto">
          <a:xfrm flipH="1">
            <a:off x="2627313" y="2976563"/>
            <a:ext cx="898525" cy="1157287"/>
          </a:xfrm>
          <a:prstGeom prst="line">
            <a:avLst/>
          </a:prstGeom>
          <a:noFill/>
          <a:ln w="9525">
            <a:solidFill>
              <a:srgbClr val="0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34007" name="Line 23"/>
          <p:cNvSpPr>
            <a:spLocks noChangeShapeType="1"/>
          </p:cNvSpPr>
          <p:nvPr/>
        </p:nvSpPr>
        <p:spPr bwMode="auto">
          <a:xfrm flipH="1">
            <a:off x="2627313" y="2952164"/>
            <a:ext cx="298450" cy="1181685"/>
          </a:xfrm>
          <a:prstGeom prst="line">
            <a:avLst/>
          </a:prstGeom>
          <a:noFill/>
          <a:ln w="9525">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34008" name="Line 24"/>
          <p:cNvSpPr>
            <a:spLocks noChangeShapeType="1"/>
          </p:cNvSpPr>
          <p:nvPr/>
        </p:nvSpPr>
        <p:spPr bwMode="auto">
          <a:xfrm flipV="1">
            <a:off x="2328863" y="2952163"/>
            <a:ext cx="596900" cy="795921"/>
          </a:xfrm>
          <a:prstGeom prst="line">
            <a:avLst/>
          </a:prstGeom>
          <a:noFill/>
          <a:ln w="9525">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2" name="TextBox 1"/>
          <p:cNvSpPr txBox="1"/>
          <p:nvPr/>
        </p:nvSpPr>
        <p:spPr>
          <a:xfrm>
            <a:off x="2627313" y="1873769"/>
            <a:ext cx="1162498" cy="338554"/>
          </a:xfrm>
          <a:prstGeom prst="rect">
            <a:avLst/>
          </a:prstGeom>
          <a:noFill/>
          <a:ln>
            <a:solidFill>
              <a:schemeClr val="tx1"/>
            </a:solidFill>
          </a:ln>
        </p:spPr>
        <p:txBody>
          <a:bodyPr wrap="none" rtlCol="0">
            <a:spAutoFit/>
          </a:bodyPr>
          <a:lstStyle/>
          <a:p>
            <a:r>
              <a:rPr lang="en-US" altLang="ko-KR" i="1" dirty="0" smtClean="0"/>
              <a:t>X</a:t>
            </a:r>
            <a:r>
              <a:rPr lang="en-US" altLang="ko-KR" i="1" baseline="-25000" dirty="0" smtClean="0"/>
              <a:t>2</a:t>
            </a:r>
            <a:r>
              <a:rPr lang="en-US" altLang="ko-KR" i="1" dirty="0" smtClean="0"/>
              <a:t> = C –X</a:t>
            </a:r>
            <a:r>
              <a:rPr lang="en-US" altLang="ko-KR" i="1" baseline="-25000" dirty="0" smtClean="0"/>
              <a:t>1</a:t>
            </a:r>
            <a:endParaRPr lang="ko-KR" altLang="en-US" i="1" baseline="-25000" dirty="0"/>
          </a:p>
        </p:txBody>
      </p:sp>
      <p:cxnSp>
        <p:nvCxnSpPr>
          <p:cNvPr id="4" name="직선 화살표 연결선 3"/>
          <p:cNvCxnSpPr/>
          <p:nvPr/>
        </p:nvCxnSpPr>
        <p:spPr bwMode="auto">
          <a:xfrm flipH="1">
            <a:off x="2483768" y="2212323"/>
            <a:ext cx="441995" cy="764240"/>
          </a:xfrm>
          <a:prstGeom prst="straightConnector1">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직사각형 4"/>
          <p:cNvSpPr/>
          <p:nvPr/>
        </p:nvSpPr>
        <p:spPr>
          <a:xfrm>
            <a:off x="1878171" y="2613611"/>
            <a:ext cx="332142" cy="338554"/>
          </a:xfrm>
          <a:prstGeom prst="rect">
            <a:avLst/>
          </a:prstGeom>
        </p:spPr>
        <p:txBody>
          <a:bodyPr wrap="none">
            <a:spAutoFit/>
          </a:bodyPr>
          <a:lstStyle/>
          <a:p>
            <a:r>
              <a:rPr lang="en-US" altLang="ko-KR" i="1" dirty="0"/>
              <a:t>C</a:t>
            </a:r>
            <a:endParaRPr lang="ko-KR" altLang="en-US" dirty="0"/>
          </a:p>
        </p:txBody>
      </p:sp>
      <p:sp>
        <p:nvSpPr>
          <p:cNvPr id="6" name="직사각형 5"/>
          <p:cNvSpPr/>
          <p:nvPr/>
        </p:nvSpPr>
        <p:spPr>
          <a:xfrm>
            <a:off x="5773485" y="5870575"/>
            <a:ext cx="332142" cy="338554"/>
          </a:xfrm>
          <a:prstGeom prst="rect">
            <a:avLst/>
          </a:prstGeom>
        </p:spPr>
        <p:txBody>
          <a:bodyPr wrap="none">
            <a:spAutoFit/>
          </a:bodyPr>
          <a:lstStyle/>
          <a:p>
            <a:r>
              <a:rPr lang="en-US" altLang="ko-KR" i="1" dirty="0"/>
              <a:t>C</a:t>
            </a:r>
            <a:endParaRPr lang="ko-KR" altLang="en-US" dirty="0"/>
          </a:p>
        </p:txBody>
      </p:sp>
    </p:spTree>
    <p:extLst>
      <p:ext uri="{BB962C8B-B14F-4D97-AF65-F5344CB8AC3E}">
        <p14:creationId xmlns:p14="http://schemas.microsoft.com/office/powerpoint/2010/main" val="373464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슬라이드 번호 개체 틀 3"/>
          <p:cNvSpPr>
            <a:spLocks noGrp="1"/>
          </p:cNvSpPr>
          <p:nvPr>
            <p:ph type="sldNum" sz="quarter" idx="4294967295"/>
          </p:nvPr>
        </p:nvSpPr>
        <p:spPr>
          <a:xfrm>
            <a:off x="7000875" y="6240463"/>
            <a:ext cx="1905000" cy="457200"/>
          </a:xfrm>
          <a:prstGeom prst="rect">
            <a:avLst/>
          </a:prstGeom>
        </p:spPr>
        <p:txBody>
          <a:bodyPr/>
          <a:lstStyle/>
          <a:p>
            <a:fld id="{9E66C278-E224-42C1-BC63-DEFC19FDB5DE}" type="slidenum">
              <a:rPr lang="en-US" altLang="ko-KR">
                <a:cs typeface="Arial" pitchFamily="34" charset="0"/>
              </a:rPr>
              <a:pPr/>
              <a:t>47</a:t>
            </a:fld>
            <a:endParaRPr lang="en-US" altLang="ko-KR" sz="1000">
              <a:cs typeface="Arial" pitchFamily="34" charset="0"/>
            </a:endParaRPr>
          </a:p>
        </p:txBody>
      </p:sp>
      <p:sp>
        <p:nvSpPr>
          <p:cNvPr id="1836034" name="Rectangle 2"/>
          <p:cNvSpPr>
            <a:spLocks noGrp="1" noChangeArrowheads="1"/>
          </p:cNvSpPr>
          <p:nvPr>
            <p:ph type="title"/>
          </p:nvPr>
        </p:nvSpPr>
        <p:spPr/>
        <p:txBody>
          <a:bodyPr/>
          <a:lstStyle/>
          <a:p>
            <a:r>
              <a:rPr lang="en-US" altLang="ko-KR">
                <a:latin typeface="Arial" pitchFamily="34" charset="0"/>
                <a:cs typeface="Arial" pitchFamily="34" charset="0"/>
              </a:rPr>
              <a:t>Additive Increase/Decrease</a:t>
            </a:r>
          </a:p>
        </p:txBody>
      </p:sp>
      <p:sp>
        <p:nvSpPr>
          <p:cNvPr id="1836035" name="Line 3"/>
          <p:cNvSpPr>
            <a:spLocks noChangeShapeType="1"/>
          </p:cNvSpPr>
          <p:nvPr/>
        </p:nvSpPr>
        <p:spPr bwMode="auto">
          <a:xfrm flipV="1">
            <a:off x="3352800" y="3001963"/>
            <a:ext cx="0" cy="297180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36036" name="Line 4"/>
          <p:cNvSpPr>
            <a:spLocks noChangeShapeType="1"/>
          </p:cNvSpPr>
          <p:nvPr/>
        </p:nvSpPr>
        <p:spPr bwMode="auto">
          <a:xfrm>
            <a:off x="3352800" y="5973763"/>
            <a:ext cx="342900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36037" name="Line 5"/>
          <p:cNvSpPr>
            <a:spLocks noChangeShapeType="1"/>
          </p:cNvSpPr>
          <p:nvPr/>
        </p:nvSpPr>
        <p:spPr bwMode="auto">
          <a:xfrm>
            <a:off x="3352800" y="3535363"/>
            <a:ext cx="2819400" cy="2438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36038" name="Line 6"/>
          <p:cNvSpPr>
            <a:spLocks noChangeShapeType="1"/>
          </p:cNvSpPr>
          <p:nvPr/>
        </p:nvSpPr>
        <p:spPr bwMode="auto">
          <a:xfrm flipV="1">
            <a:off x="3352800" y="3382963"/>
            <a:ext cx="2590800" cy="2590800"/>
          </a:xfrm>
          <a:prstGeom prst="line">
            <a:avLst/>
          </a:prstGeom>
          <a:noFill/>
          <a:ln w="9525" cap="rnd">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36039" name="Line 7"/>
          <p:cNvSpPr>
            <a:spLocks noChangeShapeType="1"/>
          </p:cNvSpPr>
          <p:nvPr/>
        </p:nvSpPr>
        <p:spPr bwMode="auto">
          <a:xfrm flipH="1">
            <a:off x="3962400" y="3886200"/>
            <a:ext cx="762000" cy="868363"/>
          </a:xfrm>
          <a:prstGeom prst="line">
            <a:avLst/>
          </a:prstGeom>
          <a:noFill/>
          <a:ln w="9525">
            <a:solidFill>
              <a:srgbClr val="00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36040" name="Text Box 8"/>
          <p:cNvSpPr txBox="1">
            <a:spLocks noChangeArrowheads="1"/>
          </p:cNvSpPr>
          <p:nvPr/>
        </p:nvSpPr>
        <p:spPr bwMode="auto">
          <a:xfrm>
            <a:off x="3778250" y="4267200"/>
            <a:ext cx="36099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sz="1400">
                <a:solidFill>
                  <a:srgbClr val="000000"/>
                </a:solidFill>
                <a:cs typeface="Arial" pitchFamily="34" charset="0"/>
              </a:rPr>
              <a:t>T</a:t>
            </a:r>
            <a:r>
              <a:rPr kumimoji="0" lang="en-US" altLang="ko-KR" sz="1400" baseline="-25000">
                <a:solidFill>
                  <a:srgbClr val="000000"/>
                </a:solidFill>
                <a:cs typeface="Arial" pitchFamily="34" charset="0"/>
              </a:rPr>
              <a:t>0</a:t>
            </a:r>
          </a:p>
        </p:txBody>
      </p:sp>
      <p:sp>
        <p:nvSpPr>
          <p:cNvPr id="1836041" name="Text Box 9"/>
          <p:cNvSpPr txBox="1">
            <a:spLocks noChangeArrowheads="1"/>
          </p:cNvSpPr>
          <p:nvPr/>
        </p:nvSpPr>
        <p:spPr bwMode="auto">
          <a:xfrm>
            <a:off x="4387850" y="3657600"/>
            <a:ext cx="36099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sz="1400">
                <a:solidFill>
                  <a:srgbClr val="000000"/>
                </a:solidFill>
                <a:cs typeface="Arial" pitchFamily="34" charset="0"/>
              </a:rPr>
              <a:t>T</a:t>
            </a:r>
            <a:r>
              <a:rPr kumimoji="0" lang="en-US" altLang="ko-KR" sz="1400" baseline="-25000">
                <a:solidFill>
                  <a:srgbClr val="000000"/>
                </a:solidFill>
                <a:cs typeface="Arial" pitchFamily="34" charset="0"/>
              </a:rPr>
              <a:t>1</a:t>
            </a:r>
          </a:p>
        </p:txBody>
      </p:sp>
      <p:sp>
        <p:nvSpPr>
          <p:cNvPr id="1836042" name="Text Box 10"/>
          <p:cNvSpPr txBox="1">
            <a:spLocks noChangeArrowheads="1"/>
          </p:cNvSpPr>
          <p:nvPr/>
        </p:nvSpPr>
        <p:spPr bwMode="auto">
          <a:xfrm>
            <a:off x="5791200" y="5399088"/>
            <a:ext cx="150182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a:solidFill>
                  <a:srgbClr val="000000"/>
                </a:solidFill>
                <a:cs typeface="Arial" pitchFamily="34" charset="0"/>
              </a:rPr>
              <a:t>Efficiency Line</a:t>
            </a:r>
            <a:endParaRPr kumimoji="0" lang="en-US" altLang="ko-KR" baseline="-25000">
              <a:solidFill>
                <a:srgbClr val="000000"/>
              </a:solidFill>
              <a:cs typeface="Arial" pitchFamily="34" charset="0"/>
            </a:endParaRPr>
          </a:p>
        </p:txBody>
      </p:sp>
      <p:sp>
        <p:nvSpPr>
          <p:cNvPr id="1836043" name="Text Box 11"/>
          <p:cNvSpPr txBox="1">
            <a:spLocks noChangeArrowheads="1"/>
          </p:cNvSpPr>
          <p:nvPr/>
        </p:nvSpPr>
        <p:spPr bwMode="auto">
          <a:xfrm>
            <a:off x="6019800" y="3230563"/>
            <a:ext cx="14141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a:solidFill>
                  <a:srgbClr val="000000"/>
                </a:solidFill>
                <a:cs typeface="Arial" pitchFamily="34" charset="0"/>
              </a:rPr>
              <a:t>Fairness Line</a:t>
            </a:r>
            <a:endParaRPr kumimoji="0" lang="en-US" altLang="ko-KR" baseline="-25000">
              <a:solidFill>
                <a:srgbClr val="000000"/>
              </a:solidFill>
              <a:cs typeface="Arial" pitchFamily="34" charset="0"/>
            </a:endParaRPr>
          </a:p>
        </p:txBody>
      </p:sp>
      <p:sp>
        <p:nvSpPr>
          <p:cNvPr id="1836044" name="Text Box 12"/>
          <p:cNvSpPr txBox="1">
            <a:spLocks noChangeArrowheads="1"/>
          </p:cNvSpPr>
          <p:nvPr/>
        </p:nvSpPr>
        <p:spPr bwMode="auto">
          <a:xfrm>
            <a:off x="4114800" y="6049963"/>
            <a:ext cx="22645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b="1">
                <a:solidFill>
                  <a:srgbClr val="000000"/>
                </a:solidFill>
                <a:cs typeface="Arial" pitchFamily="34" charset="0"/>
              </a:rPr>
              <a:t>User 1’s Allocation </a:t>
            </a:r>
            <a:r>
              <a:rPr kumimoji="0" lang="en-US" altLang="ko-KR" b="1" i="1">
                <a:solidFill>
                  <a:srgbClr val="000000"/>
                </a:solidFill>
                <a:cs typeface="Arial" pitchFamily="34" charset="0"/>
              </a:rPr>
              <a:t>x</a:t>
            </a:r>
            <a:r>
              <a:rPr kumimoji="0" lang="en-US" altLang="ko-KR" b="1" i="1" baseline="-25000">
                <a:solidFill>
                  <a:srgbClr val="000000"/>
                </a:solidFill>
                <a:cs typeface="Arial" pitchFamily="34" charset="0"/>
              </a:rPr>
              <a:t>1</a:t>
            </a:r>
          </a:p>
        </p:txBody>
      </p:sp>
      <p:sp>
        <p:nvSpPr>
          <p:cNvPr id="1836045" name="Text Box 13"/>
          <p:cNvSpPr txBox="1">
            <a:spLocks noChangeArrowheads="1"/>
          </p:cNvSpPr>
          <p:nvPr/>
        </p:nvSpPr>
        <p:spPr bwMode="auto">
          <a:xfrm>
            <a:off x="2438400" y="4114800"/>
            <a:ext cx="93186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kumimoji="0" lang="en-US" altLang="ko-KR" b="1">
                <a:solidFill>
                  <a:srgbClr val="000000"/>
                </a:solidFill>
                <a:cs typeface="Arial" pitchFamily="34" charset="0"/>
              </a:rPr>
              <a:t>User 2’s Allocation </a:t>
            </a:r>
            <a:r>
              <a:rPr kumimoji="0" lang="en-US" altLang="ko-KR" b="1" i="1">
                <a:solidFill>
                  <a:srgbClr val="000000"/>
                </a:solidFill>
                <a:cs typeface="Arial" pitchFamily="34" charset="0"/>
              </a:rPr>
              <a:t>x</a:t>
            </a:r>
            <a:r>
              <a:rPr kumimoji="0" lang="en-US" altLang="ko-KR" b="1" i="1" baseline="-25000">
                <a:solidFill>
                  <a:srgbClr val="000000"/>
                </a:solidFill>
                <a:cs typeface="Arial" pitchFamily="34" charset="0"/>
              </a:rPr>
              <a:t>2</a:t>
            </a:r>
          </a:p>
        </p:txBody>
      </p:sp>
      <p:sp>
        <p:nvSpPr>
          <p:cNvPr id="1836046" name="Rectangle 14"/>
          <p:cNvSpPr>
            <a:spLocks noGrp="1" noChangeArrowheads="1"/>
          </p:cNvSpPr>
          <p:nvPr>
            <p:ph type="body" idx="1"/>
          </p:nvPr>
        </p:nvSpPr>
        <p:spPr>
          <a:xfrm>
            <a:off x="609600" y="1295400"/>
            <a:ext cx="8153400" cy="1546225"/>
          </a:xfrm>
          <a:noFill/>
          <a:ln/>
        </p:spPr>
        <p:txBody>
          <a:bodyPr/>
          <a:lstStyle/>
          <a:p>
            <a:r>
              <a:rPr lang="en-US" altLang="ko-KR" sz="2400">
                <a:latin typeface="Arial" pitchFamily="34" charset="0"/>
                <a:cs typeface="Arial" pitchFamily="34" charset="0"/>
              </a:rPr>
              <a:t>Both X</a:t>
            </a:r>
            <a:r>
              <a:rPr lang="en-US" altLang="ko-KR" sz="2400" baseline="-25000">
                <a:latin typeface="Arial" pitchFamily="34" charset="0"/>
                <a:cs typeface="Arial" pitchFamily="34" charset="0"/>
              </a:rPr>
              <a:t>1</a:t>
            </a:r>
            <a:r>
              <a:rPr lang="en-US" altLang="ko-KR" sz="2400">
                <a:latin typeface="Arial" pitchFamily="34" charset="0"/>
                <a:cs typeface="Arial" pitchFamily="34" charset="0"/>
              </a:rPr>
              <a:t> and X</a:t>
            </a:r>
            <a:r>
              <a:rPr lang="en-US" altLang="ko-KR" sz="2400" baseline="-25000">
                <a:latin typeface="Arial" pitchFamily="34" charset="0"/>
                <a:cs typeface="Arial" pitchFamily="34" charset="0"/>
              </a:rPr>
              <a:t>2</a:t>
            </a:r>
            <a:r>
              <a:rPr lang="en-US" altLang="ko-KR" sz="2400">
                <a:latin typeface="Arial" pitchFamily="34" charset="0"/>
                <a:cs typeface="Arial" pitchFamily="34" charset="0"/>
              </a:rPr>
              <a:t> increase/decrease by the same amount over time</a:t>
            </a:r>
          </a:p>
          <a:p>
            <a:pPr lvl="1"/>
            <a:r>
              <a:rPr lang="en-US" altLang="ko-KR" sz="2000">
                <a:latin typeface="Arial" pitchFamily="34" charset="0"/>
                <a:cs typeface="Arial" pitchFamily="34" charset="0"/>
              </a:rPr>
              <a:t>Additive increase improves fairness and additive decrease reduces fairness</a:t>
            </a:r>
          </a:p>
        </p:txBody>
      </p:sp>
    </p:spTree>
    <p:extLst>
      <p:ext uri="{BB962C8B-B14F-4D97-AF65-F5344CB8AC3E}">
        <p14:creationId xmlns:p14="http://schemas.microsoft.com/office/powerpoint/2010/main" val="39313805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슬라이드 번호 개체 틀 3"/>
          <p:cNvSpPr>
            <a:spLocks noGrp="1"/>
          </p:cNvSpPr>
          <p:nvPr>
            <p:ph type="sldNum" sz="quarter" idx="4294967295"/>
          </p:nvPr>
        </p:nvSpPr>
        <p:spPr>
          <a:xfrm>
            <a:off x="7000875" y="6240463"/>
            <a:ext cx="1905000" cy="457200"/>
          </a:xfrm>
          <a:prstGeom prst="rect">
            <a:avLst/>
          </a:prstGeom>
        </p:spPr>
        <p:txBody>
          <a:bodyPr/>
          <a:lstStyle/>
          <a:p>
            <a:fld id="{9883D440-5B8E-4B11-94E1-0C8971A727FC}" type="slidenum">
              <a:rPr lang="en-US" altLang="ko-KR">
                <a:cs typeface="Arial" pitchFamily="34" charset="0"/>
              </a:rPr>
              <a:pPr/>
              <a:t>48</a:t>
            </a:fld>
            <a:endParaRPr lang="en-US" altLang="ko-KR" sz="1000">
              <a:cs typeface="Arial" pitchFamily="34" charset="0"/>
            </a:endParaRPr>
          </a:p>
        </p:txBody>
      </p:sp>
      <p:sp>
        <p:nvSpPr>
          <p:cNvPr id="1838082" name="Rectangle 2"/>
          <p:cNvSpPr>
            <a:spLocks noGrp="1" noChangeArrowheads="1"/>
          </p:cNvSpPr>
          <p:nvPr>
            <p:ph type="title"/>
          </p:nvPr>
        </p:nvSpPr>
        <p:spPr/>
        <p:txBody>
          <a:bodyPr/>
          <a:lstStyle/>
          <a:p>
            <a:r>
              <a:rPr lang="en-US" altLang="ko-KR">
                <a:latin typeface="Arial" pitchFamily="34" charset="0"/>
                <a:cs typeface="Arial" pitchFamily="34" charset="0"/>
              </a:rPr>
              <a:t>Multiplicative Increase/Decrease</a:t>
            </a:r>
          </a:p>
        </p:txBody>
      </p:sp>
      <p:sp>
        <p:nvSpPr>
          <p:cNvPr id="1838083" name="Rectangle 3"/>
          <p:cNvSpPr>
            <a:spLocks noGrp="1" noChangeArrowheads="1"/>
          </p:cNvSpPr>
          <p:nvPr>
            <p:ph type="body" idx="1"/>
          </p:nvPr>
        </p:nvSpPr>
        <p:spPr/>
        <p:txBody>
          <a:bodyPr/>
          <a:lstStyle/>
          <a:p>
            <a:r>
              <a:rPr lang="en-US" altLang="ko-KR" sz="2400">
                <a:latin typeface="Arial" pitchFamily="34" charset="0"/>
                <a:cs typeface="Arial" pitchFamily="34" charset="0"/>
              </a:rPr>
              <a:t>Both X</a:t>
            </a:r>
            <a:r>
              <a:rPr lang="en-US" altLang="ko-KR" sz="2400" baseline="-25000">
                <a:latin typeface="Arial" pitchFamily="34" charset="0"/>
                <a:cs typeface="Arial" pitchFamily="34" charset="0"/>
              </a:rPr>
              <a:t>1</a:t>
            </a:r>
            <a:r>
              <a:rPr lang="en-US" altLang="ko-KR" sz="2400">
                <a:latin typeface="Arial" pitchFamily="34" charset="0"/>
                <a:cs typeface="Arial" pitchFamily="34" charset="0"/>
              </a:rPr>
              <a:t> and X</a:t>
            </a:r>
            <a:r>
              <a:rPr lang="en-US" altLang="ko-KR" sz="2400" baseline="-25000">
                <a:latin typeface="Arial" pitchFamily="34" charset="0"/>
                <a:cs typeface="Arial" pitchFamily="34" charset="0"/>
              </a:rPr>
              <a:t>2</a:t>
            </a:r>
            <a:r>
              <a:rPr lang="en-US" altLang="ko-KR" sz="2400">
                <a:latin typeface="Arial" pitchFamily="34" charset="0"/>
                <a:cs typeface="Arial" pitchFamily="34" charset="0"/>
              </a:rPr>
              <a:t> increase by the same factor over time</a:t>
            </a:r>
          </a:p>
          <a:p>
            <a:pPr lvl="1"/>
            <a:r>
              <a:rPr lang="en-US" altLang="ko-KR" sz="2000">
                <a:latin typeface="Arial" pitchFamily="34" charset="0"/>
                <a:cs typeface="Arial" pitchFamily="34" charset="0"/>
              </a:rPr>
              <a:t>Extension from origin – constant fairness</a:t>
            </a:r>
          </a:p>
        </p:txBody>
      </p:sp>
      <p:sp>
        <p:nvSpPr>
          <p:cNvPr id="1838084" name="Line 4"/>
          <p:cNvSpPr>
            <a:spLocks noChangeShapeType="1"/>
          </p:cNvSpPr>
          <p:nvPr/>
        </p:nvSpPr>
        <p:spPr bwMode="auto">
          <a:xfrm flipV="1">
            <a:off x="3352800" y="2925763"/>
            <a:ext cx="0" cy="297180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38085" name="Line 5"/>
          <p:cNvSpPr>
            <a:spLocks noChangeShapeType="1"/>
          </p:cNvSpPr>
          <p:nvPr/>
        </p:nvSpPr>
        <p:spPr bwMode="auto">
          <a:xfrm>
            <a:off x="3352800" y="5897563"/>
            <a:ext cx="342900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38086" name="Line 6"/>
          <p:cNvSpPr>
            <a:spLocks noChangeShapeType="1"/>
          </p:cNvSpPr>
          <p:nvPr/>
        </p:nvSpPr>
        <p:spPr bwMode="auto">
          <a:xfrm>
            <a:off x="3352800" y="3459163"/>
            <a:ext cx="2819400" cy="2438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38087" name="Line 7"/>
          <p:cNvSpPr>
            <a:spLocks noChangeShapeType="1"/>
          </p:cNvSpPr>
          <p:nvPr/>
        </p:nvSpPr>
        <p:spPr bwMode="auto">
          <a:xfrm flipV="1">
            <a:off x="3352800" y="3306763"/>
            <a:ext cx="2590800" cy="2590800"/>
          </a:xfrm>
          <a:prstGeom prst="line">
            <a:avLst/>
          </a:prstGeom>
          <a:noFill/>
          <a:ln w="9525" cap="rnd">
            <a:solidFill>
              <a:srgbClr val="FF000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38088" name="Line 8"/>
          <p:cNvSpPr>
            <a:spLocks noChangeShapeType="1"/>
          </p:cNvSpPr>
          <p:nvPr/>
        </p:nvSpPr>
        <p:spPr bwMode="auto">
          <a:xfrm flipV="1">
            <a:off x="3352800" y="4678363"/>
            <a:ext cx="533400" cy="1219200"/>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38089" name="Line 9"/>
          <p:cNvSpPr>
            <a:spLocks noChangeShapeType="1"/>
          </p:cNvSpPr>
          <p:nvPr/>
        </p:nvSpPr>
        <p:spPr bwMode="auto">
          <a:xfrm flipV="1">
            <a:off x="3886200" y="3611563"/>
            <a:ext cx="457200" cy="1066800"/>
          </a:xfrm>
          <a:prstGeom prst="line">
            <a:avLst/>
          </a:prstGeom>
          <a:noFill/>
          <a:ln w="9525">
            <a:solidFill>
              <a:srgbClr val="00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38090" name="Text Box 10"/>
          <p:cNvSpPr txBox="1">
            <a:spLocks noChangeArrowheads="1"/>
          </p:cNvSpPr>
          <p:nvPr/>
        </p:nvSpPr>
        <p:spPr bwMode="auto">
          <a:xfrm>
            <a:off x="3549650" y="4419600"/>
            <a:ext cx="36099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sz="1400">
                <a:solidFill>
                  <a:srgbClr val="000000"/>
                </a:solidFill>
                <a:cs typeface="Arial" pitchFamily="34" charset="0"/>
              </a:rPr>
              <a:t>T</a:t>
            </a:r>
            <a:r>
              <a:rPr kumimoji="0" lang="en-US" altLang="ko-KR" sz="1400" baseline="-25000">
                <a:solidFill>
                  <a:srgbClr val="000000"/>
                </a:solidFill>
                <a:cs typeface="Arial" pitchFamily="34" charset="0"/>
              </a:rPr>
              <a:t>0</a:t>
            </a:r>
          </a:p>
        </p:txBody>
      </p:sp>
      <p:sp>
        <p:nvSpPr>
          <p:cNvPr id="1838091" name="Text Box 11"/>
          <p:cNvSpPr txBox="1">
            <a:spLocks noChangeArrowheads="1"/>
          </p:cNvSpPr>
          <p:nvPr/>
        </p:nvSpPr>
        <p:spPr bwMode="auto">
          <a:xfrm>
            <a:off x="4038600" y="3352800"/>
            <a:ext cx="36099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sz="1400">
                <a:solidFill>
                  <a:srgbClr val="000000"/>
                </a:solidFill>
                <a:cs typeface="Arial" pitchFamily="34" charset="0"/>
              </a:rPr>
              <a:t>T</a:t>
            </a:r>
            <a:r>
              <a:rPr kumimoji="0" lang="en-US" altLang="ko-KR" sz="1400" baseline="-25000">
                <a:solidFill>
                  <a:srgbClr val="000000"/>
                </a:solidFill>
                <a:cs typeface="Arial" pitchFamily="34" charset="0"/>
              </a:rPr>
              <a:t>1</a:t>
            </a:r>
          </a:p>
        </p:txBody>
      </p:sp>
      <p:sp>
        <p:nvSpPr>
          <p:cNvPr id="1838092" name="Text Box 12"/>
          <p:cNvSpPr txBox="1">
            <a:spLocks noChangeArrowheads="1"/>
          </p:cNvSpPr>
          <p:nvPr/>
        </p:nvSpPr>
        <p:spPr bwMode="auto">
          <a:xfrm>
            <a:off x="5791200" y="5322888"/>
            <a:ext cx="150182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a:solidFill>
                  <a:srgbClr val="000000"/>
                </a:solidFill>
                <a:cs typeface="Arial" pitchFamily="34" charset="0"/>
              </a:rPr>
              <a:t>Efficiency Line</a:t>
            </a:r>
            <a:endParaRPr kumimoji="0" lang="en-US" altLang="ko-KR" baseline="-25000">
              <a:solidFill>
                <a:srgbClr val="000000"/>
              </a:solidFill>
              <a:cs typeface="Arial" pitchFamily="34" charset="0"/>
            </a:endParaRPr>
          </a:p>
        </p:txBody>
      </p:sp>
      <p:sp>
        <p:nvSpPr>
          <p:cNvPr id="1838093" name="Text Box 13"/>
          <p:cNvSpPr txBox="1">
            <a:spLocks noChangeArrowheads="1"/>
          </p:cNvSpPr>
          <p:nvPr/>
        </p:nvSpPr>
        <p:spPr bwMode="auto">
          <a:xfrm>
            <a:off x="6019800" y="3154363"/>
            <a:ext cx="14141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a:solidFill>
                  <a:srgbClr val="000000"/>
                </a:solidFill>
                <a:cs typeface="Arial" pitchFamily="34" charset="0"/>
              </a:rPr>
              <a:t>Fairness Line</a:t>
            </a:r>
            <a:endParaRPr kumimoji="0" lang="en-US" altLang="ko-KR" baseline="-25000">
              <a:solidFill>
                <a:srgbClr val="000000"/>
              </a:solidFill>
              <a:cs typeface="Arial" pitchFamily="34" charset="0"/>
            </a:endParaRPr>
          </a:p>
        </p:txBody>
      </p:sp>
      <p:sp>
        <p:nvSpPr>
          <p:cNvPr id="1838094" name="Text Box 14"/>
          <p:cNvSpPr txBox="1">
            <a:spLocks noChangeArrowheads="1"/>
          </p:cNvSpPr>
          <p:nvPr/>
        </p:nvSpPr>
        <p:spPr bwMode="auto">
          <a:xfrm>
            <a:off x="4114800" y="5973763"/>
            <a:ext cx="22645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b="1">
                <a:solidFill>
                  <a:srgbClr val="000000"/>
                </a:solidFill>
                <a:cs typeface="Arial" pitchFamily="34" charset="0"/>
              </a:rPr>
              <a:t>User 1’s Allocation </a:t>
            </a:r>
            <a:r>
              <a:rPr kumimoji="0" lang="en-US" altLang="ko-KR" b="1" i="1">
                <a:solidFill>
                  <a:srgbClr val="000000"/>
                </a:solidFill>
                <a:cs typeface="Arial" pitchFamily="34" charset="0"/>
              </a:rPr>
              <a:t>x</a:t>
            </a:r>
            <a:r>
              <a:rPr kumimoji="0" lang="en-US" altLang="ko-KR" b="1" i="1" baseline="-25000">
                <a:solidFill>
                  <a:srgbClr val="000000"/>
                </a:solidFill>
                <a:cs typeface="Arial" pitchFamily="34" charset="0"/>
              </a:rPr>
              <a:t>1</a:t>
            </a:r>
          </a:p>
        </p:txBody>
      </p:sp>
      <p:sp>
        <p:nvSpPr>
          <p:cNvPr id="1838095" name="Text Box 15"/>
          <p:cNvSpPr txBox="1">
            <a:spLocks noChangeArrowheads="1"/>
          </p:cNvSpPr>
          <p:nvPr/>
        </p:nvSpPr>
        <p:spPr bwMode="auto">
          <a:xfrm>
            <a:off x="2438400" y="4038600"/>
            <a:ext cx="93186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kumimoji="0" lang="en-US" altLang="ko-KR" b="1">
                <a:solidFill>
                  <a:srgbClr val="000000"/>
                </a:solidFill>
                <a:cs typeface="Arial" pitchFamily="34" charset="0"/>
              </a:rPr>
              <a:t>User 2’s Allocation </a:t>
            </a:r>
            <a:r>
              <a:rPr kumimoji="0" lang="en-US" altLang="ko-KR" b="1" i="1">
                <a:solidFill>
                  <a:srgbClr val="000000"/>
                </a:solidFill>
                <a:cs typeface="Arial" pitchFamily="34" charset="0"/>
              </a:rPr>
              <a:t>x</a:t>
            </a:r>
            <a:r>
              <a:rPr kumimoji="0" lang="en-US" altLang="ko-KR" b="1" i="1" baseline="-25000">
                <a:solidFill>
                  <a:srgbClr val="000000"/>
                </a:solidFill>
                <a:cs typeface="Arial" pitchFamily="34" charset="0"/>
              </a:rPr>
              <a:t>2</a:t>
            </a:r>
          </a:p>
        </p:txBody>
      </p:sp>
    </p:spTree>
    <p:extLst>
      <p:ext uri="{BB962C8B-B14F-4D97-AF65-F5344CB8AC3E}">
        <p14:creationId xmlns:p14="http://schemas.microsoft.com/office/powerpoint/2010/main" val="24083023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5B9431A3-4EF8-4D02-874B-5EAB97B630F3}" type="slidenum">
              <a:rPr lang="en-US" altLang="ko-KR">
                <a:cs typeface="Arial" pitchFamily="34" charset="0"/>
              </a:rPr>
              <a:pPr/>
              <a:t>49</a:t>
            </a:fld>
            <a:endParaRPr lang="en-US" altLang="ko-KR" sz="1000">
              <a:cs typeface="Arial" pitchFamily="34" charset="0"/>
            </a:endParaRPr>
          </a:p>
        </p:txBody>
      </p:sp>
      <p:sp>
        <p:nvSpPr>
          <p:cNvPr id="1844226" name="Rectangle 2"/>
          <p:cNvSpPr>
            <a:spLocks noGrp="1" noChangeArrowheads="1"/>
          </p:cNvSpPr>
          <p:nvPr>
            <p:ph type="title"/>
          </p:nvPr>
        </p:nvSpPr>
        <p:spPr/>
        <p:txBody>
          <a:bodyPr/>
          <a:lstStyle/>
          <a:p>
            <a:r>
              <a:rPr lang="en-US" altLang="ko-KR">
                <a:latin typeface="Arial" pitchFamily="34" charset="0"/>
                <a:cs typeface="Arial" pitchFamily="34" charset="0"/>
              </a:rPr>
              <a:t>Constraints</a:t>
            </a:r>
          </a:p>
        </p:txBody>
      </p:sp>
      <p:sp>
        <p:nvSpPr>
          <p:cNvPr id="1844227" name="Rectangle 3"/>
          <p:cNvSpPr>
            <a:spLocks noGrp="1" noChangeArrowheads="1"/>
          </p:cNvSpPr>
          <p:nvPr>
            <p:ph type="body" idx="1"/>
          </p:nvPr>
        </p:nvSpPr>
        <p:spPr>
          <a:xfrm>
            <a:off x="609600" y="1295400"/>
            <a:ext cx="8153400" cy="3573760"/>
          </a:xfrm>
        </p:spPr>
        <p:txBody>
          <a:bodyPr/>
          <a:lstStyle/>
          <a:p>
            <a:r>
              <a:rPr lang="en-US" altLang="ko-KR" sz="2400" dirty="0">
                <a:latin typeface="Arial" pitchFamily="34" charset="0"/>
                <a:cs typeface="Arial" pitchFamily="34" charset="0"/>
              </a:rPr>
              <a:t>Distributed efficiency</a:t>
            </a:r>
          </a:p>
          <a:p>
            <a:pPr lvl="1"/>
            <a:r>
              <a:rPr lang="en-US" altLang="ko-KR" sz="2000" dirty="0">
                <a:latin typeface="Arial" pitchFamily="34" charset="0"/>
                <a:cs typeface="Arial" pitchFamily="34" charset="0"/>
                <a:sym typeface="Math A" pitchFamily="18" charset="2"/>
              </a:rPr>
              <a:t>I.e.,  </a:t>
            </a:r>
            <a:r>
              <a:rPr lang="en-US" altLang="ko-KR" sz="2000" dirty="0">
                <a:latin typeface="Arial" pitchFamily="34" charset="0"/>
                <a:cs typeface="Arial" pitchFamily="34" charset="0"/>
              </a:rPr>
              <a:t>Window(t+1) &gt; </a:t>
            </a:r>
            <a:r>
              <a:rPr lang="en-US" altLang="ko-KR" sz="2000" dirty="0">
                <a:latin typeface="Arial" pitchFamily="34" charset="0"/>
                <a:cs typeface="Arial" pitchFamily="34" charset="0"/>
                <a:sym typeface="Math A" pitchFamily="18" charset="2"/>
              </a:rPr>
              <a:t></a:t>
            </a:r>
            <a:r>
              <a:rPr lang="en-US" altLang="ko-KR" sz="2000" dirty="0">
                <a:latin typeface="Arial" pitchFamily="34" charset="0"/>
                <a:cs typeface="Arial" pitchFamily="34" charset="0"/>
              </a:rPr>
              <a:t> Window(t) during increase</a:t>
            </a:r>
          </a:p>
          <a:p>
            <a:pPr lvl="2"/>
            <a:r>
              <a:rPr lang="en-US" altLang="ko-KR" sz="1600" dirty="0" err="1">
                <a:latin typeface="Arial" pitchFamily="34" charset="0"/>
                <a:cs typeface="Arial" pitchFamily="34" charset="0"/>
              </a:rPr>
              <a:t>a</a:t>
            </a:r>
            <a:r>
              <a:rPr lang="en-US" altLang="ko-KR" sz="1600" baseline="-25000" dirty="0" err="1">
                <a:latin typeface="Arial" pitchFamily="34" charset="0"/>
                <a:cs typeface="Arial" pitchFamily="34" charset="0"/>
              </a:rPr>
              <a:t>i</a:t>
            </a:r>
            <a:r>
              <a:rPr lang="en-US" altLang="ko-KR" sz="1600" dirty="0">
                <a:latin typeface="Arial" pitchFamily="34" charset="0"/>
                <a:cs typeface="Arial" pitchFamily="34" charset="0"/>
              </a:rPr>
              <a:t>  &gt; 0 &amp; b</a:t>
            </a:r>
            <a:r>
              <a:rPr lang="en-US" altLang="ko-KR" sz="1600" baseline="-25000" dirty="0">
                <a:latin typeface="Arial" pitchFamily="34" charset="0"/>
                <a:cs typeface="Arial" pitchFamily="34" charset="0"/>
              </a:rPr>
              <a:t>i</a:t>
            </a:r>
            <a:r>
              <a:rPr lang="en-US" altLang="ko-KR" sz="1600" dirty="0">
                <a:latin typeface="Arial" pitchFamily="34" charset="0"/>
                <a:cs typeface="Arial" pitchFamily="34" charset="0"/>
              </a:rPr>
              <a:t> </a:t>
            </a:r>
            <a:r>
              <a:rPr lang="en-US" altLang="ko-KR" sz="1600" dirty="0">
                <a:latin typeface="Arial" pitchFamily="34" charset="0"/>
                <a:cs typeface="Arial" pitchFamily="34" charset="0"/>
                <a:sym typeface="Math B" pitchFamily="2" charset="2"/>
              </a:rPr>
              <a:t>≥</a:t>
            </a:r>
            <a:r>
              <a:rPr lang="en-US" altLang="ko-KR" sz="1600" dirty="0">
                <a:latin typeface="Arial" pitchFamily="34" charset="0"/>
                <a:cs typeface="Arial" pitchFamily="34" charset="0"/>
              </a:rPr>
              <a:t> 1</a:t>
            </a:r>
          </a:p>
          <a:p>
            <a:pPr lvl="2"/>
            <a:r>
              <a:rPr lang="en-US" altLang="ko-KR" sz="1600" dirty="0">
                <a:latin typeface="Arial" pitchFamily="34" charset="0"/>
                <a:cs typeface="Arial" pitchFamily="34" charset="0"/>
              </a:rPr>
              <a:t>Similarly, a</a:t>
            </a:r>
            <a:r>
              <a:rPr lang="en-US" altLang="ko-KR" sz="1600" baseline="-25000" dirty="0">
                <a:latin typeface="Arial" pitchFamily="34" charset="0"/>
                <a:cs typeface="Arial" pitchFamily="34" charset="0"/>
              </a:rPr>
              <a:t>d </a:t>
            </a:r>
            <a:r>
              <a:rPr lang="en-US" altLang="ko-KR" sz="1600" dirty="0">
                <a:latin typeface="Arial" pitchFamily="34" charset="0"/>
                <a:cs typeface="Arial" pitchFamily="34" charset="0"/>
              </a:rPr>
              <a:t>&lt; 0 &amp; </a:t>
            </a:r>
            <a:r>
              <a:rPr lang="en-US" altLang="ko-KR" sz="1600" dirty="0" err="1">
                <a:latin typeface="Arial" pitchFamily="34" charset="0"/>
                <a:cs typeface="Arial" pitchFamily="34" charset="0"/>
              </a:rPr>
              <a:t>b</a:t>
            </a:r>
            <a:r>
              <a:rPr lang="en-US" altLang="ko-KR" sz="1600" baseline="-25000" dirty="0" err="1">
                <a:latin typeface="Arial" pitchFamily="34" charset="0"/>
                <a:cs typeface="Arial" pitchFamily="34" charset="0"/>
              </a:rPr>
              <a:t>d</a:t>
            </a:r>
            <a:r>
              <a:rPr lang="en-US" altLang="ko-KR" sz="1600" dirty="0">
                <a:latin typeface="Arial" pitchFamily="34" charset="0"/>
                <a:cs typeface="Arial" pitchFamily="34" charset="0"/>
              </a:rPr>
              <a:t> </a:t>
            </a:r>
            <a:r>
              <a:rPr lang="en-US" altLang="ko-KR" sz="1600" dirty="0">
                <a:latin typeface="Arial" pitchFamily="34" charset="0"/>
                <a:cs typeface="Arial" pitchFamily="34" charset="0"/>
                <a:sym typeface="Math B" pitchFamily="2" charset="2"/>
              </a:rPr>
              <a:t>≤ 1</a:t>
            </a:r>
            <a:endParaRPr lang="en-US" altLang="ko-KR" sz="1600" dirty="0">
              <a:latin typeface="Arial" pitchFamily="34" charset="0"/>
              <a:cs typeface="Arial" pitchFamily="34" charset="0"/>
            </a:endParaRPr>
          </a:p>
          <a:p>
            <a:r>
              <a:rPr lang="en-US" altLang="ko-KR" sz="2400" dirty="0">
                <a:latin typeface="Arial" pitchFamily="34" charset="0"/>
                <a:cs typeface="Arial" pitchFamily="34" charset="0"/>
              </a:rPr>
              <a:t>Must never decrease fairness</a:t>
            </a:r>
          </a:p>
          <a:p>
            <a:pPr lvl="1"/>
            <a:r>
              <a:rPr lang="en-US" altLang="ko-KR" sz="2000" dirty="0">
                <a:latin typeface="Arial" pitchFamily="34" charset="0"/>
                <a:cs typeface="Arial" pitchFamily="34" charset="0"/>
              </a:rPr>
              <a:t>a &amp; b’s must be </a:t>
            </a:r>
            <a:r>
              <a:rPr lang="en-US" altLang="ko-KR" sz="2000" dirty="0">
                <a:latin typeface="Arial" pitchFamily="34" charset="0"/>
                <a:cs typeface="Arial" pitchFamily="34" charset="0"/>
                <a:sym typeface="Math B" pitchFamily="2" charset="2"/>
              </a:rPr>
              <a:t>≥</a:t>
            </a:r>
            <a:r>
              <a:rPr lang="en-US" altLang="ko-KR" sz="2000" dirty="0">
                <a:latin typeface="Arial" pitchFamily="34" charset="0"/>
                <a:cs typeface="Arial" pitchFamily="34" charset="0"/>
              </a:rPr>
              <a:t> 0</a:t>
            </a:r>
          </a:p>
          <a:p>
            <a:pPr lvl="1"/>
            <a:r>
              <a:rPr lang="en-US" altLang="ko-KR" sz="2000" dirty="0" err="1">
                <a:latin typeface="Arial" pitchFamily="34" charset="0"/>
                <a:cs typeface="Arial" pitchFamily="34" charset="0"/>
              </a:rPr>
              <a:t>a</a:t>
            </a:r>
            <a:r>
              <a:rPr lang="en-US" altLang="ko-KR" sz="2000" baseline="-25000" dirty="0" err="1">
                <a:latin typeface="Arial" pitchFamily="34" charset="0"/>
                <a:cs typeface="Arial" pitchFamily="34" charset="0"/>
              </a:rPr>
              <a:t>i</a:t>
            </a:r>
            <a:r>
              <a:rPr lang="en-US" altLang="ko-KR" sz="2000" dirty="0">
                <a:latin typeface="Arial" pitchFamily="34" charset="0"/>
                <a:cs typeface="Arial" pitchFamily="34" charset="0"/>
              </a:rPr>
              <a:t>/b</a:t>
            </a:r>
            <a:r>
              <a:rPr lang="en-US" altLang="ko-KR" sz="2000" baseline="-25000" dirty="0">
                <a:latin typeface="Arial" pitchFamily="34" charset="0"/>
                <a:cs typeface="Arial" pitchFamily="34" charset="0"/>
              </a:rPr>
              <a:t>i </a:t>
            </a:r>
            <a:r>
              <a:rPr lang="en-US" altLang="ko-KR" sz="2000" dirty="0">
                <a:latin typeface="Arial" pitchFamily="34" charset="0"/>
                <a:cs typeface="Arial" pitchFamily="34" charset="0"/>
              </a:rPr>
              <a:t>&gt; 0 and a</a:t>
            </a:r>
            <a:r>
              <a:rPr lang="en-US" altLang="ko-KR" sz="2000" baseline="-25000" dirty="0">
                <a:latin typeface="Arial" pitchFamily="34" charset="0"/>
                <a:cs typeface="Arial" pitchFamily="34" charset="0"/>
              </a:rPr>
              <a:t>d</a:t>
            </a:r>
            <a:r>
              <a:rPr lang="en-US" altLang="ko-KR" sz="2000" dirty="0">
                <a:latin typeface="Arial" pitchFamily="34" charset="0"/>
                <a:cs typeface="Arial" pitchFamily="34" charset="0"/>
              </a:rPr>
              <a:t>/</a:t>
            </a:r>
            <a:r>
              <a:rPr lang="en-US" altLang="ko-KR" sz="2000" dirty="0" err="1">
                <a:latin typeface="Arial" pitchFamily="34" charset="0"/>
                <a:cs typeface="Arial" pitchFamily="34" charset="0"/>
              </a:rPr>
              <a:t>b</a:t>
            </a:r>
            <a:r>
              <a:rPr lang="en-US" altLang="ko-KR" sz="2000" baseline="-25000" dirty="0" err="1">
                <a:latin typeface="Arial" pitchFamily="34" charset="0"/>
                <a:cs typeface="Arial" pitchFamily="34" charset="0"/>
              </a:rPr>
              <a:t>d</a:t>
            </a:r>
            <a:r>
              <a:rPr lang="en-US" altLang="ko-KR" sz="2000" dirty="0">
                <a:latin typeface="Arial" pitchFamily="34" charset="0"/>
                <a:cs typeface="Arial" pitchFamily="34" charset="0"/>
              </a:rPr>
              <a:t> </a:t>
            </a:r>
            <a:r>
              <a:rPr lang="en-US" altLang="ko-KR" sz="2000" dirty="0">
                <a:latin typeface="Arial" pitchFamily="34" charset="0"/>
                <a:cs typeface="Arial" pitchFamily="34" charset="0"/>
                <a:sym typeface="Math B" pitchFamily="2" charset="2"/>
              </a:rPr>
              <a:t>≥</a:t>
            </a:r>
            <a:r>
              <a:rPr lang="en-US" altLang="ko-KR" sz="2000" dirty="0">
                <a:latin typeface="Arial" pitchFamily="34" charset="0"/>
                <a:cs typeface="Arial" pitchFamily="34" charset="0"/>
              </a:rPr>
              <a:t> 0</a:t>
            </a:r>
          </a:p>
          <a:p>
            <a:r>
              <a:rPr lang="en-US" altLang="ko-KR" sz="2400" dirty="0">
                <a:latin typeface="Arial" pitchFamily="34" charset="0"/>
                <a:cs typeface="Arial" pitchFamily="34" charset="0"/>
              </a:rPr>
              <a:t>Full constraints</a:t>
            </a:r>
          </a:p>
          <a:p>
            <a:pPr lvl="1"/>
            <a:r>
              <a:rPr lang="en-US" altLang="ko-KR" sz="2000" dirty="0">
                <a:latin typeface="Arial" pitchFamily="34" charset="0"/>
                <a:cs typeface="Arial" pitchFamily="34" charset="0"/>
              </a:rPr>
              <a:t>a</a:t>
            </a:r>
            <a:r>
              <a:rPr lang="en-US" altLang="ko-KR" sz="2000" baseline="-25000" dirty="0">
                <a:latin typeface="Arial" pitchFamily="34" charset="0"/>
                <a:cs typeface="Arial" pitchFamily="34" charset="0"/>
              </a:rPr>
              <a:t>d</a:t>
            </a:r>
            <a:r>
              <a:rPr lang="en-US" altLang="ko-KR" sz="2000" dirty="0">
                <a:latin typeface="Arial" pitchFamily="34" charset="0"/>
                <a:cs typeface="Arial" pitchFamily="34" charset="0"/>
              </a:rPr>
              <a:t> = 0,  0 </a:t>
            </a:r>
            <a:r>
              <a:rPr lang="en-US" altLang="ko-KR" sz="2000" dirty="0">
                <a:latin typeface="Arial" pitchFamily="34" charset="0"/>
                <a:cs typeface="Arial" pitchFamily="34" charset="0"/>
                <a:sym typeface="Math B" pitchFamily="2" charset="2"/>
              </a:rPr>
              <a:t>≤</a:t>
            </a:r>
            <a:r>
              <a:rPr lang="en-US" altLang="ko-KR" sz="2000" dirty="0">
                <a:latin typeface="Arial" pitchFamily="34" charset="0"/>
                <a:cs typeface="Arial" pitchFamily="34" charset="0"/>
              </a:rPr>
              <a:t> </a:t>
            </a:r>
            <a:r>
              <a:rPr lang="en-US" altLang="ko-KR" sz="2000" dirty="0" err="1">
                <a:latin typeface="Arial" pitchFamily="34" charset="0"/>
                <a:cs typeface="Arial" pitchFamily="34" charset="0"/>
              </a:rPr>
              <a:t>b</a:t>
            </a:r>
            <a:r>
              <a:rPr lang="en-US" altLang="ko-KR" sz="2000" baseline="-25000" dirty="0" err="1">
                <a:latin typeface="Arial" pitchFamily="34" charset="0"/>
                <a:cs typeface="Arial" pitchFamily="34" charset="0"/>
              </a:rPr>
              <a:t>d</a:t>
            </a:r>
            <a:r>
              <a:rPr lang="en-US" altLang="ko-KR" sz="2000" dirty="0">
                <a:latin typeface="Arial" pitchFamily="34" charset="0"/>
                <a:cs typeface="Arial" pitchFamily="34" charset="0"/>
              </a:rPr>
              <a:t> &lt;</a:t>
            </a:r>
            <a:r>
              <a:rPr lang="en-US" altLang="ko-KR" sz="2000" dirty="0">
                <a:latin typeface="Arial" pitchFamily="34" charset="0"/>
                <a:cs typeface="Arial" pitchFamily="34" charset="0"/>
                <a:sym typeface="Math B" pitchFamily="2" charset="2"/>
              </a:rPr>
              <a:t> 1, </a:t>
            </a:r>
            <a:r>
              <a:rPr lang="en-US" altLang="ko-KR" sz="2000" dirty="0" err="1">
                <a:latin typeface="Arial" pitchFamily="34" charset="0"/>
                <a:cs typeface="Arial" pitchFamily="34" charset="0"/>
                <a:sym typeface="Math B" pitchFamily="2" charset="2"/>
              </a:rPr>
              <a:t>a</a:t>
            </a:r>
            <a:r>
              <a:rPr lang="en-US" altLang="ko-KR" sz="2000" baseline="-25000" dirty="0" err="1">
                <a:latin typeface="Arial" pitchFamily="34" charset="0"/>
                <a:cs typeface="Arial" pitchFamily="34" charset="0"/>
                <a:sym typeface="Math B" pitchFamily="2" charset="2"/>
              </a:rPr>
              <a:t>i</a:t>
            </a:r>
            <a:r>
              <a:rPr lang="en-US" altLang="ko-KR" sz="2000" dirty="0">
                <a:latin typeface="Arial" pitchFamily="34" charset="0"/>
                <a:cs typeface="Arial" pitchFamily="34" charset="0"/>
                <a:sym typeface="Math B" pitchFamily="2" charset="2"/>
              </a:rPr>
              <a:t> &gt; 0 and b</a:t>
            </a:r>
            <a:r>
              <a:rPr lang="en-US" altLang="ko-KR" sz="2000" baseline="-25000" dirty="0">
                <a:latin typeface="Arial" pitchFamily="34" charset="0"/>
                <a:cs typeface="Arial" pitchFamily="34" charset="0"/>
                <a:sym typeface="Math B" pitchFamily="2" charset="2"/>
              </a:rPr>
              <a:t>i</a:t>
            </a:r>
            <a:r>
              <a:rPr lang="en-US" altLang="ko-KR" sz="2000" dirty="0">
                <a:latin typeface="Arial" pitchFamily="34" charset="0"/>
                <a:cs typeface="Arial" pitchFamily="34" charset="0"/>
                <a:sym typeface="Math B" pitchFamily="2" charset="2"/>
              </a:rPr>
              <a:t> ≥</a:t>
            </a:r>
            <a:r>
              <a:rPr lang="en-US" altLang="ko-KR" sz="2000" dirty="0">
                <a:latin typeface="Arial" pitchFamily="34" charset="0"/>
                <a:cs typeface="Arial" pitchFamily="34" charset="0"/>
              </a:rPr>
              <a:t> 1</a:t>
            </a:r>
          </a:p>
        </p:txBody>
      </p:sp>
    </p:spTree>
    <p:extLst>
      <p:ext uri="{BB962C8B-B14F-4D97-AF65-F5344CB8AC3E}">
        <p14:creationId xmlns:p14="http://schemas.microsoft.com/office/powerpoint/2010/main" val="156392560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3"/>
          <p:cNvSpPr>
            <a:spLocks noGrp="1"/>
          </p:cNvSpPr>
          <p:nvPr>
            <p:ph type="sldNum" sz="quarter" idx="4294967295"/>
          </p:nvPr>
        </p:nvSpPr>
        <p:spPr>
          <a:xfrm>
            <a:off x="7000875" y="6240463"/>
            <a:ext cx="1905000" cy="457200"/>
          </a:xfrm>
          <a:prstGeom prst="rect">
            <a:avLst/>
          </a:prstGeom>
        </p:spPr>
        <p:txBody>
          <a:bodyPr/>
          <a:lstStyle/>
          <a:p>
            <a:fld id="{5C5D644F-429D-4584-B5ED-02235C17B8DE}" type="slidenum">
              <a:rPr lang="en-US" altLang="ko-KR"/>
              <a:pPr/>
              <a:t>5</a:t>
            </a:fld>
            <a:endParaRPr lang="en-US" altLang="ko-KR" sz="1000"/>
          </a:p>
        </p:txBody>
      </p:sp>
      <p:sp>
        <p:nvSpPr>
          <p:cNvPr id="1708034" name="Rectangle 2"/>
          <p:cNvSpPr>
            <a:spLocks noGrp="1" noChangeArrowheads="1"/>
          </p:cNvSpPr>
          <p:nvPr>
            <p:ph type="title"/>
          </p:nvPr>
        </p:nvSpPr>
        <p:spPr>
          <a:xfrm>
            <a:off x="701675" y="400050"/>
            <a:ext cx="8137525" cy="647700"/>
          </a:xfrm>
        </p:spPr>
        <p:txBody>
          <a:bodyPr/>
          <a:lstStyle/>
          <a:p>
            <a:r>
              <a:rPr lang="en-US" altLang="ko-KR" dirty="0">
                <a:latin typeface="Arial" pitchFamily="34" charset="0"/>
                <a:cs typeface="Arial" pitchFamily="34" charset="0"/>
              </a:rPr>
              <a:t>Transmission control </a:t>
            </a:r>
            <a:r>
              <a:rPr lang="en-US" altLang="ko-KR" dirty="0" smtClean="0">
                <a:latin typeface="Arial" pitchFamily="34" charset="0"/>
                <a:cs typeface="Arial" pitchFamily="34" charset="0"/>
              </a:rPr>
              <a:t>protocol</a:t>
            </a:r>
            <a:endParaRPr lang="en-US" altLang="ko-KR" dirty="0">
              <a:latin typeface="Arial" pitchFamily="34" charset="0"/>
              <a:cs typeface="Arial" pitchFamily="34" charset="0"/>
            </a:endParaRPr>
          </a:p>
        </p:txBody>
      </p:sp>
      <p:sp>
        <p:nvSpPr>
          <p:cNvPr id="1708036" name="Rectangle 4"/>
          <p:cNvSpPr>
            <a:spLocks noChangeArrowheads="1"/>
          </p:cNvSpPr>
          <p:nvPr/>
        </p:nvSpPr>
        <p:spPr bwMode="auto">
          <a:xfrm>
            <a:off x="35496" y="1285507"/>
            <a:ext cx="9036495"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1" latinLnBrk="1" hangingPunct="1">
              <a:buFont typeface="Wingdings" charset="2"/>
              <a:buChar char="§"/>
            </a:pPr>
            <a:r>
              <a:rPr lang="en-US" altLang="ko-KR" sz="2000" dirty="0"/>
              <a:t>Each connection identified with 4-tuple:</a:t>
            </a:r>
          </a:p>
          <a:p>
            <a:pPr marL="800100" lvl="1" indent="-342900" eaLnBrk="1" latinLnBrk="1" hangingPunct="1">
              <a:buFont typeface="Courier New"/>
              <a:buChar char="o"/>
            </a:pPr>
            <a:r>
              <a:rPr lang="en-US" altLang="ko-KR" sz="2000" b="1" dirty="0"/>
              <a:t>&lt;</a:t>
            </a:r>
            <a:r>
              <a:rPr lang="en-US" altLang="ko-KR" sz="2000" b="1" dirty="0" err="1"/>
              <a:t>SrcPort</a:t>
            </a:r>
            <a:r>
              <a:rPr lang="en-US" altLang="ko-KR" sz="2000" b="1" dirty="0"/>
              <a:t>, </a:t>
            </a:r>
            <a:r>
              <a:rPr lang="en-US" altLang="ko-KR" sz="2000" b="1" dirty="0" err="1"/>
              <a:t>SrcIPAddr</a:t>
            </a:r>
            <a:r>
              <a:rPr lang="en-US" altLang="ko-KR" sz="2000" b="1" dirty="0"/>
              <a:t>, </a:t>
            </a:r>
            <a:r>
              <a:rPr lang="en-US" altLang="ko-KR" sz="2000" b="1" dirty="0" err="1"/>
              <a:t>DstPort</a:t>
            </a:r>
            <a:r>
              <a:rPr lang="en-US" altLang="ko-KR" sz="2000" b="1" dirty="0"/>
              <a:t>, </a:t>
            </a:r>
            <a:r>
              <a:rPr lang="en-US" altLang="ko-KR" sz="2000" b="1" dirty="0" err="1"/>
              <a:t>DstIPAddr</a:t>
            </a:r>
            <a:r>
              <a:rPr lang="en-US" altLang="ko-KR" sz="2000" b="1" dirty="0"/>
              <a:t>&gt;</a:t>
            </a:r>
            <a:endParaRPr lang="en-US" altLang="ko-KR" sz="2000" dirty="0"/>
          </a:p>
          <a:p>
            <a:pPr marL="342900" indent="-342900">
              <a:buFont typeface="Wingdings" charset="2"/>
              <a:buChar char="§"/>
            </a:pPr>
            <a:r>
              <a:rPr lang="en-US" altLang="ko-KR" sz="2000" b="1" dirty="0" smtClean="0"/>
              <a:t>Acknowledgment</a:t>
            </a:r>
            <a:r>
              <a:rPr lang="en-US" altLang="ko-KR" sz="2000" b="1" dirty="0"/>
              <a:t>, </a:t>
            </a:r>
            <a:r>
              <a:rPr lang="en-US" altLang="ko-KR" sz="2000" b="1" dirty="0" err="1"/>
              <a:t>SequenceNum</a:t>
            </a:r>
            <a:r>
              <a:rPr lang="en-US" altLang="ko-KR" sz="2000" b="1" dirty="0"/>
              <a:t>, </a:t>
            </a:r>
            <a:r>
              <a:rPr lang="en-US" altLang="ko-KR" sz="2000" b="1" dirty="0" err="1" smtClean="0">
                <a:solidFill>
                  <a:srgbClr val="FF0000"/>
                </a:solidFill>
              </a:rPr>
              <a:t>AdvertisedWindow</a:t>
            </a:r>
            <a:endParaRPr lang="en-US" altLang="ko-KR" sz="2000" b="1" dirty="0" smtClean="0">
              <a:solidFill>
                <a:srgbClr val="FF0000"/>
              </a:solidFill>
            </a:endParaRPr>
          </a:p>
          <a:p>
            <a:pPr marL="342900" indent="-342900">
              <a:buFont typeface="Wingdings" charset="2"/>
              <a:buChar char="§"/>
            </a:pPr>
            <a:r>
              <a:rPr lang="en-US" altLang="ko-KR" sz="2200" b="1" u="sng" dirty="0">
                <a:solidFill>
                  <a:srgbClr val="0000FF"/>
                </a:solidFill>
              </a:rPr>
              <a:t> Sender's maximum window = Min (</a:t>
            </a:r>
            <a:r>
              <a:rPr lang="en-US" altLang="ko-KR" sz="2200" b="1" u="sng" dirty="0" err="1" smtClean="0">
                <a:solidFill>
                  <a:srgbClr val="0000FF"/>
                </a:solidFill>
              </a:rPr>
              <a:t>advertisedWindow</a:t>
            </a:r>
            <a:r>
              <a:rPr lang="en-US" altLang="ko-KR" sz="2200" b="1" u="sng" dirty="0">
                <a:solidFill>
                  <a:srgbClr val="0000FF"/>
                </a:solidFill>
              </a:rPr>
              <a:t>, </a:t>
            </a:r>
            <a:r>
              <a:rPr lang="en-US" altLang="ko-KR" sz="2200" b="1" u="sng" dirty="0" err="1">
                <a:solidFill>
                  <a:srgbClr val="0000FF"/>
                </a:solidFill>
              </a:rPr>
              <a:t>cwnd</a:t>
            </a:r>
            <a:r>
              <a:rPr lang="en-US" altLang="ko-KR" sz="2200" b="1" u="sng" dirty="0" smtClean="0">
                <a:solidFill>
                  <a:srgbClr val="0000FF"/>
                </a:solidFill>
              </a:rPr>
              <a:t>)</a:t>
            </a:r>
          </a:p>
          <a:p>
            <a:pPr marL="342900" indent="-342900">
              <a:buFont typeface="Wingdings" charset="2"/>
              <a:buChar char="§"/>
            </a:pPr>
            <a:endParaRPr lang="en-US" altLang="ko-KR" sz="2000" b="1" u="sng" dirty="0">
              <a:solidFill>
                <a:srgbClr val="0000FF"/>
              </a:solidFill>
            </a:endParaRPr>
          </a:p>
          <a:p>
            <a:pPr marL="800100" lvl="1" indent="-342900" eaLnBrk="1" latinLnBrk="1" hangingPunct="1">
              <a:buFont typeface="Wingdings" charset="2"/>
              <a:buChar char="§"/>
            </a:pPr>
            <a:endParaRPr lang="en-US" altLang="ko-KR" sz="2400" dirty="0"/>
          </a:p>
          <a:p>
            <a:pPr marL="800100" lvl="1" indent="-342900" eaLnBrk="1" latinLnBrk="1" hangingPunct="1">
              <a:buFont typeface="Wingdings" charset="2"/>
              <a:buChar char="§"/>
            </a:pPr>
            <a:endParaRPr lang="en-US" altLang="ko-KR" sz="2400" dirty="0"/>
          </a:p>
          <a:p>
            <a:pPr marL="800100" lvl="1" indent="-342900" eaLnBrk="1" latinLnBrk="1" hangingPunct="1">
              <a:buFont typeface="Wingdings" charset="2"/>
              <a:buChar char="§"/>
            </a:pPr>
            <a:endParaRPr lang="en-US" altLang="ko-KR" sz="2400" dirty="0"/>
          </a:p>
          <a:p>
            <a:pPr marL="800100" lvl="1" indent="-342900" eaLnBrk="1" latinLnBrk="1" hangingPunct="1">
              <a:buFont typeface="Wingdings" charset="2"/>
              <a:buChar char="§"/>
            </a:pPr>
            <a:endParaRPr lang="en-US" altLang="ko-KR" sz="2400" dirty="0"/>
          </a:p>
          <a:p>
            <a:pPr marL="800100" lvl="1" indent="-342900" eaLnBrk="1" latinLnBrk="1" hangingPunct="1">
              <a:buFont typeface="Wingdings" charset="2"/>
              <a:buChar char="§"/>
            </a:pPr>
            <a:endParaRPr lang="en-US" altLang="ko-KR" sz="2400" dirty="0"/>
          </a:p>
          <a:p>
            <a:pPr marL="342900" indent="-342900" eaLnBrk="1" latinLnBrk="1" hangingPunct="1">
              <a:buFont typeface="Wingdings" charset="2"/>
              <a:buChar char="§"/>
            </a:pPr>
            <a:r>
              <a:rPr lang="en-US" altLang="ko-KR" sz="2000" dirty="0"/>
              <a:t>Flags: </a:t>
            </a:r>
            <a:r>
              <a:rPr lang="en-US" altLang="ko-KR" sz="2000" b="1" dirty="0"/>
              <a:t>SYN, FIN, RESET, PUSH, URG, ACK</a:t>
            </a:r>
            <a:endParaRPr lang="en-US" altLang="ko-KR" sz="2000" dirty="0"/>
          </a:p>
          <a:p>
            <a:pPr marL="342900" indent="-342900" eaLnBrk="1" latinLnBrk="1" hangingPunct="1">
              <a:buFont typeface="Wingdings" charset="2"/>
              <a:buChar char="§"/>
            </a:pPr>
            <a:r>
              <a:rPr lang="en-US" altLang="ko-KR" sz="2000" dirty="0"/>
              <a:t>Checksum: pseudo header + </a:t>
            </a:r>
            <a:r>
              <a:rPr lang="en-US" altLang="ko-KR" sz="2000" dirty="0" err="1"/>
              <a:t>tcp</a:t>
            </a:r>
            <a:r>
              <a:rPr lang="en-US" altLang="ko-KR" sz="2000" dirty="0"/>
              <a:t> header + data</a:t>
            </a:r>
          </a:p>
          <a:p>
            <a:pPr marL="342900" indent="-342900" eaLnBrk="1" latinLnBrk="1" hangingPunct="1">
              <a:buFont typeface="Wingdings" charset="2"/>
              <a:buChar char="§"/>
            </a:pPr>
            <a:r>
              <a:rPr lang="en-US" altLang="ko-KR" sz="2000" dirty="0" smtClean="0"/>
              <a:t>Push</a:t>
            </a:r>
            <a:r>
              <a:rPr lang="en-US" altLang="ko-KR" sz="2000" dirty="0"/>
              <a:t>: notification from the sender to the receiver to pass all the data that it has to </a:t>
            </a:r>
            <a:r>
              <a:rPr lang="en-US" altLang="ko-KR" sz="2000" dirty="0" smtClean="0"/>
              <a:t>the </a:t>
            </a:r>
            <a:r>
              <a:rPr lang="en-US" altLang="ko-KR" sz="2000" dirty="0"/>
              <a:t>receiving process (upper layer)</a:t>
            </a:r>
          </a:p>
        </p:txBody>
      </p:sp>
      <p:graphicFrame>
        <p:nvGraphicFramePr>
          <p:cNvPr id="1708037" name="Object 5"/>
          <p:cNvGraphicFramePr>
            <a:graphicFrameLocks noChangeAspect="1"/>
          </p:cNvGraphicFramePr>
          <p:nvPr>
            <p:extLst>
              <p:ext uri="{D42A27DB-BD31-4B8C-83A1-F6EECF244321}">
                <p14:modId xmlns:p14="http://schemas.microsoft.com/office/powerpoint/2010/main" val="4186680868"/>
              </p:ext>
            </p:extLst>
          </p:nvPr>
        </p:nvGraphicFramePr>
        <p:xfrm>
          <a:off x="1547664" y="2725048"/>
          <a:ext cx="5708178" cy="1856080"/>
        </p:xfrm>
        <a:graphic>
          <a:graphicData uri="http://schemas.openxmlformats.org/presentationml/2006/ole">
            <mc:AlternateContent xmlns:mc="http://schemas.openxmlformats.org/markup-compatibility/2006">
              <mc:Choice xmlns:v="urn:schemas-microsoft-com:vml" Requires="v">
                <p:oleObj spid="_x0000_s2152" name="비트맵 이미지" r:id="rId4" imgW="4486320" imgH="1514520" progId="Paint.Picture">
                  <p:embed/>
                </p:oleObj>
              </mc:Choice>
              <mc:Fallback>
                <p:oleObj name="비트맵 이미지" r:id="rId4" imgW="4486320" imgH="1514520" progId="Paint.Picture">
                  <p:embed/>
                  <p:pic>
                    <p:nvPicPr>
                      <p:cNvPr id="0" name=""/>
                      <p:cNvPicPr>
                        <a:picLocks noChangeAspect="1" noChangeArrowheads="1"/>
                      </p:cNvPicPr>
                      <p:nvPr/>
                    </p:nvPicPr>
                    <p:blipFill>
                      <a:blip r:embed="rId5"/>
                      <a:srcRect/>
                      <a:stretch>
                        <a:fillRect/>
                      </a:stretch>
                    </p:blipFill>
                    <p:spPr bwMode="auto">
                      <a:xfrm>
                        <a:off x="1547664" y="2725048"/>
                        <a:ext cx="5708178" cy="185608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1882425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슬라이드 번호 개체 틀 3"/>
          <p:cNvSpPr>
            <a:spLocks noGrp="1"/>
          </p:cNvSpPr>
          <p:nvPr>
            <p:ph type="sldNum" sz="quarter" idx="4294967295"/>
          </p:nvPr>
        </p:nvSpPr>
        <p:spPr>
          <a:xfrm>
            <a:off x="7000875" y="6240463"/>
            <a:ext cx="1905000" cy="457200"/>
          </a:xfrm>
          <a:prstGeom prst="rect">
            <a:avLst/>
          </a:prstGeom>
        </p:spPr>
        <p:txBody>
          <a:bodyPr/>
          <a:lstStyle/>
          <a:p>
            <a:fld id="{9B51CFF7-3A6A-4251-8F8B-F2DB17021715}" type="slidenum">
              <a:rPr lang="en-US" altLang="ko-KR">
                <a:cs typeface="Arial" pitchFamily="34" charset="0"/>
              </a:rPr>
              <a:pPr/>
              <a:t>50</a:t>
            </a:fld>
            <a:endParaRPr lang="en-US" altLang="ko-KR" sz="1000">
              <a:cs typeface="Arial" pitchFamily="34" charset="0"/>
            </a:endParaRPr>
          </a:p>
        </p:txBody>
      </p:sp>
      <p:sp>
        <p:nvSpPr>
          <p:cNvPr id="1846274" name="Rectangle 2"/>
          <p:cNvSpPr>
            <a:spLocks noGrp="1" noChangeArrowheads="1"/>
          </p:cNvSpPr>
          <p:nvPr>
            <p:ph type="title"/>
          </p:nvPr>
        </p:nvSpPr>
        <p:spPr/>
        <p:txBody>
          <a:bodyPr/>
          <a:lstStyle/>
          <a:p>
            <a:r>
              <a:rPr lang="en-US" altLang="ko-KR">
                <a:latin typeface="Arial" pitchFamily="34" charset="0"/>
                <a:cs typeface="Arial" pitchFamily="34" charset="0"/>
              </a:rPr>
              <a:t>What is the Right Choice?</a:t>
            </a:r>
          </a:p>
        </p:txBody>
      </p:sp>
      <p:sp>
        <p:nvSpPr>
          <p:cNvPr id="1846275" name="Rectangle 3"/>
          <p:cNvSpPr>
            <a:spLocks noGrp="1" noChangeArrowheads="1"/>
          </p:cNvSpPr>
          <p:nvPr>
            <p:ph type="body" idx="1"/>
          </p:nvPr>
        </p:nvSpPr>
        <p:spPr>
          <a:xfrm>
            <a:off x="609600" y="1295400"/>
            <a:ext cx="8153400" cy="1616075"/>
          </a:xfrm>
        </p:spPr>
        <p:txBody>
          <a:bodyPr/>
          <a:lstStyle/>
          <a:p>
            <a:r>
              <a:rPr lang="en-US" altLang="ko-KR" sz="2400" dirty="0">
                <a:latin typeface="Arial" pitchFamily="34" charset="0"/>
                <a:cs typeface="Arial" pitchFamily="34" charset="0"/>
              </a:rPr>
              <a:t>Constraints limit us to AIMD</a:t>
            </a:r>
          </a:p>
          <a:p>
            <a:pPr lvl="1"/>
            <a:r>
              <a:rPr lang="en-US" altLang="ko-KR" sz="2000" dirty="0">
                <a:latin typeface="Arial" pitchFamily="34" charset="0"/>
                <a:cs typeface="Arial" pitchFamily="34" charset="0"/>
              </a:rPr>
              <a:t>Can have multiplicative term in increase (MAIMD)</a:t>
            </a:r>
          </a:p>
          <a:p>
            <a:pPr lvl="1"/>
            <a:r>
              <a:rPr lang="en-US" altLang="ko-KR" sz="2000" dirty="0">
                <a:latin typeface="Arial" pitchFamily="34" charset="0"/>
                <a:cs typeface="Arial" pitchFamily="34" charset="0"/>
              </a:rPr>
              <a:t>AIMD moves towards optimal point</a:t>
            </a:r>
          </a:p>
        </p:txBody>
      </p:sp>
      <p:grpSp>
        <p:nvGrpSpPr>
          <p:cNvPr id="1846276" name="Group 4"/>
          <p:cNvGrpSpPr>
            <a:grpSpLocks/>
          </p:cNvGrpSpPr>
          <p:nvPr/>
        </p:nvGrpSpPr>
        <p:grpSpPr bwMode="auto">
          <a:xfrm>
            <a:off x="2438400" y="3001963"/>
            <a:ext cx="4995863" cy="3386137"/>
            <a:chOff x="1584" y="1104"/>
            <a:chExt cx="3147" cy="2133"/>
          </a:xfrm>
        </p:grpSpPr>
        <p:sp>
          <p:nvSpPr>
            <p:cNvPr id="1846277" name="Line 5"/>
            <p:cNvSpPr>
              <a:spLocks noChangeShapeType="1"/>
            </p:cNvSpPr>
            <p:nvPr/>
          </p:nvSpPr>
          <p:spPr bwMode="auto">
            <a:xfrm flipV="1">
              <a:off x="2160" y="1104"/>
              <a:ext cx="0" cy="187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46278" name="Line 6"/>
            <p:cNvSpPr>
              <a:spLocks noChangeShapeType="1"/>
            </p:cNvSpPr>
            <p:nvPr/>
          </p:nvSpPr>
          <p:spPr bwMode="auto">
            <a:xfrm>
              <a:off x="2160" y="2976"/>
              <a:ext cx="216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46279" name="Line 7"/>
            <p:cNvSpPr>
              <a:spLocks noChangeShapeType="1"/>
            </p:cNvSpPr>
            <p:nvPr/>
          </p:nvSpPr>
          <p:spPr bwMode="auto">
            <a:xfrm>
              <a:off x="2160" y="1440"/>
              <a:ext cx="1776" cy="153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46280" name="Line 8"/>
            <p:cNvSpPr>
              <a:spLocks noChangeShapeType="1"/>
            </p:cNvSpPr>
            <p:nvPr/>
          </p:nvSpPr>
          <p:spPr bwMode="auto">
            <a:xfrm flipV="1">
              <a:off x="2160" y="1344"/>
              <a:ext cx="1632" cy="1632"/>
            </a:xfrm>
            <a:prstGeom prst="line">
              <a:avLst/>
            </a:prstGeom>
            <a:noFill/>
            <a:ln w="9525" cap="rnd">
              <a:solidFill>
                <a:schemeClr val="fo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46281" name="Line 9"/>
            <p:cNvSpPr>
              <a:spLocks noChangeShapeType="1"/>
            </p:cNvSpPr>
            <p:nvPr/>
          </p:nvSpPr>
          <p:spPr bwMode="auto">
            <a:xfrm flipV="1">
              <a:off x="2160" y="2256"/>
              <a:ext cx="480" cy="720"/>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46282" name="Line 10"/>
            <p:cNvSpPr>
              <a:spLocks noChangeShapeType="1"/>
            </p:cNvSpPr>
            <p:nvPr/>
          </p:nvSpPr>
          <p:spPr bwMode="auto">
            <a:xfrm flipV="1">
              <a:off x="2160" y="2208"/>
              <a:ext cx="336" cy="768"/>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46283" name="Line 11"/>
            <p:cNvSpPr>
              <a:spLocks noChangeShapeType="1"/>
            </p:cNvSpPr>
            <p:nvPr/>
          </p:nvSpPr>
          <p:spPr bwMode="auto">
            <a:xfrm flipV="1">
              <a:off x="2160" y="2112"/>
              <a:ext cx="192" cy="864"/>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46284" name="Line 12"/>
            <p:cNvSpPr>
              <a:spLocks noChangeShapeType="1"/>
            </p:cNvSpPr>
            <p:nvPr/>
          </p:nvSpPr>
          <p:spPr bwMode="auto">
            <a:xfrm flipV="1">
              <a:off x="2160" y="2304"/>
              <a:ext cx="528" cy="672"/>
            </a:xfrm>
            <a:prstGeom prst="line">
              <a:avLst/>
            </a:prstGeom>
            <a:noFill/>
            <a:ln w="952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46285" name="Line 13"/>
            <p:cNvSpPr>
              <a:spLocks noChangeShapeType="1"/>
            </p:cNvSpPr>
            <p:nvPr/>
          </p:nvSpPr>
          <p:spPr bwMode="auto">
            <a:xfrm flipV="1">
              <a:off x="2688" y="1776"/>
              <a:ext cx="528" cy="528"/>
            </a:xfrm>
            <a:prstGeom prst="line">
              <a:avLst/>
            </a:prstGeom>
            <a:noFill/>
            <a:ln w="9525">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46286" name="Line 14"/>
            <p:cNvSpPr>
              <a:spLocks noChangeShapeType="1"/>
            </p:cNvSpPr>
            <p:nvPr/>
          </p:nvSpPr>
          <p:spPr bwMode="auto">
            <a:xfrm flipH="1">
              <a:off x="2688" y="1728"/>
              <a:ext cx="432" cy="576"/>
            </a:xfrm>
            <a:prstGeom prst="line">
              <a:avLst/>
            </a:prstGeom>
            <a:noFill/>
            <a:ln w="9525">
              <a:solidFill>
                <a:srgbClr val="0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46287" name="Line 15"/>
            <p:cNvSpPr>
              <a:spLocks noChangeShapeType="1"/>
            </p:cNvSpPr>
            <p:nvPr/>
          </p:nvSpPr>
          <p:spPr bwMode="auto">
            <a:xfrm flipH="1">
              <a:off x="2640" y="1728"/>
              <a:ext cx="480" cy="528"/>
            </a:xfrm>
            <a:prstGeom prst="line">
              <a:avLst/>
            </a:prstGeom>
            <a:noFill/>
            <a:ln w="9525">
              <a:solidFill>
                <a:srgbClr val="0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46288" name="Line 16"/>
            <p:cNvSpPr>
              <a:spLocks noChangeShapeType="1"/>
            </p:cNvSpPr>
            <p:nvPr/>
          </p:nvSpPr>
          <p:spPr bwMode="auto">
            <a:xfrm flipV="1">
              <a:off x="2640" y="1632"/>
              <a:ext cx="336" cy="624"/>
            </a:xfrm>
            <a:prstGeom prst="line">
              <a:avLst/>
            </a:prstGeom>
            <a:noFill/>
            <a:ln w="9525">
              <a:solidFill>
                <a:srgbClr val="0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46289" name="Line 17"/>
            <p:cNvSpPr>
              <a:spLocks noChangeShapeType="1"/>
            </p:cNvSpPr>
            <p:nvPr/>
          </p:nvSpPr>
          <p:spPr bwMode="auto">
            <a:xfrm flipH="1">
              <a:off x="2496" y="1632"/>
              <a:ext cx="480" cy="576"/>
            </a:xfrm>
            <a:prstGeom prst="line">
              <a:avLst/>
            </a:prstGeom>
            <a:noFill/>
            <a:ln w="9525">
              <a:solidFill>
                <a:srgbClr val="0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46290" name="Line 18"/>
            <p:cNvSpPr>
              <a:spLocks noChangeShapeType="1"/>
            </p:cNvSpPr>
            <p:nvPr/>
          </p:nvSpPr>
          <p:spPr bwMode="auto">
            <a:xfrm flipV="1">
              <a:off x="2496" y="1536"/>
              <a:ext cx="288" cy="672"/>
            </a:xfrm>
            <a:prstGeom prst="line">
              <a:avLst/>
            </a:prstGeom>
            <a:noFill/>
            <a:ln w="9525">
              <a:solidFill>
                <a:srgbClr val="0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46291" name="Line 19"/>
            <p:cNvSpPr>
              <a:spLocks noChangeShapeType="1"/>
            </p:cNvSpPr>
            <p:nvPr/>
          </p:nvSpPr>
          <p:spPr bwMode="auto">
            <a:xfrm flipH="1">
              <a:off x="2352" y="1536"/>
              <a:ext cx="432" cy="576"/>
            </a:xfrm>
            <a:prstGeom prst="line">
              <a:avLst/>
            </a:prstGeom>
            <a:noFill/>
            <a:ln w="9525">
              <a:solidFill>
                <a:srgbClr val="0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46292" name="Line 20"/>
            <p:cNvSpPr>
              <a:spLocks noChangeShapeType="1"/>
            </p:cNvSpPr>
            <p:nvPr/>
          </p:nvSpPr>
          <p:spPr bwMode="auto">
            <a:xfrm flipH="1">
              <a:off x="2352" y="1440"/>
              <a:ext cx="144" cy="672"/>
            </a:xfrm>
            <a:prstGeom prst="line">
              <a:avLst/>
            </a:prstGeom>
            <a:noFill/>
            <a:ln w="9525">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46293" name="Line 21"/>
            <p:cNvSpPr>
              <a:spLocks noChangeShapeType="1"/>
            </p:cNvSpPr>
            <p:nvPr/>
          </p:nvSpPr>
          <p:spPr bwMode="auto">
            <a:xfrm flipV="1">
              <a:off x="2208" y="1440"/>
              <a:ext cx="288" cy="528"/>
            </a:xfrm>
            <a:prstGeom prst="line">
              <a:avLst/>
            </a:prstGeom>
            <a:noFill/>
            <a:ln w="9525">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ko-KR" altLang="en-US">
                <a:cs typeface="Arial" pitchFamily="34" charset="0"/>
              </a:endParaRPr>
            </a:p>
          </p:txBody>
        </p:sp>
        <p:sp>
          <p:nvSpPr>
            <p:cNvPr id="1846294" name="Text Box 22"/>
            <p:cNvSpPr txBox="1">
              <a:spLocks noChangeArrowheads="1"/>
            </p:cNvSpPr>
            <p:nvPr/>
          </p:nvSpPr>
          <p:spPr bwMode="auto">
            <a:xfrm>
              <a:off x="2112" y="1697"/>
              <a:ext cx="21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sz="1400">
                  <a:solidFill>
                    <a:srgbClr val="000000"/>
                  </a:solidFill>
                  <a:cs typeface="Arial" pitchFamily="34" charset="0"/>
                </a:rPr>
                <a:t>x</a:t>
              </a:r>
              <a:r>
                <a:rPr kumimoji="0" lang="en-US" altLang="ko-KR" sz="1400" baseline="-25000">
                  <a:solidFill>
                    <a:srgbClr val="000000"/>
                  </a:solidFill>
                  <a:cs typeface="Arial" pitchFamily="34" charset="0"/>
                </a:rPr>
                <a:t>0</a:t>
              </a:r>
            </a:p>
          </p:txBody>
        </p:sp>
        <p:sp>
          <p:nvSpPr>
            <p:cNvPr id="1846295" name="Text Box 23"/>
            <p:cNvSpPr txBox="1">
              <a:spLocks noChangeArrowheads="1"/>
            </p:cNvSpPr>
            <p:nvPr/>
          </p:nvSpPr>
          <p:spPr bwMode="auto">
            <a:xfrm>
              <a:off x="2496" y="1313"/>
              <a:ext cx="21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sz="1400">
                  <a:solidFill>
                    <a:srgbClr val="000000"/>
                  </a:solidFill>
                  <a:cs typeface="Arial" pitchFamily="34" charset="0"/>
                </a:rPr>
                <a:t>x</a:t>
              </a:r>
              <a:r>
                <a:rPr kumimoji="0" lang="en-US" altLang="ko-KR" sz="1400" baseline="-25000">
                  <a:solidFill>
                    <a:srgbClr val="000000"/>
                  </a:solidFill>
                  <a:cs typeface="Arial" pitchFamily="34" charset="0"/>
                </a:rPr>
                <a:t>1</a:t>
              </a:r>
            </a:p>
          </p:txBody>
        </p:sp>
        <p:sp>
          <p:nvSpPr>
            <p:cNvPr id="1846296" name="Text Box 24"/>
            <p:cNvSpPr txBox="1">
              <a:spLocks noChangeArrowheads="1"/>
            </p:cNvSpPr>
            <p:nvPr/>
          </p:nvSpPr>
          <p:spPr bwMode="auto">
            <a:xfrm>
              <a:off x="2160" y="1985"/>
              <a:ext cx="21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sz="1400">
                  <a:solidFill>
                    <a:srgbClr val="000000"/>
                  </a:solidFill>
                  <a:cs typeface="Arial" pitchFamily="34" charset="0"/>
                </a:rPr>
                <a:t>x</a:t>
              </a:r>
              <a:r>
                <a:rPr kumimoji="0" lang="en-US" altLang="ko-KR" sz="1400" baseline="-25000">
                  <a:solidFill>
                    <a:srgbClr val="000000"/>
                  </a:solidFill>
                  <a:cs typeface="Arial" pitchFamily="34" charset="0"/>
                </a:rPr>
                <a:t>2</a:t>
              </a:r>
            </a:p>
          </p:txBody>
        </p:sp>
        <p:sp>
          <p:nvSpPr>
            <p:cNvPr id="1846297" name="Text Box 25"/>
            <p:cNvSpPr txBox="1">
              <a:spLocks noChangeArrowheads="1"/>
            </p:cNvSpPr>
            <p:nvPr/>
          </p:nvSpPr>
          <p:spPr bwMode="auto">
            <a:xfrm>
              <a:off x="3696" y="2614"/>
              <a:ext cx="94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a:solidFill>
                    <a:srgbClr val="000000"/>
                  </a:solidFill>
                  <a:cs typeface="Arial" pitchFamily="34" charset="0"/>
                </a:rPr>
                <a:t>Efficiency Line</a:t>
              </a:r>
              <a:endParaRPr kumimoji="0" lang="en-US" altLang="ko-KR" baseline="-25000">
                <a:solidFill>
                  <a:srgbClr val="000000"/>
                </a:solidFill>
                <a:cs typeface="Arial" pitchFamily="34" charset="0"/>
              </a:endParaRPr>
            </a:p>
          </p:txBody>
        </p:sp>
        <p:sp>
          <p:nvSpPr>
            <p:cNvPr id="1846298" name="Text Box 26"/>
            <p:cNvSpPr txBox="1">
              <a:spLocks noChangeArrowheads="1"/>
            </p:cNvSpPr>
            <p:nvPr/>
          </p:nvSpPr>
          <p:spPr bwMode="auto">
            <a:xfrm>
              <a:off x="3840" y="1248"/>
              <a:ext cx="89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a:solidFill>
                    <a:srgbClr val="000000"/>
                  </a:solidFill>
                  <a:cs typeface="Arial" pitchFamily="34" charset="0"/>
                </a:rPr>
                <a:t>Fairness Line</a:t>
              </a:r>
              <a:endParaRPr kumimoji="0" lang="en-US" altLang="ko-KR" baseline="-25000">
                <a:solidFill>
                  <a:srgbClr val="000000"/>
                </a:solidFill>
                <a:cs typeface="Arial" pitchFamily="34" charset="0"/>
              </a:endParaRPr>
            </a:p>
          </p:txBody>
        </p:sp>
        <p:sp>
          <p:nvSpPr>
            <p:cNvPr id="1846299" name="Text Box 27"/>
            <p:cNvSpPr txBox="1">
              <a:spLocks noChangeArrowheads="1"/>
            </p:cNvSpPr>
            <p:nvPr/>
          </p:nvSpPr>
          <p:spPr bwMode="auto">
            <a:xfrm>
              <a:off x="2640" y="3024"/>
              <a:ext cx="142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ko-KR" b="1">
                  <a:solidFill>
                    <a:srgbClr val="000000"/>
                  </a:solidFill>
                  <a:cs typeface="Arial" pitchFamily="34" charset="0"/>
                </a:rPr>
                <a:t>User 1’s Allocation </a:t>
              </a:r>
              <a:r>
                <a:rPr kumimoji="0" lang="en-US" altLang="ko-KR" b="1" i="1">
                  <a:solidFill>
                    <a:srgbClr val="000000"/>
                  </a:solidFill>
                  <a:cs typeface="Arial" pitchFamily="34" charset="0"/>
                </a:rPr>
                <a:t>x</a:t>
              </a:r>
              <a:r>
                <a:rPr kumimoji="0" lang="en-US" altLang="ko-KR" b="1" i="1" baseline="-25000">
                  <a:solidFill>
                    <a:srgbClr val="000000"/>
                  </a:solidFill>
                  <a:cs typeface="Arial" pitchFamily="34" charset="0"/>
                </a:rPr>
                <a:t>1</a:t>
              </a:r>
            </a:p>
          </p:txBody>
        </p:sp>
        <p:sp>
          <p:nvSpPr>
            <p:cNvPr id="1846300" name="Text Box 28"/>
            <p:cNvSpPr txBox="1">
              <a:spLocks noChangeArrowheads="1"/>
            </p:cNvSpPr>
            <p:nvPr/>
          </p:nvSpPr>
          <p:spPr bwMode="auto">
            <a:xfrm>
              <a:off x="1584" y="1805"/>
              <a:ext cx="587" cy="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kumimoji="0" lang="en-US" altLang="ko-KR" b="1">
                  <a:solidFill>
                    <a:srgbClr val="000000"/>
                  </a:solidFill>
                  <a:cs typeface="Arial" pitchFamily="34" charset="0"/>
                </a:rPr>
                <a:t>User 2’s Allocation </a:t>
              </a:r>
              <a:r>
                <a:rPr kumimoji="0" lang="en-US" altLang="ko-KR" b="1" i="1">
                  <a:solidFill>
                    <a:srgbClr val="000000"/>
                  </a:solidFill>
                  <a:cs typeface="Arial" pitchFamily="34" charset="0"/>
                </a:rPr>
                <a:t>x</a:t>
              </a:r>
              <a:r>
                <a:rPr kumimoji="0" lang="en-US" altLang="ko-KR" b="1" i="1" baseline="-25000">
                  <a:solidFill>
                    <a:srgbClr val="000000"/>
                  </a:solidFill>
                  <a:cs typeface="Arial" pitchFamily="34" charset="0"/>
                </a:rPr>
                <a:t>2</a:t>
              </a:r>
            </a:p>
          </p:txBody>
        </p:sp>
      </p:grpSp>
    </p:spTree>
    <p:extLst>
      <p:ext uri="{BB962C8B-B14F-4D97-AF65-F5344CB8AC3E}">
        <p14:creationId xmlns:p14="http://schemas.microsoft.com/office/powerpoint/2010/main" val="12916468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3"/>
          <p:cNvSpPr>
            <a:spLocks noGrp="1"/>
          </p:cNvSpPr>
          <p:nvPr>
            <p:ph type="sldNum" sz="quarter" idx="4294967295"/>
          </p:nvPr>
        </p:nvSpPr>
        <p:spPr>
          <a:xfrm>
            <a:off x="7000875" y="6240463"/>
            <a:ext cx="1905000" cy="457200"/>
          </a:xfrm>
          <a:prstGeom prst="rect">
            <a:avLst/>
          </a:prstGeom>
        </p:spPr>
        <p:txBody>
          <a:bodyPr/>
          <a:lstStyle/>
          <a:p>
            <a:fld id="{4D6C6A57-92BE-49EF-8AD7-8B1AFE59B6A8}" type="slidenum">
              <a:rPr lang="en-US" altLang="ko-KR">
                <a:cs typeface="Arial" pitchFamily="34" charset="0"/>
              </a:rPr>
              <a:pPr/>
              <a:t>51</a:t>
            </a:fld>
            <a:endParaRPr lang="en-US" altLang="ko-KR" sz="1000">
              <a:cs typeface="Arial" pitchFamily="34" charset="0"/>
            </a:endParaRPr>
          </a:p>
        </p:txBody>
      </p:sp>
      <p:sp>
        <p:nvSpPr>
          <p:cNvPr id="1848322" name="Rectangle 2"/>
          <p:cNvSpPr>
            <a:spLocks noGrp="1" noChangeArrowheads="1"/>
          </p:cNvSpPr>
          <p:nvPr>
            <p:ph type="title"/>
          </p:nvPr>
        </p:nvSpPr>
        <p:spPr>
          <a:xfrm>
            <a:off x="701675" y="400050"/>
            <a:ext cx="8047038" cy="647700"/>
          </a:xfrm>
        </p:spPr>
        <p:txBody>
          <a:bodyPr/>
          <a:lstStyle/>
          <a:p>
            <a:r>
              <a:rPr lang="en-US" altLang="ko-KR" sz="3200">
                <a:latin typeface="Arial" pitchFamily="34" charset="0"/>
                <a:cs typeface="Arial" pitchFamily="34" charset="0"/>
              </a:rPr>
              <a:t>Binomial Congestion Control[Bansal01]</a:t>
            </a:r>
          </a:p>
        </p:txBody>
      </p:sp>
      <p:sp>
        <p:nvSpPr>
          <p:cNvPr id="1848323" name="Rectangle 3"/>
          <p:cNvSpPr>
            <a:spLocks noGrp="1" noChangeArrowheads="1"/>
          </p:cNvSpPr>
          <p:nvPr>
            <p:ph type="body" idx="1"/>
          </p:nvPr>
        </p:nvSpPr>
        <p:spPr>
          <a:xfrm>
            <a:off x="35496" y="1196752"/>
            <a:ext cx="4320480" cy="5207000"/>
          </a:xfrm>
        </p:spPr>
        <p:txBody>
          <a:bodyPr/>
          <a:lstStyle/>
          <a:p>
            <a:pPr>
              <a:lnSpc>
                <a:spcPct val="85000"/>
              </a:lnSpc>
            </a:pPr>
            <a:r>
              <a:rPr lang="en-US" altLang="ko-KR" sz="2000" dirty="0">
                <a:latin typeface="Arial" pitchFamily="34" charset="0"/>
                <a:cs typeface="Arial" pitchFamily="34" charset="0"/>
              </a:rPr>
              <a:t>In AIMD</a:t>
            </a:r>
          </a:p>
          <a:p>
            <a:pPr lvl="1">
              <a:lnSpc>
                <a:spcPct val="85000"/>
              </a:lnSpc>
            </a:pPr>
            <a:r>
              <a:rPr lang="en-US" altLang="ko-KR" sz="1800" dirty="0">
                <a:latin typeface="Arial" pitchFamily="34" charset="0"/>
                <a:cs typeface="Arial" pitchFamily="34" charset="0"/>
              </a:rPr>
              <a:t>Increase: W</a:t>
            </a:r>
            <a:r>
              <a:rPr lang="en-US" altLang="ko-KR" sz="1800" baseline="-25000" dirty="0">
                <a:latin typeface="Arial" pitchFamily="34" charset="0"/>
                <a:cs typeface="Arial" pitchFamily="34" charset="0"/>
              </a:rPr>
              <a:t>n+1</a:t>
            </a:r>
            <a:r>
              <a:rPr lang="en-US" altLang="ko-KR" sz="1800" dirty="0">
                <a:latin typeface="Arial" pitchFamily="34" charset="0"/>
                <a:cs typeface="Arial" pitchFamily="34" charset="0"/>
              </a:rPr>
              <a:t> = </a:t>
            </a:r>
            <a:r>
              <a:rPr lang="en-US" altLang="ko-KR" sz="1800" dirty="0" err="1">
                <a:latin typeface="Arial" pitchFamily="34" charset="0"/>
                <a:cs typeface="Arial" pitchFamily="34" charset="0"/>
              </a:rPr>
              <a:t>W</a:t>
            </a:r>
            <a:r>
              <a:rPr lang="en-US" altLang="ko-KR" sz="1800" baseline="-25000" dirty="0" err="1">
                <a:latin typeface="Arial" pitchFamily="34" charset="0"/>
                <a:cs typeface="Arial" pitchFamily="34" charset="0"/>
              </a:rPr>
              <a:t>n</a:t>
            </a:r>
            <a:r>
              <a:rPr lang="en-US" altLang="ko-KR" sz="1800" dirty="0">
                <a:latin typeface="Arial" pitchFamily="34" charset="0"/>
                <a:cs typeface="Arial" pitchFamily="34" charset="0"/>
              </a:rPr>
              <a:t> + </a:t>
            </a:r>
            <a:r>
              <a:rPr lang="en-US" altLang="ko-KR" sz="1800" dirty="0">
                <a:latin typeface="Arial" pitchFamily="34" charset="0"/>
                <a:cs typeface="Arial" pitchFamily="34" charset="0"/>
                <a:sym typeface="Math A" pitchFamily="18" charset="2"/>
              </a:rPr>
              <a:t></a:t>
            </a:r>
          </a:p>
          <a:p>
            <a:pPr lvl="1">
              <a:lnSpc>
                <a:spcPct val="85000"/>
              </a:lnSpc>
            </a:pPr>
            <a:r>
              <a:rPr lang="en-US" altLang="ko-KR" sz="1800" dirty="0">
                <a:latin typeface="Arial" pitchFamily="34" charset="0"/>
                <a:cs typeface="Arial" pitchFamily="34" charset="0"/>
                <a:sym typeface="Math A" pitchFamily="18" charset="2"/>
              </a:rPr>
              <a:t>Decrease: </a:t>
            </a:r>
            <a:r>
              <a:rPr lang="en-US" altLang="ko-KR" sz="1800" dirty="0">
                <a:latin typeface="Arial" pitchFamily="34" charset="0"/>
                <a:cs typeface="Arial" pitchFamily="34" charset="0"/>
              </a:rPr>
              <a:t>W</a:t>
            </a:r>
            <a:r>
              <a:rPr lang="en-US" altLang="ko-KR" sz="1800" baseline="-25000" dirty="0">
                <a:latin typeface="Arial" pitchFamily="34" charset="0"/>
                <a:cs typeface="Arial" pitchFamily="34" charset="0"/>
              </a:rPr>
              <a:t>n+1</a:t>
            </a:r>
            <a:r>
              <a:rPr lang="en-US" altLang="ko-KR" sz="1800" dirty="0">
                <a:latin typeface="Arial" pitchFamily="34" charset="0"/>
                <a:cs typeface="Arial" pitchFamily="34" charset="0"/>
              </a:rPr>
              <a:t> = (1- </a:t>
            </a:r>
            <a:r>
              <a:rPr lang="en-US" altLang="ko-KR" sz="1800" dirty="0">
                <a:latin typeface="Arial" pitchFamily="34" charset="0"/>
                <a:cs typeface="Arial" pitchFamily="34" charset="0"/>
                <a:sym typeface="Math A" pitchFamily="18" charset="2"/>
              </a:rPr>
              <a:t></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W</a:t>
            </a:r>
            <a:r>
              <a:rPr lang="en-US" altLang="ko-KR" sz="1800" baseline="-25000" dirty="0" err="1">
                <a:latin typeface="Arial" pitchFamily="34" charset="0"/>
                <a:cs typeface="Arial" pitchFamily="34" charset="0"/>
              </a:rPr>
              <a:t>n</a:t>
            </a:r>
            <a:endParaRPr lang="en-US" altLang="ko-KR" sz="1800" baseline="-25000" dirty="0">
              <a:latin typeface="Arial" pitchFamily="34" charset="0"/>
              <a:cs typeface="Arial" pitchFamily="34" charset="0"/>
            </a:endParaRPr>
          </a:p>
          <a:p>
            <a:pPr>
              <a:lnSpc>
                <a:spcPct val="85000"/>
              </a:lnSpc>
            </a:pPr>
            <a:r>
              <a:rPr lang="en-US" altLang="ko-KR" sz="2000" dirty="0">
                <a:latin typeface="Arial" pitchFamily="34" charset="0"/>
                <a:cs typeface="Arial" pitchFamily="34" charset="0"/>
              </a:rPr>
              <a:t>In Binomial: non linear congestion control</a:t>
            </a:r>
          </a:p>
          <a:p>
            <a:pPr lvl="1">
              <a:lnSpc>
                <a:spcPct val="85000"/>
              </a:lnSpc>
            </a:pPr>
            <a:r>
              <a:rPr lang="en-US" altLang="ko-KR" sz="1800" dirty="0">
                <a:latin typeface="Arial" pitchFamily="34" charset="0"/>
                <a:cs typeface="Arial" pitchFamily="34" charset="0"/>
              </a:rPr>
              <a:t>Increase: W</a:t>
            </a:r>
            <a:r>
              <a:rPr lang="en-US" altLang="ko-KR" sz="1800" baseline="-25000" dirty="0">
                <a:latin typeface="Arial" pitchFamily="34" charset="0"/>
                <a:cs typeface="Arial" pitchFamily="34" charset="0"/>
              </a:rPr>
              <a:t>n+1</a:t>
            </a:r>
            <a:r>
              <a:rPr lang="en-US" altLang="ko-KR" sz="1800" dirty="0">
                <a:latin typeface="Arial" pitchFamily="34" charset="0"/>
                <a:cs typeface="Arial" pitchFamily="34" charset="0"/>
              </a:rPr>
              <a:t> = </a:t>
            </a:r>
            <a:r>
              <a:rPr lang="en-US" altLang="ko-KR" sz="1800" dirty="0" err="1">
                <a:latin typeface="Arial" pitchFamily="34" charset="0"/>
                <a:cs typeface="Arial" pitchFamily="34" charset="0"/>
              </a:rPr>
              <a:t>W</a:t>
            </a:r>
            <a:r>
              <a:rPr lang="en-US" altLang="ko-KR" sz="1800" baseline="-25000" dirty="0" err="1">
                <a:latin typeface="Arial" pitchFamily="34" charset="0"/>
                <a:cs typeface="Arial" pitchFamily="34" charset="0"/>
              </a:rPr>
              <a:t>n</a:t>
            </a:r>
            <a:r>
              <a:rPr lang="en-US" altLang="ko-KR" sz="1800" dirty="0">
                <a:latin typeface="Arial" pitchFamily="34" charset="0"/>
                <a:cs typeface="Arial" pitchFamily="34" charset="0"/>
              </a:rPr>
              <a:t> + </a:t>
            </a:r>
            <a:r>
              <a:rPr lang="en-US" altLang="ko-KR" sz="1800" dirty="0">
                <a:latin typeface="Arial" pitchFamily="34" charset="0"/>
                <a:cs typeface="Arial" pitchFamily="34" charset="0"/>
                <a:sym typeface="Math A" pitchFamily="18" charset="2"/>
              </a:rPr>
              <a:t>/</a:t>
            </a:r>
            <a:r>
              <a:rPr lang="en-US" altLang="ko-KR" sz="1800" dirty="0" err="1">
                <a:latin typeface="Arial" pitchFamily="34" charset="0"/>
                <a:cs typeface="Arial" pitchFamily="34" charset="0"/>
                <a:sym typeface="Math A" pitchFamily="18" charset="2"/>
              </a:rPr>
              <a:t>W</a:t>
            </a:r>
            <a:r>
              <a:rPr lang="en-US" altLang="ko-KR" sz="1800" baseline="-25000" dirty="0" err="1">
                <a:latin typeface="Arial" pitchFamily="34" charset="0"/>
                <a:cs typeface="Arial" pitchFamily="34" charset="0"/>
                <a:sym typeface="Math A" pitchFamily="18" charset="2"/>
              </a:rPr>
              <a:t>n</a:t>
            </a:r>
            <a:r>
              <a:rPr lang="en-US" altLang="ko-KR" sz="1800" baseline="30000" dirty="0" err="1">
                <a:latin typeface="Arial" pitchFamily="34" charset="0"/>
                <a:cs typeface="Arial" pitchFamily="34" charset="0"/>
                <a:sym typeface="Math A" pitchFamily="18" charset="2"/>
              </a:rPr>
              <a:t>k</a:t>
            </a:r>
            <a:endParaRPr lang="en-US" altLang="ko-KR" sz="1800" dirty="0">
              <a:latin typeface="Arial" pitchFamily="34" charset="0"/>
              <a:cs typeface="Arial" pitchFamily="34" charset="0"/>
              <a:sym typeface="Math A" pitchFamily="18" charset="2"/>
            </a:endParaRPr>
          </a:p>
          <a:p>
            <a:pPr lvl="1">
              <a:lnSpc>
                <a:spcPct val="85000"/>
              </a:lnSpc>
            </a:pPr>
            <a:r>
              <a:rPr lang="en-US" altLang="ko-KR" sz="1800" dirty="0">
                <a:latin typeface="Arial" pitchFamily="34" charset="0"/>
                <a:cs typeface="Arial" pitchFamily="34" charset="0"/>
                <a:sym typeface="Math A" pitchFamily="18" charset="2"/>
              </a:rPr>
              <a:t>Decrease: </a:t>
            </a:r>
            <a:r>
              <a:rPr lang="en-US" altLang="ko-KR" sz="1800" dirty="0">
                <a:latin typeface="Arial" pitchFamily="34" charset="0"/>
                <a:cs typeface="Arial" pitchFamily="34" charset="0"/>
              </a:rPr>
              <a:t>W</a:t>
            </a:r>
            <a:r>
              <a:rPr lang="en-US" altLang="ko-KR" sz="1800" baseline="-25000" dirty="0">
                <a:latin typeface="Arial" pitchFamily="34" charset="0"/>
                <a:cs typeface="Arial" pitchFamily="34" charset="0"/>
              </a:rPr>
              <a:t>n+1</a:t>
            </a:r>
            <a:r>
              <a:rPr lang="en-US" altLang="ko-KR" sz="1800" dirty="0">
                <a:latin typeface="Arial" pitchFamily="34" charset="0"/>
                <a:cs typeface="Arial" pitchFamily="34" charset="0"/>
              </a:rPr>
              <a:t> = </a:t>
            </a:r>
            <a:r>
              <a:rPr lang="en-US" altLang="ko-KR" sz="1800" dirty="0" err="1">
                <a:latin typeface="Arial" pitchFamily="34" charset="0"/>
                <a:cs typeface="Arial" pitchFamily="34" charset="0"/>
              </a:rPr>
              <a:t>W</a:t>
            </a:r>
            <a:r>
              <a:rPr lang="en-US" altLang="ko-KR" sz="1800" baseline="-25000" dirty="0" err="1">
                <a:latin typeface="Arial" pitchFamily="34" charset="0"/>
                <a:cs typeface="Arial" pitchFamily="34" charset="0"/>
              </a:rPr>
              <a:t>n</a:t>
            </a:r>
            <a:r>
              <a:rPr lang="en-US" altLang="ko-KR" sz="1800" dirty="0">
                <a:latin typeface="Arial" pitchFamily="34" charset="0"/>
                <a:cs typeface="Arial" pitchFamily="34" charset="0"/>
              </a:rPr>
              <a:t> - </a:t>
            </a:r>
            <a:r>
              <a:rPr lang="en-US" altLang="ko-KR" sz="1800" dirty="0">
                <a:latin typeface="Arial" pitchFamily="34" charset="0"/>
                <a:cs typeface="Arial" pitchFamily="34" charset="0"/>
                <a:sym typeface="Math A" pitchFamily="18" charset="2"/>
              </a:rPr>
              <a:t></a:t>
            </a:r>
            <a:r>
              <a:rPr lang="en-US" altLang="ko-KR" sz="1800" dirty="0">
                <a:latin typeface="Arial" pitchFamily="34" charset="0"/>
                <a:cs typeface="Arial" pitchFamily="34" charset="0"/>
              </a:rPr>
              <a:t> </a:t>
            </a:r>
            <a:r>
              <a:rPr lang="en-US" altLang="ko-KR" sz="1800" dirty="0" err="1">
                <a:latin typeface="Arial" pitchFamily="34" charset="0"/>
                <a:cs typeface="Arial" pitchFamily="34" charset="0"/>
              </a:rPr>
              <a:t>W</a:t>
            </a:r>
            <a:r>
              <a:rPr lang="en-US" altLang="ko-KR" sz="1800" baseline="-25000" dirty="0" err="1">
                <a:latin typeface="Arial" pitchFamily="34" charset="0"/>
                <a:cs typeface="Arial" pitchFamily="34" charset="0"/>
              </a:rPr>
              <a:t>n</a:t>
            </a:r>
            <a:r>
              <a:rPr lang="en-US" altLang="ko-KR" sz="1800" baseline="30000" dirty="0" err="1">
                <a:latin typeface="Arial" pitchFamily="34" charset="0"/>
                <a:cs typeface="Arial" pitchFamily="34" charset="0"/>
              </a:rPr>
              <a:t>l</a:t>
            </a:r>
            <a:endParaRPr lang="en-US" altLang="ko-KR" sz="1800" baseline="30000" dirty="0">
              <a:latin typeface="Arial" pitchFamily="34" charset="0"/>
              <a:cs typeface="Arial" pitchFamily="34" charset="0"/>
            </a:endParaRPr>
          </a:p>
          <a:p>
            <a:pPr lvl="1">
              <a:lnSpc>
                <a:spcPct val="85000"/>
              </a:lnSpc>
            </a:pPr>
            <a:r>
              <a:rPr lang="en-US" altLang="ko-KR" sz="1800" dirty="0">
                <a:latin typeface="Arial" pitchFamily="34" charset="0"/>
                <a:cs typeface="Arial" pitchFamily="34" charset="0"/>
              </a:rPr>
              <a:t>k=0 &amp; l=1 </a:t>
            </a:r>
            <a:r>
              <a:rPr lang="en-US" altLang="ko-KR" sz="1800" dirty="0">
                <a:latin typeface="Arial" pitchFamily="34" charset="0"/>
                <a:cs typeface="Arial" pitchFamily="34" charset="0"/>
                <a:sym typeface="Wingdings" pitchFamily="2" charset="2"/>
              </a:rPr>
              <a:t> AIMD, </a:t>
            </a:r>
          </a:p>
          <a:p>
            <a:pPr lvl="1">
              <a:lnSpc>
                <a:spcPct val="85000"/>
              </a:lnSpc>
              <a:buFontTx/>
              <a:buNone/>
            </a:pPr>
            <a:r>
              <a:rPr lang="en-US" altLang="ko-KR" sz="1800" dirty="0">
                <a:latin typeface="Arial" pitchFamily="34" charset="0"/>
                <a:cs typeface="Arial" pitchFamily="34" charset="0"/>
              </a:rPr>
              <a:t>    k=-1 &amp; l=1 </a:t>
            </a:r>
            <a:r>
              <a:rPr lang="en-US" altLang="ko-KR" sz="1800" dirty="0">
                <a:latin typeface="Arial" pitchFamily="34" charset="0"/>
                <a:cs typeface="Arial" pitchFamily="34" charset="0"/>
                <a:sym typeface="Wingdings" pitchFamily="2" charset="2"/>
              </a:rPr>
              <a:t> MIMD, </a:t>
            </a:r>
          </a:p>
          <a:p>
            <a:pPr lvl="1">
              <a:lnSpc>
                <a:spcPct val="85000"/>
              </a:lnSpc>
              <a:buFontTx/>
              <a:buNone/>
            </a:pPr>
            <a:r>
              <a:rPr lang="en-US" altLang="ko-KR" sz="1800" dirty="0">
                <a:latin typeface="Arial" pitchFamily="34" charset="0"/>
                <a:cs typeface="Arial" pitchFamily="34" charset="0"/>
              </a:rPr>
              <a:t>    k=-1 &amp; l=0 </a:t>
            </a:r>
            <a:r>
              <a:rPr lang="en-US" altLang="ko-KR" sz="1800" dirty="0">
                <a:latin typeface="Arial" pitchFamily="34" charset="0"/>
                <a:cs typeface="Arial" pitchFamily="34" charset="0"/>
                <a:sym typeface="Wingdings" pitchFamily="2" charset="2"/>
              </a:rPr>
              <a:t> MIAD, </a:t>
            </a:r>
          </a:p>
          <a:p>
            <a:pPr lvl="1">
              <a:lnSpc>
                <a:spcPct val="85000"/>
              </a:lnSpc>
              <a:buFontTx/>
              <a:buNone/>
            </a:pPr>
            <a:r>
              <a:rPr lang="en-US" altLang="ko-KR" sz="1800" dirty="0">
                <a:latin typeface="Arial" pitchFamily="34" charset="0"/>
                <a:cs typeface="Arial" pitchFamily="34" charset="0"/>
                <a:sym typeface="Wingdings" pitchFamily="2" charset="2"/>
              </a:rPr>
              <a:t>    </a:t>
            </a:r>
            <a:r>
              <a:rPr lang="en-US" altLang="ko-KR" sz="1800" dirty="0">
                <a:latin typeface="Arial" pitchFamily="34" charset="0"/>
                <a:cs typeface="Arial" pitchFamily="34" charset="0"/>
              </a:rPr>
              <a:t>k=0 &amp; l=0 </a:t>
            </a:r>
            <a:r>
              <a:rPr lang="en-US" altLang="ko-KR" sz="1800" dirty="0">
                <a:latin typeface="Arial" pitchFamily="34" charset="0"/>
                <a:cs typeface="Arial" pitchFamily="34" charset="0"/>
                <a:sym typeface="Wingdings" pitchFamily="2" charset="2"/>
              </a:rPr>
              <a:t> AIAD  </a:t>
            </a:r>
          </a:p>
          <a:p>
            <a:pPr lvl="1">
              <a:lnSpc>
                <a:spcPct val="85000"/>
              </a:lnSpc>
              <a:buFontTx/>
              <a:buNone/>
            </a:pPr>
            <a:r>
              <a:rPr lang="en-US" altLang="ko-KR" sz="1800" dirty="0">
                <a:latin typeface="Arial" pitchFamily="34" charset="0"/>
                <a:cs typeface="Arial" pitchFamily="34" charset="0"/>
                <a:sym typeface="Wingdings" pitchFamily="2" charset="2"/>
              </a:rPr>
              <a:t>    =&gt; covering the class of all linear algorithm</a:t>
            </a:r>
          </a:p>
          <a:p>
            <a:pPr lvl="1">
              <a:lnSpc>
                <a:spcPct val="85000"/>
              </a:lnSpc>
            </a:pPr>
            <a:r>
              <a:rPr lang="en-US" altLang="ko-KR" sz="1800" dirty="0">
                <a:latin typeface="Arial" pitchFamily="34" charset="0"/>
                <a:cs typeface="Arial" pitchFamily="34" charset="0"/>
              </a:rPr>
              <a:t>l &lt; 1 results in less than multiplicative decrease</a:t>
            </a:r>
          </a:p>
          <a:p>
            <a:pPr lvl="2">
              <a:lnSpc>
                <a:spcPct val="85000"/>
              </a:lnSpc>
            </a:pPr>
            <a:r>
              <a:rPr lang="en-US" altLang="ko-KR" sz="1400" dirty="0">
                <a:latin typeface="Arial" pitchFamily="34" charset="0"/>
                <a:cs typeface="Arial" pitchFamily="34" charset="0"/>
              </a:rPr>
              <a:t>Good for multimedia applications</a:t>
            </a:r>
          </a:p>
          <a:p>
            <a:pPr lvl="2">
              <a:lnSpc>
                <a:spcPct val="85000"/>
              </a:lnSpc>
            </a:pPr>
            <a:r>
              <a:rPr lang="en-US" altLang="ko-KR" sz="1400" dirty="0" smtClean="0">
                <a:latin typeface="Arial" pitchFamily="34" charset="0"/>
                <a:cs typeface="Arial" pitchFamily="34" charset="0"/>
              </a:rPr>
              <a:t>k=1 &amp; l=0 </a:t>
            </a:r>
            <a:r>
              <a:rPr lang="en-US" altLang="ko-KR" sz="1400" dirty="0" smtClean="0">
                <a:latin typeface="Arial" pitchFamily="34" charset="0"/>
                <a:cs typeface="Arial" pitchFamily="34" charset="0"/>
                <a:sym typeface="Wingdings" pitchFamily="2" charset="2"/>
              </a:rPr>
              <a:t> IIAD </a:t>
            </a:r>
            <a:r>
              <a:rPr lang="en-US" altLang="ko-KR" sz="1000" dirty="0" smtClean="0">
                <a:latin typeface="Arial" pitchFamily="34" charset="0"/>
                <a:cs typeface="Arial" pitchFamily="34" charset="0"/>
                <a:sym typeface="Wingdings" pitchFamily="2" charset="2"/>
              </a:rPr>
              <a:t>(</a:t>
            </a:r>
            <a:r>
              <a:rPr lang="fr-FR" altLang="ko-KR" sz="1000" dirty="0" smtClean="0">
                <a:latin typeface="Arial" pitchFamily="34" charset="0"/>
                <a:cs typeface="Arial" pitchFamily="34" charset="0"/>
              </a:rPr>
              <a:t>Inverse-Increase/Additive-Decrease), for </a:t>
            </a:r>
            <a:r>
              <a:rPr lang="en-US" altLang="ko-KR" sz="1000" dirty="0" smtClean="0">
                <a:latin typeface="Arial" pitchFamily="34" charset="0"/>
                <a:cs typeface="Arial" pitchFamily="34" charset="0"/>
              </a:rPr>
              <a:t>TCP-friendly </a:t>
            </a:r>
            <a:r>
              <a:rPr lang="en-US" altLang="ko-KR" sz="1000" dirty="0">
                <a:latin typeface="Arial" pitchFamily="34" charset="0"/>
                <a:cs typeface="Arial" pitchFamily="34" charset="0"/>
              </a:rPr>
              <a:t>Congestion Control for Real-time Streaming Applications</a:t>
            </a:r>
            <a:endParaRPr lang="fr-FR" altLang="ko-KR" sz="1000" dirty="0" smtClean="0">
              <a:latin typeface="Arial" pitchFamily="34" charset="0"/>
              <a:cs typeface="Arial" pitchFamily="34" charset="0"/>
            </a:endParaRPr>
          </a:p>
          <a:p>
            <a:pPr lvl="2">
              <a:lnSpc>
                <a:spcPct val="85000"/>
              </a:lnSpc>
            </a:pPr>
            <a:r>
              <a:rPr lang="en-US" altLang="ko-KR" sz="1400" dirty="0" smtClean="0">
                <a:latin typeface="Arial" pitchFamily="34" charset="0"/>
                <a:cs typeface="Arial" pitchFamily="34" charset="0"/>
              </a:rPr>
              <a:t>k </a:t>
            </a:r>
            <a:r>
              <a:rPr lang="en-US" altLang="ko-KR" sz="1400" dirty="0">
                <a:latin typeface="Arial" pitchFamily="34" charset="0"/>
                <a:cs typeface="Arial" pitchFamily="34" charset="0"/>
              </a:rPr>
              <a:t>&amp; l= 0.5 </a:t>
            </a:r>
            <a:r>
              <a:rPr lang="en-US" altLang="ko-KR" sz="1400" dirty="0">
                <a:latin typeface="Arial" pitchFamily="34" charset="0"/>
                <a:cs typeface="Arial" pitchFamily="34" charset="0"/>
                <a:sym typeface="Wingdings" pitchFamily="2" charset="2"/>
              </a:rPr>
              <a:t> SQRT, </a:t>
            </a:r>
          </a:p>
          <a:p>
            <a:pPr lvl="1">
              <a:lnSpc>
                <a:spcPct val="85000"/>
              </a:lnSpc>
            </a:pPr>
            <a:endParaRPr lang="en-US" altLang="ko-KR" sz="1800" dirty="0">
              <a:latin typeface="Arial" pitchFamily="34" charset="0"/>
              <a:cs typeface="Arial" pitchFamily="34" charset="0"/>
            </a:endParaRPr>
          </a:p>
        </p:txBody>
      </p:sp>
      <p:pic>
        <p:nvPicPr>
          <p:cNvPr id="18483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1268413"/>
            <a:ext cx="4643438" cy="306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83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0224" y="4365104"/>
            <a:ext cx="4666272" cy="2276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7449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3"/>
          <p:cNvSpPr>
            <a:spLocks noGrp="1"/>
          </p:cNvSpPr>
          <p:nvPr>
            <p:ph type="sldNum" sz="quarter" idx="4294967295"/>
          </p:nvPr>
        </p:nvSpPr>
        <p:spPr>
          <a:xfrm>
            <a:off x="7000875" y="6240463"/>
            <a:ext cx="1905000" cy="457200"/>
          </a:xfrm>
          <a:prstGeom prst="rect">
            <a:avLst/>
          </a:prstGeom>
        </p:spPr>
        <p:txBody>
          <a:bodyPr/>
          <a:lstStyle/>
          <a:p>
            <a:fld id="{EB623FAF-1E04-4234-B8FC-C4177275E10F}" type="slidenum">
              <a:rPr lang="en-US" altLang="ko-KR">
                <a:cs typeface="Arial" pitchFamily="34" charset="0"/>
              </a:rPr>
              <a:pPr/>
              <a:t>52</a:t>
            </a:fld>
            <a:endParaRPr lang="en-US" altLang="ko-KR" sz="1000">
              <a:cs typeface="Arial" pitchFamily="34" charset="0"/>
            </a:endParaRPr>
          </a:p>
        </p:txBody>
      </p:sp>
      <p:sp>
        <p:nvSpPr>
          <p:cNvPr id="1850370" name="Rectangle 2"/>
          <p:cNvSpPr>
            <a:spLocks noGrp="1" noChangeArrowheads="1"/>
          </p:cNvSpPr>
          <p:nvPr>
            <p:ph type="title"/>
          </p:nvPr>
        </p:nvSpPr>
        <p:spPr/>
        <p:txBody>
          <a:bodyPr/>
          <a:lstStyle/>
          <a:p>
            <a:r>
              <a:rPr lang="en-US" altLang="ko-KR">
                <a:latin typeface="Arial" pitchFamily="34" charset="0"/>
                <a:cs typeface="Arial" pitchFamily="34" charset="0"/>
              </a:rPr>
              <a:t>Binomial Congestion Control</a:t>
            </a:r>
          </a:p>
        </p:txBody>
      </p:sp>
      <p:sp>
        <p:nvSpPr>
          <p:cNvPr id="1850371" name="Rectangle 3"/>
          <p:cNvSpPr>
            <a:spLocks noGrp="1" noChangeArrowheads="1"/>
          </p:cNvSpPr>
          <p:nvPr>
            <p:ph type="body" idx="1"/>
          </p:nvPr>
        </p:nvSpPr>
        <p:spPr>
          <a:xfrm>
            <a:off x="107950" y="1268413"/>
            <a:ext cx="8351838" cy="5207000"/>
          </a:xfrm>
        </p:spPr>
        <p:txBody>
          <a:bodyPr/>
          <a:lstStyle/>
          <a:p>
            <a:pPr>
              <a:lnSpc>
                <a:spcPct val="85000"/>
              </a:lnSpc>
            </a:pPr>
            <a:r>
              <a:rPr lang="en-US" altLang="ko-KR" sz="2000" dirty="0">
                <a:latin typeface="Arial" pitchFamily="34" charset="0"/>
                <a:cs typeface="Arial" pitchFamily="34" charset="0"/>
              </a:rPr>
              <a:t>Rate ~ 1/ (loss rate)</a:t>
            </a:r>
            <a:r>
              <a:rPr lang="en-US" altLang="ko-KR" sz="2000" baseline="30000" dirty="0">
                <a:latin typeface="Arial" pitchFamily="34" charset="0"/>
                <a:cs typeface="Arial" pitchFamily="34" charset="0"/>
              </a:rPr>
              <a:t>1/(k+l+1)</a:t>
            </a:r>
          </a:p>
          <a:p>
            <a:pPr>
              <a:lnSpc>
                <a:spcPct val="85000"/>
              </a:lnSpc>
            </a:pPr>
            <a:r>
              <a:rPr lang="en-US" altLang="ko-KR" sz="2000" dirty="0">
                <a:latin typeface="Arial" pitchFamily="34" charset="0"/>
                <a:cs typeface="Arial" pitchFamily="34" charset="0"/>
              </a:rPr>
              <a:t>If </a:t>
            </a:r>
            <a:r>
              <a:rPr lang="en-US" altLang="ko-KR" sz="2000" dirty="0" err="1">
                <a:latin typeface="Arial" pitchFamily="34" charset="0"/>
                <a:cs typeface="Arial" pitchFamily="34" charset="0"/>
              </a:rPr>
              <a:t>k+l</a:t>
            </a:r>
            <a:r>
              <a:rPr lang="en-US" altLang="ko-KR" sz="2000" dirty="0">
                <a:latin typeface="Arial" pitchFamily="34" charset="0"/>
                <a:cs typeface="Arial" pitchFamily="34" charset="0"/>
              </a:rPr>
              <a:t>=1 </a:t>
            </a:r>
            <a:r>
              <a:rPr lang="en-US" altLang="ko-KR" sz="2000" dirty="0">
                <a:latin typeface="Arial" pitchFamily="34" charset="0"/>
                <a:cs typeface="Arial" pitchFamily="34" charset="0"/>
                <a:sym typeface="Wingdings" pitchFamily="2" charset="2"/>
              </a:rPr>
              <a:t> rate ~ </a:t>
            </a:r>
            <a:r>
              <a:rPr lang="en-US" altLang="ko-KR" sz="2000" dirty="0" smtClean="0">
                <a:latin typeface="Arial" pitchFamily="34" charset="0"/>
                <a:cs typeface="Arial" pitchFamily="34" charset="0"/>
                <a:sym typeface="Wingdings" pitchFamily="2" charset="2"/>
              </a:rPr>
              <a:t>1/p</a:t>
            </a:r>
            <a:r>
              <a:rPr lang="en-US" altLang="ko-KR" sz="2000" baseline="30000" dirty="0" smtClean="0">
                <a:latin typeface="Arial" pitchFamily="34" charset="0"/>
                <a:cs typeface="Arial" pitchFamily="34" charset="0"/>
                <a:sym typeface="Wingdings" pitchFamily="2" charset="2"/>
              </a:rPr>
              <a:t>0.5    </a:t>
            </a:r>
            <a:r>
              <a:rPr lang="en-US" altLang="ko-KR" sz="2000" dirty="0" smtClean="0">
                <a:solidFill>
                  <a:srgbClr val="FF0000"/>
                </a:solidFill>
                <a:latin typeface="Arial" pitchFamily="34" charset="0"/>
                <a:cs typeface="Arial" pitchFamily="34" charset="0"/>
                <a:sym typeface="Wingdings" pitchFamily="2" charset="2"/>
              </a:rPr>
              <a:t>(Why? See next “Simple Loss Model)</a:t>
            </a:r>
            <a:endParaRPr lang="en-US" altLang="ko-KR" sz="2000" dirty="0">
              <a:solidFill>
                <a:srgbClr val="FF0000"/>
              </a:solidFill>
              <a:latin typeface="Arial" pitchFamily="34" charset="0"/>
              <a:cs typeface="Arial" pitchFamily="34" charset="0"/>
              <a:sym typeface="Wingdings" pitchFamily="2" charset="2"/>
            </a:endParaRPr>
          </a:p>
          <a:p>
            <a:pPr lvl="1">
              <a:lnSpc>
                <a:spcPct val="85000"/>
              </a:lnSpc>
            </a:pPr>
            <a:r>
              <a:rPr lang="en-US" altLang="ko-KR" sz="1800" dirty="0">
                <a:solidFill>
                  <a:srgbClr val="0000FF"/>
                </a:solidFill>
                <a:latin typeface="Arial" pitchFamily="34" charset="0"/>
                <a:cs typeface="Arial" pitchFamily="34" charset="0"/>
                <a:sym typeface="Wingdings" pitchFamily="2" charset="2"/>
              </a:rPr>
              <a:t>TCP friendly</a:t>
            </a:r>
            <a:r>
              <a:rPr lang="en-US" altLang="ko-KR" sz="1800" dirty="0">
                <a:latin typeface="Arial" pitchFamily="34" charset="0"/>
                <a:cs typeface="Arial" pitchFamily="34" charset="0"/>
                <a:sym typeface="Wingdings" pitchFamily="2" charset="2"/>
              </a:rPr>
              <a:t> if </a:t>
            </a:r>
            <a:r>
              <a:rPr lang="en-US" altLang="ko-KR" sz="1800" dirty="0" err="1">
                <a:latin typeface="Arial" pitchFamily="34" charset="0"/>
                <a:cs typeface="Arial" pitchFamily="34" charset="0"/>
                <a:sym typeface="Wingdings" pitchFamily="2" charset="2"/>
              </a:rPr>
              <a:t>k+l</a:t>
            </a:r>
            <a:r>
              <a:rPr lang="en-US" altLang="ko-KR" sz="1800" dirty="0">
                <a:latin typeface="Arial" pitchFamily="34" charset="0"/>
                <a:cs typeface="Arial" pitchFamily="34" charset="0"/>
                <a:sym typeface="Wingdings" pitchFamily="2" charset="2"/>
              </a:rPr>
              <a:t> </a:t>
            </a:r>
            <a:r>
              <a:rPr lang="en-US" altLang="ko-KR" sz="1800" dirty="0">
                <a:latin typeface="Arial" pitchFamily="34" charset="0"/>
                <a:cs typeface="Arial" pitchFamily="34" charset="0"/>
                <a:sym typeface="Math B" pitchFamily="2" charset="2"/>
              </a:rPr>
              <a:t>≤ </a:t>
            </a:r>
            <a:r>
              <a:rPr lang="en-US" altLang="ko-KR" sz="1800" dirty="0" smtClean="0">
                <a:latin typeface="Arial" pitchFamily="34" charset="0"/>
                <a:cs typeface="Arial" pitchFamily="34" charset="0"/>
                <a:sym typeface="Math B" pitchFamily="2" charset="2"/>
              </a:rPr>
              <a:t>1 </a:t>
            </a:r>
            <a:endParaRPr lang="en-US" altLang="ko-KR" sz="1800" dirty="0">
              <a:latin typeface="Arial" pitchFamily="34" charset="0"/>
              <a:cs typeface="Arial" pitchFamily="34" charset="0"/>
              <a:sym typeface="Wingdings" pitchFamily="2" charset="2"/>
            </a:endParaRPr>
          </a:p>
          <a:p>
            <a:pPr>
              <a:lnSpc>
                <a:spcPct val="85000"/>
              </a:lnSpc>
            </a:pPr>
            <a:r>
              <a:rPr lang="en-US" altLang="ko-KR" sz="2000" dirty="0">
                <a:latin typeface="Arial" pitchFamily="34" charset="0"/>
                <a:cs typeface="Arial" pitchFamily="34" charset="0"/>
                <a:sym typeface="Wingdings" pitchFamily="2" charset="2"/>
              </a:rPr>
              <a:t>AIMD (k=0, l=1) is the most aggressive of this class </a:t>
            </a:r>
          </a:p>
          <a:p>
            <a:pPr lvl="1">
              <a:lnSpc>
                <a:spcPct val="85000"/>
              </a:lnSpc>
            </a:pPr>
            <a:r>
              <a:rPr lang="en-US" altLang="ko-KR" sz="1800" dirty="0">
                <a:latin typeface="Arial" pitchFamily="34" charset="0"/>
                <a:cs typeface="Arial" pitchFamily="34" charset="0"/>
                <a:sym typeface="Wingdings" pitchFamily="2" charset="2"/>
              </a:rPr>
              <a:t>Good for applications that want to probe quickly and can use any available bandwidth</a:t>
            </a:r>
          </a:p>
        </p:txBody>
      </p:sp>
      <p:pic>
        <p:nvPicPr>
          <p:cNvPr id="18503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3141663"/>
            <a:ext cx="8482012" cy="322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33373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p:cNvSpPr>
            <a:spLocks noGrp="1"/>
          </p:cNvSpPr>
          <p:nvPr>
            <p:ph type="sldNum" sz="quarter" idx="10"/>
          </p:nvPr>
        </p:nvSpPr>
        <p:spPr/>
        <p:txBody>
          <a:bodyPr/>
          <a:lstStyle/>
          <a:p>
            <a:fld id="{9E8856E0-4CA5-4026-AF29-1514EA823225}" type="slidenum">
              <a:rPr lang="en-US" altLang="ko-KR">
                <a:cs typeface="Arial" pitchFamily="34" charset="0"/>
              </a:rPr>
              <a:pPr/>
              <a:t>53</a:t>
            </a:fld>
            <a:endParaRPr lang="en-US" altLang="ko-KR" sz="1000">
              <a:cs typeface="Arial" pitchFamily="34" charset="0"/>
            </a:endParaRPr>
          </a:p>
        </p:txBody>
      </p:sp>
      <p:sp>
        <p:nvSpPr>
          <p:cNvPr id="1813506" name="Rectangle 2"/>
          <p:cNvSpPr>
            <a:spLocks noGrp="1" noChangeArrowheads="1"/>
          </p:cNvSpPr>
          <p:nvPr>
            <p:ph type="title"/>
          </p:nvPr>
        </p:nvSpPr>
        <p:spPr>
          <a:xfrm>
            <a:off x="251521" y="442913"/>
            <a:ext cx="8640960" cy="474662"/>
          </a:xfrm>
        </p:spPr>
        <p:txBody>
          <a:bodyPr/>
          <a:lstStyle/>
          <a:p>
            <a:r>
              <a:rPr lang="en-US" altLang="ko-KR" dirty="0">
                <a:latin typeface="Arial" pitchFamily="34" charset="0"/>
                <a:cs typeface="Arial" pitchFamily="34" charset="0"/>
              </a:rPr>
              <a:t>TCP Connection </a:t>
            </a:r>
            <a:r>
              <a:rPr lang="en-US" altLang="ko-KR" dirty="0" smtClean="0">
                <a:latin typeface="Arial" pitchFamily="34" charset="0"/>
                <a:cs typeface="Arial" pitchFamily="34" charset="0"/>
              </a:rPr>
              <a:t>Management</a:t>
            </a:r>
            <a:endParaRPr lang="en-US" altLang="ko-KR" sz="4400" dirty="0">
              <a:latin typeface="Arial" pitchFamily="34" charset="0"/>
              <a:cs typeface="Arial" pitchFamily="34" charset="0"/>
            </a:endParaRPr>
          </a:p>
        </p:txBody>
      </p:sp>
      <p:sp>
        <p:nvSpPr>
          <p:cNvPr id="1813507" name="Rectangle 3"/>
          <p:cNvSpPr>
            <a:spLocks noGrp="1" noChangeArrowheads="1"/>
          </p:cNvSpPr>
          <p:nvPr>
            <p:ph type="body" sz="half" idx="1"/>
          </p:nvPr>
        </p:nvSpPr>
        <p:spPr>
          <a:xfrm>
            <a:off x="561975" y="1390650"/>
            <a:ext cx="3810000" cy="4648200"/>
          </a:xfrm>
        </p:spPr>
        <p:txBody>
          <a:bodyPr/>
          <a:lstStyle/>
          <a:p>
            <a:pPr>
              <a:buFont typeface="Monotype Sorts" pitchFamily="2" charset="2"/>
              <a:buNone/>
            </a:pPr>
            <a:r>
              <a:rPr lang="en-US" altLang="ko-KR" sz="2400" u="sng">
                <a:solidFill>
                  <a:srgbClr val="FF0000"/>
                </a:solidFill>
                <a:latin typeface="Arial" pitchFamily="34" charset="0"/>
                <a:cs typeface="Arial" pitchFamily="34" charset="0"/>
              </a:rPr>
              <a:t>Recall:</a:t>
            </a:r>
            <a:r>
              <a:rPr lang="en-US" altLang="ko-KR" sz="2400">
                <a:latin typeface="Arial" pitchFamily="34" charset="0"/>
                <a:cs typeface="Arial" pitchFamily="34" charset="0"/>
              </a:rPr>
              <a:t> </a:t>
            </a:r>
            <a:r>
              <a:rPr lang="en-US" altLang="ko-KR" sz="2000">
                <a:latin typeface="Arial" pitchFamily="34" charset="0"/>
                <a:cs typeface="Arial" pitchFamily="34" charset="0"/>
              </a:rPr>
              <a:t>TCP sender, receiver establish “connection” before exchanging data segments</a:t>
            </a:r>
          </a:p>
          <a:p>
            <a:r>
              <a:rPr lang="en-US" altLang="ko-KR" sz="2000">
                <a:latin typeface="Arial" pitchFamily="34" charset="0"/>
                <a:cs typeface="Arial" pitchFamily="34" charset="0"/>
              </a:rPr>
              <a:t>initialize TCP variables:</a:t>
            </a:r>
            <a:endParaRPr lang="en-US" altLang="ko-KR" sz="2400">
              <a:latin typeface="Arial" pitchFamily="34" charset="0"/>
              <a:cs typeface="Arial" pitchFamily="34" charset="0"/>
            </a:endParaRPr>
          </a:p>
          <a:p>
            <a:pPr lvl="1"/>
            <a:r>
              <a:rPr lang="en-US" altLang="ko-KR" sz="2000">
                <a:latin typeface="Arial" pitchFamily="34" charset="0"/>
                <a:cs typeface="Arial" pitchFamily="34" charset="0"/>
              </a:rPr>
              <a:t>seq. #s</a:t>
            </a:r>
          </a:p>
          <a:p>
            <a:pPr lvl="1"/>
            <a:r>
              <a:rPr lang="en-US" altLang="ko-KR" sz="2000">
                <a:latin typeface="Arial" pitchFamily="34" charset="0"/>
                <a:cs typeface="Arial" pitchFamily="34" charset="0"/>
              </a:rPr>
              <a:t>buffers, flow control info (e.g. </a:t>
            </a:r>
            <a:r>
              <a:rPr lang="en-US" altLang="ko-KR" sz="2000" b="1">
                <a:latin typeface="Arial" pitchFamily="34" charset="0"/>
                <a:cs typeface="Arial" pitchFamily="34" charset="0"/>
              </a:rPr>
              <a:t>RcvWindow</a:t>
            </a:r>
            <a:r>
              <a:rPr lang="en-US" altLang="ko-KR" sz="2000">
                <a:latin typeface="Arial" pitchFamily="34" charset="0"/>
                <a:cs typeface="Arial" pitchFamily="34" charset="0"/>
              </a:rPr>
              <a:t>)</a:t>
            </a:r>
          </a:p>
          <a:p>
            <a:r>
              <a:rPr lang="en-US" altLang="ko-KR" sz="2000" i="1">
                <a:latin typeface="Arial" pitchFamily="34" charset="0"/>
                <a:cs typeface="Arial" pitchFamily="34" charset="0"/>
              </a:rPr>
              <a:t>client:</a:t>
            </a:r>
            <a:r>
              <a:rPr lang="en-US" altLang="ko-KR" sz="2000">
                <a:latin typeface="Arial" pitchFamily="34" charset="0"/>
                <a:cs typeface="Arial" pitchFamily="34" charset="0"/>
              </a:rPr>
              <a:t> connection initiator</a:t>
            </a:r>
          </a:p>
          <a:p>
            <a:pPr>
              <a:buFont typeface="Monotype Sorts" pitchFamily="2" charset="2"/>
              <a:buNone/>
            </a:pPr>
            <a:r>
              <a:rPr lang="en-US" altLang="ko-KR" sz="1600" b="1">
                <a:latin typeface="Arial" pitchFamily="34" charset="0"/>
                <a:cs typeface="Arial" pitchFamily="34" charset="0"/>
              </a:rPr>
              <a:t>  Socket clientSocket = new   Socket("hostname","port number");</a:t>
            </a:r>
            <a:r>
              <a:rPr lang="en-US" altLang="ko-KR" sz="2400">
                <a:latin typeface="Arial" pitchFamily="34" charset="0"/>
                <a:cs typeface="Arial" pitchFamily="34" charset="0"/>
              </a:rPr>
              <a:t> </a:t>
            </a:r>
          </a:p>
          <a:p>
            <a:r>
              <a:rPr lang="en-US" altLang="ko-KR" sz="2000" i="1">
                <a:latin typeface="Arial" pitchFamily="34" charset="0"/>
                <a:cs typeface="Arial" pitchFamily="34" charset="0"/>
              </a:rPr>
              <a:t>server:</a:t>
            </a:r>
            <a:r>
              <a:rPr lang="en-US" altLang="ko-KR" sz="2000">
                <a:latin typeface="Arial" pitchFamily="34" charset="0"/>
                <a:cs typeface="Arial" pitchFamily="34" charset="0"/>
              </a:rPr>
              <a:t> contacted by client</a:t>
            </a:r>
          </a:p>
          <a:p>
            <a:pPr>
              <a:buFont typeface="Monotype Sorts" pitchFamily="2" charset="2"/>
              <a:buNone/>
            </a:pPr>
            <a:r>
              <a:rPr lang="en-US" altLang="ko-KR" sz="1600" b="1">
                <a:latin typeface="Arial" pitchFamily="34" charset="0"/>
                <a:cs typeface="Arial" pitchFamily="34" charset="0"/>
              </a:rPr>
              <a:t>  Socket connectionSocket = welcomeSocket.accept();</a:t>
            </a:r>
            <a:endParaRPr lang="en-US" altLang="ko-KR" sz="1600">
              <a:latin typeface="Arial" pitchFamily="34" charset="0"/>
              <a:cs typeface="Arial" pitchFamily="34" charset="0"/>
            </a:endParaRPr>
          </a:p>
        </p:txBody>
      </p:sp>
      <p:sp>
        <p:nvSpPr>
          <p:cNvPr id="1813508" name="Rectangle 4"/>
          <p:cNvSpPr>
            <a:spLocks noGrp="1" noChangeArrowheads="1"/>
          </p:cNvSpPr>
          <p:nvPr>
            <p:ph type="body" sz="half" idx="2"/>
          </p:nvPr>
        </p:nvSpPr>
        <p:spPr>
          <a:xfrm>
            <a:off x="4505325" y="1343025"/>
            <a:ext cx="3981450" cy="5048250"/>
          </a:xfrm>
        </p:spPr>
        <p:txBody>
          <a:bodyPr/>
          <a:lstStyle/>
          <a:p>
            <a:pPr>
              <a:buFont typeface="Monotype Sorts" pitchFamily="2" charset="2"/>
              <a:buNone/>
            </a:pPr>
            <a:r>
              <a:rPr lang="en-US" altLang="ko-KR" sz="2400" u="sng">
                <a:solidFill>
                  <a:srgbClr val="FF0000"/>
                </a:solidFill>
                <a:latin typeface="Arial" pitchFamily="34" charset="0"/>
                <a:cs typeface="Arial" pitchFamily="34" charset="0"/>
              </a:rPr>
              <a:t>Three way handshake:</a:t>
            </a:r>
            <a:endParaRPr lang="en-US" altLang="ko-KR" sz="2000">
              <a:latin typeface="Arial" pitchFamily="34" charset="0"/>
              <a:cs typeface="Arial" pitchFamily="34" charset="0"/>
            </a:endParaRPr>
          </a:p>
          <a:p>
            <a:pPr>
              <a:spcBef>
                <a:spcPct val="60000"/>
              </a:spcBef>
              <a:buFont typeface="Monotype Sorts" pitchFamily="2" charset="2"/>
              <a:buNone/>
            </a:pPr>
            <a:r>
              <a:rPr lang="en-US" altLang="ko-KR" sz="2000" u="sng">
                <a:solidFill>
                  <a:srgbClr val="FF0000"/>
                </a:solidFill>
                <a:latin typeface="Arial" pitchFamily="34" charset="0"/>
                <a:cs typeface="Arial" pitchFamily="34" charset="0"/>
              </a:rPr>
              <a:t>Step 1:</a:t>
            </a:r>
            <a:r>
              <a:rPr lang="en-US" altLang="ko-KR" sz="2000">
                <a:latin typeface="Arial" pitchFamily="34" charset="0"/>
                <a:cs typeface="Arial" pitchFamily="34" charset="0"/>
              </a:rPr>
              <a:t> </a:t>
            </a:r>
            <a:r>
              <a:rPr lang="en-US" altLang="ko-KR" sz="1800">
                <a:latin typeface="Arial" pitchFamily="34" charset="0"/>
                <a:cs typeface="Arial" pitchFamily="34" charset="0"/>
              </a:rPr>
              <a:t>client end system sends TCP SYN control segment to server</a:t>
            </a:r>
          </a:p>
          <a:p>
            <a:pPr lvl="1"/>
            <a:r>
              <a:rPr lang="en-US" altLang="ko-KR" sz="1800">
                <a:latin typeface="Arial" pitchFamily="34" charset="0"/>
                <a:cs typeface="Arial" pitchFamily="34" charset="0"/>
              </a:rPr>
              <a:t>specifies initial seq #</a:t>
            </a:r>
          </a:p>
          <a:p>
            <a:pPr>
              <a:spcBef>
                <a:spcPct val="60000"/>
              </a:spcBef>
              <a:buFont typeface="Monotype Sorts" pitchFamily="2" charset="2"/>
              <a:buNone/>
            </a:pPr>
            <a:r>
              <a:rPr lang="en-US" altLang="ko-KR" sz="2000" u="sng">
                <a:solidFill>
                  <a:srgbClr val="FF0000"/>
                </a:solidFill>
                <a:latin typeface="Arial" pitchFamily="34" charset="0"/>
                <a:cs typeface="Arial" pitchFamily="34" charset="0"/>
              </a:rPr>
              <a:t>Step 2:</a:t>
            </a:r>
            <a:r>
              <a:rPr lang="en-US" altLang="ko-KR" sz="2000">
                <a:latin typeface="Arial" pitchFamily="34" charset="0"/>
                <a:cs typeface="Arial" pitchFamily="34" charset="0"/>
              </a:rPr>
              <a:t> </a:t>
            </a:r>
            <a:r>
              <a:rPr lang="en-US" altLang="ko-KR" sz="1800">
                <a:latin typeface="Arial" pitchFamily="34" charset="0"/>
                <a:cs typeface="Arial" pitchFamily="34" charset="0"/>
              </a:rPr>
              <a:t>server end system receives SYN, replies with SYNACK control segment</a:t>
            </a:r>
          </a:p>
          <a:p>
            <a:pPr lvl="1">
              <a:spcBef>
                <a:spcPct val="40000"/>
              </a:spcBef>
            </a:pPr>
            <a:r>
              <a:rPr lang="en-US" altLang="ko-KR" sz="1800">
                <a:latin typeface="Arial" pitchFamily="34" charset="0"/>
                <a:cs typeface="Arial" pitchFamily="34" charset="0"/>
              </a:rPr>
              <a:t>ACKs received SYN</a:t>
            </a:r>
          </a:p>
          <a:p>
            <a:pPr lvl="1"/>
            <a:r>
              <a:rPr lang="en-US" altLang="ko-KR" sz="1800">
                <a:latin typeface="Arial" pitchFamily="34" charset="0"/>
                <a:cs typeface="Arial" pitchFamily="34" charset="0"/>
              </a:rPr>
              <a:t>allocates buffers</a:t>
            </a:r>
          </a:p>
          <a:p>
            <a:pPr lvl="1"/>
            <a:r>
              <a:rPr lang="en-US" altLang="ko-KR" sz="1800">
                <a:latin typeface="Arial" pitchFamily="34" charset="0"/>
                <a:cs typeface="Arial" pitchFamily="34" charset="0"/>
              </a:rPr>
              <a:t>specifies server-&gt; receiver initial seq. #</a:t>
            </a:r>
          </a:p>
          <a:p>
            <a:pPr>
              <a:buFont typeface="Monotype Sorts" pitchFamily="2" charset="2"/>
              <a:buNone/>
            </a:pPr>
            <a:r>
              <a:rPr lang="en-US" altLang="ko-KR" sz="2000" u="sng">
                <a:solidFill>
                  <a:srgbClr val="FF0000"/>
                </a:solidFill>
                <a:latin typeface="Arial" pitchFamily="34" charset="0"/>
                <a:cs typeface="Arial" pitchFamily="34" charset="0"/>
              </a:rPr>
              <a:t>Step 3:</a:t>
            </a:r>
            <a:r>
              <a:rPr lang="en-US" altLang="ko-KR" sz="2000">
                <a:latin typeface="Arial" pitchFamily="34" charset="0"/>
                <a:cs typeface="Arial" pitchFamily="34" charset="0"/>
              </a:rPr>
              <a:t> client receives SYNACK, replies with ACK segment, which may contain data</a:t>
            </a:r>
            <a:endParaRPr lang="en-US" altLang="ko-KR" sz="1800">
              <a:latin typeface="Arial" pitchFamily="34" charset="0"/>
              <a:cs typeface="Arial" pitchFamily="34" charset="0"/>
            </a:endParaRPr>
          </a:p>
        </p:txBody>
      </p:sp>
    </p:spTree>
    <p:extLst>
      <p:ext uri="{BB962C8B-B14F-4D97-AF65-F5344CB8AC3E}">
        <p14:creationId xmlns:p14="http://schemas.microsoft.com/office/powerpoint/2010/main" val="7081120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DBECBDDC-1BD5-4A37-BF53-6F9C3BE62D31}" type="slidenum">
              <a:rPr lang="en-US" altLang="ko-KR">
                <a:cs typeface="Arial" pitchFamily="34" charset="0"/>
              </a:rPr>
              <a:pPr/>
              <a:t>54</a:t>
            </a:fld>
            <a:endParaRPr lang="en-US" altLang="ko-KR" sz="1000">
              <a:cs typeface="Arial" pitchFamily="34" charset="0"/>
            </a:endParaRPr>
          </a:p>
        </p:txBody>
      </p:sp>
      <p:sp>
        <p:nvSpPr>
          <p:cNvPr id="1858562" name="Rectangle 2"/>
          <p:cNvSpPr>
            <a:spLocks noGrp="1" noChangeArrowheads="1"/>
          </p:cNvSpPr>
          <p:nvPr>
            <p:ph type="title"/>
          </p:nvPr>
        </p:nvSpPr>
        <p:spPr>
          <a:xfrm>
            <a:off x="701675" y="400050"/>
            <a:ext cx="8137525" cy="647700"/>
          </a:xfrm>
        </p:spPr>
        <p:txBody>
          <a:bodyPr/>
          <a:lstStyle/>
          <a:p>
            <a:r>
              <a:rPr lang="en-US" altLang="ko-KR">
                <a:latin typeface="Arial" pitchFamily="34" charset="0"/>
                <a:cs typeface="Arial" pitchFamily="34" charset="0"/>
              </a:rPr>
              <a:t>TCP Performance Issues</a:t>
            </a:r>
          </a:p>
        </p:txBody>
      </p:sp>
      <p:sp>
        <p:nvSpPr>
          <p:cNvPr id="1858563" name="Rectangle 3"/>
          <p:cNvSpPr>
            <a:spLocks noGrp="1" noChangeArrowheads="1"/>
          </p:cNvSpPr>
          <p:nvPr>
            <p:ph type="body" idx="1"/>
          </p:nvPr>
        </p:nvSpPr>
        <p:spPr>
          <a:xfrm>
            <a:off x="188913" y="1193800"/>
            <a:ext cx="8847583" cy="4114800"/>
          </a:xfrm>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Lst>
        </p:spPr>
        <p:txBody>
          <a:bodyPr lIns="90488" tIns="44450" rIns="90488" bIns="44450"/>
          <a:lstStyle/>
          <a:p>
            <a:r>
              <a:rPr lang="en-US" altLang="ko-KR" sz="2400" dirty="0">
                <a:solidFill>
                  <a:srgbClr val="FF0000"/>
                </a:solidFill>
                <a:latin typeface="Arial" pitchFamily="34" charset="0"/>
                <a:cs typeface="Arial" pitchFamily="34" charset="0"/>
              </a:rPr>
              <a:t>Consistently full queues </a:t>
            </a:r>
            <a:r>
              <a:rPr lang="en-US" altLang="ko-KR" sz="2400" dirty="0">
                <a:latin typeface="Arial" pitchFamily="34" charset="0"/>
                <a:cs typeface="Arial" pitchFamily="34" charset="0"/>
              </a:rPr>
              <a:t>can degrade TCP performance.</a:t>
            </a:r>
          </a:p>
          <a:p>
            <a:pPr lvl="1"/>
            <a:r>
              <a:rPr lang="en-US" altLang="ko-KR" sz="2000" dirty="0">
                <a:latin typeface="Arial" pitchFamily="34" charset="0"/>
                <a:cs typeface="Arial" pitchFamily="34" charset="0"/>
              </a:rPr>
              <a:t>Lock out of some sessions</a:t>
            </a:r>
          </a:p>
          <a:p>
            <a:pPr lvl="1"/>
            <a:r>
              <a:rPr lang="en-US" altLang="ko-KR" sz="2000" dirty="0">
                <a:latin typeface="Arial" pitchFamily="34" charset="0"/>
                <a:cs typeface="Arial" pitchFamily="34" charset="0"/>
              </a:rPr>
              <a:t>Synchronization of TCP sessions due to the dropping of bursts of packets</a:t>
            </a:r>
          </a:p>
          <a:p>
            <a:pPr lvl="1"/>
            <a:r>
              <a:rPr lang="en-US" altLang="ko-KR" sz="2000" dirty="0">
                <a:latin typeface="Arial" pitchFamily="34" charset="0"/>
                <a:cs typeface="Arial" pitchFamily="34" charset="0"/>
              </a:rPr>
              <a:t>Penalizing of </a:t>
            </a:r>
            <a:r>
              <a:rPr lang="en-US" altLang="ko-KR" sz="2000" dirty="0" err="1">
                <a:latin typeface="Arial" pitchFamily="34" charset="0"/>
                <a:cs typeface="Arial" pitchFamily="34" charset="0"/>
              </a:rPr>
              <a:t>bursty</a:t>
            </a:r>
            <a:r>
              <a:rPr lang="en-US" altLang="ko-KR" sz="2000" dirty="0">
                <a:latin typeface="Arial" pitchFamily="34" charset="0"/>
                <a:cs typeface="Arial" pitchFamily="34" charset="0"/>
              </a:rPr>
              <a:t> flows</a:t>
            </a:r>
          </a:p>
          <a:p>
            <a:pPr lvl="1"/>
            <a:r>
              <a:rPr lang="en-US" altLang="ko-KR" sz="2000" dirty="0">
                <a:latin typeface="Arial" pitchFamily="34" charset="0"/>
                <a:cs typeface="Arial" pitchFamily="34" charset="0"/>
              </a:rPr>
              <a:t>Increased </a:t>
            </a:r>
            <a:r>
              <a:rPr lang="en-US" altLang="ko-KR" sz="2000" dirty="0" err="1">
                <a:latin typeface="Arial" pitchFamily="34" charset="0"/>
                <a:cs typeface="Arial" pitchFamily="34" charset="0"/>
              </a:rPr>
              <a:t>queueing</a:t>
            </a:r>
            <a:r>
              <a:rPr lang="en-US" altLang="ko-KR" sz="2000" dirty="0">
                <a:latin typeface="Arial" pitchFamily="34" charset="0"/>
                <a:cs typeface="Arial" pitchFamily="34" charset="0"/>
              </a:rPr>
              <a:t> delay</a:t>
            </a:r>
          </a:p>
          <a:p>
            <a:r>
              <a:rPr lang="en-US" altLang="ko-KR" sz="2400" dirty="0">
                <a:latin typeface="Arial" pitchFamily="34" charset="0"/>
                <a:cs typeface="Arial" pitchFamily="34" charset="0"/>
              </a:rPr>
              <a:t>Not all users sharing a bottleneck link get the same bandwidth.</a:t>
            </a:r>
          </a:p>
          <a:p>
            <a:pPr lvl="1"/>
            <a:r>
              <a:rPr lang="en-US" altLang="ko-KR" sz="2000" dirty="0">
                <a:latin typeface="Arial" pitchFamily="34" charset="0"/>
                <a:cs typeface="Arial" pitchFamily="34" charset="0"/>
              </a:rPr>
              <a:t>Can be considered to be unfair</a:t>
            </a:r>
          </a:p>
          <a:p>
            <a:r>
              <a:rPr lang="en-US" altLang="ko-KR" sz="2400" dirty="0">
                <a:solidFill>
                  <a:srgbClr val="FF0000"/>
                </a:solidFill>
                <a:latin typeface="Arial" pitchFamily="34" charset="0"/>
                <a:cs typeface="Arial" pitchFamily="34" charset="0"/>
              </a:rPr>
              <a:t>Malicious users </a:t>
            </a:r>
            <a:r>
              <a:rPr lang="en-US" altLang="ko-KR" sz="2400" dirty="0">
                <a:latin typeface="Arial" pitchFamily="34" charset="0"/>
                <a:cs typeface="Arial" pitchFamily="34" charset="0"/>
              </a:rPr>
              <a:t>can grab more bandwidth by modifying TCP or by using UDP.</a:t>
            </a:r>
          </a:p>
          <a:p>
            <a:pPr lvl="1"/>
            <a:r>
              <a:rPr lang="en-US" altLang="ko-KR" sz="2000" dirty="0">
                <a:latin typeface="Arial" pitchFamily="34" charset="0"/>
                <a:cs typeface="Arial" pitchFamily="34" charset="0"/>
              </a:rPr>
              <a:t>Again a fairness issue - very hard problem</a:t>
            </a:r>
          </a:p>
          <a:p>
            <a:pPr lvl="1"/>
            <a:endParaRPr lang="en-US" altLang="ko-KR" sz="2000" dirty="0">
              <a:latin typeface="Arial" pitchFamily="34" charset="0"/>
              <a:cs typeface="Arial" pitchFamily="34" charset="0"/>
            </a:endParaRPr>
          </a:p>
        </p:txBody>
      </p:sp>
    </p:spTree>
    <p:extLst>
      <p:ext uri="{BB962C8B-B14F-4D97-AF65-F5344CB8AC3E}">
        <p14:creationId xmlns:p14="http://schemas.microsoft.com/office/powerpoint/2010/main" val="28232253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7A17E9E2-E548-40BA-993B-E0F87F3084A7}" type="slidenum">
              <a:rPr lang="en-US" altLang="ko-KR">
                <a:cs typeface="Arial" pitchFamily="34" charset="0"/>
              </a:rPr>
              <a:pPr/>
              <a:t>55</a:t>
            </a:fld>
            <a:endParaRPr lang="en-US" altLang="ko-KR" sz="1000">
              <a:cs typeface="Arial" pitchFamily="34" charset="0"/>
            </a:endParaRPr>
          </a:p>
        </p:txBody>
      </p:sp>
      <p:sp>
        <p:nvSpPr>
          <p:cNvPr id="1875970" name="Rectangle 2"/>
          <p:cNvSpPr>
            <a:spLocks noGrp="1" noChangeArrowheads="1"/>
          </p:cNvSpPr>
          <p:nvPr>
            <p:ph type="title"/>
          </p:nvPr>
        </p:nvSpPr>
        <p:spPr/>
        <p:txBody>
          <a:bodyPr/>
          <a:lstStyle/>
          <a:p>
            <a:r>
              <a:rPr lang="en-US" altLang="ko-KR">
                <a:latin typeface="Arial" pitchFamily="34" charset="0"/>
                <a:cs typeface="Arial" pitchFamily="34" charset="0"/>
              </a:rPr>
              <a:t>TCP Modeling</a:t>
            </a:r>
          </a:p>
        </p:txBody>
      </p:sp>
      <p:sp>
        <p:nvSpPr>
          <p:cNvPr id="1875971" name="Rectangle 3"/>
          <p:cNvSpPr>
            <a:spLocks noGrp="1" noChangeArrowheads="1"/>
          </p:cNvSpPr>
          <p:nvPr>
            <p:ph type="body" idx="1"/>
          </p:nvPr>
        </p:nvSpPr>
        <p:spPr>
          <a:xfrm>
            <a:off x="179512" y="1295400"/>
            <a:ext cx="8784976" cy="4495800"/>
          </a:xfrm>
        </p:spPr>
        <p:txBody>
          <a:bodyPr/>
          <a:lstStyle/>
          <a:p>
            <a:pPr>
              <a:lnSpc>
                <a:spcPct val="90000"/>
              </a:lnSpc>
            </a:pPr>
            <a:r>
              <a:rPr lang="en-US" altLang="ko-KR" sz="2400" dirty="0">
                <a:latin typeface="Arial" pitchFamily="34" charset="0"/>
                <a:cs typeface="Arial" pitchFamily="34" charset="0"/>
              </a:rPr>
              <a:t>Given the congestion behavior of TCP can we predict what type of performance we should get</a:t>
            </a:r>
            <a:r>
              <a:rPr lang="en-US" altLang="ko-KR" sz="2400" dirty="0" smtClean="0">
                <a:latin typeface="Arial" pitchFamily="34" charset="0"/>
                <a:cs typeface="Arial" pitchFamily="34" charset="0"/>
              </a:rPr>
              <a:t>?</a:t>
            </a:r>
          </a:p>
          <a:p>
            <a:pPr>
              <a:lnSpc>
                <a:spcPct val="90000"/>
              </a:lnSpc>
            </a:pPr>
            <a:endParaRPr lang="en-US" altLang="ko-KR" sz="2400" dirty="0">
              <a:latin typeface="Arial" pitchFamily="34" charset="0"/>
              <a:cs typeface="Arial" pitchFamily="34" charset="0"/>
            </a:endParaRPr>
          </a:p>
          <a:p>
            <a:pPr>
              <a:lnSpc>
                <a:spcPct val="90000"/>
              </a:lnSpc>
            </a:pPr>
            <a:r>
              <a:rPr lang="en-US" altLang="ko-KR" sz="2400" dirty="0">
                <a:latin typeface="Arial" pitchFamily="34" charset="0"/>
                <a:cs typeface="Arial" pitchFamily="34" charset="0"/>
              </a:rPr>
              <a:t>What are the important factors</a:t>
            </a:r>
          </a:p>
          <a:p>
            <a:pPr lvl="1">
              <a:lnSpc>
                <a:spcPct val="90000"/>
              </a:lnSpc>
            </a:pPr>
            <a:r>
              <a:rPr lang="en-US" altLang="ko-KR" sz="2000" dirty="0">
                <a:latin typeface="Arial" pitchFamily="34" charset="0"/>
                <a:cs typeface="Arial" pitchFamily="34" charset="0"/>
              </a:rPr>
              <a:t>Loss rate</a:t>
            </a:r>
          </a:p>
          <a:p>
            <a:pPr lvl="2">
              <a:lnSpc>
                <a:spcPct val="90000"/>
              </a:lnSpc>
            </a:pPr>
            <a:r>
              <a:rPr lang="en-US" altLang="ko-KR" dirty="0">
                <a:latin typeface="Arial" pitchFamily="34" charset="0"/>
                <a:cs typeface="Arial" pitchFamily="34" charset="0"/>
              </a:rPr>
              <a:t>Affects how often window is reduced</a:t>
            </a:r>
          </a:p>
          <a:p>
            <a:pPr lvl="1">
              <a:lnSpc>
                <a:spcPct val="90000"/>
              </a:lnSpc>
            </a:pPr>
            <a:r>
              <a:rPr lang="en-US" altLang="ko-KR" sz="2000" dirty="0">
                <a:latin typeface="Arial" pitchFamily="34" charset="0"/>
                <a:cs typeface="Arial" pitchFamily="34" charset="0"/>
              </a:rPr>
              <a:t>RTT</a:t>
            </a:r>
          </a:p>
          <a:p>
            <a:pPr lvl="2">
              <a:lnSpc>
                <a:spcPct val="90000"/>
              </a:lnSpc>
            </a:pPr>
            <a:r>
              <a:rPr lang="en-US" altLang="ko-KR" dirty="0">
                <a:latin typeface="Arial" pitchFamily="34" charset="0"/>
                <a:cs typeface="Arial" pitchFamily="34" charset="0"/>
              </a:rPr>
              <a:t>Affects increase rate and relates BW to window</a:t>
            </a:r>
          </a:p>
          <a:p>
            <a:pPr lvl="1">
              <a:lnSpc>
                <a:spcPct val="90000"/>
              </a:lnSpc>
            </a:pPr>
            <a:r>
              <a:rPr lang="en-US" altLang="ko-KR" sz="2000" dirty="0">
                <a:latin typeface="Arial" pitchFamily="34" charset="0"/>
                <a:cs typeface="Arial" pitchFamily="34" charset="0"/>
              </a:rPr>
              <a:t>RTO</a:t>
            </a:r>
          </a:p>
          <a:p>
            <a:pPr lvl="2">
              <a:lnSpc>
                <a:spcPct val="90000"/>
              </a:lnSpc>
            </a:pPr>
            <a:r>
              <a:rPr lang="en-US" altLang="ko-KR" dirty="0">
                <a:latin typeface="Arial" pitchFamily="34" charset="0"/>
                <a:cs typeface="Arial" pitchFamily="34" charset="0"/>
              </a:rPr>
              <a:t>Affects performance during loss recovery</a:t>
            </a:r>
          </a:p>
          <a:p>
            <a:pPr lvl="1">
              <a:lnSpc>
                <a:spcPct val="90000"/>
              </a:lnSpc>
            </a:pPr>
            <a:r>
              <a:rPr lang="en-US" altLang="ko-KR" sz="2000" dirty="0">
                <a:latin typeface="Arial" pitchFamily="34" charset="0"/>
                <a:cs typeface="Arial" pitchFamily="34" charset="0"/>
              </a:rPr>
              <a:t>MSS </a:t>
            </a:r>
          </a:p>
          <a:p>
            <a:pPr lvl="2">
              <a:lnSpc>
                <a:spcPct val="90000"/>
              </a:lnSpc>
            </a:pPr>
            <a:r>
              <a:rPr lang="en-US" altLang="ko-KR" dirty="0">
                <a:latin typeface="Arial" pitchFamily="34" charset="0"/>
                <a:cs typeface="Arial" pitchFamily="34" charset="0"/>
              </a:rPr>
              <a:t>Affects increase rate</a:t>
            </a:r>
          </a:p>
        </p:txBody>
      </p:sp>
    </p:spTree>
    <p:extLst>
      <p:ext uri="{BB962C8B-B14F-4D97-AF65-F5344CB8AC3E}">
        <p14:creationId xmlns:p14="http://schemas.microsoft.com/office/powerpoint/2010/main" val="16158133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 name="슬라이드 번호 개체 틀 3"/>
          <p:cNvSpPr>
            <a:spLocks noGrp="1"/>
          </p:cNvSpPr>
          <p:nvPr>
            <p:ph type="sldNum" sz="quarter" idx="4294967295"/>
          </p:nvPr>
        </p:nvSpPr>
        <p:spPr>
          <a:xfrm>
            <a:off x="7000875" y="6240463"/>
            <a:ext cx="1905000" cy="457200"/>
          </a:xfrm>
          <a:prstGeom prst="rect">
            <a:avLst/>
          </a:prstGeom>
        </p:spPr>
        <p:txBody>
          <a:bodyPr/>
          <a:lstStyle/>
          <a:p>
            <a:fld id="{3A389756-B2D6-47E5-8D62-1EE1953CB527}" type="slidenum">
              <a:rPr lang="en-US" altLang="ko-KR">
                <a:cs typeface="Arial" pitchFamily="34" charset="0"/>
              </a:rPr>
              <a:pPr/>
              <a:t>56</a:t>
            </a:fld>
            <a:endParaRPr lang="en-US" altLang="ko-KR" sz="1000">
              <a:cs typeface="Arial" pitchFamily="34" charset="0"/>
            </a:endParaRPr>
          </a:p>
        </p:txBody>
      </p:sp>
      <p:sp>
        <p:nvSpPr>
          <p:cNvPr id="1880066" name="Rectangle 2"/>
          <p:cNvSpPr>
            <a:spLocks noGrp="1" noChangeArrowheads="1"/>
          </p:cNvSpPr>
          <p:nvPr>
            <p:ph type="title"/>
          </p:nvPr>
        </p:nvSpPr>
        <p:spPr/>
        <p:txBody>
          <a:bodyPr/>
          <a:lstStyle/>
          <a:p>
            <a:r>
              <a:rPr lang="en-US" altLang="ko-KR">
                <a:latin typeface="Arial" pitchFamily="34" charset="0"/>
                <a:cs typeface="Arial" pitchFamily="34" charset="0"/>
              </a:rPr>
              <a:t>Transmission Rate</a:t>
            </a:r>
          </a:p>
        </p:txBody>
      </p:sp>
      <p:sp>
        <p:nvSpPr>
          <p:cNvPr id="1880067" name="Rectangle 3"/>
          <p:cNvSpPr>
            <a:spLocks noGrp="1" noChangeArrowheads="1"/>
          </p:cNvSpPr>
          <p:nvPr>
            <p:ph type="body" idx="1"/>
          </p:nvPr>
        </p:nvSpPr>
        <p:spPr>
          <a:xfrm>
            <a:off x="146050" y="1295400"/>
            <a:ext cx="6170920" cy="4495800"/>
          </a:xfrm>
        </p:spPr>
        <p:txBody>
          <a:bodyPr/>
          <a:lstStyle/>
          <a:p>
            <a:pPr>
              <a:lnSpc>
                <a:spcPct val="90000"/>
              </a:lnSpc>
            </a:pPr>
            <a:r>
              <a:rPr lang="en-US" altLang="ko-KR" sz="2400" dirty="0">
                <a:latin typeface="Arial" pitchFamily="34" charset="0"/>
                <a:cs typeface="Arial" pitchFamily="34" charset="0"/>
              </a:rPr>
              <a:t>What is area under curve?</a:t>
            </a:r>
          </a:p>
          <a:p>
            <a:pPr lvl="1">
              <a:lnSpc>
                <a:spcPct val="90000"/>
              </a:lnSpc>
            </a:pPr>
            <a:r>
              <a:rPr lang="en-US" altLang="ko-KR" sz="2000" dirty="0">
                <a:latin typeface="Arial" pitchFamily="34" charset="0"/>
                <a:cs typeface="Arial" pitchFamily="34" charset="0"/>
              </a:rPr>
              <a:t>W = </a:t>
            </a:r>
            <a:r>
              <a:rPr lang="en-US" altLang="ko-KR" sz="2000" dirty="0" err="1">
                <a:latin typeface="Arial" pitchFamily="34" charset="0"/>
                <a:cs typeface="Arial" pitchFamily="34" charset="0"/>
              </a:rPr>
              <a:t>pkts</a:t>
            </a:r>
            <a:r>
              <a:rPr lang="en-US" altLang="ko-KR" sz="2000" dirty="0">
                <a:latin typeface="Arial" pitchFamily="34" charset="0"/>
                <a:cs typeface="Arial" pitchFamily="34" charset="0"/>
              </a:rPr>
              <a:t>/RTT, T = RTTs</a:t>
            </a:r>
          </a:p>
          <a:p>
            <a:pPr lvl="1">
              <a:lnSpc>
                <a:spcPct val="90000"/>
              </a:lnSpc>
            </a:pPr>
            <a:r>
              <a:rPr lang="en-US" altLang="ko-KR" sz="2000" dirty="0">
                <a:latin typeface="Arial" pitchFamily="34" charset="0"/>
                <a:cs typeface="Arial" pitchFamily="34" charset="0"/>
              </a:rPr>
              <a:t>A = </a:t>
            </a:r>
            <a:r>
              <a:rPr lang="en-US" altLang="ko-KR" sz="2000" dirty="0" err="1">
                <a:latin typeface="Arial" pitchFamily="34" charset="0"/>
                <a:cs typeface="Arial" pitchFamily="34" charset="0"/>
              </a:rPr>
              <a:t>avg</a:t>
            </a:r>
            <a:r>
              <a:rPr lang="en-US" altLang="ko-KR" sz="2000" dirty="0">
                <a:latin typeface="Arial" pitchFamily="34" charset="0"/>
                <a:cs typeface="Arial" pitchFamily="34" charset="0"/>
              </a:rPr>
              <a:t> window * time = ¾ W * </a:t>
            </a:r>
            <a:r>
              <a:rPr lang="en-US" altLang="ko-KR" sz="2000" dirty="0" smtClean="0">
                <a:latin typeface="Arial" pitchFamily="34" charset="0"/>
                <a:cs typeface="Arial" pitchFamily="34" charset="0"/>
              </a:rPr>
              <a:t>T</a:t>
            </a:r>
          </a:p>
          <a:p>
            <a:pPr lvl="1">
              <a:lnSpc>
                <a:spcPct val="90000"/>
              </a:lnSpc>
            </a:pPr>
            <a:endParaRPr lang="en-US" altLang="ko-KR" sz="2000" dirty="0">
              <a:latin typeface="Arial" pitchFamily="34" charset="0"/>
              <a:cs typeface="Arial" pitchFamily="34" charset="0"/>
            </a:endParaRPr>
          </a:p>
          <a:p>
            <a:pPr>
              <a:lnSpc>
                <a:spcPct val="90000"/>
              </a:lnSpc>
            </a:pPr>
            <a:r>
              <a:rPr lang="en-US" altLang="ko-KR" sz="2400" dirty="0">
                <a:latin typeface="Arial" pitchFamily="34" charset="0"/>
                <a:cs typeface="Arial" pitchFamily="34" charset="0"/>
              </a:rPr>
              <a:t>What was bandwidth?</a:t>
            </a:r>
          </a:p>
          <a:p>
            <a:pPr lvl="1">
              <a:lnSpc>
                <a:spcPct val="90000"/>
              </a:lnSpc>
            </a:pPr>
            <a:r>
              <a:rPr lang="en-US" altLang="ko-KR" sz="2000" dirty="0">
                <a:latin typeface="Arial" pitchFamily="34" charset="0"/>
                <a:cs typeface="Arial" pitchFamily="34" charset="0"/>
              </a:rPr>
              <a:t>BW = A / T = ¾ W</a:t>
            </a:r>
          </a:p>
          <a:p>
            <a:pPr marL="1085850" lvl="2">
              <a:lnSpc>
                <a:spcPct val="90000"/>
              </a:lnSpc>
            </a:pPr>
            <a:r>
              <a:rPr lang="en-US" altLang="ko-KR" dirty="0">
                <a:latin typeface="Arial" pitchFamily="34" charset="0"/>
                <a:cs typeface="Arial" pitchFamily="34" charset="0"/>
              </a:rPr>
              <a:t>In packets per RTT</a:t>
            </a:r>
          </a:p>
          <a:p>
            <a:pPr lvl="1">
              <a:lnSpc>
                <a:spcPct val="90000"/>
              </a:lnSpc>
            </a:pPr>
            <a:r>
              <a:rPr lang="en-US" altLang="ko-KR" sz="2000" dirty="0">
                <a:latin typeface="Arial" pitchFamily="34" charset="0"/>
                <a:cs typeface="Arial" pitchFamily="34" charset="0"/>
              </a:rPr>
              <a:t>Need to convert to bytes per second</a:t>
            </a:r>
          </a:p>
          <a:p>
            <a:pPr lvl="1">
              <a:lnSpc>
                <a:spcPct val="90000"/>
              </a:lnSpc>
            </a:pPr>
            <a:r>
              <a:rPr lang="en-US" altLang="ko-KR" sz="2000" dirty="0">
                <a:latin typeface="Arial" pitchFamily="34" charset="0"/>
                <a:cs typeface="Arial" pitchFamily="34" charset="0"/>
                <a:sym typeface="Wingdings" pitchFamily="2" charset="2"/>
              </a:rPr>
              <a:t>BW = ¾ W * MSS / RTT</a:t>
            </a:r>
          </a:p>
          <a:p>
            <a:pPr>
              <a:lnSpc>
                <a:spcPct val="90000"/>
              </a:lnSpc>
            </a:pPr>
            <a:endParaRPr lang="en-US" altLang="ko-KR" sz="2400" dirty="0">
              <a:latin typeface="Arial" pitchFamily="34" charset="0"/>
              <a:cs typeface="Arial" pitchFamily="34" charset="0"/>
            </a:endParaRPr>
          </a:p>
          <a:p>
            <a:pPr>
              <a:lnSpc>
                <a:spcPct val="90000"/>
              </a:lnSpc>
            </a:pPr>
            <a:r>
              <a:rPr lang="en-US" altLang="ko-KR" sz="2400" dirty="0">
                <a:latin typeface="Arial" pitchFamily="34" charset="0"/>
                <a:cs typeface="Arial" pitchFamily="34" charset="0"/>
              </a:rPr>
              <a:t>What is W?</a:t>
            </a:r>
          </a:p>
          <a:p>
            <a:pPr lvl="1">
              <a:lnSpc>
                <a:spcPct val="90000"/>
              </a:lnSpc>
            </a:pPr>
            <a:r>
              <a:rPr lang="en-US" altLang="ko-KR" sz="2000" dirty="0">
                <a:latin typeface="Arial" pitchFamily="34" charset="0"/>
                <a:cs typeface="Arial" pitchFamily="34" charset="0"/>
              </a:rPr>
              <a:t>Depends on loss rate</a:t>
            </a:r>
          </a:p>
        </p:txBody>
      </p:sp>
      <p:sp>
        <p:nvSpPr>
          <p:cNvPr id="3" name="직사각형 2"/>
          <p:cNvSpPr/>
          <p:nvPr/>
        </p:nvSpPr>
        <p:spPr>
          <a:xfrm>
            <a:off x="5311166" y="1383118"/>
            <a:ext cx="2023311" cy="338554"/>
          </a:xfrm>
          <a:prstGeom prst="rect">
            <a:avLst/>
          </a:prstGeom>
        </p:spPr>
        <p:txBody>
          <a:bodyPr wrap="none">
            <a:spAutoFit/>
          </a:bodyPr>
          <a:lstStyle/>
          <a:p>
            <a:r>
              <a:rPr kumimoji="0" lang="en-US" altLang="ko-KR" dirty="0">
                <a:solidFill>
                  <a:srgbClr val="0000FF"/>
                </a:solidFill>
                <a:cs typeface="Arial" pitchFamily="34" charset="0"/>
              </a:rPr>
              <a:t>Packets transferred </a:t>
            </a:r>
            <a:endParaRPr lang="ko-KR" altLang="en-US" dirty="0">
              <a:solidFill>
                <a:srgbClr val="0000FF"/>
              </a:solidFill>
            </a:endParaRPr>
          </a:p>
        </p:txBody>
      </p:sp>
      <p:sp>
        <p:nvSpPr>
          <p:cNvPr id="4" name="직사각형 3"/>
          <p:cNvSpPr/>
          <p:nvPr/>
        </p:nvSpPr>
        <p:spPr>
          <a:xfrm>
            <a:off x="5523492" y="2636912"/>
            <a:ext cx="3272311" cy="584775"/>
          </a:xfrm>
          <a:prstGeom prst="rect">
            <a:avLst/>
          </a:prstGeom>
          <a:ln>
            <a:solidFill>
              <a:schemeClr val="tx1"/>
            </a:solidFill>
          </a:ln>
        </p:spPr>
        <p:txBody>
          <a:bodyPr wrap="square">
            <a:spAutoFit/>
          </a:bodyPr>
          <a:lstStyle/>
          <a:p>
            <a:r>
              <a:rPr kumimoji="0" lang="en-US" altLang="ko-KR" dirty="0">
                <a:solidFill>
                  <a:srgbClr val="000000"/>
                </a:solidFill>
                <a:cs typeface="Arial" pitchFamily="34" charset="0"/>
              </a:rPr>
              <a:t>Assumption: no timeouts and perfect loss recovery</a:t>
            </a:r>
            <a:endParaRPr lang="ko-KR" altLang="en-US" dirty="0"/>
          </a:p>
        </p:txBody>
      </p:sp>
      <p:grpSp>
        <p:nvGrpSpPr>
          <p:cNvPr id="25" name="그룹 24"/>
          <p:cNvGrpSpPr/>
          <p:nvPr/>
        </p:nvGrpSpPr>
        <p:grpSpPr>
          <a:xfrm>
            <a:off x="5004049" y="3869220"/>
            <a:ext cx="3888432" cy="2490622"/>
            <a:chOff x="4776241" y="2209800"/>
            <a:chExt cx="3986759" cy="3056098"/>
          </a:xfrm>
        </p:grpSpPr>
        <p:sp>
          <p:nvSpPr>
            <p:cNvPr id="26" name="Rectangle 4"/>
            <p:cNvSpPr>
              <a:spLocks noChangeArrowheads="1"/>
            </p:cNvSpPr>
            <p:nvPr/>
          </p:nvSpPr>
          <p:spPr bwMode="auto">
            <a:xfrm>
              <a:off x="5868988" y="3657601"/>
              <a:ext cx="2514600" cy="119287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27" name="Line 5"/>
            <p:cNvSpPr>
              <a:spLocks noChangeShapeType="1"/>
            </p:cNvSpPr>
            <p:nvPr/>
          </p:nvSpPr>
          <p:spPr bwMode="auto">
            <a:xfrm>
              <a:off x="5564188" y="4850478"/>
              <a:ext cx="319881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28" name="Line 6"/>
            <p:cNvSpPr>
              <a:spLocks noChangeShapeType="1"/>
            </p:cNvSpPr>
            <p:nvPr/>
          </p:nvSpPr>
          <p:spPr bwMode="auto">
            <a:xfrm flipV="1">
              <a:off x="5610225" y="2209800"/>
              <a:ext cx="0" cy="264067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29" name="Text Box 7"/>
            <p:cNvSpPr txBox="1">
              <a:spLocks noChangeArrowheads="1"/>
            </p:cNvSpPr>
            <p:nvPr/>
          </p:nvSpPr>
          <p:spPr bwMode="auto">
            <a:xfrm>
              <a:off x="6750050" y="4850478"/>
              <a:ext cx="926382" cy="415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ko-KR" dirty="0">
                  <a:solidFill>
                    <a:srgbClr val="000000"/>
                  </a:solidFill>
                  <a:cs typeface="Arial" pitchFamily="34" charset="0"/>
                </a:rPr>
                <a:t>Time</a:t>
              </a:r>
            </a:p>
          </p:txBody>
        </p:sp>
        <p:sp>
          <p:nvSpPr>
            <p:cNvPr id="30" name="Text Box 8"/>
            <p:cNvSpPr txBox="1">
              <a:spLocks noChangeArrowheads="1"/>
            </p:cNvSpPr>
            <p:nvPr/>
          </p:nvSpPr>
          <p:spPr bwMode="auto">
            <a:xfrm>
              <a:off x="4964974" y="3109705"/>
              <a:ext cx="554740" cy="415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ko-KR" dirty="0">
                  <a:solidFill>
                    <a:srgbClr val="000000"/>
                  </a:solidFill>
                  <a:cs typeface="Arial" pitchFamily="34" charset="0"/>
                </a:rPr>
                <a:t>W</a:t>
              </a:r>
            </a:p>
          </p:txBody>
        </p:sp>
        <p:sp>
          <p:nvSpPr>
            <p:cNvPr id="31" name="Line 9"/>
            <p:cNvSpPr>
              <a:spLocks noChangeShapeType="1"/>
            </p:cNvSpPr>
            <p:nvPr/>
          </p:nvSpPr>
          <p:spPr bwMode="auto">
            <a:xfrm>
              <a:off x="5878513" y="3224213"/>
              <a:ext cx="0"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32" name="Line 10"/>
            <p:cNvSpPr>
              <a:spLocks noChangeShapeType="1"/>
            </p:cNvSpPr>
            <p:nvPr/>
          </p:nvSpPr>
          <p:spPr bwMode="auto">
            <a:xfrm flipV="1">
              <a:off x="5878513" y="3224213"/>
              <a:ext cx="500062"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33" name="Line 11"/>
            <p:cNvSpPr>
              <a:spLocks noChangeShapeType="1"/>
            </p:cNvSpPr>
            <p:nvPr/>
          </p:nvSpPr>
          <p:spPr bwMode="auto">
            <a:xfrm>
              <a:off x="6378575" y="3224213"/>
              <a:ext cx="0"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34" name="Line 12"/>
            <p:cNvSpPr>
              <a:spLocks noChangeShapeType="1"/>
            </p:cNvSpPr>
            <p:nvPr/>
          </p:nvSpPr>
          <p:spPr bwMode="auto">
            <a:xfrm flipV="1">
              <a:off x="6378575" y="3224213"/>
              <a:ext cx="503238"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35" name="Line 13"/>
            <p:cNvSpPr>
              <a:spLocks noChangeShapeType="1"/>
            </p:cNvSpPr>
            <p:nvPr/>
          </p:nvSpPr>
          <p:spPr bwMode="auto">
            <a:xfrm>
              <a:off x="6881813" y="3224213"/>
              <a:ext cx="0"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36" name="Line 14"/>
            <p:cNvSpPr>
              <a:spLocks noChangeShapeType="1"/>
            </p:cNvSpPr>
            <p:nvPr/>
          </p:nvSpPr>
          <p:spPr bwMode="auto">
            <a:xfrm flipV="1">
              <a:off x="6881813" y="3224213"/>
              <a:ext cx="500062"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37" name="Line 15"/>
            <p:cNvSpPr>
              <a:spLocks noChangeShapeType="1"/>
            </p:cNvSpPr>
            <p:nvPr/>
          </p:nvSpPr>
          <p:spPr bwMode="auto">
            <a:xfrm>
              <a:off x="7381875" y="3224213"/>
              <a:ext cx="0"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38" name="Line 16"/>
            <p:cNvSpPr>
              <a:spLocks noChangeShapeType="1"/>
            </p:cNvSpPr>
            <p:nvPr/>
          </p:nvSpPr>
          <p:spPr bwMode="auto">
            <a:xfrm flipV="1">
              <a:off x="7381875" y="3224213"/>
              <a:ext cx="501650"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39" name="Line 17"/>
            <p:cNvSpPr>
              <a:spLocks noChangeShapeType="1"/>
            </p:cNvSpPr>
            <p:nvPr/>
          </p:nvSpPr>
          <p:spPr bwMode="auto">
            <a:xfrm>
              <a:off x="7883525" y="3224213"/>
              <a:ext cx="0"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40" name="Line 18"/>
            <p:cNvSpPr>
              <a:spLocks noChangeShapeType="1"/>
            </p:cNvSpPr>
            <p:nvPr/>
          </p:nvSpPr>
          <p:spPr bwMode="auto">
            <a:xfrm flipV="1">
              <a:off x="7883525" y="3224213"/>
              <a:ext cx="500063"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41" name="Line 19"/>
            <p:cNvSpPr>
              <a:spLocks noChangeShapeType="1"/>
            </p:cNvSpPr>
            <p:nvPr/>
          </p:nvSpPr>
          <p:spPr bwMode="auto">
            <a:xfrm>
              <a:off x="8383588" y="3224213"/>
              <a:ext cx="0"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42" name="Text Box 20"/>
            <p:cNvSpPr txBox="1">
              <a:spLocks noChangeArrowheads="1"/>
            </p:cNvSpPr>
            <p:nvPr/>
          </p:nvSpPr>
          <p:spPr bwMode="auto">
            <a:xfrm>
              <a:off x="4776241" y="3904917"/>
              <a:ext cx="806040" cy="415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ko-KR" dirty="0">
                  <a:solidFill>
                    <a:srgbClr val="000000"/>
                  </a:solidFill>
                  <a:cs typeface="Arial" pitchFamily="34" charset="0"/>
                </a:rPr>
                <a:t>W/2</a:t>
              </a:r>
            </a:p>
          </p:txBody>
        </p:sp>
      </p:grpSp>
      <p:cxnSp>
        <p:nvCxnSpPr>
          <p:cNvPr id="5" name="구부러진 연결선 4"/>
          <p:cNvCxnSpPr/>
          <p:nvPr/>
        </p:nvCxnSpPr>
        <p:spPr bwMode="auto">
          <a:xfrm rot="10800000" flipV="1">
            <a:off x="6156176" y="4945254"/>
            <a:ext cx="360040" cy="211938"/>
          </a:xfrm>
          <a:prstGeom prst="curvedConnector3">
            <a:avLst/>
          </a:prstGeom>
          <a:solidFill>
            <a:schemeClr val="accent1"/>
          </a:solidFill>
          <a:ln w="12700" cap="flat"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80675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800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0067"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슬라이드 번호 개체 틀 4"/>
          <p:cNvSpPr>
            <a:spLocks noGrp="1"/>
          </p:cNvSpPr>
          <p:nvPr>
            <p:ph type="sldNum" sz="quarter" idx="10"/>
          </p:nvPr>
        </p:nvSpPr>
        <p:spPr/>
        <p:txBody>
          <a:bodyPr/>
          <a:lstStyle/>
          <a:p>
            <a:fld id="{383BC6E9-2C49-4334-B6C7-E7C696B6022F}" type="slidenum">
              <a:rPr lang="en-US" altLang="ko-KR">
                <a:cs typeface="Arial" pitchFamily="34" charset="0"/>
              </a:rPr>
              <a:pPr/>
              <a:t>57</a:t>
            </a:fld>
            <a:endParaRPr lang="en-US" altLang="ko-KR" sz="1000">
              <a:cs typeface="Arial" pitchFamily="34" charset="0"/>
            </a:endParaRPr>
          </a:p>
        </p:txBody>
      </p:sp>
      <p:sp>
        <p:nvSpPr>
          <p:cNvPr id="1884162" name="Rectangle 2"/>
          <p:cNvSpPr>
            <a:spLocks noGrp="1" noChangeArrowheads="1"/>
          </p:cNvSpPr>
          <p:nvPr>
            <p:ph type="title"/>
          </p:nvPr>
        </p:nvSpPr>
        <p:spPr/>
        <p:txBody>
          <a:bodyPr/>
          <a:lstStyle/>
          <a:p>
            <a:r>
              <a:rPr lang="en-US" altLang="ko-KR" dirty="0">
                <a:latin typeface="Arial" pitchFamily="34" charset="0"/>
                <a:cs typeface="Arial" pitchFamily="34" charset="0"/>
              </a:rPr>
              <a:t>Simple Loss Model</a:t>
            </a:r>
          </a:p>
        </p:txBody>
      </p:sp>
      <p:sp>
        <p:nvSpPr>
          <p:cNvPr id="1884163" name="Rectangle 3"/>
          <p:cNvSpPr>
            <a:spLocks noGrp="1" noChangeArrowheads="1"/>
          </p:cNvSpPr>
          <p:nvPr>
            <p:ph type="body" sz="half" idx="1"/>
          </p:nvPr>
        </p:nvSpPr>
        <p:spPr>
          <a:xfrm>
            <a:off x="304800" y="1219200"/>
            <a:ext cx="8288338" cy="5486400"/>
          </a:xfrm>
        </p:spPr>
        <p:txBody>
          <a:bodyPr/>
          <a:lstStyle/>
          <a:p>
            <a:r>
              <a:rPr lang="en-US" altLang="ko-KR" sz="2400" dirty="0">
                <a:latin typeface="Arial" pitchFamily="34" charset="0"/>
                <a:cs typeface="Arial" pitchFamily="34" charset="0"/>
              </a:rPr>
              <a:t>What was the loss rate?</a:t>
            </a:r>
          </a:p>
          <a:p>
            <a:pPr lvl="1"/>
            <a:r>
              <a:rPr lang="en-US" altLang="ko-KR" sz="2000" dirty="0">
                <a:solidFill>
                  <a:srgbClr val="00B050"/>
                </a:solidFill>
                <a:latin typeface="Arial" pitchFamily="34" charset="0"/>
                <a:cs typeface="Arial" pitchFamily="34" charset="0"/>
              </a:rPr>
              <a:t>Packets transferred between the packet loss </a:t>
            </a:r>
          </a:p>
          <a:p>
            <a:pPr marL="1085850" lvl="2"/>
            <a:r>
              <a:rPr lang="en-US" altLang="ko-KR" sz="1600" dirty="0">
                <a:latin typeface="Arial" pitchFamily="34" charset="0"/>
                <a:cs typeface="Arial" pitchFamily="34" charset="0"/>
              </a:rPr>
              <a:t> (</a:t>
            </a:r>
            <a:r>
              <a:rPr lang="en-US" altLang="ko-KR" sz="1600" dirty="0">
                <a:latin typeface="Arial" pitchFamily="34" charset="0"/>
                <a:cs typeface="Arial" pitchFamily="34" charset="0"/>
                <a:sym typeface="Wingdings" pitchFamily="2" charset="2"/>
              </a:rPr>
              <a:t>¾</a:t>
            </a:r>
            <a:r>
              <a:rPr lang="en-US" altLang="ko-KR" sz="1600" dirty="0">
                <a:latin typeface="Arial" pitchFamily="34" charset="0"/>
                <a:cs typeface="Arial" pitchFamily="34" charset="0"/>
              </a:rPr>
              <a:t> W/RTT) * (W/2 * RTT) = 3W</a:t>
            </a:r>
            <a:r>
              <a:rPr lang="en-US" altLang="ko-KR" sz="1600" baseline="30000" dirty="0">
                <a:latin typeface="Arial" pitchFamily="34" charset="0"/>
                <a:cs typeface="Arial" pitchFamily="34" charset="0"/>
              </a:rPr>
              <a:t>2</a:t>
            </a:r>
            <a:r>
              <a:rPr lang="en-US" altLang="ko-KR" sz="1600" dirty="0">
                <a:latin typeface="Arial" pitchFamily="34" charset="0"/>
                <a:cs typeface="Arial" pitchFamily="34" charset="0"/>
              </a:rPr>
              <a:t>/8</a:t>
            </a:r>
          </a:p>
          <a:p>
            <a:pPr marL="1428750" lvl="3"/>
            <a:r>
              <a:rPr lang="en-US" altLang="ko-KR" sz="1600" dirty="0" smtClean="0">
                <a:latin typeface="Arial" pitchFamily="34" charset="0"/>
                <a:cs typeface="Arial" pitchFamily="34" charset="0"/>
                <a:sym typeface="Wingdings" pitchFamily="2" charset="2"/>
              </a:rPr>
              <a:t>¾</a:t>
            </a:r>
            <a:r>
              <a:rPr lang="en-US" altLang="ko-KR" sz="1600" dirty="0" smtClean="0">
                <a:latin typeface="Arial" pitchFamily="34" charset="0"/>
                <a:cs typeface="Arial" pitchFamily="34" charset="0"/>
              </a:rPr>
              <a:t> W/RTT</a:t>
            </a:r>
            <a:r>
              <a:rPr lang="en-US" altLang="ko-KR" sz="1600" dirty="0">
                <a:latin typeface="Arial" pitchFamily="34" charset="0"/>
                <a:cs typeface="Arial" pitchFamily="34" charset="0"/>
              </a:rPr>
              <a:t>: number of packets per sec</a:t>
            </a:r>
          </a:p>
          <a:p>
            <a:pPr marL="1428750" lvl="3"/>
            <a:r>
              <a:rPr lang="en-US" altLang="ko-KR" sz="1600" dirty="0">
                <a:solidFill>
                  <a:srgbClr val="FF0000"/>
                </a:solidFill>
                <a:latin typeface="Arial" pitchFamily="34" charset="0"/>
                <a:cs typeface="Arial" pitchFamily="34" charset="0"/>
              </a:rPr>
              <a:t>W/2</a:t>
            </a:r>
            <a:r>
              <a:rPr lang="en-US" altLang="ko-KR" sz="1600" dirty="0">
                <a:latin typeface="Arial" pitchFamily="34" charset="0"/>
                <a:cs typeface="Arial" pitchFamily="34" charset="0"/>
              </a:rPr>
              <a:t> * RTT: time between the packet loss</a:t>
            </a:r>
          </a:p>
          <a:p>
            <a:pPr lvl="1"/>
            <a:r>
              <a:rPr lang="en-US" altLang="ko-KR" sz="2000" dirty="0">
                <a:latin typeface="Arial" pitchFamily="34" charset="0"/>
                <a:cs typeface="Arial" pitchFamily="34" charset="0"/>
              </a:rPr>
              <a:t>1 packet lost </a:t>
            </a:r>
            <a:r>
              <a:rPr lang="en-US" altLang="ko-KR" sz="2000" dirty="0">
                <a:latin typeface="Arial" pitchFamily="34" charset="0"/>
                <a:cs typeface="Arial" pitchFamily="34" charset="0"/>
                <a:sym typeface="Wingdings" pitchFamily="2" charset="2"/>
              </a:rPr>
              <a:t> loss rate </a:t>
            </a:r>
            <a:r>
              <a:rPr lang="en-US" altLang="ko-KR" sz="2000" dirty="0" smtClean="0">
                <a:latin typeface="Arial" pitchFamily="34" charset="0"/>
                <a:cs typeface="Arial" pitchFamily="34" charset="0"/>
                <a:sym typeface="Wingdings" pitchFamily="2" charset="2"/>
              </a:rPr>
              <a:t>: p </a:t>
            </a:r>
            <a:r>
              <a:rPr lang="en-US" altLang="ko-KR" sz="2000" dirty="0">
                <a:latin typeface="Arial" pitchFamily="34" charset="0"/>
                <a:cs typeface="Arial" pitchFamily="34" charset="0"/>
                <a:sym typeface="Wingdings" pitchFamily="2" charset="2"/>
              </a:rPr>
              <a:t>= 8/3W</a:t>
            </a:r>
            <a:r>
              <a:rPr lang="en-US" altLang="ko-KR" sz="2000" baseline="30000" dirty="0">
                <a:latin typeface="Arial" pitchFamily="34" charset="0"/>
                <a:cs typeface="Arial" pitchFamily="34" charset="0"/>
                <a:sym typeface="Wingdings" pitchFamily="2" charset="2"/>
              </a:rPr>
              <a:t>2</a:t>
            </a:r>
          </a:p>
          <a:p>
            <a:pPr lvl="1"/>
            <a:endParaRPr lang="en-US" altLang="ko-KR" sz="2000" baseline="30000" dirty="0">
              <a:latin typeface="Arial" pitchFamily="34" charset="0"/>
              <a:cs typeface="Arial" pitchFamily="34" charset="0"/>
              <a:sym typeface="Wingdings" pitchFamily="2" charset="2"/>
            </a:endParaRPr>
          </a:p>
          <a:p>
            <a:pPr lvl="1"/>
            <a:endParaRPr lang="en-US" altLang="ko-KR" sz="2000" baseline="30000" dirty="0">
              <a:latin typeface="Arial" pitchFamily="34" charset="0"/>
              <a:cs typeface="Arial" pitchFamily="34" charset="0"/>
              <a:sym typeface="Wingdings" pitchFamily="2" charset="2"/>
            </a:endParaRPr>
          </a:p>
          <a:p>
            <a:pPr lvl="1"/>
            <a:endParaRPr lang="en-US" altLang="ko-KR" sz="2000" dirty="0">
              <a:latin typeface="Arial" pitchFamily="34" charset="0"/>
              <a:cs typeface="Arial" pitchFamily="34" charset="0"/>
            </a:endParaRPr>
          </a:p>
          <a:p>
            <a:pPr lvl="1">
              <a:buFontTx/>
              <a:buNone/>
            </a:pPr>
            <a:r>
              <a:rPr lang="en-US" altLang="ko-KR" sz="2000" dirty="0">
                <a:latin typeface="Arial" pitchFamily="34" charset="0"/>
                <a:cs typeface="Arial" pitchFamily="34" charset="0"/>
              </a:rPr>
              <a:t> </a:t>
            </a:r>
          </a:p>
          <a:p>
            <a:pPr lvl="1"/>
            <a:endParaRPr lang="en-US" altLang="ko-KR" sz="2000" dirty="0">
              <a:latin typeface="Arial" pitchFamily="34" charset="0"/>
              <a:cs typeface="Arial" pitchFamily="34" charset="0"/>
            </a:endParaRPr>
          </a:p>
          <a:p>
            <a:pPr lvl="1"/>
            <a:endParaRPr lang="en-US" altLang="ko-KR" sz="2000" dirty="0">
              <a:latin typeface="Arial" pitchFamily="34" charset="0"/>
              <a:cs typeface="Arial" pitchFamily="34" charset="0"/>
            </a:endParaRPr>
          </a:p>
          <a:p>
            <a:r>
              <a:rPr lang="en-US" altLang="ko-KR" sz="2400" dirty="0">
                <a:latin typeface="Arial" pitchFamily="34" charset="0"/>
                <a:cs typeface="Arial" pitchFamily="34" charset="0"/>
                <a:sym typeface="Wingdings" pitchFamily="2" charset="2"/>
              </a:rPr>
              <a:t>BW = ¾ * W * MSS / RTT</a:t>
            </a:r>
          </a:p>
        </p:txBody>
      </p:sp>
      <p:graphicFrame>
        <p:nvGraphicFramePr>
          <p:cNvPr id="1884164" name="Object 4"/>
          <p:cNvGraphicFramePr>
            <a:graphicFrameLocks noGrp="1" noChangeAspect="1"/>
          </p:cNvGraphicFramePr>
          <p:nvPr>
            <p:ph sz="half" idx="2"/>
            <p:extLst>
              <p:ext uri="{D42A27DB-BD31-4B8C-83A1-F6EECF244321}">
                <p14:modId xmlns:p14="http://schemas.microsoft.com/office/powerpoint/2010/main" val="1150502423"/>
              </p:ext>
            </p:extLst>
          </p:nvPr>
        </p:nvGraphicFramePr>
        <p:xfrm>
          <a:off x="1403350" y="5648027"/>
          <a:ext cx="2276475" cy="949325"/>
        </p:xfrm>
        <a:graphic>
          <a:graphicData uri="http://schemas.openxmlformats.org/presentationml/2006/ole">
            <mc:AlternateContent xmlns:mc="http://schemas.openxmlformats.org/markup-compatibility/2006">
              <mc:Choice xmlns:v="urn:schemas-microsoft-com:vml" Requires="v">
                <p:oleObj spid="_x0000_s7348" name="Equation" r:id="rId4" imgW="1295280" imgH="558720" progId="Equation.3">
                  <p:embed/>
                </p:oleObj>
              </mc:Choice>
              <mc:Fallback>
                <p:oleObj name="Equation" r:id="rId4" imgW="1295280" imgH="5587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5648027"/>
                        <a:ext cx="2276475"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165" name="Object 5"/>
          <p:cNvGraphicFramePr>
            <a:graphicFrameLocks noChangeAspect="1"/>
          </p:cNvGraphicFramePr>
          <p:nvPr>
            <p:extLst>
              <p:ext uri="{D42A27DB-BD31-4B8C-83A1-F6EECF244321}">
                <p14:modId xmlns:p14="http://schemas.microsoft.com/office/powerpoint/2010/main" val="3042243750"/>
              </p:ext>
            </p:extLst>
          </p:nvPr>
        </p:nvGraphicFramePr>
        <p:xfrm>
          <a:off x="1258888" y="3284538"/>
          <a:ext cx="1184275" cy="839787"/>
        </p:xfrm>
        <a:graphic>
          <a:graphicData uri="http://schemas.openxmlformats.org/presentationml/2006/ole">
            <mc:AlternateContent xmlns:mc="http://schemas.openxmlformats.org/markup-compatibility/2006">
              <mc:Choice xmlns:v="urn:schemas-microsoft-com:vml" Requires="v">
                <p:oleObj spid="_x0000_s7349" name="Equation" r:id="rId6" imgW="647640" imgH="469800" progId="Equation.3">
                  <p:embed/>
                </p:oleObj>
              </mc:Choice>
              <mc:Fallback>
                <p:oleObj name="Equation" r:id="rId6" imgW="647640" imgH="469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8888" y="3284538"/>
                        <a:ext cx="1184275" cy="839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166" name="Object 6"/>
          <p:cNvGraphicFramePr>
            <a:graphicFrameLocks noChangeAspect="1"/>
          </p:cNvGraphicFramePr>
          <p:nvPr>
            <p:extLst>
              <p:ext uri="{D42A27DB-BD31-4B8C-83A1-F6EECF244321}">
                <p14:modId xmlns:p14="http://schemas.microsoft.com/office/powerpoint/2010/main" val="2076912433"/>
              </p:ext>
            </p:extLst>
          </p:nvPr>
        </p:nvGraphicFramePr>
        <p:xfrm>
          <a:off x="1187450" y="4076700"/>
          <a:ext cx="2462213" cy="839788"/>
        </p:xfrm>
        <a:graphic>
          <a:graphicData uri="http://schemas.openxmlformats.org/presentationml/2006/ole">
            <mc:AlternateContent xmlns:mc="http://schemas.openxmlformats.org/markup-compatibility/2006">
              <mc:Choice xmlns:v="urn:schemas-microsoft-com:vml" Requires="v">
                <p:oleObj spid="_x0000_s7350" name="Equation" r:id="rId8" imgW="1346040" imgH="469800" progId="Equation.3">
                  <p:embed/>
                </p:oleObj>
              </mc:Choice>
              <mc:Fallback>
                <p:oleObj name="Equation" r:id="rId8" imgW="1346040" imgH="469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7450" y="4076700"/>
                        <a:ext cx="2462213" cy="83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그룹 7"/>
          <p:cNvGrpSpPr/>
          <p:nvPr/>
        </p:nvGrpSpPr>
        <p:grpSpPr>
          <a:xfrm>
            <a:off x="4788024" y="4106730"/>
            <a:ext cx="4104456" cy="2490622"/>
            <a:chOff x="4859473" y="2209800"/>
            <a:chExt cx="3903527" cy="3056098"/>
          </a:xfrm>
        </p:grpSpPr>
        <p:sp>
          <p:nvSpPr>
            <p:cNvPr id="9" name="Rectangle 4"/>
            <p:cNvSpPr>
              <a:spLocks noChangeArrowheads="1"/>
            </p:cNvSpPr>
            <p:nvPr/>
          </p:nvSpPr>
          <p:spPr bwMode="auto">
            <a:xfrm>
              <a:off x="5868988" y="3657601"/>
              <a:ext cx="2514600" cy="119287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10" name="Line 5"/>
            <p:cNvSpPr>
              <a:spLocks noChangeShapeType="1"/>
            </p:cNvSpPr>
            <p:nvPr/>
          </p:nvSpPr>
          <p:spPr bwMode="auto">
            <a:xfrm>
              <a:off x="5564188" y="4850478"/>
              <a:ext cx="319881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11" name="Line 6"/>
            <p:cNvSpPr>
              <a:spLocks noChangeShapeType="1"/>
            </p:cNvSpPr>
            <p:nvPr/>
          </p:nvSpPr>
          <p:spPr bwMode="auto">
            <a:xfrm flipV="1">
              <a:off x="5610225" y="2209800"/>
              <a:ext cx="0" cy="264067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12" name="Text Box 7"/>
            <p:cNvSpPr txBox="1">
              <a:spLocks noChangeArrowheads="1"/>
            </p:cNvSpPr>
            <p:nvPr/>
          </p:nvSpPr>
          <p:spPr bwMode="auto">
            <a:xfrm>
              <a:off x="6750050" y="4850478"/>
              <a:ext cx="926382" cy="415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ko-KR" dirty="0">
                  <a:solidFill>
                    <a:srgbClr val="000000"/>
                  </a:solidFill>
                  <a:cs typeface="Arial" pitchFamily="34" charset="0"/>
                </a:rPr>
                <a:t>Time</a:t>
              </a:r>
            </a:p>
          </p:txBody>
        </p:sp>
        <p:sp>
          <p:nvSpPr>
            <p:cNvPr id="13" name="Text Box 8"/>
            <p:cNvSpPr txBox="1">
              <a:spLocks noChangeArrowheads="1"/>
            </p:cNvSpPr>
            <p:nvPr/>
          </p:nvSpPr>
          <p:spPr bwMode="auto">
            <a:xfrm>
              <a:off x="5027540" y="3083341"/>
              <a:ext cx="554740" cy="415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ko-KR" dirty="0">
                  <a:solidFill>
                    <a:srgbClr val="000000"/>
                  </a:solidFill>
                  <a:cs typeface="Arial" pitchFamily="34" charset="0"/>
                </a:rPr>
                <a:t>W</a:t>
              </a:r>
            </a:p>
          </p:txBody>
        </p:sp>
        <p:sp>
          <p:nvSpPr>
            <p:cNvPr id="14" name="Line 9"/>
            <p:cNvSpPr>
              <a:spLocks noChangeShapeType="1"/>
            </p:cNvSpPr>
            <p:nvPr/>
          </p:nvSpPr>
          <p:spPr bwMode="auto">
            <a:xfrm>
              <a:off x="5878513" y="3224213"/>
              <a:ext cx="0"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15" name="Line 10"/>
            <p:cNvSpPr>
              <a:spLocks noChangeShapeType="1"/>
            </p:cNvSpPr>
            <p:nvPr/>
          </p:nvSpPr>
          <p:spPr bwMode="auto">
            <a:xfrm flipV="1">
              <a:off x="5878513" y="3224213"/>
              <a:ext cx="500062"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16" name="Line 11"/>
            <p:cNvSpPr>
              <a:spLocks noChangeShapeType="1"/>
            </p:cNvSpPr>
            <p:nvPr/>
          </p:nvSpPr>
          <p:spPr bwMode="auto">
            <a:xfrm>
              <a:off x="6378575" y="3224213"/>
              <a:ext cx="0"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17" name="Line 12"/>
            <p:cNvSpPr>
              <a:spLocks noChangeShapeType="1"/>
            </p:cNvSpPr>
            <p:nvPr/>
          </p:nvSpPr>
          <p:spPr bwMode="auto">
            <a:xfrm flipV="1">
              <a:off x="6378575" y="3224213"/>
              <a:ext cx="503238"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18" name="Line 13"/>
            <p:cNvSpPr>
              <a:spLocks noChangeShapeType="1"/>
            </p:cNvSpPr>
            <p:nvPr/>
          </p:nvSpPr>
          <p:spPr bwMode="auto">
            <a:xfrm>
              <a:off x="6881813" y="3224213"/>
              <a:ext cx="0"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19" name="Line 14"/>
            <p:cNvSpPr>
              <a:spLocks noChangeShapeType="1"/>
            </p:cNvSpPr>
            <p:nvPr/>
          </p:nvSpPr>
          <p:spPr bwMode="auto">
            <a:xfrm flipV="1">
              <a:off x="6881813" y="3224213"/>
              <a:ext cx="500062"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20" name="Line 15"/>
            <p:cNvSpPr>
              <a:spLocks noChangeShapeType="1"/>
            </p:cNvSpPr>
            <p:nvPr/>
          </p:nvSpPr>
          <p:spPr bwMode="auto">
            <a:xfrm>
              <a:off x="7381875" y="3224213"/>
              <a:ext cx="0"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21" name="Line 16"/>
            <p:cNvSpPr>
              <a:spLocks noChangeShapeType="1"/>
            </p:cNvSpPr>
            <p:nvPr/>
          </p:nvSpPr>
          <p:spPr bwMode="auto">
            <a:xfrm flipV="1">
              <a:off x="7381875" y="3224213"/>
              <a:ext cx="501650"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22" name="Line 17"/>
            <p:cNvSpPr>
              <a:spLocks noChangeShapeType="1"/>
            </p:cNvSpPr>
            <p:nvPr/>
          </p:nvSpPr>
          <p:spPr bwMode="auto">
            <a:xfrm>
              <a:off x="7883525" y="3224213"/>
              <a:ext cx="0"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23" name="Line 18"/>
            <p:cNvSpPr>
              <a:spLocks noChangeShapeType="1"/>
            </p:cNvSpPr>
            <p:nvPr/>
          </p:nvSpPr>
          <p:spPr bwMode="auto">
            <a:xfrm flipV="1">
              <a:off x="7883525" y="3224213"/>
              <a:ext cx="500063"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24" name="Line 19"/>
            <p:cNvSpPr>
              <a:spLocks noChangeShapeType="1"/>
            </p:cNvSpPr>
            <p:nvPr/>
          </p:nvSpPr>
          <p:spPr bwMode="auto">
            <a:xfrm>
              <a:off x="8383588" y="3224213"/>
              <a:ext cx="0" cy="9286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100">
                <a:cs typeface="Arial" pitchFamily="34" charset="0"/>
              </a:endParaRPr>
            </a:p>
          </p:txBody>
        </p:sp>
        <p:sp>
          <p:nvSpPr>
            <p:cNvPr id="25" name="Text Box 20"/>
            <p:cNvSpPr txBox="1">
              <a:spLocks noChangeArrowheads="1"/>
            </p:cNvSpPr>
            <p:nvPr/>
          </p:nvSpPr>
          <p:spPr bwMode="auto">
            <a:xfrm>
              <a:off x="4859473" y="3878553"/>
              <a:ext cx="806040" cy="415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ko-KR" dirty="0">
                  <a:solidFill>
                    <a:srgbClr val="000000"/>
                  </a:solidFill>
                  <a:cs typeface="Arial" pitchFamily="34" charset="0"/>
                </a:rPr>
                <a:t>W/2</a:t>
              </a:r>
            </a:p>
          </p:txBody>
        </p:sp>
      </p:grpSp>
      <p:sp>
        <p:nvSpPr>
          <p:cNvPr id="2" name="직사각형 1"/>
          <p:cNvSpPr/>
          <p:nvPr/>
        </p:nvSpPr>
        <p:spPr>
          <a:xfrm>
            <a:off x="6249479" y="2348880"/>
            <a:ext cx="2787017" cy="757130"/>
          </a:xfrm>
          <a:prstGeom prst="rect">
            <a:avLst/>
          </a:prstGeom>
          <a:ln>
            <a:solidFill>
              <a:schemeClr val="tx1"/>
            </a:solidFill>
          </a:ln>
        </p:spPr>
        <p:txBody>
          <a:bodyPr wrap="square">
            <a:spAutoFit/>
          </a:bodyPr>
          <a:lstStyle/>
          <a:p>
            <a:pPr>
              <a:lnSpc>
                <a:spcPct val="90000"/>
              </a:lnSpc>
            </a:pPr>
            <a:r>
              <a:rPr lang="en-US" altLang="ko-KR" dirty="0">
                <a:cs typeface="Arial" pitchFamily="34" charset="0"/>
              </a:rPr>
              <a:t>A</a:t>
            </a:r>
            <a:r>
              <a:rPr lang="en-US" altLang="ko-KR" dirty="0" smtClean="0">
                <a:cs typeface="Arial" pitchFamily="34" charset="0"/>
              </a:rPr>
              <a:t>dditional </a:t>
            </a:r>
            <a:r>
              <a:rPr lang="en-US" altLang="ko-KR" dirty="0">
                <a:cs typeface="Arial" pitchFamily="34" charset="0"/>
              </a:rPr>
              <a:t>assumptions</a:t>
            </a:r>
          </a:p>
          <a:p>
            <a:pPr marL="742950" lvl="1" indent="-285750">
              <a:lnSpc>
                <a:spcPct val="90000"/>
              </a:lnSpc>
              <a:buFont typeface="Arial" pitchFamily="34" charset="0"/>
              <a:buChar char="•"/>
            </a:pPr>
            <a:r>
              <a:rPr lang="en-US" altLang="ko-KR" dirty="0">
                <a:cs typeface="Arial" pitchFamily="34" charset="0"/>
              </a:rPr>
              <a:t>Fixed RTT</a:t>
            </a:r>
          </a:p>
          <a:p>
            <a:pPr marL="742950" lvl="1" indent="-285750">
              <a:lnSpc>
                <a:spcPct val="90000"/>
              </a:lnSpc>
              <a:buFont typeface="Arial" pitchFamily="34" charset="0"/>
              <a:buChar char="•"/>
            </a:pPr>
            <a:r>
              <a:rPr lang="en-US" altLang="ko-KR" dirty="0">
                <a:cs typeface="Arial" pitchFamily="34" charset="0"/>
              </a:rPr>
              <a:t>No delayed ACKs</a:t>
            </a:r>
          </a:p>
        </p:txBody>
      </p:sp>
      <p:sp>
        <p:nvSpPr>
          <p:cNvPr id="4" name="직사각형 3"/>
          <p:cNvSpPr/>
          <p:nvPr/>
        </p:nvSpPr>
        <p:spPr>
          <a:xfrm>
            <a:off x="6402298" y="3284984"/>
            <a:ext cx="2481378" cy="978729"/>
          </a:xfrm>
          <a:prstGeom prst="rect">
            <a:avLst/>
          </a:prstGeom>
          <a:ln>
            <a:solidFill>
              <a:schemeClr val="tx1"/>
            </a:solidFill>
          </a:ln>
        </p:spPr>
        <p:txBody>
          <a:bodyPr wrap="square">
            <a:spAutoFit/>
          </a:bodyPr>
          <a:lstStyle/>
          <a:p>
            <a:pPr marL="0" lvl="1">
              <a:lnSpc>
                <a:spcPct val="90000"/>
              </a:lnSpc>
            </a:pPr>
            <a:r>
              <a:rPr lang="en-US" altLang="ko-KR" dirty="0">
                <a:cs typeface="Arial" pitchFamily="34" charset="0"/>
              </a:rPr>
              <a:t>Each RTT window increases by 1 </a:t>
            </a:r>
            <a:r>
              <a:rPr lang="en-US" altLang="ko-KR" dirty="0" smtClean="0">
                <a:cs typeface="Arial" pitchFamily="34" charset="0"/>
              </a:rPr>
              <a:t>packet</a:t>
            </a:r>
          </a:p>
          <a:p>
            <a:pPr marL="0" lvl="1">
              <a:lnSpc>
                <a:spcPct val="90000"/>
              </a:lnSpc>
            </a:pPr>
            <a:r>
              <a:rPr lang="en-US" altLang="ko-KR" dirty="0" smtClean="0">
                <a:cs typeface="Arial" pitchFamily="34" charset="0"/>
                <a:sym typeface="Wingdings" pitchFamily="2" charset="2"/>
              </a:rPr>
              <a:t></a:t>
            </a:r>
            <a:r>
              <a:rPr lang="en-US" altLang="ko-KR" dirty="0">
                <a:cs typeface="Arial" pitchFamily="34" charset="0"/>
                <a:sym typeface="Wingdings" pitchFamily="2" charset="2"/>
              </a:rPr>
              <a:t>W/2 * RTT before next loss</a:t>
            </a:r>
          </a:p>
        </p:txBody>
      </p:sp>
      <p:sp>
        <p:nvSpPr>
          <p:cNvPr id="30" name="자유형 29"/>
          <p:cNvSpPr/>
          <p:nvPr/>
        </p:nvSpPr>
        <p:spPr bwMode="auto">
          <a:xfrm>
            <a:off x="7491218" y="4963390"/>
            <a:ext cx="508964" cy="1275009"/>
          </a:xfrm>
          <a:custGeom>
            <a:avLst/>
            <a:gdLst>
              <a:gd name="connsiteX0" fmla="*/ 321972 w 347730"/>
              <a:gd name="connsiteY0" fmla="*/ 0 h 1275009"/>
              <a:gd name="connsiteX1" fmla="*/ 321972 w 347730"/>
              <a:gd name="connsiteY1" fmla="*/ 0 h 1275009"/>
              <a:gd name="connsiteX2" fmla="*/ 257577 w 347730"/>
              <a:gd name="connsiteY2" fmla="*/ 90152 h 1275009"/>
              <a:gd name="connsiteX3" fmla="*/ 244699 w 347730"/>
              <a:gd name="connsiteY3" fmla="*/ 154547 h 1275009"/>
              <a:gd name="connsiteX4" fmla="*/ 12879 w 347730"/>
              <a:gd name="connsiteY4" fmla="*/ 695459 h 1275009"/>
              <a:gd name="connsiteX5" fmla="*/ 0 w 347730"/>
              <a:gd name="connsiteY5" fmla="*/ 1275009 h 1275009"/>
              <a:gd name="connsiteX6" fmla="*/ 347730 w 347730"/>
              <a:gd name="connsiteY6" fmla="*/ 1262130 h 1275009"/>
              <a:gd name="connsiteX7" fmla="*/ 321972 w 347730"/>
              <a:gd name="connsiteY7" fmla="*/ 0 h 1275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730" h="1275009">
                <a:moveTo>
                  <a:pt x="321972" y="0"/>
                </a:moveTo>
                <a:lnTo>
                  <a:pt x="321972" y="0"/>
                </a:lnTo>
                <a:cubicBezTo>
                  <a:pt x="300507" y="30051"/>
                  <a:pt x="274092" y="57121"/>
                  <a:pt x="257577" y="90152"/>
                </a:cubicBezTo>
                <a:cubicBezTo>
                  <a:pt x="247788" y="109731"/>
                  <a:pt x="285482" y="-42929"/>
                  <a:pt x="244699" y="154547"/>
                </a:cubicBezTo>
                <a:lnTo>
                  <a:pt x="12879" y="695459"/>
                </a:lnTo>
                <a:lnTo>
                  <a:pt x="0" y="1275009"/>
                </a:lnTo>
                <a:lnTo>
                  <a:pt x="347730" y="1262130"/>
                </a:lnTo>
                <a:lnTo>
                  <a:pt x="321972" y="0"/>
                </a:lnTo>
                <a:close/>
              </a:path>
            </a:pathLst>
          </a:custGeom>
          <a:solidFill>
            <a:srgbClr val="92D050"/>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sp>
        <p:nvSpPr>
          <p:cNvPr id="36" name="자유형 35"/>
          <p:cNvSpPr/>
          <p:nvPr/>
        </p:nvSpPr>
        <p:spPr bwMode="auto">
          <a:xfrm>
            <a:off x="6270343" y="1340768"/>
            <a:ext cx="317881" cy="637505"/>
          </a:xfrm>
          <a:custGeom>
            <a:avLst/>
            <a:gdLst>
              <a:gd name="connsiteX0" fmla="*/ 321972 w 347730"/>
              <a:gd name="connsiteY0" fmla="*/ 0 h 1275009"/>
              <a:gd name="connsiteX1" fmla="*/ 321972 w 347730"/>
              <a:gd name="connsiteY1" fmla="*/ 0 h 1275009"/>
              <a:gd name="connsiteX2" fmla="*/ 257577 w 347730"/>
              <a:gd name="connsiteY2" fmla="*/ 90152 h 1275009"/>
              <a:gd name="connsiteX3" fmla="*/ 244699 w 347730"/>
              <a:gd name="connsiteY3" fmla="*/ 154547 h 1275009"/>
              <a:gd name="connsiteX4" fmla="*/ 12879 w 347730"/>
              <a:gd name="connsiteY4" fmla="*/ 695459 h 1275009"/>
              <a:gd name="connsiteX5" fmla="*/ 0 w 347730"/>
              <a:gd name="connsiteY5" fmla="*/ 1275009 h 1275009"/>
              <a:gd name="connsiteX6" fmla="*/ 347730 w 347730"/>
              <a:gd name="connsiteY6" fmla="*/ 1262130 h 1275009"/>
              <a:gd name="connsiteX7" fmla="*/ 321972 w 347730"/>
              <a:gd name="connsiteY7" fmla="*/ 0 h 1275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730" h="1275009">
                <a:moveTo>
                  <a:pt x="321972" y="0"/>
                </a:moveTo>
                <a:lnTo>
                  <a:pt x="321972" y="0"/>
                </a:lnTo>
                <a:cubicBezTo>
                  <a:pt x="300507" y="30051"/>
                  <a:pt x="274092" y="57121"/>
                  <a:pt x="257577" y="90152"/>
                </a:cubicBezTo>
                <a:cubicBezTo>
                  <a:pt x="247788" y="109731"/>
                  <a:pt x="285482" y="-42929"/>
                  <a:pt x="244699" y="154547"/>
                </a:cubicBezTo>
                <a:lnTo>
                  <a:pt x="12879" y="695459"/>
                </a:lnTo>
                <a:lnTo>
                  <a:pt x="0" y="1275009"/>
                </a:lnTo>
                <a:lnTo>
                  <a:pt x="347730" y="1262130"/>
                </a:lnTo>
                <a:lnTo>
                  <a:pt x="321972" y="0"/>
                </a:lnTo>
                <a:close/>
              </a:path>
            </a:pathLst>
          </a:custGeom>
          <a:solidFill>
            <a:srgbClr val="92D050"/>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sp>
        <p:nvSpPr>
          <p:cNvPr id="31" name="직사각형 30"/>
          <p:cNvSpPr/>
          <p:nvPr/>
        </p:nvSpPr>
        <p:spPr>
          <a:xfrm>
            <a:off x="5004048" y="5143550"/>
            <a:ext cx="607859" cy="338554"/>
          </a:xfrm>
          <a:prstGeom prst="rect">
            <a:avLst/>
          </a:prstGeom>
        </p:spPr>
        <p:txBody>
          <a:bodyPr wrap="none">
            <a:spAutoFit/>
          </a:bodyPr>
          <a:lstStyle/>
          <a:p>
            <a:r>
              <a:rPr lang="en-US" altLang="ko-KR" dirty="0">
                <a:cs typeface="Arial" pitchFamily="34" charset="0"/>
                <a:sym typeface="Wingdings" pitchFamily="2" charset="2"/>
              </a:rPr>
              <a:t>¾</a:t>
            </a:r>
            <a:r>
              <a:rPr lang="en-US" altLang="ko-KR" dirty="0">
                <a:cs typeface="Arial" pitchFamily="34" charset="0"/>
              </a:rPr>
              <a:t> W</a:t>
            </a:r>
            <a:endParaRPr lang="ko-KR" altLang="en-US" dirty="0"/>
          </a:p>
        </p:txBody>
      </p:sp>
      <p:sp>
        <p:nvSpPr>
          <p:cNvPr id="3" name="직사각형 2"/>
          <p:cNvSpPr/>
          <p:nvPr/>
        </p:nvSpPr>
        <p:spPr>
          <a:xfrm>
            <a:off x="7491218" y="6115226"/>
            <a:ext cx="476517" cy="276999"/>
          </a:xfrm>
          <a:prstGeom prst="rect">
            <a:avLst/>
          </a:prstGeom>
        </p:spPr>
        <p:txBody>
          <a:bodyPr wrap="square">
            <a:spAutoFit/>
          </a:bodyPr>
          <a:lstStyle/>
          <a:p>
            <a:r>
              <a:rPr lang="en-US" altLang="ko-KR" sz="1200" dirty="0">
                <a:solidFill>
                  <a:srgbClr val="FF0000"/>
                </a:solidFill>
                <a:cs typeface="Arial" pitchFamily="34" charset="0"/>
              </a:rPr>
              <a:t>W/2</a:t>
            </a:r>
            <a:endParaRPr lang="ko-KR" altLang="en-US" sz="1200" dirty="0">
              <a:solidFill>
                <a:srgbClr val="FF0000"/>
              </a:solidFill>
            </a:endParaRPr>
          </a:p>
        </p:txBody>
      </p:sp>
    </p:spTree>
    <p:extLst>
      <p:ext uri="{BB962C8B-B14F-4D97-AF65-F5344CB8AC3E}">
        <p14:creationId xmlns:p14="http://schemas.microsoft.com/office/powerpoint/2010/main" val="28417119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8416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1884165"/>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1884166"/>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1884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63"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CB82EB17-A493-4172-BAEC-358922DB6ECA}" type="slidenum">
              <a:rPr lang="en-US" altLang="ko-KR" sz="1200">
                <a:solidFill>
                  <a:srgbClr val="898989"/>
                </a:solidFill>
              </a:rPr>
              <a:pPr/>
              <a:t>58</a:t>
            </a:fld>
            <a:endParaRPr lang="en-US" altLang="ko-KR" sz="1000">
              <a:solidFill>
                <a:srgbClr val="898989"/>
              </a:solidFill>
            </a:endParaRPr>
          </a:p>
        </p:txBody>
      </p:sp>
      <p:sp>
        <p:nvSpPr>
          <p:cNvPr id="62468" name="Rectangle 3"/>
          <p:cNvSpPr>
            <a:spLocks noGrp="1" noChangeArrowheads="1"/>
          </p:cNvSpPr>
          <p:nvPr>
            <p:ph type="body" idx="1"/>
          </p:nvPr>
        </p:nvSpPr>
        <p:spPr>
          <a:xfrm>
            <a:off x="72008" y="1269131"/>
            <a:ext cx="8964488" cy="3528021"/>
          </a:xfrm>
          <a:extLst>
            <a:ext uri="{FAA26D3D-D897-4be2-8F04-BA451C77F1D7}">
              <ma14:placeholderFlag xmlns:ma14="http://schemas.microsoft.com/office/mac/drawingml/2011/main" xmlns="" val="1"/>
            </a:ext>
          </a:extLst>
        </p:spPr>
        <p:txBody>
          <a:bodyPr/>
          <a:lstStyle/>
          <a:p>
            <a:pPr marL="0" indent="0" eaLnBrk="1" hangingPunct="1">
              <a:lnSpc>
                <a:spcPct val="80000"/>
              </a:lnSpc>
              <a:buNone/>
            </a:pPr>
            <a:endParaRPr lang="en-US" altLang="ko-KR" sz="2400" dirty="0">
              <a:latin typeface="Arial" pitchFamily="34" charset="0"/>
            </a:endParaRPr>
          </a:p>
          <a:p>
            <a:pPr>
              <a:buFont typeface="Wingdings" panose="05000000000000000000" pitchFamily="2" charset="2"/>
              <a:buChar char="v"/>
            </a:pPr>
            <a:r>
              <a:rPr lang="en-US" altLang="ko-KR" sz="2000" dirty="0" err="1">
                <a:latin typeface="Arial" panose="020B0604020202020204" pitchFamily="34" charset="0"/>
                <a:cs typeface="Arial" panose="020B0604020202020204" pitchFamily="34" charset="0"/>
              </a:rPr>
              <a:t>Lisong</a:t>
            </a:r>
            <a:r>
              <a:rPr lang="en-US" altLang="ko-KR" sz="2000" dirty="0">
                <a:latin typeface="Arial" panose="020B0604020202020204" pitchFamily="34" charset="0"/>
                <a:cs typeface="Arial" panose="020B0604020202020204" pitchFamily="34" charset="0"/>
              </a:rPr>
              <a:t> </a:t>
            </a:r>
            <a:r>
              <a:rPr lang="en-US" altLang="ko-KR" sz="2000" dirty="0" smtClean="0">
                <a:latin typeface="Arial" panose="020B0604020202020204" pitchFamily="34" charset="0"/>
                <a:cs typeface="Arial" panose="020B0604020202020204" pitchFamily="34" charset="0"/>
              </a:rPr>
              <a:t>Xu et al., </a:t>
            </a:r>
            <a:r>
              <a:rPr lang="en-US" altLang="ko-KR" sz="2000" dirty="0">
                <a:latin typeface="Arial" panose="020B0604020202020204" pitchFamily="34" charset="0"/>
                <a:cs typeface="Arial" panose="020B0604020202020204" pitchFamily="34" charset="0"/>
              </a:rPr>
              <a:t>“Binary Increase Congestion Control (BIC) </a:t>
            </a:r>
            <a:r>
              <a:rPr lang="en-US" altLang="ko-KR" sz="2000" dirty="0" smtClean="0">
                <a:latin typeface="Arial" panose="020B0604020202020204" pitchFamily="34" charset="0"/>
                <a:cs typeface="Arial" panose="020B0604020202020204" pitchFamily="34" charset="0"/>
              </a:rPr>
              <a:t>for Fast </a:t>
            </a:r>
            <a:r>
              <a:rPr lang="en-US" altLang="ko-KR" sz="2000" dirty="0">
                <a:latin typeface="Arial" panose="020B0604020202020204" pitchFamily="34" charset="0"/>
                <a:cs typeface="Arial" panose="020B0604020202020204" pitchFamily="34" charset="0"/>
              </a:rPr>
              <a:t>Long-Distance Networks”</a:t>
            </a:r>
            <a:endParaRPr lang="en-US" altLang="ko-KR" sz="2000" dirty="0" smtClean="0">
              <a:latin typeface="Arial" panose="020B0604020202020204" pitchFamily="34" charset="0"/>
              <a:cs typeface="Arial" panose="020B0604020202020204" pitchFamily="34" charset="0"/>
            </a:endParaRPr>
          </a:p>
          <a:p>
            <a:pPr>
              <a:buFont typeface="Wingdings" panose="05000000000000000000" pitchFamily="2" charset="2"/>
              <a:buChar char="v"/>
            </a:pPr>
            <a:r>
              <a:rPr lang="en-US" altLang="ko-KR" sz="2000" dirty="0">
                <a:latin typeface="Arial" pitchFamily="34" charset="0"/>
                <a:cs typeface="Arial" panose="020B0604020202020204" pitchFamily="34" charset="0"/>
              </a:rPr>
              <a:t>Sally </a:t>
            </a:r>
            <a:r>
              <a:rPr lang="en-US" altLang="ko-KR" sz="2000" dirty="0" smtClean="0">
                <a:latin typeface="Arial" pitchFamily="34" charset="0"/>
                <a:cs typeface="Arial" panose="020B0604020202020204" pitchFamily="34" charset="0"/>
              </a:rPr>
              <a:t>Floyd et al., </a:t>
            </a:r>
            <a:r>
              <a:rPr lang="en-US" altLang="ko-KR" sz="2000" dirty="0">
                <a:latin typeface="Arial" pitchFamily="34" charset="0"/>
                <a:cs typeface="Arial" panose="020B0604020202020204" pitchFamily="34" charset="0"/>
              </a:rPr>
              <a:t>“Equation-Based Congestion Control for Unicast</a:t>
            </a:r>
          </a:p>
          <a:p>
            <a:pPr>
              <a:buFont typeface="Wingdings" panose="05000000000000000000" pitchFamily="2" charset="2"/>
              <a:buChar char="v"/>
            </a:pPr>
            <a:r>
              <a:rPr lang="en-US" altLang="ko-KR" sz="2000" dirty="0" smtClean="0">
                <a:latin typeface="Arial" pitchFamily="34" charset="0"/>
                <a:cs typeface="Arial" panose="020B0604020202020204" pitchFamily="34" charset="0"/>
              </a:rPr>
              <a:t>Applications”</a:t>
            </a:r>
          </a:p>
          <a:p>
            <a:pPr marL="0" indent="0">
              <a:buNone/>
            </a:pPr>
            <a:endParaRPr lang="en-US" altLang="ko-KR" sz="2000" dirty="0">
              <a:latin typeface="Arial" pitchFamily="34" charset="0"/>
              <a:cs typeface="Arial" panose="020B0604020202020204" pitchFamily="34" charset="0"/>
            </a:endParaRPr>
          </a:p>
          <a:p>
            <a:pPr eaLnBrk="1" hangingPunct="1">
              <a:buFont typeface="Wingdings" panose="05000000000000000000" pitchFamily="2" charset="2"/>
              <a:buChar char="u"/>
            </a:pPr>
            <a:r>
              <a:rPr lang="en-US" altLang="ko-KR" sz="2000" b="1" dirty="0" smtClean="0">
                <a:solidFill>
                  <a:srgbClr val="0000FF"/>
                </a:solidFill>
                <a:latin typeface="Arial" pitchFamily="34" charset="0"/>
              </a:rPr>
              <a:t>Submit less than 1 </a:t>
            </a:r>
            <a:r>
              <a:rPr lang="en-US" altLang="ko-KR" sz="2000" b="1" dirty="0">
                <a:solidFill>
                  <a:srgbClr val="0000FF"/>
                </a:solidFill>
                <a:latin typeface="Arial" pitchFamily="34" charset="0"/>
              </a:rPr>
              <a:t>page report online via KLMS by </a:t>
            </a:r>
            <a:r>
              <a:rPr lang="en-US" altLang="ko-KR" sz="2000" b="1" dirty="0" smtClean="0">
                <a:solidFill>
                  <a:srgbClr val="0000FF"/>
                </a:solidFill>
                <a:latin typeface="Arial" pitchFamily="34" charset="0"/>
              </a:rPr>
              <a:t>6pm Oct. 10 </a:t>
            </a:r>
            <a:r>
              <a:rPr lang="en-US" altLang="ko-KR" sz="2000" b="1" dirty="0">
                <a:solidFill>
                  <a:srgbClr val="0000FF"/>
                </a:solidFill>
                <a:latin typeface="Arial" pitchFamily="34" charset="0"/>
              </a:rPr>
              <a:t>which is the day before the lecture of </a:t>
            </a:r>
            <a:r>
              <a:rPr lang="en-US" altLang="ko-KR" sz="2000" b="1" dirty="0" smtClean="0">
                <a:solidFill>
                  <a:srgbClr val="0000FF"/>
                </a:solidFill>
                <a:latin typeface="Arial" pitchFamily="34" charset="0"/>
              </a:rPr>
              <a:t>Oct. 12 </a:t>
            </a:r>
            <a:r>
              <a:rPr lang="en-US" altLang="ko-KR" sz="2000" b="1" dirty="0">
                <a:solidFill>
                  <a:srgbClr val="0000FF"/>
                </a:solidFill>
                <a:latin typeface="Arial" pitchFamily="34" charset="0"/>
              </a:rPr>
              <a:t>(</a:t>
            </a:r>
            <a:r>
              <a:rPr lang="en-US" altLang="ko-KR" sz="2000" b="1" dirty="0" smtClean="0">
                <a:solidFill>
                  <a:srgbClr val="0000FF"/>
                </a:solidFill>
                <a:latin typeface="Arial" pitchFamily="34" charset="0"/>
              </a:rPr>
              <a:t>Tue.)</a:t>
            </a:r>
            <a:endParaRPr lang="en-US" altLang="ko-KR" sz="2000" b="1" dirty="0">
              <a:solidFill>
                <a:srgbClr val="0000FF"/>
              </a:solidFill>
              <a:latin typeface="Arial" pitchFamily="34" charset="0"/>
            </a:endParaRPr>
          </a:p>
          <a:p>
            <a:pPr eaLnBrk="1" hangingPunct="1">
              <a:buFont typeface="Wingdings" panose="05000000000000000000" pitchFamily="2" charset="2"/>
              <a:buChar char="u"/>
            </a:pPr>
            <a:r>
              <a:rPr lang="en-US" altLang="ko-KR" sz="2000" b="1" dirty="0">
                <a:solidFill>
                  <a:srgbClr val="0000FF"/>
                </a:solidFill>
                <a:latin typeface="Arial" pitchFamily="34" charset="0"/>
              </a:rPr>
              <a:t>Submit </a:t>
            </a:r>
            <a:r>
              <a:rPr lang="en-US" altLang="ko-KR" sz="2000" b="1" dirty="0" smtClean="0">
                <a:solidFill>
                  <a:srgbClr val="0000FF"/>
                </a:solidFill>
                <a:latin typeface="Arial" pitchFamily="34" charset="0"/>
              </a:rPr>
              <a:t>also hard copy report </a:t>
            </a:r>
            <a:r>
              <a:rPr lang="en-US" altLang="ko-KR" sz="2000" b="1" dirty="0">
                <a:solidFill>
                  <a:srgbClr val="0000FF"/>
                </a:solidFill>
                <a:latin typeface="Arial" pitchFamily="34" charset="0"/>
              </a:rPr>
              <a:t>at the beginning of the lecture of Oct. </a:t>
            </a:r>
            <a:r>
              <a:rPr lang="en-US" altLang="ko-KR" sz="2000" b="1" dirty="0" smtClean="0">
                <a:solidFill>
                  <a:srgbClr val="0000FF"/>
                </a:solidFill>
                <a:latin typeface="Arial" pitchFamily="34" charset="0"/>
              </a:rPr>
              <a:t>12 </a:t>
            </a:r>
            <a:r>
              <a:rPr lang="en-US" altLang="ko-KR" sz="2000" b="1" dirty="0">
                <a:solidFill>
                  <a:srgbClr val="0000FF"/>
                </a:solidFill>
                <a:latin typeface="Arial" pitchFamily="34" charset="0"/>
              </a:rPr>
              <a:t>(</a:t>
            </a:r>
            <a:r>
              <a:rPr lang="en-US" altLang="ko-KR" sz="2000" b="1" dirty="0" smtClean="0">
                <a:solidFill>
                  <a:srgbClr val="0000FF"/>
                </a:solidFill>
                <a:latin typeface="Arial" pitchFamily="34" charset="0"/>
              </a:rPr>
              <a:t>Tue.) </a:t>
            </a:r>
            <a:r>
              <a:rPr lang="en-US" altLang="ko-KR" sz="2000" b="1" dirty="0">
                <a:solidFill>
                  <a:srgbClr val="0000FF"/>
                </a:solidFill>
                <a:latin typeface="Arial" pitchFamily="34" charset="0"/>
              </a:rPr>
              <a:t>as attendance check and for discussion </a:t>
            </a:r>
            <a:endParaRPr lang="en-US" altLang="ko-KR" sz="2000" b="1" dirty="0" smtClean="0">
              <a:solidFill>
                <a:srgbClr val="0000FF"/>
              </a:solidFill>
              <a:latin typeface="Arial" pitchFamily="34" charset="0"/>
            </a:endParaRPr>
          </a:p>
          <a:p>
            <a:pPr marL="0" indent="0" eaLnBrk="1" hangingPunct="1">
              <a:buNone/>
            </a:pPr>
            <a:endParaRPr lang="en-US" altLang="ko-KR" sz="2000" b="1" dirty="0">
              <a:solidFill>
                <a:srgbClr val="0000FF"/>
              </a:solidFill>
              <a:latin typeface="Arial" pitchFamily="34" charset="0"/>
            </a:endParaRPr>
          </a:p>
          <a:p>
            <a:pPr marL="0" indent="0" eaLnBrk="1" hangingPunct="1">
              <a:buNone/>
            </a:pPr>
            <a:endParaRPr lang="en-US" altLang="ko-KR" sz="2000" b="1" dirty="0">
              <a:solidFill>
                <a:srgbClr val="0000FF"/>
              </a:solidFill>
              <a:latin typeface="Arial" pitchFamily="34" charset="0"/>
            </a:endParaRPr>
          </a:p>
          <a:p>
            <a:pPr eaLnBrk="1" hangingPunct="1">
              <a:lnSpc>
                <a:spcPct val="80000"/>
              </a:lnSpc>
            </a:pPr>
            <a:endParaRPr lang="en-US" altLang="ko-KR" sz="2000" dirty="0" smtClean="0">
              <a:latin typeface="Arial" pitchFamily="34" charset="0"/>
            </a:endParaRPr>
          </a:p>
        </p:txBody>
      </p:sp>
      <p:sp>
        <p:nvSpPr>
          <p:cNvPr id="6" name="Rectangle 2"/>
          <p:cNvSpPr>
            <a:spLocks noGrp="1" noChangeArrowheads="1"/>
          </p:cNvSpPr>
          <p:nvPr>
            <p:ph type="title"/>
          </p:nvPr>
        </p:nvSpPr>
        <p:spPr>
          <a:xfrm>
            <a:off x="395536" y="260648"/>
            <a:ext cx="7451725" cy="647700"/>
          </a:xfrm>
          <a:extLst>
            <a:ext uri="{FAA26D3D-D897-4be2-8F04-BA451C77F1D7}">
              <ma14:placeholderFlag xmlns:ma14="http://schemas.microsoft.com/office/mac/drawingml/2011/main" xmlns="" val="1"/>
            </a:ext>
          </a:extLst>
        </p:spPr>
        <p:txBody>
          <a:bodyPr/>
          <a:lstStyle/>
          <a:p>
            <a:pPr eaLnBrk="1" hangingPunct="1">
              <a:defRPr/>
            </a:pPr>
            <a:r>
              <a:rPr lang="en-US" altLang="ko-KR" sz="3200" dirty="0" smtClean="0">
                <a:latin typeface="Arial" charset="0"/>
              </a:rPr>
              <a:t>Reading Assignment</a:t>
            </a:r>
            <a:endParaRPr lang="en-US" altLang="ko-KR" sz="3200" dirty="0">
              <a:latin typeface="Arial" charset="0"/>
            </a:endParaRPr>
          </a:p>
        </p:txBody>
      </p:sp>
    </p:spTree>
    <p:extLst>
      <p:ext uri="{BB962C8B-B14F-4D97-AF65-F5344CB8AC3E}">
        <p14:creationId xmlns:p14="http://schemas.microsoft.com/office/powerpoint/2010/main" val="15954533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CB82EB17-A493-4172-BAEC-358922DB6ECA}" type="slidenum">
              <a:rPr lang="en-US" altLang="ko-KR" sz="1200">
                <a:solidFill>
                  <a:srgbClr val="898989"/>
                </a:solidFill>
              </a:rPr>
              <a:pPr/>
              <a:t>59</a:t>
            </a:fld>
            <a:endParaRPr lang="en-US" altLang="ko-KR" sz="1000" dirty="0">
              <a:solidFill>
                <a:srgbClr val="898989"/>
              </a:solidFill>
            </a:endParaRPr>
          </a:p>
        </p:txBody>
      </p:sp>
      <p:sp>
        <p:nvSpPr>
          <p:cNvPr id="62468" name="Rectangle 3"/>
          <p:cNvSpPr>
            <a:spLocks noGrp="1" noChangeArrowheads="1"/>
          </p:cNvSpPr>
          <p:nvPr>
            <p:ph type="body" idx="1"/>
          </p:nvPr>
        </p:nvSpPr>
        <p:spPr>
          <a:xfrm>
            <a:off x="35496" y="1268760"/>
            <a:ext cx="8964488" cy="4824165"/>
          </a:xfrm>
          <a:extLst>
            <a:ext uri="{FAA26D3D-D897-4be2-8F04-BA451C77F1D7}">
              <ma14:placeholderFlag xmlns="" xmlns:ma14="http://schemas.microsoft.com/office/mac/drawingml/2011/main" val="1"/>
            </a:ext>
          </a:extLst>
        </p:spPr>
        <p:txBody>
          <a:bodyPr/>
          <a:lstStyle/>
          <a:p>
            <a:r>
              <a:rPr lang="en-US" altLang="ko-KR" sz="1800" dirty="0"/>
              <a:t>But, In current network has become a more complicated system. Congestion </a:t>
            </a:r>
            <a:r>
              <a:rPr lang="en-US" altLang="ko-KR" sz="1800" dirty="0" smtClean="0"/>
              <a:t>window has </a:t>
            </a:r>
            <a:r>
              <a:rPr lang="en-US" altLang="ko-KR" sz="1800" dirty="0"/>
              <a:t>to be adjusted by flow type. There are two types of flow, First is short flow, such as </a:t>
            </a:r>
            <a:r>
              <a:rPr lang="en-US" altLang="ko-KR" sz="1800" dirty="0" smtClean="0"/>
              <a:t>Http traffic </a:t>
            </a:r>
            <a:r>
              <a:rPr lang="en-US" altLang="ko-KR" sz="1800" dirty="0"/>
              <a:t>that is sensitive to latency. And the other one is long flow, That is </a:t>
            </a:r>
            <a:r>
              <a:rPr lang="en-US" altLang="ko-KR" sz="1800" dirty="0" smtClean="0"/>
              <a:t>throughput sensitive. This </a:t>
            </a:r>
            <a:r>
              <a:rPr lang="en-US" altLang="ko-KR" sz="1800" dirty="0"/>
              <a:t>paper only deal with throughput based congestion control. But nowadays </a:t>
            </a:r>
            <a:r>
              <a:rPr lang="en-US" altLang="ko-KR" sz="1800" dirty="0" smtClean="0"/>
              <a:t>latency sensitive </a:t>
            </a:r>
            <a:r>
              <a:rPr lang="en-US" altLang="ko-KR" sz="1800" dirty="0"/>
              <a:t>flow become more important for user experience</a:t>
            </a:r>
            <a:r>
              <a:rPr lang="en-US" altLang="ko-KR" sz="1800" dirty="0" smtClean="0"/>
              <a:t>.</a:t>
            </a:r>
          </a:p>
          <a:p>
            <a:r>
              <a:rPr lang="en-US" altLang="ko-KR" sz="1800" dirty="0"/>
              <a:t>However, packet conservation was not valid in </a:t>
            </a:r>
            <a:r>
              <a:rPr lang="en-US" altLang="ko-KR" sz="1800" dirty="0" smtClean="0"/>
              <a:t>the network </a:t>
            </a:r>
            <a:r>
              <a:rPr lang="en-US" altLang="ko-KR" sz="1800" dirty="0"/>
              <a:t>because new packets are put into the network even if old packets do not </a:t>
            </a:r>
            <a:r>
              <a:rPr lang="en-US" altLang="ko-KR" sz="1800" dirty="0" smtClean="0"/>
              <a:t>leave yet</a:t>
            </a:r>
            <a:r>
              <a:rPr lang="en-US" altLang="ko-KR" sz="1800" dirty="0"/>
              <a:t>. The network connection may not maintain the equilibrium. The sender may </a:t>
            </a:r>
            <a:r>
              <a:rPr lang="en-US" altLang="ko-KR" sz="1800" dirty="0" smtClean="0"/>
              <a:t>not consider </a:t>
            </a:r>
            <a:r>
              <a:rPr lang="en-US" altLang="ko-KR" sz="1800" dirty="0"/>
              <a:t>that the ACK is still traveling in the network. The network resources may </a:t>
            </a:r>
            <a:r>
              <a:rPr lang="en-US" altLang="ko-KR" sz="1800" dirty="0" smtClean="0"/>
              <a:t>often reach </a:t>
            </a:r>
            <a:r>
              <a:rPr lang="en-US" altLang="ko-KR" sz="1800" dirty="0"/>
              <a:t>upper bound of its </a:t>
            </a:r>
            <a:r>
              <a:rPr lang="en-US" altLang="ko-KR" sz="1800" dirty="0" smtClean="0"/>
              <a:t>limitation. I </a:t>
            </a:r>
            <a:r>
              <a:rPr lang="en-US" altLang="ko-KR" sz="1800" dirty="0"/>
              <a:t>wonder why the designers of the internet had such “packet </a:t>
            </a:r>
            <a:r>
              <a:rPr lang="en-US" altLang="ko-KR" sz="1800" dirty="0" smtClean="0"/>
              <a:t>conservations” assumption </a:t>
            </a:r>
            <a:r>
              <a:rPr lang="en-US" altLang="ko-KR" sz="1800" dirty="0"/>
              <a:t>at that time. Even though the connections between the sender and the </a:t>
            </a:r>
            <a:r>
              <a:rPr lang="en-US" altLang="ko-KR" sz="1800" dirty="0" smtClean="0"/>
              <a:t>receiver maintain </a:t>
            </a:r>
            <a:r>
              <a:rPr lang="en-US" altLang="ko-KR" sz="1800" dirty="0"/>
              <a:t>1:1, the traveling time of packets can be exceeded for some reasons. As the </a:t>
            </a:r>
            <a:r>
              <a:rPr lang="en-US" altLang="ko-KR" sz="1800" dirty="0" smtClean="0"/>
              <a:t>end to-end properties</a:t>
            </a:r>
            <a:r>
              <a:rPr lang="en-US" altLang="ko-KR" sz="1800" dirty="0"/>
              <a:t>, the sender can push packets into the network at any time.</a:t>
            </a:r>
            <a:endParaRPr lang="en-US" altLang="ko-KR" sz="1800" dirty="0" smtClean="0"/>
          </a:p>
        </p:txBody>
      </p:sp>
      <p:sp>
        <p:nvSpPr>
          <p:cNvPr id="6" name="Rectangle 2"/>
          <p:cNvSpPr>
            <a:spLocks noGrp="1" noChangeArrowheads="1"/>
          </p:cNvSpPr>
          <p:nvPr>
            <p:ph type="title"/>
          </p:nvPr>
        </p:nvSpPr>
        <p:spPr>
          <a:xfrm>
            <a:off x="395536" y="260648"/>
            <a:ext cx="7451725" cy="647700"/>
          </a:xfrm>
          <a:extLst>
            <a:ext uri="{FAA26D3D-D897-4be2-8F04-BA451C77F1D7}">
              <ma14:placeholderFlag xmlns="" xmlns:ma14="http://schemas.microsoft.com/office/mac/drawingml/2011/main" val="1"/>
            </a:ext>
          </a:extLst>
        </p:spPr>
        <p:txBody>
          <a:bodyPr/>
          <a:lstStyle/>
          <a:p>
            <a:pPr eaLnBrk="1" hangingPunct="1">
              <a:defRPr/>
            </a:pPr>
            <a:r>
              <a:rPr lang="fr-FR" altLang="ko-KR" sz="3200" dirty="0" smtClean="0">
                <a:latin typeface="Arial" charset="0"/>
              </a:rPr>
              <a:t>Discussion: </a:t>
            </a:r>
            <a:r>
              <a:rPr lang="fr-FR" altLang="ko-KR" sz="2800" i="1" dirty="0" smtClean="0">
                <a:solidFill>
                  <a:srgbClr val="FF0000"/>
                </a:solidFill>
                <a:latin typeface="Arial" charset="0"/>
              </a:rPr>
              <a:t>picked up randomly</a:t>
            </a:r>
            <a:r>
              <a:rPr lang="ko-KR" altLang="en-US" sz="2800" i="1" dirty="0" smtClean="0">
                <a:solidFill>
                  <a:srgbClr val="FF0000"/>
                </a:solidFill>
                <a:latin typeface="Arial" charset="0"/>
              </a:rPr>
              <a:t> </a:t>
            </a:r>
            <a:endParaRPr lang="en-US" altLang="ko-KR" sz="3200" i="1" dirty="0">
              <a:solidFill>
                <a:srgbClr val="FF0000"/>
              </a:solidFill>
              <a:latin typeface="Arial" charset="0"/>
            </a:endParaRPr>
          </a:p>
        </p:txBody>
      </p:sp>
    </p:spTree>
    <p:extLst>
      <p:ext uri="{BB962C8B-B14F-4D97-AF65-F5344CB8AC3E}">
        <p14:creationId xmlns:p14="http://schemas.microsoft.com/office/powerpoint/2010/main" val="38030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3"/>
          <p:cNvSpPr>
            <a:spLocks noGrp="1"/>
          </p:cNvSpPr>
          <p:nvPr>
            <p:ph type="sldNum" sz="quarter" idx="4294967295"/>
          </p:nvPr>
        </p:nvSpPr>
        <p:spPr>
          <a:xfrm>
            <a:off x="7000875" y="6240463"/>
            <a:ext cx="1905000" cy="457200"/>
          </a:xfrm>
          <a:prstGeom prst="rect">
            <a:avLst/>
          </a:prstGeom>
        </p:spPr>
        <p:txBody>
          <a:bodyPr/>
          <a:lstStyle/>
          <a:p>
            <a:fld id="{FAED9C89-DF67-450A-9AEE-933D54C04C1A}" type="slidenum">
              <a:rPr lang="en-US" altLang="ko-KR">
                <a:cs typeface="Arial" pitchFamily="34" charset="0"/>
              </a:rPr>
              <a:pPr/>
              <a:t>6</a:t>
            </a:fld>
            <a:endParaRPr lang="en-US" altLang="ko-KR" sz="1000">
              <a:cs typeface="Arial" pitchFamily="34" charset="0"/>
            </a:endParaRPr>
          </a:p>
        </p:txBody>
      </p:sp>
      <p:sp>
        <p:nvSpPr>
          <p:cNvPr id="1712130" name="Rectangle 2"/>
          <p:cNvSpPr>
            <a:spLocks noGrp="1" noChangeArrowheads="1"/>
          </p:cNvSpPr>
          <p:nvPr>
            <p:ph type="title"/>
          </p:nvPr>
        </p:nvSpPr>
        <p:spPr>
          <a:xfrm>
            <a:off x="701675" y="400050"/>
            <a:ext cx="8137525" cy="647700"/>
          </a:xfrm>
        </p:spPr>
        <p:txBody>
          <a:bodyPr/>
          <a:lstStyle/>
          <a:p>
            <a:r>
              <a:rPr lang="en-US" altLang="ko-KR" dirty="0">
                <a:latin typeface="Arial" pitchFamily="34" charset="0"/>
                <a:cs typeface="Arial" pitchFamily="34" charset="0"/>
              </a:rPr>
              <a:t>TCP flow </a:t>
            </a:r>
            <a:r>
              <a:rPr lang="en-US" altLang="ko-KR" dirty="0" smtClean="0">
                <a:latin typeface="Arial" pitchFamily="34" charset="0"/>
                <a:cs typeface="Arial" pitchFamily="34" charset="0"/>
              </a:rPr>
              <a:t>control</a:t>
            </a:r>
            <a:endParaRPr lang="en-US" altLang="ko-KR" dirty="0">
              <a:latin typeface="Arial" pitchFamily="34" charset="0"/>
              <a:cs typeface="Arial" pitchFamily="34" charset="0"/>
            </a:endParaRPr>
          </a:p>
        </p:txBody>
      </p:sp>
      <p:sp>
        <p:nvSpPr>
          <p:cNvPr id="1712131" name="Rectangle 3"/>
          <p:cNvSpPr>
            <a:spLocks noGrp="1" noChangeArrowheads="1"/>
          </p:cNvSpPr>
          <p:nvPr>
            <p:ph type="body" idx="1"/>
          </p:nvPr>
        </p:nvSpPr>
        <p:spPr>
          <a:xfrm>
            <a:off x="152400" y="1219200"/>
            <a:ext cx="8458200" cy="581025"/>
          </a:xfrm>
        </p:spPr>
        <p:txBody>
          <a:bodyPr/>
          <a:lstStyle/>
          <a:p>
            <a:endParaRPr lang="en-US" altLang="ko-KR" sz="2600">
              <a:latin typeface="Arial" pitchFamily="34" charset="0"/>
              <a:cs typeface="Arial" pitchFamily="34" charset="0"/>
            </a:endParaRPr>
          </a:p>
          <a:p>
            <a:endParaRPr lang="en-US" altLang="ko-KR" sz="2400">
              <a:latin typeface="Arial" pitchFamily="34" charset="0"/>
              <a:cs typeface="Arial" pitchFamily="34" charset="0"/>
            </a:endParaRPr>
          </a:p>
          <a:p>
            <a:endParaRPr lang="en-US" altLang="ko-KR" sz="2400">
              <a:latin typeface="Arial" pitchFamily="34" charset="0"/>
              <a:cs typeface="Arial" pitchFamily="34" charset="0"/>
            </a:endParaRPr>
          </a:p>
        </p:txBody>
      </p:sp>
      <p:sp>
        <p:nvSpPr>
          <p:cNvPr id="1712132" name="Rectangle 4"/>
          <p:cNvSpPr>
            <a:spLocks noChangeArrowheads="1"/>
          </p:cNvSpPr>
          <p:nvPr/>
        </p:nvSpPr>
        <p:spPr bwMode="auto">
          <a:xfrm>
            <a:off x="152400" y="1219200"/>
            <a:ext cx="8883650" cy="89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eaLnBrk="1" hangingPunct="1">
              <a:spcBef>
                <a:spcPct val="20000"/>
              </a:spcBef>
              <a:buClr>
                <a:schemeClr val="accent2"/>
              </a:buClr>
              <a:buSzPct val="75000"/>
              <a:buFont typeface="Monotype Sorts" pitchFamily="2" charset="2"/>
              <a:buChar char="u"/>
            </a:pPr>
            <a:r>
              <a:rPr lang="en-US" altLang="ko-KR" sz="2800" dirty="0">
                <a:cs typeface="Arial" pitchFamily="34" charset="0"/>
              </a:rPr>
              <a:t>Sliding window with cumulative </a:t>
            </a:r>
            <a:r>
              <a:rPr lang="en-US" altLang="ko-KR" sz="2800" dirty="0" err="1">
                <a:cs typeface="Arial" pitchFamily="34" charset="0"/>
              </a:rPr>
              <a:t>acks</a:t>
            </a:r>
            <a:endParaRPr lang="en-US" altLang="ko-KR" sz="2800" dirty="0">
              <a:cs typeface="Arial" pitchFamily="34" charset="0"/>
            </a:endParaRPr>
          </a:p>
          <a:p>
            <a:pPr marL="742950" lvl="1" indent="-285750" eaLnBrk="1" hangingPunct="1">
              <a:spcBef>
                <a:spcPct val="20000"/>
              </a:spcBef>
              <a:buClr>
                <a:schemeClr val="tx1"/>
              </a:buClr>
              <a:buFontTx/>
              <a:buChar char="–"/>
            </a:pPr>
            <a:r>
              <a:rPr lang="en-US" altLang="ko-KR" sz="2400" dirty="0" err="1">
                <a:cs typeface="Arial" pitchFamily="34" charset="0"/>
              </a:rPr>
              <a:t>Ack</a:t>
            </a:r>
            <a:r>
              <a:rPr lang="en-US" altLang="ko-KR" sz="2400" dirty="0">
                <a:cs typeface="Arial" pitchFamily="34" charset="0"/>
              </a:rPr>
              <a:t> field contains last in-order packet received</a:t>
            </a:r>
          </a:p>
          <a:p>
            <a:pPr marL="742950" lvl="1" indent="-285750" eaLnBrk="1" hangingPunct="1">
              <a:spcBef>
                <a:spcPct val="20000"/>
              </a:spcBef>
              <a:buClr>
                <a:schemeClr val="tx1"/>
              </a:buClr>
              <a:buFontTx/>
              <a:buChar char="–"/>
            </a:pPr>
            <a:r>
              <a:rPr lang="en-US" altLang="ko-KR" sz="2400" dirty="0">
                <a:cs typeface="Arial" pitchFamily="34" charset="0"/>
              </a:rPr>
              <a:t>Duplicate </a:t>
            </a:r>
            <a:r>
              <a:rPr lang="en-US" altLang="ko-KR" sz="2400" dirty="0" err="1">
                <a:cs typeface="Arial" pitchFamily="34" charset="0"/>
              </a:rPr>
              <a:t>acks</a:t>
            </a:r>
            <a:r>
              <a:rPr lang="en-US" altLang="ko-KR" sz="2400" dirty="0">
                <a:cs typeface="Arial" pitchFamily="34" charset="0"/>
              </a:rPr>
              <a:t> sent when out-of-order packet received</a:t>
            </a:r>
            <a:endParaRPr lang="en-US" altLang="ko-KR" sz="2000" dirty="0">
              <a:cs typeface="Arial" pitchFamily="34" charset="0"/>
            </a:endParaRPr>
          </a:p>
          <a:p>
            <a:pPr marL="742950" lvl="1" indent="-285750" eaLnBrk="1" hangingPunct="1">
              <a:spcBef>
                <a:spcPct val="20000"/>
              </a:spcBef>
              <a:buClr>
                <a:schemeClr val="tx1"/>
              </a:buClr>
              <a:buFontTx/>
              <a:buChar char="–"/>
            </a:pPr>
            <a:r>
              <a:rPr lang="en-US" altLang="ko-KR" sz="2400" dirty="0">
                <a:cs typeface="Arial" pitchFamily="34" charset="0"/>
              </a:rPr>
              <a:t>ACK with a message of the form (A</a:t>
            </a:r>
            <a:r>
              <a:rPr lang="en-US" altLang="ko-KR" sz="2400" i="1" dirty="0">
                <a:cs typeface="Arial" pitchFamily="34" charset="0"/>
              </a:rPr>
              <a:t>=i</a:t>
            </a:r>
            <a:r>
              <a:rPr lang="en-US" altLang="ko-KR" sz="2400" dirty="0">
                <a:cs typeface="Arial" pitchFamily="34" charset="0"/>
              </a:rPr>
              <a:t>, W=</a:t>
            </a:r>
            <a:r>
              <a:rPr lang="en-US" altLang="ko-KR" sz="2400" i="1" dirty="0">
                <a:cs typeface="Arial" pitchFamily="34" charset="0"/>
              </a:rPr>
              <a:t>j) </a:t>
            </a:r>
            <a:r>
              <a:rPr lang="en-US" altLang="ko-KR" sz="2400" dirty="0">
                <a:cs typeface="Arial" pitchFamily="34" charset="0"/>
              </a:rPr>
              <a:t>means</a:t>
            </a:r>
          </a:p>
          <a:p>
            <a:pPr marL="1143000" lvl="2" indent="-228600" eaLnBrk="1" hangingPunct="1">
              <a:spcBef>
                <a:spcPct val="20000"/>
              </a:spcBef>
              <a:buClr>
                <a:schemeClr val="tx1"/>
              </a:buClr>
              <a:buFontTx/>
              <a:buChar char="»"/>
            </a:pPr>
            <a:r>
              <a:rPr lang="en-US" altLang="ko-KR" sz="2000" dirty="0">
                <a:cs typeface="Arial" pitchFamily="34" charset="0"/>
              </a:rPr>
              <a:t>All octets through </a:t>
            </a:r>
            <a:r>
              <a:rPr lang="en-US" altLang="ko-KR" sz="2000" i="1" dirty="0">
                <a:cs typeface="Arial" pitchFamily="34" charset="0"/>
              </a:rPr>
              <a:t>i</a:t>
            </a:r>
            <a:r>
              <a:rPr lang="en-US" altLang="ko-KR" sz="2000" dirty="0">
                <a:cs typeface="Arial" pitchFamily="34" charset="0"/>
              </a:rPr>
              <a:t>-1are acknowledged: Sender can send from </a:t>
            </a:r>
            <a:r>
              <a:rPr lang="en-US" altLang="ko-KR" sz="2000" i="1" dirty="0">
                <a:cs typeface="Arial" pitchFamily="34" charset="0"/>
              </a:rPr>
              <a:t>i </a:t>
            </a:r>
          </a:p>
          <a:p>
            <a:pPr marL="1143000" lvl="2" indent="-228600" eaLnBrk="1" hangingPunct="1">
              <a:spcBef>
                <a:spcPct val="20000"/>
              </a:spcBef>
              <a:buClr>
                <a:schemeClr val="tx1"/>
              </a:buClr>
              <a:buFontTx/>
              <a:buChar char="»"/>
            </a:pPr>
            <a:r>
              <a:rPr lang="en-US" altLang="ko-KR" sz="2000" dirty="0">
                <a:cs typeface="Arial" pitchFamily="34" charset="0"/>
              </a:rPr>
              <a:t>Permission is granted to send an window of </a:t>
            </a:r>
            <a:r>
              <a:rPr lang="en-US" altLang="ko-KR" sz="2000" i="1" dirty="0">
                <a:cs typeface="Arial" pitchFamily="34" charset="0"/>
              </a:rPr>
              <a:t>j</a:t>
            </a:r>
            <a:r>
              <a:rPr lang="en-US" altLang="ko-KR" sz="2000" dirty="0">
                <a:cs typeface="Arial" pitchFamily="34" charset="0"/>
              </a:rPr>
              <a:t> octets. </a:t>
            </a:r>
            <a:r>
              <a:rPr lang="en-US" altLang="ko-KR" sz="2000" i="1" dirty="0">
                <a:cs typeface="Arial" pitchFamily="34" charset="0"/>
              </a:rPr>
              <a:t>i </a:t>
            </a:r>
            <a:r>
              <a:rPr lang="en-US" altLang="ko-KR" sz="2000" dirty="0">
                <a:cs typeface="Arial" pitchFamily="34" charset="0"/>
              </a:rPr>
              <a:t>through </a:t>
            </a:r>
            <a:r>
              <a:rPr lang="en-US" altLang="ko-KR" sz="2000" i="1" dirty="0" err="1">
                <a:cs typeface="Arial" pitchFamily="34" charset="0"/>
              </a:rPr>
              <a:t>i+j</a:t>
            </a:r>
            <a:r>
              <a:rPr lang="en-US" altLang="ko-KR" sz="2000" dirty="0">
                <a:cs typeface="Arial" pitchFamily="34" charset="0"/>
              </a:rPr>
              <a:t> </a:t>
            </a:r>
            <a:r>
              <a:rPr lang="en-US" altLang="ko-KR" sz="2000" dirty="0" smtClean="0">
                <a:cs typeface="Arial" pitchFamily="34" charset="0"/>
              </a:rPr>
              <a:t>– 1: </a:t>
            </a:r>
            <a:r>
              <a:rPr lang="en-US" altLang="ko-KR" sz="2000" b="1" dirty="0" smtClean="0">
                <a:solidFill>
                  <a:srgbClr val="0000FF"/>
                </a:solidFill>
                <a:cs typeface="Arial" pitchFamily="34" charset="0"/>
              </a:rPr>
              <a:t>receiver’s advertised window</a:t>
            </a:r>
            <a:endParaRPr lang="en-US" altLang="ko-KR" sz="1800" b="1" i="1" dirty="0">
              <a:solidFill>
                <a:srgbClr val="0000FF"/>
              </a:solidFill>
              <a:cs typeface="Arial" pitchFamily="34" charset="0"/>
            </a:endParaRPr>
          </a:p>
          <a:p>
            <a:pPr marL="742950" lvl="1" indent="-285750" eaLnBrk="1" hangingPunct="1">
              <a:spcBef>
                <a:spcPct val="20000"/>
              </a:spcBef>
              <a:buClr>
                <a:schemeClr val="tx1"/>
              </a:buClr>
              <a:buFontTx/>
              <a:buChar char="–"/>
            </a:pPr>
            <a:r>
              <a:rPr lang="en-US" altLang="ko-KR" sz="2400" dirty="0" smtClean="0">
                <a:cs typeface="Arial" pitchFamily="34" charset="0"/>
              </a:rPr>
              <a:t>The </a:t>
            </a:r>
            <a:r>
              <a:rPr lang="en-US" altLang="ko-KR" sz="2400" dirty="0">
                <a:cs typeface="Arial" pitchFamily="34" charset="0"/>
              </a:rPr>
              <a:t>receiver can increase throughput by</a:t>
            </a:r>
          </a:p>
          <a:p>
            <a:pPr marL="1143000" lvl="2" indent="-228600" eaLnBrk="1" hangingPunct="1">
              <a:spcBef>
                <a:spcPct val="20000"/>
              </a:spcBef>
              <a:buClr>
                <a:schemeClr val="tx1"/>
              </a:buClr>
              <a:buFontTx/>
              <a:buChar char="»"/>
            </a:pPr>
            <a:r>
              <a:rPr lang="en-US" altLang="ko-KR" sz="2000" dirty="0">
                <a:solidFill>
                  <a:srgbClr val="0000FF"/>
                </a:solidFill>
                <a:cs typeface="Arial" pitchFamily="34" charset="0"/>
              </a:rPr>
              <a:t>optimistically granting credit for space it does not have</a:t>
            </a:r>
            <a:r>
              <a:rPr lang="en-US" altLang="ko-KR" sz="2000" dirty="0">
                <a:cs typeface="Arial" pitchFamily="34" charset="0"/>
              </a:rPr>
              <a:t>.(think RTT)</a:t>
            </a:r>
          </a:p>
          <a:p>
            <a:pPr marL="1143000" lvl="2" indent="-228600" eaLnBrk="1" hangingPunct="1">
              <a:spcBef>
                <a:spcPct val="20000"/>
              </a:spcBef>
              <a:buClr>
                <a:schemeClr val="tx1"/>
              </a:buClr>
              <a:buFontTx/>
              <a:buChar char="»"/>
            </a:pPr>
            <a:r>
              <a:rPr lang="en-US" altLang="ko-KR" sz="2000" dirty="0" smtClean="0">
                <a:cs typeface="Arial" pitchFamily="34" charset="0"/>
              </a:rPr>
              <a:t>Long </a:t>
            </a:r>
            <a:r>
              <a:rPr lang="en-US" altLang="ko-KR" sz="2000" dirty="0">
                <a:cs typeface="Arial" pitchFamily="34" charset="0"/>
              </a:rPr>
              <a:t>distance with high speed links?, short distance with low speed links?</a:t>
            </a:r>
            <a:endParaRPr lang="en-US" altLang="ko-KR" sz="1800" dirty="0">
              <a:cs typeface="Arial" pitchFamily="34" charset="0"/>
            </a:endParaRPr>
          </a:p>
        </p:txBody>
      </p:sp>
    </p:spTree>
    <p:extLst>
      <p:ext uri="{BB962C8B-B14F-4D97-AF65-F5344CB8AC3E}">
        <p14:creationId xmlns:p14="http://schemas.microsoft.com/office/powerpoint/2010/main" val="18440575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슬라이드 번호 개체 틀 3"/>
          <p:cNvSpPr>
            <a:spLocks noGrp="1"/>
          </p:cNvSpPr>
          <p:nvPr>
            <p:ph type="sldNum" sz="quarter" idx="4294967295"/>
          </p:nvPr>
        </p:nvSpPr>
        <p:spPr bwMode="auto">
          <a:xfrm>
            <a:off x="7000875" y="6240463"/>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CB82EB17-A493-4172-BAEC-358922DB6ECA}" type="slidenum">
              <a:rPr lang="en-US" altLang="ko-KR" sz="1200">
                <a:solidFill>
                  <a:srgbClr val="898989"/>
                </a:solidFill>
              </a:rPr>
              <a:pPr/>
              <a:t>60</a:t>
            </a:fld>
            <a:endParaRPr lang="en-US" altLang="ko-KR" sz="1000" dirty="0">
              <a:solidFill>
                <a:srgbClr val="898989"/>
              </a:solidFill>
            </a:endParaRPr>
          </a:p>
        </p:txBody>
      </p:sp>
      <p:sp>
        <p:nvSpPr>
          <p:cNvPr id="62468" name="Rectangle 3"/>
          <p:cNvSpPr>
            <a:spLocks noGrp="1" noChangeArrowheads="1"/>
          </p:cNvSpPr>
          <p:nvPr>
            <p:ph type="body" idx="1"/>
          </p:nvPr>
        </p:nvSpPr>
        <p:spPr>
          <a:xfrm>
            <a:off x="35496" y="1268760"/>
            <a:ext cx="8964488" cy="4824165"/>
          </a:xfrm>
          <a:extLst>
            <a:ext uri="{FAA26D3D-D897-4be2-8F04-BA451C77F1D7}">
              <ma14:placeholderFlag xmlns="" xmlns:ma14="http://schemas.microsoft.com/office/mac/drawingml/2011/main" val="1"/>
            </a:ext>
          </a:extLst>
        </p:spPr>
        <p:txBody>
          <a:bodyPr/>
          <a:lstStyle/>
          <a:p>
            <a:r>
              <a:rPr lang="en-US" altLang="ko-KR" sz="1800" dirty="0"/>
              <a:t>First of all, I am curious about the simulations. The simulation cannot deal with </a:t>
            </a:r>
            <a:r>
              <a:rPr lang="en-US" altLang="ko-KR" sz="1800" dirty="0" smtClean="0"/>
              <a:t>all kinds </a:t>
            </a:r>
            <a:r>
              <a:rPr lang="en-US" altLang="ko-KR" sz="1800" dirty="0"/>
              <a:t>of real world situations. Also, the period of that time (93’) may not be </a:t>
            </a:r>
            <a:r>
              <a:rPr lang="en-US" altLang="ko-KR" sz="1800" dirty="0" smtClean="0"/>
              <a:t>correspond with </a:t>
            </a:r>
            <a:r>
              <a:rPr lang="en-US" altLang="ko-KR" sz="1800" dirty="0"/>
              <a:t>other ages. Finally, the implementation of TCP may affect the performance </a:t>
            </a:r>
            <a:r>
              <a:rPr lang="en-US" altLang="ko-KR" sz="1800" dirty="0" smtClean="0"/>
              <a:t>seriously. Even </a:t>
            </a:r>
            <a:r>
              <a:rPr lang="en-US" altLang="ko-KR" sz="1800" dirty="0"/>
              <a:t>if the SACK TCP is better than the others by the simulation, the solution in the </a:t>
            </a:r>
            <a:r>
              <a:rPr lang="en-US" altLang="ko-KR" sz="1800" dirty="0" smtClean="0"/>
              <a:t>real world </a:t>
            </a:r>
            <a:r>
              <a:rPr lang="en-US" altLang="ko-KR" sz="1800" dirty="0"/>
              <a:t>might be different</a:t>
            </a:r>
            <a:r>
              <a:rPr lang="en-US" altLang="ko-KR" sz="1800" dirty="0" smtClean="0"/>
              <a:t>.</a:t>
            </a:r>
          </a:p>
          <a:p>
            <a:r>
              <a:rPr lang="en-US" altLang="ko-KR" sz="1800" dirty="0"/>
              <a:t>The inconvenience with this algorithm is that with weak transfers (such less than 10-100 packets</a:t>
            </a:r>
            <a:r>
              <a:rPr lang="en-US" altLang="ko-KR" sz="1800" dirty="0" smtClean="0"/>
              <a:t>), the </a:t>
            </a:r>
            <a:r>
              <a:rPr lang="en-US" altLang="ko-KR" sz="1800" dirty="0"/>
              <a:t>implementation can be very slow, since the throughput is weak given that the window is small</a:t>
            </a:r>
            <a:r>
              <a:rPr lang="en-US" altLang="ko-KR" sz="1800" dirty="0" smtClean="0"/>
              <a:t>.</a:t>
            </a:r>
          </a:p>
          <a:p>
            <a:r>
              <a:rPr lang="en-US" altLang="ko-KR" sz="1800" dirty="0" smtClean="0"/>
              <a:t>The </a:t>
            </a:r>
            <a:r>
              <a:rPr lang="en-US" altLang="ko-KR" sz="1800" dirty="0"/>
              <a:t>paper also introduces a new algorithm, SACK TCP, that is based </a:t>
            </a:r>
            <a:r>
              <a:rPr lang="en-US" altLang="ko-KR" sz="1800" dirty="0" smtClean="0"/>
              <a:t>on Reno </a:t>
            </a:r>
            <a:r>
              <a:rPr lang="en-US" altLang="ko-KR" sz="1800" dirty="0"/>
              <a:t>- the benchmarks on the paper show us that the performance of SACK and New-Reno </a:t>
            </a:r>
            <a:r>
              <a:rPr lang="en-US" altLang="ko-KR" sz="1800" dirty="0" smtClean="0"/>
              <a:t>are equivalent</a:t>
            </a:r>
            <a:r>
              <a:rPr lang="en-US" altLang="ko-KR" sz="1800" dirty="0"/>
              <a:t>, but SACK needs to be implemented in both user ends - which makes it less </a:t>
            </a:r>
            <a:r>
              <a:rPr lang="en-US" altLang="ko-KR" sz="1800" dirty="0" smtClean="0"/>
              <a:t>deployable than </a:t>
            </a:r>
            <a:r>
              <a:rPr lang="en-US" altLang="ko-KR" sz="1800" dirty="0"/>
              <a:t>New Reno. SACK has, however, a slight advantage when the number of packet losses </a:t>
            </a:r>
            <a:r>
              <a:rPr lang="en-US" altLang="ko-KR" sz="1800" dirty="0" smtClean="0"/>
              <a:t>grow. New-Reno </a:t>
            </a:r>
            <a:r>
              <a:rPr lang="en-US" altLang="ko-KR" sz="1800" dirty="0"/>
              <a:t>seems an efficient algorithm, but it would be wise to implement SACK on all </a:t>
            </a:r>
            <a:r>
              <a:rPr lang="en-US" altLang="ko-KR" sz="1800" dirty="0" smtClean="0"/>
              <a:t>new devices</a:t>
            </a:r>
            <a:r>
              <a:rPr lang="en-US" altLang="ko-KR" sz="1800" dirty="0"/>
              <a:t>.</a:t>
            </a:r>
            <a:endParaRPr lang="en-US" altLang="ko-KR" sz="1800" dirty="0" smtClean="0"/>
          </a:p>
        </p:txBody>
      </p:sp>
      <p:sp>
        <p:nvSpPr>
          <p:cNvPr id="6" name="Rectangle 2"/>
          <p:cNvSpPr>
            <a:spLocks noGrp="1" noChangeArrowheads="1"/>
          </p:cNvSpPr>
          <p:nvPr>
            <p:ph type="title"/>
          </p:nvPr>
        </p:nvSpPr>
        <p:spPr>
          <a:xfrm>
            <a:off x="395536" y="260648"/>
            <a:ext cx="7451725" cy="647700"/>
          </a:xfrm>
          <a:extLst>
            <a:ext uri="{FAA26D3D-D897-4be2-8F04-BA451C77F1D7}">
              <ma14:placeholderFlag xmlns="" xmlns:ma14="http://schemas.microsoft.com/office/mac/drawingml/2011/main" val="1"/>
            </a:ext>
          </a:extLst>
        </p:spPr>
        <p:txBody>
          <a:bodyPr/>
          <a:lstStyle/>
          <a:p>
            <a:pPr eaLnBrk="1" hangingPunct="1">
              <a:defRPr/>
            </a:pPr>
            <a:r>
              <a:rPr lang="fr-FR" altLang="ko-KR" sz="3200" dirty="0" smtClean="0">
                <a:latin typeface="Arial" charset="0"/>
              </a:rPr>
              <a:t>Discussion: </a:t>
            </a:r>
            <a:r>
              <a:rPr lang="fr-FR" altLang="ko-KR" sz="2800" i="1" dirty="0" smtClean="0">
                <a:solidFill>
                  <a:srgbClr val="FF0000"/>
                </a:solidFill>
                <a:latin typeface="Arial" charset="0"/>
              </a:rPr>
              <a:t>picked up randomly</a:t>
            </a:r>
            <a:r>
              <a:rPr lang="ko-KR" altLang="en-US" sz="2800" i="1" dirty="0" smtClean="0">
                <a:solidFill>
                  <a:srgbClr val="FF0000"/>
                </a:solidFill>
                <a:latin typeface="Arial" charset="0"/>
              </a:rPr>
              <a:t> </a:t>
            </a:r>
            <a:endParaRPr lang="en-US" altLang="ko-KR" sz="3200" i="1" dirty="0">
              <a:solidFill>
                <a:srgbClr val="FF0000"/>
              </a:solidFill>
              <a:latin typeface="Arial" charset="0"/>
            </a:endParaRPr>
          </a:p>
        </p:txBody>
      </p:sp>
    </p:spTree>
    <p:extLst>
      <p:ext uri="{BB962C8B-B14F-4D97-AF65-F5344CB8AC3E}">
        <p14:creationId xmlns:p14="http://schemas.microsoft.com/office/powerpoint/2010/main" val="8349339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슬라이드 번호 개체 틀 3"/>
          <p:cNvSpPr>
            <a:spLocks noGrp="1"/>
          </p:cNvSpPr>
          <p:nvPr>
            <p:ph type="sldNum" sz="quarter" idx="4294967295"/>
          </p:nvPr>
        </p:nvSpPr>
        <p:spPr bwMode="auto">
          <a:xfrm>
            <a:off x="7020272" y="6237312"/>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Arial" pitchFamily="34" charset="0"/>
                <a:ea typeface="굴림" pitchFamily="50" charset="-127"/>
              </a:defRPr>
            </a:lvl1pPr>
            <a:lvl2pPr marL="742950" indent="-285750" eaLnBrk="0" hangingPunct="0">
              <a:defRPr kumimoji="1" sz="1600">
                <a:solidFill>
                  <a:schemeClr val="tx1"/>
                </a:solidFill>
                <a:latin typeface="Arial" pitchFamily="34" charset="0"/>
                <a:ea typeface="굴림" pitchFamily="50" charset="-127"/>
              </a:defRPr>
            </a:lvl2pPr>
            <a:lvl3pPr marL="1143000" indent="-228600" eaLnBrk="0" hangingPunct="0">
              <a:defRPr kumimoji="1" sz="1600">
                <a:solidFill>
                  <a:schemeClr val="tx1"/>
                </a:solidFill>
                <a:latin typeface="Arial" pitchFamily="34" charset="0"/>
                <a:ea typeface="굴림" pitchFamily="50" charset="-127"/>
              </a:defRPr>
            </a:lvl3pPr>
            <a:lvl4pPr marL="1600200" indent="-228600" eaLnBrk="0" hangingPunct="0">
              <a:defRPr kumimoji="1" sz="1600">
                <a:solidFill>
                  <a:schemeClr val="tx1"/>
                </a:solidFill>
                <a:latin typeface="Arial" pitchFamily="34" charset="0"/>
                <a:ea typeface="굴림" pitchFamily="50" charset="-127"/>
              </a:defRPr>
            </a:lvl4pPr>
            <a:lvl5pPr marL="2057400" indent="-228600" eaLnBrk="0" hangingPunct="0">
              <a:defRPr kumimoji="1" sz="1600">
                <a:solidFill>
                  <a:schemeClr val="tx1"/>
                </a:solidFill>
                <a:latin typeface="Arial" pitchFamily="34" charset="0"/>
                <a:ea typeface="굴림" pitchFamily="50" charset="-127"/>
              </a:defRPr>
            </a:lvl5pPr>
            <a:lvl6pPr marL="2514600" indent="-228600" eaLnBrk="0" fontAlgn="base" hangingPunct="0">
              <a:spcBef>
                <a:spcPct val="0"/>
              </a:spcBef>
              <a:spcAft>
                <a:spcPct val="0"/>
              </a:spcAft>
              <a:defRPr kumimoji="1" sz="1600">
                <a:solidFill>
                  <a:schemeClr val="tx1"/>
                </a:solidFill>
                <a:latin typeface="Arial" pitchFamily="34" charset="0"/>
                <a:ea typeface="굴림" pitchFamily="50" charset="-127"/>
              </a:defRPr>
            </a:lvl6pPr>
            <a:lvl7pPr marL="2971800" indent="-228600" eaLnBrk="0" fontAlgn="base" hangingPunct="0">
              <a:spcBef>
                <a:spcPct val="0"/>
              </a:spcBef>
              <a:spcAft>
                <a:spcPct val="0"/>
              </a:spcAft>
              <a:defRPr kumimoji="1" sz="1600">
                <a:solidFill>
                  <a:schemeClr val="tx1"/>
                </a:solidFill>
                <a:latin typeface="Arial" pitchFamily="34" charset="0"/>
                <a:ea typeface="굴림" pitchFamily="50" charset="-127"/>
              </a:defRPr>
            </a:lvl7pPr>
            <a:lvl8pPr marL="3429000" indent="-228600" eaLnBrk="0" fontAlgn="base" hangingPunct="0">
              <a:spcBef>
                <a:spcPct val="0"/>
              </a:spcBef>
              <a:spcAft>
                <a:spcPct val="0"/>
              </a:spcAft>
              <a:defRPr kumimoji="1" sz="1600">
                <a:solidFill>
                  <a:schemeClr val="tx1"/>
                </a:solidFill>
                <a:latin typeface="Arial" pitchFamily="34" charset="0"/>
                <a:ea typeface="굴림" pitchFamily="50" charset="-127"/>
              </a:defRPr>
            </a:lvl8pPr>
            <a:lvl9pPr marL="3886200" indent="-228600" eaLnBrk="0" fontAlgn="base" hangingPunct="0">
              <a:spcBef>
                <a:spcPct val="0"/>
              </a:spcBef>
              <a:spcAft>
                <a:spcPct val="0"/>
              </a:spcAft>
              <a:defRPr kumimoji="1" sz="1600">
                <a:solidFill>
                  <a:schemeClr val="tx1"/>
                </a:solidFill>
                <a:latin typeface="Arial" pitchFamily="34" charset="0"/>
                <a:ea typeface="굴림" pitchFamily="50" charset="-127"/>
              </a:defRPr>
            </a:lvl9pPr>
          </a:lstStyle>
          <a:p>
            <a:fld id="{CB82EB17-A493-4172-BAEC-358922DB6ECA}" type="slidenum">
              <a:rPr lang="en-US" altLang="ko-KR" sz="1200">
                <a:solidFill>
                  <a:srgbClr val="898989"/>
                </a:solidFill>
              </a:rPr>
              <a:pPr/>
              <a:t>61</a:t>
            </a:fld>
            <a:endParaRPr lang="en-US" altLang="ko-KR" sz="1000" dirty="0">
              <a:solidFill>
                <a:srgbClr val="898989"/>
              </a:solidFill>
            </a:endParaRPr>
          </a:p>
        </p:txBody>
      </p:sp>
      <p:sp>
        <p:nvSpPr>
          <p:cNvPr id="62468" name="Rectangle 3"/>
          <p:cNvSpPr>
            <a:spLocks noGrp="1" noChangeArrowheads="1"/>
          </p:cNvSpPr>
          <p:nvPr>
            <p:ph type="body" idx="1"/>
          </p:nvPr>
        </p:nvSpPr>
        <p:spPr>
          <a:xfrm>
            <a:off x="35496" y="1268761"/>
            <a:ext cx="9073008" cy="4536504"/>
          </a:xfrm>
          <a:extLst>
            <a:ext uri="{FAA26D3D-D897-4be2-8F04-BA451C77F1D7}">
              <ma14:placeholderFlag xmlns="" xmlns:ma14="http://schemas.microsoft.com/office/mac/drawingml/2011/main" val="1"/>
            </a:ext>
          </a:extLst>
        </p:spPr>
        <p:txBody>
          <a:bodyPr/>
          <a:lstStyle/>
          <a:p>
            <a:r>
              <a:rPr lang="en-US" altLang="ko-KR" sz="1800" dirty="0"/>
              <a:t>Perhaps d should be very close to 0 in order to abort congestion as early as possible. I think the value used of d </a:t>
            </a:r>
            <a:r>
              <a:rPr lang="en-US" altLang="ko-KR" sz="1800" dirty="0" smtClean="0"/>
              <a:t>is 0.5</a:t>
            </a:r>
            <a:r>
              <a:rPr lang="en-US" altLang="ko-KR" sz="1800" dirty="0"/>
              <a:t>. However, in scenarios with many peers connected to one congested router, we would obtain better </a:t>
            </a:r>
            <a:r>
              <a:rPr lang="en-US" altLang="ko-KR" sz="1800" dirty="0" smtClean="0"/>
              <a:t>results with </a:t>
            </a:r>
            <a:r>
              <a:rPr lang="en-US" altLang="ko-KR" sz="1800" dirty="0"/>
              <a:t>a more aggressive approach. In other words, reducing the windows’ </a:t>
            </a:r>
            <a:r>
              <a:rPr lang="en-US" altLang="ko-KR" sz="1800" dirty="0" smtClean="0"/>
              <a:t>size more </a:t>
            </a:r>
            <a:r>
              <a:rPr lang="en-US" altLang="ko-KR" sz="1800" dirty="0"/>
              <a:t>rapidly</a:t>
            </a:r>
            <a:r>
              <a:rPr lang="en-US" altLang="ko-KR" sz="1800" dirty="0" smtClean="0"/>
              <a:t>.</a:t>
            </a:r>
          </a:p>
          <a:p>
            <a:r>
              <a:rPr lang="en-US" altLang="ko-KR" sz="1800" dirty="0"/>
              <a:t>In real environment, there is no need to emphasize that even very small issue can bring system defects. However, how can we detect the small defect of a new research when the researchers have the urge to hide it? In other words, is there any measure to judge whether the added codes are big enough to hinge the system performance? In many papers that we've read, including this paper that shed clearer lights on the issue, adding elaborated control always fix the previous problem of the primitive, blunt system. However, how can we compare the cost of the elaboration and the cost of the bluntness? Is there standard, or recommended testing method? Or does it depend only on the judgment call of ISPs? </a:t>
            </a:r>
          </a:p>
        </p:txBody>
      </p:sp>
      <p:sp>
        <p:nvSpPr>
          <p:cNvPr id="6" name="Rectangle 2"/>
          <p:cNvSpPr>
            <a:spLocks noGrp="1" noChangeArrowheads="1"/>
          </p:cNvSpPr>
          <p:nvPr>
            <p:ph type="title"/>
          </p:nvPr>
        </p:nvSpPr>
        <p:spPr>
          <a:xfrm>
            <a:off x="395536" y="260648"/>
            <a:ext cx="7451725" cy="647700"/>
          </a:xfrm>
          <a:extLst>
            <a:ext uri="{FAA26D3D-D897-4be2-8F04-BA451C77F1D7}">
              <ma14:placeholderFlag xmlns="" xmlns:ma14="http://schemas.microsoft.com/office/mac/drawingml/2011/main" val="1"/>
            </a:ext>
          </a:extLst>
        </p:spPr>
        <p:txBody>
          <a:bodyPr/>
          <a:lstStyle/>
          <a:p>
            <a:pPr eaLnBrk="1" hangingPunct="1">
              <a:defRPr/>
            </a:pPr>
            <a:r>
              <a:rPr lang="fr-FR" altLang="ko-KR" sz="3200" dirty="0" smtClean="0">
                <a:latin typeface="Arial" charset="0"/>
              </a:rPr>
              <a:t>Discussion: </a:t>
            </a:r>
            <a:r>
              <a:rPr lang="fr-FR" altLang="ko-KR" sz="2800" i="1" dirty="0" smtClean="0">
                <a:solidFill>
                  <a:srgbClr val="FF0000"/>
                </a:solidFill>
                <a:latin typeface="Arial" charset="0"/>
              </a:rPr>
              <a:t>picked up randomly</a:t>
            </a:r>
            <a:r>
              <a:rPr lang="ko-KR" altLang="en-US" sz="2800" i="1" dirty="0" smtClean="0">
                <a:solidFill>
                  <a:srgbClr val="FF0000"/>
                </a:solidFill>
                <a:latin typeface="Arial" charset="0"/>
              </a:rPr>
              <a:t> </a:t>
            </a:r>
            <a:endParaRPr lang="en-US" altLang="ko-KR" sz="3200" i="1" dirty="0">
              <a:solidFill>
                <a:srgbClr val="FF0000"/>
              </a:solidFill>
              <a:latin typeface="Arial" charset="0"/>
            </a:endParaRPr>
          </a:p>
        </p:txBody>
      </p:sp>
    </p:spTree>
    <p:extLst>
      <p:ext uri="{BB962C8B-B14F-4D97-AF65-F5344CB8AC3E}">
        <p14:creationId xmlns:p14="http://schemas.microsoft.com/office/powerpoint/2010/main" val="1444401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3ACA8B73-FEC1-4A14-BAA0-45ADE232561A}" type="slidenum">
              <a:rPr lang="en-US" altLang="ko-KR">
                <a:cs typeface="Arial" pitchFamily="34" charset="0"/>
              </a:rPr>
              <a:pPr/>
              <a:t>7</a:t>
            </a:fld>
            <a:endParaRPr lang="en-US" altLang="ko-KR" sz="1000">
              <a:cs typeface="Arial" pitchFamily="34" charset="0"/>
            </a:endParaRPr>
          </a:p>
        </p:txBody>
      </p:sp>
      <p:sp>
        <p:nvSpPr>
          <p:cNvPr id="1714178" name="Rectangle 2"/>
          <p:cNvSpPr>
            <a:spLocks noGrp="1" noChangeArrowheads="1"/>
          </p:cNvSpPr>
          <p:nvPr>
            <p:ph type="title"/>
          </p:nvPr>
        </p:nvSpPr>
        <p:spPr>
          <a:xfrm>
            <a:off x="701675" y="400050"/>
            <a:ext cx="8137525" cy="647700"/>
          </a:xfrm>
        </p:spPr>
        <p:txBody>
          <a:bodyPr/>
          <a:lstStyle/>
          <a:p>
            <a:r>
              <a:rPr lang="en-US" altLang="ko-KR" dirty="0">
                <a:latin typeface="Arial" pitchFamily="34" charset="0"/>
                <a:cs typeface="Arial" pitchFamily="34" charset="0"/>
              </a:rPr>
              <a:t>TCP flow </a:t>
            </a:r>
            <a:r>
              <a:rPr lang="en-US" altLang="ko-KR" dirty="0" smtClean="0">
                <a:latin typeface="Arial" pitchFamily="34" charset="0"/>
                <a:cs typeface="Arial" pitchFamily="34" charset="0"/>
              </a:rPr>
              <a:t>control</a:t>
            </a:r>
            <a:endParaRPr lang="en-US" altLang="ko-KR" dirty="0">
              <a:latin typeface="Arial" pitchFamily="34" charset="0"/>
              <a:cs typeface="Arial" pitchFamily="34" charset="0"/>
            </a:endParaRPr>
          </a:p>
        </p:txBody>
      </p:sp>
      <p:pic>
        <p:nvPicPr>
          <p:cNvPr id="17141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1193800"/>
            <a:ext cx="8894763" cy="540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6253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6B0B13A3-BC7E-48A5-B801-72D433BE9581}" type="slidenum">
              <a:rPr lang="en-US" altLang="ko-KR">
                <a:cs typeface="Arial" pitchFamily="34" charset="0"/>
              </a:rPr>
              <a:pPr/>
              <a:t>8</a:t>
            </a:fld>
            <a:endParaRPr lang="en-US" altLang="ko-KR" sz="1000">
              <a:cs typeface="Arial" pitchFamily="34" charset="0"/>
            </a:endParaRPr>
          </a:p>
        </p:txBody>
      </p:sp>
      <p:sp>
        <p:nvSpPr>
          <p:cNvPr id="1718274" name="Rectangle 2"/>
          <p:cNvSpPr>
            <a:spLocks noGrp="1" noChangeArrowheads="1"/>
          </p:cNvSpPr>
          <p:nvPr>
            <p:ph type="title"/>
          </p:nvPr>
        </p:nvSpPr>
        <p:spPr>
          <a:xfrm>
            <a:off x="467545" y="400050"/>
            <a:ext cx="8496944" cy="647700"/>
          </a:xfrm>
        </p:spPr>
        <p:txBody>
          <a:bodyPr/>
          <a:lstStyle/>
          <a:p>
            <a:r>
              <a:rPr lang="en-US" altLang="ko-KR" dirty="0" smtClean="0">
                <a:latin typeface="Arial" pitchFamily="34" charset="0"/>
                <a:cs typeface="Arial" pitchFamily="34" charset="0"/>
              </a:rPr>
              <a:t>Congestion </a:t>
            </a:r>
            <a:r>
              <a:rPr lang="en-US" altLang="ko-KR" dirty="0">
                <a:latin typeface="Arial" pitchFamily="34" charset="0"/>
                <a:cs typeface="Arial" pitchFamily="34" charset="0"/>
              </a:rPr>
              <a:t>Avoidance and Control</a:t>
            </a:r>
          </a:p>
        </p:txBody>
      </p:sp>
      <p:sp>
        <p:nvSpPr>
          <p:cNvPr id="1718275" name="Rectangle 3"/>
          <p:cNvSpPr>
            <a:spLocks noGrp="1" noChangeArrowheads="1"/>
          </p:cNvSpPr>
          <p:nvPr>
            <p:ph type="body" idx="1"/>
          </p:nvPr>
        </p:nvSpPr>
        <p:spPr>
          <a:xfrm>
            <a:off x="35496" y="1196752"/>
            <a:ext cx="9036496" cy="5013325"/>
          </a:xfrm>
        </p:spPr>
        <p:txBody>
          <a:bodyPr/>
          <a:lstStyle/>
          <a:p>
            <a:r>
              <a:rPr lang="en-US" altLang="ko-KR" b="1" dirty="0">
                <a:solidFill>
                  <a:srgbClr val="0000FF"/>
                </a:solidFill>
                <a:latin typeface="Arial" pitchFamily="34" charset="0"/>
                <a:cs typeface="Arial" pitchFamily="34" charset="0"/>
              </a:rPr>
              <a:t>Van </a:t>
            </a:r>
            <a:r>
              <a:rPr lang="en-US" altLang="ko-KR" b="1" dirty="0" smtClean="0">
                <a:solidFill>
                  <a:srgbClr val="0000FF"/>
                </a:solidFill>
                <a:latin typeface="Arial" pitchFamily="34" charset="0"/>
                <a:cs typeface="Arial" pitchFamily="34" charset="0"/>
              </a:rPr>
              <a:t>Jacobson</a:t>
            </a:r>
          </a:p>
          <a:p>
            <a:endParaRPr lang="en-US" altLang="ko-KR" sz="2400" dirty="0" smtClean="0">
              <a:latin typeface="Arial" pitchFamily="34" charset="0"/>
              <a:cs typeface="Arial" pitchFamily="34" charset="0"/>
            </a:endParaRPr>
          </a:p>
          <a:p>
            <a:r>
              <a:rPr lang="en-US" altLang="ko-KR" sz="2400" dirty="0">
                <a:latin typeface="Arial" pitchFamily="34" charset="0"/>
                <a:cs typeface="Arial" pitchFamily="34" charset="0"/>
              </a:rPr>
              <a:t>‘conservation of packets’</a:t>
            </a:r>
          </a:p>
          <a:p>
            <a:pPr lvl="1"/>
            <a:r>
              <a:rPr lang="en-US" altLang="ko-KR" sz="2000" dirty="0">
                <a:latin typeface="Arial" pitchFamily="34" charset="0"/>
                <a:cs typeface="Arial" pitchFamily="34" charset="0"/>
              </a:rPr>
              <a:t>A new packet isn’t put into the </a:t>
            </a:r>
            <a:r>
              <a:rPr lang="en-US" altLang="ko-KR" sz="2000" dirty="0" smtClean="0">
                <a:latin typeface="Arial" pitchFamily="34" charset="0"/>
                <a:cs typeface="Arial" pitchFamily="34" charset="0"/>
              </a:rPr>
              <a:t>network until </a:t>
            </a:r>
            <a:r>
              <a:rPr lang="en-US" altLang="ko-KR" sz="2000" dirty="0">
                <a:latin typeface="Arial" pitchFamily="34" charset="0"/>
                <a:cs typeface="Arial" pitchFamily="34" charset="0"/>
              </a:rPr>
              <a:t>an old packet </a:t>
            </a:r>
            <a:r>
              <a:rPr lang="en-US" altLang="ko-KR" sz="2000" dirty="0" smtClean="0">
                <a:latin typeface="Arial" pitchFamily="34" charset="0"/>
                <a:cs typeface="Arial" pitchFamily="34" charset="0"/>
              </a:rPr>
              <a:t>leaves</a:t>
            </a:r>
          </a:p>
          <a:p>
            <a:pPr lvl="1"/>
            <a:r>
              <a:rPr lang="en-US" altLang="ko-KR" sz="2000" dirty="0" smtClean="0">
                <a:latin typeface="Arial" pitchFamily="34" charset="0"/>
                <a:cs typeface="Arial" pitchFamily="34" charset="0"/>
              </a:rPr>
              <a:t>The </a:t>
            </a:r>
            <a:r>
              <a:rPr lang="en-US" altLang="ko-KR" sz="2000" dirty="0">
                <a:latin typeface="Arial" pitchFamily="34" charset="0"/>
                <a:cs typeface="Arial" pitchFamily="34" charset="0"/>
              </a:rPr>
              <a:t>physics of flow predicts </a:t>
            </a:r>
            <a:r>
              <a:rPr lang="en-US" altLang="ko-KR" sz="2000" dirty="0" smtClean="0">
                <a:latin typeface="Arial" pitchFamily="34" charset="0"/>
                <a:cs typeface="Arial" pitchFamily="34" charset="0"/>
              </a:rPr>
              <a:t>that systems </a:t>
            </a:r>
            <a:r>
              <a:rPr lang="en-US" altLang="ko-KR" sz="2000" dirty="0">
                <a:latin typeface="Arial" pitchFamily="34" charset="0"/>
                <a:cs typeface="Arial" pitchFamily="34" charset="0"/>
              </a:rPr>
              <a:t>with this property should be robust in the face </a:t>
            </a:r>
            <a:r>
              <a:rPr lang="en-US" altLang="ko-KR" sz="2000" dirty="0" smtClean="0">
                <a:latin typeface="Arial" pitchFamily="34" charset="0"/>
                <a:cs typeface="Arial" pitchFamily="34" charset="0"/>
              </a:rPr>
              <a:t>of congestion.</a:t>
            </a:r>
          </a:p>
          <a:p>
            <a:pPr lvl="1"/>
            <a:endParaRPr lang="en-US" altLang="ko-KR" sz="2000" dirty="0" smtClean="0">
              <a:latin typeface="Arial" pitchFamily="34" charset="0"/>
              <a:cs typeface="Arial" pitchFamily="34" charset="0"/>
            </a:endParaRPr>
          </a:p>
          <a:p>
            <a:r>
              <a:rPr lang="en-US" altLang="ko-KR" sz="2400" dirty="0">
                <a:latin typeface="Arial" pitchFamily="34" charset="0"/>
                <a:cs typeface="Arial" pitchFamily="34" charset="0"/>
              </a:rPr>
              <a:t>three ways for packet conservation to </a:t>
            </a:r>
            <a:r>
              <a:rPr lang="en-US" altLang="ko-KR" sz="2400" dirty="0" smtClean="0">
                <a:latin typeface="Arial" pitchFamily="34" charset="0"/>
                <a:cs typeface="Arial" pitchFamily="34" charset="0"/>
              </a:rPr>
              <a:t>fail</a:t>
            </a:r>
          </a:p>
          <a:p>
            <a:pPr marL="914400" lvl="1" indent="-457200">
              <a:buFont typeface="+mj-lt"/>
              <a:buAutoNum type="arabicParenR"/>
            </a:pPr>
            <a:r>
              <a:rPr lang="en-US" altLang="ko-KR" sz="2000" b="1" dirty="0" smtClean="0">
                <a:solidFill>
                  <a:srgbClr val="FF0000"/>
                </a:solidFill>
                <a:latin typeface="Arial" pitchFamily="34" charset="0"/>
                <a:cs typeface="Arial" pitchFamily="34" charset="0"/>
              </a:rPr>
              <a:t>The </a:t>
            </a:r>
            <a:r>
              <a:rPr lang="en-US" altLang="ko-KR" sz="2000" b="1" dirty="0">
                <a:solidFill>
                  <a:srgbClr val="FF0000"/>
                </a:solidFill>
                <a:latin typeface="Arial" pitchFamily="34" charset="0"/>
                <a:cs typeface="Arial" pitchFamily="34" charset="0"/>
              </a:rPr>
              <a:t>connection doesn’t get to </a:t>
            </a:r>
            <a:r>
              <a:rPr lang="en-US" altLang="ko-KR" sz="2000" b="1" dirty="0" smtClean="0">
                <a:solidFill>
                  <a:srgbClr val="FF0000"/>
                </a:solidFill>
                <a:latin typeface="Arial" pitchFamily="34" charset="0"/>
                <a:cs typeface="Arial" pitchFamily="34" charset="0"/>
              </a:rPr>
              <a:t>equilibrium</a:t>
            </a:r>
            <a:endParaRPr lang="en-US" altLang="ko-KR" sz="2000" b="1" dirty="0">
              <a:solidFill>
                <a:srgbClr val="FF0000"/>
              </a:solidFill>
              <a:latin typeface="Arial" pitchFamily="34" charset="0"/>
              <a:cs typeface="Arial" pitchFamily="34" charset="0"/>
            </a:endParaRPr>
          </a:p>
          <a:p>
            <a:pPr marL="914400" lvl="1" indent="-457200">
              <a:buFont typeface="+mj-lt"/>
              <a:buAutoNum type="arabicParenR"/>
            </a:pPr>
            <a:r>
              <a:rPr lang="en-US" altLang="ko-KR" sz="2000" b="1" dirty="0" smtClean="0">
                <a:solidFill>
                  <a:srgbClr val="FF0000"/>
                </a:solidFill>
                <a:latin typeface="Arial" pitchFamily="34" charset="0"/>
                <a:cs typeface="Arial" pitchFamily="34" charset="0"/>
              </a:rPr>
              <a:t>A </a:t>
            </a:r>
            <a:r>
              <a:rPr lang="en-US" altLang="ko-KR" sz="2000" b="1" dirty="0">
                <a:solidFill>
                  <a:srgbClr val="FF0000"/>
                </a:solidFill>
                <a:latin typeface="Arial" pitchFamily="34" charset="0"/>
                <a:cs typeface="Arial" pitchFamily="34" charset="0"/>
              </a:rPr>
              <a:t>sender injects a new packet before an old packet </a:t>
            </a:r>
            <a:r>
              <a:rPr lang="en-US" altLang="ko-KR" sz="2000" b="1" dirty="0" smtClean="0">
                <a:solidFill>
                  <a:srgbClr val="FF0000"/>
                </a:solidFill>
                <a:latin typeface="Arial" pitchFamily="34" charset="0"/>
                <a:cs typeface="Arial" pitchFamily="34" charset="0"/>
              </a:rPr>
              <a:t>has exited</a:t>
            </a:r>
            <a:endParaRPr lang="en-US" altLang="ko-KR" sz="2000" b="1" dirty="0">
              <a:solidFill>
                <a:srgbClr val="FF0000"/>
              </a:solidFill>
              <a:latin typeface="Arial" pitchFamily="34" charset="0"/>
              <a:cs typeface="Arial" pitchFamily="34" charset="0"/>
            </a:endParaRPr>
          </a:p>
          <a:p>
            <a:pPr marL="914400" lvl="1" indent="-457200">
              <a:buFont typeface="+mj-lt"/>
              <a:buAutoNum type="arabicParenR"/>
            </a:pPr>
            <a:r>
              <a:rPr lang="en-US" altLang="ko-KR" sz="2000" b="1" dirty="0" smtClean="0">
                <a:solidFill>
                  <a:srgbClr val="FF0000"/>
                </a:solidFill>
                <a:latin typeface="Arial" pitchFamily="34" charset="0"/>
                <a:cs typeface="Arial" pitchFamily="34" charset="0"/>
              </a:rPr>
              <a:t>The </a:t>
            </a:r>
            <a:r>
              <a:rPr lang="en-US" altLang="ko-KR" sz="2000" b="1" dirty="0">
                <a:solidFill>
                  <a:srgbClr val="FF0000"/>
                </a:solidFill>
                <a:latin typeface="Arial" pitchFamily="34" charset="0"/>
                <a:cs typeface="Arial" pitchFamily="34" charset="0"/>
              </a:rPr>
              <a:t>equilibrium can’t be reached because of </a:t>
            </a:r>
            <a:r>
              <a:rPr lang="en-US" altLang="ko-KR" sz="2000" b="1" dirty="0" smtClean="0">
                <a:solidFill>
                  <a:srgbClr val="FF0000"/>
                </a:solidFill>
                <a:latin typeface="Arial" pitchFamily="34" charset="0"/>
                <a:cs typeface="Arial" pitchFamily="34" charset="0"/>
              </a:rPr>
              <a:t>resource limits </a:t>
            </a:r>
            <a:r>
              <a:rPr lang="en-US" altLang="ko-KR" sz="2000" b="1" dirty="0">
                <a:solidFill>
                  <a:srgbClr val="FF0000"/>
                </a:solidFill>
                <a:latin typeface="Arial" pitchFamily="34" charset="0"/>
                <a:cs typeface="Arial" pitchFamily="34" charset="0"/>
              </a:rPr>
              <a:t>along the path</a:t>
            </a:r>
            <a:r>
              <a:rPr lang="en-US" altLang="ko-KR" sz="2000" b="1" dirty="0" smtClean="0">
                <a:solidFill>
                  <a:srgbClr val="FF0000"/>
                </a:solidFill>
                <a:latin typeface="Arial" pitchFamily="34" charset="0"/>
                <a:cs typeface="Arial" pitchFamily="34" charset="0"/>
              </a:rPr>
              <a:t>. </a:t>
            </a:r>
            <a:endParaRPr lang="en-US" altLang="ko-KR" sz="2000" b="1" dirty="0">
              <a:solidFill>
                <a:srgbClr val="FF0000"/>
              </a:solidFill>
              <a:latin typeface="Arial" pitchFamily="34" charset="0"/>
              <a:cs typeface="Arial" pitchFamily="34" charset="0"/>
            </a:endParaRPr>
          </a:p>
        </p:txBody>
      </p:sp>
      <p:grpSp>
        <p:nvGrpSpPr>
          <p:cNvPr id="1718281" name="그룹 1718280"/>
          <p:cNvGrpSpPr/>
          <p:nvPr/>
        </p:nvGrpSpPr>
        <p:grpSpPr>
          <a:xfrm>
            <a:off x="5148064" y="1772816"/>
            <a:ext cx="2232248" cy="648072"/>
            <a:chOff x="5148064" y="1988840"/>
            <a:chExt cx="2232248" cy="648072"/>
          </a:xfrm>
        </p:grpSpPr>
        <p:grpSp>
          <p:nvGrpSpPr>
            <p:cNvPr id="11" name="그룹 10"/>
            <p:cNvGrpSpPr/>
            <p:nvPr/>
          </p:nvGrpSpPr>
          <p:grpSpPr>
            <a:xfrm>
              <a:off x="5148064" y="2096852"/>
              <a:ext cx="2232248" cy="360040"/>
              <a:chOff x="5148064" y="2096852"/>
              <a:chExt cx="2232248" cy="360040"/>
            </a:xfrm>
          </p:grpSpPr>
          <p:grpSp>
            <p:nvGrpSpPr>
              <p:cNvPr id="8" name="그룹 7"/>
              <p:cNvGrpSpPr/>
              <p:nvPr/>
            </p:nvGrpSpPr>
            <p:grpSpPr>
              <a:xfrm>
                <a:off x="5575757" y="2096852"/>
                <a:ext cx="1224136" cy="360040"/>
                <a:chOff x="5436096" y="1916832"/>
                <a:chExt cx="1224136" cy="360040"/>
              </a:xfrm>
            </p:grpSpPr>
            <p:sp>
              <p:nvSpPr>
                <p:cNvPr id="7" name="타원 6"/>
                <p:cNvSpPr/>
                <p:nvPr/>
              </p:nvSpPr>
              <p:spPr bwMode="auto">
                <a:xfrm>
                  <a:off x="6516216" y="1916832"/>
                  <a:ext cx="144016" cy="360040"/>
                </a:xfrm>
                <a:prstGeom prst="ellips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sp>
              <p:nvSpPr>
                <p:cNvPr id="3" name="직사각형 2"/>
                <p:cNvSpPr/>
                <p:nvPr/>
              </p:nvSpPr>
              <p:spPr bwMode="auto">
                <a:xfrm>
                  <a:off x="5508104" y="1916832"/>
                  <a:ext cx="1080120" cy="360040"/>
                </a:xfrm>
                <a:prstGeom prst="rect">
                  <a:avLst/>
                </a:prstGeom>
                <a:solidFill>
                  <a:schemeClr val="accent1"/>
                </a:solidFill>
                <a:ln w="12700" cap="flat" cmpd="sng" algn="ctr">
                  <a:solidFill>
                    <a:schemeClr val="bg2">
                      <a:lumMod val="40000"/>
                      <a:lumOff val="60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sp>
              <p:nvSpPr>
                <p:cNvPr id="2" name="타원 1"/>
                <p:cNvSpPr/>
                <p:nvPr/>
              </p:nvSpPr>
              <p:spPr bwMode="auto">
                <a:xfrm>
                  <a:off x="5436096" y="1916832"/>
                  <a:ext cx="144016" cy="360040"/>
                </a:xfrm>
                <a:prstGeom prst="ellips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cxnSp>
              <p:nvCxnSpPr>
                <p:cNvPr id="6" name="직선 연결선 5"/>
                <p:cNvCxnSpPr/>
                <p:nvPr/>
              </p:nvCxnSpPr>
              <p:spPr bwMode="auto">
                <a:xfrm>
                  <a:off x="5508104" y="1916832"/>
                  <a:ext cx="1080120" cy="0"/>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직선 연결선 9"/>
                <p:cNvCxnSpPr/>
                <p:nvPr/>
              </p:nvCxnSpPr>
              <p:spPr bwMode="auto">
                <a:xfrm>
                  <a:off x="5508104" y="2276872"/>
                  <a:ext cx="1080120" cy="0"/>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 name="타원 8"/>
              <p:cNvSpPr/>
              <p:nvPr/>
            </p:nvSpPr>
            <p:spPr bwMode="auto">
              <a:xfrm>
                <a:off x="5436096" y="2204864"/>
                <a:ext cx="211669" cy="144016"/>
              </a:xfrm>
              <a:prstGeom prst="ellipse">
                <a:avLst/>
              </a:prstGeom>
              <a:solidFill>
                <a:srgbClr val="C00000"/>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sp>
            <p:nvSpPr>
              <p:cNvPr id="13" name="타원 12"/>
              <p:cNvSpPr/>
              <p:nvPr/>
            </p:nvSpPr>
            <p:spPr bwMode="auto">
              <a:xfrm>
                <a:off x="5148064" y="2204864"/>
                <a:ext cx="211669" cy="144016"/>
              </a:xfrm>
              <a:prstGeom prst="ellipse">
                <a:avLst/>
              </a:prstGeom>
              <a:solidFill>
                <a:srgbClr val="C00000"/>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sp>
            <p:nvSpPr>
              <p:cNvPr id="14" name="타원 13"/>
              <p:cNvSpPr/>
              <p:nvPr/>
            </p:nvSpPr>
            <p:spPr bwMode="auto">
              <a:xfrm>
                <a:off x="6880611" y="2204864"/>
                <a:ext cx="211669" cy="144016"/>
              </a:xfrm>
              <a:prstGeom prst="ellipse">
                <a:avLst/>
              </a:prstGeom>
              <a:solidFill>
                <a:srgbClr val="C00000"/>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sp>
            <p:nvSpPr>
              <p:cNvPr id="15" name="타원 14"/>
              <p:cNvSpPr/>
              <p:nvPr/>
            </p:nvSpPr>
            <p:spPr bwMode="auto">
              <a:xfrm>
                <a:off x="7168643" y="2204864"/>
                <a:ext cx="211669" cy="144016"/>
              </a:xfrm>
              <a:prstGeom prst="ellipse">
                <a:avLst/>
              </a:prstGeom>
              <a:solidFill>
                <a:srgbClr val="C00000"/>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sp>
            <p:nvSpPr>
              <p:cNvPr id="16" name="타원 15"/>
              <p:cNvSpPr/>
              <p:nvPr/>
            </p:nvSpPr>
            <p:spPr bwMode="auto">
              <a:xfrm>
                <a:off x="5800491" y="2204864"/>
                <a:ext cx="211669" cy="144016"/>
              </a:xfrm>
              <a:prstGeom prst="ellipse">
                <a:avLst/>
              </a:prstGeom>
              <a:solidFill>
                <a:srgbClr val="6F5162"/>
              </a:solidFill>
              <a:ln w="12700" cap="flat" cmpd="sng" algn="ctr">
                <a:solidFill>
                  <a:schemeClr val="bg2">
                    <a:lumMod val="40000"/>
                    <a:lumOff val="60000"/>
                  </a:schemeClr>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sp>
            <p:nvSpPr>
              <p:cNvPr id="19" name="타원 18"/>
              <p:cNvSpPr/>
              <p:nvPr/>
            </p:nvSpPr>
            <p:spPr bwMode="auto">
              <a:xfrm>
                <a:off x="6088523" y="2204864"/>
                <a:ext cx="211669" cy="144016"/>
              </a:xfrm>
              <a:prstGeom prst="ellipse">
                <a:avLst/>
              </a:prstGeom>
              <a:solidFill>
                <a:srgbClr val="6F5162"/>
              </a:solidFill>
              <a:ln w="12700" cap="flat" cmpd="sng" algn="ctr">
                <a:solidFill>
                  <a:schemeClr val="bg2">
                    <a:lumMod val="40000"/>
                    <a:lumOff val="60000"/>
                  </a:schemeClr>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sp>
            <p:nvSpPr>
              <p:cNvPr id="20" name="타원 19"/>
              <p:cNvSpPr/>
              <p:nvPr/>
            </p:nvSpPr>
            <p:spPr bwMode="auto">
              <a:xfrm>
                <a:off x="6376555" y="2204864"/>
                <a:ext cx="211669" cy="144016"/>
              </a:xfrm>
              <a:prstGeom prst="ellipse">
                <a:avLst/>
              </a:prstGeom>
              <a:solidFill>
                <a:srgbClr val="6F5162"/>
              </a:solidFill>
              <a:ln w="12700" cap="flat" cmpd="sng" algn="ctr">
                <a:solidFill>
                  <a:schemeClr val="bg2">
                    <a:lumMod val="40000"/>
                    <a:lumOff val="60000"/>
                  </a:schemeClr>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grpSp>
        <p:grpSp>
          <p:nvGrpSpPr>
            <p:cNvPr id="1718279" name="그룹 1718278"/>
            <p:cNvGrpSpPr/>
            <p:nvPr/>
          </p:nvGrpSpPr>
          <p:grpSpPr>
            <a:xfrm>
              <a:off x="5958010" y="2097197"/>
              <a:ext cx="503692" cy="75096"/>
              <a:chOff x="6012160" y="1772816"/>
              <a:chExt cx="503692" cy="75096"/>
            </a:xfrm>
          </p:grpSpPr>
          <p:cxnSp>
            <p:nvCxnSpPr>
              <p:cNvPr id="21" name="직선 연결선 20"/>
              <p:cNvCxnSpPr/>
              <p:nvPr/>
            </p:nvCxnSpPr>
            <p:spPr bwMode="auto">
              <a:xfrm>
                <a:off x="6119521" y="1844824"/>
                <a:ext cx="288032" cy="0"/>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직선 연결선 22"/>
              <p:cNvCxnSpPr/>
              <p:nvPr/>
            </p:nvCxnSpPr>
            <p:spPr bwMode="auto">
              <a:xfrm flipV="1">
                <a:off x="6407553" y="1772816"/>
                <a:ext cx="108299" cy="75096"/>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18278" name="직선 연결선 1718277"/>
              <p:cNvCxnSpPr/>
              <p:nvPr/>
            </p:nvCxnSpPr>
            <p:spPr bwMode="auto">
              <a:xfrm flipH="1" flipV="1">
                <a:off x="6012160" y="1772816"/>
                <a:ext cx="107361" cy="75096"/>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0" name="그룹 39"/>
            <p:cNvGrpSpPr/>
            <p:nvPr/>
          </p:nvGrpSpPr>
          <p:grpSpPr>
            <a:xfrm rot="10800000">
              <a:off x="5978515" y="2381796"/>
              <a:ext cx="503692" cy="75096"/>
              <a:chOff x="6012160" y="1772816"/>
              <a:chExt cx="503692" cy="75096"/>
            </a:xfrm>
          </p:grpSpPr>
          <p:cxnSp>
            <p:nvCxnSpPr>
              <p:cNvPr id="41" name="직선 연결선 40"/>
              <p:cNvCxnSpPr/>
              <p:nvPr/>
            </p:nvCxnSpPr>
            <p:spPr bwMode="auto">
              <a:xfrm>
                <a:off x="6119521" y="1844824"/>
                <a:ext cx="288032" cy="0"/>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직선 연결선 41"/>
              <p:cNvCxnSpPr/>
              <p:nvPr/>
            </p:nvCxnSpPr>
            <p:spPr bwMode="auto">
              <a:xfrm flipV="1">
                <a:off x="6407553" y="1772816"/>
                <a:ext cx="108299" cy="75096"/>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직선 연결선 42"/>
              <p:cNvCxnSpPr/>
              <p:nvPr/>
            </p:nvCxnSpPr>
            <p:spPr bwMode="auto">
              <a:xfrm flipH="1" flipV="1">
                <a:off x="6012160" y="1772816"/>
                <a:ext cx="107361" cy="75096"/>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18280" name="직사각형 1718279"/>
            <p:cNvSpPr/>
            <p:nvPr/>
          </p:nvSpPr>
          <p:spPr bwMode="auto">
            <a:xfrm>
              <a:off x="6032664" y="1988840"/>
              <a:ext cx="320739" cy="145905"/>
            </a:xfrm>
            <a:prstGeom prst="rect">
              <a:avLst/>
            </a:prstGeom>
            <a:solidFill>
              <a:schemeClr val="bg1"/>
            </a:solidFill>
            <a:ln w="12700" cap="flat" cmpd="sng" algn="ctr">
              <a:solidFill>
                <a:schemeClr val="bg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sp>
          <p:nvSpPr>
            <p:cNvPr id="46" name="직사각형 45"/>
            <p:cNvSpPr/>
            <p:nvPr/>
          </p:nvSpPr>
          <p:spPr bwMode="auto">
            <a:xfrm>
              <a:off x="6065371" y="2418999"/>
              <a:ext cx="320739" cy="145905"/>
            </a:xfrm>
            <a:prstGeom prst="rect">
              <a:avLst/>
            </a:prstGeom>
            <a:solidFill>
              <a:schemeClr val="bg1"/>
            </a:solidFill>
            <a:ln w="12700" cap="flat" cmpd="sng" algn="ctr">
              <a:solidFill>
                <a:schemeClr val="bg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sp>
          <p:nvSpPr>
            <p:cNvPr id="47" name="타원 46"/>
            <p:cNvSpPr/>
            <p:nvPr/>
          </p:nvSpPr>
          <p:spPr bwMode="auto">
            <a:xfrm>
              <a:off x="5868144" y="2492896"/>
              <a:ext cx="211669" cy="144016"/>
            </a:xfrm>
            <a:prstGeom prst="ellipse">
              <a:avLst/>
            </a:prstGeom>
            <a:solidFill>
              <a:srgbClr val="6F5162"/>
            </a:solidFill>
            <a:ln w="12700" cap="flat" cmpd="sng" algn="ctr">
              <a:solidFill>
                <a:schemeClr val="bg2">
                  <a:lumMod val="40000"/>
                  <a:lumOff val="60000"/>
                </a:schemeClr>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ko-KR" altLang="en-US" sz="1600" b="0" i="0" u="none" strike="noStrike" cap="none" normalizeH="0" baseline="0" smtClean="0">
                <a:ln>
                  <a:noFill/>
                </a:ln>
                <a:solidFill>
                  <a:schemeClr val="tx1"/>
                </a:solidFill>
                <a:effectLst/>
                <a:latin typeface="Arial" charset="0"/>
                <a:ea typeface="굴림" pitchFamily="50" charset="-127"/>
              </a:endParaRPr>
            </a:p>
          </p:txBody>
        </p:sp>
      </p:grpSp>
    </p:spTree>
    <p:extLst>
      <p:ext uri="{BB962C8B-B14F-4D97-AF65-F5344CB8AC3E}">
        <p14:creationId xmlns:p14="http://schemas.microsoft.com/office/powerpoint/2010/main" val="30130367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18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182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182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1827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71827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71827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71827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7182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8275"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4294967295"/>
          </p:nvPr>
        </p:nvSpPr>
        <p:spPr>
          <a:xfrm>
            <a:off x="7000875" y="6240463"/>
            <a:ext cx="1905000" cy="457200"/>
          </a:xfrm>
          <a:prstGeom prst="rect">
            <a:avLst/>
          </a:prstGeom>
        </p:spPr>
        <p:txBody>
          <a:bodyPr/>
          <a:lstStyle/>
          <a:p>
            <a:fld id="{6B0B13A3-BC7E-48A5-B801-72D433BE9581}" type="slidenum">
              <a:rPr lang="en-US" altLang="ko-KR">
                <a:cs typeface="Arial" pitchFamily="34" charset="0"/>
              </a:rPr>
              <a:pPr/>
              <a:t>9</a:t>
            </a:fld>
            <a:endParaRPr lang="en-US" altLang="ko-KR" sz="1000">
              <a:cs typeface="Arial" pitchFamily="34" charset="0"/>
            </a:endParaRPr>
          </a:p>
        </p:txBody>
      </p:sp>
      <p:sp>
        <p:nvSpPr>
          <p:cNvPr id="1718274" name="Rectangle 2"/>
          <p:cNvSpPr>
            <a:spLocks noGrp="1" noChangeArrowheads="1"/>
          </p:cNvSpPr>
          <p:nvPr>
            <p:ph type="title"/>
          </p:nvPr>
        </p:nvSpPr>
        <p:spPr>
          <a:xfrm>
            <a:off x="251520" y="400050"/>
            <a:ext cx="8712969" cy="647700"/>
          </a:xfrm>
        </p:spPr>
        <p:txBody>
          <a:bodyPr/>
          <a:lstStyle/>
          <a:p>
            <a:r>
              <a:rPr lang="en-US" altLang="ko-KR" dirty="0" smtClean="0">
                <a:latin typeface="Arial" pitchFamily="34" charset="0"/>
                <a:cs typeface="Arial" pitchFamily="34" charset="0"/>
              </a:rPr>
              <a:t>Congestion </a:t>
            </a:r>
            <a:r>
              <a:rPr lang="en-US" altLang="ko-KR" dirty="0">
                <a:latin typeface="Arial" pitchFamily="34" charset="0"/>
                <a:cs typeface="Arial" pitchFamily="34" charset="0"/>
              </a:rPr>
              <a:t>Avoidance and </a:t>
            </a:r>
            <a:r>
              <a:rPr lang="en-US" altLang="ko-KR" dirty="0" smtClean="0">
                <a:latin typeface="Arial" pitchFamily="34" charset="0"/>
                <a:cs typeface="Arial" pitchFamily="34" charset="0"/>
              </a:rPr>
              <a:t>Control: 1)</a:t>
            </a:r>
            <a:endParaRPr lang="en-US" altLang="ko-KR" dirty="0">
              <a:latin typeface="Arial" pitchFamily="34" charset="0"/>
              <a:cs typeface="Arial" pitchFamily="34" charset="0"/>
            </a:endParaRPr>
          </a:p>
        </p:txBody>
      </p:sp>
      <p:sp>
        <p:nvSpPr>
          <p:cNvPr id="1718275" name="Rectangle 3"/>
          <p:cNvSpPr>
            <a:spLocks noGrp="1" noChangeArrowheads="1"/>
          </p:cNvSpPr>
          <p:nvPr>
            <p:ph type="body" idx="1"/>
          </p:nvPr>
        </p:nvSpPr>
        <p:spPr>
          <a:xfrm>
            <a:off x="179512" y="1295400"/>
            <a:ext cx="8785101" cy="5013325"/>
          </a:xfrm>
        </p:spPr>
        <p:txBody>
          <a:bodyPr/>
          <a:lstStyle/>
          <a:p>
            <a:pPr marL="342900" lvl="1" indent="-342900">
              <a:buClr>
                <a:schemeClr val="accent2"/>
              </a:buClr>
              <a:buSzPct val="75000"/>
              <a:buFont typeface="Monotype Sorts" charset="2"/>
              <a:buChar char="u"/>
            </a:pPr>
            <a:r>
              <a:rPr lang="en-US" altLang="ko-KR" b="1" dirty="0">
                <a:solidFill>
                  <a:srgbClr val="FF0000"/>
                </a:solidFill>
                <a:latin typeface="Arial" pitchFamily="34" charset="0"/>
                <a:cs typeface="Arial" pitchFamily="34" charset="0"/>
              </a:rPr>
              <a:t>The connection doesn’t get to </a:t>
            </a:r>
            <a:r>
              <a:rPr lang="en-US" altLang="ko-KR" b="1" dirty="0" smtClean="0">
                <a:solidFill>
                  <a:srgbClr val="FF0000"/>
                </a:solidFill>
                <a:latin typeface="Arial" pitchFamily="34" charset="0"/>
                <a:cs typeface="Arial" pitchFamily="34" charset="0"/>
              </a:rPr>
              <a:t>equilibrium?</a:t>
            </a:r>
            <a:endParaRPr lang="en-US" altLang="ko-KR" sz="2800" b="1" dirty="0" smtClean="0">
              <a:solidFill>
                <a:srgbClr val="FF0000"/>
              </a:solidFill>
              <a:latin typeface="Arial" pitchFamily="34" charset="0"/>
              <a:cs typeface="Arial" pitchFamily="34" charset="0"/>
            </a:endParaRPr>
          </a:p>
          <a:p>
            <a:r>
              <a:rPr lang="en-US" altLang="ko-KR" sz="2400" dirty="0" smtClean="0">
                <a:latin typeface="Arial" pitchFamily="34" charset="0"/>
                <a:cs typeface="Arial" pitchFamily="34" charset="0"/>
              </a:rPr>
              <a:t>Getting </a:t>
            </a:r>
            <a:r>
              <a:rPr lang="en-US" altLang="ko-KR" sz="2400" dirty="0">
                <a:latin typeface="Arial" pitchFamily="34" charset="0"/>
                <a:cs typeface="Arial" pitchFamily="34" charset="0"/>
              </a:rPr>
              <a:t>to </a:t>
            </a:r>
            <a:r>
              <a:rPr lang="en-US" altLang="ko-KR" sz="2400" dirty="0" smtClean="0">
                <a:latin typeface="Arial" pitchFamily="34" charset="0"/>
                <a:cs typeface="Arial" pitchFamily="34" charset="0"/>
              </a:rPr>
              <a:t>equilibrium: Slow start</a:t>
            </a:r>
            <a:endParaRPr lang="en-US" altLang="ko-KR" sz="2400" dirty="0">
              <a:latin typeface="Arial" pitchFamily="34" charset="0"/>
              <a:cs typeface="Arial" pitchFamily="34" charset="0"/>
            </a:endParaRPr>
          </a:p>
          <a:p>
            <a:pPr lvl="1"/>
            <a:r>
              <a:rPr lang="en-US" altLang="ko-KR" sz="2000" dirty="0">
                <a:latin typeface="Arial" pitchFamily="34" charset="0"/>
                <a:cs typeface="Arial" pitchFamily="34" charset="0"/>
              </a:rPr>
              <a:t>Since </a:t>
            </a:r>
            <a:r>
              <a:rPr lang="en-US" altLang="ko-KR" sz="2000" dirty="0" smtClean="0">
                <a:latin typeface="Arial" pitchFamily="34" charset="0"/>
                <a:cs typeface="Arial" pitchFamily="34" charset="0"/>
              </a:rPr>
              <a:t>the receiver </a:t>
            </a:r>
            <a:r>
              <a:rPr lang="en-US" altLang="ko-KR" sz="2000" dirty="0">
                <a:latin typeface="Arial" pitchFamily="34" charset="0"/>
                <a:cs typeface="Arial" pitchFamily="34" charset="0"/>
              </a:rPr>
              <a:t>can generate </a:t>
            </a:r>
            <a:r>
              <a:rPr lang="en-US" altLang="ko-KR" sz="2000" dirty="0" err="1">
                <a:latin typeface="Arial" pitchFamily="34" charset="0"/>
                <a:cs typeface="Arial" pitchFamily="34" charset="0"/>
              </a:rPr>
              <a:t>acks</a:t>
            </a:r>
            <a:r>
              <a:rPr lang="en-US" altLang="ko-KR" sz="2000" dirty="0">
                <a:latin typeface="Arial" pitchFamily="34" charset="0"/>
                <a:cs typeface="Arial" pitchFamily="34" charset="0"/>
              </a:rPr>
              <a:t> no faster than data packets can </a:t>
            </a:r>
            <a:r>
              <a:rPr lang="en-US" altLang="ko-KR" sz="2000" dirty="0" smtClean="0">
                <a:latin typeface="Arial" pitchFamily="34" charset="0"/>
                <a:cs typeface="Arial" pitchFamily="34" charset="0"/>
              </a:rPr>
              <a:t>get through </a:t>
            </a:r>
            <a:r>
              <a:rPr lang="en-US" altLang="ko-KR" sz="2000" dirty="0">
                <a:latin typeface="Arial" pitchFamily="34" charset="0"/>
                <a:cs typeface="Arial" pitchFamily="34" charset="0"/>
              </a:rPr>
              <a:t>the network, the protocol is ‘self clocking’ </a:t>
            </a:r>
            <a:r>
              <a:rPr lang="en-US" altLang="ko-KR" sz="2000" dirty="0" smtClean="0">
                <a:latin typeface="Arial" pitchFamily="34" charset="0"/>
                <a:cs typeface="Arial" pitchFamily="34" charset="0"/>
              </a:rPr>
              <a:t>(next slide)</a:t>
            </a:r>
            <a:endParaRPr lang="en-US" altLang="ko-KR" sz="2000" dirty="0">
              <a:latin typeface="Arial" pitchFamily="34" charset="0"/>
              <a:cs typeface="Arial" pitchFamily="34" charset="0"/>
            </a:endParaRPr>
          </a:p>
          <a:p>
            <a:pPr lvl="1"/>
            <a:r>
              <a:rPr lang="en-US" altLang="ko-KR" sz="2000" dirty="0" smtClean="0">
                <a:latin typeface="Arial" pitchFamily="34" charset="0"/>
                <a:cs typeface="Arial" pitchFamily="34" charset="0"/>
              </a:rPr>
              <a:t>Congestion window: Slow start </a:t>
            </a:r>
          </a:p>
          <a:p>
            <a:pPr lvl="2"/>
            <a:r>
              <a:rPr lang="en-US" altLang="ko-KR" dirty="0" smtClean="0">
                <a:latin typeface="Arial" pitchFamily="34" charset="0"/>
                <a:cs typeface="Arial" pitchFamily="34" charset="0"/>
              </a:rPr>
              <a:t>When </a:t>
            </a:r>
            <a:r>
              <a:rPr lang="en-US" altLang="ko-KR" dirty="0">
                <a:latin typeface="Arial" pitchFamily="34" charset="0"/>
                <a:cs typeface="Arial" pitchFamily="34" charset="0"/>
              </a:rPr>
              <a:t>starting or restarting after a loss, set </a:t>
            </a:r>
            <a:r>
              <a:rPr lang="en-US" altLang="ko-KR" dirty="0" err="1">
                <a:latin typeface="Arial" pitchFamily="34" charset="0"/>
                <a:cs typeface="Arial" pitchFamily="34" charset="0"/>
              </a:rPr>
              <a:t>cwnd</a:t>
            </a:r>
            <a:r>
              <a:rPr lang="en-US" altLang="ko-KR" dirty="0">
                <a:latin typeface="Arial" pitchFamily="34" charset="0"/>
                <a:cs typeface="Arial" pitchFamily="34" charset="0"/>
              </a:rPr>
              <a:t> to one packet. </a:t>
            </a:r>
            <a:endParaRPr lang="en-US" altLang="ko-KR" dirty="0" smtClean="0">
              <a:latin typeface="Arial" pitchFamily="34" charset="0"/>
              <a:cs typeface="Arial" pitchFamily="34" charset="0"/>
            </a:endParaRPr>
          </a:p>
          <a:p>
            <a:pPr lvl="2"/>
            <a:r>
              <a:rPr lang="en-US" altLang="ko-KR" dirty="0" smtClean="0">
                <a:latin typeface="Arial" pitchFamily="34" charset="0"/>
                <a:cs typeface="Arial" pitchFamily="34" charset="0"/>
              </a:rPr>
              <a:t>On </a:t>
            </a:r>
            <a:r>
              <a:rPr lang="en-US" altLang="ko-KR" dirty="0">
                <a:latin typeface="Arial" pitchFamily="34" charset="0"/>
                <a:cs typeface="Arial" pitchFamily="34" charset="0"/>
              </a:rPr>
              <a:t>each </a:t>
            </a:r>
            <a:r>
              <a:rPr lang="en-US" altLang="ko-KR" dirty="0" err="1">
                <a:latin typeface="Arial" pitchFamily="34" charset="0"/>
                <a:cs typeface="Arial" pitchFamily="34" charset="0"/>
              </a:rPr>
              <a:t>ack</a:t>
            </a:r>
            <a:r>
              <a:rPr lang="en-US" altLang="ko-KR" dirty="0">
                <a:latin typeface="Arial" pitchFamily="34" charset="0"/>
                <a:cs typeface="Arial" pitchFamily="34" charset="0"/>
              </a:rPr>
              <a:t> for new data, increase </a:t>
            </a:r>
            <a:r>
              <a:rPr lang="en-US" altLang="ko-KR" dirty="0" err="1">
                <a:latin typeface="Arial" pitchFamily="34" charset="0"/>
                <a:cs typeface="Arial" pitchFamily="34" charset="0"/>
              </a:rPr>
              <a:t>cwnd</a:t>
            </a:r>
            <a:r>
              <a:rPr lang="en-US" altLang="ko-KR" dirty="0">
                <a:latin typeface="Arial" pitchFamily="34" charset="0"/>
                <a:cs typeface="Arial" pitchFamily="34" charset="0"/>
              </a:rPr>
              <a:t> by one packet. </a:t>
            </a:r>
            <a:r>
              <a:rPr lang="en-US" altLang="ko-KR" dirty="0" smtClean="0">
                <a:latin typeface="Arial" pitchFamily="34" charset="0"/>
                <a:cs typeface="Arial" pitchFamily="34" charset="0"/>
              </a:rPr>
              <a:t>(1,2,4…)</a:t>
            </a:r>
          </a:p>
          <a:p>
            <a:pPr lvl="2"/>
            <a:r>
              <a:rPr lang="en-US" altLang="ko-KR" dirty="0" smtClean="0">
                <a:latin typeface="Arial" pitchFamily="34" charset="0"/>
                <a:cs typeface="Arial" pitchFamily="34" charset="0"/>
              </a:rPr>
              <a:t>When </a:t>
            </a:r>
            <a:r>
              <a:rPr lang="en-US" altLang="ko-KR" dirty="0">
                <a:latin typeface="Arial" pitchFamily="34" charset="0"/>
                <a:cs typeface="Arial" pitchFamily="34" charset="0"/>
              </a:rPr>
              <a:t>sending, send the minimum of the receiver's advertised window and </a:t>
            </a:r>
            <a:r>
              <a:rPr lang="en-US" altLang="ko-KR" dirty="0" err="1">
                <a:latin typeface="Arial" pitchFamily="34" charset="0"/>
                <a:cs typeface="Arial" pitchFamily="34" charset="0"/>
              </a:rPr>
              <a:t>cwnd</a:t>
            </a:r>
            <a:r>
              <a:rPr lang="en-US" altLang="ko-KR" dirty="0">
                <a:latin typeface="Arial" pitchFamily="34" charset="0"/>
                <a:cs typeface="Arial" pitchFamily="34" charset="0"/>
              </a:rPr>
              <a:t>.</a:t>
            </a:r>
          </a:p>
          <a:p>
            <a:pPr lvl="1"/>
            <a:r>
              <a:rPr lang="en-US" altLang="ko-KR" sz="2000" dirty="0" smtClean="0">
                <a:latin typeface="Arial" pitchFamily="34" charset="0"/>
                <a:cs typeface="Arial" pitchFamily="34" charset="0"/>
              </a:rPr>
              <a:t>“Slow start” algorithm guarantees </a:t>
            </a:r>
            <a:r>
              <a:rPr lang="en-US" altLang="ko-KR" sz="2000" dirty="0">
                <a:latin typeface="Arial" pitchFamily="34" charset="0"/>
                <a:cs typeface="Arial" pitchFamily="34" charset="0"/>
              </a:rPr>
              <a:t>that a connection </a:t>
            </a:r>
            <a:r>
              <a:rPr lang="en-US" altLang="ko-KR" sz="2000" dirty="0" smtClean="0">
                <a:latin typeface="Arial" pitchFamily="34" charset="0"/>
                <a:cs typeface="Arial" pitchFamily="34" charset="0"/>
              </a:rPr>
              <a:t>will source </a:t>
            </a:r>
            <a:r>
              <a:rPr lang="en-US" altLang="ko-KR" sz="2000" dirty="0">
                <a:latin typeface="Arial" pitchFamily="34" charset="0"/>
                <a:cs typeface="Arial" pitchFamily="34" charset="0"/>
              </a:rPr>
              <a:t>data at a rate at most twice the maximum </a:t>
            </a:r>
            <a:r>
              <a:rPr lang="en-US" altLang="ko-KR" sz="2000" dirty="0" smtClean="0">
                <a:latin typeface="Arial" pitchFamily="34" charset="0"/>
                <a:cs typeface="Arial" pitchFamily="34" charset="0"/>
              </a:rPr>
              <a:t>possible on </a:t>
            </a:r>
            <a:r>
              <a:rPr lang="en-US" altLang="ko-KR" sz="2000" dirty="0">
                <a:latin typeface="Arial" pitchFamily="34" charset="0"/>
                <a:cs typeface="Arial" pitchFamily="34" charset="0"/>
              </a:rPr>
              <a:t>the path</a:t>
            </a:r>
            <a:r>
              <a:rPr lang="en-US" altLang="ko-KR" sz="2000" dirty="0" smtClean="0">
                <a:latin typeface="Arial" pitchFamily="34" charset="0"/>
                <a:cs typeface="Arial" pitchFamily="34" charset="0"/>
              </a:rPr>
              <a:t>.</a:t>
            </a:r>
          </a:p>
          <a:p>
            <a:pPr lvl="2"/>
            <a:r>
              <a:rPr lang="en-US" altLang="ko-KR" dirty="0" smtClean="0">
                <a:latin typeface="Arial" pitchFamily="34" charset="0"/>
                <a:cs typeface="Arial" pitchFamily="34" charset="0"/>
              </a:rPr>
              <a:t>This prevents </a:t>
            </a:r>
            <a:r>
              <a:rPr lang="en-US" altLang="ko-KR" dirty="0">
                <a:latin typeface="Arial" pitchFamily="34" charset="0"/>
                <a:cs typeface="Arial" pitchFamily="34" charset="0"/>
              </a:rPr>
              <a:t>huge </a:t>
            </a:r>
            <a:r>
              <a:rPr lang="en-US" altLang="ko-KR" dirty="0" smtClean="0">
                <a:latin typeface="Arial" pitchFamily="34" charset="0"/>
                <a:cs typeface="Arial" pitchFamily="34" charset="0"/>
              </a:rPr>
              <a:t>bursts when new connection setup </a:t>
            </a:r>
            <a:endParaRPr lang="en-US" altLang="ko-KR" sz="1400" dirty="0" smtClean="0">
              <a:latin typeface="Arial" pitchFamily="34" charset="0"/>
              <a:cs typeface="Arial" pitchFamily="34" charset="0"/>
            </a:endParaRPr>
          </a:p>
          <a:p>
            <a:pPr marL="0" indent="0">
              <a:buNone/>
            </a:pPr>
            <a:endParaRPr lang="en-US" altLang="ko-KR" sz="2000" dirty="0">
              <a:latin typeface="Arial" pitchFamily="34" charset="0"/>
              <a:cs typeface="Arial" pitchFamily="34" charset="0"/>
            </a:endParaRPr>
          </a:p>
        </p:txBody>
      </p:sp>
    </p:spTree>
    <p:extLst>
      <p:ext uri="{BB962C8B-B14F-4D97-AF65-F5344CB8AC3E}">
        <p14:creationId xmlns:p14="http://schemas.microsoft.com/office/powerpoint/2010/main" val="32942796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18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18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18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1827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71827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71827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71827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71827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7182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8275" grpId="0" build="p" bldLvl="2" autoUpdateAnimBg="0"/>
    </p:bldLst>
  </p:timing>
</p:sld>
</file>

<file path=ppt/theme/theme1.xml><?xml version="1.0" encoding="utf-8"?>
<a:theme xmlns:a="http://schemas.openxmlformats.org/drawingml/2006/main" name="1_NVC(3.0)">
  <a:themeElements>
    <a:clrScheme name="1_NVC(3.0)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fontScheme name="1_NVC(3.0)">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ko-KR" altLang="en-US" sz="1600" b="0" i="0" u="none" strike="noStrike" cap="none" normalizeH="0" baseline="0" smtClean="0">
            <a:ln>
              <a:noFill/>
            </a:ln>
            <a:solidFill>
              <a:schemeClr val="tx1"/>
            </a:solidFill>
            <a:effectLst/>
            <a:latin typeface="Arial" charset="0"/>
            <a:ea typeface="굴림" pitchFamily="50" charset="-127"/>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ko-KR" altLang="en-US" sz="1600" b="0" i="0" u="none" strike="noStrike" cap="none" normalizeH="0" baseline="0" smtClean="0">
            <a:ln>
              <a:noFill/>
            </a:ln>
            <a:solidFill>
              <a:schemeClr val="tx1"/>
            </a:solidFill>
            <a:effectLst/>
            <a:latin typeface="Arial" charset="0"/>
            <a:ea typeface="굴림" pitchFamily="50" charset="-127"/>
          </a:defRPr>
        </a:defPPr>
      </a:lstStyle>
    </a:lnDef>
  </a:objectDefaults>
  <a:extraClrSchemeLst>
    <a:extraClrScheme>
      <a:clrScheme name="1_NVC(3.0)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1_NVC(3.0)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1_NVC(3.0)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1_NVC(3.0)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41554</TotalTime>
  <Words>4254</Words>
  <Application>Microsoft Office PowerPoint</Application>
  <PresentationFormat>화면 슬라이드 쇼(4:3)</PresentationFormat>
  <Paragraphs>764</Paragraphs>
  <Slides>61</Slides>
  <Notes>60</Notes>
  <HiddenSlides>1</HiddenSlides>
  <MMClips>0</MMClips>
  <ScaleCrop>false</ScaleCrop>
  <HeadingPairs>
    <vt:vector size="6" baseType="variant">
      <vt:variant>
        <vt:lpstr>테마</vt:lpstr>
      </vt:variant>
      <vt:variant>
        <vt:i4>4</vt:i4>
      </vt:variant>
      <vt:variant>
        <vt:lpstr>포함된 OLE 서버</vt:lpstr>
      </vt:variant>
      <vt:variant>
        <vt:i4>3</vt:i4>
      </vt:variant>
      <vt:variant>
        <vt:lpstr>슬라이드 제목</vt:lpstr>
      </vt:variant>
      <vt:variant>
        <vt:i4>61</vt:i4>
      </vt:variant>
    </vt:vector>
  </HeadingPairs>
  <TitlesOfParts>
    <vt:vector size="68" baseType="lpstr">
      <vt:lpstr>1_NVC(3.0)</vt:lpstr>
      <vt:lpstr>2_디자인 사용자 지정</vt:lpstr>
      <vt:lpstr>1_디자인 사용자 지정</vt:lpstr>
      <vt:lpstr>디자인 사용자 지정</vt:lpstr>
      <vt:lpstr>비트맵 이미지</vt:lpstr>
      <vt:lpstr>수식</vt:lpstr>
      <vt:lpstr>Equation</vt:lpstr>
      <vt:lpstr>CS 540 Network Architecture</vt:lpstr>
      <vt:lpstr>PowerPoint 프레젠테이션</vt:lpstr>
      <vt:lpstr>Differences with Link Layers?</vt:lpstr>
      <vt:lpstr>Transmission control protocol</vt:lpstr>
      <vt:lpstr>Transmission control protocol</vt:lpstr>
      <vt:lpstr>TCP flow control</vt:lpstr>
      <vt:lpstr>TCP flow control</vt:lpstr>
      <vt:lpstr>Congestion Avoidance and Control</vt:lpstr>
      <vt:lpstr>Congestion Avoidance and Control: 1)</vt:lpstr>
      <vt:lpstr>TCP congestion control</vt:lpstr>
      <vt:lpstr>Congestion Avoidance and Control: 2)</vt:lpstr>
      <vt:lpstr>M/M/1  Queue (FYI)</vt:lpstr>
      <vt:lpstr>Retransmission strategy: Timer driven</vt:lpstr>
      <vt:lpstr>Retransmission strategy</vt:lpstr>
      <vt:lpstr>Retransmission strategy</vt:lpstr>
      <vt:lpstr>Retransmission timer management;  RTT variance estimation</vt:lpstr>
      <vt:lpstr>Retransmission timer management;  RTT variance estimation</vt:lpstr>
      <vt:lpstr>Retransmission timer management;  Exponential RTO backoff</vt:lpstr>
      <vt:lpstr>Congestion Avoidance and Control: 3)</vt:lpstr>
      <vt:lpstr>Congestion Avoidance and Control</vt:lpstr>
      <vt:lpstr>TCP Congestion Control</vt:lpstr>
      <vt:lpstr>Approaches towards congestion control</vt:lpstr>
      <vt:lpstr>TCP Saw Tooth Behavior</vt:lpstr>
      <vt:lpstr>Evolution of TCP</vt:lpstr>
      <vt:lpstr>TCP Through the 1990s</vt:lpstr>
      <vt:lpstr>Fast Retransmit (Tahoe): for TCP reliability by Data driven</vt:lpstr>
      <vt:lpstr>Fast Retransmit (Reno): </vt:lpstr>
      <vt:lpstr>NewReno</vt:lpstr>
      <vt:lpstr>TCP SACK</vt:lpstr>
      <vt:lpstr>TCP SACK</vt:lpstr>
      <vt:lpstr> Simulation with one dropped packet</vt:lpstr>
      <vt:lpstr> Simulation with two dropped packets</vt:lpstr>
      <vt:lpstr> Simulation with two dropped packets</vt:lpstr>
      <vt:lpstr> Simulation with three dropped packets</vt:lpstr>
      <vt:lpstr> Simulation with three dropped packets</vt:lpstr>
      <vt:lpstr>Observed TCP Problems</vt:lpstr>
      <vt:lpstr>Silly Window Syndrome</vt:lpstr>
      <vt:lpstr>Silly window syndrome: Nagel’s Algorithm</vt:lpstr>
      <vt:lpstr>Protection From Wraparound</vt:lpstr>
      <vt:lpstr>Large Windows</vt:lpstr>
      <vt:lpstr>Maximum Segment Size (MSS) </vt:lpstr>
      <vt:lpstr>Retransmission timer management;  Karn’s algorithm</vt:lpstr>
      <vt:lpstr>Timer Granularity</vt:lpstr>
      <vt:lpstr>TCP Persist  </vt:lpstr>
      <vt:lpstr>Fairness</vt:lpstr>
      <vt:lpstr>Phase plots</vt:lpstr>
      <vt:lpstr>Additive Increase/Decrease</vt:lpstr>
      <vt:lpstr>Multiplicative Increase/Decrease</vt:lpstr>
      <vt:lpstr>Constraints</vt:lpstr>
      <vt:lpstr>What is the Right Choice?</vt:lpstr>
      <vt:lpstr>Binomial Congestion Control[Bansal01]</vt:lpstr>
      <vt:lpstr>Binomial Congestion Control</vt:lpstr>
      <vt:lpstr>TCP Connection Management</vt:lpstr>
      <vt:lpstr>TCP Performance Issues</vt:lpstr>
      <vt:lpstr>TCP Modeling</vt:lpstr>
      <vt:lpstr>Transmission Rate</vt:lpstr>
      <vt:lpstr>Simple Loss Model</vt:lpstr>
      <vt:lpstr>Reading Assignment</vt:lpstr>
      <vt:lpstr>Discussion: picked up randomly </vt:lpstr>
      <vt:lpstr>Discussion: picked up randomly </vt:lpstr>
      <vt:lpstr>Discussion: picked up randomly </vt:lpstr>
    </vt:vector>
  </TitlesOfParts>
  <Company>ICU-SICE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dc:title>
  <dc:creator>Younghee Lee</dc:creator>
  <cp:lastModifiedBy>USER</cp:lastModifiedBy>
  <cp:revision>421</cp:revision>
  <cp:lastPrinted>2000-09-05T05:09:43Z</cp:lastPrinted>
  <dcterms:created xsi:type="dcterms:W3CDTF">1998-07-19T12:47:56Z</dcterms:created>
  <dcterms:modified xsi:type="dcterms:W3CDTF">2016-10-06T01:12:52Z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yhlee@pec.etri.re.kr</vt:lpwstr>
  </property>
  <property fmtid="{D5CDD505-2E9C-101B-9397-08002B2CF9AE}" pid="8" name="HomePage">
    <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G:\이영희강의TP</vt:lpwstr>
  </property>
  <property fmtid="{D5CDD505-2E9C-101B-9397-08002B2CF9AE}" pid="22" name="EncodingType">
    <vt:i4>-99</vt:i4>
  </property>
</Properties>
</file>