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 id="2147483736" r:id="rId2"/>
    <p:sldMasterId id="2147483676" r:id="rId3"/>
    <p:sldMasterId id="2147483664" r:id="rId4"/>
  </p:sldMasterIdLst>
  <p:notesMasterIdLst>
    <p:notesMasterId r:id="rId53"/>
  </p:notesMasterIdLst>
  <p:handoutMasterIdLst>
    <p:handoutMasterId r:id="rId54"/>
  </p:handoutMasterIdLst>
  <p:sldIdLst>
    <p:sldId id="277" r:id="rId5"/>
    <p:sldId id="436" r:id="rId6"/>
    <p:sldId id="437" r:id="rId7"/>
    <p:sldId id="462" r:id="rId8"/>
    <p:sldId id="438" r:id="rId9"/>
    <p:sldId id="463" r:id="rId10"/>
    <p:sldId id="464" r:id="rId11"/>
    <p:sldId id="550" r:id="rId12"/>
    <p:sldId id="465" r:id="rId13"/>
    <p:sldId id="468" r:id="rId14"/>
    <p:sldId id="469" r:id="rId15"/>
    <p:sldId id="551" r:id="rId16"/>
    <p:sldId id="553" r:id="rId17"/>
    <p:sldId id="545" r:id="rId18"/>
    <p:sldId id="559" r:id="rId19"/>
    <p:sldId id="470" r:id="rId20"/>
    <p:sldId id="552" r:id="rId21"/>
    <p:sldId id="490" r:id="rId22"/>
    <p:sldId id="491" r:id="rId23"/>
    <p:sldId id="471" r:id="rId24"/>
    <p:sldId id="472" r:id="rId25"/>
    <p:sldId id="473" r:id="rId26"/>
    <p:sldId id="474" r:id="rId27"/>
    <p:sldId id="475" r:id="rId28"/>
    <p:sldId id="476" r:id="rId29"/>
    <p:sldId id="440" r:id="rId30"/>
    <p:sldId id="442" r:id="rId31"/>
    <p:sldId id="492" r:id="rId32"/>
    <p:sldId id="494" r:id="rId33"/>
    <p:sldId id="503" r:id="rId34"/>
    <p:sldId id="505" r:id="rId35"/>
    <p:sldId id="508" r:id="rId36"/>
    <p:sldId id="512" r:id="rId37"/>
    <p:sldId id="521" r:id="rId38"/>
    <p:sldId id="518" r:id="rId39"/>
    <p:sldId id="519" r:id="rId40"/>
    <p:sldId id="524" r:id="rId41"/>
    <p:sldId id="533" r:id="rId42"/>
    <p:sldId id="534" r:id="rId43"/>
    <p:sldId id="535" r:id="rId44"/>
    <p:sldId id="538" r:id="rId45"/>
    <p:sldId id="543" r:id="rId46"/>
    <p:sldId id="549" r:id="rId47"/>
    <p:sldId id="554" r:id="rId48"/>
    <p:sldId id="555" r:id="rId49"/>
    <p:sldId id="556" r:id="rId50"/>
    <p:sldId id="557" r:id="rId51"/>
    <p:sldId id="558" r:id="rId52"/>
  </p:sldIdLst>
  <p:sldSz cx="9144000" cy="6858000" type="screen4x3"/>
  <p:notesSz cx="6642100" cy="9653588"/>
  <p:defaultTextStyle>
    <a:defPPr>
      <a:defRPr lang="ko-KR"/>
    </a:defPPr>
    <a:lvl1pPr algn="l" rtl="0" fontAlgn="base" latinLnBrk="1">
      <a:spcBef>
        <a:spcPct val="0"/>
      </a:spcBef>
      <a:spcAft>
        <a:spcPct val="0"/>
      </a:spcAft>
      <a:defRPr kumimoji="1" sz="1600" kern="1200">
        <a:solidFill>
          <a:schemeClr val="tx1"/>
        </a:solidFill>
        <a:latin typeface="Arial" pitchFamily="34" charset="0"/>
        <a:ea typeface="굴림" pitchFamily="50" charset="-127"/>
        <a:cs typeface="+mn-cs"/>
      </a:defRPr>
    </a:lvl1pPr>
    <a:lvl2pPr marL="457200" algn="l" rtl="0" fontAlgn="base" latinLnBrk="1">
      <a:spcBef>
        <a:spcPct val="0"/>
      </a:spcBef>
      <a:spcAft>
        <a:spcPct val="0"/>
      </a:spcAft>
      <a:defRPr kumimoji="1" sz="1600" kern="1200">
        <a:solidFill>
          <a:schemeClr val="tx1"/>
        </a:solidFill>
        <a:latin typeface="Arial" pitchFamily="34" charset="0"/>
        <a:ea typeface="굴림" pitchFamily="50" charset="-127"/>
        <a:cs typeface="+mn-cs"/>
      </a:defRPr>
    </a:lvl2pPr>
    <a:lvl3pPr marL="914400" algn="l" rtl="0" fontAlgn="base" latinLnBrk="1">
      <a:spcBef>
        <a:spcPct val="0"/>
      </a:spcBef>
      <a:spcAft>
        <a:spcPct val="0"/>
      </a:spcAft>
      <a:defRPr kumimoji="1" sz="1600" kern="1200">
        <a:solidFill>
          <a:schemeClr val="tx1"/>
        </a:solidFill>
        <a:latin typeface="Arial" pitchFamily="34" charset="0"/>
        <a:ea typeface="굴림" pitchFamily="50" charset="-127"/>
        <a:cs typeface="+mn-cs"/>
      </a:defRPr>
    </a:lvl3pPr>
    <a:lvl4pPr marL="1371600" algn="l" rtl="0" fontAlgn="base" latinLnBrk="1">
      <a:spcBef>
        <a:spcPct val="0"/>
      </a:spcBef>
      <a:spcAft>
        <a:spcPct val="0"/>
      </a:spcAft>
      <a:defRPr kumimoji="1" sz="1600" kern="1200">
        <a:solidFill>
          <a:schemeClr val="tx1"/>
        </a:solidFill>
        <a:latin typeface="Arial" pitchFamily="34" charset="0"/>
        <a:ea typeface="굴림" pitchFamily="50" charset="-127"/>
        <a:cs typeface="+mn-cs"/>
      </a:defRPr>
    </a:lvl4pPr>
    <a:lvl5pPr marL="1828800" algn="l" rtl="0" fontAlgn="base" latinLnBrk="1">
      <a:spcBef>
        <a:spcPct val="0"/>
      </a:spcBef>
      <a:spcAft>
        <a:spcPct val="0"/>
      </a:spcAft>
      <a:defRPr kumimoji="1" sz="1600" kern="1200">
        <a:solidFill>
          <a:schemeClr val="tx1"/>
        </a:solidFill>
        <a:latin typeface="Arial" pitchFamily="34" charset="0"/>
        <a:ea typeface="굴림" pitchFamily="50" charset="-127"/>
        <a:cs typeface="+mn-cs"/>
      </a:defRPr>
    </a:lvl5pPr>
    <a:lvl6pPr marL="2286000" algn="l" defTabSz="914400" rtl="0" eaLnBrk="1" latinLnBrk="1" hangingPunct="1">
      <a:defRPr kumimoji="1" sz="1600" kern="1200">
        <a:solidFill>
          <a:schemeClr val="tx1"/>
        </a:solidFill>
        <a:latin typeface="Arial" pitchFamily="34" charset="0"/>
        <a:ea typeface="굴림" pitchFamily="50" charset="-127"/>
        <a:cs typeface="+mn-cs"/>
      </a:defRPr>
    </a:lvl6pPr>
    <a:lvl7pPr marL="2743200" algn="l" defTabSz="914400" rtl="0" eaLnBrk="1" latinLnBrk="1" hangingPunct="1">
      <a:defRPr kumimoji="1" sz="1600" kern="1200">
        <a:solidFill>
          <a:schemeClr val="tx1"/>
        </a:solidFill>
        <a:latin typeface="Arial" pitchFamily="34" charset="0"/>
        <a:ea typeface="굴림" pitchFamily="50" charset="-127"/>
        <a:cs typeface="+mn-cs"/>
      </a:defRPr>
    </a:lvl7pPr>
    <a:lvl8pPr marL="3200400" algn="l" defTabSz="914400" rtl="0" eaLnBrk="1" latinLnBrk="1" hangingPunct="1">
      <a:defRPr kumimoji="1" sz="1600" kern="1200">
        <a:solidFill>
          <a:schemeClr val="tx1"/>
        </a:solidFill>
        <a:latin typeface="Arial" pitchFamily="34" charset="0"/>
        <a:ea typeface="굴림" pitchFamily="50" charset="-127"/>
        <a:cs typeface="+mn-cs"/>
      </a:defRPr>
    </a:lvl8pPr>
    <a:lvl9pPr marL="3657600" algn="l" defTabSz="914400" rtl="0" eaLnBrk="1" latinLnBrk="1" hangingPunct="1">
      <a:defRPr kumimoji="1" sz="1600" kern="1200">
        <a:solidFill>
          <a:schemeClr val="tx1"/>
        </a:solidFill>
        <a:latin typeface="Arial" pitchFamily="34" charset="0"/>
        <a:ea typeface="굴림" pitchFamily="50" charset="-127"/>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320">
          <p15:clr>
            <a:srgbClr val="A4A3A4"/>
          </p15:clr>
        </p15:guide>
        <p15:guide id="2" pos="28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66FFFF"/>
    <a:srgbClr val="CC3300"/>
    <a:srgbClr val="FFFFCC"/>
    <a:srgbClr val="EAEAEA"/>
    <a:srgbClr val="DDDDDD"/>
    <a:srgbClr val="CC99FF"/>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85" autoAdjust="0"/>
    <p:restoredTop sz="94660"/>
  </p:normalViewPr>
  <p:slideViewPr>
    <p:cSldViewPr>
      <p:cViewPr varScale="1">
        <p:scale>
          <a:sx n="79" d="100"/>
          <a:sy n="79" d="100"/>
        </p:scale>
        <p:origin x="-276" y="-56"/>
      </p:cViewPr>
      <p:guideLst>
        <p:guide orient="horz" pos="2160"/>
        <p:guide pos="2880"/>
      </p:guideLst>
    </p:cSldViewPr>
  </p:slideViewPr>
  <p:outlineViewPr>
    <p:cViewPr>
      <p:scale>
        <a:sx n="33" d="100"/>
        <a:sy n="33" d="100"/>
      </p:scale>
      <p:origin x="0" y="59864"/>
    </p:cViewPr>
  </p:outlineViewPr>
  <p:notesTextViewPr>
    <p:cViewPr>
      <p:scale>
        <a:sx n="100" d="100"/>
        <a:sy n="100" d="100"/>
      </p:scale>
      <p:origin x="0" y="0"/>
    </p:cViewPr>
  </p:notesTextViewPr>
  <p:sorterViewPr>
    <p:cViewPr>
      <p:scale>
        <a:sx n="100" d="100"/>
        <a:sy n="100" d="100"/>
      </p:scale>
      <p:origin x="0" y="6760"/>
    </p:cViewPr>
  </p:sorterViewPr>
  <p:notesViewPr>
    <p:cSldViewPr>
      <p:cViewPr>
        <p:scale>
          <a:sx n="66" d="100"/>
          <a:sy n="66" d="100"/>
        </p:scale>
        <p:origin x="-846" y="1368"/>
      </p:cViewPr>
      <p:guideLst>
        <p:guide orient="horz" pos="2320"/>
        <p:guide pos="281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image" Target="../media/image2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image" Target="../media/image26.pn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image" Target="../media/image2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87813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t" anchorCtr="0" compatLnSpc="1">
            <a:prstTxWarp prst="textNoShape">
              <a:avLst/>
            </a:prstTxWarp>
          </a:bodyPr>
          <a:lstStyle>
            <a:lvl1pPr defTabSz="895350" latinLnBrk="0">
              <a:defRPr sz="1000" i="1">
                <a:ea typeface="돋움" pitchFamily="50" charset="-127"/>
              </a:defRPr>
            </a:lvl1pPr>
          </a:lstStyle>
          <a:p>
            <a:endParaRPr lang="en-US" altLang="ko-KR"/>
          </a:p>
        </p:txBody>
      </p:sp>
      <p:sp>
        <p:nvSpPr>
          <p:cNvPr id="4099" name="Rectangle 3"/>
          <p:cNvSpPr>
            <a:spLocks noGrp="1" noChangeArrowheads="1"/>
          </p:cNvSpPr>
          <p:nvPr>
            <p:ph type="dt" sz="quarter" idx="1"/>
          </p:nvPr>
        </p:nvSpPr>
        <p:spPr bwMode="auto">
          <a:xfrm>
            <a:off x="3763963" y="0"/>
            <a:ext cx="2878137"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t" anchorCtr="0" compatLnSpc="1">
            <a:prstTxWarp prst="textNoShape">
              <a:avLst/>
            </a:prstTxWarp>
          </a:bodyPr>
          <a:lstStyle>
            <a:lvl1pPr algn="r" defTabSz="895350" latinLnBrk="0">
              <a:defRPr sz="1000" i="1">
                <a:ea typeface="돋움" pitchFamily="50" charset="-127"/>
              </a:defRPr>
            </a:lvl1pPr>
          </a:lstStyle>
          <a:p>
            <a:endParaRPr lang="en-US" altLang="ko-KR"/>
          </a:p>
        </p:txBody>
      </p:sp>
      <p:sp>
        <p:nvSpPr>
          <p:cNvPr id="4100" name="Rectangle 4"/>
          <p:cNvSpPr>
            <a:spLocks noGrp="1" noChangeArrowheads="1"/>
          </p:cNvSpPr>
          <p:nvPr>
            <p:ph type="ftr" sz="quarter" idx="2"/>
          </p:nvPr>
        </p:nvSpPr>
        <p:spPr bwMode="auto">
          <a:xfrm>
            <a:off x="0" y="9170988"/>
            <a:ext cx="287813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b" anchorCtr="0" compatLnSpc="1">
            <a:prstTxWarp prst="textNoShape">
              <a:avLst/>
            </a:prstTxWarp>
          </a:bodyPr>
          <a:lstStyle>
            <a:lvl1pPr defTabSz="895350" latinLnBrk="0">
              <a:defRPr sz="1000" i="1">
                <a:ea typeface="돋움" pitchFamily="50" charset="-127"/>
              </a:defRPr>
            </a:lvl1pPr>
          </a:lstStyle>
          <a:p>
            <a:endParaRPr lang="en-US" altLang="ko-KR"/>
          </a:p>
        </p:txBody>
      </p:sp>
      <p:sp>
        <p:nvSpPr>
          <p:cNvPr id="4101" name="Rectangle 5"/>
          <p:cNvSpPr>
            <a:spLocks noGrp="1" noChangeArrowheads="1"/>
          </p:cNvSpPr>
          <p:nvPr>
            <p:ph type="sldNum" sz="quarter" idx="3"/>
          </p:nvPr>
        </p:nvSpPr>
        <p:spPr bwMode="auto">
          <a:xfrm>
            <a:off x="3763963" y="9170988"/>
            <a:ext cx="2878137"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b" anchorCtr="0" compatLnSpc="1">
            <a:prstTxWarp prst="textNoShape">
              <a:avLst/>
            </a:prstTxWarp>
          </a:bodyPr>
          <a:lstStyle>
            <a:lvl1pPr algn="r" defTabSz="895350" latinLnBrk="0">
              <a:defRPr sz="1000" i="1">
                <a:ea typeface="돋움" pitchFamily="50" charset="-127"/>
              </a:defRPr>
            </a:lvl1pPr>
          </a:lstStyle>
          <a:p>
            <a:fld id="{A958FF2F-0791-4F83-8CC1-57DD447D83FB}" type="slidenum">
              <a:rPr lang="en-US" altLang="ko-KR"/>
              <a:pPr/>
              <a:t>‹#›</a:t>
            </a:fld>
            <a:endParaRPr lang="en-US" altLang="ko-KR"/>
          </a:p>
        </p:txBody>
      </p:sp>
    </p:spTree>
    <p:extLst>
      <p:ext uri="{BB962C8B-B14F-4D97-AF65-F5344CB8AC3E}">
        <p14:creationId xmlns:p14="http://schemas.microsoft.com/office/powerpoint/2010/main" val="3274528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87813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t" anchorCtr="0" compatLnSpc="1">
            <a:prstTxWarp prst="textNoShape">
              <a:avLst/>
            </a:prstTxWarp>
          </a:bodyPr>
          <a:lstStyle>
            <a:lvl1pPr defTabSz="895350" latinLnBrk="0">
              <a:defRPr sz="1000" i="1">
                <a:ea typeface="돋움" pitchFamily="50" charset="-127"/>
              </a:defRPr>
            </a:lvl1pPr>
          </a:lstStyle>
          <a:p>
            <a:endParaRPr lang="en-US" altLang="ko-KR"/>
          </a:p>
        </p:txBody>
      </p:sp>
      <p:sp>
        <p:nvSpPr>
          <p:cNvPr id="2051" name="Rectangle 3"/>
          <p:cNvSpPr>
            <a:spLocks noGrp="1" noChangeArrowheads="1"/>
          </p:cNvSpPr>
          <p:nvPr>
            <p:ph type="dt" idx="1"/>
          </p:nvPr>
        </p:nvSpPr>
        <p:spPr bwMode="auto">
          <a:xfrm>
            <a:off x="3763963" y="0"/>
            <a:ext cx="2878137"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t" anchorCtr="0" compatLnSpc="1">
            <a:prstTxWarp prst="textNoShape">
              <a:avLst/>
            </a:prstTxWarp>
          </a:bodyPr>
          <a:lstStyle>
            <a:lvl1pPr algn="r" defTabSz="895350" latinLnBrk="0">
              <a:defRPr sz="1000" i="1">
                <a:ea typeface="돋움" pitchFamily="50" charset="-127"/>
              </a:defRPr>
            </a:lvl1pPr>
          </a:lstStyle>
          <a:p>
            <a:endParaRPr lang="en-US" altLang="ko-KR"/>
          </a:p>
        </p:txBody>
      </p:sp>
      <p:sp>
        <p:nvSpPr>
          <p:cNvPr id="68612" name="Rectangle 4"/>
          <p:cNvSpPr>
            <a:spLocks noGrp="1" noRot="1" noChangeAspect="1" noChangeArrowheads="1" noTextEdit="1"/>
          </p:cNvSpPr>
          <p:nvPr>
            <p:ph type="sldImg" idx="2"/>
          </p:nvPr>
        </p:nvSpPr>
        <p:spPr bwMode="auto">
          <a:xfrm>
            <a:off x="41275" y="639763"/>
            <a:ext cx="6589713" cy="49418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 xmlns:ma14="http://schemas.microsoft.com/office/mac/drawingml/2011/main" val="1"/>
            </a:ext>
          </a:extLst>
        </p:spPr>
      </p:sp>
      <p:sp>
        <p:nvSpPr>
          <p:cNvPr id="2053" name="Rectangle 5"/>
          <p:cNvSpPr>
            <a:spLocks noGrp="1" noChangeArrowheads="1"/>
          </p:cNvSpPr>
          <p:nvPr>
            <p:ph type="body" sz="quarter" idx="3"/>
          </p:nvPr>
        </p:nvSpPr>
        <p:spPr bwMode="auto">
          <a:xfrm>
            <a:off x="469900" y="5772150"/>
            <a:ext cx="5715000" cy="302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194" tIns="45097" rIns="90194" bIns="45097" numCol="1" anchor="t" anchorCtr="0" compatLnSpc="1">
            <a:prstTxWarp prst="textNoShape">
              <a:avLst/>
            </a:prstTxWarp>
          </a:bodyPr>
          <a:lstStyle/>
          <a:p>
            <a:pPr lvl="0"/>
            <a:r>
              <a:rPr lang="ko-KR" altLang="en-US" smtClean="0"/>
              <a:t>마스터 문자열 유형을 편집하려면 누르십시오</a:t>
            </a:r>
            <a:r>
              <a:rPr lang="en-US" altLang="ko-KR" smtClean="0"/>
              <a:t>.</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2054" name="Rectangle 6"/>
          <p:cNvSpPr>
            <a:spLocks noGrp="1" noChangeArrowheads="1"/>
          </p:cNvSpPr>
          <p:nvPr>
            <p:ph type="ftr" sz="quarter" idx="4"/>
          </p:nvPr>
        </p:nvSpPr>
        <p:spPr bwMode="auto">
          <a:xfrm>
            <a:off x="0" y="9170988"/>
            <a:ext cx="287813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b" anchorCtr="0" compatLnSpc="1">
            <a:prstTxWarp prst="textNoShape">
              <a:avLst/>
            </a:prstTxWarp>
          </a:bodyPr>
          <a:lstStyle>
            <a:lvl1pPr defTabSz="895350" latinLnBrk="0">
              <a:defRPr sz="1000" i="1">
                <a:ea typeface="돋움" pitchFamily="50" charset="-127"/>
              </a:defRPr>
            </a:lvl1pPr>
          </a:lstStyle>
          <a:p>
            <a:endParaRPr lang="en-US" altLang="ko-KR"/>
          </a:p>
        </p:txBody>
      </p:sp>
      <p:sp>
        <p:nvSpPr>
          <p:cNvPr id="2055" name="Rectangle 7"/>
          <p:cNvSpPr>
            <a:spLocks noGrp="1" noChangeArrowheads="1"/>
          </p:cNvSpPr>
          <p:nvPr>
            <p:ph type="sldNum" sz="quarter" idx="5"/>
          </p:nvPr>
        </p:nvSpPr>
        <p:spPr bwMode="auto">
          <a:xfrm>
            <a:off x="3763963" y="9170988"/>
            <a:ext cx="2878137"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b" anchorCtr="0" compatLnSpc="1">
            <a:prstTxWarp prst="textNoShape">
              <a:avLst/>
            </a:prstTxWarp>
          </a:bodyPr>
          <a:lstStyle>
            <a:lvl1pPr algn="r" defTabSz="895350" latinLnBrk="0">
              <a:defRPr sz="1000" i="1">
                <a:ea typeface="돋움" pitchFamily="50" charset="-127"/>
              </a:defRPr>
            </a:lvl1pPr>
          </a:lstStyle>
          <a:p>
            <a:fld id="{51BC0879-4465-4F96-BD3F-DFECAC432DE6}" type="slidenum">
              <a:rPr lang="en-US" altLang="ko-KR"/>
              <a:pPr/>
              <a:t>‹#›</a:t>
            </a:fld>
            <a:endParaRPr lang="en-US" altLang="ko-KR"/>
          </a:p>
        </p:txBody>
      </p:sp>
    </p:spTree>
    <p:extLst>
      <p:ext uri="{BB962C8B-B14F-4D97-AF65-F5344CB8AC3E}">
        <p14:creationId xmlns:p14="http://schemas.microsoft.com/office/powerpoint/2010/main" val="19608988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돋움" pitchFamily="50" charset="-127"/>
        <a:cs typeface="돋움" charset="0"/>
      </a:defRPr>
    </a:lvl1pPr>
    <a:lvl2pPr marL="457200" algn="l" rtl="0" eaLnBrk="0" fontAlgn="base" hangingPunct="0">
      <a:spcBef>
        <a:spcPct val="30000"/>
      </a:spcBef>
      <a:spcAft>
        <a:spcPct val="0"/>
      </a:spcAft>
      <a:defRPr kumimoji="1" sz="1200" kern="1200">
        <a:solidFill>
          <a:schemeClr val="tx1"/>
        </a:solidFill>
        <a:latin typeface="Arial" charset="0"/>
        <a:ea typeface="돋움" pitchFamily="50" charset="-127"/>
        <a:cs typeface="돋움" charset="0"/>
      </a:defRPr>
    </a:lvl2pPr>
    <a:lvl3pPr marL="914400" algn="l" rtl="0" eaLnBrk="0" fontAlgn="base" hangingPunct="0">
      <a:spcBef>
        <a:spcPct val="30000"/>
      </a:spcBef>
      <a:spcAft>
        <a:spcPct val="0"/>
      </a:spcAft>
      <a:defRPr kumimoji="1" sz="1200" kern="1200">
        <a:solidFill>
          <a:schemeClr val="tx1"/>
        </a:solidFill>
        <a:latin typeface="Arial" charset="0"/>
        <a:ea typeface="돋움" pitchFamily="50" charset="-127"/>
        <a:cs typeface="돋움" charset="0"/>
      </a:defRPr>
    </a:lvl3pPr>
    <a:lvl4pPr marL="1371600" algn="l" rtl="0" eaLnBrk="0" fontAlgn="base" hangingPunct="0">
      <a:spcBef>
        <a:spcPct val="30000"/>
      </a:spcBef>
      <a:spcAft>
        <a:spcPct val="0"/>
      </a:spcAft>
      <a:defRPr kumimoji="1" sz="1200" kern="1200">
        <a:solidFill>
          <a:schemeClr val="tx1"/>
        </a:solidFill>
        <a:latin typeface="Arial" charset="0"/>
        <a:ea typeface="돋움" pitchFamily="50" charset="-127"/>
        <a:cs typeface="돋움" charset="0"/>
      </a:defRPr>
    </a:lvl4pPr>
    <a:lvl5pPr marL="1828800" algn="l" rtl="0" eaLnBrk="0" fontAlgn="base" hangingPunct="0">
      <a:spcBef>
        <a:spcPct val="30000"/>
      </a:spcBef>
      <a:spcAft>
        <a:spcPct val="0"/>
      </a:spcAft>
      <a:defRPr kumimoji="1" sz="1200" kern="1200">
        <a:solidFill>
          <a:schemeClr val="tx1"/>
        </a:solidFill>
        <a:latin typeface="Arial" charset="0"/>
        <a:ea typeface="돋움" pitchFamily="50" charset="-127"/>
        <a:cs typeface="돋움" charset="0"/>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895350" eaLnBrk="0" hangingPunct="0">
              <a:defRPr kumimoji="1" sz="1600">
                <a:solidFill>
                  <a:schemeClr val="tx1"/>
                </a:solidFill>
                <a:latin typeface="Arial" pitchFamily="34" charset="0"/>
                <a:ea typeface="굴림" pitchFamily="50" charset="-127"/>
              </a:defRPr>
            </a:lvl1pPr>
            <a:lvl2pPr marL="742950" indent="-285750" defTabSz="895350" eaLnBrk="0" hangingPunct="0">
              <a:defRPr kumimoji="1" sz="1600">
                <a:solidFill>
                  <a:schemeClr val="tx1"/>
                </a:solidFill>
                <a:latin typeface="Arial" pitchFamily="34" charset="0"/>
                <a:ea typeface="굴림" pitchFamily="50" charset="-127"/>
              </a:defRPr>
            </a:lvl2pPr>
            <a:lvl3pPr marL="1143000" indent="-228600" defTabSz="895350" eaLnBrk="0" hangingPunct="0">
              <a:defRPr kumimoji="1" sz="1600">
                <a:solidFill>
                  <a:schemeClr val="tx1"/>
                </a:solidFill>
                <a:latin typeface="Arial" pitchFamily="34" charset="0"/>
                <a:ea typeface="굴림" pitchFamily="50" charset="-127"/>
              </a:defRPr>
            </a:lvl3pPr>
            <a:lvl4pPr marL="1600200" indent="-228600" defTabSz="895350" eaLnBrk="0" hangingPunct="0">
              <a:defRPr kumimoji="1" sz="1600">
                <a:solidFill>
                  <a:schemeClr val="tx1"/>
                </a:solidFill>
                <a:latin typeface="Arial" pitchFamily="34" charset="0"/>
                <a:ea typeface="굴림" pitchFamily="50" charset="-127"/>
              </a:defRPr>
            </a:lvl4pPr>
            <a:lvl5pPr marL="2057400" indent="-228600" defTabSz="895350" eaLnBrk="0" hangingPunct="0">
              <a:defRPr kumimoji="1" sz="1600">
                <a:solidFill>
                  <a:schemeClr val="tx1"/>
                </a:solidFill>
                <a:latin typeface="Arial" pitchFamily="34" charset="0"/>
                <a:ea typeface="굴림" pitchFamily="50" charset="-127"/>
              </a:defRPr>
            </a:lvl5pPr>
            <a:lvl6pPr marL="25146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eaLnBrk="1" hangingPunct="1"/>
            <a:fld id="{612A4EAB-73CD-46CE-91F2-90655C7CE712}" type="slidenum">
              <a:rPr lang="en-US" altLang="ko-KR" sz="1000">
                <a:ea typeface="돋움" pitchFamily="50" charset="-127"/>
              </a:rPr>
              <a:pPr eaLnBrk="1" hangingPunct="1"/>
              <a:t>1</a:t>
            </a:fld>
            <a:endParaRPr lang="en-US" altLang="ko-KR" sz="1000">
              <a:ea typeface="돋움" pitchFamily="50" charset="-127"/>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ko-KR" altLang="ko-KR"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8981D9-88A2-472B-A356-6A0618F36180}" type="slidenum">
              <a:rPr lang="en-US" altLang="ko-KR"/>
              <a:pPr/>
              <a:t>10</a:t>
            </a:fld>
            <a:endParaRPr lang="en-US" altLang="ko-KR"/>
          </a:p>
        </p:txBody>
      </p:sp>
      <p:sp>
        <p:nvSpPr>
          <p:cNvPr id="1874946" name="Rectangle 2"/>
          <p:cNvSpPr>
            <a:spLocks noGrp="1" noRot="1" noChangeAspect="1" noChangeArrowheads="1" noTextEdit="1"/>
          </p:cNvSpPr>
          <p:nvPr>
            <p:ph type="sldImg"/>
          </p:nvPr>
        </p:nvSpPr>
        <p:spPr>
          <a:ln/>
        </p:spPr>
      </p:sp>
      <p:sp>
        <p:nvSpPr>
          <p:cNvPr id="1874947"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D41BC9-1738-4617-B518-D0CD86F800A3}" type="slidenum">
              <a:rPr lang="en-US" altLang="ko-KR"/>
              <a:pPr/>
              <a:t>11</a:t>
            </a:fld>
            <a:endParaRPr lang="en-US" altLang="ko-KR"/>
          </a:p>
        </p:txBody>
      </p:sp>
      <p:sp>
        <p:nvSpPr>
          <p:cNvPr id="1937410" name="Rectangle 2"/>
          <p:cNvSpPr>
            <a:spLocks noGrp="1" noRot="1" noChangeAspect="1" noChangeArrowheads="1" noTextEdit="1"/>
          </p:cNvSpPr>
          <p:nvPr>
            <p:ph type="sldImg"/>
          </p:nvPr>
        </p:nvSpPr>
        <p:spPr>
          <a:ln/>
        </p:spPr>
      </p:sp>
      <p:sp>
        <p:nvSpPr>
          <p:cNvPr id="1937411"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D41BC9-1738-4617-B518-D0CD86F800A3}" type="slidenum">
              <a:rPr lang="en-US" altLang="ko-KR"/>
              <a:pPr/>
              <a:t>12</a:t>
            </a:fld>
            <a:endParaRPr lang="en-US" altLang="ko-KR"/>
          </a:p>
        </p:txBody>
      </p:sp>
      <p:sp>
        <p:nvSpPr>
          <p:cNvPr id="1937410" name="Rectangle 2"/>
          <p:cNvSpPr>
            <a:spLocks noGrp="1" noRot="1" noChangeAspect="1" noChangeArrowheads="1" noTextEdit="1"/>
          </p:cNvSpPr>
          <p:nvPr>
            <p:ph type="sldImg"/>
          </p:nvPr>
        </p:nvSpPr>
        <p:spPr>
          <a:ln/>
        </p:spPr>
      </p:sp>
      <p:sp>
        <p:nvSpPr>
          <p:cNvPr id="1937411"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D41BC9-1738-4617-B518-D0CD86F800A3}" type="slidenum">
              <a:rPr lang="en-US" altLang="ko-KR"/>
              <a:pPr/>
              <a:t>13</a:t>
            </a:fld>
            <a:endParaRPr lang="en-US" altLang="ko-KR"/>
          </a:p>
        </p:txBody>
      </p:sp>
      <p:sp>
        <p:nvSpPr>
          <p:cNvPr id="1937410" name="Rectangle 2"/>
          <p:cNvSpPr>
            <a:spLocks noGrp="1" noRot="1" noChangeAspect="1" noChangeArrowheads="1" noTextEdit="1"/>
          </p:cNvSpPr>
          <p:nvPr>
            <p:ph type="sldImg"/>
          </p:nvPr>
        </p:nvSpPr>
        <p:spPr>
          <a:ln/>
        </p:spPr>
      </p:sp>
      <p:sp>
        <p:nvSpPr>
          <p:cNvPr id="1937411"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D41BC9-1738-4617-B518-D0CD86F800A3}" type="slidenum">
              <a:rPr lang="en-US" altLang="ko-KR"/>
              <a:pPr/>
              <a:t>14</a:t>
            </a:fld>
            <a:endParaRPr lang="en-US" altLang="ko-KR"/>
          </a:p>
        </p:txBody>
      </p:sp>
      <p:sp>
        <p:nvSpPr>
          <p:cNvPr id="1937410" name="Rectangle 2"/>
          <p:cNvSpPr>
            <a:spLocks noGrp="1" noRot="1" noChangeAspect="1" noChangeArrowheads="1" noTextEdit="1"/>
          </p:cNvSpPr>
          <p:nvPr>
            <p:ph type="sldImg"/>
          </p:nvPr>
        </p:nvSpPr>
        <p:spPr>
          <a:ln/>
        </p:spPr>
      </p:sp>
      <p:sp>
        <p:nvSpPr>
          <p:cNvPr id="1937411"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044516-EF19-4D48-BB9D-25D82B07BF55}" type="slidenum">
              <a:rPr lang="en-US" altLang="ko-KR"/>
              <a:pPr/>
              <a:t>15</a:t>
            </a:fld>
            <a:endParaRPr lang="en-US" altLang="ko-KR"/>
          </a:p>
        </p:txBody>
      </p:sp>
      <p:sp>
        <p:nvSpPr>
          <p:cNvPr id="1939458" name="Rectangle 2"/>
          <p:cNvSpPr>
            <a:spLocks noGrp="1" noRot="1" noChangeAspect="1" noChangeArrowheads="1" noTextEdit="1"/>
          </p:cNvSpPr>
          <p:nvPr>
            <p:ph type="sldImg"/>
          </p:nvPr>
        </p:nvSpPr>
        <p:spPr>
          <a:ln/>
        </p:spPr>
      </p:sp>
      <p:sp>
        <p:nvSpPr>
          <p:cNvPr id="1939459"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044516-EF19-4D48-BB9D-25D82B07BF55}" type="slidenum">
              <a:rPr lang="en-US" altLang="ko-KR"/>
              <a:pPr/>
              <a:t>16</a:t>
            </a:fld>
            <a:endParaRPr lang="en-US" altLang="ko-KR"/>
          </a:p>
        </p:txBody>
      </p:sp>
      <p:sp>
        <p:nvSpPr>
          <p:cNvPr id="1939458" name="Rectangle 2"/>
          <p:cNvSpPr>
            <a:spLocks noGrp="1" noRot="1" noChangeAspect="1" noChangeArrowheads="1" noTextEdit="1"/>
          </p:cNvSpPr>
          <p:nvPr>
            <p:ph type="sldImg"/>
          </p:nvPr>
        </p:nvSpPr>
        <p:spPr>
          <a:ln/>
        </p:spPr>
      </p:sp>
      <p:sp>
        <p:nvSpPr>
          <p:cNvPr id="1939459"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B1C46E-C895-4058-B873-DBC9746A9F8B}" type="slidenum">
              <a:rPr lang="en-US" altLang="ko-KR"/>
              <a:pPr/>
              <a:t>17</a:t>
            </a:fld>
            <a:endParaRPr lang="en-US" altLang="ko-KR"/>
          </a:p>
        </p:txBody>
      </p:sp>
      <p:sp>
        <p:nvSpPr>
          <p:cNvPr id="1862658" name="Rectangle 2"/>
          <p:cNvSpPr>
            <a:spLocks noGrp="1" noRot="1" noChangeAspect="1" noChangeArrowheads="1" noTextEdit="1"/>
          </p:cNvSpPr>
          <p:nvPr>
            <p:ph type="sldImg"/>
          </p:nvPr>
        </p:nvSpPr>
        <p:spPr>
          <a:ln/>
        </p:spPr>
      </p:sp>
      <p:sp>
        <p:nvSpPr>
          <p:cNvPr id="1862659"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B1E58B-B739-4BA8-B871-617B8509A4EE}" type="slidenum">
              <a:rPr lang="en-US" altLang="ko-KR"/>
              <a:pPr/>
              <a:t>18</a:t>
            </a:fld>
            <a:endParaRPr lang="en-US" altLang="ko-KR"/>
          </a:p>
        </p:txBody>
      </p:sp>
      <p:sp>
        <p:nvSpPr>
          <p:cNvPr id="2012162" name="Rectangle 2"/>
          <p:cNvSpPr>
            <a:spLocks noGrp="1" noRot="1" noChangeAspect="1" noChangeArrowheads="1" noTextEdit="1"/>
          </p:cNvSpPr>
          <p:nvPr>
            <p:ph type="sldImg"/>
          </p:nvPr>
        </p:nvSpPr>
        <p:spPr>
          <a:ln/>
        </p:spPr>
      </p:sp>
      <p:sp>
        <p:nvSpPr>
          <p:cNvPr id="2012163"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A4F79A-D45F-46AE-9A93-AF9DBC23404F}" type="slidenum">
              <a:rPr lang="en-US" altLang="ko-KR"/>
              <a:pPr/>
              <a:t>19</a:t>
            </a:fld>
            <a:endParaRPr lang="en-US" altLang="ko-KR"/>
          </a:p>
        </p:txBody>
      </p:sp>
      <p:sp>
        <p:nvSpPr>
          <p:cNvPr id="2014210" name="Rectangle 2"/>
          <p:cNvSpPr>
            <a:spLocks noGrp="1" noRot="1" noChangeAspect="1" noChangeArrowheads="1" noTextEdit="1"/>
          </p:cNvSpPr>
          <p:nvPr>
            <p:ph type="sldImg"/>
          </p:nvPr>
        </p:nvSpPr>
        <p:spPr>
          <a:ln/>
        </p:spPr>
      </p:sp>
      <p:sp>
        <p:nvSpPr>
          <p:cNvPr id="2014211"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A10F07-5154-4BE6-A71B-A8F2405DC70B}" type="slidenum">
              <a:rPr lang="en-US" altLang="ko-KR"/>
              <a:pPr/>
              <a:t>2</a:t>
            </a:fld>
            <a:endParaRPr lang="en-US" altLang="ko-KR"/>
          </a:p>
        </p:txBody>
      </p:sp>
      <p:sp>
        <p:nvSpPr>
          <p:cNvPr id="1963010" name="Rectangle 2"/>
          <p:cNvSpPr>
            <a:spLocks noGrp="1" noRot="1" noChangeAspect="1" noChangeArrowheads="1" noTextEdit="1"/>
          </p:cNvSpPr>
          <p:nvPr>
            <p:ph type="sldImg"/>
          </p:nvPr>
        </p:nvSpPr>
        <p:spPr>
          <a:ln/>
        </p:spPr>
      </p:sp>
      <p:sp>
        <p:nvSpPr>
          <p:cNvPr id="1963011"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912308-9FDB-48E5-B041-93633BFA2BE7}" type="slidenum">
              <a:rPr lang="en-US" altLang="ko-KR"/>
              <a:pPr/>
              <a:t>20</a:t>
            </a:fld>
            <a:endParaRPr lang="en-US" altLang="ko-KR"/>
          </a:p>
        </p:txBody>
      </p:sp>
      <p:sp>
        <p:nvSpPr>
          <p:cNvPr id="1977346" name="Rectangle 2"/>
          <p:cNvSpPr>
            <a:spLocks noGrp="1" noRot="1" noChangeAspect="1" noChangeArrowheads="1" noTextEdit="1"/>
          </p:cNvSpPr>
          <p:nvPr>
            <p:ph type="sldImg"/>
          </p:nvPr>
        </p:nvSpPr>
        <p:spPr>
          <a:ln/>
        </p:spPr>
      </p:sp>
      <p:sp>
        <p:nvSpPr>
          <p:cNvPr id="1977347"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50693F-818E-4502-ADD4-DE3C5F49FA9E}" type="slidenum">
              <a:rPr lang="en-US" altLang="ko-KR"/>
              <a:pPr/>
              <a:t>21</a:t>
            </a:fld>
            <a:endParaRPr lang="en-US" altLang="ko-KR"/>
          </a:p>
        </p:txBody>
      </p:sp>
      <p:sp>
        <p:nvSpPr>
          <p:cNvPr id="1979394" name="Rectangle 2"/>
          <p:cNvSpPr>
            <a:spLocks noGrp="1" noRot="1" noChangeAspect="1" noChangeArrowheads="1" noTextEdit="1"/>
          </p:cNvSpPr>
          <p:nvPr>
            <p:ph type="sldImg"/>
          </p:nvPr>
        </p:nvSpPr>
        <p:spPr>
          <a:ln/>
        </p:spPr>
      </p:sp>
      <p:sp>
        <p:nvSpPr>
          <p:cNvPr id="1979395"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C81561-34C5-4A4B-AFC5-418184655214}" type="slidenum">
              <a:rPr lang="en-US" altLang="ko-KR"/>
              <a:pPr/>
              <a:t>22</a:t>
            </a:fld>
            <a:endParaRPr lang="en-US" altLang="ko-KR"/>
          </a:p>
        </p:txBody>
      </p:sp>
      <p:sp>
        <p:nvSpPr>
          <p:cNvPr id="1981442" name="Rectangle 2"/>
          <p:cNvSpPr>
            <a:spLocks noGrp="1" noRot="1" noChangeAspect="1" noChangeArrowheads="1" noTextEdit="1"/>
          </p:cNvSpPr>
          <p:nvPr>
            <p:ph type="sldImg"/>
          </p:nvPr>
        </p:nvSpPr>
        <p:spPr>
          <a:ln/>
        </p:spPr>
      </p:sp>
      <p:sp>
        <p:nvSpPr>
          <p:cNvPr id="1981443"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76293D-E50F-4FC4-A99E-079E850DF3C8}" type="slidenum">
              <a:rPr lang="en-US" altLang="ko-KR"/>
              <a:pPr/>
              <a:t>23</a:t>
            </a:fld>
            <a:endParaRPr lang="en-US" altLang="ko-KR"/>
          </a:p>
        </p:txBody>
      </p:sp>
      <p:sp>
        <p:nvSpPr>
          <p:cNvPr id="1983490" name="Rectangle 2"/>
          <p:cNvSpPr>
            <a:spLocks noGrp="1" noRot="1" noChangeAspect="1" noChangeArrowheads="1" noTextEdit="1"/>
          </p:cNvSpPr>
          <p:nvPr>
            <p:ph type="sldImg"/>
          </p:nvPr>
        </p:nvSpPr>
        <p:spPr>
          <a:ln/>
        </p:spPr>
      </p:sp>
      <p:sp>
        <p:nvSpPr>
          <p:cNvPr id="1983491"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BE5EDE-50A6-4E66-B7F9-756C591FBEED}" type="slidenum">
              <a:rPr lang="en-US" altLang="ko-KR"/>
              <a:pPr/>
              <a:t>24</a:t>
            </a:fld>
            <a:endParaRPr lang="en-US" altLang="ko-KR"/>
          </a:p>
        </p:txBody>
      </p:sp>
      <p:sp>
        <p:nvSpPr>
          <p:cNvPr id="1985538" name="Rectangle 2"/>
          <p:cNvSpPr>
            <a:spLocks noGrp="1" noRot="1" noChangeAspect="1" noChangeArrowheads="1" noTextEdit="1"/>
          </p:cNvSpPr>
          <p:nvPr>
            <p:ph type="sldImg"/>
          </p:nvPr>
        </p:nvSpPr>
        <p:spPr>
          <a:ln/>
        </p:spPr>
      </p:sp>
      <p:sp>
        <p:nvSpPr>
          <p:cNvPr id="1985539"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3E1078-0F0D-4582-B548-27DC421DAEE8}" type="slidenum">
              <a:rPr lang="en-US" altLang="ko-KR"/>
              <a:pPr/>
              <a:t>25</a:t>
            </a:fld>
            <a:endParaRPr lang="en-US" altLang="ko-KR"/>
          </a:p>
        </p:txBody>
      </p:sp>
      <p:sp>
        <p:nvSpPr>
          <p:cNvPr id="1987586" name="Rectangle 2"/>
          <p:cNvSpPr>
            <a:spLocks noGrp="1" noRot="1" noChangeAspect="1" noChangeArrowheads="1" noTextEdit="1"/>
          </p:cNvSpPr>
          <p:nvPr>
            <p:ph type="sldImg"/>
          </p:nvPr>
        </p:nvSpPr>
        <p:spPr>
          <a:ln/>
        </p:spPr>
      </p:sp>
      <p:sp>
        <p:nvSpPr>
          <p:cNvPr id="1987587"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FECCDD-EB32-431B-AC58-B12E64B0794B}" type="slidenum">
              <a:rPr lang="en-US" altLang="ko-KR"/>
              <a:pPr/>
              <a:t>26</a:t>
            </a:fld>
            <a:endParaRPr lang="en-US" altLang="ko-KR"/>
          </a:p>
        </p:txBody>
      </p:sp>
      <p:sp>
        <p:nvSpPr>
          <p:cNvPr id="1971202" name="Rectangle 2"/>
          <p:cNvSpPr>
            <a:spLocks noGrp="1" noRot="1" noChangeAspect="1" noChangeArrowheads="1" noTextEdit="1"/>
          </p:cNvSpPr>
          <p:nvPr>
            <p:ph type="sldImg"/>
          </p:nvPr>
        </p:nvSpPr>
        <p:spPr>
          <a:ln/>
        </p:spPr>
      </p:sp>
      <p:sp>
        <p:nvSpPr>
          <p:cNvPr id="1971203"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52A094-3D88-48AB-8335-71B8F6099269}" type="slidenum">
              <a:rPr lang="en-US" altLang="ko-KR"/>
              <a:pPr/>
              <a:t>27</a:t>
            </a:fld>
            <a:endParaRPr lang="en-US" altLang="ko-KR"/>
          </a:p>
        </p:txBody>
      </p:sp>
      <p:sp>
        <p:nvSpPr>
          <p:cNvPr id="1975298" name="Rectangle 2"/>
          <p:cNvSpPr>
            <a:spLocks noGrp="1" noRot="1" noChangeAspect="1" noChangeArrowheads="1" noTextEdit="1"/>
          </p:cNvSpPr>
          <p:nvPr>
            <p:ph type="sldImg"/>
          </p:nvPr>
        </p:nvSpPr>
        <p:spPr>
          <a:ln/>
        </p:spPr>
      </p:sp>
      <p:sp>
        <p:nvSpPr>
          <p:cNvPr id="1975299"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C76497-5F46-4C20-BF21-2FDEFA7F7E8F}" type="slidenum">
              <a:rPr lang="en-US" altLang="ko-KR"/>
              <a:pPr/>
              <a:t>28</a:t>
            </a:fld>
            <a:endParaRPr lang="en-US" altLang="ko-KR"/>
          </a:p>
        </p:txBody>
      </p:sp>
      <p:sp>
        <p:nvSpPr>
          <p:cNvPr id="2010114" name="Rectangle 2"/>
          <p:cNvSpPr>
            <a:spLocks noGrp="1" noRot="1" noChangeAspect="1" noChangeArrowheads="1" noTextEdit="1"/>
          </p:cNvSpPr>
          <p:nvPr>
            <p:ph type="sldImg"/>
          </p:nvPr>
        </p:nvSpPr>
        <p:spPr>
          <a:ln/>
        </p:spPr>
      </p:sp>
      <p:sp>
        <p:nvSpPr>
          <p:cNvPr id="2010115"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C76497-5F46-4C20-BF21-2FDEFA7F7E8F}" type="slidenum">
              <a:rPr lang="en-US" altLang="ko-KR"/>
              <a:pPr/>
              <a:t>40</a:t>
            </a:fld>
            <a:endParaRPr lang="en-US" altLang="ko-KR"/>
          </a:p>
        </p:txBody>
      </p:sp>
      <p:sp>
        <p:nvSpPr>
          <p:cNvPr id="2010114" name="Rectangle 2"/>
          <p:cNvSpPr>
            <a:spLocks noGrp="1" noRot="1" noChangeAspect="1" noChangeArrowheads="1" noTextEdit="1"/>
          </p:cNvSpPr>
          <p:nvPr>
            <p:ph type="sldImg"/>
          </p:nvPr>
        </p:nvSpPr>
        <p:spPr>
          <a:ln/>
        </p:spPr>
      </p:sp>
      <p:sp>
        <p:nvSpPr>
          <p:cNvPr id="2010115"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BA0F6F-01D5-47B6-93DA-C1A977C124BC}" type="slidenum">
              <a:rPr lang="en-US" altLang="ko-KR"/>
              <a:pPr/>
              <a:t>3</a:t>
            </a:fld>
            <a:endParaRPr lang="en-US" altLang="ko-KR"/>
          </a:p>
        </p:txBody>
      </p:sp>
      <p:sp>
        <p:nvSpPr>
          <p:cNvPr id="1965058" name="Rectangle 2"/>
          <p:cNvSpPr>
            <a:spLocks noGrp="1" noRot="1" noChangeAspect="1" noChangeArrowheads="1" noTextEdit="1"/>
          </p:cNvSpPr>
          <p:nvPr>
            <p:ph type="sldImg"/>
          </p:nvPr>
        </p:nvSpPr>
        <p:spPr>
          <a:ln/>
        </p:spPr>
      </p:sp>
      <p:sp>
        <p:nvSpPr>
          <p:cNvPr id="1965059"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41DA1-9076-4483-842A-7B4F226E5C65}" type="slidenum">
              <a:rPr lang="en-US" altLang="ko-KR"/>
              <a:pPr/>
              <a:t>42</a:t>
            </a:fld>
            <a:endParaRPr lang="en-US" altLang="ko-KR"/>
          </a:p>
        </p:txBody>
      </p:sp>
      <p:sp>
        <p:nvSpPr>
          <p:cNvPr id="2006018" name="Rectangle 2"/>
          <p:cNvSpPr>
            <a:spLocks noGrp="1" noRot="1" noChangeAspect="1" noChangeArrowheads="1" noTextEdit="1"/>
          </p:cNvSpPr>
          <p:nvPr>
            <p:ph type="sldImg"/>
          </p:nvPr>
        </p:nvSpPr>
        <p:spPr>
          <a:ln/>
        </p:spPr>
      </p:sp>
      <p:sp>
        <p:nvSpPr>
          <p:cNvPr id="2006019"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C23251-BBE8-4FD7-AB5D-A4EF81677AEC}" type="slidenum">
              <a:rPr lang="en-US" altLang="ko-KR"/>
              <a:pPr/>
              <a:t>43</a:t>
            </a:fld>
            <a:endParaRPr lang="en-US" altLang="ko-KR"/>
          </a:p>
        </p:txBody>
      </p:sp>
      <p:sp>
        <p:nvSpPr>
          <p:cNvPr id="2008066" name="Rectangle 2"/>
          <p:cNvSpPr>
            <a:spLocks noGrp="1" noRot="1" noChangeAspect="1" noChangeArrowheads="1" noTextEdit="1"/>
          </p:cNvSpPr>
          <p:nvPr>
            <p:ph type="sldImg"/>
          </p:nvPr>
        </p:nvSpPr>
        <p:spPr>
          <a:ln/>
        </p:spPr>
      </p:sp>
      <p:sp>
        <p:nvSpPr>
          <p:cNvPr id="2008067"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895350" eaLnBrk="0" hangingPunct="0">
              <a:defRPr kumimoji="1" sz="1600">
                <a:solidFill>
                  <a:schemeClr val="tx1"/>
                </a:solidFill>
                <a:latin typeface="Arial" pitchFamily="34" charset="0"/>
                <a:ea typeface="굴림" pitchFamily="50" charset="-127"/>
              </a:defRPr>
            </a:lvl1pPr>
            <a:lvl2pPr marL="742950" indent="-285750" defTabSz="895350" eaLnBrk="0" hangingPunct="0">
              <a:defRPr kumimoji="1" sz="1600">
                <a:solidFill>
                  <a:schemeClr val="tx1"/>
                </a:solidFill>
                <a:latin typeface="Arial" pitchFamily="34" charset="0"/>
                <a:ea typeface="굴림" pitchFamily="50" charset="-127"/>
              </a:defRPr>
            </a:lvl2pPr>
            <a:lvl3pPr marL="1143000" indent="-228600" defTabSz="895350" eaLnBrk="0" hangingPunct="0">
              <a:defRPr kumimoji="1" sz="1600">
                <a:solidFill>
                  <a:schemeClr val="tx1"/>
                </a:solidFill>
                <a:latin typeface="Arial" pitchFamily="34" charset="0"/>
                <a:ea typeface="굴림" pitchFamily="50" charset="-127"/>
              </a:defRPr>
            </a:lvl3pPr>
            <a:lvl4pPr marL="1600200" indent="-228600" defTabSz="895350" eaLnBrk="0" hangingPunct="0">
              <a:defRPr kumimoji="1" sz="1600">
                <a:solidFill>
                  <a:schemeClr val="tx1"/>
                </a:solidFill>
                <a:latin typeface="Arial" pitchFamily="34" charset="0"/>
                <a:ea typeface="굴림" pitchFamily="50" charset="-127"/>
              </a:defRPr>
            </a:lvl4pPr>
            <a:lvl5pPr marL="2057400" indent="-228600" defTabSz="895350" eaLnBrk="0" hangingPunct="0">
              <a:defRPr kumimoji="1" sz="1600">
                <a:solidFill>
                  <a:schemeClr val="tx1"/>
                </a:solidFill>
                <a:latin typeface="Arial" pitchFamily="34" charset="0"/>
                <a:ea typeface="굴림" pitchFamily="50" charset="-127"/>
              </a:defRPr>
            </a:lvl5pPr>
            <a:lvl6pPr marL="25146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eaLnBrk="1" hangingPunct="1"/>
            <a:fld id="{52A973C5-FFC8-4733-ABF7-71F75B97CBF1}" type="slidenum">
              <a:rPr lang="en-US" altLang="ko-KR" sz="1000">
                <a:ea typeface="돋움" pitchFamily="50" charset="-127"/>
              </a:rPr>
              <a:pPr eaLnBrk="1" hangingPunct="1"/>
              <a:t>44</a:t>
            </a:fld>
            <a:endParaRPr lang="en-US" altLang="ko-KR" sz="1000">
              <a:ea typeface="돋움" pitchFamily="50" charset="-127"/>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ko-KR" altLang="ko-KR" smtClean="0">
              <a:latin typeface="Arial" pitchFamily="34" charset="0"/>
            </a:endParaRPr>
          </a:p>
        </p:txBody>
      </p:sp>
    </p:spTree>
    <p:extLst>
      <p:ext uri="{BB962C8B-B14F-4D97-AF65-F5344CB8AC3E}">
        <p14:creationId xmlns:p14="http://schemas.microsoft.com/office/powerpoint/2010/main" val="13123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895350" eaLnBrk="0" hangingPunct="0">
              <a:defRPr kumimoji="1" sz="1600">
                <a:solidFill>
                  <a:schemeClr val="tx1"/>
                </a:solidFill>
                <a:latin typeface="Arial" pitchFamily="34" charset="0"/>
                <a:ea typeface="굴림" pitchFamily="50" charset="-127"/>
              </a:defRPr>
            </a:lvl1pPr>
            <a:lvl2pPr marL="742950" indent="-285750" defTabSz="895350" eaLnBrk="0" hangingPunct="0">
              <a:defRPr kumimoji="1" sz="1600">
                <a:solidFill>
                  <a:schemeClr val="tx1"/>
                </a:solidFill>
                <a:latin typeface="Arial" pitchFamily="34" charset="0"/>
                <a:ea typeface="굴림" pitchFamily="50" charset="-127"/>
              </a:defRPr>
            </a:lvl2pPr>
            <a:lvl3pPr marL="1143000" indent="-228600" defTabSz="895350" eaLnBrk="0" hangingPunct="0">
              <a:defRPr kumimoji="1" sz="1600">
                <a:solidFill>
                  <a:schemeClr val="tx1"/>
                </a:solidFill>
                <a:latin typeface="Arial" pitchFamily="34" charset="0"/>
                <a:ea typeface="굴림" pitchFamily="50" charset="-127"/>
              </a:defRPr>
            </a:lvl3pPr>
            <a:lvl4pPr marL="1600200" indent="-228600" defTabSz="895350" eaLnBrk="0" hangingPunct="0">
              <a:defRPr kumimoji="1" sz="1600">
                <a:solidFill>
                  <a:schemeClr val="tx1"/>
                </a:solidFill>
                <a:latin typeface="Arial" pitchFamily="34" charset="0"/>
                <a:ea typeface="굴림" pitchFamily="50" charset="-127"/>
              </a:defRPr>
            </a:lvl4pPr>
            <a:lvl5pPr marL="2057400" indent="-228600" defTabSz="895350" eaLnBrk="0" hangingPunct="0">
              <a:defRPr kumimoji="1" sz="1600">
                <a:solidFill>
                  <a:schemeClr val="tx1"/>
                </a:solidFill>
                <a:latin typeface="Arial" pitchFamily="34" charset="0"/>
                <a:ea typeface="굴림" pitchFamily="50" charset="-127"/>
              </a:defRPr>
            </a:lvl5pPr>
            <a:lvl6pPr marL="25146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eaLnBrk="1" hangingPunct="1"/>
            <a:fld id="{52A973C5-FFC8-4733-ABF7-71F75B97CBF1}" type="slidenum">
              <a:rPr lang="en-US" altLang="ko-KR" sz="1000">
                <a:ea typeface="돋움" pitchFamily="50" charset="-127"/>
              </a:rPr>
              <a:pPr eaLnBrk="1" hangingPunct="1"/>
              <a:t>45</a:t>
            </a:fld>
            <a:endParaRPr lang="en-US" altLang="ko-KR" sz="1000">
              <a:ea typeface="돋움" pitchFamily="50" charset="-127"/>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ko-KR" altLang="ko-KR" smtClean="0">
              <a:latin typeface="Arial" pitchFamily="34" charset="0"/>
            </a:endParaRPr>
          </a:p>
        </p:txBody>
      </p:sp>
    </p:spTree>
    <p:extLst>
      <p:ext uri="{BB962C8B-B14F-4D97-AF65-F5344CB8AC3E}">
        <p14:creationId xmlns:p14="http://schemas.microsoft.com/office/powerpoint/2010/main" val="131238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895350" eaLnBrk="0" hangingPunct="0">
              <a:defRPr kumimoji="1" sz="1600">
                <a:solidFill>
                  <a:schemeClr val="tx1"/>
                </a:solidFill>
                <a:latin typeface="Arial" pitchFamily="34" charset="0"/>
                <a:ea typeface="굴림" pitchFamily="50" charset="-127"/>
              </a:defRPr>
            </a:lvl1pPr>
            <a:lvl2pPr marL="742950" indent="-285750" defTabSz="895350" eaLnBrk="0" hangingPunct="0">
              <a:defRPr kumimoji="1" sz="1600">
                <a:solidFill>
                  <a:schemeClr val="tx1"/>
                </a:solidFill>
                <a:latin typeface="Arial" pitchFamily="34" charset="0"/>
                <a:ea typeface="굴림" pitchFamily="50" charset="-127"/>
              </a:defRPr>
            </a:lvl2pPr>
            <a:lvl3pPr marL="1143000" indent="-228600" defTabSz="895350" eaLnBrk="0" hangingPunct="0">
              <a:defRPr kumimoji="1" sz="1600">
                <a:solidFill>
                  <a:schemeClr val="tx1"/>
                </a:solidFill>
                <a:latin typeface="Arial" pitchFamily="34" charset="0"/>
                <a:ea typeface="굴림" pitchFamily="50" charset="-127"/>
              </a:defRPr>
            </a:lvl3pPr>
            <a:lvl4pPr marL="1600200" indent="-228600" defTabSz="895350" eaLnBrk="0" hangingPunct="0">
              <a:defRPr kumimoji="1" sz="1600">
                <a:solidFill>
                  <a:schemeClr val="tx1"/>
                </a:solidFill>
                <a:latin typeface="Arial" pitchFamily="34" charset="0"/>
                <a:ea typeface="굴림" pitchFamily="50" charset="-127"/>
              </a:defRPr>
            </a:lvl4pPr>
            <a:lvl5pPr marL="2057400" indent="-228600" defTabSz="895350" eaLnBrk="0" hangingPunct="0">
              <a:defRPr kumimoji="1" sz="1600">
                <a:solidFill>
                  <a:schemeClr val="tx1"/>
                </a:solidFill>
                <a:latin typeface="Arial" pitchFamily="34" charset="0"/>
                <a:ea typeface="굴림" pitchFamily="50" charset="-127"/>
              </a:defRPr>
            </a:lvl5pPr>
            <a:lvl6pPr marL="25146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eaLnBrk="1" hangingPunct="1"/>
            <a:fld id="{52A973C5-FFC8-4733-ABF7-71F75B97CBF1}" type="slidenum">
              <a:rPr lang="en-US" altLang="ko-KR" sz="1000">
                <a:ea typeface="돋움" pitchFamily="50" charset="-127"/>
              </a:rPr>
              <a:pPr eaLnBrk="1" hangingPunct="1"/>
              <a:t>46</a:t>
            </a:fld>
            <a:endParaRPr lang="en-US" altLang="ko-KR" sz="1000">
              <a:ea typeface="돋움" pitchFamily="50" charset="-127"/>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ko-KR" altLang="ko-KR" smtClean="0">
              <a:latin typeface="Arial" pitchFamily="34" charset="0"/>
            </a:endParaRPr>
          </a:p>
        </p:txBody>
      </p:sp>
    </p:spTree>
    <p:extLst>
      <p:ext uri="{BB962C8B-B14F-4D97-AF65-F5344CB8AC3E}">
        <p14:creationId xmlns:p14="http://schemas.microsoft.com/office/powerpoint/2010/main" val="131238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895350" eaLnBrk="0" hangingPunct="0">
              <a:defRPr kumimoji="1" sz="1600">
                <a:solidFill>
                  <a:schemeClr val="tx1"/>
                </a:solidFill>
                <a:latin typeface="Arial" pitchFamily="34" charset="0"/>
                <a:ea typeface="굴림" pitchFamily="50" charset="-127"/>
              </a:defRPr>
            </a:lvl1pPr>
            <a:lvl2pPr marL="742950" indent="-285750" defTabSz="895350" eaLnBrk="0" hangingPunct="0">
              <a:defRPr kumimoji="1" sz="1600">
                <a:solidFill>
                  <a:schemeClr val="tx1"/>
                </a:solidFill>
                <a:latin typeface="Arial" pitchFamily="34" charset="0"/>
                <a:ea typeface="굴림" pitchFamily="50" charset="-127"/>
              </a:defRPr>
            </a:lvl2pPr>
            <a:lvl3pPr marL="1143000" indent="-228600" defTabSz="895350" eaLnBrk="0" hangingPunct="0">
              <a:defRPr kumimoji="1" sz="1600">
                <a:solidFill>
                  <a:schemeClr val="tx1"/>
                </a:solidFill>
                <a:latin typeface="Arial" pitchFamily="34" charset="0"/>
                <a:ea typeface="굴림" pitchFamily="50" charset="-127"/>
              </a:defRPr>
            </a:lvl3pPr>
            <a:lvl4pPr marL="1600200" indent="-228600" defTabSz="895350" eaLnBrk="0" hangingPunct="0">
              <a:defRPr kumimoji="1" sz="1600">
                <a:solidFill>
                  <a:schemeClr val="tx1"/>
                </a:solidFill>
                <a:latin typeface="Arial" pitchFamily="34" charset="0"/>
                <a:ea typeface="굴림" pitchFamily="50" charset="-127"/>
              </a:defRPr>
            </a:lvl4pPr>
            <a:lvl5pPr marL="2057400" indent="-228600" defTabSz="895350" eaLnBrk="0" hangingPunct="0">
              <a:defRPr kumimoji="1" sz="1600">
                <a:solidFill>
                  <a:schemeClr val="tx1"/>
                </a:solidFill>
                <a:latin typeface="Arial" pitchFamily="34" charset="0"/>
                <a:ea typeface="굴림" pitchFamily="50" charset="-127"/>
              </a:defRPr>
            </a:lvl5pPr>
            <a:lvl6pPr marL="25146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eaLnBrk="1" hangingPunct="1"/>
            <a:fld id="{52A973C5-FFC8-4733-ABF7-71F75B97CBF1}" type="slidenum">
              <a:rPr lang="en-US" altLang="ko-KR" sz="1000">
                <a:ea typeface="돋움" pitchFamily="50" charset="-127"/>
              </a:rPr>
              <a:pPr eaLnBrk="1" hangingPunct="1"/>
              <a:t>47</a:t>
            </a:fld>
            <a:endParaRPr lang="en-US" altLang="ko-KR" sz="1000">
              <a:ea typeface="돋움" pitchFamily="50" charset="-127"/>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ko-KR" altLang="ko-KR" smtClean="0">
              <a:latin typeface="Arial" pitchFamily="34" charset="0"/>
            </a:endParaRPr>
          </a:p>
        </p:txBody>
      </p:sp>
    </p:spTree>
    <p:extLst>
      <p:ext uri="{BB962C8B-B14F-4D97-AF65-F5344CB8AC3E}">
        <p14:creationId xmlns:p14="http://schemas.microsoft.com/office/powerpoint/2010/main" val="131238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895350" eaLnBrk="0" hangingPunct="0">
              <a:defRPr kumimoji="1" sz="1600">
                <a:solidFill>
                  <a:schemeClr val="tx1"/>
                </a:solidFill>
                <a:latin typeface="Arial" pitchFamily="34" charset="0"/>
                <a:ea typeface="굴림" pitchFamily="50" charset="-127"/>
              </a:defRPr>
            </a:lvl1pPr>
            <a:lvl2pPr marL="742950" indent="-285750" defTabSz="895350" eaLnBrk="0" hangingPunct="0">
              <a:defRPr kumimoji="1" sz="1600">
                <a:solidFill>
                  <a:schemeClr val="tx1"/>
                </a:solidFill>
                <a:latin typeface="Arial" pitchFamily="34" charset="0"/>
                <a:ea typeface="굴림" pitchFamily="50" charset="-127"/>
              </a:defRPr>
            </a:lvl2pPr>
            <a:lvl3pPr marL="1143000" indent="-228600" defTabSz="895350" eaLnBrk="0" hangingPunct="0">
              <a:defRPr kumimoji="1" sz="1600">
                <a:solidFill>
                  <a:schemeClr val="tx1"/>
                </a:solidFill>
                <a:latin typeface="Arial" pitchFamily="34" charset="0"/>
                <a:ea typeface="굴림" pitchFamily="50" charset="-127"/>
              </a:defRPr>
            </a:lvl3pPr>
            <a:lvl4pPr marL="1600200" indent="-228600" defTabSz="895350" eaLnBrk="0" hangingPunct="0">
              <a:defRPr kumimoji="1" sz="1600">
                <a:solidFill>
                  <a:schemeClr val="tx1"/>
                </a:solidFill>
                <a:latin typeface="Arial" pitchFamily="34" charset="0"/>
                <a:ea typeface="굴림" pitchFamily="50" charset="-127"/>
              </a:defRPr>
            </a:lvl4pPr>
            <a:lvl5pPr marL="2057400" indent="-228600" defTabSz="895350" eaLnBrk="0" hangingPunct="0">
              <a:defRPr kumimoji="1" sz="1600">
                <a:solidFill>
                  <a:schemeClr val="tx1"/>
                </a:solidFill>
                <a:latin typeface="Arial" pitchFamily="34" charset="0"/>
                <a:ea typeface="굴림" pitchFamily="50" charset="-127"/>
              </a:defRPr>
            </a:lvl5pPr>
            <a:lvl6pPr marL="25146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eaLnBrk="1" hangingPunct="1"/>
            <a:fld id="{52A973C5-FFC8-4733-ABF7-71F75B97CBF1}" type="slidenum">
              <a:rPr lang="en-US" altLang="ko-KR" sz="1000">
                <a:ea typeface="돋움" pitchFamily="50" charset="-127"/>
              </a:rPr>
              <a:pPr eaLnBrk="1" hangingPunct="1"/>
              <a:t>48</a:t>
            </a:fld>
            <a:endParaRPr lang="en-US" altLang="ko-KR" sz="1000">
              <a:ea typeface="돋움" pitchFamily="50" charset="-127"/>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ko-KR" altLang="ko-KR" smtClean="0">
              <a:latin typeface="Arial" pitchFamily="34" charset="0"/>
            </a:endParaRPr>
          </a:p>
        </p:txBody>
      </p:sp>
    </p:spTree>
    <p:extLst>
      <p:ext uri="{BB962C8B-B14F-4D97-AF65-F5344CB8AC3E}">
        <p14:creationId xmlns:p14="http://schemas.microsoft.com/office/powerpoint/2010/main" val="13123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BA0F6F-01D5-47B6-93DA-C1A977C124BC}" type="slidenum">
              <a:rPr lang="en-US" altLang="ko-KR"/>
              <a:pPr/>
              <a:t>4</a:t>
            </a:fld>
            <a:endParaRPr lang="en-US" altLang="ko-KR"/>
          </a:p>
        </p:txBody>
      </p:sp>
      <p:sp>
        <p:nvSpPr>
          <p:cNvPr id="1965058" name="Rectangle 2"/>
          <p:cNvSpPr>
            <a:spLocks noGrp="1" noRot="1" noChangeAspect="1" noChangeArrowheads="1" noTextEdit="1"/>
          </p:cNvSpPr>
          <p:nvPr>
            <p:ph type="sldImg"/>
          </p:nvPr>
        </p:nvSpPr>
        <p:spPr>
          <a:ln/>
        </p:spPr>
      </p:sp>
      <p:sp>
        <p:nvSpPr>
          <p:cNvPr id="1965059"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34BAA2-0C57-469B-AB6F-6BC2FBFCC8CA}" type="slidenum">
              <a:rPr lang="en-US" altLang="ko-KR"/>
              <a:pPr/>
              <a:t>5</a:t>
            </a:fld>
            <a:endParaRPr lang="en-US" altLang="ko-KR"/>
          </a:p>
        </p:txBody>
      </p:sp>
      <p:sp>
        <p:nvSpPr>
          <p:cNvPr id="1967106" name="Rectangle 2"/>
          <p:cNvSpPr>
            <a:spLocks noGrp="1" noRot="1" noChangeAspect="1" noChangeArrowheads="1" noTextEdit="1"/>
          </p:cNvSpPr>
          <p:nvPr>
            <p:ph type="sldImg"/>
          </p:nvPr>
        </p:nvSpPr>
        <p:spPr>
          <a:ln/>
        </p:spPr>
      </p:sp>
      <p:sp>
        <p:nvSpPr>
          <p:cNvPr id="1967107"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29AB8E-F69E-4CDB-94C3-ED9C5FF35101}" type="slidenum">
              <a:rPr lang="en-US" altLang="ko-KR"/>
              <a:pPr/>
              <a:t>6</a:t>
            </a:fld>
            <a:endParaRPr lang="en-US" altLang="ko-KR"/>
          </a:p>
        </p:txBody>
      </p:sp>
      <p:sp>
        <p:nvSpPr>
          <p:cNvPr id="1864706" name="Rectangle 2"/>
          <p:cNvSpPr>
            <a:spLocks noGrp="1" noRot="1" noChangeAspect="1" noChangeArrowheads="1" noTextEdit="1"/>
          </p:cNvSpPr>
          <p:nvPr>
            <p:ph type="sldImg"/>
          </p:nvPr>
        </p:nvSpPr>
        <p:spPr>
          <a:ln/>
        </p:spPr>
      </p:sp>
      <p:sp>
        <p:nvSpPr>
          <p:cNvPr id="1864707"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947D75-1DDB-4D76-92AE-218148EE7EF5}" type="slidenum">
              <a:rPr lang="en-US" altLang="ko-KR"/>
              <a:pPr/>
              <a:t>7</a:t>
            </a:fld>
            <a:endParaRPr lang="en-US" altLang="ko-KR"/>
          </a:p>
        </p:txBody>
      </p:sp>
      <p:sp>
        <p:nvSpPr>
          <p:cNvPr id="1866754" name="Rectangle 2"/>
          <p:cNvSpPr>
            <a:spLocks noGrp="1" noRot="1" noChangeAspect="1" noChangeArrowheads="1" noTextEdit="1"/>
          </p:cNvSpPr>
          <p:nvPr>
            <p:ph type="sldImg"/>
          </p:nvPr>
        </p:nvSpPr>
        <p:spPr>
          <a:ln/>
        </p:spPr>
      </p:sp>
      <p:sp>
        <p:nvSpPr>
          <p:cNvPr id="1866755"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BBB9AB-4C28-40C3-8362-D96E448EF860}" type="slidenum">
              <a:rPr lang="en-US" altLang="ko-KR"/>
              <a:pPr/>
              <a:t>8</a:t>
            </a:fld>
            <a:endParaRPr lang="en-US" altLang="ko-KR"/>
          </a:p>
        </p:txBody>
      </p:sp>
      <p:sp>
        <p:nvSpPr>
          <p:cNvPr id="1872898" name="Rectangle 2"/>
          <p:cNvSpPr>
            <a:spLocks noGrp="1" noRot="1" noChangeAspect="1" noChangeArrowheads="1" noTextEdit="1"/>
          </p:cNvSpPr>
          <p:nvPr>
            <p:ph type="sldImg"/>
          </p:nvPr>
        </p:nvSpPr>
        <p:spPr>
          <a:ln/>
        </p:spPr>
      </p:sp>
      <p:sp>
        <p:nvSpPr>
          <p:cNvPr id="1872899"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DFB177-E050-4BCA-AB90-6F9C39254717}" type="slidenum">
              <a:rPr lang="en-US" altLang="ko-KR"/>
              <a:pPr/>
              <a:t>9</a:t>
            </a:fld>
            <a:endParaRPr lang="en-US" altLang="ko-KR"/>
          </a:p>
        </p:txBody>
      </p:sp>
      <p:sp>
        <p:nvSpPr>
          <p:cNvPr id="1868802" name="Rectangle 2"/>
          <p:cNvSpPr>
            <a:spLocks noGrp="1" noRot="1" noChangeAspect="1" noChangeArrowheads="1" noTextEdit="1"/>
          </p:cNvSpPr>
          <p:nvPr>
            <p:ph type="sldImg"/>
          </p:nvPr>
        </p:nvSpPr>
        <p:spPr>
          <a:ln/>
        </p:spPr>
      </p:sp>
      <p:sp>
        <p:nvSpPr>
          <p:cNvPr id="1868803" name="Rectangle 3"/>
          <p:cNvSpPr>
            <a:spLocks noGrp="1" noChangeArrowheads="1"/>
          </p:cNvSpPr>
          <p:nvPr>
            <p:ph type="body" idx="1"/>
          </p:nvPr>
        </p:nvSpPr>
        <p:spPr/>
        <p:txBody>
          <a:bodyPr/>
          <a:lstStyle/>
          <a:p>
            <a:endParaRPr lang="ko-KR" altLang="ko-K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4" name="Line 2"/>
          <p:cNvSpPr>
            <a:spLocks noChangeShapeType="1"/>
          </p:cNvSpPr>
          <p:nvPr/>
        </p:nvSpPr>
        <p:spPr bwMode="auto">
          <a:xfrm>
            <a:off x="19050" y="2628900"/>
            <a:ext cx="8026400" cy="0"/>
          </a:xfrm>
          <a:prstGeom prst="line">
            <a:avLst/>
          </a:prstGeom>
          <a:noFill/>
          <a:ln w="50800">
            <a:solidFill>
              <a:srgbClr val="3366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굴림" charset="0"/>
              <a:cs typeface="굴림" charset="0"/>
            </a:endParaRPr>
          </a:p>
        </p:txBody>
      </p:sp>
      <p:pic>
        <p:nvPicPr>
          <p:cNvPr id="5" name="Picture 14" descr="http://imgnews.naver.com/image/277/2009/02/24/2009022410005795830_1.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950" y="6381750"/>
            <a:ext cx="1368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547" name="Rectangle 3"/>
          <p:cNvSpPr>
            <a:spLocks noGrp="1" noChangeArrowheads="1"/>
          </p:cNvSpPr>
          <p:nvPr>
            <p:ph type="ctrTitle" sz="quarter"/>
          </p:nvPr>
        </p:nvSpPr>
        <p:spPr>
          <a:xfrm>
            <a:off x="400050" y="1333500"/>
            <a:ext cx="7772400" cy="1143000"/>
          </a:xfrm>
        </p:spPr>
        <p:txBody>
          <a:bodyPr/>
          <a:lstStyle>
            <a:lvl1pPr>
              <a:defRPr/>
            </a:lvl1pPr>
          </a:lstStyle>
          <a:p>
            <a:pPr lvl="0"/>
            <a:r>
              <a:rPr lang="ko-KR" altLang="en-US" noProof="0" smtClean="0"/>
              <a:t>마스터 제목 유형 편집</a:t>
            </a:r>
          </a:p>
        </p:txBody>
      </p:sp>
      <p:sp>
        <p:nvSpPr>
          <p:cNvPr id="236548" name="Rectangle 4"/>
          <p:cNvSpPr>
            <a:spLocks noGrp="1" noChangeArrowheads="1"/>
          </p:cNvSpPr>
          <p:nvPr>
            <p:ph type="subTitle" sz="quarter" idx="1"/>
          </p:nvPr>
        </p:nvSpPr>
        <p:spPr>
          <a:xfrm>
            <a:off x="1333500" y="3448050"/>
            <a:ext cx="6400800" cy="1752600"/>
          </a:xfrm>
        </p:spPr>
        <p:txBody>
          <a:bodyPr/>
          <a:lstStyle>
            <a:lvl1pPr marL="0" indent="0" algn="ctr">
              <a:buFont typeface="Monotype Sorts" pitchFamily="2" charset="2"/>
              <a:buNone/>
              <a:defRPr/>
            </a:lvl1pPr>
          </a:lstStyle>
          <a:p>
            <a:pPr lvl="0"/>
            <a:r>
              <a:rPr lang="ko-KR" altLang="en-US" noProof="0" smtClean="0"/>
              <a:t>마스터 부제목 유형 편집</a:t>
            </a:r>
          </a:p>
        </p:txBody>
      </p:sp>
      <p:sp>
        <p:nvSpPr>
          <p:cNvPr id="6" name="Rectangle 10"/>
          <p:cNvSpPr>
            <a:spLocks noGrp="1" noChangeArrowheads="1"/>
          </p:cNvSpPr>
          <p:nvPr>
            <p:ph type="ftr" sz="quarter" idx="10"/>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eaLnBrk="0" latinLnBrk="0" hangingPunct="0">
              <a:defRPr sz="1400">
                <a:ea typeface="돋움" pitchFamily="50" charset="-127"/>
              </a:defRPr>
            </a:lvl1pPr>
          </a:lstStyle>
          <a:p>
            <a:endParaRPr lang="en-US" altLang="ko-KR"/>
          </a:p>
        </p:txBody>
      </p:sp>
      <p:sp>
        <p:nvSpPr>
          <p:cNvPr id="7" name="Rectangle 11"/>
          <p:cNvSpPr>
            <a:spLocks noGrp="1" noChangeArrowheads="1"/>
          </p:cNvSpPr>
          <p:nvPr>
            <p:ph type="dt" sz="quarter" idx="11"/>
          </p:nvPr>
        </p:nvSpPr>
        <p:spPr bwMode="auto">
          <a:xfrm>
            <a:off x="6858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eaLnBrk="0" latinLnBrk="0" hangingPunct="0">
              <a:defRPr sz="1400">
                <a:ea typeface="돋움" pitchFamily="50" charset="-127"/>
              </a:defRPr>
            </a:lvl1pPr>
          </a:lstStyle>
          <a:p>
            <a:endParaRPr lang="en-US" altLang="ko-KR"/>
          </a:p>
        </p:txBody>
      </p:sp>
      <p:sp>
        <p:nvSpPr>
          <p:cNvPr id="8" name="Rectangle 12"/>
          <p:cNvSpPr>
            <a:spLocks noGrp="1" noChangeArrowheads="1"/>
          </p:cNvSpPr>
          <p:nvPr>
            <p:ph type="sldNum" sz="quarter" idx="12"/>
          </p:nvPr>
        </p:nvSpPr>
        <p:spPr>
          <a:xfrm>
            <a:off x="6553200" y="6248400"/>
            <a:ext cx="1905000" cy="457200"/>
          </a:xfrm>
        </p:spPr>
        <p:txBody>
          <a:bodyPr/>
          <a:lstStyle>
            <a:lvl1pPr>
              <a:defRPr sz="1400"/>
            </a:lvl1pPr>
          </a:lstStyle>
          <a:p>
            <a:fld id="{94BE1A69-7204-4669-835C-56DF833B1372}" type="slidenum">
              <a:rPr lang="en-US" altLang="ko-KR"/>
              <a:pPr/>
              <a:t>‹#›</a:t>
            </a:fld>
            <a:endParaRPr lang="en-US" altLang="ko-KR"/>
          </a:p>
        </p:txBody>
      </p:sp>
    </p:spTree>
    <p:extLst>
      <p:ext uri="{BB962C8B-B14F-4D97-AF65-F5344CB8AC3E}">
        <p14:creationId xmlns:p14="http://schemas.microsoft.com/office/powerpoint/2010/main" val="2772637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슬라이드 번호 개체 틀 3"/>
          <p:cNvSpPr>
            <a:spLocks noGrp="1"/>
          </p:cNvSpPr>
          <p:nvPr>
            <p:ph type="sldNum" sz="quarter" idx="10"/>
          </p:nvPr>
        </p:nvSpPr>
        <p:spPr>
          <a:xfrm>
            <a:off x="7000875" y="6240463"/>
            <a:ext cx="1905000" cy="457200"/>
          </a:xfrm>
        </p:spPr>
        <p:txBody>
          <a:bodyPr/>
          <a:lstStyle>
            <a:lvl1pPr>
              <a:defRPr/>
            </a:lvl1pPr>
          </a:lstStyle>
          <a:p>
            <a:fld id="{91E68CE8-B7C5-451B-9773-D2B2272F0A45}" type="slidenum">
              <a:rPr lang="en-US" altLang="ko-KR"/>
              <a:pPr/>
              <a:t>‹#›</a:t>
            </a:fld>
            <a:endParaRPr lang="en-US" altLang="ko-KR" sz="1000"/>
          </a:p>
        </p:txBody>
      </p:sp>
    </p:spTree>
    <p:extLst>
      <p:ext uri="{BB962C8B-B14F-4D97-AF65-F5344CB8AC3E}">
        <p14:creationId xmlns:p14="http://schemas.microsoft.com/office/powerpoint/2010/main" val="1338998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724650" y="400050"/>
            <a:ext cx="2038350" cy="5391150"/>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400050"/>
            <a:ext cx="5962650" cy="539115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슬라이드 번호 개체 틀 3"/>
          <p:cNvSpPr>
            <a:spLocks noGrp="1"/>
          </p:cNvSpPr>
          <p:nvPr>
            <p:ph type="sldNum" sz="quarter" idx="10"/>
          </p:nvPr>
        </p:nvSpPr>
        <p:spPr>
          <a:xfrm>
            <a:off x="7000875" y="6240463"/>
            <a:ext cx="1905000" cy="457200"/>
          </a:xfrm>
        </p:spPr>
        <p:txBody>
          <a:bodyPr/>
          <a:lstStyle>
            <a:lvl1pPr>
              <a:defRPr/>
            </a:lvl1pPr>
          </a:lstStyle>
          <a:p>
            <a:fld id="{26B5ECE0-3097-4929-AF42-426F9871410C}" type="slidenum">
              <a:rPr lang="en-US" altLang="ko-KR"/>
              <a:pPr/>
              <a:t>‹#›</a:t>
            </a:fld>
            <a:endParaRPr lang="en-US" altLang="ko-KR" sz="1000"/>
          </a:p>
        </p:txBody>
      </p:sp>
    </p:spTree>
    <p:extLst>
      <p:ext uri="{BB962C8B-B14F-4D97-AF65-F5344CB8AC3E}">
        <p14:creationId xmlns:p14="http://schemas.microsoft.com/office/powerpoint/2010/main" val="3237203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제목, 텍스트 및 차트">
    <p:spTree>
      <p:nvGrpSpPr>
        <p:cNvPr id="1" name=""/>
        <p:cNvGrpSpPr/>
        <p:nvPr/>
      </p:nvGrpSpPr>
      <p:grpSpPr>
        <a:xfrm>
          <a:off x="0" y="0"/>
          <a:ext cx="0" cy="0"/>
          <a:chOff x="0" y="0"/>
          <a:chExt cx="0" cy="0"/>
        </a:xfrm>
      </p:grpSpPr>
      <p:sp>
        <p:nvSpPr>
          <p:cNvPr id="2" name="제목 1"/>
          <p:cNvSpPr>
            <a:spLocks noGrp="1"/>
          </p:cNvSpPr>
          <p:nvPr>
            <p:ph type="title"/>
          </p:nvPr>
        </p:nvSpPr>
        <p:spPr>
          <a:xfrm>
            <a:off x="701675" y="400050"/>
            <a:ext cx="7451725" cy="647700"/>
          </a:xfrm>
        </p:spPr>
        <p:txBody>
          <a:bodyPr/>
          <a:lstStyle/>
          <a:p>
            <a:r>
              <a:rPr lang="ko-KR" altLang="en-US" smtClean="0"/>
              <a:t>마스터 제목 스타일 편집</a:t>
            </a:r>
            <a:endParaRPr lang="ko-KR" altLang="en-US"/>
          </a:p>
        </p:txBody>
      </p:sp>
      <p:sp>
        <p:nvSpPr>
          <p:cNvPr id="3" name="텍스트 개체 틀 2"/>
          <p:cNvSpPr>
            <a:spLocks noGrp="1"/>
          </p:cNvSpPr>
          <p:nvPr>
            <p:ph type="body" sz="half" idx="1"/>
          </p:nvPr>
        </p:nvSpPr>
        <p:spPr>
          <a:xfrm>
            <a:off x="609600" y="1295400"/>
            <a:ext cx="4000500" cy="44958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차트 개체 틀 3"/>
          <p:cNvSpPr>
            <a:spLocks noGrp="1"/>
          </p:cNvSpPr>
          <p:nvPr>
            <p:ph type="chart" sz="half" idx="2"/>
          </p:nvPr>
        </p:nvSpPr>
        <p:spPr>
          <a:xfrm>
            <a:off x="4762500" y="1295400"/>
            <a:ext cx="4000500" cy="4495800"/>
          </a:xfrm>
        </p:spPr>
        <p:txBody>
          <a:bodyPr/>
          <a:lstStyle/>
          <a:p>
            <a:pPr lvl="0"/>
            <a:endParaRPr lang="ko-KR" altLang="en-US" noProof="0" smtClean="0"/>
          </a:p>
        </p:txBody>
      </p:sp>
      <p:sp>
        <p:nvSpPr>
          <p:cNvPr id="5" name="슬라이드 번호 개체 틀 4"/>
          <p:cNvSpPr>
            <a:spLocks noGrp="1"/>
          </p:cNvSpPr>
          <p:nvPr>
            <p:ph type="sldNum" sz="quarter" idx="10"/>
          </p:nvPr>
        </p:nvSpPr>
        <p:spPr>
          <a:xfrm>
            <a:off x="7000875" y="6240463"/>
            <a:ext cx="1905000" cy="457200"/>
          </a:xfrm>
        </p:spPr>
        <p:txBody>
          <a:bodyPr/>
          <a:lstStyle>
            <a:lvl1pPr>
              <a:defRPr/>
            </a:lvl1pPr>
          </a:lstStyle>
          <a:p>
            <a:fld id="{970EC80D-BCCC-416E-848B-7BA1F2D3A4BD}" type="slidenum">
              <a:rPr lang="en-US" altLang="ko-KR"/>
              <a:pPr/>
              <a:t>‹#›</a:t>
            </a:fld>
            <a:endParaRPr lang="en-US" altLang="ko-KR" sz="1000"/>
          </a:p>
        </p:txBody>
      </p:sp>
    </p:spTree>
    <p:extLst>
      <p:ext uri="{BB962C8B-B14F-4D97-AF65-F5344CB8AC3E}">
        <p14:creationId xmlns:p14="http://schemas.microsoft.com/office/powerpoint/2010/main" val="518458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701675" y="400050"/>
            <a:ext cx="7451725" cy="647700"/>
          </a:xfrm>
        </p:spPr>
        <p:txBody>
          <a:bodyPr/>
          <a:lstStyle/>
          <a:p>
            <a:r>
              <a:rPr lang="ko-KR" altLang="en-US" smtClean="0"/>
              <a:t>마스터 제목 스타일 편집</a:t>
            </a:r>
            <a:endParaRPr lang="ko-KR" altLang="en-US"/>
          </a:p>
        </p:txBody>
      </p:sp>
      <p:sp>
        <p:nvSpPr>
          <p:cNvPr id="3" name="텍스트 개체 틀 2"/>
          <p:cNvSpPr>
            <a:spLocks noGrp="1"/>
          </p:cNvSpPr>
          <p:nvPr>
            <p:ph type="body" sz="half" idx="1"/>
          </p:nvPr>
        </p:nvSpPr>
        <p:spPr>
          <a:xfrm>
            <a:off x="609600" y="1295400"/>
            <a:ext cx="4000500" cy="44958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quarter" idx="2"/>
          </p:nvPr>
        </p:nvSpPr>
        <p:spPr>
          <a:xfrm>
            <a:off x="4762500" y="1295400"/>
            <a:ext cx="4000500" cy="21717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내용 개체 틀 4"/>
          <p:cNvSpPr>
            <a:spLocks noGrp="1"/>
          </p:cNvSpPr>
          <p:nvPr>
            <p:ph sz="quarter" idx="3"/>
          </p:nvPr>
        </p:nvSpPr>
        <p:spPr>
          <a:xfrm>
            <a:off x="4762500" y="3619500"/>
            <a:ext cx="4000500" cy="21717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슬라이드 번호 개체 틀 5"/>
          <p:cNvSpPr>
            <a:spLocks noGrp="1"/>
          </p:cNvSpPr>
          <p:nvPr>
            <p:ph type="sldNum" sz="quarter" idx="10"/>
          </p:nvPr>
        </p:nvSpPr>
        <p:spPr>
          <a:xfrm>
            <a:off x="7000875" y="6240463"/>
            <a:ext cx="1905000" cy="457200"/>
          </a:xfrm>
        </p:spPr>
        <p:txBody>
          <a:bodyPr/>
          <a:lstStyle>
            <a:lvl1pPr>
              <a:defRPr/>
            </a:lvl1pPr>
          </a:lstStyle>
          <a:p>
            <a:fld id="{A595AADB-1CC5-4F76-AAAB-457E29130209}" type="slidenum">
              <a:rPr lang="en-US" altLang="ko-KR"/>
              <a:pPr/>
              <a:t>‹#›</a:t>
            </a:fld>
            <a:endParaRPr lang="en-US" altLang="ko-KR" sz="1000"/>
          </a:p>
        </p:txBody>
      </p:sp>
    </p:spTree>
    <p:extLst>
      <p:ext uri="{BB962C8B-B14F-4D97-AF65-F5344CB8AC3E}">
        <p14:creationId xmlns:p14="http://schemas.microsoft.com/office/powerpoint/2010/main" val="1149224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제목, 텍스트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701675" y="400050"/>
            <a:ext cx="7451725" cy="647700"/>
          </a:xfrm>
        </p:spPr>
        <p:txBody>
          <a:bodyPr/>
          <a:lstStyle/>
          <a:p>
            <a:r>
              <a:rPr lang="ko-KR" altLang="en-US" smtClean="0"/>
              <a:t>마스터 제목 스타일 편집</a:t>
            </a:r>
            <a:endParaRPr lang="ko-KR" altLang="en-US"/>
          </a:p>
        </p:txBody>
      </p:sp>
      <p:sp>
        <p:nvSpPr>
          <p:cNvPr id="3" name="텍스트 개체 틀 2"/>
          <p:cNvSpPr>
            <a:spLocks noGrp="1"/>
          </p:cNvSpPr>
          <p:nvPr>
            <p:ph type="body" sz="half" idx="1"/>
          </p:nvPr>
        </p:nvSpPr>
        <p:spPr>
          <a:xfrm>
            <a:off x="609600" y="1295400"/>
            <a:ext cx="4000500" cy="44958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762500" y="1295400"/>
            <a:ext cx="4000500" cy="44958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슬라이드 번호 개체 틀 4"/>
          <p:cNvSpPr>
            <a:spLocks noGrp="1"/>
          </p:cNvSpPr>
          <p:nvPr>
            <p:ph type="sldNum" sz="quarter" idx="10"/>
          </p:nvPr>
        </p:nvSpPr>
        <p:spPr>
          <a:xfrm>
            <a:off x="7000875" y="6240463"/>
            <a:ext cx="1905000" cy="457200"/>
          </a:xfrm>
        </p:spPr>
        <p:txBody>
          <a:bodyPr/>
          <a:lstStyle>
            <a:lvl1pPr>
              <a:defRPr/>
            </a:lvl1pPr>
          </a:lstStyle>
          <a:p>
            <a:fld id="{8E0DAE09-44EB-4461-82F1-396E098E16BB}" type="slidenum">
              <a:rPr lang="en-US" altLang="ko-KR"/>
              <a:pPr/>
              <a:t>‹#›</a:t>
            </a:fld>
            <a:endParaRPr lang="en-US" altLang="ko-KR" sz="1000"/>
          </a:p>
        </p:txBody>
      </p:sp>
    </p:spTree>
    <p:extLst>
      <p:ext uri="{BB962C8B-B14F-4D97-AF65-F5344CB8AC3E}">
        <p14:creationId xmlns:p14="http://schemas.microsoft.com/office/powerpoint/2010/main" val="3895347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lvl1pPr>
              <a:defRPr/>
            </a:lvl1pPr>
          </a:lstStyle>
          <a:p>
            <a:fld id="{2240CDBD-162A-47EC-B54D-C7EE496DF4C1}" type="datetimeFigureOut">
              <a:rPr lang="ko-KR" altLang="en-US"/>
              <a:pPr/>
              <a:t>2016-10-13</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49849023-269E-4F14-983F-B95BAA2D6EF4}" type="slidenum">
              <a:rPr lang="ko-KR" altLang="en-US"/>
              <a:pPr/>
              <a:t>‹#›</a:t>
            </a:fld>
            <a:endParaRPr lang="ko-KR" altLang="en-US"/>
          </a:p>
        </p:txBody>
      </p:sp>
    </p:spTree>
    <p:extLst>
      <p:ext uri="{BB962C8B-B14F-4D97-AF65-F5344CB8AC3E}">
        <p14:creationId xmlns:p14="http://schemas.microsoft.com/office/powerpoint/2010/main" val="35241947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fld id="{72B8FA63-E30A-457C-9209-1D1EAA5A8E16}" type="datetimeFigureOut">
              <a:rPr lang="ko-KR" altLang="en-US"/>
              <a:pPr/>
              <a:t>2016-10-13</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78B07341-95FD-4A36-A4AA-763502469ECD}" type="slidenum">
              <a:rPr lang="ko-KR" altLang="en-US"/>
              <a:pPr/>
              <a:t>‹#›</a:t>
            </a:fld>
            <a:endParaRPr lang="ko-KR" altLang="en-US"/>
          </a:p>
        </p:txBody>
      </p:sp>
    </p:spTree>
    <p:extLst>
      <p:ext uri="{BB962C8B-B14F-4D97-AF65-F5344CB8AC3E}">
        <p14:creationId xmlns:p14="http://schemas.microsoft.com/office/powerpoint/2010/main" val="13504985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lvl1pPr>
              <a:defRPr/>
            </a:lvl1pPr>
          </a:lstStyle>
          <a:p>
            <a:fld id="{D472D206-D290-4B33-AB31-497FB6BB785F}" type="datetimeFigureOut">
              <a:rPr lang="ko-KR" altLang="en-US"/>
              <a:pPr/>
              <a:t>2016-10-13</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EBD270A5-C988-46B4-A15E-4E4939203A49}" type="slidenum">
              <a:rPr lang="ko-KR" altLang="en-US"/>
              <a:pPr/>
              <a:t>‹#›</a:t>
            </a:fld>
            <a:endParaRPr lang="ko-KR" altLang="en-US"/>
          </a:p>
        </p:txBody>
      </p:sp>
    </p:spTree>
    <p:extLst>
      <p:ext uri="{BB962C8B-B14F-4D97-AF65-F5344CB8AC3E}">
        <p14:creationId xmlns:p14="http://schemas.microsoft.com/office/powerpoint/2010/main" val="2392459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3"/>
          <p:cNvSpPr>
            <a:spLocks noGrp="1"/>
          </p:cNvSpPr>
          <p:nvPr>
            <p:ph type="dt" sz="half" idx="10"/>
          </p:nvPr>
        </p:nvSpPr>
        <p:spPr/>
        <p:txBody>
          <a:bodyPr/>
          <a:lstStyle>
            <a:lvl1pPr>
              <a:defRPr/>
            </a:lvl1pPr>
          </a:lstStyle>
          <a:p>
            <a:fld id="{C1A4FC6E-DE6D-465B-878A-971AF4D10F2F}" type="datetimeFigureOut">
              <a:rPr lang="ko-KR" altLang="en-US"/>
              <a:pPr/>
              <a:t>2016-10-13</a:t>
            </a:fld>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86A902AF-8FD7-423D-AC29-486DE49E8638}" type="slidenum">
              <a:rPr lang="ko-KR" altLang="en-US"/>
              <a:pPr/>
              <a:t>‹#›</a:t>
            </a:fld>
            <a:endParaRPr lang="ko-KR" altLang="en-US"/>
          </a:p>
        </p:txBody>
      </p:sp>
    </p:spTree>
    <p:extLst>
      <p:ext uri="{BB962C8B-B14F-4D97-AF65-F5344CB8AC3E}">
        <p14:creationId xmlns:p14="http://schemas.microsoft.com/office/powerpoint/2010/main" val="18850081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3"/>
          <p:cNvSpPr>
            <a:spLocks noGrp="1"/>
          </p:cNvSpPr>
          <p:nvPr>
            <p:ph type="dt" sz="half" idx="10"/>
          </p:nvPr>
        </p:nvSpPr>
        <p:spPr/>
        <p:txBody>
          <a:bodyPr/>
          <a:lstStyle>
            <a:lvl1pPr>
              <a:defRPr/>
            </a:lvl1pPr>
          </a:lstStyle>
          <a:p>
            <a:fld id="{77043982-8EC5-429F-B21F-EAC72D48439F}" type="datetimeFigureOut">
              <a:rPr lang="ko-KR" altLang="en-US"/>
              <a:pPr/>
              <a:t>2016-10-13</a:t>
            </a:fld>
            <a:endParaRPr lang="ko-KR" altLang="en-US"/>
          </a:p>
        </p:txBody>
      </p:sp>
      <p:sp>
        <p:nvSpPr>
          <p:cNvPr id="8" name="바닥글 개체 틀 4"/>
          <p:cNvSpPr>
            <a:spLocks noGrp="1"/>
          </p:cNvSpPr>
          <p:nvPr>
            <p:ph type="ftr" sz="quarter" idx="11"/>
          </p:nvPr>
        </p:nvSpPr>
        <p:spPr/>
        <p:txBody>
          <a:bodyPr/>
          <a:lstStyle>
            <a:lvl1pPr>
              <a:defRPr/>
            </a:lvl1pPr>
          </a:lstStyle>
          <a:p>
            <a:endParaRPr lang="ko-KR" altLang="en-US"/>
          </a:p>
        </p:txBody>
      </p:sp>
      <p:sp>
        <p:nvSpPr>
          <p:cNvPr id="9" name="슬라이드 번호 개체 틀 5"/>
          <p:cNvSpPr>
            <a:spLocks noGrp="1"/>
          </p:cNvSpPr>
          <p:nvPr>
            <p:ph type="sldNum" sz="quarter" idx="12"/>
          </p:nvPr>
        </p:nvSpPr>
        <p:spPr/>
        <p:txBody>
          <a:bodyPr/>
          <a:lstStyle>
            <a:lvl1pPr>
              <a:defRPr/>
            </a:lvl1pPr>
          </a:lstStyle>
          <a:p>
            <a:fld id="{1B1A6E71-8478-4178-9F18-2EDE888C3BC0}" type="slidenum">
              <a:rPr lang="ko-KR" altLang="en-US"/>
              <a:pPr/>
              <a:t>‹#›</a:t>
            </a:fld>
            <a:endParaRPr lang="ko-KR" altLang="en-US"/>
          </a:p>
        </p:txBody>
      </p:sp>
    </p:spTree>
    <p:extLst>
      <p:ext uri="{BB962C8B-B14F-4D97-AF65-F5344CB8AC3E}">
        <p14:creationId xmlns:p14="http://schemas.microsoft.com/office/powerpoint/2010/main" val="162545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6267193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3"/>
          <p:cNvSpPr>
            <a:spLocks noGrp="1"/>
          </p:cNvSpPr>
          <p:nvPr>
            <p:ph type="dt" sz="half" idx="10"/>
          </p:nvPr>
        </p:nvSpPr>
        <p:spPr/>
        <p:txBody>
          <a:bodyPr/>
          <a:lstStyle>
            <a:lvl1pPr>
              <a:defRPr/>
            </a:lvl1pPr>
          </a:lstStyle>
          <a:p>
            <a:fld id="{C9E0A0E7-CE5F-46ED-A831-154D5E8BE255}" type="datetimeFigureOut">
              <a:rPr lang="ko-KR" altLang="en-US"/>
              <a:pPr/>
              <a:t>2016-10-13</a:t>
            </a:fld>
            <a:endParaRPr lang="ko-KR" altLang="en-US"/>
          </a:p>
        </p:txBody>
      </p:sp>
      <p:sp>
        <p:nvSpPr>
          <p:cNvPr id="4" name="바닥글 개체 틀 4"/>
          <p:cNvSpPr>
            <a:spLocks noGrp="1"/>
          </p:cNvSpPr>
          <p:nvPr>
            <p:ph type="ftr" sz="quarter" idx="11"/>
          </p:nvPr>
        </p:nvSpPr>
        <p:spPr/>
        <p:txBody>
          <a:bodyPr/>
          <a:lstStyle>
            <a:lvl1pPr>
              <a:defRPr/>
            </a:lvl1pPr>
          </a:lstStyle>
          <a:p>
            <a:endParaRPr lang="ko-KR" altLang="en-US"/>
          </a:p>
        </p:txBody>
      </p:sp>
      <p:sp>
        <p:nvSpPr>
          <p:cNvPr id="5" name="슬라이드 번호 개체 틀 5"/>
          <p:cNvSpPr>
            <a:spLocks noGrp="1"/>
          </p:cNvSpPr>
          <p:nvPr>
            <p:ph type="sldNum" sz="quarter" idx="12"/>
          </p:nvPr>
        </p:nvSpPr>
        <p:spPr/>
        <p:txBody>
          <a:bodyPr/>
          <a:lstStyle>
            <a:lvl1pPr>
              <a:defRPr/>
            </a:lvl1pPr>
          </a:lstStyle>
          <a:p>
            <a:fld id="{F54E0494-1727-4F0B-9099-E9060EEA34EA}" type="slidenum">
              <a:rPr lang="ko-KR" altLang="en-US"/>
              <a:pPr/>
              <a:t>‹#›</a:t>
            </a:fld>
            <a:endParaRPr lang="ko-KR" altLang="en-US"/>
          </a:p>
        </p:txBody>
      </p:sp>
    </p:spTree>
    <p:extLst>
      <p:ext uri="{BB962C8B-B14F-4D97-AF65-F5344CB8AC3E}">
        <p14:creationId xmlns:p14="http://schemas.microsoft.com/office/powerpoint/2010/main" val="11735308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lvl1pPr>
              <a:defRPr/>
            </a:lvl1pPr>
          </a:lstStyle>
          <a:p>
            <a:fld id="{1B2E93A1-9D87-4BD3-A1B1-46F7616FBC88}" type="datetimeFigureOut">
              <a:rPr lang="ko-KR" altLang="en-US"/>
              <a:pPr/>
              <a:t>2016-10-13</a:t>
            </a:fld>
            <a:endParaRPr lang="ko-KR" altLang="en-US"/>
          </a:p>
        </p:txBody>
      </p:sp>
      <p:sp>
        <p:nvSpPr>
          <p:cNvPr id="3" name="바닥글 개체 틀 4"/>
          <p:cNvSpPr>
            <a:spLocks noGrp="1"/>
          </p:cNvSpPr>
          <p:nvPr>
            <p:ph type="ftr" sz="quarter" idx="11"/>
          </p:nvPr>
        </p:nvSpPr>
        <p:spPr/>
        <p:txBody>
          <a:bodyPr/>
          <a:lstStyle>
            <a:lvl1pPr>
              <a:defRPr/>
            </a:lvl1pPr>
          </a:lstStyle>
          <a:p>
            <a:endParaRPr lang="ko-KR" altLang="en-US"/>
          </a:p>
        </p:txBody>
      </p:sp>
      <p:sp>
        <p:nvSpPr>
          <p:cNvPr id="4" name="슬라이드 번호 개체 틀 5"/>
          <p:cNvSpPr>
            <a:spLocks noGrp="1"/>
          </p:cNvSpPr>
          <p:nvPr>
            <p:ph type="sldNum" sz="quarter" idx="12"/>
          </p:nvPr>
        </p:nvSpPr>
        <p:spPr/>
        <p:txBody>
          <a:bodyPr/>
          <a:lstStyle>
            <a:lvl1pPr>
              <a:defRPr/>
            </a:lvl1pPr>
          </a:lstStyle>
          <a:p>
            <a:fld id="{4C5DAFC8-FF0E-4663-9210-4AD8B89742F6}" type="slidenum">
              <a:rPr lang="ko-KR" altLang="en-US"/>
              <a:pPr/>
              <a:t>‹#›</a:t>
            </a:fld>
            <a:endParaRPr lang="ko-KR" altLang="en-US"/>
          </a:p>
        </p:txBody>
      </p:sp>
    </p:spTree>
    <p:extLst>
      <p:ext uri="{BB962C8B-B14F-4D97-AF65-F5344CB8AC3E}">
        <p14:creationId xmlns:p14="http://schemas.microsoft.com/office/powerpoint/2010/main" val="19863829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fld id="{FDA0C02A-52C6-40D3-A279-81FC622C664C}" type="datetimeFigureOut">
              <a:rPr lang="ko-KR" altLang="en-US"/>
              <a:pPr/>
              <a:t>2016-10-13</a:t>
            </a:fld>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84EBFB49-7D22-4250-842B-7FCFFC1958F1}" type="slidenum">
              <a:rPr lang="ko-KR" altLang="en-US"/>
              <a:pPr/>
              <a:t>‹#›</a:t>
            </a:fld>
            <a:endParaRPr lang="ko-KR" altLang="en-US"/>
          </a:p>
        </p:txBody>
      </p:sp>
    </p:spTree>
    <p:extLst>
      <p:ext uri="{BB962C8B-B14F-4D97-AF65-F5344CB8AC3E}">
        <p14:creationId xmlns:p14="http://schemas.microsoft.com/office/powerpoint/2010/main" val="9072869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smtClean="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fld id="{384B8645-FB74-4649-973D-49CE2D02FEB0}" type="datetimeFigureOut">
              <a:rPr lang="ko-KR" altLang="en-US"/>
              <a:pPr/>
              <a:t>2016-10-13</a:t>
            </a:fld>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5AE1B44F-63C1-49A6-923C-E336A21B787A}" type="slidenum">
              <a:rPr lang="ko-KR" altLang="en-US"/>
              <a:pPr/>
              <a:t>‹#›</a:t>
            </a:fld>
            <a:endParaRPr lang="ko-KR" altLang="en-US"/>
          </a:p>
        </p:txBody>
      </p:sp>
    </p:spTree>
    <p:extLst>
      <p:ext uri="{BB962C8B-B14F-4D97-AF65-F5344CB8AC3E}">
        <p14:creationId xmlns:p14="http://schemas.microsoft.com/office/powerpoint/2010/main" val="12902517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fld id="{8D09C18E-EC3A-44DA-ABCD-5F56711EE203}" type="datetimeFigureOut">
              <a:rPr lang="ko-KR" altLang="en-US"/>
              <a:pPr/>
              <a:t>2016-10-13</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7C632ED9-EE85-4A4E-B406-28E9D81F5FE2}" type="slidenum">
              <a:rPr lang="ko-KR" altLang="en-US"/>
              <a:pPr/>
              <a:t>‹#›</a:t>
            </a:fld>
            <a:endParaRPr lang="ko-KR" altLang="en-US"/>
          </a:p>
        </p:txBody>
      </p:sp>
    </p:spTree>
    <p:extLst>
      <p:ext uri="{BB962C8B-B14F-4D97-AF65-F5344CB8AC3E}">
        <p14:creationId xmlns:p14="http://schemas.microsoft.com/office/powerpoint/2010/main" val="7598595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fld id="{3B9B1043-6391-493C-857B-0F02EC3D5CA7}" type="datetimeFigureOut">
              <a:rPr lang="ko-KR" altLang="en-US"/>
              <a:pPr/>
              <a:t>2016-10-13</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6E2EA9A9-D815-45DD-947D-E0163D8F7E5A}" type="slidenum">
              <a:rPr lang="ko-KR" altLang="en-US"/>
              <a:pPr/>
              <a:t>‹#›</a:t>
            </a:fld>
            <a:endParaRPr lang="ko-KR" altLang="en-US"/>
          </a:p>
        </p:txBody>
      </p:sp>
    </p:spTree>
    <p:extLst>
      <p:ext uri="{BB962C8B-B14F-4D97-AF65-F5344CB8AC3E}">
        <p14:creationId xmlns:p14="http://schemas.microsoft.com/office/powerpoint/2010/main" val="15309582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lvl1pPr>
              <a:defRPr/>
            </a:lvl1pPr>
          </a:lstStyle>
          <a:p>
            <a:fld id="{FAE49ED5-A9F3-4B23-B773-E75C242F94E9}" type="datetimeFigureOut">
              <a:rPr lang="ko-KR" altLang="en-US"/>
              <a:pPr/>
              <a:t>2016-10-13</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14B0F370-4554-40C9-BC0A-B3675FF8E6B6}" type="slidenum">
              <a:rPr lang="ko-KR" altLang="en-US"/>
              <a:pPr/>
              <a:t>‹#›</a:t>
            </a:fld>
            <a:endParaRPr lang="ko-KR" altLang="en-US"/>
          </a:p>
        </p:txBody>
      </p:sp>
    </p:spTree>
    <p:extLst>
      <p:ext uri="{BB962C8B-B14F-4D97-AF65-F5344CB8AC3E}">
        <p14:creationId xmlns:p14="http://schemas.microsoft.com/office/powerpoint/2010/main" val="8903403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fld id="{BF146EB5-5D9E-4F23-8304-E6FCFC993197}" type="datetimeFigureOut">
              <a:rPr lang="ko-KR" altLang="en-US"/>
              <a:pPr/>
              <a:t>2016-10-13</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096FA026-E480-4BD7-9C72-0E54A5976603}" type="slidenum">
              <a:rPr lang="ko-KR" altLang="en-US"/>
              <a:pPr/>
              <a:t>‹#›</a:t>
            </a:fld>
            <a:endParaRPr lang="ko-KR" altLang="en-US"/>
          </a:p>
        </p:txBody>
      </p:sp>
    </p:spTree>
    <p:extLst>
      <p:ext uri="{BB962C8B-B14F-4D97-AF65-F5344CB8AC3E}">
        <p14:creationId xmlns:p14="http://schemas.microsoft.com/office/powerpoint/2010/main" val="34697841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lvl1pPr>
              <a:defRPr/>
            </a:lvl1pPr>
          </a:lstStyle>
          <a:p>
            <a:fld id="{23D970E6-7840-4FE4-A210-F82F99086A1C}" type="datetimeFigureOut">
              <a:rPr lang="ko-KR" altLang="en-US"/>
              <a:pPr/>
              <a:t>2016-10-13</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74BBA527-57C2-4351-95BA-DE731E10A2A8}" type="slidenum">
              <a:rPr lang="ko-KR" altLang="en-US"/>
              <a:pPr/>
              <a:t>‹#›</a:t>
            </a:fld>
            <a:endParaRPr lang="ko-KR" altLang="en-US"/>
          </a:p>
        </p:txBody>
      </p:sp>
    </p:spTree>
    <p:extLst>
      <p:ext uri="{BB962C8B-B14F-4D97-AF65-F5344CB8AC3E}">
        <p14:creationId xmlns:p14="http://schemas.microsoft.com/office/powerpoint/2010/main" val="2697522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3"/>
          <p:cNvSpPr>
            <a:spLocks noGrp="1"/>
          </p:cNvSpPr>
          <p:nvPr>
            <p:ph type="dt" sz="half" idx="10"/>
          </p:nvPr>
        </p:nvSpPr>
        <p:spPr/>
        <p:txBody>
          <a:bodyPr/>
          <a:lstStyle>
            <a:lvl1pPr>
              <a:defRPr/>
            </a:lvl1pPr>
          </a:lstStyle>
          <a:p>
            <a:fld id="{F99FFA2D-F850-4573-9905-689A4711956B}" type="datetimeFigureOut">
              <a:rPr lang="ko-KR" altLang="en-US"/>
              <a:pPr/>
              <a:t>2016-10-13</a:t>
            </a:fld>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07E44B9C-1138-4E17-9F55-94B5F7D6619B}" type="slidenum">
              <a:rPr lang="ko-KR" altLang="en-US"/>
              <a:pPr/>
              <a:t>‹#›</a:t>
            </a:fld>
            <a:endParaRPr lang="ko-KR" altLang="en-US"/>
          </a:p>
        </p:txBody>
      </p:sp>
    </p:spTree>
    <p:extLst>
      <p:ext uri="{BB962C8B-B14F-4D97-AF65-F5344CB8AC3E}">
        <p14:creationId xmlns:p14="http://schemas.microsoft.com/office/powerpoint/2010/main" val="992824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
        <p:nvSpPr>
          <p:cNvPr id="4" name="슬라이드 번호 개체 틀 3"/>
          <p:cNvSpPr>
            <a:spLocks noGrp="1"/>
          </p:cNvSpPr>
          <p:nvPr>
            <p:ph type="sldNum" sz="quarter" idx="10"/>
          </p:nvPr>
        </p:nvSpPr>
        <p:spPr>
          <a:xfrm>
            <a:off x="7000875" y="6240463"/>
            <a:ext cx="1905000" cy="457200"/>
          </a:xfrm>
        </p:spPr>
        <p:txBody>
          <a:bodyPr/>
          <a:lstStyle>
            <a:lvl1pPr>
              <a:defRPr/>
            </a:lvl1pPr>
          </a:lstStyle>
          <a:p>
            <a:fld id="{9402A2B7-5303-4473-A91B-3F3B6909D3D7}" type="slidenum">
              <a:rPr lang="en-US" altLang="ko-KR"/>
              <a:pPr/>
              <a:t>‹#›</a:t>
            </a:fld>
            <a:endParaRPr lang="en-US" altLang="ko-KR" sz="1000"/>
          </a:p>
        </p:txBody>
      </p:sp>
    </p:spTree>
    <p:extLst>
      <p:ext uri="{BB962C8B-B14F-4D97-AF65-F5344CB8AC3E}">
        <p14:creationId xmlns:p14="http://schemas.microsoft.com/office/powerpoint/2010/main" val="12493323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3"/>
          <p:cNvSpPr>
            <a:spLocks noGrp="1"/>
          </p:cNvSpPr>
          <p:nvPr>
            <p:ph type="dt" sz="half" idx="10"/>
          </p:nvPr>
        </p:nvSpPr>
        <p:spPr/>
        <p:txBody>
          <a:bodyPr/>
          <a:lstStyle>
            <a:lvl1pPr>
              <a:defRPr/>
            </a:lvl1pPr>
          </a:lstStyle>
          <a:p>
            <a:fld id="{39AC5749-7572-4C94-B37F-0E02062889D2}" type="datetimeFigureOut">
              <a:rPr lang="ko-KR" altLang="en-US"/>
              <a:pPr/>
              <a:t>2016-10-13</a:t>
            </a:fld>
            <a:endParaRPr lang="ko-KR" altLang="en-US"/>
          </a:p>
        </p:txBody>
      </p:sp>
      <p:sp>
        <p:nvSpPr>
          <p:cNvPr id="8" name="바닥글 개체 틀 4"/>
          <p:cNvSpPr>
            <a:spLocks noGrp="1"/>
          </p:cNvSpPr>
          <p:nvPr>
            <p:ph type="ftr" sz="quarter" idx="11"/>
          </p:nvPr>
        </p:nvSpPr>
        <p:spPr/>
        <p:txBody>
          <a:bodyPr/>
          <a:lstStyle>
            <a:lvl1pPr>
              <a:defRPr/>
            </a:lvl1pPr>
          </a:lstStyle>
          <a:p>
            <a:endParaRPr lang="ko-KR" altLang="en-US"/>
          </a:p>
        </p:txBody>
      </p:sp>
      <p:sp>
        <p:nvSpPr>
          <p:cNvPr id="9" name="슬라이드 번호 개체 틀 5"/>
          <p:cNvSpPr>
            <a:spLocks noGrp="1"/>
          </p:cNvSpPr>
          <p:nvPr>
            <p:ph type="sldNum" sz="quarter" idx="12"/>
          </p:nvPr>
        </p:nvSpPr>
        <p:spPr/>
        <p:txBody>
          <a:bodyPr/>
          <a:lstStyle>
            <a:lvl1pPr>
              <a:defRPr/>
            </a:lvl1pPr>
          </a:lstStyle>
          <a:p>
            <a:fld id="{5CB5E1A5-2652-49C7-8953-10343D9466BD}" type="slidenum">
              <a:rPr lang="ko-KR" altLang="en-US"/>
              <a:pPr/>
              <a:t>‹#›</a:t>
            </a:fld>
            <a:endParaRPr lang="ko-KR" altLang="en-US"/>
          </a:p>
        </p:txBody>
      </p:sp>
    </p:spTree>
    <p:extLst>
      <p:ext uri="{BB962C8B-B14F-4D97-AF65-F5344CB8AC3E}">
        <p14:creationId xmlns:p14="http://schemas.microsoft.com/office/powerpoint/2010/main" val="26915089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3"/>
          <p:cNvSpPr>
            <a:spLocks noGrp="1"/>
          </p:cNvSpPr>
          <p:nvPr>
            <p:ph type="dt" sz="half" idx="10"/>
          </p:nvPr>
        </p:nvSpPr>
        <p:spPr/>
        <p:txBody>
          <a:bodyPr/>
          <a:lstStyle>
            <a:lvl1pPr>
              <a:defRPr/>
            </a:lvl1pPr>
          </a:lstStyle>
          <a:p>
            <a:fld id="{BEC9537D-68F5-4062-9A0A-A9AA73640A2D}" type="datetimeFigureOut">
              <a:rPr lang="ko-KR" altLang="en-US"/>
              <a:pPr/>
              <a:t>2016-10-13</a:t>
            </a:fld>
            <a:endParaRPr lang="ko-KR" altLang="en-US"/>
          </a:p>
        </p:txBody>
      </p:sp>
      <p:sp>
        <p:nvSpPr>
          <p:cNvPr id="4" name="바닥글 개체 틀 4"/>
          <p:cNvSpPr>
            <a:spLocks noGrp="1"/>
          </p:cNvSpPr>
          <p:nvPr>
            <p:ph type="ftr" sz="quarter" idx="11"/>
          </p:nvPr>
        </p:nvSpPr>
        <p:spPr/>
        <p:txBody>
          <a:bodyPr/>
          <a:lstStyle>
            <a:lvl1pPr>
              <a:defRPr/>
            </a:lvl1pPr>
          </a:lstStyle>
          <a:p>
            <a:endParaRPr lang="ko-KR" altLang="en-US"/>
          </a:p>
        </p:txBody>
      </p:sp>
      <p:sp>
        <p:nvSpPr>
          <p:cNvPr id="5" name="슬라이드 번호 개체 틀 5"/>
          <p:cNvSpPr>
            <a:spLocks noGrp="1"/>
          </p:cNvSpPr>
          <p:nvPr>
            <p:ph type="sldNum" sz="quarter" idx="12"/>
          </p:nvPr>
        </p:nvSpPr>
        <p:spPr/>
        <p:txBody>
          <a:bodyPr/>
          <a:lstStyle>
            <a:lvl1pPr>
              <a:defRPr/>
            </a:lvl1pPr>
          </a:lstStyle>
          <a:p>
            <a:fld id="{757D8BE0-D732-441C-A3D8-EB9285B15076}" type="slidenum">
              <a:rPr lang="ko-KR" altLang="en-US"/>
              <a:pPr/>
              <a:t>‹#›</a:t>
            </a:fld>
            <a:endParaRPr lang="ko-KR" altLang="en-US"/>
          </a:p>
        </p:txBody>
      </p:sp>
    </p:spTree>
    <p:extLst>
      <p:ext uri="{BB962C8B-B14F-4D97-AF65-F5344CB8AC3E}">
        <p14:creationId xmlns:p14="http://schemas.microsoft.com/office/powerpoint/2010/main" val="34476688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lvl1pPr>
              <a:defRPr/>
            </a:lvl1pPr>
          </a:lstStyle>
          <a:p>
            <a:fld id="{4BAE5796-188C-4602-A960-747250447D0F}" type="datetimeFigureOut">
              <a:rPr lang="ko-KR" altLang="en-US"/>
              <a:pPr/>
              <a:t>2016-10-13</a:t>
            </a:fld>
            <a:endParaRPr lang="ko-KR" altLang="en-US"/>
          </a:p>
        </p:txBody>
      </p:sp>
      <p:sp>
        <p:nvSpPr>
          <p:cNvPr id="3" name="바닥글 개체 틀 4"/>
          <p:cNvSpPr>
            <a:spLocks noGrp="1"/>
          </p:cNvSpPr>
          <p:nvPr>
            <p:ph type="ftr" sz="quarter" idx="11"/>
          </p:nvPr>
        </p:nvSpPr>
        <p:spPr/>
        <p:txBody>
          <a:bodyPr/>
          <a:lstStyle>
            <a:lvl1pPr>
              <a:defRPr/>
            </a:lvl1pPr>
          </a:lstStyle>
          <a:p>
            <a:endParaRPr lang="ko-KR" altLang="en-US"/>
          </a:p>
        </p:txBody>
      </p:sp>
      <p:sp>
        <p:nvSpPr>
          <p:cNvPr id="4" name="슬라이드 번호 개체 틀 5"/>
          <p:cNvSpPr>
            <a:spLocks noGrp="1"/>
          </p:cNvSpPr>
          <p:nvPr>
            <p:ph type="sldNum" sz="quarter" idx="12"/>
          </p:nvPr>
        </p:nvSpPr>
        <p:spPr/>
        <p:txBody>
          <a:bodyPr/>
          <a:lstStyle>
            <a:lvl1pPr>
              <a:defRPr/>
            </a:lvl1pPr>
          </a:lstStyle>
          <a:p>
            <a:fld id="{70D29304-EDF5-45DF-9577-EEAAF07E4A80}" type="slidenum">
              <a:rPr lang="ko-KR" altLang="en-US"/>
              <a:pPr/>
              <a:t>‹#›</a:t>
            </a:fld>
            <a:endParaRPr lang="ko-KR" altLang="en-US"/>
          </a:p>
        </p:txBody>
      </p:sp>
    </p:spTree>
    <p:extLst>
      <p:ext uri="{BB962C8B-B14F-4D97-AF65-F5344CB8AC3E}">
        <p14:creationId xmlns:p14="http://schemas.microsoft.com/office/powerpoint/2010/main" val="5598534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fld id="{31B7D086-2E22-4C5F-A071-6BEE733F7CD2}" type="datetimeFigureOut">
              <a:rPr lang="ko-KR" altLang="en-US"/>
              <a:pPr/>
              <a:t>2016-10-13</a:t>
            </a:fld>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21AC6D70-F5DE-41FA-B9ED-8D343734B611}" type="slidenum">
              <a:rPr lang="ko-KR" altLang="en-US"/>
              <a:pPr/>
              <a:t>‹#›</a:t>
            </a:fld>
            <a:endParaRPr lang="ko-KR" altLang="en-US"/>
          </a:p>
        </p:txBody>
      </p:sp>
    </p:spTree>
    <p:extLst>
      <p:ext uri="{BB962C8B-B14F-4D97-AF65-F5344CB8AC3E}">
        <p14:creationId xmlns:p14="http://schemas.microsoft.com/office/powerpoint/2010/main" val="3460998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smtClean="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fld id="{5AD8B7E3-B228-454D-9662-91072AA284DF}" type="datetimeFigureOut">
              <a:rPr lang="ko-KR" altLang="en-US"/>
              <a:pPr/>
              <a:t>2016-10-13</a:t>
            </a:fld>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A13DDA23-554F-4BA3-B698-C015F25DC515}" type="slidenum">
              <a:rPr lang="ko-KR" altLang="en-US"/>
              <a:pPr/>
              <a:t>‹#›</a:t>
            </a:fld>
            <a:endParaRPr lang="ko-KR" altLang="en-US"/>
          </a:p>
        </p:txBody>
      </p:sp>
    </p:spTree>
    <p:extLst>
      <p:ext uri="{BB962C8B-B14F-4D97-AF65-F5344CB8AC3E}">
        <p14:creationId xmlns:p14="http://schemas.microsoft.com/office/powerpoint/2010/main" val="19702241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fld id="{52F7936C-6835-481C-A24C-D3BF06EF97E1}" type="datetimeFigureOut">
              <a:rPr lang="ko-KR" altLang="en-US"/>
              <a:pPr/>
              <a:t>2016-10-13</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133B78CA-8DD4-41B1-82D3-EE24F2EDDDAA}" type="slidenum">
              <a:rPr lang="ko-KR" altLang="en-US"/>
              <a:pPr/>
              <a:t>‹#›</a:t>
            </a:fld>
            <a:endParaRPr lang="ko-KR" altLang="en-US"/>
          </a:p>
        </p:txBody>
      </p:sp>
    </p:spTree>
    <p:extLst>
      <p:ext uri="{BB962C8B-B14F-4D97-AF65-F5344CB8AC3E}">
        <p14:creationId xmlns:p14="http://schemas.microsoft.com/office/powerpoint/2010/main" val="24629379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fld id="{FE9B023C-0D79-4F0F-956F-A57BD2C29D75}" type="datetimeFigureOut">
              <a:rPr lang="ko-KR" altLang="en-US"/>
              <a:pPr/>
              <a:t>2016-10-13</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B070AFEF-6A86-4E29-BF65-BA0B19D1119F}" type="slidenum">
              <a:rPr lang="ko-KR" altLang="en-US"/>
              <a:pPr/>
              <a:t>‹#›</a:t>
            </a:fld>
            <a:endParaRPr lang="ko-KR" altLang="en-US"/>
          </a:p>
        </p:txBody>
      </p:sp>
    </p:spTree>
    <p:extLst>
      <p:ext uri="{BB962C8B-B14F-4D97-AF65-F5344CB8AC3E}">
        <p14:creationId xmlns:p14="http://schemas.microsoft.com/office/powerpoint/2010/main" val="156451641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lvl1pPr>
              <a:defRPr/>
            </a:lvl1pPr>
          </a:lstStyle>
          <a:p>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531D674D-6432-41AE-B83A-46E0332F6C9D}" type="slidenum">
              <a:rPr lang="ko-KR" altLang="en-US"/>
              <a:pPr/>
              <a:t>‹#›</a:t>
            </a:fld>
            <a:endParaRPr lang="ko-KR" altLang="en-US"/>
          </a:p>
        </p:txBody>
      </p:sp>
    </p:spTree>
    <p:extLst>
      <p:ext uri="{BB962C8B-B14F-4D97-AF65-F5344CB8AC3E}">
        <p14:creationId xmlns:p14="http://schemas.microsoft.com/office/powerpoint/2010/main" val="16474710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1DE0270C-0C10-46F4-9431-54564CA9D17C}" type="slidenum">
              <a:rPr lang="ko-KR" altLang="en-US"/>
              <a:pPr/>
              <a:t>‹#›</a:t>
            </a:fld>
            <a:endParaRPr lang="ko-KR" altLang="en-US"/>
          </a:p>
        </p:txBody>
      </p:sp>
    </p:spTree>
    <p:extLst>
      <p:ext uri="{BB962C8B-B14F-4D97-AF65-F5344CB8AC3E}">
        <p14:creationId xmlns:p14="http://schemas.microsoft.com/office/powerpoint/2010/main" val="26895721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lvl1pPr>
              <a:defRPr/>
            </a:lvl1pPr>
          </a:lstStyle>
          <a:p>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BCB656E3-206B-407A-ABE4-241F8E8560C6}" type="slidenum">
              <a:rPr lang="ko-KR" altLang="en-US"/>
              <a:pPr/>
              <a:t>‹#›</a:t>
            </a:fld>
            <a:endParaRPr lang="ko-KR" altLang="en-US"/>
          </a:p>
        </p:txBody>
      </p:sp>
    </p:spTree>
    <p:extLst>
      <p:ext uri="{BB962C8B-B14F-4D97-AF65-F5344CB8AC3E}">
        <p14:creationId xmlns:p14="http://schemas.microsoft.com/office/powerpoint/2010/main" val="2458914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09600" y="1295400"/>
            <a:ext cx="4000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762500" y="1295400"/>
            <a:ext cx="4000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슬라이드 번호 개체 틀 4"/>
          <p:cNvSpPr>
            <a:spLocks noGrp="1"/>
          </p:cNvSpPr>
          <p:nvPr>
            <p:ph type="sldNum" sz="quarter" idx="10"/>
          </p:nvPr>
        </p:nvSpPr>
        <p:spPr>
          <a:xfrm>
            <a:off x="7000875" y="6240463"/>
            <a:ext cx="1905000" cy="457200"/>
          </a:xfrm>
        </p:spPr>
        <p:txBody>
          <a:bodyPr/>
          <a:lstStyle>
            <a:lvl1pPr>
              <a:defRPr/>
            </a:lvl1pPr>
          </a:lstStyle>
          <a:p>
            <a:fld id="{46FC87E7-139E-46B6-B37D-94F7E54379A1}" type="slidenum">
              <a:rPr lang="en-US" altLang="ko-KR"/>
              <a:pPr/>
              <a:t>‹#›</a:t>
            </a:fld>
            <a:endParaRPr lang="en-US" altLang="ko-KR" sz="1000"/>
          </a:p>
        </p:txBody>
      </p:sp>
    </p:spTree>
    <p:extLst>
      <p:ext uri="{BB962C8B-B14F-4D97-AF65-F5344CB8AC3E}">
        <p14:creationId xmlns:p14="http://schemas.microsoft.com/office/powerpoint/2010/main" val="124977596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3"/>
          <p:cNvSpPr>
            <a:spLocks noGrp="1"/>
          </p:cNvSpPr>
          <p:nvPr>
            <p:ph type="dt" sz="half" idx="10"/>
          </p:nvPr>
        </p:nvSpPr>
        <p:spPr/>
        <p:txBody>
          <a:bodyPr/>
          <a:lstStyle>
            <a:lvl1pPr>
              <a:defRPr/>
            </a:lvl1pPr>
          </a:lstStyle>
          <a:p>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3D23608E-B9B8-4A3C-8028-9DE3F12DE76F}" type="slidenum">
              <a:rPr lang="ko-KR" altLang="en-US"/>
              <a:pPr/>
              <a:t>‹#›</a:t>
            </a:fld>
            <a:endParaRPr lang="ko-KR" altLang="en-US"/>
          </a:p>
        </p:txBody>
      </p:sp>
    </p:spTree>
    <p:extLst>
      <p:ext uri="{BB962C8B-B14F-4D97-AF65-F5344CB8AC3E}">
        <p14:creationId xmlns:p14="http://schemas.microsoft.com/office/powerpoint/2010/main" val="2640580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3"/>
          <p:cNvSpPr>
            <a:spLocks noGrp="1"/>
          </p:cNvSpPr>
          <p:nvPr>
            <p:ph type="dt" sz="half" idx="10"/>
          </p:nvPr>
        </p:nvSpPr>
        <p:spPr/>
        <p:txBody>
          <a:bodyPr/>
          <a:lstStyle>
            <a:lvl1pPr>
              <a:defRPr/>
            </a:lvl1pPr>
          </a:lstStyle>
          <a:p>
            <a:endParaRPr lang="ko-KR" altLang="en-US"/>
          </a:p>
        </p:txBody>
      </p:sp>
      <p:sp>
        <p:nvSpPr>
          <p:cNvPr id="8" name="바닥글 개체 틀 4"/>
          <p:cNvSpPr>
            <a:spLocks noGrp="1"/>
          </p:cNvSpPr>
          <p:nvPr>
            <p:ph type="ftr" sz="quarter" idx="11"/>
          </p:nvPr>
        </p:nvSpPr>
        <p:spPr/>
        <p:txBody>
          <a:bodyPr/>
          <a:lstStyle>
            <a:lvl1pPr>
              <a:defRPr/>
            </a:lvl1pPr>
          </a:lstStyle>
          <a:p>
            <a:endParaRPr lang="ko-KR" altLang="en-US"/>
          </a:p>
        </p:txBody>
      </p:sp>
      <p:sp>
        <p:nvSpPr>
          <p:cNvPr id="9" name="슬라이드 번호 개체 틀 5"/>
          <p:cNvSpPr>
            <a:spLocks noGrp="1"/>
          </p:cNvSpPr>
          <p:nvPr>
            <p:ph type="sldNum" sz="quarter" idx="12"/>
          </p:nvPr>
        </p:nvSpPr>
        <p:spPr/>
        <p:txBody>
          <a:bodyPr/>
          <a:lstStyle>
            <a:lvl1pPr>
              <a:defRPr/>
            </a:lvl1pPr>
          </a:lstStyle>
          <a:p>
            <a:fld id="{CBCF2222-1A46-4D0B-9DAA-0B038CD197C4}" type="slidenum">
              <a:rPr lang="ko-KR" altLang="en-US"/>
              <a:pPr/>
              <a:t>‹#›</a:t>
            </a:fld>
            <a:endParaRPr lang="ko-KR" altLang="en-US"/>
          </a:p>
        </p:txBody>
      </p:sp>
    </p:spTree>
    <p:extLst>
      <p:ext uri="{BB962C8B-B14F-4D97-AF65-F5344CB8AC3E}">
        <p14:creationId xmlns:p14="http://schemas.microsoft.com/office/powerpoint/2010/main" val="153015657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3"/>
          <p:cNvSpPr>
            <a:spLocks noGrp="1"/>
          </p:cNvSpPr>
          <p:nvPr>
            <p:ph type="dt" sz="half" idx="10"/>
          </p:nvPr>
        </p:nvSpPr>
        <p:spPr/>
        <p:txBody>
          <a:bodyPr/>
          <a:lstStyle>
            <a:lvl1pPr>
              <a:defRPr/>
            </a:lvl1pPr>
          </a:lstStyle>
          <a:p>
            <a:endParaRPr lang="ko-KR" altLang="en-US"/>
          </a:p>
        </p:txBody>
      </p:sp>
      <p:sp>
        <p:nvSpPr>
          <p:cNvPr id="4" name="바닥글 개체 틀 4"/>
          <p:cNvSpPr>
            <a:spLocks noGrp="1"/>
          </p:cNvSpPr>
          <p:nvPr>
            <p:ph type="ftr" sz="quarter" idx="11"/>
          </p:nvPr>
        </p:nvSpPr>
        <p:spPr/>
        <p:txBody>
          <a:bodyPr/>
          <a:lstStyle>
            <a:lvl1pPr>
              <a:defRPr/>
            </a:lvl1pPr>
          </a:lstStyle>
          <a:p>
            <a:endParaRPr lang="ko-KR" altLang="en-US"/>
          </a:p>
        </p:txBody>
      </p:sp>
      <p:sp>
        <p:nvSpPr>
          <p:cNvPr id="5" name="슬라이드 번호 개체 틀 5"/>
          <p:cNvSpPr>
            <a:spLocks noGrp="1"/>
          </p:cNvSpPr>
          <p:nvPr>
            <p:ph type="sldNum" sz="quarter" idx="12"/>
          </p:nvPr>
        </p:nvSpPr>
        <p:spPr/>
        <p:txBody>
          <a:bodyPr/>
          <a:lstStyle>
            <a:lvl1pPr>
              <a:defRPr/>
            </a:lvl1pPr>
          </a:lstStyle>
          <a:p>
            <a:fld id="{57DA6C1C-FBC6-453A-9658-BBEFF3E101D1}" type="slidenum">
              <a:rPr lang="ko-KR" altLang="en-US"/>
              <a:pPr/>
              <a:t>‹#›</a:t>
            </a:fld>
            <a:endParaRPr lang="ko-KR" altLang="en-US"/>
          </a:p>
        </p:txBody>
      </p:sp>
    </p:spTree>
    <p:extLst>
      <p:ext uri="{BB962C8B-B14F-4D97-AF65-F5344CB8AC3E}">
        <p14:creationId xmlns:p14="http://schemas.microsoft.com/office/powerpoint/2010/main" val="223261431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lvl1pPr>
              <a:defRPr/>
            </a:lvl1pPr>
          </a:lstStyle>
          <a:p>
            <a:endParaRPr lang="ko-KR" altLang="en-US"/>
          </a:p>
        </p:txBody>
      </p:sp>
      <p:sp>
        <p:nvSpPr>
          <p:cNvPr id="3" name="바닥글 개체 틀 4"/>
          <p:cNvSpPr>
            <a:spLocks noGrp="1"/>
          </p:cNvSpPr>
          <p:nvPr>
            <p:ph type="ftr" sz="quarter" idx="11"/>
          </p:nvPr>
        </p:nvSpPr>
        <p:spPr/>
        <p:txBody>
          <a:bodyPr/>
          <a:lstStyle>
            <a:lvl1pPr>
              <a:defRPr/>
            </a:lvl1pPr>
          </a:lstStyle>
          <a:p>
            <a:endParaRPr lang="ko-KR" altLang="en-US"/>
          </a:p>
        </p:txBody>
      </p:sp>
      <p:sp>
        <p:nvSpPr>
          <p:cNvPr id="4" name="슬라이드 번호 개체 틀 5"/>
          <p:cNvSpPr>
            <a:spLocks noGrp="1"/>
          </p:cNvSpPr>
          <p:nvPr>
            <p:ph type="sldNum" sz="quarter" idx="12"/>
          </p:nvPr>
        </p:nvSpPr>
        <p:spPr/>
        <p:txBody>
          <a:bodyPr/>
          <a:lstStyle>
            <a:lvl1pPr>
              <a:defRPr/>
            </a:lvl1pPr>
          </a:lstStyle>
          <a:p>
            <a:fld id="{62954780-3343-4768-81DF-73B444703FDD}" type="slidenum">
              <a:rPr lang="ko-KR" altLang="en-US"/>
              <a:pPr/>
              <a:t>‹#›</a:t>
            </a:fld>
            <a:endParaRPr lang="ko-KR" altLang="en-US"/>
          </a:p>
        </p:txBody>
      </p:sp>
    </p:spTree>
    <p:extLst>
      <p:ext uri="{BB962C8B-B14F-4D97-AF65-F5344CB8AC3E}">
        <p14:creationId xmlns:p14="http://schemas.microsoft.com/office/powerpoint/2010/main" val="21926935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B7995A49-35DF-4580-A077-398F2738FB8F}" type="slidenum">
              <a:rPr lang="ko-KR" altLang="en-US"/>
              <a:pPr/>
              <a:t>‹#›</a:t>
            </a:fld>
            <a:endParaRPr lang="ko-KR" altLang="en-US"/>
          </a:p>
        </p:txBody>
      </p:sp>
    </p:spTree>
    <p:extLst>
      <p:ext uri="{BB962C8B-B14F-4D97-AF65-F5344CB8AC3E}">
        <p14:creationId xmlns:p14="http://schemas.microsoft.com/office/powerpoint/2010/main" val="17908865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smtClean="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419014F1-89C3-44B2-9D10-62264ADB9EFA}" type="slidenum">
              <a:rPr lang="ko-KR" altLang="en-US"/>
              <a:pPr/>
              <a:t>‹#›</a:t>
            </a:fld>
            <a:endParaRPr lang="ko-KR" altLang="en-US"/>
          </a:p>
        </p:txBody>
      </p:sp>
    </p:spTree>
    <p:extLst>
      <p:ext uri="{BB962C8B-B14F-4D97-AF65-F5344CB8AC3E}">
        <p14:creationId xmlns:p14="http://schemas.microsoft.com/office/powerpoint/2010/main" val="20875949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331C4F3A-72DF-41F5-A78C-0AC82FC6C4DB}" type="slidenum">
              <a:rPr lang="ko-KR" altLang="en-US"/>
              <a:pPr/>
              <a:t>‹#›</a:t>
            </a:fld>
            <a:endParaRPr lang="ko-KR" altLang="en-US"/>
          </a:p>
        </p:txBody>
      </p:sp>
    </p:spTree>
    <p:extLst>
      <p:ext uri="{BB962C8B-B14F-4D97-AF65-F5344CB8AC3E}">
        <p14:creationId xmlns:p14="http://schemas.microsoft.com/office/powerpoint/2010/main" val="40789706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96ACB097-55FC-42EF-AD6F-AB3162F61648}" type="slidenum">
              <a:rPr lang="ko-KR" altLang="en-US"/>
              <a:pPr/>
              <a:t>‹#›</a:t>
            </a:fld>
            <a:endParaRPr lang="ko-KR" altLang="en-US"/>
          </a:p>
        </p:txBody>
      </p:sp>
    </p:spTree>
    <p:extLst>
      <p:ext uri="{BB962C8B-B14F-4D97-AF65-F5344CB8AC3E}">
        <p14:creationId xmlns:p14="http://schemas.microsoft.com/office/powerpoint/2010/main" val="2135476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슬라이드 번호 개체 틀 6"/>
          <p:cNvSpPr>
            <a:spLocks noGrp="1"/>
          </p:cNvSpPr>
          <p:nvPr>
            <p:ph type="sldNum" sz="quarter" idx="10"/>
          </p:nvPr>
        </p:nvSpPr>
        <p:spPr>
          <a:xfrm>
            <a:off x="7000875" y="6240463"/>
            <a:ext cx="1905000" cy="457200"/>
          </a:xfrm>
        </p:spPr>
        <p:txBody>
          <a:bodyPr/>
          <a:lstStyle>
            <a:lvl1pPr>
              <a:defRPr/>
            </a:lvl1pPr>
          </a:lstStyle>
          <a:p>
            <a:fld id="{3075D844-74CE-419F-9466-D8C0FB5D7C44}" type="slidenum">
              <a:rPr lang="en-US" altLang="ko-KR"/>
              <a:pPr/>
              <a:t>‹#›</a:t>
            </a:fld>
            <a:endParaRPr lang="en-US" altLang="ko-KR" sz="1000"/>
          </a:p>
        </p:txBody>
      </p:sp>
    </p:spTree>
    <p:extLst>
      <p:ext uri="{BB962C8B-B14F-4D97-AF65-F5344CB8AC3E}">
        <p14:creationId xmlns:p14="http://schemas.microsoft.com/office/powerpoint/2010/main" val="2771320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슬라이드 번호 개체 틀 2"/>
          <p:cNvSpPr>
            <a:spLocks noGrp="1"/>
          </p:cNvSpPr>
          <p:nvPr>
            <p:ph type="sldNum" sz="quarter" idx="10"/>
          </p:nvPr>
        </p:nvSpPr>
        <p:spPr>
          <a:xfrm>
            <a:off x="7000875" y="6240463"/>
            <a:ext cx="1905000" cy="457200"/>
          </a:xfrm>
        </p:spPr>
        <p:txBody>
          <a:bodyPr/>
          <a:lstStyle>
            <a:lvl1pPr>
              <a:defRPr/>
            </a:lvl1pPr>
          </a:lstStyle>
          <a:p>
            <a:fld id="{EBEDD3AC-F526-42BE-928A-3A70F5EB75BF}" type="slidenum">
              <a:rPr lang="en-US" altLang="ko-KR"/>
              <a:pPr/>
              <a:t>‹#›</a:t>
            </a:fld>
            <a:endParaRPr lang="en-US" altLang="ko-KR" sz="1000"/>
          </a:p>
        </p:txBody>
      </p:sp>
    </p:spTree>
    <p:extLst>
      <p:ext uri="{BB962C8B-B14F-4D97-AF65-F5344CB8AC3E}">
        <p14:creationId xmlns:p14="http://schemas.microsoft.com/office/powerpoint/2010/main" val="2836101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a:xfrm>
            <a:off x="7000875" y="6240463"/>
            <a:ext cx="1905000" cy="457200"/>
          </a:xfrm>
        </p:spPr>
        <p:txBody>
          <a:bodyPr/>
          <a:lstStyle>
            <a:lvl1pPr>
              <a:defRPr/>
            </a:lvl1pPr>
          </a:lstStyle>
          <a:p>
            <a:fld id="{CEDACEAD-C319-4031-9F75-AD10A62FFAE3}" type="slidenum">
              <a:rPr lang="en-US" altLang="ko-KR"/>
              <a:pPr/>
              <a:t>‹#›</a:t>
            </a:fld>
            <a:endParaRPr lang="en-US" altLang="ko-KR" sz="1000"/>
          </a:p>
        </p:txBody>
      </p:sp>
    </p:spTree>
    <p:extLst>
      <p:ext uri="{BB962C8B-B14F-4D97-AF65-F5344CB8AC3E}">
        <p14:creationId xmlns:p14="http://schemas.microsoft.com/office/powerpoint/2010/main" val="3141644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슬라이드 번호 개체 틀 4"/>
          <p:cNvSpPr>
            <a:spLocks noGrp="1"/>
          </p:cNvSpPr>
          <p:nvPr>
            <p:ph type="sldNum" sz="quarter" idx="10"/>
          </p:nvPr>
        </p:nvSpPr>
        <p:spPr>
          <a:xfrm>
            <a:off x="7000875" y="6240463"/>
            <a:ext cx="1905000" cy="457200"/>
          </a:xfrm>
        </p:spPr>
        <p:txBody>
          <a:bodyPr/>
          <a:lstStyle>
            <a:lvl1pPr>
              <a:defRPr/>
            </a:lvl1pPr>
          </a:lstStyle>
          <a:p>
            <a:fld id="{96D5F340-C603-43C9-AFD0-020B8B904189}" type="slidenum">
              <a:rPr lang="en-US" altLang="ko-KR"/>
              <a:pPr/>
              <a:t>‹#›</a:t>
            </a:fld>
            <a:endParaRPr lang="en-US" altLang="ko-KR" sz="1000"/>
          </a:p>
        </p:txBody>
      </p:sp>
    </p:spTree>
    <p:extLst>
      <p:ext uri="{BB962C8B-B14F-4D97-AF65-F5344CB8AC3E}">
        <p14:creationId xmlns:p14="http://schemas.microsoft.com/office/powerpoint/2010/main" val="4189096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smtClean="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슬라이드 번호 개체 틀 4"/>
          <p:cNvSpPr>
            <a:spLocks noGrp="1"/>
          </p:cNvSpPr>
          <p:nvPr>
            <p:ph type="sldNum" sz="quarter" idx="10"/>
          </p:nvPr>
        </p:nvSpPr>
        <p:spPr>
          <a:xfrm>
            <a:off x="7000875" y="6240463"/>
            <a:ext cx="1905000" cy="457200"/>
          </a:xfrm>
        </p:spPr>
        <p:txBody>
          <a:bodyPr/>
          <a:lstStyle>
            <a:lvl1pPr>
              <a:defRPr/>
            </a:lvl1pPr>
          </a:lstStyle>
          <a:p>
            <a:fld id="{16238BFD-8519-4D96-AC23-38C6C18D6F8E}" type="slidenum">
              <a:rPr lang="en-US" altLang="ko-KR"/>
              <a:pPr/>
              <a:t>‹#›</a:t>
            </a:fld>
            <a:endParaRPr lang="en-US" altLang="ko-KR" sz="1000"/>
          </a:p>
        </p:txBody>
      </p:sp>
    </p:spTree>
    <p:extLst>
      <p:ext uri="{BB962C8B-B14F-4D97-AF65-F5344CB8AC3E}">
        <p14:creationId xmlns:p14="http://schemas.microsoft.com/office/powerpoint/2010/main" val="397583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0" y="1143000"/>
            <a:ext cx="8026400" cy="0"/>
          </a:xfrm>
          <a:prstGeom prst="line">
            <a:avLst/>
          </a:prstGeom>
          <a:noFill/>
          <a:ln w="50800">
            <a:solidFill>
              <a:srgbClr val="3366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굴림" charset="0"/>
              <a:cs typeface="굴림" charset="0"/>
            </a:endParaRPr>
          </a:p>
        </p:txBody>
      </p:sp>
      <p:sp>
        <p:nvSpPr>
          <p:cNvPr id="1027" name="Rectangle 3"/>
          <p:cNvSpPr>
            <a:spLocks noGrp="1" noChangeArrowheads="1"/>
          </p:cNvSpPr>
          <p:nvPr>
            <p:ph type="title"/>
          </p:nvPr>
        </p:nvSpPr>
        <p:spPr bwMode="auto">
          <a:xfrm>
            <a:off x="701675" y="400050"/>
            <a:ext cx="74517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2075" tIns="46038" rIns="92075" bIns="46038" numCol="1" anchor="b" anchorCtr="0" compatLnSpc="1">
            <a:prstTxWarp prst="textNoShape">
              <a:avLst/>
            </a:prstTxWarp>
          </a:bodyPr>
          <a:lstStyle/>
          <a:p>
            <a:pPr lvl="0"/>
            <a:r>
              <a:rPr lang="ko-KR" altLang="en-US"/>
              <a:t>마스터 제목 유형 편집</a:t>
            </a:r>
          </a:p>
        </p:txBody>
      </p:sp>
      <p:sp>
        <p:nvSpPr>
          <p:cNvPr id="1028" name="Rectangle 4"/>
          <p:cNvSpPr>
            <a:spLocks noGrp="1" noChangeArrowheads="1"/>
          </p:cNvSpPr>
          <p:nvPr>
            <p:ph type="body" idx="1"/>
          </p:nvPr>
        </p:nvSpPr>
        <p:spPr bwMode="auto">
          <a:xfrm>
            <a:off x="609600" y="1295400"/>
            <a:ext cx="8153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2075" tIns="46038" rIns="92075" bIns="46038" numCol="1" anchor="t" anchorCtr="0" compatLnSpc="1">
            <a:prstTxWarp prst="textNoShape">
              <a:avLst/>
            </a:prstTxWarp>
          </a:bodyPr>
          <a:lstStyle/>
          <a:p>
            <a:pPr lvl="0"/>
            <a:r>
              <a:rPr lang="ko-KR" altLang="en-US"/>
              <a:t>마스터 문자열 유형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029" name="Line 8"/>
          <p:cNvSpPr>
            <a:spLocks noChangeShapeType="1"/>
          </p:cNvSpPr>
          <p:nvPr/>
        </p:nvSpPr>
        <p:spPr bwMode="auto">
          <a:xfrm>
            <a:off x="1619250" y="6742113"/>
            <a:ext cx="7200900"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71842" dir="2700000" algn="ctr" rotWithShape="0">
                    <a:schemeClr val="bg2">
                      <a:alpha val="74998"/>
                    </a:schemeClr>
                  </a:outerShdw>
                </a:effectLst>
              </a14:hiddenEffects>
            </a:ext>
          </a:extLst>
        </p:spPr>
        <p:txBody>
          <a:bodyPr anchor="ctr">
            <a:spAutoFit/>
          </a:bodyPr>
          <a:lstStyle/>
          <a:p>
            <a:pPr>
              <a:defRPr/>
            </a:pPr>
            <a:endParaRPr lang="en-US">
              <a:latin typeface="Arial" charset="0"/>
              <a:ea typeface="굴림" charset="0"/>
              <a:cs typeface="굴림" charset="0"/>
            </a:endParaRPr>
          </a:p>
        </p:txBody>
      </p:sp>
      <p:sp>
        <p:nvSpPr>
          <p:cNvPr id="1030" name="Text Box 9"/>
          <p:cNvSpPr txBox="1">
            <a:spLocks noChangeArrowheads="1"/>
          </p:cNvSpPr>
          <p:nvPr/>
        </p:nvSpPr>
        <p:spPr bwMode="auto">
          <a:xfrm>
            <a:off x="3708400" y="6453188"/>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Arial" pitchFamily="34" charset="0"/>
                <a:ea typeface="굴림" pitchFamily="50" charset="-127"/>
              </a:defRPr>
            </a:lvl1pPr>
            <a:lvl2pPr marL="742950" indent="-285750" eaLnBrk="0" hangingPunct="0">
              <a:defRPr kumimoji="1" sz="1600">
                <a:solidFill>
                  <a:schemeClr val="tx1"/>
                </a:solidFill>
                <a:latin typeface="Arial" pitchFamily="34" charset="0"/>
                <a:ea typeface="굴림" pitchFamily="50" charset="-127"/>
              </a:defRPr>
            </a:lvl2pPr>
            <a:lvl3pPr marL="1143000" indent="-228600" eaLnBrk="0" hangingPunct="0">
              <a:defRPr kumimoji="1" sz="1600">
                <a:solidFill>
                  <a:schemeClr val="tx1"/>
                </a:solidFill>
                <a:latin typeface="Arial" pitchFamily="34" charset="0"/>
                <a:ea typeface="굴림" pitchFamily="50" charset="-127"/>
              </a:defRPr>
            </a:lvl3pPr>
            <a:lvl4pPr marL="1600200" indent="-228600" eaLnBrk="0" hangingPunct="0">
              <a:defRPr kumimoji="1" sz="1600">
                <a:solidFill>
                  <a:schemeClr val="tx1"/>
                </a:solidFill>
                <a:latin typeface="Arial" pitchFamily="34" charset="0"/>
                <a:ea typeface="굴림" pitchFamily="50" charset="-127"/>
              </a:defRPr>
            </a:lvl4pPr>
            <a:lvl5pPr marL="2057400" indent="-228600" eaLnBrk="0" hangingPunct="0">
              <a:defRPr kumimoji="1" sz="1600">
                <a:solidFill>
                  <a:schemeClr val="tx1"/>
                </a:solidFill>
                <a:latin typeface="Arial" pitchFamily="34" charset="0"/>
                <a:ea typeface="굴림" pitchFamily="50" charset="-127"/>
              </a:defRPr>
            </a:lvl5pPr>
            <a:lvl6pPr marL="2514600" indent="-22860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latinLnBrk="0">
              <a:spcBef>
                <a:spcPct val="50000"/>
              </a:spcBef>
            </a:pPr>
            <a:r>
              <a:rPr lang="en-US" altLang="ko-KR" sz="1400" b="1"/>
              <a:t>Prof. Younghee Lee</a:t>
            </a:r>
            <a:endParaRPr lang="en-US" altLang="ko-KR"/>
          </a:p>
        </p:txBody>
      </p:sp>
      <p:pic>
        <p:nvPicPr>
          <p:cNvPr id="1031" name="Picture 14" descr="http://imgnews.naver.com/image/277/2009/02/24/2009022410005795830_1.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7950" y="6381750"/>
            <a:ext cx="1368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슬라이드 번호 개체 틀 1"/>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0" latinLnBrk="0" hangingPunct="0">
              <a:defRPr sz="1200">
                <a:solidFill>
                  <a:srgbClr val="898989"/>
                </a:solidFill>
              </a:defRPr>
            </a:lvl1pPr>
          </a:lstStyle>
          <a:p>
            <a:fld id="{5621ECD6-F548-4B63-8C64-2C4E0412DC11}" type="slidenum">
              <a:rPr lang="ko-KR" altLang="en-US"/>
              <a:pPr/>
              <a:t>‹#›</a:t>
            </a:fld>
            <a:endParaRPr lang="ko-KR" altLang="en-US"/>
          </a:p>
        </p:txBody>
      </p:sp>
    </p:spTree>
  </p:cSld>
  <p:clrMap bg1="lt1" tx1="dk1" bg2="lt2" tx2="dk2" accent1="accent1" accent2="accent2" accent3="accent3" accent4="accent4" accent5="accent5" accent6="accent6" hlink="hlink" folHlink="folHlink"/>
  <p:sldLayoutIdLst>
    <p:sldLayoutId id="2147484030" r:id="rId1"/>
    <p:sldLayoutId id="2147484031" r:id="rId2"/>
    <p:sldLayoutId id="2147484032" r:id="rId3"/>
    <p:sldLayoutId id="2147484033" r:id="rId4"/>
    <p:sldLayoutId id="2147484034" r:id="rId5"/>
    <p:sldLayoutId id="2147484035" r:id="rId6"/>
    <p:sldLayoutId id="2147484036" r:id="rId7"/>
    <p:sldLayoutId id="2147484037" r:id="rId8"/>
    <p:sldLayoutId id="2147484038" r:id="rId9"/>
    <p:sldLayoutId id="2147484039" r:id="rId10"/>
    <p:sldLayoutId id="2147484040" r:id="rId11"/>
    <p:sldLayoutId id="2147484041" r:id="rId12"/>
    <p:sldLayoutId id="2147484042" r:id="rId13"/>
    <p:sldLayoutId id="2147484043" r:id="rId14"/>
  </p:sldLayoutIdLst>
  <p:hf hdr="0" ftr="0" dt="0"/>
  <p:txStyles>
    <p:titleStyle>
      <a:lvl1pPr algn="l" rtl="0" eaLnBrk="0" fontAlgn="base" latinLnBrk="1" hangingPunct="0">
        <a:spcBef>
          <a:spcPct val="0"/>
        </a:spcBef>
        <a:spcAft>
          <a:spcPct val="0"/>
        </a:spcAft>
        <a:defRPr kumimoji="1" sz="3600" b="1">
          <a:solidFill>
            <a:srgbClr val="000099"/>
          </a:solidFill>
          <a:latin typeface="+mj-lt"/>
          <a:ea typeface="+mj-ea"/>
          <a:cs typeface="굴림" charset="0"/>
        </a:defRPr>
      </a:lvl1pPr>
      <a:lvl2pPr algn="l" rtl="0" eaLnBrk="0" fontAlgn="base" latinLnBrk="1" hangingPunct="0">
        <a:spcBef>
          <a:spcPct val="0"/>
        </a:spcBef>
        <a:spcAft>
          <a:spcPct val="0"/>
        </a:spcAft>
        <a:defRPr kumimoji="1" sz="3600" b="1">
          <a:solidFill>
            <a:srgbClr val="000099"/>
          </a:solidFill>
          <a:latin typeface="굴림" pitchFamily="50" charset="-127"/>
          <a:ea typeface="굴림" pitchFamily="50" charset="-127"/>
          <a:cs typeface="굴림" charset="0"/>
        </a:defRPr>
      </a:lvl2pPr>
      <a:lvl3pPr algn="l" rtl="0" eaLnBrk="0" fontAlgn="base" latinLnBrk="1" hangingPunct="0">
        <a:spcBef>
          <a:spcPct val="0"/>
        </a:spcBef>
        <a:spcAft>
          <a:spcPct val="0"/>
        </a:spcAft>
        <a:defRPr kumimoji="1" sz="3600" b="1">
          <a:solidFill>
            <a:srgbClr val="000099"/>
          </a:solidFill>
          <a:latin typeface="굴림" pitchFamily="50" charset="-127"/>
          <a:ea typeface="굴림" pitchFamily="50" charset="-127"/>
          <a:cs typeface="굴림" charset="0"/>
        </a:defRPr>
      </a:lvl3pPr>
      <a:lvl4pPr algn="l" rtl="0" eaLnBrk="0" fontAlgn="base" latinLnBrk="1" hangingPunct="0">
        <a:spcBef>
          <a:spcPct val="0"/>
        </a:spcBef>
        <a:spcAft>
          <a:spcPct val="0"/>
        </a:spcAft>
        <a:defRPr kumimoji="1" sz="3600" b="1">
          <a:solidFill>
            <a:srgbClr val="000099"/>
          </a:solidFill>
          <a:latin typeface="굴림" pitchFamily="50" charset="-127"/>
          <a:ea typeface="굴림" pitchFamily="50" charset="-127"/>
          <a:cs typeface="굴림" charset="0"/>
        </a:defRPr>
      </a:lvl4pPr>
      <a:lvl5pPr algn="l" rtl="0" eaLnBrk="0" fontAlgn="base" latinLnBrk="1" hangingPunct="0">
        <a:spcBef>
          <a:spcPct val="0"/>
        </a:spcBef>
        <a:spcAft>
          <a:spcPct val="0"/>
        </a:spcAft>
        <a:defRPr kumimoji="1" sz="3600" b="1">
          <a:solidFill>
            <a:srgbClr val="000099"/>
          </a:solidFill>
          <a:latin typeface="굴림" pitchFamily="50" charset="-127"/>
          <a:ea typeface="굴림" pitchFamily="50" charset="-127"/>
          <a:cs typeface="굴림" charset="0"/>
        </a:defRPr>
      </a:lvl5pPr>
      <a:lvl6pPr marL="457200" algn="l" rtl="0" fontAlgn="base" latinLnBrk="1">
        <a:spcBef>
          <a:spcPct val="0"/>
        </a:spcBef>
        <a:spcAft>
          <a:spcPct val="0"/>
        </a:spcAft>
        <a:defRPr kumimoji="1" sz="3600" b="1">
          <a:solidFill>
            <a:srgbClr val="000099"/>
          </a:solidFill>
          <a:latin typeface="굴림" pitchFamily="50" charset="-127"/>
          <a:ea typeface="굴림" pitchFamily="50" charset="-127"/>
        </a:defRPr>
      </a:lvl6pPr>
      <a:lvl7pPr marL="914400" algn="l" rtl="0" fontAlgn="base" latinLnBrk="1">
        <a:spcBef>
          <a:spcPct val="0"/>
        </a:spcBef>
        <a:spcAft>
          <a:spcPct val="0"/>
        </a:spcAft>
        <a:defRPr kumimoji="1" sz="3600" b="1">
          <a:solidFill>
            <a:srgbClr val="000099"/>
          </a:solidFill>
          <a:latin typeface="굴림" pitchFamily="50" charset="-127"/>
          <a:ea typeface="굴림" pitchFamily="50" charset="-127"/>
        </a:defRPr>
      </a:lvl7pPr>
      <a:lvl8pPr marL="1371600" algn="l" rtl="0" fontAlgn="base" latinLnBrk="1">
        <a:spcBef>
          <a:spcPct val="0"/>
        </a:spcBef>
        <a:spcAft>
          <a:spcPct val="0"/>
        </a:spcAft>
        <a:defRPr kumimoji="1" sz="3600" b="1">
          <a:solidFill>
            <a:srgbClr val="000099"/>
          </a:solidFill>
          <a:latin typeface="굴림" pitchFamily="50" charset="-127"/>
          <a:ea typeface="굴림" pitchFamily="50" charset="-127"/>
        </a:defRPr>
      </a:lvl8pPr>
      <a:lvl9pPr marL="1828800" algn="l" rtl="0" fontAlgn="base" latinLnBrk="1">
        <a:spcBef>
          <a:spcPct val="0"/>
        </a:spcBef>
        <a:spcAft>
          <a:spcPct val="0"/>
        </a:spcAft>
        <a:defRPr kumimoji="1" sz="3600" b="1">
          <a:solidFill>
            <a:srgbClr val="000099"/>
          </a:solidFill>
          <a:latin typeface="굴림" pitchFamily="50" charset="-127"/>
          <a:ea typeface="굴림" pitchFamily="50" charset="-127"/>
        </a:defRPr>
      </a:lvl9pPr>
    </p:titleStyle>
    <p:bodyStyle>
      <a:lvl1pPr marL="342900" indent="-342900" algn="l" rtl="0" eaLnBrk="0" fontAlgn="base" latinLnBrk="1" hangingPunct="0">
        <a:spcBef>
          <a:spcPct val="20000"/>
        </a:spcBef>
        <a:spcAft>
          <a:spcPct val="0"/>
        </a:spcAft>
        <a:buClr>
          <a:schemeClr val="accent2"/>
        </a:buClr>
        <a:buSzPct val="75000"/>
        <a:buFont typeface="Monotype Sorts" charset="2"/>
        <a:buChar char="u"/>
        <a:defRPr kumimoji="1" sz="2800">
          <a:solidFill>
            <a:schemeClr val="tx1"/>
          </a:solidFill>
          <a:latin typeface="+mn-lt"/>
          <a:ea typeface="+mn-ea"/>
          <a:cs typeface="굴림" charset="0"/>
        </a:defRPr>
      </a:lvl1pPr>
      <a:lvl2pPr marL="742950" indent="-285750" algn="l" rtl="0" eaLnBrk="0" fontAlgn="base" latinLnBrk="1" hangingPunct="0">
        <a:spcBef>
          <a:spcPct val="20000"/>
        </a:spcBef>
        <a:spcAft>
          <a:spcPct val="0"/>
        </a:spcAft>
        <a:buClr>
          <a:schemeClr val="tx1"/>
        </a:buClr>
        <a:buChar char="–"/>
        <a:defRPr kumimoji="1" sz="2400">
          <a:solidFill>
            <a:schemeClr val="tx1"/>
          </a:solidFill>
          <a:latin typeface="+mn-lt"/>
          <a:ea typeface="+mn-ea"/>
          <a:cs typeface="굴림" charset="0"/>
        </a:defRPr>
      </a:lvl2pPr>
      <a:lvl3pPr marL="1143000" indent="-228600" algn="l" rtl="0" eaLnBrk="0" fontAlgn="base" latinLnBrk="1" hangingPunct="0">
        <a:spcBef>
          <a:spcPct val="20000"/>
        </a:spcBef>
        <a:spcAft>
          <a:spcPct val="0"/>
        </a:spcAft>
        <a:buClr>
          <a:schemeClr val="tx1"/>
        </a:buClr>
        <a:buChar char="»"/>
        <a:defRPr kumimoji="1">
          <a:solidFill>
            <a:schemeClr val="tx1"/>
          </a:solidFill>
          <a:latin typeface="+mn-lt"/>
          <a:ea typeface="+mn-ea"/>
          <a:cs typeface="굴림" charset="0"/>
        </a:defRPr>
      </a:lvl3pPr>
      <a:lvl4pPr marL="1600200" indent="-228600" algn="l" rtl="0" eaLnBrk="0" fontAlgn="base" latinLnBrk="1" hangingPunct="0">
        <a:spcBef>
          <a:spcPct val="20000"/>
        </a:spcBef>
        <a:spcAft>
          <a:spcPct val="0"/>
        </a:spcAft>
        <a:buClr>
          <a:schemeClr val="accent2"/>
        </a:buClr>
        <a:buSzPct val="65000"/>
        <a:buFont typeface="Monotype Sorts" charset="2"/>
        <a:buChar char="u"/>
        <a:defRPr kumimoji="1">
          <a:solidFill>
            <a:schemeClr val="tx1"/>
          </a:solidFill>
          <a:latin typeface="+mn-lt"/>
          <a:ea typeface="+mn-ea"/>
          <a:cs typeface="굴림" charset="0"/>
        </a:defRPr>
      </a:lvl4pPr>
      <a:lvl5pPr marL="2057400" indent="-228600" algn="l" rtl="0" eaLnBrk="0" fontAlgn="base" latinLnBrk="1" hangingPunct="0">
        <a:spcBef>
          <a:spcPct val="20000"/>
        </a:spcBef>
        <a:spcAft>
          <a:spcPct val="0"/>
        </a:spcAft>
        <a:buClr>
          <a:schemeClr val="tx1"/>
        </a:buClr>
        <a:buChar char="–"/>
        <a:defRPr kumimoji="1">
          <a:solidFill>
            <a:schemeClr val="tx1"/>
          </a:solidFill>
          <a:latin typeface="+mn-lt"/>
          <a:ea typeface="+mn-ea"/>
          <a:cs typeface="굴림" charset="0"/>
        </a:defRPr>
      </a:lvl5pPr>
      <a:lvl6pPr marL="2514600" indent="-228600" algn="l" rtl="0" fontAlgn="base" latinLnBrk="1">
        <a:spcBef>
          <a:spcPct val="20000"/>
        </a:spcBef>
        <a:spcAft>
          <a:spcPct val="0"/>
        </a:spcAft>
        <a:buClr>
          <a:schemeClr val="tx1"/>
        </a:buClr>
        <a:buChar char="–"/>
        <a:defRPr kumimoji="1">
          <a:solidFill>
            <a:schemeClr val="tx1"/>
          </a:solidFill>
          <a:latin typeface="+mn-lt"/>
          <a:ea typeface="+mn-ea"/>
        </a:defRPr>
      </a:lvl6pPr>
      <a:lvl7pPr marL="2971800" indent="-228600" algn="l" rtl="0" fontAlgn="base" latinLnBrk="1">
        <a:spcBef>
          <a:spcPct val="20000"/>
        </a:spcBef>
        <a:spcAft>
          <a:spcPct val="0"/>
        </a:spcAft>
        <a:buClr>
          <a:schemeClr val="tx1"/>
        </a:buClr>
        <a:buChar char="–"/>
        <a:defRPr kumimoji="1">
          <a:solidFill>
            <a:schemeClr val="tx1"/>
          </a:solidFill>
          <a:latin typeface="+mn-lt"/>
          <a:ea typeface="+mn-ea"/>
        </a:defRPr>
      </a:lvl7pPr>
      <a:lvl8pPr marL="3429000" indent="-228600" algn="l" rtl="0" fontAlgn="base" latinLnBrk="1">
        <a:spcBef>
          <a:spcPct val="20000"/>
        </a:spcBef>
        <a:spcAft>
          <a:spcPct val="0"/>
        </a:spcAft>
        <a:buClr>
          <a:schemeClr val="tx1"/>
        </a:buClr>
        <a:buChar char="–"/>
        <a:defRPr kumimoji="1">
          <a:solidFill>
            <a:schemeClr val="tx1"/>
          </a:solidFill>
          <a:latin typeface="+mn-lt"/>
          <a:ea typeface="+mn-ea"/>
        </a:defRPr>
      </a:lvl8pPr>
      <a:lvl9pPr marL="3886200" indent="-228600" algn="l" rtl="0" fontAlgn="base" latinLnBrk="1">
        <a:spcBef>
          <a:spcPct val="20000"/>
        </a:spcBef>
        <a:spcAft>
          <a:spcPct val="0"/>
        </a:spcAft>
        <a:buClr>
          <a:schemeClr val="tx1"/>
        </a:buClr>
        <a:buChar char="–"/>
        <a:defRPr kumimoji="1">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338" name="제목 개체 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14339" name="텍스트 개체 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0" latinLnBrk="0" hangingPunct="0">
              <a:defRPr sz="1200">
                <a:solidFill>
                  <a:srgbClr val="898989"/>
                </a:solidFill>
              </a:defRPr>
            </a:lvl1pPr>
          </a:lstStyle>
          <a:p>
            <a:fld id="{AD97C94C-5411-43A7-BD80-5653C38686CC}" type="datetimeFigureOut">
              <a:rPr lang="ko-KR" altLang="en-US"/>
              <a:pPr/>
              <a:t>2016-10-13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0" latinLnBrk="0" hangingPunct="0">
              <a:defRPr sz="1200">
                <a:solidFill>
                  <a:srgbClr val="898989"/>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0" latinLnBrk="0" hangingPunct="0">
              <a:defRPr sz="1200">
                <a:solidFill>
                  <a:srgbClr val="898989"/>
                </a:solidFill>
              </a:defRPr>
            </a:lvl1pPr>
          </a:lstStyle>
          <a:p>
            <a:fld id="{B364C18B-12D0-4192-A660-08D3F7317F9F}" type="slidenum">
              <a:rPr lang="ko-KR" altLang="en-US"/>
              <a:pPr/>
              <a:t>‹#›</a:t>
            </a:fld>
            <a:endParaRPr lang="ko-KR" altLang="en-US"/>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ctr" rtl="0" eaLnBrk="0" fontAlgn="base" latinLnBrk="1" hangingPunct="0">
        <a:spcBef>
          <a:spcPct val="0"/>
        </a:spcBef>
        <a:spcAft>
          <a:spcPct val="0"/>
        </a:spcAft>
        <a:defRPr sz="4400" kern="1200">
          <a:solidFill>
            <a:schemeClr val="tx1"/>
          </a:solidFill>
          <a:latin typeface="+mj-lt"/>
          <a:ea typeface="+mj-ea"/>
          <a:cs typeface="맑은 고딕" charset="0"/>
        </a:defRPr>
      </a:lvl1pPr>
      <a:lvl2pPr algn="ctr" rtl="0" eaLnBrk="0" fontAlgn="base" latinLnBrk="1" hangingPunct="0">
        <a:spcBef>
          <a:spcPct val="0"/>
        </a:spcBef>
        <a:spcAft>
          <a:spcPct val="0"/>
        </a:spcAft>
        <a:defRPr sz="4400">
          <a:solidFill>
            <a:schemeClr val="tx1"/>
          </a:solidFill>
          <a:latin typeface="맑은 고딕" charset="0"/>
          <a:ea typeface="맑은 고딕" charset="0"/>
          <a:cs typeface="맑은 고딕" charset="0"/>
        </a:defRPr>
      </a:lvl2pPr>
      <a:lvl3pPr algn="ctr" rtl="0" eaLnBrk="0" fontAlgn="base" latinLnBrk="1" hangingPunct="0">
        <a:spcBef>
          <a:spcPct val="0"/>
        </a:spcBef>
        <a:spcAft>
          <a:spcPct val="0"/>
        </a:spcAft>
        <a:defRPr sz="4400">
          <a:solidFill>
            <a:schemeClr val="tx1"/>
          </a:solidFill>
          <a:latin typeface="맑은 고딕" charset="0"/>
          <a:ea typeface="맑은 고딕" charset="0"/>
          <a:cs typeface="맑은 고딕" charset="0"/>
        </a:defRPr>
      </a:lvl3pPr>
      <a:lvl4pPr algn="ctr" rtl="0" eaLnBrk="0" fontAlgn="base" latinLnBrk="1" hangingPunct="0">
        <a:spcBef>
          <a:spcPct val="0"/>
        </a:spcBef>
        <a:spcAft>
          <a:spcPct val="0"/>
        </a:spcAft>
        <a:defRPr sz="4400">
          <a:solidFill>
            <a:schemeClr val="tx1"/>
          </a:solidFill>
          <a:latin typeface="맑은 고딕" charset="0"/>
          <a:ea typeface="맑은 고딕" charset="0"/>
          <a:cs typeface="맑은 고딕" charset="0"/>
        </a:defRPr>
      </a:lvl4pPr>
      <a:lvl5pPr algn="ctr" rtl="0" eaLnBrk="0" fontAlgn="base" latinLnBrk="1" hangingPunct="0">
        <a:spcBef>
          <a:spcPct val="0"/>
        </a:spcBef>
        <a:spcAft>
          <a:spcPct val="0"/>
        </a:spcAft>
        <a:defRPr sz="4400">
          <a:solidFill>
            <a:schemeClr val="tx1"/>
          </a:solidFill>
          <a:latin typeface="맑은 고딕" charset="0"/>
          <a:ea typeface="맑은 고딕" charset="0"/>
          <a:cs typeface="맑은 고딕" charset="0"/>
        </a:defRPr>
      </a:lvl5pPr>
      <a:lvl6pPr marL="457200" algn="ctr" rtl="0" fontAlgn="base" latinLnBrk="1">
        <a:spcBef>
          <a:spcPct val="0"/>
        </a:spcBef>
        <a:spcAft>
          <a:spcPct val="0"/>
        </a:spcAft>
        <a:defRPr sz="4400">
          <a:solidFill>
            <a:schemeClr val="tx1"/>
          </a:solidFill>
          <a:latin typeface="맑은 고딕" charset="0"/>
          <a:ea typeface="맑은 고딕" charset="0"/>
          <a:cs typeface="맑은 고딕" charset="0"/>
        </a:defRPr>
      </a:lvl6pPr>
      <a:lvl7pPr marL="914400" algn="ctr" rtl="0" fontAlgn="base" latinLnBrk="1">
        <a:spcBef>
          <a:spcPct val="0"/>
        </a:spcBef>
        <a:spcAft>
          <a:spcPct val="0"/>
        </a:spcAft>
        <a:defRPr sz="4400">
          <a:solidFill>
            <a:schemeClr val="tx1"/>
          </a:solidFill>
          <a:latin typeface="맑은 고딕" charset="0"/>
          <a:ea typeface="맑은 고딕" charset="0"/>
          <a:cs typeface="맑은 고딕" charset="0"/>
        </a:defRPr>
      </a:lvl7pPr>
      <a:lvl8pPr marL="1371600" algn="ctr" rtl="0" fontAlgn="base" latinLnBrk="1">
        <a:spcBef>
          <a:spcPct val="0"/>
        </a:spcBef>
        <a:spcAft>
          <a:spcPct val="0"/>
        </a:spcAft>
        <a:defRPr sz="4400">
          <a:solidFill>
            <a:schemeClr val="tx1"/>
          </a:solidFill>
          <a:latin typeface="맑은 고딕" charset="0"/>
          <a:ea typeface="맑은 고딕" charset="0"/>
          <a:cs typeface="맑은 고딕" charset="0"/>
        </a:defRPr>
      </a:lvl8pPr>
      <a:lvl9pPr marL="1828800" algn="ctr" rtl="0" fontAlgn="base" latinLnBrk="1">
        <a:spcBef>
          <a:spcPct val="0"/>
        </a:spcBef>
        <a:spcAft>
          <a:spcPct val="0"/>
        </a:spcAft>
        <a:defRPr sz="4400">
          <a:solidFill>
            <a:schemeClr val="tx1"/>
          </a:solidFill>
          <a:latin typeface="맑은 고딕" charset="0"/>
          <a:ea typeface="맑은 고딕" charset="0"/>
          <a:cs typeface="맑은 고딕" charset="0"/>
        </a:defRPr>
      </a:lvl9pPr>
    </p:titleStyle>
    <p:bodyStyle>
      <a:lvl1pPr marL="342900" indent="-342900" algn="l" rtl="0" eaLnBrk="0" fontAlgn="base" latinLnBrk="1" hangingPunct="0">
        <a:spcBef>
          <a:spcPct val="20000"/>
        </a:spcBef>
        <a:spcAft>
          <a:spcPct val="0"/>
        </a:spcAft>
        <a:buFont typeface="Arial" pitchFamily="34" charset="0"/>
        <a:buChar char="•"/>
        <a:defRPr sz="3200" kern="1200">
          <a:solidFill>
            <a:schemeClr val="tx1"/>
          </a:solidFill>
          <a:latin typeface="+mn-lt"/>
          <a:ea typeface="+mn-ea"/>
          <a:cs typeface="맑은 고딕" charset="0"/>
        </a:defRPr>
      </a:lvl1pPr>
      <a:lvl2pPr marL="742950" indent="-285750" algn="l"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맑은 고딕" charset="0"/>
        </a:defRPr>
      </a:lvl2pPr>
      <a:lvl3pPr marL="1143000" indent="-228600" algn="l" rtl="0" eaLnBrk="0" fontAlgn="base" latinLnBrk="1" hangingPunct="0">
        <a:spcBef>
          <a:spcPct val="20000"/>
        </a:spcBef>
        <a:spcAft>
          <a:spcPct val="0"/>
        </a:spcAft>
        <a:buFont typeface="Arial" pitchFamily="34" charset="0"/>
        <a:buChar char="•"/>
        <a:defRPr sz="2400" kern="1200">
          <a:solidFill>
            <a:schemeClr val="tx1"/>
          </a:solidFill>
          <a:latin typeface="+mn-lt"/>
          <a:ea typeface="+mn-ea"/>
          <a:cs typeface="맑은 고딕" charset="0"/>
        </a:defRPr>
      </a:lvl3pPr>
      <a:lvl4pPr marL="16002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맑은 고딕" charset="0"/>
        </a:defRPr>
      </a:lvl4pPr>
      <a:lvl5pPr marL="20574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맑은 고딕"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6626" name="제목 개체 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26627" name="텍스트 개체 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0" latinLnBrk="0" hangingPunct="0">
              <a:defRPr sz="1200">
                <a:solidFill>
                  <a:srgbClr val="898989"/>
                </a:solidFill>
              </a:defRPr>
            </a:lvl1pPr>
          </a:lstStyle>
          <a:p>
            <a:fld id="{D2F87966-3DDB-461C-AFC0-730BD3F555EC}" type="datetimeFigureOut">
              <a:rPr lang="ko-KR" altLang="en-US"/>
              <a:pPr/>
              <a:t>2016-10-13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0" latinLnBrk="0" hangingPunct="0">
              <a:defRPr sz="1200">
                <a:solidFill>
                  <a:srgbClr val="898989"/>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0" latinLnBrk="0" hangingPunct="0">
              <a:defRPr sz="1200">
                <a:solidFill>
                  <a:srgbClr val="898989"/>
                </a:solidFill>
              </a:defRPr>
            </a:lvl1pPr>
          </a:lstStyle>
          <a:p>
            <a:fld id="{390B3EB5-9F31-4B03-BCA4-0B08C3E90F77}" type="slidenum">
              <a:rPr lang="ko-KR" altLang="en-US"/>
              <a:pPr/>
              <a:t>‹#›</a:t>
            </a:fld>
            <a:endParaRPr lang="ko-KR" altLang="en-US"/>
          </a:p>
        </p:txBody>
      </p:sp>
    </p:spTree>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Lst>
  <p:txStyles>
    <p:titleStyle>
      <a:lvl1pPr algn="ctr" rtl="0" eaLnBrk="0" fontAlgn="base" latinLnBrk="1" hangingPunct="0">
        <a:spcBef>
          <a:spcPct val="0"/>
        </a:spcBef>
        <a:spcAft>
          <a:spcPct val="0"/>
        </a:spcAft>
        <a:defRPr sz="4400" kern="1200">
          <a:solidFill>
            <a:schemeClr val="tx1"/>
          </a:solidFill>
          <a:latin typeface="+mj-lt"/>
          <a:ea typeface="+mj-ea"/>
          <a:cs typeface="맑은 고딕" charset="0"/>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Arial" pitchFamily="34" charset="0"/>
        <a:buChar char="•"/>
        <a:defRPr sz="3200" kern="1200">
          <a:solidFill>
            <a:schemeClr val="tx1"/>
          </a:solidFill>
          <a:latin typeface="+mn-lt"/>
          <a:ea typeface="+mn-ea"/>
          <a:cs typeface="맑은 고딕" charset="0"/>
        </a:defRPr>
      </a:lvl1pPr>
      <a:lvl2pPr marL="742950" indent="-285750" algn="l"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맑은 고딕" charset="0"/>
        </a:defRPr>
      </a:lvl2pPr>
      <a:lvl3pPr marL="1143000" indent="-228600" algn="l" rtl="0" eaLnBrk="0" fontAlgn="base" latinLnBrk="1" hangingPunct="0">
        <a:spcBef>
          <a:spcPct val="20000"/>
        </a:spcBef>
        <a:spcAft>
          <a:spcPct val="0"/>
        </a:spcAft>
        <a:buFont typeface="Arial" pitchFamily="34" charset="0"/>
        <a:buChar char="•"/>
        <a:defRPr sz="2400" kern="1200">
          <a:solidFill>
            <a:schemeClr val="tx1"/>
          </a:solidFill>
          <a:latin typeface="+mn-lt"/>
          <a:ea typeface="+mn-ea"/>
          <a:cs typeface="맑은 고딕" charset="0"/>
        </a:defRPr>
      </a:lvl3pPr>
      <a:lvl4pPr marL="16002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맑은 고딕" charset="0"/>
        </a:defRPr>
      </a:lvl4pPr>
      <a:lvl5pPr marL="20574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맑은 고딕"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8914" name="제목 개체 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38915" name="텍스트 개체 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0" latinLnBrk="0" hangingPunct="0">
              <a:defRPr sz="1200">
                <a:solidFill>
                  <a:srgbClr val="898989"/>
                </a:solidFill>
              </a:defRPr>
            </a:lvl1pPr>
          </a:lstStyle>
          <a:p>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0" latinLnBrk="0" hangingPunct="0">
              <a:defRPr sz="1200">
                <a:solidFill>
                  <a:srgbClr val="898989"/>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0" latinLnBrk="0" hangingPunct="0">
              <a:defRPr sz="1200">
                <a:solidFill>
                  <a:srgbClr val="898989"/>
                </a:solidFill>
              </a:defRPr>
            </a:lvl1pPr>
          </a:lstStyle>
          <a:p>
            <a:fld id="{DFDB8E15-D83C-4460-B21B-3B4A1AB36250}" type="slidenum">
              <a:rPr lang="ko-KR" altLang="en-US"/>
              <a:pPr/>
              <a:t>‹#›</a:t>
            </a:fld>
            <a:endParaRPr lang="ko-KR" altLang="en-US"/>
          </a:p>
        </p:txBody>
      </p:sp>
    </p:spTree>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Lst>
  <p:hf hdr="0" ftr="0" dt="0"/>
  <p:txStyles>
    <p:titleStyle>
      <a:lvl1pPr algn="ctr" rtl="0" eaLnBrk="0" fontAlgn="base" latinLnBrk="1" hangingPunct="0">
        <a:spcBef>
          <a:spcPct val="0"/>
        </a:spcBef>
        <a:spcAft>
          <a:spcPct val="0"/>
        </a:spcAft>
        <a:defRPr sz="4400" kern="1200">
          <a:solidFill>
            <a:schemeClr val="tx1"/>
          </a:solidFill>
          <a:latin typeface="+mj-lt"/>
          <a:ea typeface="+mj-ea"/>
          <a:cs typeface="맑은 고딕" charset="0"/>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Arial" pitchFamily="34" charset="0"/>
        <a:buChar char="•"/>
        <a:defRPr sz="3200" kern="1200">
          <a:solidFill>
            <a:schemeClr val="tx1"/>
          </a:solidFill>
          <a:latin typeface="+mn-lt"/>
          <a:ea typeface="+mn-ea"/>
          <a:cs typeface="맑은 고딕" charset="0"/>
        </a:defRPr>
      </a:lvl1pPr>
      <a:lvl2pPr marL="742950" indent="-285750" algn="l"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맑은 고딕" charset="0"/>
        </a:defRPr>
      </a:lvl2pPr>
      <a:lvl3pPr marL="1143000" indent="-228600" algn="l" rtl="0" eaLnBrk="0" fontAlgn="base" latinLnBrk="1" hangingPunct="0">
        <a:spcBef>
          <a:spcPct val="20000"/>
        </a:spcBef>
        <a:spcAft>
          <a:spcPct val="0"/>
        </a:spcAft>
        <a:buFont typeface="Arial" pitchFamily="34" charset="0"/>
        <a:buChar char="•"/>
        <a:defRPr sz="2400" kern="1200">
          <a:solidFill>
            <a:schemeClr val="tx1"/>
          </a:solidFill>
          <a:latin typeface="+mn-lt"/>
          <a:ea typeface="+mn-ea"/>
          <a:cs typeface="맑은 고딕" charset="0"/>
        </a:defRPr>
      </a:lvl3pPr>
      <a:lvl4pPr marL="16002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맑은 고딕" charset="0"/>
        </a:defRPr>
      </a:lvl4pPr>
      <a:lvl5pPr marL="20574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맑은 고딕"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4.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oleObject" Target="../embeddings/oleObject2.bin"/><Relationship Id="rId9" Type="http://schemas.openxmlformats.org/officeDocument/2006/relationships/image" Target="../media/image13.wmf"/></Relationships>
</file>

<file path=ppt/slides/_rels/slide1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2.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4.png"/><Relationship Id="rId5" Type="http://schemas.openxmlformats.org/officeDocument/2006/relationships/oleObject" Target="../embeddings/oleObject6.bin"/><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5.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7.png"/><Relationship Id="rId5" Type="http://schemas.openxmlformats.org/officeDocument/2006/relationships/oleObject" Target="../embeddings/oleObject9.bin"/><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9.png"/><Relationship Id="rId5" Type="http://schemas.openxmlformats.org/officeDocument/2006/relationships/oleObject" Target="../embeddings/oleObject11.bin"/><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sz="quarter"/>
          </p:nvPr>
        </p:nvSpPr>
        <p:spPr>
          <a:xfrm>
            <a:off x="107950" y="1052513"/>
            <a:ext cx="8712200" cy="1143000"/>
          </a:xfrm>
          <a:extLst>
            <a:ext uri="{FAA26D3D-D897-4be2-8F04-BA451C77F1D7}">
              <ma14:placeholderFlag xmlns="" xmlns:ma14="http://schemas.microsoft.com/office/mac/drawingml/2011/main" val="1"/>
            </a:ext>
          </a:extLst>
        </p:spPr>
        <p:txBody>
          <a:bodyPr/>
          <a:lstStyle/>
          <a:p>
            <a:pPr eaLnBrk="1" hangingPunct="1"/>
            <a:r>
              <a:rPr lang="en-US" altLang="ko-KR" sz="4000" dirty="0" smtClean="0">
                <a:latin typeface="Arial" pitchFamily="34" charset="0"/>
              </a:rPr>
              <a:t>CS 540 Network Architecture</a:t>
            </a:r>
            <a:endParaRPr lang="en-US" altLang="ko-KR" dirty="0" smtClean="0">
              <a:latin typeface="Arial" pitchFamily="34" charset="0"/>
            </a:endParaRPr>
          </a:p>
        </p:txBody>
      </p:sp>
      <p:sp>
        <p:nvSpPr>
          <p:cNvPr id="18435" name="Rectangle 3"/>
          <p:cNvSpPr>
            <a:spLocks noGrp="1" noChangeArrowheads="1"/>
          </p:cNvSpPr>
          <p:nvPr>
            <p:ph type="subTitle" sz="quarter" idx="1"/>
          </p:nvPr>
        </p:nvSpPr>
        <p:spPr>
          <a:xfrm>
            <a:off x="179512" y="3068638"/>
            <a:ext cx="8640959" cy="1249362"/>
          </a:xfrm>
          <a:extLst>
            <a:ext uri="{FAA26D3D-D897-4be2-8F04-BA451C77F1D7}">
              <ma14:placeholderFlag xmlns="" xmlns:ma14="http://schemas.microsoft.com/office/mac/drawingml/2011/main" val="1"/>
            </a:ext>
          </a:extLst>
        </p:spPr>
        <p:txBody>
          <a:bodyPr/>
          <a:lstStyle/>
          <a:p>
            <a:pPr algn="r">
              <a:lnSpc>
                <a:spcPct val="90000"/>
              </a:lnSpc>
            </a:pPr>
            <a:r>
              <a:rPr lang="en-US" altLang="ko-KR" sz="2400" dirty="0" smtClean="0">
                <a:latin typeface="Arial" pitchFamily="34" charset="0"/>
                <a:cs typeface="Arial" pitchFamily="34" charset="0"/>
              </a:rPr>
              <a:t>Lecture 11 : TCP for </a:t>
            </a:r>
            <a:r>
              <a:rPr lang="en-US" altLang="ko-KR" sz="2400" dirty="0">
                <a:latin typeface="Arial" pitchFamily="34" charset="0"/>
                <a:cs typeface="Arial" pitchFamily="34" charset="0"/>
              </a:rPr>
              <a:t>w</a:t>
            </a:r>
            <a:r>
              <a:rPr lang="en-US" altLang="ko-KR" sz="2400" dirty="0" smtClean="0">
                <a:latin typeface="Arial" pitchFamily="34" charset="0"/>
                <a:cs typeface="Arial" pitchFamily="34" charset="0"/>
              </a:rPr>
              <a:t>ireless networks, MANET</a:t>
            </a:r>
            <a:endParaRPr lang="en-US" altLang="ko-KR" sz="1600" dirty="0">
              <a:latin typeface="Arial" pitchFamily="34" charset="0"/>
              <a:cs typeface="Arial" pitchFamily="34" charset="0"/>
            </a:endParaRPr>
          </a:p>
          <a:p>
            <a:pPr algn="r" eaLnBrk="1" hangingPunct="1">
              <a:lnSpc>
                <a:spcPct val="90000"/>
              </a:lnSpc>
              <a:buFont typeface="Monotype Sorts" charset="2"/>
              <a:buNone/>
            </a:pPr>
            <a:endParaRPr lang="en-US" altLang="ko-KR" sz="1600" dirty="0" smtClean="0">
              <a:latin typeface="Arial" pitchFamily="34" charset="0"/>
              <a:cs typeface="Arial" pitchFamily="34" charset="0"/>
            </a:endParaRPr>
          </a:p>
          <a:p>
            <a:pPr eaLnBrk="1" hangingPunct="1">
              <a:lnSpc>
                <a:spcPct val="90000"/>
              </a:lnSpc>
              <a:buFont typeface="Monotype Sorts" charset="2"/>
              <a:buNone/>
            </a:pPr>
            <a:r>
              <a:rPr lang="en-US" altLang="ko-KR" sz="1800" b="1" dirty="0" smtClean="0">
                <a:latin typeface="Arial" pitchFamily="34" charset="0"/>
                <a:cs typeface="Arial" pitchFamily="34" charset="0"/>
              </a:rPr>
              <a:t>Prof. Younghee Lee</a:t>
            </a:r>
            <a:r>
              <a:rPr lang="en-US" altLang="ko-KR" dirty="0" smtClean="0">
                <a:latin typeface="Arial" pitchFamily="34" charset="0"/>
                <a:cs typeface="Arial" pitchFamily="34" charset="0"/>
              </a:rPr>
              <a:t> </a:t>
            </a:r>
          </a:p>
          <a:p>
            <a:pPr eaLnBrk="1" hangingPunct="1">
              <a:lnSpc>
                <a:spcPct val="90000"/>
              </a:lnSpc>
              <a:buFont typeface="Monotype Sorts" charset="2"/>
              <a:buNone/>
            </a:pPr>
            <a:endParaRPr lang="en-US" altLang="ko-KR" dirty="0" smtClean="0">
              <a:latin typeface="Arial" pitchFamily="34" charset="0"/>
              <a:cs typeface="Arial" pitchFamily="34" charset="0"/>
            </a:endParaRPr>
          </a:p>
          <a:p>
            <a:r>
              <a:rPr lang="en-US" altLang="ko-KR" sz="2000" i="1" dirty="0" smtClean="0">
                <a:solidFill>
                  <a:srgbClr val="990033"/>
                </a:solidFill>
                <a:latin typeface="Arial" pitchFamily="34" charset="0"/>
                <a:cs typeface="Arial" pitchFamily="34" charset="0"/>
              </a:rPr>
              <a:t> </a:t>
            </a:r>
            <a:endParaRPr lang="en-US" sz="1200" dirty="0">
              <a:latin typeface="Arial"/>
              <a:cs typeface="Arial"/>
            </a:endParaRPr>
          </a:p>
          <a:p>
            <a:pPr marL="723900" algn="l" eaLnBrk="1" hangingPunct="1">
              <a:lnSpc>
                <a:spcPct val="90000"/>
              </a:lnSpc>
              <a:buFont typeface="Monotype Sorts" charset="2"/>
              <a:buNone/>
            </a:pPr>
            <a:r>
              <a:rPr lang="en-US" altLang="ko-KR" sz="1200" i="1" dirty="0" smtClean="0">
                <a:solidFill>
                  <a:srgbClr val="990033"/>
                </a:solidFill>
                <a:latin typeface="Arial"/>
                <a:cs typeface="Arial"/>
              </a:rPr>
              <a:t> </a:t>
            </a:r>
            <a:endParaRPr lang="en-US" altLang="ko-KR" sz="1600" i="1" dirty="0" smtClean="0">
              <a:latin typeface="Arial"/>
              <a:cs typeface="Arial"/>
            </a:endParaRPr>
          </a:p>
          <a:p>
            <a:pPr marL="723900" algn="l" eaLnBrk="1" hangingPunct="1">
              <a:lnSpc>
                <a:spcPct val="90000"/>
              </a:lnSpc>
              <a:buFont typeface="Monotype Sorts" charset="2"/>
              <a:buNone/>
            </a:pPr>
            <a:r>
              <a:rPr lang="en-US" altLang="ko-KR" sz="1000" dirty="0" smtClean="0">
                <a:latin typeface="Arial"/>
                <a:cs typeface="Arial"/>
              </a:rPr>
              <a:t>						</a:t>
            </a:r>
            <a:r>
              <a:rPr lang="en-US" altLang="ko-KR" sz="1000" dirty="0" smtClean="0">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73DF982B-0552-4457-AC87-4B82DF2A77DB}" type="slidenum">
              <a:rPr lang="en-US" altLang="ko-KR"/>
              <a:pPr/>
              <a:t>10</a:t>
            </a:fld>
            <a:endParaRPr lang="en-US" altLang="ko-KR" sz="1000"/>
          </a:p>
        </p:txBody>
      </p:sp>
      <p:sp>
        <p:nvSpPr>
          <p:cNvPr id="1873922" name="Rectangle 2"/>
          <p:cNvSpPr>
            <a:spLocks noGrp="1" noChangeArrowheads="1"/>
          </p:cNvSpPr>
          <p:nvPr>
            <p:ph type="body" idx="1"/>
          </p:nvPr>
        </p:nvSpPr>
        <p:spPr/>
        <p:txBody>
          <a:bodyPr/>
          <a:lstStyle/>
          <a:p>
            <a:pPr>
              <a:lnSpc>
                <a:spcPct val="90000"/>
              </a:lnSpc>
            </a:pPr>
            <a:r>
              <a:rPr lang="en-US" altLang="ko-KR" sz="2000" dirty="0">
                <a:latin typeface="Arial" pitchFamily="34" charset="0"/>
                <a:cs typeface="Arial" pitchFamily="34" charset="0"/>
              </a:rPr>
              <a:t>Parameters</a:t>
            </a:r>
          </a:p>
          <a:p>
            <a:pPr lvl="1">
              <a:lnSpc>
                <a:spcPct val="90000"/>
              </a:lnSpc>
            </a:pPr>
            <a:r>
              <a:rPr lang="en-US" altLang="ko-KR" sz="2000" dirty="0"/>
              <a:t> </a:t>
            </a:r>
            <a:r>
              <a:rPr lang="en-US" altLang="ko-KR" sz="2000" dirty="0">
                <a:latin typeface="Symbol" pitchFamily="18" charset="2"/>
              </a:rPr>
              <a:t></a:t>
            </a:r>
            <a:r>
              <a:rPr lang="en-US" altLang="ko-KR" sz="2000" dirty="0"/>
              <a:t>: </a:t>
            </a:r>
            <a:r>
              <a:rPr lang="en-US" altLang="ko-KR" sz="2000" dirty="0">
                <a:latin typeface="Arial" pitchFamily="34" charset="0"/>
                <a:cs typeface="Arial" pitchFamily="34" charset="0"/>
              </a:rPr>
              <a:t>1 packet</a:t>
            </a:r>
          </a:p>
          <a:p>
            <a:pPr lvl="1">
              <a:lnSpc>
                <a:spcPct val="90000"/>
              </a:lnSpc>
            </a:pPr>
            <a:r>
              <a:rPr lang="en-US" altLang="ko-KR" sz="2000" dirty="0"/>
              <a:t> </a:t>
            </a:r>
            <a:r>
              <a:rPr lang="en-US" altLang="ko-KR" sz="2000" dirty="0">
                <a:latin typeface="Symbol" pitchFamily="18" charset="2"/>
              </a:rPr>
              <a:t></a:t>
            </a:r>
            <a:r>
              <a:rPr lang="en-US" altLang="ko-KR" sz="2000" dirty="0"/>
              <a:t>: </a:t>
            </a:r>
            <a:r>
              <a:rPr lang="en-US" altLang="ko-KR" sz="2000" dirty="0">
                <a:latin typeface="Arial" pitchFamily="34" charset="0"/>
                <a:cs typeface="Arial" pitchFamily="34" charset="0"/>
              </a:rPr>
              <a:t>3 packets</a:t>
            </a:r>
          </a:p>
          <a:p>
            <a:pPr>
              <a:lnSpc>
                <a:spcPct val="90000"/>
              </a:lnSpc>
            </a:pPr>
            <a:r>
              <a:rPr lang="en-US" altLang="ko-KR" sz="2000" dirty="0">
                <a:latin typeface="Arial" pitchFamily="34" charset="0"/>
                <a:cs typeface="Arial" pitchFamily="34" charset="0"/>
              </a:rPr>
              <a:t>Example trace</a:t>
            </a:r>
          </a:p>
          <a:p>
            <a:pPr>
              <a:lnSpc>
                <a:spcPct val="90000"/>
              </a:lnSpc>
            </a:pPr>
            <a:endParaRPr lang="en-US" altLang="ko-KR" sz="2000" dirty="0">
              <a:latin typeface="Arial" pitchFamily="34" charset="0"/>
              <a:cs typeface="Arial" pitchFamily="34" charset="0"/>
            </a:endParaRPr>
          </a:p>
          <a:p>
            <a:pPr>
              <a:lnSpc>
                <a:spcPct val="90000"/>
              </a:lnSpc>
              <a:buFont typeface="Monotype Sorts" pitchFamily="2" charset="2"/>
              <a:buNone/>
            </a:pPr>
            <a:endParaRPr lang="en-US" altLang="ko-KR" sz="2000" dirty="0">
              <a:latin typeface="Arial" pitchFamily="34" charset="0"/>
              <a:cs typeface="Arial" pitchFamily="34" charset="0"/>
            </a:endParaRPr>
          </a:p>
          <a:p>
            <a:pPr>
              <a:lnSpc>
                <a:spcPct val="90000"/>
              </a:lnSpc>
              <a:buFont typeface="Monotype Sorts" pitchFamily="2" charset="2"/>
              <a:buNone/>
            </a:pPr>
            <a:endParaRPr lang="en-US" altLang="ko-KR" sz="2000" dirty="0">
              <a:latin typeface="Arial" pitchFamily="34" charset="0"/>
              <a:cs typeface="Arial" pitchFamily="34" charset="0"/>
            </a:endParaRPr>
          </a:p>
          <a:p>
            <a:pPr>
              <a:lnSpc>
                <a:spcPct val="90000"/>
              </a:lnSpc>
              <a:buFont typeface="Monotype Sorts" pitchFamily="2" charset="2"/>
              <a:buNone/>
            </a:pPr>
            <a:endParaRPr lang="en-US" altLang="ko-KR" sz="2000" dirty="0">
              <a:latin typeface="Arial" pitchFamily="34" charset="0"/>
              <a:cs typeface="Arial" pitchFamily="34" charset="0"/>
            </a:endParaRPr>
          </a:p>
          <a:p>
            <a:pPr>
              <a:lnSpc>
                <a:spcPct val="90000"/>
              </a:lnSpc>
              <a:buFont typeface="Monotype Sorts" pitchFamily="2" charset="2"/>
              <a:buNone/>
            </a:pPr>
            <a:endParaRPr lang="en-US" altLang="ko-KR" sz="2000" dirty="0">
              <a:latin typeface="Arial" pitchFamily="34" charset="0"/>
              <a:cs typeface="Arial" pitchFamily="34" charset="0"/>
            </a:endParaRPr>
          </a:p>
          <a:p>
            <a:pPr>
              <a:lnSpc>
                <a:spcPct val="90000"/>
              </a:lnSpc>
              <a:buFont typeface="Monotype Sorts" pitchFamily="2" charset="2"/>
              <a:buNone/>
            </a:pPr>
            <a:endParaRPr lang="en-US" altLang="ko-KR" sz="2000" dirty="0">
              <a:latin typeface="Arial" pitchFamily="34" charset="0"/>
              <a:cs typeface="Arial" pitchFamily="34" charset="0"/>
            </a:endParaRPr>
          </a:p>
          <a:p>
            <a:pPr>
              <a:lnSpc>
                <a:spcPct val="90000"/>
              </a:lnSpc>
              <a:buFont typeface="Monotype Sorts" pitchFamily="2" charset="2"/>
              <a:buNone/>
            </a:pPr>
            <a:endParaRPr lang="en-US" altLang="ko-KR" sz="2000" dirty="0">
              <a:latin typeface="Arial" pitchFamily="34" charset="0"/>
              <a:cs typeface="Arial" pitchFamily="34" charset="0"/>
            </a:endParaRPr>
          </a:p>
          <a:p>
            <a:pPr>
              <a:lnSpc>
                <a:spcPct val="90000"/>
              </a:lnSpc>
            </a:pPr>
            <a:r>
              <a:rPr lang="en-US" altLang="ko-KR" sz="2000" dirty="0">
                <a:latin typeface="Arial" pitchFamily="34" charset="0"/>
                <a:cs typeface="Arial" pitchFamily="34" charset="0"/>
              </a:rPr>
              <a:t>Even faster retransmit</a:t>
            </a:r>
          </a:p>
          <a:p>
            <a:pPr lvl="1">
              <a:lnSpc>
                <a:spcPct val="90000"/>
              </a:lnSpc>
            </a:pPr>
            <a:r>
              <a:rPr lang="en-US" altLang="ko-KR" sz="2000" dirty="0">
                <a:latin typeface="Arial" pitchFamily="34" charset="0"/>
                <a:cs typeface="Arial" pitchFamily="34" charset="0"/>
              </a:rPr>
              <a:t>keep fine-grained timestamps for each packet</a:t>
            </a:r>
          </a:p>
          <a:p>
            <a:pPr lvl="1">
              <a:lnSpc>
                <a:spcPct val="90000"/>
              </a:lnSpc>
            </a:pPr>
            <a:r>
              <a:rPr lang="en-US" altLang="ko-KR" sz="2000" dirty="0">
                <a:latin typeface="Arial" pitchFamily="34" charset="0"/>
                <a:cs typeface="Arial" pitchFamily="34" charset="0"/>
              </a:rPr>
              <a:t>check for timeout on first duplicate ACK</a:t>
            </a:r>
          </a:p>
          <a:p>
            <a:pPr lvl="1">
              <a:lnSpc>
                <a:spcPct val="90000"/>
              </a:lnSpc>
            </a:pPr>
            <a:endParaRPr lang="en-US" altLang="ko-KR" dirty="0">
              <a:latin typeface="Arial" pitchFamily="34" charset="0"/>
              <a:cs typeface="Arial" pitchFamily="34" charset="0"/>
            </a:endParaRPr>
          </a:p>
        </p:txBody>
      </p:sp>
      <p:graphicFrame>
        <p:nvGraphicFramePr>
          <p:cNvPr id="1873923" name="Object 3"/>
          <p:cNvGraphicFramePr>
            <a:graphicFrameLocks noChangeAspect="1"/>
          </p:cNvGraphicFramePr>
          <p:nvPr/>
        </p:nvGraphicFramePr>
        <p:xfrm>
          <a:off x="1090613" y="2679700"/>
          <a:ext cx="6983412" cy="2362200"/>
        </p:xfrm>
        <a:graphic>
          <a:graphicData uri="http://schemas.openxmlformats.org/presentationml/2006/ole">
            <mc:AlternateContent xmlns:mc="http://schemas.openxmlformats.org/markup-compatibility/2006">
              <mc:Choice xmlns:v="urn:schemas-microsoft-com:vml" Requires="v">
                <p:oleObj spid="_x0000_s14410" name="비트맵 이미지" r:id="rId4" imgW="6982634" imgH="4133369" progId="Paint.Picture">
                  <p:embed/>
                </p:oleObj>
              </mc:Choice>
              <mc:Fallback>
                <p:oleObj name="비트맵 이미지" r:id="rId4" imgW="6982634" imgH="413336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0613" y="2679700"/>
                        <a:ext cx="6983412"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2"/>
          <p:cNvSpPr>
            <a:spLocks noGrp="1" noChangeArrowheads="1"/>
          </p:cNvSpPr>
          <p:nvPr>
            <p:ph type="title"/>
          </p:nvPr>
        </p:nvSpPr>
        <p:spPr>
          <a:xfrm>
            <a:off x="701675" y="400050"/>
            <a:ext cx="7451725" cy="647700"/>
          </a:xfrm>
        </p:spPr>
        <p:txBody>
          <a:bodyPr/>
          <a:lstStyle/>
          <a:p>
            <a:r>
              <a:rPr lang="en-US" altLang="ko-KR">
                <a:latin typeface="Arial" pitchFamily="34" charset="0"/>
                <a:cs typeface="Arial" pitchFamily="34" charset="0"/>
              </a:rPr>
              <a:t>TCP Vegas</a:t>
            </a:r>
          </a:p>
        </p:txBody>
      </p:sp>
    </p:spTree>
    <p:extLst>
      <p:ext uri="{BB962C8B-B14F-4D97-AF65-F5344CB8AC3E}">
        <p14:creationId xmlns:p14="http://schemas.microsoft.com/office/powerpoint/2010/main" val="248416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슬라이드 번호 개체 틀 3"/>
          <p:cNvSpPr>
            <a:spLocks noGrp="1"/>
          </p:cNvSpPr>
          <p:nvPr>
            <p:ph type="sldNum" sz="quarter" idx="4294967295"/>
          </p:nvPr>
        </p:nvSpPr>
        <p:spPr>
          <a:xfrm>
            <a:off x="7020272" y="6286790"/>
            <a:ext cx="1905000" cy="457200"/>
          </a:xfrm>
          <a:prstGeom prst="rect">
            <a:avLst/>
          </a:prstGeom>
        </p:spPr>
        <p:txBody>
          <a:bodyPr/>
          <a:lstStyle/>
          <a:p>
            <a:fld id="{9852175C-2C94-447C-AA54-F8FD4E54A43E}" type="slidenum">
              <a:rPr lang="en-US" altLang="ko-KR">
                <a:cs typeface="Arial" pitchFamily="34" charset="0"/>
              </a:rPr>
              <a:pPr/>
              <a:t>11</a:t>
            </a:fld>
            <a:endParaRPr lang="en-US" altLang="ko-KR" sz="1000" dirty="0">
              <a:cs typeface="Arial" pitchFamily="34" charset="0"/>
            </a:endParaRPr>
          </a:p>
        </p:txBody>
      </p:sp>
      <p:sp>
        <p:nvSpPr>
          <p:cNvPr id="1936386" name="Rectangle 2"/>
          <p:cNvSpPr>
            <a:spLocks noGrp="1" noChangeArrowheads="1"/>
          </p:cNvSpPr>
          <p:nvPr>
            <p:ph type="title"/>
          </p:nvPr>
        </p:nvSpPr>
        <p:spPr/>
        <p:txBody>
          <a:bodyPr/>
          <a:lstStyle/>
          <a:p>
            <a:r>
              <a:rPr lang="en-US" altLang="ko-KR" dirty="0" smtClean="0">
                <a:latin typeface="Arial" pitchFamily="34" charset="0"/>
                <a:cs typeface="Arial" pitchFamily="34" charset="0"/>
              </a:rPr>
              <a:t>TCP </a:t>
            </a:r>
            <a:r>
              <a:rPr lang="en-US" altLang="ko-KR" dirty="0" smtClean="0">
                <a:latin typeface="Arial" pitchFamily="34" charset="0"/>
                <a:cs typeface="Arial" pitchFamily="34" charset="0"/>
              </a:rPr>
              <a:t>Westwood </a:t>
            </a:r>
            <a:r>
              <a:rPr lang="en-US" altLang="ko-KR" dirty="0" smtClean="0">
                <a:latin typeface="Arial" pitchFamily="34" charset="0"/>
                <a:cs typeface="Arial" pitchFamily="34" charset="0"/>
              </a:rPr>
              <a:t>(TCPW)</a:t>
            </a:r>
            <a:endParaRPr lang="en-US" altLang="ko-KR" dirty="0">
              <a:latin typeface="Arial" pitchFamily="34" charset="0"/>
              <a:cs typeface="Arial" pitchFamily="34" charset="0"/>
            </a:endParaRPr>
          </a:p>
        </p:txBody>
      </p:sp>
      <p:sp>
        <p:nvSpPr>
          <p:cNvPr id="1936387" name="Rectangle 3"/>
          <p:cNvSpPr>
            <a:spLocks noGrp="1" noChangeArrowheads="1"/>
          </p:cNvSpPr>
          <p:nvPr>
            <p:ph type="body" idx="1"/>
          </p:nvPr>
        </p:nvSpPr>
        <p:spPr>
          <a:xfrm>
            <a:off x="107504" y="1196752"/>
            <a:ext cx="8964613" cy="5184576"/>
          </a:xfrm>
        </p:spPr>
        <p:txBody>
          <a:bodyPr/>
          <a:lstStyle/>
          <a:p>
            <a:r>
              <a:rPr lang="en-US" altLang="ko-KR" sz="2000" b="1" dirty="0" smtClean="0">
                <a:solidFill>
                  <a:srgbClr val="0000FF"/>
                </a:solidFill>
                <a:latin typeface="Arial" pitchFamily="34" charset="0"/>
                <a:cs typeface="Arial" pitchFamily="34" charset="0"/>
              </a:rPr>
              <a:t>Sender side only modification to TCP </a:t>
            </a:r>
            <a:r>
              <a:rPr lang="en-US" altLang="ko-KR" sz="2000" b="1" dirty="0">
                <a:solidFill>
                  <a:srgbClr val="0000FF"/>
                </a:solidFill>
                <a:latin typeface="Arial" pitchFamily="34" charset="0"/>
                <a:cs typeface="Arial" pitchFamily="34" charset="0"/>
              </a:rPr>
              <a:t>N</a:t>
            </a:r>
            <a:r>
              <a:rPr lang="en-US" altLang="ko-KR" sz="2000" b="1" dirty="0" smtClean="0">
                <a:solidFill>
                  <a:srgbClr val="0000FF"/>
                </a:solidFill>
                <a:latin typeface="Arial" pitchFamily="34" charset="0"/>
                <a:cs typeface="Arial" pitchFamily="34" charset="0"/>
              </a:rPr>
              <a:t>ew Reno</a:t>
            </a:r>
          </a:p>
          <a:p>
            <a:r>
              <a:rPr lang="en-US" altLang="ko-KR" sz="2000" dirty="0" smtClean="0">
                <a:latin typeface="Arial" pitchFamily="34" charset="0"/>
                <a:cs typeface="Arial" pitchFamily="34" charset="0"/>
              </a:rPr>
              <a:t>For </a:t>
            </a:r>
            <a:r>
              <a:rPr lang="en-US" altLang="ko-KR" sz="2000" dirty="0">
                <a:latin typeface="Arial" pitchFamily="34" charset="0"/>
                <a:cs typeface="Arial" pitchFamily="34" charset="0"/>
              </a:rPr>
              <a:t>better scalability and stability over high speed heterogeneous networks (including wireless)</a:t>
            </a:r>
          </a:p>
          <a:p>
            <a:r>
              <a:rPr lang="en-US" altLang="ko-KR" sz="2000" dirty="0">
                <a:latin typeface="Arial" pitchFamily="34" charset="0"/>
                <a:cs typeface="Arial" pitchFamily="34" charset="0"/>
              </a:rPr>
              <a:t>Key idea in TCPW and </a:t>
            </a:r>
            <a:r>
              <a:rPr lang="en-US" altLang="ko-KR" sz="2000" dirty="0" smtClean="0">
                <a:latin typeface="Arial" pitchFamily="34" charset="0"/>
                <a:cs typeface="Arial" pitchFamily="34" charset="0"/>
              </a:rPr>
              <a:t>ERE(</a:t>
            </a:r>
            <a:r>
              <a:rPr lang="en-US" altLang="ko-KR" sz="2000" dirty="0">
                <a:latin typeface="Arial" pitchFamily="34" charset="0"/>
                <a:cs typeface="Arial" pitchFamily="34" charset="0"/>
              </a:rPr>
              <a:t>Eligible Rate </a:t>
            </a:r>
            <a:r>
              <a:rPr lang="en-US" altLang="ko-KR" sz="2000" dirty="0" smtClean="0">
                <a:latin typeface="Arial" pitchFamily="34" charset="0"/>
                <a:cs typeface="Arial" pitchFamily="34" charset="0"/>
              </a:rPr>
              <a:t>Estimate</a:t>
            </a:r>
            <a:r>
              <a:rPr lang="en-US" altLang="ko-KR" sz="2400" dirty="0" smtClean="0">
                <a:latin typeface="Arial" pitchFamily="34" charset="0"/>
                <a:cs typeface="Arial" pitchFamily="34" charset="0"/>
              </a:rPr>
              <a:t>)</a:t>
            </a:r>
            <a:endParaRPr lang="en-US" altLang="ko-KR" sz="2000" dirty="0">
              <a:latin typeface="Arial" pitchFamily="34" charset="0"/>
              <a:cs typeface="Arial" pitchFamily="34" charset="0"/>
            </a:endParaRPr>
          </a:p>
          <a:p>
            <a:pPr lvl="1"/>
            <a:r>
              <a:rPr lang="en-US" altLang="ko-KR" sz="2000" dirty="0">
                <a:latin typeface="Arial" pitchFamily="34" charset="0"/>
                <a:cs typeface="Arial" pitchFamily="34" charset="0"/>
              </a:rPr>
              <a:t>Enhance congestion control </a:t>
            </a:r>
            <a:r>
              <a:rPr lang="en-US" altLang="ko-KR" sz="2000" dirty="0" smtClean="0">
                <a:latin typeface="Arial" pitchFamily="34" charset="0"/>
                <a:cs typeface="Arial" pitchFamily="34" charset="0"/>
              </a:rPr>
              <a:t> </a:t>
            </a:r>
            <a:endParaRPr lang="en-US" altLang="ko-KR" sz="1600" i="1" dirty="0" smtClean="0">
              <a:solidFill>
                <a:srgbClr val="0000FF"/>
              </a:solidFill>
              <a:latin typeface="Arial" pitchFamily="34" charset="0"/>
              <a:cs typeface="Arial" pitchFamily="34" charset="0"/>
            </a:endParaRPr>
          </a:p>
          <a:p>
            <a:pPr lvl="2"/>
            <a:r>
              <a:rPr lang="en-US" altLang="ko-KR" sz="1600" b="1" dirty="0" smtClean="0">
                <a:solidFill>
                  <a:srgbClr val="0000FF"/>
                </a:solidFill>
                <a:latin typeface="Arial" pitchFamily="34" charset="0"/>
                <a:cs typeface="Arial" pitchFamily="34" charset="0"/>
              </a:rPr>
              <a:t>Used to set </a:t>
            </a:r>
            <a:r>
              <a:rPr lang="en-US" altLang="ko-KR" sz="1600" b="1" dirty="0" err="1" smtClean="0">
                <a:solidFill>
                  <a:srgbClr val="0000FF"/>
                </a:solidFill>
                <a:latin typeface="Arial" pitchFamily="34" charset="0"/>
                <a:cs typeface="Arial" pitchFamily="34" charset="0"/>
              </a:rPr>
              <a:t>cwnd</a:t>
            </a:r>
            <a:r>
              <a:rPr lang="en-US" altLang="ko-KR" sz="1600" b="1" dirty="0" smtClean="0">
                <a:solidFill>
                  <a:srgbClr val="0000FF"/>
                </a:solidFill>
                <a:latin typeface="Arial" pitchFamily="34" charset="0"/>
                <a:cs typeface="Arial" pitchFamily="34" charset="0"/>
              </a:rPr>
              <a:t> after packet loss +  to reset </a:t>
            </a:r>
            <a:r>
              <a:rPr lang="en-US" altLang="ko-KR" sz="1600" b="1" i="1" dirty="0" err="1" smtClean="0">
                <a:solidFill>
                  <a:srgbClr val="0000FF"/>
                </a:solidFill>
                <a:latin typeface="Arial" pitchFamily="34" charset="0"/>
                <a:cs typeface="Arial" pitchFamily="34" charset="0"/>
              </a:rPr>
              <a:t>ssthresh</a:t>
            </a:r>
            <a:r>
              <a:rPr lang="en-US" altLang="ko-KR" sz="1600" b="1" i="1" dirty="0" smtClean="0">
                <a:solidFill>
                  <a:srgbClr val="0000FF"/>
                </a:solidFill>
                <a:latin typeface="Arial" pitchFamily="34" charset="0"/>
                <a:cs typeface="Arial" pitchFamily="34" charset="0"/>
              </a:rPr>
              <a:t> </a:t>
            </a:r>
            <a:r>
              <a:rPr lang="en-US" altLang="ko-KR" sz="1600" b="1" dirty="0" smtClean="0">
                <a:solidFill>
                  <a:srgbClr val="0000FF"/>
                </a:solidFill>
                <a:latin typeface="Arial" pitchFamily="34" charset="0"/>
                <a:cs typeface="Arial" pitchFamily="34" charset="0"/>
              </a:rPr>
              <a:t>to reach “cruising speed” fast from slow start   </a:t>
            </a:r>
            <a:r>
              <a:rPr lang="en-US" altLang="ko-KR" sz="1600" b="1" dirty="0" smtClean="0">
                <a:solidFill>
                  <a:srgbClr val="0000FF"/>
                </a:solidFill>
                <a:latin typeface="Arial" pitchFamily="34" charset="0"/>
                <a:cs typeface="Arial" pitchFamily="34" charset="0"/>
                <a:sym typeface="Wingdings" panose="05000000000000000000" pitchFamily="2" charset="2"/>
              </a:rPr>
              <a:t> good for wireless network</a:t>
            </a:r>
            <a:endParaRPr lang="en-US" altLang="ko-KR" sz="1600" b="1" dirty="0">
              <a:solidFill>
                <a:srgbClr val="0000FF"/>
              </a:solidFill>
              <a:latin typeface="Arial" pitchFamily="34" charset="0"/>
              <a:cs typeface="Arial" pitchFamily="34" charset="0"/>
            </a:endParaRPr>
          </a:p>
          <a:p>
            <a:pPr lvl="3"/>
            <a:r>
              <a:rPr lang="en-US" altLang="ko-KR" sz="1600" dirty="0" smtClean="0">
                <a:latin typeface="Arial" pitchFamily="34" charset="0"/>
                <a:cs typeface="Arial" pitchFamily="34" charset="0"/>
              </a:rPr>
              <a:t>When three duplicate ACKs:  </a:t>
            </a:r>
            <a:r>
              <a:rPr lang="en-US" altLang="ko-KR" sz="1400" dirty="0" smtClean="0">
                <a:latin typeface="Arial" pitchFamily="34" charset="0"/>
                <a:cs typeface="Arial" pitchFamily="34" charset="0"/>
              </a:rPr>
              <a:t>(</a:t>
            </a:r>
            <a:r>
              <a:rPr lang="en-US" altLang="ko-KR" sz="1600" dirty="0" smtClean="0">
                <a:latin typeface="Courier New" panose="02070309020205020404" pitchFamily="49" charset="0"/>
                <a:cs typeface="Courier New" panose="02070309020205020404" pitchFamily="49" charset="0"/>
              </a:rPr>
              <a:t>RE</a:t>
            </a:r>
            <a:r>
              <a:rPr lang="en-US" altLang="ko-KR" sz="1400" dirty="0" smtClean="0">
                <a:latin typeface="Courier New" panose="02070309020205020404" pitchFamily="49" charset="0"/>
                <a:cs typeface="Courier New" panose="02070309020205020404" pitchFamily="49" charset="0"/>
              </a:rPr>
              <a:t> </a:t>
            </a:r>
            <a:r>
              <a:rPr lang="en-US" altLang="ko-KR" sz="1400" dirty="0" smtClean="0">
                <a:latin typeface="Arial" pitchFamily="34" charset="0"/>
                <a:cs typeface="Arial" pitchFamily="34" charset="0"/>
              </a:rPr>
              <a:t>: achieved rate)</a:t>
            </a:r>
          </a:p>
          <a:p>
            <a:pPr lvl="4"/>
            <a:r>
              <a:rPr lang="en-US" altLang="ko-KR" sz="1600" dirty="0" smtClean="0">
                <a:latin typeface="Arial" pitchFamily="34" charset="0"/>
                <a:cs typeface="Arial" pitchFamily="34" charset="0"/>
              </a:rPr>
              <a:t>set </a:t>
            </a:r>
            <a:r>
              <a:rPr lang="en-US" altLang="ko-KR" sz="1600" dirty="0" err="1" smtClean="0">
                <a:latin typeface="Courier New" panose="02070309020205020404" pitchFamily="49" charset="0"/>
                <a:cs typeface="Courier New" panose="02070309020205020404" pitchFamily="49" charset="0"/>
              </a:rPr>
              <a:t>ssthresh</a:t>
            </a:r>
            <a:r>
              <a:rPr lang="en-US" altLang="ko-KR" sz="1600" dirty="0" smtClean="0">
                <a:latin typeface="Courier New" panose="02070309020205020404" pitchFamily="49" charset="0"/>
                <a:cs typeface="Courier New" panose="02070309020205020404" pitchFamily="49" charset="0"/>
              </a:rPr>
              <a:t> RE*</a:t>
            </a:r>
            <a:r>
              <a:rPr lang="en-US" altLang="ko-KR" sz="1600" dirty="0" err="1" smtClean="0">
                <a:latin typeface="Courier New" panose="02070309020205020404" pitchFamily="49" charset="0"/>
                <a:cs typeface="Courier New" panose="02070309020205020404" pitchFamily="49" charset="0"/>
              </a:rPr>
              <a:t>RTT</a:t>
            </a:r>
            <a:r>
              <a:rPr lang="en-US" altLang="ko-KR" sz="1600" baseline="-25000" dirty="0" err="1" smtClean="0">
                <a:latin typeface="Courier New" panose="02070309020205020404" pitchFamily="49" charset="0"/>
                <a:cs typeface="Courier New" panose="02070309020205020404" pitchFamily="49" charset="0"/>
              </a:rPr>
              <a:t>min</a:t>
            </a:r>
            <a:r>
              <a:rPr lang="en-US" altLang="ko-KR" sz="1600" dirty="0" smtClean="0">
                <a:latin typeface="Courier New" panose="02070309020205020404" pitchFamily="49" charset="0"/>
                <a:cs typeface="Courier New" panose="02070309020205020404" pitchFamily="49" charset="0"/>
              </a:rPr>
              <a:t> </a:t>
            </a:r>
            <a:r>
              <a:rPr lang="en-US" altLang="ko-KR" sz="1600" dirty="0" smtClean="0">
                <a:latin typeface="Arial" pitchFamily="34" charset="0"/>
                <a:cs typeface="Arial" pitchFamily="34" charset="0"/>
              </a:rPr>
              <a:t>: instead of </a:t>
            </a:r>
            <a:r>
              <a:rPr lang="en-US" altLang="ko-KR" sz="1600" dirty="0" err="1" smtClean="0">
                <a:latin typeface="Courier New" panose="02070309020205020404" pitchFamily="49" charset="0"/>
                <a:cs typeface="Courier New" panose="02070309020205020404" pitchFamily="49" charset="0"/>
              </a:rPr>
              <a:t>ssthresh</a:t>
            </a:r>
            <a:r>
              <a:rPr lang="en-US" altLang="ko-KR" sz="1600" dirty="0" smtClean="0">
                <a:latin typeface="Courier New" panose="02070309020205020404" pitchFamily="49" charset="0"/>
                <a:cs typeface="Courier New" panose="02070309020205020404" pitchFamily="49" charset="0"/>
              </a:rPr>
              <a:t>=</a:t>
            </a:r>
            <a:r>
              <a:rPr lang="en-US" altLang="ko-KR" sz="1600" dirty="0" err="1" smtClean="0">
                <a:latin typeface="Courier New" panose="02070309020205020404" pitchFamily="49" charset="0"/>
                <a:cs typeface="Courier New" panose="02070309020205020404" pitchFamily="49" charset="0"/>
              </a:rPr>
              <a:t>cwnd</a:t>
            </a:r>
            <a:r>
              <a:rPr lang="en-US" altLang="ko-KR" sz="1600" dirty="0" smtClean="0">
                <a:latin typeface="Courier New" panose="02070309020205020404" pitchFamily="49" charset="0"/>
                <a:cs typeface="Courier New" panose="02070309020205020404" pitchFamily="49" charset="0"/>
              </a:rPr>
              <a:t>/2</a:t>
            </a:r>
            <a:r>
              <a:rPr lang="en-US" altLang="ko-KR" sz="1600" dirty="0" smtClean="0">
                <a:latin typeface="Arial" pitchFamily="34" charset="0"/>
                <a:cs typeface="Arial" pitchFamily="34" charset="0"/>
              </a:rPr>
              <a:t> as in Reno</a:t>
            </a:r>
          </a:p>
          <a:p>
            <a:pPr lvl="4"/>
            <a:r>
              <a:rPr lang="en-US" altLang="ko-KR" sz="1600" dirty="0" smtClean="0">
                <a:latin typeface="Arial" pitchFamily="34" charset="0"/>
                <a:cs typeface="Arial" pitchFamily="34" charset="0"/>
              </a:rPr>
              <a:t>If </a:t>
            </a:r>
            <a:r>
              <a:rPr lang="en-US" altLang="ko-KR" sz="1600" dirty="0" smtClean="0">
                <a:latin typeface="Courier New" panose="02070309020205020404" pitchFamily="49" charset="0"/>
                <a:cs typeface="Courier New" panose="02070309020205020404" pitchFamily="49" charset="0"/>
              </a:rPr>
              <a:t>(</a:t>
            </a:r>
            <a:r>
              <a:rPr lang="en-US" altLang="ko-KR" sz="1600" dirty="0" err="1" smtClean="0">
                <a:latin typeface="Courier New" panose="02070309020205020404" pitchFamily="49" charset="0"/>
                <a:cs typeface="Courier New" panose="02070309020205020404" pitchFamily="49" charset="0"/>
              </a:rPr>
              <a:t>cwnd</a:t>
            </a:r>
            <a:r>
              <a:rPr lang="en-US" altLang="ko-KR" sz="1600" dirty="0" smtClean="0">
                <a:latin typeface="Courier New" panose="02070309020205020404" pitchFamily="49" charset="0"/>
                <a:cs typeface="Courier New" panose="02070309020205020404" pitchFamily="49" charset="0"/>
              </a:rPr>
              <a:t>&gt;</a:t>
            </a:r>
            <a:r>
              <a:rPr lang="en-US" altLang="ko-KR" sz="1600" dirty="0" err="1" smtClean="0">
                <a:latin typeface="Courier New" panose="02070309020205020404" pitchFamily="49" charset="0"/>
                <a:cs typeface="Courier New" panose="02070309020205020404" pitchFamily="49" charset="0"/>
              </a:rPr>
              <a:t>ssthresh</a:t>
            </a:r>
            <a:r>
              <a:rPr lang="en-US" altLang="ko-KR" sz="1600" dirty="0" smtClean="0">
                <a:latin typeface="Courier New" panose="02070309020205020404" pitchFamily="49" charset="0"/>
                <a:cs typeface="Courier New" panose="02070309020205020404" pitchFamily="49" charset="0"/>
              </a:rPr>
              <a:t>) </a:t>
            </a:r>
            <a:r>
              <a:rPr lang="en-US" altLang="ko-KR" sz="1600" dirty="0" smtClean="0">
                <a:latin typeface="Arial" pitchFamily="34" charset="0"/>
                <a:cs typeface="Arial" pitchFamily="34" charset="0"/>
              </a:rPr>
              <a:t>set </a:t>
            </a:r>
            <a:r>
              <a:rPr lang="en-US" altLang="ko-KR" sz="1600" dirty="0" err="1" smtClean="0">
                <a:latin typeface="Courier New" panose="02070309020205020404" pitchFamily="49" charset="0"/>
                <a:cs typeface="Courier New" panose="02070309020205020404" pitchFamily="49" charset="0"/>
              </a:rPr>
              <a:t>cwnd</a:t>
            </a:r>
            <a:r>
              <a:rPr lang="en-US" altLang="ko-KR" sz="1600" dirty="0" smtClean="0">
                <a:latin typeface="Courier New" panose="02070309020205020404" pitchFamily="49" charset="0"/>
                <a:cs typeface="Courier New" panose="02070309020205020404" pitchFamily="49" charset="0"/>
              </a:rPr>
              <a:t>=</a:t>
            </a:r>
            <a:r>
              <a:rPr lang="en-US" altLang="ko-KR" sz="1600" dirty="0" err="1" smtClean="0">
                <a:latin typeface="Courier New" panose="02070309020205020404" pitchFamily="49" charset="0"/>
                <a:cs typeface="Courier New" panose="02070309020205020404" pitchFamily="49" charset="0"/>
              </a:rPr>
              <a:t>ssthresh</a:t>
            </a:r>
            <a:r>
              <a:rPr lang="en-US" altLang="ko-KR" sz="1600" dirty="0" smtClean="0">
                <a:latin typeface="Courier New" panose="02070309020205020404" pitchFamily="49" charset="0"/>
                <a:cs typeface="Courier New" panose="02070309020205020404" pitchFamily="49" charset="0"/>
              </a:rPr>
              <a:t> </a:t>
            </a:r>
          </a:p>
          <a:p>
            <a:pPr lvl="5"/>
            <a:r>
              <a:rPr lang="en-US" altLang="ko-KR" sz="1400" dirty="0" err="1" smtClean="0">
                <a:latin typeface="Courier New" panose="02070309020205020404" pitchFamily="49" charset="0"/>
                <a:cs typeface="Courier New" panose="02070309020205020404" pitchFamily="49" charset="0"/>
              </a:rPr>
              <a:t>RTT</a:t>
            </a:r>
            <a:r>
              <a:rPr lang="en-US" altLang="ko-KR" sz="1400" baseline="-25000" dirty="0" err="1" smtClean="0">
                <a:latin typeface="Courier New" panose="02070309020205020404" pitchFamily="49" charset="0"/>
                <a:cs typeface="Courier New" panose="02070309020205020404" pitchFamily="49" charset="0"/>
              </a:rPr>
              <a:t>min</a:t>
            </a:r>
            <a:r>
              <a:rPr lang="en-US" altLang="ko-KR" sz="1400" baseline="-25000" dirty="0" smtClean="0">
                <a:latin typeface="Courier New" panose="02070309020205020404" pitchFamily="49" charset="0"/>
                <a:cs typeface="Courier New" panose="02070309020205020404" pitchFamily="49" charset="0"/>
              </a:rPr>
              <a:t> </a:t>
            </a:r>
            <a:r>
              <a:rPr lang="en-US" altLang="ko-KR" sz="1400" dirty="0" smtClean="0">
                <a:latin typeface="Arial" panose="020B0604020202020204" pitchFamily="34" charset="0"/>
                <a:cs typeface="Arial" panose="020B0604020202020204" pitchFamily="34" charset="0"/>
              </a:rPr>
              <a:t>is </a:t>
            </a:r>
            <a:r>
              <a:rPr lang="en-US" altLang="ko-KR" sz="1400" dirty="0">
                <a:latin typeface="Arial" panose="020B0604020202020204" pitchFamily="34" charset="0"/>
                <a:cs typeface="Arial" panose="020B0604020202020204" pitchFamily="34" charset="0"/>
              </a:rPr>
              <a:t>set to the smallest RTT sample </a:t>
            </a:r>
            <a:r>
              <a:rPr lang="en-US" altLang="ko-KR" sz="1400" dirty="0" smtClean="0">
                <a:latin typeface="Arial" panose="020B0604020202020204" pitchFamily="34" charset="0"/>
                <a:cs typeface="Arial" panose="020B0604020202020204" pitchFamily="34" charset="0"/>
              </a:rPr>
              <a:t>observed over </a:t>
            </a:r>
            <a:r>
              <a:rPr lang="en-US" altLang="ko-KR" sz="1400" dirty="0">
                <a:latin typeface="Arial" panose="020B0604020202020204" pitchFamily="34" charset="0"/>
                <a:cs typeface="Arial" panose="020B0604020202020204" pitchFamily="34" charset="0"/>
              </a:rPr>
              <a:t>the duration of the connection.</a:t>
            </a:r>
            <a:endParaRPr lang="en-US" altLang="ko-KR" sz="1400" dirty="0" smtClean="0">
              <a:latin typeface="Arial" pitchFamily="34" charset="0"/>
              <a:cs typeface="Arial" pitchFamily="34" charset="0"/>
            </a:endParaRPr>
          </a:p>
          <a:p>
            <a:pPr lvl="3"/>
            <a:r>
              <a:rPr lang="en-US" altLang="ko-KR" sz="1600" dirty="0" smtClean="0">
                <a:latin typeface="Arial" pitchFamily="34" charset="0"/>
                <a:cs typeface="Arial" pitchFamily="34" charset="0"/>
              </a:rPr>
              <a:t>When a timeout expires</a:t>
            </a:r>
            <a:endParaRPr lang="en-US" altLang="ko-KR" sz="1600" dirty="0">
              <a:latin typeface="Arial" pitchFamily="34" charset="0"/>
              <a:cs typeface="Arial" pitchFamily="34" charset="0"/>
            </a:endParaRPr>
          </a:p>
          <a:p>
            <a:pPr lvl="4"/>
            <a:r>
              <a:rPr lang="en-US" altLang="ko-KR" sz="1600" dirty="0">
                <a:latin typeface="Arial" pitchFamily="34" charset="0"/>
                <a:cs typeface="Arial" pitchFamily="34" charset="0"/>
              </a:rPr>
              <a:t>set </a:t>
            </a:r>
            <a:r>
              <a:rPr lang="en-US" altLang="ko-KR" sz="1600" dirty="0" err="1">
                <a:latin typeface="Courier New" panose="02070309020205020404" pitchFamily="49" charset="0"/>
                <a:cs typeface="Courier New" panose="02070309020205020404" pitchFamily="49" charset="0"/>
              </a:rPr>
              <a:t>ssthresh</a:t>
            </a:r>
            <a:r>
              <a:rPr lang="en-US" altLang="ko-KR" sz="1600" dirty="0">
                <a:latin typeface="Courier New" panose="02070309020205020404" pitchFamily="49" charset="0"/>
                <a:cs typeface="Courier New" panose="02070309020205020404" pitchFamily="49" charset="0"/>
              </a:rPr>
              <a:t> </a:t>
            </a:r>
            <a:r>
              <a:rPr lang="en-US" altLang="ko-KR" sz="1600" dirty="0" smtClean="0">
                <a:latin typeface="Courier New" panose="02070309020205020404" pitchFamily="49" charset="0"/>
                <a:cs typeface="Courier New" panose="02070309020205020404" pitchFamily="49" charset="0"/>
              </a:rPr>
              <a:t>RE*</a:t>
            </a:r>
            <a:r>
              <a:rPr lang="en-US" altLang="ko-KR" sz="1600" dirty="0" err="1" smtClean="0">
                <a:latin typeface="Courier New" panose="02070309020205020404" pitchFamily="49" charset="0"/>
                <a:cs typeface="Courier New" panose="02070309020205020404" pitchFamily="49" charset="0"/>
              </a:rPr>
              <a:t>RTT</a:t>
            </a:r>
            <a:r>
              <a:rPr lang="en-US" altLang="ko-KR" sz="1600" baseline="-25000" dirty="0" err="1" smtClean="0">
                <a:latin typeface="Courier New" panose="02070309020205020404" pitchFamily="49" charset="0"/>
                <a:cs typeface="Courier New" panose="02070309020205020404" pitchFamily="49" charset="0"/>
              </a:rPr>
              <a:t>min</a:t>
            </a:r>
            <a:r>
              <a:rPr lang="en-US" altLang="ko-KR" sz="1600" dirty="0" smtClean="0">
                <a:latin typeface="Courier New" panose="02070309020205020404" pitchFamily="49" charset="0"/>
                <a:cs typeface="Courier New" panose="02070309020205020404" pitchFamily="49" charset="0"/>
              </a:rPr>
              <a:t> </a:t>
            </a:r>
            <a:r>
              <a:rPr lang="en-US" altLang="ko-KR" sz="1600" dirty="0">
                <a:latin typeface="Arial" pitchFamily="34" charset="0"/>
                <a:cs typeface="Arial" pitchFamily="34" charset="0"/>
              </a:rPr>
              <a:t>: instead of </a:t>
            </a:r>
            <a:r>
              <a:rPr lang="en-US" altLang="ko-KR" sz="1600" dirty="0" err="1">
                <a:latin typeface="Courier New" panose="02070309020205020404" pitchFamily="49" charset="0"/>
                <a:cs typeface="Courier New" panose="02070309020205020404" pitchFamily="49" charset="0"/>
              </a:rPr>
              <a:t>ssthresh</a:t>
            </a:r>
            <a:r>
              <a:rPr lang="en-US" altLang="ko-KR" sz="1600" dirty="0">
                <a:latin typeface="Courier New" panose="02070309020205020404" pitchFamily="49" charset="0"/>
                <a:cs typeface="Courier New" panose="02070309020205020404" pitchFamily="49" charset="0"/>
              </a:rPr>
              <a:t>=</a:t>
            </a:r>
            <a:r>
              <a:rPr lang="en-US" altLang="ko-KR" sz="1600" dirty="0" err="1">
                <a:latin typeface="Courier New" panose="02070309020205020404" pitchFamily="49" charset="0"/>
                <a:cs typeface="Courier New" panose="02070309020205020404" pitchFamily="49" charset="0"/>
              </a:rPr>
              <a:t>cwnd</a:t>
            </a:r>
            <a:r>
              <a:rPr lang="en-US" altLang="ko-KR" sz="1600" dirty="0">
                <a:latin typeface="Courier New" panose="02070309020205020404" pitchFamily="49" charset="0"/>
                <a:cs typeface="Courier New" panose="02070309020205020404" pitchFamily="49" charset="0"/>
              </a:rPr>
              <a:t>/2</a:t>
            </a:r>
            <a:r>
              <a:rPr lang="en-US" altLang="ko-KR" sz="1600" dirty="0">
                <a:latin typeface="Arial" pitchFamily="34" charset="0"/>
                <a:cs typeface="Arial" pitchFamily="34" charset="0"/>
              </a:rPr>
              <a:t> as in </a:t>
            </a:r>
            <a:r>
              <a:rPr lang="en-US" altLang="ko-KR" sz="1600" dirty="0" smtClean="0">
                <a:latin typeface="Arial" pitchFamily="34" charset="0"/>
                <a:cs typeface="Arial" pitchFamily="34" charset="0"/>
              </a:rPr>
              <a:t>Reno and </a:t>
            </a:r>
            <a:r>
              <a:rPr lang="en-US" altLang="ko-KR" sz="1600" dirty="0" err="1" smtClean="0">
                <a:latin typeface="Courier New" panose="02070309020205020404" pitchFamily="49" charset="0"/>
                <a:cs typeface="Courier New" panose="02070309020205020404" pitchFamily="49" charset="0"/>
              </a:rPr>
              <a:t>cwnd</a:t>
            </a:r>
            <a:r>
              <a:rPr lang="en-US" altLang="ko-KR" sz="1600" dirty="0" smtClean="0">
                <a:latin typeface="Courier New" panose="02070309020205020404" pitchFamily="49" charset="0"/>
                <a:cs typeface="Courier New" panose="02070309020205020404" pitchFamily="49" charset="0"/>
              </a:rPr>
              <a:t>=1</a:t>
            </a:r>
          </a:p>
        </p:txBody>
      </p:sp>
      <p:grpSp>
        <p:nvGrpSpPr>
          <p:cNvPr id="6" name="그룹 5"/>
          <p:cNvGrpSpPr/>
          <p:nvPr/>
        </p:nvGrpSpPr>
        <p:grpSpPr>
          <a:xfrm>
            <a:off x="5580112" y="5459080"/>
            <a:ext cx="3041183" cy="1282287"/>
            <a:chOff x="385228" y="1600200"/>
            <a:chExt cx="7288805" cy="3965112"/>
          </a:xfrm>
          <a:solidFill>
            <a:schemeClr val="bg1"/>
          </a:solidFill>
        </p:grpSpPr>
        <p:sp>
          <p:nvSpPr>
            <p:cNvPr id="7" name="Line 3"/>
            <p:cNvSpPr>
              <a:spLocks noChangeShapeType="1"/>
            </p:cNvSpPr>
            <p:nvPr/>
          </p:nvSpPr>
          <p:spPr bwMode="auto">
            <a:xfrm>
              <a:off x="1055688" y="2286000"/>
              <a:ext cx="0" cy="2514600"/>
            </a:xfrm>
            <a:prstGeom prst="line">
              <a:avLst/>
            </a:prstGeom>
            <a:grpFill/>
            <a:ln w="50800">
              <a:solidFill>
                <a:schemeClr val="tx1"/>
              </a:solidFill>
              <a:round/>
              <a:headEnd type="triangle"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00">
                <a:cs typeface="Arial" pitchFamily="34" charset="0"/>
              </a:endParaRPr>
            </a:p>
          </p:txBody>
        </p:sp>
        <p:sp>
          <p:nvSpPr>
            <p:cNvPr id="8" name="Line 4"/>
            <p:cNvSpPr>
              <a:spLocks noChangeShapeType="1"/>
            </p:cNvSpPr>
            <p:nvPr/>
          </p:nvSpPr>
          <p:spPr bwMode="auto">
            <a:xfrm>
              <a:off x="1055688" y="4800600"/>
              <a:ext cx="6470650" cy="0"/>
            </a:xfrm>
            <a:prstGeom prst="line">
              <a:avLst/>
            </a:prstGeom>
            <a:grpFill/>
            <a:ln w="5080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00">
                <a:cs typeface="Arial" pitchFamily="34" charset="0"/>
              </a:endParaRPr>
            </a:p>
          </p:txBody>
        </p:sp>
        <p:sp>
          <p:nvSpPr>
            <p:cNvPr id="9" name="Text Box 5"/>
            <p:cNvSpPr txBox="1">
              <a:spLocks noChangeArrowheads="1"/>
            </p:cNvSpPr>
            <p:nvPr/>
          </p:nvSpPr>
          <p:spPr bwMode="auto">
            <a:xfrm>
              <a:off x="6737351" y="4841874"/>
              <a:ext cx="936682" cy="380221"/>
            </a:xfrm>
            <a:prstGeom prst="rect">
              <a:avLst/>
            </a:prstGeom>
            <a:grpFill/>
            <a:ln>
              <a:noFill/>
            </a:ln>
            <a:effectLst/>
            <a:extLst>
              <a:ext uri="{91240B29-F687-4F45-9708-019B960494DF}">
                <a14:hiddenLine xmlns:a14="http://schemas.microsoft.com/office/drawing/2010/main" w="508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r>
                <a:rPr lang="en-US" altLang="ko-KR" sz="400" b="1">
                  <a:cs typeface="Arial" pitchFamily="34" charset="0"/>
                </a:rPr>
                <a:t>Time</a:t>
              </a:r>
            </a:p>
          </p:txBody>
        </p:sp>
        <p:sp>
          <p:nvSpPr>
            <p:cNvPr id="11" name="Text Box 6"/>
            <p:cNvSpPr txBox="1">
              <a:spLocks noChangeArrowheads="1"/>
            </p:cNvSpPr>
            <p:nvPr/>
          </p:nvSpPr>
          <p:spPr bwMode="auto">
            <a:xfrm>
              <a:off x="385228" y="1600200"/>
              <a:ext cx="1448851" cy="471474"/>
            </a:xfrm>
            <a:prstGeom prst="rect">
              <a:avLst/>
            </a:prstGeom>
            <a:grpFill/>
            <a:ln>
              <a:noFill/>
            </a:ln>
            <a:effectLst/>
            <a:extLst>
              <a:ext uri="{91240B29-F687-4F45-9708-019B960494DF}">
                <a14:hiddenLine xmlns:a14="http://schemas.microsoft.com/office/drawing/2010/main" w="508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latinLnBrk="1" hangingPunct="1">
                <a:lnSpc>
                  <a:spcPct val="80000"/>
                </a:lnSpc>
              </a:pPr>
              <a:r>
                <a:rPr lang="en-US" altLang="ko-KR" sz="400" b="1">
                  <a:cs typeface="Arial" pitchFamily="34" charset="0"/>
                </a:rPr>
                <a:t>Congestion</a:t>
              </a:r>
            </a:p>
            <a:p>
              <a:pPr algn="ctr" eaLnBrk="1" latinLnBrk="1" hangingPunct="1">
                <a:lnSpc>
                  <a:spcPct val="80000"/>
                </a:lnSpc>
              </a:pPr>
              <a:r>
                <a:rPr lang="en-US" altLang="ko-KR" sz="400" b="1">
                  <a:cs typeface="Arial" pitchFamily="34" charset="0"/>
                </a:rPr>
                <a:t>Window</a:t>
              </a:r>
            </a:p>
          </p:txBody>
        </p:sp>
        <p:sp>
          <p:nvSpPr>
            <p:cNvPr id="12" name="Line 7"/>
            <p:cNvSpPr>
              <a:spLocks noChangeShapeType="1"/>
            </p:cNvSpPr>
            <p:nvPr/>
          </p:nvSpPr>
          <p:spPr bwMode="auto">
            <a:xfrm flipV="1">
              <a:off x="3165475" y="3352800"/>
              <a:ext cx="1125538" cy="838200"/>
            </a:xfrm>
            <a:prstGeom prst="line">
              <a:avLst/>
            </a:prstGeom>
            <a:grpFill/>
            <a:ln w="508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00">
                <a:cs typeface="Arial" pitchFamily="34" charset="0"/>
              </a:endParaRPr>
            </a:p>
          </p:txBody>
        </p:sp>
        <p:sp>
          <p:nvSpPr>
            <p:cNvPr id="13" name="Line 8"/>
            <p:cNvSpPr>
              <a:spLocks noChangeShapeType="1"/>
            </p:cNvSpPr>
            <p:nvPr/>
          </p:nvSpPr>
          <p:spPr bwMode="auto">
            <a:xfrm flipV="1">
              <a:off x="4291013" y="3733800"/>
              <a:ext cx="633412" cy="457200"/>
            </a:xfrm>
            <a:prstGeom prst="line">
              <a:avLst/>
            </a:prstGeom>
            <a:grpFill/>
            <a:ln w="508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00">
                <a:cs typeface="Arial" pitchFamily="34" charset="0"/>
              </a:endParaRPr>
            </a:p>
          </p:txBody>
        </p:sp>
        <p:sp>
          <p:nvSpPr>
            <p:cNvPr id="14" name="Line 9"/>
            <p:cNvSpPr>
              <a:spLocks noChangeShapeType="1"/>
            </p:cNvSpPr>
            <p:nvPr/>
          </p:nvSpPr>
          <p:spPr bwMode="auto">
            <a:xfrm flipV="1">
              <a:off x="4291013" y="3352800"/>
              <a:ext cx="0" cy="838200"/>
            </a:xfrm>
            <a:prstGeom prst="line">
              <a:avLst/>
            </a:prstGeom>
            <a:grpFill/>
            <a:ln w="1905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00">
                <a:cs typeface="Arial" pitchFamily="34" charset="0"/>
              </a:endParaRPr>
            </a:p>
          </p:txBody>
        </p:sp>
        <p:sp>
          <p:nvSpPr>
            <p:cNvPr id="15" name="Line 10"/>
            <p:cNvSpPr>
              <a:spLocks noChangeShapeType="1"/>
            </p:cNvSpPr>
            <p:nvPr/>
          </p:nvSpPr>
          <p:spPr bwMode="auto">
            <a:xfrm>
              <a:off x="4924425" y="3733800"/>
              <a:ext cx="420688" cy="0"/>
            </a:xfrm>
            <a:prstGeom prst="line">
              <a:avLst/>
            </a:prstGeom>
            <a:grp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00">
                <a:cs typeface="Arial" pitchFamily="34" charset="0"/>
              </a:endParaRPr>
            </a:p>
          </p:txBody>
        </p:sp>
        <p:sp>
          <p:nvSpPr>
            <p:cNvPr id="16" name="Line 11"/>
            <p:cNvSpPr>
              <a:spLocks noChangeShapeType="1"/>
            </p:cNvSpPr>
            <p:nvPr/>
          </p:nvSpPr>
          <p:spPr bwMode="auto">
            <a:xfrm flipV="1">
              <a:off x="5345113" y="3733800"/>
              <a:ext cx="0" cy="609600"/>
            </a:xfrm>
            <a:prstGeom prst="line">
              <a:avLst/>
            </a:prstGeom>
            <a:grpFill/>
            <a:ln w="1905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00">
                <a:cs typeface="Arial" pitchFamily="34" charset="0"/>
              </a:endParaRPr>
            </a:p>
          </p:txBody>
        </p:sp>
        <p:sp>
          <p:nvSpPr>
            <p:cNvPr id="18" name="Line 12"/>
            <p:cNvSpPr>
              <a:spLocks noChangeShapeType="1"/>
            </p:cNvSpPr>
            <p:nvPr/>
          </p:nvSpPr>
          <p:spPr bwMode="auto">
            <a:xfrm flipV="1">
              <a:off x="5345113" y="3124200"/>
              <a:ext cx="1617662" cy="1219200"/>
            </a:xfrm>
            <a:prstGeom prst="line">
              <a:avLst/>
            </a:prstGeom>
            <a:grpFill/>
            <a:ln w="508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00">
                <a:cs typeface="Arial" pitchFamily="34" charset="0"/>
              </a:endParaRPr>
            </a:p>
          </p:txBody>
        </p:sp>
        <p:sp>
          <p:nvSpPr>
            <p:cNvPr id="19" name="Line 13"/>
            <p:cNvSpPr>
              <a:spLocks noChangeShapeType="1"/>
            </p:cNvSpPr>
            <p:nvPr/>
          </p:nvSpPr>
          <p:spPr bwMode="auto">
            <a:xfrm flipV="1">
              <a:off x="6962775" y="3124200"/>
              <a:ext cx="0" cy="990600"/>
            </a:xfrm>
            <a:prstGeom prst="line">
              <a:avLst/>
            </a:prstGeom>
            <a:grpFill/>
            <a:ln w="1905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00">
                <a:cs typeface="Arial" pitchFamily="34" charset="0"/>
              </a:endParaRPr>
            </a:p>
          </p:txBody>
        </p:sp>
        <p:sp>
          <p:nvSpPr>
            <p:cNvPr id="20" name="Line 14"/>
            <p:cNvSpPr>
              <a:spLocks noChangeShapeType="1"/>
            </p:cNvSpPr>
            <p:nvPr/>
          </p:nvSpPr>
          <p:spPr bwMode="auto">
            <a:xfrm flipV="1">
              <a:off x="6962775" y="3962400"/>
              <a:ext cx="282575" cy="152400"/>
            </a:xfrm>
            <a:prstGeom prst="line">
              <a:avLst/>
            </a:prstGeom>
            <a:grpFill/>
            <a:ln w="508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00">
                <a:cs typeface="Arial" pitchFamily="34" charset="0"/>
              </a:endParaRPr>
            </a:p>
          </p:txBody>
        </p:sp>
        <p:sp>
          <p:nvSpPr>
            <p:cNvPr id="21" name="Line 15"/>
            <p:cNvSpPr>
              <a:spLocks noChangeShapeType="1"/>
            </p:cNvSpPr>
            <p:nvPr/>
          </p:nvSpPr>
          <p:spPr bwMode="auto">
            <a:xfrm flipV="1">
              <a:off x="1828800" y="3581400"/>
              <a:ext cx="0" cy="1412875"/>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00">
                <a:cs typeface="Arial" pitchFamily="34" charset="0"/>
              </a:endParaRPr>
            </a:p>
          </p:txBody>
        </p:sp>
        <p:sp>
          <p:nvSpPr>
            <p:cNvPr id="22" name="Text Box 16"/>
            <p:cNvSpPr txBox="1">
              <a:spLocks noChangeArrowheads="1"/>
            </p:cNvSpPr>
            <p:nvPr/>
          </p:nvSpPr>
          <p:spPr bwMode="auto">
            <a:xfrm>
              <a:off x="1128382" y="5114923"/>
              <a:ext cx="1099194" cy="433454"/>
            </a:xfrm>
            <a:prstGeom prst="rect">
              <a:avLst/>
            </a:prstGeom>
            <a:grpFill/>
            <a:ln>
              <a:noFill/>
            </a:ln>
            <a:effectLst/>
            <a:extLst>
              <a:ext uri="{91240B29-F687-4F45-9708-019B960494DF}">
                <a14:hiddenLine xmlns:a14="http://schemas.microsoft.com/office/drawing/2010/main" w="508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latinLnBrk="1" hangingPunct="1">
                <a:lnSpc>
                  <a:spcPct val="90000"/>
                </a:lnSpc>
              </a:pPr>
              <a:r>
                <a:rPr lang="en-US" altLang="ko-KR" sz="300" b="1">
                  <a:cs typeface="Arial" pitchFamily="34" charset="0"/>
                </a:rPr>
                <a:t>Initial</a:t>
              </a:r>
            </a:p>
            <a:p>
              <a:pPr algn="ctr" eaLnBrk="1" latinLnBrk="1" hangingPunct="1">
                <a:lnSpc>
                  <a:spcPct val="90000"/>
                </a:lnSpc>
              </a:pPr>
              <a:r>
                <a:rPr lang="en-US" altLang="ko-KR" sz="300" b="1">
                  <a:cs typeface="Arial" pitchFamily="34" charset="0"/>
                </a:rPr>
                <a:t>Slowstart</a:t>
              </a:r>
            </a:p>
          </p:txBody>
        </p:sp>
        <p:sp>
          <p:nvSpPr>
            <p:cNvPr id="23" name="Line 17"/>
            <p:cNvSpPr>
              <a:spLocks noChangeShapeType="1"/>
            </p:cNvSpPr>
            <p:nvPr/>
          </p:nvSpPr>
          <p:spPr bwMode="auto">
            <a:xfrm flipH="1" flipV="1">
              <a:off x="4291013" y="3657600"/>
              <a:ext cx="914400" cy="1414463"/>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00">
                <a:cs typeface="Arial" pitchFamily="34" charset="0"/>
              </a:endParaRPr>
            </a:p>
          </p:txBody>
        </p:sp>
        <p:sp>
          <p:nvSpPr>
            <p:cNvPr id="24" name="Text Box 18"/>
            <p:cNvSpPr txBox="1">
              <a:spLocks noChangeArrowheads="1"/>
            </p:cNvSpPr>
            <p:nvPr/>
          </p:nvSpPr>
          <p:spPr bwMode="auto">
            <a:xfrm>
              <a:off x="4465387" y="5029200"/>
              <a:ext cx="1335580" cy="536112"/>
            </a:xfrm>
            <a:prstGeom prst="rect">
              <a:avLst/>
            </a:prstGeom>
            <a:grpFill/>
            <a:ln>
              <a:noFill/>
            </a:ln>
            <a:effectLst/>
            <a:extLst>
              <a:ext uri="{91240B29-F687-4F45-9708-019B960494DF}">
                <a14:hiddenLine xmlns:a14="http://schemas.microsoft.com/office/drawing/2010/main" w="508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latinLnBrk="1" hangingPunct="1">
                <a:lnSpc>
                  <a:spcPct val="90000"/>
                </a:lnSpc>
              </a:pPr>
              <a:r>
                <a:rPr lang="en-US" altLang="ko-KR" sz="300" b="1">
                  <a:cs typeface="Arial" pitchFamily="34" charset="0"/>
                </a:rPr>
                <a:t>Fast </a:t>
              </a:r>
            </a:p>
            <a:p>
              <a:pPr algn="ctr" eaLnBrk="1" latinLnBrk="1" hangingPunct="1">
                <a:lnSpc>
                  <a:spcPct val="90000"/>
                </a:lnSpc>
              </a:pPr>
              <a:r>
                <a:rPr lang="en-US" altLang="ko-KR" sz="300" b="1">
                  <a:cs typeface="Arial" pitchFamily="34" charset="0"/>
                </a:rPr>
                <a:t>Retransmit</a:t>
              </a:r>
            </a:p>
            <a:p>
              <a:pPr algn="ctr" eaLnBrk="1" latinLnBrk="1" hangingPunct="1">
                <a:lnSpc>
                  <a:spcPct val="90000"/>
                </a:lnSpc>
              </a:pPr>
              <a:r>
                <a:rPr lang="en-US" altLang="ko-KR" sz="300" b="1">
                  <a:cs typeface="Arial" pitchFamily="34" charset="0"/>
                </a:rPr>
                <a:t>and Recovery</a:t>
              </a:r>
            </a:p>
          </p:txBody>
        </p:sp>
        <p:sp>
          <p:nvSpPr>
            <p:cNvPr id="25" name="Line 19"/>
            <p:cNvSpPr>
              <a:spLocks noChangeShapeType="1"/>
            </p:cNvSpPr>
            <p:nvPr/>
          </p:nvSpPr>
          <p:spPr bwMode="auto">
            <a:xfrm flipH="1" flipV="1">
              <a:off x="2743200" y="4038600"/>
              <a:ext cx="492125" cy="1219200"/>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00">
                <a:cs typeface="Arial" pitchFamily="34" charset="0"/>
              </a:endParaRPr>
            </a:p>
          </p:txBody>
        </p:sp>
        <p:sp>
          <p:nvSpPr>
            <p:cNvPr id="26" name="Text Box 20"/>
            <p:cNvSpPr txBox="1">
              <a:spLocks noChangeArrowheads="1"/>
            </p:cNvSpPr>
            <p:nvPr/>
          </p:nvSpPr>
          <p:spPr bwMode="auto">
            <a:xfrm>
              <a:off x="3121487" y="4994276"/>
              <a:ext cx="1099194" cy="536112"/>
            </a:xfrm>
            <a:prstGeom prst="rect">
              <a:avLst/>
            </a:prstGeom>
            <a:grpFill/>
            <a:ln>
              <a:noFill/>
            </a:ln>
            <a:effectLst/>
            <a:extLst>
              <a:ext uri="{91240B29-F687-4F45-9708-019B960494DF}">
                <a14:hiddenLine xmlns:a14="http://schemas.microsoft.com/office/drawing/2010/main" w="508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latinLnBrk="1" hangingPunct="1">
                <a:lnSpc>
                  <a:spcPct val="90000"/>
                </a:lnSpc>
              </a:pPr>
              <a:r>
                <a:rPr lang="en-US" altLang="ko-KR" sz="300" b="1">
                  <a:cs typeface="Arial" pitchFamily="34" charset="0"/>
                </a:rPr>
                <a:t>Slowstart</a:t>
              </a:r>
            </a:p>
            <a:p>
              <a:pPr algn="ctr" eaLnBrk="1" latinLnBrk="1" hangingPunct="1">
                <a:lnSpc>
                  <a:spcPct val="90000"/>
                </a:lnSpc>
              </a:pPr>
              <a:r>
                <a:rPr lang="en-US" altLang="ko-KR" sz="300" b="1">
                  <a:cs typeface="Arial" pitchFamily="34" charset="0"/>
                </a:rPr>
                <a:t>to pace</a:t>
              </a:r>
            </a:p>
            <a:p>
              <a:pPr algn="ctr" eaLnBrk="1" latinLnBrk="1" hangingPunct="1">
                <a:lnSpc>
                  <a:spcPct val="90000"/>
                </a:lnSpc>
              </a:pPr>
              <a:r>
                <a:rPr lang="en-US" altLang="ko-KR" sz="300" b="1">
                  <a:cs typeface="Arial" pitchFamily="34" charset="0"/>
                </a:rPr>
                <a:t>packets</a:t>
              </a:r>
            </a:p>
          </p:txBody>
        </p:sp>
        <p:sp>
          <p:nvSpPr>
            <p:cNvPr id="27" name="Line 21"/>
            <p:cNvSpPr>
              <a:spLocks noChangeShapeType="1"/>
            </p:cNvSpPr>
            <p:nvPr/>
          </p:nvSpPr>
          <p:spPr bwMode="auto">
            <a:xfrm flipV="1">
              <a:off x="2743200" y="3505200"/>
              <a:ext cx="422275" cy="304800"/>
            </a:xfrm>
            <a:prstGeom prst="line">
              <a:avLst/>
            </a:prstGeom>
            <a:grpFill/>
            <a:ln w="508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00">
                <a:cs typeface="Arial" pitchFamily="34" charset="0"/>
              </a:endParaRPr>
            </a:p>
          </p:txBody>
        </p:sp>
        <p:sp>
          <p:nvSpPr>
            <p:cNvPr id="28" name="Line 22"/>
            <p:cNvSpPr>
              <a:spLocks noChangeShapeType="1"/>
            </p:cNvSpPr>
            <p:nvPr/>
          </p:nvSpPr>
          <p:spPr bwMode="auto">
            <a:xfrm flipV="1">
              <a:off x="3165475" y="3505200"/>
              <a:ext cx="0" cy="685800"/>
            </a:xfrm>
            <a:prstGeom prst="line">
              <a:avLst/>
            </a:prstGeom>
            <a:grpFill/>
            <a:ln w="1905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00">
                <a:cs typeface="Arial" pitchFamily="34" charset="0"/>
              </a:endParaRPr>
            </a:p>
          </p:txBody>
        </p:sp>
        <p:sp>
          <p:nvSpPr>
            <p:cNvPr id="29" name="Arc 23"/>
            <p:cNvSpPr>
              <a:spLocks/>
            </p:cNvSpPr>
            <p:nvPr/>
          </p:nvSpPr>
          <p:spPr bwMode="auto">
            <a:xfrm flipV="1">
              <a:off x="1055688" y="2286000"/>
              <a:ext cx="842962" cy="2514600"/>
            </a:xfrm>
            <a:custGeom>
              <a:avLst/>
              <a:gdLst>
                <a:gd name="G0" fmla="+- 0 0 0"/>
                <a:gd name="G1" fmla="+- 21600 0 0"/>
                <a:gd name="G2" fmla="+- 21600 0 0"/>
                <a:gd name="T0" fmla="*/ 0 w 21600"/>
                <a:gd name="T1" fmla="*/ 0 h 23796"/>
                <a:gd name="T2" fmla="*/ 21488 w 21600"/>
                <a:gd name="T3" fmla="*/ 23796 h 23796"/>
                <a:gd name="T4" fmla="*/ 0 w 21600"/>
                <a:gd name="T5" fmla="*/ 21600 h 23796"/>
              </a:gdLst>
              <a:ahLst/>
              <a:cxnLst>
                <a:cxn ang="0">
                  <a:pos x="T0" y="T1"/>
                </a:cxn>
                <a:cxn ang="0">
                  <a:pos x="T2" y="T3"/>
                </a:cxn>
                <a:cxn ang="0">
                  <a:pos x="T4" y="T5"/>
                </a:cxn>
              </a:cxnLst>
              <a:rect l="0" t="0" r="r" b="b"/>
              <a:pathLst>
                <a:path w="21600" h="23796" fill="none" extrusionOk="0">
                  <a:moveTo>
                    <a:pt x="-1" y="0"/>
                  </a:moveTo>
                  <a:cubicBezTo>
                    <a:pt x="11929" y="0"/>
                    <a:pt x="21600" y="9670"/>
                    <a:pt x="21600" y="21600"/>
                  </a:cubicBezTo>
                  <a:cubicBezTo>
                    <a:pt x="21600" y="22333"/>
                    <a:pt x="21562" y="23066"/>
                    <a:pt x="21488" y="23796"/>
                  </a:cubicBezTo>
                </a:path>
                <a:path w="21600" h="23796" stroke="0" extrusionOk="0">
                  <a:moveTo>
                    <a:pt x="-1" y="0"/>
                  </a:moveTo>
                  <a:cubicBezTo>
                    <a:pt x="11929" y="0"/>
                    <a:pt x="21600" y="9670"/>
                    <a:pt x="21600" y="21600"/>
                  </a:cubicBezTo>
                  <a:cubicBezTo>
                    <a:pt x="21600" y="22333"/>
                    <a:pt x="21562" y="23066"/>
                    <a:pt x="21488" y="23796"/>
                  </a:cubicBezTo>
                  <a:lnTo>
                    <a:pt x="0" y="21600"/>
                  </a:lnTo>
                  <a:close/>
                </a:path>
              </a:pathLst>
            </a:custGeom>
            <a:grpFill/>
            <a:ln w="508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00">
                <a:cs typeface="Arial" pitchFamily="34" charset="0"/>
              </a:endParaRPr>
            </a:p>
          </p:txBody>
        </p:sp>
        <p:sp>
          <p:nvSpPr>
            <p:cNvPr id="30" name="Line 24"/>
            <p:cNvSpPr>
              <a:spLocks noChangeShapeType="1"/>
            </p:cNvSpPr>
            <p:nvPr/>
          </p:nvSpPr>
          <p:spPr bwMode="auto">
            <a:xfrm>
              <a:off x="1898650" y="2286000"/>
              <a:ext cx="422275" cy="0"/>
            </a:xfrm>
            <a:prstGeom prst="line">
              <a:avLst/>
            </a:prstGeom>
            <a:grp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00">
                <a:cs typeface="Arial" pitchFamily="34" charset="0"/>
              </a:endParaRPr>
            </a:p>
          </p:txBody>
        </p:sp>
        <p:sp>
          <p:nvSpPr>
            <p:cNvPr id="31" name="Arc 25"/>
            <p:cNvSpPr>
              <a:spLocks/>
            </p:cNvSpPr>
            <p:nvPr/>
          </p:nvSpPr>
          <p:spPr bwMode="auto">
            <a:xfrm flipV="1">
              <a:off x="2320925" y="3810000"/>
              <a:ext cx="422275" cy="990600"/>
            </a:xfrm>
            <a:custGeom>
              <a:avLst/>
              <a:gdLst>
                <a:gd name="G0" fmla="+- 0 0 0"/>
                <a:gd name="G1" fmla="+- 21600 0 0"/>
                <a:gd name="G2" fmla="+- 21600 0 0"/>
                <a:gd name="T0" fmla="*/ 0 w 21600"/>
                <a:gd name="T1" fmla="*/ 0 h 23796"/>
                <a:gd name="T2" fmla="*/ 21488 w 21600"/>
                <a:gd name="T3" fmla="*/ 23796 h 23796"/>
                <a:gd name="T4" fmla="*/ 0 w 21600"/>
                <a:gd name="T5" fmla="*/ 21600 h 23796"/>
              </a:gdLst>
              <a:ahLst/>
              <a:cxnLst>
                <a:cxn ang="0">
                  <a:pos x="T0" y="T1"/>
                </a:cxn>
                <a:cxn ang="0">
                  <a:pos x="T2" y="T3"/>
                </a:cxn>
                <a:cxn ang="0">
                  <a:pos x="T4" y="T5"/>
                </a:cxn>
              </a:cxnLst>
              <a:rect l="0" t="0" r="r" b="b"/>
              <a:pathLst>
                <a:path w="21600" h="23796" fill="none" extrusionOk="0">
                  <a:moveTo>
                    <a:pt x="-1" y="0"/>
                  </a:moveTo>
                  <a:cubicBezTo>
                    <a:pt x="11929" y="0"/>
                    <a:pt x="21600" y="9670"/>
                    <a:pt x="21600" y="21600"/>
                  </a:cubicBezTo>
                  <a:cubicBezTo>
                    <a:pt x="21600" y="22333"/>
                    <a:pt x="21562" y="23066"/>
                    <a:pt x="21488" y="23796"/>
                  </a:cubicBezTo>
                </a:path>
                <a:path w="21600" h="23796" stroke="0" extrusionOk="0">
                  <a:moveTo>
                    <a:pt x="-1" y="0"/>
                  </a:moveTo>
                  <a:cubicBezTo>
                    <a:pt x="11929" y="0"/>
                    <a:pt x="21600" y="9670"/>
                    <a:pt x="21600" y="21600"/>
                  </a:cubicBezTo>
                  <a:cubicBezTo>
                    <a:pt x="21600" y="22333"/>
                    <a:pt x="21562" y="23066"/>
                    <a:pt x="21488" y="23796"/>
                  </a:cubicBezTo>
                  <a:lnTo>
                    <a:pt x="0" y="21600"/>
                  </a:lnTo>
                  <a:close/>
                </a:path>
              </a:pathLst>
            </a:custGeom>
            <a:grpFill/>
            <a:ln w="508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00">
                <a:cs typeface="Arial" pitchFamily="34" charset="0"/>
              </a:endParaRPr>
            </a:p>
          </p:txBody>
        </p:sp>
        <p:sp>
          <p:nvSpPr>
            <p:cNvPr id="32" name="Line 26"/>
            <p:cNvSpPr>
              <a:spLocks noChangeShapeType="1"/>
            </p:cNvSpPr>
            <p:nvPr/>
          </p:nvSpPr>
          <p:spPr bwMode="auto">
            <a:xfrm flipV="1">
              <a:off x="2320925" y="2286000"/>
              <a:ext cx="0" cy="2514600"/>
            </a:xfrm>
            <a:prstGeom prst="line">
              <a:avLst/>
            </a:prstGeom>
            <a:grpFill/>
            <a:ln w="1905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00">
                <a:cs typeface="Arial" pitchFamily="34" charset="0"/>
              </a:endParaRPr>
            </a:p>
          </p:txBody>
        </p:sp>
        <p:sp>
          <p:nvSpPr>
            <p:cNvPr id="33" name="Text Box 27"/>
            <p:cNvSpPr txBox="1">
              <a:spLocks noChangeArrowheads="1"/>
            </p:cNvSpPr>
            <p:nvPr/>
          </p:nvSpPr>
          <p:spPr bwMode="auto">
            <a:xfrm>
              <a:off x="5573463" y="1828800"/>
              <a:ext cx="1094270" cy="536112"/>
            </a:xfrm>
            <a:prstGeom prst="rect">
              <a:avLst/>
            </a:prstGeom>
            <a:grpFill/>
            <a:ln>
              <a:noFill/>
            </a:ln>
            <a:effectLst/>
            <a:extLst>
              <a:ext uri="{91240B29-F687-4F45-9708-019B960494DF}">
                <a14:hiddenLine xmlns:a14="http://schemas.microsoft.com/office/drawing/2010/main" w="508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latinLnBrk="1" hangingPunct="1">
                <a:lnSpc>
                  <a:spcPct val="90000"/>
                </a:lnSpc>
              </a:pPr>
              <a:r>
                <a:rPr lang="en-US" altLang="ko-KR" sz="300" b="1">
                  <a:cs typeface="Arial" pitchFamily="34" charset="0"/>
                </a:rPr>
                <a:t>Timeouts</a:t>
              </a:r>
            </a:p>
            <a:p>
              <a:pPr algn="ctr" eaLnBrk="1" latinLnBrk="1" hangingPunct="1">
                <a:lnSpc>
                  <a:spcPct val="90000"/>
                </a:lnSpc>
              </a:pPr>
              <a:r>
                <a:rPr lang="en-US" altLang="ko-KR" sz="300" b="1">
                  <a:cs typeface="Arial" pitchFamily="34" charset="0"/>
                </a:rPr>
                <a:t>may still</a:t>
              </a:r>
            </a:p>
            <a:p>
              <a:pPr algn="ctr" eaLnBrk="1" latinLnBrk="1" hangingPunct="1">
                <a:lnSpc>
                  <a:spcPct val="90000"/>
                </a:lnSpc>
              </a:pPr>
              <a:r>
                <a:rPr lang="en-US" altLang="ko-KR" sz="300" b="1">
                  <a:cs typeface="Arial" pitchFamily="34" charset="0"/>
                </a:rPr>
                <a:t>occur</a:t>
              </a:r>
            </a:p>
          </p:txBody>
        </p:sp>
        <p:sp>
          <p:nvSpPr>
            <p:cNvPr id="34" name="Line 28"/>
            <p:cNvSpPr>
              <a:spLocks noChangeShapeType="1"/>
            </p:cNvSpPr>
            <p:nvPr/>
          </p:nvSpPr>
          <p:spPr bwMode="auto">
            <a:xfrm flipH="1">
              <a:off x="5133975" y="2590800"/>
              <a:ext cx="633413" cy="1143000"/>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00">
                <a:cs typeface="Arial" pitchFamily="34" charset="0"/>
              </a:endParaRPr>
            </a:p>
          </p:txBody>
        </p:sp>
      </p:grpSp>
      <p:sp>
        <p:nvSpPr>
          <p:cNvPr id="2" name="자유형 1"/>
          <p:cNvSpPr/>
          <p:nvPr/>
        </p:nvSpPr>
        <p:spPr bwMode="auto">
          <a:xfrm>
            <a:off x="5899868" y="5685183"/>
            <a:ext cx="2767054" cy="821128"/>
          </a:xfrm>
          <a:custGeom>
            <a:avLst/>
            <a:gdLst>
              <a:gd name="connsiteX0" fmla="*/ 0 w 2767054"/>
              <a:gd name="connsiteY0" fmla="*/ 787179 h 821128"/>
              <a:gd name="connsiteX1" fmla="*/ 39756 w 2767054"/>
              <a:gd name="connsiteY1" fmla="*/ 755374 h 821128"/>
              <a:gd name="connsiteX2" fmla="*/ 47708 w 2767054"/>
              <a:gd name="connsiteY2" fmla="*/ 699714 h 821128"/>
              <a:gd name="connsiteX3" fmla="*/ 71562 w 2767054"/>
              <a:gd name="connsiteY3" fmla="*/ 644055 h 821128"/>
              <a:gd name="connsiteX4" fmla="*/ 95415 w 2767054"/>
              <a:gd name="connsiteY4" fmla="*/ 636104 h 821128"/>
              <a:gd name="connsiteX5" fmla="*/ 79513 w 2767054"/>
              <a:gd name="connsiteY5" fmla="*/ 659958 h 821128"/>
              <a:gd name="connsiteX6" fmla="*/ 103367 w 2767054"/>
              <a:gd name="connsiteY6" fmla="*/ 667909 h 821128"/>
              <a:gd name="connsiteX7" fmla="*/ 111318 w 2767054"/>
              <a:gd name="connsiteY7" fmla="*/ 644055 h 821128"/>
              <a:gd name="connsiteX8" fmla="*/ 127221 w 2767054"/>
              <a:gd name="connsiteY8" fmla="*/ 620201 h 821128"/>
              <a:gd name="connsiteX9" fmla="*/ 143123 w 2767054"/>
              <a:gd name="connsiteY9" fmla="*/ 564542 h 821128"/>
              <a:gd name="connsiteX10" fmla="*/ 159026 w 2767054"/>
              <a:gd name="connsiteY10" fmla="*/ 508883 h 821128"/>
              <a:gd name="connsiteX11" fmla="*/ 174929 w 2767054"/>
              <a:gd name="connsiteY11" fmla="*/ 485029 h 821128"/>
              <a:gd name="connsiteX12" fmla="*/ 206734 w 2767054"/>
              <a:gd name="connsiteY12" fmla="*/ 389614 h 821128"/>
              <a:gd name="connsiteX13" fmla="*/ 214685 w 2767054"/>
              <a:gd name="connsiteY13" fmla="*/ 365760 h 821128"/>
              <a:gd name="connsiteX14" fmla="*/ 222636 w 2767054"/>
              <a:gd name="connsiteY14" fmla="*/ 341906 h 821128"/>
              <a:gd name="connsiteX15" fmla="*/ 246490 w 2767054"/>
              <a:gd name="connsiteY15" fmla="*/ 254441 h 821128"/>
              <a:gd name="connsiteX16" fmla="*/ 254442 w 2767054"/>
              <a:gd name="connsiteY16" fmla="*/ 230587 h 821128"/>
              <a:gd name="connsiteX17" fmla="*/ 278295 w 2767054"/>
              <a:gd name="connsiteY17" fmla="*/ 214685 h 821128"/>
              <a:gd name="connsiteX18" fmla="*/ 310101 w 2767054"/>
              <a:gd name="connsiteY18" fmla="*/ 143123 h 821128"/>
              <a:gd name="connsiteX19" fmla="*/ 302149 w 2767054"/>
              <a:gd name="connsiteY19" fmla="*/ 111318 h 821128"/>
              <a:gd name="connsiteX20" fmla="*/ 286247 w 2767054"/>
              <a:gd name="connsiteY20" fmla="*/ 63610 h 821128"/>
              <a:gd name="connsiteX21" fmla="*/ 294198 w 2767054"/>
              <a:gd name="connsiteY21" fmla="*/ 15902 h 821128"/>
              <a:gd name="connsiteX22" fmla="*/ 405516 w 2767054"/>
              <a:gd name="connsiteY22" fmla="*/ 7951 h 821128"/>
              <a:gd name="connsiteX23" fmla="*/ 429370 w 2767054"/>
              <a:gd name="connsiteY23" fmla="*/ 0 h 821128"/>
              <a:gd name="connsiteX24" fmla="*/ 469127 w 2767054"/>
              <a:gd name="connsiteY24" fmla="*/ 87464 h 821128"/>
              <a:gd name="connsiteX25" fmla="*/ 477078 w 2767054"/>
              <a:gd name="connsiteY25" fmla="*/ 111318 h 821128"/>
              <a:gd name="connsiteX26" fmla="*/ 485029 w 2767054"/>
              <a:gd name="connsiteY26" fmla="*/ 143123 h 821128"/>
              <a:gd name="connsiteX27" fmla="*/ 500932 w 2767054"/>
              <a:gd name="connsiteY27" fmla="*/ 206734 h 821128"/>
              <a:gd name="connsiteX28" fmla="*/ 524786 w 2767054"/>
              <a:gd name="connsiteY28" fmla="*/ 246490 h 821128"/>
              <a:gd name="connsiteX29" fmla="*/ 516835 w 2767054"/>
              <a:gd name="connsiteY29" fmla="*/ 556591 h 821128"/>
              <a:gd name="connsiteX30" fmla="*/ 508883 w 2767054"/>
              <a:gd name="connsiteY30" fmla="*/ 580445 h 821128"/>
              <a:gd name="connsiteX31" fmla="*/ 516835 w 2767054"/>
              <a:gd name="connsiteY31" fmla="*/ 755374 h 821128"/>
              <a:gd name="connsiteX32" fmla="*/ 588396 w 2767054"/>
              <a:gd name="connsiteY32" fmla="*/ 699714 h 821128"/>
              <a:gd name="connsiteX33" fmla="*/ 604299 w 2767054"/>
              <a:gd name="connsiteY33" fmla="*/ 652007 h 821128"/>
              <a:gd name="connsiteX34" fmla="*/ 612250 w 2767054"/>
              <a:gd name="connsiteY34" fmla="*/ 532737 h 821128"/>
              <a:gd name="connsiteX35" fmla="*/ 620202 w 2767054"/>
              <a:gd name="connsiteY35" fmla="*/ 508883 h 821128"/>
              <a:gd name="connsiteX36" fmla="*/ 628153 w 2767054"/>
              <a:gd name="connsiteY36" fmla="*/ 469127 h 821128"/>
              <a:gd name="connsiteX37" fmla="*/ 652007 w 2767054"/>
              <a:gd name="connsiteY37" fmla="*/ 453224 h 821128"/>
              <a:gd name="connsiteX38" fmla="*/ 675861 w 2767054"/>
              <a:gd name="connsiteY38" fmla="*/ 429370 h 821128"/>
              <a:gd name="connsiteX39" fmla="*/ 723569 w 2767054"/>
              <a:gd name="connsiteY39" fmla="*/ 413467 h 821128"/>
              <a:gd name="connsiteX40" fmla="*/ 771276 w 2767054"/>
              <a:gd name="connsiteY40" fmla="*/ 381662 h 821128"/>
              <a:gd name="connsiteX41" fmla="*/ 834887 w 2767054"/>
              <a:gd name="connsiteY41" fmla="*/ 389614 h 821128"/>
              <a:gd name="connsiteX42" fmla="*/ 866692 w 2767054"/>
              <a:gd name="connsiteY42" fmla="*/ 437321 h 821128"/>
              <a:gd name="connsiteX43" fmla="*/ 874643 w 2767054"/>
              <a:gd name="connsiteY43" fmla="*/ 461175 h 821128"/>
              <a:gd name="connsiteX44" fmla="*/ 898497 w 2767054"/>
              <a:gd name="connsiteY44" fmla="*/ 469127 h 821128"/>
              <a:gd name="connsiteX45" fmla="*/ 985962 w 2767054"/>
              <a:gd name="connsiteY45" fmla="*/ 461175 h 821128"/>
              <a:gd name="connsiteX46" fmla="*/ 954156 w 2767054"/>
              <a:gd name="connsiteY46" fmla="*/ 445273 h 821128"/>
              <a:gd name="connsiteX47" fmla="*/ 922351 w 2767054"/>
              <a:gd name="connsiteY47" fmla="*/ 437321 h 821128"/>
              <a:gd name="connsiteX48" fmla="*/ 993913 w 2767054"/>
              <a:gd name="connsiteY48" fmla="*/ 413467 h 821128"/>
              <a:gd name="connsiteX49" fmla="*/ 1017767 w 2767054"/>
              <a:gd name="connsiteY49" fmla="*/ 397565 h 821128"/>
              <a:gd name="connsiteX50" fmla="*/ 1089329 w 2767054"/>
              <a:gd name="connsiteY50" fmla="*/ 373711 h 821128"/>
              <a:gd name="connsiteX51" fmla="*/ 1137036 w 2767054"/>
              <a:gd name="connsiteY51" fmla="*/ 357808 h 821128"/>
              <a:gd name="connsiteX52" fmla="*/ 1208598 w 2767054"/>
              <a:gd name="connsiteY52" fmla="*/ 302149 h 821128"/>
              <a:gd name="connsiteX53" fmla="*/ 1280160 w 2767054"/>
              <a:gd name="connsiteY53" fmla="*/ 318052 h 821128"/>
              <a:gd name="connsiteX54" fmla="*/ 1304014 w 2767054"/>
              <a:gd name="connsiteY54" fmla="*/ 341906 h 821128"/>
              <a:gd name="connsiteX55" fmla="*/ 1351722 w 2767054"/>
              <a:gd name="connsiteY55" fmla="*/ 357808 h 821128"/>
              <a:gd name="connsiteX56" fmla="*/ 1375575 w 2767054"/>
              <a:gd name="connsiteY56" fmla="*/ 349857 h 821128"/>
              <a:gd name="connsiteX57" fmla="*/ 1391478 w 2767054"/>
              <a:gd name="connsiteY57" fmla="*/ 326003 h 821128"/>
              <a:gd name="connsiteX58" fmla="*/ 1415332 w 2767054"/>
              <a:gd name="connsiteY58" fmla="*/ 310100 h 821128"/>
              <a:gd name="connsiteX59" fmla="*/ 1439186 w 2767054"/>
              <a:gd name="connsiteY59" fmla="*/ 318052 h 821128"/>
              <a:gd name="connsiteX60" fmla="*/ 1407381 w 2767054"/>
              <a:gd name="connsiteY60" fmla="*/ 326003 h 821128"/>
              <a:gd name="connsiteX61" fmla="*/ 1383527 w 2767054"/>
              <a:gd name="connsiteY61" fmla="*/ 333954 h 821128"/>
              <a:gd name="connsiteX62" fmla="*/ 1335819 w 2767054"/>
              <a:gd name="connsiteY62" fmla="*/ 341906 h 821128"/>
              <a:gd name="connsiteX63" fmla="*/ 1558455 w 2767054"/>
              <a:gd name="connsiteY63" fmla="*/ 326003 h 821128"/>
              <a:gd name="connsiteX64" fmla="*/ 1741335 w 2767054"/>
              <a:gd name="connsiteY64" fmla="*/ 349857 h 821128"/>
              <a:gd name="connsiteX65" fmla="*/ 1757238 w 2767054"/>
              <a:gd name="connsiteY65" fmla="*/ 373711 h 821128"/>
              <a:gd name="connsiteX66" fmla="*/ 1757238 w 2767054"/>
              <a:gd name="connsiteY66" fmla="*/ 564542 h 821128"/>
              <a:gd name="connsiteX67" fmla="*/ 1749287 w 2767054"/>
              <a:gd name="connsiteY67" fmla="*/ 604299 h 821128"/>
              <a:gd name="connsiteX68" fmla="*/ 1741335 w 2767054"/>
              <a:gd name="connsiteY68" fmla="*/ 675860 h 821128"/>
              <a:gd name="connsiteX69" fmla="*/ 1749287 w 2767054"/>
              <a:gd name="connsiteY69" fmla="*/ 818984 h 821128"/>
              <a:gd name="connsiteX70" fmla="*/ 1765189 w 2767054"/>
              <a:gd name="connsiteY70" fmla="*/ 795130 h 821128"/>
              <a:gd name="connsiteX71" fmla="*/ 1773141 w 2767054"/>
              <a:gd name="connsiteY71" fmla="*/ 683812 h 821128"/>
              <a:gd name="connsiteX72" fmla="*/ 1789043 w 2767054"/>
              <a:gd name="connsiteY72" fmla="*/ 659958 h 821128"/>
              <a:gd name="connsiteX73" fmla="*/ 1804946 w 2767054"/>
              <a:gd name="connsiteY73" fmla="*/ 596347 h 821128"/>
              <a:gd name="connsiteX74" fmla="*/ 1820849 w 2767054"/>
              <a:gd name="connsiteY74" fmla="*/ 429370 h 821128"/>
              <a:gd name="connsiteX75" fmla="*/ 1828800 w 2767054"/>
              <a:gd name="connsiteY75" fmla="*/ 405516 h 821128"/>
              <a:gd name="connsiteX76" fmla="*/ 1812897 w 2767054"/>
              <a:gd name="connsiteY76" fmla="*/ 349857 h 821128"/>
              <a:gd name="connsiteX77" fmla="*/ 1820849 w 2767054"/>
              <a:gd name="connsiteY77" fmla="*/ 326003 h 821128"/>
              <a:gd name="connsiteX78" fmla="*/ 1868556 w 2767054"/>
              <a:gd name="connsiteY78" fmla="*/ 318052 h 821128"/>
              <a:gd name="connsiteX79" fmla="*/ 1916264 w 2767054"/>
              <a:gd name="connsiteY79" fmla="*/ 286247 h 821128"/>
              <a:gd name="connsiteX80" fmla="*/ 2099144 w 2767054"/>
              <a:gd name="connsiteY80" fmla="*/ 262393 h 821128"/>
              <a:gd name="connsiteX81" fmla="*/ 2122998 w 2767054"/>
              <a:gd name="connsiteY81" fmla="*/ 246490 h 821128"/>
              <a:gd name="connsiteX82" fmla="*/ 2170706 w 2767054"/>
              <a:gd name="connsiteY82" fmla="*/ 230587 h 821128"/>
              <a:gd name="connsiteX83" fmla="*/ 2186609 w 2767054"/>
              <a:gd name="connsiteY83" fmla="*/ 198782 h 821128"/>
              <a:gd name="connsiteX84" fmla="*/ 2282024 w 2767054"/>
              <a:gd name="connsiteY84" fmla="*/ 190831 h 821128"/>
              <a:gd name="connsiteX85" fmla="*/ 2305878 w 2767054"/>
              <a:gd name="connsiteY85" fmla="*/ 182880 h 821128"/>
              <a:gd name="connsiteX86" fmla="*/ 2417196 w 2767054"/>
              <a:gd name="connsiteY86" fmla="*/ 190831 h 821128"/>
              <a:gd name="connsiteX87" fmla="*/ 2433099 w 2767054"/>
              <a:gd name="connsiteY87" fmla="*/ 214685 h 821128"/>
              <a:gd name="connsiteX88" fmla="*/ 2449002 w 2767054"/>
              <a:gd name="connsiteY88" fmla="*/ 278295 h 821128"/>
              <a:gd name="connsiteX89" fmla="*/ 2480807 w 2767054"/>
              <a:gd name="connsiteY89" fmla="*/ 206734 h 821128"/>
              <a:gd name="connsiteX90" fmla="*/ 2528515 w 2767054"/>
              <a:gd name="connsiteY90" fmla="*/ 190831 h 821128"/>
              <a:gd name="connsiteX91" fmla="*/ 2647784 w 2767054"/>
              <a:gd name="connsiteY91" fmla="*/ 198782 h 821128"/>
              <a:gd name="connsiteX92" fmla="*/ 2671638 w 2767054"/>
              <a:gd name="connsiteY92" fmla="*/ 206734 h 821128"/>
              <a:gd name="connsiteX93" fmla="*/ 2711395 w 2767054"/>
              <a:gd name="connsiteY93" fmla="*/ 214685 h 821128"/>
              <a:gd name="connsiteX94" fmla="*/ 2767054 w 2767054"/>
              <a:gd name="connsiteY94" fmla="*/ 214685 h 821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2767054" h="821128">
                <a:moveTo>
                  <a:pt x="0" y="787179"/>
                </a:moveTo>
                <a:cubicBezTo>
                  <a:pt x="13252" y="776577"/>
                  <a:pt x="31629" y="770273"/>
                  <a:pt x="39756" y="755374"/>
                </a:cubicBezTo>
                <a:cubicBezTo>
                  <a:pt x="48730" y="738921"/>
                  <a:pt x="44355" y="718153"/>
                  <a:pt x="47708" y="699714"/>
                </a:cubicBezTo>
                <a:cubicBezTo>
                  <a:pt x="50959" y="681833"/>
                  <a:pt x="55734" y="656717"/>
                  <a:pt x="71562" y="644055"/>
                </a:cubicBezTo>
                <a:cubicBezTo>
                  <a:pt x="78107" y="638819"/>
                  <a:pt x="87464" y="638754"/>
                  <a:pt x="95415" y="636104"/>
                </a:cubicBezTo>
                <a:cubicBezTo>
                  <a:pt x="90114" y="644055"/>
                  <a:pt x="77195" y="650687"/>
                  <a:pt x="79513" y="659958"/>
                </a:cubicBezTo>
                <a:cubicBezTo>
                  <a:pt x="81546" y="668089"/>
                  <a:pt x="95870" y="671657"/>
                  <a:pt x="103367" y="667909"/>
                </a:cubicBezTo>
                <a:cubicBezTo>
                  <a:pt x="110864" y="664161"/>
                  <a:pt x="107570" y="651552"/>
                  <a:pt x="111318" y="644055"/>
                </a:cubicBezTo>
                <a:cubicBezTo>
                  <a:pt x="115592" y="635508"/>
                  <a:pt x="121920" y="628152"/>
                  <a:pt x="127221" y="620201"/>
                </a:cubicBezTo>
                <a:cubicBezTo>
                  <a:pt x="152064" y="520826"/>
                  <a:pt x="120320" y="644351"/>
                  <a:pt x="143123" y="564542"/>
                </a:cubicBezTo>
                <a:cubicBezTo>
                  <a:pt x="146518" y="552660"/>
                  <a:pt x="152674" y="521587"/>
                  <a:pt x="159026" y="508883"/>
                </a:cubicBezTo>
                <a:cubicBezTo>
                  <a:pt x="163300" y="500336"/>
                  <a:pt x="169628" y="492980"/>
                  <a:pt x="174929" y="485029"/>
                </a:cubicBezTo>
                <a:lnTo>
                  <a:pt x="206734" y="389614"/>
                </a:lnTo>
                <a:lnTo>
                  <a:pt x="214685" y="365760"/>
                </a:lnTo>
                <a:cubicBezTo>
                  <a:pt x="217335" y="357809"/>
                  <a:pt x="220992" y="350125"/>
                  <a:pt x="222636" y="341906"/>
                </a:cubicBezTo>
                <a:cubicBezTo>
                  <a:pt x="233875" y="285717"/>
                  <a:pt x="226316" y="314964"/>
                  <a:pt x="246490" y="254441"/>
                </a:cubicBezTo>
                <a:cubicBezTo>
                  <a:pt x="249140" y="246490"/>
                  <a:pt x="247468" y="235236"/>
                  <a:pt x="254442" y="230587"/>
                </a:cubicBezTo>
                <a:lnTo>
                  <a:pt x="278295" y="214685"/>
                </a:lnTo>
                <a:cubicBezTo>
                  <a:pt x="297220" y="157911"/>
                  <a:pt x="284899" y="180925"/>
                  <a:pt x="310101" y="143123"/>
                </a:cubicBezTo>
                <a:cubicBezTo>
                  <a:pt x="307450" y="132521"/>
                  <a:pt x="305289" y="121785"/>
                  <a:pt x="302149" y="111318"/>
                </a:cubicBezTo>
                <a:cubicBezTo>
                  <a:pt x="297332" y="95262"/>
                  <a:pt x="286247" y="63610"/>
                  <a:pt x="286247" y="63610"/>
                </a:cubicBezTo>
                <a:cubicBezTo>
                  <a:pt x="288897" y="47707"/>
                  <a:pt x="279589" y="22720"/>
                  <a:pt x="294198" y="15902"/>
                </a:cubicBezTo>
                <a:cubicBezTo>
                  <a:pt x="327908" y="170"/>
                  <a:pt x="368570" y="12297"/>
                  <a:pt x="405516" y="7951"/>
                </a:cubicBezTo>
                <a:cubicBezTo>
                  <a:pt x="413840" y="6972"/>
                  <a:pt x="421419" y="2650"/>
                  <a:pt x="429370" y="0"/>
                </a:cubicBezTo>
                <a:cubicBezTo>
                  <a:pt x="479773" y="16800"/>
                  <a:pt x="448656" y="-1242"/>
                  <a:pt x="469127" y="87464"/>
                </a:cubicBezTo>
                <a:cubicBezTo>
                  <a:pt x="471012" y="95631"/>
                  <a:pt x="474776" y="103259"/>
                  <a:pt x="477078" y="111318"/>
                </a:cubicBezTo>
                <a:cubicBezTo>
                  <a:pt x="480080" y="121825"/>
                  <a:pt x="482658" y="132455"/>
                  <a:pt x="485029" y="143123"/>
                </a:cubicBezTo>
                <a:cubicBezTo>
                  <a:pt x="488657" y="159448"/>
                  <a:pt x="492408" y="189687"/>
                  <a:pt x="500932" y="206734"/>
                </a:cubicBezTo>
                <a:cubicBezTo>
                  <a:pt x="507843" y="220557"/>
                  <a:pt x="516835" y="233238"/>
                  <a:pt x="524786" y="246490"/>
                </a:cubicBezTo>
                <a:cubicBezTo>
                  <a:pt x="522136" y="349857"/>
                  <a:pt x="521753" y="453307"/>
                  <a:pt x="516835" y="556591"/>
                </a:cubicBezTo>
                <a:cubicBezTo>
                  <a:pt x="516436" y="564963"/>
                  <a:pt x="508883" y="572063"/>
                  <a:pt x="508883" y="580445"/>
                </a:cubicBezTo>
                <a:cubicBezTo>
                  <a:pt x="508883" y="638815"/>
                  <a:pt x="514184" y="697064"/>
                  <a:pt x="516835" y="755374"/>
                </a:cubicBezTo>
                <a:cubicBezTo>
                  <a:pt x="560445" y="746651"/>
                  <a:pt x="570148" y="754456"/>
                  <a:pt x="588396" y="699714"/>
                </a:cubicBezTo>
                <a:lnTo>
                  <a:pt x="604299" y="652007"/>
                </a:lnTo>
                <a:cubicBezTo>
                  <a:pt x="606949" y="612250"/>
                  <a:pt x="607850" y="572338"/>
                  <a:pt x="612250" y="532737"/>
                </a:cubicBezTo>
                <a:cubicBezTo>
                  <a:pt x="613176" y="524407"/>
                  <a:pt x="618169" y="517014"/>
                  <a:pt x="620202" y="508883"/>
                </a:cubicBezTo>
                <a:cubicBezTo>
                  <a:pt x="623480" y="495772"/>
                  <a:pt x="621448" y="480861"/>
                  <a:pt x="628153" y="469127"/>
                </a:cubicBezTo>
                <a:cubicBezTo>
                  <a:pt x="632894" y="460830"/>
                  <a:pt x="644666" y="459342"/>
                  <a:pt x="652007" y="453224"/>
                </a:cubicBezTo>
                <a:cubicBezTo>
                  <a:pt x="660646" y="446025"/>
                  <a:pt x="666031" y="434831"/>
                  <a:pt x="675861" y="429370"/>
                </a:cubicBezTo>
                <a:cubicBezTo>
                  <a:pt x="690514" y="421229"/>
                  <a:pt x="709621" y="422765"/>
                  <a:pt x="723569" y="413467"/>
                </a:cubicBezTo>
                <a:lnTo>
                  <a:pt x="771276" y="381662"/>
                </a:lnTo>
                <a:cubicBezTo>
                  <a:pt x="792480" y="384313"/>
                  <a:pt x="816429" y="378847"/>
                  <a:pt x="834887" y="389614"/>
                </a:cubicBezTo>
                <a:cubicBezTo>
                  <a:pt x="851396" y="399244"/>
                  <a:pt x="866692" y="437321"/>
                  <a:pt x="866692" y="437321"/>
                </a:cubicBezTo>
                <a:cubicBezTo>
                  <a:pt x="869342" y="445272"/>
                  <a:pt x="868717" y="455248"/>
                  <a:pt x="874643" y="461175"/>
                </a:cubicBezTo>
                <a:cubicBezTo>
                  <a:pt x="880570" y="467102"/>
                  <a:pt x="890115" y="469127"/>
                  <a:pt x="898497" y="469127"/>
                </a:cubicBezTo>
                <a:cubicBezTo>
                  <a:pt x="927772" y="469127"/>
                  <a:pt x="956807" y="463826"/>
                  <a:pt x="985962" y="461175"/>
                </a:cubicBezTo>
                <a:cubicBezTo>
                  <a:pt x="975360" y="455874"/>
                  <a:pt x="965255" y="449435"/>
                  <a:pt x="954156" y="445273"/>
                </a:cubicBezTo>
                <a:cubicBezTo>
                  <a:pt x="943924" y="441436"/>
                  <a:pt x="916289" y="446414"/>
                  <a:pt x="922351" y="437321"/>
                </a:cubicBezTo>
                <a:cubicBezTo>
                  <a:pt x="931888" y="423016"/>
                  <a:pt x="977218" y="424596"/>
                  <a:pt x="993913" y="413467"/>
                </a:cubicBezTo>
                <a:cubicBezTo>
                  <a:pt x="1001864" y="408166"/>
                  <a:pt x="1009034" y="401446"/>
                  <a:pt x="1017767" y="397565"/>
                </a:cubicBezTo>
                <a:cubicBezTo>
                  <a:pt x="1017779" y="397560"/>
                  <a:pt x="1077396" y="377689"/>
                  <a:pt x="1089329" y="373711"/>
                </a:cubicBezTo>
                <a:cubicBezTo>
                  <a:pt x="1089333" y="373710"/>
                  <a:pt x="1137033" y="357810"/>
                  <a:pt x="1137036" y="357808"/>
                </a:cubicBezTo>
                <a:cubicBezTo>
                  <a:pt x="1194100" y="319766"/>
                  <a:pt x="1171229" y="339518"/>
                  <a:pt x="1208598" y="302149"/>
                </a:cubicBezTo>
                <a:cubicBezTo>
                  <a:pt x="1232452" y="307450"/>
                  <a:pt x="1257604" y="308654"/>
                  <a:pt x="1280160" y="318052"/>
                </a:cubicBezTo>
                <a:cubicBezTo>
                  <a:pt x="1290540" y="322377"/>
                  <a:pt x="1294184" y="336445"/>
                  <a:pt x="1304014" y="341906"/>
                </a:cubicBezTo>
                <a:cubicBezTo>
                  <a:pt x="1318667" y="350047"/>
                  <a:pt x="1351722" y="357808"/>
                  <a:pt x="1351722" y="357808"/>
                </a:cubicBezTo>
                <a:cubicBezTo>
                  <a:pt x="1359673" y="355158"/>
                  <a:pt x="1369030" y="355093"/>
                  <a:pt x="1375575" y="349857"/>
                </a:cubicBezTo>
                <a:cubicBezTo>
                  <a:pt x="1383037" y="343887"/>
                  <a:pt x="1384721" y="332760"/>
                  <a:pt x="1391478" y="326003"/>
                </a:cubicBezTo>
                <a:cubicBezTo>
                  <a:pt x="1398235" y="319246"/>
                  <a:pt x="1407381" y="315401"/>
                  <a:pt x="1415332" y="310100"/>
                </a:cubicBezTo>
                <a:cubicBezTo>
                  <a:pt x="1423283" y="312751"/>
                  <a:pt x="1442934" y="310555"/>
                  <a:pt x="1439186" y="318052"/>
                </a:cubicBezTo>
                <a:cubicBezTo>
                  <a:pt x="1434299" y="327826"/>
                  <a:pt x="1417888" y="323001"/>
                  <a:pt x="1407381" y="326003"/>
                </a:cubicBezTo>
                <a:cubicBezTo>
                  <a:pt x="1399322" y="328305"/>
                  <a:pt x="1391709" y="332136"/>
                  <a:pt x="1383527" y="333954"/>
                </a:cubicBezTo>
                <a:cubicBezTo>
                  <a:pt x="1367789" y="337451"/>
                  <a:pt x="1319714" y="342638"/>
                  <a:pt x="1335819" y="341906"/>
                </a:cubicBezTo>
                <a:cubicBezTo>
                  <a:pt x="1410143" y="338528"/>
                  <a:pt x="1558455" y="326003"/>
                  <a:pt x="1558455" y="326003"/>
                </a:cubicBezTo>
                <a:cubicBezTo>
                  <a:pt x="1594492" y="327805"/>
                  <a:pt x="1697184" y="305705"/>
                  <a:pt x="1741335" y="349857"/>
                </a:cubicBezTo>
                <a:cubicBezTo>
                  <a:pt x="1748092" y="356614"/>
                  <a:pt x="1751937" y="365760"/>
                  <a:pt x="1757238" y="373711"/>
                </a:cubicBezTo>
                <a:cubicBezTo>
                  <a:pt x="1777266" y="453825"/>
                  <a:pt x="1769597" y="410051"/>
                  <a:pt x="1757238" y="564542"/>
                </a:cubicBezTo>
                <a:cubicBezTo>
                  <a:pt x="1756160" y="578014"/>
                  <a:pt x="1751198" y="590920"/>
                  <a:pt x="1749287" y="604299"/>
                </a:cubicBezTo>
                <a:cubicBezTo>
                  <a:pt x="1745893" y="628058"/>
                  <a:pt x="1743986" y="652006"/>
                  <a:pt x="1741335" y="675860"/>
                </a:cubicBezTo>
                <a:cubicBezTo>
                  <a:pt x="1743986" y="723568"/>
                  <a:pt x="1739916" y="772130"/>
                  <a:pt x="1749287" y="818984"/>
                </a:cubicBezTo>
                <a:cubicBezTo>
                  <a:pt x="1751161" y="828355"/>
                  <a:pt x="1763528" y="804541"/>
                  <a:pt x="1765189" y="795130"/>
                </a:cubicBezTo>
                <a:cubicBezTo>
                  <a:pt x="1771654" y="758496"/>
                  <a:pt x="1766676" y="720446"/>
                  <a:pt x="1773141" y="683812"/>
                </a:cubicBezTo>
                <a:cubicBezTo>
                  <a:pt x="1774802" y="674401"/>
                  <a:pt x="1784769" y="668505"/>
                  <a:pt x="1789043" y="659958"/>
                </a:cubicBezTo>
                <a:cubicBezTo>
                  <a:pt x="1797195" y="643654"/>
                  <a:pt x="1801920" y="611476"/>
                  <a:pt x="1804946" y="596347"/>
                </a:cubicBezTo>
                <a:cubicBezTo>
                  <a:pt x="1808406" y="547910"/>
                  <a:pt x="1810571" y="480759"/>
                  <a:pt x="1820849" y="429370"/>
                </a:cubicBezTo>
                <a:cubicBezTo>
                  <a:pt x="1822493" y="421151"/>
                  <a:pt x="1826150" y="413467"/>
                  <a:pt x="1828800" y="405516"/>
                </a:cubicBezTo>
                <a:cubicBezTo>
                  <a:pt x="1825052" y="394270"/>
                  <a:pt x="1812897" y="359837"/>
                  <a:pt x="1812897" y="349857"/>
                </a:cubicBezTo>
                <a:cubicBezTo>
                  <a:pt x="1812897" y="341475"/>
                  <a:pt x="1813572" y="330161"/>
                  <a:pt x="1820849" y="326003"/>
                </a:cubicBezTo>
                <a:cubicBezTo>
                  <a:pt x="1834847" y="318004"/>
                  <a:pt x="1852654" y="320702"/>
                  <a:pt x="1868556" y="318052"/>
                </a:cubicBezTo>
                <a:cubicBezTo>
                  <a:pt x="1947478" y="291743"/>
                  <a:pt x="1826916" y="335884"/>
                  <a:pt x="1916264" y="286247"/>
                </a:cubicBezTo>
                <a:cubicBezTo>
                  <a:pt x="1966294" y="258453"/>
                  <a:pt x="2056277" y="264914"/>
                  <a:pt x="2099144" y="262393"/>
                </a:cubicBezTo>
                <a:cubicBezTo>
                  <a:pt x="2107095" y="257092"/>
                  <a:pt x="2114265" y="250371"/>
                  <a:pt x="2122998" y="246490"/>
                </a:cubicBezTo>
                <a:cubicBezTo>
                  <a:pt x="2138316" y="239682"/>
                  <a:pt x="2170706" y="230587"/>
                  <a:pt x="2170706" y="230587"/>
                </a:cubicBezTo>
                <a:cubicBezTo>
                  <a:pt x="2176007" y="219985"/>
                  <a:pt x="2175446" y="202769"/>
                  <a:pt x="2186609" y="198782"/>
                </a:cubicBezTo>
                <a:cubicBezTo>
                  <a:pt x="2216665" y="188048"/>
                  <a:pt x="2250389" y="195049"/>
                  <a:pt x="2282024" y="190831"/>
                </a:cubicBezTo>
                <a:cubicBezTo>
                  <a:pt x="2290332" y="189723"/>
                  <a:pt x="2297927" y="185530"/>
                  <a:pt x="2305878" y="182880"/>
                </a:cubicBezTo>
                <a:cubicBezTo>
                  <a:pt x="2342984" y="185530"/>
                  <a:pt x="2381106" y="181809"/>
                  <a:pt x="2417196" y="190831"/>
                </a:cubicBezTo>
                <a:cubicBezTo>
                  <a:pt x="2426467" y="193149"/>
                  <a:pt x="2429833" y="205704"/>
                  <a:pt x="2433099" y="214685"/>
                </a:cubicBezTo>
                <a:cubicBezTo>
                  <a:pt x="2440568" y="235225"/>
                  <a:pt x="2443701" y="257092"/>
                  <a:pt x="2449002" y="278295"/>
                </a:cubicBezTo>
                <a:cubicBezTo>
                  <a:pt x="2451641" y="270377"/>
                  <a:pt x="2464889" y="216683"/>
                  <a:pt x="2480807" y="206734"/>
                </a:cubicBezTo>
                <a:cubicBezTo>
                  <a:pt x="2495022" y="197850"/>
                  <a:pt x="2512612" y="196132"/>
                  <a:pt x="2528515" y="190831"/>
                </a:cubicBezTo>
                <a:cubicBezTo>
                  <a:pt x="2568271" y="193481"/>
                  <a:pt x="2608183" y="194382"/>
                  <a:pt x="2647784" y="198782"/>
                </a:cubicBezTo>
                <a:cubicBezTo>
                  <a:pt x="2656114" y="199708"/>
                  <a:pt x="2663507" y="204701"/>
                  <a:pt x="2671638" y="206734"/>
                </a:cubicBezTo>
                <a:cubicBezTo>
                  <a:pt x="2684749" y="210012"/>
                  <a:pt x="2697927" y="213563"/>
                  <a:pt x="2711395" y="214685"/>
                </a:cubicBezTo>
                <a:cubicBezTo>
                  <a:pt x="2729884" y="216226"/>
                  <a:pt x="2748501" y="214685"/>
                  <a:pt x="2767054" y="214685"/>
                </a:cubicBezTo>
              </a:path>
            </a:pathLst>
          </a:custGeom>
          <a:noFill/>
          <a:ln w="12700" cap="flat" cmpd="sng" algn="ctr">
            <a:solidFill>
              <a:srgbClr val="FF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600" b="0" i="0" u="none" strike="noStrike" cap="none" normalizeH="0" baseline="0" smtClean="0">
              <a:ln>
                <a:noFill/>
              </a:ln>
              <a:solidFill>
                <a:schemeClr val="tx1"/>
              </a:solidFill>
              <a:effectLst/>
              <a:latin typeface="Arial" charset="0"/>
              <a:ea typeface="굴림" pitchFamily="50" charset="-127"/>
            </a:endParaRPr>
          </a:p>
        </p:txBody>
      </p:sp>
    </p:spTree>
    <p:extLst>
      <p:ext uri="{BB962C8B-B14F-4D97-AF65-F5344CB8AC3E}">
        <p14:creationId xmlns:p14="http://schemas.microsoft.com/office/powerpoint/2010/main" val="70610729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슬라이드 번호 개체 틀 3"/>
          <p:cNvSpPr>
            <a:spLocks noGrp="1"/>
          </p:cNvSpPr>
          <p:nvPr>
            <p:ph type="sldNum" sz="quarter" idx="4294967295"/>
          </p:nvPr>
        </p:nvSpPr>
        <p:spPr>
          <a:xfrm>
            <a:off x="7020272" y="6286790"/>
            <a:ext cx="1905000" cy="457200"/>
          </a:xfrm>
          <a:prstGeom prst="rect">
            <a:avLst/>
          </a:prstGeom>
        </p:spPr>
        <p:txBody>
          <a:bodyPr/>
          <a:lstStyle/>
          <a:p>
            <a:fld id="{9852175C-2C94-447C-AA54-F8FD4E54A43E}" type="slidenum">
              <a:rPr lang="en-US" altLang="ko-KR">
                <a:cs typeface="Arial" pitchFamily="34" charset="0"/>
              </a:rPr>
              <a:pPr/>
              <a:t>12</a:t>
            </a:fld>
            <a:endParaRPr lang="en-US" altLang="ko-KR" sz="1000" dirty="0">
              <a:cs typeface="Arial" pitchFamily="34" charset="0"/>
            </a:endParaRPr>
          </a:p>
        </p:txBody>
      </p:sp>
      <p:sp>
        <p:nvSpPr>
          <p:cNvPr id="1936386" name="Rectangle 2"/>
          <p:cNvSpPr>
            <a:spLocks noGrp="1" noChangeArrowheads="1"/>
          </p:cNvSpPr>
          <p:nvPr>
            <p:ph type="title"/>
          </p:nvPr>
        </p:nvSpPr>
        <p:spPr/>
        <p:txBody>
          <a:bodyPr/>
          <a:lstStyle/>
          <a:p>
            <a:r>
              <a:rPr lang="en-US" altLang="ko-KR" dirty="0">
                <a:latin typeface="Arial" pitchFamily="34" charset="0"/>
                <a:cs typeface="Arial" pitchFamily="34" charset="0"/>
              </a:rPr>
              <a:t>TCP </a:t>
            </a:r>
            <a:r>
              <a:rPr lang="en-US" altLang="ko-KR" dirty="0" smtClean="0">
                <a:latin typeface="Arial" pitchFamily="34" charset="0"/>
                <a:cs typeface="Arial" pitchFamily="34" charset="0"/>
              </a:rPr>
              <a:t>Westwood </a:t>
            </a:r>
            <a:r>
              <a:rPr lang="en-US" altLang="ko-KR" dirty="0">
                <a:latin typeface="Arial" pitchFamily="34" charset="0"/>
                <a:cs typeface="Arial" pitchFamily="34" charset="0"/>
              </a:rPr>
              <a:t>(TCPW)</a:t>
            </a:r>
          </a:p>
        </p:txBody>
      </p:sp>
      <p:sp>
        <p:nvSpPr>
          <p:cNvPr id="1936387" name="Rectangle 3"/>
          <p:cNvSpPr>
            <a:spLocks noGrp="1" noChangeArrowheads="1"/>
          </p:cNvSpPr>
          <p:nvPr>
            <p:ph type="body" idx="1"/>
          </p:nvPr>
        </p:nvSpPr>
        <p:spPr>
          <a:xfrm>
            <a:off x="107504" y="1196752"/>
            <a:ext cx="8964613" cy="5184576"/>
          </a:xfrm>
        </p:spPr>
        <p:txBody>
          <a:bodyPr/>
          <a:lstStyle/>
          <a:p>
            <a:r>
              <a:rPr lang="en-US" altLang="ko-KR" sz="2000" dirty="0" smtClean="0">
                <a:latin typeface="Arial" pitchFamily="34" charset="0"/>
                <a:cs typeface="Arial" pitchFamily="34" charset="0"/>
              </a:rPr>
              <a:t>ERE </a:t>
            </a:r>
            <a:r>
              <a:rPr lang="en-US" altLang="ko-KR" sz="2000" dirty="0">
                <a:latin typeface="Arial" pitchFamily="34" charset="0"/>
                <a:cs typeface="Arial" pitchFamily="34" charset="0"/>
              </a:rPr>
              <a:t>is estimated at the sender by </a:t>
            </a:r>
            <a:r>
              <a:rPr lang="en-US" altLang="ko-KR" sz="2000" i="1" dirty="0">
                <a:latin typeface="Arial" pitchFamily="34" charset="0"/>
                <a:cs typeface="Arial" pitchFamily="34" charset="0"/>
              </a:rPr>
              <a:t>sampling </a:t>
            </a:r>
            <a:r>
              <a:rPr lang="en-US" altLang="ko-KR" sz="2000" dirty="0">
                <a:latin typeface="Arial" pitchFamily="34" charset="0"/>
                <a:cs typeface="Arial" pitchFamily="34" charset="0"/>
              </a:rPr>
              <a:t>and </a:t>
            </a:r>
            <a:r>
              <a:rPr lang="en-US" altLang="ko-KR" sz="2000" i="1" dirty="0">
                <a:latin typeface="Arial" pitchFamily="34" charset="0"/>
                <a:cs typeface="Arial" pitchFamily="34" charset="0"/>
              </a:rPr>
              <a:t>exponential filtering </a:t>
            </a:r>
            <a:r>
              <a:rPr lang="en-US" altLang="ko-KR" sz="2000" dirty="0">
                <a:latin typeface="Arial" pitchFamily="34" charset="0"/>
                <a:cs typeface="Arial" pitchFamily="34" charset="0"/>
              </a:rPr>
              <a:t>measures from ACK stream</a:t>
            </a:r>
          </a:p>
          <a:p>
            <a:r>
              <a:rPr lang="en-US" altLang="ko-KR" sz="2000" dirty="0">
                <a:latin typeface="Arial" pitchFamily="34" charset="0"/>
                <a:cs typeface="Arial" pitchFamily="34" charset="0"/>
              </a:rPr>
              <a:t>Samples are determined from ACK </a:t>
            </a:r>
            <a:r>
              <a:rPr lang="en-US" altLang="ko-KR" sz="2000" i="1" dirty="0">
                <a:latin typeface="Arial" pitchFamily="34" charset="0"/>
                <a:cs typeface="Arial" pitchFamily="34" charset="0"/>
              </a:rPr>
              <a:t>inter-arrival times </a:t>
            </a:r>
            <a:r>
              <a:rPr lang="en-US" altLang="ko-KR" sz="2000" dirty="0">
                <a:latin typeface="Arial" pitchFamily="34" charset="0"/>
                <a:cs typeface="Arial" pitchFamily="34" charset="0"/>
              </a:rPr>
              <a:t>and info about </a:t>
            </a:r>
            <a:r>
              <a:rPr lang="en-US" altLang="ko-KR" sz="2000" i="1" dirty="0">
                <a:latin typeface="Arial" pitchFamily="34" charset="0"/>
                <a:cs typeface="Arial" pitchFamily="34" charset="0"/>
              </a:rPr>
              <a:t>bytes </a:t>
            </a:r>
            <a:r>
              <a:rPr lang="en-US" altLang="ko-KR" sz="2000" i="1" dirty="0" smtClean="0">
                <a:latin typeface="Arial" pitchFamily="34" charset="0"/>
                <a:cs typeface="Arial" pitchFamily="34" charset="0"/>
              </a:rPr>
              <a:t>delivered</a:t>
            </a:r>
            <a:endParaRPr lang="en-US" altLang="ko-KR" sz="2000" i="1" dirty="0">
              <a:latin typeface="Arial" pitchFamily="34" charset="0"/>
              <a:cs typeface="Arial" pitchFamily="34" charset="0"/>
            </a:endParaRPr>
          </a:p>
          <a:p>
            <a:r>
              <a:rPr lang="en-US" altLang="ko-KR" sz="2000" i="1" dirty="0" err="1">
                <a:latin typeface="Arial" pitchFamily="34" charset="0"/>
                <a:cs typeface="Arial" pitchFamily="34" charset="0"/>
              </a:rPr>
              <a:t>T</a:t>
            </a:r>
            <a:r>
              <a:rPr lang="en-US" altLang="ko-KR" sz="2000" i="1" baseline="-25000" dirty="0" err="1">
                <a:latin typeface="Arial" pitchFamily="34" charset="0"/>
                <a:cs typeface="Arial" pitchFamily="34" charset="0"/>
              </a:rPr>
              <a:t>k</a:t>
            </a:r>
            <a:r>
              <a:rPr lang="en-US" altLang="ko-KR" sz="2000" i="1" baseline="-25000" dirty="0">
                <a:latin typeface="Arial" pitchFamily="34" charset="0"/>
                <a:cs typeface="Arial" pitchFamily="34" charset="0"/>
              </a:rPr>
              <a:t>: </a:t>
            </a:r>
            <a:r>
              <a:rPr lang="en-US" altLang="ko-KR" sz="2000" dirty="0">
                <a:latin typeface="Arial" pitchFamily="34" charset="0"/>
                <a:cs typeface="Arial" pitchFamily="34" charset="0"/>
              </a:rPr>
              <a:t>interval </a:t>
            </a:r>
            <a:endParaRPr lang="en-US" altLang="ko-KR" sz="2000" dirty="0" smtClean="0">
              <a:latin typeface="Arial" pitchFamily="34" charset="0"/>
              <a:cs typeface="Arial" pitchFamily="34" charset="0"/>
            </a:endParaRPr>
          </a:p>
          <a:p>
            <a:pPr lvl="1"/>
            <a:r>
              <a:rPr lang="en-US" altLang="ko-KR" sz="1600" dirty="0" smtClean="0">
                <a:latin typeface="Arial" pitchFamily="34" charset="0"/>
                <a:cs typeface="Arial" pitchFamily="34" charset="0"/>
              </a:rPr>
              <a:t>Packet pair: reflects link capacity</a:t>
            </a:r>
          </a:p>
          <a:p>
            <a:pPr lvl="1"/>
            <a:r>
              <a:rPr lang="en-US" altLang="ko-KR" sz="1600" dirty="0" smtClean="0">
                <a:latin typeface="Arial" pitchFamily="34" charset="0"/>
                <a:cs typeface="Arial" pitchFamily="34" charset="0"/>
              </a:rPr>
              <a:t>Packet </a:t>
            </a:r>
            <a:r>
              <a:rPr lang="en-US" altLang="ko-KR" sz="1600" dirty="0">
                <a:latin typeface="Arial" pitchFamily="34" charset="0"/>
                <a:cs typeface="Arial" pitchFamily="34" charset="0"/>
              </a:rPr>
              <a:t>train: short time throughput (aggregated data </a:t>
            </a:r>
            <a:r>
              <a:rPr lang="en-US" altLang="ko-KR" sz="1600" dirty="0" err="1">
                <a:latin typeface="Arial" pitchFamily="34" charset="0"/>
                <a:cs typeface="Arial" pitchFamily="34" charset="0"/>
              </a:rPr>
              <a:t>ACKed</a:t>
            </a:r>
            <a:r>
              <a:rPr lang="en-US" altLang="ko-KR" sz="1600" dirty="0">
                <a:latin typeface="Arial" pitchFamily="34" charset="0"/>
                <a:cs typeface="Arial" pitchFamily="34" charset="0"/>
              </a:rPr>
              <a:t> during the interval</a:t>
            </a:r>
            <a:r>
              <a:rPr lang="en-US" altLang="ko-KR" sz="1600" dirty="0" smtClean="0">
                <a:latin typeface="Arial" pitchFamily="34" charset="0"/>
                <a:cs typeface="Arial" pitchFamily="34" charset="0"/>
              </a:rPr>
              <a:t>)</a:t>
            </a:r>
          </a:p>
          <a:p>
            <a:pPr lvl="1"/>
            <a:r>
              <a:rPr lang="en-US" altLang="ko-KR" sz="1600" dirty="0">
                <a:latin typeface="Arial" pitchFamily="34" charset="0"/>
                <a:cs typeface="Arial" pitchFamily="34" charset="0"/>
              </a:rPr>
              <a:t>No congestion =&gt; small </a:t>
            </a:r>
            <a:r>
              <a:rPr lang="en-US" altLang="ko-KR" sz="1600" i="1" dirty="0" err="1">
                <a:latin typeface="Arial" pitchFamily="34" charset="0"/>
                <a:cs typeface="Arial" pitchFamily="34" charset="0"/>
              </a:rPr>
              <a:t>T</a:t>
            </a:r>
            <a:r>
              <a:rPr lang="en-US" altLang="ko-KR" sz="1600" i="1" baseline="-25000" dirty="0" err="1">
                <a:latin typeface="Arial" pitchFamily="34" charset="0"/>
                <a:cs typeface="Arial" pitchFamily="34" charset="0"/>
              </a:rPr>
              <a:t>k</a:t>
            </a:r>
            <a:r>
              <a:rPr lang="en-US" altLang="ko-KR" sz="1600" i="1" baseline="-25000" dirty="0">
                <a:latin typeface="Arial" pitchFamily="34" charset="0"/>
                <a:cs typeface="Arial" pitchFamily="34" charset="0"/>
              </a:rPr>
              <a:t>:</a:t>
            </a:r>
            <a:r>
              <a:rPr lang="en-US" altLang="ko-KR" sz="1600" dirty="0">
                <a:latin typeface="Arial" pitchFamily="34" charset="0"/>
                <a:cs typeface="Arial" pitchFamily="34" charset="0"/>
              </a:rPr>
              <a:t> =&gt; close to </a:t>
            </a:r>
            <a:r>
              <a:rPr lang="en-US" altLang="ko-KR" sz="1600" b="1" dirty="0">
                <a:solidFill>
                  <a:srgbClr val="0000FF"/>
                </a:solidFill>
                <a:latin typeface="Arial" pitchFamily="34" charset="0"/>
                <a:cs typeface="Arial" pitchFamily="34" charset="0"/>
              </a:rPr>
              <a:t>a packet pair measurement</a:t>
            </a:r>
          </a:p>
          <a:p>
            <a:pPr lvl="1"/>
            <a:r>
              <a:rPr lang="en-US" altLang="ko-KR" sz="1600" dirty="0">
                <a:latin typeface="Arial" pitchFamily="34" charset="0"/>
                <a:cs typeface="Arial" pitchFamily="34" charset="0"/>
              </a:rPr>
              <a:t>Congestion =&gt; larger </a:t>
            </a:r>
            <a:r>
              <a:rPr lang="en-US" altLang="ko-KR" sz="1600" i="1" dirty="0" err="1">
                <a:latin typeface="Arial" pitchFamily="34" charset="0"/>
                <a:cs typeface="Arial" pitchFamily="34" charset="0"/>
              </a:rPr>
              <a:t>T</a:t>
            </a:r>
            <a:r>
              <a:rPr lang="en-US" altLang="ko-KR" sz="1600" i="1" baseline="-25000" dirty="0" err="1">
                <a:latin typeface="Arial" pitchFamily="34" charset="0"/>
                <a:cs typeface="Arial" pitchFamily="34" charset="0"/>
              </a:rPr>
              <a:t>k</a:t>
            </a:r>
            <a:r>
              <a:rPr lang="en-US" altLang="ko-KR" sz="1600" i="1" baseline="-25000" dirty="0">
                <a:latin typeface="Arial" pitchFamily="34" charset="0"/>
                <a:cs typeface="Arial" pitchFamily="34" charset="0"/>
              </a:rPr>
              <a:t>:</a:t>
            </a:r>
            <a:r>
              <a:rPr lang="en-US" altLang="ko-KR" sz="1600" dirty="0">
                <a:latin typeface="Arial" pitchFamily="34" charset="0"/>
                <a:cs typeface="Arial" pitchFamily="34" charset="0"/>
              </a:rPr>
              <a:t> =&gt; closer to </a:t>
            </a:r>
            <a:r>
              <a:rPr lang="en-US" altLang="ko-KR" sz="1600" b="1" dirty="0">
                <a:solidFill>
                  <a:srgbClr val="FF0000"/>
                </a:solidFill>
                <a:latin typeface="Arial" pitchFamily="34" charset="0"/>
                <a:cs typeface="Arial" pitchFamily="34" charset="0"/>
              </a:rPr>
              <a:t>a packet train measurement </a:t>
            </a:r>
          </a:p>
          <a:p>
            <a:pPr lvl="1"/>
            <a:endParaRPr lang="en-US" altLang="ko-KR" sz="1600" dirty="0">
              <a:latin typeface="Arial" pitchFamily="34" charset="0"/>
              <a:cs typeface="Arial" pitchFamily="34" charset="0"/>
            </a:endParaRPr>
          </a:p>
          <a:p>
            <a:endParaRPr lang="en-US" altLang="ko-KR" sz="2000" i="1" dirty="0">
              <a:latin typeface="Arial" pitchFamily="34" charset="0"/>
              <a:cs typeface="Arial" pitchFamily="34" charset="0"/>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969" y="5521471"/>
            <a:ext cx="2468318" cy="1249336"/>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그룹 1"/>
          <p:cNvGrpSpPr/>
          <p:nvPr/>
        </p:nvGrpSpPr>
        <p:grpSpPr>
          <a:xfrm>
            <a:off x="2915816" y="5866513"/>
            <a:ext cx="5781594" cy="514815"/>
            <a:chOff x="244139" y="7443"/>
            <a:chExt cx="5781594" cy="514815"/>
          </a:xfrm>
        </p:grpSpPr>
        <p:sp>
          <p:nvSpPr>
            <p:cNvPr id="8" name="TextBox 7"/>
            <p:cNvSpPr txBox="1"/>
            <p:nvPr/>
          </p:nvSpPr>
          <p:spPr>
            <a:xfrm>
              <a:off x="244139" y="260648"/>
              <a:ext cx="5436565" cy="261610"/>
            </a:xfrm>
            <a:prstGeom prst="rect">
              <a:avLst/>
            </a:prstGeom>
            <a:noFill/>
            <a:ln w="12700">
              <a:solidFill>
                <a:schemeClr val="tx1"/>
              </a:solidFill>
              <a:prstDash val="sysDash"/>
            </a:ln>
          </p:spPr>
          <p:txBody>
            <a:bodyPr wrap="square" rtlCol="0">
              <a:spAutoFit/>
            </a:bodyPr>
            <a:lstStyle/>
            <a:p>
              <a:r>
                <a:rPr lang="en-US" altLang="ko-KR" sz="1100" b="1" dirty="0" smtClean="0"/>
                <a:t>(Bottleneck Link Capacity) x </a:t>
              </a:r>
              <a:r>
                <a:rPr lang="en-US" altLang="ko-KR" sz="1100" b="1" dirty="0" err="1" smtClean="0"/>
                <a:t>Pb</a:t>
              </a:r>
              <a:r>
                <a:rPr lang="en-US" altLang="ko-KR" sz="1100" b="1" dirty="0" smtClean="0"/>
                <a:t> (or </a:t>
              </a:r>
              <a:r>
                <a:rPr lang="en-US" altLang="ko-KR" sz="1100" b="1" dirty="0" err="1" smtClean="0"/>
                <a:t>Pr</a:t>
              </a:r>
              <a:r>
                <a:rPr lang="en-US" altLang="ko-KR" sz="1100" b="1" dirty="0" smtClean="0"/>
                <a:t> or As) = (Size of a packet of packet Pair)</a:t>
              </a:r>
              <a:endParaRPr lang="ko-KR" altLang="en-US" sz="1100" b="1" dirty="0"/>
            </a:p>
          </p:txBody>
        </p:sp>
        <p:sp>
          <p:nvSpPr>
            <p:cNvPr id="9" name="TextBox 8"/>
            <p:cNvSpPr txBox="1"/>
            <p:nvPr/>
          </p:nvSpPr>
          <p:spPr>
            <a:xfrm>
              <a:off x="5716033" y="48398"/>
              <a:ext cx="309700" cy="261610"/>
            </a:xfrm>
            <a:prstGeom prst="rect">
              <a:avLst/>
            </a:prstGeom>
            <a:noFill/>
            <a:ln>
              <a:solidFill>
                <a:schemeClr val="tx2"/>
              </a:solidFill>
            </a:ln>
          </p:spPr>
          <p:txBody>
            <a:bodyPr wrap="none" rtlCol="0">
              <a:spAutoFit/>
            </a:bodyPr>
            <a:lstStyle/>
            <a:p>
              <a:r>
                <a:rPr lang="en-US" altLang="ko-KR" sz="1100" i="1" dirty="0" err="1" smtClean="0"/>
                <a:t>d</a:t>
              </a:r>
              <a:r>
                <a:rPr lang="en-US" altLang="ko-KR" sz="1100" i="1" baseline="-25000" dirty="0" err="1" smtClean="0"/>
                <a:t>k</a:t>
              </a:r>
              <a:endParaRPr lang="ko-KR" altLang="en-US" sz="1100" i="1" baseline="-25000" dirty="0"/>
            </a:p>
          </p:txBody>
        </p:sp>
        <p:cxnSp>
          <p:nvCxnSpPr>
            <p:cNvPr id="11" name="직선 화살표 연결선 10"/>
            <p:cNvCxnSpPr>
              <a:stCxn id="9" idx="1"/>
            </p:cNvCxnSpPr>
            <p:nvPr/>
          </p:nvCxnSpPr>
          <p:spPr bwMode="auto">
            <a:xfrm flipH="1">
              <a:off x="5076056" y="179203"/>
              <a:ext cx="639977" cy="130805"/>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p:cNvSpPr txBox="1"/>
            <p:nvPr/>
          </p:nvSpPr>
          <p:spPr>
            <a:xfrm>
              <a:off x="3131840" y="7443"/>
              <a:ext cx="564836" cy="261610"/>
            </a:xfrm>
            <a:prstGeom prst="rect">
              <a:avLst/>
            </a:prstGeom>
            <a:noFill/>
            <a:ln>
              <a:solidFill>
                <a:schemeClr val="tx2"/>
              </a:solidFill>
            </a:ln>
          </p:spPr>
          <p:txBody>
            <a:bodyPr wrap="square" rtlCol="0">
              <a:spAutoFit/>
            </a:bodyPr>
            <a:lstStyle/>
            <a:p>
              <a:r>
                <a:rPr lang="en-US" altLang="ko-KR" sz="1100" i="1" dirty="0" err="1" smtClean="0"/>
                <a:t>t</a:t>
              </a:r>
              <a:r>
                <a:rPr lang="en-US" altLang="ko-KR" sz="1100" i="1" baseline="-25000" dirty="0" err="1" smtClean="0"/>
                <a:t>k</a:t>
              </a:r>
              <a:r>
                <a:rPr lang="ko-KR" altLang="en-US" sz="1100" i="1" baseline="-25000" dirty="0" smtClean="0"/>
                <a:t>  </a:t>
              </a:r>
              <a:r>
                <a:rPr lang="en-US" altLang="ko-KR" sz="1100" i="1" dirty="0" smtClean="0"/>
                <a:t>-</a:t>
              </a:r>
              <a:r>
                <a:rPr lang="en-US" altLang="ko-KR" sz="1100" i="1" baseline="-25000" dirty="0" smtClean="0"/>
                <a:t> </a:t>
              </a:r>
              <a:r>
                <a:rPr lang="en-US" altLang="ko-KR" sz="1100" i="1" dirty="0" smtClean="0"/>
                <a:t>t</a:t>
              </a:r>
              <a:r>
                <a:rPr lang="en-US" altLang="ko-KR" sz="1100" i="1" baseline="-25000" dirty="0" smtClean="0"/>
                <a:t>k-1</a:t>
              </a:r>
              <a:endParaRPr lang="ko-KR" altLang="en-US" sz="1100" i="1" baseline="-25000" dirty="0"/>
            </a:p>
          </p:txBody>
        </p:sp>
        <p:cxnSp>
          <p:nvCxnSpPr>
            <p:cNvPr id="13" name="직선 화살표 연결선 12"/>
            <p:cNvCxnSpPr>
              <a:stCxn id="12" idx="1"/>
            </p:cNvCxnSpPr>
            <p:nvPr/>
          </p:nvCxnSpPr>
          <p:spPr bwMode="auto">
            <a:xfrm flipH="1">
              <a:off x="2411760" y="138248"/>
              <a:ext cx="720080" cy="171760"/>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1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4077072"/>
            <a:ext cx="3751411" cy="957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5034133"/>
            <a:ext cx="3240360" cy="411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그룹 2"/>
          <p:cNvGrpSpPr/>
          <p:nvPr/>
        </p:nvGrpSpPr>
        <p:grpSpPr>
          <a:xfrm>
            <a:off x="4640161" y="4368733"/>
            <a:ext cx="3456384" cy="1292515"/>
            <a:chOff x="5652120" y="4944797"/>
            <a:chExt cx="3456384" cy="1292515"/>
          </a:xfrm>
        </p:grpSpPr>
        <p:pic>
          <p:nvPicPr>
            <p:cNvPr id="1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2120" y="5535637"/>
              <a:ext cx="26177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 Box 10"/>
            <p:cNvSpPr txBox="1">
              <a:spLocks noChangeArrowheads="1"/>
            </p:cNvSpPr>
            <p:nvPr/>
          </p:nvSpPr>
          <p:spPr bwMode="auto">
            <a:xfrm>
              <a:off x="6876257" y="4944797"/>
              <a:ext cx="1130854" cy="369332"/>
            </a:xfrm>
            <a:prstGeom prst="rect">
              <a:avLst/>
            </a:prstGeom>
            <a:noFill/>
            <a:ln w="12700">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ko-KR" sz="900" dirty="0">
                  <a:cs typeface="Arial" pitchFamily="34" charset="0"/>
                </a:rPr>
                <a:t>Expected </a:t>
              </a:r>
              <a:r>
                <a:rPr lang="en-US" altLang="ko-KR" sz="900" dirty="0" smtClean="0">
                  <a:cs typeface="Arial" pitchFamily="34" charset="0"/>
                </a:rPr>
                <a:t>rate with no congestion</a:t>
              </a:r>
              <a:endParaRPr lang="en-US" altLang="ko-KR" sz="900" dirty="0">
                <a:cs typeface="Arial" pitchFamily="34" charset="0"/>
              </a:endParaRPr>
            </a:p>
          </p:txBody>
        </p:sp>
        <p:sp>
          <p:nvSpPr>
            <p:cNvPr id="19" name="Line 11"/>
            <p:cNvSpPr>
              <a:spLocks noChangeShapeType="1"/>
            </p:cNvSpPr>
            <p:nvPr/>
          </p:nvSpPr>
          <p:spPr bwMode="auto">
            <a:xfrm flipH="1">
              <a:off x="7236293" y="5316016"/>
              <a:ext cx="327917" cy="273224"/>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cs typeface="Arial" pitchFamily="34" charset="0"/>
              </a:endParaRPr>
            </a:p>
          </p:txBody>
        </p:sp>
        <p:sp>
          <p:nvSpPr>
            <p:cNvPr id="20" name="직사각형 19"/>
            <p:cNvSpPr/>
            <p:nvPr/>
          </p:nvSpPr>
          <p:spPr>
            <a:xfrm>
              <a:off x="8191001" y="5085184"/>
              <a:ext cx="917503" cy="369332"/>
            </a:xfrm>
            <a:prstGeom prst="rect">
              <a:avLst/>
            </a:prstGeom>
            <a:ln>
              <a:solidFill>
                <a:srgbClr val="00B050"/>
              </a:solidFill>
            </a:ln>
          </p:spPr>
          <p:txBody>
            <a:bodyPr wrap="square">
              <a:spAutoFit/>
            </a:bodyPr>
            <a:lstStyle/>
            <a:p>
              <a:r>
                <a:rPr lang="en-US" altLang="ko-KR" sz="900" dirty="0">
                  <a:cs typeface="Arial" pitchFamily="34" charset="0"/>
                </a:rPr>
                <a:t>RE: achieved rate </a:t>
              </a:r>
              <a:endParaRPr lang="ko-KR" altLang="en-US" sz="900" dirty="0"/>
            </a:p>
          </p:txBody>
        </p:sp>
        <p:sp>
          <p:nvSpPr>
            <p:cNvPr id="21" name="Line 11"/>
            <p:cNvSpPr>
              <a:spLocks noChangeShapeType="1"/>
            </p:cNvSpPr>
            <p:nvPr/>
          </p:nvSpPr>
          <p:spPr bwMode="auto">
            <a:xfrm flipH="1">
              <a:off x="7843152" y="5348682"/>
              <a:ext cx="327917" cy="273224"/>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cs typeface="Arial" pitchFamily="34" charset="0"/>
              </a:endParaRPr>
            </a:p>
          </p:txBody>
        </p:sp>
      </p:grpSp>
      <p:grpSp>
        <p:nvGrpSpPr>
          <p:cNvPr id="5" name="그룹 4"/>
          <p:cNvGrpSpPr/>
          <p:nvPr/>
        </p:nvGrpSpPr>
        <p:grpSpPr>
          <a:xfrm>
            <a:off x="3284058" y="5170675"/>
            <a:ext cx="1359950" cy="706597"/>
            <a:chOff x="3212051" y="5169514"/>
            <a:chExt cx="1359950" cy="706597"/>
          </a:xfrm>
        </p:grpSpPr>
        <p:sp>
          <p:nvSpPr>
            <p:cNvPr id="23" name="TextBox 22"/>
            <p:cNvSpPr txBox="1"/>
            <p:nvPr/>
          </p:nvSpPr>
          <p:spPr>
            <a:xfrm>
              <a:off x="3212051" y="5445224"/>
              <a:ext cx="1359950" cy="430887"/>
            </a:xfrm>
            <a:prstGeom prst="rect">
              <a:avLst/>
            </a:prstGeom>
            <a:noFill/>
            <a:ln>
              <a:solidFill>
                <a:srgbClr val="FF0000"/>
              </a:solidFill>
            </a:ln>
          </p:spPr>
          <p:txBody>
            <a:bodyPr wrap="square" rtlCol="0">
              <a:spAutoFit/>
            </a:bodyPr>
            <a:lstStyle/>
            <a:p>
              <a:r>
                <a:rPr lang="en-US" altLang="ko-KR" sz="1100" dirty="0" smtClean="0">
                  <a:solidFill>
                    <a:srgbClr val="FF0000"/>
                  </a:solidFill>
                </a:rPr>
                <a:t>Severe congestion: RE =0</a:t>
              </a:r>
              <a:endParaRPr lang="ko-KR" altLang="en-US" sz="1100" dirty="0">
                <a:solidFill>
                  <a:srgbClr val="FF0000"/>
                </a:solidFill>
              </a:endParaRPr>
            </a:p>
          </p:txBody>
        </p:sp>
        <p:cxnSp>
          <p:nvCxnSpPr>
            <p:cNvPr id="24" name="직선 화살표 연결선 23"/>
            <p:cNvCxnSpPr>
              <a:stCxn id="23" idx="0"/>
            </p:cNvCxnSpPr>
            <p:nvPr/>
          </p:nvCxnSpPr>
          <p:spPr bwMode="auto">
            <a:xfrm flipH="1" flipV="1">
              <a:off x="3534541" y="5169514"/>
              <a:ext cx="357485" cy="275710"/>
            </a:xfrm>
            <a:prstGeom prst="straightConnector1">
              <a:avLst/>
            </a:prstGeom>
            <a:solidFill>
              <a:schemeClr val="accent1"/>
            </a:solidFill>
            <a:ln w="12700" cap="flat" cmpd="sng" algn="ctr">
              <a:solidFill>
                <a:srgbClr val="FF0000"/>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52022689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슬라이드 번호 개체 틀 3"/>
          <p:cNvSpPr>
            <a:spLocks noGrp="1"/>
          </p:cNvSpPr>
          <p:nvPr>
            <p:ph type="sldNum" sz="quarter" idx="4294967295"/>
          </p:nvPr>
        </p:nvSpPr>
        <p:spPr>
          <a:xfrm>
            <a:off x="7148513" y="6326471"/>
            <a:ext cx="1905000" cy="457200"/>
          </a:xfrm>
          <a:prstGeom prst="rect">
            <a:avLst/>
          </a:prstGeom>
        </p:spPr>
        <p:txBody>
          <a:bodyPr/>
          <a:lstStyle/>
          <a:p>
            <a:fld id="{9852175C-2C94-447C-AA54-F8FD4E54A43E}" type="slidenum">
              <a:rPr lang="en-US" altLang="ko-KR">
                <a:cs typeface="Arial" pitchFamily="34" charset="0"/>
              </a:rPr>
              <a:pPr/>
              <a:t>13</a:t>
            </a:fld>
            <a:endParaRPr lang="en-US" altLang="ko-KR" sz="1000" dirty="0">
              <a:cs typeface="Arial" pitchFamily="34" charset="0"/>
            </a:endParaRPr>
          </a:p>
        </p:txBody>
      </p:sp>
      <p:sp>
        <p:nvSpPr>
          <p:cNvPr id="1936386" name="Rectangle 2"/>
          <p:cNvSpPr>
            <a:spLocks noGrp="1" noChangeArrowheads="1"/>
          </p:cNvSpPr>
          <p:nvPr>
            <p:ph type="title"/>
          </p:nvPr>
        </p:nvSpPr>
        <p:spPr>
          <a:xfrm>
            <a:off x="724948" y="476672"/>
            <a:ext cx="7451725" cy="647700"/>
          </a:xfrm>
        </p:spPr>
        <p:txBody>
          <a:bodyPr/>
          <a:lstStyle/>
          <a:p>
            <a:r>
              <a:rPr lang="en-US" altLang="ko-KR" dirty="0">
                <a:latin typeface="Arial" pitchFamily="34" charset="0"/>
                <a:cs typeface="Arial" pitchFamily="34" charset="0"/>
              </a:rPr>
              <a:t>TCP Westwood </a:t>
            </a:r>
            <a:r>
              <a:rPr lang="en-US" altLang="ko-KR" dirty="0" smtClean="0">
                <a:latin typeface="Arial" pitchFamily="34" charset="0"/>
                <a:cs typeface="Arial" pitchFamily="34" charset="0"/>
              </a:rPr>
              <a:t> : BE</a:t>
            </a:r>
            <a:endParaRPr lang="en-US" altLang="ko-KR" dirty="0">
              <a:latin typeface="Arial" pitchFamily="34" charset="0"/>
              <a:cs typeface="Arial" pitchFamily="34" charset="0"/>
            </a:endParaRPr>
          </a:p>
        </p:txBody>
      </p:sp>
      <p:sp>
        <p:nvSpPr>
          <p:cNvPr id="1936387" name="Rectangle 3"/>
          <p:cNvSpPr>
            <a:spLocks noGrp="1" noChangeArrowheads="1"/>
          </p:cNvSpPr>
          <p:nvPr>
            <p:ph type="body" idx="1"/>
          </p:nvPr>
        </p:nvSpPr>
        <p:spPr>
          <a:xfrm>
            <a:off x="71883" y="1340768"/>
            <a:ext cx="8964613" cy="4896520"/>
          </a:xfrm>
        </p:spPr>
        <p:txBody>
          <a:bodyPr/>
          <a:lstStyle/>
          <a:p>
            <a:r>
              <a:rPr lang="en-US" altLang="ko-KR" sz="2000" dirty="0" smtClean="0">
                <a:latin typeface="Arial" pitchFamily="34" charset="0"/>
                <a:cs typeface="Arial" pitchFamily="34" charset="0"/>
              </a:rPr>
              <a:t>Bandwidth </a:t>
            </a:r>
            <a:r>
              <a:rPr lang="en-US" altLang="ko-KR" sz="2000" dirty="0" smtClean="0">
                <a:latin typeface="Arial" pitchFamily="34" charset="0"/>
                <a:cs typeface="Arial" pitchFamily="34" charset="0"/>
              </a:rPr>
              <a:t>estimation</a:t>
            </a:r>
          </a:p>
          <a:p>
            <a:pPr lvl="1"/>
            <a:r>
              <a:rPr lang="en-US" altLang="ko-KR" sz="1600" dirty="0" smtClean="0">
                <a:latin typeface="Arial" pitchFamily="34" charset="0"/>
                <a:cs typeface="Arial" pitchFamily="34" charset="0"/>
              </a:rPr>
              <a:t>ACK reception rate</a:t>
            </a:r>
          </a:p>
          <a:p>
            <a:pPr lvl="1"/>
            <a:r>
              <a:rPr lang="en-US" altLang="ko-KR" sz="1600" dirty="0">
                <a:latin typeface="Arial" pitchFamily="34" charset="0"/>
                <a:cs typeface="Arial" pitchFamily="34" charset="0"/>
              </a:rPr>
              <a:t>ACK conveys regarding the amount of </a:t>
            </a:r>
            <a:r>
              <a:rPr lang="en-US" altLang="ko-KR" sz="1600" dirty="0" smtClean="0">
                <a:latin typeface="Arial" pitchFamily="34" charset="0"/>
                <a:cs typeface="Arial" pitchFamily="34" charset="0"/>
              </a:rPr>
              <a:t>data delivered </a:t>
            </a:r>
            <a:r>
              <a:rPr lang="en-US" altLang="ko-KR" sz="1600" dirty="0">
                <a:latin typeface="Arial" pitchFamily="34" charset="0"/>
                <a:cs typeface="Arial" pitchFamily="34" charset="0"/>
              </a:rPr>
              <a:t>to the destination.</a:t>
            </a:r>
          </a:p>
          <a:p>
            <a:pPr lvl="1"/>
            <a:r>
              <a:rPr lang="en-US" altLang="ko-KR" sz="1600" dirty="0" smtClean="0">
                <a:latin typeface="Arial" pitchFamily="34" charset="0"/>
                <a:cs typeface="Arial" pitchFamily="34" charset="0"/>
              </a:rPr>
              <a:t>Sampled bandwidth </a:t>
            </a:r>
            <a:r>
              <a:rPr lang="en-US" altLang="ko-KR" sz="1600" i="1" dirty="0" err="1" smtClean="0">
                <a:latin typeface="Arial" pitchFamily="34" charset="0"/>
                <a:cs typeface="Arial" pitchFamily="34" charset="0"/>
              </a:rPr>
              <a:t>b</a:t>
            </a:r>
            <a:r>
              <a:rPr lang="en-US" altLang="ko-KR" sz="1600" i="1" baseline="-25000" dirty="0" err="1" smtClean="0">
                <a:latin typeface="Arial" pitchFamily="34" charset="0"/>
                <a:cs typeface="Arial" pitchFamily="34" charset="0"/>
              </a:rPr>
              <a:t>k</a:t>
            </a:r>
            <a:r>
              <a:rPr lang="en-US" altLang="ko-KR" sz="1600" dirty="0" smtClean="0">
                <a:latin typeface="Arial" pitchFamily="34" charset="0"/>
                <a:cs typeface="Arial" pitchFamily="34" charset="0"/>
              </a:rPr>
              <a:t> at time </a:t>
            </a:r>
            <a:r>
              <a:rPr lang="en-US" altLang="ko-KR" sz="1600" i="1" dirty="0" err="1" smtClean="0">
                <a:latin typeface="Arial" pitchFamily="34" charset="0"/>
                <a:cs typeface="Arial" pitchFamily="34" charset="0"/>
              </a:rPr>
              <a:t>t</a:t>
            </a:r>
            <a:r>
              <a:rPr lang="en-US" altLang="ko-KR" sz="1600" i="1" baseline="-25000" dirty="0" err="1" smtClean="0">
                <a:latin typeface="Arial" pitchFamily="34" charset="0"/>
                <a:cs typeface="Arial" pitchFamily="34" charset="0"/>
              </a:rPr>
              <a:t>k</a:t>
            </a:r>
            <a:r>
              <a:rPr lang="en-US" altLang="ko-KR" sz="1600" i="1" baseline="-25000" dirty="0" smtClean="0">
                <a:latin typeface="Arial" pitchFamily="34" charset="0"/>
                <a:cs typeface="Arial" pitchFamily="34" charset="0"/>
              </a:rPr>
              <a:t>   </a:t>
            </a:r>
            <a:r>
              <a:rPr lang="en-US" altLang="ko-KR" sz="1600" dirty="0" smtClean="0">
                <a:latin typeface="Arial" pitchFamily="34" charset="0"/>
                <a:cs typeface="Arial" pitchFamily="34" charset="0"/>
              </a:rPr>
              <a:t>(</a:t>
            </a:r>
            <a:r>
              <a:rPr lang="en-US" altLang="ko-KR" sz="1600" dirty="0" err="1" smtClean="0">
                <a:latin typeface="Arial" pitchFamily="34" charset="0"/>
                <a:cs typeface="Arial" pitchFamily="34" charset="0"/>
              </a:rPr>
              <a:t>ack</a:t>
            </a:r>
            <a:r>
              <a:rPr lang="en-US" altLang="ko-KR" sz="1600" dirty="0" smtClean="0">
                <a:latin typeface="Arial" pitchFamily="34" charset="0"/>
                <a:cs typeface="Arial" pitchFamily="34" charset="0"/>
              </a:rPr>
              <a:t> reception time)</a:t>
            </a:r>
            <a:endParaRPr lang="en-US" altLang="ko-KR" sz="2000" baseline="-25000" dirty="0" smtClean="0">
              <a:latin typeface="Arial" pitchFamily="34" charset="0"/>
              <a:cs typeface="Arial" pitchFamily="34" charset="0"/>
            </a:endParaRPr>
          </a:p>
          <a:p>
            <a:pPr lvl="1"/>
            <a:endParaRPr lang="en-US" altLang="ko-KR" sz="1600" dirty="0" smtClean="0">
              <a:latin typeface="Arial" pitchFamily="34" charset="0"/>
              <a:cs typeface="Arial" pitchFamily="34" charset="0"/>
            </a:endParaRPr>
          </a:p>
          <a:p>
            <a:pPr marL="457200" lvl="1" indent="0">
              <a:buNone/>
            </a:pPr>
            <a:r>
              <a:rPr lang="en-US" altLang="ko-KR" sz="1600" dirty="0" smtClean="0">
                <a:latin typeface="Arial" pitchFamily="34" charset="0"/>
                <a:cs typeface="Arial" pitchFamily="34" charset="0"/>
              </a:rPr>
              <a:t>     </a:t>
            </a:r>
          </a:p>
          <a:p>
            <a:pPr marL="457200" lvl="1" indent="0">
              <a:buNone/>
            </a:pPr>
            <a:r>
              <a:rPr lang="en-US" altLang="ko-KR" sz="1600" dirty="0" smtClean="0">
                <a:latin typeface="Arial" pitchFamily="34" charset="0"/>
                <a:cs typeface="Arial" pitchFamily="34" charset="0"/>
              </a:rPr>
              <a:t>          </a:t>
            </a:r>
            <a:r>
              <a:rPr lang="en-US" altLang="ko-KR" sz="1600" i="1" dirty="0" err="1" smtClean="0">
                <a:latin typeface="Arial" pitchFamily="34" charset="0"/>
                <a:cs typeface="Arial" pitchFamily="34" charset="0"/>
              </a:rPr>
              <a:t>d</a:t>
            </a:r>
            <a:r>
              <a:rPr lang="en-US" altLang="ko-KR" sz="1600" i="1" baseline="-25000" dirty="0" err="1" smtClean="0">
                <a:latin typeface="Arial" pitchFamily="34" charset="0"/>
                <a:cs typeface="Arial" pitchFamily="34" charset="0"/>
              </a:rPr>
              <a:t>k</a:t>
            </a:r>
            <a:r>
              <a:rPr lang="en-US" altLang="ko-KR" sz="1600" dirty="0" smtClean="0">
                <a:latin typeface="Arial" pitchFamily="34" charset="0"/>
                <a:cs typeface="Arial" pitchFamily="34" charset="0"/>
              </a:rPr>
              <a:t>: </a:t>
            </a:r>
            <a:r>
              <a:rPr lang="en-US" altLang="ko-KR" sz="1600" dirty="0">
                <a:latin typeface="Arial" pitchFamily="34" charset="0"/>
                <a:cs typeface="Arial" pitchFamily="34" charset="0"/>
              </a:rPr>
              <a:t>the amount of the data </a:t>
            </a:r>
            <a:r>
              <a:rPr lang="en-US" altLang="ko-KR" sz="1600" dirty="0" smtClean="0">
                <a:latin typeface="Arial" pitchFamily="34" charset="0"/>
                <a:cs typeface="Arial" pitchFamily="34" charset="0"/>
              </a:rPr>
              <a:t>delivered, </a:t>
            </a:r>
            <a:endParaRPr lang="en-US" altLang="ko-KR" sz="1600" dirty="0">
              <a:latin typeface="Arial" pitchFamily="34" charset="0"/>
              <a:cs typeface="Arial" pitchFamily="34" charset="0"/>
            </a:endParaRPr>
          </a:p>
          <a:p>
            <a:pPr marL="457200" lvl="1" indent="0">
              <a:buNone/>
            </a:pPr>
            <a:endParaRPr lang="en-US" altLang="ko-KR" sz="1600" dirty="0" smtClean="0">
              <a:latin typeface="Arial" pitchFamily="34" charset="0"/>
              <a:cs typeface="Arial" pitchFamily="34" charset="0"/>
            </a:endParaRPr>
          </a:p>
          <a:p>
            <a:pPr lvl="1"/>
            <a:r>
              <a:rPr lang="en-US" altLang="ko-KR" sz="1600" dirty="0" smtClean="0">
                <a:latin typeface="Arial" pitchFamily="34" charset="0"/>
                <a:cs typeface="Arial" pitchFamily="34" charset="0"/>
              </a:rPr>
              <a:t>Discrete-time </a:t>
            </a:r>
            <a:r>
              <a:rPr lang="en-US" altLang="ko-KR" sz="1600" dirty="0">
                <a:latin typeface="Arial" pitchFamily="34" charset="0"/>
                <a:cs typeface="Arial" pitchFamily="34" charset="0"/>
              </a:rPr>
              <a:t>filter which is obtained by </a:t>
            </a:r>
            <a:r>
              <a:rPr lang="en-US" altLang="ko-KR" sz="1600" dirty="0" smtClean="0">
                <a:latin typeface="Arial" pitchFamily="34" charset="0"/>
                <a:cs typeface="Arial" pitchFamily="34" charset="0"/>
              </a:rPr>
              <a:t>discretizing a </a:t>
            </a:r>
            <a:r>
              <a:rPr lang="en-US" altLang="ko-KR" sz="1600" dirty="0">
                <a:latin typeface="Arial" pitchFamily="34" charset="0"/>
                <a:cs typeface="Arial" pitchFamily="34" charset="0"/>
              </a:rPr>
              <a:t>continuous low-pass filter using the Tustin approximation</a:t>
            </a:r>
          </a:p>
          <a:p>
            <a:pPr lvl="1"/>
            <a:endParaRPr lang="en-US" altLang="ko-KR" sz="1600" dirty="0">
              <a:latin typeface="Arial" pitchFamily="34" charset="0"/>
              <a:cs typeface="Arial" pitchFamily="34" charset="0"/>
            </a:endParaRPr>
          </a:p>
          <a:p>
            <a:pPr algn="ctr">
              <a:buFontTx/>
              <a:buChar char="•"/>
            </a:pPr>
            <a:endParaRPr lang="en-US" altLang="ko-KR" sz="1600" i="1" dirty="0" smtClean="0">
              <a:latin typeface="Arial Unicode MS" pitchFamily="50" charset="-127"/>
              <a:ea typeface="Arial Unicode MS" pitchFamily="50" charset="-127"/>
              <a:cs typeface="Arial Unicode MS" pitchFamily="50" charset="-127"/>
            </a:endParaRPr>
          </a:p>
          <a:p>
            <a:pPr marL="0" indent="0">
              <a:buNone/>
            </a:pPr>
            <a:r>
              <a:rPr lang="en-US" altLang="ko-KR" sz="1600" i="1" dirty="0" smtClean="0">
                <a:latin typeface="Arial Unicode MS" pitchFamily="50" charset="-127"/>
                <a:ea typeface="Arial Unicode MS" pitchFamily="50" charset="-127"/>
                <a:cs typeface="Arial Unicode MS" pitchFamily="50" charset="-127"/>
              </a:rPr>
              <a:t>	</a:t>
            </a:r>
          </a:p>
          <a:p>
            <a:pPr marL="0" indent="0">
              <a:buNone/>
            </a:pPr>
            <a:r>
              <a:rPr lang="en-US" altLang="ko-KR" sz="1600" i="1" dirty="0">
                <a:latin typeface="Arial Unicode MS" pitchFamily="50" charset="-127"/>
                <a:ea typeface="Arial Unicode MS" pitchFamily="50" charset="-127"/>
                <a:cs typeface="Arial Unicode MS" pitchFamily="50" charset="-127"/>
              </a:rPr>
              <a:t>	</a:t>
            </a:r>
          </a:p>
          <a:p>
            <a:pPr marL="914400" lvl="2" indent="0">
              <a:buNone/>
            </a:pPr>
            <a:r>
              <a:rPr lang="el-GR" altLang="ko-KR" sz="1600" dirty="0">
                <a:latin typeface="Times-Roman"/>
              </a:rPr>
              <a:t>1</a:t>
            </a:r>
            <a:r>
              <a:rPr lang="el-GR" altLang="ko-KR" sz="1600" i="1" dirty="0">
                <a:latin typeface="MTMI"/>
              </a:rPr>
              <a:t>/τ </a:t>
            </a:r>
            <a:r>
              <a:rPr lang="fr-FR" altLang="ko-KR" sz="1600" dirty="0">
                <a:latin typeface="Times-Roman"/>
              </a:rPr>
              <a:t>is </a:t>
            </a:r>
            <a:r>
              <a:rPr lang="fr-FR" altLang="ko-KR" sz="1600" dirty="0" smtClean="0">
                <a:latin typeface="Times-Roman"/>
              </a:rPr>
              <a:t>the </a:t>
            </a:r>
            <a:r>
              <a:rPr lang="en-US" altLang="ko-KR" sz="1600" dirty="0" smtClean="0">
                <a:latin typeface="Times-Roman"/>
              </a:rPr>
              <a:t>cutoff </a:t>
            </a:r>
            <a:r>
              <a:rPr lang="en-US" altLang="ko-KR" sz="1600" dirty="0">
                <a:latin typeface="Times-Roman"/>
              </a:rPr>
              <a:t>frequency of the </a:t>
            </a:r>
            <a:r>
              <a:rPr lang="en-US" altLang="ko-KR" sz="1600" dirty="0" smtClean="0">
                <a:latin typeface="Times-Roman"/>
              </a:rPr>
              <a:t>filter</a:t>
            </a:r>
            <a:endParaRPr lang="en-US" altLang="ko-KR" sz="2800" i="1" dirty="0">
              <a:latin typeface="Arial Unicode MS" pitchFamily="50" charset="-127"/>
              <a:ea typeface="Arial Unicode MS" pitchFamily="50" charset="-127"/>
              <a:cs typeface="Arial Unicode MS" pitchFamily="50" charset="-127"/>
            </a:endParaRPr>
          </a:p>
        </p:txBody>
      </p:sp>
      <p:pic>
        <p:nvPicPr>
          <p:cNvPr id="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3260" y="2805182"/>
            <a:ext cx="3257550" cy="304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4672449"/>
            <a:ext cx="3048000" cy="484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5274916"/>
            <a:ext cx="2421328" cy="242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009035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슬라이드 번호 개체 틀 3"/>
          <p:cNvSpPr>
            <a:spLocks noGrp="1"/>
          </p:cNvSpPr>
          <p:nvPr>
            <p:ph type="sldNum" sz="quarter" idx="4294967295"/>
          </p:nvPr>
        </p:nvSpPr>
        <p:spPr>
          <a:xfrm>
            <a:off x="7148513" y="6326471"/>
            <a:ext cx="1905000" cy="457200"/>
          </a:xfrm>
          <a:prstGeom prst="rect">
            <a:avLst/>
          </a:prstGeom>
        </p:spPr>
        <p:txBody>
          <a:bodyPr/>
          <a:lstStyle/>
          <a:p>
            <a:fld id="{9852175C-2C94-447C-AA54-F8FD4E54A43E}" type="slidenum">
              <a:rPr lang="en-US" altLang="ko-KR">
                <a:cs typeface="Arial" pitchFamily="34" charset="0"/>
              </a:rPr>
              <a:pPr/>
              <a:t>14</a:t>
            </a:fld>
            <a:endParaRPr lang="en-US" altLang="ko-KR" sz="1000" dirty="0">
              <a:cs typeface="Arial" pitchFamily="34" charset="0"/>
            </a:endParaRPr>
          </a:p>
        </p:txBody>
      </p:sp>
      <p:sp>
        <p:nvSpPr>
          <p:cNvPr id="1936386" name="Rectangle 2"/>
          <p:cNvSpPr>
            <a:spLocks noGrp="1" noChangeArrowheads="1"/>
          </p:cNvSpPr>
          <p:nvPr>
            <p:ph type="title"/>
          </p:nvPr>
        </p:nvSpPr>
        <p:spPr>
          <a:xfrm>
            <a:off x="724948" y="476672"/>
            <a:ext cx="7451725" cy="647700"/>
          </a:xfrm>
        </p:spPr>
        <p:txBody>
          <a:bodyPr/>
          <a:lstStyle/>
          <a:p>
            <a:r>
              <a:rPr lang="en-US" altLang="ko-KR" dirty="0">
                <a:latin typeface="Arial" pitchFamily="34" charset="0"/>
                <a:cs typeface="Arial" pitchFamily="34" charset="0"/>
              </a:rPr>
              <a:t>TCP </a:t>
            </a:r>
            <a:r>
              <a:rPr lang="en-US" altLang="ko-KR" dirty="0" smtClean="0">
                <a:latin typeface="Arial" pitchFamily="34" charset="0"/>
                <a:cs typeface="Arial" pitchFamily="34" charset="0"/>
              </a:rPr>
              <a:t>Westwood (TCPW</a:t>
            </a:r>
            <a:r>
              <a:rPr lang="en-US" altLang="ko-KR" dirty="0">
                <a:latin typeface="Arial" pitchFamily="34" charset="0"/>
                <a:cs typeface="Arial" pitchFamily="34" charset="0"/>
              </a:rPr>
              <a:t>)</a:t>
            </a:r>
          </a:p>
        </p:txBody>
      </p:sp>
      <p:sp>
        <p:nvSpPr>
          <p:cNvPr id="1936387" name="Rectangle 3"/>
          <p:cNvSpPr>
            <a:spLocks noGrp="1" noChangeArrowheads="1"/>
          </p:cNvSpPr>
          <p:nvPr>
            <p:ph type="body" idx="1"/>
          </p:nvPr>
        </p:nvSpPr>
        <p:spPr>
          <a:xfrm>
            <a:off x="71883" y="1196975"/>
            <a:ext cx="8964613" cy="5040313"/>
          </a:xfrm>
        </p:spPr>
        <p:txBody>
          <a:bodyPr/>
          <a:lstStyle/>
          <a:p>
            <a:r>
              <a:rPr lang="en-US" altLang="ko-KR" sz="2000" dirty="0" smtClean="0">
                <a:latin typeface="Arial" pitchFamily="34" charset="0"/>
                <a:cs typeface="Arial" pitchFamily="34" charset="0"/>
              </a:rPr>
              <a:t>ERE</a:t>
            </a:r>
            <a:endParaRPr lang="en-US" altLang="ko-KR" sz="1600" baseline="-25000" dirty="0">
              <a:solidFill>
                <a:srgbClr val="0000FF"/>
              </a:solidFill>
              <a:latin typeface="Arial" pitchFamily="34" charset="0"/>
              <a:cs typeface="Arial" pitchFamily="34" charset="0"/>
            </a:endParaRPr>
          </a:p>
          <a:p>
            <a:pPr lvl="1"/>
            <a:r>
              <a:rPr lang="en-US" altLang="ko-KR" sz="1600" dirty="0" smtClean="0">
                <a:latin typeface="Arial" pitchFamily="34" charset="0"/>
                <a:cs typeface="Arial" pitchFamily="34" charset="0"/>
              </a:rPr>
              <a:t>RE: achieved rate</a:t>
            </a:r>
          </a:p>
          <a:p>
            <a:pPr lvl="2"/>
            <a:r>
              <a:rPr lang="en-US" altLang="ko-KR" sz="1400" dirty="0" smtClean="0">
                <a:latin typeface="Arial" pitchFamily="34" charset="0"/>
                <a:cs typeface="Arial" pitchFamily="34" charset="0"/>
              </a:rPr>
              <a:t>RE sampling</a:t>
            </a:r>
          </a:p>
          <a:p>
            <a:pPr lvl="2"/>
            <a:endParaRPr lang="en-US" altLang="ko-KR" sz="1400" dirty="0" smtClean="0">
              <a:latin typeface="Arial" pitchFamily="34" charset="0"/>
              <a:cs typeface="Arial" pitchFamily="34" charset="0"/>
            </a:endParaRPr>
          </a:p>
          <a:p>
            <a:pPr lvl="2"/>
            <a:r>
              <a:rPr lang="en-US" altLang="ko-KR" sz="1400" i="1" kern="1200" dirty="0" err="1" smtClean="0">
                <a:solidFill>
                  <a:srgbClr val="000000"/>
                </a:solidFill>
                <a:latin typeface="Arial" pitchFamily="34" charset="0"/>
                <a:ea typeface="굴림" pitchFamily="50" charset="-127"/>
                <a:cs typeface="+mn-cs"/>
              </a:rPr>
              <a:t>RE</a:t>
            </a:r>
            <a:r>
              <a:rPr lang="en-US" altLang="ko-KR" sz="1400" i="1" kern="1200" baseline="-25000" dirty="0" err="1" smtClean="0">
                <a:solidFill>
                  <a:srgbClr val="000000"/>
                </a:solidFill>
                <a:latin typeface="Arial" pitchFamily="34" charset="0"/>
                <a:ea typeface="굴림" pitchFamily="50" charset="-127"/>
                <a:cs typeface="+mn-cs"/>
              </a:rPr>
              <a:t>k</a:t>
            </a:r>
            <a:r>
              <a:rPr lang="en-US" altLang="ko-KR" sz="1400" i="1" kern="1200" dirty="0">
                <a:solidFill>
                  <a:srgbClr val="000000"/>
                </a:solidFill>
                <a:latin typeface="Arial" pitchFamily="34" charset="0"/>
                <a:ea typeface="굴림" pitchFamily="50" charset="-127"/>
                <a:cs typeface="+mn-cs"/>
              </a:rPr>
              <a:t>=</a:t>
            </a:r>
            <a:r>
              <a:rPr lang="en-US" altLang="ko-KR" sz="1400" i="1" kern="1200" dirty="0">
                <a:solidFill>
                  <a:srgbClr val="000000"/>
                </a:solidFill>
                <a:latin typeface="Symbol" pitchFamily="18" charset="2"/>
                <a:ea typeface="굴림" pitchFamily="50" charset="-127"/>
                <a:cs typeface="+mn-cs"/>
              </a:rPr>
              <a:t> </a:t>
            </a:r>
            <a:r>
              <a:rPr lang="en-US" altLang="ko-KR" sz="1400" i="1" kern="1200" baseline="-25000" dirty="0">
                <a:solidFill>
                  <a:srgbClr val="000000"/>
                </a:solidFill>
                <a:latin typeface="Arial" pitchFamily="34" charset="0"/>
                <a:ea typeface="굴림" pitchFamily="50" charset="-127"/>
                <a:cs typeface="Arial" panose="020B0604020202020204" pitchFamily="34" charset="0"/>
              </a:rPr>
              <a:t>k</a:t>
            </a:r>
            <a:r>
              <a:rPr lang="en-US" altLang="ko-KR" sz="1400" i="1" kern="1200" dirty="0">
                <a:solidFill>
                  <a:srgbClr val="000000"/>
                </a:solidFill>
                <a:latin typeface="Arial" pitchFamily="34" charset="0"/>
                <a:ea typeface="굴림" pitchFamily="50" charset="-127"/>
                <a:cs typeface="+mn-cs"/>
              </a:rPr>
              <a:t>* RE</a:t>
            </a:r>
            <a:r>
              <a:rPr lang="en-US" altLang="ko-KR" sz="1400" i="1" kern="1200" baseline="-25000" dirty="0">
                <a:solidFill>
                  <a:srgbClr val="000000"/>
                </a:solidFill>
                <a:latin typeface="Arial" pitchFamily="34" charset="0"/>
                <a:ea typeface="굴림" pitchFamily="50" charset="-127"/>
                <a:cs typeface="+mn-cs"/>
              </a:rPr>
              <a:t>k-1</a:t>
            </a:r>
            <a:r>
              <a:rPr lang="en-US" altLang="ko-KR" sz="1400" i="1" kern="1200" dirty="0">
                <a:solidFill>
                  <a:srgbClr val="000000"/>
                </a:solidFill>
                <a:latin typeface="Arial" pitchFamily="34" charset="0"/>
                <a:ea typeface="굴림" pitchFamily="50" charset="-127"/>
                <a:cs typeface="+mn-cs"/>
              </a:rPr>
              <a:t> + (1-</a:t>
            </a:r>
            <a:r>
              <a:rPr lang="en-US" altLang="ko-KR" sz="1400" i="1" kern="1200" dirty="0">
                <a:solidFill>
                  <a:srgbClr val="000000"/>
                </a:solidFill>
                <a:latin typeface="Symbol" pitchFamily="18" charset="2"/>
                <a:ea typeface="굴림" pitchFamily="50" charset="-127"/>
                <a:cs typeface="+mn-cs"/>
              </a:rPr>
              <a:t> </a:t>
            </a:r>
            <a:r>
              <a:rPr lang="en-US" altLang="ko-KR" sz="1400" i="1" kern="1200" baseline="-25000" dirty="0">
                <a:solidFill>
                  <a:srgbClr val="000000"/>
                </a:solidFill>
                <a:latin typeface="Arial" pitchFamily="34" charset="0"/>
                <a:ea typeface="굴림" pitchFamily="50" charset="-127"/>
                <a:cs typeface="Arial" panose="020B0604020202020204" pitchFamily="34" charset="0"/>
              </a:rPr>
              <a:t>k</a:t>
            </a:r>
            <a:r>
              <a:rPr lang="en-US" altLang="ko-KR" sz="1400" i="1" kern="1200" dirty="0">
                <a:solidFill>
                  <a:srgbClr val="000000"/>
                </a:solidFill>
                <a:latin typeface="Arial" pitchFamily="34" charset="0"/>
                <a:ea typeface="굴림" pitchFamily="50" charset="-127"/>
                <a:cs typeface="+mn-cs"/>
              </a:rPr>
              <a:t>)*((s</a:t>
            </a:r>
            <a:r>
              <a:rPr lang="en-US" altLang="ko-KR" sz="1400" i="1" kern="1200" baseline="-25000" dirty="0">
                <a:solidFill>
                  <a:srgbClr val="000000"/>
                </a:solidFill>
                <a:latin typeface="Arial" pitchFamily="34" charset="0"/>
                <a:ea typeface="굴림" pitchFamily="50" charset="-127"/>
                <a:cs typeface="+mn-cs"/>
              </a:rPr>
              <a:t>k</a:t>
            </a:r>
            <a:r>
              <a:rPr lang="en-US" altLang="ko-KR" sz="1400" i="1" kern="1200" dirty="0">
                <a:solidFill>
                  <a:srgbClr val="000000"/>
                </a:solidFill>
                <a:latin typeface="Arial" pitchFamily="34" charset="0"/>
                <a:ea typeface="굴림" pitchFamily="50" charset="-127"/>
                <a:cs typeface="+mn-cs"/>
              </a:rPr>
              <a:t>+s</a:t>
            </a:r>
            <a:r>
              <a:rPr lang="en-US" altLang="ko-KR" sz="1400" i="1" kern="1200" baseline="-25000" dirty="0">
                <a:solidFill>
                  <a:srgbClr val="000000"/>
                </a:solidFill>
                <a:latin typeface="Arial" pitchFamily="34" charset="0"/>
                <a:ea typeface="굴림" pitchFamily="50" charset="-127"/>
                <a:cs typeface="+mn-cs"/>
              </a:rPr>
              <a:t>k-1</a:t>
            </a:r>
            <a:r>
              <a:rPr lang="en-US" altLang="ko-KR" sz="1400" i="1" kern="1200" dirty="0">
                <a:solidFill>
                  <a:srgbClr val="000000"/>
                </a:solidFill>
                <a:latin typeface="Arial" pitchFamily="34" charset="0"/>
                <a:ea typeface="굴림" pitchFamily="50" charset="-127"/>
                <a:cs typeface="+mn-cs"/>
              </a:rPr>
              <a:t>)/2): </a:t>
            </a:r>
            <a:endParaRPr lang="en-US" altLang="ko-KR" sz="1400" i="1" kern="1200" dirty="0" smtClean="0">
              <a:solidFill>
                <a:srgbClr val="000000"/>
              </a:solidFill>
              <a:latin typeface="Arial" pitchFamily="34" charset="0"/>
              <a:ea typeface="굴림" pitchFamily="50" charset="-127"/>
              <a:cs typeface="+mn-cs"/>
            </a:endParaRPr>
          </a:p>
          <a:p>
            <a:pPr lvl="2"/>
            <a:r>
              <a:rPr lang="en-US" altLang="ko-KR" sz="1400" i="1" dirty="0" smtClean="0">
                <a:latin typeface="Arial" pitchFamily="34" charset="0"/>
                <a:cs typeface="Arial" pitchFamily="34" charset="0"/>
              </a:rPr>
              <a:t> </a:t>
            </a:r>
            <a:endParaRPr lang="ko-KR" altLang="en-US" sz="1400" i="1" kern="1200" dirty="0">
              <a:solidFill>
                <a:srgbClr val="000000"/>
              </a:solidFill>
              <a:latin typeface="Arial" pitchFamily="34" charset="0"/>
              <a:ea typeface="굴림" pitchFamily="50" charset="-127"/>
              <a:cs typeface="+mn-cs"/>
            </a:endParaRPr>
          </a:p>
          <a:p>
            <a:pPr lvl="1"/>
            <a:r>
              <a:rPr lang="en-US" altLang="ko-KR" sz="1600" dirty="0">
                <a:latin typeface="Arial Unicode MS" pitchFamily="50" charset="-127"/>
                <a:ea typeface="Arial Unicode MS" pitchFamily="50" charset="-127"/>
                <a:cs typeface="Arial Unicode MS" pitchFamily="50" charset="-127"/>
              </a:rPr>
              <a:t>To obtain </a:t>
            </a:r>
            <a:r>
              <a:rPr lang="en-US" altLang="ko-KR" sz="1600" dirty="0" smtClean="0">
                <a:latin typeface="Arial Unicode MS" pitchFamily="50" charset="-127"/>
                <a:ea typeface="Arial Unicode MS" pitchFamily="50" charset="-127"/>
                <a:cs typeface="Arial Unicode MS" pitchFamily="50" charset="-127"/>
              </a:rPr>
              <a:t>ERE: </a:t>
            </a:r>
            <a:r>
              <a:rPr lang="en-US" altLang="ko-KR" sz="1600" dirty="0">
                <a:latin typeface="Arial Unicode MS" pitchFamily="50" charset="-127"/>
                <a:ea typeface="Arial Unicode MS" pitchFamily="50" charset="-127"/>
                <a:cs typeface="Arial Unicode MS" pitchFamily="50" charset="-127"/>
              </a:rPr>
              <a:t>adapt the sample interval </a:t>
            </a:r>
            <a:r>
              <a:rPr lang="en-US" altLang="ko-KR" sz="1600" i="1" dirty="0" err="1">
                <a:latin typeface="Arial Unicode MS" pitchFamily="50" charset="-127"/>
                <a:ea typeface="Arial Unicode MS" pitchFamily="50" charset="-127"/>
                <a:cs typeface="Arial Unicode MS" pitchFamily="50" charset="-127"/>
              </a:rPr>
              <a:t>T</a:t>
            </a:r>
            <a:r>
              <a:rPr lang="en-US" altLang="ko-KR" sz="1600" i="1" baseline="-25000" dirty="0" err="1">
                <a:latin typeface="Arial Unicode MS" pitchFamily="50" charset="-127"/>
                <a:ea typeface="Arial Unicode MS" pitchFamily="50" charset="-127"/>
                <a:cs typeface="Arial Unicode MS" pitchFamily="50" charset="-127"/>
              </a:rPr>
              <a:t>k</a:t>
            </a:r>
            <a:r>
              <a:rPr lang="en-US" altLang="ko-KR" sz="1600" dirty="0">
                <a:latin typeface="Arial Unicode MS" pitchFamily="50" charset="-127"/>
                <a:ea typeface="Arial Unicode MS" pitchFamily="50" charset="-127"/>
                <a:cs typeface="Arial Unicode MS" pitchFamily="50" charset="-127"/>
              </a:rPr>
              <a:t> according to </a:t>
            </a:r>
            <a:r>
              <a:rPr lang="en-US" altLang="ko-KR" sz="1600" i="1" dirty="0">
                <a:latin typeface="Arial Unicode MS" pitchFamily="50" charset="-127"/>
                <a:ea typeface="Arial Unicode MS" pitchFamily="50" charset="-127"/>
                <a:cs typeface="Arial Unicode MS" pitchFamily="50" charset="-127"/>
              </a:rPr>
              <a:t>congestion </a:t>
            </a:r>
            <a:r>
              <a:rPr lang="en-US" altLang="ko-KR" sz="1600" i="1" dirty="0" smtClean="0">
                <a:latin typeface="Arial Unicode MS" pitchFamily="50" charset="-127"/>
                <a:ea typeface="Arial Unicode MS" pitchFamily="50" charset="-127"/>
                <a:cs typeface="Arial Unicode MS" pitchFamily="50" charset="-127"/>
              </a:rPr>
              <a:t>level</a:t>
            </a:r>
          </a:p>
          <a:p>
            <a:pPr lvl="2"/>
            <a:r>
              <a:rPr lang="en-US" altLang="ko-KR" sz="1400" i="1" dirty="0" smtClean="0">
                <a:latin typeface="Arial Unicode MS" pitchFamily="50" charset="-127"/>
                <a:ea typeface="Arial Unicode MS" pitchFamily="50" charset="-127"/>
                <a:cs typeface="Arial Unicode MS" pitchFamily="50" charset="-127"/>
              </a:rPr>
              <a:t>Congestion </a:t>
            </a:r>
            <a:r>
              <a:rPr lang="en-US" altLang="ko-KR" sz="1400" i="1" dirty="0">
                <a:latin typeface="Arial Unicode MS" pitchFamily="50" charset="-127"/>
                <a:ea typeface="Arial Unicode MS" pitchFamily="50" charset="-127"/>
                <a:cs typeface="Arial Unicode MS" pitchFamily="50" charset="-127"/>
              </a:rPr>
              <a:t>level</a:t>
            </a:r>
            <a:r>
              <a:rPr lang="en-US" altLang="ko-KR" sz="1400" dirty="0">
                <a:latin typeface="Arial Unicode MS" pitchFamily="50" charset="-127"/>
                <a:ea typeface="Arial Unicode MS" pitchFamily="50" charset="-127"/>
                <a:cs typeface="Arial Unicode MS" pitchFamily="50" charset="-127"/>
              </a:rPr>
              <a:t> is similar to that in Vegas: </a:t>
            </a:r>
            <a:r>
              <a:rPr lang="en-US" altLang="ko-KR" sz="1400" i="1" dirty="0">
                <a:latin typeface="Arial Unicode MS" pitchFamily="50" charset="-127"/>
                <a:ea typeface="Arial Unicode MS" pitchFamily="50" charset="-127"/>
                <a:cs typeface="Arial Unicode MS" pitchFamily="50" charset="-127"/>
              </a:rPr>
              <a:t>Expected </a:t>
            </a:r>
            <a:r>
              <a:rPr lang="en-US" altLang="ko-KR" sz="1400" i="1" dirty="0" smtClean="0">
                <a:latin typeface="Arial Unicode MS" pitchFamily="50" charset="-127"/>
                <a:ea typeface="Arial Unicode MS" pitchFamily="50" charset="-127"/>
                <a:cs typeface="Arial Unicode MS" pitchFamily="50" charset="-127"/>
              </a:rPr>
              <a:t>Rate - Achieved </a:t>
            </a:r>
            <a:r>
              <a:rPr lang="en-US" altLang="ko-KR" sz="1400" i="1" dirty="0" smtClean="0">
                <a:latin typeface="Arial Unicode MS" pitchFamily="50" charset="-127"/>
                <a:ea typeface="Arial Unicode MS" pitchFamily="50" charset="-127"/>
                <a:cs typeface="Arial Unicode MS" pitchFamily="50" charset="-127"/>
              </a:rPr>
              <a:t>Rate</a:t>
            </a:r>
          </a:p>
          <a:p>
            <a:pPr lvl="2"/>
            <a:r>
              <a:rPr lang="en-US" altLang="ko-KR" sz="1600" dirty="0">
                <a:latin typeface="Arial Unicode MS" pitchFamily="50" charset="-127"/>
                <a:ea typeface="Arial Unicode MS" pitchFamily="50" charset="-127"/>
                <a:cs typeface="Arial Unicode MS" pitchFamily="50" charset="-127"/>
              </a:rPr>
              <a:t>TCPW with adaptive filter (AF)</a:t>
            </a:r>
            <a:endParaRPr lang="en-US" altLang="ko-KR" sz="1600" dirty="0">
              <a:latin typeface="Arial Unicode MS" pitchFamily="50" charset="-127"/>
              <a:ea typeface="Arial Unicode MS" pitchFamily="50" charset="-127"/>
              <a:cs typeface="Arial Unicode MS" pitchFamily="50" charset="-127"/>
            </a:endParaRPr>
          </a:p>
          <a:p>
            <a:pPr marL="457200" lvl="1" indent="0">
              <a:buNone/>
            </a:pPr>
            <a:endParaRPr lang="en-US" altLang="ko-KR" sz="1600" dirty="0" smtClean="0">
              <a:latin typeface="Arial" pitchFamily="34" charset="0"/>
              <a:cs typeface="Arial" pitchFamily="34" charset="0"/>
            </a:endParaRPr>
          </a:p>
          <a:p>
            <a:pPr marL="457200" lvl="1" indent="0">
              <a:buNone/>
            </a:pPr>
            <a:endParaRPr lang="en-US" altLang="ko-KR" sz="1600" dirty="0">
              <a:latin typeface="Arial" pitchFamily="34" charset="0"/>
              <a:cs typeface="Arial" pitchFamily="34" charset="0"/>
            </a:endParaRPr>
          </a:p>
          <a:p>
            <a:pPr marL="457200" lvl="1" indent="0">
              <a:buNone/>
            </a:pPr>
            <a:endParaRPr lang="en-US" altLang="ko-KR" sz="1600" dirty="0" smtClean="0">
              <a:latin typeface="Arial" pitchFamily="34" charset="0"/>
              <a:cs typeface="Arial" pitchFamily="34" charset="0"/>
            </a:endParaRPr>
          </a:p>
          <a:p>
            <a:pPr marL="457200" lvl="1" indent="0">
              <a:buNone/>
            </a:pPr>
            <a:endParaRPr lang="en-US" altLang="ko-KR" sz="1600" dirty="0" smtClean="0">
              <a:latin typeface="Arial" pitchFamily="34" charset="0"/>
              <a:cs typeface="Arial" pitchFamily="34" charset="0"/>
            </a:endParaRPr>
          </a:p>
          <a:p>
            <a:pPr lvl="1"/>
            <a:endParaRPr lang="en-US" altLang="ko-KR" sz="1600" dirty="0" smtClean="0">
              <a:latin typeface="Arial" pitchFamily="34" charset="0"/>
              <a:cs typeface="Arial" pitchFamily="34" charset="0"/>
            </a:endParaRPr>
          </a:p>
          <a:p>
            <a:pPr lvl="1"/>
            <a:endParaRPr lang="en-US" altLang="ko-KR" sz="1600" dirty="0" smtClean="0">
              <a:latin typeface="Arial" pitchFamily="34" charset="0"/>
              <a:cs typeface="Arial" pitchFamily="34" charset="0"/>
            </a:endParaRPr>
          </a:p>
          <a:p>
            <a:pPr lvl="1"/>
            <a:endParaRPr lang="en-US" altLang="ko-KR" sz="1600" dirty="0" smtClean="0">
              <a:latin typeface="Arial" pitchFamily="34" charset="0"/>
              <a:cs typeface="Arial" pitchFamily="34" charset="0"/>
            </a:endParaRPr>
          </a:p>
          <a:p>
            <a:pPr lvl="1"/>
            <a:r>
              <a:rPr lang="en-US" altLang="ko-KR" sz="1600" dirty="0" smtClean="0">
                <a:latin typeface="Arial" pitchFamily="34" charset="0"/>
                <a:cs typeface="Arial" pitchFamily="34" charset="0"/>
              </a:rPr>
              <a:t>RE </a:t>
            </a:r>
            <a:r>
              <a:rPr lang="en-US" altLang="ko-KR" sz="1600" dirty="0" smtClean="0">
                <a:latin typeface="Arial" pitchFamily="34" charset="0"/>
                <a:cs typeface="Arial" pitchFamily="34" charset="0"/>
              </a:rPr>
              <a:t>&lt;= ERE &lt;= BE</a:t>
            </a:r>
          </a:p>
          <a:p>
            <a:pPr lvl="1"/>
            <a:endParaRPr lang="en-US" altLang="ko-KR" sz="1600" dirty="0">
              <a:latin typeface="Arial" pitchFamily="34" charset="0"/>
              <a:cs typeface="Arial" pitchFamily="34" charset="0"/>
            </a:endParaRPr>
          </a:p>
          <a:p>
            <a:pPr algn="ctr">
              <a:buFontTx/>
              <a:buChar char="•"/>
            </a:pPr>
            <a:endParaRPr lang="en-US" altLang="ko-KR" sz="1600" i="1" dirty="0">
              <a:latin typeface="Arial Unicode MS" pitchFamily="50" charset="-127"/>
              <a:ea typeface="Arial Unicode MS" pitchFamily="50" charset="-127"/>
              <a:cs typeface="Arial Unicode MS" pitchFamily="50" charset="-127"/>
            </a:endParaRPr>
          </a:p>
          <a:p>
            <a:pPr lvl="1"/>
            <a:endParaRPr lang="en-US" altLang="ko-KR" sz="1200" i="1" dirty="0">
              <a:latin typeface="Arial Unicode MS" pitchFamily="50" charset="-127"/>
              <a:ea typeface="Arial Unicode MS" pitchFamily="50" charset="-127"/>
              <a:cs typeface="Arial Unicode MS" pitchFamily="50" charset="-127"/>
            </a:endParaRPr>
          </a:p>
        </p:txBody>
      </p:sp>
      <p:graphicFrame>
        <p:nvGraphicFramePr>
          <p:cNvPr id="3" name="개체 2"/>
          <p:cNvGraphicFramePr>
            <a:graphicFrameLocks noChangeAspect="1"/>
          </p:cNvGraphicFramePr>
          <p:nvPr>
            <p:extLst>
              <p:ext uri="{D42A27DB-BD31-4B8C-83A1-F6EECF244321}">
                <p14:modId xmlns:p14="http://schemas.microsoft.com/office/powerpoint/2010/main" val="2642621326"/>
              </p:ext>
            </p:extLst>
          </p:nvPr>
        </p:nvGraphicFramePr>
        <p:xfrm>
          <a:off x="3059832" y="1519623"/>
          <a:ext cx="1512168" cy="887063"/>
        </p:xfrm>
        <a:graphic>
          <a:graphicData uri="http://schemas.openxmlformats.org/presentationml/2006/ole">
            <mc:AlternateContent xmlns:mc="http://schemas.openxmlformats.org/markup-compatibility/2006">
              <mc:Choice xmlns:v="urn:schemas-microsoft-com:vml" Requires="v">
                <p:oleObj spid="_x0000_s27720" name="Equation" r:id="rId4" imgW="698500" imgH="419100" progId="Equation.3">
                  <p:embed/>
                </p:oleObj>
              </mc:Choice>
              <mc:Fallback>
                <p:oleObj name="Equation" r:id="rId4" imgW="698500" imgH="4191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832" y="1519623"/>
                        <a:ext cx="1512168" cy="887063"/>
                      </a:xfrm>
                      <a:prstGeom prst="rect">
                        <a:avLst/>
                      </a:prstGeom>
                      <a:noFill/>
                      <a:ln>
                        <a:solidFill>
                          <a:schemeClr val="bg1"/>
                        </a:solidFill>
                      </a:ln>
                    </p:spPr>
                  </p:pic>
                </p:oleObj>
              </mc:Fallback>
            </mc:AlternateContent>
          </a:graphicData>
        </a:graphic>
      </p:graphicFrame>
      <p:grpSp>
        <p:nvGrpSpPr>
          <p:cNvPr id="8" name="그룹 7"/>
          <p:cNvGrpSpPr/>
          <p:nvPr/>
        </p:nvGrpSpPr>
        <p:grpSpPr>
          <a:xfrm>
            <a:off x="537332" y="4072372"/>
            <a:ext cx="3818644" cy="1444860"/>
            <a:chOff x="5220072" y="5088813"/>
            <a:chExt cx="3456384" cy="1292515"/>
          </a:xfrm>
        </p:grpSpPr>
        <p:pic>
          <p:nvPicPr>
            <p:cNvPr id="2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0072" y="5679653"/>
              <a:ext cx="26177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 Box 10"/>
            <p:cNvSpPr txBox="1">
              <a:spLocks noChangeArrowheads="1"/>
            </p:cNvSpPr>
            <p:nvPr/>
          </p:nvSpPr>
          <p:spPr bwMode="auto">
            <a:xfrm>
              <a:off x="6444209" y="5088813"/>
              <a:ext cx="1130854" cy="369332"/>
            </a:xfrm>
            <a:prstGeom prst="rect">
              <a:avLst/>
            </a:prstGeom>
            <a:noFill/>
            <a:ln w="12700">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ko-KR" sz="900" dirty="0">
                  <a:cs typeface="Arial" pitchFamily="34" charset="0"/>
                </a:rPr>
                <a:t>Expected </a:t>
              </a:r>
              <a:r>
                <a:rPr lang="en-US" altLang="ko-KR" sz="900" dirty="0" smtClean="0">
                  <a:cs typeface="Arial" pitchFamily="34" charset="0"/>
                </a:rPr>
                <a:t>rate with no congestion</a:t>
              </a:r>
              <a:endParaRPr lang="en-US" altLang="ko-KR" sz="900" dirty="0">
                <a:cs typeface="Arial" pitchFamily="34" charset="0"/>
              </a:endParaRPr>
            </a:p>
          </p:txBody>
        </p:sp>
        <p:sp>
          <p:nvSpPr>
            <p:cNvPr id="29" name="Line 11"/>
            <p:cNvSpPr>
              <a:spLocks noChangeShapeType="1"/>
            </p:cNvSpPr>
            <p:nvPr/>
          </p:nvSpPr>
          <p:spPr bwMode="auto">
            <a:xfrm flipH="1">
              <a:off x="6804245" y="5460032"/>
              <a:ext cx="327917" cy="273224"/>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cs typeface="Arial" pitchFamily="34" charset="0"/>
              </a:endParaRPr>
            </a:p>
          </p:txBody>
        </p:sp>
        <p:sp>
          <p:nvSpPr>
            <p:cNvPr id="30" name="직사각형 29"/>
            <p:cNvSpPr/>
            <p:nvPr/>
          </p:nvSpPr>
          <p:spPr>
            <a:xfrm>
              <a:off x="7758953" y="5229200"/>
              <a:ext cx="917503" cy="369332"/>
            </a:xfrm>
            <a:prstGeom prst="rect">
              <a:avLst/>
            </a:prstGeom>
            <a:ln>
              <a:solidFill>
                <a:srgbClr val="00B050"/>
              </a:solidFill>
            </a:ln>
          </p:spPr>
          <p:txBody>
            <a:bodyPr wrap="square">
              <a:spAutoFit/>
            </a:bodyPr>
            <a:lstStyle/>
            <a:p>
              <a:r>
                <a:rPr lang="en-US" altLang="ko-KR" sz="900" dirty="0">
                  <a:cs typeface="Arial" pitchFamily="34" charset="0"/>
                </a:rPr>
                <a:t>RE: achieved rate </a:t>
              </a:r>
              <a:endParaRPr lang="ko-KR" altLang="en-US" sz="900" dirty="0"/>
            </a:p>
          </p:txBody>
        </p:sp>
        <p:sp>
          <p:nvSpPr>
            <p:cNvPr id="31" name="Line 11"/>
            <p:cNvSpPr>
              <a:spLocks noChangeShapeType="1"/>
            </p:cNvSpPr>
            <p:nvPr/>
          </p:nvSpPr>
          <p:spPr bwMode="auto">
            <a:xfrm flipH="1">
              <a:off x="7411104" y="5492698"/>
              <a:ext cx="327917" cy="273224"/>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cs typeface="Arial" pitchFamily="34" charset="0"/>
              </a:endParaRPr>
            </a:p>
          </p:txBody>
        </p:sp>
      </p:grpSp>
      <p:pic>
        <p:nvPicPr>
          <p:cNvPr id="34"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5976" y="5330244"/>
            <a:ext cx="4344308" cy="1108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개체 1"/>
          <p:cNvGraphicFramePr>
            <a:graphicFrameLocks noChangeAspect="1"/>
          </p:cNvGraphicFramePr>
          <p:nvPr>
            <p:extLst>
              <p:ext uri="{D42A27DB-BD31-4B8C-83A1-F6EECF244321}">
                <p14:modId xmlns:p14="http://schemas.microsoft.com/office/powerpoint/2010/main" val="2943512795"/>
              </p:ext>
            </p:extLst>
          </p:nvPr>
        </p:nvGraphicFramePr>
        <p:xfrm>
          <a:off x="5004048" y="4225505"/>
          <a:ext cx="1174134" cy="829109"/>
        </p:xfrm>
        <a:graphic>
          <a:graphicData uri="http://schemas.openxmlformats.org/presentationml/2006/ole">
            <mc:AlternateContent xmlns:mc="http://schemas.openxmlformats.org/markup-compatibility/2006">
              <mc:Choice xmlns:v="urn:schemas-microsoft-com:vml" Requires="v">
                <p:oleObj spid="_x0000_s27721" name="公式" r:id="rId8" imgW="647419" imgH="406224" progId="Equation.3">
                  <p:embed/>
                </p:oleObj>
              </mc:Choice>
              <mc:Fallback>
                <p:oleObj name="公式" r:id="rId8" imgW="647419" imgH="406224" progId="Equation.3">
                  <p:embed/>
                  <p:pic>
                    <p:nvPicPr>
                      <p:cNvPr id="0"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04048" y="4225505"/>
                        <a:ext cx="1174134" cy="82910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99087582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4"/>
          <p:cNvSpPr>
            <a:spLocks noGrp="1"/>
          </p:cNvSpPr>
          <p:nvPr>
            <p:ph type="sldNum" sz="quarter" idx="10"/>
          </p:nvPr>
        </p:nvSpPr>
        <p:spPr/>
        <p:txBody>
          <a:bodyPr/>
          <a:lstStyle/>
          <a:p>
            <a:fld id="{F0F8FFCF-567A-456F-80C1-9099657FEB4F}" type="slidenum">
              <a:rPr lang="en-US" altLang="ko-KR">
                <a:cs typeface="Arial" pitchFamily="34" charset="0"/>
              </a:rPr>
              <a:pPr/>
              <a:t>15</a:t>
            </a:fld>
            <a:endParaRPr lang="en-US" altLang="ko-KR" sz="1000">
              <a:cs typeface="Arial" pitchFamily="34" charset="0"/>
            </a:endParaRPr>
          </a:p>
        </p:txBody>
      </p:sp>
      <p:sp>
        <p:nvSpPr>
          <p:cNvPr id="1938434" name="Rectangle 2"/>
          <p:cNvSpPr>
            <a:spLocks noGrp="1" noChangeArrowheads="1"/>
          </p:cNvSpPr>
          <p:nvPr>
            <p:ph type="title"/>
          </p:nvPr>
        </p:nvSpPr>
        <p:spPr/>
        <p:txBody>
          <a:bodyPr/>
          <a:lstStyle/>
          <a:p>
            <a:r>
              <a:rPr lang="en-US" altLang="ko-KR">
                <a:latin typeface="Arial" pitchFamily="34" charset="0"/>
                <a:cs typeface="Arial" pitchFamily="34" charset="0"/>
              </a:rPr>
              <a:t>TCP Alternatives: TCPW-A</a:t>
            </a:r>
          </a:p>
        </p:txBody>
      </p:sp>
      <p:sp>
        <p:nvSpPr>
          <p:cNvPr id="1938435" name="Rectangle 3"/>
          <p:cNvSpPr>
            <a:spLocks noGrp="1" noChangeArrowheads="1"/>
          </p:cNvSpPr>
          <p:nvPr>
            <p:ph type="body" sz="half" idx="1"/>
          </p:nvPr>
        </p:nvSpPr>
        <p:spPr>
          <a:xfrm>
            <a:off x="35495" y="1196752"/>
            <a:ext cx="8604821" cy="2781672"/>
          </a:xfrm>
        </p:spPr>
        <p:txBody>
          <a:bodyPr/>
          <a:lstStyle/>
          <a:p>
            <a:pPr>
              <a:lnSpc>
                <a:spcPct val="90000"/>
              </a:lnSpc>
            </a:pPr>
            <a:r>
              <a:rPr lang="en-US" altLang="ko-KR" sz="1800" dirty="0">
                <a:latin typeface="Arial" pitchFamily="34" charset="0"/>
                <a:cs typeface="Arial" pitchFamily="34" charset="0"/>
              </a:rPr>
              <a:t>TCPW</a:t>
            </a:r>
          </a:p>
          <a:p>
            <a:pPr marL="536575" lvl="1">
              <a:lnSpc>
                <a:spcPct val="90000"/>
              </a:lnSpc>
            </a:pPr>
            <a:r>
              <a:rPr lang="en-US" altLang="ko-KR" sz="1600" dirty="0">
                <a:latin typeface="Arial" pitchFamily="34" charset="0"/>
                <a:cs typeface="Arial" pitchFamily="34" charset="0"/>
              </a:rPr>
              <a:t>after packet loss (</a:t>
            </a:r>
            <a:r>
              <a:rPr lang="en-US" altLang="ko-KR" sz="1600" dirty="0" err="1">
                <a:latin typeface="Arial" pitchFamily="34" charset="0"/>
                <a:cs typeface="Arial" pitchFamily="34" charset="0"/>
              </a:rPr>
              <a:t>ie</a:t>
            </a:r>
            <a:r>
              <a:rPr lang="en-US" altLang="ko-KR" sz="1600" dirty="0">
                <a:latin typeface="Arial" pitchFamily="34" charset="0"/>
                <a:cs typeface="Arial" pitchFamily="34" charset="0"/>
              </a:rPr>
              <a:t>, 3 DUPACKs, or Timeout), ERE is used by </a:t>
            </a:r>
            <a:r>
              <a:rPr lang="en-US" altLang="ko-KR" sz="1600" dirty="0" smtClean="0">
                <a:latin typeface="Arial" pitchFamily="34" charset="0"/>
                <a:cs typeface="Arial" pitchFamily="34" charset="0"/>
              </a:rPr>
              <a:t>sender</a:t>
            </a:r>
          </a:p>
          <a:p>
            <a:pPr marL="536575" lvl="1">
              <a:lnSpc>
                <a:spcPct val="90000"/>
              </a:lnSpc>
            </a:pPr>
            <a:endParaRPr lang="en-US" altLang="ko-KR" sz="1600" dirty="0">
              <a:latin typeface="Arial" pitchFamily="34" charset="0"/>
              <a:cs typeface="Arial" pitchFamily="34" charset="0"/>
            </a:endParaRPr>
          </a:p>
          <a:p>
            <a:pPr>
              <a:lnSpc>
                <a:spcPct val="90000"/>
              </a:lnSpc>
            </a:pPr>
            <a:r>
              <a:rPr lang="en-US" altLang="ko-KR" sz="1800" dirty="0">
                <a:latin typeface="Arial" pitchFamily="34" charset="0"/>
                <a:cs typeface="Arial" pitchFamily="34" charset="0"/>
              </a:rPr>
              <a:t>TCPW-A: Adaptive Start</a:t>
            </a:r>
          </a:p>
          <a:p>
            <a:pPr marL="536575" lvl="1">
              <a:lnSpc>
                <a:spcPct val="90000"/>
              </a:lnSpc>
            </a:pPr>
            <a:r>
              <a:rPr lang="en-US" altLang="ko-KR" sz="1600" dirty="0">
                <a:latin typeface="Arial" pitchFamily="34" charset="0"/>
                <a:cs typeface="Arial" pitchFamily="34" charset="0"/>
              </a:rPr>
              <a:t>Uses ERE to adaptively and repeatedly reset </a:t>
            </a:r>
            <a:r>
              <a:rPr lang="en-US" altLang="ko-KR" sz="1600" i="1" dirty="0" err="1">
                <a:latin typeface="Arial" pitchFamily="34" charset="0"/>
                <a:cs typeface="Arial" pitchFamily="34" charset="0"/>
              </a:rPr>
              <a:t>ssthresh</a:t>
            </a:r>
            <a:r>
              <a:rPr lang="en-US" altLang="ko-KR" sz="1600" dirty="0">
                <a:latin typeface="Arial" pitchFamily="34" charset="0"/>
                <a:cs typeface="Arial" pitchFamily="34" charset="0"/>
              </a:rPr>
              <a:t> during the startup phase</a:t>
            </a:r>
          </a:p>
          <a:p>
            <a:pPr marL="536575" lvl="1">
              <a:lnSpc>
                <a:spcPct val="90000"/>
              </a:lnSpc>
            </a:pPr>
            <a:r>
              <a:rPr lang="en-US" altLang="ko-KR" sz="1600" dirty="0">
                <a:latin typeface="Arial" pitchFamily="34" charset="0"/>
                <a:cs typeface="Arial" pitchFamily="34" charset="0"/>
              </a:rPr>
              <a:t>Agile proving</a:t>
            </a:r>
          </a:p>
          <a:p>
            <a:pPr marL="536575" lvl="1">
              <a:lnSpc>
                <a:spcPct val="90000"/>
              </a:lnSpc>
            </a:pPr>
            <a:r>
              <a:rPr lang="en-US" altLang="ko-KR" sz="1600" dirty="0">
                <a:latin typeface="Arial" pitchFamily="34" charset="0"/>
                <a:cs typeface="Arial" pitchFamily="34" charset="0"/>
              </a:rPr>
              <a:t>PNCD: Persistent </a:t>
            </a:r>
            <a:r>
              <a:rPr lang="en-US" altLang="ko-KR" sz="1600" dirty="0" err="1">
                <a:latin typeface="Arial" pitchFamily="34" charset="0"/>
                <a:cs typeface="Arial" pitchFamily="34" charset="0"/>
              </a:rPr>
              <a:t>Noncongestion</a:t>
            </a:r>
            <a:r>
              <a:rPr lang="en-US" altLang="ko-KR" sz="1600" dirty="0">
                <a:latin typeface="Arial" pitchFamily="34" charset="0"/>
                <a:cs typeface="Arial" pitchFamily="34" charset="0"/>
              </a:rPr>
              <a:t> Detection =&gt; agile proving to capture more bandwidth</a:t>
            </a:r>
          </a:p>
        </p:txBody>
      </p:sp>
      <p:pic>
        <p:nvPicPr>
          <p:cNvPr id="19384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3269821"/>
            <a:ext cx="5724501" cy="3547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800132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4"/>
          <p:cNvSpPr>
            <a:spLocks noGrp="1"/>
          </p:cNvSpPr>
          <p:nvPr>
            <p:ph type="sldNum" sz="quarter" idx="10"/>
          </p:nvPr>
        </p:nvSpPr>
        <p:spPr/>
        <p:txBody>
          <a:bodyPr/>
          <a:lstStyle/>
          <a:p>
            <a:fld id="{F0F8FFCF-567A-456F-80C1-9099657FEB4F}" type="slidenum">
              <a:rPr lang="en-US" altLang="ko-KR">
                <a:cs typeface="Arial" pitchFamily="34" charset="0"/>
              </a:rPr>
              <a:pPr/>
              <a:t>16</a:t>
            </a:fld>
            <a:endParaRPr lang="en-US" altLang="ko-KR" sz="1000">
              <a:cs typeface="Arial" pitchFamily="34" charset="0"/>
            </a:endParaRPr>
          </a:p>
        </p:txBody>
      </p:sp>
      <p:sp>
        <p:nvSpPr>
          <p:cNvPr id="1938434" name="Rectangle 2"/>
          <p:cNvSpPr>
            <a:spLocks noGrp="1" noChangeArrowheads="1"/>
          </p:cNvSpPr>
          <p:nvPr>
            <p:ph type="title"/>
          </p:nvPr>
        </p:nvSpPr>
        <p:spPr/>
        <p:txBody>
          <a:bodyPr/>
          <a:lstStyle/>
          <a:p>
            <a:r>
              <a:rPr lang="en-US" altLang="ko-KR" dirty="0">
                <a:latin typeface="Arial" pitchFamily="34" charset="0"/>
                <a:cs typeface="Arial" pitchFamily="34" charset="0"/>
              </a:rPr>
              <a:t>TCP Westwood (TCPW)</a:t>
            </a:r>
          </a:p>
        </p:txBody>
      </p:sp>
      <p:pic>
        <p:nvPicPr>
          <p:cNvPr id="1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317" y="4252473"/>
            <a:ext cx="3654402" cy="2150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그룹 3"/>
          <p:cNvGrpSpPr/>
          <p:nvPr/>
        </p:nvGrpSpPr>
        <p:grpSpPr>
          <a:xfrm>
            <a:off x="395536" y="1268760"/>
            <a:ext cx="8280920" cy="2983713"/>
            <a:chOff x="611560" y="1196752"/>
            <a:chExt cx="8136904" cy="3343753"/>
          </a:xfrm>
        </p:grpSpPr>
        <p:pic>
          <p:nvPicPr>
            <p:cNvPr id="286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196752"/>
              <a:ext cx="4081264" cy="3343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4008" y="1250642"/>
              <a:ext cx="4104456" cy="3273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2867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8024" y="4252472"/>
            <a:ext cx="4104456" cy="2383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684954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41100276-DDBE-460F-8927-9C0E87CCCF72}" type="slidenum">
              <a:rPr lang="en-US" altLang="ko-KR">
                <a:cs typeface="Arial" pitchFamily="34" charset="0"/>
              </a:rPr>
              <a:pPr/>
              <a:t>17</a:t>
            </a:fld>
            <a:endParaRPr lang="en-US" altLang="ko-KR" sz="1000">
              <a:cs typeface="Arial" pitchFamily="34" charset="0"/>
            </a:endParaRPr>
          </a:p>
        </p:txBody>
      </p:sp>
      <p:sp>
        <p:nvSpPr>
          <p:cNvPr id="1861634" name="Rectangle 2"/>
          <p:cNvSpPr>
            <a:spLocks noGrp="1" noChangeArrowheads="1"/>
          </p:cNvSpPr>
          <p:nvPr>
            <p:ph type="title"/>
          </p:nvPr>
        </p:nvSpPr>
        <p:spPr>
          <a:xfrm>
            <a:off x="395536" y="404664"/>
            <a:ext cx="7451725" cy="647700"/>
          </a:xfrm>
        </p:spPr>
        <p:txBody>
          <a:bodyPr/>
          <a:lstStyle/>
          <a:p>
            <a:r>
              <a:rPr lang="en-US" altLang="ko-KR" dirty="0">
                <a:latin typeface="Arial" pitchFamily="34" charset="0"/>
                <a:cs typeface="Arial" pitchFamily="34" charset="0"/>
              </a:rPr>
              <a:t>Packet Pair in </a:t>
            </a:r>
            <a:r>
              <a:rPr lang="en-US" altLang="ko-KR" dirty="0" smtClean="0">
                <a:latin typeface="Arial" pitchFamily="34" charset="0"/>
                <a:cs typeface="Arial" pitchFamily="34" charset="0"/>
              </a:rPr>
              <a:t>Practice(FYI)</a:t>
            </a:r>
            <a:endParaRPr lang="en-US" altLang="ko-KR" dirty="0">
              <a:latin typeface="Arial" pitchFamily="34" charset="0"/>
              <a:cs typeface="Arial" pitchFamily="34" charset="0"/>
            </a:endParaRPr>
          </a:p>
        </p:txBody>
      </p:sp>
      <p:sp>
        <p:nvSpPr>
          <p:cNvPr id="1861635" name="Rectangle 3"/>
          <p:cNvSpPr>
            <a:spLocks noGrp="1" noChangeArrowheads="1"/>
          </p:cNvSpPr>
          <p:nvPr>
            <p:ph type="body" idx="1"/>
          </p:nvPr>
        </p:nvSpPr>
        <p:spPr>
          <a:xfrm>
            <a:off x="179512" y="1340768"/>
            <a:ext cx="8712968" cy="3456384"/>
          </a:xfrm>
        </p:spPr>
        <p:txBody>
          <a:bodyPr/>
          <a:lstStyle/>
          <a:p>
            <a:r>
              <a:rPr lang="en-US" altLang="ko-KR" sz="2400" dirty="0">
                <a:latin typeface="Arial" pitchFamily="34" charset="0"/>
                <a:cs typeface="Arial" pitchFamily="34" charset="0"/>
              </a:rPr>
              <a:t>Most Internet routers are FIFO/Drop-Tail</a:t>
            </a:r>
          </a:p>
          <a:p>
            <a:r>
              <a:rPr lang="en-US" altLang="ko-KR" sz="2400" dirty="0">
                <a:latin typeface="Arial" pitchFamily="34" charset="0"/>
                <a:cs typeface="Arial" pitchFamily="34" charset="0"/>
              </a:rPr>
              <a:t>Easy to measure link bandwidths</a:t>
            </a:r>
          </a:p>
          <a:p>
            <a:pPr lvl="1"/>
            <a:r>
              <a:rPr lang="en-US" altLang="ko-KR" sz="2000" dirty="0" err="1">
                <a:latin typeface="Arial" pitchFamily="34" charset="0"/>
                <a:cs typeface="Arial" pitchFamily="34" charset="0"/>
              </a:rPr>
              <a:t>Bprobe</a:t>
            </a:r>
            <a:r>
              <a:rPr lang="en-US" altLang="ko-KR" sz="2000" dirty="0">
                <a:latin typeface="Arial" pitchFamily="34" charset="0"/>
                <a:cs typeface="Arial" pitchFamily="34" charset="0"/>
              </a:rPr>
              <a:t>, </a:t>
            </a:r>
            <a:r>
              <a:rPr lang="en-US" altLang="ko-KR" sz="2000" dirty="0" err="1">
                <a:latin typeface="Arial" pitchFamily="34" charset="0"/>
                <a:cs typeface="Arial" pitchFamily="34" charset="0"/>
              </a:rPr>
              <a:t>pathchar</a:t>
            </a:r>
            <a:r>
              <a:rPr lang="en-US" altLang="ko-KR" sz="2000" dirty="0">
                <a:latin typeface="Arial" pitchFamily="34" charset="0"/>
                <a:cs typeface="Arial" pitchFamily="34" charset="0"/>
              </a:rPr>
              <a:t>, </a:t>
            </a:r>
            <a:r>
              <a:rPr lang="en-US" altLang="ko-KR" sz="2000" dirty="0" err="1">
                <a:latin typeface="Arial" pitchFamily="34" charset="0"/>
                <a:cs typeface="Arial" pitchFamily="34" charset="0"/>
              </a:rPr>
              <a:t>pchar</a:t>
            </a:r>
            <a:r>
              <a:rPr lang="en-US" altLang="ko-KR" sz="2000" dirty="0">
                <a:latin typeface="Arial" pitchFamily="34" charset="0"/>
                <a:cs typeface="Arial" pitchFamily="34" charset="0"/>
              </a:rPr>
              <a:t>, </a:t>
            </a:r>
            <a:r>
              <a:rPr lang="en-US" altLang="ko-KR" sz="2000" dirty="0" err="1">
                <a:latin typeface="Arial" pitchFamily="34" charset="0"/>
                <a:cs typeface="Arial" pitchFamily="34" charset="0"/>
              </a:rPr>
              <a:t>nettimer</a:t>
            </a:r>
            <a:r>
              <a:rPr lang="en-US" altLang="ko-KR" sz="2000" dirty="0">
                <a:latin typeface="Arial" pitchFamily="34" charset="0"/>
                <a:cs typeface="Arial" pitchFamily="34" charset="0"/>
              </a:rPr>
              <a:t>, etc.</a:t>
            </a:r>
          </a:p>
          <a:p>
            <a:r>
              <a:rPr lang="en-US" altLang="ko-KR" sz="2400" dirty="0">
                <a:latin typeface="Arial" pitchFamily="34" charset="0"/>
                <a:cs typeface="Arial" pitchFamily="34" charset="0"/>
              </a:rPr>
              <a:t>How can this be used?</a:t>
            </a:r>
          </a:p>
          <a:p>
            <a:pPr lvl="1"/>
            <a:r>
              <a:rPr lang="en-US" altLang="ko-KR" sz="2000" dirty="0" err="1">
                <a:latin typeface="Arial" pitchFamily="34" charset="0"/>
                <a:cs typeface="Arial" pitchFamily="34" charset="0"/>
              </a:rPr>
              <a:t>NewReno</a:t>
            </a:r>
            <a:r>
              <a:rPr lang="en-US" altLang="ko-KR" sz="2000" dirty="0">
                <a:latin typeface="Arial" pitchFamily="34" charset="0"/>
                <a:cs typeface="Arial" pitchFamily="34" charset="0"/>
              </a:rPr>
              <a:t> and Vegas use it to initialize </a:t>
            </a:r>
            <a:r>
              <a:rPr lang="en-US" altLang="ko-KR" sz="2000" dirty="0" err="1">
                <a:latin typeface="Arial" pitchFamily="34" charset="0"/>
                <a:cs typeface="Arial" pitchFamily="34" charset="0"/>
              </a:rPr>
              <a:t>ssthresh</a:t>
            </a:r>
            <a:endParaRPr lang="en-US" altLang="ko-KR" sz="2000" dirty="0">
              <a:latin typeface="Arial" pitchFamily="34" charset="0"/>
              <a:cs typeface="Arial" pitchFamily="34" charset="0"/>
            </a:endParaRPr>
          </a:p>
          <a:p>
            <a:pPr lvl="1"/>
            <a:r>
              <a:rPr lang="en-US" altLang="ko-KR" sz="2000" dirty="0">
                <a:latin typeface="Arial" pitchFamily="34" charset="0"/>
                <a:cs typeface="Arial" pitchFamily="34" charset="0"/>
              </a:rPr>
              <a:t>Prevents large overshoot of available </a:t>
            </a:r>
            <a:r>
              <a:rPr lang="en-US" altLang="ko-KR" sz="2000" dirty="0" smtClean="0">
                <a:latin typeface="Arial" pitchFamily="34" charset="0"/>
                <a:cs typeface="Arial" pitchFamily="34" charset="0"/>
              </a:rPr>
              <a:t>bandwidth (by packet train)</a:t>
            </a:r>
            <a:endParaRPr lang="en-US" altLang="ko-KR" sz="2000" dirty="0">
              <a:latin typeface="Arial" pitchFamily="34" charset="0"/>
              <a:cs typeface="Arial" pitchFamily="34" charset="0"/>
            </a:endParaRPr>
          </a:p>
          <a:p>
            <a:pPr lvl="1"/>
            <a:r>
              <a:rPr lang="en-US" altLang="ko-KR" sz="2000" dirty="0">
                <a:latin typeface="Arial" pitchFamily="34" charset="0"/>
                <a:cs typeface="Arial" pitchFamily="34" charset="0"/>
              </a:rPr>
              <a:t>Want a high estimate – otherwise will take a long time in linear growth to reach desired bandwidth</a:t>
            </a:r>
          </a:p>
        </p:txBody>
      </p:sp>
    </p:spTree>
    <p:extLst>
      <p:ext uri="{BB962C8B-B14F-4D97-AF65-F5344CB8AC3E}">
        <p14:creationId xmlns:p14="http://schemas.microsoft.com/office/powerpoint/2010/main" val="2596524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65E86705-EC5E-4662-B0CE-2BBAF5514559}" type="slidenum">
              <a:rPr lang="en-US" altLang="ko-KR">
                <a:cs typeface="Arial" pitchFamily="34" charset="0"/>
              </a:rPr>
              <a:pPr/>
              <a:t>18</a:t>
            </a:fld>
            <a:endParaRPr lang="en-US" altLang="ko-KR" sz="1000">
              <a:cs typeface="Arial" pitchFamily="34" charset="0"/>
            </a:endParaRPr>
          </a:p>
        </p:txBody>
      </p:sp>
      <p:sp>
        <p:nvSpPr>
          <p:cNvPr id="2011138" name="Rectangle 2"/>
          <p:cNvSpPr>
            <a:spLocks noChangeArrowheads="1"/>
          </p:cNvSpPr>
          <p:nvPr/>
        </p:nvSpPr>
        <p:spPr bwMode="auto">
          <a:xfrm>
            <a:off x="251520" y="318655"/>
            <a:ext cx="64770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eaLnBrk="1" hangingPunct="1"/>
            <a:r>
              <a:rPr lang="en-US" altLang="ko-KR" sz="3600" b="1">
                <a:solidFill>
                  <a:srgbClr val="000099"/>
                </a:solidFill>
                <a:cs typeface="Arial" pitchFamily="34" charset="0"/>
              </a:rPr>
              <a:t>Wireless TCP</a:t>
            </a:r>
          </a:p>
        </p:txBody>
      </p:sp>
      <p:sp>
        <p:nvSpPr>
          <p:cNvPr id="2011139" name="Rectangle 3"/>
          <p:cNvSpPr>
            <a:spLocks noGrp="1" noChangeArrowheads="1"/>
          </p:cNvSpPr>
          <p:nvPr>
            <p:ph type="body" idx="1"/>
          </p:nvPr>
        </p:nvSpPr>
        <p:spPr>
          <a:xfrm>
            <a:off x="107504" y="1268760"/>
            <a:ext cx="8820150" cy="5040312"/>
          </a:xfrm>
          <a:noFill/>
          <a:ln/>
        </p:spPr>
        <p:txBody>
          <a:bodyPr/>
          <a:lstStyle/>
          <a:p>
            <a:r>
              <a:rPr lang="en-US" altLang="ko-KR" sz="2400" dirty="0">
                <a:latin typeface="Arial" pitchFamily="34" charset="0"/>
                <a:cs typeface="Arial" pitchFamily="34" charset="0"/>
              </a:rPr>
              <a:t>Reactive approach</a:t>
            </a:r>
          </a:p>
          <a:p>
            <a:pPr lvl="1"/>
            <a:r>
              <a:rPr lang="en-US" altLang="ko-KR" sz="2000" dirty="0">
                <a:latin typeface="Arial" pitchFamily="34" charset="0"/>
                <a:cs typeface="Arial" pitchFamily="34" charset="0"/>
              </a:rPr>
              <a:t>TCP new Reno, TCP SACK</a:t>
            </a:r>
          </a:p>
          <a:p>
            <a:r>
              <a:rPr lang="en-US" altLang="ko-KR" sz="2400" dirty="0">
                <a:latin typeface="Arial" pitchFamily="34" charset="0"/>
                <a:cs typeface="Arial" pitchFamily="34" charset="0"/>
              </a:rPr>
              <a:t>Proactive approach</a:t>
            </a:r>
          </a:p>
          <a:p>
            <a:pPr lvl="1"/>
            <a:r>
              <a:rPr lang="en-US" altLang="ko-KR" sz="2000" dirty="0">
                <a:latin typeface="Arial" pitchFamily="34" charset="0"/>
                <a:cs typeface="Arial" pitchFamily="34" charset="0"/>
              </a:rPr>
              <a:t>TCP Vegas, TCP Westwood</a:t>
            </a:r>
          </a:p>
          <a:p>
            <a:pPr lvl="1"/>
            <a:r>
              <a:rPr lang="en-US" altLang="ko-KR" sz="2000" dirty="0">
                <a:latin typeface="Arial" pitchFamily="34" charset="0"/>
                <a:cs typeface="Arial" pitchFamily="34" charset="0"/>
              </a:rPr>
              <a:t>TCP </a:t>
            </a:r>
            <a:r>
              <a:rPr lang="en-US" altLang="ko-KR" sz="2000" dirty="0" err="1">
                <a:latin typeface="Arial" pitchFamily="34" charset="0"/>
                <a:cs typeface="Arial" pitchFamily="34" charset="0"/>
              </a:rPr>
              <a:t>Veno</a:t>
            </a:r>
            <a:endParaRPr lang="en-US" altLang="ko-KR" sz="2000" dirty="0">
              <a:latin typeface="Arial" pitchFamily="34" charset="0"/>
              <a:cs typeface="Arial" pitchFamily="34" charset="0"/>
            </a:endParaRPr>
          </a:p>
          <a:p>
            <a:pPr lvl="2"/>
            <a:r>
              <a:rPr lang="en-US" altLang="ko-KR" dirty="0">
                <a:latin typeface="Arial" pitchFamily="34" charset="0"/>
                <a:cs typeface="Arial" pitchFamily="34" charset="0"/>
              </a:rPr>
              <a:t>same methodology as Vegas</a:t>
            </a:r>
          </a:p>
          <a:p>
            <a:pPr lvl="2"/>
            <a:r>
              <a:rPr lang="en-US" altLang="ko-KR" dirty="0">
                <a:latin typeface="Arial" pitchFamily="34" charset="0"/>
                <a:cs typeface="Arial" pitchFamily="34" charset="0"/>
              </a:rPr>
              <a:t>It further suggests a way to differentiate the cause of packet loss</a:t>
            </a:r>
          </a:p>
          <a:p>
            <a:pPr lvl="3"/>
            <a:r>
              <a:rPr lang="en-US" altLang="ko-KR" dirty="0">
                <a:solidFill>
                  <a:srgbClr val="0000FF"/>
                </a:solidFill>
                <a:latin typeface="Arial" pitchFamily="34" charset="0"/>
                <a:cs typeface="Arial" pitchFamily="34" charset="0"/>
              </a:rPr>
              <a:t>If the number of backlogged packets is below a threshold</a:t>
            </a:r>
          </a:p>
          <a:p>
            <a:pPr lvl="4"/>
            <a:r>
              <a:rPr lang="en-US" altLang="ko-KR" dirty="0">
                <a:latin typeface="Arial" pitchFamily="34" charset="0"/>
                <a:cs typeface="Arial" pitchFamily="34" charset="0"/>
              </a:rPr>
              <a:t>Not congested =&gt; the loss is considered to be random. </a:t>
            </a:r>
          </a:p>
          <a:p>
            <a:pPr lvl="4"/>
            <a:r>
              <a:rPr lang="en-US" altLang="ko-KR" dirty="0">
                <a:latin typeface="Arial" pitchFamily="34" charset="0"/>
                <a:cs typeface="Arial" pitchFamily="34" charset="0"/>
              </a:rPr>
              <a:t>It increases the congestion window in a conservative manner</a:t>
            </a:r>
          </a:p>
          <a:p>
            <a:pPr lvl="3"/>
            <a:r>
              <a:rPr lang="en-US" altLang="ko-KR" dirty="0">
                <a:latin typeface="Arial" pitchFamily="34" charset="0"/>
                <a:cs typeface="Arial" pitchFamily="34" charset="0"/>
              </a:rPr>
              <a:t>Otherwise congestive =&gt; Reno scheme</a:t>
            </a:r>
            <a:endParaRPr lang="en-US" altLang="ko-KR" sz="2000" dirty="0">
              <a:latin typeface="Arial" pitchFamily="34" charset="0"/>
              <a:cs typeface="Arial" pitchFamily="34" charset="0"/>
            </a:endParaRPr>
          </a:p>
        </p:txBody>
      </p:sp>
    </p:spTree>
    <p:extLst>
      <p:ext uri="{BB962C8B-B14F-4D97-AF65-F5344CB8AC3E}">
        <p14:creationId xmlns:p14="http://schemas.microsoft.com/office/powerpoint/2010/main" val="4080769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p:cNvSpPr>
            <a:spLocks noGrp="1"/>
          </p:cNvSpPr>
          <p:nvPr>
            <p:ph type="sldNum" sz="quarter" idx="10"/>
          </p:nvPr>
        </p:nvSpPr>
        <p:spPr/>
        <p:txBody>
          <a:bodyPr/>
          <a:lstStyle/>
          <a:p>
            <a:fld id="{81ED97C9-896F-4556-9929-5E5BC5E2C80F}" type="slidenum">
              <a:rPr lang="en-US" altLang="ko-KR">
                <a:cs typeface="Arial" pitchFamily="34" charset="0"/>
              </a:rPr>
              <a:pPr/>
              <a:t>19</a:t>
            </a:fld>
            <a:endParaRPr lang="en-US" altLang="ko-KR" sz="1000">
              <a:cs typeface="Arial" pitchFamily="34" charset="0"/>
            </a:endParaRPr>
          </a:p>
        </p:txBody>
      </p:sp>
      <p:sp>
        <p:nvSpPr>
          <p:cNvPr id="2013186" name="Rectangle 2"/>
          <p:cNvSpPr>
            <a:spLocks noChangeArrowheads="1"/>
          </p:cNvSpPr>
          <p:nvPr/>
        </p:nvSpPr>
        <p:spPr bwMode="auto">
          <a:xfrm>
            <a:off x="323528" y="260648"/>
            <a:ext cx="60198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eaLnBrk="1" hangingPunct="1"/>
            <a:r>
              <a:rPr lang="en-US" altLang="ko-KR" sz="3600" b="1" dirty="0">
                <a:solidFill>
                  <a:srgbClr val="000099"/>
                </a:solidFill>
                <a:cs typeface="Arial" pitchFamily="34" charset="0"/>
              </a:rPr>
              <a:t>Wireless TCP 	</a:t>
            </a:r>
          </a:p>
        </p:txBody>
      </p:sp>
      <p:sp>
        <p:nvSpPr>
          <p:cNvPr id="2013187" name="Rectangle 3"/>
          <p:cNvSpPr>
            <a:spLocks noGrp="1" noChangeArrowheads="1"/>
          </p:cNvSpPr>
          <p:nvPr>
            <p:ph type="body" sz="half" idx="1"/>
          </p:nvPr>
        </p:nvSpPr>
        <p:spPr>
          <a:xfrm>
            <a:off x="107504" y="1268760"/>
            <a:ext cx="8713788" cy="5157788"/>
          </a:xfrm>
          <a:noFill/>
          <a:ln/>
        </p:spPr>
        <p:txBody>
          <a:bodyPr/>
          <a:lstStyle/>
          <a:p>
            <a:pPr>
              <a:lnSpc>
                <a:spcPct val="80000"/>
              </a:lnSpc>
            </a:pPr>
            <a:r>
              <a:rPr lang="en-US" altLang="ko-KR" sz="2400" dirty="0" smtClean="0">
                <a:latin typeface="Arial" pitchFamily="34" charset="0"/>
                <a:cs typeface="Arial" pitchFamily="34" charset="0"/>
              </a:rPr>
              <a:t>TCP </a:t>
            </a:r>
            <a:r>
              <a:rPr lang="en-US" altLang="ko-KR" sz="2400" dirty="0">
                <a:latin typeface="Arial" pitchFamily="34" charset="0"/>
                <a:cs typeface="Arial" pitchFamily="34" charset="0"/>
              </a:rPr>
              <a:t>Jersey</a:t>
            </a:r>
            <a:endParaRPr lang="en-US" altLang="ko-KR" sz="3200" dirty="0">
              <a:latin typeface="Arial" pitchFamily="34" charset="0"/>
              <a:cs typeface="Arial" pitchFamily="34" charset="0"/>
            </a:endParaRPr>
          </a:p>
          <a:p>
            <a:pPr lvl="1">
              <a:lnSpc>
                <a:spcPct val="80000"/>
              </a:lnSpc>
            </a:pPr>
            <a:r>
              <a:rPr lang="en-US" altLang="ko-KR" sz="2000" dirty="0">
                <a:latin typeface="Arial" pitchFamily="34" charset="0"/>
                <a:cs typeface="Arial" pitchFamily="34" charset="0"/>
              </a:rPr>
              <a:t>the available bandwidth estimation (ABE) algorithm </a:t>
            </a:r>
          </a:p>
          <a:p>
            <a:pPr lvl="2">
              <a:lnSpc>
                <a:spcPct val="80000"/>
              </a:lnSpc>
            </a:pPr>
            <a:r>
              <a:rPr lang="en-US" altLang="ko-KR" sz="1600" dirty="0">
                <a:latin typeface="Arial" pitchFamily="34" charset="0"/>
                <a:cs typeface="Arial" pitchFamily="34" charset="0"/>
              </a:rPr>
              <a:t>TCP sender side addition</a:t>
            </a:r>
          </a:p>
          <a:p>
            <a:pPr lvl="2">
              <a:lnSpc>
                <a:spcPct val="80000"/>
              </a:lnSpc>
            </a:pPr>
            <a:r>
              <a:rPr lang="en-US" altLang="ko-KR" sz="1600" dirty="0">
                <a:latin typeface="Arial" pitchFamily="34" charset="0"/>
                <a:cs typeface="Arial" pitchFamily="34" charset="0"/>
              </a:rPr>
              <a:t>continuously estimates the bandwidth available to the connection</a:t>
            </a:r>
          </a:p>
          <a:p>
            <a:pPr lvl="2">
              <a:lnSpc>
                <a:spcPct val="80000"/>
              </a:lnSpc>
            </a:pPr>
            <a:r>
              <a:rPr lang="en-US" altLang="ko-KR" sz="1600" dirty="0">
                <a:latin typeface="Arial" pitchFamily="34" charset="0"/>
                <a:cs typeface="Arial" pitchFamily="34" charset="0"/>
              </a:rPr>
              <a:t>adjust its transmission rate when the network becomes congested</a:t>
            </a:r>
          </a:p>
          <a:p>
            <a:pPr lvl="1">
              <a:lnSpc>
                <a:spcPct val="80000"/>
              </a:lnSpc>
            </a:pPr>
            <a:r>
              <a:rPr lang="en-US" altLang="ko-KR" sz="2000" dirty="0">
                <a:latin typeface="Arial" pitchFamily="34" charset="0"/>
                <a:cs typeface="Arial" pitchFamily="34" charset="0"/>
              </a:rPr>
              <a:t>the congestion warning (CW) router configuration</a:t>
            </a:r>
          </a:p>
          <a:p>
            <a:pPr lvl="2">
              <a:lnSpc>
                <a:spcPct val="80000"/>
              </a:lnSpc>
            </a:pPr>
            <a:r>
              <a:rPr lang="en-US" altLang="ko-KR" sz="1600" dirty="0">
                <a:solidFill>
                  <a:srgbClr val="FF0000"/>
                </a:solidFill>
                <a:latin typeface="Arial" pitchFamily="34" charset="0"/>
                <a:cs typeface="Arial" pitchFamily="34" charset="0"/>
              </a:rPr>
              <a:t>Routers alert end stations by marking all packets when there is a sign of incipient congestion. </a:t>
            </a:r>
          </a:p>
          <a:p>
            <a:pPr lvl="2">
              <a:lnSpc>
                <a:spcPct val="80000"/>
              </a:lnSpc>
            </a:pPr>
            <a:r>
              <a:rPr lang="en-US" altLang="ko-KR" sz="1600" dirty="0">
                <a:latin typeface="Arial" pitchFamily="34" charset="0"/>
                <a:cs typeface="Arial" pitchFamily="34" charset="0"/>
              </a:rPr>
              <a:t>sender of the TCP connection</a:t>
            </a:r>
          </a:p>
          <a:p>
            <a:pPr lvl="2">
              <a:lnSpc>
                <a:spcPct val="80000"/>
              </a:lnSpc>
              <a:buFont typeface="Monotype Sorts" pitchFamily="2" charset="2"/>
              <a:buNone/>
            </a:pPr>
            <a:r>
              <a:rPr lang="en-US" altLang="ko-KR" sz="1600" dirty="0">
                <a:latin typeface="Arial" pitchFamily="34" charset="0"/>
                <a:cs typeface="Arial" pitchFamily="34" charset="0"/>
              </a:rPr>
              <a:t>    to differentiate packet losses</a:t>
            </a:r>
          </a:p>
          <a:p>
            <a:pPr lvl="1">
              <a:lnSpc>
                <a:spcPct val="80000"/>
              </a:lnSpc>
            </a:pPr>
            <a:r>
              <a:rPr lang="en-US" altLang="ko-KR" sz="2000" dirty="0">
                <a:solidFill>
                  <a:srgbClr val="0000FF"/>
                </a:solidFill>
                <a:latin typeface="Arial" pitchFamily="34" charset="0"/>
                <a:cs typeface="Arial" pitchFamily="34" charset="0"/>
              </a:rPr>
              <a:t>calculates the optimum congestion</a:t>
            </a:r>
          </a:p>
          <a:p>
            <a:pPr lvl="1">
              <a:lnSpc>
                <a:spcPct val="80000"/>
              </a:lnSpc>
              <a:buFontTx/>
              <a:buNone/>
            </a:pPr>
            <a:r>
              <a:rPr lang="en-US" altLang="ko-KR" sz="2000" dirty="0">
                <a:solidFill>
                  <a:srgbClr val="0000FF"/>
                </a:solidFill>
                <a:latin typeface="Arial" pitchFamily="34" charset="0"/>
                <a:cs typeface="Arial" pitchFamily="34" charset="0"/>
              </a:rPr>
              <a:t>    window size </a:t>
            </a:r>
            <a:r>
              <a:rPr lang="en-US" altLang="ko-KR" sz="2000" dirty="0">
                <a:latin typeface="Arial" pitchFamily="34" charset="0"/>
                <a:cs typeface="Arial" pitchFamily="34" charset="0"/>
              </a:rPr>
              <a:t>using ABE, CW</a:t>
            </a:r>
          </a:p>
          <a:p>
            <a:pPr lvl="1">
              <a:lnSpc>
                <a:spcPct val="80000"/>
              </a:lnSpc>
            </a:pPr>
            <a:r>
              <a:rPr lang="en-US" altLang="ko-KR" sz="2000" dirty="0">
                <a:solidFill>
                  <a:srgbClr val="0000FF"/>
                </a:solidFill>
                <a:latin typeface="Arial" pitchFamily="34" charset="0"/>
                <a:cs typeface="Arial" pitchFamily="34" charset="0"/>
              </a:rPr>
              <a:t>ECN</a:t>
            </a:r>
            <a:r>
              <a:rPr lang="en-US" altLang="ko-KR" sz="2000" dirty="0">
                <a:latin typeface="Arial" pitchFamily="34" charset="0"/>
                <a:cs typeface="Arial" pitchFamily="34" charset="0"/>
              </a:rPr>
              <a:t> at the routers to implement CW</a:t>
            </a:r>
          </a:p>
        </p:txBody>
      </p:sp>
      <p:pic>
        <p:nvPicPr>
          <p:cNvPr id="2013188"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076825" y="3644900"/>
            <a:ext cx="4067175" cy="2625725"/>
          </a:xfrm>
          <a:noFill/>
          <a:ln/>
          <a:extLs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Tree>
    <p:extLst>
      <p:ext uri="{BB962C8B-B14F-4D97-AF65-F5344CB8AC3E}">
        <p14:creationId xmlns:p14="http://schemas.microsoft.com/office/powerpoint/2010/main" val="3930645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3E07F07A-D3DF-4D32-92CE-E014E825FBD0}" type="slidenum">
              <a:rPr lang="en-US" altLang="ko-KR"/>
              <a:pPr/>
              <a:t>2</a:t>
            </a:fld>
            <a:endParaRPr lang="en-US" altLang="ko-KR" sz="1000" dirty="0"/>
          </a:p>
        </p:txBody>
      </p:sp>
      <p:sp>
        <p:nvSpPr>
          <p:cNvPr id="1961986" name="Rectangle 2"/>
          <p:cNvSpPr>
            <a:spLocks noChangeArrowheads="1"/>
          </p:cNvSpPr>
          <p:nvPr/>
        </p:nvSpPr>
        <p:spPr bwMode="auto">
          <a:xfrm>
            <a:off x="914400" y="381000"/>
            <a:ext cx="67818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eaLnBrk="1" hangingPunct="1"/>
            <a:r>
              <a:rPr lang="en-US" altLang="ko-KR" sz="3600" b="1" dirty="0" smtClean="0">
                <a:solidFill>
                  <a:srgbClr val="000099"/>
                </a:solidFill>
              </a:rPr>
              <a:t>TCP for wireless Network</a:t>
            </a:r>
            <a:endParaRPr lang="en-US" altLang="ko-KR" sz="3600" b="1" dirty="0">
              <a:solidFill>
                <a:srgbClr val="000099"/>
              </a:solidFill>
            </a:endParaRPr>
          </a:p>
        </p:txBody>
      </p:sp>
      <p:sp>
        <p:nvSpPr>
          <p:cNvPr id="1961987" name="Rectangle 3"/>
          <p:cNvSpPr>
            <a:spLocks noChangeArrowheads="1"/>
          </p:cNvSpPr>
          <p:nvPr/>
        </p:nvSpPr>
        <p:spPr bwMode="auto">
          <a:xfrm>
            <a:off x="107504" y="1196752"/>
            <a:ext cx="8856984"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eaLnBrk="1" hangingPunct="1">
              <a:spcBef>
                <a:spcPct val="20000"/>
              </a:spcBef>
              <a:buClr>
                <a:schemeClr val="accent2"/>
              </a:buClr>
              <a:buSzPct val="75000"/>
              <a:buFont typeface="Monotype Sorts" pitchFamily="2" charset="2"/>
              <a:buChar char="u"/>
            </a:pPr>
            <a:r>
              <a:rPr kumimoji="0" lang="en-US" altLang="ko-KR" sz="2400" dirty="0" smtClean="0"/>
              <a:t>TCP assumes that packet loss is due to congestion.</a:t>
            </a:r>
          </a:p>
          <a:p>
            <a:pPr marL="342900" indent="-342900" eaLnBrk="1" hangingPunct="1">
              <a:spcBef>
                <a:spcPct val="20000"/>
              </a:spcBef>
              <a:buClr>
                <a:schemeClr val="accent2"/>
              </a:buClr>
              <a:buSzPct val="75000"/>
              <a:buFont typeface="Monotype Sorts" pitchFamily="2" charset="2"/>
              <a:buChar char="u"/>
            </a:pPr>
            <a:r>
              <a:rPr kumimoji="0" lang="en-US" altLang="ko-KR" sz="2400" dirty="0" smtClean="0"/>
              <a:t>Wireless </a:t>
            </a:r>
            <a:r>
              <a:rPr kumimoji="0" lang="en-US" altLang="ko-KR" sz="2400" dirty="0"/>
              <a:t>Network:</a:t>
            </a:r>
            <a:r>
              <a:rPr lang="en-US" altLang="ko-KR" sz="2400" dirty="0"/>
              <a:t> </a:t>
            </a:r>
          </a:p>
          <a:p>
            <a:pPr marL="742950" lvl="1" indent="-285750" eaLnBrk="1" hangingPunct="1">
              <a:spcBef>
                <a:spcPct val="20000"/>
              </a:spcBef>
              <a:buClr>
                <a:schemeClr val="tx1"/>
              </a:buClr>
              <a:buFontTx/>
              <a:buChar char="–"/>
            </a:pPr>
            <a:r>
              <a:rPr kumimoji="0" lang="en-US" altLang="ko-KR" sz="2000" dirty="0"/>
              <a:t>Higher transmission error </a:t>
            </a:r>
            <a:r>
              <a:rPr kumimoji="0" lang="en-US" altLang="ko-KR" sz="2000" dirty="0" smtClean="0"/>
              <a:t>rate: error prone</a:t>
            </a:r>
          </a:p>
          <a:p>
            <a:pPr marL="1257300" lvl="2" indent="-342900">
              <a:spcBef>
                <a:spcPct val="20000"/>
              </a:spcBef>
              <a:buClr>
                <a:schemeClr val="tx1"/>
              </a:buClr>
              <a:buFont typeface="Arial" pitchFamily="34" charset="0"/>
              <a:buChar char="•"/>
            </a:pPr>
            <a:r>
              <a:rPr kumimoji="0" lang="en-US" altLang="ko-KR" sz="2000" dirty="0" smtClean="0"/>
              <a:t>Bit corruption </a:t>
            </a:r>
            <a:endParaRPr kumimoji="0" lang="en-US" altLang="ko-KR" sz="2000" dirty="0"/>
          </a:p>
          <a:p>
            <a:pPr marL="742950" lvl="1" indent="-285750" eaLnBrk="1" hangingPunct="1">
              <a:spcBef>
                <a:spcPct val="20000"/>
              </a:spcBef>
              <a:buClr>
                <a:schemeClr val="tx1"/>
              </a:buClr>
              <a:buFontTx/>
              <a:buChar char="–"/>
            </a:pPr>
            <a:r>
              <a:rPr kumimoji="0" lang="en-US" altLang="ko-KR" sz="2000" dirty="0"/>
              <a:t>Frequent handoff</a:t>
            </a:r>
          </a:p>
          <a:p>
            <a:pPr marL="742950" lvl="1" indent="-285750" eaLnBrk="1" hangingPunct="1">
              <a:spcBef>
                <a:spcPct val="20000"/>
              </a:spcBef>
              <a:buClr>
                <a:schemeClr val="tx1"/>
              </a:buClr>
              <a:buFontTx/>
              <a:buChar char="–"/>
            </a:pPr>
            <a:r>
              <a:rPr kumimoji="0" lang="en-US" altLang="ko-KR" sz="2000" dirty="0"/>
              <a:t>Burst error =&gt; time out =&gt; </a:t>
            </a:r>
            <a:r>
              <a:rPr kumimoji="0" lang="en-US" altLang="ko-KR" sz="2000" dirty="0" err="1" smtClean="0"/>
              <a:t>ss</a:t>
            </a:r>
            <a:endParaRPr kumimoji="0" lang="en-US" altLang="ko-KR" sz="2000" dirty="0" smtClean="0"/>
          </a:p>
          <a:p>
            <a:pPr marL="800100" lvl="1" indent="-342900" eaLnBrk="1" hangingPunct="1">
              <a:spcBef>
                <a:spcPct val="20000"/>
              </a:spcBef>
              <a:buClr>
                <a:schemeClr val="tx1"/>
              </a:buClr>
              <a:buFont typeface="Symbol" pitchFamily="18" charset="2"/>
              <a:buChar char="Þ"/>
            </a:pPr>
            <a:r>
              <a:rPr kumimoji="0" lang="en-US" altLang="ko-KR" sz="2000" dirty="0" smtClean="0">
                <a:solidFill>
                  <a:srgbClr val="FF0000"/>
                </a:solidFill>
              </a:rPr>
              <a:t>TCP assumption in wireless network( and long fat network) is not appropriate.</a:t>
            </a:r>
          </a:p>
          <a:p>
            <a:pPr lvl="1" eaLnBrk="1" hangingPunct="1">
              <a:spcBef>
                <a:spcPct val="20000"/>
              </a:spcBef>
              <a:buClr>
                <a:schemeClr val="tx1"/>
              </a:buClr>
            </a:pPr>
            <a:endParaRPr kumimoji="0" lang="en-US" altLang="ko-KR" sz="2000" dirty="0" smtClean="0">
              <a:solidFill>
                <a:srgbClr val="FF0000"/>
              </a:solidFill>
            </a:endParaRPr>
          </a:p>
          <a:p>
            <a:pPr marL="285750" indent="-285750">
              <a:buFont typeface="Wingdings" pitchFamily="2" charset="2"/>
              <a:buChar char="u"/>
            </a:pPr>
            <a:r>
              <a:rPr lang="en-US" altLang="ko-KR" sz="2400" dirty="0">
                <a:cs typeface="Arial" pitchFamily="34" charset="0"/>
              </a:rPr>
              <a:t>Problems of TCP in wireless last-hop</a:t>
            </a:r>
          </a:p>
          <a:p>
            <a:pPr marL="742950" lvl="1" indent="-285750">
              <a:buFont typeface="Arial" pitchFamily="34" charset="0"/>
              <a:buChar char="-"/>
            </a:pPr>
            <a:r>
              <a:rPr lang="en-US" altLang="ko-KR" sz="2000" dirty="0">
                <a:cs typeface="Arial" pitchFamily="34" charset="0"/>
              </a:rPr>
              <a:t>Fixed + wireless link</a:t>
            </a:r>
          </a:p>
          <a:p>
            <a:pPr marL="1200150" lvl="2" indent="-285750">
              <a:buFont typeface="Arial" pitchFamily="34" charset="0"/>
              <a:buChar char="•"/>
            </a:pPr>
            <a:r>
              <a:rPr lang="en-US" altLang="ko-KR" sz="1800" dirty="0">
                <a:cs typeface="Arial" pitchFamily="34" charset="0"/>
              </a:rPr>
              <a:t>Delays experienced at the wired and wireless links are </a:t>
            </a:r>
            <a:r>
              <a:rPr lang="en-US" altLang="ko-KR" sz="1800" dirty="0" smtClean="0">
                <a:cs typeface="Arial" pitchFamily="34" charset="0"/>
              </a:rPr>
              <a:t>different: </a:t>
            </a:r>
            <a:r>
              <a:rPr lang="en-US" altLang="ko-KR" sz="1800" dirty="0">
                <a:cs typeface="Arial" pitchFamily="34" charset="0"/>
              </a:rPr>
              <a:t>flow/congestion </a:t>
            </a:r>
            <a:r>
              <a:rPr lang="en-US" altLang="ko-KR" sz="1800" dirty="0" smtClean="0">
                <a:cs typeface="Arial" pitchFamily="34" charset="0"/>
              </a:rPr>
              <a:t>control</a:t>
            </a:r>
          </a:p>
          <a:p>
            <a:pPr marL="1200150" lvl="2" indent="-285750">
              <a:buFont typeface="Arial" pitchFamily="34" charset="0"/>
              <a:buChar char="•"/>
            </a:pPr>
            <a:r>
              <a:rPr lang="en-US" altLang="ko-KR" sz="1800" dirty="0" smtClean="0">
                <a:cs typeface="Arial" pitchFamily="34" charset="0"/>
              </a:rPr>
              <a:t>Cellular</a:t>
            </a:r>
            <a:r>
              <a:rPr lang="en-US" altLang="ko-KR" sz="1800" dirty="0">
                <a:cs typeface="Arial" pitchFamily="34" charset="0"/>
              </a:rPr>
              <a:t>/ wireless LAN =&gt; link delay varies with </a:t>
            </a:r>
            <a:r>
              <a:rPr lang="en-US" altLang="ko-KR" sz="1800" dirty="0" smtClean="0">
                <a:cs typeface="Arial" pitchFamily="34" charset="0"/>
              </a:rPr>
              <a:t>time</a:t>
            </a:r>
          </a:p>
          <a:p>
            <a:pPr marL="1200150" lvl="2" indent="-285750">
              <a:buFont typeface="Arial" pitchFamily="34" charset="0"/>
              <a:buChar char="•"/>
            </a:pPr>
            <a:r>
              <a:rPr lang="en-US" altLang="ko-KR" sz="1800" dirty="0" smtClean="0">
                <a:cs typeface="Arial" pitchFamily="34" charset="0"/>
              </a:rPr>
              <a:t>Signal </a:t>
            </a:r>
            <a:r>
              <a:rPr lang="en-US" altLang="ko-KR" sz="1800" dirty="0">
                <a:cs typeface="Arial" pitchFamily="34" charset="0"/>
              </a:rPr>
              <a:t>jamming, etc., =&gt; packet loss =&gt; RTT =&gt; … </a:t>
            </a:r>
          </a:p>
          <a:p>
            <a:pPr>
              <a:spcBef>
                <a:spcPct val="20000"/>
              </a:spcBef>
              <a:buClr>
                <a:schemeClr val="tx1"/>
              </a:buClr>
            </a:pPr>
            <a:r>
              <a:rPr kumimoji="0" lang="en-US" altLang="ko-KR" sz="1800" dirty="0" smtClean="0">
                <a:solidFill>
                  <a:srgbClr val="FF0000"/>
                </a:solidFill>
              </a:rPr>
              <a:t> </a:t>
            </a:r>
            <a:endParaRPr kumimoji="0" lang="en-US" altLang="ko-KR" sz="1800" dirty="0">
              <a:solidFill>
                <a:srgbClr val="FF0000"/>
              </a:solidFill>
            </a:endParaRPr>
          </a:p>
        </p:txBody>
      </p:sp>
    </p:spTree>
    <p:extLst>
      <p:ext uri="{BB962C8B-B14F-4D97-AF65-F5344CB8AC3E}">
        <p14:creationId xmlns:p14="http://schemas.microsoft.com/office/powerpoint/2010/main" val="1600040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슬라이드 번호 개체 틀 3"/>
          <p:cNvSpPr>
            <a:spLocks noGrp="1"/>
          </p:cNvSpPr>
          <p:nvPr>
            <p:ph type="sldNum" sz="quarter" idx="4294967295"/>
          </p:nvPr>
        </p:nvSpPr>
        <p:spPr>
          <a:xfrm>
            <a:off x="7000875" y="6240463"/>
            <a:ext cx="1905000" cy="457200"/>
          </a:xfrm>
          <a:prstGeom prst="rect">
            <a:avLst/>
          </a:prstGeom>
        </p:spPr>
        <p:txBody>
          <a:bodyPr/>
          <a:lstStyle/>
          <a:p>
            <a:fld id="{283739F3-86EE-484B-8EB8-1BDB1A9949AE}" type="slidenum">
              <a:rPr lang="en-US" altLang="ko-KR">
                <a:cs typeface="Arial" pitchFamily="34" charset="0"/>
              </a:rPr>
              <a:pPr/>
              <a:t>20</a:t>
            </a:fld>
            <a:endParaRPr lang="en-US" altLang="ko-KR" sz="1000">
              <a:cs typeface="Arial" pitchFamily="34" charset="0"/>
            </a:endParaRPr>
          </a:p>
        </p:txBody>
      </p:sp>
      <p:sp>
        <p:nvSpPr>
          <p:cNvPr id="1976322" name="Rectangle 2"/>
          <p:cNvSpPr>
            <a:spLocks noChangeArrowheads="1"/>
          </p:cNvSpPr>
          <p:nvPr/>
        </p:nvSpPr>
        <p:spPr bwMode="auto">
          <a:xfrm>
            <a:off x="467544" y="476672"/>
            <a:ext cx="6652202"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eaLnBrk="1" hangingPunct="1"/>
            <a:r>
              <a:rPr lang="en-US" altLang="ko-KR" sz="3200" b="1" dirty="0">
                <a:solidFill>
                  <a:srgbClr val="000099"/>
                </a:solidFill>
                <a:cs typeface="Arial" pitchFamily="34" charset="0"/>
              </a:rPr>
              <a:t>Split connection approach: Indirect TCP(I-TCP)</a:t>
            </a:r>
          </a:p>
        </p:txBody>
      </p:sp>
      <p:sp>
        <p:nvSpPr>
          <p:cNvPr id="1976323" name="Rectangle 3"/>
          <p:cNvSpPr>
            <a:spLocks noGrp="1" noChangeArrowheads="1"/>
          </p:cNvSpPr>
          <p:nvPr>
            <p:ph type="body" idx="1"/>
          </p:nvPr>
        </p:nvSpPr>
        <p:spPr>
          <a:xfrm>
            <a:off x="107950" y="3141663"/>
            <a:ext cx="8734425" cy="1825625"/>
          </a:xfrm>
          <a:noFill/>
          <a:ln/>
        </p:spPr>
        <p:txBody>
          <a:bodyPr/>
          <a:lstStyle/>
          <a:p>
            <a:pPr>
              <a:lnSpc>
                <a:spcPct val="90000"/>
              </a:lnSpc>
            </a:pPr>
            <a:r>
              <a:rPr lang="en-US" altLang="ko-KR" sz="1800" dirty="0">
                <a:latin typeface="Arial" pitchFamily="34" charset="0"/>
                <a:cs typeface="Arial" pitchFamily="34" charset="0"/>
              </a:rPr>
              <a:t>2 TCP connections</a:t>
            </a:r>
          </a:p>
          <a:p>
            <a:pPr lvl="1">
              <a:lnSpc>
                <a:spcPct val="90000"/>
              </a:lnSpc>
            </a:pPr>
            <a:r>
              <a:rPr lang="en-US" altLang="ko-KR" sz="1600" dirty="0">
                <a:latin typeface="Arial" pitchFamily="34" charset="0"/>
                <a:cs typeface="Arial" pitchFamily="34" charset="0"/>
              </a:rPr>
              <a:t>SACK for BS &lt;-&gt; MH</a:t>
            </a:r>
          </a:p>
          <a:p>
            <a:pPr>
              <a:lnSpc>
                <a:spcPct val="90000"/>
              </a:lnSpc>
            </a:pPr>
            <a:r>
              <a:rPr lang="en-US" altLang="ko-KR" sz="1800" dirty="0">
                <a:latin typeface="Arial" pitchFamily="34" charset="0"/>
                <a:cs typeface="Arial" pitchFamily="34" charset="0"/>
              </a:rPr>
              <a:t>Advantages</a:t>
            </a:r>
          </a:p>
          <a:p>
            <a:pPr lvl="1">
              <a:lnSpc>
                <a:spcPct val="90000"/>
              </a:lnSpc>
            </a:pPr>
            <a:r>
              <a:rPr lang="en-US" altLang="ko-KR" sz="1600" dirty="0">
                <a:latin typeface="Arial" pitchFamily="34" charset="0"/>
                <a:cs typeface="Arial" pitchFamily="34" charset="0"/>
              </a:rPr>
              <a:t>Optimize performance to wireless TCP</a:t>
            </a:r>
          </a:p>
          <a:p>
            <a:pPr lvl="1">
              <a:lnSpc>
                <a:spcPct val="90000"/>
              </a:lnSpc>
            </a:pPr>
            <a:r>
              <a:rPr lang="en-US" altLang="ko-KR" sz="1600" dirty="0">
                <a:latin typeface="Arial" pitchFamily="34" charset="0"/>
                <a:cs typeface="Arial" pitchFamily="34" charset="0"/>
              </a:rPr>
              <a:t>No changes to TCP for FH</a:t>
            </a:r>
          </a:p>
          <a:p>
            <a:pPr>
              <a:lnSpc>
                <a:spcPct val="90000"/>
              </a:lnSpc>
            </a:pPr>
            <a:r>
              <a:rPr lang="en-US" altLang="ko-KR" sz="1800" dirty="0">
                <a:latin typeface="Arial" pitchFamily="34" charset="0"/>
                <a:cs typeface="Arial" pitchFamily="34" charset="0"/>
              </a:rPr>
              <a:t>Disadvantages</a:t>
            </a:r>
          </a:p>
          <a:p>
            <a:pPr lvl="1">
              <a:lnSpc>
                <a:spcPct val="90000"/>
              </a:lnSpc>
            </a:pPr>
            <a:r>
              <a:rPr lang="en-US" altLang="ko-KR" sz="1600" dirty="0">
                <a:solidFill>
                  <a:srgbClr val="FF0000"/>
                </a:solidFill>
                <a:latin typeface="Arial" pitchFamily="34" charset="0"/>
                <a:cs typeface="Arial" pitchFamily="34" charset="0"/>
              </a:rPr>
              <a:t>Violate end to end semantic</a:t>
            </a:r>
            <a:r>
              <a:rPr lang="en-US" altLang="ko-KR" sz="1600" dirty="0">
                <a:latin typeface="Arial" pitchFamily="34" charset="0"/>
                <a:cs typeface="Arial" pitchFamily="34" charset="0"/>
              </a:rPr>
              <a:t>: Ack..</a:t>
            </a:r>
          </a:p>
          <a:p>
            <a:pPr lvl="1">
              <a:lnSpc>
                <a:spcPct val="90000"/>
              </a:lnSpc>
            </a:pPr>
            <a:r>
              <a:rPr lang="en-US" altLang="ko-KR" sz="1600" dirty="0">
                <a:latin typeface="Arial" pitchFamily="34" charset="0"/>
                <a:cs typeface="Arial" pitchFamily="34" charset="0"/>
              </a:rPr>
              <a:t>High overhead due to dual stack at BS, high delay due to </a:t>
            </a:r>
            <a:r>
              <a:rPr lang="en-US" altLang="ko-KR" sz="1600" dirty="0" err="1">
                <a:latin typeface="Arial" pitchFamily="34" charset="0"/>
                <a:cs typeface="Arial" pitchFamily="34" charset="0"/>
              </a:rPr>
              <a:t>queueing</a:t>
            </a:r>
            <a:r>
              <a:rPr lang="en-US" altLang="ko-KR" sz="1600" dirty="0">
                <a:latin typeface="Arial" pitchFamily="34" charset="0"/>
                <a:cs typeface="Arial" pitchFamily="34" charset="0"/>
              </a:rPr>
              <a:t> delay at BS, extra copying of data at BS</a:t>
            </a:r>
          </a:p>
          <a:p>
            <a:pPr lvl="1">
              <a:lnSpc>
                <a:spcPct val="90000"/>
              </a:lnSpc>
            </a:pPr>
            <a:r>
              <a:rPr lang="en-US" altLang="ko-KR" sz="1600" dirty="0">
                <a:latin typeface="Arial" pitchFamily="34" charset="0"/>
                <a:cs typeface="Arial" pitchFamily="34" charset="0"/>
              </a:rPr>
              <a:t>Overhead is heavy when handoff is frequent</a:t>
            </a:r>
          </a:p>
          <a:p>
            <a:pPr lvl="1">
              <a:lnSpc>
                <a:spcPct val="90000"/>
              </a:lnSpc>
            </a:pPr>
            <a:r>
              <a:rPr lang="en-US" altLang="ko-KR" sz="1600" dirty="0">
                <a:latin typeface="Arial" pitchFamily="34" charset="0"/>
                <a:cs typeface="Arial" pitchFamily="34" charset="0"/>
              </a:rPr>
              <a:t>BS retains hard state: BS fails? =&gt; hand-off latency increases due to state transfer…</a:t>
            </a:r>
          </a:p>
          <a:p>
            <a:pPr lvl="1">
              <a:lnSpc>
                <a:spcPct val="90000"/>
              </a:lnSpc>
            </a:pPr>
            <a:endParaRPr lang="en-US" altLang="ko-KR" sz="1000" dirty="0">
              <a:latin typeface="Arial" pitchFamily="34" charset="0"/>
              <a:cs typeface="Arial" pitchFamily="34" charset="0"/>
            </a:endParaRPr>
          </a:p>
        </p:txBody>
      </p:sp>
      <p:grpSp>
        <p:nvGrpSpPr>
          <p:cNvPr id="1976324" name="Group 4"/>
          <p:cNvGrpSpPr>
            <a:grpSpLocks/>
          </p:cNvGrpSpPr>
          <p:nvPr/>
        </p:nvGrpSpPr>
        <p:grpSpPr bwMode="auto">
          <a:xfrm>
            <a:off x="2051050" y="1341438"/>
            <a:ext cx="5616575" cy="1988341"/>
            <a:chOff x="1486" y="923"/>
            <a:chExt cx="3588" cy="1764"/>
          </a:xfrm>
        </p:grpSpPr>
        <p:sp>
          <p:nvSpPr>
            <p:cNvPr id="1976325" name="Oval 5"/>
            <p:cNvSpPr>
              <a:spLocks noChangeArrowheads="1"/>
            </p:cNvSpPr>
            <p:nvPr/>
          </p:nvSpPr>
          <p:spPr bwMode="auto">
            <a:xfrm>
              <a:off x="1486" y="1164"/>
              <a:ext cx="2044" cy="923"/>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76326" name="Text Box 6"/>
            <p:cNvSpPr txBox="1">
              <a:spLocks noChangeArrowheads="1"/>
            </p:cNvSpPr>
            <p:nvPr/>
          </p:nvSpPr>
          <p:spPr bwMode="auto">
            <a:xfrm>
              <a:off x="1582" y="1889"/>
              <a:ext cx="433" cy="35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ko-KR" sz="2000">
                  <a:cs typeface="Arial" pitchFamily="34" charset="0"/>
                </a:rPr>
                <a:t>FH</a:t>
              </a:r>
            </a:p>
          </p:txBody>
        </p:sp>
        <p:sp>
          <p:nvSpPr>
            <p:cNvPr id="1976327" name="Text Box 7"/>
            <p:cNvSpPr txBox="1">
              <a:spLocks noChangeArrowheads="1"/>
            </p:cNvSpPr>
            <p:nvPr/>
          </p:nvSpPr>
          <p:spPr bwMode="auto">
            <a:xfrm>
              <a:off x="3293" y="1243"/>
              <a:ext cx="433" cy="35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ko-KR" sz="2000">
                  <a:cs typeface="Arial" pitchFamily="34" charset="0"/>
                </a:rPr>
                <a:t>BS</a:t>
              </a:r>
            </a:p>
          </p:txBody>
        </p:sp>
        <p:sp>
          <p:nvSpPr>
            <p:cNvPr id="1976328" name="Text Box 8"/>
            <p:cNvSpPr txBox="1">
              <a:spLocks noChangeArrowheads="1"/>
            </p:cNvSpPr>
            <p:nvPr/>
          </p:nvSpPr>
          <p:spPr bwMode="auto">
            <a:xfrm>
              <a:off x="3151" y="1864"/>
              <a:ext cx="429" cy="35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ko-KR" sz="2000">
                  <a:cs typeface="Arial" pitchFamily="34" charset="0"/>
                </a:rPr>
                <a:t>BS</a:t>
              </a:r>
            </a:p>
          </p:txBody>
        </p:sp>
        <p:sp>
          <p:nvSpPr>
            <p:cNvPr id="1976329" name="Text Box 9"/>
            <p:cNvSpPr txBox="1">
              <a:spLocks noChangeArrowheads="1"/>
            </p:cNvSpPr>
            <p:nvPr/>
          </p:nvSpPr>
          <p:spPr bwMode="auto">
            <a:xfrm>
              <a:off x="4592" y="1912"/>
              <a:ext cx="482" cy="35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ko-KR" sz="2000">
                  <a:cs typeface="Arial" pitchFamily="34" charset="0"/>
                </a:rPr>
                <a:t>MH</a:t>
              </a:r>
            </a:p>
          </p:txBody>
        </p:sp>
        <p:sp>
          <p:nvSpPr>
            <p:cNvPr id="1976330" name="Line 10"/>
            <p:cNvSpPr>
              <a:spLocks noChangeShapeType="1"/>
            </p:cNvSpPr>
            <p:nvPr/>
          </p:nvSpPr>
          <p:spPr bwMode="auto">
            <a:xfrm flipV="1">
              <a:off x="3726" y="923"/>
              <a:ext cx="745" cy="3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76331" name="Line 11"/>
            <p:cNvSpPr>
              <a:spLocks noChangeShapeType="1"/>
            </p:cNvSpPr>
            <p:nvPr/>
          </p:nvSpPr>
          <p:spPr bwMode="auto">
            <a:xfrm flipV="1">
              <a:off x="3726" y="1436"/>
              <a:ext cx="912"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76332" name="Line 12"/>
            <p:cNvSpPr>
              <a:spLocks noChangeShapeType="1"/>
            </p:cNvSpPr>
            <p:nvPr/>
          </p:nvSpPr>
          <p:spPr bwMode="auto">
            <a:xfrm flipV="1">
              <a:off x="3582" y="1628"/>
              <a:ext cx="91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76333" name="Line 13"/>
            <p:cNvSpPr>
              <a:spLocks noChangeShapeType="1"/>
            </p:cNvSpPr>
            <p:nvPr/>
          </p:nvSpPr>
          <p:spPr bwMode="auto">
            <a:xfrm>
              <a:off x="3582" y="2156"/>
              <a:ext cx="96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76334" name="Text Box 14"/>
            <p:cNvSpPr txBox="1">
              <a:spLocks noChangeArrowheads="1"/>
            </p:cNvSpPr>
            <p:nvPr/>
          </p:nvSpPr>
          <p:spPr bwMode="auto">
            <a:xfrm>
              <a:off x="4350" y="1100"/>
              <a:ext cx="576"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ko-KR" sz="2000">
                  <a:cs typeface="Arial" pitchFamily="34" charset="0"/>
                </a:rPr>
                <a:t>cell2</a:t>
              </a:r>
            </a:p>
          </p:txBody>
        </p:sp>
        <p:sp>
          <p:nvSpPr>
            <p:cNvPr id="1976335" name="Text Box 15"/>
            <p:cNvSpPr txBox="1">
              <a:spLocks noChangeArrowheads="1"/>
            </p:cNvSpPr>
            <p:nvPr/>
          </p:nvSpPr>
          <p:spPr bwMode="auto">
            <a:xfrm>
              <a:off x="3865" y="1744"/>
              <a:ext cx="528"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ko-KR" sz="2000">
                  <a:cs typeface="Arial" pitchFamily="34" charset="0"/>
                </a:rPr>
                <a:t>cell1</a:t>
              </a:r>
            </a:p>
          </p:txBody>
        </p:sp>
        <p:sp>
          <p:nvSpPr>
            <p:cNvPr id="1976336" name="Text Box 16"/>
            <p:cNvSpPr txBox="1">
              <a:spLocks noChangeArrowheads="1"/>
            </p:cNvSpPr>
            <p:nvPr/>
          </p:nvSpPr>
          <p:spPr bwMode="auto">
            <a:xfrm>
              <a:off x="2422" y="2076"/>
              <a:ext cx="407"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ko-KR" dirty="0">
                  <a:cs typeface="Arial" pitchFamily="34" charset="0"/>
                </a:rPr>
                <a:t>TCP</a:t>
              </a:r>
              <a:endParaRPr kumimoji="0" lang="en-US" altLang="ko-KR" sz="2000" dirty="0">
                <a:cs typeface="Arial" pitchFamily="34" charset="0"/>
              </a:endParaRPr>
            </a:p>
          </p:txBody>
        </p:sp>
        <p:sp>
          <p:nvSpPr>
            <p:cNvPr id="1976337" name="Text Box 17"/>
            <p:cNvSpPr txBox="1">
              <a:spLocks noChangeArrowheads="1"/>
            </p:cNvSpPr>
            <p:nvPr/>
          </p:nvSpPr>
          <p:spPr bwMode="auto">
            <a:xfrm>
              <a:off x="3841" y="2168"/>
              <a:ext cx="992"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ko-KR">
                  <a:cs typeface="Arial" pitchFamily="34" charset="0"/>
                </a:rPr>
                <a:t>TCP Tailored for wireless</a:t>
              </a:r>
              <a:endParaRPr kumimoji="0" lang="en-US" altLang="ko-KR" sz="2000">
                <a:cs typeface="Arial" pitchFamily="34" charset="0"/>
              </a:endParaRPr>
            </a:p>
          </p:txBody>
        </p:sp>
        <p:sp>
          <p:nvSpPr>
            <p:cNvPr id="1976338" name="Line 18"/>
            <p:cNvSpPr>
              <a:spLocks noChangeShapeType="1"/>
            </p:cNvSpPr>
            <p:nvPr/>
          </p:nvSpPr>
          <p:spPr bwMode="auto">
            <a:xfrm>
              <a:off x="2155" y="2025"/>
              <a:ext cx="936"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sz="1400">
                <a:cs typeface="Arial" pitchFamily="34" charset="0"/>
              </a:endParaRPr>
            </a:p>
          </p:txBody>
        </p:sp>
        <p:sp>
          <p:nvSpPr>
            <p:cNvPr id="1976339" name="Line 19"/>
            <p:cNvSpPr>
              <a:spLocks noChangeShapeType="1"/>
            </p:cNvSpPr>
            <p:nvPr/>
          </p:nvSpPr>
          <p:spPr bwMode="auto">
            <a:xfrm>
              <a:off x="3638" y="2103"/>
              <a:ext cx="936"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sz="1400">
                <a:cs typeface="Arial" pitchFamily="34" charset="0"/>
              </a:endParaRPr>
            </a:p>
          </p:txBody>
        </p:sp>
      </p:grpSp>
    </p:spTree>
    <p:extLst>
      <p:ext uri="{BB962C8B-B14F-4D97-AF65-F5344CB8AC3E}">
        <p14:creationId xmlns:p14="http://schemas.microsoft.com/office/powerpoint/2010/main" val="894814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슬라이드 번호 개체 틀 3"/>
          <p:cNvSpPr>
            <a:spLocks noGrp="1"/>
          </p:cNvSpPr>
          <p:nvPr>
            <p:ph type="sldNum" sz="quarter" idx="4294967295"/>
          </p:nvPr>
        </p:nvSpPr>
        <p:spPr>
          <a:xfrm>
            <a:off x="7000875" y="6240463"/>
            <a:ext cx="1905000" cy="457200"/>
          </a:xfrm>
          <a:prstGeom prst="rect">
            <a:avLst/>
          </a:prstGeom>
        </p:spPr>
        <p:txBody>
          <a:bodyPr/>
          <a:lstStyle/>
          <a:p>
            <a:fld id="{FC4BADBA-C515-49E6-BFE4-88A0315C4FAC}" type="slidenum">
              <a:rPr lang="en-US" altLang="ko-KR">
                <a:cs typeface="Arial" pitchFamily="34" charset="0"/>
              </a:rPr>
              <a:pPr/>
              <a:t>21</a:t>
            </a:fld>
            <a:endParaRPr lang="en-US" altLang="ko-KR" sz="1000">
              <a:cs typeface="Arial" pitchFamily="34" charset="0"/>
            </a:endParaRPr>
          </a:p>
        </p:txBody>
      </p:sp>
      <p:sp>
        <p:nvSpPr>
          <p:cNvPr id="1978370" name="Rectangle 2"/>
          <p:cNvSpPr>
            <a:spLocks noChangeArrowheads="1"/>
          </p:cNvSpPr>
          <p:nvPr/>
        </p:nvSpPr>
        <p:spPr bwMode="auto">
          <a:xfrm>
            <a:off x="1066800" y="381000"/>
            <a:ext cx="70866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eaLnBrk="1" hangingPunct="1"/>
            <a:r>
              <a:rPr lang="en-US" altLang="ko-KR" sz="3600" b="1">
                <a:solidFill>
                  <a:srgbClr val="000099"/>
                </a:solidFill>
                <a:cs typeface="Arial" pitchFamily="34" charset="0"/>
              </a:rPr>
              <a:t>Indirect TCP(I-TCP)(2)</a:t>
            </a:r>
          </a:p>
        </p:txBody>
      </p:sp>
      <p:sp>
        <p:nvSpPr>
          <p:cNvPr id="1978371" name="Rectangle 3"/>
          <p:cNvSpPr>
            <a:spLocks noGrp="1" noChangeArrowheads="1"/>
          </p:cNvSpPr>
          <p:nvPr>
            <p:ph type="body" idx="1"/>
          </p:nvPr>
        </p:nvSpPr>
        <p:spPr>
          <a:xfrm>
            <a:off x="334963" y="1323975"/>
            <a:ext cx="8153400" cy="1825625"/>
          </a:xfrm>
          <a:noFill/>
          <a:ln/>
        </p:spPr>
        <p:txBody>
          <a:bodyPr/>
          <a:lstStyle/>
          <a:p>
            <a:r>
              <a:rPr lang="en-US" altLang="ko-KR" sz="2600">
                <a:latin typeface="Arial" pitchFamily="34" charset="0"/>
                <a:cs typeface="Arial" pitchFamily="34" charset="0"/>
              </a:rPr>
              <a:t>Implementation: proxy</a:t>
            </a:r>
          </a:p>
        </p:txBody>
      </p:sp>
      <p:grpSp>
        <p:nvGrpSpPr>
          <p:cNvPr id="1978372" name="Group 4"/>
          <p:cNvGrpSpPr>
            <a:grpSpLocks/>
          </p:cNvGrpSpPr>
          <p:nvPr/>
        </p:nvGrpSpPr>
        <p:grpSpPr bwMode="auto">
          <a:xfrm>
            <a:off x="1322388" y="2062163"/>
            <a:ext cx="5064125" cy="3540125"/>
            <a:chOff x="2400" y="1776"/>
            <a:chExt cx="3456" cy="2230"/>
          </a:xfrm>
        </p:grpSpPr>
        <p:grpSp>
          <p:nvGrpSpPr>
            <p:cNvPr id="1978373" name="Group 5"/>
            <p:cNvGrpSpPr>
              <a:grpSpLocks/>
            </p:cNvGrpSpPr>
            <p:nvPr/>
          </p:nvGrpSpPr>
          <p:grpSpPr bwMode="auto">
            <a:xfrm>
              <a:off x="2400" y="2016"/>
              <a:ext cx="3456" cy="1990"/>
              <a:chOff x="2064" y="2160"/>
              <a:chExt cx="3456" cy="1990"/>
            </a:xfrm>
          </p:grpSpPr>
          <p:grpSp>
            <p:nvGrpSpPr>
              <p:cNvPr id="1978374" name="Group 6"/>
              <p:cNvGrpSpPr>
                <a:grpSpLocks/>
              </p:cNvGrpSpPr>
              <p:nvPr/>
            </p:nvGrpSpPr>
            <p:grpSpPr bwMode="auto">
              <a:xfrm>
                <a:off x="2544" y="2160"/>
                <a:ext cx="2976" cy="1990"/>
                <a:chOff x="2544" y="2160"/>
                <a:chExt cx="2976" cy="1990"/>
              </a:xfrm>
            </p:grpSpPr>
            <p:sp>
              <p:nvSpPr>
                <p:cNvPr id="1978375" name="Line 7"/>
                <p:cNvSpPr>
                  <a:spLocks noChangeShapeType="1"/>
                </p:cNvSpPr>
                <p:nvPr/>
              </p:nvSpPr>
              <p:spPr bwMode="auto">
                <a:xfrm flipH="1">
                  <a:off x="2544" y="3936"/>
                  <a:ext cx="6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grpSp>
              <p:nvGrpSpPr>
                <p:cNvPr id="1978376" name="Group 8"/>
                <p:cNvGrpSpPr>
                  <a:grpSpLocks/>
                </p:cNvGrpSpPr>
                <p:nvPr/>
              </p:nvGrpSpPr>
              <p:grpSpPr bwMode="auto">
                <a:xfrm>
                  <a:off x="2832" y="2160"/>
                  <a:ext cx="2016" cy="1776"/>
                  <a:chOff x="3600" y="1920"/>
                  <a:chExt cx="2016" cy="1776"/>
                </a:xfrm>
              </p:grpSpPr>
              <p:sp>
                <p:nvSpPr>
                  <p:cNvPr id="1978377" name="AutoShape 9"/>
                  <p:cNvSpPr>
                    <a:spLocks noChangeArrowheads="1"/>
                  </p:cNvSpPr>
                  <p:nvPr/>
                </p:nvSpPr>
                <p:spPr bwMode="auto">
                  <a:xfrm>
                    <a:off x="3888" y="2160"/>
                    <a:ext cx="144" cy="144"/>
                  </a:xfrm>
                  <a:prstGeom prst="octagon">
                    <a:avLst>
                      <a:gd name="adj" fmla="val 29287"/>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78378" name="AutoShape 10"/>
                  <p:cNvSpPr>
                    <a:spLocks noChangeArrowheads="1"/>
                  </p:cNvSpPr>
                  <p:nvPr/>
                </p:nvSpPr>
                <p:spPr bwMode="auto">
                  <a:xfrm>
                    <a:off x="4848" y="2160"/>
                    <a:ext cx="144" cy="144"/>
                  </a:xfrm>
                  <a:prstGeom prst="octagon">
                    <a:avLst>
                      <a:gd name="adj" fmla="val 29287"/>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78379" name="Line 11"/>
                  <p:cNvSpPr>
                    <a:spLocks noChangeShapeType="1"/>
                  </p:cNvSpPr>
                  <p:nvPr/>
                </p:nvSpPr>
                <p:spPr bwMode="auto">
                  <a:xfrm>
                    <a:off x="4032" y="2208"/>
                    <a:ext cx="816"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78380" name="Rectangle 12"/>
                  <p:cNvSpPr>
                    <a:spLocks noChangeArrowheads="1"/>
                  </p:cNvSpPr>
                  <p:nvPr/>
                </p:nvSpPr>
                <p:spPr bwMode="auto">
                  <a:xfrm>
                    <a:off x="3648" y="1920"/>
                    <a:ext cx="1632" cy="4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78381" name="Rectangle 13"/>
                  <p:cNvSpPr>
                    <a:spLocks noChangeArrowheads="1"/>
                  </p:cNvSpPr>
                  <p:nvPr/>
                </p:nvSpPr>
                <p:spPr bwMode="auto">
                  <a:xfrm>
                    <a:off x="4176" y="2832"/>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78382" name="Rectangle 14"/>
                  <p:cNvSpPr>
                    <a:spLocks noChangeArrowheads="1"/>
                  </p:cNvSpPr>
                  <p:nvPr/>
                </p:nvSpPr>
                <p:spPr bwMode="auto">
                  <a:xfrm>
                    <a:off x="4176" y="3072"/>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78383" name="Rectangle 15"/>
                  <p:cNvSpPr>
                    <a:spLocks noChangeArrowheads="1"/>
                  </p:cNvSpPr>
                  <p:nvPr/>
                </p:nvSpPr>
                <p:spPr bwMode="auto">
                  <a:xfrm>
                    <a:off x="5136" y="2832"/>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78384" name="Rectangle 16"/>
                  <p:cNvSpPr>
                    <a:spLocks noChangeArrowheads="1"/>
                  </p:cNvSpPr>
                  <p:nvPr/>
                </p:nvSpPr>
                <p:spPr bwMode="auto">
                  <a:xfrm>
                    <a:off x="5136" y="3072"/>
                    <a:ext cx="144"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78385" name="Line 17"/>
                  <p:cNvSpPr>
                    <a:spLocks noChangeShapeType="1"/>
                  </p:cNvSpPr>
                  <p:nvPr/>
                </p:nvSpPr>
                <p:spPr bwMode="auto">
                  <a:xfrm>
                    <a:off x="3984" y="2304"/>
                    <a:ext cx="0" cy="13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78386" name="Rectangle 18"/>
                  <p:cNvSpPr>
                    <a:spLocks noChangeArrowheads="1"/>
                  </p:cNvSpPr>
                  <p:nvPr/>
                </p:nvSpPr>
                <p:spPr bwMode="auto">
                  <a:xfrm>
                    <a:off x="3600" y="2736"/>
                    <a:ext cx="1824" cy="7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78387" name="Line 19"/>
                  <p:cNvSpPr>
                    <a:spLocks noChangeShapeType="1"/>
                  </p:cNvSpPr>
                  <p:nvPr/>
                </p:nvSpPr>
                <p:spPr bwMode="auto">
                  <a:xfrm>
                    <a:off x="4944" y="2304"/>
                    <a:ext cx="0" cy="13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78388" name="Line 20"/>
                  <p:cNvSpPr>
                    <a:spLocks noChangeShapeType="1"/>
                  </p:cNvSpPr>
                  <p:nvPr/>
                </p:nvSpPr>
                <p:spPr bwMode="auto">
                  <a:xfrm>
                    <a:off x="3600" y="2976"/>
                    <a:ext cx="18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78389" name="Line 21"/>
                  <p:cNvSpPr>
                    <a:spLocks noChangeShapeType="1"/>
                  </p:cNvSpPr>
                  <p:nvPr/>
                </p:nvSpPr>
                <p:spPr bwMode="auto">
                  <a:xfrm>
                    <a:off x="3600" y="3216"/>
                    <a:ext cx="18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78390" name="Line 22"/>
                  <p:cNvSpPr>
                    <a:spLocks noChangeShapeType="1"/>
                  </p:cNvSpPr>
                  <p:nvPr/>
                </p:nvSpPr>
                <p:spPr bwMode="auto">
                  <a:xfrm>
                    <a:off x="3984" y="288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78391" name="Line 23"/>
                  <p:cNvSpPr>
                    <a:spLocks noChangeShapeType="1"/>
                  </p:cNvSpPr>
                  <p:nvPr/>
                </p:nvSpPr>
                <p:spPr bwMode="auto">
                  <a:xfrm>
                    <a:off x="3984" y="312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78392" name="Line 24"/>
                  <p:cNvSpPr>
                    <a:spLocks noChangeShapeType="1"/>
                  </p:cNvSpPr>
                  <p:nvPr/>
                </p:nvSpPr>
                <p:spPr bwMode="auto">
                  <a:xfrm>
                    <a:off x="4944" y="288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78393" name="Line 25"/>
                  <p:cNvSpPr>
                    <a:spLocks noChangeShapeType="1"/>
                  </p:cNvSpPr>
                  <p:nvPr/>
                </p:nvSpPr>
                <p:spPr bwMode="auto">
                  <a:xfrm>
                    <a:off x="4944" y="312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78394" name="Line 26"/>
                  <p:cNvSpPr>
                    <a:spLocks noChangeShapeType="1"/>
                  </p:cNvSpPr>
                  <p:nvPr/>
                </p:nvSpPr>
                <p:spPr bwMode="auto">
                  <a:xfrm>
                    <a:off x="4944" y="3696"/>
                    <a:ext cx="6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78395" name="Text Box 27"/>
                  <p:cNvSpPr txBox="1">
                    <a:spLocks noChangeArrowheads="1"/>
                  </p:cNvSpPr>
                  <p:nvPr/>
                </p:nvSpPr>
                <p:spPr bwMode="auto">
                  <a:xfrm>
                    <a:off x="4032" y="1920"/>
                    <a:ext cx="110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ko-KR">
                        <a:cs typeface="Arial" pitchFamily="34" charset="0"/>
                      </a:rPr>
                      <a:t>I-TCP proxy</a:t>
                    </a:r>
                    <a:endParaRPr kumimoji="0" lang="en-US" altLang="ko-KR" sz="2000">
                      <a:cs typeface="Arial" pitchFamily="34" charset="0"/>
                    </a:endParaRPr>
                  </a:p>
                </p:txBody>
              </p:sp>
            </p:grpSp>
            <p:sp>
              <p:nvSpPr>
                <p:cNvPr id="1978396" name="Line 28"/>
                <p:cNvSpPr>
                  <a:spLocks noChangeShapeType="1"/>
                </p:cNvSpPr>
                <p:nvPr/>
              </p:nvSpPr>
              <p:spPr bwMode="auto">
                <a:xfrm>
                  <a:off x="2544" y="2784"/>
                  <a:ext cx="2640"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78397" name="Text Box 29"/>
                <p:cNvSpPr txBox="1">
                  <a:spLocks noChangeArrowheads="1"/>
                </p:cNvSpPr>
                <p:nvPr/>
              </p:nvSpPr>
              <p:spPr bwMode="auto">
                <a:xfrm>
                  <a:off x="4608" y="2304"/>
                  <a:ext cx="72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ko-KR" sz="1400">
                      <a:cs typeface="Arial" pitchFamily="34" charset="0"/>
                    </a:rPr>
                    <a:t>User space</a:t>
                  </a:r>
                  <a:endParaRPr kumimoji="0" lang="en-US" altLang="ko-KR" sz="2000">
                    <a:cs typeface="Arial" pitchFamily="34" charset="0"/>
                  </a:endParaRPr>
                </a:p>
              </p:txBody>
            </p:sp>
            <p:sp>
              <p:nvSpPr>
                <p:cNvPr id="1978398" name="Text Box 30"/>
                <p:cNvSpPr txBox="1">
                  <a:spLocks noChangeArrowheads="1"/>
                </p:cNvSpPr>
                <p:nvPr/>
              </p:nvSpPr>
              <p:spPr bwMode="auto">
                <a:xfrm>
                  <a:off x="2592" y="2784"/>
                  <a:ext cx="72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ko-KR" sz="1400">
                      <a:cs typeface="Arial" pitchFamily="34" charset="0"/>
                    </a:rPr>
                    <a:t>Kernel</a:t>
                  </a:r>
                  <a:endParaRPr kumimoji="0" lang="en-US" altLang="ko-KR" sz="2000">
                    <a:cs typeface="Arial" pitchFamily="34" charset="0"/>
                  </a:endParaRPr>
                </a:p>
              </p:txBody>
            </p:sp>
            <p:sp>
              <p:nvSpPr>
                <p:cNvPr id="1978399" name="Text Box 31"/>
                <p:cNvSpPr txBox="1">
                  <a:spLocks noChangeArrowheads="1"/>
                </p:cNvSpPr>
                <p:nvPr/>
              </p:nvSpPr>
              <p:spPr bwMode="auto">
                <a:xfrm>
                  <a:off x="4704" y="2956"/>
                  <a:ext cx="81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ko-KR" sz="1400">
                      <a:cs typeface="Arial" pitchFamily="34" charset="0"/>
                    </a:rPr>
                    <a:t>Socket layer</a:t>
                  </a:r>
                  <a:endParaRPr kumimoji="0" lang="en-US" altLang="ko-KR" sz="2000">
                    <a:cs typeface="Arial" pitchFamily="34" charset="0"/>
                  </a:endParaRPr>
                </a:p>
              </p:txBody>
            </p:sp>
            <p:sp>
              <p:nvSpPr>
                <p:cNvPr id="1978400" name="Text Box 32"/>
                <p:cNvSpPr txBox="1">
                  <a:spLocks noChangeArrowheads="1"/>
                </p:cNvSpPr>
                <p:nvPr/>
              </p:nvSpPr>
              <p:spPr bwMode="auto">
                <a:xfrm>
                  <a:off x="4704" y="3244"/>
                  <a:ext cx="72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ko-KR" sz="1400">
                      <a:cs typeface="Arial" pitchFamily="34" charset="0"/>
                    </a:rPr>
                    <a:t>TCP layer</a:t>
                  </a:r>
                  <a:endParaRPr kumimoji="0" lang="en-US" altLang="ko-KR" sz="2000">
                    <a:cs typeface="Arial" pitchFamily="34" charset="0"/>
                  </a:endParaRPr>
                </a:p>
              </p:txBody>
            </p:sp>
            <p:sp>
              <p:nvSpPr>
                <p:cNvPr id="1978401" name="Text Box 33"/>
                <p:cNvSpPr txBox="1">
                  <a:spLocks noChangeArrowheads="1"/>
                </p:cNvSpPr>
                <p:nvPr/>
              </p:nvSpPr>
              <p:spPr bwMode="auto">
                <a:xfrm>
                  <a:off x="4704" y="3484"/>
                  <a:ext cx="72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ko-KR" sz="1400">
                      <a:cs typeface="Arial" pitchFamily="34" charset="0"/>
                    </a:rPr>
                    <a:t>IP layer</a:t>
                  </a:r>
                  <a:endParaRPr kumimoji="0" lang="en-US" altLang="ko-KR" sz="2000">
                    <a:cs typeface="Arial" pitchFamily="34" charset="0"/>
                  </a:endParaRPr>
                </a:p>
              </p:txBody>
            </p:sp>
            <p:sp>
              <p:nvSpPr>
                <p:cNvPr id="1978402" name="Text Box 34"/>
                <p:cNvSpPr txBox="1">
                  <a:spLocks noChangeArrowheads="1"/>
                </p:cNvSpPr>
                <p:nvPr/>
              </p:nvSpPr>
              <p:spPr bwMode="auto">
                <a:xfrm>
                  <a:off x="4800" y="3820"/>
                  <a:ext cx="72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ko-KR" sz="1400" b="1">
                      <a:cs typeface="Arial" pitchFamily="34" charset="0"/>
                    </a:rPr>
                    <a:t>To FH	</a:t>
                  </a:r>
                  <a:endParaRPr kumimoji="0" lang="en-US" altLang="ko-KR" sz="2000">
                    <a:cs typeface="Arial" pitchFamily="34" charset="0"/>
                  </a:endParaRPr>
                </a:p>
              </p:txBody>
            </p:sp>
          </p:grpSp>
          <p:sp>
            <p:nvSpPr>
              <p:cNvPr id="1978403" name="Text Box 35"/>
              <p:cNvSpPr txBox="1">
                <a:spLocks noChangeArrowheads="1"/>
              </p:cNvSpPr>
              <p:nvPr/>
            </p:nvSpPr>
            <p:spPr bwMode="auto">
              <a:xfrm>
                <a:off x="2064" y="3820"/>
                <a:ext cx="72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ko-KR" sz="1400" b="1">
                    <a:cs typeface="Arial" pitchFamily="34" charset="0"/>
                  </a:rPr>
                  <a:t>To MH	</a:t>
                </a:r>
                <a:endParaRPr kumimoji="0" lang="en-US" altLang="ko-KR" sz="2000">
                  <a:cs typeface="Arial" pitchFamily="34" charset="0"/>
                </a:endParaRPr>
              </a:p>
            </p:txBody>
          </p:sp>
        </p:grpSp>
        <p:sp>
          <p:nvSpPr>
            <p:cNvPr id="1978404" name="Text Box 36"/>
            <p:cNvSpPr txBox="1">
              <a:spLocks noChangeArrowheads="1"/>
            </p:cNvSpPr>
            <p:nvPr/>
          </p:nvSpPr>
          <p:spPr bwMode="auto">
            <a:xfrm>
              <a:off x="4368" y="1776"/>
              <a:ext cx="72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ko-KR" sz="1400" b="1">
                  <a:cs typeface="Arial" pitchFamily="34" charset="0"/>
                </a:rPr>
                <a:t>FH socket	</a:t>
              </a:r>
              <a:endParaRPr kumimoji="0" lang="en-US" altLang="ko-KR" sz="2000">
                <a:cs typeface="Arial" pitchFamily="34" charset="0"/>
              </a:endParaRPr>
            </a:p>
          </p:txBody>
        </p:sp>
        <p:sp>
          <p:nvSpPr>
            <p:cNvPr id="1978405" name="Text Box 37"/>
            <p:cNvSpPr txBox="1">
              <a:spLocks noChangeArrowheads="1"/>
            </p:cNvSpPr>
            <p:nvPr/>
          </p:nvSpPr>
          <p:spPr bwMode="auto">
            <a:xfrm>
              <a:off x="3120" y="1776"/>
              <a:ext cx="86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0" lang="en-US" altLang="ko-KR" sz="1400" b="1" dirty="0">
                  <a:cs typeface="Arial" pitchFamily="34" charset="0"/>
                </a:rPr>
                <a:t>MH socket</a:t>
              </a:r>
              <a:endParaRPr kumimoji="0" lang="en-US" altLang="ko-KR" sz="2000" dirty="0">
                <a:cs typeface="Arial" pitchFamily="34" charset="0"/>
              </a:endParaRPr>
            </a:p>
          </p:txBody>
        </p:sp>
      </p:grpSp>
    </p:spTree>
    <p:extLst>
      <p:ext uri="{BB962C8B-B14F-4D97-AF65-F5344CB8AC3E}">
        <p14:creationId xmlns:p14="http://schemas.microsoft.com/office/powerpoint/2010/main" val="2132226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슬라이드 번호 개체 틀 3"/>
          <p:cNvSpPr>
            <a:spLocks noGrp="1"/>
          </p:cNvSpPr>
          <p:nvPr>
            <p:ph type="sldNum" sz="quarter" idx="4294967295"/>
          </p:nvPr>
        </p:nvSpPr>
        <p:spPr>
          <a:xfrm>
            <a:off x="7000875" y="6240463"/>
            <a:ext cx="1905000" cy="457200"/>
          </a:xfrm>
          <a:prstGeom prst="rect">
            <a:avLst/>
          </a:prstGeom>
        </p:spPr>
        <p:txBody>
          <a:bodyPr/>
          <a:lstStyle/>
          <a:p>
            <a:fld id="{EEB94ABE-A362-403E-9C0E-BA9BE2B783D5}" type="slidenum">
              <a:rPr lang="en-US" altLang="ko-KR">
                <a:cs typeface="Arial" pitchFamily="34" charset="0"/>
              </a:rPr>
              <a:pPr/>
              <a:t>22</a:t>
            </a:fld>
            <a:endParaRPr lang="en-US" altLang="ko-KR" sz="1000">
              <a:cs typeface="Arial" pitchFamily="34" charset="0"/>
            </a:endParaRPr>
          </a:p>
        </p:txBody>
      </p:sp>
      <p:pic>
        <p:nvPicPr>
          <p:cNvPr id="19804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4313" y="3886200"/>
            <a:ext cx="5627687"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80419" name="Rectangle 3"/>
          <p:cNvSpPr>
            <a:spLocks noChangeArrowheads="1"/>
          </p:cNvSpPr>
          <p:nvPr/>
        </p:nvSpPr>
        <p:spPr bwMode="auto">
          <a:xfrm>
            <a:off x="1066800" y="381000"/>
            <a:ext cx="73152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eaLnBrk="1" hangingPunct="1"/>
            <a:r>
              <a:rPr lang="en-US" altLang="ko-KR" sz="3600" b="1">
                <a:solidFill>
                  <a:srgbClr val="000099"/>
                </a:solidFill>
                <a:cs typeface="Arial" pitchFamily="34" charset="0"/>
              </a:rPr>
              <a:t>Indirect TCP(I-TCP)(3)</a:t>
            </a:r>
          </a:p>
        </p:txBody>
      </p:sp>
      <p:grpSp>
        <p:nvGrpSpPr>
          <p:cNvPr id="1980420" name="Group 4"/>
          <p:cNvGrpSpPr>
            <a:grpSpLocks/>
          </p:cNvGrpSpPr>
          <p:nvPr/>
        </p:nvGrpSpPr>
        <p:grpSpPr bwMode="auto">
          <a:xfrm>
            <a:off x="457200" y="1247775"/>
            <a:ext cx="8088313" cy="5032375"/>
            <a:chOff x="144" y="768"/>
            <a:chExt cx="5520" cy="3170"/>
          </a:xfrm>
        </p:grpSpPr>
        <p:pic>
          <p:nvPicPr>
            <p:cNvPr id="1980421"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68" y="768"/>
              <a:ext cx="3552" cy="1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80422" name="Rectangle 6"/>
            <p:cNvSpPr>
              <a:spLocks noChangeArrowheads="1"/>
            </p:cNvSpPr>
            <p:nvPr/>
          </p:nvSpPr>
          <p:spPr bwMode="auto">
            <a:xfrm>
              <a:off x="144" y="3408"/>
              <a:ext cx="2064"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grpSp>
          <p:nvGrpSpPr>
            <p:cNvPr id="1980423" name="Group 7"/>
            <p:cNvGrpSpPr>
              <a:grpSpLocks/>
            </p:cNvGrpSpPr>
            <p:nvPr/>
          </p:nvGrpSpPr>
          <p:grpSpPr bwMode="auto">
            <a:xfrm>
              <a:off x="144" y="816"/>
              <a:ext cx="2688" cy="1728"/>
              <a:chOff x="240" y="1248"/>
              <a:chExt cx="2688" cy="1728"/>
            </a:xfrm>
          </p:grpSpPr>
          <p:sp>
            <p:nvSpPr>
              <p:cNvPr id="1980424" name="Line 8"/>
              <p:cNvSpPr>
                <a:spLocks noChangeShapeType="1"/>
              </p:cNvSpPr>
              <p:nvPr/>
            </p:nvSpPr>
            <p:spPr bwMode="auto">
              <a:xfrm>
                <a:off x="240" y="1728"/>
                <a:ext cx="12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80425" name="Rectangle 9"/>
              <p:cNvSpPr>
                <a:spLocks noChangeArrowheads="1"/>
              </p:cNvSpPr>
              <p:nvPr/>
            </p:nvSpPr>
            <p:spPr bwMode="auto">
              <a:xfrm>
                <a:off x="1536" y="1584"/>
                <a:ext cx="28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80426" name="Line 10"/>
              <p:cNvSpPr>
                <a:spLocks noChangeShapeType="1"/>
              </p:cNvSpPr>
              <p:nvPr/>
            </p:nvSpPr>
            <p:spPr bwMode="auto">
              <a:xfrm>
                <a:off x="1680" y="1872"/>
                <a:ext cx="0" cy="11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80427" name="Line 11"/>
              <p:cNvSpPr>
                <a:spLocks noChangeShapeType="1"/>
              </p:cNvSpPr>
              <p:nvPr/>
            </p:nvSpPr>
            <p:spPr bwMode="auto">
              <a:xfrm flipV="1">
                <a:off x="1680" y="124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80428" name="Line 12"/>
              <p:cNvSpPr>
                <a:spLocks noChangeShapeType="1"/>
              </p:cNvSpPr>
              <p:nvPr/>
            </p:nvSpPr>
            <p:spPr bwMode="auto">
              <a:xfrm>
                <a:off x="1680" y="1248"/>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80429" name="Rectangle 13"/>
              <p:cNvSpPr>
                <a:spLocks noChangeArrowheads="1"/>
              </p:cNvSpPr>
              <p:nvPr/>
            </p:nvSpPr>
            <p:spPr bwMode="auto">
              <a:xfrm>
                <a:off x="384" y="1392"/>
                <a:ext cx="288"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80430" name="Rectangle 14"/>
              <p:cNvSpPr>
                <a:spLocks noChangeArrowheads="1"/>
              </p:cNvSpPr>
              <p:nvPr/>
            </p:nvSpPr>
            <p:spPr bwMode="auto">
              <a:xfrm>
                <a:off x="576" y="1872"/>
                <a:ext cx="288"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80431" name="Rectangle 15"/>
              <p:cNvSpPr>
                <a:spLocks noChangeArrowheads="1"/>
              </p:cNvSpPr>
              <p:nvPr/>
            </p:nvSpPr>
            <p:spPr bwMode="auto">
              <a:xfrm>
                <a:off x="1104" y="1872"/>
                <a:ext cx="288"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80432" name="Rectangle 16"/>
              <p:cNvSpPr>
                <a:spLocks noChangeArrowheads="1"/>
              </p:cNvSpPr>
              <p:nvPr/>
            </p:nvSpPr>
            <p:spPr bwMode="auto">
              <a:xfrm>
                <a:off x="1440" y="2496"/>
                <a:ext cx="144"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80433" name="Rectangle 17"/>
              <p:cNvSpPr>
                <a:spLocks noChangeArrowheads="1"/>
              </p:cNvSpPr>
              <p:nvPr/>
            </p:nvSpPr>
            <p:spPr bwMode="auto">
              <a:xfrm>
                <a:off x="1872" y="1344"/>
                <a:ext cx="288"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80434" name="Rectangle 18"/>
              <p:cNvSpPr>
                <a:spLocks noChangeArrowheads="1"/>
              </p:cNvSpPr>
              <p:nvPr/>
            </p:nvSpPr>
            <p:spPr bwMode="auto">
              <a:xfrm>
                <a:off x="2208" y="1344"/>
                <a:ext cx="288"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80435" name="Rectangle 19"/>
              <p:cNvSpPr>
                <a:spLocks noChangeArrowheads="1"/>
              </p:cNvSpPr>
              <p:nvPr/>
            </p:nvSpPr>
            <p:spPr bwMode="auto">
              <a:xfrm>
                <a:off x="1824" y="2496"/>
                <a:ext cx="144"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80436" name="Line 20"/>
              <p:cNvSpPr>
                <a:spLocks noChangeShapeType="1"/>
              </p:cNvSpPr>
              <p:nvPr/>
            </p:nvSpPr>
            <p:spPr bwMode="auto">
              <a:xfrm>
                <a:off x="528" y="1536"/>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80437" name="Line 21"/>
              <p:cNvSpPr>
                <a:spLocks noChangeShapeType="1"/>
              </p:cNvSpPr>
              <p:nvPr/>
            </p:nvSpPr>
            <p:spPr bwMode="auto">
              <a:xfrm>
                <a:off x="1248" y="172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80438" name="Line 22"/>
              <p:cNvSpPr>
                <a:spLocks noChangeShapeType="1"/>
              </p:cNvSpPr>
              <p:nvPr/>
            </p:nvSpPr>
            <p:spPr bwMode="auto">
              <a:xfrm>
                <a:off x="2016" y="124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80439" name="Line 23"/>
              <p:cNvSpPr>
                <a:spLocks noChangeShapeType="1"/>
              </p:cNvSpPr>
              <p:nvPr/>
            </p:nvSpPr>
            <p:spPr bwMode="auto">
              <a:xfrm>
                <a:off x="2352" y="124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80440" name="Line 24"/>
              <p:cNvSpPr>
                <a:spLocks noChangeShapeType="1"/>
              </p:cNvSpPr>
              <p:nvPr/>
            </p:nvSpPr>
            <p:spPr bwMode="auto">
              <a:xfrm>
                <a:off x="720" y="172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80441" name="Rectangle 25"/>
              <p:cNvSpPr>
                <a:spLocks noChangeArrowheads="1"/>
              </p:cNvSpPr>
              <p:nvPr/>
            </p:nvSpPr>
            <p:spPr bwMode="auto">
              <a:xfrm>
                <a:off x="1824" y="1968"/>
                <a:ext cx="144"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80442" name="Oval 26"/>
              <p:cNvSpPr>
                <a:spLocks noChangeArrowheads="1"/>
              </p:cNvSpPr>
              <p:nvPr/>
            </p:nvSpPr>
            <p:spPr bwMode="auto">
              <a:xfrm>
                <a:off x="288" y="2016"/>
                <a:ext cx="912" cy="384"/>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80443" name="Rectangle 27"/>
              <p:cNvSpPr>
                <a:spLocks noChangeArrowheads="1"/>
              </p:cNvSpPr>
              <p:nvPr/>
            </p:nvSpPr>
            <p:spPr bwMode="auto">
              <a:xfrm>
                <a:off x="720" y="2112"/>
                <a:ext cx="288"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80444" name="Oval 28"/>
              <p:cNvSpPr>
                <a:spLocks noChangeArrowheads="1"/>
              </p:cNvSpPr>
              <p:nvPr/>
            </p:nvSpPr>
            <p:spPr bwMode="auto">
              <a:xfrm>
                <a:off x="480" y="2448"/>
                <a:ext cx="912" cy="384"/>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80445" name="Oval 29"/>
              <p:cNvSpPr>
                <a:spLocks noChangeArrowheads="1"/>
              </p:cNvSpPr>
              <p:nvPr/>
            </p:nvSpPr>
            <p:spPr bwMode="auto">
              <a:xfrm>
                <a:off x="2016" y="2496"/>
                <a:ext cx="912" cy="384"/>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80446" name="Rectangle 30"/>
              <p:cNvSpPr>
                <a:spLocks noChangeArrowheads="1"/>
              </p:cNvSpPr>
              <p:nvPr/>
            </p:nvSpPr>
            <p:spPr bwMode="auto">
              <a:xfrm>
                <a:off x="2304" y="2592"/>
                <a:ext cx="288"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80447" name="Line 31"/>
              <p:cNvSpPr>
                <a:spLocks noChangeShapeType="1"/>
              </p:cNvSpPr>
              <p:nvPr/>
            </p:nvSpPr>
            <p:spPr bwMode="auto">
              <a:xfrm>
                <a:off x="1584" y="2640"/>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80448" name="Line 32"/>
              <p:cNvSpPr>
                <a:spLocks noChangeShapeType="1"/>
              </p:cNvSpPr>
              <p:nvPr/>
            </p:nvSpPr>
            <p:spPr bwMode="auto">
              <a:xfrm>
                <a:off x="1680" y="211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grpSp>
        <p:sp>
          <p:nvSpPr>
            <p:cNvPr id="1980449" name="Text Box 33"/>
            <p:cNvSpPr txBox="1">
              <a:spLocks noChangeArrowheads="1"/>
            </p:cNvSpPr>
            <p:nvPr/>
          </p:nvSpPr>
          <p:spPr bwMode="auto">
            <a:xfrm>
              <a:off x="192" y="2871"/>
              <a:ext cx="2688"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ko-KR">
                  <a:cs typeface="Arial" pitchFamily="34" charset="0"/>
                </a:rPr>
                <a:t>Wireless link: 2Mbps</a:t>
              </a:r>
            </a:p>
            <a:p>
              <a:pPr>
                <a:spcBef>
                  <a:spcPct val="50000"/>
                </a:spcBef>
              </a:pPr>
              <a:r>
                <a:rPr kumimoji="0" lang="en-US" altLang="ko-KR">
                  <a:cs typeface="Arial" pitchFamily="34" charset="0"/>
                </a:rPr>
                <a:t>Ethernet link: 10Mbps</a:t>
              </a:r>
              <a:endParaRPr kumimoji="0" lang="en-US" altLang="ko-KR" sz="2000">
                <a:cs typeface="Arial" pitchFamily="34" charset="0"/>
              </a:endParaRPr>
            </a:p>
          </p:txBody>
        </p:sp>
        <p:sp>
          <p:nvSpPr>
            <p:cNvPr id="1980450" name="Text Box 34"/>
            <p:cNvSpPr txBox="1">
              <a:spLocks noChangeArrowheads="1"/>
            </p:cNvSpPr>
            <p:nvPr/>
          </p:nvSpPr>
          <p:spPr bwMode="auto">
            <a:xfrm>
              <a:off x="3264" y="1920"/>
              <a:ext cx="192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ko-KR">
                  <a:cs typeface="Arial" pitchFamily="34" charset="0"/>
                </a:rPr>
                <a:t>Local area throughput</a:t>
              </a:r>
              <a:endParaRPr kumimoji="0" lang="en-US" altLang="ko-KR" sz="2000">
                <a:cs typeface="Arial" pitchFamily="34" charset="0"/>
              </a:endParaRPr>
            </a:p>
          </p:txBody>
        </p:sp>
        <p:sp>
          <p:nvSpPr>
            <p:cNvPr id="1980451" name="Rectangle 35"/>
            <p:cNvSpPr>
              <a:spLocks noChangeArrowheads="1"/>
            </p:cNvSpPr>
            <p:nvPr/>
          </p:nvSpPr>
          <p:spPr bwMode="auto">
            <a:xfrm>
              <a:off x="2016" y="2448"/>
              <a:ext cx="2160" cy="9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80452" name="Text Box 36"/>
            <p:cNvSpPr txBox="1">
              <a:spLocks noChangeArrowheads="1"/>
            </p:cNvSpPr>
            <p:nvPr/>
          </p:nvSpPr>
          <p:spPr bwMode="auto">
            <a:xfrm>
              <a:off x="3168" y="3033"/>
              <a:ext cx="192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ko-KR">
                  <a:cs typeface="Arial" pitchFamily="34" charset="0"/>
                </a:rPr>
                <a:t>Wide area throughput</a:t>
              </a:r>
              <a:endParaRPr kumimoji="0" lang="en-US" altLang="ko-KR" sz="2000">
                <a:cs typeface="Arial" pitchFamily="34" charset="0"/>
              </a:endParaRPr>
            </a:p>
          </p:txBody>
        </p:sp>
        <p:sp>
          <p:nvSpPr>
            <p:cNvPr id="1980453" name="Text Box 37"/>
            <p:cNvSpPr txBox="1">
              <a:spLocks noChangeArrowheads="1"/>
            </p:cNvSpPr>
            <p:nvPr/>
          </p:nvSpPr>
          <p:spPr bwMode="auto">
            <a:xfrm>
              <a:off x="3648" y="1401"/>
              <a:ext cx="52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ko-KR">
                  <a:cs typeface="Arial" pitchFamily="34" charset="0"/>
                </a:rPr>
                <a:t>TCP</a:t>
              </a:r>
              <a:endParaRPr kumimoji="0" lang="en-US" altLang="ko-KR" sz="2000">
                <a:cs typeface="Arial" pitchFamily="34" charset="0"/>
              </a:endParaRPr>
            </a:p>
          </p:txBody>
        </p:sp>
        <p:sp>
          <p:nvSpPr>
            <p:cNvPr id="1980454" name="Text Box 38"/>
            <p:cNvSpPr txBox="1">
              <a:spLocks noChangeArrowheads="1"/>
            </p:cNvSpPr>
            <p:nvPr/>
          </p:nvSpPr>
          <p:spPr bwMode="auto">
            <a:xfrm>
              <a:off x="4512" y="1113"/>
              <a:ext cx="52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ko-KR">
                  <a:cs typeface="Arial" pitchFamily="34" charset="0"/>
                </a:rPr>
                <a:t>I-TCP</a:t>
              </a:r>
              <a:endParaRPr kumimoji="0" lang="en-US" altLang="ko-KR" sz="2000">
                <a:cs typeface="Arial" pitchFamily="34" charset="0"/>
              </a:endParaRPr>
            </a:p>
          </p:txBody>
        </p:sp>
        <p:sp>
          <p:nvSpPr>
            <p:cNvPr id="1980455" name="Line 39"/>
            <p:cNvSpPr>
              <a:spLocks noChangeShapeType="1"/>
            </p:cNvSpPr>
            <p:nvPr/>
          </p:nvSpPr>
          <p:spPr bwMode="auto">
            <a:xfrm flipV="1">
              <a:off x="3888" y="1248"/>
              <a:ext cx="144"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80456" name="Line 40"/>
            <p:cNvSpPr>
              <a:spLocks noChangeShapeType="1"/>
            </p:cNvSpPr>
            <p:nvPr/>
          </p:nvSpPr>
          <p:spPr bwMode="auto">
            <a:xfrm flipH="1">
              <a:off x="4752" y="1296"/>
              <a:ext cx="48"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80457" name="Text Box 41"/>
            <p:cNvSpPr txBox="1">
              <a:spLocks noChangeArrowheads="1"/>
            </p:cNvSpPr>
            <p:nvPr/>
          </p:nvSpPr>
          <p:spPr bwMode="auto">
            <a:xfrm>
              <a:off x="4560" y="2889"/>
              <a:ext cx="110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ko-KR" sz="1400">
                  <a:cs typeface="Arial" pitchFamily="34" charset="0"/>
                </a:rPr>
                <a:t>I-TCP(M-&gt;F)</a:t>
              </a:r>
              <a:endParaRPr kumimoji="0" lang="en-US" altLang="ko-KR" sz="2000">
                <a:cs typeface="Arial" pitchFamily="34" charset="0"/>
              </a:endParaRPr>
            </a:p>
          </p:txBody>
        </p:sp>
        <p:sp>
          <p:nvSpPr>
            <p:cNvPr id="1980458" name="Text Box 42"/>
            <p:cNvSpPr txBox="1">
              <a:spLocks noChangeArrowheads="1"/>
            </p:cNvSpPr>
            <p:nvPr/>
          </p:nvSpPr>
          <p:spPr bwMode="auto">
            <a:xfrm>
              <a:off x="3360" y="3744"/>
              <a:ext cx="100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ko-KR" sz="1400">
                  <a:cs typeface="Arial" pitchFamily="34" charset="0"/>
                </a:rPr>
                <a:t>TCP(F-&gt;M)</a:t>
              </a:r>
              <a:endParaRPr kumimoji="0" lang="en-US" altLang="ko-KR" sz="2000">
                <a:cs typeface="Arial" pitchFamily="34" charset="0"/>
              </a:endParaRPr>
            </a:p>
          </p:txBody>
        </p:sp>
        <p:sp>
          <p:nvSpPr>
            <p:cNvPr id="1980459" name="Line 43"/>
            <p:cNvSpPr>
              <a:spLocks noChangeShapeType="1"/>
            </p:cNvSpPr>
            <p:nvPr/>
          </p:nvSpPr>
          <p:spPr bwMode="auto">
            <a:xfrm flipH="1">
              <a:off x="4944" y="3024"/>
              <a:ext cx="48"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sp>
          <p:nvSpPr>
            <p:cNvPr id="1980460" name="Line 44"/>
            <p:cNvSpPr>
              <a:spLocks noChangeShapeType="1"/>
            </p:cNvSpPr>
            <p:nvPr/>
          </p:nvSpPr>
          <p:spPr bwMode="auto">
            <a:xfrm flipV="1">
              <a:off x="4032" y="3744"/>
              <a:ext cx="192"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400">
                <a:cs typeface="Arial" pitchFamily="34" charset="0"/>
              </a:endParaRPr>
            </a:p>
          </p:txBody>
        </p:sp>
      </p:grpSp>
      <p:sp>
        <p:nvSpPr>
          <p:cNvPr id="1980461" name="Text Box 45"/>
          <p:cNvSpPr txBox="1">
            <a:spLocks noChangeArrowheads="1"/>
          </p:cNvSpPr>
          <p:nvPr/>
        </p:nvSpPr>
        <p:spPr bwMode="auto">
          <a:xfrm>
            <a:off x="4994275" y="5454650"/>
            <a:ext cx="1617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ko-KR" sz="1600">
                <a:cs typeface="Arial" pitchFamily="34" charset="0"/>
              </a:rPr>
              <a:t>I-TCP(F-&gt;M)</a:t>
            </a:r>
            <a:endParaRPr kumimoji="0" lang="en-US" altLang="ko-KR" sz="2400">
              <a:cs typeface="Arial" pitchFamily="34" charset="0"/>
            </a:endParaRPr>
          </a:p>
        </p:txBody>
      </p:sp>
      <p:sp>
        <p:nvSpPr>
          <p:cNvPr id="1980462" name="Text Box 46"/>
          <p:cNvSpPr txBox="1">
            <a:spLocks noChangeArrowheads="1"/>
          </p:cNvSpPr>
          <p:nvPr/>
        </p:nvSpPr>
        <p:spPr bwMode="auto">
          <a:xfrm>
            <a:off x="5697538" y="5181600"/>
            <a:ext cx="16176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ko-KR" sz="1600">
                <a:cs typeface="Arial" pitchFamily="34" charset="0"/>
              </a:rPr>
              <a:t>TCP(M-&gt;F)</a:t>
            </a:r>
            <a:endParaRPr kumimoji="0" lang="en-US" altLang="ko-KR" sz="2400">
              <a:cs typeface="Arial" pitchFamily="34" charset="0"/>
            </a:endParaRPr>
          </a:p>
        </p:txBody>
      </p:sp>
    </p:spTree>
    <p:extLst>
      <p:ext uri="{BB962C8B-B14F-4D97-AF65-F5344CB8AC3E}">
        <p14:creationId xmlns:p14="http://schemas.microsoft.com/office/powerpoint/2010/main" val="1121555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슬라이드 번호 개체 틀 3"/>
          <p:cNvSpPr>
            <a:spLocks noGrp="1"/>
          </p:cNvSpPr>
          <p:nvPr>
            <p:ph type="sldNum" sz="quarter" idx="4294967295"/>
          </p:nvPr>
        </p:nvSpPr>
        <p:spPr>
          <a:xfrm>
            <a:off x="7000875" y="6240463"/>
            <a:ext cx="1905000" cy="457200"/>
          </a:xfrm>
          <a:prstGeom prst="rect">
            <a:avLst/>
          </a:prstGeom>
        </p:spPr>
        <p:txBody>
          <a:bodyPr/>
          <a:lstStyle/>
          <a:p>
            <a:fld id="{83F6D2EA-10CA-419E-8D93-E9F2C2CBCD85}" type="slidenum">
              <a:rPr lang="en-US" altLang="ko-KR">
                <a:cs typeface="Arial" pitchFamily="34" charset="0"/>
              </a:rPr>
              <a:pPr/>
              <a:t>23</a:t>
            </a:fld>
            <a:endParaRPr lang="en-US" altLang="ko-KR" sz="1000">
              <a:cs typeface="Arial" pitchFamily="34" charset="0"/>
            </a:endParaRPr>
          </a:p>
        </p:txBody>
      </p:sp>
      <p:sp>
        <p:nvSpPr>
          <p:cNvPr id="1982466" name="Rectangle 2"/>
          <p:cNvSpPr>
            <a:spLocks noChangeArrowheads="1"/>
          </p:cNvSpPr>
          <p:nvPr/>
        </p:nvSpPr>
        <p:spPr bwMode="auto">
          <a:xfrm>
            <a:off x="762000" y="304800"/>
            <a:ext cx="81534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eaLnBrk="1" hangingPunct="1"/>
            <a:r>
              <a:rPr lang="en-US" altLang="ko-KR" sz="3200" b="1">
                <a:solidFill>
                  <a:srgbClr val="000099"/>
                </a:solidFill>
                <a:cs typeface="Arial" pitchFamily="34" charset="0"/>
              </a:rPr>
              <a:t>Split connection approach: Variations</a:t>
            </a:r>
          </a:p>
        </p:txBody>
      </p:sp>
      <p:sp>
        <p:nvSpPr>
          <p:cNvPr id="1982467" name="Rectangle 3"/>
          <p:cNvSpPr>
            <a:spLocks noGrp="1" noChangeArrowheads="1"/>
          </p:cNvSpPr>
          <p:nvPr>
            <p:ph type="body" idx="1"/>
          </p:nvPr>
        </p:nvSpPr>
        <p:spPr>
          <a:xfrm>
            <a:off x="182563" y="2731287"/>
            <a:ext cx="8732837" cy="3671689"/>
          </a:xfrm>
          <a:noFill/>
          <a:ln/>
        </p:spPr>
        <p:txBody>
          <a:bodyPr/>
          <a:lstStyle/>
          <a:p>
            <a:pPr>
              <a:lnSpc>
                <a:spcPct val="90000"/>
              </a:lnSpc>
              <a:buFont typeface="Monotype Sorts" pitchFamily="2" charset="2"/>
              <a:buAutoNum type="arabicPeriod"/>
            </a:pPr>
            <a:r>
              <a:rPr lang="en-US" altLang="ko-KR" sz="1800" dirty="0" smtClean="0">
                <a:solidFill>
                  <a:srgbClr val="0000FF"/>
                </a:solidFill>
                <a:latin typeface="Arial" pitchFamily="34" charset="0"/>
                <a:cs typeface="Arial" pitchFamily="34" charset="0"/>
              </a:rPr>
              <a:t>Selective </a:t>
            </a:r>
            <a:r>
              <a:rPr lang="en-US" altLang="ko-KR" sz="1800" dirty="0">
                <a:solidFill>
                  <a:srgbClr val="0000FF"/>
                </a:solidFill>
                <a:latin typeface="Arial" pitchFamily="34" charset="0"/>
                <a:cs typeface="Arial" pitchFamily="34" charset="0"/>
              </a:rPr>
              <a:t>Repeat Protocol(SRP) over UDP </a:t>
            </a:r>
            <a:r>
              <a:rPr lang="en-US" altLang="ko-KR" sz="1800" dirty="0">
                <a:latin typeface="Arial" pitchFamily="34" charset="0"/>
                <a:cs typeface="Arial" pitchFamily="34" charset="0"/>
              </a:rPr>
              <a:t>for tuning to wireless </a:t>
            </a:r>
            <a:r>
              <a:rPr lang="en-US" altLang="ko-KR" sz="1800" dirty="0" smtClean="0">
                <a:latin typeface="Arial" pitchFamily="34" charset="0"/>
                <a:cs typeface="Arial" pitchFamily="34" charset="0"/>
              </a:rPr>
              <a:t>behavior</a:t>
            </a:r>
          </a:p>
          <a:p>
            <a:pPr lvl="1">
              <a:lnSpc>
                <a:spcPct val="90000"/>
              </a:lnSpc>
              <a:buFont typeface="Wingdings" panose="05000000000000000000" pitchFamily="2" charset="2"/>
              <a:buChar char="v"/>
            </a:pPr>
            <a:r>
              <a:rPr lang="en-US" altLang="ko-KR" sz="1400" dirty="0" smtClean="0">
                <a:latin typeface="Arial" pitchFamily="34" charset="0"/>
                <a:cs typeface="Arial" pitchFamily="34" charset="0"/>
              </a:rPr>
              <a:t>Only single link: no intermediate router =&gt; reliable UDP’s are enough (?)</a:t>
            </a:r>
            <a:endParaRPr lang="en-US" altLang="ko-KR" sz="1400" dirty="0">
              <a:latin typeface="Arial" pitchFamily="34" charset="0"/>
              <a:cs typeface="Arial" pitchFamily="34" charset="0"/>
            </a:endParaRPr>
          </a:p>
          <a:p>
            <a:pPr lvl="1">
              <a:lnSpc>
                <a:spcPct val="90000"/>
              </a:lnSpc>
            </a:pPr>
            <a:r>
              <a:rPr lang="en-US" altLang="ko-KR" sz="1600" dirty="0">
                <a:latin typeface="Arial" pitchFamily="34" charset="0"/>
                <a:cs typeface="Arial" pitchFamily="34" charset="0"/>
              </a:rPr>
              <a:t>Mobile-End Transport Protocol</a:t>
            </a:r>
          </a:p>
          <a:p>
            <a:pPr lvl="2">
              <a:lnSpc>
                <a:spcPct val="90000"/>
              </a:lnSpc>
            </a:pPr>
            <a:r>
              <a:rPr lang="en-US" altLang="ko-KR" sz="1200" dirty="0">
                <a:latin typeface="Arial" pitchFamily="34" charset="0"/>
                <a:cs typeface="Arial" pitchFamily="34" charset="0"/>
              </a:rPr>
              <a:t>Terminate the TCP connection at BS</a:t>
            </a:r>
          </a:p>
          <a:p>
            <a:pPr lvl="3">
              <a:lnSpc>
                <a:spcPct val="90000"/>
              </a:lnSpc>
            </a:pPr>
            <a:r>
              <a:rPr lang="en-US" altLang="ko-KR" sz="1400" dirty="0">
                <a:latin typeface="Arial" pitchFamily="34" charset="0"/>
                <a:cs typeface="Arial" pitchFamily="34" charset="0"/>
              </a:rPr>
              <a:t>TCP connection runs only between BS and FH</a:t>
            </a:r>
          </a:p>
          <a:p>
            <a:pPr lvl="2">
              <a:lnSpc>
                <a:spcPct val="90000"/>
              </a:lnSpc>
            </a:pPr>
            <a:r>
              <a:rPr lang="en-US" altLang="ko-KR" sz="1200" dirty="0">
                <a:latin typeface="Arial" pitchFamily="34" charset="0"/>
                <a:cs typeface="Arial" pitchFamily="34" charset="0"/>
              </a:rPr>
              <a:t>BS pretends to be MH (MH’s IP functionality moved to BS): (metaphor: NI &lt;-&gt; Host)</a:t>
            </a:r>
          </a:p>
          <a:p>
            <a:pPr lvl="2">
              <a:lnSpc>
                <a:spcPct val="90000"/>
              </a:lnSpc>
            </a:pPr>
            <a:r>
              <a:rPr lang="en-US" altLang="ko-KR" sz="1200" dirty="0">
                <a:latin typeface="Arial" pitchFamily="34" charset="0"/>
                <a:cs typeface="Arial" pitchFamily="34" charset="0"/>
              </a:rPr>
              <a:t>BS guarantees reliable ordered delivery of packets to MH</a:t>
            </a:r>
          </a:p>
          <a:p>
            <a:pPr lvl="3">
              <a:lnSpc>
                <a:spcPct val="90000"/>
              </a:lnSpc>
            </a:pPr>
            <a:r>
              <a:rPr lang="en-US" altLang="ko-KR" sz="1400" dirty="0">
                <a:latin typeface="Arial" pitchFamily="34" charset="0"/>
                <a:cs typeface="Arial" pitchFamily="34" charset="0"/>
              </a:rPr>
              <a:t>BS-MH link can use any arbitrary protocol optimized for wireless link</a:t>
            </a:r>
          </a:p>
          <a:p>
            <a:pPr lvl="1">
              <a:lnSpc>
                <a:spcPct val="90000"/>
              </a:lnSpc>
            </a:pPr>
            <a:r>
              <a:rPr lang="en-US" altLang="ko-KR" sz="1600" dirty="0">
                <a:latin typeface="Arial" pitchFamily="34" charset="0"/>
                <a:cs typeface="Arial" pitchFamily="34" charset="0"/>
              </a:rPr>
              <a:t>Performance better than I-TCP</a:t>
            </a:r>
          </a:p>
          <a:p>
            <a:pPr lvl="2">
              <a:lnSpc>
                <a:spcPct val="90000"/>
              </a:lnSpc>
            </a:pPr>
            <a:r>
              <a:rPr lang="en-US" altLang="ko-KR" sz="1200" dirty="0">
                <a:latin typeface="Arial" pitchFamily="34" charset="0"/>
                <a:cs typeface="Arial" pitchFamily="34" charset="0"/>
              </a:rPr>
              <a:t>Why?</a:t>
            </a:r>
          </a:p>
          <a:p>
            <a:pPr>
              <a:lnSpc>
                <a:spcPct val="90000"/>
              </a:lnSpc>
              <a:buFont typeface="Monotype Sorts" pitchFamily="2" charset="2"/>
              <a:buNone/>
            </a:pPr>
            <a:r>
              <a:rPr lang="en-US" altLang="ko-KR" sz="1800" dirty="0">
                <a:latin typeface="Arial" pitchFamily="34" charset="0"/>
                <a:cs typeface="Arial" pitchFamily="34" charset="0"/>
              </a:rPr>
              <a:t>2. Asymmetric transport protocol ( Mobile-TCP)</a:t>
            </a:r>
          </a:p>
          <a:p>
            <a:pPr lvl="1">
              <a:lnSpc>
                <a:spcPct val="90000"/>
              </a:lnSpc>
            </a:pPr>
            <a:r>
              <a:rPr lang="en-US" altLang="ko-KR" sz="1600" dirty="0">
                <a:latin typeface="Arial" pitchFamily="34" charset="0"/>
                <a:cs typeface="Arial" pitchFamily="34" charset="0"/>
              </a:rPr>
              <a:t>Lower overhead protocol at MH, higher overhead protocol at BS &amp; FH</a:t>
            </a:r>
          </a:p>
          <a:p>
            <a:pPr lvl="2">
              <a:lnSpc>
                <a:spcPct val="90000"/>
              </a:lnSpc>
            </a:pPr>
            <a:r>
              <a:rPr lang="en-US" altLang="ko-KR" sz="1200" dirty="0">
                <a:latin typeface="Arial" pitchFamily="34" charset="0"/>
                <a:cs typeface="Arial" pitchFamily="34" charset="0"/>
              </a:rPr>
              <a:t>Smaller header (header compression) , simpler on/off flow control, only error detection, no congestion control at wireless link ;     BS does error correction</a:t>
            </a:r>
          </a:p>
          <a:p>
            <a:pPr>
              <a:lnSpc>
                <a:spcPct val="90000"/>
              </a:lnSpc>
              <a:buFont typeface="Monotype Sorts" pitchFamily="2" charset="2"/>
              <a:buNone/>
            </a:pPr>
            <a:r>
              <a:rPr lang="en-US" altLang="ko-KR" sz="1800" dirty="0">
                <a:latin typeface="Arial" pitchFamily="34" charset="0"/>
                <a:cs typeface="Arial" pitchFamily="34" charset="0"/>
              </a:rPr>
              <a:t>3. Mobile End Transport Protocol: </a:t>
            </a:r>
            <a:r>
              <a:rPr lang="en-US" altLang="ko-KR" sz="1800" dirty="0">
                <a:solidFill>
                  <a:srgbClr val="FF0000"/>
                </a:solidFill>
                <a:latin typeface="Arial" pitchFamily="34" charset="0"/>
                <a:cs typeface="Arial" pitchFamily="34" charset="0"/>
              </a:rPr>
              <a:t>BS pretends to be MH</a:t>
            </a:r>
            <a:r>
              <a:rPr lang="en-US" altLang="ko-KR" sz="1800" dirty="0">
                <a:latin typeface="Arial" pitchFamily="34" charset="0"/>
                <a:cs typeface="Arial" pitchFamily="34" charset="0"/>
              </a:rPr>
              <a:t>(MH’s IP function also)</a:t>
            </a:r>
          </a:p>
        </p:txBody>
      </p:sp>
      <p:grpSp>
        <p:nvGrpSpPr>
          <p:cNvPr id="1982468" name="Group 4"/>
          <p:cNvGrpSpPr>
            <a:grpSpLocks/>
          </p:cNvGrpSpPr>
          <p:nvPr/>
        </p:nvGrpSpPr>
        <p:grpSpPr bwMode="auto">
          <a:xfrm>
            <a:off x="2178050" y="1239838"/>
            <a:ext cx="5489575" cy="1491449"/>
            <a:chOff x="1486" y="923"/>
            <a:chExt cx="3588" cy="1571"/>
          </a:xfrm>
        </p:grpSpPr>
        <p:sp>
          <p:nvSpPr>
            <p:cNvPr id="1982469" name="Oval 5"/>
            <p:cNvSpPr>
              <a:spLocks noChangeArrowheads="1"/>
            </p:cNvSpPr>
            <p:nvPr/>
          </p:nvSpPr>
          <p:spPr bwMode="auto">
            <a:xfrm>
              <a:off x="1486" y="1164"/>
              <a:ext cx="2044" cy="923"/>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1982470" name="Text Box 6"/>
            <p:cNvSpPr txBox="1">
              <a:spLocks noChangeArrowheads="1"/>
            </p:cNvSpPr>
            <p:nvPr/>
          </p:nvSpPr>
          <p:spPr bwMode="auto">
            <a:xfrm>
              <a:off x="1582" y="1888"/>
              <a:ext cx="434" cy="38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ko-KR" sz="1800">
                  <a:cs typeface="Arial" pitchFamily="34" charset="0"/>
                </a:rPr>
                <a:t>FH</a:t>
              </a:r>
            </a:p>
          </p:txBody>
        </p:sp>
        <p:sp>
          <p:nvSpPr>
            <p:cNvPr id="1982471" name="Text Box 7"/>
            <p:cNvSpPr txBox="1">
              <a:spLocks noChangeArrowheads="1"/>
            </p:cNvSpPr>
            <p:nvPr/>
          </p:nvSpPr>
          <p:spPr bwMode="auto">
            <a:xfrm>
              <a:off x="3293" y="1246"/>
              <a:ext cx="433" cy="38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ko-KR" sz="1800">
                  <a:cs typeface="Arial" pitchFamily="34" charset="0"/>
                </a:rPr>
                <a:t>BS</a:t>
              </a:r>
            </a:p>
          </p:txBody>
        </p:sp>
        <p:sp>
          <p:nvSpPr>
            <p:cNvPr id="1982472" name="Text Box 8"/>
            <p:cNvSpPr txBox="1">
              <a:spLocks noChangeArrowheads="1"/>
            </p:cNvSpPr>
            <p:nvPr/>
          </p:nvSpPr>
          <p:spPr bwMode="auto">
            <a:xfrm>
              <a:off x="3150" y="1863"/>
              <a:ext cx="431" cy="38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ko-KR" sz="1800">
                  <a:cs typeface="Arial" pitchFamily="34" charset="0"/>
                </a:rPr>
                <a:t>BS</a:t>
              </a:r>
            </a:p>
          </p:txBody>
        </p:sp>
        <p:sp>
          <p:nvSpPr>
            <p:cNvPr id="1982473" name="Text Box 9"/>
            <p:cNvSpPr txBox="1">
              <a:spLocks noChangeArrowheads="1"/>
            </p:cNvSpPr>
            <p:nvPr/>
          </p:nvSpPr>
          <p:spPr bwMode="auto">
            <a:xfrm>
              <a:off x="4594" y="1911"/>
              <a:ext cx="480" cy="38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ko-KR" sz="1800">
                  <a:cs typeface="Arial" pitchFamily="34" charset="0"/>
                </a:rPr>
                <a:t>MH</a:t>
              </a:r>
            </a:p>
          </p:txBody>
        </p:sp>
        <p:sp>
          <p:nvSpPr>
            <p:cNvPr id="1982474" name="Line 10"/>
            <p:cNvSpPr>
              <a:spLocks noChangeShapeType="1"/>
            </p:cNvSpPr>
            <p:nvPr/>
          </p:nvSpPr>
          <p:spPr bwMode="auto">
            <a:xfrm flipV="1">
              <a:off x="3726" y="923"/>
              <a:ext cx="745" cy="3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1982475" name="Line 11"/>
            <p:cNvSpPr>
              <a:spLocks noChangeShapeType="1"/>
            </p:cNvSpPr>
            <p:nvPr/>
          </p:nvSpPr>
          <p:spPr bwMode="auto">
            <a:xfrm flipV="1">
              <a:off x="3726" y="1436"/>
              <a:ext cx="912"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1982476" name="Line 12"/>
            <p:cNvSpPr>
              <a:spLocks noChangeShapeType="1"/>
            </p:cNvSpPr>
            <p:nvPr/>
          </p:nvSpPr>
          <p:spPr bwMode="auto">
            <a:xfrm flipV="1">
              <a:off x="3582" y="1628"/>
              <a:ext cx="91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1982477" name="Line 13"/>
            <p:cNvSpPr>
              <a:spLocks noChangeShapeType="1"/>
            </p:cNvSpPr>
            <p:nvPr/>
          </p:nvSpPr>
          <p:spPr bwMode="auto">
            <a:xfrm>
              <a:off x="3582" y="2156"/>
              <a:ext cx="96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1982478" name="Text Box 14"/>
            <p:cNvSpPr txBox="1">
              <a:spLocks noChangeArrowheads="1"/>
            </p:cNvSpPr>
            <p:nvPr/>
          </p:nvSpPr>
          <p:spPr bwMode="auto">
            <a:xfrm>
              <a:off x="4350" y="1100"/>
              <a:ext cx="576" cy="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ko-KR" sz="1800">
                  <a:cs typeface="Arial" pitchFamily="34" charset="0"/>
                </a:rPr>
                <a:t>cell2</a:t>
              </a:r>
            </a:p>
          </p:txBody>
        </p:sp>
        <p:sp>
          <p:nvSpPr>
            <p:cNvPr id="1982479" name="Text Box 15"/>
            <p:cNvSpPr txBox="1">
              <a:spLocks noChangeArrowheads="1"/>
            </p:cNvSpPr>
            <p:nvPr/>
          </p:nvSpPr>
          <p:spPr bwMode="auto">
            <a:xfrm>
              <a:off x="3864" y="1746"/>
              <a:ext cx="529" cy="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ko-KR" sz="1800">
                  <a:cs typeface="Arial" pitchFamily="34" charset="0"/>
                </a:rPr>
                <a:t>cell1</a:t>
              </a:r>
            </a:p>
          </p:txBody>
        </p:sp>
        <p:sp>
          <p:nvSpPr>
            <p:cNvPr id="1982480" name="Text Box 16"/>
            <p:cNvSpPr txBox="1">
              <a:spLocks noChangeArrowheads="1"/>
            </p:cNvSpPr>
            <p:nvPr/>
          </p:nvSpPr>
          <p:spPr bwMode="auto">
            <a:xfrm>
              <a:off x="2421" y="2077"/>
              <a:ext cx="407"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ko-KR" sz="1400">
                  <a:cs typeface="Arial" pitchFamily="34" charset="0"/>
                </a:rPr>
                <a:t>TCP</a:t>
              </a:r>
              <a:endParaRPr kumimoji="0" lang="en-US" altLang="ko-KR" sz="1800">
                <a:cs typeface="Arial" pitchFamily="34" charset="0"/>
              </a:endParaRPr>
            </a:p>
          </p:txBody>
        </p:sp>
        <p:sp>
          <p:nvSpPr>
            <p:cNvPr id="1982481" name="Text Box 17"/>
            <p:cNvSpPr txBox="1">
              <a:spLocks noChangeArrowheads="1"/>
            </p:cNvSpPr>
            <p:nvPr/>
          </p:nvSpPr>
          <p:spPr bwMode="auto">
            <a:xfrm>
              <a:off x="3841" y="2170"/>
              <a:ext cx="992"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ko-KR" sz="1400">
                  <a:cs typeface="Arial" pitchFamily="34" charset="0"/>
                </a:rPr>
                <a:t>SRP over UDP</a:t>
              </a:r>
              <a:endParaRPr kumimoji="0" lang="en-US" altLang="ko-KR" sz="1800">
                <a:cs typeface="Arial" pitchFamily="34" charset="0"/>
              </a:endParaRPr>
            </a:p>
          </p:txBody>
        </p:sp>
        <p:sp>
          <p:nvSpPr>
            <p:cNvPr id="1982482" name="Line 18"/>
            <p:cNvSpPr>
              <a:spLocks noChangeShapeType="1"/>
            </p:cNvSpPr>
            <p:nvPr/>
          </p:nvSpPr>
          <p:spPr bwMode="auto">
            <a:xfrm>
              <a:off x="2155" y="2025"/>
              <a:ext cx="936"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sz="1200">
                <a:cs typeface="Arial" pitchFamily="34" charset="0"/>
              </a:endParaRPr>
            </a:p>
          </p:txBody>
        </p:sp>
        <p:sp>
          <p:nvSpPr>
            <p:cNvPr id="1982483" name="Line 19"/>
            <p:cNvSpPr>
              <a:spLocks noChangeShapeType="1"/>
            </p:cNvSpPr>
            <p:nvPr/>
          </p:nvSpPr>
          <p:spPr bwMode="auto">
            <a:xfrm>
              <a:off x="3638" y="2103"/>
              <a:ext cx="936"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sz="1200">
                <a:cs typeface="Arial" pitchFamily="34" charset="0"/>
              </a:endParaRPr>
            </a:p>
          </p:txBody>
        </p:sp>
      </p:grpSp>
    </p:spTree>
    <p:extLst>
      <p:ext uri="{BB962C8B-B14F-4D97-AF65-F5344CB8AC3E}">
        <p14:creationId xmlns:p14="http://schemas.microsoft.com/office/powerpoint/2010/main" val="2546631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슬라이드 번호 개체 틀 3"/>
          <p:cNvSpPr>
            <a:spLocks noGrp="1"/>
          </p:cNvSpPr>
          <p:nvPr>
            <p:ph type="sldNum" sz="quarter" idx="4294967295"/>
          </p:nvPr>
        </p:nvSpPr>
        <p:spPr>
          <a:xfrm>
            <a:off x="7000875" y="6240463"/>
            <a:ext cx="1905000" cy="457200"/>
          </a:xfrm>
          <a:prstGeom prst="rect">
            <a:avLst/>
          </a:prstGeom>
        </p:spPr>
        <p:txBody>
          <a:bodyPr/>
          <a:lstStyle/>
          <a:p>
            <a:fld id="{BFA39ADE-E516-464C-9692-72274C68F1B5}" type="slidenum">
              <a:rPr lang="en-US" altLang="ko-KR">
                <a:cs typeface="Arial" pitchFamily="34" charset="0"/>
              </a:rPr>
              <a:pPr/>
              <a:t>24</a:t>
            </a:fld>
            <a:endParaRPr lang="en-US" altLang="ko-KR" sz="1000">
              <a:cs typeface="Arial" pitchFamily="34" charset="0"/>
            </a:endParaRPr>
          </a:p>
        </p:txBody>
      </p:sp>
      <p:sp>
        <p:nvSpPr>
          <p:cNvPr id="1984514" name="Rectangle 2"/>
          <p:cNvSpPr>
            <a:spLocks noChangeArrowheads="1"/>
          </p:cNvSpPr>
          <p:nvPr/>
        </p:nvSpPr>
        <p:spPr bwMode="auto">
          <a:xfrm>
            <a:off x="1066800" y="304800"/>
            <a:ext cx="68580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eaLnBrk="1" hangingPunct="1"/>
            <a:r>
              <a:rPr lang="en-US" altLang="ko-KR" sz="3600" b="1">
                <a:solidFill>
                  <a:srgbClr val="000099"/>
                </a:solidFill>
                <a:cs typeface="Arial" pitchFamily="34" charset="0"/>
              </a:rPr>
              <a:t>TCP aware link layer : snoop</a:t>
            </a:r>
          </a:p>
        </p:txBody>
      </p:sp>
      <p:sp>
        <p:nvSpPr>
          <p:cNvPr id="1984515" name="Rectangle 3"/>
          <p:cNvSpPr>
            <a:spLocks noGrp="1" noChangeArrowheads="1"/>
          </p:cNvSpPr>
          <p:nvPr>
            <p:ph type="body" idx="1"/>
          </p:nvPr>
        </p:nvSpPr>
        <p:spPr>
          <a:xfrm>
            <a:off x="179388" y="1219200"/>
            <a:ext cx="8785225" cy="1825625"/>
          </a:xfrm>
          <a:noFill/>
          <a:ln/>
        </p:spPr>
        <p:txBody>
          <a:bodyPr/>
          <a:lstStyle/>
          <a:p>
            <a:pPr>
              <a:lnSpc>
                <a:spcPct val="80000"/>
              </a:lnSpc>
            </a:pPr>
            <a:r>
              <a:rPr lang="en-US" altLang="ko-KR" sz="2000" dirty="0">
                <a:latin typeface="Arial" pitchFamily="34" charset="0"/>
                <a:cs typeface="Arial" pitchFamily="34" charset="0"/>
              </a:rPr>
              <a:t>UC Berkeley for wireless last-hop network: </a:t>
            </a:r>
            <a:r>
              <a:rPr lang="en-US" altLang="ko-KR" sz="1600" dirty="0">
                <a:solidFill>
                  <a:srgbClr val="0000FF"/>
                </a:solidFill>
                <a:latin typeface="Arial" pitchFamily="34" charset="0"/>
                <a:cs typeface="Arial" pitchFamily="34" charset="0"/>
              </a:rPr>
              <a:t>Improves on split connection</a:t>
            </a:r>
          </a:p>
          <a:p>
            <a:pPr lvl="1">
              <a:lnSpc>
                <a:spcPct val="90000"/>
              </a:lnSpc>
            </a:pPr>
            <a:r>
              <a:rPr lang="en-US" altLang="ko-KR" sz="1800" dirty="0">
                <a:latin typeface="Arial" pitchFamily="34" charset="0"/>
                <a:cs typeface="Arial" pitchFamily="34" charset="0"/>
              </a:rPr>
              <a:t>end-to-end semantics retained</a:t>
            </a:r>
          </a:p>
          <a:p>
            <a:pPr lvl="1">
              <a:lnSpc>
                <a:spcPct val="90000"/>
              </a:lnSpc>
            </a:pPr>
            <a:r>
              <a:rPr lang="en-US" altLang="ko-KR" sz="1800" dirty="0">
                <a:latin typeface="Arial" pitchFamily="34" charset="0"/>
                <a:cs typeface="Arial" pitchFamily="34" charset="0"/>
              </a:rPr>
              <a:t>soft state at base station, instead of hard state</a:t>
            </a:r>
          </a:p>
          <a:p>
            <a:pPr>
              <a:lnSpc>
                <a:spcPct val="80000"/>
              </a:lnSpc>
            </a:pPr>
            <a:r>
              <a:rPr lang="en-US" altLang="ko-KR" sz="2000" dirty="0">
                <a:latin typeface="Arial" pitchFamily="34" charset="0"/>
                <a:cs typeface="Arial" pitchFamily="34" charset="0"/>
              </a:rPr>
              <a:t>Snoop agent present at BS: FH to MH</a:t>
            </a:r>
          </a:p>
          <a:p>
            <a:pPr lvl="1">
              <a:lnSpc>
                <a:spcPct val="75000"/>
              </a:lnSpc>
            </a:pPr>
            <a:r>
              <a:rPr lang="en-US" altLang="ko-KR" sz="1800" dirty="0">
                <a:solidFill>
                  <a:srgbClr val="0000FF"/>
                </a:solidFill>
                <a:latin typeface="Arial" pitchFamily="34" charset="0"/>
                <a:cs typeface="Arial" pitchFamily="34" charset="0"/>
              </a:rPr>
              <a:t>Lost segments are detected and retransmitted locally</a:t>
            </a:r>
          </a:p>
          <a:p>
            <a:pPr lvl="1">
              <a:lnSpc>
                <a:spcPct val="75000"/>
              </a:lnSpc>
            </a:pPr>
            <a:r>
              <a:rPr lang="en-US" altLang="ko-KR" sz="1800" dirty="0">
                <a:latin typeface="Arial" pitchFamily="34" charset="0"/>
                <a:cs typeface="Arial" pitchFamily="34" charset="0"/>
              </a:rPr>
              <a:t>Last-hop round times are estimated</a:t>
            </a:r>
          </a:p>
          <a:p>
            <a:pPr lvl="1">
              <a:lnSpc>
                <a:spcPct val="75000"/>
              </a:lnSpc>
            </a:pPr>
            <a:r>
              <a:rPr lang="en-US" altLang="ko-KR" sz="1800" dirty="0">
                <a:latin typeface="Arial" pitchFamily="34" charset="0"/>
                <a:cs typeface="Arial" pitchFamily="34" charset="0"/>
              </a:rPr>
              <a:t>Suppression of duplicated ACKs corresponding to wireless losses avoids unnecessary invocation of fast retransmission. </a:t>
            </a:r>
          </a:p>
          <a:p>
            <a:pPr lvl="2">
              <a:lnSpc>
                <a:spcPct val="75000"/>
              </a:lnSpc>
            </a:pPr>
            <a:r>
              <a:rPr lang="en-US" altLang="ko-KR" sz="1600" i="1" dirty="0">
                <a:solidFill>
                  <a:srgbClr val="0000FF"/>
                </a:solidFill>
                <a:latin typeface="Arial" pitchFamily="34" charset="0"/>
                <a:cs typeface="Arial" pitchFamily="34" charset="0"/>
              </a:rPr>
              <a:t>retransmit</a:t>
            </a:r>
            <a:r>
              <a:rPr lang="en-US" altLang="ko-KR" sz="1600" i="1" dirty="0">
                <a:solidFill>
                  <a:schemeClr val="accent1"/>
                </a:solidFill>
                <a:latin typeface="Arial" pitchFamily="34" charset="0"/>
                <a:cs typeface="Arial" pitchFamily="34" charset="0"/>
              </a:rPr>
              <a:t> </a:t>
            </a:r>
            <a:r>
              <a:rPr lang="en-US" altLang="ko-KR" sz="1600" i="1" dirty="0">
                <a:latin typeface="Arial" pitchFamily="34" charset="0"/>
                <a:cs typeface="Arial" pitchFamily="34" charset="0"/>
              </a:rPr>
              <a:t>on wireless link, if packet present in buffer</a:t>
            </a:r>
          </a:p>
          <a:p>
            <a:pPr lvl="1">
              <a:lnSpc>
                <a:spcPct val="75000"/>
              </a:lnSpc>
            </a:pPr>
            <a:r>
              <a:rPr lang="en-US" altLang="ko-KR" sz="1800" dirty="0">
                <a:latin typeface="Arial" pitchFamily="34" charset="0"/>
                <a:cs typeface="Arial" pitchFamily="34" charset="0"/>
              </a:rPr>
              <a:t>For MH to FH: Explicit Loss Notification(ELN): decoupling of retransmission from congestion control</a:t>
            </a:r>
          </a:p>
          <a:p>
            <a:pPr lvl="1">
              <a:lnSpc>
                <a:spcPct val="75000"/>
              </a:lnSpc>
            </a:pPr>
            <a:r>
              <a:rPr lang="en-US" altLang="ko-KR" sz="1800" dirty="0">
                <a:latin typeface="Arial" pitchFamily="34" charset="0"/>
                <a:cs typeface="Arial" pitchFamily="34" charset="0"/>
              </a:rPr>
              <a:t>NACK implementation similar to TCP SACK</a:t>
            </a:r>
          </a:p>
          <a:p>
            <a:pPr lvl="1">
              <a:lnSpc>
                <a:spcPct val="90000"/>
              </a:lnSpc>
            </a:pPr>
            <a:r>
              <a:rPr lang="en-US" altLang="ko-KR" sz="1800" dirty="0">
                <a:latin typeface="Arial" pitchFamily="34" charset="0"/>
                <a:cs typeface="Arial" pitchFamily="34" charset="0"/>
              </a:rPr>
              <a:t>Requires modification to only BS</a:t>
            </a:r>
          </a:p>
          <a:p>
            <a:pPr lvl="1">
              <a:lnSpc>
                <a:spcPct val="90000"/>
              </a:lnSpc>
            </a:pPr>
            <a:r>
              <a:rPr lang="en-US" altLang="ko-KR" sz="1400" b="1" dirty="0">
                <a:solidFill>
                  <a:srgbClr val="FF0000"/>
                </a:solidFill>
                <a:latin typeface="Arial" pitchFamily="34" charset="0"/>
                <a:cs typeface="Arial" pitchFamily="34" charset="0"/>
              </a:rPr>
              <a:t>Not useful if TCP headers are encrypted (IPsec)</a:t>
            </a:r>
          </a:p>
          <a:p>
            <a:pPr lvl="3">
              <a:lnSpc>
                <a:spcPct val="90000"/>
              </a:lnSpc>
            </a:pPr>
            <a:endParaRPr lang="en-US" altLang="ko-KR" sz="1000" dirty="0">
              <a:solidFill>
                <a:srgbClr val="0000FF"/>
              </a:solidFill>
              <a:latin typeface="Arial" pitchFamily="34" charset="0"/>
              <a:cs typeface="Arial" pitchFamily="34" charset="0"/>
            </a:endParaRPr>
          </a:p>
          <a:p>
            <a:pPr lvl="2">
              <a:lnSpc>
                <a:spcPct val="75000"/>
              </a:lnSpc>
            </a:pPr>
            <a:endParaRPr lang="en-US" altLang="ko-KR" sz="900" dirty="0">
              <a:solidFill>
                <a:srgbClr val="0000FF"/>
              </a:solidFill>
              <a:latin typeface="Arial" pitchFamily="34" charset="0"/>
              <a:cs typeface="Arial" pitchFamily="34" charset="0"/>
            </a:endParaRPr>
          </a:p>
        </p:txBody>
      </p:sp>
      <p:grpSp>
        <p:nvGrpSpPr>
          <p:cNvPr id="1984516" name="Group 4"/>
          <p:cNvGrpSpPr>
            <a:grpSpLocks/>
          </p:cNvGrpSpPr>
          <p:nvPr/>
        </p:nvGrpSpPr>
        <p:grpSpPr bwMode="auto">
          <a:xfrm>
            <a:off x="2057400" y="5105400"/>
            <a:ext cx="6353175" cy="1271477"/>
            <a:chOff x="2955" y="2697"/>
            <a:chExt cx="3285" cy="1426"/>
          </a:xfrm>
        </p:grpSpPr>
        <p:sp>
          <p:nvSpPr>
            <p:cNvPr id="1984517" name="Oval 5"/>
            <p:cNvSpPr>
              <a:spLocks noChangeArrowheads="1"/>
            </p:cNvSpPr>
            <p:nvPr/>
          </p:nvSpPr>
          <p:spPr bwMode="auto">
            <a:xfrm>
              <a:off x="2955" y="2697"/>
              <a:ext cx="1871" cy="689"/>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1984518" name="Text Box 6"/>
            <p:cNvSpPr txBox="1">
              <a:spLocks noChangeArrowheads="1"/>
            </p:cNvSpPr>
            <p:nvPr/>
          </p:nvSpPr>
          <p:spPr bwMode="auto">
            <a:xfrm>
              <a:off x="3044" y="3235"/>
              <a:ext cx="395" cy="38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ko-KR">
                  <a:cs typeface="Arial" pitchFamily="34" charset="0"/>
                </a:rPr>
                <a:t>FH</a:t>
              </a:r>
            </a:p>
          </p:txBody>
        </p:sp>
        <p:sp>
          <p:nvSpPr>
            <p:cNvPr id="1984519" name="Text Box 7"/>
            <p:cNvSpPr txBox="1">
              <a:spLocks noChangeArrowheads="1"/>
            </p:cNvSpPr>
            <p:nvPr/>
          </p:nvSpPr>
          <p:spPr bwMode="auto">
            <a:xfrm>
              <a:off x="4610" y="2756"/>
              <a:ext cx="396" cy="38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ko-KR">
                  <a:cs typeface="Arial" pitchFamily="34" charset="0"/>
                </a:rPr>
                <a:t>BS</a:t>
              </a:r>
            </a:p>
          </p:txBody>
        </p:sp>
        <p:sp>
          <p:nvSpPr>
            <p:cNvPr id="1984520" name="Text Box 8"/>
            <p:cNvSpPr txBox="1">
              <a:spLocks noChangeArrowheads="1"/>
            </p:cNvSpPr>
            <p:nvPr/>
          </p:nvSpPr>
          <p:spPr bwMode="auto">
            <a:xfrm>
              <a:off x="4478" y="3219"/>
              <a:ext cx="396" cy="38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ko-KR">
                  <a:cs typeface="Arial" pitchFamily="34" charset="0"/>
                </a:rPr>
                <a:t>BS</a:t>
              </a:r>
            </a:p>
          </p:txBody>
        </p:sp>
        <p:sp>
          <p:nvSpPr>
            <p:cNvPr id="1984521" name="Text Box 9"/>
            <p:cNvSpPr txBox="1">
              <a:spLocks noChangeArrowheads="1"/>
            </p:cNvSpPr>
            <p:nvPr/>
          </p:nvSpPr>
          <p:spPr bwMode="auto">
            <a:xfrm>
              <a:off x="5801" y="3254"/>
              <a:ext cx="439" cy="38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ko-KR">
                  <a:cs typeface="Arial" pitchFamily="34" charset="0"/>
                </a:rPr>
                <a:t>MH</a:t>
              </a:r>
            </a:p>
          </p:txBody>
        </p:sp>
        <p:sp>
          <p:nvSpPr>
            <p:cNvPr id="1984522" name="Line 10"/>
            <p:cNvSpPr>
              <a:spLocks noChangeShapeType="1"/>
            </p:cNvSpPr>
            <p:nvPr/>
          </p:nvSpPr>
          <p:spPr bwMode="auto">
            <a:xfrm flipV="1">
              <a:off x="5006" y="2760"/>
              <a:ext cx="829" cy="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1984523" name="Line 11"/>
            <p:cNvSpPr>
              <a:spLocks noChangeShapeType="1"/>
            </p:cNvSpPr>
            <p:nvPr/>
          </p:nvSpPr>
          <p:spPr bwMode="auto">
            <a:xfrm>
              <a:off x="5006" y="2972"/>
              <a:ext cx="851" cy="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1984524" name="Line 12"/>
            <p:cNvSpPr>
              <a:spLocks noChangeShapeType="1"/>
            </p:cNvSpPr>
            <p:nvPr/>
          </p:nvSpPr>
          <p:spPr bwMode="auto">
            <a:xfrm flipV="1">
              <a:off x="4874" y="3123"/>
              <a:ext cx="875" cy="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1984525" name="Line 13"/>
            <p:cNvSpPr>
              <a:spLocks noChangeShapeType="1"/>
            </p:cNvSpPr>
            <p:nvPr/>
          </p:nvSpPr>
          <p:spPr bwMode="auto">
            <a:xfrm>
              <a:off x="4874" y="3437"/>
              <a:ext cx="879" cy="17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1984526" name="Text Box 14"/>
            <p:cNvSpPr txBox="1">
              <a:spLocks noChangeArrowheads="1"/>
            </p:cNvSpPr>
            <p:nvPr/>
          </p:nvSpPr>
          <p:spPr bwMode="auto">
            <a:xfrm>
              <a:off x="5577" y="2763"/>
              <a:ext cx="527"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ko-KR">
                  <a:cs typeface="Arial" pitchFamily="34" charset="0"/>
                </a:rPr>
                <a:t>cell2</a:t>
              </a:r>
            </a:p>
          </p:txBody>
        </p:sp>
        <p:sp>
          <p:nvSpPr>
            <p:cNvPr id="1984527" name="Text Box 15"/>
            <p:cNvSpPr txBox="1">
              <a:spLocks noChangeArrowheads="1"/>
            </p:cNvSpPr>
            <p:nvPr/>
          </p:nvSpPr>
          <p:spPr bwMode="auto">
            <a:xfrm>
              <a:off x="5133" y="3130"/>
              <a:ext cx="48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ko-KR">
                  <a:cs typeface="Arial" pitchFamily="34" charset="0"/>
                </a:rPr>
                <a:t>cell1</a:t>
              </a:r>
            </a:p>
          </p:txBody>
        </p:sp>
        <p:sp>
          <p:nvSpPr>
            <p:cNvPr id="1984528" name="Text Box 16"/>
            <p:cNvSpPr txBox="1">
              <a:spLocks noChangeArrowheads="1"/>
            </p:cNvSpPr>
            <p:nvPr/>
          </p:nvSpPr>
          <p:spPr bwMode="auto">
            <a:xfrm>
              <a:off x="4457" y="3812"/>
              <a:ext cx="374"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ko-KR" sz="1200">
                  <a:cs typeface="Arial" pitchFamily="34" charset="0"/>
                </a:rPr>
                <a:t>TCP</a:t>
              </a:r>
              <a:endParaRPr kumimoji="0" lang="en-US" altLang="ko-KR">
                <a:cs typeface="Arial" pitchFamily="34" charset="0"/>
              </a:endParaRPr>
            </a:p>
          </p:txBody>
        </p:sp>
        <p:sp>
          <p:nvSpPr>
            <p:cNvPr id="1984529" name="Freeform 17"/>
            <p:cNvSpPr>
              <a:spLocks/>
            </p:cNvSpPr>
            <p:nvPr/>
          </p:nvSpPr>
          <p:spPr bwMode="auto">
            <a:xfrm>
              <a:off x="3370" y="3537"/>
              <a:ext cx="2574" cy="311"/>
            </a:xfrm>
            <a:custGeom>
              <a:avLst/>
              <a:gdLst>
                <a:gd name="T0" fmla="*/ 0 w 2812"/>
                <a:gd name="T1" fmla="*/ 0 h 387"/>
                <a:gd name="T2" fmla="*/ 526 w 2812"/>
                <a:gd name="T3" fmla="*/ 322 h 387"/>
                <a:gd name="T4" fmla="*/ 2347 w 2812"/>
                <a:gd name="T5" fmla="*/ 334 h 387"/>
                <a:gd name="T6" fmla="*/ 2812 w 2812"/>
                <a:gd name="T7" fmla="*/ 6 h 387"/>
              </a:gdLst>
              <a:ahLst/>
              <a:cxnLst>
                <a:cxn ang="0">
                  <a:pos x="T0" y="T1"/>
                </a:cxn>
                <a:cxn ang="0">
                  <a:pos x="T2" y="T3"/>
                </a:cxn>
                <a:cxn ang="0">
                  <a:pos x="T4" y="T5"/>
                </a:cxn>
                <a:cxn ang="0">
                  <a:pos x="T6" y="T7"/>
                </a:cxn>
              </a:cxnLst>
              <a:rect l="0" t="0" r="r" b="b"/>
              <a:pathLst>
                <a:path w="2812" h="387">
                  <a:moveTo>
                    <a:pt x="0" y="0"/>
                  </a:moveTo>
                  <a:cubicBezTo>
                    <a:pt x="67" y="133"/>
                    <a:pt x="135" y="266"/>
                    <a:pt x="526" y="322"/>
                  </a:cubicBezTo>
                  <a:cubicBezTo>
                    <a:pt x="917" y="378"/>
                    <a:pt x="1966" y="387"/>
                    <a:pt x="2347" y="334"/>
                  </a:cubicBezTo>
                  <a:cubicBezTo>
                    <a:pt x="2728" y="281"/>
                    <a:pt x="2736" y="63"/>
                    <a:pt x="2812" y="6"/>
                  </a:cubicBezTo>
                </a:path>
              </a:pathLst>
            </a:custGeom>
            <a:noFill/>
            <a:ln w="12700"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sz="1200">
                <a:cs typeface="Arial" pitchFamily="34" charset="0"/>
              </a:endParaRPr>
            </a:p>
          </p:txBody>
        </p:sp>
        <p:sp>
          <p:nvSpPr>
            <p:cNvPr id="1984530" name="Line 18"/>
            <p:cNvSpPr>
              <a:spLocks noChangeShapeType="1"/>
            </p:cNvSpPr>
            <p:nvPr/>
          </p:nvSpPr>
          <p:spPr bwMode="auto">
            <a:xfrm>
              <a:off x="4668" y="3521"/>
              <a:ext cx="0" cy="254"/>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sz="1200">
                <a:cs typeface="Arial" pitchFamily="34" charset="0"/>
              </a:endParaRPr>
            </a:p>
          </p:txBody>
        </p:sp>
        <p:sp>
          <p:nvSpPr>
            <p:cNvPr id="1984531" name="Line 19"/>
            <p:cNvSpPr>
              <a:spLocks noChangeShapeType="1"/>
            </p:cNvSpPr>
            <p:nvPr/>
          </p:nvSpPr>
          <p:spPr bwMode="auto">
            <a:xfrm flipV="1">
              <a:off x="4962" y="3447"/>
              <a:ext cx="783"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sz="1200">
                <a:cs typeface="Arial" pitchFamily="34" charset="0"/>
              </a:endParaRPr>
            </a:p>
          </p:txBody>
        </p:sp>
        <p:sp>
          <p:nvSpPr>
            <p:cNvPr id="1984532" name="Text Box 20"/>
            <p:cNvSpPr txBox="1">
              <a:spLocks noChangeArrowheads="1"/>
            </p:cNvSpPr>
            <p:nvPr/>
          </p:nvSpPr>
          <p:spPr bwMode="auto">
            <a:xfrm>
              <a:off x="4870" y="3420"/>
              <a:ext cx="1025"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ko-KR" sz="1200">
                  <a:cs typeface="Arial" pitchFamily="34" charset="0"/>
                </a:rPr>
                <a:t>Packet retransmission</a:t>
              </a:r>
            </a:p>
          </p:txBody>
        </p:sp>
      </p:grpSp>
    </p:spTree>
    <p:extLst>
      <p:ext uri="{BB962C8B-B14F-4D97-AF65-F5344CB8AC3E}">
        <p14:creationId xmlns:p14="http://schemas.microsoft.com/office/powerpoint/2010/main" val="244487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6E54789A-2B2D-49CA-ADCF-F1D5D4D932D1}" type="slidenum">
              <a:rPr lang="en-US" altLang="ko-KR">
                <a:cs typeface="Arial" pitchFamily="34" charset="0"/>
              </a:rPr>
              <a:pPr/>
              <a:t>25</a:t>
            </a:fld>
            <a:endParaRPr lang="en-US" altLang="ko-KR" sz="1000">
              <a:cs typeface="Arial" pitchFamily="34" charset="0"/>
            </a:endParaRPr>
          </a:p>
        </p:txBody>
      </p:sp>
      <p:sp>
        <p:nvSpPr>
          <p:cNvPr id="1986562" name="Rectangle 2"/>
          <p:cNvSpPr>
            <a:spLocks noChangeArrowheads="1"/>
          </p:cNvSpPr>
          <p:nvPr/>
        </p:nvSpPr>
        <p:spPr bwMode="auto">
          <a:xfrm>
            <a:off x="838200" y="381000"/>
            <a:ext cx="64770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eaLnBrk="1" hangingPunct="1"/>
            <a:r>
              <a:rPr lang="en-US" altLang="ko-KR" sz="3600" b="1">
                <a:solidFill>
                  <a:srgbClr val="000099"/>
                </a:solidFill>
                <a:cs typeface="Arial" pitchFamily="34" charset="0"/>
              </a:rPr>
              <a:t>WTCP</a:t>
            </a:r>
            <a:endParaRPr kumimoji="0" lang="en-US" altLang="ko-KR" sz="2000" b="1">
              <a:cs typeface="Arial" pitchFamily="34" charset="0"/>
            </a:endParaRPr>
          </a:p>
        </p:txBody>
      </p:sp>
      <p:sp>
        <p:nvSpPr>
          <p:cNvPr id="1986563" name="Rectangle 3"/>
          <p:cNvSpPr>
            <a:spLocks noGrp="1" noChangeArrowheads="1"/>
          </p:cNvSpPr>
          <p:nvPr>
            <p:ph type="body" idx="1"/>
          </p:nvPr>
        </p:nvSpPr>
        <p:spPr>
          <a:xfrm>
            <a:off x="250825" y="1341438"/>
            <a:ext cx="8489950" cy="4953000"/>
          </a:xfrm>
          <a:noFill/>
          <a:ln/>
        </p:spPr>
        <p:txBody>
          <a:bodyPr/>
          <a:lstStyle/>
          <a:p>
            <a:r>
              <a:rPr lang="en-US" altLang="ko-KR" sz="2400" b="1" dirty="0">
                <a:latin typeface="Arial" pitchFamily="34" charset="0"/>
                <a:cs typeface="Arial" pitchFamily="34" charset="0"/>
              </a:rPr>
              <a:t>Motivation</a:t>
            </a:r>
          </a:p>
          <a:p>
            <a:pPr lvl="1"/>
            <a:r>
              <a:rPr lang="en-US" altLang="ko-KR" sz="2000" dirty="0">
                <a:latin typeface="Arial" pitchFamily="34" charset="0"/>
                <a:cs typeface="Arial" pitchFamily="34" charset="0"/>
              </a:rPr>
              <a:t>Snoop hides wireless losses from the sender</a:t>
            </a:r>
          </a:p>
          <a:p>
            <a:pPr lvl="1"/>
            <a:r>
              <a:rPr lang="en-US" altLang="ko-KR" sz="2000" dirty="0">
                <a:latin typeface="Arial" pitchFamily="34" charset="0"/>
                <a:cs typeface="Arial" pitchFamily="34" charset="0"/>
              </a:rPr>
              <a:t>But</a:t>
            </a:r>
            <a:r>
              <a:rPr lang="en-US" altLang="ko-KR" sz="2000" dirty="0">
                <a:solidFill>
                  <a:srgbClr val="339933"/>
                </a:solidFill>
                <a:latin typeface="Arial" pitchFamily="34" charset="0"/>
                <a:cs typeface="Arial" pitchFamily="34" charset="0"/>
              </a:rPr>
              <a:t> </a:t>
            </a:r>
            <a:r>
              <a:rPr lang="en-US" altLang="ko-KR" sz="2000" dirty="0">
                <a:latin typeface="Arial" pitchFamily="34" charset="0"/>
                <a:cs typeface="Arial" pitchFamily="34" charset="0"/>
              </a:rPr>
              <a:t>sender’s </a:t>
            </a:r>
            <a:r>
              <a:rPr lang="en-US" altLang="ko-KR" sz="2000" dirty="0">
                <a:solidFill>
                  <a:srgbClr val="0033CC"/>
                </a:solidFill>
                <a:latin typeface="Arial" pitchFamily="34" charset="0"/>
                <a:cs typeface="Arial" pitchFamily="34" charset="0"/>
              </a:rPr>
              <a:t>RTT estimates</a:t>
            </a:r>
            <a:r>
              <a:rPr lang="en-US" altLang="ko-KR" sz="2000" dirty="0">
                <a:latin typeface="Arial" pitchFamily="34" charset="0"/>
                <a:cs typeface="Arial" pitchFamily="34" charset="0"/>
              </a:rPr>
              <a:t> may be larger in presence of errors</a:t>
            </a:r>
          </a:p>
          <a:p>
            <a:pPr lvl="1"/>
            <a:r>
              <a:rPr lang="en-US" altLang="ko-KR" sz="2000" dirty="0">
                <a:latin typeface="Arial" pitchFamily="34" charset="0"/>
                <a:cs typeface="Arial" pitchFamily="34" charset="0"/>
              </a:rPr>
              <a:t>Larger RTO results in slower response for congestion losses</a:t>
            </a:r>
          </a:p>
          <a:p>
            <a:pPr lvl="1"/>
            <a:endParaRPr lang="en-US" altLang="ko-KR" sz="2000" dirty="0">
              <a:latin typeface="Arial" pitchFamily="34" charset="0"/>
              <a:cs typeface="Arial" pitchFamily="34" charset="0"/>
            </a:endParaRPr>
          </a:p>
          <a:p>
            <a:r>
              <a:rPr kumimoji="0" lang="en-US" altLang="ko-KR" sz="2400" b="1" dirty="0">
                <a:latin typeface="Arial" pitchFamily="34" charset="0"/>
                <a:cs typeface="Arial" pitchFamily="34" charset="0"/>
              </a:rPr>
              <a:t>WTCP protocol</a:t>
            </a:r>
          </a:p>
          <a:p>
            <a:pPr lvl="1"/>
            <a:r>
              <a:rPr lang="en-US" altLang="ko-KR" sz="2000" dirty="0">
                <a:latin typeface="Arial" pitchFamily="34" charset="0"/>
                <a:cs typeface="Arial" pitchFamily="34" charset="0"/>
              </a:rPr>
              <a:t>WTCP performs local recovery, similar to Snoop</a:t>
            </a:r>
          </a:p>
          <a:p>
            <a:pPr lvl="1"/>
            <a:r>
              <a:rPr lang="en-US" altLang="ko-KR" sz="2000" dirty="0">
                <a:latin typeface="Arial" pitchFamily="34" charset="0"/>
                <a:cs typeface="Arial" pitchFamily="34" charset="0"/>
              </a:rPr>
              <a:t>uses the </a:t>
            </a:r>
            <a:r>
              <a:rPr lang="en-US" altLang="ko-KR" sz="2000" b="1" dirty="0">
                <a:solidFill>
                  <a:srgbClr val="0033CC"/>
                </a:solidFill>
                <a:latin typeface="Arial" pitchFamily="34" charset="0"/>
                <a:cs typeface="Arial" pitchFamily="34" charset="0"/>
              </a:rPr>
              <a:t>timestamp option</a:t>
            </a:r>
            <a:r>
              <a:rPr lang="en-US" altLang="ko-KR" sz="2000" b="1" dirty="0">
                <a:latin typeface="Arial" pitchFamily="34" charset="0"/>
                <a:cs typeface="Arial" pitchFamily="34" charset="0"/>
              </a:rPr>
              <a:t> </a:t>
            </a:r>
            <a:r>
              <a:rPr lang="en-US" altLang="ko-KR" sz="2000" dirty="0">
                <a:latin typeface="Arial" pitchFamily="34" charset="0"/>
                <a:cs typeface="Arial" pitchFamily="34" charset="0"/>
              </a:rPr>
              <a:t>to estimate RTT</a:t>
            </a:r>
          </a:p>
          <a:p>
            <a:pPr lvl="1"/>
            <a:r>
              <a:rPr lang="en-US" altLang="ko-KR" sz="2000" dirty="0">
                <a:latin typeface="Arial" pitchFamily="34" charset="0"/>
                <a:cs typeface="Arial" pitchFamily="34" charset="0"/>
              </a:rPr>
              <a:t>The base station adds </a:t>
            </a:r>
            <a:r>
              <a:rPr lang="en-US" altLang="ko-KR" sz="2000" dirty="0">
                <a:solidFill>
                  <a:srgbClr val="CC0000"/>
                </a:solidFill>
                <a:latin typeface="Arial" pitchFamily="34" charset="0"/>
                <a:cs typeface="Arial" pitchFamily="34" charset="0"/>
              </a:rPr>
              <a:t>base station residence time</a:t>
            </a:r>
            <a:r>
              <a:rPr lang="en-US" altLang="ko-KR" sz="2000" dirty="0">
                <a:solidFill>
                  <a:srgbClr val="FF0000"/>
                </a:solidFill>
                <a:latin typeface="Arial" pitchFamily="34" charset="0"/>
                <a:cs typeface="Arial" pitchFamily="34" charset="0"/>
              </a:rPr>
              <a:t> </a:t>
            </a:r>
            <a:r>
              <a:rPr lang="en-US" altLang="ko-KR" sz="2000" dirty="0">
                <a:latin typeface="Arial" pitchFamily="34" charset="0"/>
                <a:cs typeface="Arial" pitchFamily="34" charset="0"/>
              </a:rPr>
              <a:t>to the timestamp when processing an </a:t>
            </a:r>
            <a:r>
              <a:rPr lang="en-US" altLang="ko-KR" sz="2000" dirty="0" err="1">
                <a:latin typeface="Arial" pitchFamily="34" charset="0"/>
                <a:cs typeface="Arial" pitchFamily="34" charset="0"/>
              </a:rPr>
              <a:t>ack</a:t>
            </a:r>
            <a:r>
              <a:rPr lang="en-US" altLang="ko-KR" sz="2000" dirty="0">
                <a:latin typeface="Arial" pitchFamily="34" charset="0"/>
                <a:cs typeface="Arial" pitchFamily="34" charset="0"/>
              </a:rPr>
              <a:t> received from the wireless host</a:t>
            </a:r>
          </a:p>
          <a:p>
            <a:pPr lvl="1"/>
            <a:r>
              <a:rPr lang="en-US" altLang="ko-KR" sz="2000" dirty="0">
                <a:latin typeface="Arial" pitchFamily="34" charset="0"/>
                <a:cs typeface="Arial" pitchFamily="34" charset="0"/>
              </a:rPr>
              <a:t>Sender’s RTT estimate: not affected by retransmissions on wireless link</a:t>
            </a:r>
            <a:endParaRPr kumimoji="0" lang="en-US" altLang="ko-KR" sz="1600" b="1" i="1" dirty="0">
              <a:latin typeface="Arial" pitchFamily="34" charset="0"/>
              <a:cs typeface="Arial" pitchFamily="34" charset="0"/>
            </a:endParaRPr>
          </a:p>
        </p:txBody>
      </p:sp>
    </p:spTree>
    <p:extLst>
      <p:ext uri="{BB962C8B-B14F-4D97-AF65-F5344CB8AC3E}">
        <p14:creationId xmlns:p14="http://schemas.microsoft.com/office/powerpoint/2010/main" val="385155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01B71FC3-2626-460B-A3A2-38EFD205EC10}" type="slidenum">
              <a:rPr lang="en-US" altLang="ko-KR">
                <a:cs typeface="Arial" pitchFamily="34" charset="0"/>
              </a:rPr>
              <a:pPr/>
              <a:t>26</a:t>
            </a:fld>
            <a:endParaRPr lang="en-US" altLang="ko-KR" sz="1000" dirty="0">
              <a:cs typeface="Arial" pitchFamily="34" charset="0"/>
            </a:endParaRPr>
          </a:p>
        </p:txBody>
      </p:sp>
      <p:sp>
        <p:nvSpPr>
          <p:cNvPr id="1970178" name="Rectangle 2"/>
          <p:cNvSpPr>
            <a:spLocks noChangeArrowheads="1"/>
          </p:cNvSpPr>
          <p:nvPr/>
        </p:nvSpPr>
        <p:spPr bwMode="auto">
          <a:xfrm>
            <a:off x="762000" y="381000"/>
            <a:ext cx="78486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eaLnBrk="1" hangingPunct="1"/>
            <a:r>
              <a:rPr lang="en-US" altLang="ko-KR" sz="3600" b="1">
                <a:solidFill>
                  <a:srgbClr val="000099"/>
                </a:solidFill>
                <a:cs typeface="Arial" pitchFamily="34" charset="0"/>
              </a:rPr>
              <a:t>Link level retransmission?</a:t>
            </a:r>
          </a:p>
        </p:txBody>
      </p:sp>
      <p:sp>
        <p:nvSpPr>
          <p:cNvPr id="1970179" name="Rectangle 3"/>
          <p:cNvSpPr>
            <a:spLocks noGrp="1" noChangeArrowheads="1"/>
          </p:cNvSpPr>
          <p:nvPr>
            <p:ph type="body" idx="1"/>
          </p:nvPr>
        </p:nvSpPr>
        <p:spPr>
          <a:xfrm>
            <a:off x="107504" y="1196752"/>
            <a:ext cx="8784976" cy="5057775"/>
          </a:xfrm>
          <a:noFill/>
          <a:ln/>
        </p:spPr>
        <p:txBody>
          <a:bodyPr/>
          <a:lstStyle/>
          <a:p>
            <a:pPr>
              <a:lnSpc>
                <a:spcPct val="80000"/>
              </a:lnSpc>
            </a:pPr>
            <a:r>
              <a:rPr lang="en-US" altLang="ko-KR" sz="2400" dirty="0" smtClean="0">
                <a:latin typeface="Arial" pitchFamily="34" charset="0"/>
                <a:cs typeface="Arial" pitchFamily="34" charset="0"/>
              </a:rPr>
              <a:t>Advantages =&gt; </a:t>
            </a:r>
            <a:r>
              <a:rPr lang="en-US" altLang="ko-KR" sz="2000" dirty="0" smtClean="0">
                <a:solidFill>
                  <a:srgbClr val="0000FF"/>
                </a:solidFill>
                <a:latin typeface="Arial" pitchFamily="34" charset="0"/>
                <a:cs typeface="Arial" pitchFamily="34" charset="0"/>
              </a:rPr>
              <a:t>No </a:t>
            </a:r>
            <a:r>
              <a:rPr lang="en-US" altLang="ko-KR" sz="2000" dirty="0">
                <a:solidFill>
                  <a:srgbClr val="0000FF"/>
                </a:solidFill>
                <a:latin typeface="Arial" pitchFamily="34" charset="0"/>
                <a:cs typeface="Arial" pitchFamily="34" charset="0"/>
              </a:rPr>
              <a:t>changes at TCP</a:t>
            </a:r>
          </a:p>
          <a:p>
            <a:pPr>
              <a:lnSpc>
                <a:spcPct val="80000"/>
              </a:lnSpc>
            </a:pPr>
            <a:r>
              <a:rPr lang="en-US" altLang="ko-KR" sz="2400" dirty="0">
                <a:latin typeface="Arial" pitchFamily="34" charset="0"/>
                <a:cs typeface="Arial" pitchFamily="34" charset="0"/>
              </a:rPr>
              <a:t>Disadvantages</a:t>
            </a:r>
          </a:p>
          <a:p>
            <a:pPr lvl="1">
              <a:lnSpc>
                <a:spcPct val="80000"/>
              </a:lnSpc>
            </a:pPr>
            <a:r>
              <a:rPr lang="en-US" altLang="ko-KR" sz="2000" dirty="0">
                <a:latin typeface="Arial" pitchFamily="34" charset="0"/>
                <a:cs typeface="Arial" pitchFamily="34" charset="0"/>
              </a:rPr>
              <a:t>Possible retransmission same packet at both link layer and TCP</a:t>
            </a:r>
          </a:p>
          <a:p>
            <a:pPr lvl="1">
              <a:lnSpc>
                <a:spcPct val="80000"/>
              </a:lnSpc>
            </a:pPr>
            <a:r>
              <a:rPr lang="en-US" altLang="ko-KR" sz="2000" dirty="0">
                <a:latin typeface="Arial" pitchFamily="34" charset="0"/>
                <a:cs typeface="Arial" pitchFamily="34" charset="0"/>
              </a:rPr>
              <a:t>Reordering</a:t>
            </a:r>
          </a:p>
          <a:p>
            <a:pPr lvl="1">
              <a:lnSpc>
                <a:spcPct val="80000"/>
              </a:lnSpc>
            </a:pPr>
            <a:r>
              <a:rPr lang="en-US" altLang="ko-KR" sz="2000" dirty="0">
                <a:latin typeface="Arial" pitchFamily="34" charset="0"/>
                <a:cs typeface="Arial" pitchFamily="34" charset="0"/>
              </a:rPr>
              <a:t>Highly variable </a:t>
            </a:r>
            <a:r>
              <a:rPr lang="en-US" altLang="ko-KR" sz="2000" dirty="0" smtClean="0">
                <a:latin typeface="Arial" pitchFamily="34" charset="0"/>
                <a:cs typeface="Arial" pitchFamily="34" charset="0"/>
              </a:rPr>
              <a:t>delay</a:t>
            </a:r>
            <a:endParaRPr lang="en-US" altLang="ko-KR" sz="1600" dirty="0">
              <a:latin typeface="Arial" pitchFamily="34" charset="0"/>
              <a:cs typeface="Arial" pitchFamily="34" charset="0"/>
            </a:endParaRPr>
          </a:p>
          <a:p>
            <a:pPr>
              <a:lnSpc>
                <a:spcPct val="80000"/>
              </a:lnSpc>
            </a:pPr>
            <a:r>
              <a:rPr lang="en-US" altLang="ko-KR" sz="2400" dirty="0" err="1">
                <a:latin typeface="Arial" pitchFamily="34" charset="0"/>
                <a:cs typeface="Arial" pitchFamily="34" charset="0"/>
              </a:rPr>
              <a:t>Retx</a:t>
            </a:r>
            <a:r>
              <a:rPr lang="en-US" altLang="ko-KR" sz="2400" dirty="0">
                <a:latin typeface="Arial" pitchFamily="34" charset="0"/>
                <a:cs typeface="Arial" pitchFamily="34" charset="0"/>
              </a:rPr>
              <a:t> on ARQ</a:t>
            </a:r>
          </a:p>
          <a:p>
            <a:pPr lvl="1">
              <a:lnSpc>
                <a:spcPct val="80000"/>
              </a:lnSpc>
            </a:pPr>
            <a:r>
              <a:rPr lang="en-US" altLang="ko-KR" sz="2000" dirty="0">
                <a:latin typeface="Arial" pitchFamily="34" charset="0"/>
                <a:cs typeface="Arial" pitchFamily="34" charset="0"/>
              </a:rPr>
              <a:t>CDMA, TDMA use ARQ</a:t>
            </a:r>
          </a:p>
          <a:p>
            <a:pPr lvl="1">
              <a:lnSpc>
                <a:spcPct val="80000"/>
              </a:lnSpc>
            </a:pPr>
            <a:r>
              <a:rPr lang="en-US" altLang="ko-KR" sz="2000" dirty="0">
                <a:latin typeface="Arial" pitchFamily="34" charset="0"/>
                <a:cs typeface="Arial" pitchFamily="34" charset="0"/>
              </a:rPr>
              <a:t>AIRMAIL - ARQ and FEC</a:t>
            </a:r>
          </a:p>
          <a:p>
            <a:pPr lvl="1">
              <a:lnSpc>
                <a:spcPct val="80000"/>
              </a:lnSpc>
            </a:pPr>
            <a:r>
              <a:rPr lang="en-US" altLang="ko-KR" sz="2000" dirty="0">
                <a:latin typeface="Arial" pitchFamily="34" charset="0"/>
                <a:cs typeface="Arial" pitchFamily="34" charset="0"/>
              </a:rPr>
              <a:t>Why? </a:t>
            </a:r>
          </a:p>
          <a:p>
            <a:pPr>
              <a:lnSpc>
                <a:spcPct val="80000"/>
              </a:lnSpc>
            </a:pPr>
            <a:r>
              <a:rPr lang="en-US" altLang="ko-KR" sz="2400" dirty="0">
                <a:latin typeface="Arial" pitchFamily="34" charset="0"/>
                <a:cs typeface="Arial" pitchFamily="34" charset="0"/>
              </a:rPr>
              <a:t>FEC?</a:t>
            </a:r>
          </a:p>
          <a:p>
            <a:pPr lvl="1">
              <a:lnSpc>
                <a:spcPct val="80000"/>
              </a:lnSpc>
            </a:pPr>
            <a:r>
              <a:rPr lang="en-US" altLang="ko-KR" sz="2000" dirty="0">
                <a:latin typeface="Arial" pitchFamily="34" charset="0"/>
                <a:cs typeface="Arial" pitchFamily="34" charset="0"/>
              </a:rPr>
              <a:t>Correctable errors hidden from the TCP sender</a:t>
            </a:r>
          </a:p>
          <a:p>
            <a:pPr lvl="1">
              <a:lnSpc>
                <a:spcPct val="80000"/>
              </a:lnSpc>
            </a:pPr>
            <a:r>
              <a:rPr lang="en-US" altLang="ko-KR" sz="2000" dirty="0">
                <a:latin typeface="Arial" pitchFamily="34" charset="0"/>
                <a:cs typeface="Arial" pitchFamily="34" charset="0"/>
              </a:rPr>
              <a:t>Incurs overhead =&gt; adaptive FEC [Eckhardt98]; choosing appropriate FEC dynamically</a:t>
            </a:r>
          </a:p>
          <a:p>
            <a:pPr>
              <a:lnSpc>
                <a:spcPct val="80000"/>
              </a:lnSpc>
            </a:pPr>
            <a:r>
              <a:rPr lang="en-US" altLang="ko-KR" sz="2400" dirty="0">
                <a:latin typeface="Arial" pitchFamily="34" charset="0"/>
                <a:cs typeface="Arial" pitchFamily="34" charset="0"/>
              </a:rPr>
              <a:t>Possible choice</a:t>
            </a:r>
          </a:p>
          <a:p>
            <a:pPr lvl="1">
              <a:lnSpc>
                <a:spcPct val="80000"/>
              </a:lnSpc>
            </a:pPr>
            <a:r>
              <a:rPr lang="en-US" altLang="ko-KR" sz="2000" dirty="0">
                <a:latin typeface="Arial" pitchFamily="34" charset="0"/>
                <a:cs typeface="Arial" pitchFamily="34" charset="0"/>
              </a:rPr>
              <a:t>Low error rate =&gt; FEC</a:t>
            </a:r>
          </a:p>
          <a:p>
            <a:pPr lvl="1">
              <a:lnSpc>
                <a:spcPct val="80000"/>
              </a:lnSpc>
            </a:pPr>
            <a:r>
              <a:rPr lang="en-US" altLang="ko-KR" sz="2000" dirty="0">
                <a:latin typeface="Arial" pitchFamily="34" charset="0"/>
                <a:cs typeface="Arial" pitchFamily="34" charset="0"/>
              </a:rPr>
              <a:t>High / </a:t>
            </a:r>
            <a:r>
              <a:rPr lang="en-US" altLang="ko-KR" sz="2000" dirty="0" err="1">
                <a:latin typeface="Arial" pitchFamily="34" charset="0"/>
                <a:cs typeface="Arial" pitchFamily="34" charset="0"/>
              </a:rPr>
              <a:t>bursty</a:t>
            </a:r>
            <a:r>
              <a:rPr lang="en-US" altLang="ko-KR" sz="2000" dirty="0">
                <a:latin typeface="Arial" pitchFamily="34" charset="0"/>
                <a:cs typeface="Arial" pitchFamily="34" charset="0"/>
              </a:rPr>
              <a:t> error =&gt; link level retransmission</a:t>
            </a:r>
          </a:p>
        </p:txBody>
      </p:sp>
    </p:spTree>
    <p:extLst>
      <p:ext uri="{BB962C8B-B14F-4D97-AF65-F5344CB8AC3E}">
        <p14:creationId xmlns:p14="http://schemas.microsoft.com/office/powerpoint/2010/main" val="2571255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70E1C7E6-76A7-456A-A2B2-FDD00C985B22}" type="slidenum">
              <a:rPr lang="en-US" altLang="ko-KR">
                <a:cs typeface="Arial" pitchFamily="34" charset="0"/>
              </a:rPr>
              <a:pPr/>
              <a:t>27</a:t>
            </a:fld>
            <a:endParaRPr lang="en-US" altLang="ko-KR" sz="1000">
              <a:cs typeface="Arial" pitchFamily="34" charset="0"/>
            </a:endParaRPr>
          </a:p>
        </p:txBody>
      </p:sp>
      <p:sp>
        <p:nvSpPr>
          <p:cNvPr id="1974274" name="Rectangle 2"/>
          <p:cNvSpPr>
            <a:spLocks noChangeArrowheads="1"/>
          </p:cNvSpPr>
          <p:nvPr/>
        </p:nvSpPr>
        <p:spPr bwMode="auto">
          <a:xfrm>
            <a:off x="1066800" y="381000"/>
            <a:ext cx="68580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eaLnBrk="1" hangingPunct="1"/>
            <a:r>
              <a:rPr lang="en-US" altLang="ko-KR" sz="3600" b="1">
                <a:solidFill>
                  <a:srgbClr val="000099"/>
                </a:solidFill>
                <a:cs typeface="Arial" pitchFamily="34" charset="0"/>
              </a:rPr>
              <a:t>Link level retransmission?</a:t>
            </a:r>
          </a:p>
        </p:txBody>
      </p:sp>
      <p:sp>
        <p:nvSpPr>
          <p:cNvPr id="1974275" name="Rectangle 3"/>
          <p:cNvSpPr>
            <a:spLocks noGrp="1" noChangeArrowheads="1"/>
          </p:cNvSpPr>
          <p:nvPr>
            <p:ph type="body" idx="1"/>
          </p:nvPr>
        </p:nvSpPr>
        <p:spPr>
          <a:xfrm>
            <a:off x="107950" y="1323975"/>
            <a:ext cx="8928546" cy="4835525"/>
          </a:xfrm>
          <a:noFill/>
          <a:ln/>
        </p:spPr>
        <p:txBody>
          <a:bodyPr/>
          <a:lstStyle/>
          <a:p>
            <a:r>
              <a:rPr lang="en-US" altLang="ko-KR" sz="2400" b="1" dirty="0">
                <a:latin typeface="Arial" pitchFamily="34" charset="0"/>
                <a:cs typeface="Arial" pitchFamily="34" charset="0"/>
              </a:rPr>
              <a:t>Large TCP Retransmission Timeout Intervals</a:t>
            </a:r>
          </a:p>
          <a:p>
            <a:pPr lvl="1"/>
            <a:r>
              <a:rPr lang="en-US" altLang="ko-KR" sz="2000" dirty="0">
                <a:solidFill>
                  <a:srgbClr val="0000FF"/>
                </a:solidFill>
                <a:latin typeface="Arial" pitchFamily="34" charset="0"/>
                <a:cs typeface="Arial" pitchFamily="34" charset="0"/>
              </a:rPr>
              <a:t>Good for reducing  interference with link level retransmits</a:t>
            </a:r>
          </a:p>
          <a:p>
            <a:pPr lvl="2"/>
            <a:r>
              <a:rPr lang="en-US" altLang="ko-KR" sz="1600" dirty="0">
                <a:latin typeface="Arial" pitchFamily="34" charset="0"/>
                <a:cs typeface="Arial" pitchFamily="34" charset="0"/>
              </a:rPr>
              <a:t>How many times to retransmit at the link layer before giving up?</a:t>
            </a:r>
          </a:p>
          <a:p>
            <a:pPr lvl="3"/>
            <a:r>
              <a:rPr lang="en-US" altLang="ko-KR" sz="1600" dirty="0">
                <a:latin typeface="Arial" pitchFamily="34" charset="0"/>
                <a:cs typeface="Arial" pitchFamily="34" charset="0"/>
              </a:rPr>
              <a:t>No bound: reliable but large RTT =&gt; TCP level retransmission?</a:t>
            </a:r>
          </a:p>
          <a:p>
            <a:pPr lvl="1"/>
            <a:r>
              <a:rPr lang="en-US" altLang="ko-KR" sz="2000" dirty="0">
                <a:solidFill>
                  <a:srgbClr val="FF0000"/>
                </a:solidFill>
                <a:latin typeface="Arial" pitchFamily="34" charset="0"/>
                <a:cs typeface="Arial" pitchFamily="34" charset="0"/>
              </a:rPr>
              <a:t>Bad for recovery from congestion losses</a:t>
            </a:r>
          </a:p>
          <a:p>
            <a:pPr lvl="1"/>
            <a:r>
              <a:rPr lang="en-US" altLang="ko-KR" sz="2000" dirty="0">
                <a:latin typeface="Arial" pitchFamily="34" charset="0"/>
                <a:cs typeface="Arial" pitchFamily="34" charset="0"/>
              </a:rPr>
              <a:t>Need a timeout mechanism that responds appropriately for both types of losses: congestion loss? Link error?</a:t>
            </a:r>
          </a:p>
          <a:p>
            <a:r>
              <a:rPr lang="en-US" altLang="ko-KR" sz="2400" dirty="0">
                <a:latin typeface="Arial" pitchFamily="34" charset="0"/>
                <a:cs typeface="Arial" pitchFamily="34" charset="0"/>
              </a:rPr>
              <a:t>When is that beneficial to TCP performance?</a:t>
            </a:r>
          </a:p>
          <a:p>
            <a:pPr lvl="1"/>
            <a:r>
              <a:rPr lang="en-US" altLang="ko-KR" sz="2000" dirty="0">
                <a:solidFill>
                  <a:srgbClr val="A50021"/>
                </a:solidFill>
                <a:latin typeface="Arial" pitchFamily="34" charset="0"/>
                <a:cs typeface="Arial" pitchFamily="34" charset="0"/>
              </a:rPr>
              <a:t>in-order</a:t>
            </a:r>
            <a:r>
              <a:rPr lang="en-US" altLang="ko-KR" sz="2000" dirty="0">
                <a:latin typeface="Arial" pitchFamily="34" charset="0"/>
                <a:cs typeface="Arial" pitchFamily="34" charset="0"/>
              </a:rPr>
              <a:t> delivery is beneficial to TCP: selective retransmission, Go back N</a:t>
            </a:r>
          </a:p>
          <a:p>
            <a:pPr lvl="1"/>
            <a:r>
              <a:rPr lang="en-US" altLang="ko-KR" sz="2000" dirty="0">
                <a:latin typeface="Arial" pitchFamily="34" charset="0"/>
                <a:cs typeface="Arial" pitchFamily="34" charset="0"/>
              </a:rPr>
              <a:t>Large TCP retransmission timeout</a:t>
            </a:r>
          </a:p>
        </p:txBody>
      </p:sp>
    </p:spTree>
    <p:extLst>
      <p:ext uri="{BB962C8B-B14F-4D97-AF65-F5344CB8AC3E}">
        <p14:creationId xmlns:p14="http://schemas.microsoft.com/office/powerpoint/2010/main" val="951164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ED7059BF-17C9-4E68-A356-383FD2654B6C}" type="slidenum">
              <a:rPr lang="en-US" altLang="ko-KR">
                <a:cs typeface="Arial" pitchFamily="34" charset="0"/>
              </a:rPr>
              <a:pPr/>
              <a:t>28</a:t>
            </a:fld>
            <a:endParaRPr lang="en-US" altLang="ko-KR" sz="1000">
              <a:cs typeface="Arial" pitchFamily="34" charset="0"/>
            </a:endParaRPr>
          </a:p>
        </p:txBody>
      </p:sp>
      <p:sp>
        <p:nvSpPr>
          <p:cNvPr id="2009090" name="Rectangle 2"/>
          <p:cNvSpPr>
            <a:spLocks noChangeArrowheads="1"/>
          </p:cNvSpPr>
          <p:nvPr/>
        </p:nvSpPr>
        <p:spPr bwMode="auto">
          <a:xfrm>
            <a:off x="251520" y="304800"/>
            <a:ext cx="864096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eaLnBrk="1" hangingPunct="1"/>
            <a:r>
              <a:rPr lang="en-US" altLang="ko-KR" sz="3600" b="1" dirty="0" smtClean="0">
                <a:solidFill>
                  <a:srgbClr val="000099"/>
                </a:solidFill>
                <a:cs typeface="Arial" pitchFamily="34" charset="0"/>
              </a:rPr>
              <a:t>TCP for </a:t>
            </a:r>
            <a:r>
              <a:rPr lang="en-US" altLang="ko-KR" sz="3600" b="1" dirty="0" err="1" smtClean="0">
                <a:solidFill>
                  <a:srgbClr val="000099"/>
                </a:solidFill>
                <a:cs typeface="Arial" pitchFamily="34" charset="0"/>
              </a:rPr>
              <a:t>multihop</a:t>
            </a:r>
            <a:r>
              <a:rPr lang="en-US" altLang="ko-KR" sz="3600" b="1" dirty="0" smtClean="0">
                <a:solidFill>
                  <a:srgbClr val="000099"/>
                </a:solidFill>
                <a:cs typeface="Arial" pitchFamily="34" charset="0"/>
              </a:rPr>
              <a:t> wireless network</a:t>
            </a:r>
            <a:endParaRPr lang="en-US" altLang="ko-KR" sz="3600" b="1" dirty="0">
              <a:solidFill>
                <a:srgbClr val="000099"/>
              </a:solidFill>
              <a:cs typeface="Arial" pitchFamily="34" charset="0"/>
            </a:endParaRPr>
          </a:p>
        </p:txBody>
      </p:sp>
      <p:sp>
        <p:nvSpPr>
          <p:cNvPr id="2009091" name="Rectangle 3"/>
          <p:cNvSpPr>
            <a:spLocks noGrp="1" noChangeArrowheads="1"/>
          </p:cNvSpPr>
          <p:nvPr>
            <p:ph type="body" idx="1"/>
          </p:nvPr>
        </p:nvSpPr>
        <p:spPr>
          <a:xfrm>
            <a:off x="179388" y="1268413"/>
            <a:ext cx="8820150" cy="4679950"/>
          </a:xfrm>
          <a:noFill/>
          <a:ln/>
        </p:spPr>
        <p:txBody>
          <a:bodyPr/>
          <a:lstStyle/>
          <a:p>
            <a:r>
              <a:rPr lang="en-US" altLang="ko-KR" dirty="0">
                <a:latin typeface="Arial" pitchFamily="34" charset="0"/>
                <a:cs typeface="Arial" pitchFamily="34" charset="0"/>
              </a:rPr>
              <a:t>Issues in </a:t>
            </a:r>
            <a:r>
              <a:rPr lang="en-US" altLang="ko-KR" dirty="0" err="1">
                <a:latin typeface="Arial" pitchFamily="34" charset="0"/>
                <a:cs typeface="Arial" pitchFamily="34" charset="0"/>
              </a:rPr>
              <a:t>multihop</a:t>
            </a:r>
            <a:r>
              <a:rPr lang="en-US" altLang="ko-KR" dirty="0">
                <a:latin typeface="Arial" pitchFamily="34" charset="0"/>
                <a:cs typeface="Arial" pitchFamily="34" charset="0"/>
              </a:rPr>
              <a:t> wireless networks</a:t>
            </a:r>
          </a:p>
          <a:p>
            <a:pPr lvl="1"/>
            <a:r>
              <a:rPr lang="en-US" altLang="ko-KR" dirty="0">
                <a:latin typeface="Arial" pitchFamily="34" charset="0"/>
                <a:cs typeface="Arial" pitchFamily="34" charset="0"/>
              </a:rPr>
              <a:t>TCP for MANET</a:t>
            </a:r>
          </a:p>
          <a:p>
            <a:pPr lvl="1"/>
            <a:r>
              <a:rPr lang="en-US" altLang="ko-KR" dirty="0" smtClean="0">
                <a:latin typeface="Arial" pitchFamily="34" charset="0"/>
                <a:cs typeface="Arial" pitchFamily="34" charset="0"/>
              </a:rPr>
              <a:t>Wireless Mesh Network</a:t>
            </a:r>
          </a:p>
          <a:p>
            <a:pPr lvl="1"/>
            <a:endParaRPr lang="en-US" altLang="ko-KR" dirty="0">
              <a:latin typeface="Arial" pitchFamily="34" charset="0"/>
              <a:cs typeface="Arial" pitchFamily="34" charset="0"/>
            </a:endParaRPr>
          </a:p>
        </p:txBody>
      </p:sp>
    </p:spTree>
    <p:extLst>
      <p:ext uri="{BB962C8B-B14F-4D97-AF65-F5344CB8AC3E}">
        <p14:creationId xmlns:p14="http://schemas.microsoft.com/office/powerpoint/2010/main" val="237283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6773008" y="6240463"/>
            <a:ext cx="1867602" cy="457200"/>
          </a:xfrm>
          <a:prstGeom prst="rect">
            <a:avLst/>
          </a:prstGeom>
        </p:spPr>
        <p:txBody>
          <a:bodyPr/>
          <a:lstStyle/>
          <a:p>
            <a:fld id="{B1EE2F0F-1722-496B-82BD-B48E14C5A976}" type="slidenum">
              <a:rPr lang="en-US" altLang="ko-KR">
                <a:cs typeface="Arial" pitchFamily="34" charset="0"/>
              </a:rPr>
              <a:pPr/>
              <a:t>29</a:t>
            </a:fld>
            <a:endParaRPr lang="en-US" altLang="ko-KR" sz="1000">
              <a:cs typeface="Arial" pitchFamily="34" charset="0"/>
            </a:endParaRPr>
          </a:p>
        </p:txBody>
      </p:sp>
      <p:sp>
        <p:nvSpPr>
          <p:cNvPr id="831490" name="Rectangle 2"/>
          <p:cNvSpPr>
            <a:spLocks noGrp="1" noChangeArrowheads="1"/>
          </p:cNvSpPr>
          <p:nvPr>
            <p:ph type="body" idx="1"/>
          </p:nvPr>
        </p:nvSpPr>
        <p:spPr>
          <a:xfrm>
            <a:off x="72008" y="1217614"/>
            <a:ext cx="8964488" cy="5145087"/>
          </a:xfrm>
        </p:spPr>
        <p:txBody>
          <a:bodyPr/>
          <a:lstStyle/>
          <a:p>
            <a:pPr>
              <a:lnSpc>
                <a:spcPct val="90000"/>
              </a:lnSpc>
            </a:pPr>
            <a:r>
              <a:rPr lang="en-US" altLang="ko-KR" sz="2400" dirty="0">
                <a:latin typeface="Arial" pitchFamily="34" charset="0"/>
                <a:cs typeface="Arial" pitchFamily="34" charset="0"/>
              </a:rPr>
              <a:t>Problems of TCP in wireless ad hoc networks</a:t>
            </a:r>
          </a:p>
          <a:p>
            <a:pPr lvl="1">
              <a:lnSpc>
                <a:spcPct val="90000"/>
              </a:lnSpc>
            </a:pPr>
            <a:r>
              <a:rPr lang="en-US" altLang="ko-KR" sz="2000" dirty="0">
                <a:solidFill>
                  <a:srgbClr val="FF0000"/>
                </a:solidFill>
                <a:latin typeface="Arial" pitchFamily="34" charset="0"/>
                <a:cs typeface="Arial" pitchFamily="34" charset="0"/>
              </a:rPr>
              <a:t>Delay incurred during a route reconstruction </a:t>
            </a:r>
            <a:r>
              <a:rPr lang="en-US" altLang="ko-KR" sz="2000" dirty="0">
                <a:latin typeface="Arial" pitchFamily="34" charset="0"/>
                <a:cs typeface="Arial" pitchFamily="34" charset="0"/>
              </a:rPr>
              <a:t>or reconfiguration due to the mobility of nodes in the route</a:t>
            </a:r>
          </a:p>
          <a:p>
            <a:pPr lvl="1">
              <a:lnSpc>
                <a:spcPct val="90000"/>
              </a:lnSpc>
              <a:buFontTx/>
              <a:buNone/>
            </a:pPr>
            <a:r>
              <a:rPr lang="en-US" altLang="ko-KR" sz="2000" dirty="0">
                <a:latin typeface="Arial" pitchFamily="34" charset="0"/>
                <a:cs typeface="Arial" pitchFamily="34" charset="0"/>
              </a:rPr>
              <a:t>	=&gt; RTT  =&gt; sign of congestion =&gt; SS =&gt; performance </a:t>
            </a:r>
            <a:r>
              <a:rPr lang="en-US" altLang="ko-KR" sz="2000" dirty="0" smtClean="0">
                <a:latin typeface="Arial" pitchFamily="34" charset="0"/>
                <a:cs typeface="Arial" pitchFamily="34" charset="0"/>
              </a:rPr>
              <a:t>degradation</a:t>
            </a:r>
            <a:endParaRPr lang="en-US" altLang="ko-KR" sz="2000" dirty="0">
              <a:latin typeface="Arial" pitchFamily="34" charset="0"/>
              <a:cs typeface="Arial" pitchFamily="34" charset="0"/>
            </a:endParaRPr>
          </a:p>
          <a:p>
            <a:pPr>
              <a:lnSpc>
                <a:spcPct val="90000"/>
              </a:lnSpc>
            </a:pPr>
            <a:r>
              <a:rPr lang="en-US" altLang="ko-KR" sz="2400" dirty="0">
                <a:latin typeface="Arial" pitchFamily="34" charset="0"/>
                <a:cs typeface="Arial" pitchFamily="34" charset="0"/>
              </a:rPr>
              <a:t>Factors that affect TCP performance</a:t>
            </a:r>
          </a:p>
          <a:p>
            <a:pPr lvl="1">
              <a:lnSpc>
                <a:spcPct val="90000"/>
              </a:lnSpc>
            </a:pPr>
            <a:r>
              <a:rPr lang="en-US" altLang="ko-KR" sz="2000" dirty="0">
                <a:latin typeface="Arial" pitchFamily="34" charset="0"/>
                <a:cs typeface="Arial" pitchFamily="34" charset="0"/>
              </a:rPr>
              <a:t>Wireless transmission errors</a:t>
            </a:r>
          </a:p>
          <a:p>
            <a:pPr lvl="1">
              <a:lnSpc>
                <a:spcPct val="90000"/>
              </a:lnSpc>
            </a:pPr>
            <a:r>
              <a:rPr lang="en-US" altLang="ko-KR" sz="2000" dirty="0">
                <a:latin typeface="Arial" pitchFamily="34" charset="0"/>
                <a:cs typeface="Arial" pitchFamily="34" charset="0"/>
              </a:rPr>
              <a:t>Multi-hop routes on shared wireless medium</a:t>
            </a:r>
          </a:p>
          <a:p>
            <a:pPr lvl="2">
              <a:lnSpc>
                <a:spcPct val="90000"/>
              </a:lnSpc>
            </a:pPr>
            <a:r>
              <a:rPr lang="en-US" altLang="ko-KR" sz="1600" dirty="0">
                <a:latin typeface="Arial" pitchFamily="34" charset="0"/>
                <a:cs typeface="Arial" pitchFamily="34" charset="0"/>
              </a:rPr>
              <a:t>For instance, adjacent hops typically cannot transmit </a:t>
            </a:r>
            <a:r>
              <a:rPr lang="en-US" altLang="ko-KR" sz="1600" dirty="0" smtClean="0">
                <a:latin typeface="Arial" pitchFamily="34" charset="0"/>
                <a:cs typeface="Arial" pitchFamily="34" charset="0"/>
              </a:rPr>
              <a:t>simultaneously</a:t>
            </a:r>
          </a:p>
          <a:p>
            <a:pPr lvl="2">
              <a:lnSpc>
                <a:spcPct val="90000"/>
              </a:lnSpc>
            </a:pPr>
            <a:r>
              <a:rPr lang="en-US" altLang="zh-TW" sz="1600" b="1" dirty="0">
                <a:latin typeface="Arial" pitchFamily="34" charset="0"/>
                <a:cs typeface="Arial" pitchFamily="34" charset="0"/>
              </a:rPr>
              <a:t>Intra-flow and inter-flow </a:t>
            </a:r>
            <a:r>
              <a:rPr lang="en-US" altLang="zh-TW" sz="1600" b="1" dirty="0" smtClean="0">
                <a:latin typeface="Arial" pitchFamily="34" charset="0"/>
                <a:cs typeface="Arial" pitchFamily="34" charset="0"/>
              </a:rPr>
              <a:t>contention</a:t>
            </a:r>
          </a:p>
          <a:p>
            <a:pPr lvl="2">
              <a:lnSpc>
                <a:spcPct val="90000"/>
              </a:lnSpc>
            </a:pPr>
            <a:endParaRPr lang="en-US" altLang="zh-TW" sz="1600" b="1" dirty="0">
              <a:latin typeface="Arial" pitchFamily="34" charset="0"/>
              <a:cs typeface="Arial" pitchFamily="34" charset="0"/>
            </a:endParaRPr>
          </a:p>
          <a:p>
            <a:pPr lvl="2">
              <a:lnSpc>
                <a:spcPct val="90000"/>
              </a:lnSpc>
            </a:pPr>
            <a:endParaRPr lang="en-US" altLang="zh-TW" sz="1600" b="1" dirty="0">
              <a:latin typeface="Arial" pitchFamily="34" charset="0"/>
              <a:cs typeface="Arial" pitchFamily="34" charset="0"/>
            </a:endParaRPr>
          </a:p>
          <a:p>
            <a:pPr lvl="2">
              <a:lnSpc>
                <a:spcPct val="90000"/>
              </a:lnSpc>
            </a:pPr>
            <a:endParaRPr lang="en-US" altLang="ko-KR" sz="1600" dirty="0" smtClean="0">
              <a:latin typeface="Arial" pitchFamily="34" charset="0"/>
              <a:cs typeface="Arial" pitchFamily="34" charset="0"/>
            </a:endParaRPr>
          </a:p>
          <a:p>
            <a:pPr lvl="2">
              <a:lnSpc>
                <a:spcPct val="90000"/>
              </a:lnSpc>
            </a:pPr>
            <a:endParaRPr lang="en-US" altLang="ko-KR" sz="1600" dirty="0">
              <a:latin typeface="Arial" pitchFamily="34" charset="0"/>
              <a:cs typeface="Arial" pitchFamily="34" charset="0"/>
            </a:endParaRPr>
          </a:p>
          <a:p>
            <a:pPr lvl="2">
              <a:lnSpc>
                <a:spcPct val="90000"/>
              </a:lnSpc>
            </a:pPr>
            <a:endParaRPr lang="en-US" altLang="ko-KR" sz="1600" dirty="0">
              <a:latin typeface="Arial" pitchFamily="34" charset="0"/>
              <a:cs typeface="Arial" pitchFamily="34" charset="0"/>
            </a:endParaRPr>
          </a:p>
          <a:p>
            <a:pPr lvl="1">
              <a:lnSpc>
                <a:spcPct val="90000"/>
              </a:lnSpc>
            </a:pPr>
            <a:r>
              <a:rPr lang="en-US" altLang="ko-KR" sz="2000" dirty="0">
                <a:latin typeface="Arial" pitchFamily="34" charset="0"/>
                <a:cs typeface="Arial" pitchFamily="34" charset="0"/>
              </a:rPr>
              <a:t>Route failures due to mobility</a:t>
            </a:r>
          </a:p>
          <a:p>
            <a:pPr lvl="1">
              <a:lnSpc>
                <a:spcPct val="90000"/>
              </a:lnSpc>
              <a:buFontTx/>
              <a:buNone/>
            </a:pPr>
            <a:endParaRPr lang="en-US" altLang="ko-KR" sz="2000" dirty="0">
              <a:latin typeface="Arial" pitchFamily="34" charset="0"/>
              <a:cs typeface="Arial" pitchFamily="34" charset="0"/>
            </a:endParaRPr>
          </a:p>
          <a:p>
            <a:pPr lvl="1">
              <a:lnSpc>
                <a:spcPct val="90000"/>
              </a:lnSpc>
              <a:buFontTx/>
              <a:buNone/>
            </a:pPr>
            <a:r>
              <a:rPr lang="en-US" altLang="ko-KR" sz="2000" dirty="0">
                <a:latin typeface="Arial" pitchFamily="34" charset="0"/>
                <a:cs typeface="Arial" pitchFamily="34" charset="0"/>
              </a:rPr>
              <a:t> </a:t>
            </a:r>
          </a:p>
        </p:txBody>
      </p:sp>
      <p:sp>
        <p:nvSpPr>
          <p:cNvPr id="831491" name="Rectangle 3"/>
          <p:cNvSpPr>
            <a:spLocks noGrp="1" noChangeArrowheads="1"/>
          </p:cNvSpPr>
          <p:nvPr>
            <p:ph type="title"/>
          </p:nvPr>
        </p:nvSpPr>
        <p:spPr>
          <a:xfrm>
            <a:off x="137747" y="400050"/>
            <a:ext cx="8724052" cy="647700"/>
          </a:xfrm>
          <a:noFill/>
          <a:ln/>
        </p:spPr>
        <p:txBody>
          <a:bodyPr/>
          <a:lstStyle/>
          <a:p>
            <a:r>
              <a:rPr lang="en-US" altLang="ko-KR" dirty="0">
                <a:latin typeface="Arial" pitchFamily="34" charset="0"/>
                <a:cs typeface="Arial" pitchFamily="34" charset="0"/>
              </a:rPr>
              <a:t>TCP/UDP in Mobile Ad Hoc Networks</a:t>
            </a:r>
          </a:p>
        </p:txBody>
      </p:sp>
      <p:grpSp>
        <p:nvGrpSpPr>
          <p:cNvPr id="5" name="그룹 4"/>
          <p:cNvGrpSpPr/>
          <p:nvPr/>
        </p:nvGrpSpPr>
        <p:grpSpPr>
          <a:xfrm>
            <a:off x="1005840" y="4365104"/>
            <a:ext cx="6781800" cy="1024354"/>
            <a:chOff x="1066800" y="4343400"/>
            <a:chExt cx="7315200" cy="1267242"/>
          </a:xfrm>
        </p:grpSpPr>
        <p:sp>
          <p:nvSpPr>
            <p:cNvPr id="6" name="Line 15"/>
            <p:cNvSpPr>
              <a:spLocks noChangeShapeType="1"/>
            </p:cNvSpPr>
            <p:nvPr/>
          </p:nvSpPr>
          <p:spPr bwMode="auto">
            <a:xfrm>
              <a:off x="1143000" y="49530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cs typeface="Arial" pitchFamily="34" charset="0"/>
              </a:endParaRPr>
            </a:p>
          </p:txBody>
        </p:sp>
        <p:sp>
          <p:nvSpPr>
            <p:cNvPr id="7" name="Line 14"/>
            <p:cNvSpPr>
              <a:spLocks noChangeShapeType="1"/>
            </p:cNvSpPr>
            <p:nvPr/>
          </p:nvSpPr>
          <p:spPr bwMode="auto">
            <a:xfrm>
              <a:off x="1295400" y="53340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cs typeface="Arial" pitchFamily="34" charset="0"/>
              </a:endParaRPr>
            </a:p>
          </p:txBody>
        </p:sp>
        <p:sp>
          <p:nvSpPr>
            <p:cNvPr id="8" name="Oval 4"/>
            <p:cNvSpPr>
              <a:spLocks noChangeArrowheads="1"/>
            </p:cNvSpPr>
            <p:nvPr/>
          </p:nvSpPr>
          <p:spPr bwMode="auto">
            <a:xfrm>
              <a:off x="1066800" y="4876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9" name="Oval 5"/>
            <p:cNvSpPr>
              <a:spLocks noChangeArrowheads="1"/>
            </p:cNvSpPr>
            <p:nvPr/>
          </p:nvSpPr>
          <p:spPr bwMode="auto">
            <a:xfrm>
              <a:off x="1600200" y="4876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10" name="Oval 6"/>
            <p:cNvSpPr>
              <a:spLocks noChangeArrowheads="1"/>
            </p:cNvSpPr>
            <p:nvPr/>
          </p:nvSpPr>
          <p:spPr bwMode="auto">
            <a:xfrm>
              <a:off x="2133600" y="4876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11" name="Oval 7"/>
            <p:cNvSpPr>
              <a:spLocks noChangeArrowheads="1"/>
            </p:cNvSpPr>
            <p:nvPr/>
          </p:nvSpPr>
          <p:spPr bwMode="auto">
            <a:xfrm>
              <a:off x="2667000" y="4876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12" name="Oval 8"/>
            <p:cNvSpPr>
              <a:spLocks noChangeArrowheads="1"/>
            </p:cNvSpPr>
            <p:nvPr/>
          </p:nvSpPr>
          <p:spPr bwMode="auto">
            <a:xfrm>
              <a:off x="3200400" y="4876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13" name="Oval 9"/>
            <p:cNvSpPr>
              <a:spLocks noChangeArrowheads="1"/>
            </p:cNvSpPr>
            <p:nvPr/>
          </p:nvSpPr>
          <p:spPr bwMode="auto">
            <a:xfrm>
              <a:off x="1219200" y="5257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14" name="Oval 10"/>
            <p:cNvSpPr>
              <a:spLocks noChangeArrowheads="1"/>
            </p:cNvSpPr>
            <p:nvPr/>
          </p:nvSpPr>
          <p:spPr bwMode="auto">
            <a:xfrm>
              <a:off x="1752600" y="5257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15" name="Oval 11"/>
            <p:cNvSpPr>
              <a:spLocks noChangeArrowheads="1"/>
            </p:cNvSpPr>
            <p:nvPr/>
          </p:nvSpPr>
          <p:spPr bwMode="auto">
            <a:xfrm>
              <a:off x="2286000" y="5257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16" name="Oval 12"/>
            <p:cNvSpPr>
              <a:spLocks noChangeArrowheads="1"/>
            </p:cNvSpPr>
            <p:nvPr/>
          </p:nvSpPr>
          <p:spPr bwMode="auto">
            <a:xfrm>
              <a:off x="2819400" y="5257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17" name="Oval 13"/>
            <p:cNvSpPr>
              <a:spLocks noChangeArrowheads="1"/>
            </p:cNvSpPr>
            <p:nvPr/>
          </p:nvSpPr>
          <p:spPr bwMode="auto">
            <a:xfrm>
              <a:off x="3352800" y="5257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18" name="Line 19"/>
            <p:cNvSpPr>
              <a:spLocks noChangeShapeType="1"/>
            </p:cNvSpPr>
            <p:nvPr/>
          </p:nvSpPr>
          <p:spPr bwMode="auto">
            <a:xfrm>
              <a:off x="6172200" y="51054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cs typeface="Arial" pitchFamily="34" charset="0"/>
              </a:endParaRPr>
            </a:p>
          </p:txBody>
        </p:sp>
        <p:sp>
          <p:nvSpPr>
            <p:cNvPr id="19" name="Oval 20"/>
            <p:cNvSpPr>
              <a:spLocks noChangeArrowheads="1"/>
            </p:cNvSpPr>
            <p:nvPr/>
          </p:nvSpPr>
          <p:spPr bwMode="auto">
            <a:xfrm>
              <a:off x="6096000" y="50292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20" name="Oval 21"/>
            <p:cNvSpPr>
              <a:spLocks noChangeArrowheads="1"/>
            </p:cNvSpPr>
            <p:nvPr/>
          </p:nvSpPr>
          <p:spPr bwMode="auto">
            <a:xfrm>
              <a:off x="6629400" y="50292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21" name="Oval 22"/>
            <p:cNvSpPr>
              <a:spLocks noChangeArrowheads="1"/>
            </p:cNvSpPr>
            <p:nvPr/>
          </p:nvSpPr>
          <p:spPr bwMode="auto">
            <a:xfrm>
              <a:off x="7162800" y="50292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22" name="Oval 23"/>
            <p:cNvSpPr>
              <a:spLocks noChangeArrowheads="1"/>
            </p:cNvSpPr>
            <p:nvPr/>
          </p:nvSpPr>
          <p:spPr bwMode="auto">
            <a:xfrm>
              <a:off x="7696200" y="50292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23" name="Oval 24"/>
            <p:cNvSpPr>
              <a:spLocks noChangeArrowheads="1"/>
            </p:cNvSpPr>
            <p:nvPr/>
          </p:nvSpPr>
          <p:spPr bwMode="auto">
            <a:xfrm>
              <a:off x="8229600" y="50292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24" name="Line 25"/>
            <p:cNvSpPr>
              <a:spLocks noChangeShapeType="1"/>
            </p:cNvSpPr>
            <p:nvPr/>
          </p:nvSpPr>
          <p:spPr bwMode="auto">
            <a:xfrm>
              <a:off x="6248400" y="4953000"/>
              <a:ext cx="1905000" cy="0"/>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cs typeface="Arial" pitchFamily="34" charset="0"/>
              </a:endParaRPr>
            </a:p>
          </p:txBody>
        </p:sp>
        <p:sp>
          <p:nvSpPr>
            <p:cNvPr id="25" name="Line 27"/>
            <p:cNvSpPr>
              <a:spLocks noChangeShapeType="1"/>
            </p:cNvSpPr>
            <p:nvPr/>
          </p:nvSpPr>
          <p:spPr bwMode="auto">
            <a:xfrm flipH="1">
              <a:off x="6248400" y="5257800"/>
              <a:ext cx="1828800" cy="0"/>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cs typeface="Arial" pitchFamily="34" charset="0"/>
              </a:endParaRPr>
            </a:p>
          </p:txBody>
        </p:sp>
        <p:sp>
          <p:nvSpPr>
            <p:cNvPr id="26" name="Text Box 28"/>
            <p:cNvSpPr txBox="1">
              <a:spLocks noChangeArrowheads="1"/>
            </p:cNvSpPr>
            <p:nvPr/>
          </p:nvSpPr>
          <p:spPr bwMode="auto">
            <a:xfrm>
              <a:off x="6400800" y="4586288"/>
              <a:ext cx="130356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rebuchet MS" pitchFamily="34" charset="0"/>
                  <a:ea typeface="PMingLiU" pitchFamily="18" charset="-120"/>
                </a:defRPr>
              </a:lvl1pPr>
              <a:lvl2pPr marL="742950" indent="-285750" eaLnBrk="0" hangingPunct="0">
                <a:defRPr kumimoji="1">
                  <a:solidFill>
                    <a:schemeClr val="tx1"/>
                  </a:solidFill>
                  <a:latin typeface="Trebuchet MS" pitchFamily="34" charset="0"/>
                  <a:ea typeface="PMingLiU" pitchFamily="18" charset="-120"/>
                </a:defRPr>
              </a:lvl2pPr>
              <a:lvl3pPr marL="1143000" indent="-228600" eaLnBrk="0" hangingPunct="0">
                <a:defRPr kumimoji="1">
                  <a:solidFill>
                    <a:schemeClr val="tx1"/>
                  </a:solidFill>
                  <a:latin typeface="Trebuchet MS" pitchFamily="34" charset="0"/>
                  <a:ea typeface="PMingLiU" pitchFamily="18" charset="-120"/>
                </a:defRPr>
              </a:lvl3pPr>
              <a:lvl4pPr marL="1600200" indent="-228600" eaLnBrk="0" hangingPunct="0">
                <a:defRPr kumimoji="1">
                  <a:solidFill>
                    <a:schemeClr val="tx1"/>
                  </a:solidFill>
                  <a:latin typeface="Trebuchet MS" pitchFamily="34" charset="0"/>
                  <a:ea typeface="PMingLiU" pitchFamily="18" charset="-120"/>
                </a:defRPr>
              </a:lvl4pPr>
              <a:lvl5pPr marL="2057400" indent="-228600" eaLnBrk="0" hangingPunct="0">
                <a:defRPr kumimoji="1">
                  <a:solidFill>
                    <a:schemeClr val="tx1"/>
                  </a:solidFill>
                  <a:latin typeface="Trebuchet MS"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Trebuchet MS"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Trebuchet MS"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Trebuchet MS"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Trebuchet MS" pitchFamily="34" charset="0"/>
                  <a:ea typeface="PMingLiU" pitchFamily="18" charset="-120"/>
                </a:defRPr>
              </a:lvl9pPr>
            </a:lstStyle>
            <a:p>
              <a:pPr eaLnBrk="1" hangingPunct="1"/>
              <a:r>
                <a:rPr lang="en-US" altLang="zh-TW">
                  <a:latin typeface="Arial" pitchFamily="34" charset="0"/>
                  <a:cs typeface="Arial" pitchFamily="34" charset="0"/>
                </a:rPr>
                <a:t>Data stream</a:t>
              </a:r>
            </a:p>
          </p:txBody>
        </p:sp>
        <p:sp>
          <p:nvSpPr>
            <p:cNvPr id="27" name="Text Box 29"/>
            <p:cNvSpPr txBox="1">
              <a:spLocks noChangeArrowheads="1"/>
            </p:cNvSpPr>
            <p:nvPr/>
          </p:nvSpPr>
          <p:spPr bwMode="auto">
            <a:xfrm>
              <a:off x="6419850" y="5272088"/>
              <a:ext cx="13933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rebuchet MS" pitchFamily="34" charset="0"/>
                  <a:ea typeface="PMingLiU" pitchFamily="18" charset="-120"/>
                </a:defRPr>
              </a:lvl1pPr>
              <a:lvl2pPr marL="742950" indent="-285750" eaLnBrk="0" hangingPunct="0">
                <a:defRPr kumimoji="1">
                  <a:solidFill>
                    <a:schemeClr val="tx1"/>
                  </a:solidFill>
                  <a:latin typeface="Trebuchet MS" pitchFamily="34" charset="0"/>
                  <a:ea typeface="PMingLiU" pitchFamily="18" charset="-120"/>
                </a:defRPr>
              </a:lvl2pPr>
              <a:lvl3pPr marL="1143000" indent="-228600" eaLnBrk="0" hangingPunct="0">
                <a:defRPr kumimoji="1">
                  <a:solidFill>
                    <a:schemeClr val="tx1"/>
                  </a:solidFill>
                  <a:latin typeface="Trebuchet MS" pitchFamily="34" charset="0"/>
                  <a:ea typeface="PMingLiU" pitchFamily="18" charset="-120"/>
                </a:defRPr>
              </a:lvl3pPr>
              <a:lvl4pPr marL="1600200" indent="-228600" eaLnBrk="0" hangingPunct="0">
                <a:defRPr kumimoji="1">
                  <a:solidFill>
                    <a:schemeClr val="tx1"/>
                  </a:solidFill>
                  <a:latin typeface="Trebuchet MS" pitchFamily="34" charset="0"/>
                  <a:ea typeface="PMingLiU" pitchFamily="18" charset="-120"/>
                </a:defRPr>
              </a:lvl4pPr>
              <a:lvl5pPr marL="2057400" indent="-228600" eaLnBrk="0" hangingPunct="0">
                <a:defRPr kumimoji="1">
                  <a:solidFill>
                    <a:schemeClr val="tx1"/>
                  </a:solidFill>
                  <a:latin typeface="Trebuchet MS"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Trebuchet MS"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Trebuchet MS"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Trebuchet MS"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Trebuchet MS" pitchFamily="34" charset="0"/>
                  <a:ea typeface="PMingLiU" pitchFamily="18" charset="-120"/>
                </a:defRPr>
              </a:lvl9pPr>
            </a:lstStyle>
            <a:p>
              <a:pPr eaLnBrk="1" hangingPunct="1"/>
              <a:r>
                <a:rPr lang="en-US" altLang="zh-TW">
                  <a:latin typeface="Arial" pitchFamily="34" charset="0"/>
                  <a:cs typeface="Arial" pitchFamily="34" charset="0"/>
                </a:rPr>
                <a:t>ACKs stream</a:t>
              </a:r>
            </a:p>
          </p:txBody>
        </p:sp>
        <p:sp>
          <p:nvSpPr>
            <p:cNvPr id="28" name="Line 30"/>
            <p:cNvSpPr>
              <a:spLocks noChangeShapeType="1"/>
            </p:cNvSpPr>
            <p:nvPr/>
          </p:nvSpPr>
          <p:spPr bwMode="auto">
            <a:xfrm>
              <a:off x="1219200" y="4800600"/>
              <a:ext cx="1981200" cy="0"/>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cs typeface="Arial" pitchFamily="34" charset="0"/>
              </a:endParaRPr>
            </a:p>
          </p:txBody>
        </p:sp>
        <p:sp>
          <p:nvSpPr>
            <p:cNvPr id="29" name="Line 31"/>
            <p:cNvSpPr>
              <a:spLocks noChangeShapeType="1"/>
            </p:cNvSpPr>
            <p:nvPr/>
          </p:nvSpPr>
          <p:spPr bwMode="auto">
            <a:xfrm>
              <a:off x="1295400" y="5181600"/>
              <a:ext cx="2057400" cy="0"/>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cs typeface="Arial" pitchFamily="34" charset="0"/>
              </a:endParaRPr>
            </a:p>
          </p:txBody>
        </p:sp>
        <p:sp>
          <p:nvSpPr>
            <p:cNvPr id="30" name="Text Box 34"/>
            <p:cNvSpPr txBox="1">
              <a:spLocks noChangeArrowheads="1"/>
            </p:cNvSpPr>
            <p:nvPr/>
          </p:nvSpPr>
          <p:spPr bwMode="auto">
            <a:xfrm>
              <a:off x="2438400" y="4343400"/>
              <a:ext cx="176830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Trebuchet MS" pitchFamily="34" charset="0"/>
                  <a:ea typeface="PMingLiU" pitchFamily="18" charset="-120"/>
                </a:defRPr>
              </a:lvl1pPr>
              <a:lvl2pPr marL="742950" indent="-285750" eaLnBrk="0" hangingPunct="0">
                <a:defRPr kumimoji="1">
                  <a:solidFill>
                    <a:schemeClr val="tx1"/>
                  </a:solidFill>
                  <a:latin typeface="Trebuchet MS" pitchFamily="34" charset="0"/>
                  <a:ea typeface="PMingLiU" pitchFamily="18" charset="-120"/>
                </a:defRPr>
              </a:lvl2pPr>
              <a:lvl3pPr marL="1143000" indent="-228600" eaLnBrk="0" hangingPunct="0">
                <a:defRPr kumimoji="1">
                  <a:solidFill>
                    <a:schemeClr val="tx1"/>
                  </a:solidFill>
                  <a:latin typeface="Trebuchet MS" pitchFamily="34" charset="0"/>
                  <a:ea typeface="PMingLiU" pitchFamily="18" charset="-120"/>
                </a:defRPr>
              </a:lvl3pPr>
              <a:lvl4pPr marL="1600200" indent="-228600" eaLnBrk="0" hangingPunct="0">
                <a:defRPr kumimoji="1">
                  <a:solidFill>
                    <a:schemeClr val="tx1"/>
                  </a:solidFill>
                  <a:latin typeface="Trebuchet MS" pitchFamily="34" charset="0"/>
                  <a:ea typeface="PMingLiU" pitchFamily="18" charset="-120"/>
                </a:defRPr>
              </a:lvl4pPr>
              <a:lvl5pPr marL="2057400" indent="-228600" eaLnBrk="0" hangingPunct="0">
                <a:defRPr kumimoji="1">
                  <a:solidFill>
                    <a:schemeClr val="tx1"/>
                  </a:solidFill>
                  <a:latin typeface="Trebuchet MS"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Trebuchet MS"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Trebuchet MS"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Trebuchet MS"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Trebuchet MS" pitchFamily="34" charset="0"/>
                  <a:ea typeface="PMingLiU" pitchFamily="18" charset="-120"/>
                </a:defRPr>
              </a:lvl9pPr>
            </a:lstStyle>
            <a:p>
              <a:pPr eaLnBrk="1" hangingPunct="1"/>
              <a:r>
                <a:rPr lang="en-US" altLang="zh-TW" dirty="0">
                  <a:latin typeface="Arial" pitchFamily="34" charset="0"/>
                  <a:cs typeface="Arial" pitchFamily="34" charset="0"/>
                </a:rPr>
                <a:t>Two nearby flows</a:t>
              </a:r>
            </a:p>
          </p:txBody>
        </p:sp>
        <p:sp>
          <p:nvSpPr>
            <p:cNvPr id="31" name="Line 35"/>
            <p:cNvSpPr>
              <a:spLocks noChangeShapeType="1"/>
            </p:cNvSpPr>
            <p:nvPr/>
          </p:nvSpPr>
          <p:spPr bwMode="auto">
            <a:xfrm flipH="1">
              <a:off x="3505200" y="4724400"/>
              <a:ext cx="2286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cs typeface="Arial" pitchFamily="34" charset="0"/>
              </a:endParaRPr>
            </a:p>
          </p:txBody>
        </p:sp>
        <p:sp>
          <p:nvSpPr>
            <p:cNvPr id="32" name="Line 36"/>
            <p:cNvSpPr>
              <a:spLocks noChangeShapeType="1"/>
            </p:cNvSpPr>
            <p:nvPr/>
          </p:nvSpPr>
          <p:spPr bwMode="auto">
            <a:xfrm flipH="1">
              <a:off x="3581400" y="4724400"/>
              <a:ext cx="152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cs typeface="Arial" pitchFamily="34" charset="0"/>
              </a:endParaRPr>
            </a:p>
          </p:txBody>
        </p:sp>
      </p:grpSp>
    </p:spTree>
    <p:extLst>
      <p:ext uri="{BB962C8B-B14F-4D97-AF65-F5344CB8AC3E}">
        <p14:creationId xmlns:p14="http://schemas.microsoft.com/office/powerpoint/2010/main" val="1932161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E823CAFE-9CF0-477F-8D63-949BABB6FEA5}" type="slidenum">
              <a:rPr lang="en-US" altLang="ko-KR"/>
              <a:pPr/>
              <a:t>3</a:t>
            </a:fld>
            <a:endParaRPr lang="en-US" altLang="ko-KR" sz="1000" dirty="0"/>
          </a:p>
        </p:txBody>
      </p:sp>
      <p:sp>
        <p:nvSpPr>
          <p:cNvPr id="1964034" name="Rectangle 2"/>
          <p:cNvSpPr>
            <a:spLocks noChangeArrowheads="1"/>
          </p:cNvSpPr>
          <p:nvPr/>
        </p:nvSpPr>
        <p:spPr bwMode="auto">
          <a:xfrm>
            <a:off x="914400" y="381000"/>
            <a:ext cx="67818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eaLnBrk="1" hangingPunct="1"/>
            <a:r>
              <a:rPr lang="en-US" altLang="ko-KR" sz="3600" b="1" dirty="0">
                <a:solidFill>
                  <a:srgbClr val="000099"/>
                </a:solidFill>
              </a:rPr>
              <a:t>What is the problem?</a:t>
            </a:r>
          </a:p>
        </p:txBody>
      </p:sp>
      <p:sp>
        <p:nvSpPr>
          <p:cNvPr id="1964035" name="Rectangle 3"/>
          <p:cNvSpPr>
            <a:spLocks noChangeArrowheads="1"/>
          </p:cNvSpPr>
          <p:nvPr/>
        </p:nvSpPr>
        <p:spPr bwMode="auto">
          <a:xfrm>
            <a:off x="250825" y="1268413"/>
            <a:ext cx="8713788" cy="4680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eaLnBrk="1" hangingPunct="1">
              <a:spcBef>
                <a:spcPct val="20000"/>
              </a:spcBef>
              <a:buClr>
                <a:schemeClr val="accent2"/>
              </a:buClr>
              <a:buSzPct val="75000"/>
              <a:buFont typeface="Monotype Sorts" pitchFamily="2" charset="2"/>
              <a:buChar char="u"/>
            </a:pPr>
            <a:r>
              <a:rPr kumimoji="0" lang="en-US" altLang="ko-KR" sz="2800" dirty="0"/>
              <a:t>Reducing </a:t>
            </a:r>
            <a:r>
              <a:rPr kumimoji="0" lang="en-US" altLang="ko-KR" sz="2800" dirty="0" err="1"/>
              <a:t>cwnd</a:t>
            </a:r>
            <a:r>
              <a:rPr kumimoji="0" lang="en-US" altLang="ko-KR" sz="2800" dirty="0"/>
              <a:t> make sense?</a:t>
            </a:r>
          </a:p>
          <a:p>
            <a:pPr marL="742950" lvl="1" indent="-285750" eaLnBrk="1" hangingPunct="1">
              <a:spcBef>
                <a:spcPct val="20000"/>
              </a:spcBef>
              <a:buClr>
                <a:schemeClr val="tx1"/>
              </a:buClr>
              <a:buFontTx/>
              <a:buChar char="–"/>
            </a:pPr>
            <a:r>
              <a:rPr lang="en-US" altLang="ko-KR" sz="2400" dirty="0"/>
              <a:t>On a CDMA channel, errors occur due to interference from other user, and due to noise</a:t>
            </a:r>
          </a:p>
          <a:p>
            <a:pPr marL="1143000" lvl="2" indent="-228600" eaLnBrk="1" hangingPunct="1">
              <a:spcBef>
                <a:spcPct val="20000"/>
              </a:spcBef>
              <a:buClr>
                <a:schemeClr val="tx1"/>
              </a:buClr>
              <a:buFontTx/>
              <a:buChar char="»"/>
            </a:pPr>
            <a:r>
              <a:rPr lang="en-US" altLang="ko-KR" sz="2000" dirty="0"/>
              <a:t>Interference due to other </a:t>
            </a:r>
            <a:r>
              <a:rPr lang="en-US" altLang="ko-KR" sz="2000" dirty="0" smtClean="0"/>
              <a:t>users: an </a:t>
            </a:r>
            <a:r>
              <a:rPr lang="en-US" altLang="ko-KR" sz="2000" dirty="0"/>
              <a:t>indication of congestion</a:t>
            </a:r>
            <a:r>
              <a:rPr lang="en-US" altLang="ko-KR" sz="2000" dirty="0" smtClean="0"/>
              <a:t>.</a:t>
            </a:r>
          </a:p>
          <a:p>
            <a:pPr marL="1600200" lvl="3" indent="-228600">
              <a:spcBef>
                <a:spcPct val="20000"/>
              </a:spcBef>
              <a:buClr>
                <a:schemeClr val="tx1"/>
              </a:buClr>
              <a:buFontTx/>
              <a:buChar char="»"/>
            </a:pPr>
            <a:r>
              <a:rPr lang="en-US" altLang="ko-KR" sz="2000" dirty="0" smtClean="0"/>
              <a:t> interference =&gt; transmission errors =&gt; appropriate to </a:t>
            </a:r>
            <a:r>
              <a:rPr lang="en-US" altLang="ko-KR" sz="2000" dirty="0"/>
              <a:t>reduce </a:t>
            </a:r>
            <a:r>
              <a:rPr lang="en-US" altLang="ko-KR" sz="2000" dirty="0" err="1"/>
              <a:t>cwnd</a:t>
            </a:r>
            <a:endParaRPr lang="en-US" altLang="ko-KR" sz="2000" dirty="0"/>
          </a:p>
          <a:p>
            <a:pPr marL="1143000" lvl="2" indent="-228600" eaLnBrk="1" hangingPunct="1">
              <a:spcBef>
                <a:spcPct val="20000"/>
              </a:spcBef>
              <a:buClr>
                <a:schemeClr val="tx1"/>
              </a:buClr>
              <a:buFontTx/>
              <a:buChar char="»"/>
            </a:pPr>
            <a:r>
              <a:rPr lang="en-US" altLang="ko-KR" sz="2000" dirty="0"/>
              <a:t>N</a:t>
            </a:r>
            <a:r>
              <a:rPr lang="en-US" altLang="ko-KR" sz="2000" dirty="0" smtClean="0"/>
              <a:t>oise </a:t>
            </a:r>
            <a:r>
              <a:rPr lang="en-US" altLang="ko-KR" sz="2000" dirty="0"/>
              <a:t>causes </a:t>
            </a:r>
            <a:r>
              <a:rPr lang="en-US" altLang="ko-KR" sz="2000" dirty="0" smtClean="0"/>
              <a:t>errors =&gt; </a:t>
            </a:r>
            <a:r>
              <a:rPr lang="en-US" altLang="ko-KR" sz="2000" dirty="0"/>
              <a:t>not appropriate to reduce </a:t>
            </a:r>
            <a:r>
              <a:rPr lang="en-US" altLang="ko-KR" sz="2000" dirty="0" err="1"/>
              <a:t>cwnd</a:t>
            </a:r>
            <a:r>
              <a:rPr lang="en-US" altLang="ko-KR" sz="2000" dirty="0"/>
              <a:t>.</a:t>
            </a:r>
          </a:p>
          <a:p>
            <a:pPr marL="742950" lvl="1" indent="-285750" eaLnBrk="1" hangingPunct="1">
              <a:spcBef>
                <a:spcPct val="20000"/>
              </a:spcBef>
              <a:buClr>
                <a:schemeClr val="tx1"/>
              </a:buClr>
              <a:buFontTx/>
              <a:buChar char="–"/>
            </a:pPr>
            <a:r>
              <a:rPr lang="en-US" altLang="ko-KR" sz="2400" dirty="0"/>
              <a:t>When a channel is in a bad state for a long duration</a:t>
            </a:r>
          </a:p>
          <a:p>
            <a:pPr marL="1143000" lvl="2" indent="-228600" eaLnBrk="1" hangingPunct="1">
              <a:spcBef>
                <a:spcPct val="20000"/>
              </a:spcBef>
              <a:buClr>
                <a:schemeClr val="tx1"/>
              </a:buClr>
              <a:buFontTx/>
              <a:buChar char="»"/>
            </a:pPr>
            <a:r>
              <a:rPr lang="en-US" altLang="ko-KR" sz="2000" dirty="0"/>
              <a:t>It might be better to let TCP </a:t>
            </a:r>
            <a:r>
              <a:rPr lang="en-US" altLang="ko-KR" sz="2000" dirty="0" err="1"/>
              <a:t>backoff</a:t>
            </a:r>
            <a:r>
              <a:rPr lang="en-US" altLang="ko-KR" sz="2000" dirty="0"/>
              <a:t>, so that it does not unnecessarily attempt retransmissions while the channel remains in the bad </a:t>
            </a:r>
            <a:r>
              <a:rPr lang="en-US" altLang="ko-KR" sz="2000" dirty="0" smtClean="0"/>
              <a:t>state</a:t>
            </a:r>
            <a:endParaRPr kumimoji="0" lang="en-US" altLang="ko-KR" sz="2000" dirty="0"/>
          </a:p>
        </p:txBody>
      </p:sp>
    </p:spTree>
    <p:extLst>
      <p:ext uri="{BB962C8B-B14F-4D97-AF65-F5344CB8AC3E}">
        <p14:creationId xmlns:p14="http://schemas.microsoft.com/office/powerpoint/2010/main" val="669042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슬라이드 번호 개체 틀 3"/>
          <p:cNvSpPr>
            <a:spLocks noGrp="1"/>
          </p:cNvSpPr>
          <p:nvPr>
            <p:ph type="sldNum" sz="quarter" idx="4294967295"/>
          </p:nvPr>
        </p:nvSpPr>
        <p:spPr>
          <a:xfrm>
            <a:off x="6773008" y="6240463"/>
            <a:ext cx="1905000" cy="457200"/>
          </a:xfrm>
          <a:prstGeom prst="rect">
            <a:avLst/>
          </a:prstGeom>
        </p:spPr>
        <p:txBody>
          <a:bodyPr/>
          <a:lstStyle/>
          <a:p>
            <a:fld id="{3935438B-9E78-4002-A578-3E9E1F37CD41}" type="slidenum">
              <a:rPr lang="en-US" altLang="ko-KR">
                <a:cs typeface="Arial" pitchFamily="34" charset="0"/>
              </a:rPr>
              <a:pPr/>
              <a:t>30</a:t>
            </a:fld>
            <a:endParaRPr lang="en-US" altLang="ko-KR" sz="1000">
              <a:cs typeface="Arial" pitchFamily="34" charset="0"/>
            </a:endParaRPr>
          </a:p>
        </p:txBody>
      </p:sp>
      <p:sp>
        <p:nvSpPr>
          <p:cNvPr id="798722" name="Rectangle 2"/>
          <p:cNvSpPr>
            <a:spLocks noGrp="1" noChangeArrowheads="1"/>
          </p:cNvSpPr>
          <p:nvPr>
            <p:ph type="title"/>
          </p:nvPr>
        </p:nvSpPr>
        <p:spPr>
          <a:solidFill>
            <a:schemeClr val="bg1"/>
          </a:solidFill>
          <a:ln/>
          <a:extLst>
            <a:ext uri="{91240B29-F687-4F45-9708-019B960494DF}">
              <a14:hiddenLine xmlns:a14="http://schemas.microsoft.com/office/drawing/2010/main" w="9525" cap="flat">
                <a:solidFill>
                  <a:schemeClr val="tx1"/>
                </a:solidFill>
                <a:prstDash val="dash"/>
                <a:miter lim="800000"/>
                <a:headEnd/>
                <a:tailEnd/>
              </a14:hiddenLine>
            </a:ext>
          </a:extLst>
        </p:spPr>
        <p:txBody>
          <a:bodyPr/>
          <a:lstStyle/>
          <a:p>
            <a:r>
              <a:rPr lang="en-US" altLang="ko-KR">
                <a:latin typeface="Arial" pitchFamily="34" charset="0"/>
                <a:cs typeface="Arial" pitchFamily="34" charset="0"/>
              </a:rPr>
              <a:t>Mobile Ad Hoc Networks</a:t>
            </a:r>
          </a:p>
        </p:txBody>
      </p:sp>
      <p:sp>
        <p:nvSpPr>
          <p:cNvPr id="798723" name="Rectangle 3"/>
          <p:cNvSpPr>
            <a:spLocks noGrp="1" noChangeArrowheads="1"/>
          </p:cNvSpPr>
          <p:nvPr>
            <p:ph type="body" idx="1"/>
          </p:nvPr>
        </p:nvSpPr>
        <p:spPr/>
        <p:txBody>
          <a:bodyPr/>
          <a:lstStyle/>
          <a:p>
            <a:r>
              <a:rPr lang="en-US" altLang="ko-KR" sz="2400" dirty="0">
                <a:latin typeface="Arial" pitchFamily="34" charset="0"/>
                <a:cs typeface="Arial" pitchFamily="34" charset="0"/>
              </a:rPr>
              <a:t>Mobility causes route changes</a:t>
            </a:r>
          </a:p>
        </p:txBody>
      </p:sp>
      <p:sp>
        <p:nvSpPr>
          <p:cNvPr id="798724" name="Oval 4"/>
          <p:cNvSpPr>
            <a:spLocks noChangeArrowheads="1"/>
          </p:cNvSpPr>
          <p:nvPr/>
        </p:nvSpPr>
        <p:spPr bwMode="auto">
          <a:xfrm>
            <a:off x="2057400" y="2667000"/>
            <a:ext cx="2209800" cy="2133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798725" name="Oval 5"/>
          <p:cNvSpPr>
            <a:spLocks noChangeArrowheads="1"/>
          </p:cNvSpPr>
          <p:nvPr/>
        </p:nvSpPr>
        <p:spPr bwMode="auto">
          <a:xfrm>
            <a:off x="2819400" y="3200400"/>
            <a:ext cx="2209800" cy="2133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798726" name="Oval 6"/>
          <p:cNvSpPr>
            <a:spLocks noChangeArrowheads="1"/>
          </p:cNvSpPr>
          <p:nvPr/>
        </p:nvSpPr>
        <p:spPr bwMode="auto">
          <a:xfrm>
            <a:off x="3048000" y="3657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798727" name="Oval 7"/>
          <p:cNvSpPr>
            <a:spLocks noChangeArrowheads="1"/>
          </p:cNvSpPr>
          <p:nvPr/>
        </p:nvSpPr>
        <p:spPr bwMode="auto">
          <a:xfrm>
            <a:off x="3810000" y="4114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798728" name="Oval 8"/>
          <p:cNvSpPr>
            <a:spLocks noChangeArrowheads="1"/>
          </p:cNvSpPr>
          <p:nvPr/>
        </p:nvSpPr>
        <p:spPr bwMode="auto">
          <a:xfrm>
            <a:off x="4648200" y="39624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798729" name="Oval 9"/>
          <p:cNvSpPr>
            <a:spLocks noChangeArrowheads="1"/>
          </p:cNvSpPr>
          <p:nvPr/>
        </p:nvSpPr>
        <p:spPr bwMode="auto">
          <a:xfrm>
            <a:off x="3657600" y="2971800"/>
            <a:ext cx="2209800" cy="2133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798730" name="Oval 10"/>
          <p:cNvSpPr>
            <a:spLocks noChangeArrowheads="1"/>
          </p:cNvSpPr>
          <p:nvPr/>
        </p:nvSpPr>
        <p:spPr bwMode="auto">
          <a:xfrm>
            <a:off x="6553200" y="3810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798731" name="Oval 11"/>
          <p:cNvSpPr>
            <a:spLocks noChangeArrowheads="1"/>
          </p:cNvSpPr>
          <p:nvPr/>
        </p:nvSpPr>
        <p:spPr bwMode="auto">
          <a:xfrm>
            <a:off x="7315200" y="42672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798732" name="Oval 12"/>
          <p:cNvSpPr>
            <a:spLocks noChangeArrowheads="1"/>
          </p:cNvSpPr>
          <p:nvPr/>
        </p:nvSpPr>
        <p:spPr bwMode="auto">
          <a:xfrm>
            <a:off x="8153400" y="4114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798733" name="Line 13"/>
          <p:cNvSpPr>
            <a:spLocks noChangeShapeType="1"/>
          </p:cNvSpPr>
          <p:nvPr/>
        </p:nvSpPr>
        <p:spPr bwMode="auto">
          <a:xfrm>
            <a:off x="6705600" y="3962400"/>
            <a:ext cx="609600" cy="3810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798734" name="Line 14"/>
          <p:cNvSpPr>
            <a:spLocks noChangeShapeType="1"/>
          </p:cNvSpPr>
          <p:nvPr/>
        </p:nvSpPr>
        <p:spPr bwMode="auto">
          <a:xfrm flipV="1">
            <a:off x="7467600" y="4191000"/>
            <a:ext cx="685800" cy="1524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798735" name="Oval 15"/>
          <p:cNvSpPr>
            <a:spLocks noChangeArrowheads="1"/>
          </p:cNvSpPr>
          <p:nvPr/>
        </p:nvSpPr>
        <p:spPr bwMode="auto">
          <a:xfrm>
            <a:off x="4191000" y="3657600"/>
            <a:ext cx="2209800" cy="2133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798736" name="Oval 16"/>
          <p:cNvSpPr>
            <a:spLocks noChangeArrowheads="1"/>
          </p:cNvSpPr>
          <p:nvPr/>
        </p:nvSpPr>
        <p:spPr bwMode="auto">
          <a:xfrm>
            <a:off x="5257800" y="46482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798737" name="Oval 17"/>
          <p:cNvSpPr>
            <a:spLocks noChangeArrowheads="1"/>
          </p:cNvSpPr>
          <p:nvPr/>
        </p:nvSpPr>
        <p:spPr bwMode="auto">
          <a:xfrm>
            <a:off x="8686800" y="4572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798738" name="Line 18"/>
          <p:cNvSpPr>
            <a:spLocks noChangeShapeType="1"/>
          </p:cNvSpPr>
          <p:nvPr/>
        </p:nvSpPr>
        <p:spPr bwMode="auto">
          <a:xfrm>
            <a:off x="8305800" y="4267200"/>
            <a:ext cx="457200" cy="304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Tree>
    <p:extLst>
      <p:ext uri="{BB962C8B-B14F-4D97-AF65-F5344CB8AC3E}">
        <p14:creationId xmlns:p14="http://schemas.microsoft.com/office/powerpoint/2010/main" val="3063014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3"/>
          <p:cNvSpPr>
            <a:spLocks noGrp="1"/>
          </p:cNvSpPr>
          <p:nvPr>
            <p:ph type="sldNum" sz="quarter" idx="4294967295"/>
          </p:nvPr>
        </p:nvSpPr>
        <p:spPr>
          <a:xfrm>
            <a:off x="6773008" y="6317085"/>
            <a:ext cx="1905000" cy="457200"/>
          </a:xfrm>
          <a:prstGeom prst="rect">
            <a:avLst/>
          </a:prstGeom>
        </p:spPr>
        <p:txBody>
          <a:bodyPr/>
          <a:lstStyle/>
          <a:p>
            <a:fld id="{9BF93266-A6B5-469A-80E9-17CA26D177E9}" type="slidenum">
              <a:rPr lang="en-US" altLang="ko-KR">
                <a:cs typeface="Arial" pitchFamily="34" charset="0"/>
              </a:rPr>
              <a:pPr/>
              <a:t>31</a:t>
            </a:fld>
            <a:endParaRPr lang="en-US" altLang="ko-KR" sz="1000">
              <a:cs typeface="Arial" pitchFamily="34" charset="0"/>
            </a:endParaRPr>
          </a:p>
        </p:txBody>
      </p:sp>
      <p:sp>
        <p:nvSpPr>
          <p:cNvPr id="800770" name="Rectangle 2"/>
          <p:cNvSpPr>
            <a:spLocks noGrp="1" noChangeArrowheads="1"/>
          </p:cNvSpPr>
          <p:nvPr>
            <p:ph type="title"/>
          </p:nvPr>
        </p:nvSpPr>
        <p:spPr>
          <a:xfrm>
            <a:off x="701675" y="549052"/>
            <a:ext cx="7451725" cy="647700"/>
          </a:xfrm>
        </p:spPr>
        <p:txBody>
          <a:bodyPr/>
          <a:lstStyle/>
          <a:p>
            <a:r>
              <a:rPr lang="en-US" altLang="ko-KR" sz="3200" dirty="0">
                <a:latin typeface="Arial" pitchFamily="34" charset="0"/>
                <a:cs typeface="Arial" pitchFamily="34" charset="0"/>
              </a:rPr>
              <a:t>Impact of Multi-Hop Wireless Paths</a:t>
            </a:r>
            <a:br>
              <a:rPr lang="en-US" altLang="ko-KR" sz="3200" dirty="0">
                <a:latin typeface="Arial" pitchFamily="34" charset="0"/>
                <a:cs typeface="Arial" pitchFamily="34" charset="0"/>
              </a:rPr>
            </a:br>
            <a:r>
              <a:rPr lang="en-US" altLang="ko-KR" sz="3200" dirty="0">
                <a:latin typeface="Arial" pitchFamily="34" charset="0"/>
                <a:cs typeface="Arial" pitchFamily="34" charset="0"/>
              </a:rPr>
              <a:t> </a:t>
            </a:r>
            <a:r>
              <a:rPr lang="en-US" altLang="ko-KR" sz="3200" dirty="0">
                <a:solidFill>
                  <a:schemeClr val="hlink"/>
                </a:solidFill>
                <a:latin typeface="Arial" pitchFamily="34" charset="0"/>
                <a:cs typeface="Arial" pitchFamily="34" charset="0"/>
              </a:rPr>
              <a:t>[Holland99]</a:t>
            </a:r>
            <a:endParaRPr lang="en-US" altLang="ko-KR" sz="3200" dirty="0">
              <a:latin typeface="Arial" pitchFamily="34" charset="0"/>
              <a:cs typeface="Arial" pitchFamily="34" charset="0"/>
            </a:endParaRPr>
          </a:p>
        </p:txBody>
      </p:sp>
      <p:graphicFrame>
        <p:nvGraphicFramePr>
          <p:cNvPr id="800771" name="Object 3"/>
          <p:cNvGraphicFramePr>
            <a:graphicFrameLocks noChangeAspect="1"/>
          </p:cNvGraphicFramePr>
          <p:nvPr>
            <p:extLst>
              <p:ext uri="{D42A27DB-BD31-4B8C-83A1-F6EECF244321}">
                <p14:modId xmlns:p14="http://schemas.microsoft.com/office/powerpoint/2010/main" val="3172823058"/>
              </p:ext>
            </p:extLst>
          </p:nvPr>
        </p:nvGraphicFramePr>
        <p:xfrm>
          <a:off x="1763688" y="2633106"/>
          <a:ext cx="5112568" cy="3360426"/>
        </p:xfrm>
        <a:graphic>
          <a:graphicData uri="http://schemas.openxmlformats.org/presentationml/2006/ole">
            <mc:AlternateContent xmlns:mc="http://schemas.openxmlformats.org/markup-compatibility/2006">
              <mc:Choice xmlns:v="urn:schemas-microsoft-com:vml" Requires="v">
                <p:oleObj spid="_x0000_s17480" name="차트" r:id="rId3" imgW="6096090" imgH="4067280" progId="MSGraph.Chart.8">
                  <p:embed followColorScheme="full"/>
                </p:oleObj>
              </mc:Choice>
              <mc:Fallback>
                <p:oleObj name="차트" r:id="rId3" imgW="6096090" imgH="4067280" progId="MSGraph.Chart.8">
                  <p:embed followColorScheme="full"/>
                  <p:pic>
                    <p:nvPicPr>
                      <p:cNvPr id="0" name=""/>
                      <p:cNvPicPr>
                        <a:picLocks noChangeAspect="1" noChangeArrowheads="1"/>
                      </p:cNvPicPr>
                      <p:nvPr/>
                    </p:nvPicPr>
                    <p:blipFill>
                      <a:blip r:embed="rId4"/>
                      <a:srcRect/>
                      <a:stretch>
                        <a:fillRect/>
                      </a:stretch>
                    </p:blipFill>
                    <p:spPr bwMode="auto">
                      <a:xfrm>
                        <a:off x="1763688" y="2633106"/>
                        <a:ext cx="5112568" cy="3360426"/>
                      </a:xfrm>
                      <a:prstGeom prst="rect">
                        <a:avLst/>
                      </a:prstGeom>
                      <a:noFill/>
                      <a:ln>
                        <a:noFill/>
                      </a:ln>
                      <a:effectLst/>
                    </p:spPr>
                  </p:pic>
                </p:oleObj>
              </mc:Fallback>
            </mc:AlternateContent>
          </a:graphicData>
        </a:graphic>
      </p:graphicFrame>
      <p:sp>
        <p:nvSpPr>
          <p:cNvPr id="800772" name="Text Box 4"/>
          <p:cNvSpPr txBox="1">
            <a:spLocks noChangeArrowheads="1"/>
          </p:cNvSpPr>
          <p:nvPr/>
        </p:nvSpPr>
        <p:spPr bwMode="auto">
          <a:xfrm>
            <a:off x="2025987" y="6072663"/>
            <a:ext cx="5122985" cy="396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0" lang="en-US" altLang="ko-KR" sz="2000" dirty="0">
                <a:cs typeface="Arial" pitchFamily="34" charset="0"/>
              </a:rPr>
              <a:t>TCP Throughput using 2 Mbps 802.11 MAC</a:t>
            </a:r>
          </a:p>
        </p:txBody>
      </p:sp>
      <p:sp>
        <p:nvSpPr>
          <p:cNvPr id="7" name="Rectangle 3"/>
          <p:cNvSpPr txBox="1">
            <a:spLocks noChangeArrowheads="1"/>
          </p:cNvSpPr>
          <p:nvPr/>
        </p:nvSpPr>
        <p:spPr bwMode="auto">
          <a:xfrm>
            <a:off x="179512" y="1295400"/>
            <a:ext cx="8583488" cy="1269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2075" tIns="46038" rIns="92075" bIns="46038" numCol="1" anchor="t" anchorCtr="0" compatLnSpc="1">
            <a:prstTxWarp prst="textNoShape">
              <a:avLst/>
            </a:prstTxWarp>
          </a:bodyPr>
          <a:lstStyle>
            <a:lvl1pPr marL="342900" indent="-342900" algn="l" rtl="0" eaLnBrk="0" fontAlgn="base" latinLnBrk="1" hangingPunct="0">
              <a:spcBef>
                <a:spcPct val="20000"/>
              </a:spcBef>
              <a:spcAft>
                <a:spcPct val="0"/>
              </a:spcAft>
              <a:buClr>
                <a:schemeClr val="accent2"/>
              </a:buClr>
              <a:buSzPct val="75000"/>
              <a:buFont typeface="Monotype Sorts" charset="2"/>
              <a:buChar char="u"/>
              <a:defRPr kumimoji="1" sz="2800">
                <a:solidFill>
                  <a:schemeClr val="tx1"/>
                </a:solidFill>
                <a:latin typeface="+mn-lt"/>
                <a:ea typeface="+mn-ea"/>
                <a:cs typeface="굴림" charset="0"/>
              </a:defRPr>
            </a:lvl1pPr>
            <a:lvl2pPr marL="742950" indent="-285750" algn="l" rtl="0" eaLnBrk="0" fontAlgn="base" latinLnBrk="1" hangingPunct="0">
              <a:spcBef>
                <a:spcPct val="20000"/>
              </a:spcBef>
              <a:spcAft>
                <a:spcPct val="0"/>
              </a:spcAft>
              <a:buClr>
                <a:schemeClr val="tx1"/>
              </a:buClr>
              <a:buChar char="–"/>
              <a:defRPr kumimoji="1" sz="2400">
                <a:solidFill>
                  <a:schemeClr val="tx1"/>
                </a:solidFill>
                <a:latin typeface="+mn-lt"/>
                <a:ea typeface="+mn-ea"/>
                <a:cs typeface="굴림" charset="0"/>
              </a:defRPr>
            </a:lvl2pPr>
            <a:lvl3pPr marL="1143000" indent="-228600" algn="l" rtl="0" eaLnBrk="0" fontAlgn="base" latinLnBrk="1" hangingPunct="0">
              <a:spcBef>
                <a:spcPct val="20000"/>
              </a:spcBef>
              <a:spcAft>
                <a:spcPct val="0"/>
              </a:spcAft>
              <a:buClr>
                <a:schemeClr val="tx1"/>
              </a:buClr>
              <a:buChar char="»"/>
              <a:defRPr kumimoji="1">
                <a:solidFill>
                  <a:schemeClr val="tx1"/>
                </a:solidFill>
                <a:latin typeface="+mn-lt"/>
                <a:ea typeface="+mn-ea"/>
                <a:cs typeface="굴림" charset="0"/>
              </a:defRPr>
            </a:lvl3pPr>
            <a:lvl4pPr marL="1600200" indent="-228600" algn="l" rtl="0" eaLnBrk="0" fontAlgn="base" latinLnBrk="1" hangingPunct="0">
              <a:spcBef>
                <a:spcPct val="20000"/>
              </a:spcBef>
              <a:spcAft>
                <a:spcPct val="0"/>
              </a:spcAft>
              <a:buClr>
                <a:schemeClr val="accent2"/>
              </a:buClr>
              <a:buSzPct val="65000"/>
              <a:buFont typeface="Monotype Sorts" charset="2"/>
              <a:buChar char="u"/>
              <a:defRPr kumimoji="1">
                <a:solidFill>
                  <a:schemeClr val="tx1"/>
                </a:solidFill>
                <a:latin typeface="+mn-lt"/>
                <a:ea typeface="+mn-ea"/>
                <a:cs typeface="굴림" charset="0"/>
              </a:defRPr>
            </a:lvl4pPr>
            <a:lvl5pPr marL="2057400" indent="-228600" algn="l" rtl="0" eaLnBrk="0" fontAlgn="base" latinLnBrk="1" hangingPunct="0">
              <a:spcBef>
                <a:spcPct val="20000"/>
              </a:spcBef>
              <a:spcAft>
                <a:spcPct val="0"/>
              </a:spcAft>
              <a:buClr>
                <a:schemeClr val="tx1"/>
              </a:buClr>
              <a:buChar char="–"/>
              <a:defRPr kumimoji="1">
                <a:solidFill>
                  <a:schemeClr val="tx1"/>
                </a:solidFill>
                <a:latin typeface="+mn-lt"/>
                <a:ea typeface="+mn-ea"/>
                <a:cs typeface="굴림" charset="0"/>
              </a:defRPr>
            </a:lvl5pPr>
            <a:lvl6pPr marL="2514600" indent="-228600" algn="l" rtl="0" fontAlgn="base" latinLnBrk="1">
              <a:spcBef>
                <a:spcPct val="20000"/>
              </a:spcBef>
              <a:spcAft>
                <a:spcPct val="0"/>
              </a:spcAft>
              <a:buClr>
                <a:schemeClr val="tx1"/>
              </a:buClr>
              <a:buChar char="–"/>
              <a:defRPr kumimoji="1">
                <a:solidFill>
                  <a:schemeClr val="tx1"/>
                </a:solidFill>
                <a:latin typeface="+mn-lt"/>
                <a:ea typeface="+mn-ea"/>
              </a:defRPr>
            </a:lvl6pPr>
            <a:lvl7pPr marL="2971800" indent="-228600" algn="l" rtl="0" fontAlgn="base" latinLnBrk="1">
              <a:spcBef>
                <a:spcPct val="20000"/>
              </a:spcBef>
              <a:spcAft>
                <a:spcPct val="0"/>
              </a:spcAft>
              <a:buClr>
                <a:schemeClr val="tx1"/>
              </a:buClr>
              <a:buChar char="–"/>
              <a:defRPr kumimoji="1">
                <a:solidFill>
                  <a:schemeClr val="tx1"/>
                </a:solidFill>
                <a:latin typeface="+mn-lt"/>
                <a:ea typeface="+mn-ea"/>
              </a:defRPr>
            </a:lvl7pPr>
            <a:lvl8pPr marL="3429000" indent="-228600" algn="l" rtl="0" fontAlgn="base" latinLnBrk="1">
              <a:spcBef>
                <a:spcPct val="20000"/>
              </a:spcBef>
              <a:spcAft>
                <a:spcPct val="0"/>
              </a:spcAft>
              <a:buClr>
                <a:schemeClr val="tx1"/>
              </a:buClr>
              <a:buChar char="–"/>
              <a:defRPr kumimoji="1">
                <a:solidFill>
                  <a:schemeClr val="tx1"/>
                </a:solidFill>
                <a:latin typeface="+mn-lt"/>
                <a:ea typeface="+mn-ea"/>
              </a:defRPr>
            </a:lvl8pPr>
            <a:lvl9pPr marL="3886200" indent="-228600" algn="l" rtl="0" fontAlgn="base" latinLnBrk="1">
              <a:spcBef>
                <a:spcPct val="20000"/>
              </a:spcBef>
              <a:spcAft>
                <a:spcPct val="0"/>
              </a:spcAft>
              <a:buClr>
                <a:schemeClr val="tx1"/>
              </a:buClr>
              <a:buChar char="–"/>
              <a:defRPr kumimoji="1">
                <a:solidFill>
                  <a:schemeClr val="tx1"/>
                </a:solidFill>
                <a:latin typeface="+mn-lt"/>
                <a:ea typeface="+mn-ea"/>
              </a:defRPr>
            </a:lvl9pPr>
          </a:lstStyle>
          <a:p>
            <a:r>
              <a:rPr lang="en-US" altLang="ko-KR" sz="2400" dirty="0" smtClean="0">
                <a:solidFill>
                  <a:srgbClr val="0000FF"/>
                </a:solidFill>
                <a:latin typeface="Arial" pitchFamily="34" charset="0"/>
                <a:cs typeface="Arial" pitchFamily="34" charset="0"/>
              </a:rPr>
              <a:t>Connections over multiple hops are at a disadvantage</a:t>
            </a:r>
            <a:r>
              <a:rPr lang="en-US" altLang="ko-KR" sz="2400" dirty="0" smtClean="0">
                <a:latin typeface="Arial" pitchFamily="34" charset="0"/>
                <a:cs typeface="Arial" pitchFamily="34" charset="0"/>
              </a:rPr>
              <a:t> compared to shorter connections,  because they have to contend for wireless access at each hop</a:t>
            </a:r>
            <a:endParaRPr lang="en-US" altLang="ko-KR" sz="2400" dirty="0">
              <a:latin typeface="Arial" pitchFamily="34" charset="0"/>
              <a:cs typeface="Arial" pitchFamily="34" charset="0"/>
            </a:endParaRPr>
          </a:p>
        </p:txBody>
      </p:sp>
    </p:spTree>
    <p:extLst>
      <p:ext uri="{BB962C8B-B14F-4D97-AF65-F5344CB8AC3E}">
        <p14:creationId xmlns:p14="http://schemas.microsoft.com/office/powerpoint/2010/main" val="1911452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슬라이드 번호 개체 틀 3"/>
          <p:cNvSpPr>
            <a:spLocks noGrp="1"/>
          </p:cNvSpPr>
          <p:nvPr>
            <p:ph type="sldNum" sz="quarter" idx="4294967295"/>
          </p:nvPr>
        </p:nvSpPr>
        <p:spPr>
          <a:xfrm>
            <a:off x="6773008" y="6240463"/>
            <a:ext cx="1905000" cy="457200"/>
          </a:xfrm>
          <a:prstGeom prst="rect">
            <a:avLst/>
          </a:prstGeom>
        </p:spPr>
        <p:txBody>
          <a:bodyPr/>
          <a:lstStyle/>
          <a:p>
            <a:fld id="{4C21B777-5780-49CE-BF94-F6CE8430AA5B}" type="slidenum">
              <a:rPr lang="en-US" altLang="ko-KR">
                <a:cs typeface="Arial" pitchFamily="34" charset="0"/>
              </a:rPr>
              <a:pPr/>
              <a:t>32</a:t>
            </a:fld>
            <a:endParaRPr lang="en-US" altLang="ko-KR" sz="1000">
              <a:cs typeface="Arial" pitchFamily="34" charset="0"/>
            </a:endParaRPr>
          </a:p>
        </p:txBody>
      </p:sp>
      <p:sp>
        <p:nvSpPr>
          <p:cNvPr id="803842" name="Rectangle 2"/>
          <p:cNvSpPr>
            <a:spLocks noGrp="1" noChangeArrowheads="1"/>
          </p:cNvSpPr>
          <p:nvPr>
            <p:ph type="title"/>
          </p:nvPr>
        </p:nvSpPr>
        <p:spPr>
          <a:xfrm>
            <a:off x="251520" y="332656"/>
            <a:ext cx="8712968" cy="647700"/>
          </a:xfrm>
        </p:spPr>
        <p:txBody>
          <a:bodyPr/>
          <a:lstStyle/>
          <a:p>
            <a:r>
              <a:rPr lang="en-US" altLang="ko-KR" dirty="0">
                <a:latin typeface="Arial" pitchFamily="34" charset="0"/>
                <a:cs typeface="Arial" pitchFamily="34" charset="0"/>
              </a:rPr>
              <a:t>Impact of Mobility: </a:t>
            </a:r>
            <a:r>
              <a:rPr lang="en-US" altLang="ko-KR" sz="2000" dirty="0">
                <a:solidFill>
                  <a:schemeClr val="tx1"/>
                </a:solidFill>
                <a:latin typeface="Arial" pitchFamily="34" charset="0"/>
                <a:cs typeface="Arial" pitchFamily="34" charset="0"/>
              </a:rPr>
              <a:t>TCP </a:t>
            </a:r>
            <a:r>
              <a:rPr lang="en-US" altLang="ko-KR" sz="2000" dirty="0" smtClean="0">
                <a:solidFill>
                  <a:schemeClr val="tx1"/>
                </a:solidFill>
                <a:latin typeface="Arial" pitchFamily="34" charset="0"/>
                <a:cs typeface="Arial" pitchFamily="34" charset="0"/>
              </a:rPr>
              <a:t>Throughput- new RENO</a:t>
            </a:r>
            <a:endParaRPr lang="en-US" altLang="ko-KR" dirty="0">
              <a:latin typeface="Arial" pitchFamily="34" charset="0"/>
              <a:cs typeface="Arial" pitchFamily="34" charset="0"/>
            </a:endParaRPr>
          </a:p>
        </p:txBody>
      </p:sp>
      <p:graphicFrame>
        <p:nvGraphicFramePr>
          <p:cNvPr id="803843" name="Object 3"/>
          <p:cNvGraphicFramePr>
            <a:graphicFrameLocks noGrp="1" noChangeAspect="1"/>
          </p:cNvGraphicFramePr>
          <p:nvPr>
            <p:ph type="body" idx="1"/>
            <p:extLst>
              <p:ext uri="{D42A27DB-BD31-4B8C-83A1-F6EECF244321}">
                <p14:modId xmlns:p14="http://schemas.microsoft.com/office/powerpoint/2010/main" val="3247417140"/>
              </p:ext>
            </p:extLst>
          </p:nvPr>
        </p:nvGraphicFramePr>
        <p:xfrm>
          <a:off x="1040904" y="1457618"/>
          <a:ext cx="5055096" cy="2742114"/>
        </p:xfrm>
        <a:graphic>
          <a:graphicData uri="http://schemas.openxmlformats.org/presentationml/2006/ole">
            <mc:AlternateContent xmlns:mc="http://schemas.openxmlformats.org/markup-compatibility/2006">
              <mc:Choice xmlns:v="urn:schemas-microsoft-com:vml" Requires="v">
                <p:oleObj spid="_x0000_s18526" name="Bitmap Image" r:id="rId3" imgW="2048161" imgH="1066667" progId="Paint.Picture">
                  <p:embed/>
                </p:oleObj>
              </mc:Choice>
              <mc:Fallback>
                <p:oleObj name="Bitmap Image" r:id="rId3" imgW="2048161" imgH="106666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0904" y="1457618"/>
                        <a:ext cx="5055096" cy="2742114"/>
                      </a:xfrm>
                      <a:prstGeom prst="rect">
                        <a:avLst/>
                      </a:prstGeom>
                    </p:spPr>
                  </p:pic>
                </p:oleObj>
              </mc:Fallback>
            </mc:AlternateContent>
          </a:graphicData>
        </a:graphic>
      </p:graphicFrame>
      <p:sp>
        <p:nvSpPr>
          <p:cNvPr id="803844" name="Text Box 4"/>
          <p:cNvSpPr txBox="1">
            <a:spLocks noChangeArrowheads="1"/>
          </p:cNvSpPr>
          <p:nvPr/>
        </p:nvSpPr>
        <p:spPr bwMode="auto">
          <a:xfrm>
            <a:off x="1979712" y="1598022"/>
            <a:ext cx="20537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ko-KR" sz="1400" dirty="0">
                <a:cs typeface="Arial" pitchFamily="34" charset="0"/>
              </a:rPr>
              <a:t>Ideal throughput (Kbps)</a:t>
            </a:r>
          </a:p>
        </p:txBody>
      </p:sp>
      <p:sp>
        <p:nvSpPr>
          <p:cNvPr id="803845" name="Text Box 5"/>
          <p:cNvSpPr txBox="1">
            <a:spLocks noChangeArrowheads="1"/>
          </p:cNvSpPr>
          <p:nvPr/>
        </p:nvSpPr>
        <p:spPr bwMode="auto">
          <a:xfrm rot="16194281">
            <a:off x="-2320" y="2561107"/>
            <a:ext cx="188384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ko-KR" sz="1400" dirty="0" smtClean="0">
                <a:cs typeface="Arial" pitchFamily="34" charset="0"/>
              </a:rPr>
              <a:t>measured </a:t>
            </a:r>
            <a:r>
              <a:rPr kumimoji="0" lang="en-US" altLang="ko-KR" sz="1400" dirty="0">
                <a:cs typeface="Arial" pitchFamily="34" charset="0"/>
              </a:rPr>
              <a:t>throughput</a:t>
            </a:r>
          </a:p>
        </p:txBody>
      </p:sp>
      <p:sp>
        <p:nvSpPr>
          <p:cNvPr id="803846" name="Line 6"/>
          <p:cNvSpPr>
            <a:spLocks noChangeShapeType="1"/>
          </p:cNvSpPr>
          <p:nvPr/>
        </p:nvSpPr>
        <p:spPr bwMode="auto">
          <a:xfrm>
            <a:off x="5436096" y="2376464"/>
            <a:ext cx="0" cy="3810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cs typeface="Arial" pitchFamily="34" charset="0"/>
            </a:endParaRPr>
          </a:p>
        </p:txBody>
      </p:sp>
      <p:sp>
        <p:nvSpPr>
          <p:cNvPr id="803847" name="Text Box 7"/>
          <p:cNvSpPr txBox="1">
            <a:spLocks noChangeArrowheads="1"/>
          </p:cNvSpPr>
          <p:nvPr/>
        </p:nvSpPr>
        <p:spPr bwMode="auto">
          <a:xfrm>
            <a:off x="1835696" y="1947446"/>
            <a:ext cx="68800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ko-KR" dirty="0">
                <a:cs typeface="Arial" pitchFamily="34" charset="0"/>
              </a:rPr>
              <a:t>2 m/s</a:t>
            </a:r>
          </a:p>
        </p:txBody>
      </p:sp>
      <p:sp>
        <p:nvSpPr>
          <p:cNvPr id="803848" name="Text Box 8"/>
          <p:cNvSpPr txBox="1">
            <a:spLocks noChangeArrowheads="1"/>
          </p:cNvSpPr>
          <p:nvPr/>
        </p:nvSpPr>
        <p:spPr bwMode="auto">
          <a:xfrm>
            <a:off x="4503286" y="1924091"/>
            <a:ext cx="7216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ko-KR" sz="1400" dirty="0">
                <a:cs typeface="Arial" pitchFamily="34" charset="0"/>
              </a:rPr>
              <a:t>10 m/s</a:t>
            </a:r>
          </a:p>
        </p:txBody>
      </p:sp>
      <p:graphicFrame>
        <p:nvGraphicFramePr>
          <p:cNvPr id="2" name="개체 1"/>
          <p:cNvGraphicFramePr>
            <a:graphicFrameLocks noGrp="1" noChangeAspect="1"/>
          </p:cNvGraphicFramePr>
          <p:nvPr>
            <p:extLst>
              <p:ext uri="{D42A27DB-BD31-4B8C-83A1-F6EECF244321}">
                <p14:modId xmlns:p14="http://schemas.microsoft.com/office/powerpoint/2010/main" val="2322259355"/>
              </p:ext>
            </p:extLst>
          </p:nvPr>
        </p:nvGraphicFramePr>
        <p:xfrm>
          <a:off x="1187624" y="4097525"/>
          <a:ext cx="5400600" cy="2634054"/>
        </p:xfrm>
        <a:graphic>
          <a:graphicData uri="http://schemas.openxmlformats.org/presentationml/2006/ole">
            <mc:AlternateContent xmlns:mc="http://schemas.openxmlformats.org/markup-compatibility/2006">
              <mc:Choice xmlns:v="urn:schemas-microsoft-com:vml" Requires="v">
                <p:oleObj spid="_x0000_s18527" name="Bitmap Image" r:id="rId5" imgW="2257740" imgH="1057423" progId="PBrush">
                  <p:embed/>
                </p:oleObj>
              </mc:Choice>
              <mc:Fallback>
                <p:oleObj name="Bitmap Image" r:id="rId5" imgW="2257740" imgH="1057423" progId="PBrush">
                  <p:embed/>
                  <p:pic>
                    <p:nvPicPr>
                      <p:cNvPr id="0" name="Object 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4" y="4097525"/>
                        <a:ext cx="5400600" cy="2634054"/>
                      </a:xfrm>
                      <a:prstGeom prst="rect">
                        <a:avLst/>
                      </a:prstGeom>
                      <a:noFill/>
                      <a:ln>
                        <a:noFill/>
                      </a:ln>
                    </p:spPr>
                  </p:pic>
                </p:oleObj>
              </mc:Fallback>
            </mc:AlternateContent>
          </a:graphicData>
        </a:graphic>
      </p:graphicFrame>
      <p:sp>
        <p:nvSpPr>
          <p:cNvPr id="11" name="Text Box 6"/>
          <p:cNvSpPr txBox="1">
            <a:spLocks noChangeArrowheads="1"/>
          </p:cNvSpPr>
          <p:nvPr/>
        </p:nvSpPr>
        <p:spPr bwMode="auto">
          <a:xfrm>
            <a:off x="1979712" y="4504481"/>
            <a:ext cx="77136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ko-KR" sz="1400">
                <a:cs typeface="Arial" pitchFamily="34" charset="0"/>
              </a:rPr>
              <a:t>20 m/s </a:t>
            </a:r>
          </a:p>
        </p:txBody>
      </p:sp>
      <p:sp>
        <p:nvSpPr>
          <p:cNvPr id="12" name="Text Box 7"/>
          <p:cNvSpPr txBox="1">
            <a:spLocks noChangeArrowheads="1"/>
          </p:cNvSpPr>
          <p:nvPr/>
        </p:nvSpPr>
        <p:spPr bwMode="auto">
          <a:xfrm>
            <a:off x="4572000" y="4633391"/>
            <a:ext cx="7216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ko-KR" sz="1400" dirty="0">
                <a:cs typeface="Arial" pitchFamily="34" charset="0"/>
              </a:rPr>
              <a:t>30 m/s</a:t>
            </a:r>
          </a:p>
        </p:txBody>
      </p:sp>
      <p:sp>
        <p:nvSpPr>
          <p:cNvPr id="3" name="TextBox 2"/>
          <p:cNvSpPr txBox="1"/>
          <p:nvPr/>
        </p:nvSpPr>
        <p:spPr>
          <a:xfrm>
            <a:off x="6300192" y="2077979"/>
            <a:ext cx="2627784" cy="1569660"/>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altLang="ko-KR" dirty="0" smtClean="0"/>
              <a:t>TCPW shows much better throughput than TCP new-RENO</a:t>
            </a:r>
          </a:p>
          <a:p>
            <a:pPr marL="285750" indent="-285750">
              <a:buFont typeface="Arial" panose="020B0604020202020204" pitchFamily="34" charset="0"/>
              <a:buChar char="•"/>
            </a:pPr>
            <a:r>
              <a:rPr lang="en-US" altLang="ko-KR" dirty="0" smtClean="0"/>
              <a:t>TCP Jersey also shows better </a:t>
            </a:r>
            <a:r>
              <a:rPr lang="en-US" altLang="ko-KR" dirty="0"/>
              <a:t>throughput than TCP </a:t>
            </a:r>
            <a:r>
              <a:rPr lang="en-US" altLang="ko-KR" dirty="0" smtClean="0"/>
              <a:t>new-RENO</a:t>
            </a:r>
          </a:p>
        </p:txBody>
      </p:sp>
    </p:spTree>
    <p:extLst>
      <p:ext uri="{BB962C8B-B14F-4D97-AF65-F5344CB8AC3E}">
        <p14:creationId xmlns:p14="http://schemas.microsoft.com/office/powerpoint/2010/main" val="1845505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슬라이드 번호 개체 틀 3"/>
          <p:cNvSpPr>
            <a:spLocks noGrp="1"/>
          </p:cNvSpPr>
          <p:nvPr>
            <p:ph type="sldNum" sz="quarter" idx="4294967295"/>
          </p:nvPr>
        </p:nvSpPr>
        <p:spPr>
          <a:xfrm>
            <a:off x="6773008" y="6240463"/>
            <a:ext cx="1905000" cy="457200"/>
          </a:xfrm>
          <a:prstGeom prst="rect">
            <a:avLst/>
          </a:prstGeom>
        </p:spPr>
        <p:txBody>
          <a:bodyPr/>
          <a:lstStyle/>
          <a:p>
            <a:fld id="{08FB459B-99BF-430D-AD4D-034280995E7B}" type="slidenum">
              <a:rPr lang="en-US" altLang="ko-KR">
                <a:cs typeface="Arial" pitchFamily="34" charset="0"/>
              </a:rPr>
              <a:pPr/>
              <a:t>33</a:t>
            </a:fld>
            <a:endParaRPr lang="en-US" altLang="ko-KR" sz="1000">
              <a:cs typeface="Arial" pitchFamily="34" charset="0"/>
            </a:endParaRPr>
          </a:p>
        </p:txBody>
      </p:sp>
      <p:sp>
        <p:nvSpPr>
          <p:cNvPr id="807952" name="Rectangle 16"/>
          <p:cNvSpPr>
            <a:spLocks noGrp="1" noChangeArrowheads="1"/>
          </p:cNvSpPr>
          <p:nvPr>
            <p:ph type="title"/>
          </p:nvPr>
        </p:nvSpPr>
        <p:spPr>
          <a:xfrm>
            <a:off x="360485" y="204789"/>
            <a:ext cx="7772400" cy="877887"/>
          </a:xfrm>
        </p:spPr>
        <p:txBody>
          <a:bodyPr/>
          <a:lstStyle/>
          <a:p>
            <a:r>
              <a:rPr lang="en-US" altLang="ko-KR">
                <a:latin typeface="Arial" pitchFamily="34" charset="0"/>
                <a:cs typeface="Arial" pitchFamily="34" charset="0"/>
              </a:rPr>
              <a:t>Why Does Throughput Degrade?</a:t>
            </a:r>
          </a:p>
        </p:txBody>
      </p:sp>
      <p:grpSp>
        <p:nvGrpSpPr>
          <p:cNvPr id="3" name="그룹 2"/>
          <p:cNvGrpSpPr/>
          <p:nvPr/>
        </p:nvGrpSpPr>
        <p:grpSpPr>
          <a:xfrm>
            <a:off x="723900" y="2132856"/>
            <a:ext cx="7810500" cy="4055220"/>
            <a:chOff x="533400" y="1169988"/>
            <a:chExt cx="8001000" cy="5018088"/>
          </a:xfrm>
        </p:grpSpPr>
        <p:grpSp>
          <p:nvGrpSpPr>
            <p:cNvPr id="807938" name="Group 2"/>
            <p:cNvGrpSpPr>
              <a:grpSpLocks/>
            </p:cNvGrpSpPr>
            <p:nvPr/>
          </p:nvGrpSpPr>
          <p:grpSpPr bwMode="auto">
            <a:xfrm>
              <a:off x="533400" y="1169988"/>
              <a:ext cx="2900363" cy="5018088"/>
              <a:chOff x="336" y="912"/>
              <a:chExt cx="1827" cy="3161"/>
            </a:xfrm>
          </p:grpSpPr>
          <p:sp>
            <p:nvSpPr>
              <p:cNvPr id="807939" name="Line 3"/>
              <p:cNvSpPr>
                <a:spLocks noChangeShapeType="1"/>
              </p:cNvSpPr>
              <p:nvPr/>
            </p:nvSpPr>
            <p:spPr bwMode="auto">
              <a:xfrm flipV="1">
                <a:off x="1104" y="1776"/>
                <a:ext cx="0" cy="48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sz="1200">
                  <a:cs typeface="Arial" pitchFamily="34" charset="0"/>
                </a:endParaRPr>
              </a:p>
            </p:txBody>
          </p:sp>
          <p:sp>
            <p:nvSpPr>
              <p:cNvPr id="807940" name="Text Box 4"/>
              <p:cNvSpPr txBox="1">
                <a:spLocks noChangeArrowheads="1"/>
              </p:cNvSpPr>
              <p:nvPr/>
            </p:nvSpPr>
            <p:spPr bwMode="auto">
              <a:xfrm>
                <a:off x="480" y="912"/>
                <a:ext cx="1072" cy="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ko-KR" dirty="0">
                    <a:cs typeface="Arial" pitchFamily="34" charset="0"/>
                  </a:rPr>
                  <a:t>mobility causes</a:t>
                </a:r>
              </a:p>
              <a:p>
                <a:pPr eaLnBrk="1" hangingPunct="1"/>
                <a:r>
                  <a:rPr kumimoji="0" lang="en-US" altLang="ko-KR" dirty="0">
                    <a:cs typeface="Arial" pitchFamily="34" charset="0"/>
                  </a:rPr>
                  <a:t>link breakage,</a:t>
                </a:r>
              </a:p>
              <a:p>
                <a:pPr eaLnBrk="1" hangingPunct="1"/>
                <a:r>
                  <a:rPr kumimoji="0" lang="en-US" altLang="ko-KR" dirty="0">
                    <a:cs typeface="Arial" pitchFamily="34" charset="0"/>
                  </a:rPr>
                  <a:t>resulting in route</a:t>
                </a:r>
              </a:p>
              <a:p>
                <a:pPr eaLnBrk="1" hangingPunct="1"/>
                <a:r>
                  <a:rPr kumimoji="0" lang="en-US" altLang="ko-KR" dirty="0">
                    <a:cs typeface="Arial" pitchFamily="34" charset="0"/>
                  </a:rPr>
                  <a:t>failure</a:t>
                </a:r>
              </a:p>
            </p:txBody>
          </p:sp>
          <p:sp>
            <p:nvSpPr>
              <p:cNvPr id="807941" name="Rectangle 5"/>
              <p:cNvSpPr>
                <a:spLocks noChangeArrowheads="1"/>
              </p:cNvSpPr>
              <p:nvPr/>
            </p:nvSpPr>
            <p:spPr bwMode="auto">
              <a:xfrm>
                <a:off x="576" y="2208"/>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807942" name="Rectangle 6"/>
              <p:cNvSpPr>
                <a:spLocks noChangeArrowheads="1"/>
              </p:cNvSpPr>
              <p:nvPr/>
            </p:nvSpPr>
            <p:spPr bwMode="auto">
              <a:xfrm>
                <a:off x="384" y="2208"/>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807943" name="Rectangle 7"/>
              <p:cNvSpPr>
                <a:spLocks noChangeArrowheads="1"/>
              </p:cNvSpPr>
              <p:nvPr/>
            </p:nvSpPr>
            <p:spPr bwMode="auto">
              <a:xfrm>
                <a:off x="768" y="2208"/>
                <a:ext cx="48" cy="144"/>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807944" name="Line 8"/>
              <p:cNvSpPr>
                <a:spLocks noChangeShapeType="1"/>
              </p:cNvSpPr>
              <p:nvPr/>
            </p:nvSpPr>
            <p:spPr bwMode="auto">
              <a:xfrm>
                <a:off x="336" y="2448"/>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sz="1200">
                  <a:cs typeface="Arial" pitchFamily="34" charset="0"/>
                </a:endParaRPr>
              </a:p>
            </p:txBody>
          </p:sp>
          <p:sp>
            <p:nvSpPr>
              <p:cNvPr id="807945" name="Rectangle 9"/>
              <p:cNvSpPr>
                <a:spLocks noChangeArrowheads="1"/>
              </p:cNvSpPr>
              <p:nvPr/>
            </p:nvSpPr>
            <p:spPr bwMode="auto">
              <a:xfrm>
                <a:off x="1200" y="2544"/>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807946" name="Rectangle 10"/>
              <p:cNvSpPr>
                <a:spLocks noChangeArrowheads="1"/>
              </p:cNvSpPr>
              <p:nvPr/>
            </p:nvSpPr>
            <p:spPr bwMode="auto">
              <a:xfrm>
                <a:off x="1344" y="2736"/>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807947" name="Rectangle 11"/>
              <p:cNvSpPr>
                <a:spLocks noChangeArrowheads="1"/>
              </p:cNvSpPr>
              <p:nvPr/>
            </p:nvSpPr>
            <p:spPr bwMode="auto">
              <a:xfrm>
                <a:off x="1440" y="2928"/>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807948" name="Rectangle 12"/>
              <p:cNvSpPr>
                <a:spLocks noChangeArrowheads="1"/>
              </p:cNvSpPr>
              <p:nvPr/>
            </p:nvSpPr>
            <p:spPr bwMode="auto">
              <a:xfrm>
                <a:off x="1536" y="3120"/>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807949" name="Rectangle 13"/>
              <p:cNvSpPr>
                <a:spLocks noChangeArrowheads="1"/>
              </p:cNvSpPr>
              <p:nvPr/>
            </p:nvSpPr>
            <p:spPr bwMode="auto">
              <a:xfrm>
                <a:off x="1632" y="3312"/>
                <a:ext cx="48" cy="144"/>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807950" name="Rectangle 14"/>
              <p:cNvSpPr>
                <a:spLocks noChangeArrowheads="1"/>
              </p:cNvSpPr>
              <p:nvPr/>
            </p:nvSpPr>
            <p:spPr bwMode="auto">
              <a:xfrm>
                <a:off x="1728" y="3504"/>
                <a:ext cx="48" cy="144"/>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807951" name="Text Box 15"/>
              <p:cNvSpPr txBox="1">
                <a:spLocks noChangeArrowheads="1"/>
              </p:cNvSpPr>
              <p:nvPr/>
            </p:nvSpPr>
            <p:spPr bwMode="auto">
              <a:xfrm>
                <a:off x="950" y="3705"/>
                <a:ext cx="1213"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ko-KR">
                    <a:cs typeface="Arial" pitchFamily="34" charset="0"/>
                  </a:rPr>
                  <a:t>TCP data and acks</a:t>
                </a:r>
              </a:p>
              <a:p>
                <a:pPr eaLnBrk="1" hangingPunct="1"/>
                <a:r>
                  <a:rPr kumimoji="0" lang="en-US" altLang="ko-KR">
                    <a:cs typeface="Arial" pitchFamily="34" charset="0"/>
                  </a:rPr>
                  <a:t>en route discarded</a:t>
                </a:r>
              </a:p>
            </p:txBody>
          </p:sp>
        </p:grpSp>
        <p:grpSp>
          <p:nvGrpSpPr>
            <p:cNvPr id="807953" name="Group 17"/>
            <p:cNvGrpSpPr>
              <a:grpSpLocks/>
            </p:cNvGrpSpPr>
            <p:nvPr/>
          </p:nvGrpSpPr>
          <p:grpSpPr bwMode="auto">
            <a:xfrm>
              <a:off x="3505200" y="1703388"/>
              <a:ext cx="5029200" cy="1905000"/>
              <a:chOff x="2208" y="1248"/>
              <a:chExt cx="3168" cy="1200"/>
            </a:xfrm>
          </p:grpSpPr>
          <p:sp>
            <p:nvSpPr>
              <p:cNvPr id="807954" name="Line 18"/>
              <p:cNvSpPr>
                <a:spLocks noChangeShapeType="1"/>
              </p:cNvSpPr>
              <p:nvPr/>
            </p:nvSpPr>
            <p:spPr bwMode="auto">
              <a:xfrm>
                <a:off x="2688" y="1776"/>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sz="1200">
                  <a:cs typeface="Arial" pitchFamily="34" charset="0"/>
                </a:endParaRPr>
              </a:p>
            </p:txBody>
          </p:sp>
          <p:sp>
            <p:nvSpPr>
              <p:cNvPr id="807955" name="Text Box 19"/>
              <p:cNvSpPr txBox="1">
                <a:spLocks noChangeArrowheads="1"/>
              </p:cNvSpPr>
              <p:nvPr/>
            </p:nvSpPr>
            <p:spPr bwMode="auto">
              <a:xfrm>
                <a:off x="2592" y="1248"/>
                <a:ext cx="177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ko-KR">
                    <a:cs typeface="Arial" pitchFamily="34" charset="0"/>
                  </a:rPr>
                  <a:t>TCP sender times out.</a:t>
                </a:r>
              </a:p>
              <a:p>
                <a:pPr eaLnBrk="1" hangingPunct="1"/>
                <a:r>
                  <a:rPr kumimoji="0" lang="en-US" altLang="ko-KR">
                    <a:cs typeface="Arial" pitchFamily="34" charset="0"/>
                  </a:rPr>
                  <a:t>Starts sending packets again</a:t>
                </a:r>
              </a:p>
            </p:txBody>
          </p:sp>
          <p:sp>
            <p:nvSpPr>
              <p:cNvPr id="807956" name="Line 20"/>
              <p:cNvSpPr>
                <a:spLocks noChangeShapeType="1"/>
              </p:cNvSpPr>
              <p:nvPr/>
            </p:nvSpPr>
            <p:spPr bwMode="auto">
              <a:xfrm>
                <a:off x="2208" y="2448"/>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sz="1200">
                  <a:cs typeface="Arial" pitchFamily="34" charset="0"/>
                </a:endParaRPr>
              </a:p>
            </p:txBody>
          </p:sp>
          <p:sp>
            <p:nvSpPr>
              <p:cNvPr id="807957" name="Rectangle 21"/>
              <p:cNvSpPr>
                <a:spLocks noChangeArrowheads="1"/>
              </p:cNvSpPr>
              <p:nvPr/>
            </p:nvSpPr>
            <p:spPr bwMode="auto">
              <a:xfrm>
                <a:off x="2784" y="2208"/>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807958" name="Rectangle 22"/>
              <p:cNvSpPr>
                <a:spLocks noChangeArrowheads="1"/>
              </p:cNvSpPr>
              <p:nvPr/>
            </p:nvSpPr>
            <p:spPr bwMode="auto">
              <a:xfrm>
                <a:off x="2976" y="2208"/>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807959" name="Rectangle 23"/>
              <p:cNvSpPr>
                <a:spLocks noChangeArrowheads="1"/>
              </p:cNvSpPr>
              <p:nvPr/>
            </p:nvSpPr>
            <p:spPr bwMode="auto">
              <a:xfrm>
                <a:off x="3168" y="2208"/>
                <a:ext cx="48" cy="144"/>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grpSp>
        <p:grpSp>
          <p:nvGrpSpPr>
            <p:cNvPr id="807960" name="Group 24"/>
            <p:cNvGrpSpPr>
              <a:grpSpLocks/>
            </p:cNvGrpSpPr>
            <p:nvPr/>
          </p:nvGrpSpPr>
          <p:grpSpPr bwMode="auto">
            <a:xfrm>
              <a:off x="1752600" y="1703388"/>
              <a:ext cx="2004155" cy="1905000"/>
              <a:chOff x="1104" y="1248"/>
              <a:chExt cx="1262" cy="1200"/>
            </a:xfrm>
          </p:grpSpPr>
          <p:sp>
            <p:nvSpPr>
              <p:cNvPr id="807961" name="Line 25"/>
              <p:cNvSpPr>
                <a:spLocks noChangeShapeType="1"/>
              </p:cNvSpPr>
              <p:nvPr/>
            </p:nvSpPr>
            <p:spPr bwMode="auto">
              <a:xfrm>
                <a:off x="1104" y="2448"/>
                <a:ext cx="1056" cy="0"/>
              </a:xfrm>
              <a:prstGeom prst="line">
                <a:avLst/>
              </a:prstGeom>
              <a:noFill/>
              <a:ln w="9525">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sz="1200">
                  <a:cs typeface="Arial" pitchFamily="34" charset="0"/>
                </a:endParaRPr>
              </a:p>
            </p:txBody>
          </p:sp>
          <p:sp>
            <p:nvSpPr>
              <p:cNvPr id="807962" name="Line 26"/>
              <p:cNvSpPr>
                <a:spLocks noChangeShapeType="1"/>
              </p:cNvSpPr>
              <p:nvPr/>
            </p:nvSpPr>
            <p:spPr bwMode="auto">
              <a:xfrm flipV="1">
                <a:off x="2160" y="1776"/>
                <a:ext cx="0" cy="48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sz="1200">
                  <a:cs typeface="Arial" pitchFamily="34" charset="0"/>
                </a:endParaRPr>
              </a:p>
            </p:txBody>
          </p:sp>
          <p:sp>
            <p:nvSpPr>
              <p:cNvPr id="807963" name="Text Box 27"/>
              <p:cNvSpPr txBox="1">
                <a:spLocks noChangeArrowheads="1"/>
              </p:cNvSpPr>
              <p:nvPr/>
            </p:nvSpPr>
            <p:spPr bwMode="auto">
              <a:xfrm>
                <a:off x="1776" y="1248"/>
                <a:ext cx="590"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ko-KR">
                    <a:cs typeface="Arial" pitchFamily="34" charset="0"/>
                  </a:rPr>
                  <a:t>Route is</a:t>
                </a:r>
              </a:p>
              <a:p>
                <a:pPr eaLnBrk="1" hangingPunct="1"/>
                <a:r>
                  <a:rPr kumimoji="0" lang="en-US" altLang="ko-KR">
                    <a:cs typeface="Arial" pitchFamily="34" charset="0"/>
                  </a:rPr>
                  <a:t>repaired</a:t>
                </a:r>
              </a:p>
            </p:txBody>
          </p:sp>
        </p:grpSp>
        <p:grpSp>
          <p:nvGrpSpPr>
            <p:cNvPr id="807964" name="Group 28"/>
            <p:cNvGrpSpPr>
              <a:grpSpLocks/>
            </p:cNvGrpSpPr>
            <p:nvPr/>
          </p:nvGrpSpPr>
          <p:grpSpPr bwMode="auto">
            <a:xfrm>
              <a:off x="1905001" y="3379791"/>
              <a:ext cx="3059716" cy="974725"/>
              <a:chOff x="1200" y="2304"/>
              <a:chExt cx="1927" cy="614"/>
            </a:xfrm>
          </p:grpSpPr>
          <p:grpSp>
            <p:nvGrpSpPr>
              <p:cNvPr id="807965" name="Group 29"/>
              <p:cNvGrpSpPr>
                <a:grpSpLocks/>
              </p:cNvGrpSpPr>
              <p:nvPr/>
            </p:nvGrpSpPr>
            <p:grpSpPr bwMode="auto">
              <a:xfrm>
                <a:off x="1200" y="2304"/>
                <a:ext cx="1536" cy="165"/>
                <a:chOff x="1152" y="2304"/>
                <a:chExt cx="1536" cy="165"/>
              </a:xfrm>
            </p:grpSpPr>
            <p:sp>
              <p:nvSpPr>
                <p:cNvPr id="807966" name="Line 30"/>
                <p:cNvSpPr>
                  <a:spLocks noChangeShapeType="1"/>
                </p:cNvSpPr>
                <p:nvPr/>
              </p:nvSpPr>
              <p:spPr bwMode="auto">
                <a:xfrm>
                  <a:off x="1152" y="2304"/>
                  <a:ext cx="1536" cy="0"/>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sz="1200">
                    <a:cs typeface="Arial" pitchFamily="34" charset="0"/>
                  </a:endParaRPr>
                </a:p>
              </p:txBody>
            </p:sp>
            <p:sp>
              <p:nvSpPr>
                <p:cNvPr id="807967" name="Text Box 31"/>
                <p:cNvSpPr txBox="1">
                  <a:spLocks noChangeArrowheads="1"/>
                </p:cNvSpPr>
                <p:nvPr/>
              </p:nvSpPr>
              <p:spPr bwMode="auto">
                <a:xfrm>
                  <a:off x="1440" y="2304"/>
                  <a:ext cx="772"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0" lang="en-US" altLang="ko-KR" sz="1100">
                      <a:solidFill>
                        <a:srgbClr val="990000"/>
                      </a:solidFill>
                      <a:cs typeface="Arial" pitchFamily="34" charset="0"/>
                    </a:rPr>
                    <a:t>No throughput</a:t>
                  </a:r>
                </a:p>
              </p:txBody>
            </p:sp>
          </p:grpSp>
          <p:sp>
            <p:nvSpPr>
              <p:cNvPr id="807968" name="Line 32"/>
              <p:cNvSpPr>
                <a:spLocks noChangeShapeType="1"/>
              </p:cNvSpPr>
              <p:nvPr/>
            </p:nvSpPr>
            <p:spPr bwMode="auto">
              <a:xfrm>
                <a:off x="2208" y="2592"/>
                <a:ext cx="576" cy="0"/>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807969" name="Text Box 33"/>
              <p:cNvSpPr txBox="1">
                <a:spLocks noChangeArrowheads="1"/>
              </p:cNvSpPr>
              <p:nvPr/>
            </p:nvSpPr>
            <p:spPr bwMode="auto">
              <a:xfrm>
                <a:off x="2246" y="2647"/>
                <a:ext cx="88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ko-KR" sz="1100">
                    <a:cs typeface="Arial" pitchFamily="34" charset="0"/>
                  </a:rPr>
                  <a:t>No throughput</a:t>
                </a:r>
              </a:p>
              <a:p>
                <a:pPr eaLnBrk="1" hangingPunct="1"/>
                <a:r>
                  <a:rPr kumimoji="0" lang="en-US" altLang="ko-KR" sz="1100">
                    <a:cs typeface="Arial" pitchFamily="34" charset="0"/>
                  </a:rPr>
                  <a:t>despite route repair</a:t>
                </a:r>
                <a:endParaRPr kumimoji="0" lang="en-US" altLang="ko-KR" sz="1800">
                  <a:cs typeface="Arial" pitchFamily="34" charset="0"/>
                </a:endParaRPr>
              </a:p>
            </p:txBody>
          </p:sp>
        </p:grpSp>
      </p:grpSp>
      <p:sp>
        <p:nvSpPr>
          <p:cNvPr id="2" name="직사각형 1"/>
          <p:cNvSpPr/>
          <p:nvPr/>
        </p:nvSpPr>
        <p:spPr>
          <a:xfrm>
            <a:off x="5580112" y="4340130"/>
            <a:ext cx="3456384" cy="2185214"/>
          </a:xfrm>
          <a:prstGeom prst="rect">
            <a:avLst/>
          </a:prstGeom>
          <a:ln>
            <a:solidFill>
              <a:schemeClr val="tx1"/>
            </a:solidFill>
          </a:ln>
        </p:spPr>
        <p:txBody>
          <a:bodyPr wrap="square">
            <a:spAutoFit/>
          </a:bodyPr>
          <a:lstStyle/>
          <a:p>
            <a:r>
              <a:rPr lang="en-US" altLang="ko-KR" dirty="0">
                <a:solidFill>
                  <a:srgbClr val="0000FF"/>
                </a:solidFill>
                <a:cs typeface="Arial" pitchFamily="34" charset="0"/>
              </a:rPr>
              <a:t>How to Improve Throughput</a:t>
            </a:r>
            <a:br>
              <a:rPr lang="en-US" altLang="ko-KR" dirty="0">
                <a:solidFill>
                  <a:srgbClr val="0000FF"/>
                </a:solidFill>
                <a:cs typeface="Arial" pitchFamily="34" charset="0"/>
              </a:rPr>
            </a:br>
            <a:r>
              <a:rPr lang="en-US" altLang="ko-KR" dirty="0">
                <a:solidFill>
                  <a:srgbClr val="0000FF"/>
                </a:solidFill>
                <a:cs typeface="Arial" pitchFamily="34" charset="0"/>
              </a:rPr>
              <a:t>(Bring Closer to Ideal</a:t>
            </a:r>
            <a:r>
              <a:rPr lang="en-US" altLang="ko-KR" dirty="0" smtClean="0">
                <a:solidFill>
                  <a:srgbClr val="0000FF"/>
                </a:solidFill>
                <a:cs typeface="Arial" pitchFamily="34" charset="0"/>
              </a:rPr>
              <a:t>)?</a:t>
            </a:r>
          </a:p>
          <a:p>
            <a:pPr marL="342900" indent="-342900">
              <a:buFont typeface="Arial" pitchFamily="34" charset="0"/>
              <a:buChar char="•"/>
            </a:pPr>
            <a:r>
              <a:rPr lang="en-US" altLang="ko-KR" sz="1400" dirty="0">
                <a:cs typeface="Arial" pitchFamily="34" charset="0"/>
              </a:rPr>
              <a:t>Network </a:t>
            </a:r>
            <a:r>
              <a:rPr lang="en-US" altLang="ko-KR" sz="1400" dirty="0" smtClean="0">
                <a:cs typeface="Arial" pitchFamily="34" charset="0"/>
              </a:rPr>
              <a:t>feedback: </a:t>
            </a:r>
            <a:r>
              <a:rPr lang="en-US" altLang="ko-KR" sz="1400" dirty="0" smtClean="0">
                <a:solidFill>
                  <a:srgbClr val="FF0000"/>
                </a:solidFill>
                <a:cs typeface="Arial" pitchFamily="34" charset="0"/>
              </a:rPr>
              <a:t>OK? X?</a:t>
            </a:r>
            <a:endParaRPr lang="en-US" altLang="ko-KR" sz="1400" dirty="0">
              <a:solidFill>
                <a:srgbClr val="FF0000"/>
              </a:solidFill>
              <a:cs typeface="Arial" pitchFamily="34" charset="0"/>
            </a:endParaRPr>
          </a:p>
          <a:p>
            <a:pPr marL="800100" lvl="1" indent="-342900">
              <a:buFont typeface="Wingdings" pitchFamily="2" charset="2"/>
              <a:buChar char="Ø"/>
            </a:pPr>
            <a:r>
              <a:rPr lang="en-US" altLang="ko-KR" sz="1200" dirty="0">
                <a:cs typeface="Arial" pitchFamily="34" charset="0"/>
              </a:rPr>
              <a:t>Inform TCP of route failure by explicit message</a:t>
            </a:r>
          </a:p>
          <a:p>
            <a:pPr marL="342900" indent="-342900">
              <a:buFont typeface="Arial" pitchFamily="34" charset="0"/>
              <a:buChar char="•"/>
            </a:pPr>
            <a:r>
              <a:rPr lang="en-US" altLang="ko-KR" sz="1400" dirty="0">
                <a:cs typeface="Arial" pitchFamily="34" charset="0"/>
              </a:rPr>
              <a:t>Let TCP know when route is repaired</a:t>
            </a:r>
          </a:p>
          <a:p>
            <a:pPr marL="800100" lvl="1" indent="-342900">
              <a:buFont typeface="Wingdings" pitchFamily="2" charset="2"/>
              <a:buChar char="Ø"/>
            </a:pPr>
            <a:r>
              <a:rPr lang="en-US" altLang="ko-KR" sz="1200" dirty="0">
                <a:cs typeface="Arial" pitchFamily="34" charset="0"/>
              </a:rPr>
              <a:t>Probing</a:t>
            </a:r>
          </a:p>
          <a:p>
            <a:pPr marL="800100" lvl="1" indent="-342900">
              <a:buFont typeface="Wingdings" pitchFamily="2" charset="2"/>
              <a:buChar char="Ø"/>
            </a:pPr>
            <a:r>
              <a:rPr lang="en-US" altLang="ko-KR" sz="1200" dirty="0">
                <a:cs typeface="Arial" pitchFamily="34" charset="0"/>
              </a:rPr>
              <a:t>Explicit notification</a:t>
            </a:r>
          </a:p>
          <a:p>
            <a:pPr marL="342900" indent="-342900">
              <a:buFont typeface="Arial" pitchFamily="34" charset="0"/>
              <a:buChar char="•"/>
            </a:pPr>
            <a:r>
              <a:rPr lang="en-US" altLang="ko-KR" sz="1400" dirty="0">
                <a:cs typeface="Arial" pitchFamily="34" charset="0"/>
              </a:rPr>
              <a:t>Reduces repeated TCP timeouts and </a:t>
            </a:r>
            <a:r>
              <a:rPr lang="en-US" altLang="ko-KR" sz="1400" dirty="0" err="1" smtClean="0">
                <a:cs typeface="Arial" pitchFamily="34" charset="0"/>
              </a:rPr>
              <a:t>backoff</a:t>
            </a:r>
            <a:endParaRPr lang="en-US" altLang="ko-KR" sz="1400" dirty="0">
              <a:cs typeface="Arial" pitchFamily="34" charset="0"/>
            </a:endParaRPr>
          </a:p>
        </p:txBody>
      </p:sp>
      <p:sp>
        <p:nvSpPr>
          <p:cNvPr id="37" name="Rectangle 3"/>
          <p:cNvSpPr txBox="1">
            <a:spLocks noChangeArrowheads="1"/>
          </p:cNvSpPr>
          <p:nvPr/>
        </p:nvSpPr>
        <p:spPr bwMode="auto">
          <a:xfrm>
            <a:off x="179512" y="1295400"/>
            <a:ext cx="8583488" cy="1269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2075" tIns="46038" rIns="92075" bIns="46038" numCol="1" anchor="t" anchorCtr="0" compatLnSpc="1">
            <a:prstTxWarp prst="textNoShape">
              <a:avLst/>
            </a:prstTxWarp>
          </a:bodyPr>
          <a:lstStyle>
            <a:lvl1pPr marL="342900" indent="-342900" algn="l" rtl="0" eaLnBrk="0" fontAlgn="base" latinLnBrk="1" hangingPunct="0">
              <a:spcBef>
                <a:spcPct val="20000"/>
              </a:spcBef>
              <a:spcAft>
                <a:spcPct val="0"/>
              </a:spcAft>
              <a:buClr>
                <a:schemeClr val="accent2"/>
              </a:buClr>
              <a:buSzPct val="75000"/>
              <a:buFont typeface="Monotype Sorts" charset="2"/>
              <a:buChar char="u"/>
              <a:defRPr kumimoji="1" sz="2800">
                <a:solidFill>
                  <a:schemeClr val="tx1"/>
                </a:solidFill>
                <a:latin typeface="+mn-lt"/>
                <a:ea typeface="+mn-ea"/>
                <a:cs typeface="굴림" charset="0"/>
              </a:defRPr>
            </a:lvl1pPr>
            <a:lvl2pPr marL="742950" indent="-285750" algn="l" rtl="0" eaLnBrk="0" fontAlgn="base" latinLnBrk="1" hangingPunct="0">
              <a:spcBef>
                <a:spcPct val="20000"/>
              </a:spcBef>
              <a:spcAft>
                <a:spcPct val="0"/>
              </a:spcAft>
              <a:buClr>
                <a:schemeClr val="tx1"/>
              </a:buClr>
              <a:buChar char="–"/>
              <a:defRPr kumimoji="1" sz="2400">
                <a:solidFill>
                  <a:schemeClr val="tx1"/>
                </a:solidFill>
                <a:latin typeface="+mn-lt"/>
                <a:ea typeface="+mn-ea"/>
                <a:cs typeface="굴림" charset="0"/>
              </a:defRPr>
            </a:lvl2pPr>
            <a:lvl3pPr marL="1143000" indent="-228600" algn="l" rtl="0" eaLnBrk="0" fontAlgn="base" latinLnBrk="1" hangingPunct="0">
              <a:spcBef>
                <a:spcPct val="20000"/>
              </a:spcBef>
              <a:spcAft>
                <a:spcPct val="0"/>
              </a:spcAft>
              <a:buClr>
                <a:schemeClr val="tx1"/>
              </a:buClr>
              <a:buChar char="»"/>
              <a:defRPr kumimoji="1">
                <a:solidFill>
                  <a:schemeClr val="tx1"/>
                </a:solidFill>
                <a:latin typeface="+mn-lt"/>
                <a:ea typeface="+mn-ea"/>
                <a:cs typeface="굴림" charset="0"/>
              </a:defRPr>
            </a:lvl3pPr>
            <a:lvl4pPr marL="1600200" indent="-228600" algn="l" rtl="0" eaLnBrk="0" fontAlgn="base" latinLnBrk="1" hangingPunct="0">
              <a:spcBef>
                <a:spcPct val="20000"/>
              </a:spcBef>
              <a:spcAft>
                <a:spcPct val="0"/>
              </a:spcAft>
              <a:buClr>
                <a:schemeClr val="accent2"/>
              </a:buClr>
              <a:buSzPct val="65000"/>
              <a:buFont typeface="Monotype Sorts" charset="2"/>
              <a:buChar char="u"/>
              <a:defRPr kumimoji="1">
                <a:solidFill>
                  <a:schemeClr val="tx1"/>
                </a:solidFill>
                <a:latin typeface="+mn-lt"/>
                <a:ea typeface="+mn-ea"/>
                <a:cs typeface="굴림" charset="0"/>
              </a:defRPr>
            </a:lvl4pPr>
            <a:lvl5pPr marL="2057400" indent="-228600" algn="l" rtl="0" eaLnBrk="0" fontAlgn="base" latinLnBrk="1" hangingPunct="0">
              <a:spcBef>
                <a:spcPct val="20000"/>
              </a:spcBef>
              <a:spcAft>
                <a:spcPct val="0"/>
              </a:spcAft>
              <a:buClr>
                <a:schemeClr val="tx1"/>
              </a:buClr>
              <a:buChar char="–"/>
              <a:defRPr kumimoji="1">
                <a:solidFill>
                  <a:schemeClr val="tx1"/>
                </a:solidFill>
                <a:latin typeface="+mn-lt"/>
                <a:ea typeface="+mn-ea"/>
                <a:cs typeface="굴림" charset="0"/>
              </a:defRPr>
            </a:lvl5pPr>
            <a:lvl6pPr marL="2514600" indent="-228600" algn="l" rtl="0" fontAlgn="base" latinLnBrk="1">
              <a:spcBef>
                <a:spcPct val="20000"/>
              </a:spcBef>
              <a:spcAft>
                <a:spcPct val="0"/>
              </a:spcAft>
              <a:buClr>
                <a:schemeClr val="tx1"/>
              </a:buClr>
              <a:buChar char="–"/>
              <a:defRPr kumimoji="1">
                <a:solidFill>
                  <a:schemeClr val="tx1"/>
                </a:solidFill>
                <a:latin typeface="+mn-lt"/>
                <a:ea typeface="+mn-ea"/>
              </a:defRPr>
            </a:lvl6pPr>
            <a:lvl7pPr marL="2971800" indent="-228600" algn="l" rtl="0" fontAlgn="base" latinLnBrk="1">
              <a:spcBef>
                <a:spcPct val="20000"/>
              </a:spcBef>
              <a:spcAft>
                <a:spcPct val="0"/>
              </a:spcAft>
              <a:buClr>
                <a:schemeClr val="tx1"/>
              </a:buClr>
              <a:buChar char="–"/>
              <a:defRPr kumimoji="1">
                <a:solidFill>
                  <a:schemeClr val="tx1"/>
                </a:solidFill>
                <a:latin typeface="+mn-lt"/>
                <a:ea typeface="+mn-ea"/>
              </a:defRPr>
            </a:lvl7pPr>
            <a:lvl8pPr marL="3429000" indent="-228600" algn="l" rtl="0" fontAlgn="base" latinLnBrk="1">
              <a:spcBef>
                <a:spcPct val="20000"/>
              </a:spcBef>
              <a:spcAft>
                <a:spcPct val="0"/>
              </a:spcAft>
              <a:buClr>
                <a:schemeClr val="tx1"/>
              </a:buClr>
              <a:buChar char="–"/>
              <a:defRPr kumimoji="1">
                <a:solidFill>
                  <a:schemeClr val="tx1"/>
                </a:solidFill>
                <a:latin typeface="+mn-lt"/>
                <a:ea typeface="+mn-ea"/>
              </a:defRPr>
            </a:lvl8pPr>
            <a:lvl9pPr marL="3886200" indent="-228600" algn="l" rtl="0" fontAlgn="base" latinLnBrk="1">
              <a:spcBef>
                <a:spcPct val="20000"/>
              </a:spcBef>
              <a:spcAft>
                <a:spcPct val="0"/>
              </a:spcAft>
              <a:buClr>
                <a:schemeClr val="tx1"/>
              </a:buClr>
              <a:buChar char="–"/>
              <a:defRPr kumimoji="1">
                <a:solidFill>
                  <a:schemeClr val="tx1"/>
                </a:solidFill>
                <a:latin typeface="+mn-lt"/>
                <a:ea typeface="+mn-ea"/>
              </a:defRPr>
            </a:lvl9pPr>
          </a:lstStyle>
          <a:p>
            <a:r>
              <a:rPr lang="en-US" altLang="ko-KR" sz="2000" dirty="0" smtClean="0">
                <a:solidFill>
                  <a:srgbClr val="0000FF"/>
                </a:solidFill>
                <a:latin typeface="Arial" pitchFamily="34" charset="0"/>
                <a:cs typeface="Arial" pitchFamily="34" charset="0"/>
              </a:rPr>
              <a:t>Why TCP fail in MANET?</a:t>
            </a:r>
          </a:p>
          <a:p>
            <a:pPr lvl="1"/>
            <a:r>
              <a:rPr lang="en-US" altLang="ko-KR" sz="1800" dirty="0" smtClean="0">
                <a:solidFill>
                  <a:srgbClr val="0000FF"/>
                </a:solidFill>
                <a:latin typeface="Arial" pitchFamily="34" charset="0"/>
                <a:cs typeface="Arial" pitchFamily="34" charset="0"/>
              </a:rPr>
              <a:t>TCP misinterprets route failure or wireless error as congestion</a:t>
            </a:r>
            <a:endParaRPr lang="en-US" altLang="ko-KR" sz="1800" dirty="0">
              <a:solidFill>
                <a:srgbClr val="0000FF"/>
              </a:solidFill>
              <a:latin typeface="Arial" pitchFamily="34" charset="0"/>
              <a:cs typeface="Arial" pitchFamily="34" charset="0"/>
            </a:endParaRPr>
          </a:p>
        </p:txBody>
      </p:sp>
    </p:spTree>
    <p:extLst>
      <p:ext uri="{BB962C8B-B14F-4D97-AF65-F5344CB8AC3E}">
        <p14:creationId xmlns:p14="http://schemas.microsoft.com/office/powerpoint/2010/main" val="815762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6773008" y="6240463"/>
            <a:ext cx="1905000" cy="457200"/>
          </a:xfrm>
          <a:prstGeom prst="rect">
            <a:avLst/>
          </a:prstGeom>
        </p:spPr>
        <p:txBody>
          <a:bodyPr/>
          <a:lstStyle/>
          <a:p>
            <a:fld id="{45B12AE3-4537-49F0-8DF8-22C89E086241}" type="slidenum">
              <a:rPr lang="en-US" altLang="ko-KR">
                <a:cs typeface="Arial" pitchFamily="34" charset="0"/>
              </a:rPr>
              <a:pPr/>
              <a:t>34</a:t>
            </a:fld>
            <a:endParaRPr lang="en-US" altLang="ko-KR" sz="1000">
              <a:cs typeface="Arial" pitchFamily="34" charset="0"/>
            </a:endParaRPr>
          </a:p>
        </p:txBody>
      </p:sp>
      <p:sp>
        <p:nvSpPr>
          <p:cNvPr id="817154" name="Rectangle 2"/>
          <p:cNvSpPr>
            <a:spLocks noGrp="1" noChangeArrowheads="1"/>
          </p:cNvSpPr>
          <p:nvPr>
            <p:ph type="title"/>
          </p:nvPr>
        </p:nvSpPr>
        <p:spPr>
          <a:xfrm>
            <a:off x="179512" y="477044"/>
            <a:ext cx="8784976" cy="647700"/>
          </a:xfrm>
        </p:spPr>
        <p:txBody>
          <a:bodyPr/>
          <a:lstStyle/>
          <a:p>
            <a:r>
              <a:rPr lang="en-US" altLang="ko-KR" sz="3200" dirty="0" smtClean="0">
                <a:latin typeface="Arial" pitchFamily="34" charset="0"/>
                <a:cs typeface="Arial" pitchFamily="34" charset="0"/>
              </a:rPr>
              <a:t>Explicit Notification: Network Feedback</a:t>
            </a:r>
            <a:endParaRPr lang="en-US" altLang="ko-KR" sz="3200" dirty="0">
              <a:latin typeface="Arial" pitchFamily="34" charset="0"/>
              <a:cs typeface="Arial" pitchFamily="34" charset="0"/>
            </a:endParaRPr>
          </a:p>
        </p:txBody>
      </p:sp>
      <p:sp>
        <p:nvSpPr>
          <p:cNvPr id="817155" name="Rectangle 3"/>
          <p:cNvSpPr>
            <a:spLocks noGrp="1" noChangeArrowheads="1"/>
          </p:cNvSpPr>
          <p:nvPr>
            <p:ph type="body" idx="1"/>
          </p:nvPr>
        </p:nvSpPr>
        <p:spPr>
          <a:xfrm>
            <a:off x="251520" y="1295400"/>
            <a:ext cx="8511480" cy="4495800"/>
          </a:xfrm>
        </p:spPr>
        <p:txBody>
          <a:bodyPr/>
          <a:lstStyle/>
          <a:p>
            <a:r>
              <a:rPr lang="en-US" altLang="ko-KR" sz="2400" dirty="0" smtClean="0">
                <a:latin typeface="Arial" pitchFamily="34" charset="0"/>
                <a:cs typeface="Arial" pitchFamily="34" charset="0"/>
              </a:rPr>
              <a:t>Need cross layer information exchange</a:t>
            </a:r>
          </a:p>
          <a:p>
            <a:pPr lvl="1"/>
            <a:r>
              <a:rPr lang="en-US" altLang="ko-KR" sz="2000" dirty="0" smtClean="0">
                <a:latin typeface="Arial" pitchFamily="34" charset="0"/>
                <a:cs typeface="Arial" pitchFamily="34" charset="0"/>
              </a:rPr>
              <a:t>Feedback (when routes break and repair)</a:t>
            </a:r>
          </a:p>
          <a:p>
            <a:r>
              <a:rPr lang="en-US" altLang="ko-KR" sz="2400" dirty="0" smtClean="0">
                <a:latin typeface="Arial" pitchFamily="34" charset="0"/>
                <a:cs typeface="Arial" pitchFamily="34" charset="0"/>
              </a:rPr>
              <a:t>Need modification of layer 3&amp;4</a:t>
            </a:r>
          </a:p>
          <a:p>
            <a:r>
              <a:rPr lang="en-US" altLang="ko-KR" sz="2400" dirty="0" smtClean="0">
                <a:latin typeface="Arial" pitchFamily="34" charset="0"/>
                <a:cs typeface="Arial" pitchFamily="34" charset="0"/>
              </a:rPr>
              <a:t>Or provide failure notification</a:t>
            </a:r>
          </a:p>
          <a:p>
            <a:pPr lvl="1"/>
            <a:r>
              <a:rPr lang="en-US" altLang="ko-KR" sz="2000" dirty="0" smtClean="0">
                <a:latin typeface="Arial" pitchFamily="34" charset="0"/>
                <a:cs typeface="Arial" pitchFamily="34" charset="0"/>
              </a:rPr>
              <a:t>ICMP “host unreachable” </a:t>
            </a:r>
            <a:r>
              <a:rPr lang="en-US" altLang="ko-KR" sz="2000" dirty="0" smtClean="0">
                <a:latin typeface="Arial" pitchFamily="34" charset="0"/>
                <a:cs typeface="Arial" pitchFamily="34" charset="0"/>
                <a:sym typeface="Wingdings" panose="05000000000000000000" pitchFamily="2" charset="2"/>
              </a:rPr>
              <a:t> TCP: suspend retransmission timer</a:t>
            </a:r>
            <a:endParaRPr lang="en-US" altLang="ko-KR" sz="2000" dirty="0">
              <a:latin typeface="Arial" pitchFamily="34" charset="0"/>
              <a:cs typeface="Arial" pitchFamily="34" charset="0"/>
            </a:endParaRPr>
          </a:p>
        </p:txBody>
      </p:sp>
      <p:graphicFrame>
        <p:nvGraphicFramePr>
          <p:cNvPr id="2" name="개체 1"/>
          <p:cNvGraphicFramePr>
            <a:graphicFrameLocks noChangeAspect="1"/>
          </p:cNvGraphicFramePr>
          <p:nvPr>
            <p:extLst>
              <p:ext uri="{D42A27DB-BD31-4B8C-83A1-F6EECF244321}">
                <p14:modId xmlns:p14="http://schemas.microsoft.com/office/powerpoint/2010/main" val="2128286417"/>
              </p:ext>
            </p:extLst>
          </p:nvPr>
        </p:nvGraphicFramePr>
        <p:xfrm>
          <a:off x="3347864" y="3675206"/>
          <a:ext cx="3609876" cy="2609623"/>
        </p:xfrm>
        <a:graphic>
          <a:graphicData uri="http://schemas.openxmlformats.org/presentationml/2006/ole">
            <mc:AlternateContent xmlns:mc="http://schemas.openxmlformats.org/markup-compatibility/2006">
              <mc:Choice xmlns:v="urn:schemas-microsoft-com:vml" Requires="v">
                <p:oleObj spid="_x0000_s26697" name="차트" r:id="rId3" imgW="6096090" imgH="4067280" progId="MSGraph.Chart.8">
                  <p:embed followColorScheme="full"/>
                </p:oleObj>
              </mc:Choice>
              <mc:Fallback>
                <p:oleObj name="차트" r:id="rId3" imgW="6096090" imgH="4067280"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3675206"/>
                        <a:ext cx="3609876" cy="2609623"/>
                      </a:xfrm>
                      <a:prstGeom prst="rect">
                        <a:avLst/>
                      </a:prstGeom>
                      <a:noFill/>
                      <a:ln>
                        <a:noFill/>
                      </a:ln>
                      <a:effectLst/>
                    </p:spPr>
                  </p:pic>
                </p:oleObj>
              </mc:Fallback>
            </mc:AlternateContent>
          </a:graphicData>
        </a:graphic>
      </p:graphicFrame>
      <p:sp>
        <p:nvSpPr>
          <p:cNvPr id="3" name="직사각형 2"/>
          <p:cNvSpPr/>
          <p:nvPr/>
        </p:nvSpPr>
        <p:spPr>
          <a:xfrm>
            <a:off x="2915816" y="6186790"/>
            <a:ext cx="4592924" cy="338554"/>
          </a:xfrm>
          <a:prstGeom prst="rect">
            <a:avLst/>
          </a:prstGeom>
        </p:spPr>
        <p:txBody>
          <a:bodyPr wrap="none">
            <a:spAutoFit/>
          </a:bodyPr>
          <a:lstStyle/>
          <a:p>
            <a:r>
              <a:rPr lang="en-US" altLang="ko-KR" dirty="0">
                <a:cs typeface="Arial" pitchFamily="34" charset="0"/>
              </a:rPr>
              <a:t>Performance with Explicit Notification</a:t>
            </a:r>
            <a:r>
              <a:rPr lang="en-US" altLang="ko-KR" dirty="0">
                <a:solidFill>
                  <a:schemeClr val="hlink"/>
                </a:solidFill>
                <a:cs typeface="Arial" pitchFamily="34" charset="0"/>
              </a:rPr>
              <a:t>[Holland99]</a:t>
            </a:r>
            <a:endParaRPr lang="ko-KR" altLang="en-US" dirty="0"/>
          </a:p>
        </p:txBody>
      </p:sp>
    </p:spTree>
    <p:extLst>
      <p:ext uri="{BB962C8B-B14F-4D97-AF65-F5344CB8AC3E}">
        <p14:creationId xmlns:p14="http://schemas.microsoft.com/office/powerpoint/2010/main" val="4057989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슬라이드 번호 개체 틀 3"/>
          <p:cNvSpPr>
            <a:spLocks noGrp="1"/>
          </p:cNvSpPr>
          <p:nvPr>
            <p:ph type="sldNum" sz="quarter" idx="4294967295"/>
          </p:nvPr>
        </p:nvSpPr>
        <p:spPr>
          <a:xfrm>
            <a:off x="6773008" y="6240463"/>
            <a:ext cx="1905000" cy="457200"/>
          </a:xfrm>
          <a:prstGeom prst="rect">
            <a:avLst/>
          </a:prstGeom>
        </p:spPr>
        <p:txBody>
          <a:bodyPr/>
          <a:lstStyle/>
          <a:p>
            <a:fld id="{69770E14-A12D-48CB-B79F-33CF20D807B2}" type="slidenum">
              <a:rPr lang="en-US" altLang="ko-KR">
                <a:cs typeface="Arial" pitchFamily="34" charset="0"/>
              </a:rPr>
              <a:pPr/>
              <a:t>35</a:t>
            </a:fld>
            <a:endParaRPr lang="en-US" altLang="ko-KR" sz="1000">
              <a:cs typeface="Arial" pitchFamily="34" charset="0"/>
            </a:endParaRPr>
          </a:p>
        </p:txBody>
      </p:sp>
      <p:sp>
        <p:nvSpPr>
          <p:cNvPr id="814082" name="Rectangle 2"/>
          <p:cNvSpPr>
            <a:spLocks noGrp="1" noChangeArrowheads="1"/>
          </p:cNvSpPr>
          <p:nvPr>
            <p:ph type="title"/>
          </p:nvPr>
        </p:nvSpPr>
        <p:spPr>
          <a:xfrm>
            <a:off x="107505" y="400050"/>
            <a:ext cx="8856984" cy="647700"/>
          </a:xfrm>
        </p:spPr>
        <p:txBody>
          <a:bodyPr/>
          <a:lstStyle/>
          <a:p>
            <a:r>
              <a:rPr lang="en-US" altLang="ko-KR" dirty="0">
                <a:latin typeface="Arial" pitchFamily="34" charset="0"/>
                <a:cs typeface="Arial" pitchFamily="34" charset="0"/>
              </a:rPr>
              <a:t>Performance </a:t>
            </a:r>
            <a:r>
              <a:rPr lang="en-US" altLang="ko-KR" dirty="0" smtClean="0">
                <a:latin typeface="Arial" pitchFamily="34" charset="0"/>
                <a:cs typeface="Arial" pitchFamily="34" charset="0"/>
              </a:rPr>
              <a:t>Improvement(not enough)</a:t>
            </a:r>
            <a:endParaRPr lang="en-US" altLang="ko-KR" dirty="0">
              <a:latin typeface="Arial" pitchFamily="34" charset="0"/>
              <a:cs typeface="Arial" pitchFamily="34" charset="0"/>
            </a:endParaRPr>
          </a:p>
        </p:txBody>
      </p:sp>
      <p:graphicFrame>
        <p:nvGraphicFramePr>
          <p:cNvPr id="814083" name="Object 3"/>
          <p:cNvGraphicFramePr>
            <a:graphicFrameLocks noGrp="1" noChangeAspect="1"/>
          </p:cNvGraphicFramePr>
          <p:nvPr>
            <p:ph type="body" idx="1"/>
            <p:extLst>
              <p:ext uri="{D42A27DB-BD31-4B8C-83A1-F6EECF244321}">
                <p14:modId xmlns:p14="http://schemas.microsoft.com/office/powerpoint/2010/main" val="1331994384"/>
              </p:ext>
            </p:extLst>
          </p:nvPr>
        </p:nvGraphicFramePr>
        <p:xfrm>
          <a:off x="5105400" y="1450975"/>
          <a:ext cx="3657600" cy="3962400"/>
        </p:xfrm>
        <a:graphic>
          <a:graphicData uri="http://schemas.openxmlformats.org/presentationml/2006/ole">
            <mc:AlternateContent xmlns:mc="http://schemas.openxmlformats.org/markup-compatibility/2006">
              <mc:Choice xmlns:v="urn:schemas-microsoft-com:vml" Requires="v">
                <p:oleObj spid="_x0000_s22672" name="Bitmap Image" r:id="rId3" imgW="914286" imgH="914286" progId="Paint.Picture">
                  <p:embed/>
                </p:oleObj>
              </mc:Choice>
              <mc:Fallback>
                <p:oleObj name="Bitmap Image" r:id="rId3" imgW="914286" imgH="91428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450975"/>
                        <a:ext cx="3657600" cy="3962400"/>
                      </a:xfrm>
                      <a:prstGeom prst="rect">
                        <a:avLst/>
                      </a:prstGeom>
                    </p:spPr>
                  </p:pic>
                </p:oleObj>
              </mc:Fallback>
            </mc:AlternateContent>
          </a:graphicData>
        </a:graphic>
      </p:graphicFrame>
      <p:graphicFrame>
        <p:nvGraphicFramePr>
          <p:cNvPr id="814084" name="Object 4"/>
          <p:cNvGraphicFramePr>
            <a:graphicFrameLocks noChangeAspect="1"/>
          </p:cNvGraphicFramePr>
          <p:nvPr>
            <p:extLst>
              <p:ext uri="{D42A27DB-BD31-4B8C-83A1-F6EECF244321}">
                <p14:modId xmlns:p14="http://schemas.microsoft.com/office/powerpoint/2010/main" val="4132430208"/>
              </p:ext>
            </p:extLst>
          </p:nvPr>
        </p:nvGraphicFramePr>
        <p:xfrm>
          <a:off x="1134208" y="1679576"/>
          <a:ext cx="3448050" cy="3694113"/>
        </p:xfrm>
        <a:graphic>
          <a:graphicData uri="http://schemas.openxmlformats.org/presentationml/2006/ole">
            <mc:AlternateContent xmlns:mc="http://schemas.openxmlformats.org/markup-compatibility/2006">
              <mc:Choice xmlns:v="urn:schemas-microsoft-com:vml" Requires="v">
                <p:oleObj spid="_x0000_s22673" name="Bitmap Image" r:id="rId5" imgW="866896" imgH="857143" progId="Paint.Picture">
                  <p:embed/>
                </p:oleObj>
              </mc:Choice>
              <mc:Fallback>
                <p:oleObj name="Bitmap Image" r:id="rId5" imgW="866896" imgH="857143"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4208" y="1679576"/>
                        <a:ext cx="3448050" cy="3694113"/>
                      </a:xfrm>
                      <a:prstGeom prst="rect">
                        <a:avLst/>
                      </a:prstGeom>
                      <a:noFill/>
                      <a:ln>
                        <a:noFill/>
                      </a:ln>
                      <a:effectLst/>
                      <a:extLst/>
                    </p:spPr>
                  </p:pic>
                </p:oleObj>
              </mc:Fallback>
            </mc:AlternateContent>
          </a:graphicData>
        </a:graphic>
      </p:graphicFrame>
      <p:sp>
        <p:nvSpPr>
          <p:cNvPr id="814085" name="Text Box 5"/>
          <p:cNvSpPr txBox="1">
            <a:spLocks noChangeArrowheads="1"/>
          </p:cNvSpPr>
          <p:nvPr/>
        </p:nvSpPr>
        <p:spPr bwMode="auto">
          <a:xfrm>
            <a:off x="1752600" y="1527176"/>
            <a:ext cx="239200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ko-KR" sz="2400">
                <a:cs typeface="Arial" pitchFamily="34" charset="0"/>
              </a:rPr>
              <a:t>Without network</a:t>
            </a:r>
          </a:p>
          <a:p>
            <a:pPr eaLnBrk="1" hangingPunct="1"/>
            <a:r>
              <a:rPr kumimoji="0" lang="en-US" altLang="ko-KR" sz="2400">
                <a:cs typeface="Arial" pitchFamily="34" charset="0"/>
              </a:rPr>
              <a:t>feedback</a:t>
            </a:r>
          </a:p>
        </p:txBody>
      </p:sp>
      <p:sp>
        <p:nvSpPr>
          <p:cNvPr id="814086" name="Text Box 6"/>
          <p:cNvSpPr txBox="1">
            <a:spLocks noChangeArrowheads="1"/>
          </p:cNvSpPr>
          <p:nvPr/>
        </p:nvSpPr>
        <p:spPr bwMode="auto">
          <a:xfrm>
            <a:off x="3585797" y="5289551"/>
            <a:ext cx="18614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ko-KR" sz="2400" dirty="0" smtClean="0">
                <a:cs typeface="Arial" pitchFamily="34" charset="0"/>
              </a:rPr>
              <a:t>2 </a:t>
            </a:r>
            <a:r>
              <a:rPr kumimoji="0" lang="en-US" altLang="ko-KR" sz="2400" dirty="0">
                <a:cs typeface="Arial" pitchFamily="34" charset="0"/>
              </a:rPr>
              <a:t>m/s speed</a:t>
            </a:r>
          </a:p>
        </p:txBody>
      </p:sp>
      <p:sp>
        <p:nvSpPr>
          <p:cNvPr id="814087" name="Text Box 7"/>
          <p:cNvSpPr txBox="1">
            <a:spLocks noChangeArrowheads="1"/>
          </p:cNvSpPr>
          <p:nvPr/>
        </p:nvSpPr>
        <p:spPr bwMode="auto">
          <a:xfrm>
            <a:off x="5943600" y="1527175"/>
            <a:ext cx="21355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ko-KR" sz="2400">
                <a:cs typeface="Arial" pitchFamily="34" charset="0"/>
              </a:rPr>
              <a:t>With feedback</a:t>
            </a:r>
          </a:p>
        </p:txBody>
      </p:sp>
      <p:sp>
        <p:nvSpPr>
          <p:cNvPr id="814088" name="Line 8"/>
          <p:cNvSpPr>
            <a:spLocks noChangeShapeType="1"/>
          </p:cNvSpPr>
          <p:nvPr/>
        </p:nvSpPr>
        <p:spPr bwMode="auto">
          <a:xfrm flipV="1">
            <a:off x="7620000" y="3355975"/>
            <a:ext cx="0" cy="685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cs typeface="Arial" pitchFamily="34" charset="0"/>
            </a:endParaRPr>
          </a:p>
        </p:txBody>
      </p:sp>
    </p:spTree>
    <p:extLst>
      <p:ext uri="{BB962C8B-B14F-4D97-AF65-F5344CB8AC3E}">
        <p14:creationId xmlns:p14="http://schemas.microsoft.com/office/powerpoint/2010/main" val="1525011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4088"/>
                                        </p:tgtEl>
                                        <p:attrNameLst>
                                          <p:attrName>style.visibility</p:attrName>
                                        </p:attrNameLst>
                                      </p:cBhvr>
                                      <p:to>
                                        <p:strVal val="visible"/>
                                      </p:to>
                                    </p:set>
                                    <p:anim calcmode="lin" valueType="num">
                                      <p:cBhvr additive="base">
                                        <p:cTn id="7" dur="500" fill="hold"/>
                                        <p:tgtEl>
                                          <p:spTgt spid="814088"/>
                                        </p:tgtEl>
                                        <p:attrNameLst>
                                          <p:attrName>ppt_x</p:attrName>
                                        </p:attrNameLst>
                                      </p:cBhvr>
                                      <p:tavLst>
                                        <p:tav tm="0">
                                          <p:val>
                                            <p:strVal val="#ppt_x"/>
                                          </p:val>
                                        </p:tav>
                                        <p:tav tm="100000">
                                          <p:val>
                                            <p:strVal val="#ppt_x"/>
                                          </p:val>
                                        </p:tav>
                                      </p:tavLst>
                                    </p:anim>
                                    <p:anim calcmode="lin" valueType="num">
                                      <p:cBhvr additive="base">
                                        <p:cTn id="8" dur="500" fill="hold"/>
                                        <p:tgtEl>
                                          <p:spTgt spid="8140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408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슬라이드 번호 개체 틀 3"/>
          <p:cNvSpPr>
            <a:spLocks noGrp="1"/>
          </p:cNvSpPr>
          <p:nvPr>
            <p:ph type="sldNum" sz="quarter" idx="4294967295"/>
          </p:nvPr>
        </p:nvSpPr>
        <p:spPr>
          <a:xfrm>
            <a:off x="6773008" y="6240463"/>
            <a:ext cx="1905000" cy="457200"/>
          </a:xfrm>
          <a:prstGeom prst="rect">
            <a:avLst/>
          </a:prstGeom>
        </p:spPr>
        <p:txBody>
          <a:bodyPr/>
          <a:lstStyle/>
          <a:p>
            <a:fld id="{9505A3C1-D4F9-4B57-8B72-ED204935ED35}" type="slidenum">
              <a:rPr lang="en-US" altLang="ko-KR">
                <a:cs typeface="Arial" pitchFamily="34" charset="0"/>
              </a:rPr>
              <a:pPr/>
              <a:t>36</a:t>
            </a:fld>
            <a:endParaRPr lang="en-US" altLang="ko-KR" sz="1000">
              <a:cs typeface="Arial" pitchFamily="34" charset="0"/>
            </a:endParaRPr>
          </a:p>
        </p:txBody>
      </p:sp>
      <p:sp>
        <p:nvSpPr>
          <p:cNvPr id="815106" name="Rectangle 2"/>
          <p:cNvSpPr>
            <a:spLocks noGrp="1" noChangeArrowheads="1"/>
          </p:cNvSpPr>
          <p:nvPr>
            <p:ph type="title"/>
          </p:nvPr>
        </p:nvSpPr>
        <p:spPr/>
        <p:txBody>
          <a:bodyPr/>
          <a:lstStyle/>
          <a:p>
            <a:r>
              <a:rPr lang="en-US" altLang="ko-KR">
                <a:latin typeface="Arial" pitchFamily="34" charset="0"/>
                <a:cs typeface="Arial" pitchFamily="34" charset="0"/>
              </a:rPr>
              <a:t>Performance Improvement</a:t>
            </a:r>
          </a:p>
        </p:txBody>
      </p:sp>
      <p:graphicFrame>
        <p:nvGraphicFramePr>
          <p:cNvPr id="815107" name="Object 3"/>
          <p:cNvGraphicFramePr>
            <a:graphicFrameLocks noGrp="1" noChangeAspect="1"/>
          </p:cNvGraphicFramePr>
          <p:nvPr>
            <p:ph type="body" idx="1"/>
            <p:extLst>
              <p:ext uri="{D42A27DB-BD31-4B8C-83A1-F6EECF244321}">
                <p14:modId xmlns:p14="http://schemas.microsoft.com/office/powerpoint/2010/main" val="2233739480"/>
              </p:ext>
            </p:extLst>
          </p:nvPr>
        </p:nvGraphicFramePr>
        <p:xfrm>
          <a:off x="609600" y="1852614"/>
          <a:ext cx="3656135" cy="3597275"/>
        </p:xfrm>
        <a:graphic>
          <a:graphicData uri="http://schemas.openxmlformats.org/presentationml/2006/ole">
            <mc:AlternateContent xmlns:mc="http://schemas.openxmlformats.org/markup-compatibility/2006">
              <mc:Choice xmlns:v="urn:schemas-microsoft-com:vml" Requires="v">
                <p:oleObj spid="_x0000_s23694" name="Bitmap Image" r:id="rId3" imgW="933580" imgH="847843" progId="Paint.Picture">
                  <p:embed/>
                </p:oleObj>
              </mc:Choice>
              <mc:Fallback>
                <p:oleObj name="Bitmap Image" r:id="rId3" imgW="933580" imgH="84784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852614"/>
                        <a:ext cx="3656135" cy="3597275"/>
                      </a:xfrm>
                      <a:prstGeom prst="rect">
                        <a:avLst/>
                      </a:prstGeom>
                    </p:spPr>
                  </p:pic>
                </p:oleObj>
              </mc:Fallback>
            </mc:AlternateContent>
          </a:graphicData>
        </a:graphic>
      </p:graphicFrame>
      <p:sp>
        <p:nvSpPr>
          <p:cNvPr id="815108" name="Text Box 4"/>
          <p:cNvSpPr txBox="1">
            <a:spLocks noChangeArrowheads="1"/>
          </p:cNvSpPr>
          <p:nvPr/>
        </p:nvSpPr>
        <p:spPr bwMode="auto">
          <a:xfrm>
            <a:off x="1355482" y="1589089"/>
            <a:ext cx="239200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ko-KR" sz="2400">
                <a:cs typeface="Arial" pitchFamily="34" charset="0"/>
              </a:rPr>
              <a:t>Without network</a:t>
            </a:r>
          </a:p>
          <a:p>
            <a:pPr eaLnBrk="1" hangingPunct="1"/>
            <a:r>
              <a:rPr kumimoji="0" lang="en-US" altLang="ko-KR" sz="2400">
                <a:cs typeface="Arial" pitchFamily="34" charset="0"/>
              </a:rPr>
              <a:t>feedback</a:t>
            </a:r>
          </a:p>
        </p:txBody>
      </p:sp>
      <p:graphicFrame>
        <p:nvGraphicFramePr>
          <p:cNvPr id="815109" name="Object 5"/>
          <p:cNvGraphicFramePr>
            <a:graphicFrameLocks noChangeAspect="1"/>
          </p:cNvGraphicFramePr>
          <p:nvPr>
            <p:extLst>
              <p:ext uri="{D42A27DB-BD31-4B8C-83A1-F6EECF244321}">
                <p14:modId xmlns:p14="http://schemas.microsoft.com/office/powerpoint/2010/main" val="1005497309"/>
              </p:ext>
            </p:extLst>
          </p:nvPr>
        </p:nvGraphicFramePr>
        <p:xfrm>
          <a:off x="4654062" y="1624013"/>
          <a:ext cx="3798277" cy="3821112"/>
        </p:xfrm>
        <a:graphic>
          <a:graphicData uri="http://schemas.openxmlformats.org/presentationml/2006/ole">
            <mc:AlternateContent xmlns:mc="http://schemas.openxmlformats.org/markup-compatibility/2006">
              <mc:Choice xmlns:v="urn:schemas-microsoft-com:vml" Requires="v">
                <p:oleObj spid="_x0000_s23695" name="Bitmap Image" r:id="rId5" imgW="933580" imgH="866896" progId="Paint.Picture">
                  <p:embed/>
                </p:oleObj>
              </mc:Choice>
              <mc:Fallback>
                <p:oleObj name="Bitmap Image" r:id="rId5" imgW="933580" imgH="866896"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4062" y="1624013"/>
                        <a:ext cx="3798277" cy="382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5110" name="Text Box 6"/>
          <p:cNvSpPr txBox="1">
            <a:spLocks noChangeArrowheads="1"/>
          </p:cNvSpPr>
          <p:nvPr/>
        </p:nvSpPr>
        <p:spPr bwMode="auto">
          <a:xfrm>
            <a:off x="5698881" y="1589088"/>
            <a:ext cx="21355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ko-KR" sz="2400">
                <a:cs typeface="Arial" pitchFamily="34" charset="0"/>
              </a:rPr>
              <a:t>With feedback</a:t>
            </a:r>
          </a:p>
        </p:txBody>
      </p:sp>
      <p:sp>
        <p:nvSpPr>
          <p:cNvPr id="815111" name="Text Box 7"/>
          <p:cNvSpPr txBox="1">
            <a:spLocks noChangeArrowheads="1"/>
          </p:cNvSpPr>
          <p:nvPr/>
        </p:nvSpPr>
        <p:spPr bwMode="auto">
          <a:xfrm>
            <a:off x="3118338" y="5332414"/>
            <a:ext cx="20329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ko-KR" sz="2400" dirty="0" smtClean="0">
                <a:cs typeface="Arial" pitchFamily="34" charset="0"/>
              </a:rPr>
              <a:t>30 </a:t>
            </a:r>
            <a:r>
              <a:rPr kumimoji="0" lang="en-US" altLang="ko-KR" sz="2400" dirty="0">
                <a:cs typeface="Arial" pitchFamily="34" charset="0"/>
              </a:rPr>
              <a:t>m/s speed</a:t>
            </a:r>
          </a:p>
        </p:txBody>
      </p:sp>
      <p:sp>
        <p:nvSpPr>
          <p:cNvPr id="815112" name="Text Box 8"/>
          <p:cNvSpPr txBox="1">
            <a:spLocks noChangeArrowheads="1"/>
          </p:cNvSpPr>
          <p:nvPr/>
        </p:nvSpPr>
        <p:spPr bwMode="auto">
          <a:xfrm rot="-5400000">
            <a:off x="-888083" y="3858297"/>
            <a:ext cx="2173287" cy="397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0" lang="en-US" altLang="ko-KR" sz="2000">
                <a:cs typeface="Arial" pitchFamily="34" charset="0"/>
              </a:rPr>
              <a:t>Actual throughput</a:t>
            </a:r>
          </a:p>
        </p:txBody>
      </p:sp>
    </p:spTree>
    <p:extLst>
      <p:ext uri="{BB962C8B-B14F-4D97-AF65-F5344CB8AC3E}">
        <p14:creationId xmlns:p14="http://schemas.microsoft.com/office/powerpoint/2010/main" val="3429106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슬라이드 번호 개체 틀 3"/>
          <p:cNvSpPr>
            <a:spLocks noGrp="1"/>
          </p:cNvSpPr>
          <p:nvPr>
            <p:ph type="sldNum" sz="quarter" idx="4294967295"/>
          </p:nvPr>
        </p:nvSpPr>
        <p:spPr>
          <a:xfrm>
            <a:off x="6773008" y="6240463"/>
            <a:ext cx="1905000" cy="457200"/>
          </a:xfrm>
          <a:prstGeom prst="rect">
            <a:avLst/>
          </a:prstGeom>
        </p:spPr>
        <p:txBody>
          <a:bodyPr/>
          <a:lstStyle/>
          <a:p>
            <a:fld id="{C0B7BF17-D6F0-4112-BD9A-3EA78A229C22}" type="slidenum">
              <a:rPr lang="en-US" altLang="ko-KR">
                <a:cs typeface="Arial" pitchFamily="34" charset="0"/>
              </a:rPr>
              <a:pPr/>
              <a:t>37</a:t>
            </a:fld>
            <a:endParaRPr lang="en-US" altLang="ko-KR" sz="1000">
              <a:cs typeface="Arial" pitchFamily="34" charset="0"/>
            </a:endParaRPr>
          </a:p>
        </p:txBody>
      </p:sp>
      <p:sp>
        <p:nvSpPr>
          <p:cNvPr id="820226" name="Rectangle 2"/>
          <p:cNvSpPr>
            <a:spLocks noGrp="1" noChangeArrowheads="1"/>
          </p:cNvSpPr>
          <p:nvPr>
            <p:ph type="title"/>
          </p:nvPr>
        </p:nvSpPr>
        <p:spPr>
          <a:xfrm>
            <a:off x="121628" y="153988"/>
            <a:ext cx="8842860" cy="812800"/>
          </a:xfrm>
        </p:spPr>
        <p:txBody>
          <a:bodyPr/>
          <a:lstStyle/>
          <a:p>
            <a:r>
              <a:rPr lang="en-US" altLang="ko-KR" sz="2800" dirty="0">
                <a:latin typeface="Arial" pitchFamily="34" charset="0"/>
                <a:cs typeface="Arial" pitchFamily="34" charset="0"/>
              </a:rPr>
              <a:t>Why Performance Degrades With </a:t>
            </a:r>
            <a:r>
              <a:rPr lang="en-US" altLang="ko-KR" sz="2800" dirty="0" smtClean="0">
                <a:latin typeface="Arial" pitchFamily="34" charset="0"/>
                <a:cs typeface="Arial" pitchFamily="34" charset="0"/>
              </a:rPr>
              <a:t>Caching</a:t>
            </a:r>
            <a:endParaRPr lang="en-US" altLang="ko-KR" sz="2800" dirty="0">
              <a:latin typeface="Arial" pitchFamily="34" charset="0"/>
              <a:cs typeface="Arial" pitchFamily="34" charset="0"/>
            </a:endParaRPr>
          </a:p>
        </p:txBody>
      </p:sp>
      <p:sp>
        <p:nvSpPr>
          <p:cNvPr id="820227" name="Rectangle 3"/>
          <p:cNvSpPr>
            <a:spLocks noGrp="1" noChangeArrowheads="1"/>
          </p:cNvSpPr>
          <p:nvPr>
            <p:ph type="body" idx="1"/>
          </p:nvPr>
        </p:nvSpPr>
        <p:spPr>
          <a:xfrm>
            <a:off x="156797" y="1198563"/>
            <a:ext cx="8879699" cy="5105400"/>
          </a:xfrm>
        </p:spPr>
        <p:txBody>
          <a:bodyPr/>
          <a:lstStyle/>
          <a:p>
            <a:pPr>
              <a:lnSpc>
                <a:spcPct val="90000"/>
              </a:lnSpc>
            </a:pPr>
            <a:r>
              <a:rPr lang="en-US" altLang="ko-KR" sz="2400" dirty="0">
                <a:latin typeface="Arial" pitchFamily="34" charset="0"/>
                <a:cs typeface="Arial" pitchFamily="34" charset="0"/>
              </a:rPr>
              <a:t>When a route is broken, route discovery returns a cached route from local cache or from a nearby node</a:t>
            </a:r>
          </a:p>
          <a:p>
            <a:pPr>
              <a:lnSpc>
                <a:spcPct val="90000"/>
              </a:lnSpc>
            </a:pPr>
            <a:r>
              <a:rPr lang="en-US" altLang="ko-KR" sz="2400" dirty="0">
                <a:latin typeface="Arial" pitchFamily="34" charset="0"/>
                <a:cs typeface="Arial" pitchFamily="34" charset="0"/>
              </a:rPr>
              <a:t>After a time-out, TCP sender transmits a packet on the new route.</a:t>
            </a:r>
          </a:p>
          <a:p>
            <a:pPr>
              <a:lnSpc>
                <a:spcPct val="90000"/>
              </a:lnSpc>
              <a:buFont typeface="Monotype Sorts" pitchFamily="2" charset="2"/>
              <a:buNone/>
            </a:pPr>
            <a:r>
              <a:rPr lang="en-US" altLang="ko-KR" sz="2400" dirty="0">
                <a:latin typeface="Arial" pitchFamily="34" charset="0"/>
                <a:cs typeface="Arial" pitchFamily="34" charset="0"/>
              </a:rPr>
              <a:t>	However, the cached route has also broken after it was </a:t>
            </a:r>
            <a:r>
              <a:rPr lang="en-US" altLang="ko-KR" sz="2400" dirty="0" smtClean="0">
                <a:latin typeface="Arial" pitchFamily="34" charset="0"/>
                <a:cs typeface="Arial" pitchFamily="34" charset="0"/>
              </a:rPr>
              <a:t>cached</a:t>
            </a:r>
          </a:p>
          <a:p>
            <a:pPr>
              <a:lnSpc>
                <a:spcPct val="90000"/>
              </a:lnSpc>
            </a:pPr>
            <a:endParaRPr lang="en-US" altLang="ko-KR" sz="2400" dirty="0">
              <a:latin typeface="Arial" pitchFamily="34" charset="0"/>
              <a:cs typeface="Arial" pitchFamily="34" charset="0"/>
            </a:endParaRPr>
          </a:p>
          <a:p>
            <a:pPr>
              <a:lnSpc>
                <a:spcPct val="90000"/>
              </a:lnSpc>
            </a:pPr>
            <a:endParaRPr lang="en-US" altLang="ko-KR" sz="2400" dirty="0">
              <a:latin typeface="Arial" pitchFamily="34" charset="0"/>
              <a:cs typeface="Arial" pitchFamily="34" charset="0"/>
            </a:endParaRPr>
          </a:p>
          <a:p>
            <a:pPr>
              <a:lnSpc>
                <a:spcPct val="90000"/>
              </a:lnSpc>
            </a:pPr>
            <a:endParaRPr lang="en-US" altLang="ko-KR" sz="2400" dirty="0">
              <a:latin typeface="Arial" pitchFamily="34" charset="0"/>
              <a:cs typeface="Arial" pitchFamily="34" charset="0"/>
            </a:endParaRPr>
          </a:p>
          <a:p>
            <a:pPr>
              <a:lnSpc>
                <a:spcPct val="90000"/>
              </a:lnSpc>
            </a:pPr>
            <a:r>
              <a:rPr lang="en-US" altLang="ko-KR" sz="2400" dirty="0">
                <a:latin typeface="Arial" pitchFamily="34" charset="0"/>
                <a:cs typeface="Arial" pitchFamily="34" charset="0"/>
              </a:rPr>
              <a:t>Another route discovery, and TCP time-out interval</a:t>
            </a:r>
          </a:p>
          <a:p>
            <a:pPr>
              <a:lnSpc>
                <a:spcPct val="90000"/>
              </a:lnSpc>
            </a:pPr>
            <a:r>
              <a:rPr lang="en-US" altLang="ko-KR" sz="2400" dirty="0">
                <a:latin typeface="Arial" pitchFamily="34" charset="0"/>
                <a:cs typeface="Arial" pitchFamily="34" charset="0"/>
              </a:rPr>
              <a:t>Process repeats until a good route is </a:t>
            </a:r>
            <a:r>
              <a:rPr lang="en-US" altLang="ko-KR" sz="2400" dirty="0" smtClean="0">
                <a:latin typeface="Arial" pitchFamily="34" charset="0"/>
                <a:cs typeface="Arial" pitchFamily="34" charset="0"/>
              </a:rPr>
              <a:t>found</a:t>
            </a:r>
          </a:p>
          <a:p>
            <a:pPr>
              <a:lnSpc>
                <a:spcPct val="90000"/>
              </a:lnSpc>
            </a:pPr>
            <a:r>
              <a:rPr lang="en-US" altLang="ko-KR" sz="2400" dirty="0">
                <a:latin typeface="Arial" pitchFamily="34" charset="0"/>
                <a:cs typeface="Arial" pitchFamily="34" charset="0"/>
              </a:rPr>
              <a:t>Need mechanisms </a:t>
            </a:r>
            <a:r>
              <a:rPr lang="en-US" altLang="ko-KR" sz="2400" dirty="0">
                <a:solidFill>
                  <a:srgbClr val="3333FF"/>
                </a:solidFill>
                <a:latin typeface="Arial" pitchFamily="34" charset="0"/>
                <a:cs typeface="Arial" pitchFamily="34" charset="0"/>
              </a:rPr>
              <a:t>for determining when cached routes are stale</a:t>
            </a:r>
          </a:p>
          <a:p>
            <a:pPr>
              <a:lnSpc>
                <a:spcPct val="90000"/>
              </a:lnSpc>
            </a:pPr>
            <a:endParaRPr lang="en-US" altLang="ko-KR" sz="2400" dirty="0">
              <a:latin typeface="Arial" pitchFamily="34" charset="0"/>
              <a:cs typeface="Arial" pitchFamily="34" charset="0"/>
            </a:endParaRPr>
          </a:p>
        </p:txBody>
      </p:sp>
      <p:grpSp>
        <p:nvGrpSpPr>
          <p:cNvPr id="820228" name="Group 4"/>
          <p:cNvGrpSpPr>
            <a:grpSpLocks/>
          </p:cNvGrpSpPr>
          <p:nvPr/>
        </p:nvGrpSpPr>
        <p:grpSpPr bwMode="auto">
          <a:xfrm>
            <a:off x="1057154" y="3429000"/>
            <a:ext cx="7267576" cy="947738"/>
            <a:chOff x="629" y="2736"/>
            <a:chExt cx="4578" cy="597"/>
          </a:xfrm>
        </p:grpSpPr>
        <p:sp>
          <p:nvSpPr>
            <p:cNvPr id="820229" name="Line 5"/>
            <p:cNvSpPr>
              <a:spLocks noChangeShapeType="1"/>
            </p:cNvSpPr>
            <p:nvPr/>
          </p:nvSpPr>
          <p:spPr bwMode="auto">
            <a:xfrm>
              <a:off x="672" y="2736"/>
              <a:ext cx="43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820230" name="Line 6"/>
            <p:cNvSpPr>
              <a:spLocks noChangeShapeType="1"/>
            </p:cNvSpPr>
            <p:nvPr/>
          </p:nvSpPr>
          <p:spPr bwMode="auto">
            <a:xfrm>
              <a:off x="1440" y="273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820231" name="Line 7"/>
            <p:cNvSpPr>
              <a:spLocks noChangeShapeType="1"/>
            </p:cNvSpPr>
            <p:nvPr/>
          </p:nvSpPr>
          <p:spPr bwMode="auto">
            <a:xfrm>
              <a:off x="2640" y="273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820232" name="Line 8"/>
            <p:cNvSpPr>
              <a:spLocks noChangeShapeType="1"/>
            </p:cNvSpPr>
            <p:nvPr/>
          </p:nvSpPr>
          <p:spPr bwMode="auto">
            <a:xfrm>
              <a:off x="4224" y="273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820233" name="Text Box 9"/>
            <p:cNvSpPr txBox="1">
              <a:spLocks noChangeArrowheads="1"/>
            </p:cNvSpPr>
            <p:nvPr/>
          </p:nvSpPr>
          <p:spPr bwMode="auto">
            <a:xfrm>
              <a:off x="629" y="2887"/>
              <a:ext cx="1245" cy="446"/>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0" lang="en-US" altLang="ko-KR" sz="2000" b="1">
                  <a:solidFill>
                    <a:srgbClr val="339933"/>
                  </a:solidFill>
                  <a:cs typeface="Arial" pitchFamily="34" charset="0"/>
                </a:rPr>
                <a:t>timeout due</a:t>
              </a:r>
            </a:p>
            <a:p>
              <a:pPr algn="ctr"/>
              <a:r>
                <a:rPr kumimoji="0" lang="en-US" altLang="ko-KR" sz="2000" b="1">
                  <a:solidFill>
                    <a:srgbClr val="339933"/>
                  </a:solidFill>
                  <a:cs typeface="Arial" pitchFamily="34" charset="0"/>
                </a:rPr>
                <a:t>to route failure</a:t>
              </a:r>
            </a:p>
          </p:txBody>
        </p:sp>
        <p:sp>
          <p:nvSpPr>
            <p:cNvPr id="820234" name="Text Box 10"/>
            <p:cNvSpPr txBox="1">
              <a:spLocks noChangeArrowheads="1"/>
            </p:cNvSpPr>
            <p:nvPr/>
          </p:nvSpPr>
          <p:spPr bwMode="auto">
            <a:xfrm>
              <a:off x="1913" y="2880"/>
              <a:ext cx="1345" cy="446"/>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0" lang="en-US" altLang="ko-KR" sz="2000" b="1">
                  <a:solidFill>
                    <a:srgbClr val="A50021"/>
                  </a:solidFill>
                  <a:cs typeface="Arial" pitchFamily="34" charset="0"/>
                </a:rPr>
                <a:t>timeout, cached</a:t>
              </a:r>
            </a:p>
            <a:p>
              <a:pPr algn="ctr"/>
              <a:r>
                <a:rPr kumimoji="0" lang="en-US" altLang="ko-KR" sz="2000" b="1">
                  <a:solidFill>
                    <a:srgbClr val="A50021"/>
                  </a:solidFill>
                  <a:cs typeface="Arial" pitchFamily="34" charset="0"/>
                </a:rPr>
                <a:t>route is broken</a:t>
              </a:r>
            </a:p>
          </p:txBody>
        </p:sp>
        <p:sp>
          <p:nvSpPr>
            <p:cNvPr id="820235" name="Text Box 11"/>
            <p:cNvSpPr txBox="1">
              <a:spLocks noChangeArrowheads="1"/>
            </p:cNvSpPr>
            <p:nvPr/>
          </p:nvSpPr>
          <p:spPr bwMode="auto">
            <a:xfrm>
              <a:off x="3251" y="2887"/>
              <a:ext cx="1956" cy="446"/>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0" lang="en-US" altLang="ko-KR" sz="2000" b="1">
                  <a:solidFill>
                    <a:srgbClr val="339933"/>
                  </a:solidFill>
                  <a:cs typeface="Arial" pitchFamily="34" charset="0"/>
                </a:rPr>
                <a:t>timeout, second cached</a:t>
              </a:r>
            </a:p>
            <a:p>
              <a:pPr algn="ctr"/>
              <a:r>
                <a:rPr kumimoji="0" lang="en-US" altLang="ko-KR" sz="2000" b="1">
                  <a:solidFill>
                    <a:srgbClr val="339933"/>
                  </a:solidFill>
                  <a:cs typeface="Arial" pitchFamily="34" charset="0"/>
                </a:rPr>
                <a:t>route also broken</a:t>
              </a:r>
            </a:p>
          </p:txBody>
        </p:sp>
      </p:grpSp>
    </p:spTree>
    <p:extLst>
      <p:ext uri="{BB962C8B-B14F-4D97-AF65-F5344CB8AC3E}">
        <p14:creationId xmlns:p14="http://schemas.microsoft.com/office/powerpoint/2010/main" val="2981439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6773008" y="6240463"/>
            <a:ext cx="1905000" cy="457200"/>
          </a:xfrm>
          <a:prstGeom prst="rect">
            <a:avLst/>
          </a:prstGeom>
        </p:spPr>
        <p:txBody>
          <a:bodyPr/>
          <a:lstStyle/>
          <a:p>
            <a:fld id="{4783AACB-A6AA-4F71-A060-A858D7A45E61}" type="slidenum">
              <a:rPr lang="en-US" altLang="ko-KR">
                <a:cs typeface="Arial" pitchFamily="34" charset="0"/>
              </a:rPr>
              <a:pPr/>
              <a:t>38</a:t>
            </a:fld>
            <a:endParaRPr lang="en-US" altLang="ko-KR" sz="1000">
              <a:cs typeface="Arial" pitchFamily="34" charset="0"/>
            </a:endParaRPr>
          </a:p>
        </p:txBody>
      </p:sp>
      <p:sp>
        <p:nvSpPr>
          <p:cNvPr id="832514" name="Rectangle 2"/>
          <p:cNvSpPr>
            <a:spLocks noGrp="1" noChangeArrowheads="1"/>
          </p:cNvSpPr>
          <p:nvPr>
            <p:ph type="title"/>
          </p:nvPr>
        </p:nvSpPr>
        <p:spPr>
          <a:xfrm>
            <a:off x="66301" y="400050"/>
            <a:ext cx="9042203" cy="647700"/>
          </a:xfrm>
        </p:spPr>
        <p:txBody>
          <a:bodyPr/>
          <a:lstStyle/>
          <a:p>
            <a:r>
              <a:rPr lang="en-US" altLang="ko-KR" sz="3200" dirty="0">
                <a:latin typeface="Arial" pitchFamily="34" charset="0"/>
                <a:cs typeface="Arial" pitchFamily="34" charset="0"/>
              </a:rPr>
              <a:t>Approaches to TCP over Ad Hoc: </a:t>
            </a:r>
            <a:r>
              <a:rPr lang="en-US" altLang="ko-KR" sz="3200" dirty="0" smtClean="0">
                <a:latin typeface="Arial" pitchFamily="34" charset="0"/>
                <a:cs typeface="Arial" pitchFamily="34" charset="0"/>
              </a:rPr>
              <a:t>TCP-F</a:t>
            </a:r>
            <a:endParaRPr lang="en-US" altLang="ko-KR" sz="3200" dirty="0">
              <a:solidFill>
                <a:schemeClr val="hlink"/>
              </a:solidFill>
              <a:latin typeface="Arial" pitchFamily="34" charset="0"/>
              <a:cs typeface="Arial" pitchFamily="34" charset="0"/>
            </a:endParaRPr>
          </a:p>
        </p:txBody>
      </p:sp>
      <p:sp>
        <p:nvSpPr>
          <p:cNvPr id="832515" name="Rectangle 3"/>
          <p:cNvSpPr>
            <a:spLocks noGrp="1" noChangeArrowheads="1"/>
          </p:cNvSpPr>
          <p:nvPr>
            <p:ph type="body" idx="1"/>
          </p:nvPr>
        </p:nvSpPr>
        <p:spPr>
          <a:xfrm>
            <a:off x="381000" y="1295400"/>
            <a:ext cx="8153400" cy="4859338"/>
          </a:xfrm>
        </p:spPr>
        <p:txBody>
          <a:bodyPr/>
          <a:lstStyle/>
          <a:p>
            <a:pPr>
              <a:lnSpc>
                <a:spcPct val="90000"/>
              </a:lnSpc>
            </a:pPr>
            <a:r>
              <a:rPr lang="en-US" altLang="ko-KR" dirty="0">
                <a:solidFill>
                  <a:srgbClr val="339933"/>
                </a:solidFill>
                <a:latin typeface="Arial" pitchFamily="34" charset="0"/>
                <a:cs typeface="Arial" pitchFamily="34" charset="0"/>
              </a:rPr>
              <a:t>TCP Feedback (TCP-F)</a:t>
            </a:r>
          </a:p>
          <a:p>
            <a:pPr lvl="1">
              <a:lnSpc>
                <a:spcPct val="90000"/>
              </a:lnSpc>
            </a:pPr>
            <a:r>
              <a:rPr lang="en-US" altLang="ko-KR" dirty="0">
                <a:latin typeface="Arial" pitchFamily="34" charset="0"/>
                <a:cs typeface="Arial" pitchFamily="34" charset="0"/>
              </a:rPr>
              <a:t>Allows the source to be informed of a route disconnection as a result of node mobility.</a:t>
            </a:r>
          </a:p>
          <a:p>
            <a:pPr lvl="1">
              <a:lnSpc>
                <a:spcPct val="90000"/>
              </a:lnSpc>
            </a:pPr>
            <a:r>
              <a:rPr lang="en-US" altLang="ko-KR" dirty="0">
                <a:solidFill>
                  <a:srgbClr val="A50021"/>
                </a:solidFill>
                <a:latin typeface="Arial" pitchFamily="34" charset="0"/>
                <a:cs typeface="Arial" pitchFamily="34" charset="0"/>
              </a:rPr>
              <a:t>Link broken </a:t>
            </a:r>
            <a:r>
              <a:rPr lang="en-US" altLang="ko-KR" dirty="0">
                <a:latin typeface="Arial" pitchFamily="34" charset="0"/>
                <a:cs typeface="Arial" pitchFamily="34" charset="0"/>
              </a:rPr>
              <a:t>=&gt; upstream node detects =&gt; send Route Failure Notification(RFN) to the source</a:t>
            </a:r>
          </a:p>
          <a:p>
            <a:pPr lvl="1">
              <a:lnSpc>
                <a:spcPct val="90000"/>
              </a:lnSpc>
            </a:pPr>
            <a:r>
              <a:rPr lang="en-US" altLang="ko-KR" dirty="0">
                <a:latin typeface="Arial" pitchFamily="34" charset="0"/>
                <a:cs typeface="Arial" pitchFamily="34" charset="0"/>
              </a:rPr>
              <a:t>The source enters SNOOZ state</a:t>
            </a:r>
          </a:p>
          <a:p>
            <a:pPr lvl="2">
              <a:lnSpc>
                <a:spcPct val="90000"/>
              </a:lnSpc>
            </a:pPr>
            <a:r>
              <a:rPr lang="en-US" altLang="ko-KR" dirty="0">
                <a:latin typeface="Arial" pitchFamily="34" charset="0"/>
                <a:cs typeface="Arial" pitchFamily="34" charset="0"/>
              </a:rPr>
              <a:t>The source stops transmitting all data packets</a:t>
            </a:r>
          </a:p>
          <a:p>
            <a:pPr lvl="2">
              <a:lnSpc>
                <a:spcPct val="90000"/>
              </a:lnSpc>
            </a:pPr>
            <a:r>
              <a:rPr lang="en-US" altLang="ko-KR" dirty="0">
                <a:latin typeface="Arial" pitchFamily="34" charset="0"/>
                <a:cs typeface="Arial" pitchFamily="34" charset="0"/>
              </a:rPr>
              <a:t>It freeze all timers, the current </a:t>
            </a:r>
            <a:r>
              <a:rPr lang="en-US" altLang="ko-KR" dirty="0" err="1">
                <a:latin typeface="Arial" pitchFamily="34" charset="0"/>
                <a:cs typeface="Arial" pitchFamily="34" charset="0"/>
              </a:rPr>
              <a:t>cwnd</a:t>
            </a:r>
            <a:r>
              <a:rPr lang="en-US" altLang="ko-KR" dirty="0">
                <a:latin typeface="Arial" pitchFamily="34" charset="0"/>
                <a:cs typeface="Arial" pitchFamily="34" charset="0"/>
              </a:rPr>
              <a:t> size, and value of other state variables, such as RTT estimate, RTO..</a:t>
            </a:r>
          </a:p>
          <a:p>
            <a:pPr lvl="3">
              <a:lnSpc>
                <a:spcPct val="90000"/>
              </a:lnSpc>
            </a:pPr>
            <a:r>
              <a:rPr lang="en-US" altLang="ko-KR" dirty="0">
                <a:latin typeface="Arial" pitchFamily="34" charset="0"/>
                <a:cs typeface="Arial" pitchFamily="34" charset="0"/>
              </a:rPr>
              <a:t>It then initiates route failure timer: depend on the worst-case route repair time</a:t>
            </a:r>
          </a:p>
          <a:p>
            <a:pPr lvl="1">
              <a:lnSpc>
                <a:spcPct val="90000"/>
              </a:lnSpc>
            </a:pPr>
            <a:r>
              <a:rPr lang="en-US" altLang="ko-KR" dirty="0">
                <a:latin typeface="Arial" pitchFamily="34" charset="0"/>
                <a:cs typeface="Arial" pitchFamily="34" charset="0"/>
              </a:rPr>
              <a:t>When route repair complete message is received</a:t>
            </a:r>
          </a:p>
          <a:p>
            <a:pPr lvl="2">
              <a:lnSpc>
                <a:spcPct val="90000"/>
              </a:lnSpc>
            </a:pPr>
            <a:r>
              <a:rPr lang="en-US" altLang="ko-KR" dirty="0">
                <a:latin typeface="Arial" pitchFamily="34" charset="0"/>
                <a:cs typeface="Arial" pitchFamily="34" charset="0"/>
              </a:rPr>
              <a:t>Data transmission will be resumes and all timers and variables will be restored </a:t>
            </a:r>
          </a:p>
        </p:txBody>
      </p:sp>
    </p:spTree>
    <p:extLst>
      <p:ext uri="{BB962C8B-B14F-4D97-AF65-F5344CB8AC3E}">
        <p14:creationId xmlns:p14="http://schemas.microsoft.com/office/powerpoint/2010/main" val="2710416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6773008" y="6240463"/>
            <a:ext cx="2053326" cy="457200"/>
          </a:xfrm>
          <a:prstGeom prst="rect">
            <a:avLst/>
          </a:prstGeom>
        </p:spPr>
        <p:txBody>
          <a:bodyPr/>
          <a:lstStyle/>
          <a:p>
            <a:fld id="{EF7FD96A-0E74-4033-83FF-1EBE74F87D0A}" type="slidenum">
              <a:rPr lang="en-US" altLang="ko-KR">
                <a:cs typeface="Arial" pitchFamily="34" charset="0"/>
              </a:rPr>
              <a:pPr/>
              <a:t>39</a:t>
            </a:fld>
            <a:endParaRPr lang="en-US" altLang="ko-KR" sz="1000">
              <a:cs typeface="Arial" pitchFamily="34" charset="0"/>
            </a:endParaRPr>
          </a:p>
        </p:txBody>
      </p:sp>
      <p:sp>
        <p:nvSpPr>
          <p:cNvPr id="833538" name="Rectangle 2"/>
          <p:cNvSpPr>
            <a:spLocks noGrp="1" noChangeArrowheads="1"/>
          </p:cNvSpPr>
          <p:nvPr>
            <p:ph type="title"/>
          </p:nvPr>
        </p:nvSpPr>
        <p:spPr>
          <a:xfrm>
            <a:off x="107504" y="476672"/>
            <a:ext cx="8892479" cy="647700"/>
          </a:xfrm>
        </p:spPr>
        <p:txBody>
          <a:bodyPr/>
          <a:lstStyle/>
          <a:p>
            <a:r>
              <a:rPr lang="en-US" altLang="ko-KR" sz="3200" dirty="0">
                <a:latin typeface="Arial" pitchFamily="34" charset="0"/>
                <a:cs typeface="Arial" pitchFamily="34" charset="0"/>
              </a:rPr>
              <a:t>Approaches to TCP over Ad Hoc: </a:t>
            </a:r>
            <a:r>
              <a:rPr lang="en-US" altLang="ko-KR" sz="3200" dirty="0" smtClean="0">
                <a:latin typeface="Arial" pitchFamily="34" charset="0"/>
                <a:cs typeface="Arial" pitchFamily="34" charset="0"/>
              </a:rPr>
              <a:t>TCP-</a:t>
            </a:r>
            <a:r>
              <a:rPr lang="en-US" altLang="ko-KR" sz="3200" dirty="0" err="1" smtClean="0">
                <a:latin typeface="Arial" pitchFamily="34" charset="0"/>
                <a:cs typeface="Arial" pitchFamily="34" charset="0"/>
              </a:rPr>
              <a:t>BuS</a:t>
            </a:r>
            <a:endParaRPr lang="en-US" altLang="ko-KR" sz="3200" dirty="0">
              <a:solidFill>
                <a:schemeClr val="hlink"/>
              </a:solidFill>
              <a:latin typeface="Arial" pitchFamily="34" charset="0"/>
              <a:cs typeface="Arial" pitchFamily="34" charset="0"/>
            </a:endParaRPr>
          </a:p>
        </p:txBody>
      </p:sp>
      <p:sp>
        <p:nvSpPr>
          <p:cNvPr id="833539" name="Rectangle 3"/>
          <p:cNvSpPr>
            <a:spLocks noGrp="1" noChangeArrowheads="1"/>
          </p:cNvSpPr>
          <p:nvPr>
            <p:ph type="body" idx="1"/>
          </p:nvPr>
        </p:nvSpPr>
        <p:spPr>
          <a:xfrm>
            <a:off x="146539" y="1295400"/>
            <a:ext cx="8961965" cy="4859338"/>
          </a:xfrm>
        </p:spPr>
        <p:txBody>
          <a:bodyPr/>
          <a:lstStyle/>
          <a:p>
            <a:r>
              <a:rPr lang="en-US" altLang="ko-KR" sz="2000" dirty="0" smtClean="0">
                <a:latin typeface="Arial" pitchFamily="34" charset="0"/>
                <a:cs typeface="Arial" pitchFamily="34" charset="0"/>
              </a:rPr>
              <a:t>Enhancement </a:t>
            </a:r>
            <a:r>
              <a:rPr lang="en-US" altLang="ko-KR" sz="2000" dirty="0">
                <a:latin typeface="Arial" pitchFamily="34" charset="0"/>
                <a:cs typeface="Arial" pitchFamily="34" charset="0"/>
              </a:rPr>
              <a:t>introduced</a:t>
            </a:r>
          </a:p>
          <a:p>
            <a:pPr lvl="1"/>
            <a:r>
              <a:rPr lang="en-US" altLang="ko-KR" sz="1800" dirty="0">
                <a:latin typeface="Arial" pitchFamily="34" charset="0"/>
                <a:cs typeface="Arial" pitchFamily="34" charset="0"/>
              </a:rPr>
              <a:t>Explicit notification</a:t>
            </a:r>
          </a:p>
          <a:p>
            <a:pPr lvl="2"/>
            <a:r>
              <a:rPr lang="en-US" altLang="ko-KR" sz="1400" dirty="0">
                <a:latin typeface="Arial" pitchFamily="34" charset="0"/>
                <a:cs typeface="Arial" pitchFamily="34" charset="0"/>
              </a:rPr>
              <a:t>Explicit Route Disconnection Notification(ERDN)</a:t>
            </a:r>
          </a:p>
          <a:p>
            <a:pPr lvl="2"/>
            <a:r>
              <a:rPr lang="en-US" altLang="ko-KR" sz="1400" dirty="0">
                <a:latin typeface="Arial" pitchFamily="34" charset="0"/>
                <a:cs typeface="Arial" pitchFamily="34" charset="0"/>
              </a:rPr>
              <a:t>Explicit Route Successful Notification(ERSN)</a:t>
            </a:r>
          </a:p>
          <a:p>
            <a:pPr lvl="1"/>
            <a:r>
              <a:rPr lang="en-US" altLang="ko-KR" sz="1800" dirty="0">
                <a:latin typeface="Arial" pitchFamily="34" charset="0"/>
                <a:cs typeface="Arial" pitchFamily="34" charset="0"/>
              </a:rPr>
              <a:t>Extension of timeout values: </a:t>
            </a:r>
          </a:p>
          <a:p>
            <a:pPr lvl="2"/>
            <a:r>
              <a:rPr lang="en-US" altLang="ko-KR" sz="1400" dirty="0">
                <a:latin typeface="Arial" pitchFamily="34" charset="0"/>
                <a:cs typeface="Arial" pitchFamily="34" charset="0"/>
              </a:rPr>
              <a:t>depend on a variety of factors : for further research </a:t>
            </a:r>
            <a:endParaRPr lang="en-US" altLang="ko-KR" sz="1400" dirty="0" smtClean="0">
              <a:latin typeface="Arial" pitchFamily="34" charset="0"/>
              <a:cs typeface="Arial" pitchFamily="34" charset="0"/>
            </a:endParaRPr>
          </a:p>
          <a:p>
            <a:pPr lvl="1"/>
            <a:r>
              <a:rPr lang="en-US" altLang="ko-KR" sz="1800" dirty="0">
                <a:latin typeface="Arial" pitchFamily="34" charset="0"/>
                <a:cs typeface="Arial" pitchFamily="34" charset="0"/>
              </a:rPr>
              <a:t>each node can buffer </a:t>
            </a:r>
            <a:r>
              <a:rPr lang="en-US" altLang="ko-KR" sz="1800" dirty="0" smtClean="0">
                <a:latin typeface="Arial" pitchFamily="34" charset="0"/>
                <a:cs typeface="Arial" pitchFamily="34" charset="0"/>
              </a:rPr>
              <a:t>ongoing packets </a:t>
            </a:r>
            <a:r>
              <a:rPr lang="en-US" altLang="ko-KR" sz="1800" dirty="0">
                <a:latin typeface="Arial" pitchFamily="34" charset="0"/>
                <a:cs typeface="Arial" pitchFamily="34" charset="0"/>
              </a:rPr>
              <a:t>during a route disconnection and re-establishment</a:t>
            </a:r>
          </a:p>
          <a:p>
            <a:pPr lvl="1"/>
            <a:r>
              <a:rPr lang="en-US" altLang="ko-KR" sz="1800" dirty="0">
                <a:latin typeface="Arial" pitchFamily="34" charset="0"/>
                <a:cs typeface="Arial" pitchFamily="34" charset="0"/>
              </a:rPr>
              <a:t>Selective retransmission</a:t>
            </a:r>
          </a:p>
          <a:p>
            <a:pPr lvl="1"/>
            <a:r>
              <a:rPr lang="en-US" altLang="ko-KR" sz="1800" dirty="0">
                <a:latin typeface="Arial" pitchFamily="34" charset="0"/>
                <a:cs typeface="Arial" pitchFamily="34" charset="0"/>
              </a:rPr>
              <a:t>Avoidance of unnecessary requests for fast retransmission</a:t>
            </a:r>
          </a:p>
          <a:p>
            <a:pPr lvl="2"/>
            <a:r>
              <a:rPr lang="en-US" altLang="ko-KR" sz="1400" dirty="0">
                <a:latin typeface="Arial" pitchFamily="34" charset="0"/>
                <a:cs typeface="Arial" pitchFamily="34" charset="0"/>
              </a:rPr>
              <a:t>Packets in transit before route disconnection ; Destination node continue to send ACK</a:t>
            </a:r>
          </a:p>
          <a:p>
            <a:pPr lvl="1"/>
            <a:r>
              <a:rPr lang="en-US" altLang="ko-KR" sz="1800" dirty="0">
                <a:latin typeface="Arial" pitchFamily="34" charset="0"/>
                <a:cs typeface="Arial" pitchFamily="34" charset="0"/>
              </a:rPr>
              <a:t>Reliable transmission of control message</a:t>
            </a:r>
          </a:p>
          <a:p>
            <a:pPr lvl="2"/>
            <a:r>
              <a:rPr lang="en-US" altLang="ko-KR" sz="1400" dirty="0">
                <a:latin typeface="Arial" pitchFamily="34" charset="0"/>
                <a:cs typeface="Arial" pitchFamily="34" charset="0"/>
              </a:rPr>
              <a:t>The source periodically sends PROBE messages to check if pivoting node receive ..  or</a:t>
            </a:r>
          </a:p>
          <a:p>
            <a:pPr lvl="2"/>
            <a:r>
              <a:rPr lang="en-US" altLang="ko-KR" sz="1400" dirty="0">
                <a:latin typeface="Arial" pitchFamily="34" charset="0"/>
                <a:cs typeface="Arial" pitchFamily="34" charset="0"/>
              </a:rPr>
              <a:t>Each intermediate node is responsible for sending an ERSN message reliably to its upstream node until it receives data packets</a:t>
            </a:r>
          </a:p>
          <a:p>
            <a:pPr lvl="2"/>
            <a:endParaRPr lang="en-US" altLang="ko-KR" sz="1400" dirty="0">
              <a:latin typeface="Arial" pitchFamily="34" charset="0"/>
              <a:cs typeface="Arial" pitchFamily="34" charset="0"/>
            </a:endParaRPr>
          </a:p>
        </p:txBody>
      </p:sp>
    </p:spTree>
    <p:extLst>
      <p:ext uri="{BB962C8B-B14F-4D97-AF65-F5344CB8AC3E}">
        <p14:creationId xmlns:p14="http://schemas.microsoft.com/office/powerpoint/2010/main" val="3821416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E823CAFE-9CF0-477F-8D63-949BABB6FEA5}" type="slidenum">
              <a:rPr lang="en-US" altLang="ko-KR"/>
              <a:pPr/>
              <a:t>4</a:t>
            </a:fld>
            <a:endParaRPr lang="en-US" altLang="ko-KR" sz="1000" dirty="0"/>
          </a:p>
        </p:txBody>
      </p:sp>
      <p:sp>
        <p:nvSpPr>
          <p:cNvPr id="1964034" name="Rectangle 2"/>
          <p:cNvSpPr>
            <a:spLocks noChangeArrowheads="1"/>
          </p:cNvSpPr>
          <p:nvPr/>
        </p:nvSpPr>
        <p:spPr bwMode="auto">
          <a:xfrm>
            <a:off x="914400" y="381000"/>
            <a:ext cx="67818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eaLnBrk="1" hangingPunct="1"/>
            <a:r>
              <a:rPr lang="en-US" altLang="ko-KR" sz="3600" b="1" dirty="0" smtClean="0">
                <a:solidFill>
                  <a:srgbClr val="000099"/>
                </a:solidFill>
              </a:rPr>
              <a:t>Proposed Solutions</a:t>
            </a:r>
            <a:endParaRPr lang="en-US" altLang="ko-KR" sz="3600" b="1" dirty="0">
              <a:solidFill>
                <a:srgbClr val="000099"/>
              </a:solidFill>
            </a:endParaRPr>
          </a:p>
        </p:txBody>
      </p:sp>
      <p:sp>
        <p:nvSpPr>
          <p:cNvPr id="1964035" name="Rectangle 3"/>
          <p:cNvSpPr>
            <a:spLocks noChangeArrowheads="1"/>
          </p:cNvSpPr>
          <p:nvPr/>
        </p:nvSpPr>
        <p:spPr bwMode="auto">
          <a:xfrm>
            <a:off x="250825" y="1268413"/>
            <a:ext cx="8713788" cy="4608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eaLnBrk="1" hangingPunct="1">
              <a:spcBef>
                <a:spcPct val="20000"/>
              </a:spcBef>
              <a:buClr>
                <a:schemeClr val="accent2"/>
              </a:buClr>
              <a:buSzPct val="75000"/>
              <a:buFont typeface="Monotype Sorts" pitchFamily="2" charset="2"/>
              <a:buChar char="u"/>
            </a:pPr>
            <a:r>
              <a:rPr lang="en-US" altLang="ko-KR" sz="2800" dirty="0"/>
              <a:t>e</a:t>
            </a:r>
            <a:r>
              <a:rPr lang="en-US" altLang="ko-KR" sz="2800" dirty="0" smtClean="0"/>
              <a:t>2e protocols </a:t>
            </a:r>
            <a:endParaRPr lang="en-US" altLang="ko-KR" sz="2800" dirty="0"/>
          </a:p>
          <a:p>
            <a:pPr marL="742950" lvl="1" indent="-285750" eaLnBrk="1" hangingPunct="1">
              <a:spcBef>
                <a:spcPct val="20000"/>
              </a:spcBef>
              <a:buClr>
                <a:schemeClr val="tx1"/>
              </a:buClr>
              <a:buFontTx/>
              <a:buChar char="–"/>
            </a:pPr>
            <a:r>
              <a:rPr lang="en-US" altLang="ko-KR" sz="2400" dirty="0" smtClean="0"/>
              <a:t>Reactive: Selective ACKs (SACK), </a:t>
            </a:r>
            <a:r>
              <a:rPr lang="en-US" altLang="ko-KR" sz="1400" dirty="0" smtClean="0"/>
              <a:t>TCP-New Reno</a:t>
            </a:r>
            <a:endParaRPr lang="en-US" altLang="ko-KR" sz="2400" dirty="0" smtClean="0"/>
          </a:p>
          <a:p>
            <a:pPr marL="742950" lvl="1" indent="-285750" eaLnBrk="1" hangingPunct="1">
              <a:spcBef>
                <a:spcPct val="20000"/>
              </a:spcBef>
              <a:buClr>
                <a:schemeClr val="tx1"/>
              </a:buClr>
              <a:buFontTx/>
              <a:buChar char="–"/>
            </a:pPr>
            <a:r>
              <a:rPr lang="en-US" altLang="ko-KR" sz="2400" dirty="0" smtClean="0"/>
              <a:t>Proactive: TCP-Vegas, TCP-Westwood..</a:t>
            </a:r>
          </a:p>
          <a:p>
            <a:pPr marL="342900" indent="-342900" eaLnBrk="1" hangingPunct="1">
              <a:spcBef>
                <a:spcPct val="20000"/>
              </a:spcBef>
              <a:buClr>
                <a:schemeClr val="accent2"/>
              </a:buClr>
              <a:buSzPct val="75000"/>
              <a:buFont typeface="Monotype Sorts" pitchFamily="2" charset="2"/>
              <a:buChar char="u"/>
            </a:pPr>
            <a:r>
              <a:rPr lang="en-US" altLang="ko-KR" sz="2800" dirty="0" smtClean="0"/>
              <a:t>Split connection protocols </a:t>
            </a:r>
          </a:p>
          <a:p>
            <a:pPr marL="742950" lvl="1" indent="-285750" eaLnBrk="1" hangingPunct="1">
              <a:spcBef>
                <a:spcPct val="20000"/>
              </a:spcBef>
              <a:buClr>
                <a:schemeClr val="tx1"/>
              </a:buClr>
              <a:buFontTx/>
              <a:buChar char="–"/>
            </a:pPr>
            <a:r>
              <a:rPr lang="en-US" altLang="ko-KR" sz="2400" dirty="0" smtClean="0"/>
              <a:t>Separate connections for wired path and wireless hop </a:t>
            </a:r>
          </a:p>
          <a:p>
            <a:pPr marL="742950" lvl="1" indent="-285750" eaLnBrk="1" hangingPunct="1">
              <a:spcBef>
                <a:spcPct val="20000"/>
              </a:spcBef>
              <a:buClr>
                <a:schemeClr val="tx1"/>
              </a:buClr>
              <a:buFontTx/>
              <a:buChar char="–"/>
            </a:pPr>
            <a:r>
              <a:rPr lang="en-US" altLang="ko-KR" sz="2400" dirty="0" smtClean="0"/>
              <a:t>“</a:t>
            </a:r>
            <a:r>
              <a:rPr lang="en-US" altLang="ko-KR" sz="2400" dirty="0"/>
              <a:t>wireless-aware TCP” (I-TCP, </a:t>
            </a:r>
            <a:r>
              <a:rPr lang="en-US" altLang="ko-KR" sz="2400" dirty="0" err="1"/>
              <a:t>ProxyTCP</a:t>
            </a:r>
            <a:r>
              <a:rPr lang="en-US" altLang="ko-KR" sz="2400" dirty="0"/>
              <a:t>, Snoop-TCP, split connections</a:t>
            </a:r>
            <a:r>
              <a:rPr lang="en-US" altLang="ko-KR" sz="2400" dirty="0" smtClean="0"/>
              <a:t>...)</a:t>
            </a:r>
          </a:p>
          <a:p>
            <a:pPr marL="342900" indent="-342900" eaLnBrk="1" hangingPunct="1">
              <a:spcBef>
                <a:spcPct val="20000"/>
              </a:spcBef>
              <a:buClr>
                <a:schemeClr val="accent2"/>
              </a:buClr>
              <a:buSzPct val="75000"/>
              <a:buFont typeface="Monotype Sorts" pitchFamily="2" charset="2"/>
              <a:buChar char="u"/>
            </a:pPr>
            <a:r>
              <a:rPr lang="en-US" altLang="ko-KR" sz="2800" dirty="0" smtClean="0"/>
              <a:t>Reliable link layer </a:t>
            </a:r>
            <a:r>
              <a:rPr lang="en-US" altLang="ko-KR" sz="2800" dirty="0"/>
              <a:t>protocols </a:t>
            </a:r>
          </a:p>
          <a:p>
            <a:pPr marL="742950" lvl="1" indent="-285750" eaLnBrk="1" hangingPunct="1">
              <a:spcBef>
                <a:spcPct val="20000"/>
              </a:spcBef>
              <a:buClr>
                <a:schemeClr val="tx1"/>
              </a:buClr>
              <a:buFontTx/>
              <a:buChar char="–"/>
            </a:pPr>
            <a:r>
              <a:rPr lang="en-US" altLang="ko-KR" sz="2400" dirty="0" smtClean="0"/>
              <a:t>Error correcting codes, Local retransmission</a:t>
            </a:r>
            <a:endParaRPr lang="en-US" altLang="ko-KR" sz="2400" dirty="0"/>
          </a:p>
        </p:txBody>
      </p:sp>
    </p:spTree>
    <p:extLst>
      <p:ext uri="{BB962C8B-B14F-4D97-AF65-F5344CB8AC3E}">
        <p14:creationId xmlns:p14="http://schemas.microsoft.com/office/powerpoint/2010/main" val="451427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ED7059BF-17C9-4E68-A356-383FD2654B6C}" type="slidenum">
              <a:rPr lang="en-US" altLang="ko-KR">
                <a:cs typeface="Arial" pitchFamily="34" charset="0"/>
              </a:rPr>
              <a:pPr/>
              <a:t>40</a:t>
            </a:fld>
            <a:endParaRPr lang="en-US" altLang="ko-KR" sz="1000">
              <a:cs typeface="Arial" pitchFamily="34" charset="0"/>
            </a:endParaRPr>
          </a:p>
        </p:txBody>
      </p:sp>
      <p:sp>
        <p:nvSpPr>
          <p:cNvPr id="2009091" name="Rectangle 3"/>
          <p:cNvSpPr>
            <a:spLocks noGrp="1" noChangeArrowheads="1"/>
          </p:cNvSpPr>
          <p:nvPr>
            <p:ph type="body" idx="1"/>
          </p:nvPr>
        </p:nvSpPr>
        <p:spPr>
          <a:xfrm>
            <a:off x="179388" y="1268413"/>
            <a:ext cx="8820150" cy="4679950"/>
          </a:xfrm>
          <a:noFill/>
          <a:ln/>
        </p:spPr>
        <p:txBody>
          <a:bodyPr/>
          <a:lstStyle/>
          <a:p>
            <a:r>
              <a:rPr lang="en-US" altLang="ko-KR" sz="2400" dirty="0" smtClean="0">
                <a:latin typeface="Arial" pitchFamily="34" charset="0"/>
                <a:cs typeface="Arial" pitchFamily="34" charset="0"/>
              </a:rPr>
              <a:t>ATCP</a:t>
            </a:r>
            <a:r>
              <a:rPr lang="fr-FR" altLang="ko-KR" sz="2400" dirty="0" smtClean="0">
                <a:latin typeface="Arial" pitchFamily="34" charset="0"/>
                <a:cs typeface="Arial" pitchFamily="34" charset="0"/>
              </a:rPr>
              <a:t>: TCP </a:t>
            </a:r>
            <a:r>
              <a:rPr lang="fr-FR" altLang="ko-KR" sz="2400" dirty="0">
                <a:latin typeface="Arial" pitchFamily="34" charset="0"/>
                <a:cs typeface="Arial" pitchFamily="34" charset="0"/>
              </a:rPr>
              <a:t>for Mobile </a:t>
            </a:r>
            <a:r>
              <a:rPr lang="fr-FR" altLang="ko-KR" sz="2400" i="1" dirty="0">
                <a:latin typeface="Arial" pitchFamily="34" charset="0"/>
                <a:cs typeface="Arial" pitchFamily="34" charset="0"/>
              </a:rPr>
              <a:t>Ad Hoc </a:t>
            </a:r>
            <a:r>
              <a:rPr lang="fr-FR" altLang="ko-KR" sz="2400" dirty="0" smtClean="0">
                <a:latin typeface="Arial" pitchFamily="34" charset="0"/>
                <a:cs typeface="Arial" pitchFamily="34" charset="0"/>
              </a:rPr>
              <a:t>Networks [Liu 2001]</a:t>
            </a:r>
            <a:endParaRPr lang="en-US" altLang="ko-KR" sz="2400" dirty="0" smtClean="0">
              <a:latin typeface="Arial" pitchFamily="34" charset="0"/>
              <a:cs typeface="Arial" pitchFamily="34" charset="0"/>
            </a:endParaRPr>
          </a:p>
          <a:p>
            <a:pPr lvl="1"/>
            <a:r>
              <a:rPr lang="en-US" altLang="ko-KR" sz="2000" dirty="0" smtClean="0">
                <a:latin typeface="Arial" pitchFamily="34" charset="0"/>
                <a:cs typeface="Arial" pitchFamily="34" charset="0"/>
              </a:rPr>
              <a:t>a thin layer inserted between the standard TCP and IP layers</a:t>
            </a:r>
          </a:p>
          <a:p>
            <a:pPr lvl="1"/>
            <a:r>
              <a:rPr lang="en-US" altLang="ko-KR" sz="2000" dirty="0" smtClean="0">
                <a:latin typeface="Arial" pitchFamily="34" charset="0"/>
                <a:cs typeface="Arial" pitchFamily="34" charset="0"/>
              </a:rPr>
              <a:t>explicit congestion notification (ECN) to detect congestion and distinguish congestion loss from error loss</a:t>
            </a:r>
          </a:p>
          <a:p>
            <a:pPr lvl="1"/>
            <a:r>
              <a:rPr lang="en-US" altLang="ko-KR" sz="2000" dirty="0" smtClean="0">
                <a:latin typeface="Arial" pitchFamily="34" charset="0"/>
                <a:cs typeface="Arial" pitchFamily="34" charset="0"/>
              </a:rPr>
              <a:t>ICMP Destination Unreachable message to detect a change of route or temporary partition</a:t>
            </a:r>
          </a:p>
          <a:p>
            <a:pPr lvl="1"/>
            <a:r>
              <a:rPr lang="en-US" altLang="ko-KR" sz="2000" dirty="0" smtClean="0">
                <a:latin typeface="Arial" pitchFamily="34" charset="0"/>
                <a:cs typeface="Arial" pitchFamily="34" charset="0"/>
              </a:rPr>
              <a:t>According to these feedbacks, the ATCP layer puts the TCP sender into either the persist, congestion control, or retransmit state accordingly</a:t>
            </a:r>
          </a:p>
          <a:p>
            <a:pPr lvl="1"/>
            <a:r>
              <a:rPr lang="en-US" altLang="ko-KR" sz="2000" dirty="0" smtClean="0">
                <a:latin typeface="Arial" pitchFamily="34" charset="0"/>
                <a:cs typeface="Arial" pitchFamily="34" charset="0"/>
              </a:rPr>
              <a:t>The scheme does not modify the TCP code</a:t>
            </a:r>
          </a:p>
          <a:p>
            <a:pPr lvl="1"/>
            <a:r>
              <a:rPr lang="en-US" altLang="ko-KR" sz="2000" dirty="0" smtClean="0">
                <a:latin typeface="Arial" pitchFamily="34" charset="0"/>
                <a:cs typeface="Arial" pitchFamily="34" charset="0"/>
              </a:rPr>
              <a:t>TCP semantic is maintained.</a:t>
            </a:r>
          </a:p>
          <a:p>
            <a:pPr lvl="1"/>
            <a:endParaRPr lang="en-US" altLang="ko-KR" sz="2800" dirty="0">
              <a:latin typeface="Arial" pitchFamily="34" charset="0"/>
              <a:cs typeface="Arial" pitchFamily="34" charset="0"/>
            </a:endParaRPr>
          </a:p>
        </p:txBody>
      </p:sp>
      <p:sp>
        <p:nvSpPr>
          <p:cNvPr id="5" name="Rectangle 2"/>
          <p:cNvSpPr>
            <a:spLocks noGrp="1" noChangeArrowheads="1"/>
          </p:cNvSpPr>
          <p:nvPr>
            <p:ph type="title"/>
          </p:nvPr>
        </p:nvSpPr>
        <p:spPr>
          <a:xfrm>
            <a:off x="179512" y="404664"/>
            <a:ext cx="8892479" cy="647700"/>
          </a:xfrm>
        </p:spPr>
        <p:txBody>
          <a:bodyPr/>
          <a:lstStyle/>
          <a:p>
            <a:r>
              <a:rPr lang="en-US" altLang="ko-KR" sz="3200" dirty="0" smtClean="0">
                <a:latin typeface="Arial" pitchFamily="34" charset="0"/>
                <a:cs typeface="Arial" pitchFamily="34" charset="0"/>
              </a:rPr>
              <a:t>Approaches to TCP </a:t>
            </a:r>
            <a:r>
              <a:rPr lang="en-US" altLang="ko-KR" sz="3200" dirty="0">
                <a:latin typeface="Arial" pitchFamily="34" charset="0"/>
                <a:cs typeface="Arial" pitchFamily="34" charset="0"/>
              </a:rPr>
              <a:t>over Ad Hoc: </a:t>
            </a:r>
            <a:r>
              <a:rPr lang="en-US" altLang="ko-KR" sz="3200" dirty="0" smtClean="0">
                <a:latin typeface="Arial" pitchFamily="34" charset="0"/>
                <a:cs typeface="Arial" pitchFamily="34" charset="0"/>
              </a:rPr>
              <a:t>ATCP</a:t>
            </a:r>
            <a:endParaRPr lang="en-US" altLang="ko-KR" sz="3200" dirty="0">
              <a:solidFill>
                <a:schemeClr val="hlink"/>
              </a:solidFill>
              <a:latin typeface="Arial" pitchFamily="34" charset="0"/>
              <a:cs typeface="Arial" pitchFamily="34" charset="0"/>
            </a:endParaRPr>
          </a:p>
        </p:txBody>
      </p:sp>
    </p:spTree>
    <p:extLst>
      <p:ext uri="{BB962C8B-B14F-4D97-AF65-F5344CB8AC3E}">
        <p14:creationId xmlns:p14="http://schemas.microsoft.com/office/powerpoint/2010/main" val="4119587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슬라이드 번호 개체 틀 4"/>
          <p:cNvSpPr>
            <a:spLocks noGrp="1"/>
          </p:cNvSpPr>
          <p:nvPr>
            <p:ph type="sldNum" sz="quarter" idx="4294967295"/>
          </p:nvPr>
        </p:nvSpPr>
        <p:spPr>
          <a:xfrm>
            <a:off x="6553200" y="6248400"/>
            <a:ext cx="2133600" cy="457200"/>
          </a:xfrm>
          <a:prstGeom prst="rect">
            <a:avLst/>
          </a:prstGeom>
          <a:noFill/>
        </p:spPr>
        <p:txBody>
          <a:bodyPr/>
          <a:lstStyle>
            <a:lvl1pPr eaLnBrk="0" hangingPunct="0">
              <a:defRPr kumimoji="1">
                <a:solidFill>
                  <a:schemeClr val="tx1"/>
                </a:solidFill>
                <a:latin typeface="Trebuchet MS" pitchFamily="34" charset="0"/>
                <a:ea typeface="PMingLiU" pitchFamily="18" charset="-120"/>
              </a:defRPr>
            </a:lvl1pPr>
            <a:lvl2pPr marL="742950" indent="-285750" eaLnBrk="0" hangingPunct="0">
              <a:defRPr kumimoji="1">
                <a:solidFill>
                  <a:schemeClr val="tx1"/>
                </a:solidFill>
                <a:latin typeface="Trebuchet MS" pitchFamily="34" charset="0"/>
                <a:ea typeface="PMingLiU" pitchFamily="18" charset="-120"/>
              </a:defRPr>
            </a:lvl2pPr>
            <a:lvl3pPr marL="1143000" indent="-228600" eaLnBrk="0" hangingPunct="0">
              <a:defRPr kumimoji="1">
                <a:solidFill>
                  <a:schemeClr val="tx1"/>
                </a:solidFill>
                <a:latin typeface="Trebuchet MS" pitchFamily="34" charset="0"/>
                <a:ea typeface="PMingLiU" pitchFamily="18" charset="-120"/>
              </a:defRPr>
            </a:lvl3pPr>
            <a:lvl4pPr marL="1600200" indent="-228600" eaLnBrk="0" hangingPunct="0">
              <a:defRPr kumimoji="1">
                <a:solidFill>
                  <a:schemeClr val="tx1"/>
                </a:solidFill>
                <a:latin typeface="Trebuchet MS" pitchFamily="34" charset="0"/>
                <a:ea typeface="PMingLiU" pitchFamily="18" charset="-120"/>
              </a:defRPr>
            </a:lvl4pPr>
            <a:lvl5pPr marL="2057400" indent="-228600" eaLnBrk="0" hangingPunct="0">
              <a:defRPr kumimoji="1">
                <a:solidFill>
                  <a:schemeClr val="tx1"/>
                </a:solidFill>
                <a:latin typeface="Trebuchet MS"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Trebuchet MS"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Trebuchet MS"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Trebuchet MS"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Trebuchet MS" pitchFamily="34" charset="0"/>
                <a:ea typeface="PMingLiU" pitchFamily="18" charset="-120"/>
              </a:defRPr>
            </a:lvl9pPr>
          </a:lstStyle>
          <a:p>
            <a:pPr eaLnBrk="1" hangingPunct="1"/>
            <a:fld id="{F861D488-E902-40D5-BAB5-8724604AFF0F}" type="slidenum">
              <a:rPr kumimoji="0" lang="en-US" altLang="zh-TW">
                <a:latin typeface="Arial Black" pitchFamily="34" charset="0"/>
              </a:rPr>
              <a:pPr eaLnBrk="1" hangingPunct="1"/>
              <a:t>41</a:t>
            </a:fld>
            <a:endParaRPr kumimoji="0" lang="en-US" altLang="zh-TW" dirty="0">
              <a:latin typeface="Arial Black" pitchFamily="34" charset="0"/>
            </a:endParaRPr>
          </a:p>
        </p:txBody>
      </p:sp>
      <p:sp>
        <p:nvSpPr>
          <p:cNvPr id="32771" name="Rectangle 2"/>
          <p:cNvSpPr>
            <a:spLocks noGrp="1" noChangeArrowheads="1"/>
          </p:cNvSpPr>
          <p:nvPr>
            <p:ph type="title"/>
          </p:nvPr>
        </p:nvSpPr>
        <p:spPr>
          <a:xfrm>
            <a:off x="179512" y="476672"/>
            <a:ext cx="8856984" cy="685800"/>
          </a:xfrm>
        </p:spPr>
        <p:txBody>
          <a:bodyPr/>
          <a:lstStyle/>
          <a:p>
            <a:pPr eaLnBrk="1" hangingPunct="1"/>
            <a:r>
              <a:rPr lang="en-US" altLang="zh-TW" sz="3200" b="1" dirty="0" smtClean="0">
                <a:latin typeface="Trebuchet MS" pitchFamily="34" charset="0"/>
              </a:rPr>
              <a:t>ATP: A Rate-based Transport Layer Protocol</a:t>
            </a:r>
          </a:p>
        </p:txBody>
      </p:sp>
      <p:sp>
        <p:nvSpPr>
          <p:cNvPr id="32772" name="Rectangle 3"/>
          <p:cNvSpPr>
            <a:spLocks noGrp="1" noChangeArrowheads="1"/>
          </p:cNvSpPr>
          <p:nvPr>
            <p:ph type="body" idx="1"/>
          </p:nvPr>
        </p:nvSpPr>
        <p:spPr>
          <a:xfrm>
            <a:off x="323528" y="1340768"/>
            <a:ext cx="8229600" cy="4590256"/>
          </a:xfrm>
        </p:spPr>
        <p:txBody>
          <a:bodyPr/>
          <a:lstStyle/>
          <a:p>
            <a:pPr eaLnBrk="1" hangingPunct="1"/>
            <a:r>
              <a:rPr lang="en-US" altLang="zh-TW" sz="2400" dirty="0" smtClean="0">
                <a:latin typeface="Arial" pitchFamily="34" charset="0"/>
                <a:cs typeface="Arial" pitchFamily="34" charset="0"/>
              </a:rPr>
              <a:t>Ad-hoc Transport Protocol (ATP)</a:t>
            </a:r>
            <a:r>
              <a:rPr lang="en-US" altLang="zh-TW" sz="1400" dirty="0" smtClean="0">
                <a:latin typeface="Arial" pitchFamily="34" charset="0"/>
                <a:cs typeface="Arial" pitchFamily="34" charset="0"/>
              </a:rPr>
              <a:t> [</a:t>
            </a:r>
            <a:r>
              <a:rPr lang="en-US" altLang="zh-TW" sz="1400" dirty="0" err="1" smtClean="0">
                <a:latin typeface="Arial" pitchFamily="34" charset="0"/>
                <a:cs typeface="Arial" pitchFamily="34" charset="0"/>
              </a:rPr>
              <a:t>Sundaresan</a:t>
            </a:r>
            <a:r>
              <a:rPr lang="en-US" altLang="zh-TW" sz="1400" dirty="0" smtClean="0">
                <a:latin typeface="Arial" pitchFamily="34" charset="0"/>
                <a:cs typeface="Arial" pitchFamily="34" charset="0"/>
              </a:rPr>
              <a:t> et. al.]</a:t>
            </a:r>
            <a:endParaRPr lang="en-US" altLang="zh-TW" sz="2400" dirty="0" smtClean="0">
              <a:latin typeface="Arial" pitchFamily="34" charset="0"/>
              <a:cs typeface="Arial" pitchFamily="34" charset="0"/>
            </a:endParaRPr>
          </a:p>
          <a:p>
            <a:pPr lvl="1" eaLnBrk="1" hangingPunct="1"/>
            <a:r>
              <a:rPr lang="en-US" altLang="zh-TW" sz="2000" dirty="0" smtClean="0">
                <a:latin typeface="Arial" pitchFamily="34" charset="0"/>
                <a:cs typeface="Arial" pitchFamily="34" charset="0"/>
              </a:rPr>
              <a:t>Feedback from intermediate nodes</a:t>
            </a:r>
          </a:p>
          <a:p>
            <a:pPr lvl="2" eaLnBrk="1" hangingPunct="1"/>
            <a:r>
              <a:rPr lang="en-US" altLang="zh-TW" sz="1600" dirty="0" smtClean="0">
                <a:latin typeface="Arial" pitchFamily="34" charset="0"/>
                <a:cs typeface="Arial" pitchFamily="34" charset="0"/>
              </a:rPr>
              <a:t>path failure, </a:t>
            </a:r>
            <a:r>
              <a:rPr lang="en-US" altLang="zh-TW" sz="1600" dirty="0" err="1" smtClean="0">
                <a:latin typeface="Arial" pitchFamily="34" charset="0"/>
                <a:cs typeface="Arial" pitchFamily="34" charset="0"/>
              </a:rPr>
              <a:t>queueing</a:t>
            </a:r>
            <a:r>
              <a:rPr lang="en-US" altLang="zh-TW" sz="1600" dirty="0" smtClean="0">
                <a:latin typeface="Arial" pitchFamily="34" charset="0"/>
                <a:cs typeface="Arial" pitchFamily="34" charset="0"/>
              </a:rPr>
              <a:t> delay, periodic feedback on rate</a:t>
            </a:r>
          </a:p>
          <a:p>
            <a:pPr lvl="1" eaLnBrk="1" hangingPunct="1"/>
            <a:r>
              <a:rPr lang="en-US" altLang="zh-TW" sz="2000" dirty="0" smtClean="0">
                <a:latin typeface="Arial" pitchFamily="34" charset="0"/>
                <a:cs typeface="Arial" pitchFamily="34" charset="0"/>
              </a:rPr>
              <a:t>Rate based transmission</a:t>
            </a:r>
          </a:p>
          <a:p>
            <a:pPr lvl="2" eaLnBrk="1" hangingPunct="1"/>
            <a:r>
              <a:rPr lang="en-US" altLang="zh-TW" sz="1600" dirty="0" smtClean="0">
                <a:latin typeface="Arial" pitchFamily="34" charset="0"/>
                <a:cs typeface="Arial" pitchFamily="34" charset="0"/>
              </a:rPr>
              <a:t>Entirely rate-controlled. (no window concept)</a:t>
            </a:r>
          </a:p>
          <a:p>
            <a:pPr lvl="2" eaLnBrk="1" hangingPunct="1"/>
            <a:r>
              <a:rPr lang="en-US" altLang="zh-TW" sz="1600" dirty="0" smtClean="0">
                <a:latin typeface="Arial" pitchFamily="34" charset="0"/>
                <a:cs typeface="Arial" pitchFamily="34" charset="0"/>
              </a:rPr>
              <a:t>Evenly distribute transmissions over time. (reduce </a:t>
            </a:r>
            <a:r>
              <a:rPr lang="en-US" altLang="zh-TW" sz="1600" dirty="0" err="1" smtClean="0">
                <a:latin typeface="Arial" pitchFamily="34" charset="0"/>
                <a:cs typeface="Arial" pitchFamily="34" charset="0"/>
              </a:rPr>
              <a:t>burstiness</a:t>
            </a:r>
            <a:r>
              <a:rPr lang="en-US" altLang="zh-TW" sz="1600" dirty="0" smtClean="0">
                <a:latin typeface="Arial" pitchFamily="34" charset="0"/>
                <a:cs typeface="Arial" pitchFamily="34" charset="0"/>
              </a:rPr>
              <a:t>)</a:t>
            </a:r>
          </a:p>
          <a:p>
            <a:pPr lvl="1" eaLnBrk="1" hangingPunct="1"/>
            <a:r>
              <a:rPr lang="en-US" altLang="zh-TW" sz="2000" dirty="0" smtClean="0">
                <a:latin typeface="Arial" pitchFamily="34" charset="0"/>
                <a:cs typeface="Arial" pitchFamily="34" charset="0"/>
              </a:rPr>
              <a:t>Decoupling of congestion control and reliability</a:t>
            </a:r>
          </a:p>
          <a:p>
            <a:pPr lvl="2" eaLnBrk="1" hangingPunct="1"/>
            <a:r>
              <a:rPr lang="en-US" altLang="zh-TW" sz="1600" dirty="0" smtClean="0">
                <a:latin typeface="Arial" pitchFamily="34" charset="0"/>
                <a:cs typeface="Arial" pitchFamily="34" charset="0"/>
              </a:rPr>
              <a:t>Does </a:t>
            </a:r>
            <a:r>
              <a:rPr lang="en-US" altLang="zh-TW" sz="1600" b="1" i="1" dirty="0" smtClean="0">
                <a:latin typeface="Arial" pitchFamily="34" charset="0"/>
                <a:cs typeface="Arial" pitchFamily="34" charset="0"/>
              </a:rPr>
              <a:t>not</a:t>
            </a:r>
            <a:r>
              <a:rPr lang="en-US" altLang="zh-TW" sz="1600" dirty="0" smtClean="0">
                <a:latin typeface="Arial" pitchFamily="34" charset="0"/>
                <a:cs typeface="Arial" pitchFamily="34" charset="0"/>
              </a:rPr>
              <a:t> employ cumulative ACKs but solely relies on </a:t>
            </a:r>
            <a:r>
              <a:rPr lang="en-US" altLang="zh-TW" sz="1600" b="1" i="1" dirty="0" smtClean="0">
                <a:latin typeface="Arial" pitchFamily="34" charset="0"/>
                <a:cs typeface="Arial" pitchFamily="34" charset="0"/>
              </a:rPr>
              <a:t>periodic SACK</a:t>
            </a:r>
            <a:r>
              <a:rPr lang="en-US" altLang="zh-TW" sz="1600" dirty="0" smtClean="0">
                <a:latin typeface="Arial" pitchFamily="34" charset="0"/>
                <a:cs typeface="Arial" pitchFamily="34" charset="0"/>
              </a:rPr>
              <a:t> (with 20 SACK blocks) to identify losses.</a:t>
            </a:r>
          </a:p>
          <a:p>
            <a:pPr lvl="2" eaLnBrk="1" hangingPunct="1"/>
            <a:endParaRPr lang="en-US" altLang="zh-TW" sz="1600" dirty="0" smtClean="0">
              <a:latin typeface="Arial" pitchFamily="34" charset="0"/>
              <a:cs typeface="Arial" pitchFamily="34" charset="0"/>
            </a:endParaRPr>
          </a:p>
        </p:txBody>
      </p:sp>
      <p:sp>
        <p:nvSpPr>
          <p:cNvPr id="32773" name="Rectangle 4"/>
          <p:cNvSpPr>
            <a:spLocks noChangeArrowheads="1"/>
          </p:cNvSpPr>
          <p:nvPr/>
        </p:nvSpPr>
        <p:spPr bwMode="auto">
          <a:xfrm>
            <a:off x="685800" y="152400"/>
            <a:ext cx="8229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tLang="ko-KR" b="1">
              <a:solidFill>
                <a:schemeClr val="bg1"/>
              </a:solidFill>
              <a:latin typeface="Arial" pitchFamily="34" charset="0"/>
            </a:endParaRPr>
          </a:p>
        </p:txBody>
      </p:sp>
    </p:spTree>
    <p:extLst>
      <p:ext uri="{BB962C8B-B14F-4D97-AF65-F5344CB8AC3E}">
        <p14:creationId xmlns:p14="http://schemas.microsoft.com/office/powerpoint/2010/main" val="1335756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3"/>
          <p:cNvSpPr>
            <a:spLocks noGrp="1"/>
          </p:cNvSpPr>
          <p:nvPr>
            <p:ph type="sldNum" sz="quarter" idx="4294967295"/>
          </p:nvPr>
        </p:nvSpPr>
        <p:spPr>
          <a:xfrm>
            <a:off x="7000875" y="6240463"/>
            <a:ext cx="1905000" cy="457200"/>
          </a:xfrm>
          <a:prstGeom prst="rect">
            <a:avLst/>
          </a:prstGeom>
        </p:spPr>
        <p:txBody>
          <a:bodyPr/>
          <a:lstStyle/>
          <a:p>
            <a:fld id="{148A9716-3AFF-4DF8-ABF6-546B186C3653}" type="slidenum">
              <a:rPr lang="en-US" altLang="ko-KR">
                <a:cs typeface="Arial" pitchFamily="34" charset="0"/>
              </a:rPr>
              <a:pPr/>
              <a:t>42</a:t>
            </a:fld>
            <a:endParaRPr lang="en-US" altLang="ko-KR" sz="1000">
              <a:cs typeface="Arial" pitchFamily="34" charset="0"/>
            </a:endParaRPr>
          </a:p>
        </p:txBody>
      </p:sp>
      <p:sp>
        <p:nvSpPr>
          <p:cNvPr id="2004994" name="Rectangle 2"/>
          <p:cNvSpPr>
            <a:spLocks noChangeArrowheads="1"/>
          </p:cNvSpPr>
          <p:nvPr/>
        </p:nvSpPr>
        <p:spPr bwMode="auto">
          <a:xfrm>
            <a:off x="914400" y="304800"/>
            <a:ext cx="64770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eaLnBrk="1" hangingPunct="1"/>
            <a:r>
              <a:rPr lang="en-US" altLang="ko-KR" sz="3600" b="1" dirty="0">
                <a:solidFill>
                  <a:srgbClr val="000099"/>
                </a:solidFill>
                <a:cs typeface="Arial" pitchFamily="34" charset="0"/>
              </a:rPr>
              <a:t>TCPs over </a:t>
            </a:r>
            <a:r>
              <a:rPr lang="en-US" altLang="ko-KR" sz="3600" b="1" dirty="0" smtClean="0">
                <a:solidFill>
                  <a:srgbClr val="000099"/>
                </a:solidFill>
                <a:cs typeface="Arial" pitchFamily="34" charset="0"/>
              </a:rPr>
              <a:t>Satellite(FYR)</a:t>
            </a:r>
            <a:endParaRPr lang="en-US" altLang="ko-KR" sz="3600" b="1" dirty="0">
              <a:solidFill>
                <a:srgbClr val="000099"/>
              </a:solidFill>
              <a:cs typeface="Arial" pitchFamily="34" charset="0"/>
            </a:endParaRPr>
          </a:p>
        </p:txBody>
      </p:sp>
      <p:sp>
        <p:nvSpPr>
          <p:cNvPr id="2004995" name="Rectangle 3"/>
          <p:cNvSpPr>
            <a:spLocks noGrp="1" noChangeArrowheads="1"/>
          </p:cNvSpPr>
          <p:nvPr>
            <p:ph type="body" idx="1"/>
          </p:nvPr>
        </p:nvSpPr>
        <p:spPr>
          <a:xfrm>
            <a:off x="107504" y="1196752"/>
            <a:ext cx="8892034" cy="5111973"/>
          </a:xfrm>
          <a:noFill/>
          <a:ln/>
        </p:spPr>
        <p:txBody>
          <a:bodyPr/>
          <a:lstStyle/>
          <a:p>
            <a:pPr>
              <a:lnSpc>
                <a:spcPct val="80000"/>
              </a:lnSpc>
            </a:pPr>
            <a:r>
              <a:rPr lang="en-US" altLang="ko-KR" sz="2000" dirty="0">
                <a:latin typeface="Arial" pitchFamily="34" charset="0"/>
                <a:cs typeface="Arial" pitchFamily="34" charset="0"/>
              </a:rPr>
              <a:t>Long </a:t>
            </a:r>
            <a:r>
              <a:rPr lang="en-US" altLang="ko-KR" sz="2000" dirty="0" smtClean="0">
                <a:latin typeface="Arial" pitchFamily="34" charset="0"/>
                <a:cs typeface="Arial" pitchFamily="34" charset="0"/>
              </a:rPr>
              <a:t>latency, Larger </a:t>
            </a:r>
            <a:r>
              <a:rPr lang="en-US" altLang="ko-KR" sz="2000" dirty="0">
                <a:latin typeface="Arial" pitchFamily="34" charset="0"/>
                <a:cs typeface="Arial" pitchFamily="34" charset="0"/>
              </a:rPr>
              <a:t>congestion window or larger initial window</a:t>
            </a:r>
          </a:p>
          <a:p>
            <a:pPr>
              <a:lnSpc>
                <a:spcPct val="80000"/>
              </a:lnSpc>
            </a:pPr>
            <a:r>
              <a:rPr lang="en-US" altLang="ko-KR" sz="2000" dirty="0">
                <a:latin typeface="Arial" pitchFamily="34" charset="0"/>
                <a:cs typeface="Arial" pitchFamily="34" charset="0"/>
              </a:rPr>
              <a:t>SACK: allow multiple packet recovery per RTT</a:t>
            </a:r>
          </a:p>
          <a:p>
            <a:pPr>
              <a:lnSpc>
                <a:spcPct val="80000"/>
              </a:lnSpc>
            </a:pPr>
            <a:r>
              <a:rPr lang="en-US" altLang="ko-KR" sz="2000" dirty="0">
                <a:latin typeface="Arial" pitchFamily="34" charset="0"/>
                <a:cs typeface="Arial" pitchFamily="34" charset="0"/>
              </a:rPr>
              <a:t>Space Communication Protocol Standard Transport Protocol (SCPS-TP)</a:t>
            </a:r>
          </a:p>
          <a:p>
            <a:pPr>
              <a:lnSpc>
                <a:spcPct val="80000"/>
              </a:lnSpc>
            </a:pPr>
            <a:r>
              <a:rPr lang="en-US" altLang="ko-KR" sz="2000" dirty="0">
                <a:latin typeface="Arial" pitchFamily="34" charset="0"/>
                <a:cs typeface="Arial" pitchFamily="34" charset="0"/>
              </a:rPr>
              <a:t>Satellite Transport Protocol (STP): split connection approach</a:t>
            </a:r>
          </a:p>
          <a:p>
            <a:pPr>
              <a:lnSpc>
                <a:spcPct val="80000"/>
              </a:lnSpc>
            </a:pPr>
            <a:r>
              <a:rPr lang="en-US" altLang="ko-KR" sz="2000" dirty="0">
                <a:latin typeface="Arial" pitchFamily="34" charset="0"/>
                <a:cs typeface="Arial" pitchFamily="34" charset="0"/>
              </a:rPr>
              <a:t>Early </a:t>
            </a:r>
            <a:r>
              <a:rPr lang="en-US" altLang="ko-KR" sz="2000" dirty="0" err="1">
                <a:latin typeface="Arial" pitchFamily="34" charset="0"/>
                <a:cs typeface="Arial" pitchFamily="34" charset="0"/>
              </a:rPr>
              <a:t>Acks</a:t>
            </a:r>
            <a:r>
              <a:rPr lang="en-US" altLang="ko-KR" sz="2000" dirty="0">
                <a:latin typeface="Arial" pitchFamily="34" charset="0"/>
                <a:cs typeface="Arial" pitchFamily="34" charset="0"/>
              </a:rPr>
              <a:t>: </a:t>
            </a:r>
          </a:p>
          <a:p>
            <a:pPr lvl="1">
              <a:lnSpc>
                <a:spcPct val="80000"/>
              </a:lnSpc>
            </a:pPr>
            <a:r>
              <a:rPr lang="en-US" altLang="ko-KR" sz="1800" dirty="0">
                <a:latin typeface="Arial" pitchFamily="34" charset="0"/>
                <a:cs typeface="Arial" pitchFamily="34" charset="0"/>
              </a:rPr>
              <a:t>Spoofing: Early </a:t>
            </a:r>
            <a:r>
              <a:rPr lang="en-US" altLang="ko-KR" sz="1800" dirty="0" err="1">
                <a:latin typeface="Arial" pitchFamily="34" charset="0"/>
                <a:cs typeface="Arial" pitchFamily="34" charset="0"/>
              </a:rPr>
              <a:t>acks</a:t>
            </a:r>
            <a:r>
              <a:rPr lang="en-US" altLang="ko-KR" sz="1800" dirty="0">
                <a:latin typeface="Arial" pitchFamily="34" charset="0"/>
                <a:cs typeface="Arial" pitchFamily="34" charset="0"/>
              </a:rPr>
              <a:t> from ground station result in faster congestion window growth</a:t>
            </a:r>
          </a:p>
          <a:p>
            <a:pPr>
              <a:lnSpc>
                <a:spcPct val="80000"/>
              </a:lnSpc>
            </a:pPr>
            <a:r>
              <a:rPr lang="en-US" altLang="ko-KR" sz="2000" dirty="0">
                <a:latin typeface="Arial" pitchFamily="34" charset="0"/>
                <a:cs typeface="Arial" pitchFamily="34" charset="0"/>
              </a:rPr>
              <a:t>TCP-Peach [1] </a:t>
            </a:r>
          </a:p>
          <a:p>
            <a:pPr lvl="1">
              <a:lnSpc>
                <a:spcPct val="80000"/>
              </a:lnSpc>
            </a:pPr>
            <a:r>
              <a:rPr lang="en-US" altLang="ko-KR" sz="1800" dirty="0">
                <a:latin typeface="Arial" pitchFamily="34" charset="0"/>
                <a:cs typeface="Arial" pitchFamily="34" charset="0"/>
              </a:rPr>
              <a:t>Applications such as HTTP are based on the transfer of small files</a:t>
            </a:r>
          </a:p>
          <a:p>
            <a:pPr lvl="2">
              <a:lnSpc>
                <a:spcPct val="80000"/>
              </a:lnSpc>
            </a:pPr>
            <a:r>
              <a:rPr lang="en-US" altLang="ko-KR" sz="1400" dirty="0">
                <a:latin typeface="Arial" pitchFamily="34" charset="0"/>
                <a:cs typeface="Arial" pitchFamily="34" charset="0"/>
              </a:rPr>
              <a:t>the entire transfer occurs within the slow start phase and the connection is not able to fully utilize the available network bandwidth.</a:t>
            </a:r>
          </a:p>
          <a:p>
            <a:pPr lvl="1">
              <a:lnSpc>
                <a:spcPct val="80000"/>
              </a:lnSpc>
            </a:pPr>
            <a:r>
              <a:rPr lang="en-US" altLang="ko-KR" sz="1800" dirty="0">
                <a:latin typeface="Arial" pitchFamily="34" charset="0"/>
                <a:cs typeface="Arial" pitchFamily="34" charset="0"/>
              </a:rPr>
              <a:t>sudden start and rapid recovery with the traditional TCP’s congestion avoidance and fast retransmit algorithms</a:t>
            </a:r>
          </a:p>
          <a:p>
            <a:pPr lvl="2">
              <a:lnSpc>
                <a:spcPct val="80000"/>
              </a:lnSpc>
            </a:pPr>
            <a:r>
              <a:rPr lang="en-US" altLang="ko-KR" sz="1400" dirty="0">
                <a:latin typeface="Arial" pitchFamily="34" charset="0"/>
                <a:cs typeface="Arial" pitchFamily="34" charset="0"/>
              </a:rPr>
              <a:t>Sudden start introduces the use of dummy packets that are copies of the last data packet the sender has sent. </a:t>
            </a:r>
          </a:p>
          <a:p>
            <a:pPr lvl="2">
              <a:lnSpc>
                <a:spcPct val="80000"/>
              </a:lnSpc>
            </a:pPr>
            <a:r>
              <a:rPr lang="en-US" altLang="ko-KR" sz="1400" dirty="0">
                <a:latin typeface="Arial" pitchFamily="34" charset="0"/>
                <a:cs typeface="Arial" pitchFamily="34" charset="0"/>
              </a:rPr>
              <a:t>The sender sends multiple dummy packets between two consecutive data packets</a:t>
            </a:r>
          </a:p>
          <a:p>
            <a:pPr lvl="2">
              <a:lnSpc>
                <a:spcPct val="80000"/>
              </a:lnSpc>
            </a:pPr>
            <a:r>
              <a:rPr lang="en-US" altLang="ko-KR" sz="1400" dirty="0">
                <a:solidFill>
                  <a:srgbClr val="0000FF"/>
                </a:solidFill>
                <a:latin typeface="Arial" pitchFamily="34" charset="0"/>
                <a:cs typeface="Arial" pitchFamily="34" charset="0"/>
              </a:rPr>
              <a:t>the reception of ACKs for the dummy packets indicates the availability of the unused network resource, and </a:t>
            </a:r>
            <a:r>
              <a:rPr lang="en-US" altLang="ko-KR" sz="1400" dirty="0" smtClean="0">
                <a:solidFill>
                  <a:srgbClr val="0000FF"/>
                </a:solidFill>
                <a:latin typeface="Arial" pitchFamily="34" charset="0"/>
                <a:cs typeface="Arial" pitchFamily="34" charset="0"/>
              </a:rPr>
              <a:t>the </a:t>
            </a:r>
            <a:r>
              <a:rPr lang="en-US" altLang="ko-KR" sz="1400" dirty="0">
                <a:solidFill>
                  <a:srgbClr val="0000FF"/>
                </a:solidFill>
                <a:latin typeface="Arial" pitchFamily="34" charset="0"/>
                <a:cs typeface="Arial" pitchFamily="34" charset="0"/>
              </a:rPr>
              <a:t>sender is triggered to </a:t>
            </a:r>
            <a:r>
              <a:rPr lang="en-US" altLang="ko-KR" sz="1400" dirty="0" smtClean="0">
                <a:solidFill>
                  <a:srgbClr val="0000FF"/>
                </a:solidFill>
                <a:latin typeface="Arial" pitchFamily="34" charset="0"/>
                <a:cs typeface="Arial" pitchFamily="34" charset="0"/>
              </a:rPr>
              <a:t>increase </a:t>
            </a:r>
            <a:r>
              <a:rPr lang="en-US" altLang="ko-KR" sz="1400" dirty="0">
                <a:solidFill>
                  <a:srgbClr val="0000FF"/>
                </a:solidFill>
                <a:latin typeface="Arial" pitchFamily="34" charset="0"/>
                <a:cs typeface="Arial" pitchFamily="34" charset="0"/>
              </a:rPr>
              <a:t>its sending window </a:t>
            </a:r>
            <a:r>
              <a:rPr lang="en-US" altLang="ko-KR" sz="1400" dirty="0" smtClean="0">
                <a:solidFill>
                  <a:srgbClr val="0000FF"/>
                </a:solidFill>
                <a:latin typeface="Arial" pitchFamily="34" charset="0"/>
                <a:cs typeface="Arial" pitchFamily="34" charset="0"/>
              </a:rPr>
              <a:t>quickly</a:t>
            </a:r>
          </a:p>
          <a:p>
            <a:pPr>
              <a:lnSpc>
                <a:spcPct val="80000"/>
              </a:lnSpc>
            </a:pPr>
            <a:r>
              <a:rPr lang="en-US" altLang="ko-KR" sz="2000" dirty="0" smtClean="0">
                <a:latin typeface="Arial" pitchFamily="34" charset="0"/>
                <a:cs typeface="Arial" pitchFamily="34" charset="0"/>
              </a:rPr>
              <a:t>TCP </a:t>
            </a:r>
            <a:r>
              <a:rPr lang="en-US" altLang="ko-KR" sz="2000" dirty="0" err="1" smtClean="0">
                <a:latin typeface="Arial" pitchFamily="34" charset="0"/>
                <a:cs typeface="Arial" pitchFamily="34" charset="0"/>
              </a:rPr>
              <a:t>Hybla</a:t>
            </a:r>
            <a:r>
              <a:rPr lang="en-US" altLang="ko-KR" sz="2000" dirty="0" smtClean="0">
                <a:latin typeface="Arial" pitchFamily="34" charset="0"/>
                <a:cs typeface="Arial" pitchFamily="34" charset="0"/>
              </a:rPr>
              <a:t>: </a:t>
            </a:r>
            <a:r>
              <a:rPr lang="en-US" altLang="ko-KR" sz="2000" dirty="0">
                <a:latin typeface="Arial" pitchFamily="34" charset="0"/>
                <a:cs typeface="Arial" pitchFamily="34" charset="0"/>
              </a:rPr>
              <a:t>European Satellite Network of </a:t>
            </a:r>
            <a:r>
              <a:rPr lang="en-US" altLang="ko-KR" sz="2000" dirty="0" smtClean="0">
                <a:latin typeface="Arial" pitchFamily="34" charset="0"/>
                <a:cs typeface="Arial" pitchFamily="34" charset="0"/>
              </a:rPr>
              <a:t>Excellence (</a:t>
            </a:r>
            <a:r>
              <a:rPr lang="en-US" altLang="ko-KR" sz="2000" dirty="0" err="1" smtClean="0">
                <a:latin typeface="Arial" pitchFamily="34" charset="0"/>
                <a:cs typeface="Arial" pitchFamily="34" charset="0"/>
              </a:rPr>
              <a:t>SatNEx</a:t>
            </a:r>
            <a:r>
              <a:rPr lang="en-US" altLang="ko-KR" sz="2000" dirty="0">
                <a:latin typeface="Arial" pitchFamily="34" charset="0"/>
                <a:cs typeface="Arial" pitchFamily="34" charset="0"/>
              </a:rPr>
              <a:t>) project</a:t>
            </a:r>
          </a:p>
        </p:txBody>
      </p:sp>
      <p:sp>
        <p:nvSpPr>
          <p:cNvPr id="2004996" name="Text Box 4"/>
          <p:cNvSpPr txBox="1">
            <a:spLocks noChangeArrowheads="1"/>
          </p:cNvSpPr>
          <p:nvPr/>
        </p:nvSpPr>
        <p:spPr bwMode="auto">
          <a:xfrm>
            <a:off x="539750" y="6092825"/>
            <a:ext cx="83534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ko-KR" altLang="ko-KR">
              <a:cs typeface="Arial" pitchFamily="34" charset="0"/>
            </a:endParaRPr>
          </a:p>
        </p:txBody>
      </p:sp>
      <p:sp>
        <p:nvSpPr>
          <p:cNvPr id="2004997" name="Text Box 5"/>
          <p:cNvSpPr txBox="1">
            <a:spLocks noChangeArrowheads="1"/>
          </p:cNvSpPr>
          <p:nvPr/>
        </p:nvSpPr>
        <p:spPr bwMode="auto">
          <a:xfrm>
            <a:off x="395288" y="6067425"/>
            <a:ext cx="849788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ko-KR" sz="1100" dirty="0">
                <a:cs typeface="Arial" pitchFamily="34" charset="0"/>
              </a:rPr>
              <a:t>[1] I. F. </a:t>
            </a:r>
            <a:r>
              <a:rPr lang="en-US" altLang="ko-KR" sz="1100" dirty="0" err="1">
                <a:cs typeface="Arial" pitchFamily="34" charset="0"/>
              </a:rPr>
              <a:t>Akyildiz</a:t>
            </a:r>
            <a:r>
              <a:rPr lang="en-US" altLang="ko-KR" sz="1100" dirty="0">
                <a:cs typeface="Arial" pitchFamily="34" charset="0"/>
              </a:rPr>
              <a:t>, G. </a:t>
            </a:r>
            <a:r>
              <a:rPr lang="en-US" altLang="ko-KR" sz="1100" dirty="0" err="1">
                <a:cs typeface="Arial" pitchFamily="34" charset="0"/>
              </a:rPr>
              <a:t>Morabito</a:t>
            </a:r>
            <a:r>
              <a:rPr lang="en-US" altLang="ko-KR" sz="1100" dirty="0">
                <a:cs typeface="Arial" pitchFamily="34" charset="0"/>
              </a:rPr>
              <a:t>, and S. Palazzo, “TCP-Peach: A New Congestion Control Scheme for Satellite IP Networks,” </a:t>
            </a:r>
            <a:r>
              <a:rPr lang="en-US" altLang="ko-KR" sz="1100" i="1" dirty="0">
                <a:cs typeface="Arial" pitchFamily="34" charset="0"/>
              </a:rPr>
              <a:t>IEEE/ACM Trans. Net.</a:t>
            </a:r>
            <a:r>
              <a:rPr lang="en-US" altLang="ko-KR" sz="1100" dirty="0">
                <a:cs typeface="Arial" pitchFamily="34" charset="0"/>
              </a:rPr>
              <a:t>, vol. 9, no. 3, June 2001, pp. 307–21.</a:t>
            </a:r>
          </a:p>
        </p:txBody>
      </p:sp>
    </p:spTree>
    <p:extLst>
      <p:ext uri="{BB962C8B-B14F-4D97-AF65-F5344CB8AC3E}">
        <p14:creationId xmlns:p14="http://schemas.microsoft.com/office/powerpoint/2010/main" val="3839095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5AEA9637-580A-49F4-89ED-40FD5EFC8AE8}" type="slidenum">
              <a:rPr lang="en-US" altLang="ko-KR">
                <a:cs typeface="Arial" pitchFamily="34" charset="0"/>
              </a:rPr>
              <a:pPr/>
              <a:t>43</a:t>
            </a:fld>
            <a:endParaRPr lang="en-US" altLang="ko-KR" sz="1000">
              <a:cs typeface="Arial" pitchFamily="34" charset="0"/>
            </a:endParaRPr>
          </a:p>
        </p:txBody>
      </p:sp>
      <p:sp>
        <p:nvSpPr>
          <p:cNvPr id="2007042" name="Rectangle 2"/>
          <p:cNvSpPr>
            <a:spLocks noChangeArrowheads="1"/>
          </p:cNvSpPr>
          <p:nvPr/>
        </p:nvSpPr>
        <p:spPr bwMode="auto">
          <a:xfrm>
            <a:off x="251520" y="295835"/>
            <a:ext cx="8064896"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eaLnBrk="1" hangingPunct="1"/>
            <a:r>
              <a:rPr lang="en-US" altLang="ko-KR" sz="3600" b="1" dirty="0">
                <a:solidFill>
                  <a:srgbClr val="000099"/>
                </a:solidFill>
                <a:cs typeface="Arial" pitchFamily="34" charset="0"/>
              </a:rPr>
              <a:t>Yet another TCP </a:t>
            </a:r>
            <a:r>
              <a:rPr lang="en-US" altLang="ko-KR" sz="3600" b="1" dirty="0" smtClean="0">
                <a:solidFill>
                  <a:srgbClr val="000099"/>
                </a:solidFill>
                <a:cs typeface="Arial" pitchFamily="34" charset="0"/>
              </a:rPr>
              <a:t>variants(FYI)</a:t>
            </a:r>
            <a:endParaRPr lang="en-US" altLang="ko-KR" sz="3600" b="1" dirty="0">
              <a:solidFill>
                <a:srgbClr val="000099"/>
              </a:solidFill>
              <a:cs typeface="Arial" pitchFamily="34" charset="0"/>
            </a:endParaRPr>
          </a:p>
        </p:txBody>
      </p:sp>
      <p:sp>
        <p:nvSpPr>
          <p:cNvPr id="2007043" name="Rectangle 3"/>
          <p:cNvSpPr>
            <a:spLocks noGrp="1" noChangeArrowheads="1"/>
          </p:cNvSpPr>
          <p:nvPr>
            <p:ph type="body" idx="1"/>
          </p:nvPr>
        </p:nvSpPr>
        <p:spPr>
          <a:xfrm>
            <a:off x="179388" y="1268413"/>
            <a:ext cx="8820150" cy="5113337"/>
          </a:xfrm>
          <a:noFill/>
          <a:ln/>
        </p:spPr>
        <p:txBody>
          <a:bodyPr/>
          <a:lstStyle/>
          <a:p>
            <a:r>
              <a:rPr lang="en-US" altLang="ko-KR" sz="2400" dirty="0">
                <a:latin typeface="Arial" pitchFamily="34" charset="0"/>
                <a:cs typeface="Arial" pitchFamily="34" charset="0"/>
              </a:rPr>
              <a:t>Impact of mobility on TCP Performance</a:t>
            </a:r>
          </a:p>
          <a:p>
            <a:pPr lvl="1"/>
            <a:r>
              <a:rPr lang="en-US" altLang="ko-KR" sz="2000" dirty="0">
                <a:latin typeface="Arial" pitchFamily="34" charset="0"/>
                <a:cs typeface="Arial" pitchFamily="34" charset="0"/>
              </a:rPr>
              <a:t>Hand-off, Mobile IP</a:t>
            </a:r>
          </a:p>
          <a:p>
            <a:pPr lvl="1"/>
            <a:r>
              <a:rPr lang="en-US" altLang="ko-KR" sz="2000" dirty="0">
                <a:latin typeface="Arial" pitchFamily="34" charset="0"/>
                <a:cs typeface="Arial" pitchFamily="34" charset="0"/>
              </a:rPr>
              <a:t>Rendezvous Delay ; 1 sec after cell boundary crossed</a:t>
            </a:r>
          </a:p>
          <a:p>
            <a:pPr lvl="1"/>
            <a:r>
              <a:rPr lang="en-US" altLang="ko-KR" sz="2000" dirty="0">
                <a:latin typeface="Arial" pitchFamily="34" charset="0"/>
                <a:cs typeface="Arial" pitchFamily="34" charset="0"/>
              </a:rPr>
              <a:t>M-TCP, </a:t>
            </a:r>
          </a:p>
          <a:p>
            <a:pPr lvl="1"/>
            <a:r>
              <a:rPr lang="en-US" altLang="ko-KR" sz="2000" dirty="0">
                <a:latin typeface="Arial" pitchFamily="34" charset="0"/>
                <a:cs typeface="Arial" pitchFamily="34" charset="0"/>
              </a:rPr>
              <a:t>Freeze </a:t>
            </a:r>
            <a:r>
              <a:rPr lang="en-US" altLang="ko-KR" sz="2000" dirty="0" smtClean="0">
                <a:latin typeface="Arial" pitchFamily="34" charset="0"/>
                <a:cs typeface="Arial" pitchFamily="34" charset="0"/>
              </a:rPr>
              <a:t>TCP</a:t>
            </a:r>
            <a:endParaRPr lang="en-US" altLang="ko-KR" sz="2000" dirty="0">
              <a:latin typeface="Arial" pitchFamily="34" charset="0"/>
              <a:cs typeface="Arial" pitchFamily="34" charset="0"/>
            </a:endParaRPr>
          </a:p>
          <a:p>
            <a:pPr lvl="2"/>
            <a:r>
              <a:rPr lang="en-US" altLang="ko-KR" sz="1600" dirty="0" smtClean="0">
                <a:solidFill>
                  <a:srgbClr val="FF0000"/>
                </a:solidFill>
                <a:latin typeface="Arial" pitchFamily="34" charset="0"/>
                <a:cs typeface="Arial" pitchFamily="34" charset="0"/>
              </a:rPr>
              <a:t>During mobile </a:t>
            </a:r>
            <a:r>
              <a:rPr lang="en-US" altLang="ko-KR" sz="1600" dirty="0">
                <a:solidFill>
                  <a:srgbClr val="FF0000"/>
                </a:solidFill>
                <a:latin typeface="Arial" pitchFamily="34" charset="0"/>
                <a:cs typeface="Arial" pitchFamily="34" charset="0"/>
              </a:rPr>
              <a:t>handoff or temporary blockage of radio signals by obstacles. </a:t>
            </a:r>
          </a:p>
          <a:p>
            <a:pPr lvl="2"/>
            <a:r>
              <a:rPr lang="en-US" altLang="ko-KR" sz="1600" dirty="0">
                <a:solidFill>
                  <a:srgbClr val="0000FF"/>
                </a:solidFill>
                <a:latin typeface="Arial" pitchFamily="34" charset="0"/>
                <a:cs typeface="Arial" pitchFamily="34" charset="0"/>
              </a:rPr>
              <a:t>The mobile unit predicts the impending disconnections ; signal </a:t>
            </a:r>
            <a:r>
              <a:rPr lang="en-US" altLang="ko-KR" sz="1600" dirty="0" smtClean="0">
                <a:solidFill>
                  <a:srgbClr val="0000FF"/>
                </a:solidFill>
                <a:latin typeface="Arial" pitchFamily="34" charset="0"/>
                <a:cs typeface="Arial" pitchFamily="34" charset="0"/>
              </a:rPr>
              <a:t>strength</a:t>
            </a:r>
          </a:p>
          <a:p>
            <a:pPr lvl="2"/>
            <a:r>
              <a:rPr lang="en-US" altLang="ko-KR" sz="1600" dirty="0">
                <a:latin typeface="Arial" pitchFamily="34" charset="0"/>
                <a:cs typeface="Arial" pitchFamily="34" charset="0"/>
              </a:rPr>
              <a:t>It imposes no restrictions on routers and only requires code modifications at the mobile unit or receiver side</a:t>
            </a:r>
            <a:r>
              <a:rPr lang="en-US" altLang="ko-KR" sz="1600" dirty="0" smtClean="0">
                <a:latin typeface="Arial" pitchFamily="34" charset="0"/>
                <a:cs typeface="Arial" pitchFamily="34" charset="0"/>
              </a:rPr>
              <a:t>.</a:t>
            </a:r>
            <a:endParaRPr lang="en-US" altLang="ko-KR" sz="1600" dirty="0">
              <a:solidFill>
                <a:srgbClr val="0000FF"/>
              </a:solidFill>
              <a:latin typeface="Arial" pitchFamily="34" charset="0"/>
              <a:cs typeface="Arial" pitchFamily="34" charset="0"/>
            </a:endParaRPr>
          </a:p>
          <a:p>
            <a:pPr lvl="2"/>
            <a:r>
              <a:rPr lang="en-US" altLang="ko-KR" sz="1600" dirty="0">
                <a:latin typeface="Arial" pitchFamily="34" charset="0"/>
                <a:cs typeface="Arial" pitchFamily="34" charset="0"/>
              </a:rPr>
              <a:t>The freeze-TCP receiver on the mobile unit proactively sets the </a:t>
            </a:r>
            <a:r>
              <a:rPr lang="en-US" altLang="ko-KR" sz="1600" dirty="0">
                <a:solidFill>
                  <a:srgbClr val="0000FF"/>
                </a:solidFill>
                <a:latin typeface="Arial" pitchFamily="34" charset="0"/>
                <a:cs typeface="Arial" pitchFamily="34" charset="0"/>
              </a:rPr>
              <a:t>advertised window size to zero </a:t>
            </a:r>
            <a:r>
              <a:rPr lang="en-US" altLang="ko-KR" sz="1600" dirty="0">
                <a:latin typeface="Arial" pitchFamily="34" charset="0"/>
                <a:cs typeface="Arial" pitchFamily="34" charset="0"/>
              </a:rPr>
              <a:t>in the ACK packets in the presence of impending disconnection.</a:t>
            </a:r>
          </a:p>
          <a:p>
            <a:pPr lvl="3"/>
            <a:r>
              <a:rPr lang="en-US" altLang="ko-KR" sz="1600" dirty="0">
                <a:solidFill>
                  <a:srgbClr val="0000FF"/>
                </a:solidFill>
                <a:latin typeface="Arial" pitchFamily="34" charset="0"/>
                <a:cs typeface="Arial" pitchFamily="34" charset="0"/>
              </a:rPr>
              <a:t>force the sender into persist mode, where it ceases sending more packets while keeping its sending window unchanged.</a:t>
            </a:r>
          </a:p>
          <a:p>
            <a:pPr lvl="2"/>
            <a:r>
              <a:rPr lang="en-US" altLang="ko-KR" sz="1600" dirty="0">
                <a:latin typeface="Arial" pitchFamily="34" charset="0"/>
                <a:cs typeface="Arial" pitchFamily="34" charset="0"/>
              </a:rPr>
              <a:t>To implement, cross-layer information must be exchanged,</a:t>
            </a:r>
          </a:p>
          <a:p>
            <a:pPr lvl="3"/>
            <a:r>
              <a:rPr lang="en-US" altLang="ko-KR" sz="1600" dirty="0">
                <a:latin typeface="Arial" pitchFamily="34" charset="0"/>
                <a:cs typeface="Arial" pitchFamily="34" charset="0"/>
              </a:rPr>
              <a:t>TCP exposed to handoff algorithms implemented by network interface card(NIC) vendors on the interface devices</a:t>
            </a:r>
          </a:p>
          <a:p>
            <a:pPr lvl="2"/>
            <a:endParaRPr lang="en-US" altLang="ko-KR" sz="1600" dirty="0">
              <a:latin typeface="Arial" pitchFamily="34" charset="0"/>
              <a:cs typeface="Arial" pitchFamily="34" charset="0"/>
            </a:endParaRPr>
          </a:p>
        </p:txBody>
      </p:sp>
    </p:spTree>
    <p:extLst>
      <p:ext uri="{BB962C8B-B14F-4D97-AF65-F5344CB8AC3E}">
        <p14:creationId xmlns:p14="http://schemas.microsoft.com/office/powerpoint/2010/main" val="3527333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슬라이드 번호 개체 틀 3"/>
          <p:cNvSpPr>
            <a:spLocks noGrp="1"/>
          </p:cNvSpPr>
          <p:nvPr>
            <p:ph type="sldNum" sz="quarter" idx="4294967295"/>
          </p:nvPr>
        </p:nvSpPr>
        <p:spPr bwMode="auto">
          <a:xfrm>
            <a:off x="7000875" y="624046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itchFamily="34" charset="0"/>
                <a:ea typeface="굴림" pitchFamily="50" charset="-127"/>
              </a:defRPr>
            </a:lvl1pPr>
            <a:lvl2pPr marL="742950" indent="-285750" eaLnBrk="0" hangingPunct="0">
              <a:defRPr kumimoji="1" sz="1600">
                <a:solidFill>
                  <a:schemeClr val="tx1"/>
                </a:solidFill>
                <a:latin typeface="Arial" pitchFamily="34" charset="0"/>
                <a:ea typeface="굴림" pitchFamily="50" charset="-127"/>
              </a:defRPr>
            </a:lvl2pPr>
            <a:lvl3pPr marL="1143000" indent="-228600" eaLnBrk="0" hangingPunct="0">
              <a:defRPr kumimoji="1" sz="1600">
                <a:solidFill>
                  <a:schemeClr val="tx1"/>
                </a:solidFill>
                <a:latin typeface="Arial" pitchFamily="34" charset="0"/>
                <a:ea typeface="굴림" pitchFamily="50" charset="-127"/>
              </a:defRPr>
            </a:lvl3pPr>
            <a:lvl4pPr marL="1600200" indent="-228600" eaLnBrk="0" hangingPunct="0">
              <a:defRPr kumimoji="1" sz="1600">
                <a:solidFill>
                  <a:schemeClr val="tx1"/>
                </a:solidFill>
                <a:latin typeface="Arial" pitchFamily="34" charset="0"/>
                <a:ea typeface="굴림" pitchFamily="50" charset="-127"/>
              </a:defRPr>
            </a:lvl4pPr>
            <a:lvl5pPr marL="2057400" indent="-228600" eaLnBrk="0" hangingPunct="0">
              <a:defRPr kumimoji="1" sz="1600">
                <a:solidFill>
                  <a:schemeClr val="tx1"/>
                </a:solidFill>
                <a:latin typeface="Arial" pitchFamily="34" charset="0"/>
                <a:ea typeface="굴림" pitchFamily="50" charset="-127"/>
              </a:defRPr>
            </a:lvl5pPr>
            <a:lvl6pPr marL="2514600" indent="-22860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fld id="{CB82EB17-A493-4172-BAEC-358922DB6ECA}" type="slidenum">
              <a:rPr lang="en-US" altLang="ko-KR" sz="1200">
                <a:solidFill>
                  <a:srgbClr val="898989"/>
                </a:solidFill>
              </a:rPr>
              <a:pPr/>
              <a:t>44</a:t>
            </a:fld>
            <a:endParaRPr lang="en-US" altLang="ko-KR" sz="1000" dirty="0">
              <a:solidFill>
                <a:srgbClr val="898989"/>
              </a:solidFill>
            </a:endParaRPr>
          </a:p>
        </p:txBody>
      </p:sp>
      <p:sp>
        <p:nvSpPr>
          <p:cNvPr id="62468" name="Rectangle 3"/>
          <p:cNvSpPr>
            <a:spLocks noGrp="1" noChangeArrowheads="1"/>
          </p:cNvSpPr>
          <p:nvPr>
            <p:ph type="body" idx="1"/>
          </p:nvPr>
        </p:nvSpPr>
        <p:spPr>
          <a:xfrm>
            <a:off x="35496" y="1268760"/>
            <a:ext cx="8964488" cy="4824165"/>
          </a:xfrm>
          <a:extLst>
            <a:ext uri="{FAA26D3D-D897-4be2-8F04-BA451C77F1D7}">
              <ma14:placeholderFlag xmlns:ma14="http://schemas.microsoft.com/office/mac/drawingml/2011/main" xmlns="" val="1"/>
            </a:ext>
          </a:extLst>
        </p:spPr>
        <p:txBody>
          <a:bodyPr/>
          <a:lstStyle/>
          <a:p>
            <a:r>
              <a:rPr lang="en-US" altLang="ko-KR" sz="1800" dirty="0" smtClean="0"/>
              <a:t>   </a:t>
            </a:r>
          </a:p>
        </p:txBody>
      </p:sp>
      <p:sp>
        <p:nvSpPr>
          <p:cNvPr id="6" name="Rectangle 2"/>
          <p:cNvSpPr>
            <a:spLocks noGrp="1" noChangeArrowheads="1"/>
          </p:cNvSpPr>
          <p:nvPr>
            <p:ph type="title"/>
          </p:nvPr>
        </p:nvSpPr>
        <p:spPr>
          <a:xfrm>
            <a:off x="395536" y="260648"/>
            <a:ext cx="7451725" cy="647700"/>
          </a:xfrm>
          <a:extLst>
            <a:ext uri="{FAA26D3D-D897-4be2-8F04-BA451C77F1D7}">
              <ma14:placeholderFlag xmlns:ma14="http://schemas.microsoft.com/office/mac/drawingml/2011/main" xmlns="" val="1"/>
            </a:ext>
          </a:extLst>
        </p:spPr>
        <p:txBody>
          <a:bodyPr/>
          <a:lstStyle/>
          <a:p>
            <a:pPr eaLnBrk="1" hangingPunct="1">
              <a:defRPr/>
            </a:pPr>
            <a:r>
              <a:rPr lang="fr-FR" altLang="ko-KR" sz="3200" dirty="0" smtClean="0">
                <a:latin typeface="Arial" charset="0"/>
              </a:rPr>
              <a:t>Discussion: </a:t>
            </a:r>
            <a:r>
              <a:rPr lang="fr-FR" altLang="ko-KR" sz="2800" i="1" dirty="0" smtClean="0">
                <a:solidFill>
                  <a:srgbClr val="FF0000"/>
                </a:solidFill>
                <a:latin typeface="Arial" charset="0"/>
              </a:rPr>
              <a:t>picked up randomly</a:t>
            </a:r>
            <a:r>
              <a:rPr lang="ko-KR" altLang="en-US" sz="2800" i="1" dirty="0" smtClean="0">
                <a:solidFill>
                  <a:srgbClr val="FF0000"/>
                </a:solidFill>
                <a:latin typeface="Arial" charset="0"/>
              </a:rPr>
              <a:t> </a:t>
            </a:r>
            <a:endParaRPr lang="en-US" altLang="ko-KR" sz="3200" i="1" dirty="0">
              <a:solidFill>
                <a:srgbClr val="FF0000"/>
              </a:solidFill>
              <a:latin typeface="Arial" charset="0"/>
            </a:endParaRPr>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412776"/>
            <a:ext cx="9021152" cy="388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12584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슬라이드 번호 개체 틀 3"/>
          <p:cNvSpPr>
            <a:spLocks noGrp="1"/>
          </p:cNvSpPr>
          <p:nvPr>
            <p:ph type="sldNum" sz="quarter" idx="4294967295"/>
          </p:nvPr>
        </p:nvSpPr>
        <p:spPr bwMode="auto">
          <a:xfrm>
            <a:off x="7000875" y="624046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itchFamily="34" charset="0"/>
                <a:ea typeface="굴림" pitchFamily="50" charset="-127"/>
              </a:defRPr>
            </a:lvl1pPr>
            <a:lvl2pPr marL="742950" indent="-285750" eaLnBrk="0" hangingPunct="0">
              <a:defRPr kumimoji="1" sz="1600">
                <a:solidFill>
                  <a:schemeClr val="tx1"/>
                </a:solidFill>
                <a:latin typeface="Arial" pitchFamily="34" charset="0"/>
                <a:ea typeface="굴림" pitchFamily="50" charset="-127"/>
              </a:defRPr>
            </a:lvl2pPr>
            <a:lvl3pPr marL="1143000" indent="-228600" eaLnBrk="0" hangingPunct="0">
              <a:defRPr kumimoji="1" sz="1600">
                <a:solidFill>
                  <a:schemeClr val="tx1"/>
                </a:solidFill>
                <a:latin typeface="Arial" pitchFamily="34" charset="0"/>
                <a:ea typeface="굴림" pitchFamily="50" charset="-127"/>
              </a:defRPr>
            </a:lvl3pPr>
            <a:lvl4pPr marL="1600200" indent="-228600" eaLnBrk="0" hangingPunct="0">
              <a:defRPr kumimoji="1" sz="1600">
                <a:solidFill>
                  <a:schemeClr val="tx1"/>
                </a:solidFill>
                <a:latin typeface="Arial" pitchFamily="34" charset="0"/>
                <a:ea typeface="굴림" pitchFamily="50" charset="-127"/>
              </a:defRPr>
            </a:lvl4pPr>
            <a:lvl5pPr marL="2057400" indent="-228600" eaLnBrk="0" hangingPunct="0">
              <a:defRPr kumimoji="1" sz="1600">
                <a:solidFill>
                  <a:schemeClr val="tx1"/>
                </a:solidFill>
                <a:latin typeface="Arial" pitchFamily="34" charset="0"/>
                <a:ea typeface="굴림" pitchFamily="50" charset="-127"/>
              </a:defRPr>
            </a:lvl5pPr>
            <a:lvl6pPr marL="2514600" indent="-22860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fld id="{CB82EB17-A493-4172-BAEC-358922DB6ECA}" type="slidenum">
              <a:rPr lang="en-US" altLang="ko-KR" sz="1200">
                <a:solidFill>
                  <a:srgbClr val="898989"/>
                </a:solidFill>
              </a:rPr>
              <a:pPr/>
              <a:t>45</a:t>
            </a:fld>
            <a:endParaRPr lang="en-US" altLang="ko-KR" sz="1000" dirty="0">
              <a:solidFill>
                <a:srgbClr val="898989"/>
              </a:solidFill>
            </a:endParaRPr>
          </a:p>
        </p:txBody>
      </p:sp>
      <p:sp>
        <p:nvSpPr>
          <p:cNvPr id="62468" name="Rectangle 3"/>
          <p:cNvSpPr>
            <a:spLocks noGrp="1" noChangeArrowheads="1"/>
          </p:cNvSpPr>
          <p:nvPr>
            <p:ph type="body" idx="1"/>
          </p:nvPr>
        </p:nvSpPr>
        <p:spPr>
          <a:xfrm>
            <a:off x="35496" y="1268760"/>
            <a:ext cx="8964488" cy="4824165"/>
          </a:xfrm>
          <a:extLst>
            <a:ext uri="{FAA26D3D-D897-4be2-8F04-BA451C77F1D7}">
              <ma14:placeholderFlag xmlns:ma14="http://schemas.microsoft.com/office/mac/drawingml/2011/main" xmlns="" val="1"/>
            </a:ext>
          </a:extLst>
        </p:spPr>
        <p:txBody>
          <a:bodyPr/>
          <a:lstStyle/>
          <a:p>
            <a:r>
              <a:rPr lang="en-US" altLang="ko-KR" sz="1800" dirty="0" smtClean="0"/>
              <a:t>   </a:t>
            </a:r>
          </a:p>
        </p:txBody>
      </p:sp>
      <p:sp>
        <p:nvSpPr>
          <p:cNvPr id="6" name="Rectangle 2"/>
          <p:cNvSpPr>
            <a:spLocks noGrp="1" noChangeArrowheads="1"/>
          </p:cNvSpPr>
          <p:nvPr>
            <p:ph type="title"/>
          </p:nvPr>
        </p:nvSpPr>
        <p:spPr>
          <a:xfrm>
            <a:off x="395536" y="260648"/>
            <a:ext cx="7451725" cy="647700"/>
          </a:xfrm>
          <a:extLst>
            <a:ext uri="{FAA26D3D-D897-4be2-8F04-BA451C77F1D7}">
              <ma14:placeholderFlag xmlns:ma14="http://schemas.microsoft.com/office/mac/drawingml/2011/main" xmlns="" val="1"/>
            </a:ext>
          </a:extLst>
        </p:spPr>
        <p:txBody>
          <a:bodyPr/>
          <a:lstStyle/>
          <a:p>
            <a:pPr eaLnBrk="1" hangingPunct="1">
              <a:defRPr/>
            </a:pPr>
            <a:r>
              <a:rPr lang="fr-FR" altLang="ko-KR" sz="3200" dirty="0" smtClean="0">
                <a:latin typeface="Arial" charset="0"/>
              </a:rPr>
              <a:t>Discussion: </a:t>
            </a:r>
            <a:r>
              <a:rPr lang="fr-FR" altLang="ko-KR" sz="2800" i="1" dirty="0" smtClean="0">
                <a:solidFill>
                  <a:srgbClr val="FF0000"/>
                </a:solidFill>
                <a:latin typeface="Arial" charset="0"/>
              </a:rPr>
              <a:t>picked up randomly</a:t>
            </a:r>
            <a:r>
              <a:rPr lang="ko-KR" altLang="en-US" sz="2800" i="1" dirty="0" smtClean="0">
                <a:solidFill>
                  <a:srgbClr val="FF0000"/>
                </a:solidFill>
                <a:latin typeface="Arial" charset="0"/>
              </a:rPr>
              <a:t> </a:t>
            </a:r>
            <a:endParaRPr lang="en-US" altLang="ko-KR" sz="3200" i="1" dirty="0">
              <a:solidFill>
                <a:srgbClr val="FF0000"/>
              </a:solidFill>
              <a:latin typeface="Arial" charset="0"/>
            </a:endParaRPr>
          </a:p>
        </p:txBody>
      </p:sp>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1412776"/>
            <a:ext cx="8965316" cy="4392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08227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슬라이드 번호 개체 틀 3"/>
          <p:cNvSpPr>
            <a:spLocks noGrp="1"/>
          </p:cNvSpPr>
          <p:nvPr>
            <p:ph type="sldNum" sz="quarter" idx="4294967295"/>
          </p:nvPr>
        </p:nvSpPr>
        <p:spPr bwMode="auto">
          <a:xfrm>
            <a:off x="7000875" y="624046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itchFamily="34" charset="0"/>
                <a:ea typeface="굴림" pitchFamily="50" charset="-127"/>
              </a:defRPr>
            </a:lvl1pPr>
            <a:lvl2pPr marL="742950" indent="-285750" eaLnBrk="0" hangingPunct="0">
              <a:defRPr kumimoji="1" sz="1600">
                <a:solidFill>
                  <a:schemeClr val="tx1"/>
                </a:solidFill>
                <a:latin typeface="Arial" pitchFamily="34" charset="0"/>
                <a:ea typeface="굴림" pitchFamily="50" charset="-127"/>
              </a:defRPr>
            </a:lvl2pPr>
            <a:lvl3pPr marL="1143000" indent="-228600" eaLnBrk="0" hangingPunct="0">
              <a:defRPr kumimoji="1" sz="1600">
                <a:solidFill>
                  <a:schemeClr val="tx1"/>
                </a:solidFill>
                <a:latin typeface="Arial" pitchFamily="34" charset="0"/>
                <a:ea typeface="굴림" pitchFamily="50" charset="-127"/>
              </a:defRPr>
            </a:lvl3pPr>
            <a:lvl4pPr marL="1600200" indent="-228600" eaLnBrk="0" hangingPunct="0">
              <a:defRPr kumimoji="1" sz="1600">
                <a:solidFill>
                  <a:schemeClr val="tx1"/>
                </a:solidFill>
                <a:latin typeface="Arial" pitchFamily="34" charset="0"/>
                <a:ea typeface="굴림" pitchFamily="50" charset="-127"/>
              </a:defRPr>
            </a:lvl4pPr>
            <a:lvl5pPr marL="2057400" indent="-228600" eaLnBrk="0" hangingPunct="0">
              <a:defRPr kumimoji="1" sz="1600">
                <a:solidFill>
                  <a:schemeClr val="tx1"/>
                </a:solidFill>
                <a:latin typeface="Arial" pitchFamily="34" charset="0"/>
                <a:ea typeface="굴림" pitchFamily="50" charset="-127"/>
              </a:defRPr>
            </a:lvl5pPr>
            <a:lvl6pPr marL="2514600" indent="-22860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fld id="{CB82EB17-A493-4172-BAEC-358922DB6ECA}" type="slidenum">
              <a:rPr lang="en-US" altLang="ko-KR" sz="1200">
                <a:solidFill>
                  <a:srgbClr val="898989"/>
                </a:solidFill>
              </a:rPr>
              <a:pPr/>
              <a:t>46</a:t>
            </a:fld>
            <a:endParaRPr lang="en-US" altLang="ko-KR" sz="1000" dirty="0">
              <a:solidFill>
                <a:srgbClr val="898989"/>
              </a:solidFill>
            </a:endParaRPr>
          </a:p>
        </p:txBody>
      </p:sp>
      <p:sp>
        <p:nvSpPr>
          <p:cNvPr id="62468" name="Rectangle 3"/>
          <p:cNvSpPr>
            <a:spLocks noGrp="1" noChangeArrowheads="1"/>
          </p:cNvSpPr>
          <p:nvPr>
            <p:ph type="body" idx="1"/>
          </p:nvPr>
        </p:nvSpPr>
        <p:spPr>
          <a:xfrm>
            <a:off x="35496" y="1268760"/>
            <a:ext cx="8964488" cy="4824165"/>
          </a:xfrm>
          <a:extLst>
            <a:ext uri="{FAA26D3D-D897-4be2-8F04-BA451C77F1D7}">
              <ma14:placeholderFlag xmlns:ma14="http://schemas.microsoft.com/office/mac/drawingml/2011/main" xmlns="" val="1"/>
            </a:ext>
          </a:extLst>
        </p:spPr>
        <p:txBody>
          <a:bodyPr/>
          <a:lstStyle/>
          <a:p>
            <a:r>
              <a:rPr lang="en-US" altLang="ko-KR" sz="1800" dirty="0" smtClean="0"/>
              <a:t> </a:t>
            </a:r>
            <a:r>
              <a:rPr lang="en-US" altLang="ko-KR" sz="1800" dirty="0"/>
              <a:t>TCPW is a critical protocol in this era as wired networks are falling out of </a:t>
            </a:r>
            <a:r>
              <a:rPr lang="en-US" altLang="ko-KR" sz="1800" dirty="0" err="1"/>
              <a:t>favour</a:t>
            </a:r>
            <a:r>
              <a:rPr lang="en-US" altLang="ko-KR" sz="1800" dirty="0"/>
              <a:t> and wireless infrastructure have emerged which support mobility. In addition to that, it solves performance issues that have been haunting the networks due to mobility. Users no longer want to be confined to one place, they desire to be connected wherever and whenever. As future work, the benefits of link layer congestion control especially Snoop can be combined with TCPW to come up with a robust congestion detection and control mechanism</a:t>
            </a:r>
            <a:r>
              <a:rPr lang="en-US" altLang="ko-KR" sz="1800" dirty="0" smtClean="0"/>
              <a:t>.</a:t>
            </a:r>
          </a:p>
          <a:p>
            <a:r>
              <a:rPr lang="en-US" altLang="ko-KR" sz="1800" dirty="0"/>
              <a:t>The main issue in several papers has been that TCP assumes all packet loss is due to congestion, is there a mechanism that can help TCP learn that packet loss is not only an indicator of congestion in the network? The indicators chosen such as expected throughput are questionable, more work should be done to determine the appropriate metrics for TCP performance. Only TCP traffic was used in the simulation, it would be informative to see to TCP performance fares with other types of traffic in mobile ad hoc networks and if ELFN techniques would still be applicable. Lastly, more research should be conducted focusing on cache management improvement that would ultimately help improve TCP performance.</a:t>
            </a:r>
            <a:endParaRPr lang="en-US" altLang="ko-KR" sz="1800" dirty="0" smtClean="0"/>
          </a:p>
        </p:txBody>
      </p:sp>
      <p:sp>
        <p:nvSpPr>
          <p:cNvPr id="6" name="Rectangle 2"/>
          <p:cNvSpPr>
            <a:spLocks noGrp="1" noChangeArrowheads="1"/>
          </p:cNvSpPr>
          <p:nvPr>
            <p:ph type="title"/>
          </p:nvPr>
        </p:nvSpPr>
        <p:spPr>
          <a:xfrm>
            <a:off x="395536" y="260648"/>
            <a:ext cx="7451725" cy="647700"/>
          </a:xfrm>
          <a:extLst>
            <a:ext uri="{FAA26D3D-D897-4be2-8F04-BA451C77F1D7}">
              <ma14:placeholderFlag xmlns:ma14="http://schemas.microsoft.com/office/mac/drawingml/2011/main" xmlns="" val="1"/>
            </a:ext>
          </a:extLst>
        </p:spPr>
        <p:txBody>
          <a:bodyPr/>
          <a:lstStyle/>
          <a:p>
            <a:pPr eaLnBrk="1" hangingPunct="1">
              <a:defRPr/>
            </a:pPr>
            <a:r>
              <a:rPr lang="fr-FR" altLang="ko-KR" sz="3200" dirty="0" smtClean="0">
                <a:latin typeface="Arial" charset="0"/>
              </a:rPr>
              <a:t>Discussion: </a:t>
            </a:r>
            <a:r>
              <a:rPr lang="fr-FR" altLang="ko-KR" sz="2800" i="1" dirty="0" smtClean="0">
                <a:solidFill>
                  <a:srgbClr val="FF0000"/>
                </a:solidFill>
                <a:latin typeface="Arial" charset="0"/>
              </a:rPr>
              <a:t>picked up randomly</a:t>
            </a:r>
            <a:r>
              <a:rPr lang="ko-KR" altLang="en-US" sz="2800" i="1" dirty="0" smtClean="0">
                <a:solidFill>
                  <a:srgbClr val="FF0000"/>
                </a:solidFill>
                <a:latin typeface="Arial" charset="0"/>
              </a:rPr>
              <a:t> </a:t>
            </a:r>
            <a:endParaRPr lang="en-US" altLang="ko-KR" sz="3200" i="1" dirty="0">
              <a:solidFill>
                <a:srgbClr val="FF0000"/>
              </a:solidFill>
              <a:latin typeface="Arial" charset="0"/>
            </a:endParaRPr>
          </a:p>
        </p:txBody>
      </p:sp>
    </p:spTree>
    <p:extLst>
      <p:ext uri="{BB962C8B-B14F-4D97-AF65-F5344CB8AC3E}">
        <p14:creationId xmlns:p14="http://schemas.microsoft.com/office/powerpoint/2010/main" val="37549386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슬라이드 번호 개체 틀 3"/>
          <p:cNvSpPr>
            <a:spLocks noGrp="1"/>
          </p:cNvSpPr>
          <p:nvPr>
            <p:ph type="sldNum" sz="quarter" idx="4294967295"/>
          </p:nvPr>
        </p:nvSpPr>
        <p:spPr bwMode="auto">
          <a:xfrm>
            <a:off x="7000875" y="624046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itchFamily="34" charset="0"/>
                <a:ea typeface="굴림" pitchFamily="50" charset="-127"/>
              </a:defRPr>
            </a:lvl1pPr>
            <a:lvl2pPr marL="742950" indent="-285750" eaLnBrk="0" hangingPunct="0">
              <a:defRPr kumimoji="1" sz="1600">
                <a:solidFill>
                  <a:schemeClr val="tx1"/>
                </a:solidFill>
                <a:latin typeface="Arial" pitchFamily="34" charset="0"/>
                <a:ea typeface="굴림" pitchFamily="50" charset="-127"/>
              </a:defRPr>
            </a:lvl2pPr>
            <a:lvl3pPr marL="1143000" indent="-228600" eaLnBrk="0" hangingPunct="0">
              <a:defRPr kumimoji="1" sz="1600">
                <a:solidFill>
                  <a:schemeClr val="tx1"/>
                </a:solidFill>
                <a:latin typeface="Arial" pitchFamily="34" charset="0"/>
                <a:ea typeface="굴림" pitchFamily="50" charset="-127"/>
              </a:defRPr>
            </a:lvl3pPr>
            <a:lvl4pPr marL="1600200" indent="-228600" eaLnBrk="0" hangingPunct="0">
              <a:defRPr kumimoji="1" sz="1600">
                <a:solidFill>
                  <a:schemeClr val="tx1"/>
                </a:solidFill>
                <a:latin typeface="Arial" pitchFamily="34" charset="0"/>
                <a:ea typeface="굴림" pitchFamily="50" charset="-127"/>
              </a:defRPr>
            </a:lvl4pPr>
            <a:lvl5pPr marL="2057400" indent="-228600" eaLnBrk="0" hangingPunct="0">
              <a:defRPr kumimoji="1" sz="1600">
                <a:solidFill>
                  <a:schemeClr val="tx1"/>
                </a:solidFill>
                <a:latin typeface="Arial" pitchFamily="34" charset="0"/>
                <a:ea typeface="굴림" pitchFamily="50" charset="-127"/>
              </a:defRPr>
            </a:lvl5pPr>
            <a:lvl6pPr marL="2514600" indent="-22860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fld id="{CB82EB17-A493-4172-BAEC-358922DB6ECA}" type="slidenum">
              <a:rPr lang="en-US" altLang="ko-KR" sz="1200">
                <a:solidFill>
                  <a:srgbClr val="898989"/>
                </a:solidFill>
              </a:rPr>
              <a:pPr/>
              <a:t>47</a:t>
            </a:fld>
            <a:endParaRPr lang="en-US" altLang="ko-KR" sz="1000" dirty="0">
              <a:solidFill>
                <a:srgbClr val="898989"/>
              </a:solidFill>
            </a:endParaRPr>
          </a:p>
        </p:txBody>
      </p:sp>
      <p:sp>
        <p:nvSpPr>
          <p:cNvPr id="62468" name="Rectangle 3"/>
          <p:cNvSpPr>
            <a:spLocks noGrp="1" noChangeArrowheads="1"/>
          </p:cNvSpPr>
          <p:nvPr>
            <p:ph type="body" idx="1"/>
          </p:nvPr>
        </p:nvSpPr>
        <p:spPr>
          <a:xfrm>
            <a:off x="35496" y="1268760"/>
            <a:ext cx="8964488" cy="4824165"/>
          </a:xfrm>
          <a:extLst>
            <a:ext uri="{FAA26D3D-D897-4be2-8F04-BA451C77F1D7}">
              <ma14:placeholderFlag xmlns:ma14="http://schemas.microsoft.com/office/mac/drawingml/2011/main" xmlns="" val="1"/>
            </a:ext>
          </a:extLst>
        </p:spPr>
        <p:txBody>
          <a:bodyPr/>
          <a:lstStyle/>
          <a:p>
            <a:r>
              <a:rPr lang="en-US" altLang="ko-KR" sz="1800" dirty="0"/>
              <a:t>In this paper, the main goal is regarded to prevent the false positive on the network congestion due to wireless link failure. However, isn't the further conditional check on the congestion window size drag the fast reaction on the true positive, which is the actual congestion? In the circumstance of heavy congestion, any of the status message that will be the standard of the bandwidth estimation can be indefinitely delayed. The paper criticize itself as the TCPW performs poorly when the loss rate exceeds a few percent. Hence, the further conditional check is suspected to be the reason of it, and it is wondered that this suspicion is true. </a:t>
            </a:r>
            <a:endParaRPr lang="en-US" altLang="ko-KR" sz="1800" dirty="0" smtClean="0"/>
          </a:p>
          <a:p>
            <a:r>
              <a:rPr lang="en-US" altLang="ko-KR" sz="1800" dirty="0"/>
              <a:t>Moreover, the paper suggests the proper update of the router caches to prevent the responding with stale routers. However, it is reminded that this kind of state keeping can't be regarded as best way. If we intentionally update or reorder the cache, it is not much different with the explicit storage of the end user profiles and intermediate router profiles. If we will allow it, it is wondered why not just keep the history of the link failures in the two profiles so that we can keep track of the link failure probability. </a:t>
            </a:r>
            <a:endParaRPr lang="en-US" altLang="ko-KR" sz="1800" dirty="0" smtClean="0"/>
          </a:p>
        </p:txBody>
      </p:sp>
      <p:sp>
        <p:nvSpPr>
          <p:cNvPr id="6" name="Rectangle 2"/>
          <p:cNvSpPr>
            <a:spLocks noGrp="1" noChangeArrowheads="1"/>
          </p:cNvSpPr>
          <p:nvPr>
            <p:ph type="title"/>
          </p:nvPr>
        </p:nvSpPr>
        <p:spPr>
          <a:xfrm>
            <a:off x="395536" y="260648"/>
            <a:ext cx="7451725" cy="647700"/>
          </a:xfrm>
          <a:extLst>
            <a:ext uri="{FAA26D3D-D897-4be2-8F04-BA451C77F1D7}">
              <ma14:placeholderFlag xmlns:ma14="http://schemas.microsoft.com/office/mac/drawingml/2011/main" xmlns="" val="1"/>
            </a:ext>
          </a:extLst>
        </p:spPr>
        <p:txBody>
          <a:bodyPr/>
          <a:lstStyle/>
          <a:p>
            <a:pPr eaLnBrk="1" hangingPunct="1">
              <a:defRPr/>
            </a:pPr>
            <a:r>
              <a:rPr lang="fr-FR" altLang="ko-KR" sz="3200" dirty="0" smtClean="0">
                <a:latin typeface="Arial" charset="0"/>
              </a:rPr>
              <a:t>Discussion: </a:t>
            </a:r>
            <a:r>
              <a:rPr lang="fr-FR" altLang="ko-KR" sz="2800" i="1" dirty="0" smtClean="0">
                <a:solidFill>
                  <a:srgbClr val="FF0000"/>
                </a:solidFill>
                <a:latin typeface="Arial" charset="0"/>
              </a:rPr>
              <a:t>picked up randomly</a:t>
            </a:r>
            <a:r>
              <a:rPr lang="ko-KR" altLang="en-US" sz="2800" i="1" dirty="0" smtClean="0">
                <a:solidFill>
                  <a:srgbClr val="FF0000"/>
                </a:solidFill>
                <a:latin typeface="Arial" charset="0"/>
              </a:rPr>
              <a:t> </a:t>
            </a:r>
            <a:endParaRPr lang="en-US" altLang="ko-KR" sz="3200" i="1" dirty="0">
              <a:solidFill>
                <a:srgbClr val="FF0000"/>
              </a:solidFill>
              <a:latin typeface="Arial" charset="0"/>
            </a:endParaRPr>
          </a:p>
        </p:txBody>
      </p:sp>
    </p:spTree>
    <p:extLst>
      <p:ext uri="{BB962C8B-B14F-4D97-AF65-F5344CB8AC3E}">
        <p14:creationId xmlns:p14="http://schemas.microsoft.com/office/powerpoint/2010/main" val="39081622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슬라이드 번호 개체 틀 3"/>
          <p:cNvSpPr>
            <a:spLocks noGrp="1"/>
          </p:cNvSpPr>
          <p:nvPr>
            <p:ph type="sldNum" sz="quarter" idx="4294967295"/>
          </p:nvPr>
        </p:nvSpPr>
        <p:spPr bwMode="auto">
          <a:xfrm>
            <a:off x="7000875" y="624046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itchFamily="34" charset="0"/>
                <a:ea typeface="굴림" pitchFamily="50" charset="-127"/>
              </a:defRPr>
            </a:lvl1pPr>
            <a:lvl2pPr marL="742950" indent="-285750" eaLnBrk="0" hangingPunct="0">
              <a:defRPr kumimoji="1" sz="1600">
                <a:solidFill>
                  <a:schemeClr val="tx1"/>
                </a:solidFill>
                <a:latin typeface="Arial" pitchFamily="34" charset="0"/>
                <a:ea typeface="굴림" pitchFamily="50" charset="-127"/>
              </a:defRPr>
            </a:lvl2pPr>
            <a:lvl3pPr marL="1143000" indent="-228600" eaLnBrk="0" hangingPunct="0">
              <a:defRPr kumimoji="1" sz="1600">
                <a:solidFill>
                  <a:schemeClr val="tx1"/>
                </a:solidFill>
                <a:latin typeface="Arial" pitchFamily="34" charset="0"/>
                <a:ea typeface="굴림" pitchFamily="50" charset="-127"/>
              </a:defRPr>
            </a:lvl3pPr>
            <a:lvl4pPr marL="1600200" indent="-228600" eaLnBrk="0" hangingPunct="0">
              <a:defRPr kumimoji="1" sz="1600">
                <a:solidFill>
                  <a:schemeClr val="tx1"/>
                </a:solidFill>
                <a:latin typeface="Arial" pitchFamily="34" charset="0"/>
                <a:ea typeface="굴림" pitchFamily="50" charset="-127"/>
              </a:defRPr>
            </a:lvl4pPr>
            <a:lvl5pPr marL="2057400" indent="-228600" eaLnBrk="0" hangingPunct="0">
              <a:defRPr kumimoji="1" sz="1600">
                <a:solidFill>
                  <a:schemeClr val="tx1"/>
                </a:solidFill>
                <a:latin typeface="Arial" pitchFamily="34" charset="0"/>
                <a:ea typeface="굴림" pitchFamily="50" charset="-127"/>
              </a:defRPr>
            </a:lvl5pPr>
            <a:lvl6pPr marL="2514600" indent="-22860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fld id="{CB82EB17-A493-4172-BAEC-358922DB6ECA}" type="slidenum">
              <a:rPr lang="en-US" altLang="ko-KR" sz="1200">
                <a:solidFill>
                  <a:srgbClr val="898989"/>
                </a:solidFill>
              </a:rPr>
              <a:pPr/>
              <a:t>48</a:t>
            </a:fld>
            <a:endParaRPr lang="en-US" altLang="ko-KR" sz="1000" dirty="0">
              <a:solidFill>
                <a:srgbClr val="898989"/>
              </a:solidFill>
            </a:endParaRPr>
          </a:p>
        </p:txBody>
      </p:sp>
      <p:sp>
        <p:nvSpPr>
          <p:cNvPr id="62468" name="Rectangle 3"/>
          <p:cNvSpPr>
            <a:spLocks noGrp="1" noChangeArrowheads="1"/>
          </p:cNvSpPr>
          <p:nvPr>
            <p:ph type="body" idx="1"/>
          </p:nvPr>
        </p:nvSpPr>
        <p:spPr>
          <a:xfrm>
            <a:off x="35496" y="1268760"/>
            <a:ext cx="8964488" cy="4824165"/>
          </a:xfrm>
          <a:extLst>
            <a:ext uri="{FAA26D3D-D897-4be2-8F04-BA451C77F1D7}">
              <ma14:placeholderFlag xmlns:ma14="http://schemas.microsoft.com/office/mac/drawingml/2011/main" xmlns="" val="1"/>
            </a:ext>
          </a:extLst>
        </p:spPr>
        <p:txBody>
          <a:bodyPr/>
          <a:lstStyle/>
          <a:p>
            <a:r>
              <a:rPr lang="en-US" altLang="ko-KR" sz="1800" dirty="0"/>
              <a:t> While simulation results show that TCPW flows could achieve fair shares among </a:t>
            </a:r>
            <a:r>
              <a:rPr lang="en-US" altLang="ko-KR" sz="1800" dirty="0" smtClean="0"/>
              <a:t>them, TCPW </a:t>
            </a:r>
            <a:r>
              <a:rPr lang="en-US" altLang="ko-KR" sz="1800" dirty="0"/>
              <a:t>flows are not "friendly" to TCP Reno flows. However, the aggressiveness is </a:t>
            </a:r>
            <a:r>
              <a:rPr lang="en-US" altLang="ko-KR" sz="1800" dirty="0" smtClean="0"/>
              <a:t>showed1to </a:t>
            </a:r>
            <a:r>
              <a:rPr lang="en-US" altLang="ko-KR" sz="1800" dirty="0"/>
              <a:t>be contained and never severe enough to lead to </a:t>
            </a:r>
            <a:r>
              <a:rPr lang="en-US" altLang="ko-KR" sz="1800" dirty="0" smtClean="0"/>
              <a:t>starvation. Future </a:t>
            </a:r>
            <a:r>
              <a:rPr lang="en-US" altLang="ko-KR" sz="1800" dirty="0"/>
              <a:t>works for TCPW include comparison between TCPW and link level </a:t>
            </a:r>
            <a:r>
              <a:rPr lang="en-US" altLang="ko-KR" sz="1800" dirty="0" smtClean="0"/>
              <a:t>technique such </a:t>
            </a:r>
            <a:r>
              <a:rPr lang="en-US" altLang="ko-KR" sz="1800" dirty="0"/>
              <a:t>as Snoop, further improvement of bandwidth estimation and filtering method </a:t>
            </a:r>
            <a:r>
              <a:rPr lang="en-US" altLang="ko-KR" sz="1800" dirty="0" smtClean="0"/>
              <a:t>to make </a:t>
            </a:r>
            <a:r>
              <a:rPr lang="en-US" altLang="ko-KR" sz="1800" dirty="0"/>
              <a:t>TCPW more friendly, and development of control theoretical models to </a:t>
            </a:r>
            <a:r>
              <a:rPr lang="en-US" altLang="ko-KR" sz="1800" dirty="0" smtClean="0"/>
              <a:t>study about </a:t>
            </a:r>
            <a:r>
              <a:rPr lang="en-US" altLang="ko-KR" sz="1800" dirty="0"/>
              <a:t>stability of TCPW</a:t>
            </a:r>
            <a:r>
              <a:rPr lang="en-US" altLang="ko-KR" sz="1800" dirty="0" smtClean="0"/>
              <a:t>.</a:t>
            </a:r>
          </a:p>
          <a:p>
            <a:r>
              <a:rPr lang="en-US" altLang="ko-KR" sz="1800" dirty="0"/>
              <a:t>From simulation results, we could see that TCP throughput drops greatly when node movement causes link failures, due to TCP’s inability to recognize between link failure and congestion. There are several areas for future works such as: investigation of explicit link failure notification protocol in more detail, effects of other mobile ad-hoc routing protocols have on TCP performance, and interactions between TCP and lower layer protocols when used over mobile ad-hoc networks. </a:t>
            </a:r>
            <a:endParaRPr lang="en-US" altLang="ko-KR" sz="1800" dirty="0" smtClean="0"/>
          </a:p>
          <a:p>
            <a:endParaRPr lang="en-US" altLang="ko-KR" sz="1800" dirty="0"/>
          </a:p>
          <a:p>
            <a:r>
              <a:rPr lang="en-US" altLang="ko-KR" sz="1800" b="1" dirty="0" smtClean="0">
                <a:solidFill>
                  <a:srgbClr val="FF0000"/>
                </a:solidFill>
              </a:rPr>
              <a:t>Last question: Do we really need TCP over MANET? If yes, when? If no, why?</a:t>
            </a:r>
          </a:p>
        </p:txBody>
      </p:sp>
      <p:sp>
        <p:nvSpPr>
          <p:cNvPr id="6" name="Rectangle 2"/>
          <p:cNvSpPr>
            <a:spLocks noGrp="1" noChangeArrowheads="1"/>
          </p:cNvSpPr>
          <p:nvPr>
            <p:ph type="title"/>
          </p:nvPr>
        </p:nvSpPr>
        <p:spPr>
          <a:xfrm>
            <a:off x="395536" y="260648"/>
            <a:ext cx="7451725" cy="647700"/>
          </a:xfrm>
          <a:extLst>
            <a:ext uri="{FAA26D3D-D897-4be2-8F04-BA451C77F1D7}">
              <ma14:placeholderFlag xmlns:ma14="http://schemas.microsoft.com/office/mac/drawingml/2011/main" xmlns="" val="1"/>
            </a:ext>
          </a:extLst>
        </p:spPr>
        <p:txBody>
          <a:bodyPr/>
          <a:lstStyle/>
          <a:p>
            <a:pPr eaLnBrk="1" hangingPunct="1">
              <a:defRPr/>
            </a:pPr>
            <a:r>
              <a:rPr lang="fr-FR" altLang="ko-KR" sz="3200" dirty="0" smtClean="0">
                <a:latin typeface="Arial" charset="0"/>
              </a:rPr>
              <a:t>Discussion: </a:t>
            </a:r>
            <a:r>
              <a:rPr lang="fr-FR" altLang="ko-KR" sz="2800" i="1" dirty="0" smtClean="0">
                <a:solidFill>
                  <a:srgbClr val="FF0000"/>
                </a:solidFill>
                <a:latin typeface="Arial" charset="0"/>
              </a:rPr>
              <a:t>picked up randomly</a:t>
            </a:r>
            <a:r>
              <a:rPr lang="ko-KR" altLang="en-US" sz="2800" i="1" dirty="0" smtClean="0">
                <a:solidFill>
                  <a:srgbClr val="FF0000"/>
                </a:solidFill>
                <a:latin typeface="Arial" charset="0"/>
              </a:rPr>
              <a:t> </a:t>
            </a:r>
            <a:endParaRPr lang="en-US" altLang="ko-KR" sz="3200" i="1" dirty="0">
              <a:solidFill>
                <a:srgbClr val="FF0000"/>
              </a:solidFill>
              <a:latin typeface="Arial" charset="0"/>
            </a:endParaRPr>
          </a:p>
        </p:txBody>
      </p:sp>
    </p:spTree>
    <p:extLst>
      <p:ext uri="{BB962C8B-B14F-4D97-AF65-F5344CB8AC3E}">
        <p14:creationId xmlns:p14="http://schemas.microsoft.com/office/powerpoint/2010/main" val="2108800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3"/>
          <p:cNvSpPr>
            <a:spLocks noGrp="1"/>
          </p:cNvSpPr>
          <p:nvPr>
            <p:ph type="sldNum" sz="quarter" idx="4294967295"/>
          </p:nvPr>
        </p:nvSpPr>
        <p:spPr>
          <a:xfrm>
            <a:off x="7000875" y="6240463"/>
            <a:ext cx="1905000" cy="457200"/>
          </a:xfrm>
          <a:prstGeom prst="rect">
            <a:avLst/>
          </a:prstGeom>
        </p:spPr>
        <p:txBody>
          <a:bodyPr/>
          <a:lstStyle/>
          <a:p>
            <a:fld id="{9EE50483-9CBE-4E37-B14B-2BC4A71DEC7C}" type="slidenum">
              <a:rPr lang="en-US" altLang="ko-KR"/>
              <a:pPr/>
              <a:t>5</a:t>
            </a:fld>
            <a:endParaRPr lang="en-US" altLang="ko-KR" sz="1000"/>
          </a:p>
        </p:txBody>
      </p:sp>
      <p:sp>
        <p:nvSpPr>
          <p:cNvPr id="1966082" name="Rectangle 2"/>
          <p:cNvSpPr>
            <a:spLocks noChangeArrowheads="1"/>
          </p:cNvSpPr>
          <p:nvPr/>
        </p:nvSpPr>
        <p:spPr bwMode="auto">
          <a:xfrm>
            <a:off x="914400" y="381000"/>
            <a:ext cx="67818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eaLnBrk="1" hangingPunct="1"/>
            <a:r>
              <a:rPr lang="en-US" altLang="ko-KR" sz="3600" b="1">
                <a:solidFill>
                  <a:srgbClr val="000099"/>
                </a:solidFill>
              </a:rPr>
              <a:t>Various solution</a:t>
            </a:r>
          </a:p>
        </p:txBody>
      </p:sp>
      <p:pic>
        <p:nvPicPr>
          <p:cNvPr id="19660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412875"/>
            <a:ext cx="8496300"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66084" name="Text Box 4"/>
          <p:cNvSpPr txBox="1">
            <a:spLocks noChangeArrowheads="1"/>
          </p:cNvSpPr>
          <p:nvPr/>
        </p:nvSpPr>
        <p:spPr bwMode="auto">
          <a:xfrm>
            <a:off x="179388" y="836613"/>
            <a:ext cx="8064500"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ko-KR" sz="1800" dirty="0"/>
          </a:p>
          <a:p>
            <a:pPr>
              <a:buFontTx/>
              <a:buChar char="•"/>
            </a:pPr>
            <a:r>
              <a:rPr lang="en-US" altLang="ko-KR" sz="1800" dirty="0"/>
              <a:t> IEEE database has 599 papers on Wireless </a:t>
            </a:r>
            <a:r>
              <a:rPr lang="en-US" altLang="ko-KR" sz="1800" dirty="0" smtClean="0"/>
              <a:t>TCP</a:t>
            </a:r>
            <a:endParaRPr lang="en-US" altLang="ko-KR" sz="1800" dirty="0"/>
          </a:p>
          <a:p>
            <a:pPr>
              <a:spcBef>
                <a:spcPct val="50000"/>
              </a:spcBef>
            </a:pPr>
            <a:endParaRPr lang="en-US" altLang="ko-KR" sz="1800" dirty="0"/>
          </a:p>
        </p:txBody>
      </p:sp>
      <p:pic>
        <p:nvPicPr>
          <p:cNvPr id="196608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4752801"/>
            <a:ext cx="6804025" cy="206057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9574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759CF4B4-50A9-4DF9-9ADB-263B70B33B35}" type="slidenum">
              <a:rPr lang="en-US" altLang="ko-KR">
                <a:cs typeface="Arial" pitchFamily="34" charset="0"/>
              </a:rPr>
              <a:pPr/>
              <a:t>6</a:t>
            </a:fld>
            <a:endParaRPr lang="en-US" altLang="ko-KR" sz="1000">
              <a:cs typeface="Arial" pitchFamily="34" charset="0"/>
            </a:endParaRPr>
          </a:p>
        </p:txBody>
      </p:sp>
      <p:sp>
        <p:nvSpPr>
          <p:cNvPr id="1863682" name="Rectangle 2"/>
          <p:cNvSpPr>
            <a:spLocks noGrp="1" noChangeArrowheads="1"/>
          </p:cNvSpPr>
          <p:nvPr>
            <p:ph type="title"/>
          </p:nvPr>
        </p:nvSpPr>
        <p:spPr/>
        <p:txBody>
          <a:bodyPr/>
          <a:lstStyle/>
          <a:p>
            <a:r>
              <a:rPr lang="en-US" altLang="ko-KR">
                <a:latin typeface="Arial" pitchFamily="34" charset="0"/>
                <a:cs typeface="Arial" pitchFamily="34" charset="0"/>
              </a:rPr>
              <a:t>TCP Vegas</a:t>
            </a:r>
          </a:p>
        </p:txBody>
      </p:sp>
      <p:sp>
        <p:nvSpPr>
          <p:cNvPr id="1863683" name="Rectangle 3"/>
          <p:cNvSpPr>
            <a:spLocks noGrp="1" noChangeArrowheads="1"/>
          </p:cNvSpPr>
          <p:nvPr>
            <p:ph type="body" idx="1"/>
          </p:nvPr>
        </p:nvSpPr>
        <p:spPr>
          <a:xfrm>
            <a:off x="179512" y="1295400"/>
            <a:ext cx="8784976" cy="4495800"/>
          </a:xfrm>
        </p:spPr>
        <p:txBody>
          <a:bodyPr/>
          <a:lstStyle/>
          <a:p>
            <a:r>
              <a:rPr lang="en-US" altLang="ko-KR" sz="2400" dirty="0">
                <a:latin typeface="Arial" pitchFamily="34" charset="0"/>
                <a:cs typeface="Arial" pitchFamily="34" charset="0"/>
              </a:rPr>
              <a:t>Idea: source watches for some sign that some router's queue is building up and congestion will happen soon; e.g.,</a:t>
            </a:r>
          </a:p>
          <a:p>
            <a:pPr lvl="1"/>
            <a:r>
              <a:rPr lang="en-US" altLang="ko-KR" sz="2000" dirty="0">
                <a:latin typeface="Arial" pitchFamily="34" charset="0"/>
                <a:cs typeface="Arial" pitchFamily="34" charset="0"/>
              </a:rPr>
              <a:t>RTT is growing</a:t>
            </a:r>
          </a:p>
          <a:p>
            <a:pPr lvl="1"/>
            <a:r>
              <a:rPr lang="en-US" altLang="ko-KR" sz="2000" dirty="0">
                <a:latin typeface="Arial" pitchFamily="34" charset="0"/>
                <a:cs typeface="Arial" pitchFamily="34" charset="0"/>
              </a:rPr>
              <a:t>sending rate </a:t>
            </a:r>
            <a:r>
              <a:rPr lang="en-US" altLang="ko-KR" sz="2000" dirty="0" smtClean="0">
                <a:latin typeface="Arial" pitchFamily="34" charset="0"/>
                <a:cs typeface="Arial" pitchFamily="34" charset="0"/>
              </a:rPr>
              <a:t>flattens</a:t>
            </a:r>
          </a:p>
          <a:p>
            <a:pPr lvl="1"/>
            <a:endParaRPr lang="en-US" altLang="ko-KR" sz="2000" dirty="0">
              <a:latin typeface="Arial" pitchFamily="34" charset="0"/>
              <a:cs typeface="Arial" pitchFamily="34" charset="0"/>
            </a:endParaRPr>
          </a:p>
          <a:p>
            <a:r>
              <a:rPr lang="en-US" altLang="ko-KR" sz="2400" dirty="0">
                <a:latin typeface="Arial" pitchFamily="34" charset="0"/>
                <a:cs typeface="Arial" pitchFamily="34" charset="0"/>
              </a:rPr>
              <a:t>TCP Vega slow start</a:t>
            </a:r>
          </a:p>
          <a:p>
            <a:pPr lvl="1"/>
            <a:r>
              <a:rPr lang="en-US" altLang="ko-KR" sz="2000" dirty="0" err="1">
                <a:latin typeface="Arial" pitchFamily="34" charset="0"/>
                <a:cs typeface="Arial" pitchFamily="34" charset="0"/>
              </a:rPr>
              <a:t>ssthresh</a:t>
            </a:r>
            <a:r>
              <a:rPr lang="en-US" altLang="ko-KR" sz="2000" dirty="0">
                <a:latin typeface="Arial" pitchFamily="34" charset="0"/>
                <a:cs typeface="Arial" pitchFamily="34" charset="0"/>
              </a:rPr>
              <a:t> estimation via packet pair</a:t>
            </a:r>
          </a:p>
          <a:p>
            <a:pPr lvl="1"/>
            <a:r>
              <a:rPr lang="en-US" altLang="ko-KR" sz="2000" dirty="0">
                <a:latin typeface="Arial" pitchFamily="34" charset="0"/>
                <a:cs typeface="Arial" pitchFamily="34" charset="0"/>
              </a:rPr>
              <a:t>Only increase every other RTT </a:t>
            </a:r>
          </a:p>
          <a:p>
            <a:pPr lvl="2"/>
            <a:r>
              <a:rPr lang="en-US" altLang="ko-KR" dirty="0">
                <a:latin typeface="Arial" pitchFamily="34" charset="0"/>
                <a:cs typeface="Arial" pitchFamily="34" charset="0"/>
              </a:rPr>
              <a:t>Tests new window size before increasing</a:t>
            </a:r>
          </a:p>
          <a:p>
            <a:pPr lvl="1"/>
            <a:endParaRPr lang="en-US" altLang="ko-KR" dirty="0">
              <a:latin typeface="Arial" pitchFamily="34" charset="0"/>
              <a:cs typeface="Arial" pitchFamily="34" charset="0"/>
            </a:endParaRPr>
          </a:p>
        </p:txBody>
      </p:sp>
      <p:sp>
        <p:nvSpPr>
          <p:cNvPr id="5" name="TextBox 4"/>
          <p:cNvSpPr txBox="1"/>
          <p:nvPr/>
        </p:nvSpPr>
        <p:spPr>
          <a:xfrm>
            <a:off x="2915816" y="5487552"/>
            <a:ext cx="5922538" cy="276999"/>
          </a:xfrm>
          <a:prstGeom prst="rect">
            <a:avLst/>
          </a:prstGeom>
          <a:noFill/>
          <a:ln w="38100">
            <a:solidFill>
              <a:schemeClr val="tx1"/>
            </a:solidFill>
            <a:prstDash val="sysDash"/>
          </a:ln>
        </p:spPr>
        <p:txBody>
          <a:bodyPr wrap="square" rtlCol="0">
            <a:spAutoFit/>
          </a:bodyPr>
          <a:lstStyle/>
          <a:p>
            <a:r>
              <a:rPr lang="en-US" altLang="ko-KR" sz="1200" b="1" dirty="0" smtClean="0"/>
              <a:t>(Bottleneck Link Capacity) x </a:t>
            </a:r>
            <a:r>
              <a:rPr lang="en-US" altLang="ko-KR" sz="1200" b="1" dirty="0" err="1" smtClean="0"/>
              <a:t>Pb</a:t>
            </a:r>
            <a:r>
              <a:rPr lang="en-US" altLang="ko-KR" sz="1200" b="1" dirty="0" smtClean="0"/>
              <a:t> (or </a:t>
            </a:r>
            <a:r>
              <a:rPr lang="en-US" altLang="ko-KR" sz="1200" b="1" dirty="0" err="1" smtClean="0"/>
              <a:t>Pr</a:t>
            </a:r>
            <a:r>
              <a:rPr lang="en-US" altLang="ko-KR" sz="1200" b="1" dirty="0" smtClean="0"/>
              <a:t> or As) = (Size of a packet of packet Pair)</a:t>
            </a:r>
            <a:endParaRPr lang="ko-KR" altLang="en-US" sz="1200" b="1" dirty="0"/>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5" y="3356992"/>
            <a:ext cx="2972375" cy="1800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직선 화살표 연결선 2"/>
          <p:cNvCxnSpPr/>
          <p:nvPr/>
        </p:nvCxnSpPr>
        <p:spPr bwMode="auto">
          <a:xfrm flipH="1">
            <a:off x="5661061" y="3789040"/>
            <a:ext cx="432048" cy="0"/>
          </a:xfrm>
          <a:prstGeom prst="straightConnector1">
            <a:avLst/>
          </a:prstGeom>
          <a:solidFill>
            <a:schemeClr val="accent1"/>
          </a:solidFill>
          <a:ln w="38100" cap="flat" cmpd="sng" algn="ctr">
            <a:solidFill>
              <a:srgbClr val="0000FF"/>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직선 화살표 연결선 9"/>
          <p:cNvCxnSpPr/>
          <p:nvPr/>
        </p:nvCxnSpPr>
        <p:spPr bwMode="auto">
          <a:xfrm flipH="1">
            <a:off x="7092280" y="5157192"/>
            <a:ext cx="72008" cy="330360"/>
          </a:xfrm>
          <a:prstGeom prst="straightConnector1">
            <a:avLst/>
          </a:prstGeom>
          <a:solidFill>
            <a:schemeClr val="accent1"/>
          </a:solidFill>
          <a:ln w="38100" cap="flat" cmpd="sng" algn="ctr">
            <a:solidFill>
              <a:srgbClr val="0000FF"/>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399658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49BEDFFC-199B-4317-A4AC-73ECC957DA27}" type="slidenum">
              <a:rPr lang="en-US" altLang="ko-KR">
                <a:cs typeface="Arial" pitchFamily="34" charset="0"/>
              </a:rPr>
              <a:pPr/>
              <a:t>7</a:t>
            </a:fld>
            <a:endParaRPr lang="en-US" altLang="ko-KR" sz="1000">
              <a:cs typeface="Arial" pitchFamily="34" charset="0"/>
            </a:endParaRPr>
          </a:p>
        </p:txBody>
      </p:sp>
      <p:sp>
        <p:nvSpPr>
          <p:cNvPr id="1865730" name="Rectangle 2"/>
          <p:cNvSpPr>
            <a:spLocks noGrp="1" noChangeArrowheads="1"/>
          </p:cNvSpPr>
          <p:nvPr>
            <p:ph type="title"/>
          </p:nvPr>
        </p:nvSpPr>
        <p:spPr>
          <a:xfrm>
            <a:off x="701675" y="400050"/>
            <a:ext cx="8118475" cy="647700"/>
          </a:xfrm>
        </p:spPr>
        <p:txBody>
          <a:bodyPr/>
          <a:lstStyle/>
          <a:p>
            <a:r>
              <a:rPr lang="en-US" altLang="ko-KR">
                <a:latin typeface="Arial" pitchFamily="34" charset="0"/>
                <a:cs typeface="Arial" pitchFamily="34" charset="0"/>
              </a:rPr>
              <a:t>TCP Vegas Congestion Avoidance</a:t>
            </a:r>
          </a:p>
        </p:txBody>
      </p:sp>
      <p:sp>
        <p:nvSpPr>
          <p:cNvPr id="1865731" name="Rectangle 3"/>
          <p:cNvSpPr>
            <a:spLocks noGrp="1" noChangeArrowheads="1"/>
          </p:cNvSpPr>
          <p:nvPr>
            <p:ph type="body" idx="1"/>
          </p:nvPr>
        </p:nvSpPr>
        <p:spPr>
          <a:xfrm>
            <a:off x="184150" y="1244600"/>
            <a:ext cx="8780338" cy="4495800"/>
          </a:xfrm>
        </p:spPr>
        <p:txBody>
          <a:bodyPr/>
          <a:lstStyle/>
          <a:p>
            <a:pPr>
              <a:lnSpc>
                <a:spcPct val="90000"/>
              </a:lnSpc>
            </a:pPr>
            <a:r>
              <a:rPr lang="en-US" altLang="ko-KR" sz="2400" dirty="0">
                <a:latin typeface="Arial" pitchFamily="34" charset="0"/>
                <a:cs typeface="Arial" pitchFamily="34" charset="0"/>
              </a:rPr>
              <a:t>Only reduce </a:t>
            </a:r>
            <a:r>
              <a:rPr lang="en-US" altLang="ko-KR" sz="2400" dirty="0" err="1">
                <a:latin typeface="Arial" pitchFamily="34" charset="0"/>
                <a:cs typeface="Arial" pitchFamily="34" charset="0"/>
              </a:rPr>
              <a:t>cwnd</a:t>
            </a:r>
            <a:r>
              <a:rPr lang="en-US" altLang="ko-KR" sz="2400" dirty="0">
                <a:latin typeface="Arial" pitchFamily="34" charset="0"/>
                <a:cs typeface="Arial" pitchFamily="34" charset="0"/>
              </a:rPr>
              <a:t> if packet sent after last such action</a:t>
            </a:r>
          </a:p>
          <a:p>
            <a:pPr lvl="1">
              <a:lnSpc>
                <a:spcPct val="90000"/>
              </a:lnSpc>
            </a:pPr>
            <a:r>
              <a:rPr lang="en-US" altLang="ko-KR" dirty="0">
                <a:latin typeface="Arial" pitchFamily="34" charset="0"/>
                <a:cs typeface="Arial" pitchFamily="34" charset="0"/>
              </a:rPr>
              <a:t>Reaction per congestion episode not per loss</a:t>
            </a:r>
          </a:p>
          <a:p>
            <a:pPr>
              <a:lnSpc>
                <a:spcPct val="90000"/>
              </a:lnSpc>
            </a:pPr>
            <a:r>
              <a:rPr lang="en-US" altLang="ko-KR" sz="2400" dirty="0">
                <a:latin typeface="Arial" pitchFamily="34" charset="0"/>
                <a:cs typeface="Arial" pitchFamily="34" charset="0"/>
              </a:rPr>
              <a:t>Use change in observed end-to-end delay </a:t>
            </a:r>
            <a:r>
              <a:rPr lang="en-US" altLang="ko-KR" sz="2400" dirty="0">
                <a:solidFill>
                  <a:srgbClr val="0000FF"/>
                </a:solidFill>
                <a:latin typeface="Arial" pitchFamily="34" charset="0"/>
                <a:cs typeface="Arial" pitchFamily="34" charset="0"/>
              </a:rPr>
              <a:t>to detect onset of congestion</a:t>
            </a:r>
          </a:p>
          <a:p>
            <a:pPr lvl="1">
              <a:lnSpc>
                <a:spcPct val="90000"/>
              </a:lnSpc>
            </a:pPr>
            <a:r>
              <a:rPr lang="en-US" altLang="ko-KR" sz="2000" dirty="0" smtClean="0">
                <a:latin typeface="Arial" pitchFamily="34" charset="0"/>
                <a:cs typeface="Arial" pitchFamily="34" charset="0"/>
              </a:rPr>
              <a:t>By comparing </a:t>
            </a:r>
            <a:r>
              <a:rPr lang="en-US" altLang="ko-KR" sz="2000" dirty="0">
                <a:latin typeface="Arial" pitchFamily="34" charset="0"/>
                <a:cs typeface="Arial" pitchFamily="34" charset="0"/>
              </a:rPr>
              <a:t>expected to actual </a:t>
            </a:r>
            <a:r>
              <a:rPr lang="en-US" altLang="ko-KR" sz="2000" dirty="0" smtClean="0">
                <a:latin typeface="Arial" pitchFamily="34" charset="0"/>
                <a:cs typeface="Arial" pitchFamily="34" charset="0"/>
              </a:rPr>
              <a:t>throughput</a:t>
            </a:r>
            <a:endParaRPr lang="en-US" altLang="ko-KR" sz="2000" dirty="0">
              <a:latin typeface="Arial" pitchFamily="34" charset="0"/>
              <a:cs typeface="Arial" pitchFamily="34" charset="0"/>
            </a:endParaRPr>
          </a:p>
          <a:p>
            <a:pPr lvl="2">
              <a:lnSpc>
                <a:spcPct val="90000"/>
              </a:lnSpc>
            </a:pPr>
            <a:endParaRPr lang="en-US" altLang="ko-KR" sz="1600" dirty="0" smtClean="0">
              <a:latin typeface="Arial" pitchFamily="34" charset="0"/>
              <a:cs typeface="Arial" pitchFamily="34" charset="0"/>
              <a:sym typeface="Math A" pitchFamily="18" charset="2"/>
            </a:endParaRPr>
          </a:p>
          <a:p>
            <a:pPr lvl="2">
              <a:lnSpc>
                <a:spcPct val="90000"/>
              </a:lnSpc>
            </a:pPr>
            <a:endParaRPr lang="en-US" altLang="ko-KR" sz="1600" dirty="0">
              <a:latin typeface="Arial" pitchFamily="34" charset="0"/>
              <a:cs typeface="Arial" pitchFamily="34" charset="0"/>
              <a:sym typeface="Math A" pitchFamily="18" charset="2"/>
            </a:endParaRPr>
          </a:p>
          <a:p>
            <a:pPr lvl="2">
              <a:lnSpc>
                <a:spcPct val="90000"/>
              </a:lnSpc>
            </a:pPr>
            <a:endParaRPr lang="en-US" altLang="ko-KR" sz="1600" dirty="0" smtClean="0">
              <a:latin typeface="Arial" pitchFamily="34" charset="0"/>
              <a:cs typeface="Arial" pitchFamily="34" charset="0"/>
              <a:sym typeface="Math A" pitchFamily="18" charset="2"/>
            </a:endParaRPr>
          </a:p>
          <a:p>
            <a:pPr lvl="2">
              <a:lnSpc>
                <a:spcPct val="90000"/>
              </a:lnSpc>
            </a:pPr>
            <a:endParaRPr lang="en-US" altLang="ko-KR" sz="1600" dirty="0">
              <a:latin typeface="Arial" pitchFamily="34" charset="0"/>
              <a:cs typeface="Arial" pitchFamily="34" charset="0"/>
              <a:sym typeface="Math A" pitchFamily="18" charset="2"/>
            </a:endParaRPr>
          </a:p>
          <a:p>
            <a:pPr lvl="2">
              <a:lnSpc>
                <a:spcPct val="90000"/>
              </a:lnSpc>
            </a:pPr>
            <a:endParaRPr lang="en-US" altLang="ko-KR" sz="1600" dirty="0" smtClean="0">
              <a:latin typeface="Arial" pitchFamily="34" charset="0"/>
              <a:cs typeface="Arial" pitchFamily="34" charset="0"/>
              <a:sym typeface="Math A" pitchFamily="18" charset="2"/>
            </a:endParaRPr>
          </a:p>
          <a:p>
            <a:pPr lvl="2">
              <a:lnSpc>
                <a:spcPct val="90000"/>
              </a:lnSpc>
            </a:pPr>
            <a:endParaRPr lang="en-US" altLang="ko-KR" sz="1600" dirty="0">
              <a:latin typeface="Arial" pitchFamily="34" charset="0"/>
              <a:cs typeface="Arial" pitchFamily="34" charset="0"/>
              <a:sym typeface="Math A" pitchFamily="18" charset="2"/>
            </a:endParaRPr>
          </a:p>
          <a:p>
            <a:pPr>
              <a:lnSpc>
                <a:spcPct val="90000"/>
              </a:lnSpc>
            </a:pPr>
            <a:r>
              <a:rPr lang="en-US" altLang="ko-KR" sz="2000" i="1" dirty="0">
                <a:latin typeface="Arial" pitchFamily="34" charset="0"/>
                <a:cs typeface="Arial" pitchFamily="34" charset="0"/>
              </a:rPr>
              <a:t>Other proactive congestion detection:</a:t>
            </a:r>
          </a:p>
          <a:p>
            <a:pPr lvl="1">
              <a:lnSpc>
                <a:spcPct val="90000"/>
              </a:lnSpc>
            </a:pPr>
            <a:r>
              <a:rPr lang="en-US" altLang="ko-KR" sz="1800" i="1" dirty="0" smtClean="0">
                <a:latin typeface="Arial" pitchFamily="34" charset="0"/>
                <a:cs typeface="Arial" pitchFamily="34" charset="0"/>
              </a:rPr>
              <a:t>(</a:t>
            </a:r>
            <a:r>
              <a:rPr lang="en-US" altLang="ko-KR" sz="1800" i="1" dirty="0" err="1">
                <a:latin typeface="Arial" pitchFamily="34" charset="0"/>
                <a:cs typeface="Arial" pitchFamily="34" charset="0"/>
              </a:rPr>
              <a:t>WindoeSize</a:t>
            </a:r>
            <a:r>
              <a:rPr lang="en-US" altLang="ko-KR" sz="1200" i="1" dirty="0" err="1">
                <a:latin typeface="Arial" pitchFamily="34" charset="0"/>
                <a:cs typeface="Arial" pitchFamily="34" charset="0"/>
              </a:rPr>
              <a:t>current</a:t>
            </a:r>
            <a:r>
              <a:rPr lang="en-US" altLang="ko-KR" sz="1800" i="1" dirty="0">
                <a:latin typeface="Arial" pitchFamily="34" charset="0"/>
                <a:cs typeface="Arial" pitchFamily="34" charset="0"/>
              </a:rPr>
              <a:t> –</a:t>
            </a:r>
            <a:r>
              <a:rPr lang="en-US" altLang="ko-KR" sz="1800" i="1" dirty="0" err="1">
                <a:latin typeface="Arial" pitchFamily="34" charset="0"/>
                <a:cs typeface="Arial" pitchFamily="34" charset="0"/>
              </a:rPr>
              <a:t>WindowSize</a:t>
            </a:r>
            <a:r>
              <a:rPr lang="en-US" altLang="ko-KR" sz="1200" i="1" dirty="0" err="1">
                <a:latin typeface="Arial" pitchFamily="34" charset="0"/>
                <a:cs typeface="Arial" pitchFamily="34" charset="0"/>
              </a:rPr>
              <a:t>old</a:t>
            </a:r>
            <a:r>
              <a:rPr lang="en-US" altLang="ko-KR" sz="1800" i="1" dirty="0">
                <a:latin typeface="Arial" pitchFamily="34" charset="0"/>
                <a:cs typeface="Arial" pitchFamily="34" charset="0"/>
              </a:rPr>
              <a:t>)x(</a:t>
            </a:r>
            <a:r>
              <a:rPr lang="en-US" altLang="ko-KR" sz="1800" i="1" dirty="0" err="1">
                <a:latin typeface="Arial" pitchFamily="34" charset="0"/>
                <a:cs typeface="Arial" pitchFamily="34" charset="0"/>
              </a:rPr>
              <a:t>RTT</a:t>
            </a:r>
            <a:r>
              <a:rPr lang="en-US" altLang="ko-KR" sz="1200" i="1" dirty="0" err="1">
                <a:latin typeface="Arial" pitchFamily="34" charset="0"/>
                <a:cs typeface="Arial" pitchFamily="34" charset="0"/>
              </a:rPr>
              <a:t>current</a:t>
            </a:r>
            <a:r>
              <a:rPr lang="en-US" altLang="ko-KR" sz="1800" i="1" dirty="0">
                <a:latin typeface="Arial" pitchFamily="34" charset="0"/>
                <a:cs typeface="Arial" pitchFamily="34" charset="0"/>
              </a:rPr>
              <a:t> –</a:t>
            </a:r>
            <a:r>
              <a:rPr lang="en-US" altLang="ko-KR" sz="1800" i="1" dirty="0" err="1">
                <a:latin typeface="Arial" pitchFamily="34" charset="0"/>
                <a:cs typeface="Arial" pitchFamily="34" charset="0"/>
              </a:rPr>
              <a:t>RTT</a:t>
            </a:r>
            <a:r>
              <a:rPr lang="en-US" altLang="ko-KR" sz="1200" i="1" dirty="0" err="1">
                <a:latin typeface="Arial" pitchFamily="34" charset="0"/>
                <a:cs typeface="Arial" pitchFamily="34" charset="0"/>
              </a:rPr>
              <a:t>old</a:t>
            </a:r>
            <a:r>
              <a:rPr lang="en-US" altLang="ko-KR" sz="1800" i="1" dirty="0">
                <a:latin typeface="Arial" pitchFamily="34" charset="0"/>
                <a:cs typeface="Arial" pitchFamily="34" charset="0"/>
              </a:rPr>
              <a:t>): CARD</a:t>
            </a:r>
          </a:p>
          <a:p>
            <a:pPr lvl="1">
              <a:lnSpc>
                <a:spcPct val="90000"/>
              </a:lnSpc>
            </a:pPr>
            <a:r>
              <a:rPr lang="en-US" altLang="ko-KR" sz="1800" i="1" dirty="0">
                <a:latin typeface="Arial" pitchFamily="34" charset="0"/>
                <a:cs typeface="Arial" pitchFamily="34" charset="0"/>
              </a:rPr>
              <a:t>When network approaches congestion -&gt; flattening of the sending rate : Tri-S</a:t>
            </a:r>
            <a:r>
              <a:rPr lang="en-US" altLang="ko-KR" sz="1800" dirty="0">
                <a:latin typeface="Arial" pitchFamily="34" charset="0"/>
                <a:cs typeface="Arial" pitchFamily="34" charset="0"/>
              </a:rPr>
              <a:t> </a:t>
            </a:r>
          </a:p>
        </p:txBody>
      </p:sp>
    </p:spTree>
    <p:extLst>
      <p:ext uri="{BB962C8B-B14F-4D97-AF65-F5344CB8AC3E}">
        <p14:creationId xmlns:p14="http://schemas.microsoft.com/office/powerpoint/2010/main" val="1950340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3"/>
          <p:cNvSpPr>
            <a:spLocks noGrp="1"/>
          </p:cNvSpPr>
          <p:nvPr>
            <p:ph type="sldNum" sz="quarter" idx="4294967295"/>
          </p:nvPr>
        </p:nvSpPr>
        <p:spPr>
          <a:xfrm>
            <a:off x="7000875" y="6240463"/>
            <a:ext cx="1905000" cy="457200"/>
          </a:xfrm>
          <a:prstGeom prst="rect">
            <a:avLst/>
          </a:prstGeom>
        </p:spPr>
        <p:txBody>
          <a:bodyPr/>
          <a:lstStyle/>
          <a:p>
            <a:fld id="{009FD909-241C-4D58-9B0F-B50B7FEBCA02}" type="slidenum">
              <a:rPr lang="en-US" altLang="ko-KR"/>
              <a:pPr/>
              <a:t>8</a:t>
            </a:fld>
            <a:endParaRPr lang="en-US" altLang="ko-KR" sz="1000" dirty="0"/>
          </a:p>
        </p:txBody>
      </p:sp>
      <p:sp>
        <p:nvSpPr>
          <p:cNvPr id="1871874" name="Rectangle 2"/>
          <p:cNvSpPr>
            <a:spLocks noGrp="1" noChangeArrowheads="1"/>
          </p:cNvSpPr>
          <p:nvPr>
            <p:ph type="body" idx="1"/>
          </p:nvPr>
        </p:nvSpPr>
        <p:spPr>
          <a:xfrm>
            <a:off x="251520" y="1110197"/>
            <a:ext cx="8712968" cy="4495800"/>
          </a:xfrm>
        </p:spPr>
        <p:txBody>
          <a:bodyPr/>
          <a:lstStyle/>
          <a:p>
            <a:r>
              <a:rPr lang="en-US" altLang="ko-KR" sz="2400" dirty="0">
                <a:latin typeface="Arial" pitchFamily="34" charset="0"/>
                <a:cs typeface="Arial" pitchFamily="34" charset="0"/>
              </a:rPr>
              <a:t>Algorithm</a:t>
            </a:r>
          </a:p>
          <a:p>
            <a:pPr lvl="1"/>
            <a:r>
              <a:rPr lang="en-US" altLang="ko-KR" sz="1600" dirty="0"/>
              <a:t>let </a:t>
            </a:r>
            <a:r>
              <a:rPr lang="en-US" altLang="ko-KR" sz="1600" b="1" dirty="0" err="1">
                <a:latin typeface="Courier New" pitchFamily="49" charset="0"/>
              </a:rPr>
              <a:t>BaseRTT</a:t>
            </a:r>
            <a:r>
              <a:rPr lang="en-US" altLang="ko-KR" sz="1600" dirty="0"/>
              <a:t> be the </a:t>
            </a:r>
            <a:r>
              <a:rPr lang="en-US" altLang="ko-KR" sz="1600" dirty="0">
                <a:solidFill>
                  <a:srgbClr val="0000FF"/>
                </a:solidFill>
              </a:rPr>
              <a:t>minimum of all measured RTTs</a:t>
            </a:r>
            <a:r>
              <a:rPr lang="en-US" altLang="ko-KR" sz="1600" dirty="0"/>
              <a:t> (commonly the RTT of the first packet)</a:t>
            </a:r>
          </a:p>
          <a:p>
            <a:pPr lvl="1"/>
            <a:r>
              <a:rPr lang="en-US" altLang="ko-KR" sz="1600" dirty="0"/>
              <a:t>if not overflowing the connection, then</a:t>
            </a:r>
          </a:p>
          <a:p>
            <a:pPr lvl="2"/>
            <a:r>
              <a:rPr lang="en-US" altLang="ko-KR" sz="1600" b="1" dirty="0" err="1"/>
              <a:t>ExpectedRate</a:t>
            </a:r>
            <a:r>
              <a:rPr lang="en-US" altLang="ko-KR" sz="1600" b="1" dirty="0"/>
              <a:t> = </a:t>
            </a:r>
            <a:r>
              <a:rPr lang="en-US" altLang="ko-KR" sz="1600" b="1" dirty="0" err="1"/>
              <a:t>CongestionWindow</a:t>
            </a:r>
            <a:r>
              <a:rPr lang="en-US" altLang="ko-KR" sz="1600" b="1" dirty="0"/>
              <a:t> / </a:t>
            </a:r>
            <a:r>
              <a:rPr lang="en-US" altLang="ko-KR" sz="1600" b="1" dirty="0" err="1"/>
              <a:t>BaseRTT</a:t>
            </a:r>
            <a:endParaRPr lang="en-US" altLang="ko-KR" sz="1600" b="1" dirty="0"/>
          </a:p>
          <a:p>
            <a:pPr lvl="1"/>
            <a:r>
              <a:rPr lang="en-US" altLang="ko-KR" sz="1600" dirty="0"/>
              <a:t>source calculates current sending rate (</a:t>
            </a:r>
            <a:r>
              <a:rPr lang="en-US" altLang="ko-KR" sz="1600" b="1" dirty="0" err="1">
                <a:latin typeface="Courier New" pitchFamily="49" charset="0"/>
              </a:rPr>
              <a:t>ActualRate</a:t>
            </a:r>
            <a:r>
              <a:rPr lang="en-US" altLang="ko-KR" sz="1600" dirty="0"/>
              <a:t>)  </a:t>
            </a:r>
          </a:p>
          <a:p>
            <a:pPr lvl="2"/>
            <a:r>
              <a:rPr lang="en-US" altLang="ko-KR" sz="1600" dirty="0" smtClean="0"/>
              <a:t>Actual rate </a:t>
            </a:r>
            <a:r>
              <a:rPr lang="en-US" altLang="ko-KR" sz="1600" dirty="0"/>
              <a:t>= </a:t>
            </a:r>
            <a:r>
              <a:rPr lang="en-US" altLang="ko-KR" sz="1600" dirty="0" err="1"/>
              <a:t>acks</a:t>
            </a:r>
            <a:r>
              <a:rPr lang="en-US" altLang="ko-KR" sz="1600" dirty="0"/>
              <a:t> / round trip time; sending rate</a:t>
            </a:r>
          </a:p>
          <a:p>
            <a:pPr lvl="1"/>
            <a:r>
              <a:rPr lang="en-US" altLang="ko-KR" sz="1600" dirty="0"/>
              <a:t>source compares </a:t>
            </a:r>
            <a:r>
              <a:rPr lang="en-US" altLang="ko-KR" sz="1600" b="1" dirty="0" err="1">
                <a:latin typeface="Courier New" pitchFamily="49" charset="0"/>
              </a:rPr>
              <a:t>ActualRate</a:t>
            </a:r>
            <a:r>
              <a:rPr lang="en-US" altLang="ko-KR" sz="1600" dirty="0"/>
              <a:t> with </a:t>
            </a:r>
            <a:r>
              <a:rPr lang="en-US" altLang="ko-KR" sz="1600" b="1" dirty="0" err="1">
                <a:latin typeface="Courier New" pitchFamily="49" charset="0"/>
              </a:rPr>
              <a:t>ExpectedRate</a:t>
            </a:r>
            <a:endParaRPr lang="en-US" altLang="ko-KR" sz="1600" dirty="0"/>
          </a:p>
          <a:p>
            <a:pPr lvl="2">
              <a:buFontTx/>
              <a:buNone/>
            </a:pPr>
            <a:r>
              <a:rPr lang="en-US" altLang="ko-KR" sz="1600" b="1" dirty="0">
                <a:latin typeface="Courier New" pitchFamily="49" charset="0"/>
              </a:rPr>
              <a:t>Diff = </a:t>
            </a:r>
            <a:r>
              <a:rPr lang="en-US" altLang="ko-KR" sz="1600" b="1" dirty="0" err="1">
                <a:latin typeface="Courier New" pitchFamily="49" charset="0"/>
              </a:rPr>
              <a:t>ExpectedRate</a:t>
            </a:r>
            <a:r>
              <a:rPr lang="en-US" altLang="ko-KR" sz="1600" b="1" dirty="0">
                <a:latin typeface="Courier New" pitchFamily="49" charset="0"/>
              </a:rPr>
              <a:t> - </a:t>
            </a:r>
            <a:r>
              <a:rPr lang="en-US" altLang="ko-KR" sz="1600" b="1" dirty="0" err="1">
                <a:latin typeface="Courier New" pitchFamily="49" charset="0"/>
              </a:rPr>
              <a:t>ActualRate</a:t>
            </a:r>
            <a:r>
              <a:rPr lang="en-US" altLang="ko-KR" sz="1600" b="1" dirty="0">
                <a:latin typeface="Courier New" pitchFamily="49" charset="0"/>
              </a:rPr>
              <a:t> </a:t>
            </a:r>
            <a:endParaRPr lang="en-US" altLang="ko-KR" sz="1600" b="1" dirty="0" smtClean="0">
              <a:latin typeface="Courier New" pitchFamily="49" charset="0"/>
            </a:endParaRPr>
          </a:p>
          <a:p>
            <a:pPr lvl="2">
              <a:buFontTx/>
              <a:buNone/>
            </a:pPr>
            <a:r>
              <a:rPr lang="en-US" altLang="ko-KR" sz="1600" b="1" dirty="0" smtClean="0">
                <a:latin typeface="Courier New" pitchFamily="49" charset="0"/>
              </a:rPr>
              <a:t>if </a:t>
            </a:r>
            <a:r>
              <a:rPr lang="en-US" altLang="ko-KR" sz="1600" b="1" dirty="0">
                <a:latin typeface="Courier New" pitchFamily="49" charset="0"/>
              </a:rPr>
              <a:t>Diff &lt; </a:t>
            </a:r>
            <a:r>
              <a:rPr lang="en-US" altLang="ko-KR" sz="1600" dirty="0">
                <a:latin typeface="Symbol" pitchFamily="18" charset="2"/>
              </a:rPr>
              <a:t></a:t>
            </a:r>
            <a:endParaRPr lang="en-US" altLang="ko-KR" sz="1600" b="1" dirty="0">
              <a:latin typeface="Courier New" pitchFamily="49" charset="0"/>
            </a:endParaRPr>
          </a:p>
          <a:p>
            <a:pPr lvl="2">
              <a:buFontTx/>
              <a:buNone/>
            </a:pPr>
            <a:r>
              <a:rPr lang="en-US" altLang="ko-KR" sz="1600" b="1" dirty="0">
                <a:latin typeface="Courier New" pitchFamily="49" charset="0"/>
              </a:rPr>
              <a:t>--&gt;increase </a:t>
            </a:r>
            <a:r>
              <a:rPr lang="en-US" altLang="ko-KR" sz="1600" b="1" dirty="0" err="1">
                <a:latin typeface="Courier New" pitchFamily="49" charset="0"/>
              </a:rPr>
              <a:t>CongestionWindow</a:t>
            </a:r>
            <a:r>
              <a:rPr lang="en-US" altLang="ko-KR" sz="1600" b="1" dirty="0">
                <a:latin typeface="Courier New" pitchFamily="49" charset="0"/>
              </a:rPr>
              <a:t> linearly </a:t>
            </a:r>
            <a:endParaRPr lang="en-US" altLang="ko-KR" sz="1600" b="1" dirty="0" smtClean="0">
              <a:latin typeface="Courier New" pitchFamily="49" charset="0"/>
            </a:endParaRPr>
          </a:p>
          <a:p>
            <a:pPr lvl="2">
              <a:buFontTx/>
              <a:buNone/>
            </a:pPr>
            <a:r>
              <a:rPr lang="en-US" altLang="ko-KR" sz="1600" b="1" dirty="0" smtClean="0">
                <a:latin typeface="Courier New" pitchFamily="49" charset="0"/>
              </a:rPr>
              <a:t>else </a:t>
            </a:r>
            <a:r>
              <a:rPr lang="en-US" altLang="ko-KR" sz="1600" b="1" dirty="0">
                <a:latin typeface="Courier New" pitchFamily="49" charset="0"/>
              </a:rPr>
              <a:t>if </a:t>
            </a:r>
            <a:r>
              <a:rPr lang="en-US" altLang="ko-KR" sz="1600" b="1" dirty="0" smtClean="0">
                <a:latin typeface="Courier New" pitchFamily="49" charset="0"/>
              </a:rPr>
              <a:t>Diff </a:t>
            </a:r>
            <a:r>
              <a:rPr lang="en-US" altLang="ko-KR" sz="1600" b="1" dirty="0">
                <a:latin typeface="Courier New" pitchFamily="49" charset="0"/>
              </a:rPr>
              <a:t>&gt; </a:t>
            </a:r>
            <a:r>
              <a:rPr lang="en-US" altLang="ko-KR" sz="1600" dirty="0">
                <a:latin typeface="Symbol" pitchFamily="18" charset="2"/>
              </a:rPr>
              <a:t></a:t>
            </a:r>
            <a:endParaRPr lang="en-US" altLang="ko-KR" sz="1600" b="1" dirty="0">
              <a:latin typeface="Courier New" pitchFamily="49" charset="0"/>
            </a:endParaRPr>
          </a:p>
          <a:p>
            <a:pPr lvl="2">
              <a:buFontTx/>
              <a:buNone/>
            </a:pPr>
            <a:r>
              <a:rPr lang="en-US" altLang="ko-KR" sz="1600" b="1" dirty="0">
                <a:latin typeface="Courier New" pitchFamily="49" charset="0"/>
              </a:rPr>
              <a:t>--&gt;decrease </a:t>
            </a:r>
            <a:r>
              <a:rPr lang="en-US" altLang="ko-KR" sz="1600" b="1" dirty="0" err="1">
                <a:latin typeface="Courier New" pitchFamily="49" charset="0"/>
              </a:rPr>
              <a:t>CongestionWindow</a:t>
            </a:r>
            <a:r>
              <a:rPr lang="en-US" altLang="ko-KR" sz="1600" b="1" dirty="0">
                <a:latin typeface="Courier New" pitchFamily="49" charset="0"/>
              </a:rPr>
              <a:t> linearly </a:t>
            </a:r>
            <a:endParaRPr lang="en-US" altLang="ko-KR" sz="1600" b="1" dirty="0" smtClean="0">
              <a:latin typeface="Courier New" pitchFamily="49" charset="0"/>
            </a:endParaRPr>
          </a:p>
          <a:p>
            <a:pPr lvl="2">
              <a:buFontTx/>
              <a:buNone/>
            </a:pPr>
            <a:r>
              <a:rPr lang="en-US" altLang="ko-KR" sz="1600" b="1" dirty="0" smtClean="0">
                <a:latin typeface="Courier New" pitchFamily="49" charset="0"/>
              </a:rPr>
              <a:t>else</a:t>
            </a:r>
            <a:endParaRPr lang="en-US" altLang="ko-KR" sz="1600" b="1" dirty="0">
              <a:latin typeface="Courier New" pitchFamily="49" charset="0"/>
            </a:endParaRPr>
          </a:p>
          <a:p>
            <a:pPr lvl="2">
              <a:buFontTx/>
              <a:buNone/>
            </a:pPr>
            <a:r>
              <a:rPr lang="en-US" altLang="ko-KR" sz="1600" b="1" dirty="0">
                <a:latin typeface="Courier New" pitchFamily="49" charset="0"/>
              </a:rPr>
              <a:t>--&gt;leave </a:t>
            </a:r>
            <a:r>
              <a:rPr lang="en-US" altLang="ko-KR" sz="1600" b="1" dirty="0" err="1">
                <a:latin typeface="Courier New" pitchFamily="49" charset="0"/>
              </a:rPr>
              <a:t>CongestionWindow</a:t>
            </a:r>
            <a:r>
              <a:rPr lang="en-US" altLang="ko-KR" sz="1600" b="1" dirty="0">
                <a:latin typeface="Courier New" pitchFamily="49" charset="0"/>
              </a:rPr>
              <a:t> unchanged</a:t>
            </a:r>
          </a:p>
        </p:txBody>
      </p:sp>
      <p:sp>
        <p:nvSpPr>
          <p:cNvPr id="4" name="Rectangle 2"/>
          <p:cNvSpPr>
            <a:spLocks noGrp="1" noChangeArrowheads="1"/>
          </p:cNvSpPr>
          <p:nvPr>
            <p:ph type="title"/>
          </p:nvPr>
        </p:nvSpPr>
        <p:spPr>
          <a:xfrm>
            <a:off x="701675" y="400050"/>
            <a:ext cx="7451725" cy="647700"/>
          </a:xfrm>
        </p:spPr>
        <p:txBody>
          <a:bodyPr/>
          <a:lstStyle/>
          <a:p>
            <a:r>
              <a:rPr lang="en-US" altLang="ko-KR">
                <a:latin typeface="Arial" pitchFamily="34" charset="0"/>
                <a:cs typeface="Arial" pitchFamily="34" charset="0"/>
              </a:rPr>
              <a:t>TCP Vegas</a:t>
            </a:r>
          </a:p>
        </p:txBody>
      </p:sp>
      <p:sp>
        <p:nvSpPr>
          <p:cNvPr id="2" name="직사각형 1"/>
          <p:cNvSpPr/>
          <p:nvPr/>
        </p:nvSpPr>
        <p:spPr>
          <a:xfrm>
            <a:off x="6306534" y="2224581"/>
            <a:ext cx="2366353" cy="261610"/>
          </a:xfrm>
          <a:prstGeom prst="rect">
            <a:avLst/>
          </a:prstGeom>
          <a:ln>
            <a:solidFill>
              <a:srgbClr val="0000FF"/>
            </a:solidFill>
          </a:ln>
        </p:spPr>
        <p:txBody>
          <a:bodyPr wrap="none">
            <a:spAutoFit/>
          </a:bodyPr>
          <a:lstStyle/>
          <a:p>
            <a:r>
              <a:rPr lang="en-US" altLang="ko-KR" sz="1100" dirty="0">
                <a:solidFill>
                  <a:srgbClr val="0000FF"/>
                </a:solidFill>
                <a:cs typeface="Arial" pitchFamily="34" charset="0"/>
              </a:rPr>
              <a:t>W/RTT: number of packets per sec</a:t>
            </a:r>
            <a:endParaRPr lang="ko-KR" altLang="en-US" sz="1100" dirty="0">
              <a:solidFill>
                <a:srgbClr val="0000FF"/>
              </a:solidFill>
            </a:endParaRPr>
          </a:p>
        </p:txBody>
      </p:sp>
      <p:cxnSp>
        <p:nvCxnSpPr>
          <p:cNvPr id="6" name="직선 연결선 5"/>
          <p:cNvCxnSpPr/>
          <p:nvPr/>
        </p:nvCxnSpPr>
        <p:spPr bwMode="auto">
          <a:xfrm flipV="1">
            <a:off x="2555776" y="6271973"/>
            <a:ext cx="4933934" cy="1343"/>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직사각형 6"/>
          <p:cNvSpPr/>
          <p:nvPr/>
        </p:nvSpPr>
        <p:spPr>
          <a:xfrm>
            <a:off x="4257490" y="5933419"/>
            <a:ext cx="314510" cy="338554"/>
          </a:xfrm>
          <a:prstGeom prst="rect">
            <a:avLst/>
          </a:prstGeom>
        </p:spPr>
        <p:txBody>
          <a:bodyPr wrap="none">
            <a:spAutoFit/>
          </a:bodyPr>
          <a:lstStyle/>
          <a:p>
            <a:r>
              <a:rPr lang="en-US" altLang="ko-KR" dirty="0">
                <a:latin typeface="Symbol" pitchFamily="18" charset="2"/>
              </a:rPr>
              <a:t></a:t>
            </a:r>
            <a:endParaRPr lang="ko-KR" altLang="en-US" dirty="0"/>
          </a:p>
        </p:txBody>
      </p:sp>
      <p:sp>
        <p:nvSpPr>
          <p:cNvPr id="8" name="직사각형 7"/>
          <p:cNvSpPr/>
          <p:nvPr/>
        </p:nvSpPr>
        <p:spPr>
          <a:xfrm>
            <a:off x="6084168" y="5928690"/>
            <a:ext cx="296876" cy="338554"/>
          </a:xfrm>
          <a:prstGeom prst="rect">
            <a:avLst/>
          </a:prstGeom>
        </p:spPr>
        <p:txBody>
          <a:bodyPr wrap="none">
            <a:spAutoFit/>
          </a:bodyPr>
          <a:lstStyle/>
          <a:p>
            <a:r>
              <a:rPr lang="en-US" altLang="ko-KR" dirty="0">
                <a:latin typeface="Symbol" pitchFamily="18" charset="2"/>
              </a:rPr>
              <a:t></a:t>
            </a:r>
            <a:endParaRPr lang="ko-KR" altLang="en-US" dirty="0"/>
          </a:p>
        </p:txBody>
      </p:sp>
      <p:cxnSp>
        <p:nvCxnSpPr>
          <p:cNvPr id="10" name="직선 연결선 9"/>
          <p:cNvCxnSpPr>
            <a:stCxn id="7" idx="2"/>
            <a:endCxn id="7" idx="2"/>
          </p:cNvCxnSpPr>
          <p:nvPr/>
        </p:nvCxnSpPr>
        <p:spPr bwMode="auto">
          <a:xfrm>
            <a:off x="4414745" y="6271973"/>
            <a:ext cx="0" cy="0"/>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직선 연결선 14"/>
          <p:cNvCxnSpPr/>
          <p:nvPr/>
        </p:nvCxnSpPr>
        <p:spPr bwMode="auto">
          <a:xfrm>
            <a:off x="4414745" y="6165304"/>
            <a:ext cx="0" cy="216024"/>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직선 연결선 16"/>
          <p:cNvCxnSpPr/>
          <p:nvPr/>
        </p:nvCxnSpPr>
        <p:spPr bwMode="auto">
          <a:xfrm>
            <a:off x="6240373" y="6163961"/>
            <a:ext cx="0" cy="216024"/>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직사각형 18"/>
          <p:cNvSpPr/>
          <p:nvPr/>
        </p:nvSpPr>
        <p:spPr>
          <a:xfrm>
            <a:off x="2699792" y="6026804"/>
            <a:ext cx="1393330" cy="276999"/>
          </a:xfrm>
          <a:prstGeom prst="rect">
            <a:avLst/>
          </a:prstGeom>
        </p:spPr>
        <p:txBody>
          <a:bodyPr wrap="none">
            <a:spAutoFit/>
          </a:bodyPr>
          <a:lstStyle/>
          <a:p>
            <a:r>
              <a:rPr lang="en-US" altLang="ko-KR" sz="1200" b="1" dirty="0">
                <a:latin typeface="Courier New" pitchFamily="49" charset="0"/>
              </a:rPr>
              <a:t>increase </a:t>
            </a:r>
            <a:r>
              <a:rPr lang="en-US" altLang="ko-KR" sz="1200" b="1" dirty="0" err="1" smtClean="0">
                <a:latin typeface="Courier New" pitchFamily="49" charset="0"/>
              </a:rPr>
              <a:t>cwnd</a:t>
            </a:r>
            <a:endParaRPr lang="ko-KR" altLang="en-US" sz="1200" dirty="0"/>
          </a:p>
        </p:txBody>
      </p:sp>
      <p:sp>
        <p:nvSpPr>
          <p:cNvPr id="20" name="직사각형 19"/>
          <p:cNvSpPr/>
          <p:nvPr/>
        </p:nvSpPr>
        <p:spPr>
          <a:xfrm>
            <a:off x="4788024" y="6026774"/>
            <a:ext cx="1037785" cy="261610"/>
          </a:xfrm>
          <a:prstGeom prst="rect">
            <a:avLst/>
          </a:prstGeom>
        </p:spPr>
        <p:txBody>
          <a:bodyPr wrap="none">
            <a:spAutoFit/>
          </a:bodyPr>
          <a:lstStyle/>
          <a:p>
            <a:pPr marL="87313" lvl="2">
              <a:buFontTx/>
              <a:buNone/>
            </a:pPr>
            <a:r>
              <a:rPr lang="en-US" altLang="ko-KR" sz="1100" b="1" dirty="0">
                <a:latin typeface="Courier New" pitchFamily="49" charset="0"/>
              </a:rPr>
              <a:t>unchanged</a:t>
            </a:r>
          </a:p>
        </p:txBody>
      </p:sp>
      <p:sp>
        <p:nvSpPr>
          <p:cNvPr id="22" name="직사각형 21"/>
          <p:cNvSpPr/>
          <p:nvPr/>
        </p:nvSpPr>
        <p:spPr>
          <a:xfrm>
            <a:off x="6381044" y="6001903"/>
            <a:ext cx="1393330" cy="276999"/>
          </a:xfrm>
          <a:prstGeom prst="rect">
            <a:avLst/>
          </a:prstGeom>
        </p:spPr>
        <p:txBody>
          <a:bodyPr wrap="none">
            <a:spAutoFit/>
          </a:bodyPr>
          <a:lstStyle/>
          <a:p>
            <a:r>
              <a:rPr lang="en-US" altLang="ko-KR" sz="1200" b="1" dirty="0" smtClean="0">
                <a:latin typeface="Courier New" pitchFamily="49" charset="0"/>
              </a:rPr>
              <a:t>decrease </a:t>
            </a:r>
            <a:r>
              <a:rPr lang="en-US" altLang="ko-KR" sz="1200" b="1" dirty="0" err="1" smtClean="0">
                <a:latin typeface="Courier New" pitchFamily="49" charset="0"/>
              </a:rPr>
              <a:t>cwnd</a:t>
            </a:r>
            <a:endParaRPr lang="ko-KR" altLang="en-US" sz="1200" dirty="0"/>
          </a:p>
        </p:txBody>
      </p:sp>
      <p:sp>
        <p:nvSpPr>
          <p:cNvPr id="21" name="TextBox 20"/>
          <p:cNvSpPr txBox="1"/>
          <p:nvPr/>
        </p:nvSpPr>
        <p:spPr>
          <a:xfrm>
            <a:off x="7236296" y="5407877"/>
            <a:ext cx="1242648" cy="261610"/>
          </a:xfrm>
          <a:prstGeom prst="rect">
            <a:avLst/>
          </a:prstGeom>
          <a:noFill/>
          <a:ln>
            <a:solidFill>
              <a:srgbClr val="FF0000"/>
            </a:solidFill>
          </a:ln>
        </p:spPr>
        <p:txBody>
          <a:bodyPr wrap="none" rtlCol="0">
            <a:spAutoFit/>
          </a:bodyPr>
          <a:lstStyle/>
          <a:p>
            <a:r>
              <a:rPr lang="en-US" altLang="ko-KR" sz="1100" dirty="0" err="1">
                <a:solidFill>
                  <a:srgbClr val="FF0000"/>
                </a:solidFill>
              </a:rPr>
              <a:t>c</a:t>
            </a:r>
            <a:r>
              <a:rPr lang="en-US" altLang="ko-KR" sz="1100" dirty="0" err="1" smtClean="0">
                <a:solidFill>
                  <a:srgbClr val="FF0000"/>
                </a:solidFill>
              </a:rPr>
              <a:t>wnd</a:t>
            </a:r>
            <a:r>
              <a:rPr lang="en-US" altLang="ko-KR" sz="1100" dirty="0" smtClean="0">
                <a:solidFill>
                  <a:srgbClr val="FF0000"/>
                </a:solidFill>
              </a:rPr>
              <a:t> is too large</a:t>
            </a:r>
            <a:endParaRPr lang="ko-KR" altLang="en-US" sz="1100" dirty="0">
              <a:solidFill>
                <a:srgbClr val="FF0000"/>
              </a:solidFill>
            </a:endParaRPr>
          </a:p>
        </p:txBody>
      </p:sp>
      <p:cxnSp>
        <p:nvCxnSpPr>
          <p:cNvPr id="24" name="직선 화살표 연결선 23"/>
          <p:cNvCxnSpPr>
            <a:stCxn id="21" idx="2"/>
          </p:cNvCxnSpPr>
          <p:nvPr/>
        </p:nvCxnSpPr>
        <p:spPr bwMode="auto">
          <a:xfrm flipH="1">
            <a:off x="6381044" y="5669487"/>
            <a:ext cx="1476576" cy="428480"/>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381217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F530CC90-0BFC-42B5-9D44-A618A8124F8E}" type="slidenum">
              <a:rPr lang="en-US" altLang="ko-KR">
                <a:cs typeface="Arial" pitchFamily="34" charset="0"/>
              </a:rPr>
              <a:pPr/>
              <a:t>9</a:t>
            </a:fld>
            <a:endParaRPr lang="en-US" altLang="ko-KR" sz="1000">
              <a:cs typeface="Arial" pitchFamily="34" charset="0"/>
            </a:endParaRPr>
          </a:p>
        </p:txBody>
      </p:sp>
      <p:sp>
        <p:nvSpPr>
          <p:cNvPr id="1867778" name="Rectangle 2"/>
          <p:cNvSpPr>
            <a:spLocks noGrp="1" noChangeArrowheads="1"/>
          </p:cNvSpPr>
          <p:nvPr>
            <p:ph type="title"/>
          </p:nvPr>
        </p:nvSpPr>
        <p:spPr/>
        <p:txBody>
          <a:bodyPr/>
          <a:lstStyle/>
          <a:p>
            <a:r>
              <a:rPr lang="en-US" altLang="ko-KR">
                <a:latin typeface="Arial" pitchFamily="34" charset="0"/>
                <a:cs typeface="Arial" pitchFamily="34" charset="0"/>
              </a:rPr>
              <a:t>TCP Vegas</a:t>
            </a:r>
          </a:p>
        </p:txBody>
      </p:sp>
      <p:sp>
        <p:nvSpPr>
          <p:cNvPr id="1867779" name="Rectangle 3"/>
          <p:cNvSpPr>
            <a:spLocks noGrp="1" noChangeArrowheads="1"/>
          </p:cNvSpPr>
          <p:nvPr>
            <p:ph type="body" idx="1"/>
          </p:nvPr>
        </p:nvSpPr>
        <p:spPr>
          <a:xfrm>
            <a:off x="107504" y="1196752"/>
            <a:ext cx="8712968" cy="4495800"/>
          </a:xfrm>
        </p:spPr>
        <p:txBody>
          <a:bodyPr/>
          <a:lstStyle/>
          <a:p>
            <a:r>
              <a:rPr lang="en-US" altLang="ko-KR" sz="2400" dirty="0">
                <a:latin typeface="Arial" pitchFamily="34" charset="0"/>
                <a:cs typeface="Arial" pitchFamily="34" charset="0"/>
              </a:rPr>
              <a:t>Fine grain timers</a:t>
            </a:r>
          </a:p>
          <a:p>
            <a:pPr lvl="1"/>
            <a:r>
              <a:rPr lang="en-US" altLang="ko-KR" sz="2000" dirty="0">
                <a:latin typeface="Arial" pitchFamily="34" charset="0"/>
                <a:cs typeface="Arial" pitchFamily="34" charset="0"/>
              </a:rPr>
              <a:t>Check RTO every time a </a:t>
            </a:r>
            <a:r>
              <a:rPr lang="en-US" altLang="ko-KR" sz="2000" dirty="0" err="1">
                <a:latin typeface="Arial" pitchFamily="34" charset="0"/>
                <a:cs typeface="Arial" pitchFamily="34" charset="0"/>
              </a:rPr>
              <a:t>dupack</a:t>
            </a:r>
            <a:r>
              <a:rPr lang="en-US" altLang="ko-KR" sz="2000" dirty="0">
                <a:latin typeface="Arial" pitchFamily="34" charset="0"/>
                <a:cs typeface="Arial" pitchFamily="34" charset="0"/>
              </a:rPr>
              <a:t> is received or for “partial </a:t>
            </a:r>
            <a:r>
              <a:rPr lang="en-US" altLang="ko-KR" sz="2000" dirty="0" err="1">
                <a:latin typeface="Arial" pitchFamily="34" charset="0"/>
                <a:cs typeface="Arial" pitchFamily="34" charset="0"/>
              </a:rPr>
              <a:t>ack</a:t>
            </a:r>
            <a:r>
              <a:rPr lang="en-US" altLang="ko-KR" sz="2000" dirty="0" smtClean="0">
                <a:latin typeface="Arial" pitchFamily="34" charset="0"/>
                <a:cs typeface="Arial" pitchFamily="34" charset="0"/>
              </a:rPr>
              <a:t>”</a:t>
            </a:r>
            <a:endParaRPr lang="en-US" altLang="ko-KR" sz="1400" dirty="0">
              <a:latin typeface="Arial" pitchFamily="34" charset="0"/>
              <a:cs typeface="Arial" pitchFamily="34" charset="0"/>
            </a:endParaRPr>
          </a:p>
          <a:p>
            <a:pPr lvl="1"/>
            <a:r>
              <a:rPr lang="en-US" altLang="ko-KR" sz="2000" dirty="0">
                <a:latin typeface="Arial" pitchFamily="34" charset="0"/>
                <a:cs typeface="Arial" pitchFamily="34" charset="0"/>
              </a:rPr>
              <a:t>If RTO expired, then re-</a:t>
            </a:r>
            <a:r>
              <a:rPr lang="en-US" altLang="ko-KR" sz="2000" dirty="0" err="1">
                <a:latin typeface="Arial" pitchFamily="34" charset="0"/>
                <a:cs typeface="Arial" pitchFamily="34" charset="0"/>
              </a:rPr>
              <a:t>xmit</a:t>
            </a:r>
            <a:r>
              <a:rPr lang="en-US" altLang="ko-KR" sz="2000" dirty="0">
                <a:latin typeface="Arial" pitchFamily="34" charset="0"/>
                <a:cs typeface="Arial" pitchFamily="34" charset="0"/>
              </a:rPr>
              <a:t> packet</a:t>
            </a:r>
          </a:p>
          <a:p>
            <a:pPr lvl="1"/>
            <a:r>
              <a:rPr lang="en-US" altLang="ko-KR" sz="2000" dirty="0">
                <a:latin typeface="Arial" pitchFamily="34" charset="0"/>
                <a:cs typeface="Arial" pitchFamily="34" charset="0"/>
              </a:rPr>
              <a:t>Standard Reno only checks at 500ms</a:t>
            </a:r>
          </a:p>
          <a:p>
            <a:r>
              <a:rPr lang="en-US" altLang="ko-KR" sz="2400" dirty="0">
                <a:latin typeface="Arial" pitchFamily="34" charset="0"/>
                <a:cs typeface="Arial" pitchFamily="34" charset="0"/>
              </a:rPr>
              <a:t>Allows packets to be retransmitted earlier</a:t>
            </a:r>
          </a:p>
          <a:p>
            <a:pPr lvl="1"/>
            <a:r>
              <a:rPr lang="en-US" altLang="ko-KR" sz="2000" dirty="0">
                <a:latin typeface="Arial" pitchFamily="34" charset="0"/>
                <a:cs typeface="Arial" pitchFamily="34" charset="0"/>
              </a:rPr>
              <a:t>Not the real source of performance gain</a:t>
            </a:r>
          </a:p>
          <a:p>
            <a:r>
              <a:rPr lang="en-US" altLang="ko-KR" sz="2400" dirty="0">
                <a:latin typeface="Arial" pitchFamily="34" charset="0"/>
                <a:cs typeface="Arial" pitchFamily="34" charset="0"/>
              </a:rPr>
              <a:t>Allows retransmission of packet that would have timed-out</a:t>
            </a:r>
          </a:p>
          <a:p>
            <a:pPr lvl="1"/>
            <a:r>
              <a:rPr lang="en-US" altLang="ko-KR" sz="2000" dirty="0">
                <a:latin typeface="Arial" pitchFamily="34" charset="0"/>
                <a:cs typeface="Arial" pitchFamily="34" charset="0"/>
              </a:rPr>
              <a:t>Small windows/loss of most of window</a:t>
            </a:r>
          </a:p>
          <a:p>
            <a:pPr lvl="1"/>
            <a:r>
              <a:rPr lang="en-US" altLang="ko-KR" sz="2000" dirty="0">
                <a:latin typeface="Arial" pitchFamily="34" charset="0"/>
                <a:cs typeface="Arial" pitchFamily="34" charset="0"/>
              </a:rPr>
              <a:t>Real source of performance gain</a:t>
            </a:r>
          </a:p>
          <a:p>
            <a:pPr lvl="1"/>
            <a:r>
              <a:rPr lang="en-US" altLang="ko-KR" sz="2000" dirty="0">
                <a:latin typeface="Arial" pitchFamily="34" charset="0"/>
                <a:cs typeface="Arial" pitchFamily="34" charset="0"/>
              </a:rPr>
              <a:t>Shouldn’t comparison be against </a:t>
            </a:r>
            <a:r>
              <a:rPr lang="en-US" altLang="ko-KR" sz="2000" dirty="0" err="1" smtClean="0">
                <a:latin typeface="Arial" pitchFamily="34" charset="0"/>
                <a:cs typeface="Arial" pitchFamily="34" charset="0"/>
              </a:rPr>
              <a:t>NewReno</a:t>
            </a:r>
            <a:r>
              <a:rPr lang="en-US" altLang="ko-KR" sz="2000" dirty="0" smtClean="0">
                <a:latin typeface="Arial" pitchFamily="34" charset="0"/>
                <a:cs typeface="Arial" pitchFamily="34" charset="0"/>
              </a:rPr>
              <a:t>/SACK</a:t>
            </a:r>
            <a:endParaRPr lang="en-US" altLang="ko-KR" sz="2000" dirty="0">
              <a:latin typeface="Arial" pitchFamily="34" charset="0"/>
              <a:cs typeface="Arial" pitchFamily="34" charset="0"/>
            </a:endParaRPr>
          </a:p>
          <a:p>
            <a:r>
              <a:rPr lang="en-US" altLang="ko-KR" sz="2400" dirty="0">
                <a:solidFill>
                  <a:srgbClr val="FF0000"/>
                </a:solidFill>
                <a:latin typeface="Arial" pitchFamily="34" charset="0"/>
                <a:cs typeface="Arial" pitchFamily="34" charset="0"/>
              </a:rPr>
              <a:t>Flaws</a:t>
            </a:r>
          </a:p>
          <a:p>
            <a:pPr lvl="1"/>
            <a:r>
              <a:rPr lang="en-US" altLang="ko-KR" sz="2000" dirty="0">
                <a:solidFill>
                  <a:srgbClr val="FF0000"/>
                </a:solidFill>
                <a:latin typeface="Arial" pitchFamily="34" charset="0"/>
                <a:cs typeface="Arial" pitchFamily="34" charset="0"/>
              </a:rPr>
              <a:t>Sensitivity to delay variation</a:t>
            </a:r>
          </a:p>
          <a:p>
            <a:pPr lvl="1"/>
            <a:r>
              <a:rPr lang="en-US" altLang="ko-KR" sz="2000" dirty="0">
                <a:solidFill>
                  <a:srgbClr val="FF0000"/>
                </a:solidFill>
                <a:latin typeface="Arial" pitchFamily="34" charset="0"/>
                <a:cs typeface="Arial" pitchFamily="34" charset="0"/>
              </a:rPr>
              <a:t>Poor performance </a:t>
            </a:r>
            <a:r>
              <a:rPr lang="en-US" altLang="ko-KR" sz="2000" dirty="0" smtClean="0">
                <a:solidFill>
                  <a:srgbClr val="FF0000"/>
                </a:solidFill>
                <a:latin typeface="Arial" pitchFamily="34" charset="0"/>
                <a:cs typeface="Arial" pitchFamily="34" charset="0"/>
              </a:rPr>
              <a:t>evaluation</a:t>
            </a:r>
            <a:endParaRPr lang="en-US" altLang="ko-KR" sz="2000" dirty="0">
              <a:solidFill>
                <a:srgbClr val="FF0000"/>
              </a:solidFill>
              <a:latin typeface="Arial" pitchFamily="34" charset="0"/>
              <a:cs typeface="Arial" pitchFamily="34" charset="0"/>
            </a:endParaRPr>
          </a:p>
          <a:p>
            <a:pPr lvl="1"/>
            <a:endParaRPr lang="en-US" altLang="ko-KR" sz="2000" dirty="0">
              <a:latin typeface="Arial" pitchFamily="34" charset="0"/>
              <a:cs typeface="Arial" pitchFamily="34" charset="0"/>
            </a:endParaRPr>
          </a:p>
        </p:txBody>
      </p:sp>
    </p:spTree>
    <p:extLst>
      <p:ext uri="{BB962C8B-B14F-4D97-AF65-F5344CB8AC3E}">
        <p14:creationId xmlns:p14="http://schemas.microsoft.com/office/powerpoint/2010/main" val="3856964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1_NVC(3.0)">
  <a:themeElements>
    <a:clrScheme name="1_NVC(3.0)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fontScheme name="1_NVC(3.0)">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ko-KR" altLang="en-US" sz="1600" b="0" i="0" u="none" strike="noStrike" cap="none" normalizeH="0" baseline="0" smtClean="0">
            <a:ln>
              <a:noFill/>
            </a:ln>
            <a:solidFill>
              <a:schemeClr val="tx1"/>
            </a:solidFill>
            <a:effectLst/>
            <a:latin typeface="Arial" charset="0"/>
            <a:ea typeface="굴림" pitchFamily="50" charset="-127"/>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ko-KR" altLang="en-US" sz="1600" b="0" i="0" u="none" strike="noStrike" cap="none" normalizeH="0" baseline="0" smtClean="0">
            <a:ln>
              <a:noFill/>
            </a:ln>
            <a:solidFill>
              <a:schemeClr val="tx1"/>
            </a:solidFill>
            <a:effectLst/>
            <a:latin typeface="Arial" charset="0"/>
            <a:ea typeface="굴림" pitchFamily="50" charset="-127"/>
          </a:defRPr>
        </a:defPPr>
      </a:lstStyle>
    </a:lnDef>
  </a:objectDefaults>
  <a:extraClrSchemeLst>
    <a:extraClrScheme>
      <a:clrScheme name="1_NVC(3.0)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1_NVC(3.0)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1_NVC(3.0)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1_NVC(3.0)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47403</TotalTime>
  <Words>3818</Words>
  <Application>Microsoft Office PowerPoint</Application>
  <PresentationFormat>화면 슬라이드 쇼(4:3)</PresentationFormat>
  <Paragraphs>622</Paragraphs>
  <Slides>48</Slides>
  <Notes>36</Notes>
  <HiddenSlides>0</HiddenSlides>
  <MMClips>0</MMClips>
  <ScaleCrop>false</ScaleCrop>
  <HeadingPairs>
    <vt:vector size="6" baseType="variant">
      <vt:variant>
        <vt:lpstr>테마</vt:lpstr>
      </vt:variant>
      <vt:variant>
        <vt:i4>4</vt:i4>
      </vt:variant>
      <vt:variant>
        <vt:lpstr>포함된 OLE 서버</vt:lpstr>
      </vt:variant>
      <vt:variant>
        <vt:i4>5</vt:i4>
      </vt:variant>
      <vt:variant>
        <vt:lpstr>슬라이드 제목</vt:lpstr>
      </vt:variant>
      <vt:variant>
        <vt:i4>48</vt:i4>
      </vt:variant>
    </vt:vector>
  </HeadingPairs>
  <TitlesOfParts>
    <vt:vector size="57" baseType="lpstr">
      <vt:lpstr>1_NVC(3.0)</vt:lpstr>
      <vt:lpstr>2_디자인 사용자 지정</vt:lpstr>
      <vt:lpstr>1_디자인 사용자 지정</vt:lpstr>
      <vt:lpstr>디자인 사용자 지정</vt:lpstr>
      <vt:lpstr>비트맵 이미지</vt:lpstr>
      <vt:lpstr>Equation</vt:lpstr>
      <vt:lpstr>차트</vt:lpstr>
      <vt:lpstr>Bitmap Image</vt:lpstr>
      <vt:lpstr>Microsoft 公式 3.0</vt:lpstr>
      <vt:lpstr>CS 540 Network Architecture</vt:lpstr>
      <vt:lpstr>PowerPoint 프레젠테이션</vt:lpstr>
      <vt:lpstr>PowerPoint 프레젠테이션</vt:lpstr>
      <vt:lpstr>PowerPoint 프레젠테이션</vt:lpstr>
      <vt:lpstr>PowerPoint 프레젠테이션</vt:lpstr>
      <vt:lpstr>TCP Vegas</vt:lpstr>
      <vt:lpstr>TCP Vegas Congestion Avoidance</vt:lpstr>
      <vt:lpstr>TCP Vegas</vt:lpstr>
      <vt:lpstr>TCP Vegas</vt:lpstr>
      <vt:lpstr>TCP Vegas</vt:lpstr>
      <vt:lpstr>TCP Westwood (TCPW)</vt:lpstr>
      <vt:lpstr>TCP Westwood (TCPW)</vt:lpstr>
      <vt:lpstr>TCP Westwood  : BE</vt:lpstr>
      <vt:lpstr>TCP Westwood (TCPW)</vt:lpstr>
      <vt:lpstr>TCP Alternatives: TCPW-A</vt:lpstr>
      <vt:lpstr>TCP Westwood (TCPW)</vt:lpstr>
      <vt:lpstr>Packet Pair in Practice(FYI)</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TCP/UDP in Mobile Ad Hoc Networks</vt:lpstr>
      <vt:lpstr>Mobile Ad Hoc Networks</vt:lpstr>
      <vt:lpstr>Impact of Multi-Hop Wireless Paths  [Holland99]</vt:lpstr>
      <vt:lpstr>Impact of Mobility: TCP Throughput- new RENO</vt:lpstr>
      <vt:lpstr>Why Does Throughput Degrade?</vt:lpstr>
      <vt:lpstr>Explicit Notification: Network Feedback</vt:lpstr>
      <vt:lpstr>Performance Improvement(not enough)</vt:lpstr>
      <vt:lpstr>Performance Improvement</vt:lpstr>
      <vt:lpstr>Why Performance Degrades With Caching</vt:lpstr>
      <vt:lpstr>Approaches to TCP over Ad Hoc: TCP-F</vt:lpstr>
      <vt:lpstr>Approaches to TCP over Ad Hoc: TCP-BuS</vt:lpstr>
      <vt:lpstr>Approaches to TCP over Ad Hoc: ATCP</vt:lpstr>
      <vt:lpstr>ATP: A Rate-based Transport Layer Protocol</vt:lpstr>
      <vt:lpstr>PowerPoint 프레젠테이션</vt:lpstr>
      <vt:lpstr>PowerPoint 프레젠테이션</vt:lpstr>
      <vt:lpstr>Discussion: picked up randomly </vt:lpstr>
      <vt:lpstr>Discussion: picked up randomly </vt:lpstr>
      <vt:lpstr>Discussion: picked up randomly </vt:lpstr>
      <vt:lpstr>Discussion: picked up randomly </vt:lpstr>
      <vt:lpstr>Discussion: picked up randomly </vt:lpstr>
    </vt:vector>
  </TitlesOfParts>
  <Company>ICU-SICE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TCP</dc:title>
  <dc:creator>Younghee Lee</dc:creator>
  <cp:lastModifiedBy>USER</cp:lastModifiedBy>
  <cp:revision>428</cp:revision>
  <cp:lastPrinted>2000-09-05T05:09:43Z</cp:lastPrinted>
  <dcterms:created xsi:type="dcterms:W3CDTF">1998-07-19T12:47:56Z</dcterms:created>
  <dcterms:modified xsi:type="dcterms:W3CDTF">2016-10-13T00:31:37Z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yhlee@pec.etri.re.kr</vt:lpwstr>
  </property>
  <property fmtid="{D5CDD505-2E9C-101B-9397-08002B2CF9AE}" pid="8" name="HomePage">
    <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G:\이영희강의TP</vt:lpwstr>
  </property>
  <property fmtid="{D5CDD505-2E9C-101B-9397-08002B2CF9AE}" pid="22" name="EncodingType">
    <vt:i4>-99</vt:i4>
  </property>
</Properties>
</file>