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52"/>
  </p:notesMasterIdLst>
  <p:handoutMasterIdLst>
    <p:handoutMasterId r:id="rId53"/>
  </p:handoutMasterIdLst>
  <p:sldIdLst>
    <p:sldId id="476" r:id="rId5"/>
    <p:sldId id="394" r:id="rId6"/>
    <p:sldId id="434" r:id="rId7"/>
    <p:sldId id="452" r:id="rId8"/>
    <p:sldId id="487" r:id="rId9"/>
    <p:sldId id="454" r:id="rId10"/>
    <p:sldId id="455" r:id="rId11"/>
    <p:sldId id="47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7" r:id="rId29"/>
    <p:sldId id="473" r:id="rId30"/>
    <p:sldId id="474" r:id="rId31"/>
    <p:sldId id="395" r:id="rId32"/>
    <p:sldId id="485" r:id="rId33"/>
    <p:sldId id="486" r:id="rId34"/>
    <p:sldId id="396" r:id="rId35"/>
    <p:sldId id="397" r:id="rId36"/>
    <p:sldId id="446" r:id="rId37"/>
    <p:sldId id="447" r:id="rId38"/>
    <p:sldId id="483" r:id="rId39"/>
    <p:sldId id="448" r:id="rId40"/>
    <p:sldId id="484" r:id="rId41"/>
    <p:sldId id="449" r:id="rId42"/>
    <p:sldId id="450" r:id="rId43"/>
    <p:sldId id="451" r:id="rId44"/>
    <p:sldId id="398" r:id="rId45"/>
    <p:sldId id="399" r:id="rId46"/>
    <p:sldId id="400" r:id="rId47"/>
    <p:sldId id="401" r:id="rId48"/>
    <p:sldId id="402" r:id="rId49"/>
    <p:sldId id="429" r:id="rId50"/>
    <p:sldId id="488" r:id="rId51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4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59BDC4-1D3D-4942-93ED-B93FED3300A3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E4573B-1727-AE47-A710-20D12955F77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CEC5D3A9-4401-4E02-AB07-634AF6628A5E}" type="slidenum">
              <a:rPr lang="en-US" altLang="ko-KR" sz="1000">
                <a:ea typeface="돋움" pitchFamily="50" charset="-127"/>
              </a:rPr>
              <a:pPr eaLnBrk="1" hangingPunct="1"/>
              <a:t>28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CEC5D3A9-4401-4E02-AB07-634AF6628A5E}" type="slidenum">
              <a:rPr lang="en-US" altLang="ko-KR" sz="1000">
                <a:ea typeface="돋움" pitchFamily="50" charset="-127"/>
              </a:rPr>
              <a:pPr eaLnBrk="1" hangingPunct="1"/>
              <a:t>29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CEC5D3A9-4401-4E02-AB07-634AF6628A5E}" type="slidenum">
              <a:rPr lang="en-US" altLang="ko-KR" sz="1000">
                <a:ea typeface="돋움" pitchFamily="50" charset="-127"/>
              </a:rPr>
              <a:pPr eaLnBrk="1" hangingPunct="1"/>
              <a:t>30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CEC5D3A9-4401-4E02-AB07-634AF6628A5E}" type="slidenum">
              <a:rPr lang="en-US" altLang="ko-KR" sz="1000">
                <a:ea typeface="돋움" pitchFamily="50" charset="-127"/>
              </a:rPr>
              <a:pPr eaLnBrk="1" hangingPunct="1"/>
              <a:t>2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CEC5D3A9-4401-4E02-AB07-634AF6628A5E}" type="slidenum">
              <a:rPr lang="en-US" altLang="ko-KR" sz="1000">
                <a:ea typeface="돋움" pitchFamily="50" charset="-127"/>
              </a:rPr>
              <a:pPr eaLnBrk="1" hangingPunct="1"/>
              <a:t>3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ko-KR" smtClean="0">
                <a:ea typeface="굴림" pitchFamily="50" charset="-127"/>
              </a:rPr>
              <a:t>There are components at different levels that work together in making it work</a:t>
            </a:r>
          </a:p>
          <a:p>
            <a:pPr>
              <a:buFontTx/>
              <a:buChar char="•"/>
            </a:pPr>
            <a:r>
              <a:rPr lang="en-US" altLang="ko-KR" smtClean="0">
                <a:ea typeface="굴림" pitchFamily="50" charset="-127"/>
              </a:rPr>
              <a:t>The commercial switch details will follow in next slide</a:t>
            </a:r>
          </a:p>
          <a:p>
            <a:pPr>
              <a:buFontTx/>
              <a:buChar char="•"/>
            </a:pPr>
            <a:r>
              <a:rPr lang="en-US" altLang="ko-KR" smtClean="0">
                <a:ea typeface="굴림" pitchFamily="50" charset="-127"/>
              </a:rPr>
              <a:t>There are a plethora of applications possible. I only list those available at Stanford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7843E-D0BE-46B2-8242-DE120782C8E0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01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flow.org/wk/index.php/OpenFlow_Tutori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networki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news.com/20141104000234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3zEWsole6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AEVYQH2BK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512" y="3068638"/>
            <a:ext cx="8640959" cy="1249362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Lecture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SDN/NFV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altLang="ko-KR" sz="2400" dirty="0" smtClean="0">
                <a:latin typeface="Arial"/>
                <a:cs typeface="Arial"/>
              </a:rPr>
              <a:t>P4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Prof. Younghee Lee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200" i="1" dirty="0" smtClean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endParaRPr lang="en-US" altLang="ko-KR" sz="1600" i="1" dirty="0" smtClean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000" dirty="0" smtClean="0">
                <a:latin typeface="Arial"/>
                <a:cs typeface="Arial"/>
              </a:rPr>
              <a:t>						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270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23528" y="5733256"/>
            <a:ext cx="864096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The Stanford Clean Slate Program 		                 http://</a:t>
            </a:r>
            <a:r>
              <a:rPr lang="en-US" u="sng" dirty="0">
                <a:solidFill>
                  <a:schemeClr val="accent2"/>
                </a:solidFill>
              </a:rPr>
              <a:t>cleanslate.stanford.edu</a:t>
            </a:r>
            <a:r>
              <a:rPr lang="en-US" dirty="0"/>
              <a:t>			</a:t>
            </a:r>
            <a:endParaRPr lang="en-US" sz="10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Design Concepts</a:t>
            </a:r>
            <a:endParaRPr lang="en-US" dirty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7638"/>
            <a:ext cx="8928992" cy="5059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Isolation</a:t>
            </a:r>
            <a:r>
              <a:rPr lang="en-US" sz="2400" dirty="0">
                <a:latin typeface="Arial" charset="0"/>
              </a:rPr>
              <a:t>: Regular production traffic </a:t>
            </a:r>
            <a:r>
              <a:rPr lang="en-US" sz="2400" dirty="0" smtClean="0">
                <a:latin typeface="Arial" charset="0"/>
              </a:rPr>
              <a:t>untouched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Separate intelligence (control) from the path</a:t>
            </a:r>
            <a:endParaRPr lang="en-US" sz="2400" b="1" dirty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Virtualized and programmable</a:t>
            </a:r>
            <a:r>
              <a:rPr lang="en-US" sz="2400" dirty="0">
                <a:latin typeface="Arial" charset="0"/>
              </a:rPr>
              <a:t>: Different flows processed in different ways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Open development environment</a:t>
            </a:r>
            <a:r>
              <a:rPr lang="en-US" sz="2400" dirty="0">
                <a:latin typeface="Arial" charset="0"/>
              </a:rPr>
              <a:t> for all researchers (e.g. Linux, Verilog, </a:t>
            </a:r>
            <a:r>
              <a:rPr lang="en-US" sz="2400" dirty="0" err="1">
                <a:latin typeface="Arial" charset="0"/>
              </a:rPr>
              <a:t>etc</a:t>
            </a:r>
            <a:r>
              <a:rPr lang="en-US" sz="2400" dirty="0">
                <a:latin typeface="Arial" charset="0"/>
              </a:rPr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Flexible definitions of a flow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Individual application traffic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b="1" dirty="0">
                <a:solidFill>
                  <a:srgbClr val="0000FF"/>
                </a:solidFill>
                <a:latin typeface="Arial" charset="0"/>
              </a:rPr>
              <a:t>Aggregated 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</a:rPr>
              <a:t>flows: Slice(range)</a:t>
            </a:r>
            <a:endParaRPr lang="en-US" sz="2000" b="1" dirty="0">
              <a:solidFill>
                <a:srgbClr val="0000FF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Alternatives to IP running </a:t>
            </a:r>
            <a:r>
              <a:rPr lang="en-US" sz="2000" dirty="0" smtClean="0">
                <a:latin typeface="Arial" charset="0"/>
              </a:rPr>
              <a:t>side-by-side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=&gt; To be compatible with IP </a:t>
            </a:r>
            <a:endParaRPr lang="en-US" sz="2000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sz="2000" dirty="0">
                <a:latin typeface="Arial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cs typeface="Arial" pitchFamily="34" charset="0"/>
              </a:rPr>
              <a:pPr/>
              <a:t>11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Open Flow Switching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19200"/>
            <a:ext cx="8856663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/>
                <a:cs typeface="Arial"/>
              </a:rPr>
              <a:t>User defined processing</a:t>
            </a:r>
            <a:endParaRPr lang="en-US" altLang="ko-KR" dirty="0">
              <a:latin typeface="Arial"/>
              <a:cs typeface="Arial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2420889"/>
            <a:ext cx="3456384" cy="2520280"/>
            <a:chOff x="874713" y="581025"/>
            <a:chExt cx="7385050" cy="5429250"/>
          </a:xfrm>
        </p:grpSpPr>
        <p:sp>
          <p:nvSpPr>
            <p:cNvPr id="8" name="AutoShape 1"/>
            <p:cNvSpPr>
              <a:spLocks/>
            </p:cNvSpPr>
            <p:nvPr/>
          </p:nvSpPr>
          <p:spPr bwMode="auto">
            <a:xfrm>
              <a:off x="874713" y="2982913"/>
              <a:ext cx="7385050" cy="3027362"/>
            </a:xfrm>
            <a:prstGeom prst="roundRect">
              <a:avLst>
                <a:gd name="adj" fmla="val 6486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 sz="800">
                <a:cs typeface="Arial" pitchFamily="34" charset="0"/>
              </a:endParaRPr>
            </a:p>
          </p:txBody>
        </p:sp>
        <p:sp>
          <p:nvSpPr>
            <p:cNvPr id="9" name="AutoShape 2"/>
            <p:cNvSpPr>
              <a:spLocks/>
            </p:cNvSpPr>
            <p:nvPr/>
          </p:nvSpPr>
          <p:spPr bwMode="auto">
            <a:xfrm>
              <a:off x="1106488" y="4697413"/>
              <a:ext cx="6894512" cy="1054100"/>
            </a:xfrm>
            <a:prstGeom prst="roundRect">
              <a:avLst>
                <a:gd name="adj" fmla="val 8472"/>
              </a:avLst>
            </a:prstGeom>
            <a:solidFill>
              <a:srgbClr val="C8D2DF"/>
            </a:solidFill>
            <a:ln w="25400" cap="flat">
              <a:solidFill>
                <a:srgbClr val="163F8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00194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Gill Sans" charset="0"/>
                  <a:cs typeface="Arial" pitchFamily="34" charset="0"/>
                </a:rPr>
                <a:t>Data Path (Hardware)</a:t>
              </a:r>
            </a:p>
          </p:txBody>
        </p:sp>
        <p:sp>
          <p:nvSpPr>
            <p:cNvPr id="10" name="AutoShape 3"/>
            <p:cNvSpPr>
              <a:spLocks/>
            </p:cNvSpPr>
            <p:nvPr/>
          </p:nvSpPr>
          <p:spPr bwMode="auto">
            <a:xfrm>
              <a:off x="1106488" y="3232150"/>
              <a:ext cx="3394075" cy="1036638"/>
            </a:xfrm>
            <a:prstGeom prst="roundRect">
              <a:avLst>
                <a:gd name="adj" fmla="val 6894"/>
              </a:avLst>
            </a:prstGeom>
            <a:solidFill>
              <a:srgbClr val="C8D2DF"/>
            </a:solidFill>
            <a:ln w="25400" cap="flat">
              <a:solidFill>
                <a:srgbClr val="163F8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>
                  <a:solidFill>
                    <a:srgbClr val="00194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Gill Sans" charset="0"/>
                  <a:cs typeface="Arial" pitchFamily="34" charset="0"/>
                </a:rPr>
                <a:t>Control Path</a:t>
              </a: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 rot="10800000" flipH="1">
              <a:off x="1036638" y="4456113"/>
              <a:ext cx="7072312" cy="17462"/>
            </a:xfrm>
            <a:prstGeom prst="line">
              <a:avLst/>
            </a:prstGeom>
            <a:noFill/>
            <a:ln w="63500">
              <a:solidFill>
                <a:srgbClr val="00194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800">
                <a:cs typeface="Arial" pitchFamily="34" charset="0"/>
              </a:endParaRPr>
            </a:p>
          </p:txBody>
        </p:sp>
        <p:sp>
          <p:nvSpPr>
            <p:cNvPr id="12" name="AutoShape 5"/>
            <p:cNvSpPr>
              <a:spLocks/>
            </p:cNvSpPr>
            <p:nvPr/>
          </p:nvSpPr>
          <p:spPr bwMode="auto">
            <a:xfrm>
              <a:off x="4652963" y="3232150"/>
              <a:ext cx="3348037" cy="1036638"/>
            </a:xfrm>
            <a:prstGeom prst="roundRect">
              <a:avLst>
                <a:gd name="adj" fmla="val 6894"/>
              </a:avLst>
            </a:prstGeom>
            <a:solidFill>
              <a:srgbClr val="C8D2DF"/>
            </a:solidFill>
            <a:ln w="25400" cap="flat">
              <a:solidFill>
                <a:srgbClr val="163F8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err="1">
                  <a:solidFill>
                    <a:srgbClr val="00194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Gill Sans" charset="0"/>
                  <a:cs typeface="Arial" pitchFamily="34" charset="0"/>
                </a:rPr>
                <a:t>OpenFlow</a:t>
              </a:r>
              <a:endParaRPr lang="en-US" sz="1800" dirty="0">
                <a:solidFill>
                  <a:srgbClr val="00194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Arial" pitchFamily="34" charset="0"/>
              </a:endParaRPr>
            </a:p>
          </p:txBody>
        </p:sp>
        <p:sp>
          <p:nvSpPr>
            <p:cNvPr id="13" name="AutoShape 6"/>
            <p:cNvSpPr>
              <a:spLocks/>
            </p:cNvSpPr>
            <p:nvPr/>
          </p:nvSpPr>
          <p:spPr bwMode="auto">
            <a:xfrm>
              <a:off x="1847850" y="581025"/>
              <a:ext cx="5581650" cy="1177925"/>
            </a:xfrm>
            <a:prstGeom prst="roundRect">
              <a:avLst>
                <a:gd name="adj" fmla="val 16667"/>
              </a:avLst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ko-KR" altLang="ko-KR" sz="800">
                <a:cs typeface="Arial" pitchFamily="34" charset="0"/>
              </a:endParaRPr>
            </a:p>
          </p:txBody>
        </p:sp>
        <p:sp>
          <p:nvSpPr>
            <p:cNvPr id="14" name="AutoShape 7"/>
            <p:cNvSpPr>
              <a:spLocks/>
            </p:cNvSpPr>
            <p:nvPr/>
          </p:nvSpPr>
          <p:spPr bwMode="auto">
            <a:xfrm>
              <a:off x="1928813" y="652463"/>
              <a:ext cx="5429250" cy="1035050"/>
            </a:xfrm>
            <a:prstGeom prst="roundRect">
              <a:avLst>
                <a:gd name="adj" fmla="val 14653"/>
              </a:avLst>
            </a:prstGeom>
            <a:solidFill>
              <a:srgbClr val="C8D2DF"/>
            </a:solidFill>
            <a:ln w="25400" cap="flat">
              <a:solidFill>
                <a:srgbClr val="163F88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err="1">
                  <a:solidFill>
                    <a:srgbClr val="00194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Gill Sans" charset="0"/>
                  <a:cs typeface="Arial" pitchFamily="34" charset="0"/>
                </a:rPr>
                <a:t>OpenFlow</a:t>
              </a:r>
              <a:r>
                <a:rPr lang="en-US" sz="1800" dirty="0">
                  <a:solidFill>
                    <a:srgbClr val="00194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Gill Sans" charset="0"/>
                  <a:cs typeface="Arial" pitchFamily="34" charset="0"/>
                </a:rPr>
                <a:t> Controller</a:t>
              </a: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 flipH="1">
              <a:off x="6286500" y="1758950"/>
              <a:ext cx="0" cy="1223963"/>
            </a:xfrm>
            <a:prstGeom prst="line">
              <a:avLst/>
            </a:prstGeom>
            <a:noFill/>
            <a:ln w="57150">
              <a:solidFill>
                <a:srgbClr val="FF7F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 sz="800">
                <a:cs typeface="Arial" pitchFamily="34" charset="0"/>
              </a:endParaRPr>
            </a:p>
          </p:txBody>
        </p:sp>
        <p:sp>
          <p:nvSpPr>
            <p:cNvPr id="16" name="Rectangle 9"/>
            <p:cNvSpPr>
              <a:spLocks/>
            </p:cNvSpPr>
            <p:nvPr/>
          </p:nvSpPr>
          <p:spPr bwMode="auto">
            <a:xfrm>
              <a:off x="904876" y="2131543"/>
              <a:ext cx="4469679" cy="39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ko-KR" sz="1200">
                  <a:cs typeface="Arial" pitchFamily="34" charset="0"/>
                </a:rPr>
                <a:t>OpenFlow Protocol (SSL/TCP)</a:t>
              </a:r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556792"/>
            <a:ext cx="4896544" cy="49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763688" y="6240463"/>
            <a:ext cx="71421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The Stanford Clean Slate Program 		                 http://</a:t>
            </a:r>
            <a:r>
              <a:rPr lang="en-US" u="sng" dirty="0" err="1">
                <a:solidFill>
                  <a:schemeClr val="accent2"/>
                </a:solidFill>
              </a:rPr>
              <a:t>cleanslate.stanford.edu</a:t>
            </a:r>
            <a:r>
              <a:rPr lang="en-US" dirty="0"/>
              <a:t>			</a:t>
            </a:r>
            <a:endParaRPr lang="en-US" sz="1000" dirty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400050"/>
            <a:ext cx="8424935" cy="6477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" charset="0"/>
              </a:rPr>
              <a:t>Flow Table </a:t>
            </a:r>
            <a:r>
              <a:rPr lang="en-US" sz="4000" dirty="0" smtClean="0">
                <a:latin typeface="Arial" charset="0"/>
              </a:rPr>
              <a:t>Entry </a:t>
            </a:r>
            <a:r>
              <a:rPr lang="ja-JP" altLang="en-US" sz="2400" dirty="0" smtClean="0">
                <a:solidFill>
                  <a:srgbClr val="CC3300"/>
                </a:solidFill>
                <a:latin typeface="Arial" charset="0"/>
              </a:rPr>
              <a:t>“</a:t>
            </a:r>
            <a:r>
              <a:rPr lang="en-US" sz="2400" dirty="0">
                <a:solidFill>
                  <a:srgbClr val="CC3300"/>
                </a:solidFill>
                <a:latin typeface="Arial" charset="0"/>
              </a:rPr>
              <a:t>Type 0</a:t>
            </a:r>
            <a:r>
              <a:rPr lang="ja-JP" altLang="en-US" sz="2400" dirty="0">
                <a:solidFill>
                  <a:srgbClr val="CC3300"/>
                </a:solidFill>
                <a:latin typeface="Arial" charset="0"/>
              </a:rPr>
              <a:t>”</a:t>
            </a:r>
            <a:r>
              <a:rPr lang="en-US" sz="2400" dirty="0">
                <a:solidFill>
                  <a:srgbClr val="CC330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CC3300"/>
                </a:solidFill>
                <a:latin typeface="Arial" charset="0"/>
              </a:rPr>
              <a:t>OpenFlow</a:t>
            </a:r>
            <a:r>
              <a:rPr lang="en-US" sz="2400" dirty="0">
                <a:solidFill>
                  <a:srgbClr val="CC3300"/>
                </a:solidFill>
                <a:latin typeface="Arial" charset="0"/>
              </a:rPr>
              <a:t> Switch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87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  <a:p>
            <a:pPr algn="ctr"/>
            <a:r>
              <a:rPr lang="en-US"/>
              <a:t>Port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449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src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2211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dst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2973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Eth</a:t>
            </a:r>
          </a:p>
          <a:p>
            <a:pPr algn="ctr"/>
            <a:r>
              <a:rPr lang="en-US"/>
              <a:t>type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735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VLAN</a:t>
            </a:r>
          </a:p>
          <a:p>
            <a:pPr algn="ctr"/>
            <a:r>
              <a:rPr lang="en-US"/>
              <a:t>ID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4497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Src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5259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Dst</a:t>
            </a:r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6021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IP</a:t>
            </a:r>
          </a:p>
          <a:p>
            <a:pPr algn="ctr"/>
            <a:r>
              <a:rPr lang="en-US"/>
              <a:t>Prot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6783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sport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7545760" y="5272088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TCP</a:t>
            </a:r>
          </a:p>
          <a:p>
            <a:pPr algn="ctr"/>
            <a:r>
              <a:rPr lang="en-US"/>
              <a:t>dport</a:t>
            </a:r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687760" y="16002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Rule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2135560" y="1600200"/>
            <a:ext cx="1447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Action</a:t>
            </a:r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3583360" y="1600200"/>
            <a:ext cx="1447800" cy="6858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Stats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2668960" y="3641725"/>
            <a:ext cx="4730750" cy="13112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sz="2000" dirty="0"/>
              <a:t>Forward packet to port(s)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Encapsulate and forward to controller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Drop packet</a:t>
            </a:r>
          </a:p>
          <a:p>
            <a:pPr eaLnBrk="1" hangingPunct="1">
              <a:buFontTx/>
              <a:buAutoNum type="arabicPeriod"/>
            </a:pPr>
            <a:r>
              <a:rPr lang="en-US" sz="2000" dirty="0"/>
              <a:t>Send to normal processing pipeline</a:t>
            </a:r>
          </a:p>
        </p:txBody>
      </p:sp>
      <p:sp>
        <p:nvSpPr>
          <p:cNvPr id="10258" name="Text Box 19"/>
          <p:cNvSpPr txBox="1">
            <a:spLocks noChangeArrowheads="1"/>
          </p:cNvSpPr>
          <p:nvPr/>
        </p:nvSpPr>
        <p:spPr bwMode="auto">
          <a:xfrm>
            <a:off x="611560" y="5805488"/>
            <a:ext cx="927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+ mask</a:t>
            </a:r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687760" y="2362200"/>
            <a:ext cx="0" cy="2895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2668960" y="2286000"/>
            <a:ext cx="0" cy="1371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22"/>
          <p:cNvSpPr>
            <a:spLocks noChangeArrowheads="1"/>
          </p:cNvSpPr>
          <p:nvPr/>
        </p:nvSpPr>
        <p:spPr bwMode="auto">
          <a:xfrm>
            <a:off x="4116760" y="2743200"/>
            <a:ext cx="3048000" cy="3810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dirty="0"/>
              <a:t>Packet + byte counters</a:t>
            </a:r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 flipV="1">
            <a:off x="4116760" y="2286000"/>
            <a:ext cx="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7452320" y="2780928"/>
            <a:ext cx="504056" cy="6480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7884368" y="2348880"/>
            <a:ext cx="864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actions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1484784"/>
            <a:ext cx="3024336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Remember? Packet classification with rules &amp; </a:t>
            </a:r>
            <a:r>
              <a:rPr lang="en-US" dirty="0" smtClean="0"/>
              <a:t>actions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60" y="4924400"/>
            <a:ext cx="3238500" cy="304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50084" y="2286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rgbClr val="FF0000"/>
                </a:solidFill>
              </a:rPr>
              <a:t>Or Match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Title 24"/>
          <p:cNvSpPr>
            <a:spLocks noGrp="1"/>
          </p:cNvSpPr>
          <p:nvPr>
            <p:ph type="title"/>
          </p:nvPr>
        </p:nvSpPr>
        <p:spPr>
          <a:xfrm>
            <a:off x="179512" y="76200"/>
            <a:ext cx="8856984" cy="119256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333399"/>
                </a:solidFill>
                <a:latin typeface="Arial"/>
                <a:ea typeface="ＭＳ Ｐゴシック" charset="0"/>
                <a:cs typeface="Arial"/>
              </a:rPr>
              <a:t>Cache </a:t>
            </a:r>
            <a:r>
              <a:rPr lang="en-US" sz="3200" dirty="0">
                <a:solidFill>
                  <a:srgbClr val="333399"/>
                </a:solidFill>
                <a:latin typeface="Arial"/>
                <a:ea typeface="ＭＳ Ｐゴシック" charset="0"/>
                <a:cs typeface="Arial"/>
              </a:rPr>
              <a:t>decisions in minimal flow-based </a:t>
            </a:r>
            <a:r>
              <a:rPr lang="en-US" sz="3200" dirty="0" err="1">
                <a:solidFill>
                  <a:srgbClr val="333399"/>
                </a:solidFill>
                <a:latin typeface="Arial"/>
                <a:ea typeface="ＭＳ Ｐゴシック" charset="0"/>
                <a:cs typeface="Arial"/>
              </a:rPr>
              <a:t>datapath</a:t>
            </a:r>
            <a:endParaRPr lang="en-US" sz="2800" dirty="0">
              <a:solidFill>
                <a:srgbClr val="333399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71563" y="1268760"/>
            <a:ext cx="7461550" cy="5181600"/>
            <a:chOff x="1071563" y="1268760"/>
            <a:chExt cx="7461550" cy="5181600"/>
          </a:xfrm>
        </p:grpSpPr>
        <p:pic>
          <p:nvPicPr>
            <p:cNvPr id="34818" name="Picture 33" descr="Bra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63" y="2030760"/>
              <a:ext cx="1257300" cy="1020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19" name="Picture 20"/>
            <p:cNvPicPr>
              <a:picLocks noChangeArrowheads="1"/>
            </p:cNvPicPr>
            <p:nvPr/>
          </p:nvPicPr>
          <p:blipFill>
            <a:blip r:embed="rId4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187836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0" name="Line 16"/>
            <p:cNvSpPr>
              <a:spLocks noChangeShapeType="1"/>
            </p:cNvSpPr>
            <p:nvPr/>
          </p:nvSpPr>
          <p:spPr bwMode="auto">
            <a:xfrm flipV="1">
              <a:off x="3590925" y="3249960"/>
              <a:ext cx="1752600" cy="1066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821" name="Line 17"/>
            <p:cNvSpPr>
              <a:spLocks noChangeShapeType="1"/>
            </p:cNvSpPr>
            <p:nvPr/>
          </p:nvSpPr>
          <p:spPr bwMode="auto">
            <a:xfrm>
              <a:off x="3514725" y="4621560"/>
              <a:ext cx="990600" cy="1295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822" name="Line 18"/>
            <p:cNvSpPr>
              <a:spLocks noChangeShapeType="1"/>
            </p:cNvSpPr>
            <p:nvPr/>
          </p:nvSpPr>
          <p:spPr bwMode="auto">
            <a:xfrm flipV="1">
              <a:off x="4886325" y="4621560"/>
              <a:ext cx="1295400" cy="11430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823" name="Line 19"/>
            <p:cNvSpPr>
              <a:spLocks noChangeShapeType="1"/>
            </p:cNvSpPr>
            <p:nvPr/>
          </p:nvSpPr>
          <p:spPr bwMode="auto">
            <a:xfrm>
              <a:off x="5343525" y="3402360"/>
              <a:ext cx="762000" cy="9906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4824" name="Line 20"/>
            <p:cNvSpPr>
              <a:spLocks noChangeShapeType="1"/>
            </p:cNvSpPr>
            <p:nvPr/>
          </p:nvSpPr>
          <p:spPr bwMode="auto">
            <a:xfrm>
              <a:off x="3895725" y="4697760"/>
              <a:ext cx="1905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8615" name="AutoShape 7"/>
            <p:cNvSpPr>
              <a:spLocks noChangeArrowheads="1"/>
            </p:cNvSpPr>
            <p:nvPr/>
          </p:nvSpPr>
          <p:spPr bwMode="auto">
            <a:xfrm>
              <a:off x="2828925" y="41643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+mn-ea"/>
                <a:cs typeface="Arial"/>
              </a:endParaRPr>
            </a:p>
          </p:txBody>
        </p:sp>
        <p:sp>
          <p:nvSpPr>
            <p:cNvPr id="708616" name="AutoShape 8"/>
            <p:cNvSpPr>
              <a:spLocks noChangeArrowheads="1"/>
            </p:cNvSpPr>
            <p:nvPr/>
          </p:nvSpPr>
          <p:spPr bwMode="auto">
            <a:xfrm>
              <a:off x="4657725" y="27927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+mn-ea"/>
                <a:cs typeface="Arial"/>
              </a:endParaRPr>
            </a:p>
          </p:txBody>
        </p:sp>
        <p:sp>
          <p:nvSpPr>
            <p:cNvPr id="708617" name="AutoShape 9"/>
            <p:cNvSpPr>
              <a:spLocks noChangeArrowheads="1"/>
            </p:cNvSpPr>
            <p:nvPr/>
          </p:nvSpPr>
          <p:spPr bwMode="auto">
            <a:xfrm>
              <a:off x="5648325" y="41643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+mn-ea"/>
                <a:cs typeface="Arial"/>
              </a:endParaRPr>
            </a:p>
          </p:txBody>
        </p:sp>
        <p:sp>
          <p:nvSpPr>
            <p:cNvPr id="708618" name="AutoShape 10"/>
            <p:cNvSpPr>
              <a:spLocks noChangeArrowheads="1"/>
            </p:cNvSpPr>
            <p:nvPr/>
          </p:nvSpPr>
          <p:spPr bwMode="auto">
            <a:xfrm>
              <a:off x="3971925" y="56883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34829" name="AutoShape 23"/>
            <p:cNvCxnSpPr>
              <a:cxnSpLocks noChangeShapeType="1"/>
              <a:endCxn id="708615" idx="1"/>
            </p:cNvCxnSpPr>
            <p:nvPr/>
          </p:nvCxnSpPr>
          <p:spPr bwMode="auto">
            <a:xfrm rot="16200000" flipH="1">
              <a:off x="2216944" y="2866579"/>
              <a:ext cx="1524000" cy="1071562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0" name="AutoShape 24"/>
            <p:cNvCxnSpPr>
              <a:cxnSpLocks noChangeShapeType="1"/>
              <a:endCxn id="708617" idx="2"/>
            </p:cNvCxnSpPr>
            <p:nvPr/>
          </p:nvCxnSpPr>
          <p:spPr bwMode="auto">
            <a:xfrm>
              <a:off x="2366963" y="2564160"/>
              <a:ext cx="3281362" cy="1981200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1" name="AutoShape 25"/>
            <p:cNvCxnSpPr>
              <a:cxnSpLocks noChangeShapeType="1"/>
              <a:endCxn id="708616" idx="2"/>
            </p:cNvCxnSpPr>
            <p:nvPr/>
          </p:nvCxnSpPr>
          <p:spPr bwMode="auto">
            <a:xfrm>
              <a:off x="2366963" y="2564160"/>
              <a:ext cx="2290762" cy="609600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2" name="AutoShape 26"/>
            <p:cNvCxnSpPr>
              <a:cxnSpLocks noChangeShapeType="1"/>
              <a:endCxn id="708618" idx="2"/>
            </p:cNvCxnSpPr>
            <p:nvPr/>
          </p:nvCxnSpPr>
          <p:spPr bwMode="auto">
            <a:xfrm rot="16200000" flipH="1">
              <a:off x="1454944" y="3552379"/>
              <a:ext cx="3505200" cy="1528762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3" name="Text Box 28"/>
            <p:cNvSpPr txBox="1">
              <a:spLocks noChangeArrowheads="1"/>
            </p:cNvSpPr>
            <p:nvPr/>
          </p:nvSpPr>
          <p:spPr bwMode="auto">
            <a:xfrm>
              <a:off x="6997700" y="5459760"/>
              <a:ext cx="184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438400" y="1268760"/>
              <a:ext cx="32722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1800">
                  <a:latin typeface="Arial"/>
                  <a:cs typeface="Arial"/>
                </a:rPr>
                <a:t>“</a:t>
              </a:r>
              <a:r>
                <a:rPr lang="en-US" sz="1800">
                  <a:latin typeface="Arial"/>
                  <a:cs typeface="Arial"/>
                </a:rPr>
                <a:t>If header = </a:t>
              </a:r>
              <a:r>
                <a:rPr lang="en-US" sz="2000" b="1" i="1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r>
                <a:rPr lang="en-US" sz="1800">
                  <a:latin typeface="Arial"/>
                  <a:cs typeface="Arial"/>
                </a:rPr>
                <a:t>, send to port 4</a:t>
              </a:r>
              <a:r>
                <a:rPr lang="ja-JP" altLang="en-US" sz="1800">
                  <a:latin typeface="Arial"/>
                  <a:cs typeface="Arial"/>
                </a:rPr>
                <a:t>”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2363788" y="2283173"/>
              <a:ext cx="2300287" cy="628650"/>
            </a:xfrm>
            <a:custGeom>
              <a:avLst/>
              <a:gdLst>
                <a:gd name="connsiteX0" fmla="*/ 0 w 2300931"/>
                <a:gd name="connsiteY0" fmla="*/ 125749 h 628742"/>
                <a:gd name="connsiteX1" fmla="*/ 905284 w 2300931"/>
                <a:gd name="connsiteY1" fmla="*/ 25150 h 628742"/>
                <a:gd name="connsiteX2" fmla="*/ 1898582 w 2300931"/>
                <a:gd name="connsiteY2" fmla="*/ 276647 h 628742"/>
                <a:gd name="connsiteX3" fmla="*/ 2300931 w 2300931"/>
                <a:gd name="connsiteY3" fmla="*/ 628742 h 62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931" h="628742">
                  <a:moveTo>
                    <a:pt x="0" y="125749"/>
                  </a:moveTo>
                  <a:cubicBezTo>
                    <a:pt x="294427" y="62874"/>
                    <a:pt x="588854" y="0"/>
                    <a:pt x="905284" y="25150"/>
                  </a:cubicBezTo>
                  <a:cubicBezTo>
                    <a:pt x="1221714" y="50300"/>
                    <a:pt x="1665974" y="176048"/>
                    <a:pt x="1898582" y="276647"/>
                  </a:cubicBezTo>
                  <a:cubicBezTo>
                    <a:pt x="2131190" y="377246"/>
                    <a:pt x="2300931" y="628742"/>
                    <a:pt x="2300931" y="628742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53000" y="2335560"/>
              <a:ext cx="8382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Arial"/>
                  <a:cs typeface="Arial"/>
                </a:rPr>
                <a:t>Flow</a:t>
              </a:r>
            </a:p>
            <a:p>
              <a:pPr algn="ctr">
                <a:defRPr/>
              </a:pPr>
              <a:r>
                <a:rPr lang="en-US">
                  <a:solidFill>
                    <a:schemeClr val="tx1"/>
                  </a:solidFill>
                  <a:latin typeface="Arial"/>
                  <a:cs typeface="Arial"/>
                </a:rPr>
                <a:t>Table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438400" y="1878360"/>
              <a:ext cx="30166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1800">
                  <a:latin typeface="Arial"/>
                  <a:cs typeface="Arial"/>
                </a:rPr>
                <a:t>“</a:t>
              </a:r>
              <a:r>
                <a:rPr lang="en-US" sz="1800">
                  <a:latin typeface="Arial"/>
                  <a:cs typeface="Arial"/>
                </a:rPr>
                <a:t>If header = </a:t>
              </a:r>
              <a:r>
                <a:rPr lang="en-US" sz="2000" b="1">
                  <a:solidFill>
                    <a:srgbClr val="FF0000"/>
                  </a:solidFill>
                  <a:latin typeface="Arial"/>
                  <a:cs typeface="Arial"/>
                </a:rPr>
                <a:t>?</a:t>
              </a:r>
              <a:r>
                <a:rPr lang="en-US" sz="1800">
                  <a:latin typeface="Arial"/>
                  <a:cs typeface="Arial"/>
                </a:rPr>
                <a:t>, send to me</a:t>
              </a:r>
              <a:r>
                <a:rPr lang="ja-JP" altLang="en-US" sz="1800">
                  <a:latin typeface="Arial"/>
                  <a:cs typeface="Arial"/>
                </a:rPr>
                <a:t>”</a:t>
              </a:r>
              <a:endParaRPr lang="en-US" sz="1800">
                <a:latin typeface="Arial"/>
                <a:cs typeface="Arial"/>
              </a:endParaRP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2438400" y="1573560"/>
              <a:ext cx="60947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1800">
                  <a:latin typeface="Arial"/>
                  <a:cs typeface="Arial"/>
                </a:rPr>
                <a:t>“</a:t>
              </a:r>
              <a:r>
                <a:rPr lang="en-US" sz="1800">
                  <a:latin typeface="Arial"/>
                  <a:cs typeface="Arial"/>
                </a:rPr>
                <a:t>If header =</a:t>
              </a:r>
              <a:r>
                <a:rPr lang="en-US" sz="180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lang="en-US" sz="2000" b="1" i="1">
                  <a:solidFill>
                    <a:srgbClr val="FF0000"/>
                  </a:solidFill>
                  <a:latin typeface="Arial"/>
                  <a:cs typeface="Arial"/>
                </a:rPr>
                <a:t>y</a:t>
              </a:r>
              <a:r>
                <a:rPr lang="en-US" sz="1800">
                  <a:latin typeface="Arial"/>
                  <a:cs typeface="Arial"/>
                </a:rPr>
                <a:t>, overwrite header with </a:t>
              </a:r>
              <a:r>
                <a:rPr lang="en-US" sz="2000" b="1" i="1">
                  <a:solidFill>
                    <a:srgbClr val="FF0000"/>
                  </a:solidFill>
                  <a:latin typeface="Arial"/>
                  <a:cs typeface="Arial"/>
                </a:rPr>
                <a:t>z</a:t>
              </a:r>
              <a:r>
                <a:rPr lang="en-US" sz="1800">
                  <a:latin typeface="Arial"/>
                  <a:cs typeface="Arial"/>
                </a:rPr>
                <a:t>, send to ports 5,6</a:t>
              </a:r>
              <a:r>
                <a:rPr lang="ja-JP" altLang="en-US" sz="1800">
                  <a:latin typeface="Arial"/>
                  <a:cs typeface="Arial"/>
                </a:rPr>
                <a:t>”</a:t>
              </a:r>
              <a:endParaRPr lang="en-US" sz="18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4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ea typeface="ＭＳ Ｐゴシック" charset="0"/>
                <a:cs typeface="Arial"/>
              </a:rPr>
              <a:t>Substrate: </a:t>
            </a:r>
            <a:r>
              <a:rPr lang="ja-JP" altLang="en-US">
                <a:latin typeface="Arial"/>
                <a:ea typeface="ＭＳ Ｐゴシック" charset="0"/>
                <a:cs typeface="Arial"/>
              </a:rPr>
              <a:t>“</a:t>
            </a:r>
            <a:r>
              <a:rPr lang="en-US">
                <a:latin typeface="Arial"/>
                <a:ea typeface="ＭＳ Ｐゴシック" charset="0"/>
                <a:cs typeface="Arial"/>
              </a:rPr>
              <a:t>Flowspace</a:t>
            </a:r>
            <a:r>
              <a:rPr lang="ja-JP" altLang="en-US">
                <a:latin typeface="Arial"/>
                <a:ea typeface="ＭＳ Ｐゴシック" charset="0"/>
                <a:cs typeface="Arial"/>
              </a:rPr>
              <a:t>”</a:t>
            </a:r>
            <a:endParaRPr lang="en-US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7800" y="1524000"/>
            <a:ext cx="3657600" cy="6096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Payload</a:t>
            </a:r>
            <a:endParaRPr lang="en-US">
              <a:solidFill>
                <a:schemeClr val="tx1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1676400" cy="609600"/>
          </a:xfrm>
          <a:prstGeom prst="rect">
            <a:avLst/>
          </a:prstGeom>
          <a:solidFill>
            <a:srgbClr val="FF99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333399"/>
                </a:solidFill>
                <a:latin typeface="Arial"/>
                <a:cs typeface="Arial"/>
              </a:rPr>
              <a:t>Ethernet</a:t>
            </a:r>
          </a:p>
          <a:p>
            <a:pPr algn="ctr">
              <a:defRPr/>
            </a:pPr>
            <a:r>
              <a:rPr lang="en-US">
                <a:solidFill>
                  <a:srgbClr val="333399"/>
                </a:solidFill>
                <a:latin typeface="Arial"/>
                <a:cs typeface="Arial"/>
              </a:rPr>
              <a:t>DA, SA, etc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524000"/>
            <a:ext cx="1676400" cy="609600"/>
          </a:xfrm>
          <a:prstGeom prst="rect">
            <a:avLst/>
          </a:prstGeom>
          <a:solidFill>
            <a:srgbClr val="FF99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333399"/>
                </a:solidFill>
                <a:latin typeface="Arial"/>
                <a:cs typeface="Arial"/>
              </a:rPr>
              <a:t>IP</a:t>
            </a:r>
          </a:p>
          <a:p>
            <a:pPr algn="ctr">
              <a:defRPr/>
            </a:pPr>
            <a:r>
              <a:rPr lang="en-US">
                <a:solidFill>
                  <a:srgbClr val="333399"/>
                </a:solidFill>
                <a:latin typeface="Arial"/>
                <a:cs typeface="Arial"/>
              </a:rPr>
              <a:t>DA, SA, etc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1400" y="1524000"/>
            <a:ext cx="1676400" cy="609600"/>
          </a:xfrm>
          <a:prstGeom prst="rect">
            <a:avLst/>
          </a:prstGeom>
          <a:solidFill>
            <a:srgbClr val="FF99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rgbClr val="333399"/>
                </a:solidFill>
                <a:latin typeface="Arial"/>
                <a:cs typeface="Arial"/>
              </a:rPr>
              <a:t>TCP</a:t>
            </a:r>
          </a:p>
          <a:p>
            <a:pPr algn="ctr">
              <a:defRPr/>
            </a:pPr>
            <a:r>
              <a:rPr lang="en-US">
                <a:solidFill>
                  <a:srgbClr val="333399"/>
                </a:solidFill>
                <a:latin typeface="Arial"/>
                <a:cs typeface="Arial"/>
              </a:rPr>
              <a:t>DP, SP, etc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2514600" y="0"/>
            <a:ext cx="457200" cy="50292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467422" y="2852936"/>
            <a:ext cx="45833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Arial"/>
                <a:cs typeface="Arial"/>
              </a:rPr>
              <a:t>Collection of bits to plumb flows </a:t>
            </a:r>
          </a:p>
          <a:p>
            <a:pPr algn="ctr" eaLnBrk="1" hangingPunct="1"/>
            <a:r>
              <a:rPr lang="en-US" dirty="0">
                <a:latin typeface="Arial"/>
                <a:cs typeface="Arial"/>
              </a:rPr>
              <a:t>(of different granularities)</a:t>
            </a:r>
          </a:p>
          <a:p>
            <a:pPr algn="ctr" eaLnBrk="1" hangingPunct="1"/>
            <a:r>
              <a:rPr lang="en-US" dirty="0">
                <a:latin typeface="Arial"/>
                <a:cs typeface="Arial"/>
              </a:rPr>
              <a:t>between end points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8600" y="4876800"/>
            <a:ext cx="8686800" cy="609600"/>
            <a:chOff x="228600" y="4876800"/>
            <a:chExt cx="8686800" cy="609600"/>
          </a:xfrm>
        </p:grpSpPr>
        <p:sp>
          <p:nvSpPr>
            <p:cNvPr id="11" name="Rectangle 10"/>
            <p:cNvSpPr/>
            <p:nvPr/>
          </p:nvSpPr>
          <p:spPr>
            <a:xfrm>
              <a:off x="5257800" y="4876800"/>
              <a:ext cx="3657600" cy="60960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rPr>
                <a:t>Payload</a:t>
              </a:r>
              <a:endParaRPr lang="en-US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" y="4876800"/>
              <a:ext cx="5029200" cy="609600"/>
            </a:xfrm>
            <a:prstGeom prst="rect">
              <a:avLst/>
            </a:prstGeom>
            <a:solidFill>
              <a:srgbClr val="FF99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>
                  <a:solidFill>
                    <a:srgbClr val="333399"/>
                  </a:solidFill>
                  <a:latin typeface="Arial"/>
                  <a:cs typeface="Arial"/>
                </a:rPr>
                <a:t>Header</a:t>
              </a:r>
            </a:p>
            <a:p>
              <a:pPr algn="ctr">
                <a:defRPr/>
              </a:pPr>
              <a:r>
                <a:rPr lang="en-US">
                  <a:solidFill>
                    <a:srgbClr val="333399"/>
                  </a:solidFill>
                  <a:latin typeface="Arial"/>
                  <a:cs typeface="Arial"/>
                </a:rPr>
                <a:t>User-defined flowspace</a:t>
              </a:r>
            </a:p>
          </p:txBody>
        </p:sp>
      </p:grpSp>
      <p:sp>
        <p:nvSpPr>
          <p:cNvPr id="14" name="Right Brace 13"/>
          <p:cNvSpPr/>
          <p:nvPr/>
        </p:nvSpPr>
        <p:spPr>
          <a:xfrm rot="16200000" flipV="1">
            <a:off x="2514600" y="2057400"/>
            <a:ext cx="457200" cy="5029200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876425" y="5573713"/>
            <a:ext cx="1852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1800">
                <a:latin typeface="Arial"/>
                <a:cs typeface="Arial"/>
              </a:rPr>
              <a:t>“</a:t>
            </a:r>
            <a:r>
              <a:rPr lang="en-US" sz="1800">
                <a:latin typeface="Arial"/>
                <a:cs typeface="Arial"/>
              </a:rPr>
              <a:t>OpenFlow 2.0</a:t>
            </a:r>
            <a:r>
              <a:rPr lang="ja-JP" altLang="en-US" sz="1800">
                <a:latin typeface="Arial"/>
                <a:cs typeface="Arial"/>
              </a:rPr>
              <a:t>”</a:t>
            </a:r>
            <a:endParaRPr lang="en-US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68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ea typeface="ＭＳ Ｐゴシック" charset="0"/>
                <a:cs typeface="Arial"/>
              </a:rPr>
              <a:t>Flowspace: Simple example</a:t>
            </a:r>
          </a:p>
        </p:txBody>
      </p:sp>
      <p:sp>
        <p:nvSpPr>
          <p:cNvPr id="5" name="Freeform 4"/>
          <p:cNvSpPr/>
          <p:nvPr/>
        </p:nvSpPr>
        <p:spPr>
          <a:xfrm>
            <a:off x="1276350" y="2135188"/>
            <a:ext cx="6724650" cy="3656012"/>
          </a:xfrm>
          <a:custGeom>
            <a:avLst/>
            <a:gdLst>
              <a:gd name="connsiteX0" fmla="*/ 15488 w 7868138"/>
              <a:gd name="connsiteY0" fmla="*/ 0 h 3655535"/>
              <a:gd name="connsiteX1" fmla="*/ 0 w 7868138"/>
              <a:gd name="connsiteY1" fmla="*/ 3640045 h 3655535"/>
              <a:gd name="connsiteX2" fmla="*/ 7868138 w 7868138"/>
              <a:gd name="connsiteY2" fmla="*/ 3655535 h 365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138" h="3655535">
                <a:moveTo>
                  <a:pt x="15488" y="0"/>
                </a:moveTo>
                <a:cubicBezTo>
                  <a:pt x="10325" y="1213348"/>
                  <a:pt x="0" y="3640045"/>
                  <a:pt x="0" y="3640045"/>
                </a:cubicBezTo>
                <a:lnTo>
                  <a:pt x="7868138" y="3655535"/>
                </a:lnTo>
              </a:path>
            </a:pathLst>
          </a:cu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5549900" y="59436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IP SA</a:t>
            </a:r>
          </a:p>
        </p:txBody>
      </p:sp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304800" y="2819400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IP DA</a:t>
            </a:r>
          </a:p>
        </p:txBody>
      </p:sp>
      <p:sp>
        <p:nvSpPr>
          <p:cNvPr id="8" name="Oval 7"/>
          <p:cNvSpPr/>
          <p:nvPr/>
        </p:nvSpPr>
        <p:spPr>
          <a:xfrm>
            <a:off x="2989263" y="3581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1752600" y="1600200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Single flow</a:t>
            </a:r>
          </a:p>
        </p:txBody>
      </p:sp>
      <p:cxnSp>
        <p:nvCxnSpPr>
          <p:cNvPr id="11" name="Straight Arrow Connector 10"/>
          <p:cNvCxnSpPr>
            <a:stCxn id="39943" idx="2"/>
            <a:endCxn id="8" idx="0"/>
          </p:cNvCxnSpPr>
          <p:nvPr/>
        </p:nvCxnSpPr>
        <p:spPr>
          <a:xfrm rot="16200000" flipH="1">
            <a:off x="1931988" y="2447925"/>
            <a:ext cx="1611312" cy="655638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221163" y="1524000"/>
            <a:ext cx="2484437" cy="4648200"/>
            <a:chOff x="4220622" y="1524000"/>
            <a:chExt cx="2484978" cy="4648200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2324380" y="3772694"/>
              <a:ext cx="403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951" name="TextBox 15"/>
            <p:cNvSpPr txBox="1">
              <a:spLocks noChangeArrowheads="1"/>
            </p:cNvSpPr>
            <p:nvPr/>
          </p:nvSpPr>
          <p:spPr bwMode="auto">
            <a:xfrm>
              <a:off x="4876800" y="152400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Arial"/>
                  <a:cs typeface="Arial"/>
                </a:rPr>
                <a:t>All flows from </a:t>
              </a:r>
              <a:r>
                <a:rPr lang="en-US" sz="1800">
                  <a:solidFill>
                    <a:schemeClr val="accent2"/>
                  </a:solidFill>
                  <a:latin typeface="Arial"/>
                  <a:cs typeface="Arial"/>
                </a:rPr>
                <a:t>A</a:t>
              </a:r>
            </a:p>
          </p:txBody>
        </p:sp>
        <p:cxnSp>
          <p:nvCxnSpPr>
            <p:cNvPr id="17" name="Straight Arrow Connector 16"/>
            <p:cNvCxnSpPr>
              <a:stCxn id="39951" idx="2"/>
            </p:cNvCxnSpPr>
            <p:nvPr/>
          </p:nvCxnSpPr>
          <p:spPr>
            <a:xfrm rot="5400000">
              <a:off x="4604187" y="1632586"/>
              <a:ext cx="925512" cy="144811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953" name="TextBox 21"/>
            <p:cNvSpPr txBox="1">
              <a:spLocks noChangeArrowheads="1"/>
            </p:cNvSpPr>
            <p:nvPr/>
          </p:nvSpPr>
          <p:spPr bwMode="auto">
            <a:xfrm>
              <a:off x="4220622" y="58028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99"/>
                  </a:solidFill>
                  <a:latin typeface="Arial"/>
                  <a:cs typeface="Arial"/>
                </a:rPr>
                <a:t>A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486400" y="1981200"/>
            <a:ext cx="2819400" cy="2286000"/>
            <a:chOff x="5486400" y="1981200"/>
            <a:chExt cx="2819400" cy="2286000"/>
          </a:xfrm>
        </p:grpSpPr>
        <p:sp>
          <p:nvSpPr>
            <p:cNvPr id="23" name="Rectangle 22"/>
            <p:cNvSpPr/>
            <p:nvPr/>
          </p:nvSpPr>
          <p:spPr>
            <a:xfrm>
              <a:off x="5486400" y="3352800"/>
              <a:ext cx="1066800" cy="91440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39948" name="TextBox 23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19812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Arial"/>
                  <a:cs typeface="Arial"/>
                </a:rPr>
                <a:t>All flows between two subnets</a:t>
              </a:r>
            </a:p>
          </p:txBody>
        </p:sp>
        <p:cxnSp>
          <p:nvCxnSpPr>
            <p:cNvPr id="25" name="Straight Arrow Connector 24"/>
            <p:cNvCxnSpPr>
              <a:stCxn id="39948" idx="2"/>
            </p:cNvCxnSpPr>
            <p:nvPr/>
          </p:nvCxnSpPr>
          <p:spPr>
            <a:xfrm flipH="1">
              <a:off x="6553200" y="2627531"/>
              <a:ext cx="762000" cy="73638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8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ea typeface="ＭＳ Ｐゴシック" charset="0"/>
                <a:cs typeface="Arial"/>
              </a:rPr>
              <a:t>Flowspace: Generalization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2011363" y="1371600"/>
            <a:ext cx="5124450" cy="3656013"/>
          </a:xfrm>
          <a:custGeom>
            <a:avLst/>
            <a:gdLst>
              <a:gd name="connsiteX0" fmla="*/ 15488 w 7868138"/>
              <a:gd name="connsiteY0" fmla="*/ 0 h 3655535"/>
              <a:gd name="connsiteX1" fmla="*/ 0 w 7868138"/>
              <a:gd name="connsiteY1" fmla="*/ 3640045 h 3655535"/>
              <a:gd name="connsiteX2" fmla="*/ 7868138 w 7868138"/>
              <a:gd name="connsiteY2" fmla="*/ 3655535 h 365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8138" h="3655535">
                <a:moveTo>
                  <a:pt x="15488" y="0"/>
                </a:moveTo>
                <a:cubicBezTo>
                  <a:pt x="10325" y="1213348"/>
                  <a:pt x="0" y="3640045"/>
                  <a:pt x="0" y="3640045"/>
                </a:cubicBezTo>
                <a:lnTo>
                  <a:pt x="7868138" y="3655535"/>
                </a:lnTo>
              </a:path>
            </a:pathLst>
          </a:cu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0964" name="TextBox 5"/>
          <p:cNvSpPr txBox="1">
            <a:spLocks noChangeArrowheads="1"/>
          </p:cNvSpPr>
          <p:nvPr/>
        </p:nvSpPr>
        <p:spPr bwMode="auto">
          <a:xfrm>
            <a:off x="6284913" y="5180013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Field 2</a:t>
            </a: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39813" y="2055813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Field 1</a:t>
            </a:r>
          </a:p>
        </p:txBody>
      </p:sp>
      <p:sp>
        <p:nvSpPr>
          <p:cNvPr id="8" name="Oval 7"/>
          <p:cNvSpPr/>
          <p:nvPr/>
        </p:nvSpPr>
        <p:spPr>
          <a:xfrm>
            <a:off x="2989263" y="3581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0967" name="TextBox 8"/>
          <p:cNvSpPr txBox="1">
            <a:spLocks noChangeArrowheads="1"/>
          </p:cNvSpPr>
          <p:nvPr/>
        </p:nvSpPr>
        <p:spPr bwMode="auto">
          <a:xfrm>
            <a:off x="2438400" y="1371600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Single flow</a:t>
            </a:r>
          </a:p>
        </p:txBody>
      </p:sp>
      <p:cxnSp>
        <p:nvCxnSpPr>
          <p:cNvPr id="11" name="Straight Arrow Connector 10"/>
          <p:cNvCxnSpPr>
            <a:stCxn id="40967" idx="2"/>
            <a:endCxn id="8" idx="0"/>
          </p:cNvCxnSpPr>
          <p:nvPr/>
        </p:nvCxnSpPr>
        <p:spPr>
          <a:xfrm rot="5400000">
            <a:off x="2160588" y="2646363"/>
            <a:ext cx="1839912" cy="3016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69" name="TextBox 23"/>
          <p:cNvSpPr txBox="1">
            <a:spLocks noChangeArrowheads="1"/>
          </p:cNvSpPr>
          <p:nvPr/>
        </p:nvSpPr>
        <p:spPr bwMode="auto">
          <a:xfrm>
            <a:off x="6172200" y="16002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latin typeface="Arial"/>
                <a:cs typeface="Arial"/>
              </a:rPr>
              <a:t>Set of flows</a:t>
            </a:r>
          </a:p>
        </p:txBody>
      </p:sp>
      <p:cxnSp>
        <p:nvCxnSpPr>
          <p:cNvPr id="25" name="Straight Arrow Connector 24"/>
          <p:cNvCxnSpPr>
            <a:stCxn id="40969" idx="2"/>
          </p:cNvCxnSpPr>
          <p:nvPr/>
        </p:nvCxnSpPr>
        <p:spPr>
          <a:xfrm rot="5400000">
            <a:off x="6395244" y="1823244"/>
            <a:ext cx="544512" cy="8382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1"/>
          </p:cNvCxnSpPr>
          <p:nvPr/>
        </p:nvCxnSpPr>
        <p:spPr>
          <a:xfrm flipH="1">
            <a:off x="609600" y="5011738"/>
            <a:ext cx="1401763" cy="15414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2" name="TextBox 20"/>
          <p:cNvSpPr txBox="1">
            <a:spLocks noChangeArrowheads="1"/>
          </p:cNvSpPr>
          <p:nvPr/>
        </p:nvSpPr>
        <p:spPr bwMode="auto">
          <a:xfrm>
            <a:off x="304800" y="5486400"/>
            <a:ext cx="92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Field </a:t>
            </a:r>
            <a:r>
              <a:rPr lang="en-US" sz="1800" i="1">
                <a:latin typeface="Arial"/>
                <a:cs typeface="Arial"/>
              </a:rPr>
              <a:t>n</a:t>
            </a:r>
          </a:p>
        </p:txBody>
      </p:sp>
      <p:sp>
        <p:nvSpPr>
          <p:cNvPr id="27" name="Cube 26"/>
          <p:cNvSpPr/>
          <p:nvPr/>
        </p:nvSpPr>
        <p:spPr>
          <a:xfrm>
            <a:off x="4876800" y="2438400"/>
            <a:ext cx="1371600" cy="17526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24936" cy="647700"/>
          </a:xfrm>
        </p:spPr>
        <p:txBody>
          <a:bodyPr/>
          <a:lstStyle/>
          <a:p>
            <a:r>
              <a:rPr lang="en-US" dirty="0" err="1">
                <a:latin typeface="Arial" pitchFamily="34" charset="0"/>
                <a:ea typeface="ＭＳ Ｐゴシック" charset="0"/>
                <a:cs typeface="Arial" pitchFamily="34" charset="0"/>
              </a:rPr>
              <a:t>Flowspace</a:t>
            </a:r>
            <a:r>
              <a:rPr lang="en-US" dirty="0">
                <a:latin typeface="Arial" pitchFamily="34" charset="0"/>
                <a:ea typeface="ＭＳ Ｐゴシック" charset="0"/>
                <a:cs typeface="Arial" pitchFamily="34" charset="0"/>
              </a:rPr>
              <a:t>: </a:t>
            </a:r>
            <a:r>
              <a:rPr lang="en-US" altLang="ko-KR" dirty="0">
                <a:latin typeface="Arial" pitchFamily="34" charset="0"/>
                <a:ea typeface="굴림" pitchFamily="50" charset="-127"/>
                <a:cs typeface="Arial" pitchFamily="34" charset="0"/>
              </a:rPr>
              <a:t>Maps Packets to Slices</a:t>
            </a:r>
            <a:endParaRPr lang="en-US" dirty="0"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340768"/>
            <a:ext cx="599757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720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28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476672"/>
            <a:ext cx="8568952" cy="647700"/>
          </a:xfrm>
        </p:spPr>
        <p:txBody>
          <a:bodyPr rIns="132080"/>
          <a:lstStyle/>
          <a:p>
            <a:pPr eaLnBrk="1" hangingPunct="1"/>
            <a:r>
              <a:rPr lang="en-US" dirty="0" smtClean="0">
                <a:latin typeface="Arial"/>
                <a:ea typeface="ＭＳ Ｐゴシック" charset="0"/>
                <a:cs typeface="Arial"/>
              </a:rPr>
              <a:t>Slicing </a:t>
            </a:r>
            <a:r>
              <a:rPr lang="en-US" dirty="0">
                <a:latin typeface="Arial"/>
                <a:ea typeface="ＭＳ Ｐゴシック" charset="0"/>
                <a:cs typeface="Arial"/>
              </a:rPr>
              <a:t>using VLANs </a:t>
            </a:r>
            <a:br>
              <a:rPr lang="en-US" dirty="0">
                <a:latin typeface="Arial"/>
                <a:ea typeface="ＭＳ Ｐゴシック" charset="0"/>
                <a:cs typeface="Arial"/>
              </a:rPr>
            </a:br>
            <a:r>
              <a:rPr lang="en-US" sz="2400" dirty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Sliced </a:t>
            </a:r>
            <a:r>
              <a:rPr lang="en-US" sz="2400" dirty="0" err="1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OpenFlow</a:t>
            </a:r>
            <a:r>
              <a:rPr lang="en-US" sz="2400" dirty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Switch</a:t>
            </a:r>
            <a:endParaRPr lang="en-US" sz="2400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44035" name="Group 4"/>
          <p:cNvGrpSpPr>
            <a:grpSpLocks/>
          </p:cNvGrpSpPr>
          <p:nvPr/>
        </p:nvGrpSpPr>
        <p:grpSpPr bwMode="auto">
          <a:xfrm>
            <a:off x="2730500" y="3048000"/>
            <a:ext cx="3352800" cy="1371600"/>
            <a:chOff x="0" y="0"/>
            <a:chExt cx="2112" cy="864"/>
          </a:xfrm>
        </p:grpSpPr>
        <p:sp>
          <p:nvSpPr>
            <p:cNvPr id="44093" name="AutoShape 5"/>
            <p:cNvSpPr>
              <a:spLocks/>
            </p:cNvSpPr>
            <p:nvPr/>
          </p:nvSpPr>
          <p:spPr bwMode="auto">
            <a:xfrm>
              <a:off x="0" y="0"/>
              <a:ext cx="2112" cy="86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2418"/>
                    <a:pt x="0" y="5400"/>
                  </a:cubicBezTo>
                  <a:lnTo>
                    <a:pt x="0" y="16200"/>
                  </a:lnTo>
                  <a:cubicBezTo>
                    <a:pt x="0" y="19182"/>
                    <a:pt x="4835" y="21600"/>
                    <a:pt x="10800" y="21600"/>
                  </a:cubicBezTo>
                  <a:cubicBezTo>
                    <a:pt x="16765" y="21600"/>
                    <a:pt x="21600" y="19182"/>
                    <a:pt x="21600" y="16200"/>
                  </a:cubicBezTo>
                  <a:lnTo>
                    <a:pt x="21600" y="5400"/>
                  </a:lnTo>
                  <a:cubicBezTo>
                    <a:pt x="21600" y="2418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Arial"/>
                <a:ea typeface="ヒラギノ角ゴ ProN W3" charset="0"/>
                <a:cs typeface="Arial"/>
              </a:endParaRPr>
            </a:p>
          </p:txBody>
        </p:sp>
        <p:sp>
          <p:nvSpPr>
            <p:cNvPr id="44094" name="AutoShape 6"/>
            <p:cNvSpPr>
              <a:spLocks/>
            </p:cNvSpPr>
            <p:nvPr/>
          </p:nvSpPr>
          <p:spPr bwMode="auto">
            <a:xfrm>
              <a:off x="0" y="0"/>
              <a:ext cx="2112" cy="432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5B5B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>
                <a:latin typeface="Arial"/>
                <a:ea typeface="ヒラギノ角ゴ ProN W3" charset="0"/>
                <a:cs typeface="Arial"/>
              </a:endParaRPr>
            </a:p>
          </p:txBody>
        </p:sp>
        <p:sp>
          <p:nvSpPr>
            <p:cNvPr id="44095" name="Rectangle 7"/>
            <p:cNvSpPr>
              <a:spLocks/>
            </p:cNvSpPr>
            <p:nvPr/>
          </p:nvSpPr>
          <p:spPr bwMode="auto">
            <a:xfrm>
              <a:off x="999" y="476"/>
              <a:ext cx="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>
                <a:latin typeface="Arial"/>
                <a:ea typeface="ヒラギノ角ゴ ProN W3" charset="0"/>
                <a:cs typeface="Arial"/>
              </a:endParaRPr>
            </a:p>
          </p:txBody>
        </p:sp>
      </p:grpSp>
      <p:sp>
        <p:nvSpPr>
          <p:cNvPr id="44036" name="Line 8"/>
          <p:cNvSpPr>
            <a:spLocks noChangeShapeType="1"/>
          </p:cNvSpPr>
          <p:nvPr/>
        </p:nvSpPr>
        <p:spPr bwMode="auto">
          <a:xfrm flipH="1">
            <a:off x="2501900" y="4267200"/>
            <a:ext cx="628650" cy="1143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pic>
        <p:nvPicPr>
          <p:cNvPr id="44037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5410200"/>
            <a:ext cx="10668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5645150"/>
            <a:ext cx="10668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5638800"/>
            <a:ext cx="10668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5340350"/>
            <a:ext cx="10668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1" name="Line 13"/>
          <p:cNvSpPr>
            <a:spLocks noChangeShapeType="1"/>
          </p:cNvSpPr>
          <p:nvPr/>
        </p:nvSpPr>
        <p:spPr bwMode="auto">
          <a:xfrm flipH="1">
            <a:off x="3721100" y="4419600"/>
            <a:ext cx="171450" cy="1219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>
            <a:off x="4864100" y="4419600"/>
            <a:ext cx="171450" cy="1219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4043" name="Line 15"/>
          <p:cNvSpPr>
            <a:spLocks noChangeShapeType="1"/>
          </p:cNvSpPr>
          <p:nvPr/>
        </p:nvSpPr>
        <p:spPr bwMode="auto">
          <a:xfrm>
            <a:off x="5549900" y="4267200"/>
            <a:ext cx="628650" cy="1143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4044" name="Rectangle 16"/>
          <p:cNvSpPr>
            <a:spLocks/>
          </p:cNvSpPr>
          <p:nvPr/>
        </p:nvSpPr>
        <p:spPr bwMode="auto">
          <a:xfrm>
            <a:off x="2940050" y="3810000"/>
            <a:ext cx="2932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rgbClr val="FFFFFF"/>
                </a:solidFill>
                <a:latin typeface="Arial"/>
                <a:cs typeface="Arial"/>
              </a:rPr>
              <a:t>Normal L2/L3 Processing</a:t>
            </a:r>
          </a:p>
        </p:txBody>
      </p:sp>
      <p:grpSp>
        <p:nvGrpSpPr>
          <p:cNvPr id="44045" name="Group 17"/>
          <p:cNvGrpSpPr>
            <a:grpSpLocks/>
          </p:cNvGrpSpPr>
          <p:nvPr/>
        </p:nvGrpSpPr>
        <p:grpSpPr bwMode="auto">
          <a:xfrm>
            <a:off x="2730500" y="2438400"/>
            <a:ext cx="4953000" cy="1219200"/>
            <a:chOff x="0" y="0"/>
            <a:chExt cx="3120" cy="768"/>
          </a:xfrm>
        </p:grpSpPr>
        <p:grpSp>
          <p:nvGrpSpPr>
            <p:cNvPr id="44081" name="Group 18"/>
            <p:cNvGrpSpPr>
              <a:grpSpLocks/>
            </p:cNvGrpSpPr>
            <p:nvPr/>
          </p:nvGrpSpPr>
          <p:grpSpPr bwMode="auto">
            <a:xfrm>
              <a:off x="0" y="144"/>
              <a:ext cx="2112" cy="624"/>
              <a:chOff x="0" y="0"/>
              <a:chExt cx="2112" cy="624"/>
            </a:xfrm>
          </p:grpSpPr>
          <p:sp>
            <p:nvSpPr>
              <p:cNvPr id="44090" name="AutoShape 19"/>
              <p:cNvSpPr>
                <a:spLocks/>
              </p:cNvSpPr>
              <p:nvPr/>
            </p:nvSpPr>
            <p:spPr bwMode="auto">
              <a:xfrm>
                <a:off x="0" y="0"/>
                <a:ext cx="2112" cy="624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2418"/>
                      <a:pt x="0" y="5400"/>
                    </a:cubicBezTo>
                    <a:lnTo>
                      <a:pt x="0" y="16200"/>
                    </a:lnTo>
                    <a:cubicBezTo>
                      <a:pt x="0" y="19182"/>
                      <a:pt x="4835" y="21600"/>
                      <a:pt x="10800" y="21600"/>
                    </a:cubicBezTo>
                    <a:cubicBezTo>
                      <a:pt x="16765" y="21600"/>
                      <a:pt x="21600" y="19182"/>
                      <a:pt x="21600" y="16200"/>
                    </a:cubicBezTo>
                    <a:lnTo>
                      <a:pt x="21600" y="5400"/>
                    </a:lnTo>
                    <a:cubicBezTo>
                      <a:pt x="21600" y="2418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2973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Arial"/>
                  <a:ea typeface="ヒラギノ角ゴ ProN W3" charset="0"/>
                  <a:cs typeface="Arial"/>
                </a:endParaRPr>
              </a:p>
            </p:txBody>
          </p:sp>
          <p:sp>
            <p:nvSpPr>
              <p:cNvPr id="44091" name="AutoShape 20"/>
              <p:cNvSpPr>
                <a:spLocks/>
              </p:cNvSpPr>
              <p:nvPr/>
            </p:nvSpPr>
            <p:spPr bwMode="auto">
              <a:xfrm>
                <a:off x="0" y="0"/>
                <a:ext cx="2112" cy="312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21600 h 21600"/>
                </a:gdLst>
                <a:ahLst/>
                <a:cxnLst/>
                <a:rect l="T0" t="T1" r="T2" b="T3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538F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>
                  <a:latin typeface="Arial"/>
                  <a:ea typeface="ヒラギノ角ゴ ProN W3" charset="0"/>
                  <a:cs typeface="Arial"/>
                </a:endParaRPr>
              </a:p>
            </p:txBody>
          </p:sp>
          <p:sp>
            <p:nvSpPr>
              <p:cNvPr id="44092" name="Rectangle 21"/>
              <p:cNvSpPr>
                <a:spLocks/>
              </p:cNvSpPr>
              <p:nvPr/>
            </p:nvSpPr>
            <p:spPr bwMode="auto">
              <a:xfrm>
                <a:off x="999" y="326"/>
                <a:ext cx="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latin typeface="Arial"/>
                  <a:ea typeface="ヒラギノ角ゴ ProN W3" charset="0"/>
                  <a:cs typeface="Arial"/>
                </a:endParaRPr>
              </a:p>
            </p:txBody>
          </p:sp>
        </p:grpSp>
        <p:grpSp>
          <p:nvGrpSpPr>
            <p:cNvPr id="44082" name="Group 22"/>
            <p:cNvGrpSpPr>
              <a:grpSpLocks/>
            </p:cNvGrpSpPr>
            <p:nvPr/>
          </p:nvGrpSpPr>
          <p:grpSpPr bwMode="auto">
            <a:xfrm>
              <a:off x="672" y="528"/>
              <a:ext cx="816" cy="192"/>
              <a:chOff x="0" y="0"/>
              <a:chExt cx="816" cy="192"/>
            </a:xfrm>
          </p:grpSpPr>
          <p:grpSp>
            <p:nvGrpSpPr>
              <p:cNvPr id="44086" name="Group 23"/>
              <p:cNvGrpSpPr>
                <a:grpSpLocks/>
              </p:cNvGrpSpPr>
              <p:nvPr/>
            </p:nvGrpSpPr>
            <p:grpSpPr bwMode="auto">
              <a:xfrm>
                <a:off x="0" y="0"/>
                <a:ext cx="816" cy="192"/>
                <a:chOff x="0" y="0"/>
                <a:chExt cx="816" cy="192"/>
              </a:xfrm>
            </p:grpSpPr>
            <p:sp>
              <p:nvSpPr>
                <p:cNvPr id="44088" name="Rectangle 24"/>
                <p:cNvSpPr>
                  <a:spLocks/>
                </p:cNvSpPr>
                <p:nvPr/>
              </p:nvSpPr>
              <p:spPr bwMode="auto">
                <a:xfrm>
                  <a:off x="0" y="0"/>
                  <a:ext cx="816" cy="19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Arial"/>
                    <a:ea typeface="ヒラギノ角ゴ ProN W3" charset="0"/>
                    <a:cs typeface="Arial"/>
                  </a:endParaRPr>
                </a:p>
              </p:txBody>
            </p:sp>
            <p:sp>
              <p:nvSpPr>
                <p:cNvPr id="44089" name="Rectangle 25"/>
                <p:cNvSpPr>
                  <a:spLocks/>
                </p:cNvSpPr>
                <p:nvPr/>
              </p:nvSpPr>
              <p:spPr bwMode="auto">
                <a:xfrm>
                  <a:off x="62" y="28"/>
                  <a:ext cx="690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40639" bIns="0" anchor="ctr">
                  <a:spAutoFit/>
                </a:bodyPr>
                <a:lstStyle/>
                <a:p>
                  <a:pPr marL="39688" algn="ctr"/>
                  <a:r>
                    <a:rPr lang="en-US" sz="1400">
                      <a:latin typeface="Arial"/>
                      <a:cs typeface="Arial"/>
                    </a:rPr>
                    <a:t>    Flow Table</a:t>
                  </a:r>
                </a:p>
              </p:txBody>
            </p:sp>
          </p:grpSp>
          <p:pic>
            <p:nvPicPr>
              <p:cNvPr id="44087" name="Picture 2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23"/>
                <a:ext cx="212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4083" name="Group 27"/>
            <p:cNvGrpSpPr>
              <a:grpSpLocks/>
            </p:cNvGrpSpPr>
            <p:nvPr/>
          </p:nvGrpSpPr>
          <p:grpSpPr bwMode="auto">
            <a:xfrm>
              <a:off x="2784" y="0"/>
              <a:ext cx="336" cy="384"/>
              <a:chOff x="0" y="0"/>
              <a:chExt cx="336" cy="384"/>
            </a:xfrm>
          </p:grpSpPr>
          <p:pic>
            <p:nvPicPr>
              <p:cNvPr id="44085" name="Picture 28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084" name="Line 29"/>
            <p:cNvSpPr>
              <a:spLocks noChangeShapeType="1"/>
            </p:cNvSpPr>
            <p:nvPr/>
          </p:nvSpPr>
          <p:spPr bwMode="auto">
            <a:xfrm rot="10800000" flipH="1">
              <a:off x="2112" y="192"/>
              <a:ext cx="720" cy="240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44046" name="Rectangle 58"/>
          <p:cNvSpPr>
            <a:spLocks/>
          </p:cNvSpPr>
          <p:nvPr/>
        </p:nvSpPr>
        <p:spPr bwMode="auto">
          <a:xfrm>
            <a:off x="1115138" y="2986088"/>
            <a:ext cx="8621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latin typeface="Arial"/>
                <a:cs typeface="Arial"/>
              </a:rPr>
              <a:t>A VLANs</a:t>
            </a:r>
          </a:p>
        </p:txBody>
      </p:sp>
      <p:sp>
        <p:nvSpPr>
          <p:cNvPr id="44047" name="Rectangle 59"/>
          <p:cNvSpPr>
            <a:spLocks/>
          </p:cNvSpPr>
          <p:nvPr/>
        </p:nvSpPr>
        <p:spPr bwMode="auto">
          <a:xfrm>
            <a:off x="779552" y="3581400"/>
            <a:ext cx="15349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latin typeface="Arial"/>
                <a:cs typeface="Arial"/>
              </a:rPr>
              <a:t>(Legacy VLANs)</a:t>
            </a:r>
          </a:p>
        </p:txBody>
      </p: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1117959" y="1371600"/>
            <a:ext cx="7482481" cy="1752600"/>
            <a:chOff x="1119545" y="1371600"/>
            <a:chExt cx="7482328" cy="1752600"/>
          </a:xfrm>
        </p:grpSpPr>
        <p:grpSp>
          <p:nvGrpSpPr>
            <p:cNvPr id="44051" name="Group 30"/>
            <p:cNvGrpSpPr>
              <a:grpSpLocks/>
            </p:cNvGrpSpPr>
            <p:nvPr/>
          </p:nvGrpSpPr>
          <p:grpSpPr bwMode="auto">
            <a:xfrm>
              <a:off x="2741458" y="1905000"/>
              <a:ext cx="4953000" cy="1219200"/>
              <a:chOff x="0" y="0"/>
              <a:chExt cx="3120" cy="768"/>
            </a:xfrm>
          </p:grpSpPr>
          <p:grpSp>
            <p:nvGrpSpPr>
              <p:cNvPr id="44069" name="Group 31"/>
              <p:cNvGrpSpPr>
                <a:grpSpLocks/>
              </p:cNvGrpSpPr>
              <p:nvPr/>
            </p:nvGrpSpPr>
            <p:grpSpPr bwMode="auto">
              <a:xfrm>
                <a:off x="0" y="144"/>
                <a:ext cx="2112" cy="624"/>
                <a:chOff x="0" y="0"/>
                <a:chExt cx="2112" cy="624"/>
              </a:xfrm>
            </p:grpSpPr>
            <p:sp>
              <p:nvSpPr>
                <p:cNvPr id="44078" name="AutoShape 32"/>
                <p:cNvSpPr>
                  <a:spLocks/>
                </p:cNvSpPr>
                <p:nvPr/>
              </p:nvSpPr>
              <p:spPr bwMode="auto">
                <a:xfrm>
                  <a:off x="0" y="0"/>
                  <a:ext cx="2112" cy="6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2973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Arial"/>
                    <a:ea typeface="ヒラギノ角ゴ ProN W3" charset="0"/>
                    <a:cs typeface="Arial"/>
                  </a:endParaRPr>
                </a:p>
              </p:txBody>
            </p:sp>
            <p:sp>
              <p:nvSpPr>
                <p:cNvPr id="44079" name="AutoShape 33"/>
                <p:cNvSpPr>
                  <a:spLocks/>
                </p:cNvSpPr>
                <p:nvPr/>
              </p:nvSpPr>
              <p:spPr bwMode="auto">
                <a:xfrm>
                  <a:off x="0" y="0"/>
                  <a:ext cx="2112" cy="31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538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Arial"/>
                    <a:ea typeface="ヒラギノ角ゴ ProN W3" charset="0"/>
                    <a:cs typeface="Arial"/>
                  </a:endParaRPr>
                </a:p>
              </p:txBody>
            </p:sp>
            <p:sp>
              <p:nvSpPr>
                <p:cNvPr id="44080" name="Rectangle 34"/>
                <p:cNvSpPr>
                  <a:spLocks/>
                </p:cNvSpPr>
                <p:nvPr/>
              </p:nvSpPr>
              <p:spPr bwMode="auto">
                <a:xfrm>
                  <a:off x="999" y="326"/>
                  <a:ext cx="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>
                    <a:latin typeface="Arial"/>
                    <a:ea typeface="ヒラギノ角ゴ ProN W3" charset="0"/>
                    <a:cs typeface="Arial"/>
                  </a:endParaRPr>
                </a:p>
              </p:txBody>
            </p:sp>
          </p:grpSp>
          <p:grpSp>
            <p:nvGrpSpPr>
              <p:cNvPr id="44070" name="Group 35"/>
              <p:cNvGrpSpPr>
                <a:grpSpLocks/>
              </p:cNvGrpSpPr>
              <p:nvPr/>
            </p:nvGrpSpPr>
            <p:grpSpPr bwMode="auto">
              <a:xfrm>
                <a:off x="672" y="528"/>
                <a:ext cx="816" cy="192"/>
                <a:chOff x="0" y="0"/>
                <a:chExt cx="816" cy="192"/>
              </a:xfrm>
            </p:grpSpPr>
            <p:grpSp>
              <p:nvGrpSpPr>
                <p:cNvPr id="44074" name="Group 3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816" cy="192"/>
                  <a:chOff x="0" y="0"/>
                  <a:chExt cx="816" cy="192"/>
                </a:xfrm>
              </p:grpSpPr>
              <p:sp>
                <p:nvSpPr>
                  <p:cNvPr id="44076" name="Rectangle 37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1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>
                      <a:latin typeface="Arial"/>
                      <a:ea typeface="ヒラギノ角ゴ ProN W3" charset="0"/>
                      <a:cs typeface="Arial"/>
                    </a:endParaRPr>
                  </a:p>
                </p:txBody>
              </p:sp>
              <p:sp>
                <p:nvSpPr>
                  <p:cNvPr id="44077" name="Rectangle 38"/>
                  <p:cNvSpPr>
                    <a:spLocks/>
                  </p:cNvSpPr>
                  <p:nvPr/>
                </p:nvSpPr>
                <p:spPr bwMode="auto">
                  <a:xfrm>
                    <a:off x="62" y="28"/>
                    <a:ext cx="690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40639" bIns="0" anchor="ctr">
                    <a:spAutoFit/>
                  </a:bodyPr>
                  <a:lstStyle/>
                  <a:p>
                    <a:pPr marL="39688" algn="ctr"/>
                    <a:r>
                      <a:rPr lang="en-US" sz="1400">
                        <a:latin typeface="Arial"/>
                        <a:cs typeface="Arial"/>
                      </a:rPr>
                      <a:t>    Flow Table</a:t>
                    </a:r>
                  </a:p>
                </p:txBody>
              </p:sp>
            </p:grpSp>
            <p:pic>
              <p:nvPicPr>
                <p:cNvPr id="44075" name="Picture 39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3"/>
                  <a:ext cx="212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4071" name="Group 40"/>
              <p:cNvGrpSpPr>
                <a:grpSpLocks/>
              </p:cNvGrpSpPr>
              <p:nvPr/>
            </p:nvGrpSpPr>
            <p:grpSpPr bwMode="auto">
              <a:xfrm>
                <a:off x="2784" y="0"/>
                <a:ext cx="336" cy="384"/>
                <a:chOff x="0" y="0"/>
                <a:chExt cx="336" cy="384"/>
              </a:xfrm>
            </p:grpSpPr>
            <p:pic>
              <p:nvPicPr>
                <p:cNvPr id="44073" name="Picture 41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4072" name="Line 42"/>
              <p:cNvSpPr>
                <a:spLocks noChangeShapeType="1"/>
              </p:cNvSpPr>
              <p:nvPr/>
            </p:nvSpPr>
            <p:spPr bwMode="auto">
              <a:xfrm rot="10800000" flipH="1">
                <a:off x="2112" y="192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FF9966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44052" name="Group 43"/>
            <p:cNvGrpSpPr>
              <a:grpSpLocks/>
            </p:cNvGrpSpPr>
            <p:nvPr/>
          </p:nvGrpSpPr>
          <p:grpSpPr bwMode="auto">
            <a:xfrm>
              <a:off x="2741458" y="1371600"/>
              <a:ext cx="4953000" cy="1219200"/>
              <a:chOff x="0" y="0"/>
              <a:chExt cx="3120" cy="768"/>
            </a:xfrm>
          </p:grpSpPr>
          <p:grpSp>
            <p:nvGrpSpPr>
              <p:cNvPr id="44057" name="Group 44"/>
              <p:cNvGrpSpPr>
                <a:grpSpLocks/>
              </p:cNvGrpSpPr>
              <p:nvPr/>
            </p:nvGrpSpPr>
            <p:grpSpPr bwMode="auto">
              <a:xfrm>
                <a:off x="0" y="144"/>
                <a:ext cx="2112" cy="624"/>
                <a:chOff x="0" y="0"/>
                <a:chExt cx="2112" cy="624"/>
              </a:xfrm>
            </p:grpSpPr>
            <p:sp>
              <p:nvSpPr>
                <p:cNvPr id="44066" name="AutoShape 45"/>
                <p:cNvSpPr>
                  <a:spLocks/>
                </p:cNvSpPr>
                <p:nvPr/>
              </p:nvSpPr>
              <p:spPr bwMode="auto">
                <a:xfrm>
                  <a:off x="0" y="0"/>
                  <a:ext cx="2112" cy="6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2973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Arial"/>
                    <a:ea typeface="ヒラギノ角ゴ ProN W3" charset="0"/>
                    <a:cs typeface="Arial"/>
                  </a:endParaRPr>
                </a:p>
              </p:txBody>
            </p:sp>
            <p:sp>
              <p:nvSpPr>
                <p:cNvPr id="44067" name="AutoShape 46"/>
                <p:cNvSpPr>
                  <a:spLocks/>
                </p:cNvSpPr>
                <p:nvPr/>
              </p:nvSpPr>
              <p:spPr bwMode="auto">
                <a:xfrm>
                  <a:off x="0" y="0"/>
                  <a:ext cx="2112" cy="312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538FC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>
                    <a:latin typeface="Arial"/>
                    <a:ea typeface="ヒラギノ角ゴ ProN W3" charset="0"/>
                    <a:cs typeface="Arial"/>
                  </a:endParaRPr>
                </a:p>
              </p:txBody>
            </p:sp>
            <p:sp>
              <p:nvSpPr>
                <p:cNvPr id="44068" name="Rectangle 47"/>
                <p:cNvSpPr>
                  <a:spLocks/>
                </p:cNvSpPr>
                <p:nvPr/>
              </p:nvSpPr>
              <p:spPr bwMode="auto">
                <a:xfrm>
                  <a:off x="999" y="326"/>
                  <a:ext cx="0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>
                    <a:latin typeface="Arial"/>
                    <a:ea typeface="ヒラギノ角ゴ ProN W3" charset="0"/>
                    <a:cs typeface="Arial"/>
                  </a:endParaRPr>
                </a:p>
              </p:txBody>
            </p:sp>
          </p:grpSp>
          <p:grpSp>
            <p:nvGrpSpPr>
              <p:cNvPr id="44058" name="Group 48"/>
              <p:cNvGrpSpPr>
                <a:grpSpLocks/>
              </p:cNvGrpSpPr>
              <p:nvPr/>
            </p:nvGrpSpPr>
            <p:grpSpPr bwMode="auto">
              <a:xfrm>
                <a:off x="672" y="528"/>
                <a:ext cx="816" cy="192"/>
                <a:chOff x="0" y="0"/>
                <a:chExt cx="816" cy="192"/>
              </a:xfrm>
            </p:grpSpPr>
            <p:grpSp>
              <p:nvGrpSpPr>
                <p:cNvPr id="44062" name="Group 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816" cy="192"/>
                  <a:chOff x="0" y="0"/>
                  <a:chExt cx="816" cy="192"/>
                </a:xfrm>
              </p:grpSpPr>
              <p:sp>
                <p:nvSpPr>
                  <p:cNvPr id="44064" name="Rectangle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81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/>
                  <a:p>
                    <a:endParaRPr lang="en-US">
                      <a:latin typeface="Arial"/>
                      <a:ea typeface="ヒラギノ角ゴ ProN W3" charset="0"/>
                      <a:cs typeface="Arial"/>
                    </a:endParaRPr>
                  </a:p>
                </p:txBody>
              </p:sp>
              <p:sp>
                <p:nvSpPr>
                  <p:cNvPr id="44065" name="Rectangle 51"/>
                  <p:cNvSpPr>
                    <a:spLocks/>
                  </p:cNvSpPr>
                  <p:nvPr/>
                </p:nvSpPr>
                <p:spPr bwMode="auto">
                  <a:xfrm>
                    <a:off x="62" y="28"/>
                    <a:ext cx="690" cy="1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40639" bIns="0" anchor="ctr">
                    <a:spAutoFit/>
                  </a:bodyPr>
                  <a:lstStyle/>
                  <a:p>
                    <a:pPr marL="39688" algn="ctr"/>
                    <a:r>
                      <a:rPr lang="en-US" sz="1400">
                        <a:latin typeface="Arial"/>
                        <a:cs typeface="Arial"/>
                      </a:rPr>
                      <a:t>    Flow Table</a:t>
                    </a:r>
                  </a:p>
                </p:txBody>
              </p:sp>
            </p:grpSp>
            <p:pic>
              <p:nvPicPr>
                <p:cNvPr id="44063" name="Picture 52"/>
                <p:cNvPicPr>
                  <a:picLocks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3"/>
                  <a:ext cx="212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4059" name="Group 53"/>
              <p:cNvGrpSpPr>
                <a:grpSpLocks/>
              </p:cNvGrpSpPr>
              <p:nvPr/>
            </p:nvGrpSpPr>
            <p:grpSpPr bwMode="auto">
              <a:xfrm>
                <a:off x="2784" y="0"/>
                <a:ext cx="336" cy="384"/>
                <a:chOff x="0" y="0"/>
                <a:chExt cx="336" cy="384"/>
              </a:xfrm>
            </p:grpSpPr>
            <p:pic>
              <p:nvPicPr>
                <p:cNvPr id="44061" name="Picture 54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3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44060" name="Line 55"/>
              <p:cNvSpPr>
                <a:spLocks noChangeShapeType="1"/>
              </p:cNvSpPr>
              <p:nvPr/>
            </p:nvSpPr>
            <p:spPr bwMode="auto">
              <a:xfrm rot="10800000" flipH="1">
                <a:off x="2112" y="192"/>
                <a:ext cx="720" cy="240"/>
              </a:xfrm>
              <a:prstGeom prst="line">
                <a:avLst/>
              </a:prstGeom>
              <a:noFill/>
              <a:ln w="38100">
                <a:solidFill>
                  <a:srgbClr val="FF9966"/>
                </a:solidFill>
                <a:prstDash val="sysDot"/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44053" name="Rectangle 56"/>
            <p:cNvSpPr>
              <a:spLocks/>
            </p:cNvSpPr>
            <p:nvPr/>
          </p:nvSpPr>
          <p:spPr bwMode="auto">
            <a:xfrm>
              <a:off x="1119545" y="1981200"/>
              <a:ext cx="88479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latin typeface="Arial"/>
                  <a:cs typeface="Arial"/>
                </a:rPr>
                <a:t>C VLANs</a:t>
              </a:r>
            </a:p>
          </p:txBody>
        </p:sp>
        <p:sp>
          <p:nvSpPr>
            <p:cNvPr id="44054" name="Rectangle 57"/>
            <p:cNvSpPr>
              <a:spLocks/>
            </p:cNvSpPr>
            <p:nvPr/>
          </p:nvSpPr>
          <p:spPr bwMode="auto">
            <a:xfrm>
              <a:off x="1120444" y="2438400"/>
              <a:ext cx="8734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>
                  <a:latin typeface="Arial"/>
                  <a:cs typeface="Arial"/>
                </a:rPr>
                <a:t>B VLANs</a:t>
              </a:r>
            </a:p>
          </p:txBody>
        </p:sp>
        <p:sp>
          <p:nvSpPr>
            <p:cNvPr id="44055" name="Rectangle 60"/>
            <p:cNvSpPr>
              <a:spLocks/>
            </p:cNvSpPr>
            <p:nvPr/>
          </p:nvSpPr>
          <p:spPr bwMode="auto">
            <a:xfrm>
              <a:off x="7603018" y="1495425"/>
              <a:ext cx="99885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1400">
                  <a:solidFill>
                    <a:srgbClr val="FA3D2E"/>
                  </a:solidFill>
                  <a:latin typeface="Arial"/>
                  <a:cs typeface="Arial"/>
                </a:rPr>
                <a:t>Controller C</a:t>
              </a:r>
            </a:p>
          </p:txBody>
        </p:sp>
        <p:sp>
          <p:nvSpPr>
            <p:cNvPr id="44056" name="Rectangle 61"/>
            <p:cNvSpPr>
              <a:spLocks/>
            </p:cNvSpPr>
            <p:nvPr/>
          </p:nvSpPr>
          <p:spPr bwMode="auto">
            <a:xfrm>
              <a:off x="7607981" y="1981200"/>
              <a:ext cx="98892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1400">
                  <a:solidFill>
                    <a:srgbClr val="FA3D2E"/>
                  </a:solidFill>
                  <a:latin typeface="Arial"/>
                  <a:cs typeface="Arial"/>
                </a:rPr>
                <a:t>Controller B</a:t>
              </a:r>
            </a:p>
          </p:txBody>
        </p:sp>
      </p:grpSp>
      <p:sp>
        <p:nvSpPr>
          <p:cNvPr id="44049" name="Rectangle 62"/>
          <p:cNvSpPr>
            <a:spLocks/>
          </p:cNvSpPr>
          <p:nvPr/>
        </p:nvSpPr>
        <p:spPr bwMode="auto">
          <a:xfrm>
            <a:off x="7604125" y="2514600"/>
            <a:ext cx="977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400">
                <a:solidFill>
                  <a:srgbClr val="FA3D2E"/>
                </a:solidFill>
                <a:latin typeface="Arial"/>
                <a:cs typeface="Arial"/>
              </a:rPr>
              <a:t>Controller A</a:t>
            </a:r>
          </a:p>
        </p:txBody>
      </p:sp>
    </p:spTree>
    <p:extLst>
      <p:ext uri="{BB962C8B-B14F-4D97-AF65-F5344CB8AC3E}">
        <p14:creationId xmlns:p14="http://schemas.microsoft.com/office/powerpoint/2010/main" val="333603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451725" cy="647700"/>
          </a:xfrm>
        </p:spPr>
        <p:txBody>
          <a:bodyPr/>
          <a:lstStyle/>
          <a:p>
            <a:r>
              <a:rPr lang="en-US" sz="4400" dirty="0" err="1">
                <a:latin typeface="Arial"/>
                <a:ea typeface="ＭＳ Ｐゴシック" charset="0"/>
                <a:cs typeface="Arial"/>
              </a:rPr>
              <a:t>FlowVisor</a:t>
            </a:r>
            <a:endParaRPr lang="en-US" sz="4400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sz="2400" dirty="0">
                <a:latin typeface="Arial"/>
                <a:ea typeface="ＭＳ Ｐゴシック" charset="0"/>
                <a:cs typeface="Arial"/>
              </a:rPr>
              <a:t>A proxy between switch and guest </a:t>
            </a: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>controller</a:t>
            </a:r>
          </a:p>
          <a:p>
            <a:pPr marL="342900" lvl="1" indent="-342900">
              <a:buClr>
                <a:schemeClr val="accent2"/>
              </a:buClr>
              <a:buSzPct val="75000"/>
              <a:buFont typeface="Wingdings" charset="0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It </a:t>
            </a:r>
            <a:r>
              <a:rPr lang="en-US" altLang="ko-K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slice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 the network based on the Flow fields and allocated the “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flowspace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” to individual controllers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57250" lvl="2" indent="-457200"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sz="2000" b="1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Network Virtualization </a:t>
            </a:r>
            <a:endParaRPr lang="en-US" sz="2000" b="1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buFont typeface="Wingdings" charset="0"/>
              <a:buChar char="§"/>
            </a:pPr>
            <a:r>
              <a:rPr lang="en-US" sz="2400" dirty="0">
                <a:latin typeface="Arial"/>
                <a:ea typeface="ＭＳ Ｐゴシック" charset="0"/>
                <a:cs typeface="Arial"/>
              </a:rPr>
              <a:t>Parses and rewrites </a:t>
            </a:r>
            <a:r>
              <a:rPr lang="en-US" sz="2400" dirty="0" err="1">
                <a:latin typeface="Arial"/>
                <a:ea typeface="ＭＳ Ｐゴシック" charset="0"/>
                <a:cs typeface="Arial"/>
              </a:rPr>
              <a:t>OpenFlow</a:t>
            </a:r>
            <a:r>
              <a:rPr lang="en-US" sz="2400" dirty="0">
                <a:latin typeface="Arial"/>
                <a:ea typeface="ＭＳ Ｐゴシック" charset="0"/>
                <a:cs typeface="Arial"/>
              </a:rPr>
              <a:t> messages as they pass</a:t>
            </a:r>
          </a:p>
          <a:p>
            <a:pPr>
              <a:buFont typeface="Wingdings" charset="0"/>
              <a:buChar char="§"/>
            </a:pPr>
            <a:r>
              <a:rPr lang="en-US" sz="2400" dirty="0">
                <a:latin typeface="Arial"/>
                <a:ea typeface="ＭＳ Ｐゴシック" charset="0"/>
                <a:cs typeface="Arial"/>
              </a:rPr>
              <a:t>Ensures that one experiment </a:t>
            </a: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>doesn’t </a:t>
            </a:r>
            <a:r>
              <a:rPr lang="en-US" sz="2400" dirty="0">
                <a:latin typeface="Arial"/>
                <a:ea typeface="ＭＳ Ｐゴシック" charset="0"/>
                <a:cs typeface="Arial"/>
              </a:rPr>
              <a:t>affect </a:t>
            </a: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>another</a:t>
            </a:r>
          </a:p>
          <a:p>
            <a:pPr lvl="1">
              <a:buFont typeface="Wingdings" charset="0"/>
              <a:buChar char="§"/>
            </a:pPr>
            <a:r>
              <a:rPr lang="en-US" sz="2000" dirty="0" smtClean="0">
                <a:latin typeface="Arial"/>
                <a:ea typeface="ＭＳ Ｐゴシック" charset="0"/>
                <a:cs typeface="Arial"/>
              </a:rPr>
              <a:t>Isolation</a:t>
            </a:r>
            <a:endParaRPr lang="en-US" sz="2000" dirty="0">
              <a:latin typeface="Arial"/>
              <a:ea typeface="ＭＳ Ｐゴシック" charset="0"/>
              <a:cs typeface="Arial"/>
            </a:endParaRPr>
          </a:p>
          <a:p>
            <a:pPr>
              <a:buFont typeface="Wingdings" charset="0"/>
              <a:buChar char="§"/>
            </a:pPr>
            <a:r>
              <a:rPr lang="en-US" sz="2400" dirty="0">
                <a:latin typeface="Arial"/>
                <a:ea typeface="ＭＳ Ｐゴシック" charset="0"/>
                <a:cs typeface="Arial"/>
              </a:rPr>
              <a:t>Allows rich virtual network boundaries</a:t>
            </a:r>
          </a:p>
          <a:p>
            <a:pPr lvl="1">
              <a:buFont typeface="Wingdings" charset="0"/>
              <a:buChar char="§"/>
            </a:pPr>
            <a:r>
              <a:rPr lang="en-US" sz="2000" dirty="0">
                <a:latin typeface="Arial"/>
                <a:ea typeface="ＭＳ Ｐゴシック" charset="0"/>
                <a:cs typeface="Arial"/>
              </a:rPr>
              <a:t>By port, by IP, by flow, by time, etc.</a:t>
            </a:r>
          </a:p>
          <a:p>
            <a:pPr>
              <a:buFont typeface="Wingdings" charset="0"/>
              <a:buChar char="§"/>
            </a:pPr>
            <a:r>
              <a:rPr lang="en-US" sz="2400" dirty="0">
                <a:latin typeface="Arial"/>
                <a:ea typeface="ＭＳ Ｐゴシック" charset="0"/>
                <a:cs typeface="Arial"/>
              </a:rPr>
              <a:t>Define virtualization rules in software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5517232"/>
            <a:ext cx="8280920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200" dirty="0" smtClean="0"/>
              <a:t>Rob </a:t>
            </a:r>
            <a:r>
              <a:rPr lang="fr-FR" altLang="ko-KR" sz="1200" dirty="0"/>
              <a:t>Sherwood</a:t>
            </a:r>
            <a:r>
              <a:rPr lang="fr-FR" altLang="ko-KR" sz="1200" dirty="0" smtClean="0"/>
              <a:t>∗, </a:t>
            </a:r>
            <a:r>
              <a:rPr lang="fr-FR" altLang="ko-KR" sz="1200" dirty="0"/>
              <a:t>Glen </a:t>
            </a:r>
            <a:r>
              <a:rPr lang="fr-FR" altLang="ko-KR" sz="1200" dirty="0" smtClean="0"/>
              <a:t>Gibb†, Kok-Kiong Yap†, Guido Appenzeller†, Martin Casado#, Nick </a:t>
            </a:r>
            <a:r>
              <a:rPr lang="fr-FR" altLang="ko-KR" sz="1200" dirty="0"/>
              <a:t>McKeown</a:t>
            </a:r>
            <a:r>
              <a:rPr lang="fr-FR" altLang="ko-KR" sz="1200" dirty="0" smtClean="0"/>
              <a:t>†, Guru </a:t>
            </a:r>
            <a:r>
              <a:rPr lang="fr-FR" altLang="ko-KR" sz="1200" dirty="0"/>
              <a:t>Parulkar†</a:t>
            </a:r>
          </a:p>
          <a:p>
            <a:r>
              <a:rPr lang="fr-FR" altLang="ko-KR" sz="1200" dirty="0"/>
              <a:t>∗ Deutsche Telekom Inc. R&amp;D Lab, † Stanford University, #</a:t>
            </a:r>
            <a:r>
              <a:rPr lang="fr-FR" altLang="ko-KR" sz="1200" dirty="0" smtClean="0"/>
              <a:t>Nicira </a:t>
            </a:r>
            <a:r>
              <a:rPr lang="fr-FR" altLang="ko-KR" sz="1200" dirty="0"/>
              <a:t>Networks</a:t>
            </a:r>
          </a:p>
          <a:p>
            <a:r>
              <a:rPr lang="en-US" altLang="ko-KR" sz="1200" dirty="0" smtClean="0">
                <a:latin typeface="Arial"/>
                <a:ea typeface="ＭＳ Ｐゴシック" charset="0"/>
                <a:cs typeface="Arial"/>
              </a:rPr>
              <a:t>“</a:t>
            </a:r>
            <a:r>
              <a:rPr lang="fr-FR" altLang="ko-KR" sz="1200" dirty="0" smtClean="0"/>
              <a:t>FlowVisor</a:t>
            </a:r>
            <a:r>
              <a:rPr lang="fr-FR" altLang="ko-KR" sz="1200" dirty="0"/>
              <a:t>: A Network Virtualization </a:t>
            </a:r>
            <a:r>
              <a:rPr lang="fr-FR" altLang="ko-KR" sz="1200" dirty="0" smtClean="0"/>
              <a:t>Layer</a:t>
            </a:r>
            <a:r>
              <a:rPr lang="en-US" altLang="ko-KR" sz="1200" dirty="0" smtClean="0">
                <a:latin typeface="Arial"/>
                <a:ea typeface="ＭＳ Ｐゴシック" charset="0"/>
                <a:cs typeface="Arial"/>
              </a:rPr>
              <a:t>”,</a:t>
            </a:r>
            <a:r>
              <a:rPr lang="fr-FR" altLang="ko-KR" sz="1200" dirty="0" smtClean="0"/>
              <a:t> OPENFLOW-TR-2009-1</a:t>
            </a:r>
            <a:endParaRPr lang="fr-FR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65E5E1-94FC-4D0B-AF09-7E0FBAEA42FB}" type="slidenum">
              <a:rPr lang="en-US" altLang="ko-KR" sz="1200">
                <a:solidFill>
                  <a:srgbClr val="898989"/>
                </a:solidFill>
              </a:rPr>
              <a:pPr/>
              <a:t>2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Arial" charset="0"/>
              </a:rPr>
              <a:t>Software Defined Networking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49" y="1124744"/>
            <a:ext cx="8970411" cy="44958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85750" indent="-285750" eaLnBrk="1" hangingPunct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eparates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the control plane from the data plane in network switches and 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marL="685800" lvl="1" eaLnBrk="1" hangingPunct="1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Control plane: implemented in S/W in servers </a:t>
            </a:r>
          </a:p>
          <a:p>
            <a:pPr marL="685800" lvl="1" eaLnBrk="1" hangingPunct="1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Data plane: implemented in commodity network equipment </a:t>
            </a:r>
          </a:p>
          <a:p>
            <a:pPr marL="285750" indent="-285750" eaLnBrk="1" hangingPunct="1"/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: a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leading SDN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architecture</a:t>
            </a:r>
          </a:p>
          <a:p>
            <a:pPr eaLnBrk="1" hangingPunct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hich problems?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Application: No control to networks</a:t>
            </a:r>
          </a:p>
          <a:p>
            <a:pPr lvl="2" eaLnBrk="1" hangingPunct="1">
              <a:spcBef>
                <a:spcPts val="0"/>
              </a:spcBef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No network optimization to the applications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Hard to guarantee the </a:t>
            </a:r>
            <a:r>
              <a:rPr lang="en-US" altLang="ko-KR" sz="1600" dirty="0" err="1" smtClean="0">
                <a:latin typeface="Arial" pitchFamily="34" charset="0"/>
                <a:cs typeface="Arial" pitchFamily="34" charset="0"/>
              </a:rPr>
              <a:t>QoS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Static network management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Too complex function and standards for 4G apps.(IMS, Parley..)</a:t>
            </a:r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Where to use?: KT, SKT, LGU+, </a:t>
            </a: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Daum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, (NHN)…</a:t>
            </a:r>
          </a:p>
          <a:p>
            <a:pPr lvl="1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Cloud networking: Google announced that they achieve 100% network utilization (normally 40%)</a:t>
            </a:r>
          </a:p>
          <a:p>
            <a:pPr lvl="1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Mobile Network Control adaptive to dynamic app traffic behavior</a:t>
            </a:r>
          </a:p>
          <a:p>
            <a:pPr lvl="2"/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Resource virtualization, elasticity and </a:t>
            </a: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aggregation to reduce OPEX &amp; CAPEX</a:t>
            </a:r>
            <a:endParaRPr lang="en-US" altLang="ko-KR" sz="1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Home networks?</a:t>
            </a:r>
          </a:p>
          <a:p>
            <a:pPr lvl="1"/>
            <a:r>
              <a:rPr lang="en-US" altLang="ko-KR" sz="1800" dirty="0">
                <a:latin typeface="Arial" pitchFamily="34" charset="0"/>
                <a:cs typeface="Arial" pitchFamily="34" charset="0"/>
              </a:rPr>
              <a:t>not mature to deploy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for ISP 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0205304">
            <a:off x="7143345" y="5180421"/>
            <a:ext cx="177632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Environmental changes lead evolution: Now is time to escape from ossification?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4860032" y="2492896"/>
            <a:ext cx="4176464" cy="1944216"/>
            <a:chOff x="1071563" y="1268760"/>
            <a:chExt cx="8310384" cy="5181600"/>
          </a:xfrm>
        </p:grpSpPr>
        <p:pic>
          <p:nvPicPr>
            <p:cNvPr id="11" name="Picture 33" descr="Brai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863" y="2030760"/>
              <a:ext cx="1257300" cy="1020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0"/>
            <p:cNvPicPr>
              <a:picLocks noChangeArrowheads="1"/>
            </p:cNvPicPr>
            <p:nvPr/>
          </p:nvPicPr>
          <p:blipFill>
            <a:blip r:embed="rId4">
              <a:alphaModFix amt="4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3" y="1878360"/>
              <a:ext cx="1447800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47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590925" y="3249960"/>
              <a:ext cx="1752600" cy="10668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514725" y="4621560"/>
              <a:ext cx="990600" cy="12954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4886325" y="4621560"/>
              <a:ext cx="1295400" cy="11430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343525" y="3402360"/>
              <a:ext cx="762000" cy="9906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895725" y="4697760"/>
              <a:ext cx="1905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2828925" y="41643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8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>
              <a:off x="4657725" y="27927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8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5648325" y="41643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8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3971925" y="568836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800"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2" name="AutoShape 23"/>
            <p:cNvCxnSpPr>
              <a:cxnSpLocks noChangeShapeType="1"/>
              <a:endCxn id="18" idx="1"/>
            </p:cNvCxnSpPr>
            <p:nvPr/>
          </p:nvCxnSpPr>
          <p:spPr bwMode="auto">
            <a:xfrm rot="16200000" flipH="1">
              <a:off x="2216944" y="2866579"/>
              <a:ext cx="1524000" cy="1071562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4"/>
            <p:cNvCxnSpPr>
              <a:cxnSpLocks noChangeShapeType="1"/>
              <a:endCxn id="20" idx="2"/>
            </p:cNvCxnSpPr>
            <p:nvPr/>
          </p:nvCxnSpPr>
          <p:spPr bwMode="auto">
            <a:xfrm>
              <a:off x="2366963" y="2564160"/>
              <a:ext cx="3281362" cy="1981200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5"/>
            <p:cNvCxnSpPr>
              <a:cxnSpLocks noChangeShapeType="1"/>
              <a:endCxn id="19" idx="2"/>
            </p:cNvCxnSpPr>
            <p:nvPr/>
          </p:nvCxnSpPr>
          <p:spPr bwMode="auto">
            <a:xfrm>
              <a:off x="2366963" y="2564160"/>
              <a:ext cx="2290762" cy="609600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6"/>
            <p:cNvCxnSpPr>
              <a:cxnSpLocks noChangeShapeType="1"/>
              <a:endCxn id="21" idx="2"/>
            </p:cNvCxnSpPr>
            <p:nvPr/>
          </p:nvCxnSpPr>
          <p:spPr bwMode="auto">
            <a:xfrm rot="16200000" flipH="1">
              <a:off x="1454944" y="3552379"/>
              <a:ext cx="3505200" cy="1528762"/>
            </a:xfrm>
            <a:prstGeom prst="straightConnector1">
              <a:avLst/>
            </a:prstGeom>
            <a:noFill/>
            <a:ln w="38100" cap="rnd">
              <a:solidFill>
                <a:srgbClr val="FF6633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997701" y="5459761"/>
              <a:ext cx="408838" cy="675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90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438399" y="1268760"/>
              <a:ext cx="3821577" cy="72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900">
                  <a:latin typeface="Arial"/>
                  <a:cs typeface="Arial"/>
                </a:rPr>
                <a:t>“</a:t>
              </a:r>
              <a:r>
                <a:rPr lang="en-US" sz="900">
                  <a:latin typeface="Arial"/>
                  <a:cs typeface="Arial"/>
                </a:rPr>
                <a:t>If header = </a:t>
              </a:r>
              <a:r>
                <a:rPr lang="en-US" sz="1000" b="1" i="1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r>
                <a:rPr lang="en-US" sz="900">
                  <a:latin typeface="Arial"/>
                  <a:cs typeface="Arial"/>
                </a:rPr>
                <a:t>, send to port 4</a:t>
              </a:r>
              <a:r>
                <a:rPr lang="ja-JP" altLang="en-US" sz="900">
                  <a:latin typeface="Arial"/>
                  <a:cs typeface="Arial"/>
                </a:rPr>
                <a:t>”</a:t>
              </a:r>
              <a:endParaRPr lang="en-US" sz="900">
                <a:latin typeface="Arial"/>
                <a:cs typeface="Arial"/>
              </a:endParaRPr>
            </a:p>
          </p:txBody>
        </p:sp>
        <p:sp>
          <p:nvSpPr>
            <p:cNvPr id="28" name="Freeform 33"/>
            <p:cNvSpPr/>
            <p:nvPr/>
          </p:nvSpPr>
          <p:spPr>
            <a:xfrm>
              <a:off x="2363788" y="2283173"/>
              <a:ext cx="2300287" cy="628650"/>
            </a:xfrm>
            <a:custGeom>
              <a:avLst/>
              <a:gdLst>
                <a:gd name="connsiteX0" fmla="*/ 0 w 2300931"/>
                <a:gd name="connsiteY0" fmla="*/ 125749 h 628742"/>
                <a:gd name="connsiteX1" fmla="*/ 905284 w 2300931"/>
                <a:gd name="connsiteY1" fmla="*/ 25150 h 628742"/>
                <a:gd name="connsiteX2" fmla="*/ 1898582 w 2300931"/>
                <a:gd name="connsiteY2" fmla="*/ 276647 h 628742"/>
                <a:gd name="connsiteX3" fmla="*/ 2300931 w 2300931"/>
                <a:gd name="connsiteY3" fmla="*/ 628742 h 628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931" h="628742">
                  <a:moveTo>
                    <a:pt x="0" y="125749"/>
                  </a:moveTo>
                  <a:cubicBezTo>
                    <a:pt x="294427" y="62874"/>
                    <a:pt x="588854" y="0"/>
                    <a:pt x="905284" y="25150"/>
                  </a:cubicBezTo>
                  <a:cubicBezTo>
                    <a:pt x="1221714" y="50300"/>
                    <a:pt x="1665974" y="176048"/>
                    <a:pt x="1898582" y="276647"/>
                  </a:cubicBezTo>
                  <a:cubicBezTo>
                    <a:pt x="2131190" y="377246"/>
                    <a:pt x="2300931" y="628742"/>
                    <a:pt x="2300931" y="628742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800">
                <a:latin typeface="Arial"/>
                <a:cs typeface="Arial"/>
              </a:endParaRPr>
            </a:p>
          </p:txBody>
        </p:sp>
        <p:sp>
          <p:nvSpPr>
            <p:cNvPr id="29" name="Rectangle 34"/>
            <p:cNvSpPr/>
            <p:nvPr/>
          </p:nvSpPr>
          <p:spPr>
            <a:xfrm>
              <a:off x="4953000" y="2335561"/>
              <a:ext cx="957172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  <a:latin typeface="Arial"/>
                  <a:cs typeface="Arial"/>
                </a:rPr>
                <a:t>Flow</a:t>
              </a:r>
            </a:p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  <a:latin typeface="Arial"/>
                  <a:cs typeface="Arial"/>
                </a:rPr>
                <a:t>Table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2438399" y="1878361"/>
              <a:ext cx="3541310" cy="72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900">
                  <a:latin typeface="Arial"/>
                  <a:cs typeface="Arial"/>
                </a:rPr>
                <a:t>“</a:t>
              </a:r>
              <a:r>
                <a:rPr lang="en-US" sz="900">
                  <a:latin typeface="Arial"/>
                  <a:cs typeface="Arial"/>
                </a:rPr>
                <a:t>If header = </a:t>
              </a:r>
              <a:r>
                <a:rPr lang="en-US" sz="1000" b="1">
                  <a:solidFill>
                    <a:srgbClr val="FF0000"/>
                  </a:solidFill>
                  <a:latin typeface="Arial"/>
                  <a:cs typeface="Arial"/>
                </a:rPr>
                <a:t>?</a:t>
              </a:r>
              <a:r>
                <a:rPr lang="en-US" sz="900">
                  <a:latin typeface="Arial"/>
                  <a:cs typeface="Arial"/>
                </a:rPr>
                <a:t>, send to me</a:t>
              </a:r>
              <a:r>
                <a:rPr lang="ja-JP" altLang="en-US" sz="900">
                  <a:latin typeface="Arial"/>
                  <a:cs typeface="Arial"/>
                </a:rPr>
                <a:t>”</a:t>
              </a:r>
              <a:endParaRPr lang="en-US" sz="900"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2438399" y="1573561"/>
              <a:ext cx="6943548" cy="72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900">
                  <a:latin typeface="Arial"/>
                  <a:cs typeface="Arial"/>
                </a:rPr>
                <a:t>“</a:t>
              </a:r>
              <a:r>
                <a:rPr lang="en-US" sz="900">
                  <a:latin typeface="Arial"/>
                  <a:cs typeface="Arial"/>
                </a:rPr>
                <a:t>If header =</a:t>
              </a:r>
              <a:r>
                <a:rPr lang="en-US" sz="90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lang="en-US" sz="1000" b="1" i="1">
                  <a:solidFill>
                    <a:srgbClr val="FF0000"/>
                  </a:solidFill>
                  <a:latin typeface="Arial"/>
                  <a:cs typeface="Arial"/>
                </a:rPr>
                <a:t>y</a:t>
              </a:r>
              <a:r>
                <a:rPr lang="en-US" sz="900">
                  <a:latin typeface="Arial"/>
                  <a:cs typeface="Arial"/>
                </a:rPr>
                <a:t>, overwrite header with </a:t>
              </a:r>
              <a:r>
                <a:rPr lang="en-US" sz="1000" b="1" i="1">
                  <a:solidFill>
                    <a:srgbClr val="FF0000"/>
                  </a:solidFill>
                  <a:latin typeface="Arial"/>
                  <a:cs typeface="Arial"/>
                </a:rPr>
                <a:t>z</a:t>
              </a:r>
              <a:r>
                <a:rPr lang="en-US" sz="900">
                  <a:latin typeface="Arial"/>
                  <a:cs typeface="Arial"/>
                </a:rPr>
                <a:t>, send to ports 5,6</a:t>
              </a:r>
              <a:r>
                <a:rPr lang="ja-JP" altLang="en-US" sz="900">
                  <a:latin typeface="Arial"/>
                  <a:cs typeface="Arial"/>
                </a:rPr>
                <a:t>”</a:t>
              </a:r>
              <a:endParaRPr lang="en-US" sz="900">
                <a:latin typeface="Arial"/>
                <a:cs typeface="Arial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 rot="21445051">
            <a:off x="4949233" y="6001464"/>
            <a:ext cx="20329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altLang="ko-KR" sz="1000" dirty="0" smtClean="0"/>
              <a:t>OPEX: Operational expenditures</a:t>
            </a:r>
          </a:p>
          <a:p>
            <a:r>
              <a:rPr lang="fr-FR" altLang="ko-KR" sz="1000" dirty="0" smtClean="0"/>
              <a:t>CAPEX: Capital </a:t>
            </a:r>
            <a:r>
              <a:rPr lang="fr-FR" altLang="ko-KR" sz="1000" dirty="0"/>
              <a:t>expenditures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800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4" name="Rectangle 59"/>
          <p:cNvSpPr>
            <a:spLocks/>
          </p:cNvSpPr>
          <p:nvPr/>
        </p:nvSpPr>
        <p:spPr bwMode="auto">
          <a:xfrm>
            <a:off x="444500" y="211620"/>
            <a:ext cx="8232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81277" bIns="0" anchor="ctr"/>
          <a:lstStyle/>
          <a:p>
            <a:pPr marL="38100"/>
            <a:r>
              <a:rPr lang="en-US" sz="4000" b="1" dirty="0" err="1" smtClean="0">
                <a:solidFill>
                  <a:srgbClr val="000090"/>
                </a:solidFill>
                <a:cs typeface="Helvetica" charset="0"/>
                <a:sym typeface="Helvetica" charset="0"/>
              </a:rPr>
              <a:t>FlowVisor</a:t>
            </a:r>
            <a:endParaRPr lang="en-US" sz="4000" b="1" dirty="0">
              <a:solidFill>
                <a:srgbClr val="000090"/>
              </a:solidFill>
              <a:cs typeface="Helvetica" charset="0"/>
              <a:sym typeface="Helvetica" charset="0"/>
            </a:endParaRPr>
          </a:p>
          <a:p>
            <a:pPr marL="38100"/>
            <a:r>
              <a:rPr lang="en-US" sz="2800" dirty="0">
                <a:solidFill>
                  <a:srgbClr val="333399"/>
                </a:solidFill>
                <a:cs typeface="Helvetica" charset="0"/>
                <a:sym typeface="Helvetica" charset="0"/>
              </a:rPr>
              <a:t>Rob Sherwood* </a:t>
            </a:r>
            <a:r>
              <a:rPr lang="en-US" sz="2400" dirty="0">
                <a:solidFill>
                  <a:srgbClr val="333399"/>
                </a:solidFill>
                <a:cs typeface="Helvetica" charset="0"/>
                <a:sym typeface="Helvetica" charset="0"/>
              </a:rPr>
              <a:t>(</a:t>
            </a:r>
            <a:r>
              <a:rPr lang="en-US" sz="2400" dirty="0" err="1">
                <a:solidFill>
                  <a:srgbClr val="333399"/>
                </a:solidFill>
                <a:cs typeface="Helvetica" charset="0"/>
                <a:sym typeface="Helvetica" charset="0"/>
              </a:rPr>
              <a:t>rob.sherwood@stanford.edu</a:t>
            </a:r>
            <a:r>
              <a:rPr lang="en-US" sz="2400" dirty="0">
                <a:solidFill>
                  <a:srgbClr val="333399"/>
                </a:solidFill>
                <a:cs typeface="Helvetica" charset="0"/>
                <a:sym typeface="Helvetica" charset="0"/>
              </a:rPr>
              <a:t>)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55614" y="1373188"/>
            <a:ext cx="8221662" cy="4894262"/>
            <a:chOff x="455613" y="1373188"/>
            <a:chExt cx="8363877" cy="5408612"/>
          </a:xfrm>
        </p:grpSpPr>
        <p:pic>
          <p:nvPicPr>
            <p:cNvPr id="46082" name="Picture 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613" y="6267450"/>
              <a:ext cx="7239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3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513" y="6267450"/>
              <a:ext cx="725487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4" name="Line 3"/>
            <p:cNvSpPr>
              <a:spLocks noChangeShapeType="1"/>
            </p:cNvSpPr>
            <p:nvPr/>
          </p:nvSpPr>
          <p:spPr bwMode="auto">
            <a:xfrm flipH="1">
              <a:off x="1762125" y="4397375"/>
              <a:ext cx="628650" cy="1141413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6085" name="Line 4"/>
            <p:cNvSpPr>
              <a:spLocks noChangeShapeType="1"/>
            </p:cNvSpPr>
            <p:nvPr/>
          </p:nvSpPr>
          <p:spPr bwMode="auto">
            <a:xfrm>
              <a:off x="4130675" y="6040438"/>
              <a:ext cx="290513" cy="319087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grpSp>
          <p:nvGrpSpPr>
            <p:cNvPr id="46086" name="Group 5"/>
            <p:cNvGrpSpPr>
              <a:grpSpLocks/>
            </p:cNvGrpSpPr>
            <p:nvPr/>
          </p:nvGrpSpPr>
          <p:grpSpPr bwMode="auto">
            <a:xfrm>
              <a:off x="3163888" y="5538788"/>
              <a:ext cx="1304925" cy="501650"/>
              <a:chOff x="0" y="0"/>
              <a:chExt cx="1169" cy="449"/>
            </a:xfrm>
          </p:grpSpPr>
          <p:grpSp>
            <p:nvGrpSpPr>
              <p:cNvPr id="4612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449"/>
                <a:chOff x="0" y="0"/>
                <a:chExt cx="1169" cy="449"/>
              </a:xfrm>
            </p:grpSpPr>
            <p:sp>
              <p:nvSpPr>
                <p:cNvPr id="46133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449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gradFill rotWithShape="0">
                  <a:gsLst>
                    <a:gs pos="0">
                      <a:srgbClr val="BBE0E3"/>
                    </a:gs>
                    <a:gs pos="100000">
                      <a:srgbClr val="56676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  <p:sp>
              <p:nvSpPr>
                <p:cNvPr id="46134" name="Rectangle 8"/>
                <p:cNvSpPr>
                  <a:spLocks/>
                </p:cNvSpPr>
                <p:nvPr/>
              </p:nvSpPr>
              <p:spPr bwMode="auto">
                <a:xfrm>
                  <a:off x="0" y="116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</p:grpSp>
          <p:grpSp>
            <p:nvGrpSpPr>
              <p:cNvPr id="46130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224"/>
                <a:chOff x="0" y="0"/>
                <a:chExt cx="1169" cy="224"/>
              </a:xfrm>
            </p:grpSpPr>
            <p:sp>
              <p:nvSpPr>
                <p:cNvPr id="46131" name="AutoShape 10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2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C8E6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  <p:sp>
              <p:nvSpPr>
                <p:cNvPr id="46132" name="Rectangle 11"/>
                <p:cNvSpPr>
                  <a:spLocks/>
                </p:cNvSpPr>
                <p:nvPr/>
              </p:nvSpPr>
              <p:spPr bwMode="auto">
                <a:xfrm>
                  <a:off x="0" y="4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46087" name="Rectangle 12"/>
            <p:cNvSpPr>
              <a:spLocks/>
            </p:cNvSpPr>
            <p:nvPr/>
          </p:nvSpPr>
          <p:spPr bwMode="auto">
            <a:xfrm>
              <a:off x="3413532" y="5562600"/>
              <a:ext cx="802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7" bIns="0">
              <a:spAutoFit/>
            </a:bodyPr>
            <a:lstStyle/>
            <a:p>
              <a:pPr marL="38100" algn="ctr"/>
              <a:r>
                <a:rPr lang="en-US" sz="1200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 algn="ctr"/>
              <a:r>
                <a:rPr lang="en-US" sz="1200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grpSp>
          <p:nvGrpSpPr>
            <p:cNvPr id="46088" name="Group 14"/>
            <p:cNvGrpSpPr>
              <a:grpSpLocks/>
            </p:cNvGrpSpPr>
            <p:nvPr/>
          </p:nvGrpSpPr>
          <p:grpSpPr bwMode="auto">
            <a:xfrm>
              <a:off x="785813" y="5538788"/>
              <a:ext cx="1304925" cy="501650"/>
              <a:chOff x="0" y="0"/>
              <a:chExt cx="1169" cy="449"/>
            </a:xfrm>
          </p:grpSpPr>
          <p:grpSp>
            <p:nvGrpSpPr>
              <p:cNvPr id="46123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449"/>
                <a:chOff x="0" y="0"/>
                <a:chExt cx="1169" cy="449"/>
              </a:xfrm>
            </p:grpSpPr>
            <p:sp>
              <p:nvSpPr>
                <p:cNvPr id="46127" name="AutoShape 16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449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gradFill rotWithShape="0">
                  <a:gsLst>
                    <a:gs pos="0">
                      <a:srgbClr val="BBE0E3"/>
                    </a:gs>
                    <a:gs pos="100000">
                      <a:srgbClr val="56676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  <p:sp>
              <p:nvSpPr>
                <p:cNvPr id="46128" name="Rectangle 17"/>
                <p:cNvSpPr>
                  <a:spLocks/>
                </p:cNvSpPr>
                <p:nvPr/>
              </p:nvSpPr>
              <p:spPr bwMode="auto">
                <a:xfrm>
                  <a:off x="0" y="116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</p:grpSp>
          <p:grpSp>
            <p:nvGrpSpPr>
              <p:cNvPr id="46124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224"/>
                <a:chOff x="0" y="0"/>
                <a:chExt cx="1169" cy="224"/>
              </a:xfrm>
            </p:grpSpPr>
            <p:sp>
              <p:nvSpPr>
                <p:cNvPr id="46125" name="AutoShape 19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2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C8E6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  <p:sp>
              <p:nvSpPr>
                <p:cNvPr id="46126" name="Rectangle 20"/>
                <p:cNvSpPr>
                  <a:spLocks/>
                </p:cNvSpPr>
                <p:nvPr/>
              </p:nvSpPr>
              <p:spPr bwMode="auto">
                <a:xfrm>
                  <a:off x="0" y="4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</p:grpSp>
        </p:grpSp>
        <p:grpSp>
          <p:nvGrpSpPr>
            <p:cNvPr id="46089" name="Group 23"/>
            <p:cNvGrpSpPr>
              <a:grpSpLocks/>
            </p:cNvGrpSpPr>
            <p:nvPr/>
          </p:nvGrpSpPr>
          <p:grpSpPr bwMode="auto">
            <a:xfrm>
              <a:off x="2149475" y="3941763"/>
              <a:ext cx="1304925" cy="501650"/>
              <a:chOff x="0" y="0"/>
              <a:chExt cx="1169" cy="449"/>
            </a:xfrm>
          </p:grpSpPr>
          <p:grpSp>
            <p:nvGrpSpPr>
              <p:cNvPr id="46117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449"/>
                <a:chOff x="0" y="0"/>
                <a:chExt cx="1169" cy="449"/>
              </a:xfrm>
            </p:grpSpPr>
            <p:sp>
              <p:nvSpPr>
                <p:cNvPr id="46121" name="AutoShape 25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449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2418"/>
                        <a:pt x="0" y="5400"/>
                      </a:cubicBezTo>
                      <a:lnTo>
                        <a:pt x="0" y="16200"/>
                      </a:lnTo>
                      <a:cubicBezTo>
                        <a:pt x="0" y="19182"/>
                        <a:pt x="4835" y="21600"/>
                        <a:pt x="10800" y="21600"/>
                      </a:cubicBezTo>
                      <a:cubicBezTo>
                        <a:pt x="16765" y="21600"/>
                        <a:pt x="21600" y="19182"/>
                        <a:pt x="21600" y="16200"/>
                      </a:cubicBezTo>
                      <a:lnTo>
                        <a:pt x="21600" y="5400"/>
                      </a:lnTo>
                      <a:cubicBezTo>
                        <a:pt x="21600" y="2418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gradFill rotWithShape="0">
                  <a:gsLst>
                    <a:gs pos="0">
                      <a:srgbClr val="BBE0E3"/>
                    </a:gs>
                    <a:gs pos="100000">
                      <a:srgbClr val="566769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  <p:sp>
              <p:nvSpPr>
                <p:cNvPr id="46122" name="Rectangle 26"/>
                <p:cNvSpPr>
                  <a:spLocks/>
                </p:cNvSpPr>
                <p:nvPr/>
              </p:nvSpPr>
              <p:spPr bwMode="auto">
                <a:xfrm>
                  <a:off x="0" y="116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</p:grpSp>
          <p:grpSp>
            <p:nvGrpSpPr>
              <p:cNvPr id="46118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169" cy="224"/>
                <a:chOff x="0" y="0"/>
                <a:chExt cx="1169" cy="224"/>
              </a:xfrm>
            </p:grpSpPr>
            <p:sp>
              <p:nvSpPr>
                <p:cNvPr id="46119" name="AutoShape 28"/>
                <p:cNvSpPr>
                  <a:spLocks/>
                </p:cNvSpPr>
                <p:nvPr/>
              </p:nvSpPr>
              <p:spPr bwMode="auto">
                <a:xfrm>
                  <a:off x="0" y="0"/>
                  <a:ext cx="1169" cy="224"/>
                </a:xfrm>
                <a:custGeom>
                  <a:avLst/>
                  <a:gdLst>
                    <a:gd name="T0" fmla="*/ 0 w 21600"/>
                    <a:gd name="T1" fmla="*/ 0 h 21600"/>
                    <a:gd name="T2" fmla="*/ 21600 w 21600"/>
                    <a:gd name="T3" fmla="*/ 21600 h 21600"/>
                  </a:gdLst>
                  <a:ahLst/>
                  <a:cxnLst/>
                  <a:rect l="T0" t="T1" r="T2" b="T3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0800" y="0"/>
                      </a:moveTo>
                    </a:path>
                  </a:pathLst>
                </a:custGeom>
                <a:solidFill>
                  <a:srgbClr val="C8E6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  <p:sp>
              <p:nvSpPr>
                <p:cNvPr id="46120" name="Rectangle 29"/>
                <p:cNvSpPr>
                  <a:spLocks/>
                </p:cNvSpPr>
                <p:nvPr/>
              </p:nvSpPr>
              <p:spPr bwMode="auto">
                <a:xfrm>
                  <a:off x="0" y="4"/>
                  <a:ext cx="1168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46090" name="Line 32"/>
            <p:cNvSpPr>
              <a:spLocks noChangeShapeType="1"/>
            </p:cNvSpPr>
            <p:nvPr/>
          </p:nvSpPr>
          <p:spPr bwMode="auto">
            <a:xfrm>
              <a:off x="3214688" y="4397375"/>
              <a:ext cx="628650" cy="1141413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6091" name="Line 33"/>
            <p:cNvSpPr>
              <a:spLocks noChangeShapeType="1"/>
            </p:cNvSpPr>
            <p:nvPr/>
          </p:nvSpPr>
          <p:spPr bwMode="auto">
            <a:xfrm flipH="1">
              <a:off x="844550" y="6040438"/>
              <a:ext cx="338138" cy="319087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2562" name="Rectangle 34"/>
            <p:cNvSpPr>
              <a:spLocks/>
            </p:cNvSpPr>
            <p:nvPr/>
          </p:nvSpPr>
          <p:spPr bwMode="auto">
            <a:xfrm>
              <a:off x="5180013" y="4932363"/>
              <a:ext cx="895435" cy="430887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wrap="none" lIns="0" tIns="0" rIns="40637" bIns="0">
              <a:spAutoFit/>
            </a:bodyPr>
            <a:lstStyle/>
            <a:p>
              <a:pPr marL="38100">
                <a:defRPr/>
              </a:pPr>
              <a:r>
                <a:rPr lang="en-US" sz="1400">
                  <a:latin typeface="Arial" pitchFamily="-112" charset="0"/>
                  <a:ea typeface="Arial" pitchFamily="-112" charset="0"/>
                  <a:cs typeface="Arial" pitchFamily="-112" charset="0"/>
                  <a:sym typeface="Arial" pitchFamily="-112" charset="0"/>
                </a:rPr>
                <a:t>OpenFlow</a:t>
              </a:r>
            </a:p>
            <a:p>
              <a:pPr marL="38100">
                <a:defRPr/>
              </a:pPr>
              <a:r>
                <a:rPr lang="en-US" sz="1400">
                  <a:latin typeface="Arial" pitchFamily="-112" charset="0"/>
                  <a:ea typeface="Arial" pitchFamily="-112" charset="0"/>
                  <a:cs typeface="Arial" pitchFamily="-112" charset="0"/>
                  <a:sym typeface="Arial" pitchFamily="-112" charset="0"/>
                </a:rPr>
                <a:t>Protocol</a:t>
              </a:r>
            </a:p>
          </p:txBody>
        </p:sp>
        <p:sp>
          <p:nvSpPr>
            <p:cNvPr id="46093" name="Line 35"/>
            <p:cNvSpPr>
              <a:spLocks noChangeShapeType="1"/>
            </p:cNvSpPr>
            <p:nvPr/>
          </p:nvSpPr>
          <p:spPr bwMode="auto">
            <a:xfrm rot="10800000" flipH="1">
              <a:off x="4419600" y="4551363"/>
              <a:ext cx="1371600" cy="1066800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6094" name="Line 36"/>
            <p:cNvSpPr>
              <a:spLocks noChangeShapeType="1"/>
            </p:cNvSpPr>
            <p:nvPr/>
          </p:nvSpPr>
          <p:spPr bwMode="auto">
            <a:xfrm rot="10800000" flipH="1">
              <a:off x="3509963" y="4094163"/>
              <a:ext cx="1752600" cy="76200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6095" name="Line 37"/>
            <p:cNvSpPr>
              <a:spLocks noChangeShapeType="1"/>
            </p:cNvSpPr>
            <p:nvPr/>
          </p:nvSpPr>
          <p:spPr bwMode="auto">
            <a:xfrm rot="10800000" flipH="1">
              <a:off x="2133600" y="4475163"/>
              <a:ext cx="3124200" cy="1143000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grpSp>
          <p:nvGrpSpPr>
            <p:cNvPr id="46096" name="Group 38"/>
            <p:cNvGrpSpPr>
              <a:grpSpLocks/>
            </p:cNvGrpSpPr>
            <p:nvPr/>
          </p:nvGrpSpPr>
          <p:grpSpPr bwMode="auto">
            <a:xfrm>
              <a:off x="5259388" y="3810000"/>
              <a:ext cx="3349625" cy="741363"/>
              <a:chOff x="0" y="0"/>
              <a:chExt cx="3000" cy="664"/>
            </a:xfrm>
          </p:grpSpPr>
          <p:grpSp>
            <p:nvGrpSpPr>
              <p:cNvPr id="46113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3000" cy="664"/>
                <a:chOff x="0" y="0"/>
                <a:chExt cx="3000" cy="664"/>
              </a:xfrm>
            </p:grpSpPr>
            <p:sp>
              <p:nvSpPr>
                <p:cNvPr id="22568" name="AutoShape 40"/>
                <p:cNvSpPr>
                  <a:spLocks/>
                </p:cNvSpPr>
                <p:nvPr/>
              </p:nvSpPr>
              <p:spPr bwMode="auto">
                <a:xfrm>
                  <a:off x="0" y="0"/>
                  <a:ext cx="3000" cy="664"/>
                </a:xfrm>
                <a:prstGeom prst="roundRect">
                  <a:avLst>
                    <a:gd name="adj" fmla="val 11718"/>
                  </a:avLst>
                </a:prstGeom>
                <a:solidFill>
                  <a:srgbClr val="FFFFFF"/>
                </a:solidFill>
                <a:ln w="38100" cap="flat">
                  <a:solidFill>
                    <a:srgbClr val="80808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63500" dist="38099" dir="2700000" algn="ctr" rotWithShape="0">
                    <a:schemeClr val="bg2">
                      <a:alpha val="75000"/>
                    </a:schemeClr>
                  </a:outerShdw>
                </a:effectLst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1400">
                    <a:latin typeface="Arial" pitchFamily="-11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116" name="Rectangle 41"/>
                <p:cNvSpPr>
                  <a:spLocks/>
                </p:cNvSpPr>
                <p:nvPr/>
              </p:nvSpPr>
              <p:spPr bwMode="auto">
                <a:xfrm>
                  <a:off x="33" y="224"/>
                  <a:ext cx="2936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400"/>
                </a:p>
              </p:txBody>
            </p:sp>
          </p:grpSp>
          <p:sp>
            <p:nvSpPr>
              <p:cNvPr id="46114" name="Rectangle 42"/>
              <p:cNvSpPr>
                <a:spLocks/>
              </p:cNvSpPr>
              <p:nvPr/>
            </p:nvSpPr>
            <p:spPr bwMode="auto">
              <a:xfrm>
                <a:off x="109" y="88"/>
                <a:ext cx="2800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112557" bIns="38100" anchor="ctr"/>
              <a:lstStyle/>
              <a:p>
                <a:pPr algn="ctr"/>
                <a:r>
                  <a:rPr lang="en-US" sz="2800">
                    <a:cs typeface="Arial" charset="0"/>
                    <a:sym typeface="Arial" charset="0"/>
                  </a:rPr>
                  <a:t>FlowVisor</a:t>
                </a:r>
                <a:endParaRPr lang="en-US">
                  <a:cs typeface="Arial" charset="0"/>
                  <a:sym typeface="Arial" charset="0"/>
                </a:endParaRPr>
              </a:p>
            </p:txBody>
          </p:sp>
        </p:grpSp>
        <p:sp>
          <p:nvSpPr>
            <p:cNvPr id="46097" name="Rectangle 47"/>
            <p:cNvSpPr>
              <a:spLocks/>
            </p:cNvSpPr>
            <p:nvPr/>
          </p:nvSpPr>
          <p:spPr bwMode="auto">
            <a:xfrm>
              <a:off x="5532438" y="1373188"/>
              <a:ext cx="96757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7" bIns="0">
              <a:spAutoFit/>
            </a:bodyPr>
            <a:lstStyle/>
            <a:p>
              <a:pPr marL="38100"/>
              <a:r>
                <a:rPr lang="en-US">
                  <a:cs typeface="Arial" charset="0"/>
                  <a:sym typeface="Arial" charset="0"/>
                </a:rPr>
                <a:t>Bob</a:t>
              </a:r>
              <a:r>
                <a:rPr lang="ja-JP" altLang="en-US">
                  <a:cs typeface="Arial" charset="0"/>
                  <a:sym typeface="Arial" charset="0"/>
                </a:rPr>
                <a:t>’</a:t>
              </a:r>
              <a:r>
                <a:rPr lang="en-US">
                  <a:cs typeface="Arial" charset="0"/>
                  <a:sym typeface="Arial" charset="0"/>
                </a:rPr>
                <a:t>s</a:t>
              </a:r>
            </a:p>
            <a:p>
              <a:pPr marL="38100"/>
              <a:r>
                <a:rPr lang="en-US">
                  <a:cs typeface="Arial" charset="0"/>
                  <a:sym typeface="Arial" charset="0"/>
                </a:rPr>
                <a:t>Controller</a:t>
              </a:r>
            </a:p>
          </p:txBody>
        </p:sp>
        <p:grpSp>
          <p:nvGrpSpPr>
            <p:cNvPr id="46098" name="Group 48"/>
            <p:cNvGrpSpPr>
              <a:grpSpLocks/>
            </p:cNvGrpSpPr>
            <p:nvPr/>
          </p:nvGrpSpPr>
          <p:grpSpPr bwMode="auto">
            <a:xfrm>
              <a:off x="5491163" y="1979613"/>
              <a:ext cx="911225" cy="911225"/>
              <a:chOff x="0" y="0"/>
              <a:chExt cx="816" cy="816"/>
            </a:xfrm>
          </p:grpSpPr>
          <p:pic>
            <p:nvPicPr>
              <p:cNvPr id="46112" name="Picture 4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099" name="Line 50"/>
            <p:cNvSpPr>
              <a:spLocks noChangeShapeType="1"/>
            </p:cNvSpPr>
            <p:nvPr/>
          </p:nvSpPr>
          <p:spPr bwMode="auto">
            <a:xfrm rot="10800000">
              <a:off x="5867400" y="2819400"/>
              <a:ext cx="531813" cy="990600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46100" name="Rectangle 51"/>
            <p:cNvSpPr>
              <a:spLocks/>
            </p:cNvSpPr>
            <p:nvPr/>
          </p:nvSpPr>
          <p:spPr bwMode="auto">
            <a:xfrm>
              <a:off x="3540125" y="1524000"/>
              <a:ext cx="96757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7" bIns="0">
              <a:spAutoFit/>
            </a:bodyPr>
            <a:lstStyle/>
            <a:p>
              <a:pPr marL="38100"/>
              <a:r>
                <a:rPr lang="en-US">
                  <a:cs typeface="Arial" charset="0"/>
                  <a:sym typeface="Arial" charset="0"/>
                </a:rPr>
                <a:t>Alice</a:t>
              </a:r>
              <a:r>
                <a:rPr lang="ja-JP" altLang="en-US">
                  <a:cs typeface="Arial" charset="0"/>
                  <a:sym typeface="Arial" charset="0"/>
                </a:rPr>
                <a:t>’</a:t>
              </a:r>
              <a:r>
                <a:rPr lang="en-US">
                  <a:cs typeface="Arial" charset="0"/>
                  <a:sym typeface="Arial" charset="0"/>
                </a:rPr>
                <a:t>s</a:t>
              </a:r>
            </a:p>
            <a:p>
              <a:pPr marL="38100"/>
              <a:r>
                <a:rPr lang="en-US">
                  <a:cs typeface="Arial" charset="0"/>
                  <a:sym typeface="Arial" charset="0"/>
                </a:rPr>
                <a:t>Controller</a:t>
              </a:r>
            </a:p>
          </p:txBody>
        </p:sp>
        <p:grpSp>
          <p:nvGrpSpPr>
            <p:cNvPr id="46101" name="Group 52"/>
            <p:cNvGrpSpPr>
              <a:grpSpLocks/>
            </p:cNvGrpSpPr>
            <p:nvPr/>
          </p:nvGrpSpPr>
          <p:grpSpPr bwMode="auto">
            <a:xfrm>
              <a:off x="3616325" y="2132013"/>
              <a:ext cx="911225" cy="911225"/>
              <a:chOff x="0" y="0"/>
              <a:chExt cx="816" cy="816"/>
            </a:xfrm>
          </p:grpSpPr>
          <p:pic>
            <p:nvPicPr>
              <p:cNvPr id="46111" name="Picture 53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1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102" name="Line 54"/>
            <p:cNvSpPr>
              <a:spLocks noChangeShapeType="1"/>
            </p:cNvSpPr>
            <p:nvPr/>
          </p:nvSpPr>
          <p:spPr bwMode="auto">
            <a:xfrm rot="10800000">
              <a:off x="4268788" y="2971800"/>
              <a:ext cx="1370012" cy="836613"/>
            </a:xfrm>
            <a:prstGeom prst="line">
              <a:avLst/>
            </a:prstGeom>
            <a:noFill/>
            <a:ln w="38100">
              <a:solidFill>
                <a:srgbClr val="FF9966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22583" name="Rectangle 55"/>
            <p:cNvSpPr>
              <a:spLocks/>
            </p:cNvSpPr>
            <p:nvPr/>
          </p:nvSpPr>
          <p:spPr bwMode="auto">
            <a:xfrm>
              <a:off x="5018088" y="3043238"/>
              <a:ext cx="895435" cy="430887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  <a:effectLst>
              <a:outerShdw blurRad="63500" dist="38099" dir="2700000" algn="ctr" rotWithShape="0">
                <a:schemeClr val="bg2">
                  <a:alpha val="75000"/>
                </a:schemeClr>
              </a:outerShdw>
            </a:effectLst>
          </p:spPr>
          <p:txBody>
            <a:bodyPr wrap="none" lIns="0" tIns="0" rIns="40637" bIns="0">
              <a:spAutoFit/>
            </a:bodyPr>
            <a:lstStyle/>
            <a:p>
              <a:pPr marL="38100">
                <a:defRPr/>
              </a:pPr>
              <a:r>
                <a:rPr lang="en-US" sz="1400" dirty="0" err="1">
                  <a:latin typeface="Arial" pitchFamily="-112" charset="0"/>
                  <a:ea typeface="Arial" pitchFamily="-112" charset="0"/>
                  <a:cs typeface="Arial" pitchFamily="-112" charset="0"/>
                  <a:sym typeface="Arial" pitchFamily="-112" charset="0"/>
                </a:rPr>
                <a:t>OpenFlow</a:t>
              </a:r>
              <a:endParaRPr lang="en-US" sz="1400" dirty="0">
                <a:latin typeface="Arial" pitchFamily="-112" charset="0"/>
                <a:ea typeface="Arial" pitchFamily="-112" charset="0"/>
                <a:cs typeface="Arial" pitchFamily="-112" charset="0"/>
                <a:sym typeface="Arial" pitchFamily="-112" charset="0"/>
              </a:endParaRPr>
            </a:p>
            <a:p>
              <a:pPr marL="38100">
                <a:defRPr/>
              </a:pPr>
              <a:r>
                <a:rPr lang="en-US" sz="1400" dirty="0">
                  <a:latin typeface="Arial" pitchFamily="-112" charset="0"/>
                  <a:ea typeface="Arial" pitchFamily="-112" charset="0"/>
                  <a:cs typeface="Arial" pitchFamily="-112" charset="0"/>
                  <a:sym typeface="Arial" pitchFamily="-112" charset="0"/>
                </a:rPr>
                <a:t>Protocol</a:t>
              </a:r>
            </a:p>
          </p:txBody>
        </p:sp>
        <p:pic>
          <p:nvPicPr>
            <p:cNvPr id="46105" name="Picture 1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038600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106" name="Picture 1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5638800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07" name="Rectangle 12"/>
            <p:cNvSpPr>
              <a:spLocks/>
            </p:cNvSpPr>
            <p:nvPr/>
          </p:nvSpPr>
          <p:spPr bwMode="auto">
            <a:xfrm>
              <a:off x="2413407" y="3962400"/>
              <a:ext cx="802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7" bIns="0">
              <a:spAutoFit/>
            </a:bodyPr>
            <a:lstStyle/>
            <a:p>
              <a:pPr marL="38100" algn="ctr"/>
              <a:r>
                <a:rPr lang="en-US" sz="1200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 algn="ctr"/>
              <a:r>
                <a:rPr lang="en-US" sz="1200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sp>
          <p:nvSpPr>
            <p:cNvPr id="46108" name="Rectangle 12"/>
            <p:cNvSpPr>
              <a:spLocks/>
            </p:cNvSpPr>
            <p:nvPr/>
          </p:nvSpPr>
          <p:spPr bwMode="auto">
            <a:xfrm>
              <a:off x="1051332" y="5562600"/>
              <a:ext cx="8024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7" bIns="0">
              <a:spAutoFit/>
            </a:bodyPr>
            <a:lstStyle/>
            <a:p>
              <a:pPr marL="38100" algn="ctr"/>
              <a:r>
                <a:rPr lang="en-US" sz="1200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OpenFlow </a:t>
              </a:r>
            </a:p>
            <a:p>
              <a:pPr marL="38100" algn="ctr"/>
              <a:r>
                <a:rPr lang="en-US" sz="1200">
                  <a:solidFill>
                    <a:srgbClr val="333399"/>
                  </a:solidFill>
                  <a:latin typeface="Tahoma" charset="0"/>
                  <a:cs typeface="Tahoma" charset="0"/>
                  <a:sym typeface="Tahoma" charset="0"/>
                </a:rPr>
                <a:t>Switch</a:t>
              </a:r>
            </a:p>
          </p:txBody>
        </p:sp>
        <p:pic>
          <p:nvPicPr>
            <p:cNvPr id="46109" name="Picture 1"/>
            <p:cNvPicPr>
              <a:picLocks noChangeArrowheads="1"/>
            </p:cNvPicPr>
            <p:nvPr/>
          </p:nvPicPr>
          <p:blipFill>
            <a:blip r:embed="rId4" cstate="print">
              <a:clrChange>
                <a:clrFrom>
                  <a:srgbClr val="FEFFFF"/>
                </a:clrFrom>
                <a:clrTo>
                  <a:srgbClr val="FE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638800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10" name="TextBox 60"/>
            <p:cNvSpPr txBox="1">
              <a:spLocks noChangeArrowheads="1"/>
            </p:cNvSpPr>
            <p:nvPr/>
          </p:nvSpPr>
          <p:spPr bwMode="auto">
            <a:xfrm>
              <a:off x="5867400" y="6411913"/>
              <a:ext cx="29520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* Deutsche Telekom, </a:t>
              </a:r>
              <a:r>
                <a:rPr lang="ja-JP" altLang="en-US" sz="1600"/>
                <a:t>“</a:t>
              </a:r>
              <a:r>
                <a:rPr lang="en-US" sz="1600"/>
                <a:t>T-Labs</a:t>
              </a:r>
              <a:r>
                <a:rPr lang="ja-JP" altLang="en-US" sz="1600"/>
                <a:t>”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747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5545" y="1287806"/>
            <a:ext cx="7272808" cy="4845532"/>
            <a:chOff x="1296840" y="1176933"/>
            <a:chExt cx="7739655" cy="5330453"/>
          </a:xfrm>
        </p:grpSpPr>
        <p:grpSp>
          <p:nvGrpSpPr>
            <p:cNvPr id="3" name="Group 2"/>
            <p:cNvGrpSpPr/>
            <p:nvPr/>
          </p:nvGrpSpPr>
          <p:grpSpPr>
            <a:xfrm>
              <a:off x="1296840" y="1628800"/>
              <a:ext cx="7739655" cy="4878586"/>
              <a:chOff x="635974" y="1250950"/>
              <a:chExt cx="8355626" cy="5454650"/>
            </a:xfrm>
          </p:grpSpPr>
          <p:cxnSp>
            <p:nvCxnSpPr>
              <p:cNvPr id="102" name="Straight Connector 101"/>
              <p:cNvCxnSpPr>
                <a:stCxn id="48156" idx="2"/>
              </p:cNvCxnSpPr>
              <p:nvPr/>
            </p:nvCxnSpPr>
            <p:spPr>
              <a:xfrm rot="5400000">
                <a:off x="4868863" y="4559300"/>
                <a:ext cx="509587" cy="4937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31" name="Rectangle 34"/>
              <p:cNvSpPr>
                <a:spLocks/>
              </p:cNvSpPr>
              <p:nvPr/>
            </p:nvSpPr>
            <p:spPr bwMode="auto">
              <a:xfrm>
                <a:off x="3352800" y="4679950"/>
                <a:ext cx="1721208" cy="24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7" bIns="0">
                <a:spAutoFit/>
              </a:bodyPr>
              <a:lstStyle/>
              <a:p>
                <a:pPr marL="38100"/>
                <a:r>
                  <a:rPr lang="en-US" sz="1400">
                    <a:solidFill>
                      <a:srgbClr val="333399"/>
                    </a:solidFill>
                    <a:latin typeface="Arial"/>
                    <a:cs typeface="Arial"/>
                    <a:sym typeface="Arial" charset="0"/>
                  </a:rPr>
                  <a:t>OpenFlow Protocol</a:t>
                </a:r>
              </a:p>
            </p:txBody>
          </p:sp>
          <p:grpSp>
            <p:nvGrpSpPr>
              <p:cNvPr id="48133" name="Group 58"/>
              <p:cNvGrpSpPr>
                <a:grpSpLocks/>
              </p:cNvGrpSpPr>
              <p:nvPr/>
            </p:nvGrpSpPr>
            <p:grpSpPr bwMode="auto">
              <a:xfrm>
                <a:off x="1143000" y="6203950"/>
                <a:ext cx="1646238" cy="501650"/>
                <a:chOff x="444500" y="5380038"/>
                <a:chExt cx="1646238" cy="501650"/>
              </a:xfrm>
            </p:grpSpPr>
            <p:grpSp>
              <p:nvGrpSpPr>
                <p:cNvPr id="48187" name="Group 14"/>
                <p:cNvGrpSpPr>
                  <a:grpSpLocks/>
                </p:cNvGrpSpPr>
                <p:nvPr/>
              </p:nvGrpSpPr>
              <p:grpSpPr bwMode="auto">
                <a:xfrm>
                  <a:off x="785813" y="5380038"/>
                  <a:ext cx="1304925" cy="501650"/>
                  <a:chOff x="0" y="0"/>
                  <a:chExt cx="1169" cy="449"/>
                </a:xfrm>
              </p:grpSpPr>
              <p:grpSp>
                <p:nvGrpSpPr>
                  <p:cNvPr id="4819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69" cy="449"/>
                    <a:chOff x="0" y="0"/>
                    <a:chExt cx="1169" cy="449"/>
                  </a:xfrm>
                </p:grpSpPr>
                <p:sp>
                  <p:nvSpPr>
                    <p:cNvPr id="48194" name="AutoShape 1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169" cy="44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</a:gdLst>
                      <a:ahLst/>
                      <a:cxnLst/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cubicBezTo>
                            <a:pt x="4835" y="0"/>
                            <a:pt x="0" y="2418"/>
                            <a:pt x="0" y="5400"/>
                          </a:cubicBezTo>
                          <a:lnTo>
                            <a:pt x="0" y="16200"/>
                          </a:lnTo>
                          <a:cubicBezTo>
                            <a:pt x="0" y="19182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9182"/>
                            <a:pt x="21600" y="16200"/>
                          </a:cubicBezTo>
                          <a:lnTo>
                            <a:pt x="21600" y="5400"/>
                          </a:lnTo>
                          <a:cubicBezTo>
                            <a:pt x="21600" y="2418"/>
                            <a:pt x="16765" y="0"/>
                            <a:pt x="10800" y="0"/>
                          </a:cubicBezTo>
                          <a:close/>
                          <a:moveTo>
                            <a:pt x="10800" y="0"/>
                          </a:moveTo>
                        </a:path>
                      </a:pathLst>
                    </a:custGeom>
                    <a:gradFill rotWithShape="0">
                      <a:gsLst>
                        <a:gs pos="0">
                          <a:srgbClr val="BBE0E3"/>
                        </a:gs>
                        <a:gs pos="100000">
                          <a:srgbClr val="566769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48195" name="Rectangle 17"/>
                    <p:cNvSpPr>
                      <a:spLocks/>
                    </p:cNvSpPr>
                    <p:nvPr/>
                  </p:nvSpPr>
                  <p:spPr bwMode="auto">
                    <a:xfrm>
                      <a:off x="0" y="116"/>
                      <a:ext cx="1168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191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69" cy="224"/>
                    <a:chOff x="0" y="0"/>
                    <a:chExt cx="1169" cy="224"/>
                  </a:xfrm>
                </p:grpSpPr>
                <p:sp>
                  <p:nvSpPr>
                    <p:cNvPr id="48192" name="AutoShape 1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169" cy="224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</a:gdLst>
                      <a:ahLst/>
                      <a:cxnLst/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cubicBezTo>
                            <a:pt x="4835" y="0"/>
                            <a:pt x="0" y="4835"/>
                            <a:pt x="0" y="10800"/>
                          </a:cubicBezTo>
                          <a:cubicBezTo>
                            <a:pt x="0" y="16765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6765"/>
                            <a:pt x="21600" y="10800"/>
                          </a:cubicBezTo>
                          <a:cubicBezTo>
                            <a:pt x="21600" y="4835"/>
                            <a:pt x="16765" y="0"/>
                            <a:pt x="10800" y="0"/>
                          </a:cubicBezTo>
                          <a:close/>
                          <a:moveTo>
                            <a:pt x="10800" y="0"/>
                          </a:moveTo>
                        </a:path>
                      </a:pathLst>
                    </a:custGeom>
                    <a:solidFill>
                      <a:srgbClr val="C8E6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48193" name="Rectangle 20"/>
                    <p:cNvSpPr>
                      <a:spLocks/>
                    </p:cNvSpPr>
                    <p:nvPr/>
                  </p:nvSpPr>
                  <p:spPr bwMode="auto">
                    <a:xfrm>
                      <a:off x="0" y="4"/>
                      <a:ext cx="1168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pic>
              <p:nvPicPr>
                <p:cNvPr id="48188" name="Picture 22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500" y="5461000"/>
                  <a:ext cx="393700" cy="344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189" name="Rectangle 12"/>
                <p:cNvSpPr>
                  <a:spLocks/>
                </p:cNvSpPr>
                <p:nvPr/>
              </p:nvSpPr>
              <p:spPr bwMode="auto">
                <a:xfrm>
                  <a:off x="999491" y="5410199"/>
                  <a:ext cx="887093" cy="412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40637" bIns="0">
                  <a:spAutoFit/>
                </a:bodyPr>
                <a:lstStyle/>
                <a:p>
                  <a:pPr marL="38100" algn="ctr"/>
                  <a:r>
                    <a:rPr lang="en-US" sz="1200">
                      <a:solidFill>
                        <a:srgbClr val="333399"/>
                      </a:solidFill>
                      <a:latin typeface="Arial"/>
                      <a:cs typeface="Arial"/>
                      <a:sym typeface="Tahoma" charset="0"/>
                    </a:rPr>
                    <a:t>OpenFlow </a:t>
                  </a:r>
                </a:p>
                <a:p>
                  <a:pPr marL="38100" algn="ctr"/>
                  <a:r>
                    <a:rPr lang="en-US" sz="1200">
                      <a:solidFill>
                        <a:srgbClr val="333399"/>
                      </a:solidFill>
                      <a:latin typeface="Arial"/>
                      <a:cs typeface="Arial"/>
                      <a:sym typeface="Tahoma" charset="0"/>
                    </a:rPr>
                    <a:t>Switch</a:t>
                  </a:r>
                </a:p>
              </p:txBody>
            </p:sp>
          </p:grpSp>
          <p:grpSp>
            <p:nvGrpSpPr>
              <p:cNvPr id="48134" name="Group 59"/>
              <p:cNvGrpSpPr>
                <a:grpSpLocks/>
              </p:cNvGrpSpPr>
              <p:nvPr/>
            </p:nvGrpSpPr>
            <p:grpSpPr bwMode="auto">
              <a:xfrm>
                <a:off x="3001963" y="6203950"/>
                <a:ext cx="1646237" cy="501650"/>
                <a:chOff x="444500" y="5380038"/>
                <a:chExt cx="1646238" cy="501650"/>
              </a:xfrm>
            </p:grpSpPr>
            <p:grpSp>
              <p:nvGrpSpPr>
                <p:cNvPr id="48178" name="Group 14"/>
                <p:cNvGrpSpPr>
                  <a:grpSpLocks/>
                </p:cNvGrpSpPr>
                <p:nvPr/>
              </p:nvGrpSpPr>
              <p:grpSpPr bwMode="auto">
                <a:xfrm>
                  <a:off x="785813" y="5380038"/>
                  <a:ext cx="1304925" cy="501650"/>
                  <a:chOff x="0" y="0"/>
                  <a:chExt cx="1169" cy="449"/>
                </a:xfrm>
              </p:grpSpPr>
              <p:grpSp>
                <p:nvGrpSpPr>
                  <p:cNvPr id="48181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69" cy="449"/>
                    <a:chOff x="0" y="0"/>
                    <a:chExt cx="1169" cy="449"/>
                  </a:xfrm>
                </p:grpSpPr>
                <p:sp>
                  <p:nvSpPr>
                    <p:cNvPr id="48185" name="AutoShape 1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169" cy="44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</a:gdLst>
                      <a:ahLst/>
                      <a:cxnLst/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cubicBezTo>
                            <a:pt x="4835" y="0"/>
                            <a:pt x="0" y="2418"/>
                            <a:pt x="0" y="5400"/>
                          </a:cubicBezTo>
                          <a:lnTo>
                            <a:pt x="0" y="16200"/>
                          </a:lnTo>
                          <a:cubicBezTo>
                            <a:pt x="0" y="19182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9182"/>
                            <a:pt x="21600" y="16200"/>
                          </a:cubicBezTo>
                          <a:lnTo>
                            <a:pt x="21600" y="5400"/>
                          </a:lnTo>
                          <a:cubicBezTo>
                            <a:pt x="21600" y="2418"/>
                            <a:pt x="16765" y="0"/>
                            <a:pt x="10800" y="0"/>
                          </a:cubicBezTo>
                          <a:close/>
                          <a:moveTo>
                            <a:pt x="10800" y="0"/>
                          </a:moveTo>
                        </a:path>
                      </a:pathLst>
                    </a:custGeom>
                    <a:gradFill rotWithShape="0">
                      <a:gsLst>
                        <a:gs pos="0">
                          <a:srgbClr val="BBE0E3"/>
                        </a:gs>
                        <a:gs pos="100000">
                          <a:srgbClr val="566769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48186" name="Rectangle 17"/>
                    <p:cNvSpPr>
                      <a:spLocks/>
                    </p:cNvSpPr>
                    <p:nvPr/>
                  </p:nvSpPr>
                  <p:spPr bwMode="auto">
                    <a:xfrm>
                      <a:off x="0" y="116"/>
                      <a:ext cx="1168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18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69" cy="224"/>
                    <a:chOff x="0" y="0"/>
                    <a:chExt cx="1169" cy="224"/>
                  </a:xfrm>
                </p:grpSpPr>
                <p:sp>
                  <p:nvSpPr>
                    <p:cNvPr id="48183" name="AutoShape 1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169" cy="224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</a:gdLst>
                      <a:ahLst/>
                      <a:cxnLst/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cubicBezTo>
                            <a:pt x="4835" y="0"/>
                            <a:pt x="0" y="4835"/>
                            <a:pt x="0" y="10800"/>
                          </a:cubicBezTo>
                          <a:cubicBezTo>
                            <a:pt x="0" y="16765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6765"/>
                            <a:pt x="21600" y="10800"/>
                          </a:cubicBezTo>
                          <a:cubicBezTo>
                            <a:pt x="21600" y="4835"/>
                            <a:pt x="16765" y="0"/>
                            <a:pt x="10800" y="0"/>
                          </a:cubicBezTo>
                          <a:close/>
                          <a:moveTo>
                            <a:pt x="10800" y="0"/>
                          </a:moveTo>
                        </a:path>
                      </a:pathLst>
                    </a:custGeom>
                    <a:solidFill>
                      <a:srgbClr val="C8E6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48184" name="Rectangle 20"/>
                    <p:cNvSpPr>
                      <a:spLocks/>
                    </p:cNvSpPr>
                    <p:nvPr/>
                  </p:nvSpPr>
                  <p:spPr bwMode="auto">
                    <a:xfrm>
                      <a:off x="0" y="4"/>
                      <a:ext cx="1168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pic>
              <p:nvPicPr>
                <p:cNvPr id="48179" name="Picture 22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500" y="5461000"/>
                  <a:ext cx="393700" cy="344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180" name="Rectangle 12"/>
                <p:cNvSpPr>
                  <a:spLocks/>
                </p:cNvSpPr>
                <p:nvPr/>
              </p:nvSpPr>
              <p:spPr bwMode="auto">
                <a:xfrm>
                  <a:off x="999491" y="5410199"/>
                  <a:ext cx="887093" cy="412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40637" bIns="0">
                  <a:spAutoFit/>
                </a:bodyPr>
                <a:lstStyle/>
                <a:p>
                  <a:pPr marL="38100" algn="ctr"/>
                  <a:r>
                    <a:rPr lang="en-US" sz="1200">
                      <a:solidFill>
                        <a:srgbClr val="333399"/>
                      </a:solidFill>
                      <a:latin typeface="Arial"/>
                      <a:cs typeface="Arial"/>
                      <a:sym typeface="Tahoma" charset="0"/>
                    </a:rPr>
                    <a:t>OpenFlow </a:t>
                  </a:r>
                </a:p>
                <a:p>
                  <a:pPr marL="38100" algn="ctr"/>
                  <a:r>
                    <a:rPr lang="en-US" sz="1200">
                      <a:solidFill>
                        <a:srgbClr val="333399"/>
                      </a:solidFill>
                      <a:latin typeface="Arial"/>
                      <a:cs typeface="Arial"/>
                      <a:sym typeface="Tahoma" charset="0"/>
                    </a:rPr>
                    <a:t>Switch</a:t>
                  </a:r>
                </a:p>
              </p:txBody>
            </p:sp>
          </p:grpSp>
          <p:grpSp>
            <p:nvGrpSpPr>
              <p:cNvPr id="48135" name="Group 69"/>
              <p:cNvGrpSpPr>
                <a:grpSpLocks/>
              </p:cNvGrpSpPr>
              <p:nvPr/>
            </p:nvGrpSpPr>
            <p:grpSpPr bwMode="auto">
              <a:xfrm>
                <a:off x="4860925" y="6203950"/>
                <a:ext cx="1646238" cy="501650"/>
                <a:chOff x="444500" y="5380038"/>
                <a:chExt cx="1646238" cy="501650"/>
              </a:xfrm>
            </p:grpSpPr>
            <p:grpSp>
              <p:nvGrpSpPr>
                <p:cNvPr id="48169" name="Group 14"/>
                <p:cNvGrpSpPr>
                  <a:grpSpLocks/>
                </p:cNvGrpSpPr>
                <p:nvPr/>
              </p:nvGrpSpPr>
              <p:grpSpPr bwMode="auto">
                <a:xfrm>
                  <a:off x="785813" y="5380038"/>
                  <a:ext cx="1304925" cy="501650"/>
                  <a:chOff x="0" y="0"/>
                  <a:chExt cx="1169" cy="449"/>
                </a:xfrm>
              </p:grpSpPr>
              <p:grpSp>
                <p:nvGrpSpPr>
                  <p:cNvPr id="4817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69" cy="449"/>
                    <a:chOff x="0" y="0"/>
                    <a:chExt cx="1169" cy="449"/>
                  </a:xfrm>
                </p:grpSpPr>
                <p:sp>
                  <p:nvSpPr>
                    <p:cNvPr id="48176" name="AutoShape 1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169" cy="449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</a:gdLst>
                      <a:ahLst/>
                      <a:cxnLst/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cubicBezTo>
                            <a:pt x="4835" y="0"/>
                            <a:pt x="0" y="2418"/>
                            <a:pt x="0" y="5400"/>
                          </a:cubicBezTo>
                          <a:lnTo>
                            <a:pt x="0" y="16200"/>
                          </a:lnTo>
                          <a:cubicBezTo>
                            <a:pt x="0" y="19182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9182"/>
                            <a:pt x="21600" y="16200"/>
                          </a:cubicBezTo>
                          <a:lnTo>
                            <a:pt x="21600" y="5400"/>
                          </a:lnTo>
                          <a:cubicBezTo>
                            <a:pt x="21600" y="2418"/>
                            <a:pt x="16765" y="0"/>
                            <a:pt x="10800" y="0"/>
                          </a:cubicBezTo>
                          <a:close/>
                          <a:moveTo>
                            <a:pt x="10800" y="0"/>
                          </a:moveTo>
                        </a:path>
                      </a:pathLst>
                    </a:custGeom>
                    <a:gradFill rotWithShape="0">
                      <a:gsLst>
                        <a:gs pos="0">
                          <a:srgbClr val="BBE0E3"/>
                        </a:gs>
                        <a:gs pos="100000">
                          <a:srgbClr val="566769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48177" name="Rectangle 17"/>
                    <p:cNvSpPr>
                      <a:spLocks/>
                    </p:cNvSpPr>
                    <p:nvPr/>
                  </p:nvSpPr>
                  <p:spPr bwMode="auto">
                    <a:xfrm>
                      <a:off x="0" y="116"/>
                      <a:ext cx="1168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173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169" cy="224"/>
                    <a:chOff x="0" y="0"/>
                    <a:chExt cx="1169" cy="224"/>
                  </a:xfrm>
                </p:grpSpPr>
                <p:sp>
                  <p:nvSpPr>
                    <p:cNvPr id="48174" name="AutoShape 1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169" cy="224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</a:gdLst>
                      <a:ahLst/>
                      <a:cxnLst/>
                      <a:rect l="T0" t="T1" r="T2" b="T3"/>
                      <a:pathLst>
                        <a:path w="21600" h="21600">
                          <a:moveTo>
                            <a:pt x="10800" y="0"/>
                          </a:moveTo>
                          <a:cubicBezTo>
                            <a:pt x="4835" y="0"/>
                            <a:pt x="0" y="4835"/>
                            <a:pt x="0" y="10800"/>
                          </a:cubicBezTo>
                          <a:cubicBezTo>
                            <a:pt x="0" y="16765"/>
                            <a:pt x="4835" y="21600"/>
                            <a:pt x="10800" y="21600"/>
                          </a:cubicBezTo>
                          <a:cubicBezTo>
                            <a:pt x="16765" y="21600"/>
                            <a:pt x="21600" y="16765"/>
                            <a:pt x="21600" y="10800"/>
                          </a:cubicBezTo>
                          <a:cubicBezTo>
                            <a:pt x="21600" y="4835"/>
                            <a:pt x="16765" y="0"/>
                            <a:pt x="10800" y="0"/>
                          </a:cubicBezTo>
                          <a:close/>
                          <a:moveTo>
                            <a:pt x="10800" y="0"/>
                          </a:moveTo>
                        </a:path>
                      </a:pathLst>
                    </a:custGeom>
                    <a:solidFill>
                      <a:srgbClr val="C8E6E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48175" name="Rectangle 20"/>
                    <p:cNvSpPr>
                      <a:spLocks/>
                    </p:cNvSpPr>
                    <p:nvPr/>
                  </p:nvSpPr>
                  <p:spPr bwMode="auto">
                    <a:xfrm>
                      <a:off x="0" y="4"/>
                      <a:ext cx="1168" cy="2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/>
                    <a:p>
                      <a:endParaRPr lang="en-US" sz="140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pic>
              <p:nvPicPr>
                <p:cNvPr id="48170" name="Picture 22"/>
                <p:cNvPicPr>
                  <a:picLocks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4500" y="5461000"/>
                  <a:ext cx="393700" cy="3444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171" name="Rectangle 12"/>
                <p:cNvSpPr>
                  <a:spLocks/>
                </p:cNvSpPr>
                <p:nvPr/>
              </p:nvSpPr>
              <p:spPr bwMode="auto">
                <a:xfrm>
                  <a:off x="999491" y="5410199"/>
                  <a:ext cx="887093" cy="4129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40637" bIns="0">
                  <a:spAutoFit/>
                </a:bodyPr>
                <a:lstStyle/>
                <a:p>
                  <a:pPr marL="38100" algn="ctr"/>
                  <a:r>
                    <a:rPr lang="en-US" sz="1200">
                      <a:solidFill>
                        <a:srgbClr val="333399"/>
                      </a:solidFill>
                      <a:latin typeface="Arial"/>
                      <a:cs typeface="Arial"/>
                      <a:sym typeface="Tahoma" charset="0"/>
                    </a:rPr>
                    <a:t>OpenFlow </a:t>
                  </a:r>
                </a:p>
                <a:p>
                  <a:pPr marL="38100" algn="ctr"/>
                  <a:r>
                    <a:rPr lang="en-US" sz="1200">
                      <a:solidFill>
                        <a:srgbClr val="333399"/>
                      </a:solidFill>
                      <a:latin typeface="Arial"/>
                      <a:cs typeface="Arial"/>
                      <a:sym typeface="Tahoma" charset="0"/>
                    </a:rPr>
                    <a:t>Switch</a:t>
                  </a:r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 rot="10800000" flipV="1">
                <a:off x="2141538" y="5746750"/>
                <a:ext cx="525462" cy="4873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6200000" flipH="1">
                <a:off x="3740150" y="5973763"/>
                <a:ext cx="504825" cy="158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257800" y="5746750"/>
                <a:ext cx="601663" cy="4873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48155" idx="2"/>
              </p:cNvCxnSpPr>
              <p:nvPr/>
            </p:nvCxnSpPr>
            <p:spPr>
              <a:xfrm rot="16200000" flipH="1">
                <a:off x="2977356" y="4456907"/>
                <a:ext cx="509587" cy="6985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2184206" y="5020366"/>
                <a:ext cx="3601123" cy="709338"/>
                <a:chOff x="0" y="0"/>
                <a:chExt cx="3000" cy="664"/>
              </a:xfrm>
              <a:solidFill>
                <a:srgbClr val="FFFFFF"/>
              </a:solidFill>
            </p:grpSpPr>
            <p:sp>
              <p:nvSpPr>
                <p:cNvPr id="94248" name="Rectangle 41"/>
                <p:cNvSpPr>
                  <a:spLocks/>
                </p:cNvSpPr>
                <p:nvPr/>
              </p:nvSpPr>
              <p:spPr bwMode="auto">
                <a:xfrm>
                  <a:off x="33" y="224"/>
                  <a:ext cx="2936" cy="216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>
                    <a:defRPr/>
                  </a:pPr>
                  <a:endParaRPr lang="en-US" sz="1400"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94247" name="AutoShape 40"/>
                <p:cNvSpPr>
                  <a:spLocks/>
                </p:cNvSpPr>
                <p:nvPr/>
              </p:nvSpPr>
              <p:spPr bwMode="auto">
                <a:xfrm>
                  <a:off x="0" y="0"/>
                  <a:ext cx="3000" cy="664"/>
                </a:xfrm>
                <a:prstGeom prst="roundRect">
                  <a:avLst>
                    <a:gd name="adj" fmla="val 11718"/>
                  </a:avLst>
                </a:prstGeom>
                <a:grp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defRPr/>
                  </a:pPr>
                  <a:r>
                    <a:rPr lang="en-US" sz="1400" dirty="0">
                      <a:latin typeface="Arial"/>
                      <a:ea typeface="+mn-ea"/>
                      <a:cs typeface="Arial"/>
                    </a:rPr>
                    <a:t>Network Administrator’s</a:t>
                  </a:r>
                </a:p>
                <a:p>
                  <a:pPr algn="ctr">
                    <a:defRPr/>
                  </a:pPr>
                  <a:r>
                    <a:rPr lang="en-US" sz="1400" dirty="0" err="1">
                      <a:latin typeface="Arial"/>
                      <a:ea typeface="+mn-ea"/>
                      <a:cs typeface="Arial"/>
                    </a:rPr>
                    <a:t>FlowVisor</a:t>
                  </a:r>
                  <a:endParaRPr lang="en-US" sz="1400" dirty="0">
                    <a:latin typeface="Arial"/>
                    <a:ea typeface="+mn-ea"/>
                    <a:cs typeface="Arial"/>
                  </a:endParaRPr>
                </a:p>
              </p:txBody>
            </p:sp>
          </p:grpSp>
          <p:sp>
            <p:nvSpPr>
              <p:cNvPr id="48141" name="Rectangle 34"/>
              <p:cNvSpPr>
                <a:spLocks/>
              </p:cNvSpPr>
              <p:nvPr/>
            </p:nvSpPr>
            <p:spPr bwMode="auto">
              <a:xfrm>
                <a:off x="3200400" y="5821363"/>
                <a:ext cx="1721208" cy="240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7" bIns="0">
                <a:spAutoFit/>
              </a:bodyPr>
              <a:lstStyle/>
              <a:p>
                <a:pPr marL="38100"/>
                <a:r>
                  <a:rPr lang="en-US" sz="1400">
                    <a:solidFill>
                      <a:srgbClr val="333399"/>
                    </a:solidFill>
                    <a:latin typeface="Arial"/>
                    <a:cs typeface="Arial"/>
                    <a:sym typeface="Arial" charset="0"/>
                  </a:rPr>
                  <a:t>OpenFlow Protocol</a:t>
                </a:r>
              </a:p>
            </p:txBody>
          </p:sp>
          <p:pic>
            <p:nvPicPr>
              <p:cNvPr id="48142" name="Picture 4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0" y="3765550"/>
                <a:ext cx="911225" cy="91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5" name="Straight Connector 114"/>
              <p:cNvCxnSpPr/>
              <p:nvPr/>
            </p:nvCxnSpPr>
            <p:spPr>
              <a:xfrm>
                <a:off x="1295400" y="4527550"/>
                <a:ext cx="889000" cy="84772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44" name="TextBox 112"/>
              <p:cNvSpPr txBox="1">
                <a:spLocks noChangeArrowheads="1"/>
              </p:cNvSpPr>
              <p:nvPr/>
            </p:nvSpPr>
            <p:spPr bwMode="auto">
              <a:xfrm>
                <a:off x="635974" y="4527550"/>
                <a:ext cx="990239" cy="722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200">
                    <a:latin typeface="Arial"/>
                    <a:cs typeface="Arial"/>
                  </a:rPr>
                  <a:t>Production</a:t>
                </a:r>
              </a:p>
              <a:p>
                <a:pPr algn="ctr" eaLnBrk="1" hangingPunct="1"/>
                <a:r>
                  <a:rPr lang="en-US" sz="1200">
                    <a:latin typeface="Arial"/>
                    <a:cs typeface="Arial"/>
                  </a:rPr>
                  <a:t>Network</a:t>
                </a:r>
              </a:p>
              <a:p>
                <a:pPr algn="ctr" eaLnBrk="1" hangingPunct="1"/>
                <a:r>
                  <a:rPr lang="en-US" sz="1200">
                    <a:latin typeface="Arial"/>
                    <a:cs typeface="Arial"/>
                  </a:rPr>
                  <a:t>Controller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752600" y="3232150"/>
                <a:ext cx="762000" cy="609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48155" idx="0"/>
              </p:cNvCxnSpPr>
              <p:nvPr/>
            </p:nvCxnSpPr>
            <p:spPr>
              <a:xfrm rot="16200000" flipH="1">
                <a:off x="2470150" y="3429000"/>
                <a:ext cx="609600" cy="2159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rot="16200000" flipH="1">
                <a:off x="4381500" y="3270250"/>
                <a:ext cx="609600" cy="533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48156" idx="0"/>
                <a:endCxn id="48158" idx="2"/>
              </p:cNvCxnSpPr>
              <p:nvPr/>
            </p:nvCxnSpPr>
            <p:spPr>
              <a:xfrm rot="5400000" flipH="1" flipV="1">
                <a:off x="5205413" y="3268663"/>
                <a:ext cx="738187" cy="4079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16200000" flipV="1">
                <a:off x="5105400" y="2089150"/>
                <a:ext cx="381000" cy="22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150" name="Picture 4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2375" y="2546350"/>
                <a:ext cx="911225" cy="91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51" name="Picture 4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2975" y="2549525"/>
                <a:ext cx="911225" cy="91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52" name="Picture 4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2400" y="2546350"/>
                <a:ext cx="911225" cy="91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53" name="Picture 4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1327150"/>
                <a:ext cx="911225" cy="91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54" name="Picture 4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1200" y="1250950"/>
                <a:ext cx="911225" cy="91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55" name="AutoShape 40"/>
              <p:cNvSpPr>
                <a:spLocks/>
              </p:cNvSpPr>
              <p:nvPr/>
            </p:nvSpPr>
            <p:spPr bwMode="auto">
              <a:xfrm>
                <a:off x="2108200" y="3841750"/>
                <a:ext cx="1549400" cy="709613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>
                    <a:latin typeface="Arial"/>
                    <a:cs typeface="Arial"/>
                  </a:rPr>
                  <a:t>Alices</a:t>
                </a:r>
                <a:r>
                  <a:rPr lang="ja-JP" altLang="en-US" sz="1400">
                    <a:latin typeface="Arial"/>
                    <a:cs typeface="Arial"/>
                  </a:rPr>
                  <a:t>’</a:t>
                </a:r>
                <a:r>
                  <a:rPr lang="en-US" sz="1400">
                    <a:latin typeface="Arial"/>
                    <a:cs typeface="Arial"/>
                  </a:rPr>
                  <a:t>s </a:t>
                </a:r>
              </a:p>
              <a:p>
                <a:pPr algn="ctr"/>
                <a:r>
                  <a:rPr lang="en-US" sz="1400">
                    <a:latin typeface="Arial"/>
                    <a:cs typeface="Arial"/>
                  </a:rPr>
                  <a:t>FlowVisor</a:t>
                </a:r>
              </a:p>
            </p:txBody>
          </p:sp>
          <p:sp>
            <p:nvSpPr>
              <p:cNvPr id="48156" name="AutoShape 40"/>
              <p:cNvSpPr>
                <a:spLocks/>
              </p:cNvSpPr>
              <p:nvPr/>
            </p:nvSpPr>
            <p:spPr bwMode="auto">
              <a:xfrm>
                <a:off x="4595813" y="3841750"/>
                <a:ext cx="1549400" cy="709613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>
                    <a:latin typeface="Arial"/>
                    <a:cs typeface="Arial"/>
                  </a:rPr>
                  <a:t>GENI</a:t>
                </a:r>
                <a:r>
                  <a:rPr lang="ja-JP" altLang="en-US" sz="1400">
                    <a:latin typeface="Arial"/>
                    <a:cs typeface="Arial"/>
                  </a:rPr>
                  <a:t>’</a:t>
                </a:r>
                <a:r>
                  <a:rPr lang="en-US" sz="1400">
                    <a:latin typeface="Arial"/>
                    <a:cs typeface="Arial"/>
                  </a:rPr>
                  <a:t>s </a:t>
                </a:r>
              </a:p>
              <a:p>
                <a:pPr algn="ctr"/>
                <a:r>
                  <a:rPr lang="en-US" sz="1400">
                    <a:latin typeface="Arial"/>
                    <a:cs typeface="Arial"/>
                  </a:rPr>
                  <a:t>FlowVisor</a:t>
                </a:r>
              </a:p>
            </p:txBody>
          </p:sp>
          <p:grpSp>
            <p:nvGrpSpPr>
              <p:cNvPr id="15" name="Group 141"/>
              <p:cNvGrpSpPr>
                <a:grpSpLocks/>
              </p:cNvGrpSpPr>
              <p:nvPr/>
            </p:nvGrpSpPr>
            <p:grpSpPr bwMode="auto">
              <a:xfrm>
                <a:off x="6019800" y="1860550"/>
                <a:ext cx="2971800" cy="2690813"/>
                <a:chOff x="6019800" y="1860550"/>
                <a:chExt cx="2971800" cy="2690538"/>
              </a:xfrm>
            </p:grpSpPr>
            <p:cxnSp>
              <p:nvCxnSpPr>
                <p:cNvPr id="106" name="Curved Connector 105"/>
                <p:cNvCxnSpPr/>
                <p:nvPr/>
              </p:nvCxnSpPr>
              <p:spPr>
                <a:xfrm rot="5400000">
                  <a:off x="7086674" y="2546222"/>
                  <a:ext cx="1447652" cy="1143000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Cloud 108"/>
                <p:cNvSpPr/>
                <p:nvPr/>
              </p:nvSpPr>
              <p:spPr>
                <a:xfrm>
                  <a:off x="7848600" y="1860550"/>
                  <a:ext cx="1143000" cy="685730"/>
                </a:xfrm>
                <a:prstGeom prst="cloud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Arial"/>
                      <a:cs typeface="Arial"/>
                    </a:rPr>
                    <a:t>GENI</a:t>
                  </a:r>
                </a:p>
              </p:txBody>
            </p:sp>
            <p:cxnSp>
              <p:nvCxnSpPr>
                <p:cNvPr id="111" name="Straight Connector 110"/>
                <p:cNvCxnSpPr>
                  <a:stCxn id="48156" idx="3"/>
                  <a:endCxn id="48168" idx="1"/>
                </p:cNvCxnSpPr>
                <p:nvPr/>
              </p:nvCxnSpPr>
              <p:spPr>
                <a:xfrm>
                  <a:off x="6145213" y="4195524"/>
                  <a:ext cx="153987" cy="15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rot="5400000" flipH="1" flipV="1">
                  <a:off x="5905523" y="2051019"/>
                  <a:ext cx="457153" cy="2286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168" name="AutoShape 40"/>
                <p:cNvSpPr>
                  <a:spLocks/>
                </p:cNvSpPr>
                <p:nvPr/>
              </p:nvSpPr>
              <p:spPr bwMode="auto">
                <a:xfrm>
                  <a:off x="6298917" y="3841750"/>
                  <a:ext cx="2235483" cy="709338"/>
                </a:xfrm>
                <a:prstGeom prst="roundRect">
                  <a:avLst>
                    <a:gd name="adj" fmla="val 11718"/>
                  </a:avLst>
                </a:prstGeom>
                <a:solidFill>
                  <a:srgbClr val="FFFFFF"/>
                </a:solidFill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400">
                      <a:latin typeface="Arial"/>
                      <a:cs typeface="Arial"/>
                    </a:rPr>
                    <a:t>GENI </a:t>
                  </a:r>
                </a:p>
                <a:p>
                  <a:pPr algn="ctr"/>
                  <a:r>
                    <a:rPr lang="en-US" sz="1400">
                      <a:latin typeface="Arial"/>
                      <a:cs typeface="Arial"/>
                    </a:rPr>
                    <a:t>Aggregate Manager</a:t>
                  </a:r>
                </a:p>
              </p:txBody>
            </p:sp>
          </p:grpSp>
          <p:sp>
            <p:nvSpPr>
              <p:cNvPr id="48158" name="AutoShape 40"/>
              <p:cNvSpPr>
                <a:spLocks/>
              </p:cNvSpPr>
              <p:nvPr/>
            </p:nvSpPr>
            <p:spPr bwMode="auto">
              <a:xfrm>
                <a:off x="5003800" y="2393950"/>
                <a:ext cx="1549400" cy="709613"/>
              </a:xfrm>
              <a:prstGeom prst="roundRect">
                <a:avLst>
                  <a:gd name="adj" fmla="val 11718"/>
                </a:avLst>
              </a:prstGeom>
              <a:solidFill>
                <a:srgbClr val="FFFFFF"/>
              </a:solidFill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>
                    <a:latin typeface="Arial"/>
                    <a:cs typeface="Arial"/>
                  </a:rPr>
                  <a:t>Bob</a:t>
                </a:r>
                <a:r>
                  <a:rPr lang="ja-JP" altLang="en-US" sz="1400">
                    <a:latin typeface="Arial"/>
                    <a:cs typeface="Arial"/>
                  </a:rPr>
                  <a:t>’</a:t>
                </a:r>
                <a:r>
                  <a:rPr lang="en-US" sz="1400">
                    <a:latin typeface="Arial"/>
                    <a:cs typeface="Arial"/>
                  </a:rPr>
                  <a:t>s </a:t>
                </a:r>
              </a:p>
              <a:p>
                <a:pPr algn="ctr"/>
                <a:r>
                  <a:rPr lang="en-US" sz="1400">
                    <a:latin typeface="Arial"/>
                    <a:cs typeface="Arial"/>
                  </a:rPr>
                  <a:t>FlowVisor</a:t>
                </a:r>
              </a:p>
            </p:txBody>
          </p:sp>
          <p:sp>
            <p:nvSpPr>
              <p:cNvPr id="48159" name="TextBox 136"/>
              <p:cNvSpPr txBox="1">
                <a:spLocks noChangeArrowheads="1"/>
              </p:cNvSpPr>
              <p:nvPr/>
            </p:nvSpPr>
            <p:spPr bwMode="auto">
              <a:xfrm>
                <a:off x="1216459" y="2089150"/>
                <a:ext cx="888134" cy="516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200">
                    <a:latin typeface="Arial"/>
                    <a:cs typeface="Arial"/>
                  </a:rPr>
                  <a:t>Learning </a:t>
                </a:r>
              </a:p>
              <a:p>
                <a:pPr algn="ctr" eaLnBrk="1" hangingPunct="1"/>
                <a:r>
                  <a:rPr lang="en-US" sz="1200">
                    <a:latin typeface="Arial"/>
                    <a:cs typeface="Arial"/>
                  </a:rPr>
                  <a:t>switch</a:t>
                </a:r>
              </a:p>
            </p:txBody>
          </p:sp>
          <p:sp>
            <p:nvSpPr>
              <p:cNvPr id="48160" name="TextBox 137"/>
              <p:cNvSpPr txBox="1">
                <a:spLocks noChangeArrowheads="1"/>
              </p:cNvSpPr>
              <p:nvPr/>
            </p:nvSpPr>
            <p:spPr bwMode="auto">
              <a:xfrm>
                <a:off x="2133600" y="2206625"/>
                <a:ext cx="1064652" cy="309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Arial"/>
                    <a:cs typeface="Arial"/>
                  </a:rPr>
                  <a:t>Mobile VMs</a:t>
                </a:r>
              </a:p>
            </p:txBody>
          </p:sp>
          <p:sp>
            <p:nvSpPr>
              <p:cNvPr id="48161" name="TextBox 138"/>
              <p:cNvSpPr txBox="1">
                <a:spLocks noChangeArrowheads="1"/>
              </p:cNvSpPr>
              <p:nvPr/>
            </p:nvSpPr>
            <p:spPr bwMode="auto">
              <a:xfrm>
                <a:off x="3906838" y="2209800"/>
                <a:ext cx="927938" cy="309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latin typeface="Arial"/>
                    <a:cs typeface="Arial"/>
                  </a:rPr>
                  <a:t>New BGP</a:t>
                </a:r>
              </a:p>
            </p:txBody>
          </p:sp>
        </p:grpSp>
        <p:sp>
          <p:nvSpPr>
            <p:cNvPr id="48162" name="TextBox 139"/>
            <p:cNvSpPr txBox="1">
              <a:spLocks noChangeArrowheads="1"/>
            </p:cNvSpPr>
            <p:nvPr/>
          </p:nvSpPr>
          <p:spPr bwMode="auto">
            <a:xfrm>
              <a:off x="3849465" y="1248941"/>
              <a:ext cx="10134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dirty="0" err="1">
                  <a:latin typeface="Arial"/>
                  <a:cs typeface="Arial"/>
                </a:rPr>
                <a:t>WiMax-WiFi</a:t>
              </a:r>
              <a:endParaRPr lang="en-US" sz="1200" dirty="0">
                <a:latin typeface="Arial"/>
                <a:cs typeface="Arial"/>
              </a:endParaRPr>
            </a:p>
            <a:p>
              <a:pPr algn="ctr" eaLnBrk="1" hangingPunct="1"/>
              <a:r>
                <a:rPr lang="en-US" sz="1200" dirty="0">
                  <a:latin typeface="Arial"/>
                  <a:cs typeface="Arial"/>
                </a:rPr>
                <a:t>Handover</a:t>
              </a:r>
            </a:p>
          </p:txBody>
        </p:sp>
        <p:sp>
          <p:nvSpPr>
            <p:cNvPr id="48163" name="TextBox 140"/>
            <p:cNvSpPr txBox="1">
              <a:spLocks noChangeArrowheads="1"/>
            </p:cNvSpPr>
            <p:nvPr/>
          </p:nvSpPr>
          <p:spPr bwMode="auto">
            <a:xfrm>
              <a:off x="6655642" y="1176933"/>
              <a:ext cx="12802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>
                  <a:latin typeface="Arial"/>
                  <a:cs typeface="Arial"/>
                </a:rPr>
                <a:t>Tricast Lossless</a:t>
              </a:r>
            </a:p>
            <a:p>
              <a:pPr algn="ctr" eaLnBrk="1" hangingPunct="1"/>
              <a:r>
                <a:rPr lang="en-US" sz="1200">
                  <a:latin typeface="Arial"/>
                  <a:cs typeface="Arial"/>
                </a:rPr>
                <a:t>Handover</a:t>
              </a:r>
            </a:p>
          </p:txBody>
        </p:sp>
      </p:grpSp>
      <p:sp>
        <p:nvSpPr>
          <p:cNvPr id="71" name="Rectangle 59"/>
          <p:cNvSpPr>
            <a:spLocks/>
          </p:cNvSpPr>
          <p:nvPr/>
        </p:nvSpPr>
        <p:spPr bwMode="auto">
          <a:xfrm>
            <a:off x="179512" y="278581"/>
            <a:ext cx="82327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81277" bIns="0" anchor="ctr"/>
          <a:lstStyle/>
          <a:p>
            <a:pPr marL="38100"/>
            <a:r>
              <a:rPr lang="en-US" sz="4400" b="1" dirty="0" err="1" smtClean="0">
                <a:solidFill>
                  <a:srgbClr val="000090"/>
                </a:solidFill>
                <a:latin typeface="Arial"/>
                <a:cs typeface="Arial"/>
                <a:sym typeface="Helvetica" charset="0"/>
              </a:rPr>
              <a:t>FlowVisor</a:t>
            </a:r>
            <a:endParaRPr lang="en-US" sz="4400" b="1" dirty="0">
              <a:solidFill>
                <a:srgbClr val="000090"/>
              </a:solidFill>
              <a:latin typeface="Arial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5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7451725" cy="647700"/>
          </a:xfrm>
        </p:spPr>
        <p:txBody>
          <a:bodyPr/>
          <a:lstStyle/>
          <a:p>
            <a:r>
              <a:rPr lang="en-US" sz="4400" dirty="0" smtClean="0">
                <a:latin typeface="Arial"/>
                <a:ea typeface="ＭＳ Ｐゴシック" charset="0"/>
                <a:cs typeface="Arial"/>
              </a:rPr>
              <a:t>NOX: </a:t>
            </a:r>
            <a:r>
              <a:rPr lang="en-US" sz="3200" dirty="0" smtClean="0">
                <a:latin typeface="Arial"/>
                <a:ea typeface="ＭＳ Ｐゴシック" charset="0"/>
                <a:cs typeface="Arial"/>
              </a:rPr>
              <a:t>A Network OS for </a:t>
            </a:r>
            <a:r>
              <a:rPr lang="en-US" sz="3200" dirty="0" err="1" smtClean="0">
                <a:latin typeface="Arial"/>
                <a:ea typeface="ＭＳ Ｐゴシック" charset="0"/>
                <a:cs typeface="Arial"/>
              </a:rPr>
              <a:t>OpenFlow</a:t>
            </a:r>
            <a:endParaRPr lang="en-US" sz="2000" dirty="0">
              <a:latin typeface="Arial"/>
              <a:ea typeface="ＭＳ Ｐゴシック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6840760" cy="269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3645024"/>
            <a:ext cx="5381880" cy="313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open system?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Data Center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8435" name="Group 320"/>
          <p:cNvGrpSpPr>
            <a:grpSpLocks/>
          </p:cNvGrpSpPr>
          <p:nvPr/>
        </p:nvGrpSpPr>
        <p:grpSpPr bwMode="auto">
          <a:xfrm>
            <a:off x="2438400" y="1489075"/>
            <a:ext cx="4191000" cy="2286000"/>
            <a:chOff x="609600" y="3200400"/>
            <a:chExt cx="4191000" cy="2286000"/>
          </a:xfrm>
        </p:grpSpPr>
        <p:sp>
          <p:nvSpPr>
            <p:cNvPr id="5" name="Rectangle 4"/>
            <p:cNvSpPr/>
            <p:nvPr/>
          </p:nvSpPr>
          <p:spPr>
            <a:xfrm>
              <a:off x="609600" y="3200400"/>
              <a:ext cx="4191000" cy="227965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440" name="Group 165"/>
            <p:cNvGrpSpPr>
              <a:grpSpLocks/>
            </p:cNvGrpSpPr>
            <p:nvPr/>
          </p:nvGrpSpPr>
          <p:grpSpPr bwMode="auto">
            <a:xfrm>
              <a:off x="1251465" y="4191934"/>
              <a:ext cx="431843" cy="327679"/>
              <a:chOff x="1980958" y="685526"/>
              <a:chExt cx="1446777" cy="1492345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1979233" y="688505"/>
                <a:ext cx="1446633" cy="1489366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722" name="Group 167"/>
              <p:cNvGrpSpPr>
                <a:grpSpLocks/>
              </p:cNvGrpSpPr>
              <p:nvPr/>
            </p:nvGrpSpPr>
            <p:grpSpPr bwMode="auto">
              <a:xfrm>
                <a:off x="2057380" y="836615"/>
                <a:ext cx="1188518" cy="1295018"/>
                <a:chOff x="2285967" y="1063890"/>
                <a:chExt cx="2359850" cy="2366088"/>
              </a:xfrm>
            </p:grpSpPr>
            <p:cxnSp>
              <p:nvCxnSpPr>
                <p:cNvPr id="68" name="Straight Arrow Connector 67"/>
                <p:cNvCxnSpPr>
                  <a:stCxn id="76" idx="7"/>
                </p:cNvCxnSpPr>
                <p:nvPr/>
              </p:nvCxnSpPr>
              <p:spPr>
                <a:xfrm rot="5400000" flipH="1" flipV="1">
                  <a:off x="3846635" y="1337732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rot="16200000" flipV="1">
                  <a:off x="2537181" y="1337732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rot="5400000">
                  <a:off x="2537181" y="2486963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16200000" flipH="1">
                  <a:off x="3846635" y="2539802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76" idx="6"/>
                </p:cNvCxnSpPr>
                <p:nvPr/>
              </p:nvCxnSpPr>
              <p:spPr>
                <a:xfrm>
                  <a:off x="3957704" y="2246339"/>
                  <a:ext cx="68640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>
                  <a:off x="2268086" y="2219920"/>
                  <a:ext cx="68640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rot="5400000" flipH="1">
                  <a:off x="3087574" y="1415455"/>
                  <a:ext cx="673686" cy="1056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rot="16200000" flipH="1" flipV="1">
                  <a:off x="3086249" y="3091754"/>
                  <a:ext cx="68690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/>
                <p:cNvSpPr/>
                <p:nvPr/>
              </p:nvSpPr>
              <p:spPr>
                <a:xfrm>
                  <a:off x="2954490" y="1757579"/>
                  <a:ext cx="1003214" cy="990725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41" name="Group 153"/>
            <p:cNvGrpSpPr>
              <a:grpSpLocks/>
            </p:cNvGrpSpPr>
            <p:nvPr/>
          </p:nvGrpSpPr>
          <p:grpSpPr bwMode="auto">
            <a:xfrm>
              <a:off x="1138195" y="4254220"/>
              <a:ext cx="431843" cy="327679"/>
              <a:chOff x="1981001" y="685499"/>
              <a:chExt cx="1446777" cy="1492345"/>
            </a:xfrm>
          </p:grpSpPr>
          <p:sp>
            <p:nvSpPr>
              <p:cNvPr id="55" name="Cube 54"/>
              <p:cNvSpPr/>
              <p:nvPr/>
            </p:nvSpPr>
            <p:spPr>
              <a:xfrm>
                <a:off x="1981145" y="686774"/>
                <a:ext cx="1446633" cy="1489366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711" name="Group 155"/>
              <p:cNvGrpSpPr>
                <a:grpSpLocks/>
              </p:cNvGrpSpPr>
              <p:nvPr/>
            </p:nvGrpSpPr>
            <p:grpSpPr bwMode="auto">
              <a:xfrm>
                <a:off x="2057424" y="836589"/>
                <a:ext cx="1188518" cy="1295018"/>
                <a:chOff x="2286053" y="1063841"/>
                <a:chExt cx="2359850" cy="2366087"/>
              </a:xfrm>
            </p:grpSpPr>
            <p:cxnSp>
              <p:nvCxnSpPr>
                <p:cNvPr id="57" name="Straight Arrow Connector 56"/>
                <p:cNvCxnSpPr>
                  <a:stCxn id="65" idx="7"/>
                </p:cNvCxnSpPr>
                <p:nvPr/>
              </p:nvCxnSpPr>
              <p:spPr>
                <a:xfrm rot="5400000" flipH="1" flipV="1">
                  <a:off x="3850426" y="1334571"/>
                  <a:ext cx="528384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rot="16200000" flipV="1">
                  <a:off x="2551536" y="1334570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rot="5400000">
                  <a:off x="2551536" y="2483810"/>
                  <a:ext cx="528384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rot="16200000" flipH="1">
                  <a:off x="3850426" y="2536649"/>
                  <a:ext cx="528384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65" idx="6"/>
                </p:cNvCxnSpPr>
                <p:nvPr/>
              </p:nvCxnSpPr>
              <p:spPr>
                <a:xfrm>
                  <a:off x="3961495" y="2243177"/>
                  <a:ext cx="68641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2282441" y="2216758"/>
                  <a:ext cx="68640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rot="5400000" flipH="1">
                  <a:off x="3084765" y="1405694"/>
                  <a:ext cx="686899" cy="10557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16200000" flipH="1" flipV="1">
                  <a:off x="3090040" y="3088592"/>
                  <a:ext cx="686899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2968845" y="1754426"/>
                  <a:ext cx="992650" cy="990716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42" name="Group 141"/>
            <p:cNvGrpSpPr>
              <a:grpSpLocks/>
            </p:cNvGrpSpPr>
            <p:nvPr/>
          </p:nvGrpSpPr>
          <p:grpSpPr bwMode="auto">
            <a:xfrm>
              <a:off x="1024924" y="4316506"/>
              <a:ext cx="431843" cy="327679"/>
              <a:chOff x="1981044" y="685472"/>
              <a:chExt cx="1446777" cy="1492345"/>
            </a:xfrm>
          </p:grpSpPr>
          <p:sp>
            <p:nvSpPr>
              <p:cNvPr id="44" name="Cube 43"/>
              <p:cNvSpPr/>
              <p:nvPr/>
            </p:nvSpPr>
            <p:spPr>
              <a:xfrm>
                <a:off x="1983057" y="685048"/>
                <a:ext cx="1446633" cy="1489366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700" name="Group 143"/>
              <p:cNvGrpSpPr>
                <a:grpSpLocks/>
              </p:cNvGrpSpPr>
              <p:nvPr/>
            </p:nvGrpSpPr>
            <p:grpSpPr bwMode="auto">
              <a:xfrm>
                <a:off x="2057465" y="836558"/>
                <a:ext cx="1188517" cy="1295007"/>
                <a:chOff x="2286138" y="1063795"/>
                <a:chExt cx="2359850" cy="2366094"/>
              </a:xfrm>
            </p:grpSpPr>
            <p:cxnSp>
              <p:nvCxnSpPr>
                <p:cNvPr id="46" name="Straight Arrow Connector 45"/>
                <p:cNvCxnSpPr>
                  <a:stCxn id="54" idx="7"/>
                </p:cNvCxnSpPr>
                <p:nvPr/>
              </p:nvCxnSpPr>
              <p:spPr>
                <a:xfrm rot="5400000" flipH="1" flipV="1">
                  <a:off x="3854227" y="1331435"/>
                  <a:ext cx="528389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rot="16200000" flipV="1">
                  <a:off x="2555330" y="1331435"/>
                  <a:ext cx="528389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 rot="5400000">
                  <a:off x="2555330" y="2480678"/>
                  <a:ext cx="528389" cy="60193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rot="16200000" flipH="1">
                  <a:off x="3854227" y="2533516"/>
                  <a:ext cx="528389" cy="60192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>
                  <a:stCxn id="54" idx="6"/>
                </p:cNvCxnSpPr>
                <p:nvPr/>
              </p:nvCxnSpPr>
              <p:spPr>
                <a:xfrm>
                  <a:off x="3965298" y="2240048"/>
                  <a:ext cx="696967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2286238" y="2213628"/>
                  <a:ext cx="68641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rot="5400000" flipH="1">
                  <a:off x="3088558" y="1402549"/>
                  <a:ext cx="686906" cy="1056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rot="16200000" flipH="1" flipV="1">
                  <a:off x="3093840" y="3085471"/>
                  <a:ext cx="686906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2972648" y="1751284"/>
                  <a:ext cx="992650" cy="990734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12" name="Straight Connector 11"/>
            <p:cNvCxnSpPr>
              <a:stCxn id="33" idx="0"/>
            </p:cNvCxnSpPr>
            <p:nvPr/>
          </p:nvCxnSpPr>
          <p:spPr bwMode="auto">
            <a:xfrm rot="5400000" flipH="1" flipV="1">
              <a:off x="1170781" y="3650457"/>
              <a:ext cx="701675" cy="754062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3" idx="7"/>
              <a:endCxn id="295" idx="2"/>
            </p:cNvCxnSpPr>
            <p:nvPr/>
          </p:nvCxnSpPr>
          <p:spPr bwMode="auto">
            <a:xfrm rot="5400000" flipH="1" flipV="1">
              <a:off x="1835944" y="2934494"/>
              <a:ext cx="906462" cy="2247900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445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35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6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80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7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225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8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071" y="5031471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9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917" y="5031472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762" y="5031472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1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126223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2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446" y="5126223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3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291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4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137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5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982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6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828" y="5126224"/>
              <a:ext cx="334008" cy="360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Straight Connector 25"/>
            <p:cNvCxnSpPr>
              <a:stCxn id="43" idx="3"/>
            </p:cNvCxnSpPr>
            <p:nvPr/>
          </p:nvCxnSpPr>
          <p:spPr bwMode="auto">
            <a:xfrm rot="5400000">
              <a:off x="705644" y="4677569"/>
              <a:ext cx="434975" cy="2714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43" idx="4"/>
            </p:cNvCxnSpPr>
            <p:nvPr/>
          </p:nvCxnSpPr>
          <p:spPr bwMode="auto">
            <a:xfrm rot="5400000">
              <a:off x="825500" y="4743450"/>
              <a:ext cx="417513" cy="157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3" idx="4"/>
            </p:cNvCxnSpPr>
            <p:nvPr/>
          </p:nvCxnSpPr>
          <p:spPr bwMode="auto">
            <a:xfrm rot="5400000">
              <a:off x="894556" y="4812507"/>
              <a:ext cx="417513" cy="190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43" idx="4"/>
            </p:cNvCxnSpPr>
            <p:nvPr/>
          </p:nvCxnSpPr>
          <p:spPr bwMode="auto">
            <a:xfrm rot="16200000" flipH="1">
              <a:off x="964406" y="4761707"/>
              <a:ext cx="417513" cy="120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3" idx="5"/>
            </p:cNvCxnSpPr>
            <p:nvPr/>
          </p:nvCxnSpPr>
          <p:spPr bwMode="auto">
            <a:xfrm rot="16200000" flipH="1">
              <a:off x="1036637" y="4724401"/>
              <a:ext cx="434975" cy="177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3" idx="6"/>
            </p:cNvCxnSpPr>
            <p:nvPr/>
          </p:nvCxnSpPr>
          <p:spPr bwMode="auto">
            <a:xfrm>
              <a:off x="1185863" y="4554538"/>
              <a:ext cx="325437" cy="476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be 32"/>
            <p:cNvSpPr/>
            <p:nvPr/>
          </p:nvSpPr>
          <p:spPr bwMode="auto">
            <a:xfrm>
              <a:off x="911225" y="4378325"/>
              <a:ext cx="431800" cy="328613"/>
            </a:xfrm>
            <a:prstGeom prst="cube">
              <a:avLst>
                <a:gd name="adj" fmla="val 8788"/>
              </a:avLst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" name="Straight Arrow Connector 34"/>
            <p:cNvCxnSpPr>
              <a:stCxn id="43" idx="7"/>
            </p:cNvCxnSpPr>
            <p:nvPr/>
          </p:nvCxnSpPr>
          <p:spPr bwMode="auto">
            <a:xfrm rot="5400000" flipH="1" flipV="1">
              <a:off x="1177132" y="4434681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16200000" flipV="1">
              <a:off x="983457" y="4434681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rot="5400000">
              <a:off x="983457" y="4572794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rot="16200000" flipH="1">
              <a:off x="1177132" y="4579144"/>
              <a:ext cx="63500" cy="90487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3" idx="6"/>
            </p:cNvCxnSpPr>
            <p:nvPr/>
          </p:nvCxnSpPr>
          <p:spPr bwMode="auto">
            <a:xfrm>
              <a:off x="1185863" y="4554538"/>
              <a:ext cx="103187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935038" y="4549775"/>
              <a:ext cx="103187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 bwMode="auto">
            <a:xfrm rot="5400000" flipH="1">
              <a:off x="1065213" y="4452938"/>
              <a:ext cx="82550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rot="16200000" flipH="1" flipV="1">
              <a:off x="1065213" y="4654550"/>
              <a:ext cx="82550" cy="0"/>
            </a:xfrm>
            <a:prstGeom prst="straightConnector1">
              <a:avLst/>
            </a:prstGeom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1038225" y="4494213"/>
              <a:ext cx="147638" cy="119062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473" name="Group 179"/>
            <p:cNvGrpSpPr>
              <a:grpSpLocks/>
            </p:cNvGrpSpPr>
            <p:nvPr/>
          </p:nvGrpSpPr>
          <p:grpSpPr bwMode="auto">
            <a:xfrm>
              <a:off x="2261458" y="4188549"/>
              <a:ext cx="431843" cy="327679"/>
              <a:chOff x="1981250" y="685672"/>
              <a:chExt cx="1446975" cy="1492308"/>
            </a:xfrm>
          </p:grpSpPr>
          <p:sp>
            <p:nvSpPr>
              <p:cNvPr id="135" name="Cube 134"/>
              <p:cNvSpPr/>
              <p:nvPr/>
            </p:nvSpPr>
            <p:spPr>
              <a:xfrm>
                <a:off x="1983696" y="682375"/>
                <a:ext cx="1446831" cy="1496562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89" name="Group 237"/>
              <p:cNvGrpSpPr>
                <a:grpSpLocks/>
              </p:cNvGrpSpPr>
              <p:nvPr/>
            </p:nvGrpSpPr>
            <p:grpSpPr bwMode="auto">
              <a:xfrm>
                <a:off x="2057683" y="836752"/>
                <a:ext cx="1188677" cy="1294983"/>
                <a:chOff x="2286570" y="1064145"/>
                <a:chExt cx="2360170" cy="2366031"/>
              </a:xfrm>
            </p:grpSpPr>
            <p:cxnSp>
              <p:nvCxnSpPr>
                <p:cNvPr id="137" name="Straight Arrow Connector 136"/>
                <p:cNvCxnSpPr>
                  <a:stCxn id="145" idx="7"/>
                </p:cNvCxnSpPr>
                <p:nvPr/>
              </p:nvCxnSpPr>
              <p:spPr>
                <a:xfrm rot="5400000" flipH="1" flipV="1">
                  <a:off x="3861056" y="1321191"/>
                  <a:ext cx="528372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rot="16200000" flipV="1">
                  <a:off x="2556703" y="1326473"/>
                  <a:ext cx="528372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rot="5400000">
                  <a:off x="2556703" y="2475686"/>
                  <a:ext cx="528372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rot="16200000" flipH="1">
                  <a:off x="3854450" y="2529847"/>
                  <a:ext cx="541577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45" idx="6"/>
                </p:cNvCxnSpPr>
                <p:nvPr/>
              </p:nvCxnSpPr>
              <p:spPr>
                <a:xfrm>
                  <a:off x="3966814" y="2248321"/>
                  <a:ext cx="697064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 flipH="1">
                  <a:off x="2287528" y="2208689"/>
                  <a:ext cx="686499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rot="5400000" flipH="1">
                  <a:off x="3090019" y="1397644"/>
                  <a:ext cx="686883" cy="10558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 rot="16200000" flipH="1" flipV="1">
                  <a:off x="3088688" y="3100322"/>
                  <a:ext cx="700088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2974027" y="1746368"/>
                  <a:ext cx="992788" cy="1003906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74" name="Group 180"/>
            <p:cNvGrpSpPr>
              <a:grpSpLocks/>
            </p:cNvGrpSpPr>
            <p:nvPr/>
          </p:nvGrpSpPr>
          <p:grpSpPr bwMode="auto">
            <a:xfrm>
              <a:off x="2148188" y="4250835"/>
              <a:ext cx="431843" cy="327679"/>
              <a:chOff x="1981242" y="685637"/>
              <a:chExt cx="1446975" cy="1492308"/>
            </a:xfrm>
          </p:grpSpPr>
          <p:sp>
            <p:nvSpPr>
              <p:cNvPr id="124" name="Cube 123"/>
              <p:cNvSpPr/>
              <p:nvPr/>
            </p:nvSpPr>
            <p:spPr>
              <a:xfrm>
                <a:off x="1980237" y="687869"/>
                <a:ext cx="1446831" cy="1489330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78" name="Group 226"/>
              <p:cNvGrpSpPr>
                <a:grpSpLocks/>
              </p:cNvGrpSpPr>
              <p:nvPr/>
            </p:nvGrpSpPr>
            <p:grpSpPr bwMode="auto">
              <a:xfrm>
                <a:off x="2057675" y="836720"/>
                <a:ext cx="1188676" cy="1294986"/>
                <a:chOff x="2286554" y="1064082"/>
                <a:chExt cx="2360169" cy="2366030"/>
              </a:xfrm>
            </p:grpSpPr>
            <p:cxnSp>
              <p:nvCxnSpPr>
                <p:cNvPr id="126" name="Straight Arrow Connector 125"/>
                <p:cNvCxnSpPr>
                  <a:stCxn id="134" idx="7"/>
                </p:cNvCxnSpPr>
                <p:nvPr/>
              </p:nvCxnSpPr>
              <p:spPr>
                <a:xfrm rot="5400000" flipH="1" flipV="1">
                  <a:off x="3848904" y="1336504"/>
                  <a:ext cx="528371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rot="16200000" flipV="1">
                  <a:off x="2544552" y="1331221"/>
                  <a:ext cx="528371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/>
                <p:cNvCxnSpPr/>
                <p:nvPr/>
              </p:nvCxnSpPr>
              <p:spPr>
                <a:xfrm rot="5400000">
                  <a:off x="2544552" y="2480433"/>
                  <a:ext cx="528371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rot="16200000" flipH="1">
                  <a:off x="3848904" y="2538553"/>
                  <a:ext cx="528371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>
                  <a:stCxn id="134" idx="6"/>
                </p:cNvCxnSpPr>
                <p:nvPr/>
              </p:nvCxnSpPr>
              <p:spPr>
                <a:xfrm>
                  <a:off x="3959945" y="2245137"/>
                  <a:ext cx="686505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H="1">
                  <a:off x="2270095" y="2218719"/>
                  <a:ext cx="69706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rot="5400000" flipH="1">
                  <a:off x="3083150" y="1407674"/>
                  <a:ext cx="686883" cy="10558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rot="16200000" flipH="1" flipV="1">
                  <a:off x="3088425" y="3090532"/>
                  <a:ext cx="68688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Oval 133"/>
                <p:cNvSpPr/>
                <p:nvPr/>
              </p:nvSpPr>
              <p:spPr>
                <a:xfrm>
                  <a:off x="2967158" y="1756398"/>
                  <a:ext cx="992787" cy="990692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75" name="Group 181"/>
            <p:cNvGrpSpPr>
              <a:grpSpLocks/>
            </p:cNvGrpSpPr>
            <p:nvPr/>
          </p:nvGrpSpPr>
          <p:grpSpPr bwMode="auto">
            <a:xfrm>
              <a:off x="2034917" y="4313121"/>
              <a:ext cx="431843" cy="327679"/>
              <a:chOff x="1981233" y="685604"/>
              <a:chExt cx="1446975" cy="1492308"/>
            </a:xfrm>
          </p:grpSpPr>
          <p:sp>
            <p:nvSpPr>
              <p:cNvPr id="113" name="Cube 112"/>
              <p:cNvSpPr/>
              <p:nvPr/>
            </p:nvSpPr>
            <p:spPr>
              <a:xfrm>
                <a:off x="1982097" y="686137"/>
                <a:ext cx="1446831" cy="1489330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67" name="Group 215"/>
              <p:cNvGrpSpPr>
                <a:grpSpLocks/>
              </p:cNvGrpSpPr>
              <p:nvPr/>
            </p:nvGrpSpPr>
            <p:grpSpPr bwMode="auto">
              <a:xfrm>
                <a:off x="2057667" y="836686"/>
                <a:ext cx="1188677" cy="1294982"/>
                <a:chOff x="2286537" y="1064021"/>
                <a:chExt cx="2360170" cy="2366031"/>
              </a:xfrm>
            </p:grpSpPr>
            <p:cxnSp>
              <p:nvCxnSpPr>
                <p:cNvPr id="115" name="Straight Arrow Connector 114"/>
                <p:cNvCxnSpPr>
                  <a:stCxn id="123" idx="7"/>
                </p:cNvCxnSpPr>
                <p:nvPr/>
              </p:nvCxnSpPr>
              <p:spPr>
                <a:xfrm rot="5400000" flipH="1" flipV="1">
                  <a:off x="3852606" y="1333349"/>
                  <a:ext cx="528373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 rot="16200000" flipV="1">
                  <a:off x="2553529" y="1333350"/>
                  <a:ext cx="528373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 rot="5400000">
                  <a:off x="2553529" y="2482558"/>
                  <a:ext cx="528373" cy="602013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rot="16200000" flipH="1">
                  <a:off x="3852606" y="2535394"/>
                  <a:ext cx="528373" cy="602006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>
                  <a:stCxn id="123" idx="6"/>
                </p:cNvCxnSpPr>
                <p:nvPr/>
              </p:nvCxnSpPr>
              <p:spPr>
                <a:xfrm>
                  <a:off x="3963648" y="2241986"/>
                  <a:ext cx="686499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284355" y="2215567"/>
                  <a:ext cx="686505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rot="5400000" flipH="1">
                  <a:off x="3086844" y="1404511"/>
                  <a:ext cx="686885" cy="10565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rot="16200000" flipH="1" flipV="1">
                  <a:off x="3092127" y="3087383"/>
                  <a:ext cx="686885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Oval 122"/>
                <p:cNvSpPr/>
                <p:nvPr/>
              </p:nvSpPr>
              <p:spPr>
                <a:xfrm>
                  <a:off x="2970860" y="1753236"/>
                  <a:ext cx="992788" cy="990704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cxnSp>
          <p:nvCxnSpPr>
            <p:cNvPr id="81" name="Straight Connector 80"/>
            <p:cNvCxnSpPr/>
            <p:nvPr/>
          </p:nvCxnSpPr>
          <p:spPr bwMode="auto">
            <a:xfrm rot="16200000" flipV="1">
              <a:off x="1732756" y="3953669"/>
              <a:ext cx="669925" cy="173038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295" idx="4"/>
            </p:cNvCxnSpPr>
            <p:nvPr/>
          </p:nvCxnSpPr>
          <p:spPr bwMode="auto">
            <a:xfrm rot="5400000" flipH="1" flipV="1">
              <a:off x="2450306" y="3429794"/>
              <a:ext cx="803275" cy="1354138"/>
            </a:xfrm>
            <a:prstGeom prst="line">
              <a:avLst/>
            </a:prstGeom>
            <a:ln w="762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478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9522" y="5028074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79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348" y="5028075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0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175" y="5028075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1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002" y="5028075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2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829" y="5028076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3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655" y="5028076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4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593" y="5122829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5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420" y="5122829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6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247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7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073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8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900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89" name="Picture 20"/>
            <p:cNvPicPr>
              <a:picLocks noChangeArrowheads="1"/>
            </p:cNvPicPr>
            <p:nvPr/>
          </p:nvPicPr>
          <p:blipFill>
            <a:blip r:embed="rId2" cstate="print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726" y="5122830"/>
              <a:ext cx="333963" cy="36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95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5" name="Straight Connector 94"/>
            <p:cNvCxnSpPr/>
            <p:nvPr/>
          </p:nvCxnSpPr>
          <p:spPr bwMode="auto">
            <a:xfrm rot="5400000">
              <a:off x="1716881" y="4674395"/>
              <a:ext cx="434975" cy="271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 bwMode="auto">
            <a:xfrm rot="5400000">
              <a:off x="1835150" y="4740275"/>
              <a:ext cx="417513" cy="1571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rot="5400000">
              <a:off x="1904206" y="4809332"/>
              <a:ext cx="417513" cy="190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 rot="16200000" flipH="1">
              <a:off x="1974056" y="4758532"/>
              <a:ext cx="417513" cy="1206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auto">
            <a:xfrm rot="16200000" flipH="1">
              <a:off x="2047081" y="4720432"/>
              <a:ext cx="434975" cy="1793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auto">
            <a:xfrm>
              <a:off x="2195513" y="4551363"/>
              <a:ext cx="325437" cy="4762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96" name="Group 202"/>
            <p:cNvGrpSpPr>
              <a:grpSpLocks/>
            </p:cNvGrpSpPr>
            <p:nvPr/>
          </p:nvGrpSpPr>
          <p:grpSpPr bwMode="auto">
            <a:xfrm>
              <a:off x="1921647" y="4375407"/>
              <a:ext cx="431843" cy="327679"/>
              <a:chOff x="1981225" y="685571"/>
              <a:chExt cx="1446975" cy="1492308"/>
            </a:xfrm>
          </p:grpSpPr>
          <p:sp>
            <p:nvSpPr>
              <p:cNvPr id="102" name="Cube 101"/>
              <p:cNvSpPr/>
              <p:nvPr/>
            </p:nvSpPr>
            <p:spPr>
              <a:xfrm>
                <a:off x="1978638" y="684401"/>
                <a:ext cx="1452152" cy="1496562"/>
              </a:xfrm>
              <a:prstGeom prst="cube">
                <a:avLst>
                  <a:gd name="adj" fmla="val 8788"/>
                </a:avLst>
              </a:prstGeom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656" name="Group 204"/>
              <p:cNvGrpSpPr>
                <a:grpSpLocks/>
              </p:cNvGrpSpPr>
              <p:nvPr/>
            </p:nvGrpSpPr>
            <p:grpSpPr bwMode="auto">
              <a:xfrm>
                <a:off x="2057658" y="836651"/>
                <a:ext cx="1188676" cy="1294977"/>
                <a:chOff x="2286521" y="1063964"/>
                <a:chExt cx="2360169" cy="2366038"/>
              </a:xfrm>
            </p:grpSpPr>
            <p:cxnSp>
              <p:nvCxnSpPr>
                <p:cNvPr id="104" name="Straight Arrow Connector 103"/>
                <p:cNvCxnSpPr>
                  <a:stCxn id="112" idx="7"/>
                </p:cNvCxnSpPr>
                <p:nvPr/>
              </p:nvCxnSpPr>
              <p:spPr>
                <a:xfrm rot="5400000" flipH="1" flipV="1">
                  <a:off x="3861575" y="1324901"/>
                  <a:ext cx="528377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/>
                <p:cNvCxnSpPr/>
                <p:nvPr/>
              </p:nvCxnSpPr>
              <p:spPr>
                <a:xfrm rot="16200000" flipV="1">
                  <a:off x="2546659" y="1319627"/>
                  <a:ext cx="528377" cy="623129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rot="5400000">
                  <a:off x="2540053" y="2475457"/>
                  <a:ext cx="541582" cy="623129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rot="16200000" flipH="1">
                  <a:off x="3854968" y="2546775"/>
                  <a:ext cx="541590" cy="612571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12" idx="6"/>
                </p:cNvCxnSpPr>
                <p:nvPr/>
              </p:nvCxnSpPr>
              <p:spPr>
                <a:xfrm>
                  <a:off x="3967337" y="2252038"/>
                  <a:ext cx="69706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2266928" y="2212406"/>
                  <a:ext cx="697063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rot="5400000" flipH="1">
                  <a:off x="3085255" y="1406635"/>
                  <a:ext cx="68689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rot="16200000" flipH="1" flipV="1">
                  <a:off x="3085255" y="3110646"/>
                  <a:ext cx="686890" cy="0"/>
                </a:xfrm>
                <a:prstGeom prst="straightConnector1">
                  <a:avLst/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2963991" y="1750080"/>
                  <a:ext cx="1003345" cy="1017121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18497" name="Group 247"/>
            <p:cNvGrpSpPr>
              <a:grpSpLocks/>
            </p:cNvGrpSpPr>
            <p:nvPr/>
          </p:nvGrpSpPr>
          <p:grpSpPr bwMode="auto">
            <a:xfrm>
              <a:off x="2064808" y="3676043"/>
              <a:ext cx="1639273" cy="1803587"/>
              <a:chOff x="-1141546" y="1865825"/>
              <a:chExt cx="3309002" cy="4230163"/>
            </a:xfrm>
          </p:grpSpPr>
          <p:grpSp>
            <p:nvGrpSpPr>
              <p:cNvPr id="18587" name="Group 248"/>
              <p:cNvGrpSpPr>
                <a:grpSpLocks/>
              </p:cNvGrpSpPr>
              <p:nvPr/>
            </p:nvGrpSpPr>
            <p:grpSpPr bwMode="auto">
              <a:xfrm>
                <a:off x="1295747" y="3059925"/>
                <a:ext cx="871709" cy="768543"/>
                <a:chOff x="1981775" y="684380"/>
                <a:chExt cx="1447225" cy="1492635"/>
              </a:xfrm>
            </p:grpSpPr>
            <p:sp>
              <p:nvSpPr>
                <p:cNvPr id="204" name="Cube 203"/>
                <p:cNvSpPr/>
                <p:nvPr/>
              </p:nvSpPr>
              <p:spPr>
                <a:xfrm>
                  <a:off x="1980434" y="696501"/>
                  <a:ext cx="1447081" cy="1482427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45" name="Group 306"/>
                <p:cNvGrpSpPr>
                  <a:grpSpLocks/>
                </p:cNvGrpSpPr>
                <p:nvPr/>
              </p:nvGrpSpPr>
              <p:grpSpPr bwMode="auto">
                <a:xfrm>
                  <a:off x="2058222" y="835496"/>
                  <a:ext cx="1188889" cy="1295263"/>
                  <a:chOff x="2287635" y="1061850"/>
                  <a:chExt cx="2360585" cy="2366544"/>
                </a:xfrm>
              </p:grpSpPr>
              <p:cxnSp>
                <p:nvCxnSpPr>
                  <p:cNvPr id="206" name="Straight Arrow Connector 205"/>
                  <p:cNvCxnSpPr>
                    <a:stCxn id="214" idx="7"/>
                  </p:cNvCxnSpPr>
                  <p:nvPr/>
                </p:nvCxnSpPr>
                <p:spPr>
                  <a:xfrm rot="5400000" flipH="1" flipV="1">
                    <a:off x="3849573" y="1352416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Arrow Connector 206"/>
                  <p:cNvCxnSpPr/>
                  <p:nvPr/>
                </p:nvCxnSpPr>
                <p:spPr>
                  <a:xfrm rot="16200000" flipV="1">
                    <a:off x="2544998" y="1347132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Arrow Connector 207"/>
                  <p:cNvCxnSpPr/>
                  <p:nvPr/>
                </p:nvCxnSpPr>
                <p:spPr>
                  <a:xfrm rot="5400000">
                    <a:off x="2544998" y="2496597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rot="16200000" flipH="1">
                    <a:off x="3849573" y="2554730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Arrow Connector 209"/>
                  <p:cNvCxnSpPr>
                    <a:stCxn id="214" idx="6"/>
                  </p:cNvCxnSpPr>
                  <p:nvPr/>
                </p:nvCxnSpPr>
                <p:spPr>
                  <a:xfrm>
                    <a:off x="3960646" y="2261235"/>
                    <a:ext cx="68662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Arrow Connector 210"/>
                  <p:cNvCxnSpPr/>
                  <p:nvPr/>
                </p:nvCxnSpPr>
                <p:spPr>
                  <a:xfrm flipH="1">
                    <a:off x="2270507" y="2234810"/>
                    <a:ext cx="69718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Arrow Connector 211"/>
                  <p:cNvCxnSpPr/>
                  <p:nvPr/>
                </p:nvCxnSpPr>
                <p:spPr>
                  <a:xfrm rot="5400000" flipH="1">
                    <a:off x="3083684" y="1423586"/>
                    <a:ext cx="687034" cy="1056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Arrow Connector 212"/>
                  <p:cNvCxnSpPr/>
                  <p:nvPr/>
                </p:nvCxnSpPr>
                <p:spPr>
                  <a:xfrm rot="16200000" flipH="1" flipV="1">
                    <a:off x="3088961" y="3106815"/>
                    <a:ext cx="687034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Oval 213"/>
                  <p:cNvSpPr/>
                  <p:nvPr/>
                </p:nvSpPr>
                <p:spPr>
                  <a:xfrm>
                    <a:off x="2967690" y="1772387"/>
                    <a:ext cx="992957" cy="9909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88" name="Group 249"/>
              <p:cNvGrpSpPr>
                <a:grpSpLocks/>
              </p:cNvGrpSpPr>
              <p:nvPr/>
            </p:nvGrpSpPr>
            <p:grpSpPr bwMode="auto">
              <a:xfrm>
                <a:off x="1067102" y="3206012"/>
                <a:ext cx="871709" cy="768543"/>
                <a:chOff x="1981700" y="684409"/>
                <a:chExt cx="1447225" cy="1492635"/>
              </a:xfrm>
            </p:grpSpPr>
            <p:sp>
              <p:nvSpPr>
                <p:cNvPr id="193" name="Cube 192"/>
                <p:cNvSpPr/>
                <p:nvPr/>
              </p:nvSpPr>
              <p:spPr>
                <a:xfrm>
                  <a:off x="1982226" y="687598"/>
                  <a:ext cx="1447081" cy="1489656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34" name="Group 295"/>
                <p:cNvGrpSpPr>
                  <a:grpSpLocks/>
                </p:cNvGrpSpPr>
                <p:nvPr/>
              </p:nvGrpSpPr>
              <p:grpSpPr bwMode="auto">
                <a:xfrm>
                  <a:off x="2058148" y="835525"/>
                  <a:ext cx="1188889" cy="1295264"/>
                  <a:chOff x="2287487" y="1061903"/>
                  <a:chExt cx="2360585" cy="2366545"/>
                </a:xfrm>
              </p:grpSpPr>
              <p:cxnSp>
                <p:nvCxnSpPr>
                  <p:cNvPr id="195" name="Straight Arrow Connector 194"/>
                  <p:cNvCxnSpPr>
                    <a:stCxn id="203" idx="7"/>
                  </p:cNvCxnSpPr>
                  <p:nvPr/>
                </p:nvCxnSpPr>
                <p:spPr>
                  <a:xfrm rot="5400000" flipH="1" flipV="1">
                    <a:off x="3853131" y="1349364"/>
                    <a:ext cx="528488" cy="60210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Arrow Connector 195"/>
                  <p:cNvCxnSpPr/>
                  <p:nvPr/>
                </p:nvCxnSpPr>
                <p:spPr>
                  <a:xfrm rot="16200000" flipV="1">
                    <a:off x="2553833" y="1349365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Arrow Connector 196"/>
                  <p:cNvCxnSpPr/>
                  <p:nvPr/>
                </p:nvCxnSpPr>
                <p:spPr>
                  <a:xfrm rot="5400000">
                    <a:off x="2553833" y="2485614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Arrow Connector 197"/>
                  <p:cNvCxnSpPr/>
                  <p:nvPr/>
                </p:nvCxnSpPr>
                <p:spPr>
                  <a:xfrm rot="16200000" flipH="1">
                    <a:off x="3853131" y="2538462"/>
                    <a:ext cx="528488" cy="60210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>
                    <a:stCxn id="203" idx="6"/>
                  </p:cNvCxnSpPr>
                  <p:nvPr/>
                </p:nvCxnSpPr>
                <p:spPr>
                  <a:xfrm>
                    <a:off x="3964205" y="2244967"/>
                    <a:ext cx="68661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2284626" y="2218543"/>
                    <a:ext cx="68662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rot="5400000" flipH="1">
                    <a:off x="3087236" y="1420527"/>
                    <a:ext cx="687035" cy="1056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Arrow Connector 201"/>
                  <p:cNvCxnSpPr/>
                  <p:nvPr/>
                </p:nvCxnSpPr>
                <p:spPr>
                  <a:xfrm rot="16200000" flipH="1" flipV="1">
                    <a:off x="3092519" y="3090548"/>
                    <a:ext cx="68703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Oval 202"/>
                  <p:cNvSpPr/>
                  <p:nvPr/>
                </p:nvSpPr>
                <p:spPr>
                  <a:xfrm>
                    <a:off x="2971248" y="1769328"/>
                    <a:ext cx="992957" cy="97770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89" name="Group 250"/>
              <p:cNvGrpSpPr>
                <a:grpSpLocks/>
              </p:cNvGrpSpPr>
              <p:nvPr/>
            </p:nvGrpSpPr>
            <p:grpSpPr bwMode="auto">
              <a:xfrm>
                <a:off x="838456" y="3352099"/>
                <a:ext cx="871709" cy="768543"/>
                <a:chOff x="1981625" y="684438"/>
                <a:chExt cx="1447225" cy="1492635"/>
              </a:xfrm>
            </p:grpSpPr>
            <p:sp>
              <p:nvSpPr>
                <p:cNvPr id="182" name="Cube 181"/>
                <p:cNvSpPr/>
                <p:nvPr/>
              </p:nvSpPr>
              <p:spPr>
                <a:xfrm>
                  <a:off x="1984025" y="685928"/>
                  <a:ext cx="1436441" cy="1504119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23" name="Group 284"/>
                <p:cNvGrpSpPr>
                  <a:grpSpLocks/>
                </p:cNvGrpSpPr>
                <p:nvPr/>
              </p:nvGrpSpPr>
              <p:grpSpPr bwMode="auto">
                <a:xfrm>
                  <a:off x="2058072" y="835555"/>
                  <a:ext cx="1188889" cy="1295261"/>
                  <a:chOff x="2287339" y="1061956"/>
                  <a:chExt cx="2360584" cy="2366545"/>
                </a:xfrm>
              </p:grpSpPr>
              <p:cxnSp>
                <p:nvCxnSpPr>
                  <p:cNvPr id="184" name="Straight Arrow Connector 183"/>
                  <p:cNvCxnSpPr>
                    <a:stCxn id="192" idx="7"/>
                  </p:cNvCxnSpPr>
                  <p:nvPr/>
                </p:nvCxnSpPr>
                <p:spPr>
                  <a:xfrm rot="5400000" flipH="1" flipV="1">
                    <a:off x="3839533" y="1339707"/>
                    <a:ext cx="541698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Arrow Connector 184"/>
                  <p:cNvCxnSpPr/>
                  <p:nvPr/>
                </p:nvCxnSpPr>
                <p:spPr>
                  <a:xfrm rot="16200000" flipV="1">
                    <a:off x="2550803" y="1339707"/>
                    <a:ext cx="541698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Arrow Connector 185"/>
                  <p:cNvCxnSpPr/>
                  <p:nvPr/>
                </p:nvCxnSpPr>
                <p:spPr>
                  <a:xfrm rot="5400000">
                    <a:off x="2557411" y="2495776"/>
                    <a:ext cx="528490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Arrow Connector 186"/>
                  <p:cNvCxnSpPr/>
                  <p:nvPr/>
                </p:nvCxnSpPr>
                <p:spPr>
                  <a:xfrm rot="16200000" flipH="1">
                    <a:off x="3839533" y="2555234"/>
                    <a:ext cx="541698" cy="602108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/>
                  <p:cNvCxnSpPr>
                    <a:stCxn id="192" idx="6"/>
                  </p:cNvCxnSpPr>
                  <p:nvPr/>
                </p:nvCxnSpPr>
                <p:spPr>
                  <a:xfrm>
                    <a:off x="3957215" y="2268345"/>
                    <a:ext cx="68661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Arrow Connector 188"/>
                  <p:cNvCxnSpPr/>
                  <p:nvPr/>
                </p:nvCxnSpPr>
                <p:spPr>
                  <a:xfrm flipH="1">
                    <a:off x="2288204" y="2228704"/>
                    <a:ext cx="68661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Arrow Connector 189"/>
                  <p:cNvCxnSpPr/>
                  <p:nvPr/>
                </p:nvCxnSpPr>
                <p:spPr>
                  <a:xfrm rot="5400000" flipH="1">
                    <a:off x="3078921" y="1416153"/>
                    <a:ext cx="700253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Arrow Connector 190"/>
                  <p:cNvCxnSpPr/>
                  <p:nvPr/>
                </p:nvCxnSpPr>
                <p:spPr>
                  <a:xfrm rot="16200000" flipH="1" flipV="1">
                    <a:off x="3085529" y="3113929"/>
                    <a:ext cx="68703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2" name="Oval 191"/>
                  <p:cNvSpPr/>
                  <p:nvPr/>
                </p:nvSpPr>
                <p:spPr>
                  <a:xfrm>
                    <a:off x="2974819" y="1766279"/>
                    <a:ext cx="982396" cy="100413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cxnSp>
            <p:nvCxnSpPr>
              <p:cNvPr id="150" name="Straight Connector 149"/>
              <p:cNvCxnSpPr>
                <a:stCxn id="171" idx="0"/>
              </p:cNvCxnSpPr>
              <p:nvPr/>
            </p:nvCxnSpPr>
            <p:spPr>
              <a:xfrm rot="16200000" flipV="1">
                <a:off x="-845533" y="1572305"/>
                <a:ext cx="1630827" cy="2220713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81" idx="7"/>
                <a:endCxn id="295" idx="4"/>
              </p:cNvCxnSpPr>
              <p:nvPr/>
            </p:nvCxnSpPr>
            <p:spPr>
              <a:xfrm rot="5400000" flipH="1" flipV="1">
                <a:off x="528095" y="2524865"/>
                <a:ext cx="1876568" cy="695376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592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87" y="502919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3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770" y="502919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4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954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5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138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6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322" y="502919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7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505" y="502920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8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525138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99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85" y="525138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0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69" y="525138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1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552" y="525138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2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0736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0919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4" name="Straight Connector 163"/>
              <p:cNvCxnSpPr>
                <a:stCxn id="181" idx="3"/>
              </p:cNvCxnSpPr>
              <p:nvPr/>
            </p:nvCxnSpPr>
            <p:spPr>
              <a:xfrm rot="5400000">
                <a:off x="124973" y="4246152"/>
                <a:ext cx="1016475" cy="54796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>
                <a:stCxn id="181" idx="4"/>
              </p:cNvCxnSpPr>
              <p:nvPr/>
            </p:nvCxnSpPr>
            <p:spPr>
              <a:xfrm rot="5400000">
                <a:off x="364700" y="4380129"/>
                <a:ext cx="979242" cy="31724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181" idx="4"/>
              </p:cNvCxnSpPr>
              <p:nvPr/>
            </p:nvCxnSpPr>
            <p:spPr>
              <a:xfrm rot="5400000">
                <a:off x="505698" y="4521127"/>
                <a:ext cx="979242" cy="35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>
                <a:stCxn id="181" idx="4"/>
              </p:cNvCxnSpPr>
              <p:nvPr/>
            </p:nvCxnSpPr>
            <p:spPr>
              <a:xfrm rot="16200000" flipH="1">
                <a:off x="645093" y="4416983"/>
                <a:ext cx="979242" cy="24354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>
                <a:stCxn id="181" idx="5"/>
              </p:cNvCxnSpPr>
              <p:nvPr/>
            </p:nvCxnSpPr>
            <p:spPr>
              <a:xfrm rot="16200000" flipH="1">
                <a:off x="791508" y="4339081"/>
                <a:ext cx="1016475" cy="3621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81" idx="6"/>
              </p:cNvCxnSpPr>
              <p:nvPr/>
            </p:nvCxnSpPr>
            <p:spPr>
              <a:xfrm>
                <a:off x="1163554" y="3911368"/>
                <a:ext cx="653717" cy="111700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10" name="Group 271"/>
              <p:cNvGrpSpPr>
                <a:grpSpLocks/>
              </p:cNvGrpSpPr>
              <p:nvPr/>
            </p:nvGrpSpPr>
            <p:grpSpPr bwMode="auto">
              <a:xfrm>
                <a:off x="609812" y="3498185"/>
                <a:ext cx="871709" cy="768543"/>
                <a:chOff x="1981552" y="684465"/>
                <a:chExt cx="1447225" cy="1492635"/>
              </a:xfrm>
            </p:grpSpPr>
            <p:sp>
              <p:nvSpPr>
                <p:cNvPr id="171" name="Cube 170"/>
                <p:cNvSpPr/>
                <p:nvPr/>
              </p:nvSpPr>
              <p:spPr>
                <a:xfrm>
                  <a:off x="1980500" y="684251"/>
                  <a:ext cx="1447081" cy="1504119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612" name="Group 273"/>
                <p:cNvGrpSpPr>
                  <a:grpSpLocks/>
                </p:cNvGrpSpPr>
                <p:nvPr/>
              </p:nvGrpSpPr>
              <p:grpSpPr bwMode="auto">
                <a:xfrm>
                  <a:off x="2057999" y="835582"/>
                  <a:ext cx="1188889" cy="1295264"/>
                  <a:chOff x="2287194" y="1062006"/>
                  <a:chExt cx="2360584" cy="2366545"/>
                </a:xfrm>
              </p:grpSpPr>
              <p:cxnSp>
                <p:nvCxnSpPr>
                  <p:cNvPr id="173" name="Straight Arrow Connector 172"/>
                  <p:cNvCxnSpPr>
                    <a:stCxn id="181" idx="7"/>
                  </p:cNvCxnSpPr>
                  <p:nvPr/>
                </p:nvCxnSpPr>
                <p:spPr>
                  <a:xfrm rot="5400000" flipH="1" flipV="1">
                    <a:off x="3849703" y="1330035"/>
                    <a:ext cx="528488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/>
                  <p:nvPr/>
                </p:nvCxnSpPr>
                <p:spPr>
                  <a:xfrm rot="16200000" flipV="1">
                    <a:off x="2545129" y="1324750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Arrow Connector 174"/>
                  <p:cNvCxnSpPr/>
                  <p:nvPr/>
                </p:nvCxnSpPr>
                <p:spPr>
                  <a:xfrm rot="5400000">
                    <a:off x="2545129" y="2487424"/>
                    <a:ext cx="528488" cy="61267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Arrow Connector 175"/>
                  <p:cNvCxnSpPr/>
                  <p:nvPr/>
                </p:nvCxnSpPr>
                <p:spPr>
                  <a:xfrm rot="16200000" flipH="1">
                    <a:off x="3843095" y="2552165"/>
                    <a:ext cx="541705" cy="60211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/>
                  <p:cNvCxnSpPr>
                    <a:stCxn id="181" idx="6"/>
                  </p:cNvCxnSpPr>
                  <p:nvPr/>
                </p:nvCxnSpPr>
                <p:spPr>
                  <a:xfrm>
                    <a:off x="3960777" y="2265278"/>
                    <a:ext cx="68662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H="1">
                    <a:off x="2270639" y="2225645"/>
                    <a:ext cx="69718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rot="5400000" flipH="1">
                    <a:off x="3083815" y="1401205"/>
                    <a:ext cx="687035" cy="1056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rot="16200000" flipH="1" flipV="1">
                    <a:off x="3089091" y="3110859"/>
                    <a:ext cx="687035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1" name="Oval 180"/>
                  <p:cNvSpPr/>
                  <p:nvPr/>
                </p:nvSpPr>
                <p:spPr>
                  <a:xfrm>
                    <a:off x="2967821" y="1750006"/>
                    <a:ext cx="992956" cy="10173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18498" name="Group 316"/>
            <p:cNvGrpSpPr>
              <a:grpSpLocks/>
            </p:cNvGrpSpPr>
            <p:nvPr/>
          </p:nvGrpSpPr>
          <p:grpSpPr bwMode="auto">
            <a:xfrm>
              <a:off x="2098632" y="3604956"/>
              <a:ext cx="2616229" cy="1871289"/>
              <a:chOff x="-3111322" y="1707095"/>
              <a:chExt cx="5278777" cy="4388893"/>
            </a:xfrm>
          </p:grpSpPr>
          <p:grpSp>
            <p:nvGrpSpPr>
              <p:cNvPr id="18519" name="Group 317"/>
              <p:cNvGrpSpPr>
                <a:grpSpLocks/>
              </p:cNvGrpSpPr>
              <p:nvPr/>
            </p:nvGrpSpPr>
            <p:grpSpPr bwMode="auto">
              <a:xfrm>
                <a:off x="1296123" y="3059967"/>
                <a:ext cx="871332" cy="768533"/>
                <a:chOff x="1982400" y="684462"/>
                <a:chExt cx="1446600" cy="1492615"/>
              </a:xfrm>
            </p:grpSpPr>
            <p:sp>
              <p:nvSpPr>
                <p:cNvPr id="273" name="Cube 272"/>
                <p:cNvSpPr/>
                <p:nvPr/>
              </p:nvSpPr>
              <p:spPr>
                <a:xfrm>
                  <a:off x="1982591" y="683077"/>
                  <a:ext cx="1446456" cy="1496869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77" name="Group 375"/>
                <p:cNvGrpSpPr>
                  <a:grpSpLocks/>
                </p:cNvGrpSpPr>
                <p:nvPr/>
              </p:nvGrpSpPr>
              <p:grpSpPr bwMode="auto">
                <a:xfrm>
                  <a:off x="2058815" y="835572"/>
                  <a:ext cx="1188373" cy="1295247"/>
                  <a:chOff x="2288814" y="1061990"/>
                  <a:chExt cx="2359561" cy="2366518"/>
                </a:xfrm>
              </p:grpSpPr>
              <p:cxnSp>
                <p:nvCxnSpPr>
                  <p:cNvPr id="275" name="Straight Arrow Connector 274"/>
                  <p:cNvCxnSpPr>
                    <a:stCxn id="283" idx="7"/>
                  </p:cNvCxnSpPr>
                  <p:nvPr/>
                </p:nvCxnSpPr>
                <p:spPr>
                  <a:xfrm rot="5400000" flipH="1" flipV="1">
                    <a:off x="3853007" y="1328010"/>
                    <a:ext cx="528482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 rot="16200000" flipV="1">
                    <a:off x="2554270" y="1328011"/>
                    <a:ext cx="528482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 rot="5400000">
                    <a:off x="2547662" y="2484072"/>
                    <a:ext cx="541690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Arrow Connector 277"/>
                  <p:cNvCxnSpPr/>
                  <p:nvPr/>
                </p:nvCxnSpPr>
                <p:spPr>
                  <a:xfrm rot="16200000" flipH="1">
                    <a:off x="3839792" y="2543527"/>
                    <a:ext cx="554906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Straight Arrow Connector 278"/>
                  <p:cNvCxnSpPr>
                    <a:stCxn id="283" idx="6"/>
                  </p:cNvCxnSpPr>
                  <p:nvPr/>
                </p:nvCxnSpPr>
                <p:spPr>
                  <a:xfrm>
                    <a:off x="3964144" y="2249910"/>
                    <a:ext cx="686320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/>
                  <p:cNvCxnSpPr/>
                  <p:nvPr/>
                </p:nvCxnSpPr>
                <p:spPr>
                  <a:xfrm flipH="1">
                    <a:off x="2285289" y="2210269"/>
                    <a:ext cx="68632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Arrow Connector 280"/>
                  <p:cNvCxnSpPr/>
                  <p:nvPr/>
                </p:nvCxnSpPr>
                <p:spPr>
                  <a:xfrm rot="5400000" flipH="1">
                    <a:off x="3087409" y="1399057"/>
                    <a:ext cx="687027" cy="10562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/>
                  <p:cNvCxnSpPr/>
                  <p:nvPr/>
                </p:nvCxnSpPr>
                <p:spPr>
                  <a:xfrm rot="16200000" flipH="1" flipV="1">
                    <a:off x="3092690" y="3108689"/>
                    <a:ext cx="68702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3" name="Oval 282"/>
                  <p:cNvSpPr/>
                  <p:nvPr/>
                </p:nvSpPr>
                <p:spPr>
                  <a:xfrm>
                    <a:off x="2971615" y="1747852"/>
                    <a:ext cx="992529" cy="10173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20" name="Group 318"/>
              <p:cNvGrpSpPr>
                <a:grpSpLocks/>
              </p:cNvGrpSpPr>
              <p:nvPr/>
            </p:nvGrpSpPr>
            <p:grpSpPr bwMode="auto">
              <a:xfrm>
                <a:off x="1067577" y="3206051"/>
                <a:ext cx="871332" cy="768533"/>
                <a:chOff x="1982490" y="684485"/>
                <a:chExt cx="1446600" cy="1492615"/>
              </a:xfrm>
            </p:grpSpPr>
            <p:sp>
              <p:nvSpPr>
                <p:cNvPr id="262" name="Cube 261"/>
                <p:cNvSpPr/>
                <p:nvPr/>
              </p:nvSpPr>
              <p:spPr>
                <a:xfrm>
                  <a:off x="1984553" y="695864"/>
                  <a:ext cx="1446456" cy="1482402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66" name="Group 364"/>
                <p:cNvGrpSpPr>
                  <a:grpSpLocks/>
                </p:cNvGrpSpPr>
                <p:nvPr/>
              </p:nvGrpSpPr>
              <p:grpSpPr bwMode="auto">
                <a:xfrm>
                  <a:off x="2058904" y="835596"/>
                  <a:ext cx="1188373" cy="1295245"/>
                  <a:chOff x="2288992" y="1062032"/>
                  <a:chExt cx="2359561" cy="2366519"/>
                </a:xfrm>
              </p:grpSpPr>
              <p:cxnSp>
                <p:nvCxnSpPr>
                  <p:cNvPr id="264" name="Straight Arrow Connector 263"/>
                  <p:cNvCxnSpPr>
                    <a:stCxn id="272" idx="7"/>
                  </p:cNvCxnSpPr>
                  <p:nvPr/>
                </p:nvCxnSpPr>
                <p:spPr>
                  <a:xfrm rot="5400000" flipH="1" flipV="1">
                    <a:off x="3856903" y="1351373"/>
                    <a:ext cx="528482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/>
                  <p:cNvCxnSpPr/>
                  <p:nvPr/>
                </p:nvCxnSpPr>
                <p:spPr>
                  <a:xfrm rot="16200000" flipV="1">
                    <a:off x="2558172" y="1351372"/>
                    <a:ext cx="528482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Arrow Connector 265"/>
                  <p:cNvCxnSpPr/>
                  <p:nvPr/>
                </p:nvCxnSpPr>
                <p:spPr>
                  <a:xfrm rot="5400000">
                    <a:off x="2558172" y="2500817"/>
                    <a:ext cx="528482" cy="601849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Arrow Connector 266"/>
                  <p:cNvCxnSpPr/>
                  <p:nvPr/>
                </p:nvCxnSpPr>
                <p:spPr>
                  <a:xfrm rot="16200000" flipH="1">
                    <a:off x="3856903" y="2553666"/>
                    <a:ext cx="528482" cy="601856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>
                    <a:stCxn id="272" idx="6"/>
                  </p:cNvCxnSpPr>
                  <p:nvPr/>
                </p:nvCxnSpPr>
                <p:spPr>
                  <a:xfrm>
                    <a:off x="3968040" y="2260056"/>
                    <a:ext cx="696882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 flipH="1">
                    <a:off x="2289192" y="2233632"/>
                    <a:ext cx="686320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 rot="5400000" flipH="1">
                    <a:off x="3091311" y="1422410"/>
                    <a:ext cx="687027" cy="10555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 rot="16200000" flipH="1" flipV="1">
                    <a:off x="3096586" y="3105627"/>
                    <a:ext cx="68702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2" name="Oval 271"/>
                  <p:cNvSpPr/>
                  <p:nvPr/>
                </p:nvSpPr>
                <p:spPr>
                  <a:xfrm>
                    <a:off x="2975511" y="1771205"/>
                    <a:ext cx="992529" cy="990909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grpSp>
            <p:nvGrpSpPr>
              <p:cNvPr id="18521" name="Group 319"/>
              <p:cNvGrpSpPr>
                <a:grpSpLocks/>
              </p:cNvGrpSpPr>
              <p:nvPr/>
            </p:nvGrpSpPr>
            <p:grpSpPr bwMode="auto">
              <a:xfrm>
                <a:off x="837444" y="3352136"/>
                <a:ext cx="872919" cy="768533"/>
                <a:chOff x="1979945" y="684510"/>
                <a:chExt cx="1449234" cy="1492615"/>
              </a:xfrm>
            </p:grpSpPr>
            <p:sp>
              <p:nvSpPr>
                <p:cNvPr id="251" name="Cube 250"/>
                <p:cNvSpPr/>
                <p:nvPr/>
              </p:nvSpPr>
              <p:spPr>
                <a:xfrm>
                  <a:off x="1981191" y="686956"/>
                  <a:ext cx="1446454" cy="1489636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55" name="Group 353"/>
                <p:cNvGrpSpPr>
                  <a:grpSpLocks/>
                </p:cNvGrpSpPr>
                <p:nvPr/>
              </p:nvGrpSpPr>
              <p:grpSpPr bwMode="auto">
                <a:xfrm>
                  <a:off x="2056358" y="835619"/>
                  <a:ext cx="1191008" cy="1295245"/>
                  <a:chOff x="2283937" y="1062080"/>
                  <a:chExt cx="2364794" cy="2366517"/>
                </a:xfrm>
              </p:grpSpPr>
              <p:cxnSp>
                <p:nvCxnSpPr>
                  <p:cNvPr id="253" name="Straight Arrow Connector 252"/>
                  <p:cNvCxnSpPr>
                    <a:stCxn id="261" idx="7"/>
                  </p:cNvCxnSpPr>
                  <p:nvPr/>
                </p:nvCxnSpPr>
                <p:spPr>
                  <a:xfrm rot="5400000" flipH="1" flipV="1">
                    <a:off x="3850219" y="1335109"/>
                    <a:ext cx="528482" cy="601854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Arrow Connector 253"/>
                  <p:cNvCxnSpPr/>
                  <p:nvPr/>
                </p:nvCxnSpPr>
                <p:spPr>
                  <a:xfrm rot="16200000" flipV="1">
                    <a:off x="2551493" y="1335109"/>
                    <a:ext cx="528482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Arrow Connector 254"/>
                  <p:cNvCxnSpPr/>
                  <p:nvPr/>
                </p:nvCxnSpPr>
                <p:spPr>
                  <a:xfrm rot="5400000">
                    <a:off x="2551493" y="2484553"/>
                    <a:ext cx="528482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Arrow Connector 255"/>
                  <p:cNvCxnSpPr/>
                  <p:nvPr/>
                </p:nvCxnSpPr>
                <p:spPr>
                  <a:xfrm rot="16200000" flipH="1">
                    <a:off x="3850219" y="2537402"/>
                    <a:ext cx="528482" cy="601854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Arrow Connector 256"/>
                  <p:cNvCxnSpPr>
                    <a:stCxn id="261" idx="6"/>
                  </p:cNvCxnSpPr>
                  <p:nvPr/>
                </p:nvCxnSpPr>
                <p:spPr>
                  <a:xfrm>
                    <a:off x="3961356" y="2243791"/>
                    <a:ext cx="686324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Arrow Connector 257"/>
                  <p:cNvCxnSpPr/>
                  <p:nvPr/>
                </p:nvCxnSpPr>
                <p:spPr>
                  <a:xfrm flipH="1">
                    <a:off x="2282514" y="2217366"/>
                    <a:ext cx="68631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Arrow Connector 258"/>
                  <p:cNvCxnSpPr/>
                  <p:nvPr/>
                </p:nvCxnSpPr>
                <p:spPr>
                  <a:xfrm rot="5400000" flipH="1">
                    <a:off x="3089904" y="1411427"/>
                    <a:ext cx="68702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Arrow Connector 259"/>
                  <p:cNvCxnSpPr/>
                  <p:nvPr/>
                </p:nvCxnSpPr>
                <p:spPr>
                  <a:xfrm rot="16200000" flipH="1" flipV="1">
                    <a:off x="3089904" y="3089362"/>
                    <a:ext cx="687026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" name="Oval 260"/>
                  <p:cNvSpPr/>
                  <p:nvPr/>
                </p:nvSpPr>
                <p:spPr>
                  <a:xfrm>
                    <a:off x="2968831" y="1754941"/>
                    <a:ext cx="992525" cy="9909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cxnSp>
            <p:nvCxnSpPr>
              <p:cNvPr id="219" name="Straight Connector 218"/>
              <p:cNvCxnSpPr>
                <a:stCxn id="240" idx="0"/>
                <a:endCxn id="295" idx="5"/>
              </p:cNvCxnSpPr>
              <p:nvPr/>
            </p:nvCxnSpPr>
            <p:spPr>
              <a:xfrm rot="16200000" flipV="1">
                <a:off x="-303403" y="2119973"/>
                <a:ext cx="1623358" cy="1133899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>
                <a:stCxn id="250" idx="7"/>
              </p:cNvCxnSpPr>
              <p:nvPr/>
            </p:nvCxnSpPr>
            <p:spPr>
              <a:xfrm rot="16200000" flipV="1">
                <a:off x="-2047416" y="643878"/>
                <a:ext cx="2103663" cy="4231304"/>
              </a:xfrm>
              <a:prstGeom prst="line">
                <a:avLst/>
              </a:prstGeom>
              <a:ln w="76200" cap="flat" cmpd="dbl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524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87" y="502919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5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770" y="502919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6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954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7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138" y="502919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8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322" y="502919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29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1505" y="502920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0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5251386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1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185" y="5251387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369" y="5251388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3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552" y="5251389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4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0736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5" name="Picture 20"/>
              <p:cNvPicPr>
                <a:picLocks noChangeArrowheads="1"/>
              </p:cNvPicPr>
              <p:nvPr/>
            </p:nvPicPr>
            <p:blipFill>
              <a:blip r:embed="rId2" cstate="print">
                <a:alphaModFix amt="9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00919" y="5251390"/>
                <a:ext cx="674013" cy="844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95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3" name="Straight Connector 232"/>
              <p:cNvCxnSpPr>
                <a:stCxn id="250" idx="3"/>
              </p:cNvCxnSpPr>
              <p:nvPr/>
            </p:nvCxnSpPr>
            <p:spPr>
              <a:xfrm rot="5400000">
                <a:off x="126568" y="4246782"/>
                <a:ext cx="1016462" cy="5477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>
                <a:stCxn id="250" idx="4"/>
              </p:cNvCxnSpPr>
              <p:nvPr/>
            </p:nvCxnSpPr>
            <p:spPr>
              <a:xfrm rot="5400000">
                <a:off x="366197" y="4380714"/>
                <a:ext cx="979229" cy="3171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>
                <a:stCxn id="250" idx="4"/>
              </p:cNvCxnSpPr>
              <p:nvPr/>
            </p:nvCxnSpPr>
            <p:spPr>
              <a:xfrm rot="5400000">
                <a:off x="507133" y="4521650"/>
                <a:ext cx="979229" cy="352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stCxn id="250" idx="4"/>
              </p:cNvCxnSpPr>
              <p:nvPr/>
            </p:nvCxnSpPr>
            <p:spPr>
              <a:xfrm rot="16200000" flipH="1">
                <a:off x="646468" y="4417549"/>
                <a:ext cx="979229" cy="2434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>
                <a:stCxn id="250" idx="5"/>
              </p:cNvCxnSpPr>
              <p:nvPr/>
            </p:nvCxnSpPr>
            <p:spPr>
              <a:xfrm rot="16200000" flipH="1">
                <a:off x="792814" y="4339673"/>
                <a:ext cx="1016462" cy="3619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>
                <a:stCxn id="250" idx="6"/>
              </p:cNvCxnSpPr>
              <p:nvPr/>
            </p:nvCxnSpPr>
            <p:spPr>
              <a:xfrm>
                <a:off x="1164912" y="3911891"/>
                <a:ext cx="653434" cy="11169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42" name="Group 340"/>
              <p:cNvGrpSpPr>
                <a:grpSpLocks/>
              </p:cNvGrpSpPr>
              <p:nvPr/>
            </p:nvGrpSpPr>
            <p:grpSpPr bwMode="auto">
              <a:xfrm>
                <a:off x="608899" y="3498221"/>
                <a:ext cx="872919" cy="768533"/>
                <a:chOff x="1980035" y="684535"/>
                <a:chExt cx="1449234" cy="1492615"/>
              </a:xfrm>
            </p:grpSpPr>
            <p:sp>
              <p:nvSpPr>
                <p:cNvPr id="240" name="Cube 239"/>
                <p:cNvSpPr/>
                <p:nvPr/>
              </p:nvSpPr>
              <p:spPr>
                <a:xfrm>
                  <a:off x="1977831" y="685277"/>
                  <a:ext cx="1451770" cy="1504098"/>
                </a:xfrm>
                <a:prstGeom prst="cube">
                  <a:avLst>
                    <a:gd name="adj" fmla="val 8788"/>
                  </a:avLst>
                </a:prstGeom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w="med" len="med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18544" name="Group 342"/>
                <p:cNvGrpSpPr>
                  <a:grpSpLocks/>
                </p:cNvGrpSpPr>
                <p:nvPr/>
              </p:nvGrpSpPr>
              <p:grpSpPr bwMode="auto">
                <a:xfrm>
                  <a:off x="2056448" y="835646"/>
                  <a:ext cx="1191008" cy="1295244"/>
                  <a:chOff x="2284115" y="1062127"/>
                  <a:chExt cx="2364794" cy="2366516"/>
                </a:xfrm>
              </p:grpSpPr>
              <p:cxnSp>
                <p:nvCxnSpPr>
                  <p:cNvPr id="242" name="Straight Arrow Connector 241"/>
                  <p:cNvCxnSpPr>
                    <a:stCxn id="250" idx="7"/>
                  </p:cNvCxnSpPr>
                  <p:nvPr/>
                </p:nvCxnSpPr>
                <p:spPr>
                  <a:xfrm rot="5400000" flipH="1" flipV="1">
                    <a:off x="3847500" y="1338645"/>
                    <a:ext cx="541700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Arrow Connector 242"/>
                  <p:cNvCxnSpPr/>
                  <p:nvPr/>
                </p:nvCxnSpPr>
                <p:spPr>
                  <a:xfrm rot="16200000" flipV="1">
                    <a:off x="2538211" y="1328082"/>
                    <a:ext cx="541700" cy="622971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Arrow Connector 243"/>
                  <p:cNvCxnSpPr/>
                  <p:nvPr/>
                </p:nvCxnSpPr>
                <p:spPr>
                  <a:xfrm rot="5400000">
                    <a:off x="2544819" y="2484138"/>
                    <a:ext cx="528484" cy="622971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/>
                  <p:nvPr/>
                </p:nvCxnSpPr>
                <p:spPr>
                  <a:xfrm rot="16200000" flipH="1">
                    <a:off x="3847500" y="2554157"/>
                    <a:ext cx="541700" cy="601847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Arrow Connector 245"/>
                  <p:cNvCxnSpPr>
                    <a:stCxn id="250" idx="6"/>
                  </p:cNvCxnSpPr>
                  <p:nvPr/>
                </p:nvCxnSpPr>
                <p:spPr>
                  <a:xfrm>
                    <a:off x="3965246" y="2267144"/>
                    <a:ext cx="686317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Arrow Connector 246"/>
                  <p:cNvCxnSpPr/>
                  <p:nvPr/>
                </p:nvCxnSpPr>
                <p:spPr>
                  <a:xfrm flipH="1">
                    <a:off x="2265279" y="2227512"/>
                    <a:ext cx="696879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Arrow Connector 247"/>
                  <p:cNvCxnSpPr/>
                  <p:nvPr/>
                </p:nvCxnSpPr>
                <p:spPr>
                  <a:xfrm rot="5400000" flipH="1">
                    <a:off x="3083230" y="1408363"/>
                    <a:ext cx="687029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Arrow Connector 248"/>
                  <p:cNvCxnSpPr/>
                  <p:nvPr/>
                </p:nvCxnSpPr>
                <p:spPr>
                  <a:xfrm rot="16200000" flipH="1" flipV="1">
                    <a:off x="3083230" y="3112718"/>
                    <a:ext cx="687029" cy="0"/>
                  </a:xfrm>
                  <a:prstGeom prst="straightConnector1">
                    <a:avLst/>
                  </a:prstGeom>
                  <a:ln w="2540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Oval 249"/>
                  <p:cNvSpPr/>
                  <p:nvPr/>
                </p:nvSpPr>
                <p:spPr>
                  <a:xfrm>
                    <a:off x="2962158" y="1751877"/>
                    <a:ext cx="1003087" cy="1017327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rgbClr val="FFFFFF"/>
                    </a:solidFill>
                    <a:prstDash val="solid"/>
                    <a:round/>
                    <a:headEnd type="none" w="med" len="med"/>
                    <a:tailEnd w="med" len="med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</p:grpSp>
        <p:sp>
          <p:nvSpPr>
            <p:cNvPr id="285" name="Cube 284"/>
            <p:cNvSpPr/>
            <p:nvPr/>
          </p:nvSpPr>
          <p:spPr bwMode="auto">
            <a:xfrm>
              <a:off x="3214688" y="3308350"/>
              <a:ext cx="679450" cy="552450"/>
            </a:xfrm>
            <a:prstGeom prst="cube">
              <a:avLst>
                <a:gd name="adj" fmla="val 878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7" name="Straight Arrow Connector 286"/>
            <p:cNvCxnSpPr>
              <a:stCxn id="295" idx="7"/>
            </p:cNvCxnSpPr>
            <p:nvPr/>
          </p:nvCxnSpPr>
          <p:spPr bwMode="auto">
            <a:xfrm rot="5400000" flipH="1" flipV="1">
              <a:off x="3629820" y="3409156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 bwMode="auto">
            <a:xfrm rot="16200000" flipV="1">
              <a:off x="3324226" y="3409950"/>
              <a:ext cx="106362" cy="141287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7"/>
            <p:cNvCxnSpPr/>
            <p:nvPr/>
          </p:nvCxnSpPr>
          <p:spPr bwMode="auto">
            <a:xfrm rot="5400000">
              <a:off x="3324226" y="3641725"/>
              <a:ext cx="106362" cy="141287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 bwMode="auto">
            <a:xfrm rot="16200000" flipH="1">
              <a:off x="3629819" y="3652044"/>
              <a:ext cx="106363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"/>
            <p:cNvCxnSpPr>
              <a:stCxn id="295" idx="6"/>
            </p:cNvCxnSpPr>
            <p:nvPr/>
          </p:nvCxnSpPr>
          <p:spPr bwMode="auto">
            <a:xfrm>
              <a:off x="3646488" y="3605213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 bwMode="auto">
            <a:xfrm flipH="1">
              <a:off x="3249613" y="3597275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 bwMode="auto">
            <a:xfrm rot="5400000" flipH="1">
              <a:off x="3452018" y="3434557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 bwMode="auto">
            <a:xfrm rot="16200000" flipH="1" flipV="1">
              <a:off x="3452018" y="3774282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 bwMode="auto">
            <a:xfrm>
              <a:off x="3411538" y="3503613"/>
              <a:ext cx="234950" cy="20161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" name="Cube 296"/>
            <p:cNvSpPr/>
            <p:nvPr/>
          </p:nvSpPr>
          <p:spPr bwMode="auto">
            <a:xfrm>
              <a:off x="1666875" y="3308350"/>
              <a:ext cx="679450" cy="552450"/>
            </a:xfrm>
            <a:prstGeom prst="cube">
              <a:avLst>
                <a:gd name="adj" fmla="val 8788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9" name="Straight Arrow Connector 7"/>
            <p:cNvCxnSpPr/>
            <p:nvPr/>
          </p:nvCxnSpPr>
          <p:spPr bwMode="auto">
            <a:xfrm rot="5400000" flipH="1" flipV="1">
              <a:off x="2082007" y="3409156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 bwMode="auto">
            <a:xfrm rot="16200000" flipV="1">
              <a:off x="1775620" y="3409156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 bwMode="auto">
            <a:xfrm rot="5400000">
              <a:off x="1775620" y="3640931"/>
              <a:ext cx="106362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/>
            <p:cNvCxnSpPr/>
            <p:nvPr/>
          </p:nvCxnSpPr>
          <p:spPr bwMode="auto">
            <a:xfrm rot="16200000" flipH="1">
              <a:off x="2082006" y="3652044"/>
              <a:ext cx="106363" cy="142875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 bwMode="auto">
            <a:xfrm>
              <a:off x="2098675" y="3605213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 bwMode="auto">
            <a:xfrm flipH="1">
              <a:off x="1701800" y="3597275"/>
              <a:ext cx="161925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/>
            <p:cNvCxnSpPr/>
            <p:nvPr/>
          </p:nvCxnSpPr>
          <p:spPr bwMode="auto">
            <a:xfrm rot="5400000" flipH="1">
              <a:off x="1904206" y="3434557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 bwMode="auto">
            <a:xfrm rot="16200000" flipH="1" flipV="1">
              <a:off x="1904206" y="3774282"/>
              <a:ext cx="13811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5"/>
            <p:cNvSpPr/>
            <p:nvPr/>
          </p:nvSpPr>
          <p:spPr bwMode="auto">
            <a:xfrm>
              <a:off x="1863725" y="3503613"/>
              <a:ext cx="234950" cy="20161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436" name="TextBox 318"/>
          <p:cNvSpPr txBox="1">
            <a:spLocks noChangeArrowheads="1"/>
          </p:cNvSpPr>
          <p:nvPr/>
        </p:nvSpPr>
        <p:spPr bwMode="auto">
          <a:xfrm>
            <a:off x="228600" y="3886200"/>
            <a:ext cx="4419600" cy="2819400"/>
          </a:xfrm>
          <a:prstGeom prst="rect">
            <a:avLst/>
          </a:prstGeom>
          <a:solidFill>
            <a:srgbClr val="B8FE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Cost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000" dirty="0" smtClean="0">
                <a:solidFill>
                  <a:schemeClr val="accent2"/>
                </a:solidFill>
              </a:rPr>
              <a:t>200,000 </a:t>
            </a:r>
            <a:r>
              <a:rPr lang="en-US" sz="2000" dirty="0">
                <a:solidFill>
                  <a:schemeClr val="accent2"/>
                </a:solidFill>
              </a:rPr>
              <a:t>servers</a:t>
            </a:r>
          </a:p>
          <a:p>
            <a:pPr eaLnBrk="1" hangingPunct="1"/>
            <a:r>
              <a:rPr lang="en-US" sz="2000" dirty="0" err="1">
                <a:solidFill>
                  <a:schemeClr val="accent2"/>
                </a:solidFill>
              </a:rPr>
              <a:t>Fanout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r>
              <a:rPr lang="en-US" sz="2000" dirty="0" smtClean="0">
                <a:solidFill>
                  <a:schemeClr val="accent2"/>
                </a:solidFill>
              </a:rPr>
              <a:t>20 </a:t>
            </a:r>
            <a:r>
              <a:rPr lang="en-US" sz="2000" dirty="0">
                <a:solidFill>
                  <a:schemeClr val="accent2"/>
                </a:solidFill>
                <a:latin typeface="Wingdings 3" charset="0"/>
                <a:cs typeface="Wingdings 3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 10,000 switches</a:t>
            </a:r>
          </a:p>
          <a:p>
            <a:pPr eaLnBrk="1" hangingPunct="1"/>
            <a:r>
              <a:rPr lang="en-US" sz="2000" dirty="0" smtClean="0">
                <a:solidFill>
                  <a:schemeClr val="accent2"/>
                </a:solidFill>
                <a:ea typeface="Wingdings 3" charset="0"/>
                <a:cs typeface="Wingdings 3" charset="0"/>
              </a:rPr>
              <a:t>$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5</a:t>
            </a:r>
            <a:r>
              <a:rPr lang="en-US" sz="2000" dirty="0" smtClean="0">
                <a:solidFill>
                  <a:schemeClr val="accent2"/>
                </a:solidFill>
                <a:ea typeface="Wingdings 3" charset="0"/>
                <a:cs typeface="Wingdings 3" charset="0"/>
              </a:rPr>
              <a:t>k 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commercial switch </a:t>
            </a:r>
            <a:r>
              <a:rPr lang="en-US" sz="2000" dirty="0">
                <a:solidFill>
                  <a:schemeClr val="accent2"/>
                </a:solidFill>
                <a:latin typeface="Wingdings 3" charset="0"/>
                <a:cs typeface="Wingdings 3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 </a:t>
            </a:r>
            <a:r>
              <a:rPr lang="en-US" sz="2000" dirty="0" smtClean="0">
                <a:solidFill>
                  <a:schemeClr val="accent2"/>
                </a:solidFill>
                <a:ea typeface="Wingdings 3" charset="0"/>
                <a:cs typeface="Wingdings 3" charset="0"/>
              </a:rPr>
              <a:t>$50M</a:t>
            </a:r>
            <a:endParaRPr lang="en-US" sz="2000" dirty="0">
              <a:solidFill>
                <a:schemeClr val="accent2"/>
              </a:solidFill>
              <a:ea typeface="Wingdings 3" charset="0"/>
              <a:cs typeface="Wingdings 3" charset="0"/>
            </a:endParaRP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$1k custom-built switch </a:t>
            </a:r>
            <a:r>
              <a:rPr lang="en-US" sz="2000" dirty="0">
                <a:solidFill>
                  <a:schemeClr val="accent2"/>
                </a:solidFill>
                <a:latin typeface="Wingdings 3" charset="0"/>
                <a:cs typeface="Wingdings 3" charset="0"/>
              </a:rPr>
              <a:t>a</a:t>
            </a:r>
            <a:r>
              <a:rPr lang="en-US" sz="2000" dirty="0">
                <a:solidFill>
                  <a:schemeClr val="accent2"/>
                </a:solidFill>
                <a:ea typeface="Wingdings 3" charset="0"/>
                <a:cs typeface="Wingdings 3" charset="0"/>
              </a:rPr>
              <a:t> $10M</a:t>
            </a:r>
          </a:p>
          <a:p>
            <a:pPr eaLnBrk="1" hangingPunct="1"/>
            <a:endParaRPr lang="en-US" sz="2000" dirty="0">
              <a:ea typeface="Wingdings 3" charset="0"/>
              <a:cs typeface="Wingdings 3" charset="0"/>
            </a:endParaRPr>
          </a:p>
          <a:p>
            <a:pPr eaLnBrk="1" hangingPunct="1"/>
            <a:r>
              <a:rPr lang="en-US" sz="2000" dirty="0">
                <a:solidFill>
                  <a:srgbClr val="333399"/>
                </a:solidFill>
                <a:ea typeface="Wingdings 3" charset="0"/>
                <a:cs typeface="Wingdings 3" charset="0"/>
              </a:rPr>
              <a:t>Savings in 10 data centers = </a:t>
            </a:r>
            <a:r>
              <a:rPr lang="en-US" sz="2000" dirty="0" smtClean="0">
                <a:solidFill>
                  <a:srgbClr val="FF0000"/>
                </a:solidFill>
                <a:ea typeface="Wingdings 3" charset="0"/>
                <a:cs typeface="Wingdings 3" charset="0"/>
              </a:rPr>
              <a:t>$400M</a:t>
            </a:r>
            <a:endParaRPr lang="en-US" sz="2000" dirty="0">
              <a:solidFill>
                <a:srgbClr val="FF0000"/>
              </a:solidFill>
              <a:ea typeface="Wingdings 3" charset="0"/>
              <a:cs typeface="Wingdings 3" charset="0"/>
            </a:endParaRPr>
          </a:p>
          <a:p>
            <a:pPr eaLnBrk="1" hangingPunct="1"/>
            <a:endParaRPr lang="en-US" sz="2000" dirty="0">
              <a:ea typeface="Wingdings 3" charset="0"/>
              <a:cs typeface="Wingdings 3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4953000" y="3886200"/>
            <a:ext cx="4038600" cy="2819400"/>
          </a:xfrm>
          <a:prstGeom prst="rect">
            <a:avLst/>
          </a:prstGeom>
          <a:solidFill>
            <a:srgbClr val="B8FEFC"/>
          </a:solidFill>
        </p:spPr>
        <p:txBody>
          <a:bodyPr/>
          <a:lstStyle/>
          <a:p>
            <a:pPr>
              <a:defRPr/>
            </a:pPr>
            <a:r>
              <a:rPr lang="en-US" sz="2800" dirty="0">
                <a:latin typeface="Arial" pitchFamily="-112" charset="0"/>
                <a:ea typeface="+mn-ea"/>
                <a:cs typeface="+mn-cs"/>
              </a:rPr>
              <a:t>Control</a:t>
            </a:r>
            <a:endParaRPr lang="en-US" sz="2000" dirty="0">
              <a:latin typeface="Arial" pitchFamily="-112" charset="0"/>
              <a:ea typeface="+mn-ea"/>
              <a:cs typeface="+mn-cs"/>
            </a:endParaRPr>
          </a:p>
          <a:p>
            <a:pPr>
              <a:defRPr/>
            </a:pPr>
            <a:endParaRPr lang="en-US" sz="2000" dirty="0">
              <a:latin typeface="Arial" pitchFamily="-112" charset="0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-112" charset="0"/>
                <a:ea typeface="+mn-ea"/>
                <a:cs typeface="+mn-cs"/>
              </a:rPr>
              <a:t>Optimize for features needed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-112" charset="0"/>
                <a:ea typeface="+mn-ea"/>
                <a:cs typeface="+mn-cs"/>
              </a:rPr>
              <a:t>Customize for services &amp; apps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2"/>
                </a:solidFill>
                <a:latin typeface="Arial" pitchFamily="-112" charset="0"/>
                <a:ea typeface="+mn-ea"/>
                <a:cs typeface="+mn-cs"/>
              </a:rPr>
              <a:t>Quickly improve and innovate</a:t>
            </a:r>
          </a:p>
        </p:txBody>
      </p:sp>
      <p:sp>
        <p:nvSpPr>
          <p:cNvPr id="18438" name="TextBox 321"/>
          <p:cNvSpPr txBox="1">
            <a:spLocks noChangeArrowheads="1"/>
          </p:cNvSpPr>
          <p:nvPr/>
        </p:nvSpPr>
        <p:spPr bwMode="auto">
          <a:xfrm>
            <a:off x="304800" y="1086569"/>
            <a:ext cx="3794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Example: New data center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3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7451725" cy="64770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Two Real-World Deployments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40" y="1449020"/>
            <a:ext cx="5254648" cy="5105400"/>
          </a:xfrm>
        </p:spPr>
        <p:txBody>
          <a:bodyPr/>
          <a:lstStyle/>
          <a:p>
            <a:r>
              <a:rPr lang="en-US" sz="24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Usage control in home networks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Implementation of user controls (e.g., usage cap management, parental controls) in home networks</a:t>
            </a:r>
          </a:p>
          <a:p>
            <a:pPr lvl="1"/>
            <a:r>
              <a:rPr lang="en-US" sz="20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Today: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Not possible</a:t>
            </a:r>
          </a:p>
          <a:p>
            <a:pPr lvl="1"/>
            <a:r>
              <a:rPr lang="en-US" sz="2000" b="1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With SDN: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Intuitive, simple</a:t>
            </a:r>
          </a:p>
          <a:p>
            <a:r>
              <a:rPr 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Access control in enterprise networks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Re-implementation of access control on the Georgia Tech campus network</a:t>
            </a:r>
          </a:p>
          <a:p>
            <a:pPr lvl="1"/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Today:</a:t>
            </a:r>
            <a:r>
              <a:rPr lang="en-US" sz="2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Complicated, low-level</a:t>
            </a:r>
          </a:p>
          <a:p>
            <a:pPr lvl="1"/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With SDN: </a:t>
            </a:r>
            <a:r>
              <a:rPr lang="en-US" sz="2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Simpler, more flexible</a:t>
            </a:r>
            <a:br>
              <a:rPr lang="en-US" sz="20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</a:br>
            <a:endParaRPr lang="en-US" sz="20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28600"/>
          </a:xfrm>
          <a:prstGeom prst="rect">
            <a:avLst/>
          </a:prstGeom>
        </p:spPr>
        <p:txBody>
          <a:bodyPr/>
          <a:lstStyle/>
          <a:p>
            <a:fld id="{1D52F816-94A1-274C-B2F8-6F1DFC3C51C0}" type="slidenum">
              <a:rPr lang="en-US" smtClean="0">
                <a:cs typeface="Arial" pitchFamily="34" charset="0"/>
              </a:rPr>
              <a:pPr/>
              <a:t>24</a:t>
            </a:fld>
            <a:endParaRPr lang="en-US"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88" y="4248362"/>
            <a:ext cx="3265985" cy="2500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188" y="1445518"/>
            <a:ext cx="3051985" cy="22445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51720" y="1119395"/>
            <a:ext cx="265168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http://projectbismark.net/</a:t>
            </a:r>
          </a:p>
        </p:txBody>
      </p:sp>
    </p:spTree>
    <p:extLst>
      <p:ext uri="{BB962C8B-B14F-4D97-AF65-F5344CB8AC3E}">
        <p14:creationId xmlns:p14="http://schemas.microsoft.com/office/powerpoint/2010/main" val="23869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25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712968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SDN use case – </a:t>
            </a:r>
            <a:r>
              <a:rPr lang="en-US" altLang="ko-KR" sz="2800" dirty="0" smtClean="0">
                <a:latin typeface="Arial"/>
                <a:cs typeface="Arial"/>
              </a:rPr>
              <a:t>google inter-datacenter</a:t>
            </a:r>
            <a:endParaRPr lang="en-US" altLang="ko-KR" sz="2800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22" y="1196752"/>
            <a:ext cx="8856663" cy="33619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Why?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significant </a:t>
            </a:r>
            <a:r>
              <a:rPr lang="en-US" altLang="ko-KR" sz="2000" dirty="0">
                <a:latin typeface="Arial"/>
                <a:cs typeface="Arial"/>
              </a:rPr>
              <a:t>amount of data to be moved from one region to </a:t>
            </a:r>
            <a:r>
              <a:rPr lang="en-US" altLang="ko-KR" sz="2000" dirty="0" smtClean="0">
                <a:latin typeface="Arial"/>
                <a:cs typeface="Arial"/>
              </a:rPr>
              <a:t>another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 smtClean="0">
                <a:latin typeface="Arial"/>
                <a:cs typeface="Arial"/>
              </a:rPr>
              <a:t>Need Inter-Datacenter </a:t>
            </a:r>
            <a:r>
              <a:rPr lang="en-US" altLang="ko-KR" sz="2000" dirty="0">
                <a:latin typeface="Arial"/>
                <a:cs typeface="Arial"/>
              </a:rPr>
              <a:t>WAN with centralized </a:t>
            </a:r>
            <a:r>
              <a:rPr lang="en-US" altLang="ko-KR" sz="2000" dirty="0" smtClean="0">
                <a:latin typeface="Arial"/>
                <a:cs typeface="Arial"/>
              </a:rPr>
              <a:t>Traffic Engineering(TE) using </a:t>
            </a:r>
            <a:r>
              <a:rPr lang="en-US" altLang="ko-KR" sz="2000" dirty="0">
                <a:latin typeface="Arial"/>
                <a:cs typeface="Arial"/>
              </a:rPr>
              <a:t>SDN and </a:t>
            </a:r>
            <a:r>
              <a:rPr lang="en-US" altLang="ko-KR" sz="2000" dirty="0" err="1">
                <a:latin typeface="Arial"/>
                <a:cs typeface="Arial"/>
              </a:rPr>
              <a:t>OpenFlow</a:t>
            </a:r>
            <a:r>
              <a:rPr lang="en-US" altLang="ko-KR" sz="2000" dirty="0">
                <a:latin typeface="Arial"/>
                <a:cs typeface="Arial"/>
              </a:rPr>
              <a:t> </a:t>
            </a:r>
            <a:endParaRPr lang="en-US" altLang="ko-KR" sz="20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Problem?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latin typeface="Arial"/>
                <a:cs typeface="Arial"/>
              </a:rPr>
              <a:t>non-linear complexity </a:t>
            </a:r>
            <a:r>
              <a:rPr lang="en-US" altLang="ko-KR" sz="2000" dirty="0" smtClean="0">
                <a:latin typeface="Arial"/>
                <a:cs typeface="Arial"/>
              </a:rPr>
              <a:t>in </a:t>
            </a:r>
            <a:r>
              <a:rPr lang="en-US" altLang="ko-KR" sz="2000" dirty="0">
                <a:latin typeface="Arial"/>
                <a:cs typeface="Arial"/>
              </a:rPr>
              <a:t>management and configuration</a:t>
            </a:r>
            <a:r>
              <a:rPr lang="en-US" altLang="ko-KR" sz="2000" dirty="0" smtClean="0">
                <a:latin typeface="Arial"/>
                <a:cs typeface="Arial"/>
              </a:rPr>
              <a:t>.”</a:t>
            </a:r>
            <a:endParaRPr lang="en-US" altLang="ko-KR" sz="24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ko-KR"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8" y="3068960"/>
            <a:ext cx="7704856" cy="316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19672" y="6256979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200" dirty="0" smtClean="0">
                <a:cs typeface="Arial" panose="020B0604020202020204" pitchFamily="34" charset="0"/>
              </a:rPr>
              <a:t>Source: “</a:t>
            </a:r>
            <a:r>
              <a:rPr lang="fr-FR" altLang="ko-KR" sz="1200" dirty="0" smtClean="0">
                <a:cs typeface="Arial" panose="020B0604020202020204" pitchFamily="34" charset="0"/>
              </a:rPr>
              <a:t>Migration </a:t>
            </a:r>
            <a:r>
              <a:rPr lang="fr-FR" altLang="ko-KR" sz="1200" dirty="0">
                <a:cs typeface="Arial" panose="020B0604020202020204" pitchFamily="34" charset="0"/>
              </a:rPr>
              <a:t>Use </a:t>
            </a:r>
            <a:r>
              <a:rPr lang="fr-FR" altLang="ko-KR" sz="1200" dirty="0" smtClean="0">
                <a:cs typeface="Arial" panose="020B0604020202020204" pitchFamily="34" charset="0"/>
              </a:rPr>
              <a:t>Cases and Methods</a:t>
            </a:r>
            <a:r>
              <a:rPr lang="en-US" altLang="ko-KR" sz="1200" dirty="0" smtClean="0">
                <a:cs typeface="Arial" panose="020B0604020202020204" pitchFamily="34" charset="0"/>
              </a:rPr>
              <a:t>”</a:t>
            </a:r>
            <a:r>
              <a:rPr lang="fr-FR" altLang="ko-KR" sz="1200" dirty="0" smtClean="0">
                <a:cs typeface="Arial" panose="020B0604020202020204" pitchFamily="34" charset="0"/>
              </a:rPr>
              <a:t>, </a:t>
            </a:r>
            <a:r>
              <a:rPr lang="fr-FR" altLang="ko-KR" sz="1200" dirty="0">
                <a:cs typeface="Arial" panose="020B0604020202020204" pitchFamily="34" charset="0"/>
              </a:rPr>
              <a:t>Migration Working </a:t>
            </a:r>
            <a:r>
              <a:rPr lang="fr-FR" altLang="ko-KR" sz="1200" dirty="0" smtClean="0">
                <a:cs typeface="Arial" panose="020B0604020202020204" pitchFamily="34" charset="0"/>
              </a:rPr>
              <a:t>Group, ONF 2013 </a:t>
            </a:r>
            <a:endParaRPr lang="ko-KR" altLang="en-US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26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Open Flow: summary 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507232"/>
            <a:ext cx="8856663" cy="23538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Arial"/>
                <a:cs typeface="Arial"/>
                <a:hlinkClick r:id="rId3"/>
              </a:rPr>
              <a:t>www.openflow.org/wk/index.php/OpenFlow_Tutorial</a:t>
            </a:r>
            <a:r>
              <a:rPr lang="en-US" dirty="0">
                <a:latin typeface="Arial"/>
                <a:cs typeface="Arial"/>
              </a:rPr>
              <a:t> </a:t>
            </a:r>
            <a:endParaRPr lang="en-US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/>
                <a:cs typeface="Arial"/>
              </a:rPr>
              <a:t>Many SDN vendors, switch vendors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Arial"/>
                <a:cs typeface="Arial"/>
              </a:rPr>
              <a:t>Can co-exist with legacy </a:t>
            </a:r>
            <a:r>
              <a:rPr lang="en-US" altLang="ko-KR" dirty="0" err="1" smtClean="0">
                <a:latin typeface="Arial"/>
                <a:cs typeface="Arial"/>
              </a:rPr>
              <a:t>ip</a:t>
            </a:r>
            <a:r>
              <a:rPr lang="en-US" altLang="ko-KR" dirty="0" smtClean="0">
                <a:latin typeface="Arial"/>
                <a:cs typeface="Arial"/>
              </a:rPr>
              <a:t> network</a:t>
            </a:r>
          </a:p>
          <a:p>
            <a:pPr>
              <a:lnSpc>
                <a:spcPct val="80000"/>
              </a:lnSpc>
            </a:pPr>
            <a:endParaRPr lang="en-US" altLang="ko-KR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ko-KR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latin typeface="Arial"/>
                <a:cs typeface="Arial"/>
              </a:rPr>
              <a:pPr/>
              <a:t>27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err="1" smtClean="0">
                <a:latin typeface="Arial"/>
                <a:cs typeface="Arial"/>
              </a:rPr>
              <a:t>OpenFlow</a:t>
            </a:r>
            <a:r>
              <a:rPr lang="en-US" altLang="ko-KR" dirty="0" smtClean="0">
                <a:latin typeface="Arial"/>
                <a:cs typeface="Arial"/>
              </a:rPr>
              <a:t>: Discussions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507232"/>
            <a:ext cx="8856663" cy="33619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How much innovative is it?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What is the magic for big success?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Are there complete </a:t>
            </a:r>
            <a:r>
              <a:rPr lang="en-US" altLang="ko-KR" sz="2400" dirty="0" err="1" smtClean="0">
                <a:latin typeface="Arial"/>
                <a:cs typeface="Arial"/>
              </a:rPr>
              <a:t>OpenFlow</a:t>
            </a:r>
            <a:r>
              <a:rPr lang="en-US" altLang="ko-KR" sz="2400" dirty="0" smtClean="0">
                <a:latin typeface="Arial"/>
                <a:cs typeface="Arial"/>
              </a:rPr>
              <a:t> solution for ISP?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Can it co-exist with legacy </a:t>
            </a:r>
            <a:r>
              <a:rPr lang="en-US" altLang="ko-KR" sz="2400" dirty="0" err="1" smtClean="0">
                <a:latin typeface="Arial"/>
                <a:cs typeface="Arial"/>
              </a:rPr>
              <a:t>ip</a:t>
            </a:r>
            <a:r>
              <a:rPr lang="en-US" altLang="ko-KR" sz="2400" dirty="0" smtClean="0">
                <a:latin typeface="Arial"/>
                <a:cs typeface="Arial"/>
              </a:rPr>
              <a:t> network?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Cost Performance???</a:t>
            </a:r>
          </a:p>
          <a:p>
            <a:pPr lvl="1">
              <a:lnSpc>
                <a:spcPct val="80000"/>
              </a:lnSpc>
            </a:pPr>
            <a:r>
              <a:rPr kumimoji="0" lang="en-US" altLang="ko-KR" sz="2000" b="1" spc="-100" dirty="0">
                <a:solidFill>
                  <a:srgbClr val="FF0000"/>
                </a:solidFill>
                <a:latin typeface="Arial"/>
                <a:cs typeface="Arial"/>
              </a:rPr>
              <a:t>Additional value  &gt;  Transition </a:t>
            </a:r>
            <a:r>
              <a:rPr kumimoji="0" lang="en-US" altLang="ko-KR" sz="2000" b="1" spc="-100" dirty="0" smtClean="0">
                <a:solidFill>
                  <a:srgbClr val="FF0000"/>
                </a:solidFill>
                <a:latin typeface="Arial"/>
                <a:cs typeface="Arial"/>
              </a:rPr>
              <a:t>cost</a:t>
            </a:r>
            <a:r>
              <a:rPr kumimoji="0" lang="en-US" altLang="ko-KR" sz="20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0" lang="en-US" altLang="ko-KR" sz="2000" b="1" spc="-100" dirty="0" smtClean="0">
                <a:solidFill>
                  <a:srgbClr val="FF0000"/>
                </a:solidFill>
                <a:latin typeface="Arial"/>
                <a:cs typeface="Arial"/>
              </a:rPr>
              <a:t>      : ???</a:t>
            </a:r>
            <a:r>
              <a:rPr lang="en-US" altLang="ko-KR" sz="2000" dirty="0" smtClean="0">
                <a:latin typeface="Arial"/>
                <a:cs typeface="Arial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Are they in rose garden?</a:t>
            </a:r>
          </a:p>
          <a:p>
            <a:pPr>
              <a:lnSpc>
                <a:spcPct val="80000"/>
              </a:lnSpc>
            </a:pPr>
            <a:r>
              <a:rPr lang="en-US" altLang="ko-KR" sz="2400" dirty="0" smtClean="0">
                <a:latin typeface="Arial"/>
                <a:cs typeface="Arial"/>
              </a:rPr>
              <a:t>What will be the next step?</a:t>
            </a:r>
          </a:p>
          <a:p>
            <a:pPr>
              <a:lnSpc>
                <a:spcPct val="80000"/>
              </a:lnSpc>
            </a:pPr>
            <a:endParaRPr lang="en-US" altLang="ko-KR" sz="2400" dirty="0" smtClean="0">
              <a:latin typeface="Arial"/>
              <a:cs typeface="Arial"/>
            </a:endParaRPr>
          </a:p>
          <a:p>
            <a:pPr>
              <a:lnSpc>
                <a:spcPct val="80000"/>
              </a:lnSpc>
            </a:pPr>
            <a:endParaRPr lang="en-US" altLang="ko-K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1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65E5E1-94FC-4D0B-AF09-7E0FBAEA42FB}" type="slidenum">
              <a:rPr lang="en-US" altLang="ko-KR" sz="1200">
                <a:solidFill>
                  <a:srgbClr val="898989"/>
                </a:solidFill>
              </a:rPr>
              <a:pPr/>
              <a:t>28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Arial" charset="0"/>
              </a:rPr>
              <a:t>Software Defined Networking</a:t>
            </a:r>
            <a:endParaRPr lang="en-US" altLang="ko-KR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23983"/>
            <a:ext cx="7416824" cy="510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24928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Vender’s equipment OS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77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65E5E1-94FC-4D0B-AF09-7E0FBAEA42FB}" type="slidenum">
              <a:rPr lang="en-US" altLang="ko-KR" sz="1200">
                <a:solidFill>
                  <a:srgbClr val="898989"/>
                </a:solidFill>
              </a:rPr>
              <a:pPr/>
              <a:t>29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52928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altLang="ko-KR" dirty="0">
                <a:latin typeface="Arial" panose="020B0604020202020204" pitchFamily="34" charset="0"/>
                <a:cs typeface="Arial" panose="020B0604020202020204" pitchFamily="34" charset="0"/>
              </a:rPr>
              <a:t>OpenFlow-enabled Transport SDN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3" y="1323975"/>
            <a:ext cx="4686300" cy="421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28800"/>
            <a:ext cx="263301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907704" y="5754924"/>
            <a:ext cx="5184576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Target multi-layer </a:t>
            </a:r>
            <a:r>
              <a:rPr lang="en-US" altLang="ko-KR" dirty="0" err="1"/>
              <a:t>OpenFlow</a:t>
            </a:r>
            <a:r>
              <a:rPr lang="en-US" altLang="ko-KR" dirty="0"/>
              <a:t> logical switch </a:t>
            </a:r>
            <a:r>
              <a:rPr lang="en-US" altLang="ko-KR" dirty="0" smtClean="0"/>
              <a:t>model: ONF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4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65E5E1-94FC-4D0B-AF09-7E0FBAEA42FB}" type="slidenum">
              <a:rPr lang="en-US" altLang="ko-KR" sz="1200">
                <a:solidFill>
                  <a:srgbClr val="898989"/>
                </a:solidFill>
              </a:rPr>
              <a:pPr/>
              <a:t>3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451725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ko-KR" dirty="0" smtClean="0">
                <a:latin typeface="Arial" charset="0"/>
              </a:rPr>
              <a:t>Open flow </a:t>
            </a:r>
            <a:r>
              <a:rPr lang="en-US" altLang="ko-KR" dirty="0" err="1" smtClean="0">
                <a:latin typeface="Arial" charset="0"/>
              </a:rPr>
              <a:t>vs</a:t>
            </a:r>
            <a:r>
              <a:rPr lang="en-US" altLang="ko-KR" dirty="0" smtClean="0">
                <a:latin typeface="Arial" charset="0"/>
              </a:rPr>
              <a:t> SDN</a:t>
            </a:r>
            <a:endParaRPr lang="en-US" altLang="ko-KR" dirty="0">
              <a:latin typeface="Arial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7544" y="1412776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Q: What’s the difference between SDN and the </a:t>
            </a:r>
            <a:r>
              <a:rPr lang="en-US" altLang="ko-KR" sz="2000" dirty="0" err="1"/>
              <a:t>OpenFlow</a:t>
            </a:r>
            <a:r>
              <a:rPr lang="en-US" altLang="ko-KR" sz="2000" dirty="0"/>
              <a:t> Standard</a:t>
            </a:r>
            <a:r>
              <a:rPr lang="en-US" altLang="ko-KR" sz="2000" dirty="0" smtClean="0"/>
              <a:t>?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A</a:t>
            </a:r>
            <a:r>
              <a:rPr lang="en-US" altLang="ko-KR" sz="2000" dirty="0"/>
              <a:t>: 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 err="1"/>
              <a:t>OpenFlow</a:t>
            </a:r>
            <a:r>
              <a:rPr lang="en-US" altLang="ko-KR" sz="2000" dirty="0"/>
              <a:t> standard is </a:t>
            </a:r>
            <a:r>
              <a:rPr lang="en-US" altLang="ko-KR" sz="2000" dirty="0">
                <a:solidFill>
                  <a:srgbClr val="0000FF"/>
                </a:solidFill>
              </a:rPr>
              <a:t>a foundational element for SDN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SDN </a:t>
            </a:r>
            <a:r>
              <a:rPr lang="en-US" altLang="ko-KR" sz="2000" dirty="0"/>
              <a:t>is an emerging </a:t>
            </a:r>
            <a:r>
              <a:rPr lang="en-US" altLang="ko-KR" sz="2000" dirty="0">
                <a:solidFill>
                  <a:srgbClr val="0000FF"/>
                </a:solidFill>
              </a:rPr>
              <a:t>network architecture </a:t>
            </a:r>
            <a:r>
              <a:rPr lang="en-US" altLang="ko-KR" sz="2000" dirty="0"/>
              <a:t>where network control is decoupled from forwarding and is directly programmable. </a:t>
            </a:r>
            <a:endParaRPr lang="en-US" altLang="ko-K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 smtClean="0"/>
              <a:t>The </a:t>
            </a:r>
            <a:r>
              <a:rPr lang="en-US" altLang="ko-KR" sz="2000" dirty="0" err="1"/>
              <a:t>OpenFlow</a:t>
            </a:r>
            <a:r>
              <a:rPr lang="en-US" altLang="ko-KR" sz="2000" dirty="0"/>
              <a:t> Standard is </a:t>
            </a:r>
            <a:r>
              <a:rPr lang="en-US" altLang="ko-KR" sz="2000" dirty="0">
                <a:solidFill>
                  <a:srgbClr val="C00000"/>
                </a:solidFill>
              </a:rPr>
              <a:t>the first standard communications interface defined between the control and forwarding layers of a software-defined network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548" y="4863761"/>
            <a:ext cx="8064896" cy="121264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>
                <a:ea typeface="ＭＳ Ｐゴシック" charset="0"/>
                <a:cs typeface="Arial" pitchFamily="34" charset="0"/>
              </a:rPr>
              <a:t>Open Networking Foundation (ONF)</a:t>
            </a:r>
          </a:p>
          <a:p>
            <a:pPr marL="742950" lvl="1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ea typeface="ＭＳ Ｐゴシック" charset="0"/>
                <a:cs typeface="Arial" pitchFamily="34" charset="0"/>
              </a:rPr>
              <a:t>New non-profit standards organization (Mar 2011), Defining standards for SDN, starting with </a:t>
            </a:r>
            <a:r>
              <a:rPr lang="en-US" altLang="ko-KR" sz="1800" dirty="0" err="1" smtClean="0">
                <a:ea typeface="ＭＳ Ｐゴシック" charset="0"/>
                <a:cs typeface="Arial" pitchFamily="34" charset="0"/>
              </a:rPr>
              <a:t>OpenFlow</a:t>
            </a:r>
            <a:endParaRPr lang="fr-FR" altLang="ko-KR" sz="2800" dirty="0" smtClean="0">
              <a:hlinkClick r:id="rId3"/>
            </a:endParaRPr>
          </a:p>
          <a:p>
            <a:r>
              <a:rPr lang="fr-FR" altLang="ko-KR" sz="2800" dirty="0" smtClean="0">
                <a:hlinkClick r:id="rId3"/>
              </a:rPr>
              <a:t>https</a:t>
            </a:r>
            <a:r>
              <a:rPr lang="fr-FR" altLang="ko-KR" sz="2800" dirty="0">
                <a:hlinkClick r:id="rId3"/>
              </a:rPr>
              <a:t>://www.opennetworking.org</a:t>
            </a:r>
            <a:r>
              <a:rPr lang="fr-FR" altLang="ko-KR" sz="2800" dirty="0" smtClean="0">
                <a:hlinkClick r:id="rId3"/>
              </a:rPr>
              <a:t>/</a:t>
            </a:r>
            <a:endParaRPr lang="fr-FR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4264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fld id="{CB65E5E1-94FC-4D0B-AF09-7E0FBAEA42FB}" type="slidenum">
              <a:rPr lang="en-US" altLang="ko-KR" sz="1200">
                <a:solidFill>
                  <a:srgbClr val="898989"/>
                </a:solidFill>
              </a:rPr>
              <a:pPr/>
              <a:t>30</a:t>
            </a:fld>
            <a:endParaRPr lang="en-US" altLang="ko-KR" sz="1000">
              <a:solidFill>
                <a:srgbClr val="898989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352928" cy="647700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fr-FR" altLang="ko-KR" dirty="0">
                <a:latin typeface="Arial" panose="020B0604020202020204" pitchFamily="34" charset="0"/>
                <a:cs typeface="Arial" panose="020B0604020202020204" pitchFamily="34" charset="0"/>
              </a:rPr>
              <a:t>OpenFlow-enabled Transport SDN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28184" y="2780927"/>
            <a:ext cx="194421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altLang="ko-KR" dirty="0"/>
              <a:t>Hierarchical control architecture</a:t>
            </a:r>
            <a:r>
              <a:rPr lang="en-US" altLang="ko-KR" dirty="0" smtClean="0"/>
              <a:t>: ONF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688632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90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"/>
                <a:ea typeface="ＭＳ Ｐゴシック" charset="0"/>
                <a:cs typeface="Arial"/>
              </a:rPr>
              <a:t>SDN in development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7462" y="1340768"/>
            <a:ext cx="838899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 sz="1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charset="0"/>
              <a:buNone/>
            </a:pPr>
            <a:r>
              <a:rPr lang="en-US" altLang="ko-KR" sz="2400" b="1" dirty="0">
                <a:solidFill>
                  <a:srgbClr val="1F497D"/>
                </a:solidFill>
                <a:latin typeface="Arial"/>
                <a:ea typeface="ＭＳ Ｐゴシック" charset="0"/>
                <a:cs typeface="Arial"/>
              </a:rPr>
              <a:t>A</a:t>
            </a:r>
            <a:r>
              <a:rPr lang="en-US" altLang="ko-KR" sz="2400" b="1" dirty="0" smtClean="0">
                <a:solidFill>
                  <a:srgbClr val="1F497D"/>
                </a:solidFill>
                <a:latin typeface="Arial"/>
                <a:ea typeface="ＭＳ Ｐゴシック" charset="0"/>
                <a:cs typeface="Arial"/>
              </a:rPr>
              <a:t>pplication Domains</a:t>
            </a:r>
            <a:endParaRPr lang="en-US" altLang="ko-KR" sz="2400" b="1" dirty="0">
              <a:solidFill>
                <a:srgbClr val="1F497D"/>
              </a:solidFill>
              <a:latin typeface="Arial"/>
              <a:ea typeface="ＭＳ Ｐゴシック" charset="0"/>
              <a:cs typeface="Arial"/>
            </a:endParaRPr>
          </a:p>
          <a:p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Data centers</a:t>
            </a:r>
          </a:p>
          <a:p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Enterprise/campus</a:t>
            </a:r>
          </a:p>
          <a:p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Cellular </a:t>
            </a:r>
            <a:r>
              <a:rPr lang="en-US" altLang="ko-KR" sz="2000" dirty="0" smtClean="0">
                <a:latin typeface="Arial"/>
                <a:ea typeface="ＭＳ Ｐゴシック" charset="0"/>
                <a:cs typeface="Arial"/>
              </a:rPr>
              <a:t>backhaul</a:t>
            </a:r>
          </a:p>
          <a:p>
            <a:r>
              <a:rPr lang="en-US" altLang="ko-KR" sz="2000" dirty="0" smtClean="0">
                <a:latin typeface="Arial"/>
                <a:ea typeface="ＭＳ Ｐゴシック" charset="0"/>
                <a:cs typeface="Arial"/>
              </a:rPr>
              <a:t>network </a:t>
            </a:r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aware </a:t>
            </a:r>
            <a:r>
              <a:rPr lang="en-US" altLang="ko-KR" sz="2000" dirty="0" smtClean="0">
                <a:latin typeface="Arial"/>
                <a:ea typeface="ＭＳ Ｐゴシック" charset="0"/>
                <a:cs typeface="Arial"/>
              </a:rPr>
              <a:t>applications</a:t>
            </a:r>
          </a:p>
          <a:p>
            <a:r>
              <a:rPr lang="en-US" altLang="ko-KR" sz="2000" dirty="0" smtClean="0">
                <a:latin typeface="Arial"/>
                <a:ea typeface="ＭＳ Ｐゴシック" charset="0"/>
                <a:cs typeface="Arial"/>
              </a:rPr>
              <a:t>application </a:t>
            </a:r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aware networks</a:t>
            </a:r>
          </a:p>
          <a:p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Enterprise </a:t>
            </a:r>
            <a:r>
              <a:rPr lang="en-US" altLang="ko-KR" sz="2000" dirty="0" err="1">
                <a:latin typeface="Arial"/>
                <a:ea typeface="ＭＳ Ｐゴシック" charset="0"/>
                <a:cs typeface="Arial"/>
              </a:rPr>
              <a:t>WiFi</a:t>
            </a:r>
            <a:endParaRPr lang="en-US" altLang="ko-KR" sz="2000" dirty="0">
              <a:latin typeface="Arial"/>
              <a:ea typeface="ＭＳ Ｐゴシック" charset="0"/>
              <a:cs typeface="Arial"/>
            </a:endParaRPr>
          </a:p>
          <a:p>
            <a:r>
              <a:rPr lang="en-US" altLang="ko-KR" sz="2000" dirty="0" smtClean="0">
                <a:latin typeface="Arial"/>
                <a:ea typeface="ＭＳ Ｐゴシック" charset="0"/>
                <a:cs typeface="Arial"/>
              </a:rPr>
              <a:t>WANs</a:t>
            </a:r>
          </a:p>
          <a:p>
            <a:endParaRPr lang="en-US" altLang="ko-KR" sz="2000" dirty="0">
              <a:latin typeface="Arial"/>
              <a:ea typeface="ＭＳ Ｐゴシック" charset="0"/>
              <a:cs typeface="Arial"/>
            </a:endParaRPr>
          </a:p>
          <a:p>
            <a:endParaRPr lang="en-US" altLang="ko-KR" sz="2000" dirty="0">
              <a:latin typeface="Arial"/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</a:pPr>
            <a:r>
              <a:rPr lang="en-US" altLang="ko-K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rgbClr val="1F497D"/>
                </a:solidFill>
                <a:latin typeface="Arial"/>
                <a:ea typeface="ＭＳ Ｐゴシック" charset="0"/>
                <a:cs typeface="Arial"/>
              </a:rPr>
              <a:t>Products: now much more…</a:t>
            </a:r>
            <a:endParaRPr lang="en-US" altLang="ko-KR" sz="2400" b="1" dirty="0">
              <a:solidFill>
                <a:srgbClr val="1F497D"/>
              </a:solidFill>
              <a:latin typeface="Arial"/>
              <a:ea typeface="ＭＳ Ｐゴシック" charset="0"/>
              <a:cs typeface="Arial"/>
            </a:endParaRPr>
          </a:p>
          <a:p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Switches, routers: About 15 vendors</a:t>
            </a:r>
          </a:p>
          <a:p>
            <a:r>
              <a:rPr lang="en-US" altLang="ko-KR" sz="2000" dirty="0">
                <a:latin typeface="Arial"/>
                <a:ea typeface="ＭＳ Ｐゴシック" charset="0"/>
                <a:cs typeface="Arial"/>
              </a:rPr>
              <a:t>Software: About 6 vendors and startups</a:t>
            </a:r>
          </a:p>
          <a:p>
            <a:endParaRPr lang="en-US" altLang="ko-KR" sz="1800" dirty="0">
              <a:latin typeface="Arial"/>
              <a:ea typeface="ＭＳ Ｐゴシック" charset="0"/>
              <a:cs typeface="Arial"/>
            </a:endParaRPr>
          </a:p>
          <a:p>
            <a:pPr marL="285750" indent="-285750" eaLnBrk="1" hangingPunct="1"/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902773" cy="647700"/>
          </a:xfrm>
        </p:spPr>
        <p:txBody>
          <a:bodyPr/>
          <a:lstStyle/>
          <a:p>
            <a:r>
              <a:rPr lang="en-US" sz="4000" dirty="0">
                <a:latin typeface="Arial"/>
                <a:ea typeface="ＭＳ Ｐゴシック" charset="0"/>
                <a:cs typeface="Arial"/>
              </a:rPr>
              <a:t>Cellular </a:t>
            </a:r>
            <a:r>
              <a:rPr lang="en-US" sz="4000" dirty="0" smtClean="0">
                <a:latin typeface="Arial"/>
                <a:ea typeface="ＭＳ Ｐゴシック" charset="0"/>
                <a:cs typeface="Arial"/>
              </a:rPr>
              <a:t>industry: </a:t>
            </a:r>
            <a:r>
              <a:rPr lang="en-US" altLang="ko-KR" sz="4000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They </a:t>
            </a:r>
            <a:r>
              <a:rPr lang="en-US" altLang="ko-KR" sz="4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claim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endParaRPr lang="en-US" sz="4000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784976" cy="4464495"/>
          </a:xfrm>
        </p:spPr>
        <p:txBody>
          <a:bodyPr/>
          <a:lstStyle/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Recently made transition to IP</a:t>
            </a:r>
          </a:p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Billions of mobile users</a:t>
            </a:r>
          </a:p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Need to </a:t>
            </a:r>
            <a:r>
              <a:rPr lang="en-US" sz="2400" b="1" dirty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securely extract payments and hold users accountable</a:t>
            </a:r>
          </a:p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IP is bad at both, yet hard to change</a:t>
            </a:r>
          </a:p>
          <a:p>
            <a:pPr lvl="1"/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Why? </a:t>
            </a:r>
          </a:p>
          <a:p>
            <a:pPr lvl="1"/>
            <a:endParaRPr lang="en-US" b="1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</a:pPr>
            <a:r>
              <a:rPr lang="en-US" b="1" dirty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SDN enables industry to customize their </a:t>
            </a:r>
            <a:r>
              <a:rPr lang="en-US" b="1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network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How?</a:t>
            </a:r>
            <a:endParaRPr lang="en-US" b="1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</a:pPr>
            <a:endParaRPr lang="en-US" sz="2400" dirty="0">
              <a:latin typeface="Arial"/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</a:pPr>
            <a:endParaRPr lang="en-US" sz="2400" dirty="0"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3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640960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Arial"/>
                <a:ea typeface="굴림" charset="0"/>
                <a:cs typeface="Arial"/>
              </a:rPr>
              <a:t>Network Functions Virtualization</a:t>
            </a:r>
            <a:endParaRPr lang="en-US" altLang="ko-KR" dirty="0">
              <a:latin typeface="Arial"/>
              <a:ea typeface="굴림" charset="0"/>
              <a:cs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024" y="1295400"/>
            <a:ext cx="4048944" cy="501392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Arial"/>
                <a:ea typeface="굴림" charset="0"/>
                <a:cs typeface="Arial"/>
              </a:rPr>
              <a:t>Why?</a:t>
            </a:r>
            <a:endParaRPr lang="en-US" altLang="ko-KR" sz="2400" dirty="0">
              <a:latin typeface="Arial"/>
              <a:ea typeface="굴림" charset="0"/>
              <a:cs typeface="Arial"/>
            </a:endParaRP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Shorter lifecycles of network equipment</a:t>
            </a:r>
            <a:endParaRPr lang="en-US" altLang="ko-KR" sz="2000" dirty="0">
              <a:latin typeface="Arial"/>
              <a:ea typeface="굴림" charset="0"/>
              <a:cs typeface="Arial"/>
            </a:endParaRP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Need to reduce CAPEX, OPEX by flexible and agile network resources</a:t>
            </a: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Need to launch timely new services</a:t>
            </a:r>
            <a:r>
              <a:rPr lang="en-US" altLang="ko-KR" sz="2000" dirty="0">
                <a:latin typeface="Arial"/>
                <a:ea typeface="굴림" charset="0"/>
                <a:cs typeface="Arial"/>
              </a:rPr>
              <a:t>: SW oriented </a:t>
            </a:r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innovation</a:t>
            </a:r>
            <a:endParaRPr lang="en-US" altLang="ko-KR" sz="2000" dirty="0">
              <a:latin typeface="Arial"/>
              <a:ea typeface="굴림" charset="0"/>
              <a:cs typeface="Arial"/>
            </a:endParaRPr>
          </a:p>
          <a:p>
            <a:pPr eaLnBrk="1" hangingPunct="1"/>
            <a:r>
              <a:rPr lang="en-US" altLang="ko-KR" sz="2400" dirty="0" smtClean="0">
                <a:latin typeface="Arial"/>
                <a:ea typeface="굴림" charset="0"/>
                <a:cs typeface="Arial"/>
              </a:rPr>
              <a:t>How?</a:t>
            </a:r>
            <a:endParaRPr lang="en-US" altLang="ko-KR" sz="2400" dirty="0">
              <a:latin typeface="Arial"/>
              <a:ea typeface="굴림" charset="0"/>
              <a:cs typeface="Arial"/>
            </a:endParaRP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Implementing network functions in software by IT virtualization over high capacity standard servers </a:t>
            </a:r>
            <a:endParaRPr lang="en-US" altLang="ko-KR" sz="1600" dirty="0" smtClean="0"/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397375" y="1513507"/>
            <a:ext cx="4646613" cy="2995613"/>
            <a:chOff x="503238" y="1736725"/>
            <a:chExt cx="8101012" cy="42627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03238" y="5229225"/>
              <a:ext cx="3416300" cy="770228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rack, cable, </a:t>
              </a:r>
              <a:br>
                <a:rPr lang="en-GB" altLang="ko-KR" sz="1400">
                  <a:solidFill>
                    <a:srgbClr val="FFFF99"/>
                  </a:solidFill>
                </a:rPr>
              </a:br>
              <a:r>
                <a:rPr lang="en-GB" altLang="ko-KR" sz="1400">
                  <a:solidFill>
                    <a:srgbClr val="FFFF99"/>
                  </a:solidFill>
                </a:rPr>
                <a:t>power, cooling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03238" y="4329113"/>
              <a:ext cx="3416300" cy="46831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 dirty="0">
                  <a:solidFill>
                    <a:srgbClr val="660033"/>
                  </a:solidFill>
                </a:rPr>
                <a:t>network infrastructure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03238" y="3860800"/>
              <a:ext cx="3416300" cy="468313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compute infrastructure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03238" y="3394075"/>
              <a:ext cx="3416300" cy="466725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hypervisors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03238" y="2889250"/>
              <a:ext cx="3416300" cy="503238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operating systems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504825" y="1736725"/>
              <a:ext cx="3416300" cy="1152525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applications</a:t>
              </a: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503238" y="4760913"/>
              <a:ext cx="3416300" cy="503237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switching infrastructure</a:t>
              </a: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221287" y="5229225"/>
              <a:ext cx="3382963" cy="770228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 dirty="0">
                  <a:solidFill>
                    <a:srgbClr val="FFFF99"/>
                  </a:solidFill>
                </a:rPr>
                <a:t>rack, cable,</a:t>
              </a:r>
              <a:br>
                <a:rPr lang="en-GB" altLang="ko-KR" sz="1400" dirty="0">
                  <a:solidFill>
                    <a:srgbClr val="FFFF99"/>
                  </a:solidFill>
                </a:rPr>
              </a:br>
              <a:r>
                <a:rPr lang="en-GB" altLang="ko-KR" sz="1400" dirty="0">
                  <a:solidFill>
                    <a:srgbClr val="FFFF99"/>
                  </a:solidFill>
                </a:rPr>
                <a:t>power, cooling</a:t>
              </a: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5221288" y="2889250"/>
              <a:ext cx="3382962" cy="503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660033"/>
                  </a:solidFill>
                </a:rPr>
                <a:t>network functions</a:t>
              </a:r>
            </a:p>
          </p:txBody>
        </p:sp>
        <p:sp>
          <p:nvSpPr>
            <p:cNvPr id="14" name="Rectangle 22"/>
            <p:cNvSpPr>
              <a:spLocks noChangeArrowheads="1"/>
            </p:cNvSpPr>
            <p:nvPr/>
          </p:nvSpPr>
          <p:spPr bwMode="auto">
            <a:xfrm>
              <a:off x="5221288" y="4329113"/>
              <a:ext cx="3382962" cy="468312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compute infrastructure</a:t>
              </a: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5221288" y="3860800"/>
              <a:ext cx="3382962" cy="468313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hypervisors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5221288" y="3392488"/>
              <a:ext cx="3382962" cy="466725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operating systems</a:t>
              </a: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5221288" y="1736725"/>
              <a:ext cx="3382962" cy="1152525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applications</a:t>
              </a: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5221288" y="4760913"/>
              <a:ext cx="3382962" cy="503237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rgbClr val="FFDB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>
                  <a:solidFill>
                    <a:srgbClr val="FFFF99"/>
                  </a:solidFill>
                </a:rPr>
                <a:t>switching infrastructure</a:t>
              </a: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3924300" y="3176588"/>
              <a:ext cx="1547813" cy="1458912"/>
            </a:xfrm>
            <a:custGeom>
              <a:avLst/>
              <a:gdLst>
                <a:gd name="T0" fmla="*/ 0 w 1225"/>
                <a:gd name="T1" fmla="*/ 1842689222 h 1120"/>
                <a:gd name="T2" fmla="*/ 550787677 w 1225"/>
                <a:gd name="T3" fmla="*/ 1637379923 h 1120"/>
                <a:gd name="T4" fmla="*/ 1358608339 w 1225"/>
                <a:gd name="T5" fmla="*/ 268089409 h 1120"/>
                <a:gd name="T6" fmla="*/ 1955693945 w 1225"/>
                <a:gd name="T7" fmla="*/ 33935335 h 11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5" h="1120">
                  <a:moveTo>
                    <a:pt x="0" y="1086"/>
                  </a:moveTo>
                  <a:cubicBezTo>
                    <a:pt x="57" y="1066"/>
                    <a:pt x="203" y="1120"/>
                    <a:pt x="345" y="965"/>
                  </a:cubicBezTo>
                  <a:cubicBezTo>
                    <a:pt x="487" y="810"/>
                    <a:pt x="704" y="316"/>
                    <a:pt x="851" y="158"/>
                  </a:cubicBezTo>
                  <a:cubicBezTo>
                    <a:pt x="998" y="0"/>
                    <a:pt x="1147" y="49"/>
                    <a:pt x="1225" y="20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72000" y="5013176"/>
            <a:ext cx="42484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Hypervisor: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/>
                <a:ea typeface="굴림" charset="0"/>
                <a:cs typeface="Arial"/>
              </a:rPr>
              <a:t>software </a:t>
            </a:r>
            <a:r>
              <a:rPr lang="en-US" altLang="ko-KR" dirty="0">
                <a:latin typeface="Arial"/>
                <a:ea typeface="굴림" charset="0"/>
                <a:cs typeface="Arial"/>
              </a:rPr>
              <a:t>layer providing the </a:t>
            </a:r>
            <a:r>
              <a:rPr lang="en-US" altLang="ko-KR" dirty="0" smtClean="0">
                <a:latin typeface="Arial"/>
                <a:ea typeface="굴림" charset="0"/>
                <a:cs typeface="Arial"/>
              </a:rPr>
              <a:t>virtualization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/>
                <a:ea typeface="굴림" charset="0"/>
                <a:cs typeface="Arial"/>
              </a:rPr>
              <a:t>a </a:t>
            </a:r>
            <a:r>
              <a:rPr lang="en-US" altLang="ko-KR" dirty="0">
                <a:latin typeface="Arial"/>
                <a:ea typeface="굴림" charset="0"/>
                <a:cs typeface="Arial"/>
              </a:rPr>
              <a:t>virtual machine monitor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27984" y="4555867"/>
            <a:ext cx="4639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050" dirty="0" smtClean="0"/>
              <a:t>“Network </a:t>
            </a:r>
            <a:r>
              <a:rPr lang="en-GB" altLang="ko-KR" sz="1050" dirty="0"/>
              <a:t>Functions </a:t>
            </a:r>
            <a:r>
              <a:rPr lang="en-GB" altLang="ko-KR" sz="1050" dirty="0" smtClean="0"/>
              <a:t>Virtualisation”, </a:t>
            </a:r>
            <a:r>
              <a:rPr lang="en-GB" altLang="ko-KR" sz="1050" dirty="0"/>
              <a:t>Bob </a:t>
            </a:r>
            <a:r>
              <a:rPr lang="en-GB" altLang="ko-KR" sz="1050" dirty="0" smtClean="0"/>
              <a:t>Briscoe, </a:t>
            </a:r>
            <a:r>
              <a:rPr lang="en-GB" altLang="ko-KR" sz="1050" dirty="0"/>
              <a:t>Chief </a:t>
            </a:r>
            <a:r>
              <a:rPr lang="en-GB" altLang="ko-KR" sz="1050" dirty="0" smtClean="0"/>
              <a:t>Researcher BT 2013</a:t>
            </a:r>
            <a:endParaRPr lang="en-GB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0022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640960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Arial"/>
                <a:ea typeface="굴림" charset="0"/>
                <a:cs typeface="Arial"/>
              </a:rPr>
              <a:t>NFV ecosystem</a:t>
            </a:r>
            <a:endParaRPr lang="en-US" altLang="ko-KR" dirty="0">
              <a:latin typeface="Arial"/>
              <a:ea typeface="굴림" charset="0"/>
              <a:cs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024" y="1295400"/>
            <a:ext cx="5129064" cy="44958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latin typeface="Arial"/>
                <a:ea typeface="굴림" charset="0"/>
                <a:cs typeface="Arial"/>
              </a:rPr>
              <a:t>Current network appliance</a:t>
            </a:r>
            <a:endParaRPr lang="en-US" altLang="ko-KR" sz="2400" dirty="0">
              <a:latin typeface="Arial"/>
              <a:ea typeface="굴림" charset="0"/>
              <a:cs typeface="Arial"/>
            </a:endParaRP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Dedicated HW per site</a:t>
            </a:r>
            <a:endParaRPr lang="en-US" altLang="ko-KR" sz="2000" dirty="0">
              <a:latin typeface="Arial"/>
              <a:ea typeface="굴림" charset="0"/>
              <a:cs typeface="Arial"/>
            </a:endParaRP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Hard to develop and to deploy new innovative services</a:t>
            </a: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Separated Message router, CDN, DPI, Firewall, Carrier grade NAT, </a:t>
            </a:r>
            <a:r>
              <a:rPr lang="en-US" altLang="ko-KR" sz="2000" dirty="0" err="1" smtClean="0">
                <a:latin typeface="Arial"/>
                <a:ea typeface="굴림" charset="0"/>
                <a:cs typeface="Arial"/>
              </a:rPr>
              <a:t>QoE</a:t>
            </a:r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 monitor, Radio access nodes……</a:t>
            </a:r>
            <a:endParaRPr lang="en-US" altLang="ko-KR" sz="2000" dirty="0">
              <a:latin typeface="Arial"/>
              <a:ea typeface="굴림" charset="0"/>
              <a:cs typeface="Arial"/>
            </a:endParaRPr>
          </a:p>
          <a:p>
            <a:pPr eaLnBrk="1" hangingPunct="1"/>
            <a:r>
              <a:rPr lang="en-US" altLang="ko-KR" sz="2400" dirty="0" smtClean="0">
                <a:latin typeface="Arial"/>
                <a:ea typeface="굴림" charset="0"/>
                <a:cs typeface="Arial"/>
              </a:rPr>
              <a:t>With NFV</a:t>
            </a:r>
            <a:endParaRPr lang="en-US" altLang="ko-KR" sz="2400" dirty="0">
              <a:latin typeface="Arial"/>
              <a:ea typeface="굴림" charset="0"/>
              <a:cs typeface="Arial"/>
            </a:endParaRPr>
          </a:p>
          <a:p>
            <a:pPr lvl="1" eaLnBrk="1" hangingPunct="1"/>
            <a:r>
              <a:rPr lang="en-US" altLang="ko-KR" sz="2000" dirty="0" smtClean="0">
                <a:latin typeface="Arial"/>
                <a:ea typeface="굴림" charset="0"/>
                <a:cs typeface="Arial"/>
              </a:rPr>
              <a:t>Competitive, innovative open ecosystem over High capacity servers, storages and switches</a:t>
            </a:r>
            <a:endParaRPr lang="en-US" altLang="ko-KR" sz="1600" dirty="0">
              <a:latin typeface="Arial"/>
              <a:ea typeface="굴림" charset="0"/>
              <a:cs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24128" y="1221783"/>
            <a:ext cx="2861301" cy="5447577"/>
            <a:chOff x="6089650" y="1221783"/>
            <a:chExt cx="2861301" cy="5503884"/>
          </a:xfrm>
        </p:grpSpPr>
        <p:sp>
          <p:nvSpPr>
            <p:cNvPr id="21" name="Down Arrow 98"/>
            <p:cNvSpPr>
              <a:spLocks noChangeArrowheads="1"/>
            </p:cNvSpPr>
            <p:nvPr/>
          </p:nvSpPr>
          <p:spPr bwMode="auto">
            <a:xfrm>
              <a:off x="6921115" y="2923893"/>
              <a:ext cx="252509" cy="786269"/>
            </a:xfrm>
            <a:prstGeom prst="downArrow">
              <a:avLst>
                <a:gd name="adj1" fmla="val 50000"/>
                <a:gd name="adj2" fmla="val 45388"/>
              </a:avLst>
            </a:prstGeom>
            <a:solidFill>
              <a:srgbClr val="D7EEAA"/>
            </a:solidFill>
            <a:ln>
              <a:noFill/>
            </a:ln>
            <a:effectLst>
              <a:prstShdw prst="shdw17" dist="17961" dir="2700000">
                <a:srgbClr val="818F66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3A6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ko-KR">
                <a:solidFill>
                  <a:srgbClr val="FFFFFF"/>
                </a:solidFill>
              </a:endParaRPr>
            </a:p>
          </p:txBody>
        </p:sp>
        <p:sp>
          <p:nvSpPr>
            <p:cNvPr id="22" name="Cloud 100"/>
            <p:cNvSpPr>
              <a:spLocks noChangeArrowheads="1"/>
            </p:cNvSpPr>
            <p:nvPr/>
          </p:nvSpPr>
          <p:spPr bwMode="auto">
            <a:xfrm>
              <a:off x="6130108" y="1221783"/>
              <a:ext cx="2784571" cy="1844936"/>
            </a:xfrm>
            <a:custGeom>
              <a:avLst/>
              <a:gdLst>
                <a:gd name="T0" fmla="*/ 2147483647 w 43200"/>
                <a:gd name="T1" fmla="*/ 2147483647 h 43200"/>
                <a:gd name="T2" fmla="*/ 2147483647 w 43200"/>
                <a:gd name="T3" fmla="*/ 2147483647 h 43200"/>
                <a:gd name="T4" fmla="*/ 52874500 w 43200"/>
                <a:gd name="T5" fmla="*/ 2147483647 h 43200"/>
                <a:gd name="T6" fmla="*/ 2147483647 w 43200"/>
                <a:gd name="T7" fmla="*/ 248771728 h 432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954 w 43200"/>
                <a:gd name="T13" fmla="*/ 6524 h 43200"/>
                <a:gd name="T14" fmla="*/ 34174 w 43200"/>
                <a:gd name="T15" fmla="*/ 34674 h 43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00" h="43200">
                  <a:moveTo>
                    <a:pt x="3900" y="14370"/>
                  </a:moveTo>
                  <a:lnTo>
                    <a:pt x="3899" y="14370"/>
                  </a:lnTo>
                  <a:cubicBezTo>
                    <a:pt x="3858" y="13959"/>
                    <a:pt x="3838" y="13545"/>
                    <a:pt x="3838" y="13131"/>
                  </a:cubicBezTo>
                  <a:cubicBezTo>
                    <a:pt x="3838" y="8055"/>
                    <a:pt x="6861" y="3941"/>
                    <a:pt x="10591" y="3941"/>
                  </a:cubicBezTo>
                  <a:cubicBezTo>
                    <a:pt x="11791" y="3940"/>
                    <a:pt x="12969" y="4376"/>
                    <a:pt x="14005" y="5201"/>
                  </a:cubicBezTo>
                  <a:lnTo>
                    <a:pt x="14005" y="5202"/>
                  </a:lnTo>
                  <a:cubicBezTo>
                    <a:pt x="14930" y="2828"/>
                    <a:pt x="16742" y="1343"/>
                    <a:pt x="18715" y="1344"/>
                  </a:cubicBezTo>
                  <a:cubicBezTo>
                    <a:pt x="20114" y="1344"/>
                    <a:pt x="21458" y="2093"/>
                    <a:pt x="22456" y="3431"/>
                  </a:cubicBezTo>
                  <a:lnTo>
                    <a:pt x="22456" y="3432"/>
                  </a:lnTo>
                  <a:cubicBezTo>
                    <a:pt x="23194" y="1415"/>
                    <a:pt x="24707" y="140"/>
                    <a:pt x="26362" y="141"/>
                  </a:cubicBezTo>
                  <a:cubicBezTo>
                    <a:pt x="27723" y="141"/>
                    <a:pt x="29007" y="1006"/>
                    <a:pt x="29832" y="2481"/>
                  </a:cubicBezTo>
                  <a:lnTo>
                    <a:pt x="29832" y="2480"/>
                  </a:lnTo>
                  <a:cubicBezTo>
                    <a:pt x="30755" y="1002"/>
                    <a:pt x="32110" y="149"/>
                    <a:pt x="33538" y="150"/>
                  </a:cubicBezTo>
                  <a:cubicBezTo>
                    <a:pt x="35888" y="150"/>
                    <a:pt x="37901" y="2435"/>
                    <a:pt x="38318" y="5575"/>
                  </a:cubicBezTo>
                  <a:lnTo>
                    <a:pt x="38317" y="5576"/>
                  </a:lnTo>
                  <a:cubicBezTo>
                    <a:pt x="40639" y="6438"/>
                    <a:pt x="42250" y="9313"/>
                    <a:pt x="42250" y="12594"/>
                  </a:cubicBezTo>
                  <a:cubicBezTo>
                    <a:pt x="42250" y="13579"/>
                    <a:pt x="42103" y="14554"/>
                    <a:pt x="41818" y="15460"/>
                  </a:cubicBezTo>
                  <a:lnTo>
                    <a:pt x="41818" y="15459"/>
                  </a:lnTo>
                  <a:cubicBezTo>
                    <a:pt x="42727" y="17070"/>
                    <a:pt x="43220" y="19044"/>
                    <a:pt x="43220" y="21076"/>
                  </a:cubicBezTo>
                  <a:cubicBezTo>
                    <a:pt x="43220" y="25663"/>
                    <a:pt x="40741" y="29553"/>
                    <a:pt x="37404" y="30203"/>
                  </a:cubicBezTo>
                  <a:lnTo>
                    <a:pt x="37403" y="30202"/>
                  </a:lnTo>
                  <a:cubicBezTo>
                    <a:pt x="37378" y="34523"/>
                    <a:pt x="34795" y="38006"/>
                    <a:pt x="31619" y="38007"/>
                  </a:cubicBezTo>
                  <a:cubicBezTo>
                    <a:pt x="30535" y="38007"/>
                    <a:pt x="29474" y="37593"/>
                    <a:pt x="28555" y="36813"/>
                  </a:cubicBezTo>
                  <a:lnTo>
                    <a:pt x="28556" y="36813"/>
                  </a:lnTo>
                  <a:cubicBezTo>
                    <a:pt x="27694" y="40699"/>
                    <a:pt x="25069" y="43357"/>
                    <a:pt x="22094" y="43358"/>
                  </a:cubicBezTo>
                  <a:cubicBezTo>
                    <a:pt x="19839" y="43358"/>
                    <a:pt x="17733" y="41821"/>
                    <a:pt x="16480" y="39263"/>
                  </a:cubicBezTo>
                  <a:lnTo>
                    <a:pt x="16480" y="39264"/>
                  </a:lnTo>
                  <a:cubicBezTo>
                    <a:pt x="15279" y="40250"/>
                    <a:pt x="13904" y="40770"/>
                    <a:pt x="12503" y="40771"/>
                  </a:cubicBezTo>
                  <a:cubicBezTo>
                    <a:pt x="9735" y="40771"/>
                    <a:pt x="7180" y="38748"/>
                    <a:pt x="5804" y="35469"/>
                  </a:cubicBezTo>
                  <a:lnTo>
                    <a:pt x="5803" y="35469"/>
                  </a:lnTo>
                  <a:cubicBezTo>
                    <a:pt x="5635" y="35496"/>
                    <a:pt x="5465" y="35509"/>
                    <a:pt x="5296" y="35510"/>
                  </a:cubicBezTo>
                  <a:cubicBezTo>
                    <a:pt x="2888" y="35510"/>
                    <a:pt x="936" y="32860"/>
                    <a:pt x="936" y="29592"/>
                  </a:cubicBezTo>
                  <a:cubicBezTo>
                    <a:pt x="935" y="28090"/>
                    <a:pt x="1356" y="26644"/>
                    <a:pt x="2112" y="25547"/>
                  </a:cubicBezTo>
                  <a:lnTo>
                    <a:pt x="2113" y="25547"/>
                  </a:lnTo>
                  <a:cubicBezTo>
                    <a:pt x="781" y="24481"/>
                    <a:pt x="-36" y="22528"/>
                    <a:pt x="-36" y="20418"/>
                  </a:cubicBezTo>
                  <a:cubicBezTo>
                    <a:pt x="-37" y="17370"/>
                    <a:pt x="1647" y="14817"/>
                    <a:pt x="3863" y="14504"/>
                  </a:cubicBezTo>
                  <a:lnTo>
                    <a:pt x="3900" y="14370"/>
                  </a:lnTo>
                  <a:close/>
                </a:path>
                <a:path w="43200" h="43200" fill="none">
                  <a:moveTo>
                    <a:pt x="4693" y="26177"/>
                  </a:moveTo>
                  <a:lnTo>
                    <a:pt x="4693" y="26177"/>
                  </a:lnTo>
                  <a:cubicBezTo>
                    <a:pt x="4580" y="26189"/>
                    <a:pt x="4468" y="26194"/>
                    <a:pt x="4356" y="26195"/>
                  </a:cubicBezTo>
                  <a:cubicBezTo>
                    <a:pt x="3584" y="26195"/>
                    <a:pt x="2826" y="25913"/>
                    <a:pt x="2160" y="25379"/>
                  </a:cubicBezTo>
                  <a:moveTo>
                    <a:pt x="6928" y="34899"/>
                  </a:moveTo>
                  <a:lnTo>
                    <a:pt x="6927" y="34898"/>
                  </a:lnTo>
                  <a:cubicBezTo>
                    <a:pt x="6572" y="35091"/>
                    <a:pt x="6200" y="35219"/>
                    <a:pt x="5820" y="35280"/>
                  </a:cubicBezTo>
                  <a:moveTo>
                    <a:pt x="16478" y="39090"/>
                  </a:moveTo>
                  <a:lnTo>
                    <a:pt x="16477" y="39090"/>
                  </a:lnTo>
                  <a:cubicBezTo>
                    <a:pt x="16210" y="38544"/>
                    <a:pt x="15986" y="37960"/>
                    <a:pt x="15809" y="37350"/>
                  </a:cubicBezTo>
                  <a:moveTo>
                    <a:pt x="28827" y="34751"/>
                  </a:moveTo>
                  <a:lnTo>
                    <a:pt x="28826" y="34750"/>
                  </a:lnTo>
                  <a:cubicBezTo>
                    <a:pt x="28787" y="35398"/>
                    <a:pt x="28698" y="36038"/>
                    <a:pt x="28560" y="36660"/>
                  </a:cubicBezTo>
                  <a:moveTo>
                    <a:pt x="34129" y="22954"/>
                  </a:moveTo>
                  <a:lnTo>
                    <a:pt x="34128" y="22954"/>
                  </a:lnTo>
                  <a:cubicBezTo>
                    <a:pt x="36118" y="24271"/>
                    <a:pt x="37381" y="27017"/>
                    <a:pt x="37381" y="30027"/>
                  </a:cubicBezTo>
                  <a:cubicBezTo>
                    <a:pt x="37381" y="30048"/>
                    <a:pt x="37380" y="30069"/>
                    <a:pt x="37380" y="30090"/>
                  </a:cubicBezTo>
                  <a:moveTo>
                    <a:pt x="41798" y="15354"/>
                  </a:moveTo>
                  <a:lnTo>
                    <a:pt x="41798" y="15354"/>
                  </a:ln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lnTo>
                    <a:pt x="38324" y="5425"/>
                  </a:lnTo>
                  <a:cubicBezTo>
                    <a:pt x="38375" y="5811"/>
                    <a:pt x="38401" y="6202"/>
                    <a:pt x="38401" y="6595"/>
                  </a:cubicBezTo>
                  <a:cubicBezTo>
                    <a:pt x="38401" y="6626"/>
                    <a:pt x="38400" y="6658"/>
                    <a:pt x="38400" y="6690"/>
                  </a:cubicBezTo>
                  <a:moveTo>
                    <a:pt x="29078" y="3952"/>
                  </a:moveTo>
                  <a:lnTo>
                    <a:pt x="29078" y="3952"/>
                  </a:lnTo>
                  <a:cubicBezTo>
                    <a:pt x="29266" y="3369"/>
                    <a:pt x="29516" y="2826"/>
                    <a:pt x="29820" y="2340"/>
                  </a:cubicBezTo>
                  <a:moveTo>
                    <a:pt x="22141" y="4720"/>
                  </a:moveTo>
                  <a:lnTo>
                    <a:pt x="22140" y="4719"/>
                  </a:lnTo>
                  <a:cubicBezTo>
                    <a:pt x="22217" y="4238"/>
                    <a:pt x="22338" y="3771"/>
                    <a:pt x="22500" y="3330"/>
                  </a:cubicBezTo>
                  <a:moveTo>
                    <a:pt x="14000" y="5192"/>
                  </a:moveTo>
                  <a:lnTo>
                    <a:pt x="14000" y="5191"/>
                  </a:lnTo>
                  <a:cubicBezTo>
                    <a:pt x="14471" y="5568"/>
                    <a:pt x="14908" y="6020"/>
                    <a:pt x="15299" y="6540"/>
                  </a:cubicBezTo>
                  <a:moveTo>
                    <a:pt x="4127" y="15789"/>
                  </a:moveTo>
                  <a:lnTo>
                    <a:pt x="4127" y="15788"/>
                  </a:lnTo>
                  <a:cubicBezTo>
                    <a:pt x="4024" y="15324"/>
                    <a:pt x="3948" y="14850"/>
                    <a:pt x="3900" y="14369"/>
                  </a:cubicBezTo>
                </a:path>
              </a:pathLst>
            </a:custGeom>
            <a:solidFill>
              <a:srgbClr val="CCFF99"/>
            </a:solidFill>
            <a:ln>
              <a:noFill/>
            </a:ln>
            <a:effectLst>
              <a:prstShdw prst="shdw17" dist="17961" dir="2700000">
                <a:srgbClr val="7A995C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D9D9D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/>
            </a:p>
          </p:txBody>
        </p:sp>
        <p:sp>
          <p:nvSpPr>
            <p:cNvPr id="23" name="Text Box 30"/>
            <p:cNvSpPr txBox="1">
              <a:spLocks noChangeArrowheads="1"/>
            </p:cNvSpPr>
            <p:nvPr/>
          </p:nvSpPr>
          <p:spPr bwMode="auto">
            <a:xfrm>
              <a:off x="6446789" y="1505959"/>
              <a:ext cx="2276764" cy="76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4D4D4D"/>
                </a:buClr>
                <a:buFontTx/>
                <a:buNone/>
              </a:pPr>
              <a:r>
                <a:rPr lang="en-GB" altLang="ko-KR" sz="2000">
                  <a:solidFill>
                    <a:srgbClr val="0070C0"/>
                  </a:solidFill>
                </a:rPr>
                <a:t>Independent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4D4D4D"/>
                </a:buClr>
                <a:buFontTx/>
                <a:buNone/>
              </a:pPr>
              <a:r>
                <a:rPr lang="en-GB" altLang="ko-KR" sz="2000">
                  <a:solidFill>
                    <a:srgbClr val="0070C0"/>
                  </a:solidFill>
                </a:rPr>
                <a:t>Software Vendors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>
                  <a:srgbClr val="4D4D4D"/>
                </a:buClr>
                <a:buFontTx/>
                <a:buNone/>
              </a:pPr>
              <a:endParaRPr lang="en-GB" altLang="ko-KR" sz="2000">
                <a:solidFill>
                  <a:srgbClr val="0070C0"/>
                </a:solidFill>
              </a:endParaRPr>
            </a:p>
          </p:txBody>
        </p:sp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568" y="2036028"/>
              <a:ext cx="471536" cy="480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648" y="2049279"/>
              <a:ext cx="471536" cy="480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283" y="2036028"/>
              <a:ext cx="471536" cy="480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473" y="2049279"/>
              <a:ext cx="471536" cy="480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59" y="2352597"/>
              <a:ext cx="471536" cy="480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107" y="2365849"/>
              <a:ext cx="471536" cy="480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6965" y="2342290"/>
              <a:ext cx="471536" cy="4800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1" name="Group 63"/>
            <p:cNvGrpSpPr>
              <a:grpSpLocks/>
            </p:cNvGrpSpPr>
            <p:nvPr/>
          </p:nvGrpSpPr>
          <p:grpSpPr bwMode="auto">
            <a:xfrm>
              <a:off x="6089650" y="4032622"/>
              <a:ext cx="2861301" cy="2693045"/>
              <a:chOff x="5679096" y="2485739"/>
              <a:chExt cx="3255395" cy="3240677"/>
            </a:xfrm>
          </p:grpSpPr>
          <p:sp>
            <p:nvSpPr>
              <p:cNvPr id="36" name="TextBox 45"/>
              <p:cNvSpPr txBox="1">
                <a:spLocks noChangeArrowheads="1"/>
              </p:cNvSpPr>
              <p:nvPr/>
            </p:nvSpPr>
            <p:spPr bwMode="auto">
              <a:xfrm>
                <a:off x="6144152" y="5085263"/>
                <a:ext cx="2355440" cy="641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ko-KR" sz="1800">
                    <a:solidFill>
                      <a:srgbClr val="0070C0"/>
                    </a:solidFill>
                  </a:rPr>
                  <a:t>Generic High Volume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ko-KR" sz="1800">
                    <a:solidFill>
                      <a:srgbClr val="0070C0"/>
                    </a:solidFill>
                  </a:rPr>
                  <a:t>Ethernet Switches</a:t>
                </a:r>
              </a:p>
            </p:txBody>
          </p:sp>
          <p:pic>
            <p:nvPicPr>
              <p:cNvPr id="37" name="Picture 6" descr="http://t1.gstatic.com/images?q=tbn:ANd9GcTUFD7wvOt_9mnoGHjnQK7rpnH3119LecHeYdzsH6mkF4_acWhOhw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5808" y="4285964"/>
                <a:ext cx="874044" cy="900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TextBox 40"/>
              <p:cNvSpPr txBox="1">
                <a:spLocks noChangeArrowheads="1"/>
              </p:cNvSpPr>
              <p:nvPr/>
            </p:nvSpPr>
            <p:spPr bwMode="auto">
              <a:xfrm>
                <a:off x="5728300" y="3277658"/>
                <a:ext cx="3206191" cy="366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ko-KR" sz="1800" dirty="0">
                    <a:solidFill>
                      <a:srgbClr val="0070C0"/>
                    </a:solidFill>
                  </a:rPr>
                  <a:t>Generic High Volume Servers</a:t>
                </a:r>
              </a:p>
            </p:txBody>
          </p:sp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6176" y="2485739"/>
                <a:ext cx="1296988" cy="87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8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37"/>
              <a:stretch>
                <a:fillRect/>
              </a:stretch>
            </p:blipFill>
            <p:spPr bwMode="auto">
              <a:xfrm>
                <a:off x="6300639" y="3708114"/>
                <a:ext cx="9366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6" descr="http://t1.gstatic.com/images?q=tbn:ANd9GcTUFD7wvOt_9mnoGHjnQK7rpnH3119LecHeYdzsH6mkF4_acWhOhw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0648" y="4293121"/>
                <a:ext cx="874044" cy="900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1016" y="2492896"/>
                <a:ext cx="1296988" cy="873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8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637"/>
              <a:stretch>
                <a:fillRect/>
              </a:stretch>
            </p:blipFill>
            <p:spPr bwMode="auto">
              <a:xfrm>
                <a:off x="7465479" y="3715271"/>
                <a:ext cx="9366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45"/>
              <p:cNvSpPr txBox="1">
                <a:spLocks noChangeArrowheads="1"/>
              </p:cNvSpPr>
              <p:nvPr/>
            </p:nvSpPr>
            <p:spPr bwMode="auto">
              <a:xfrm>
                <a:off x="5679096" y="3961659"/>
                <a:ext cx="3218889" cy="36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1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7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ko-KR" sz="1800">
                    <a:solidFill>
                      <a:srgbClr val="0070C0"/>
                    </a:solidFill>
                  </a:rPr>
                  <a:t>Generic High Volume Storage</a:t>
                </a:r>
              </a:p>
            </p:txBody>
          </p:sp>
        </p:grpSp>
        <p:sp>
          <p:nvSpPr>
            <p:cNvPr id="32" name="TextBox 99"/>
            <p:cNvSpPr txBox="1">
              <a:spLocks noChangeArrowheads="1"/>
            </p:cNvSpPr>
            <p:nvPr/>
          </p:nvSpPr>
          <p:spPr bwMode="auto">
            <a:xfrm>
              <a:off x="7328477" y="3107946"/>
              <a:ext cx="1378335" cy="69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GB" altLang="ko-KR" sz="1800">
                  <a:solidFill>
                    <a:srgbClr val="0070C0"/>
                  </a:solidFill>
                </a:rPr>
                <a:t>Orchestrated,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GB" altLang="ko-KR" sz="1800">
                  <a:solidFill>
                    <a:srgbClr val="0070C0"/>
                  </a:solidFill>
                </a:rPr>
                <a:t>automatic 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GB" altLang="ko-KR" sz="1800">
                  <a:solidFill>
                    <a:srgbClr val="0070C0"/>
                  </a:solidFill>
                </a:rPr>
                <a:t>remote install</a:t>
              </a:r>
            </a:p>
          </p:txBody>
        </p:sp>
        <p:pic>
          <p:nvPicPr>
            <p:cNvPr id="34" name="Picture 55" descr="http://www.clker.com/cliparts/u/C/1/7/r/B/cogs-collection-black-m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8161" y="2913587"/>
              <a:ext cx="823095" cy="72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AutoShape 118"/>
            <p:cNvSpPr>
              <a:spLocks noChangeArrowheads="1"/>
            </p:cNvSpPr>
            <p:nvPr/>
          </p:nvSpPr>
          <p:spPr bwMode="auto">
            <a:xfrm>
              <a:off x="6632335" y="3798507"/>
              <a:ext cx="1936365" cy="203193"/>
            </a:xfrm>
            <a:prstGeom prst="roundRect">
              <a:avLst>
                <a:gd name="adj" fmla="val 16667"/>
              </a:avLst>
            </a:prstGeom>
            <a:solidFill>
              <a:srgbClr val="CC0000"/>
            </a:solidFill>
            <a:ln>
              <a:noFill/>
            </a:ln>
            <a:effectLst>
              <a:prstShdw prst="shdw17" dist="17961" dir="2700000">
                <a:srgbClr val="7A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bIns="82800" anchor="ctr"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400" dirty="0">
                  <a:solidFill>
                    <a:schemeClr val="bg1"/>
                  </a:solidFill>
                  <a:cs typeface="Arial" pitchFamily="34" charset="0"/>
                </a:rPr>
                <a:t>hypervisors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25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640960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Arial"/>
                <a:ea typeface="굴림" charset="0"/>
                <a:cs typeface="Arial"/>
              </a:rPr>
              <a:t>Synergies btw SDN, NFV, NV</a:t>
            </a:r>
            <a:endParaRPr lang="en-US" altLang="ko-KR" dirty="0">
              <a:latin typeface="Arial"/>
              <a:ea typeface="굴림" charset="0"/>
              <a:cs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024" y="1295400"/>
            <a:ext cx="8729464" cy="4495800"/>
          </a:xfrm>
        </p:spPr>
        <p:txBody>
          <a:bodyPr/>
          <a:lstStyle/>
          <a:p>
            <a:pPr marL="285750" eaLnBrk="1" hangingPunct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SDN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: Virtualization of control/management aspect</a:t>
            </a:r>
          </a:p>
          <a:p>
            <a:pPr marL="285750" eaLnBrk="1" hangingPunct="1"/>
            <a:r>
              <a:rPr lang="en-US" altLang="ko-KR" sz="2400" dirty="0">
                <a:latin typeface="Arial" pitchFamily="34" charset="0"/>
                <a:cs typeface="Arial" pitchFamily="34" charset="0"/>
              </a:rPr>
              <a:t>NFV: Virtualization of (network) service aspect</a:t>
            </a:r>
          </a:p>
          <a:p>
            <a:pPr marL="285750" eaLnBrk="1" hangingPunct="1"/>
            <a:r>
              <a:rPr lang="en-US" altLang="ko-KR" sz="2400" dirty="0">
                <a:latin typeface="Arial" pitchFamily="34" charset="0"/>
                <a:cs typeface="Arial" pitchFamily="34" charset="0"/>
              </a:rPr>
              <a:t>Network virtualization(NV): Virtualization of network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aspect</a:t>
            </a:r>
          </a:p>
          <a:p>
            <a:pPr marL="285750" eaLnBrk="1" hangingPunct="1"/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marL="285750" eaLnBrk="1" hangingPunct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SDN + NFV</a:t>
            </a:r>
          </a:p>
          <a:p>
            <a:pPr marL="685800" lvl="1" eaLnBrk="1" hangingPunct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Control network flows for optimizing NFV performance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endParaRPr lang="en-US" altLang="ko-KR" sz="2000" dirty="0" smtClean="0">
              <a:latin typeface="Arial"/>
              <a:ea typeface="굴림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96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640960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Arial"/>
                <a:ea typeface="굴림" charset="0"/>
                <a:cs typeface="Arial"/>
              </a:rPr>
              <a:t>Synergies btw SDN, NFV, NV</a:t>
            </a:r>
            <a:endParaRPr lang="en-US" altLang="ko-KR" dirty="0">
              <a:latin typeface="Arial"/>
              <a:ea typeface="굴림" charset="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3" y="1268760"/>
            <a:ext cx="82423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15816" y="5949280"/>
            <a:ext cx="34467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NFV and SDN Industry Map </a:t>
            </a:r>
            <a:r>
              <a:rPr lang="en-US" altLang="ko-KR" dirty="0" smtClean="0"/>
              <a:t>of ONF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4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640960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Arial"/>
                <a:ea typeface="굴림" charset="0"/>
                <a:cs typeface="Arial"/>
              </a:rPr>
              <a:t>Synergies btw SDN, NFV, NV</a:t>
            </a:r>
            <a:endParaRPr lang="en-US" altLang="ko-KR" dirty="0">
              <a:latin typeface="Arial"/>
              <a:ea typeface="굴림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5517232"/>
            <a:ext cx="448430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OpenFlow</a:t>
            </a:r>
            <a:r>
              <a:rPr lang="en-US" altLang="ko-KR" dirty="0"/>
              <a:t>-enabled SDN benefits for </a:t>
            </a:r>
            <a:r>
              <a:rPr lang="en-US" altLang="ko-KR" dirty="0" smtClean="0"/>
              <a:t>NFV: ONF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1785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6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 bwMode="auto">
          <a:xfrm>
            <a:off x="2195736" y="2045072"/>
            <a:ext cx="6552728" cy="4696296"/>
          </a:xfrm>
          <a:prstGeom prst="round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endParaRPr lang="en-US" sz="12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2607727" y="2546256"/>
            <a:ext cx="4770581" cy="1449512"/>
          </a:xfrm>
          <a:prstGeom prst="roundRect">
            <a:avLst>
              <a:gd name="adj" fmla="val 16667"/>
            </a:avLst>
          </a:prstGeom>
          <a:solidFill>
            <a:srgbClr val="E6F1D8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t" anchorCtr="0"/>
          <a:lstStyle/>
          <a:p>
            <a:pPr algn="ctr" defTabSz="913579"/>
            <a:r>
              <a:rPr lang="de-DE" altLang="zh-CN" sz="1400" b="1" kern="0" dirty="0">
                <a:solidFill>
                  <a:srgbClr val="777777"/>
                </a:solidFill>
                <a:ea typeface="Arial Unicode MS" pitchFamily="34" charset="-122"/>
                <a:cs typeface="Arial Unicode MS" pitchFamily="34" charset="-122"/>
              </a:rPr>
              <a:t>Virtualized Network Functions (VNFs)</a:t>
            </a:r>
            <a:endParaRPr lang="zh-CN" altLang="en-US" sz="1400" b="1" kern="0" dirty="0">
              <a:solidFill>
                <a:srgbClr val="777777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2607727" y="4178672"/>
            <a:ext cx="4770581" cy="232236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t" anchorCtr="0"/>
          <a:lstStyle/>
          <a:p>
            <a:pPr algn="ctr" defTabSz="913579">
              <a:defRPr/>
            </a:pPr>
            <a:r>
              <a:rPr lang="de-DE" altLang="zh-CN" b="1" kern="0" dirty="0" smtClean="0">
                <a:solidFill>
                  <a:srgbClr val="777777"/>
                </a:solidFill>
                <a:ea typeface="Arial Unicode MS" pitchFamily="34" charset="-122"/>
                <a:cs typeface="Arial Unicode MS" pitchFamily="34" charset="-122"/>
              </a:rPr>
              <a:t>NFV Infrastructure (NFVI)</a:t>
            </a:r>
            <a:endParaRPr lang="zh-CN" altLang="en-US" b="1" kern="0" dirty="0">
              <a:solidFill>
                <a:srgbClr val="777777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819313" y="5593005"/>
            <a:ext cx="4380691" cy="82086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t" anchorCtr="0"/>
          <a:lstStyle/>
          <a:p>
            <a:pPr algn="ctr" defTabSz="913579"/>
            <a:r>
              <a:rPr lang="en-US" altLang="zh-CN" b="1" kern="0" dirty="0" smtClean="0">
                <a:solidFill>
                  <a:srgbClr val="777777"/>
                </a:solidFill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1400" b="1" kern="0" dirty="0" err="1" smtClean="0">
                <a:solidFill>
                  <a:srgbClr val="777777"/>
                </a:solidFill>
                <a:ea typeface="Arial Unicode MS" pitchFamily="34" charset="-122"/>
                <a:cs typeface="Arial Unicode MS" pitchFamily="34" charset="-122"/>
              </a:rPr>
              <a:t>Ph</a:t>
            </a:r>
            <a:r>
              <a:rPr lang="de-DE" altLang="zh-CN" sz="1400" b="1" kern="0" dirty="0">
                <a:solidFill>
                  <a:srgbClr val="777777"/>
                </a:solidFill>
                <a:ea typeface="Arial Unicode MS" pitchFamily="34" charset="-122"/>
                <a:cs typeface="Arial Unicode MS" pitchFamily="34" charset="-122"/>
              </a:rPr>
              <a:t>ysical Infrastructure</a:t>
            </a:r>
            <a:endParaRPr lang="zh-CN" altLang="en-US" b="1" kern="0" dirty="0">
              <a:solidFill>
                <a:srgbClr val="777777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2816094" y="4686674"/>
            <a:ext cx="4365177" cy="810364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t" anchorCtr="0"/>
          <a:lstStyle/>
          <a:p>
            <a:pPr algn="ctr" defTabSz="913579"/>
            <a:r>
              <a:rPr lang="de-DE" altLang="zh-CN" sz="1400" b="1" kern="0" dirty="0">
                <a:solidFill>
                  <a:srgbClr val="777777"/>
                </a:solidFill>
                <a:ea typeface="Arial Unicode MS" pitchFamily="34" charset="-122"/>
                <a:cs typeface="Arial Unicode MS" pitchFamily="34" charset="-122"/>
              </a:rPr>
              <a:t>Virtual </a:t>
            </a:r>
            <a:r>
              <a:rPr lang="de-DE" altLang="zh-CN" sz="1400" b="1" kern="0" dirty="0" smtClean="0">
                <a:solidFill>
                  <a:srgbClr val="777777"/>
                </a:solidFill>
                <a:ea typeface="Arial Unicode MS" pitchFamily="34" charset="-122"/>
                <a:cs typeface="Arial Unicode MS" pitchFamily="34" charset="-122"/>
              </a:rPr>
              <a:t>Infrastructure</a:t>
            </a:r>
            <a:endParaRPr lang="zh-CN" altLang="en-US" sz="1400" b="1" kern="0" dirty="0">
              <a:solidFill>
                <a:srgbClr val="777777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84" y="5813683"/>
            <a:ext cx="545274" cy="34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111374" y="6093298"/>
            <a:ext cx="977253" cy="276963"/>
          </a:xfrm>
          <a:prstGeom prst="rect">
            <a:avLst/>
          </a:prstGeom>
          <a:noFill/>
        </p:spPr>
        <p:txBody>
          <a:bodyPr wrap="square" lIns="91400" tIns="45702" rIns="91400" bIns="45702" rtlCol="0">
            <a:spAutoFit/>
          </a:bodyPr>
          <a:lstStyle/>
          <a:p>
            <a:pPr defTabSz="913579">
              <a:defRPr/>
            </a:pPr>
            <a:r>
              <a:rPr lang="en-US" altLang="zh-CN" sz="12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Compute</a:t>
            </a:r>
            <a:endParaRPr lang="zh-CN" altLang="en-US" sz="1200" dirty="0">
              <a:solidFill>
                <a:srgbClr val="0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1" name="Picture 18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99240" y="5733257"/>
            <a:ext cx="593431" cy="5140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6120673" y="5838433"/>
            <a:ext cx="500995" cy="259071"/>
            <a:chOff x="3946" y="3339"/>
            <a:chExt cx="431" cy="261"/>
          </a:xfrm>
        </p:grpSpPr>
        <p:pic>
          <p:nvPicPr>
            <p:cNvPr id="13" name="Picture 65" descr="图片6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27" y="3339"/>
              <a:ext cx="250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64" descr="图片63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46" y="3339"/>
              <a:ext cx="250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615310" y="5899785"/>
            <a:ext cx="738124" cy="185619"/>
            <a:chOff x="2381" y="3385"/>
            <a:chExt cx="635" cy="187"/>
          </a:xfrm>
        </p:grpSpPr>
        <p:pic>
          <p:nvPicPr>
            <p:cNvPr id="16" name="Picture 68" descr="图片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53" y="3385"/>
              <a:ext cx="363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69" descr="图片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81" y="3406"/>
              <a:ext cx="363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TextBox 17"/>
          <p:cNvSpPr txBox="1"/>
          <p:nvPr/>
        </p:nvSpPr>
        <p:spPr>
          <a:xfrm>
            <a:off x="4555600" y="6083852"/>
            <a:ext cx="860024" cy="294347"/>
          </a:xfrm>
          <a:prstGeom prst="rect">
            <a:avLst/>
          </a:prstGeom>
          <a:noFill/>
        </p:spPr>
        <p:txBody>
          <a:bodyPr wrap="square" lIns="108620" tIns="54310" rIns="108620" bIns="54310" rtlCol="0">
            <a:spAutoFit/>
          </a:bodyPr>
          <a:lstStyle/>
          <a:p>
            <a:pPr defTabSz="913579">
              <a:defRPr/>
            </a:pPr>
            <a:r>
              <a:rPr lang="en-US" altLang="zh-CN" sz="12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Storage</a:t>
            </a:r>
            <a:endParaRPr lang="zh-CN" altLang="en-US" sz="1200" dirty="0">
              <a:solidFill>
                <a:srgbClr val="0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6960" y="6083852"/>
            <a:ext cx="1022840" cy="294347"/>
          </a:xfrm>
          <a:prstGeom prst="rect">
            <a:avLst/>
          </a:prstGeom>
          <a:noFill/>
        </p:spPr>
        <p:txBody>
          <a:bodyPr wrap="square" lIns="108620" tIns="54310" rIns="108620" bIns="54310" rtlCol="0">
            <a:spAutoFit/>
          </a:bodyPr>
          <a:lstStyle/>
          <a:p>
            <a:pPr defTabSz="913579">
              <a:defRPr/>
            </a:pPr>
            <a:r>
              <a:rPr lang="de-DE" altLang="zh-CN" sz="12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Network</a:t>
            </a:r>
            <a:endParaRPr lang="zh-CN" altLang="en-US" sz="1200" dirty="0">
              <a:solidFill>
                <a:srgbClr val="0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椭圆 53"/>
          <p:cNvSpPr/>
          <p:nvPr/>
        </p:nvSpPr>
        <p:spPr bwMode="auto">
          <a:xfrm>
            <a:off x="2884329" y="5054838"/>
            <a:ext cx="1327316" cy="266143"/>
          </a:xfrm>
          <a:prstGeom prst="ellipse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ctr" anchorCtr="0"/>
          <a:lstStyle/>
          <a:p>
            <a:pPr algn="ctr" defTabSz="913579"/>
            <a:endParaRPr lang="zh-CN" altLang="en-US" b="1" kern="0" dirty="0">
              <a:solidFill>
                <a:srgbClr val="2D2015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57"/>
          <p:cNvSpPr/>
          <p:nvPr/>
        </p:nvSpPr>
        <p:spPr>
          <a:xfrm>
            <a:off x="2924995" y="5007234"/>
            <a:ext cx="1216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63">
              <a:defRPr/>
            </a:pPr>
            <a:r>
              <a:rPr lang="de-DE" altLang="zh-CN" sz="1200" dirty="0" smtClean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Virtual </a:t>
            </a:r>
          </a:p>
          <a:p>
            <a:pPr algn="ctr" defTabSz="914263">
              <a:defRPr/>
            </a:pPr>
            <a:r>
              <a:rPr lang="de-DE" altLang="zh-CN" sz="1200" dirty="0" smtClean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Computing</a:t>
            </a:r>
            <a:endParaRPr lang="en-US" altLang="zh-CN" sz="1200" dirty="0">
              <a:solidFill>
                <a:srgbClr val="0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椭圆 53"/>
          <p:cNvSpPr/>
          <p:nvPr/>
        </p:nvSpPr>
        <p:spPr bwMode="auto">
          <a:xfrm>
            <a:off x="4377951" y="5054838"/>
            <a:ext cx="1269424" cy="266143"/>
          </a:xfrm>
          <a:prstGeom prst="ellipse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ctr" anchorCtr="0"/>
          <a:lstStyle/>
          <a:p>
            <a:pPr algn="ctr" defTabSz="913579"/>
            <a:endParaRPr lang="zh-CN" altLang="en-US" b="1" kern="0" dirty="0">
              <a:solidFill>
                <a:srgbClr val="2D2015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矩形 57"/>
          <p:cNvSpPr/>
          <p:nvPr/>
        </p:nvSpPr>
        <p:spPr>
          <a:xfrm>
            <a:off x="4416844" y="5014818"/>
            <a:ext cx="11633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63">
              <a:defRPr/>
            </a:pPr>
            <a:r>
              <a:rPr lang="de-DE" altLang="zh-CN" sz="1200" dirty="0" smtClean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Virtual </a:t>
            </a:r>
          </a:p>
          <a:p>
            <a:pPr algn="ctr" defTabSz="914263">
              <a:defRPr/>
            </a:pPr>
            <a:r>
              <a:rPr lang="de-DE" altLang="zh-CN" sz="1200" dirty="0" smtClean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Storage</a:t>
            </a:r>
            <a:endParaRPr lang="en-US" altLang="zh-CN" sz="1200" dirty="0">
              <a:solidFill>
                <a:srgbClr val="0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4" name="椭圆 53"/>
          <p:cNvSpPr/>
          <p:nvPr/>
        </p:nvSpPr>
        <p:spPr bwMode="auto">
          <a:xfrm>
            <a:off x="5813687" y="5054839"/>
            <a:ext cx="1291665" cy="266143"/>
          </a:xfrm>
          <a:prstGeom prst="ellipse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ctr" anchorCtr="0"/>
          <a:lstStyle/>
          <a:p>
            <a:pPr algn="ctr" defTabSz="913579"/>
            <a:endParaRPr lang="zh-CN" altLang="en-US" b="1" kern="0" dirty="0">
              <a:solidFill>
                <a:srgbClr val="2D2015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矩形 57"/>
          <p:cNvSpPr/>
          <p:nvPr/>
        </p:nvSpPr>
        <p:spPr>
          <a:xfrm>
            <a:off x="5819137" y="5009599"/>
            <a:ext cx="131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63">
              <a:defRPr/>
            </a:pPr>
            <a:r>
              <a:rPr lang="de-DE" altLang="zh-CN" sz="1200" dirty="0" smtClean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Virtual </a:t>
            </a:r>
          </a:p>
          <a:p>
            <a:pPr algn="ctr" defTabSz="914263">
              <a:defRPr/>
            </a:pPr>
            <a:r>
              <a:rPr lang="de-DE" altLang="zh-CN" sz="1200" dirty="0" smtClean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Networking</a:t>
            </a:r>
            <a:endParaRPr lang="en-US" altLang="zh-CN" sz="1200" dirty="0">
              <a:solidFill>
                <a:srgbClr val="00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7728112" y="2546259"/>
            <a:ext cx="732325" cy="3971095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" wrap="none" lIns="108620" tIns="0" rIns="108620" bIns="54310" anchor="ctr" anchorCtr="0"/>
          <a:lstStyle/>
          <a:p>
            <a:pPr algn="ctr" defTabSz="913579"/>
            <a:r>
              <a:rPr lang="en-US" sz="1400" b="1" kern="0" dirty="0">
                <a:solidFill>
                  <a:srgbClr val="B2B2B2">
                    <a:lumMod val="75000"/>
                  </a:srgbClr>
                </a:solidFill>
                <a:ea typeface="Arial Unicode MS" pitchFamily="34" charset="-122"/>
                <a:cs typeface="Arial Unicode MS" pitchFamily="34" charset="-122"/>
              </a:rPr>
              <a:t>NFV Management and </a:t>
            </a:r>
            <a:endParaRPr lang="en-US" sz="1400" b="1" kern="0" dirty="0" smtClean="0">
              <a:solidFill>
                <a:srgbClr val="B2B2B2">
                  <a:lumMod val="75000"/>
                </a:srgbClr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ctr" defTabSz="913579"/>
            <a:r>
              <a:rPr lang="en-US" sz="1400" b="1" kern="0" dirty="0">
                <a:solidFill>
                  <a:srgbClr val="B2B2B2">
                    <a:lumMod val="75000"/>
                  </a:srgbClr>
                </a:solidFill>
                <a:ea typeface="Arial Unicode MS" pitchFamily="34" charset="-122"/>
                <a:cs typeface="Arial Unicode MS" pitchFamily="34" charset="-122"/>
              </a:rPr>
              <a:t>Orchestration</a:t>
            </a:r>
            <a:r>
              <a:rPr lang="en-US" sz="1400" b="1" kern="0" dirty="0" smtClean="0">
                <a:solidFill>
                  <a:srgbClr val="B2B2B2">
                    <a:lumMod val="75000"/>
                  </a:srgbClr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sz="1400" b="1" kern="0" dirty="0">
                <a:solidFill>
                  <a:srgbClr val="B2B2B2">
                    <a:lumMod val="75000"/>
                  </a:srgbClr>
                </a:solidFill>
                <a:ea typeface="Arial Unicode MS" pitchFamily="34" charset="-122"/>
                <a:cs typeface="Arial Unicode MS" pitchFamily="34" charset="-122"/>
              </a:rPr>
              <a:t>(MANO)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2784286" y="2952125"/>
            <a:ext cx="823970" cy="927687"/>
          </a:xfrm>
          <a:prstGeom prst="roundRect">
            <a:avLst/>
          </a:prstGeom>
          <a:solidFill>
            <a:srgbClr val="4F81BD"/>
          </a:solidFill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ctr" anchorCtr="0"/>
          <a:lstStyle/>
          <a:p>
            <a:pPr algn="ctr" defTabSz="913579"/>
            <a:r>
              <a:rPr lang="de-DE" sz="1400" b="1" kern="0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VNF</a:t>
            </a:r>
            <a:endParaRPr lang="en-US" sz="1400" b="1" kern="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89791" y="2952125"/>
            <a:ext cx="823970" cy="927687"/>
          </a:xfrm>
          <a:prstGeom prst="roundRect">
            <a:avLst/>
          </a:prstGeom>
          <a:solidFill>
            <a:srgbClr val="4F81BD"/>
          </a:solidFill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ctr" anchorCtr="0"/>
          <a:lstStyle/>
          <a:p>
            <a:pPr algn="ctr" defTabSz="913579"/>
            <a:r>
              <a:rPr lang="de-DE" sz="1400" b="1" kern="0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VNF</a:t>
            </a:r>
            <a:endParaRPr lang="en-US" sz="1400" b="1" kern="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5195296" y="2952125"/>
            <a:ext cx="823970" cy="927687"/>
          </a:xfrm>
          <a:prstGeom prst="roundRect">
            <a:avLst/>
          </a:prstGeom>
          <a:solidFill>
            <a:srgbClr val="4F81BD"/>
          </a:solidFill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ctr" anchorCtr="0"/>
          <a:lstStyle/>
          <a:p>
            <a:pPr algn="ctr" defTabSz="913579"/>
            <a:r>
              <a:rPr lang="de-DE" sz="1400" b="1" kern="0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VNF</a:t>
            </a:r>
            <a:endParaRPr lang="en-US" sz="1400" b="1" kern="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2" name="Rounded Rectangle 51"/>
          <p:cNvSpPr/>
          <p:nvPr/>
        </p:nvSpPr>
        <p:spPr bwMode="auto">
          <a:xfrm>
            <a:off x="6400800" y="2952125"/>
            <a:ext cx="823970" cy="927687"/>
          </a:xfrm>
          <a:prstGeom prst="roundRect">
            <a:avLst/>
          </a:prstGeom>
          <a:solidFill>
            <a:srgbClr val="4F81BD"/>
          </a:solidFill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108620" tIns="0" rIns="108620" bIns="54310" anchor="ctr" anchorCtr="0"/>
          <a:lstStyle/>
          <a:p>
            <a:pPr algn="ctr" defTabSz="913579"/>
            <a:r>
              <a:rPr lang="de-DE" sz="1400" b="1" kern="0" dirty="0">
                <a:solidFill>
                  <a:srgbClr val="FFFFFF"/>
                </a:solidFill>
                <a:ea typeface="Arial Unicode MS" pitchFamily="34" charset="-122"/>
                <a:cs typeface="Arial Unicode MS" pitchFamily="34" charset="-122"/>
              </a:rPr>
              <a:t>VNF</a:t>
            </a:r>
            <a:endParaRPr lang="en-US" sz="1400" b="1" kern="0" dirty="0">
              <a:solidFill>
                <a:srgbClr val="FFFFFF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06470" y="2053813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777777"/>
                </a:solidFill>
              </a:rPr>
              <a:t>NFV Scope</a:t>
            </a:r>
            <a:endParaRPr lang="en-US" b="1" dirty="0">
              <a:solidFill>
                <a:srgbClr val="777777"/>
              </a:solidFill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516688" y="812709"/>
            <a:ext cx="1159768" cy="792088"/>
          </a:xfrm>
          <a:prstGeom prst="rect">
            <a:avLst/>
          </a:prstGeom>
          <a:solidFill>
            <a:srgbClr val="FFC000">
              <a:alpha val="30000"/>
            </a:srgbClr>
          </a:solidFill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4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OSS / BSS </a:t>
            </a:r>
            <a:endParaRPr lang="en-US" sz="1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79512" y="3088599"/>
            <a:ext cx="1447800" cy="1043648"/>
          </a:xfrm>
          <a:prstGeom prst="rect">
            <a:avLst/>
          </a:prstGeom>
          <a:solidFill>
            <a:srgbClr val="FFC000">
              <a:alpha val="30000"/>
            </a:srgbClr>
          </a:solidFill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de-DE" sz="14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Service </a:t>
            </a:r>
          </a:p>
          <a:p>
            <a:pPr algn="ctr">
              <a:buClr>
                <a:srgbClr val="CC9900"/>
              </a:buClr>
            </a:pPr>
            <a:r>
              <a:rPr lang="de-DE" sz="140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End-Points</a:t>
            </a:r>
            <a:br>
              <a:rPr lang="de-DE" sz="1400" b="1" dirty="0">
                <a:solidFill>
                  <a:srgbClr val="FFFFFF"/>
                </a:solidFill>
                <a:latin typeface="Arial" charset="0"/>
                <a:ea typeface="宋体" charset="-122"/>
              </a:rPr>
            </a:br>
            <a:r>
              <a:rPr lang="de-DE" sz="105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(End-users,</a:t>
            </a:r>
          </a:p>
          <a:p>
            <a:pPr algn="ctr">
              <a:buClr>
                <a:srgbClr val="CC9900"/>
              </a:buClr>
            </a:pPr>
            <a:r>
              <a:rPr lang="de-DE" sz="1050" b="1" dirty="0">
                <a:solidFill>
                  <a:srgbClr val="FFFFFF"/>
                </a:solidFill>
                <a:latin typeface="Arial" charset="0"/>
                <a:ea typeface="宋体" charset="-122"/>
              </a:rPr>
              <a:t>Other Services)</a:t>
            </a:r>
            <a:endParaRPr lang="en-US" sz="105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79512" y="5547320"/>
            <a:ext cx="1447800" cy="762000"/>
          </a:xfrm>
          <a:prstGeom prst="rect">
            <a:avLst/>
          </a:prstGeom>
          <a:solidFill>
            <a:srgbClr val="FFC000">
              <a:alpha val="30000"/>
            </a:srgbClr>
          </a:solidFill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1400" b="1" dirty="0" smtClean="0">
                <a:solidFill>
                  <a:srgbClr val="FFFFFF"/>
                </a:solidFill>
                <a:latin typeface="Arial" charset="0"/>
                <a:ea typeface="宋体" charset="-122"/>
              </a:rPr>
              <a:t>Other Networks</a:t>
            </a:r>
            <a:endParaRPr lang="en-US" sz="1400" b="1" dirty="0">
              <a:solidFill>
                <a:srgbClr val="FFFFFF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62" name="Straight Arrow Connector 61"/>
          <p:cNvCxnSpPr>
            <a:stCxn id="59" idx="3"/>
          </p:cNvCxnSpPr>
          <p:nvPr/>
        </p:nvCxnSpPr>
        <p:spPr bwMode="auto">
          <a:xfrm>
            <a:off x="1627312" y="3610423"/>
            <a:ext cx="568424" cy="940"/>
          </a:xfrm>
          <a:prstGeom prst="straightConnector1">
            <a:avLst/>
          </a:prstGeom>
          <a:ln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3"/>
          </p:cNvCxnSpPr>
          <p:nvPr/>
        </p:nvCxnSpPr>
        <p:spPr bwMode="auto">
          <a:xfrm>
            <a:off x="1627312" y="5928320"/>
            <a:ext cx="568424" cy="0"/>
          </a:xfrm>
          <a:prstGeom prst="straightConnector1">
            <a:avLst/>
          </a:prstGeom>
          <a:ln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58" idx="2"/>
          </p:cNvCxnSpPr>
          <p:nvPr/>
        </p:nvCxnSpPr>
        <p:spPr bwMode="auto">
          <a:xfrm flipH="1" flipV="1">
            <a:off x="8096572" y="1604797"/>
            <a:ext cx="3820" cy="456051"/>
          </a:xfrm>
          <a:prstGeom prst="straightConnector1">
            <a:avLst/>
          </a:prstGeom>
          <a:ln>
            <a:headEnd type="arrow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107505" y="400050"/>
            <a:ext cx="8928992" cy="647700"/>
          </a:xfrm>
        </p:spPr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NFV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HL Architecture and Scope - ETSI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sz="1200" dirty="0" smtClean="0">
                <a:solidFill>
                  <a:srgbClr val="000000"/>
                </a:solidFill>
                <a:latin typeface="Univers" pitchFamily="34" charset="0"/>
              </a:rPr>
              <a:t>Geneva, Switzerland, 4 June 2013</a:t>
            </a:r>
            <a:endParaRPr lang="en-US" sz="1200" dirty="0">
              <a:solidFill>
                <a:srgbClr val="000000"/>
              </a:solidFill>
              <a:latin typeface="Univers" pitchFamily="34" charset="0"/>
            </a:endParaRPr>
          </a:p>
        </p:txBody>
      </p:sp>
      <p:pic>
        <p:nvPicPr>
          <p:cNvPr id="43" name="Picture 42" descr="working-in-progres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9512" y="1052736"/>
            <a:ext cx="2048774" cy="147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27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640960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Arial"/>
                <a:ea typeface="굴림" charset="0"/>
                <a:cs typeface="Arial"/>
              </a:rPr>
              <a:t>NFV architectural model - ETSI</a:t>
            </a:r>
            <a:endParaRPr lang="en-US" altLang="ko-KR" dirty="0">
              <a:latin typeface="Arial"/>
              <a:ea typeface="굴림" charset="0"/>
              <a:cs typeface="Arial"/>
            </a:endParaRPr>
          </a:p>
        </p:txBody>
      </p:sp>
      <p:pic>
        <p:nvPicPr>
          <p:cNvPr id="5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920880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8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cs typeface="Arial" pitchFamily="34" charset="0"/>
              </a:rPr>
              <a:pPr/>
              <a:t>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OpenFlow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19200"/>
            <a:ext cx="8856663" cy="3865984"/>
          </a:xfrm>
        </p:spPr>
        <p:txBody>
          <a:bodyPr/>
          <a:lstStyle/>
          <a:p>
            <a:r>
              <a:rPr lang="fr-FR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IP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Ossification =&gt; toward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Adoptable, self defined network rather than standard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Programmable Network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Give some network control to application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ith open </a:t>
            </a:r>
            <a:r>
              <a:rPr lang="en-US" altLang="ko-KR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nterface</a:t>
            </a:r>
          </a:p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Enabling innovation on campus</a:t>
            </a:r>
          </a:p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Standard way to control flow-tables in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commercial switches and routers</a:t>
            </a:r>
          </a:p>
          <a:p>
            <a:pPr lvl="1" eaLnBrk="1" hangingPunct="1"/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2"/>
          <p:cNvSpPr/>
          <p:nvPr/>
        </p:nvSpPr>
        <p:spPr>
          <a:xfrm>
            <a:off x="395536" y="5550331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cs typeface="Arial" pitchFamily="34" charset="0"/>
              </a:rPr>
              <a:t>* S</a:t>
            </a:r>
            <a:r>
              <a:rPr lang="en-US" altLang="ko-KR" i="1" dirty="0" smtClean="0">
                <a:cs typeface="Arial" pitchFamily="34" charset="0"/>
              </a:rPr>
              <a:t>ome </a:t>
            </a:r>
            <a:r>
              <a:rPr lang="en-US" altLang="ko-KR" i="1" dirty="0">
                <a:cs typeface="Arial" pitchFamily="34" charset="0"/>
              </a:rPr>
              <a:t>part of this teaching materials are prepared referencing the </a:t>
            </a:r>
            <a:r>
              <a:rPr lang="en-US" altLang="ko-KR" i="1" dirty="0" smtClean="0">
                <a:cs typeface="Arial" pitchFamily="34" charset="0"/>
              </a:rPr>
              <a:t>material of </a:t>
            </a:r>
            <a:r>
              <a:rPr lang="en-US" i="1" dirty="0" err="1" smtClean="0">
                <a:cs typeface="Arial" pitchFamily="34" charset="0"/>
              </a:rPr>
              <a:t>OpenFlow</a:t>
            </a:r>
            <a:r>
              <a:rPr lang="en-US" i="1" dirty="0" smtClean="0">
                <a:cs typeface="Arial" pitchFamily="34" charset="0"/>
              </a:rPr>
              <a:t> Hands-on </a:t>
            </a:r>
            <a:r>
              <a:rPr lang="en-US" i="1" dirty="0">
                <a:cs typeface="Arial" pitchFamily="34" charset="0"/>
              </a:rPr>
              <a:t>Tutorial </a:t>
            </a:r>
            <a:r>
              <a:rPr lang="en-US" i="1" dirty="0" smtClean="0">
                <a:cs typeface="Arial" pitchFamily="34" charset="0"/>
              </a:rPr>
              <a:t>part </a:t>
            </a:r>
            <a:r>
              <a:rPr lang="en-US" i="1" dirty="0">
                <a:cs typeface="Arial" pitchFamily="34" charset="0"/>
              </a:rPr>
              <a:t>of the the Open Networking </a:t>
            </a:r>
            <a:r>
              <a:rPr lang="en-US" i="1" dirty="0" smtClean="0">
                <a:cs typeface="Arial" pitchFamily="34" charset="0"/>
              </a:rPr>
              <a:t>Summit,</a:t>
            </a:r>
            <a:r>
              <a:rPr lang="en-US" i="1" dirty="0">
                <a:cs typeface="Arial" pitchFamily="34" charset="0"/>
              </a:rPr>
              <a:t> </a:t>
            </a:r>
            <a:r>
              <a:rPr lang="en-US" i="1" dirty="0" smtClean="0">
                <a:cs typeface="Arial" pitchFamily="34" charset="0"/>
              </a:rPr>
              <a:t>Stanford University Oct </a:t>
            </a:r>
            <a:r>
              <a:rPr lang="en-US" i="1" dirty="0">
                <a:cs typeface="Arial" pitchFamily="34" charset="0"/>
              </a:rPr>
              <a:t>17, 2011 </a:t>
            </a:r>
            <a:r>
              <a:rPr lang="en-US" i="1" dirty="0" smtClean="0">
                <a:cs typeface="Arial" pitchFamily="34" charset="0"/>
              </a:rPr>
              <a:t>by Mr. Brandon Heller, Papers &amp; presentation materials of Prof. </a:t>
            </a:r>
            <a:r>
              <a:rPr lang="en-US" i="1" dirty="0" err="1" smtClean="0">
                <a:cs typeface="Arial" pitchFamily="34" charset="0"/>
              </a:rPr>
              <a:t>Mckeown</a:t>
            </a:r>
            <a:r>
              <a:rPr lang="en-US" i="1" dirty="0" smtClean="0">
                <a:cs typeface="Arial" pitchFamily="34" charset="0"/>
              </a:rPr>
              <a:t> etc., </a:t>
            </a:r>
          </a:p>
        </p:txBody>
      </p:sp>
    </p:spTree>
    <p:extLst>
      <p:ext uri="{BB962C8B-B14F-4D97-AF65-F5344CB8AC3E}">
        <p14:creationId xmlns:p14="http://schemas.microsoft.com/office/powerpoint/2010/main" val="21565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640960" cy="6477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Arial"/>
                <a:ea typeface="굴림" charset="0"/>
                <a:cs typeface="Arial"/>
              </a:rPr>
              <a:t>Hypervisor</a:t>
            </a:r>
            <a:endParaRPr lang="en-US" altLang="ko-KR" dirty="0">
              <a:latin typeface="Arial"/>
              <a:ea typeface="굴림" charset="0"/>
              <a:cs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024" y="1295400"/>
            <a:ext cx="4336976" cy="4495800"/>
          </a:xfrm>
        </p:spPr>
        <p:txBody>
          <a:bodyPr/>
          <a:lstStyle/>
          <a:p>
            <a:pPr marL="285750" eaLnBrk="1" hangingPunct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Hypervisor</a:t>
            </a:r>
          </a:p>
          <a:p>
            <a:pPr marL="685800" lvl="1" eaLnBrk="1" hangingPunct="1"/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Creates Virtual CPUs, Virtual NICs, Virtual Ethernet switch</a:t>
            </a:r>
            <a:endParaRPr lang="en-US" altLang="ko-K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285750" eaLnBrk="1" hangingPunct="1"/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NFV Hypervisor</a:t>
            </a:r>
          </a:p>
          <a:p>
            <a:pPr marL="685800" lvl="1" eaLnBrk="1" hangingPunct="1"/>
            <a:r>
              <a:rPr lang="en-US" altLang="ko-KR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Direct binding of VM to core</a:t>
            </a:r>
          </a:p>
          <a:p>
            <a:pPr marL="685800" lvl="1" eaLnBrk="1" hangingPunct="1"/>
            <a:r>
              <a:rPr lang="en-US" altLang="ko-KR" sz="20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Direct path btw VMs and NIC </a:t>
            </a:r>
            <a:endParaRPr lang="en-US" altLang="ko-KR" sz="1600" dirty="0" smtClean="0">
              <a:solidFill>
                <a:srgbClr val="FFC000"/>
              </a:solidFill>
              <a:latin typeface="Arial"/>
              <a:ea typeface="굴림" charset="0"/>
              <a:cs typeface="Arial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4643438" y="1916832"/>
            <a:ext cx="4335523" cy="3816424"/>
            <a:chOff x="4643438" y="2484438"/>
            <a:chExt cx="4335523" cy="2687637"/>
          </a:xfrm>
        </p:grpSpPr>
        <p:sp>
          <p:nvSpPr>
            <p:cNvPr id="44" name="Rectangle 59"/>
            <p:cNvSpPr/>
            <p:nvPr/>
          </p:nvSpPr>
          <p:spPr>
            <a:xfrm>
              <a:off x="4683186" y="3068638"/>
              <a:ext cx="4295775" cy="1531937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GB" altLang="ko-KR" smtClean="0">
                <a:solidFill>
                  <a:srgbClr val="FFFFFF"/>
                </a:solidFill>
              </a:endParaRPr>
            </a:p>
          </p:txBody>
        </p:sp>
        <p:sp>
          <p:nvSpPr>
            <p:cNvPr id="45" name="Rectangle 144"/>
            <p:cNvSpPr/>
            <p:nvPr/>
          </p:nvSpPr>
          <p:spPr>
            <a:xfrm>
              <a:off x="6342123" y="4046538"/>
              <a:ext cx="822165" cy="4619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900" dirty="0"/>
                <a:t>instruction policing, mapping  and emulation</a:t>
              </a:r>
            </a:p>
          </p:txBody>
        </p:sp>
        <p:sp>
          <p:nvSpPr>
            <p:cNvPr id="46" name="Rectangle 145"/>
            <p:cNvSpPr/>
            <p:nvPr/>
          </p:nvSpPr>
          <p:spPr>
            <a:xfrm>
              <a:off x="6338948" y="3327400"/>
              <a:ext cx="865188" cy="4762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900" dirty="0"/>
                <a:t>Sequential thread emulation</a:t>
              </a:r>
            </a:p>
          </p:txBody>
        </p:sp>
        <p:sp>
          <p:nvSpPr>
            <p:cNvPr id="47" name="TextBox 60"/>
            <p:cNvSpPr txBox="1">
              <a:spLocks noChangeArrowheads="1"/>
            </p:cNvSpPr>
            <p:nvPr/>
          </p:nvSpPr>
          <p:spPr bwMode="auto">
            <a:xfrm>
              <a:off x="7774048" y="2484438"/>
              <a:ext cx="58261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3200" b="1"/>
                <a:t>...</a:t>
              </a:r>
            </a:p>
          </p:txBody>
        </p:sp>
        <p:sp>
          <p:nvSpPr>
            <p:cNvPr id="48" name="Rectangle 65"/>
            <p:cNvSpPr/>
            <p:nvPr/>
          </p:nvSpPr>
          <p:spPr>
            <a:xfrm>
              <a:off x="5114987" y="3176588"/>
              <a:ext cx="969182" cy="7366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/>
                <a:t>Virtual  </a:t>
              </a:r>
              <a:endParaRPr lang="en-GB" sz="1200" dirty="0" smtClean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 smtClean="0"/>
                <a:t>machine </a:t>
              </a:r>
              <a:r>
                <a:rPr lang="en-GB" sz="1200" dirty="0" err="1"/>
                <a:t>mgt</a:t>
              </a:r>
              <a:r>
                <a:rPr lang="en-GB" sz="1200" dirty="0"/>
                <a:t> and API</a:t>
              </a:r>
            </a:p>
          </p:txBody>
        </p:sp>
        <p:sp>
          <p:nvSpPr>
            <p:cNvPr id="49" name="Rectangle 66"/>
            <p:cNvSpPr/>
            <p:nvPr/>
          </p:nvSpPr>
          <p:spPr>
            <a:xfrm>
              <a:off x="6470457" y="2564631"/>
              <a:ext cx="216024" cy="44685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/>
                <a:t>VM</a:t>
              </a:r>
            </a:p>
          </p:txBody>
        </p:sp>
        <p:sp>
          <p:nvSpPr>
            <p:cNvPr id="50" name="Rectangle 67"/>
            <p:cNvSpPr/>
            <p:nvPr/>
          </p:nvSpPr>
          <p:spPr>
            <a:xfrm>
              <a:off x="6772045" y="2564631"/>
              <a:ext cx="216024" cy="44685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/>
                <a:t>VM</a:t>
              </a:r>
            </a:p>
          </p:txBody>
        </p:sp>
        <p:sp>
          <p:nvSpPr>
            <p:cNvPr id="51" name="Rectangle 69"/>
            <p:cNvSpPr/>
            <p:nvPr/>
          </p:nvSpPr>
          <p:spPr>
            <a:xfrm>
              <a:off x="7369236" y="2565400"/>
              <a:ext cx="471487" cy="44608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/>
                <a:t>VM</a:t>
              </a:r>
            </a:p>
          </p:txBody>
        </p:sp>
        <p:sp>
          <p:nvSpPr>
            <p:cNvPr id="52" name="Rectangle 72"/>
            <p:cNvSpPr/>
            <p:nvPr/>
          </p:nvSpPr>
          <p:spPr>
            <a:xfrm>
              <a:off x="5114986" y="4060825"/>
              <a:ext cx="1081087" cy="40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 err="1"/>
                <a:t>vSwitch</a:t>
              </a:r>
              <a:endParaRPr lang="en-GB" sz="1200" dirty="0"/>
            </a:p>
          </p:txBody>
        </p:sp>
        <p:sp>
          <p:nvSpPr>
            <p:cNvPr id="53" name="Rectangle 85"/>
            <p:cNvSpPr>
              <a:spLocks noChangeArrowheads="1"/>
            </p:cNvSpPr>
            <p:nvPr/>
          </p:nvSpPr>
          <p:spPr bwMode="auto">
            <a:xfrm>
              <a:off x="4683186" y="4724400"/>
              <a:ext cx="4295775" cy="431800"/>
            </a:xfrm>
            <a:prstGeom prst="rect">
              <a:avLst/>
            </a:prstGeom>
            <a:solidFill>
              <a:srgbClr val="99FF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ko-KR" sz="1100"/>
                <a:t>N</a:t>
              </a:r>
              <a:r>
                <a:rPr lang="en-GB" altLang="ko-KR" sz="1100" i="1"/>
                <a:t>f</a:t>
              </a:r>
              <a:r>
                <a:rPr lang="en-GB" altLang="ko-KR" sz="1100"/>
                <a:t>V performance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ko-KR" sz="1100"/>
                <a:t>hardware</a:t>
              </a:r>
            </a:p>
          </p:txBody>
        </p:sp>
        <p:sp>
          <p:nvSpPr>
            <p:cNvPr id="54" name="TextBox 93"/>
            <p:cNvSpPr txBox="1">
              <a:spLocks noChangeArrowheads="1"/>
            </p:cNvSpPr>
            <p:nvPr/>
          </p:nvSpPr>
          <p:spPr bwMode="auto">
            <a:xfrm>
              <a:off x="6596123" y="4799013"/>
              <a:ext cx="482600" cy="276225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20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55" name="TextBox 94"/>
            <p:cNvSpPr txBox="1">
              <a:spLocks noChangeArrowheads="1"/>
            </p:cNvSpPr>
            <p:nvPr/>
          </p:nvSpPr>
          <p:spPr bwMode="auto">
            <a:xfrm>
              <a:off x="8259823" y="4802188"/>
              <a:ext cx="484188" cy="277812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20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56" name="TextBox 95"/>
            <p:cNvSpPr txBox="1">
              <a:spLocks noChangeArrowheads="1"/>
            </p:cNvSpPr>
            <p:nvPr/>
          </p:nvSpPr>
          <p:spPr bwMode="auto">
            <a:xfrm>
              <a:off x="7780398" y="4587875"/>
              <a:ext cx="5810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3200" b="1"/>
                <a:t>...</a:t>
              </a:r>
            </a:p>
          </p:txBody>
        </p:sp>
        <p:sp>
          <p:nvSpPr>
            <p:cNvPr id="57" name="TextBox 97"/>
            <p:cNvSpPr txBox="1">
              <a:spLocks noChangeArrowheads="1"/>
            </p:cNvSpPr>
            <p:nvPr/>
          </p:nvSpPr>
          <p:spPr bwMode="auto">
            <a:xfrm>
              <a:off x="7369236" y="4808538"/>
              <a:ext cx="482600" cy="276225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200">
                  <a:solidFill>
                    <a:schemeClr val="bg1"/>
                  </a:solidFill>
                </a:rPr>
                <a:t>core</a:t>
              </a:r>
            </a:p>
          </p:txBody>
        </p:sp>
        <p:sp>
          <p:nvSpPr>
            <p:cNvPr id="58" name="Rectangle 100"/>
            <p:cNvSpPr/>
            <p:nvPr/>
          </p:nvSpPr>
          <p:spPr>
            <a:xfrm>
              <a:off x="8272523" y="2552700"/>
              <a:ext cx="471488" cy="4476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200" dirty="0"/>
                <a:t>VM</a:t>
              </a:r>
            </a:p>
          </p:txBody>
        </p:sp>
        <p:sp>
          <p:nvSpPr>
            <p:cNvPr id="59" name="TextBox 101"/>
            <p:cNvSpPr txBox="1">
              <a:spLocks noChangeArrowheads="1"/>
            </p:cNvSpPr>
            <p:nvPr/>
          </p:nvSpPr>
          <p:spPr bwMode="auto">
            <a:xfrm>
              <a:off x="5970648" y="4799013"/>
              <a:ext cx="449263" cy="276225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7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ko-KR" sz="1200">
                  <a:solidFill>
                    <a:schemeClr val="bg1"/>
                  </a:solidFill>
                </a:rPr>
                <a:t>NIC</a:t>
              </a:r>
            </a:p>
          </p:txBody>
        </p:sp>
        <p:cxnSp>
          <p:nvCxnSpPr>
            <p:cNvPr id="60" name="Straight Arrow Connector 131"/>
            <p:cNvCxnSpPr>
              <a:cxnSpLocks noChangeShapeType="1"/>
            </p:cNvCxnSpPr>
            <p:nvPr/>
          </p:nvCxnSpPr>
          <p:spPr bwMode="auto">
            <a:xfrm>
              <a:off x="6578661" y="3025775"/>
              <a:ext cx="0" cy="27305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Straight Arrow Connector 133"/>
            <p:cNvCxnSpPr>
              <a:cxnSpLocks noChangeShapeType="1"/>
            </p:cNvCxnSpPr>
            <p:nvPr/>
          </p:nvCxnSpPr>
          <p:spPr bwMode="auto">
            <a:xfrm>
              <a:off x="6880286" y="3025775"/>
              <a:ext cx="0" cy="27305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Straight Arrow Connector 134"/>
            <p:cNvCxnSpPr>
              <a:cxnSpLocks noChangeShapeType="1"/>
              <a:stCxn id="51" idx="2"/>
              <a:endCxn id="57" idx="0"/>
            </p:cNvCxnSpPr>
            <p:nvPr/>
          </p:nvCxnSpPr>
          <p:spPr bwMode="auto">
            <a:xfrm>
              <a:off x="7604186" y="3011488"/>
              <a:ext cx="6350" cy="17970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Straight Arrow Connector 135"/>
            <p:cNvCxnSpPr>
              <a:cxnSpLocks noChangeShapeType="1"/>
              <a:stCxn id="58" idx="2"/>
              <a:endCxn id="55" idx="0"/>
            </p:cNvCxnSpPr>
            <p:nvPr/>
          </p:nvCxnSpPr>
          <p:spPr bwMode="auto">
            <a:xfrm flipH="1">
              <a:off x="8502711" y="3000375"/>
              <a:ext cx="4762" cy="1801813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Straight Arrow Connector 136"/>
            <p:cNvCxnSpPr>
              <a:cxnSpLocks noChangeShapeType="1"/>
              <a:stCxn id="46" idx="2"/>
            </p:cNvCxnSpPr>
            <p:nvPr/>
          </p:nvCxnSpPr>
          <p:spPr bwMode="auto">
            <a:xfrm>
              <a:off x="6772336" y="3803650"/>
              <a:ext cx="0" cy="24606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Straight Arrow Connector 138"/>
            <p:cNvCxnSpPr>
              <a:cxnSpLocks noChangeShapeType="1"/>
              <a:stCxn id="52" idx="2"/>
            </p:cNvCxnSpPr>
            <p:nvPr/>
          </p:nvCxnSpPr>
          <p:spPr bwMode="auto">
            <a:xfrm>
              <a:off x="5656323" y="4467225"/>
              <a:ext cx="382588" cy="34131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Straight Arrow Connector 139"/>
            <p:cNvCxnSpPr>
              <a:cxnSpLocks noChangeShapeType="1"/>
            </p:cNvCxnSpPr>
            <p:nvPr/>
          </p:nvCxnSpPr>
          <p:spPr bwMode="auto">
            <a:xfrm flipV="1">
              <a:off x="5929373" y="3025775"/>
              <a:ext cx="649288" cy="103663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6038911" y="3040063"/>
              <a:ext cx="841375" cy="102235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Straight Arrow Connector 142"/>
            <p:cNvCxnSpPr>
              <a:cxnSpLocks noChangeShapeType="1"/>
              <a:stCxn id="59" idx="0"/>
              <a:endCxn id="51" idx="2"/>
            </p:cNvCxnSpPr>
            <p:nvPr/>
          </p:nvCxnSpPr>
          <p:spPr bwMode="auto">
            <a:xfrm flipV="1">
              <a:off x="6196073" y="3011488"/>
              <a:ext cx="1408113" cy="1787525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Arrow Connector 143"/>
            <p:cNvCxnSpPr>
              <a:cxnSpLocks noChangeShapeType="1"/>
              <a:endCxn id="58" idx="2"/>
            </p:cNvCxnSpPr>
            <p:nvPr/>
          </p:nvCxnSpPr>
          <p:spPr bwMode="auto">
            <a:xfrm flipV="1">
              <a:off x="6338948" y="3000375"/>
              <a:ext cx="2168525" cy="1798638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Straight Arrow Connector 149"/>
            <p:cNvCxnSpPr>
              <a:cxnSpLocks noChangeShapeType="1"/>
            </p:cNvCxnSpPr>
            <p:nvPr/>
          </p:nvCxnSpPr>
          <p:spPr bwMode="auto">
            <a:xfrm>
              <a:off x="6772336" y="4479925"/>
              <a:ext cx="0" cy="3190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4643438" y="3211056"/>
              <a:ext cx="400110" cy="1297791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400" dirty="0" err="1">
                  <a:latin typeface="+mn-lt"/>
                  <a:ea typeface="+mn-ea"/>
                </a:rPr>
                <a:t>N</a:t>
              </a:r>
              <a:r>
                <a:rPr lang="en-GB" sz="1400" i="1" dirty="0" err="1">
                  <a:latin typeface="+mn-lt"/>
                  <a:ea typeface="+mn-ea"/>
                </a:rPr>
                <a:t>f</a:t>
              </a:r>
              <a:r>
                <a:rPr lang="en-GB" sz="1400" dirty="0" err="1">
                  <a:latin typeface="+mn-lt"/>
                  <a:ea typeface="+mn-ea"/>
                </a:rPr>
                <a:t>V</a:t>
              </a:r>
              <a:r>
                <a:rPr lang="en-GB" sz="1400" dirty="0">
                  <a:latin typeface="+mn-lt"/>
                  <a:ea typeface="+mn-ea"/>
                </a:rPr>
                <a:t> Hypervisor</a:t>
              </a:r>
            </a:p>
          </p:txBody>
        </p:sp>
        <p:cxnSp>
          <p:nvCxnSpPr>
            <p:cNvPr id="72" name="Straight Arrow Connector 165"/>
            <p:cNvCxnSpPr>
              <a:cxnSpLocks noChangeShapeType="1"/>
              <a:stCxn id="51" idx="3"/>
              <a:endCxn id="58" idx="1"/>
            </p:cNvCxnSpPr>
            <p:nvPr/>
          </p:nvCxnSpPr>
          <p:spPr bwMode="auto">
            <a:xfrm flipV="1">
              <a:off x="7840723" y="2776538"/>
              <a:ext cx="431800" cy="1111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44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ＭＳ Ｐゴシック" charset="0"/>
                <a:cs typeface="Arial"/>
              </a:rPr>
              <a:t>Telco </a:t>
            </a:r>
            <a:r>
              <a:rPr lang="en-US" dirty="0" smtClean="0">
                <a:latin typeface="Arial"/>
                <a:ea typeface="ＭＳ Ｐゴシック" charset="0"/>
                <a:cs typeface="Arial"/>
              </a:rPr>
              <a:t>Operators</a:t>
            </a:r>
            <a:r>
              <a:rPr lang="ko-KR" altLang="ko-KR" dirty="0" smtClean="0">
                <a:latin typeface="Arial"/>
                <a:ea typeface="ＭＳ Ｐゴシック" charset="0"/>
                <a:cs typeface="Arial"/>
              </a:rPr>
              <a:t>:</a:t>
            </a:r>
            <a:r>
              <a:rPr lang="ko-KR" altLang="en-US" dirty="0" smtClean="0">
                <a:latin typeface="Arial"/>
                <a:ea typeface="ＭＳ Ｐゴシック" charset="0"/>
                <a:cs typeface="Arial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They claim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 </a:t>
            </a:r>
            <a:endParaRPr lang="en-US" sz="28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5603" name="Content Placeholder 9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968552"/>
          </a:xfrm>
        </p:spPr>
        <p:txBody>
          <a:bodyPr/>
          <a:lstStyle/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Global IP traffic growing 40-50% per year</a:t>
            </a:r>
          </a:p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End-customer monthly bill remains </a:t>
            </a:r>
            <a:r>
              <a:rPr lang="en-US" sz="2400" dirty="0" smtClean="0">
                <a:latin typeface="Arial"/>
                <a:ea typeface="ＭＳ Ｐゴシック" charset="0"/>
                <a:cs typeface="Arial"/>
              </a:rPr>
              <a:t>unchanged: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XXX</a:t>
            </a:r>
            <a:endParaRPr lang="en-US" sz="2400" dirty="0">
              <a:solidFill>
                <a:srgbClr val="FF0000"/>
              </a:solidFill>
              <a:latin typeface="Arial"/>
              <a:ea typeface="ＭＳ Ｐゴシック" charset="0"/>
              <a:cs typeface="Arial"/>
            </a:endParaRPr>
          </a:p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Therefore, CAPEX and OPEX need to reduce 40-50% per Gb/s per year</a:t>
            </a:r>
          </a:p>
          <a:p>
            <a:r>
              <a:rPr lang="en-US" sz="2400" dirty="0">
                <a:latin typeface="Arial"/>
                <a:ea typeface="ＭＳ Ｐゴシック" charset="0"/>
                <a:cs typeface="Arial"/>
              </a:rPr>
              <a:t>But in practice, reduces by ~20% per year</a:t>
            </a:r>
          </a:p>
          <a:p>
            <a:endParaRPr lang="en-US" sz="2400" dirty="0">
              <a:latin typeface="Arial"/>
              <a:ea typeface="ＭＳ Ｐゴシック" charset="0"/>
              <a:cs typeface="Arial"/>
            </a:endParaRPr>
          </a:p>
          <a:p>
            <a:pPr algn="ctr">
              <a:buFont typeface="Arial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SDN enables industry to reduce OPEX and CAPEX</a:t>
            </a:r>
          </a:p>
          <a:p>
            <a:pPr algn="ctr">
              <a:buFont typeface="Arial" charset="0"/>
              <a:buNone/>
            </a:pP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…and to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create </a:t>
            </a: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new differentiating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services</a:t>
            </a:r>
          </a:p>
          <a:p>
            <a:pPr algn="ctr">
              <a:buFont typeface="Arial" charset="0"/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How?</a:t>
            </a:r>
            <a:endParaRPr lang="en-US" sz="2400" dirty="0">
              <a:solidFill>
                <a:schemeClr val="tx2"/>
              </a:solidFill>
              <a:latin typeface="Arial"/>
              <a:ea typeface="ＭＳ Ｐゴシック" charset="0"/>
              <a:cs typeface="Arial"/>
            </a:endParaRPr>
          </a:p>
          <a:p>
            <a:pPr>
              <a:buFont typeface="Arial" charset="0"/>
              <a:buNone/>
            </a:pPr>
            <a:r>
              <a:rPr lang="en-US" altLang="ko-KR" sz="20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Capital </a:t>
            </a:r>
            <a:r>
              <a:rPr lang="en-US" altLang="ko-KR" sz="20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expenditure (CAPEX</a:t>
            </a:r>
            <a:r>
              <a:rPr lang="en-US" altLang="ko-KR" sz="20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altLang="ko-KR" sz="2000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Operating </a:t>
            </a:r>
            <a:r>
              <a:rPr lang="en-US" altLang="ko-KR" sz="20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expense (OPEX)</a:t>
            </a:r>
            <a:endParaRPr lang="en-US" altLang="ko-KR" sz="2000" i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None/>
            </a:pPr>
            <a:endParaRPr lang="en-US" altLang="ko-KR" sz="2400" dirty="0" smtClean="0"/>
          </a:p>
          <a:p>
            <a:pPr algn="ctr">
              <a:buFont typeface="Arial" charset="0"/>
              <a:buNone/>
            </a:pPr>
            <a:endParaRPr lang="en-US" sz="2400" dirty="0">
              <a:solidFill>
                <a:schemeClr val="tx2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31840" y="5949280"/>
            <a:ext cx="3920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ko-KR" dirty="0">
                <a:hlinkClick r:id="rId2"/>
              </a:rPr>
              <a:t>http://www.etnews.com/20141104000234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4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ＭＳ Ｐゴシック" charset="0"/>
                <a:cs typeface="Arial"/>
              </a:rPr>
              <a:t>Telco </a:t>
            </a:r>
            <a:r>
              <a:rPr lang="en-US" dirty="0" smtClean="0">
                <a:latin typeface="Arial"/>
                <a:ea typeface="ＭＳ Ｐゴシック" charset="0"/>
                <a:cs typeface="Arial"/>
              </a:rPr>
              <a:t>Operators</a:t>
            </a:r>
            <a:r>
              <a:rPr lang="ko-KR" altLang="ko-KR" dirty="0" smtClean="0">
                <a:latin typeface="Arial"/>
                <a:ea typeface="ＭＳ Ｐゴシック" charset="0"/>
                <a:cs typeface="Arial"/>
              </a:rPr>
              <a:t>:</a:t>
            </a:r>
            <a:r>
              <a:rPr lang="ko-KR" altLang="en-US" dirty="0" smtClean="0">
                <a:latin typeface="Arial"/>
                <a:ea typeface="ＭＳ Ｐゴシック" charset="0"/>
                <a:cs typeface="Arial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CAPEX, OPEX</a:t>
            </a:r>
            <a:endParaRPr lang="en-US" sz="28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5603" name="Content Placeholder 9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896544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“</a:t>
            </a: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In the SDN architecture, the control and data planes are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decoupled, network </a:t>
            </a: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intelligence and state are </a:t>
            </a:r>
            <a:r>
              <a:rPr lang="en-US" sz="2400" b="1" dirty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logically centralized</a:t>
            </a: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, and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the underlying </a:t>
            </a: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network infrastructure is abstracted from applications”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ONF </a:t>
            </a:r>
            <a:r>
              <a:rPr lang="en-US" altLang="ko-KR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White </a:t>
            </a:r>
            <a:r>
              <a:rPr lang="en-US" altLang="ko-KR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Paper</a:t>
            </a:r>
          </a:p>
          <a:p>
            <a:endParaRPr lang="en-US" altLang="ko-KR" sz="2400" dirty="0">
              <a:solidFill>
                <a:schemeClr val="tx2"/>
              </a:solidFill>
              <a:latin typeface="Arial"/>
              <a:ea typeface="ＭＳ Ｐゴシック" charset="0"/>
              <a:cs typeface="Arial"/>
            </a:endParaRPr>
          </a:p>
          <a:p>
            <a:r>
              <a:rPr lang="en-US" altLang="ko-KR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New services for new revenue =&gt; short life cycle</a:t>
            </a:r>
          </a:p>
          <a:p>
            <a:pPr lvl="1"/>
            <a:r>
              <a:rPr lang="en-US" altLang="ko-KR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CAPEX </a:t>
            </a:r>
            <a:r>
              <a:rPr lang="en-US" altLang="ko-KR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should be </a:t>
            </a:r>
            <a:r>
              <a:rPr lang="en-US" altLang="ko-KR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limited.</a:t>
            </a:r>
          </a:p>
          <a:p>
            <a:pPr lvl="1"/>
            <a:r>
              <a:rPr lang="en-US" altLang="ko-KR" sz="2000" b="1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Software defined network can help to reduce CAPEX for new services? (Optimistic) </a:t>
            </a:r>
            <a:r>
              <a:rPr lang="en-US" altLang="ko-KR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=&gt; possible?</a:t>
            </a:r>
          </a:p>
          <a:p>
            <a:pPr lvl="2"/>
            <a:r>
              <a:rPr lang="en-US" altLang="ko-KR" sz="16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Thanks to decoupling S/W development from H/W </a:t>
            </a:r>
            <a:endParaRPr lang="en-US" altLang="ko-KR" sz="1600" dirty="0">
              <a:solidFill>
                <a:schemeClr val="tx2"/>
              </a:solidFill>
              <a:latin typeface="Arial"/>
              <a:ea typeface="ＭＳ Ｐゴシック" charset="0"/>
              <a:cs typeface="Arial"/>
            </a:endParaRPr>
          </a:p>
          <a:p>
            <a:pPr lvl="2"/>
            <a:r>
              <a:rPr lang="en-US" sz="16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Open Source S/W will play </a:t>
            </a:r>
            <a:r>
              <a:rPr lang="en-US" sz="16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key role (Antonio </a:t>
            </a:r>
            <a:r>
              <a:rPr lang="en-US" sz="1600" dirty="0" err="1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Manzalini</a:t>
            </a:r>
            <a:r>
              <a:rPr lang="en-US" sz="16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, TELECOM ITALIA </a:t>
            </a:r>
            <a:r>
              <a:rPr lang="en-US" sz="16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GROUP)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Stateful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 network services with stateless IP?: skepticism </a:t>
            </a:r>
          </a:p>
          <a:p>
            <a:pPr lvl="1"/>
            <a:r>
              <a:rPr lang="en-US" sz="2000" b="1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OPEX reduction: Automatic operation</a:t>
            </a:r>
            <a:endParaRPr lang="en-US" sz="2000" b="1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86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4"/>
          <p:cNvSpPr>
            <a:spLocks noGrp="1"/>
          </p:cNvSpPr>
          <p:nvPr>
            <p:ph type="title"/>
          </p:nvPr>
        </p:nvSpPr>
        <p:spPr>
          <a:xfrm>
            <a:off x="395536" y="404664"/>
            <a:ext cx="8496944" cy="647700"/>
          </a:xfrm>
        </p:spPr>
        <p:txBody>
          <a:bodyPr/>
          <a:lstStyle/>
          <a:p>
            <a:r>
              <a:rPr lang="en-US" dirty="0">
                <a:latin typeface="Arial"/>
                <a:ea typeface="ＭＳ Ｐゴシック" charset="0"/>
                <a:cs typeface="Arial"/>
              </a:rPr>
              <a:t>A SDN Use </a:t>
            </a:r>
            <a:r>
              <a:rPr lang="en-US" dirty="0" smtClean="0">
                <a:latin typeface="Arial"/>
                <a:ea typeface="ＭＳ Ｐゴシック" charset="0"/>
                <a:cs typeface="Arial"/>
              </a:rPr>
              <a:t>Case</a:t>
            </a:r>
            <a:endParaRPr lang="en-US" sz="28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5603" name="Content Placeholder 9"/>
          <p:cNvSpPr>
            <a:spLocks noGrp="1"/>
          </p:cNvSpPr>
          <p:nvPr>
            <p:ph idx="1"/>
          </p:nvPr>
        </p:nvSpPr>
        <p:spPr>
          <a:xfrm>
            <a:off x="107504" y="5013176"/>
            <a:ext cx="8856984" cy="1224136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TELCO: Extremely conservative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: </a:t>
            </a:r>
            <a:r>
              <a:rPr lang="en-US" sz="1800" i="1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Innovation? Short life cycle services?</a:t>
            </a:r>
          </a:p>
          <a:p>
            <a:r>
              <a:rPr lang="en-US" sz="2000" i="1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SDN </a:t>
            </a:r>
            <a:r>
              <a:rPr lang="en-US" sz="2000" i="1" dirty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flexibility passes through the dynamic </a:t>
            </a:r>
            <a:r>
              <a:rPr lang="en-US" sz="2000" i="1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allocation/migration of </a:t>
            </a:r>
            <a:r>
              <a:rPr lang="en-US" sz="2000" i="1" dirty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ensembles of VMs and the associated data (</a:t>
            </a:r>
            <a:r>
              <a:rPr lang="en-US" sz="2000" i="1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e.g. configurations</a:t>
            </a:r>
            <a:r>
              <a:rPr lang="en-US" sz="2000" i="1" dirty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, rule) whilst keeping network states consistent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20" y="1196752"/>
            <a:ext cx="6223230" cy="384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92080" y="1364094"/>
            <a:ext cx="3469027" cy="2769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(Antonio </a:t>
            </a:r>
            <a:r>
              <a:rPr lang="en-US" altLang="ko-KR" sz="1200" dirty="0" err="1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Manzalini</a:t>
            </a:r>
            <a:r>
              <a:rPr lang="en-US" altLang="ko-KR" sz="12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, TELECOM ITALIA GROUP)</a:t>
            </a:r>
            <a:r>
              <a:rPr lang="en-US" altLang="ko-KR" sz="1200" dirty="0">
                <a:latin typeface="Arial"/>
                <a:ea typeface="ＭＳ Ｐゴシック" charset="0"/>
                <a:cs typeface="Arial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95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68952" cy="647700"/>
          </a:xfrm>
        </p:spPr>
        <p:txBody>
          <a:bodyPr/>
          <a:lstStyle/>
          <a:p>
            <a:pPr lvl="2"/>
            <a:r>
              <a:rPr lang="en-US" sz="4000" dirty="0" smtClean="0">
                <a:latin typeface="Arial"/>
                <a:ea typeface="ＭＳ Ｐゴシック" charset="0"/>
                <a:cs typeface="Arial"/>
              </a:rPr>
              <a:t>SDN Pros &amp; Cons </a:t>
            </a:r>
            <a:r>
              <a:rPr lang="en-US" altLang="ko-KR" sz="1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(</a:t>
            </a:r>
            <a:r>
              <a:rPr lang="en-US" altLang="ko-KR" sz="1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Antonio </a:t>
            </a:r>
            <a:r>
              <a:rPr lang="en-US" altLang="ko-KR" sz="1400" dirty="0" err="1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Manzalini</a:t>
            </a:r>
            <a:r>
              <a:rPr lang="en-US" altLang="ko-KR" sz="1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, TELECOM ITALIA GROUP</a:t>
            </a:r>
            <a:r>
              <a:rPr lang="en-US" altLang="ko-KR" sz="1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)</a:t>
            </a:r>
            <a:endParaRPr lang="en-US" sz="4000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31280" y="1268760"/>
            <a:ext cx="4392488" cy="4495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Pros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Decoupling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H/W from S/W </a:t>
            </a:r>
          </a:p>
          <a:p>
            <a:pPr lvl="2"/>
            <a:r>
              <a:rPr lang="en-US" sz="1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(same evolution of PC)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Network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OS: logically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centralized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control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Network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programmability (API)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Opportunity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of complementing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with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network virtualization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Reducing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time to market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Saving </a:t>
            </a:r>
            <a:r>
              <a:rPr lang="en-US" sz="2000" dirty="0" err="1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Capex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 and </a:t>
            </a:r>
            <a:r>
              <a:rPr lang="en-US" sz="2000" dirty="0" err="1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Opex</a:t>
            </a:r>
            <a:endParaRPr lang="en-US" sz="2400" b="1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13832" y="1421160"/>
            <a:ext cx="469467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Cons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Scalability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and performance ? (h/w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speedup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required in core nodes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): </a:t>
            </a:r>
            <a:r>
              <a:rPr lang="en-US" sz="2000" b="1" i="1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States</a:t>
            </a:r>
            <a:endParaRPr lang="en-US" sz="2000" b="1" i="1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Consistency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of network states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(data) when logically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centralizing the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control ?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Signaling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overhead ?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Availability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, Complexity,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Stability?</a:t>
            </a:r>
            <a:endParaRPr lang="en-US" sz="2000" dirty="0">
              <a:solidFill>
                <a:schemeClr val="tx2"/>
              </a:solidFill>
              <a:latin typeface="Arial"/>
              <a:ea typeface="ＭＳ Ｐゴシック" charset="0"/>
              <a:cs typeface="Arial"/>
            </a:endParaRPr>
          </a:p>
          <a:p>
            <a:pPr lvl="1"/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Quite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convincing for the Edge, not 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for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the Core…</a:t>
            </a:r>
            <a:endParaRPr lang="en-US" b="1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sz="4000" dirty="0" smtClean="0">
                <a:latin typeface="Arial"/>
                <a:ea typeface="ＭＳ Ｐゴシック" charset="0"/>
                <a:cs typeface="Arial"/>
              </a:rPr>
              <a:t>What about standards</a:t>
            </a:r>
            <a:endParaRPr lang="en-US" sz="4000" dirty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>
          <a:xfrm>
            <a:off x="179512" y="1295400"/>
            <a:ext cx="8856984" cy="5085928"/>
          </a:xfrm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Networks need Standards that will </a:t>
            </a:r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define the interfaces</a:t>
            </a:r>
          </a:p>
          <a:p>
            <a:pPr>
              <a:buFont typeface="Arial" charset="0"/>
              <a:buNone/>
            </a:pPr>
            <a:endParaRPr lang="en-US" sz="2400" dirty="0">
              <a:solidFill>
                <a:schemeClr val="tx2"/>
              </a:solidFill>
              <a:latin typeface="Arial"/>
              <a:ea typeface="ＭＳ Ｐゴシック" charset="0"/>
              <a:cs typeface="Arial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The role of standards will change: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Network owners will define network behavior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Features will be </a:t>
            </a: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adopted without standards</a:t>
            </a:r>
          </a:p>
          <a:p>
            <a:pPr lvl="1"/>
            <a:endParaRPr lang="en-US" dirty="0">
              <a:solidFill>
                <a:schemeClr val="tx2"/>
              </a:solidFill>
              <a:latin typeface="Arial"/>
              <a:ea typeface="ＭＳ Ｐゴシック" charset="0"/>
              <a:cs typeface="Arial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rPr>
              <a:t>Programming world</a:t>
            </a:r>
          </a:p>
          <a:p>
            <a:pPr lvl="1"/>
            <a:r>
              <a:rPr lang="en-US" sz="2800" b="1" dirty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Good software is adopted, not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ＭＳ Ｐゴシック" charset="0"/>
                <a:cs typeface="Arial"/>
              </a:rPr>
              <a:t>standardized</a:t>
            </a:r>
          </a:p>
          <a:p>
            <a:pPr lvl="1"/>
            <a:endParaRPr lang="en-US" sz="3200" dirty="0">
              <a:solidFill>
                <a:srgbClr val="0000FF"/>
              </a:solidFill>
              <a:latin typeface="Arial"/>
              <a:ea typeface="ＭＳ Ｐゴシック" charset="0"/>
              <a:cs typeface="Arial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/>
                <a:ea typeface="ＭＳ Ｐゴシック" charset="0"/>
                <a:cs typeface="Arial"/>
              </a:rPr>
              <a:t>SDN(with standards) + Open sources + Cloud =&gt;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Arial"/>
                <a:ea typeface="ＭＳ Ｐゴシック" charset="0"/>
                <a:cs typeface="Arial"/>
              </a:rPr>
              <a:t>New ecosystem : free (service + network) platform?</a:t>
            </a:r>
          </a:p>
        </p:txBody>
      </p:sp>
    </p:spTree>
    <p:extLst>
      <p:ext uri="{BB962C8B-B14F-4D97-AF65-F5344CB8AC3E}">
        <p14:creationId xmlns:p14="http://schemas.microsoft.com/office/powerpoint/2010/main" val="170472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cs typeface="Arial" pitchFamily="34" charset="0"/>
              </a:rPr>
              <a:pPr/>
              <a:t>46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Virtualization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19200"/>
            <a:ext cx="8928546" cy="5257800"/>
          </a:xfrm>
        </p:spPr>
        <p:txBody>
          <a:bodyPr/>
          <a:lstStyle/>
          <a:p>
            <a:r>
              <a:rPr lang="en-US" altLang="ko-KR" sz="2000" dirty="0" smtClean="0">
                <a:latin typeface="Arial"/>
                <a:cs typeface="Arial"/>
              </a:rPr>
              <a:t>Service </a:t>
            </a:r>
            <a:r>
              <a:rPr lang="en-US" altLang="ko-KR" sz="1800" dirty="0" smtClean="0">
                <a:latin typeface="Arial"/>
                <a:cs typeface="Arial"/>
              </a:rPr>
              <a:t>Virtualization</a:t>
            </a:r>
            <a:endParaRPr lang="en-US" altLang="ko-KR" sz="2000" dirty="0" smtClean="0">
              <a:latin typeface="Arial"/>
              <a:cs typeface="Arial"/>
            </a:endParaRPr>
          </a:p>
          <a:p>
            <a:pPr lvl="1"/>
            <a:r>
              <a:rPr lang="en-US" sz="1800" dirty="0" smtClean="0">
                <a:latin typeface="Arial"/>
                <a:cs typeface="Arial"/>
              </a:rPr>
              <a:t>focuses </a:t>
            </a:r>
            <a:r>
              <a:rPr lang="en-US" sz="1800" dirty="0">
                <a:latin typeface="Arial"/>
                <a:cs typeface="Arial"/>
              </a:rPr>
              <a:t>on providing a common infrastructure for building and managing a complex service ecosystem</a:t>
            </a:r>
            <a:r>
              <a:rPr lang="en-US" sz="1800" dirty="0" smtClean="0">
                <a:latin typeface="Arial"/>
                <a:cs typeface="Arial"/>
              </a:rPr>
              <a:t>.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an emerging trend in the SOA </a:t>
            </a:r>
            <a:endParaRPr lang="en-US" sz="1800" dirty="0" smtClean="0"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   landscape</a:t>
            </a:r>
          </a:p>
          <a:p>
            <a:r>
              <a:rPr lang="en-US" altLang="ko-KR" sz="2000" dirty="0" smtClean="0">
                <a:latin typeface="Arial"/>
                <a:cs typeface="Arial"/>
              </a:rPr>
              <a:t>Server Virtualization</a:t>
            </a:r>
          </a:p>
          <a:p>
            <a:r>
              <a:rPr lang="en-US" altLang="ko-KR" sz="2000" dirty="0" smtClean="0">
                <a:latin typeface="Arial"/>
                <a:cs typeface="Arial"/>
              </a:rPr>
              <a:t>Storage Virtualization</a:t>
            </a:r>
          </a:p>
          <a:p>
            <a:pPr>
              <a:buFont typeface="Wingdings" charset="2"/>
              <a:buChar char="u"/>
            </a:pPr>
            <a:r>
              <a:rPr lang="en-US" altLang="ko-KR" sz="2000" dirty="0">
                <a:latin typeface="Arial" charset="0"/>
              </a:rPr>
              <a:t>End-to-end </a:t>
            </a:r>
            <a:r>
              <a:rPr lang="en-US" altLang="ko-KR" sz="2000" dirty="0" smtClean="0">
                <a:latin typeface="Arial" charset="0"/>
              </a:rPr>
              <a:t>virtualization: Overlay</a:t>
            </a:r>
            <a:endParaRPr lang="en-US" altLang="ko-KR" sz="2000" dirty="0">
              <a:latin typeface="Arial" charset="0"/>
            </a:endParaRPr>
          </a:p>
          <a:p>
            <a:pPr lvl="1"/>
            <a:r>
              <a:rPr lang="en-US" altLang="ko-KR" sz="1800" dirty="0">
                <a:latin typeface="Arial" charset="0"/>
              </a:rPr>
              <a:t>multiple virtual networks established </a:t>
            </a:r>
            <a:r>
              <a:rPr lang="en-US" altLang="ko-KR" sz="1800" dirty="0" smtClean="0">
                <a:latin typeface="Arial" charset="0"/>
              </a:rPr>
              <a:t>end</a:t>
            </a:r>
            <a:r>
              <a:rPr lang="en-US" altLang="ko-KR" sz="1800" dirty="0">
                <a:latin typeface="Arial" charset="0"/>
              </a:rPr>
              <a:t>-to-end over shared physical infrastructure and resources: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Arial" charset="0"/>
              </a:rPr>
              <a:t>multiplicity of </a:t>
            </a:r>
            <a:r>
              <a:rPr lang="nl-NL" altLang="ko-KR" dirty="0">
                <a:latin typeface="Arial" charset="0"/>
              </a:rPr>
              <a:t>end-user </a:t>
            </a:r>
            <a:r>
              <a:rPr lang="en-US" altLang="ko-KR" dirty="0">
                <a:latin typeface="Arial" charset="0"/>
              </a:rPr>
              <a:t>devices, computing, storage, communication networks, providers and service </a:t>
            </a:r>
            <a:r>
              <a:rPr lang="en-US" altLang="ko-KR" dirty="0" smtClean="0">
                <a:latin typeface="Arial" charset="0"/>
              </a:rPr>
              <a:t>domains</a:t>
            </a:r>
            <a:endParaRPr lang="en-US" altLang="ko-KR" dirty="0" smtClean="0">
              <a:latin typeface="Arial"/>
              <a:cs typeface="Arial"/>
            </a:endParaRPr>
          </a:p>
          <a:p>
            <a:r>
              <a:rPr lang="en-US" altLang="ko-KR" sz="2000" dirty="0" smtClean="0">
                <a:latin typeface="Arial"/>
                <a:cs typeface="Arial"/>
              </a:rPr>
              <a:t>Network Virtualization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a method of combining the available resources in a network by splitting up the available bandwidth into </a:t>
            </a:r>
            <a:r>
              <a:rPr lang="en-US" altLang="ko-KR" sz="1800" dirty="0" smtClean="0">
                <a:latin typeface="Arial"/>
                <a:cs typeface="Arial"/>
              </a:rPr>
              <a:t>channels</a:t>
            </a: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  <a:latin typeface="Arial"/>
                <a:cs typeface="Arial"/>
              </a:rPr>
              <a:t>Differences with Virtual Private Network?: Standard/Programmability?</a:t>
            </a:r>
          </a:p>
          <a:p>
            <a:endParaRPr lang="en-US" altLang="ko-KR" sz="18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39" y="1975042"/>
            <a:ext cx="4095163" cy="20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cs typeface="Arial" pitchFamily="34" charset="0"/>
              </a:rPr>
              <a:pPr/>
              <a:t>47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Good references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19200"/>
            <a:ext cx="8928546" cy="5257800"/>
          </a:xfrm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  <a:hlinkClick r:id="rId3"/>
              </a:rPr>
              <a:t>https://www.youtube.com/watch?v=u3zEWsole6o </a:t>
            </a:r>
            <a:endParaRPr lang="en-US" altLang="ko-KR" sz="2400" dirty="0" smtClean="0">
              <a:latin typeface="Arial"/>
              <a:cs typeface="Arial"/>
            </a:endParaRPr>
          </a:p>
          <a:p>
            <a:pPr lvl="1"/>
            <a:r>
              <a:rPr lang="en-US" sz="2000" dirty="0">
                <a:latin typeface="Arial"/>
                <a:cs typeface="Arial"/>
              </a:rPr>
              <a:t>Nick McKeown ECE Colloquium: Programming the Forwarding Plane</a:t>
            </a:r>
            <a:endParaRPr lang="en-US" sz="2000" dirty="0" smtClean="0">
              <a:latin typeface="Arial"/>
              <a:cs typeface="Arial"/>
            </a:endParaRPr>
          </a:p>
          <a:p>
            <a:pPr lvl="1"/>
            <a:r>
              <a:rPr lang="en-US" sz="2000" dirty="0" smtClean="0">
                <a:latin typeface="Arial"/>
                <a:cs typeface="Arial"/>
              </a:rPr>
              <a:t>Very good introduction to P4, SDN and historical backgrounds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/>
                <a:cs typeface="Arial"/>
              </a:rPr>
              <a:t> 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altLang="ko-KR" sz="2400" dirty="0">
                <a:latin typeface="Arial"/>
                <a:cs typeface="Arial"/>
                <a:hlinkClick r:id="rId4"/>
              </a:rPr>
              <a:t>https://</a:t>
            </a:r>
            <a:r>
              <a:rPr lang="en-US" altLang="ko-KR" sz="2400" dirty="0" smtClean="0">
                <a:latin typeface="Arial"/>
                <a:cs typeface="Arial"/>
                <a:hlinkClick r:id="rId4"/>
              </a:rPr>
              <a:t>www.youtube.com/watch?v=fAEVYQH2BKA</a:t>
            </a:r>
            <a:endParaRPr lang="en-US" altLang="ko-KR" sz="2400" dirty="0" smtClean="0">
              <a:latin typeface="Arial"/>
              <a:cs typeface="Arial"/>
            </a:endParaRP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DC.p4: Programming the Forwarding Plane of a Data-Center Switch, SOSR </a:t>
            </a:r>
            <a:r>
              <a:rPr lang="en-US" altLang="ko-KR" sz="2000" dirty="0" smtClean="0">
                <a:latin typeface="Arial"/>
                <a:cs typeface="Arial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0667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0" name="TextBox 47"/>
          <p:cNvSpPr txBox="1">
            <a:spLocks noChangeArrowheads="1"/>
          </p:cNvSpPr>
          <p:nvPr/>
        </p:nvSpPr>
        <p:spPr bwMode="auto">
          <a:xfrm>
            <a:off x="269354" y="4653136"/>
            <a:ext cx="756084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Arial"/>
                <a:cs typeface="Arial"/>
              </a:rPr>
              <a:t>Simple, common, stable, hardware substrate below</a:t>
            </a:r>
          </a:p>
          <a:p>
            <a:pPr eaLnBrk="1" hangingPunct="1"/>
            <a:r>
              <a:rPr lang="en-US" sz="2000" dirty="0">
                <a:latin typeface="Arial"/>
                <a:cs typeface="Arial"/>
              </a:rPr>
              <a:t>+ Programmability </a:t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>+ Strong isolation model</a:t>
            </a:r>
          </a:p>
          <a:p>
            <a:pPr eaLnBrk="1" hangingPunct="1"/>
            <a:r>
              <a:rPr lang="en-US" sz="2000" dirty="0">
                <a:latin typeface="Arial"/>
                <a:cs typeface="Arial"/>
              </a:rPr>
              <a:t>+ Competition above </a:t>
            </a:r>
          </a:p>
          <a:p>
            <a:pPr eaLnBrk="1" hangingPunct="1"/>
            <a:r>
              <a:rPr lang="en-US" sz="2000" dirty="0">
                <a:latin typeface="Arial"/>
                <a:cs typeface="Arial"/>
                <a:sym typeface="Wingdings" charset="0"/>
              </a:rPr>
              <a:t> Faster innovation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7504" y="1268760"/>
            <a:ext cx="7272808" cy="2983293"/>
            <a:chOff x="381000" y="304800"/>
            <a:chExt cx="8153400" cy="4046954"/>
          </a:xfrm>
        </p:grpSpPr>
        <p:sp>
          <p:nvSpPr>
            <p:cNvPr id="79" name="Rounded Rectangle 78"/>
            <p:cNvSpPr/>
            <p:nvPr/>
          </p:nvSpPr>
          <p:spPr>
            <a:xfrm>
              <a:off x="4572000" y="343272"/>
              <a:ext cx="3962400" cy="3733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81000" y="304800"/>
              <a:ext cx="3733800" cy="3733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15009" y="1567137"/>
              <a:ext cx="1033670" cy="72563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Windows</a:t>
              </a:r>
            </a:p>
            <a:p>
              <a:pPr algn="ctr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(OS)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50404" y="1633104"/>
              <a:ext cx="1033670" cy="72563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Windows</a:t>
              </a:r>
            </a:p>
            <a:p>
              <a:pPr algn="ctr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(OS)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42491" y="1567137"/>
              <a:ext cx="646044" cy="725632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Linux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82348" y="1567137"/>
              <a:ext cx="646044" cy="725632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Mac</a:t>
              </a:r>
            </a:p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OS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461052" y="3084367"/>
              <a:ext cx="1615109" cy="725632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chemeClr val="bg1"/>
                  </a:solidFill>
                  <a:latin typeface="Arial"/>
                  <a:cs typeface="Arial"/>
                </a:rPr>
                <a:t>x86</a:t>
              </a:r>
            </a:p>
            <a:p>
              <a:pPr algn="ctr" eaLnBrk="1" hangingPunct="1"/>
              <a:r>
                <a:rPr lang="en-US" sz="1400" b="1">
                  <a:solidFill>
                    <a:schemeClr val="bg1"/>
                  </a:solidFill>
                  <a:latin typeface="Arial"/>
                  <a:cs typeface="Arial"/>
                </a:rPr>
                <a:t>(Computer)</a:t>
              </a:r>
              <a:endParaRPr lang="en-US" sz="12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85800" y="1699071"/>
              <a:ext cx="1033670" cy="72563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Windows</a:t>
              </a:r>
            </a:p>
            <a:p>
              <a:pPr algn="ctr">
                <a:defRPr/>
              </a:pPr>
              <a:r>
                <a:rPr lang="en-US" sz="1200">
                  <a:solidFill>
                    <a:srgbClr val="FFFFFF"/>
                  </a:solidFill>
                  <a:latin typeface="Arial"/>
                  <a:cs typeface="Arial"/>
                </a:rPr>
                <a:t>(OS)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82348" y="907472"/>
              <a:ext cx="646044" cy="593699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79613" y="907472"/>
              <a:ext cx="775252" cy="593699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977887" y="1633104"/>
              <a:ext cx="646044" cy="725632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Linux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913282" y="1699071"/>
              <a:ext cx="646044" cy="725632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Linux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17744" y="1633104"/>
              <a:ext cx="646044" cy="725632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Mac</a:t>
              </a:r>
            </a:p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OS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53139" y="1699071"/>
              <a:ext cx="646044" cy="725632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Mac</a:t>
              </a:r>
            </a:p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OS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5800" y="2490668"/>
              <a:ext cx="2971800" cy="52773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  <a:latin typeface="Arial"/>
                  <a:cs typeface="Arial"/>
                </a:rPr>
                <a:t>Virtualization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977887" y="907472"/>
              <a:ext cx="646044" cy="593699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876800" y="1434262"/>
              <a:ext cx="1295400" cy="72563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Controller 1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225748" y="685800"/>
              <a:ext cx="646044" cy="593699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223013" y="685800"/>
              <a:ext cx="775252" cy="593699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6934200" y="1447800"/>
              <a:ext cx="1447800" cy="725632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Controller</a:t>
              </a:r>
            </a:p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029200" y="2421396"/>
              <a:ext cx="3124200" cy="52773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800">
                  <a:solidFill>
                    <a:schemeClr val="tx1"/>
                  </a:solidFill>
                  <a:latin typeface="Arial"/>
                  <a:cs typeface="Arial"/>
                </a:rPr>
                <a:t>Virtualization (FlowVisor)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321287" y="685800"/>
              <a:ext cx="646044" cy="593699"/>
            </a:xfrm>
            <a:prstGeom prst="roundRect">
              <a:avLst/>
            </a:prstGeom>
            <a:gradFill>
              <a:gsLst>
                <a:gs pos="0">
                  <a:schemeClr val="accent6">
                    <a:tint val="100000"/>
                    <a:shade val="100000"/>
                    <a:satMod val="130000"/>
                    <a:alpha val="6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  <a:alpha val="45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>
                  <a:solidFill>
                    <a:srgbClr val="FFFFFF"/>
                  </a:solidFill>
                  <a:latin typeface="Arial"/>
                  <a:cs typeface="Arial"/>
                </a:rPr>
                <a:t>App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242891" y="3084368"/>
              <a:ext cx="1615109" cy="725632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chemeClr val="bg1"/>
                  </a:solidFill>
                  <a:latin typeface="Arial"/>
                  <a:cs typeface="Arial"/>
                </a:rPr>
                <a:t>OpenFlow</a:t>
              </a:r>
              <a:endParaRPr lang="en-US" sz="12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31812" name="Group 71"/>
            <p:cNvGrpSpPr>
              <a:grpSpLocks/>
            </p:cNvGrpSpPr>
            <p:nvPr/>
          </p:nvGrpSpPr>
          <p:grpSpPr bwMode="auto">
            <a:xfrm>
              <a:off x="6391275" y="3124200"/>
              <a:ext cx="2091174" cy="1227554"/>
              <a:chOff x="3419475" y="3048000"/>
              <a:chExt cx="4572567" cy="3682662"/>
            </a:xfrm>
          </p:grpSpPr>
          <p:sp>
            <p:nvSpPr>
              <p:cNvPr id="31826" name="Line 16"/>
              <p:cNvSpPr>
                <a:spLocks noChangeShapeType="1"/>
              </p:cNvSpPr>
              <p:nvPr/>
            </p:nvSpPr>
            <p:spPr bwMode="auto">
              <a:xfrm flipV="1">
                <a:off x="4181475" y="3505200"/>
                <a:ext cx="1752600" cy="10668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Arial"/>
                  <a:cs typeface="Arial"/>
                </a:endParaRPr>
              </a:p>
            </p:txBody>
          </p:sp>
          <p:sp>
            <p:nvSpPr>
              <p:cNvPr id="31827" name="Line 17"/>
              <p:cNvSpPr>
                <a:spLocks noChangeShapeType="1"/>
              </p:cNvSpPr>
              <p:nvPr/>
            </p:nvSpPr>
            <p:spPr bwMode="auto">
              <a:xfrm>
                <a:off x="4105275" y="4876800"/>
                <a:ext cx="990600" cy="12954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Arial"/>
                  <a:cs typeface="Arial"/>
                </a:endParaRPr>
              </a:p>
            </p:txBody>
          </p:sp>
          <p:sp>
            <p:nvSpPr>
              <p:cNvPr id="31828" name="Line 18"/>
              <p:cNvSpPr>
                <a:spLocks noChangeShapeType="1"/>
              </p:cNvSpPr>
              <p:nvPr/>
            </p:nvSpPr>
            <p:spPr bwMode="auto">
              <a:xfrm flipV="1">
                <a:off x="5476875" y="4876800"/>
                <a:ext cx="1295400" cy="11430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Arial"/>
                  <a:cs typeface="Arial"/>
                </a:endParaRPr>
              </a:p>
            </p:txBody>
          </p:sp>
          <p:sp>
            <p:nvSpPr>
              <p:cNvPr id="31829" name="Line 19"/>
              <p:cNvSpPr>
                <a:spLocks noChangeShapeType="1"/>
              </p:cNvSpPr>
              <p:nvPr/>
            </p:nvSpPr>
            <p:spPr bwMode="auto">
              <a:xfrm>
                <a:off x="5934075" y="3657600"/>
                <a:ext cx="762000" cy="99060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Arial"/>
                  <a:cs typeface="Arial"/>
                </a:endParaRPr>
              </a:p>
            </p:txBody>
          </p:sp>
          <p:sp>
            <p:nvSpPr>
              <p:cNvPr id="31830" name="Line 20"/>
              <p:cNvSpPr>
                <a:spLocks noChangeShapeType="1"/>
              </p:cNvSpPr>
              <p:nvPr/>
            </p:nvSpPr>
            <p:spPr bwMode="auto">
              <a:xfrm>
                <a:off x="4486275" y="4953000"/>
                <a:ext cx="190500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Arial"/>
                  <a:cs typeface="Arial"/>
                </a:endParaRPr>
              </a:p>
            </p:txBody>
          </p:sp>
          <p:sp>
            <p:nvSpPr>
              <p:cNvPr id="67" name="AutoShape 7"/>
              <p:cNvSpPr>
                <a:spLocks noChangeArrowheads="1"/>
              </p:cNvSpPr>
              <p:nvPr/>
            </p:nvSpPr>
            <p:spPr bwMode="auto">
              <a:xfrm>
                <a:off x="3419475" y="4419600"/>
                <a:ext cx="1371138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8" name="AutoShape 8"/>
              <p:cNvSpPr>
                <a:spLocks noChangeArrowheads="1"/>
              </p:cNvSpPr>
              <p:nvPr/>
            </p:nvSpPr>
            <p:spPr bwMode="auto">
              <a:xfrm>
                <a:off x="5248815" y="3048000"/>
                <a:ext cx="1371136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69" name="AutoShape 9"/>
              <p:cNvSpPr>
                <a:spLocks noChangeArrowheads="1"/>
              </p:cNvSpPr>
              <p:nvPr/>
            </p:nvSpPr>
            <p:spPr bwMode="auto">
              <a:xfrm>
                <a:off x="6238115" y="4419600"/>
                <a:ext cx="1371138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70" name="AutoShape 10"/>
              <p:cNvSpPr>
                <a:spLocks noChangeArrowheads="1"/>
              </p:cNvSpPr>
              <p:nvPr/>
            </p:nvSpPr>
            <p:spPr bwMode="auto">
              <a:xfrm>
                <a:off x="4561511" y="5943600"/>
                <a:ext cx="1371136" cy="762000"/>
              </a:xfrm>
              <a:prstGeom prst="can">
                <a:avLst>
                  <a:gd name="adj" fmla="val 43620"/>
                </a:avLst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1835" name="Text Box 28"/>
              <p:cNvSpPr txBox="1">
                <a:spLocks noChangeArrowheads="1"/>
              </p:cNvSpPr>
              <p:nvPr/>
            </p:nvSpPr>
            <p:spPr bwMode="auto">
              <a:xfrm>
                <a:off x="7588251" y="5715000"/>
                <a:ext cx="403791" cy="1015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74" name="Rounded Rectangle 73"/>
            <p:cNvSpPr/>
            <p:nvPr/>
          </p:nvSpPr>
          <p:spPr>
            <a:xfrm>
              <a:off x="4800600" y="1517231"/>
              <a:ext cx="1295400" cy="72563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Controller 1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4724400" y="1600200"/>
              <a:ext cx="1295400" cy="725632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Controller 1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858000" y="1524000"/>
              <a:ext cx="1447800" cy="725632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Controller</a:t>
              </a:r>
            </a:p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6781800" y="1600200"/>
              <a:ext cx="1447800" cy="725632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Controller</a:t>
              </a:r>
            </a:p>
            <a:p>
              <a:pPr algn="ctr">
                <a:defRPr/>
              </a:pPr>
              <a:r>
                <a:rPr lang="en-US" sz="1400">
                  <a:solidFill>
                    <a:srgbClr val="FFFFFF"/>
                  </a:solidFill>
                  <a:latin typeface="Arial"/>
                  <a:cs typeface="Arial"/>
                </a:rPr>
                <a:t>2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019800" y="1963738"/>
              <a:ext cx="762000" cy="1587"/>
            </a:xfrm>
            <a:prstGeom prst="line">
              <a:avLst/>
            </a:prstGeom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712968" cy="647700"/>
          </a:xfrm>
        </p:spPr>
        <p:txBody>
          <a:bodyPr/>
          <a:lstStyle/>
          <a:p>
            <a:r>
              <a:rPr lang="en-US" altLang="ko-KR" dirty="0" err="1" smtClean="0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800" dirty="0" smtClean="0">
                <a:latin typeface="Arial" pitchFamily="34" charset="0"/>
                <a:cs typeface="Arial" pitchFamily="34" charset="0"/>
              </a:rPr>
              <a:t>A Software Defined Networks</a:t>
            </a:r>
            <a:endParaRPr lang="en-US" altLang="ko-K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6336" y="2199152"/>
            <a:ext cx="1243481" cy="523220"/>
          </a:xfrm>
          <a:prstGeom prst="rect">
            <a:avLst/>
          </a:prstGeom>
          <a:solidFill>
            <a:srgbClr val="66003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i="1" dirty="0" smtClean="0"/>
              <a:t>Network Virtualization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624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403225" y="1220788"/>
            <a:ext cx="8335963" cy="838200"/>
          </a:xfrm>
          <a:prstGeom prst="roundRect">
            <a:avLst>
              <a:gd name="adj" fmla="val 16667"/>
            </a:avLst>
          </a:prstGeom>
          <a:solidFill>
            <a:srgbClr val="B3A2C7"/>
          </a:solidFill>
          <a:ln w="9525" algn="ctr">
            <a:solidFill>
              <a:srgbClr val="604A7B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title"/>
          </p:nvPr>
        </p:nvSpPr>
        <p:spPr>
          <a:xfrm>
            <a:off x="369887" y="332656"/>
            <a:ext cx="7451725" cy="647700"/>
          </a:xfrm>
        </p:spPr>
        <p:txBody>
          <a:bodyPr/>
          <a:lstStyle/>
          <a:p>
            <a:r>
              <a:rPr lang="en-US" altLang="ko-KR" dirty="0" err="1" smtClean="0">
                <a:latin typeface="Arial" pitchFamily="34" charset="0"/>
                <a:ea typeface="굴림" pitchFamily="50" charset="-127"/>
                <a:cs typeface="Arial" pitchFamily="34" charset="0"/>
              </a:rPr>
              <a:t>OpenFlow</a:t>
            </a:r>
            <a:r>
              <a:rPr lang="en-US" altLang="ko-KR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building blocks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90525" y="3238500"/>
            <a:ext cx="8334375" cy="7127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69317" name="TextBox 25"/>
          <p:cNvSpPr txBox="1">
            <a:spLocks noChangeArrowheads="1"/>
          </p:cNvSpPr>
          <p:nvPr/>
        </p:nvSpPr>
        <p:spPr bwMode="auto">
          <a:xfrm>
            <a:off x="7351713" y="3344863"/>
            <a:ext cx="129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 sz="2000" dirty="0">
                <a:ea typeface="ＭＳ Ｐゴシック" pitchFamily="34" charset="-128"/>
                <a:cs typeface="Arial" pitchFamily="34" charset="0"/>
              </a:rPr>
              <a:t>Controller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2925" y="3330575"/>
            <a:ext cx="1033463" cy="522288"/>
          </a:xfrm>
          <a:prstGeom prst="roundRect">
            <a:avLst/>
          </a:prstGeom>
          <a:solidFill>
            <a:srgbClr val="CC3300">
              <a:alpha val="77000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NOX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90525" y="4008438"/>
            <a:ext cx="8334375" cy="887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69320" name="TextBox 22"/>
          <p:cNvSpPr txBox="1">
            <a:spLocks noChangeArrowheads="1"/>
          </p:cNvSpPr>
          <p:nvPr/>
        </p:nvSpPr>
        <p:spPr bwMode="auto">
          <a:xfrm>
            <a:off x="7573190" y="4008438"/>
            <a:ext cx="119616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altLang="ko-KR" sz="2000" dirty="0">
                <a:ea typeface="ＭＳ Ｐゴシック" pitchFamily="34" charset="-128"/>
                <a:cs typeface="Arial" pitchFamily="34" charset="0"/>
              </a:rPr>
              <a:t>Slicing</a:t>
            </a:r>
          </a:p>
          <a:p>
            <a:pPr algn="r" eaLnBrk="1" hangingPunct="1"/>
            <a:r>
              <a:rPr lang="en-US" altLang="ko-KR" sz="2000" dirty="0">
                <a:ea typeface="ＭＳ Ｐゴシック" pitchFamily="34" charset="-128"/>
                <a:cs typeface="Arial" pitchFamily="34" charset="0"/>
              </a:rPr>
              <a:t>Software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870200" y="4254500"/>
            <a:ext cx="3313113" cy="5222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FlowVisor</a:t>
            </a:r>
          </a:p>
        </p:txBody>
      </p:sp>
      <p:cxnSp>
        <p:nvCxnSpPr>
          <p:cNvPr id="33" name="Straight Arrow Connector 32"/>
          <p:cNvCxnSpPr>
            <a:stCxn id="25" idx="1"/>
          </p:cNvCxnSpPr>
          <p:nvPr/>
        </p:nvCxnSpPr>
        <p:spPr>
          <a:xfrm rot="10800000">
            <a:off x="2465388" y="4514850"/>
            <a:ext cx="40481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1233488" y="4210050"/>
            <a:ext cx="1220787" cy="520700"/>
          </a:xfrm>
          <a:prstGeom prst="roundRect">
            <a:avLst>
              <a:gd name="adj" fmla="val 16667"/>
            </a:avLst>
          </a:prstGeom>
          <a:solidFill>
            <a:srgbClr val="31859C">
              <a:alpha val="70979"/>
            </a:srgbClr>
          </a:solidFill>
          <a:ln w="9525" algn="ctr">
            <a:solidFill>
              <a:srgbClr val="31859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8100" dir="2700000" algn="br" rotWithShape="0">
                    <a:srgbClr val="000000">
                      <a:alpha val="42998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FlowVisor</a:t>
            </a:r>
          </a:p>
          <a:p>
            <a:pPr algn="ctr"/>
            <a:r>
              <a:rPr lang="en-US" altLang="ko-KR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Console</a:t>
            </a:r>
          </a:p>
        </p:txBody>
      </p:sp>
      <p:sp>
        <p:nvSpPr>
          <p:cNvPr id="48" name="Slide Number Placeholder 47"/>
          <p:cNvSpPr txBox="1">
            <a:spLocks noGrp="1"/>
          </p:cNvSpPr>
          <p:nvPr/>
        </p:nvSpPr>
        <p:spPr bwMode="auto">
          <a:xfrm>
            <a:off x="6181725" y="64706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fld id="{DE77F47E-1D07-4F65-8A0D-71A1491830AB}" type="slidenum">
              <a:rPr lang="en-US" altLang="ko-KR" sz="1200">
                <a:solidFill>
                  <a:srgbClr val="898989"/>
                </a:solidFill>
                <a:ea typeface="ＭＳ Ｐゴシック" pitchFamily="34" charset="-128"/>
                <a:cs typeface="Arial" pitchFamily="34" charset="0"/>
              </a:rPr>
              <a:pPr algn="r" eaLnBrk="1" hangingPunct="1"/>
              <a:t>6</a:t>
            </a:fld>
            <a:endParaRPr lang="en-US" altLang="ko-KR" sz="1200">
              <a:solidFill>
                <a:srgbClr val="898989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90525" y="2095500"/>
            <a:ext cx="8334375" cy="10890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 sz="1400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69326" name="TextBox 26"/>
          <p:cNvSpPr txBox="1">
            <a:spLocks noChangeArrowheads="1"/>
          </p:cNvSpPr>
          <p:nvPr/>
        </p:nvSpPr>
        <p:spPr bwMode="auto">
          <a:xfrm>
            <a:off x="7065963" y="2476500"/>
            <a:ext cx="1569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 sz="2000" dirty="0">
                <a:ea typeface="ＭＳ Ｐゴシック" pitchFamily="34" charset="-128"/>
                <a:cs typeface="Arial" pitchFamily="34" charset="0"/>
              </a:rPr>
              <a:t>Applications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990725" y="2476500"/>
            <a:ext cx="1335088" cy="508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LAVI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2925" y="2476500"/>
            <a:ext cx="1335088" cy="508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ENVI (GUI)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5038725" y="2476500"/>
            <a:ext cx="1828800" cy="508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Expedient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438525" y="2501900"/>
            <a:ext cx="1466850" cy="508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n-Casting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90525" y="4957763"/>
            <a:ext cx="8334375" cy="17557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FFFF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33900" y="5302250"/>
            <a:ext cx="1343025" cy="522288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NetFPGA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0400" y="5302250"/>
            <a:ext cx="1295400" cy="522288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Software 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Ref. Switch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915025" y="5302250"/>
            <a:ext cx="1355725" cy="522288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Broadcom </a:t>
            </a:r>
          </a:p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Ref. Switch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5976938"/>
            <a:ext cx="1295400" cy="522287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OpenWRT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33900" y="5976938"/>
            <a:ext cx="1371600" cy="522287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PCEngine  </a:t>
            </a:r>
            <a:b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WiFi AP</a:t>
            </a:r>
          </a:p>
        </p:txBody>
      </p:sp>
      <p:sp>
        <p:nvSpPr>
          <p:cNvPr id="269337" name="TextBox 18"/>
          <p:cNvSpPr txBox="1">
            <a:spLocks noChangeArrowheads="1"/>
          </p:cNvSpPr>
          <p:nvPr/>
        </p:nvSpPr>
        <p:spPr bwMode="auto">
          <a:xfrm>
            <a:off x="627063" y="4989513"/>
            <a:ext cx="21547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>
                <a:ea typeface="ＭＳ Ｐゴシック" pitchFamily="34" charset="-128"/>
                <a:cs typeface="Arial" pitchFamily="34" charset="0"/>
              </a:rPr>
              <a:t>Commercial Switches</a:t>
            </a:r>
          </a:p>
        </p:txBody>
      </p:sp>
      <p:sp>
        <p:nvSpPr>
          <p:cNvPr id="269338" name="TextBox 19"/>
          <p:cNvSpPr txBox="1">
            <a:spLocks noChangeArrowheads="1"/>
          </p:cNvSpPr>
          <p:nvPr/>
        </p:nvSpPr>
        <p:spPr bwMode="auto">
          <a:xfrm>
            <a:off x="4216400" y="4957763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>
                <a:ea typeface="ＭＳ Ｐゴシック" pitchFamily="34" charset="-128"/>
                <a:cs typeface="Arial" pitchFamily="34" charset="0"/>
              </a:rPr>
              <a:t>Stanford Provided</a:t>
            </a:r>
          </a:p>
        </p:txBody>
      </p:sp>
      <p:sp>
        <p:nvSpPr>
          <p:cNvPr id="269339" name="TextBox 21"/>
          <p:cNvSpPr txBox="1">
            <a:spLocks noChangeArrowheads="1"/>
          </p:cNvSpPr>
          <p:nvPr/>
        </p:nvSpPr>
        <p:spPr bwMode="auto">
          <a:xfrm>
            <a:off x="7332663" y="5465763"/>
            <a:ext cx="135485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 sz="2000" dirty="0" err="1">
                <a:ea typeface="ＭＳ Ｐゴシック" pitchFamily="34" charset="-128"/>
                <a:cs typeface="Arial" pitchFamily="34" charset="0"/>
              </a:rPr>
              <a:t>OpenFlow</a:t>
            </a:r>
            <a:endParaRPr lang="en-US" altLang="ko-KR" sz="2000" dirty="0">
              <a:ea typeface="ＭＳ Ｐゴシック" pitchFamily="34" charset="-128"/>
              <a:cs typeface="Arial" pitchFamily="34" charset="0"/>
            </a:endParaRPr>
          </a:p>
          <a:p>
            <a:pPr eaLnBrk="1" hangingPunct="1"/>
            <a:r>
              <a:rPr lang="en-US" altLang="ko-KR" sz="2000" dirty="0">
                <a:ea typeface="ＭＳ Ｐゴシック" pitchFamily="34" charset="-128"/>
                <a:cs typeface="Arial" pitchFamily="34" charset="0"/>
              </a:rPr>
              <a:t>Switches</a:t>
            </a:r>
          </a:p>
        </p:txBody>
      </p:sp>
      <p:sp>
        <p:nvSpPr>
          <p:cNvPr id="2" name="Rounded Rectangle 27"/>
          <p:cNvSpPr/>
          <p:nvPr/>
        </p:nvSpPr>
        <p:spPr>
          <a:xfrm>
            <a:off x="5705475" y="3340100"/>
            <a:ext cx="895350" cy="522288"/>
          </a:xfrm>
          <a:prstGeom prst="roundRect">
            <a:avLst/>
          </a:prstGeom>
          <a:solidFill>
            <a:srgbClr val="CC3300">
              <a:alpha val="77000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SNAC</a:t>
            </a:r>
          </a:p>
        </p:txBody>
      </p:sp>
      <p:sp>
        <p:nvSpPr>
          <p:cNvPr id="269341" name="TextBox 19"/>
          <p:cNvSpPr txBox="1">
            <a:spLocks noChangeArrowheads="1"/>
          </p:cNvSpPr>
          <p:nvPr/>
        </p:nvSpPr>
        <p:spPr bwMode="auto">
          <a:xfrm>
            <a:off x="3209925" y="2095500"/>
            <a:ext cx="182614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 dirty="0">
                <a:ea typeface="ＭＳ Ｐゴシック" pitchFamily="34" charset="-128"/>
                <a:cs typeface="Arial" pitchFamily="34" charset="0"/>
              </a:rPr>
              <a:t>Stanford Provided</a:t>
            </a:r>
          </a:p>
        </p:txBody>
      </p:sp>
      <p:sp>
        <p:nvSpPr>
          <p:cNvPr id="269342" name="TextBox 26"/>
          <p:cNvSpPr txBox="1">
            <a:spLocks noChangeArrowheads="1"/>
          </p:cNvSpPr>
          <p:nvPr/>
        </p:nvSpPr>
        <p:spPr bwMode="auto">
          <a:xfrm>
            <a:off x="6712966" y="1333500"/>
            <a:ext cx="19960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ko-KR" sz="2000" dirty="0">
                <a:ea typeface="ＭＳ Ｐゴシック" pitchFamily="34" charset="-128"/>
                <a:cs typeface="Arial" pitchFamily="34" charset="0"/>
              </a:rPr>
              <a:t>Monitoring/</a:t>
            </a:r>
            <a:br>
              <a:rPr lang="en-US" altLang="ko-KR" sz="2000" dirty="0">
                <a:ea typeface="ＭＳ Ｐゴシック" pitchFamily="34" charset="-128"/>
                <a:cs typeface="Arial" pitchFamily="34" charset="0"/>
              </a:rPr>
            </a:br>
            <a:r>
              <a:rPr lang="en-US" altLang="ko-KR" sz="2000" dirty="0">
                <a:ea typeface="ＭＳ Ｐゴシック" pitchFamily="34" charset="-128"/>
                <a:cs typeface="Arial" pitchFamily="34" charset="0"/>
              </a:rPr>
              <a:t>debugging tools</a:t>
            </a:r>
          </a:p>
        </p:txBody>
      </p:sp>
      <p:sp>
        <p:nvSpPr>
          <p:cNvPr id="3" name="Rounded Rectangle 37"/>
          <p:cNvSpPr/>
          <p:nvPr/>
        </p:nvSpPr>
        <p:spPr>
          <a:xfrm>
            <a:off x="2371725" y="1409700"/>
            <a:ext cx="1335088" cy="508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oflops</a:t>
            </a:r>
          </a:p>
        </p:txBody>
      </p:sp>
      <p:sp>
        <p:nvSpPr>
          <p:cNvPr id="4" name="Rounded Rectangle 38"/>
          <p:cNvSpPr/>
          <p:nvPr/>
        </p:nvSpPr>
        <p:spPr>
          <a:xfrm>
            <a:off x="923925" y="1409700"/>
            <a:ext cx="1335088" cy="508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oftrace</a:t>
            </a:r>
          </a:p>
        </p:txBody>
      </p:sp>
      <p:sp>
        <p:nvSpPr>
          <p:cNvPr id="5" name="Rounded Rectangle 63"/>
          <p:cNvSpPr/>
          <p:nvPr/>
        </p:nvSpPr>
        <p:spPr>
          <a:xfrm>
            <a:off x="3819525" y="1435100"/>
            <a:ext cx="1466850" cy="50800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openseer</a:t>
            </a:r>
          </a:p>
        </p:txBody>
      </p:sp>
      <p:sp>
        <p:nvSpPr>
          <p:cNvPr id="6" name="Rounded Rectangle 16"/>
          <p:cNvSpPr>
            <a:spLocks noChangeArrowheads="1"/>
          </p:cNvSpPr>
          <p:nvPr/>
        </p:nvSpPr>
        <p:spPr bwMode="auto">
          <a:xfrm>
            <a:off x="5930900" y="5967413"/>
            <a:ext cx="1308100" cy="522287"/>
          </a:xfrm>
          <a:prstGeom prst="roundRect">
            <a:avLst>
              <a:gd name="adj" fmla="val 16667"/>
            </a:avLst>
          </a:prstGeom>
          <a:solidFill>
            <a:srgbClr val="17375E">
              <a:alpha val="76862"/>
            </a:srgbClr>
          </a:solidFill>
          <a:ln w="9525" algn="ctr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altLang="ko-KR">
                <a:solidFill>
                  <a:srgbClr val="FFFFFF"/>
                </a:solidFill>
                <a:ea typeface="ＭＳ Ｐゴシック" pitchFamily="34" charset="-128"/>
                <a:cs typeface="Arial" pitchFamily="34" charset="0"/>
              </a:rPr>
              <a:t>OpenVSwitch</a:t>
            </a:r>
          </a:p>
        </p:txBody>
      </p:sp>
      <p:sp>
        <p:nvSpPr>
          <p:cNvPr id="7" name="Rounded Rectangle 13"/>
          <p:cNvSpPr/>
          <p:nvPr/>
        </p:nvSpPr>
        <p:spPr>
          <a:xfrm>
            <a:off x="657225" y="5448300"/>
            <a:ext cx="1911350" cy="936625"/>
          </a:xfrm>
          <a:prstGeom prst="roundRect">
            <a:avLst/>
          </a:prstGeom>
          <a:solidFill>
            <a:schemeClr val="tx2">
              <a:lumMod val="75000"/>
              <a:alpha val="7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HP, NEC, Pronto, Juniper.. and many more </a:t>
            </a:r>
          </a:p>
        </p:txBody>
      </p:sp>
      <p:sp>
        <p:nvSpPr>
          <p:cNvPr id="8" name="Rounded Rectangle 27"/>
          <p:cNvSpPr/>
          <p:nvPr/>
        </p:nvSpPr>
        <p:spPr>
          <a:xfrm>
            <a:off x="1804988" y="3330575"/>
            <a:ext cx="1131887" cy="522288"/>
          </a:xfrm>
          <a:prstGeom prst="roundRect">
            <a:avLst/>
          </a:prstGeom>
          <a:solidFill>
            <a:srgbClr val="CC3300">
              <a:alpha val="77000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Beacon</a:t>
            </a:r>
          </a:p>
        </p:txBody>
      </p:sp>
      <p:sp>
        <p:nvSpPr>
          <p:cNvPr id="9" name="Rounded Rectangle 27"/>
          <p:cNvSpPr/>
          <p:nvPr/>
        </p:nvSpPr>
        <p:spPr>
          <a:xfrm>
            <a:off x="3200400" y="3344863"/>
            <a:ext cx="895350" cy="522287"/>
          </a:xfrm>
          <a:prstGeom prst="roundRect">
            <a:avLst/>
          </a:prstGeom>
          <a:solidFill>
            <a:srgbClr val="CC3300">
              <a:alpha val="77000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Helios</a:t>
            </a:r>
          </a:p>
        </p:txBody>
      </p:sp>
      <p:sp>
        <p:nvSpPr>
          <p:cNvPr id="10" name="Rounded Rectangle 27"/>
          <p:cNvSpPr/>
          <p:nvPr/>
        </p:nvSpPr>
        <p:spPr>
          <a:xfrm>
            <a:off x="4352925" y="3344863"/>
            <a:ext cx="1104900" cy="522287"/>
          </a:xfrm>
          <a:prstGeom prst="roundRect">
            <a:avLst/>
          </a:prstGeom>
          <a:solidFill>
            <a:srgbClr val="CC3300">
              <a:alpha val="77000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Maestro</a:t>
            </a:r>
          </a:p>
        </p:txBody>
      </p:sp>
    </p:spTree>
    <p:extLst>
      <p:ext uri="{BB962C8B-B14F-4D97-AF65-F5344CB8AC3E}">
        <p14:creationId xmlns:p14="http://schemas.microsoft.com/office/powerpoint/2010/main" val="8419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1" grpId="0" animBg="1"/>
      <p:bldP spid="269317" grpId="0"/>
      <p:bldP spid="28" grpId="0" animBg="1"/>
      <p:bldP spid="30" grpId="0" animBg="1"/>
      <p:bldP spid="269320" grpId="0"/>
      <p:bldP spid="25" grpId="0" animBg="1"/>
      <p:bldP spid="34" grpId="0" animBg="1"/>
      <p:bldP spid="48" grpId="0"/>
      <p:bldP spid="37" grpId="0" animBg="1"/>
      <p:bldP spid="269326" grpId="0"/>
      <p:bldP spid="38" grpId="0" animBg="1"/>
      <p:bldP spid="39" grpId="0" animBg="1"/>
      <p:bldP spid="63" grpId="0" animBg="1"/>
      <p:bldP spid="64" grpId="0" animBg="1"/>
      <p:bldP spid="2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9337" grpId="0"/>
      <p:bldP spid="269338" grpId="0"/>
      <p:bldP spid="269339" grpId="0"/>
      <p:bldP spid="2" grpId="0" animBg="1"/>
      <p:bldP spid="269341" grpId="0" animBg="1"/>
      <p:bldP spid="26934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cs typeface="Arial" pitchFamily="34" charset="0"/>
              </a:rPr>
              <a:pPr/>
              <a:t>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err="1" smtClean="0">
                <a:latin typeface="Arial"/>
                <a:cs typeface="Arial"/>
              </a:rPr>
              <a:t>OpenFlow</a:t>
            </a:r>
            <a:r>
              <a:rPr lang="en-US" altLang="ko-KR" dirty="0" smtClean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building blocks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68952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fr-FR" altLang="ko-KR" sz="2000" dirty="0">
                <a:latin typeface="Arial" pitchFamily="34" charset="0"/>
                <a:cs typeface="Arial" pitchFamily="34" charset="0"/>
              </a:rPr>
              <a:t>OpenFlow software switch 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Options</a:t>
            </a:r>
          </a:p>
          <a:p>
            <a:pPr lvl="1">
              <a:spcBef>
                <a:spcPts val="200"/>
              </a:spcBef>
            </a:pPr>
            <a:r>
              <a:rPr lang="fr-FR" altLang="ko-KR" sz="1800" dirty="0">
                <a:latin typeface="Arial" pitchFamily="34" charset="0"/>
                <a:cs typeface="Arial" pitchFamily="34" charset="0"/>
              </a:rPr>
              <a:t>Reference Linux </a:t>
            </a:r>
            <a:r>
              <a:rPr lang="fr-FR" altLang="ko-KR" sz="1800" dirty="0" smtClean="0">
                <a:latin typeface="Arial" pitchFamily="34" charset="0"/>
                <a:cs typeface="Arial" pitchFamily="34" charset="0"/>
              </a:rPr>
              <a:t>Switch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NetFPGA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Switch: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line-rate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performance for 4 Gigabit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ports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Open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vSwitch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multilayer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virtual switch,</a:t>
            </a:r>
            <a:endParaRPr lang="fr-FR" altLang="ko-KR" sz="1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fr-FR" altLang="ko-KR" sz="2000" dirty="0">
                <a:latin typeface="Arial" pitchFamily="34" charset="0"/>
                <a:cs typeface="Arial" pitchFamily="34" charset="0"/>
              </a:rPr>
              <a:t>OpenFlow Controller </a:t>
            </a:r>
            <a:r>
              <a:rPr lang="fr-FR" altLang="ko-KR" sz="2000" dirty="0" smtClean="0">
                <a:latin typeface="Arial" pitchFamily="34" charset="0"/>
                <a:cs typeface="Arial" pitchFamily="34" charset="0"/>
              </a:rPr>
              <a:t>Options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NOX: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Network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Operating System that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supports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switches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Beacon: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extensible Java-based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controller. </a:t>
            </a:r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Helios: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extensible C-based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controller build by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NEC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 err="1" smtClean="0">
                <a:latin typeface="Arial" pitchFamily="34" charset="0"/>
                <a:cs typeface="Arial" pitchFamily="34" charset="0"/>
              </a:rPr>
              <a:t>BigSwitch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 closed-source controller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based on Beacon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that targets production enterprise networks</a:t>
            </a:r>
            <a:endParaRPr lang="en-US" altLang="ko-KR" sz="18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SNAC: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controller targeting production enterprise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networks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based on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NOX0.4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Maestro: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extensible Java-based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controller released by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Rice Univ.</a:t>
            </a:r>
            <a:r>
              <a:rPr lang="en-US" altLang="ko-KR" sz="1600" dirty="0"/>
              <a:t> </a:t>
            </a:r>
            <a:endParaRPr lang="en-US" sz="1600" dirty="0"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E90AE74-C8E5-4DA3-9CA3-71831ABD5CE3}" type="slidenum">
              <a:rPr lang="en-US" altLang="ko-KR">
                <a:cs typeface="Arial" pitchFamily="34" charset="0"/>
              </a:rPr>
              <a:pPr/>
              <a:t>8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451725" cy="647700"/>
          </a:xfrm>
        </p:spPr>
        <p:txBody>
          <a:bodyPr/>
          <a:lstStyle/>
          <a:p>
            <a:r>
              <a:rPr lang="en-US" altLang="ko-KR" dirty="0" err="1" smtClean="0">
                <a:latin typeface="Arial"/>
                <a:cs typeface="Arial"/>
              </a:rPr>
              <a:t>OpenFlow</a:t>
            </a:r>
            <a:r>
              <a:rPr lang="en-US" altLang="ko-KR" dirty="0" smtClean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building blocks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196752"/>
            <a:ext cx="9073008" cy="504056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 err="1" smtClean="0">
                <a:latin typeface="Arial" pitchFamily="34" charset="0"/>
                <a:cs typeface="Arial" pitchFamily="34" charset="0"/>
              </a:rPr>
              <a:t>FlowVisor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special purpose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controller that acts as a </a:t>
            </a:r>
            <a:r>
              <a:rPr lang="en-US" altLang="ko-KR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transparent proxy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between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switches and </a:t>
            </a:r>
            <a:r>
              <a:rPr lang="en-US" altLang="ko-KR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multiple </a:t>
            </a:r>
            <a:r>
              <a:rPr lang="en-US" altLang="ko-KR" sz="18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controllers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slices the network based on the Flow fields and allocated the “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flowspace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” to individual controllers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spcBef>
                <a:spcPts val="200"/>
              </a:spcBef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ensures that each controller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touches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only the switches and resources assigned to it. 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200"/>
              </a:spcBef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 partitions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bandwidth and flow table resources on each switch and assigns those partitions to individual controllers.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altLang="ko-KR" sz="1800" dirty="0" smtClean="0">
                <a:latin typeface="Arial" pitchFamily="34" charset="0"/>
                <a:cs typeface="Arial" pitchFamily="34" charset="0"/>
              </a:rPr>
              <a:t>It enables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multiple controllers to operate the same physical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  <a:p>
            <a:pPr lvl="2">
              <a:spcBef>
                <a:spcPts val="200"/>
              </a:spcBef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much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like a server hypervisor allows multiple operating systems to use the same x86-based hardware. </a:t>
            </a:r>
          </a:p>
          <a:p>
            <a:pPr lvl="1">
              <a:spcBef>
                <a:spcPts val="200"/>
              </a:spcBef>
            </a:pPr>
            <a:r>
              <a:rPr lang="en-US" altLang="ko-K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OpenFlow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controllers then operate their own individual network slices through the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FlowVisor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proxy. </a:t>
            </a:r>
            <a:endParaRPr lang="en-US" altLang="ko-KR" sz="1800" dirty="0" smtClean="0">
              <a:latin typeface="Arial" pitchFamily="34" charset="0"/>
              <a:cs typeface="Arial" pitchFamily="34" charset="0"/>
            </a:endParaRPr>
          </a:p>
          <a:p>
            <a:pPr lvl="2">
              <a:spcBef>
                <a:spcPts val="200"/>
              </a:spcBef>
            </a:pP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allows multiple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OpenFlow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controllers </a:t>
            </a:r>
            <a:r>
              <a:rPr lang="en-US" altLang="ko-K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 run virtual networks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on the same physical infrastructure. 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3" name="Title 3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46720"/>
          </a:xfrm>
        </p:spPr>
        <p:txBody>
          <a:bodyPr/>
          <a:lstStyle/>
          <a:p>
            <a:pPr eaLnBrk="1" hangingPunct="1"/>
            <a:r>
              <a:rPr lang="en-US" sz="4400" dirty="0" err="1">
                <a:latin typeface="Calibri" charset="0"/>
                <a:ea typeface="ＭＳ Ｐゴシック" charset="0"/>
                <a:cs typeface="ＭＳ Ｐゴシック" charset="0"/>
              </a:rPr>
              <a:t>OpenFlow</a:t>
            </a:r>
            <a: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  <a:t> Basics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11560" y="1634180"/>
            <a:ext cx="7128792" cy="4046768"/>
            <a:chOff x="76200" y="1634179"/>
            <a:chExt cx="8063494" cy="4766621"/>
          </a:xfrm>
        </p:grpSpPr>
        <p:cxnSp>
          <p:nvCxnSpPr>
            <p:cNvPr id="76" name="Straight Connector 75"/>
            <p:cNvCxnSpPr>
              <a:endCxn id="74" idx="0"/>
            </p:cNvCxnSpPr>
            <p:nvPr/>
          </p:nvCxnSpPr>
          <p:spPr>
            <a:xfrm rot="5400000">
              <a:off x="3181350" y="3714750"/>
              <a:ext cx="2133600" cy="3810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065212" y="1637376"/>
              <a:ext cx="2514600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000000"/>
                  </a:solidFill>
                  <a:latin typeface="Calibri" charset="0"/>
                </a:rPr>
                <a:t>Control Program A</a:t>
              </a:r>
            </a:p>
          </p:txBody>
        </p:sp>
        <p:cxnSp>
          <p:nvCxnSpPr>
            <p:cNvPr id="44" name="Straight Connector 43"/>
            <p:cNvCxnSpPr>
              <a:stCxn id="34" idx="1"/>
            </p:cNvCxnSpPr>
            <p:nvPr/>
          </p:nvCxnSpPr>
          <p:spPr>
            <a:xfrm rot="5400000" flipH="1" flipV="1">
              <a:off x="606425" y="4194175"/>
              <a:ext cx="122555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81200" y="4114800"/>
              <a:ext cx="2590800" cy="1905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3649663" y="1634179"/>
              <a:ext cx="2520950" cy="492031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2000">
                  <a:solidFill>
                    <a:srgbClr val="000000"/>
                  </a:solidFill>
                  <a:latin typeface="Calibri" charset="0"/>
                </a:rPr>
                <a:t>Control Program B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16200000" flipH="1">
              <a:off x="-988219" y="4034632"/>
              <a:ext cx="2776537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1258887" y="3236913"/>
              <a:ext cx="989013" cy="1588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37" idx="1"/>
            </p:cNvCxnSpPr>
            <p:nvPr/>
          </p:nvCxnSpPr>
          <p:spPr>
            <a:xfrm rot="5400000">
              <a:off x="3505201" y="4114800"/>
              <a:ext cx="3048000" cy="3175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286279" y="2229446"/>
              <a:ext cx="6663266" cy="818554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>
                  <a:solidFill>
                    <a:srgbClr val="FFFFFF"/>
                  </a:solidFill>
                  <a:latin typeface="+mj-lt"/>
                </a:rPr>
                <a:t>Network OS</a:t>
              </a:r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76200" y="526415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alibri" charset="0"/>
                </a:rPr>
                <a:t>Packet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alibri" charset="0"/>
                </a:rPr>
                <a:t>Forwarding </a:t>
              </a:r>
            </a:p>
            <a:p>
              <a:pPr algn="ctr"/>
              <a:endParaRPr lang="en-US" sz="140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1066800" y="358140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alibri" charset="0"/>
                </a:rPr>
                <a:t>Packet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alibri" charset="0"/>
                </a:rPr>
                <a:t>Forwarding </a:t>
              </a:r>
            </a:p>
            <a:p>
              <a:pPr algn="ctr"/>
              <a:endParaRPr lang="en-US" sz="140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343400" y="5638800"/>
              <a:ext cx="1371600" cy="762000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Calibri" charset="0"/>
                </a:rPr>
                <a:t>Packet</a:t>
              </a:r>
            </a:p>
            <a:p>
              <a:pPr algn="ctr"/>
              <a:r>
                <a:rPr lang="en-US" sz="1400">
                  <a:solidFill>
                    <a:schemeClr val="bg1"/>
                  </a:solidFill>
                  <a:latin typeface="Calibri" charset="0"/>
                </a:rPr>
                <a:t>Forwarding </a:t>
              </a:r>
            </a:p>
            <a:p>
              <a:pPr algn="ctr"/>
              <a:endParaRPr lang="en-US" sz="1400">
                <a:solidFill>
                  <a:schemeClr val="bg1"/>
                </a:solidFill>
                <a:latin typeface="Calibri" charset="0"/>
              </a:endParaRPr>
            </a:p>
          </p:txBody>
        </p:sp>
        <p:grpSp>
          <p:nvGrpSpPr>
            <p:cNvPr id="2" name="Group 64"/>
            <p:cNvGrpSpPr/>
            <p:nvPr/>
          </p:nvGrpSpPr>
          <p:grpSpPr>
            <a:xfrm>
              <a:off x="4722812" y="2286000"/>
              <a:ext cx="838200" cy="609600"/>
              <a:chOff x="7848600" y="1752600"/>
              <a:chExt cx="1143000" cy="838200"/>
            </a:xfrm>
            <a:solidFill>
              <a:schemeClr val="bg1"/>
            </a:solidFill>
          </p:grpSpPr>
          <p:sp>
            <p:nvSpPr>
              <p:cNvPr id="33" name="Oval 3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/>
              </a:p>
            </p:txBody>
          </p:sp>
          <p:cxnSp>
            <p:nvCxnSpPr>
              <p:cNvPr id="47" name="Straight Connector 46"/>
              <p:cNvCxnSpPr>
                <a:stCxn id="33" idx="7"/>
                <a:endCxn id="40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43" idx="0"/>
                <a:endCxn id="3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3" idx="7"/>
                <a:endCxn id="40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3" idx="5"/>
                <a:endCxn id="41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0" idx="4"/>
                <a:endCxn id="42" idx="1"/>
              </p:cNvCxnSpPr>
              <p:nvPr/>
            </p:nvCxnSpPr>
            <p:spPr>
              <a:xfrm rot="16200000" flipH="1">
                <a:off x="8591550" y="1885950"/>
                <a:ext cx="109678" cy="3001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41" idx="6"/>
                <a:endCxn id="42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Rectangle 73"/>
            <p:cNvSpPr/>
            <p:nvPr/>
          </p:nvSpPr>
          <p:spPr>
            <a:xfrm>
              <a:off x="3733800" y="4800600"/>
              <a:ext cx="990600" cy="1143000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Flow</a:t>
              </a:r>
            </a:p>
            <a:p>
              <a:pPr algn="ctr"/>
              <a:r>
                <a:rPr lang="en-US" sz="1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Table(s)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338638" y="3124200"/>
              <a:ext cx="2949846" cy="369332"/>
            </a:xfrm>
            <a:prstGeom prst="rect">
              <a:avLst/>
            </a:prstGeom>
            <a:solidFill>
              <a:schemeClr val="bg1">
                <a:alpha val="4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1600"/>
                <a:t>“</a:t>
              </a:r>
              <a:r>
                <a:rPr lang="en-US" sz="1600"/>
                <a:t>If header = </a:t>
              </a:r>
              <a:r>
                <a:rPr lang="en-US" sz="1800" b="1" i="1">
                  <a:solidFill>
                    <a:srgbClr val="FF0000"/>
                  </a:solidFill>
                </a:rPr>
                <a:t>p</a:t>
              </a:r>
              <a:r>
                <a:rPr lang="en-US" sz="1600"/>
                <a:t>, send to port 4</a:t>
              </a:r>
              <a:r>
                <a:rPr lang="ja-JP" altLang="en-US" sz="1600"/>
                <a:t>”</a:t>
              </a:r>
              <a:endParaRPr lang="en-US" sz="1600"/>
            </a:p>
          </p:txBody>
        </p:sp>
        <p:sp>
          <p:nvSpPr>
            <p:cNvPr id="39" name="TextBox 38"/>
            <p:cNvSpPr txBox="1">
              <a:spLocks noChangeArrowheads="1"/>
            </p:cNvSpPr>
            <p:nvPr/>
          </p:nvSpPr>
          <p:spPr bwMode="auto">
            <a:xfrm>
              <a:off x="4337050" y="4114800"/>
              <a:ext cx="2709396" cy="369332"/>
            </a:xfrm>
            <a:prstGeom prst="rect">
              <a:avLst/>
            </a:prstGeom>
            <a:solidFill>
              <a:schemeClr val="bg1">
                <a:alpha val="4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1600"/>
                <a:t>“</a:t>
              </a:r>
              <a:r>
                <a:rPr lang="en-US" sz="1600"/>
                <a:t>If header = </a:t>
              </a:r>
              <a:r>
                <a:rPr lang="en-US" sz="1800" b="1">
                  <a:solidFill>
                    <a:srgbClr val="FF0000"/>
                  </a:solidFill>
                </a:rPr>
                <a:t>?</a:t>
              </a:r>
              <a:r>
                <a:rPr lang="en-US" sz="1600"/>
                <a:t>, send to me</a:t>
              </a:r>
              <a:r>
                <a:rPr lang="ja-JP" altLang="en-US" sz="1600"/>
                <a:t>”</a:t>
              </a:r>
              <a:endParaRPr lang="en-US" sz="1600"/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4337050" y="3486150"/>
              <a:ext cx="3802644" cy="646331"/>
            </a:xfrm>
            <a:prstGeom prst="rect">
              <a:avLst/>
            </a:prstGeom>
            <a:solidFill>
              <a:schemeClr val="bg1">
                <a:alpha val="4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ja-JP" altLang="en-US" sz="1600"/>
                <a:t>“</a:t>
              </a:r>
              <a:r>
                <a:rPr lang="en-US" sz="1600"/>
                <a:t>If header =</a:t>
              </a:r>
              <a:r>
                <a:rPr lang="en-US" sz="1600">
                  <a:solidFill>
                    <a:srgbClr val="FF0000"/>
                  </a:solidFill>
                </a:rPr>
                <a:t> </a:t>
              </a:r>
              <a:r>
                <a:rPr lang="en-US" sz="1800" b="1" i="1">
                  <a:solidFill>
                    <a:srgbClr val="FF0000"/>
                  </a:solidFill>
                </a:rPr>
                <a:t>q</a:t>
              </a:r>
              <a:r>
                <a:rPr lang="en-US" sz="1600"/>
                <a:t>, overwrite header with </a:t>
              </a:r>
              <a:r>
                <a:rPr lang="en-US" sz="1800" b="1" i="1">
                  <a:solidFill>
                    <a:srgbClr val="FF0000"/>
                  </a:solidFill>
                </a:rPr>
                <a:t>r</a:t>
              </a:r>
              <a:r>
                <a:rPr lang="en-US" sz="1600"/>
                <a:t>, </a:t>
              </a:r>
              <a:br>
                <a:rPr lang="en-US" sz="1600"/>
              </a:br>
              <a:r>
                <a:rPr lang="en-US" sz="1600"/>
                <a:t>   add header </a:t>
              </a:r>
              <a:r>
                <a:rPr lang="en-US" sz="1800" b="1" i="1">
                  <a:solidFill>
                    <a:srgbClr val="FF0000"/>
                  </a:solidFill>
                </a:rPr>
                <a:t>s</a:t>
              </a:r>
              <a:r>
                <a:rPr lang="en-US" sz="1600"/>
                <a:t>, and send to ports 5,6</a:t>
              </a:r>
              <a:r>
                <a:rPr lang="ja-JP" altLang="en-US" sz="1600"/>
                <a:t>”</a:t>
              </a:r>
              <a:endParaRPr lang="en-US" sz="16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81699" y="3231969"/>
            <a:ext cx="13781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Rules map to packet header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07630" y="2656990"/>
            <a:ext cx="16561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Rule and 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34560</TotalTime>
  <Words>2335</Words>
  <Application>Microsoft Office PowerPoint</Application>
  <PresentationFormat>화면 슬라이드 쇼(4:3)</PresentationFormat>
  <Paragraphs>620</Paragraphs>
  <Slides>47</Slides>
  <Notes>19</Notes>
  <HiddenSlides>1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1_NVC(3.0)</vt:lpstr>
      <vt:lpstr>2_디자인 사용자 지정</vt:lpstr>
      <vt:lpstr>1_디자인 사용자 지정</vt:lpstr>
      <vt:lpstr>디자인 사용자 지정</vt:lpstr>
      <vt:lpstr>CS 540 Network Architecture</vt:lpstr>
      <vt:lpstr>Software Defined Networking</vt:lpstr>
      <vt:lpstr>Open flow vs SDN</vt:lpstr>
      <vt:lpstr>OpenFlow</vt:lpstr>
      <vt:lpstr>OpenFlow: A Software Defined Networks</vt:lpstr>
      <vt:lpstr>OpenFlow building blocks</vt:lpstr>
      <vt:lpstr>OpenFlow building blocks </vt:lpstr>
      <vt:lpstr>OpenFlow building blocks </vt:lpstr>
      <vt:lpstr>OpenFlow Basics</vt:lpstr>
      <vt:lpstr>Design Concepts</vt:lpstr>
      <vt:lpstr>Open Flow Switching</vt:lpstr>
      <vt:lpstr>Flow Table Entry “Type 0” OpenFlow Switch</vt:lpstr>
      <vt:lpstr>Cache decisions in minimal flow-based datapath</vt:lpstr>
      <vt:lpstr>Substrate: “Flowspace”</vt:lpstr>
      <vt:lpstr>Flowspace: Simple example</vt:lpstr>
      <vt:lpstr>Flowspace: Generalization</vt:lpstr>
      <vt:lpstr>Flowspace: Maps Packets to Slices</vt:lpstr>
      <vt:lpstr>Slicing using VLANs  Sliced OpenFlow Switch</vt:lpstr>
      <vt:lpstr>FlowVisor</vt:lpstr>
      <vt:lpstr>PowerPoint 프레젠테이션</vt:lpstr>
      <vt:lpstr>PowerPoint 프레젠테이션</vt:lpstr>
      <vt:lpstr>NOX: A Network OS for OpenFlow</vt:lpstr>
      <vt:lpstr>Why open system? Data Center</vt:lpstr>
      <vt:lpstr>Two Real-World Deployments</vt:lpstr>
      <vt:lpstr>SDN use case – google inter-datacenter</vt:lpstr>
      <vt:lpstr>Open Flow: summary </vt:lpstr>
      <vt:lpstr>OpenFlow: Discussions</vt:lpstr>
      <vt:lpstr>Software Defined Networking</vt:lpstr>
      <vt:lpstr>OpenFlow-enabled Transport SDN </vt:lpstr>
      <vt:lpstr>OpenFlow-enabled Transport SDN </vt:lpstr>
      <vt:lpstr>SDN in development</vt:lpstr>
      <vt:lpstr>Cellular industry: They claim </vt:lpstr>
      <vt:lpstr>Network Functions Virtualization</vt:lpstr>
      <vt:lpstr>NFV ecosystem</vt:lpstr>
      <vt:lpstr>Synergies btw SDN, NFV, NV</vt:lpstr>
      <vt:lpstr>Synergies btw SDN, NFV, NV</vt:lpstr>
      <vt:lpstr>Synergies btw SDN, NFV, NV</vt:lpstr>
      <vt:lpstr>NFV HL Architecture and Scope - ETSI</vt:lpstr>
      <vt:lpstr>NFV architectural model - ETSI</vt:lpstr>
      <vt:lpstr>Hypervisor</vt:lpstr>
      <vt:lpstr>Telco Operators: They claim </vt:lpstr>
      <vt:lpstr>Telco Operators: CAPEX, OPEX</vt:lpstr>
      <vt:lpstr>A SDN Use Case</vt:lpstr>
      <vt:lpstr>SDN Pros &amp; Cons (Antonio Manzalini, TELECOM ITALIA GROUP)</vt:lpstr>
      <vt:lpstr>What about standards</vt:lpstr>
      <vt:lpstr>Virtualization</vt:lpstr>
      <vt:lpstr>Good references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290</cp:revision>
  <cp:lastPrinted>2000-09-05T05:09:43Z</cp:lastPrinted>
  <dcterms:created xsi:type="dcterms:W3CDTF">1998-07-19T12:47:56Z</dcterms:created>
  <dcterms:modified xsi:type="dcterms:W3CDTF">2016-11-09T09:12:14Z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