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736" r:id="rId2"/>
    <p:sldMasterId id="2147483676" r:id="rId3"/>
    <p:sldMasterId id="2147483664" r:id="rId4"/>
  </p:sldMasterIdLst>
  <p:notesMasterIdLst>
    <p:notesMasterId r:id="rId16"/>
  </p:notesMasterIdLst>
  <p:handoutMasterIdLst>
    <p:handoutMasterId r:id="rId17"/>
  </p:handoutMasterIdLst>
  <p:sldIdLst>
    <p:sldId id="476" r:id="rId5"/>
    <p:sldId id="471" r:id="rId6"/>
    <p:sldId id="484" r:id="rId7"/>
    <p:sldId id="477" r:id="rId8"/>
    <p:sldId id="483" r:id="rId9"/>
    <p:sldId id="478" r:id="rId10"/>
    <p:sldId id="479" r:id="rId11"/>
    <p:sldId id="480" r:id="rId12"/>
    <p:sldId id="481" r:id="rId13"/>
    <p:sldId id="482" r:id="rId14"/>
    <p:sldId id="485" r:id="rId15"/>
  </p:sldIdLst>
  <p:sldSz cx="9144000" cy="6858000" type="screen4x3"/>
  <p:notesSz cx="6642100" cy="96535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CC"/>
    <a:srgbClr val="EAEAEA"/>
    <a:srgbClr val="DDDDDD"/>
    <a:srgbClr val="CC99FF"/>
    <a:srgbClr val="66FFFF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080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8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760"/>
    </p:cViewPr>
  </p:sorterViewPr>
  <p:notesViewPr>
    <p:cSldViewPr>
      <p:cViewPr>
        <p:scale>
          <a:sx n="66" d="100"/>
          <a:sy n="66" d="100"/>
        </p:scale>
        <p:origin x="-846" y="1368"/>
      </p:cViewPr>
      <p:guideLst>
        <p:guide orient="horz" pos="2320"/>
        <p:guide pos="28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t" anchorCtr="0" compatLnSpc="1">
            <a:prstTxWarp prst="textNoShape">
              <a:avLst/>
            </a:prstTxWarp>
          </a:bodyPr>
          <a:lstStyle>
            <a:lvl1pPr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3963" y="0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t" anchorCtr="0" compatLnSpc="1">
            <a:prstTxWarp prst="textNoShape">
              <a:avLst/>
            </a:prstTxWarp>
          </a:bodyPr>
          <a:lstStyle>
            <a:lvl1pPr algn="r"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0988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b" anchorCtr="0" compatLnSpc="1">
            <a:prstTxWarp prst="textNoShape">
              <a:avLst/>
            </a:prstTxWarp>
          </a:bodyPr>
          <a:lstStyle>
            <a:lvl1pPr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3963" y="9170988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b" anchorCtr="0" compatLnSpc="1">
            <a:prstTxWarp prst="textNoShape">
              <a:avLst/>
            </a:prstTxWarp>
          </a:bodyPr>
          <a:lstStyle>
            <a:lvl1pPr algn="r" defTabSz="895350" latinLnBrk="0">
              <a:defRPr sz="1000" i="1">
                <a:ea typeface="돋움" pitchFamily="50" charset="-127"/>
              </a:defRPr>
            </a:lvl1pPr>
          </a:lstStyle>
          <a:p>
            <a:fld id="{A958FF2F-0791-4F83-8CC1-57DD447D83F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4528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t" anchorCtr="0" compatLnSpc="1">
            <a:prstTxWarp prst="textNoShape">
              <a:avLst/>
            </a:prstTxWarp>
          </a:bodyPr>
          <a:lstStyle>
            <a:lvl1pPr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t" anchorCtr="0" compatLnSpc="1">
            <a:prstTxWarp prst="textNoShape">
              <a:avLst/>
            </a:prstTxWarp>
          </a:bodyPr>
          <a:lstStyle>
            <a:lvl1pPr algn="r"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275" y="639763"/>
            <a:ext cx="6589713" cy="49418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9900" y="5772150"/>
            <a:ext cx="5715000" cy="302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94" tIns="45097" rIns="90194" bIns="450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0988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b" anchorCtr="0" compatLnSpc="1">
            <a:prstTxWarp prst="textNoShape">
              <a:avLst/>
            </a:prstTxWarp>
          </a:bodyPr>
          <a:lstStyle>
            <a:lvl1pPr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170988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b" anchorCtr="0" compatLnSpc="1">
            <a:prstTxWarp prst="textNoShape">
              <a:avLst/>
            </a:prstTxWarp>
          </a:bodyPr>
          <a:lstStyle>
            <a:lvl1pPr algn="r" defTabSz="895350" latinLnBrk="0">
              <a:defRPr sz="1000" i="1">
                <a:ea typeface="돋움" pitchFamily="50" charset="-127"/>
              </a:defRPr>
            </a:lvl1pPr>
          </a:lstStyle>
          <a:p>
            <a:fld id="{51BC0879-4465-4F96-BD3F-DFECAC432D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898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/>
            <a:fld id="{612A4EAB-73CD-46CE-91F2-90655C7CE712}" type="slidenum">
              <a:rPr lang="en-US" altLang="ko-KR" sz="1000">
                <a:ea typeface="돋움" pitchFamily="50" charset="-127"/>
              </a:rPr>
              <a:pPr eaLnBrk="1" hangingPunct="1"/>
              <a:t>1</a:t>
            </a:fld>
            <a:endParaRPr lang="en-US" altLang="ko-KR" sz="1000">
              <a:ea typeface="돋움" pitchFamily="50" charset="-127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7843E-D0BE-46B2-8242-DE120782C8E0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01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7843E-D0BE-46B2-8242-DE120782C8E0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201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7843E-D0BE-46B2-8242-DE120782C8E0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201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7843E-D0BE-46B2-8242-DE120782C8E0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201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7843E-D0BE-46B2-8242-DE120782C8E0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201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5FB9EE-02BC-4A08-891B-AA69CCC5F9A7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70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5FB9EE-02BC-4A08-891B-AA69CCC5F9A7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70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19050" y="2628900"/>
            <a:ext cx="8026400" cy="0"/>
          </a:xfrm>
          <a:prstGeom prst="line">
            <a:avLst/>
          </a:prstGeom>
          <a:noFill/>
          <a:ln w="50800">
            <a:solidFill>
              <a:srgbClr val="3366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굴림" charset="0"/>
              <a:cs typeface="굴림" charset="0"/>
            </a:endParaRPr>
          </a:p>
        </p:txBody>
      </p:sp>
      <p:pic>
        <p:nvPicPr>
          <p:cNvPr id="5" name="Picture 14" descr="http://imgnews.naver.com/image/277/2009/02/24/2009022410005795830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381750"/>
            <a:ext cx="13684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654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00050" y="13335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유형 편집</a:t>
            </a:r>
          </a:p>
        </p:txBody>
      </p:sp>
      <p:sp>
        <p:nvSpPr>
          <p:cNvPr id="236548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33500" y="344805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유형 편집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400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400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94BE1A69-7204-4669-835C-56DF833B137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263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1E68CE8-B7C5-451B-9773-D2B2272F0A45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33899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4650" y="400050"/>
            <a:ext cx="2038350" cy="53911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400050"/>
            <a:ext cx="5962650" cy="53911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6B5ECE0-3097-4929-AF42-426F9871410C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3237203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1675" y="400050"/>
            <a:ext cx="7451725" cy="647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40005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762500" y="1295400"/>
            <a:ext cx="4000500" cy="44958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70EC80D-BCCC-416E-848B-7BA1F2D3A4BD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518458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1675" y="400050"/>
            <a:ext cx="7451725" cy="647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40005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762500" y="1295400"/>
            <a:ext cx="40005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762500" y="3619500"/>
            <a:ext cx="40005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595AADB-1CC5-4F76-AAAB-457E29130209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149224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40CDBD-162A-47EC-B54D-C7EE496DF4C1}" type="datetimeFigureOut">
              <a:rPr lang="ko-KR" altLang="en-US"/>
              <a:pPr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849023-269E-4F14-983F-B95BAA2D6EF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194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B8FA63-E30A-457C-9209-1D1EAA5A8E16}" type="datetimeFigureOut">
              <a:rPr lang="ko-KR" altLang="en-US"/>
              <a:pPr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B07341-95FD-4A36-A4AA-763502469EC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498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72D206-D290-4B33-AB31-497FB6BB785F}" type="datetimeFigureOut">
              <a:rPr lang="ko-KR" altLang="en-US"/>
              <a:pPr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270A5-C988-46B4-A15E-4E4939203A4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459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4FC6E-DE6D-465B-878A-971AF4D10F2F}" type="datetimeFigureOut">
              <a:rPr lang="ko-KR" altLang="en-US"/>
              <a:pPr/>
              <a:t>2016-11-14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902AF-8FD7-423D-AC29-486DE49E863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008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043982-8EC5-429F-B21F-EAC72D48439F}" type="datetimeFigureOut">
              <a:rPr lang="ko-KR" altLang="en-US"/>
              <a:pPr/>
              <a:t>2016-11-14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1A6E71-8478-4178-9F18-2EDE888C3BC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45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0A0E7-CE5F-46ED-A831-154D5E8BE255}" type="datetimeFigureOut">
              <a:rPr lang="ko-KR" altLang="en-US"/>
              <a:pPr/>
              <a:t>2016-11-14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4E0494-1727-4F0B-9099-E9060EEA34E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53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719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2E93A1-9D87-4BD3-A1B1-46F7616FBC88}" type="datetimeFigureOut">
              <a:rPr lang="ko-KR" altLang="en-US"/>
              <a:pPr/>
              <a:t>2016-11-14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DAFC8-FF0E-4663-9210-4AD8B89742F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382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A0C02A-52C6-40D3-A279-81FC622C664C}" type="datetimeFigureOut">
              <a:rPr lang="ko-KR" altLang="en-US"/>
              <a:pPr/>
              <a:t>2016-11-14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EBFB49-7D22-4250-842B-7FCFFC1958F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286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4B8645-FB74-4649-973D-49CE2D02FEB0}" type="datetimeFigureOut">
              <a:rPr lang="ko-KR" altLang="en-US"/>
              <a:pPr/>
              <a:t>2016-11-14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E1B44F-63C1-49A6-923C-E336A21B787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251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09C18E-EC3A-44DA-ABCD-5F56711EE203}" type="datetimeFigureOut">
              <a:rPr lang="ko-KR" altLang="en-US"/>
              <a:pPr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32ED9-EE85-4A4E-B406-28E9D81F5FE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8595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9B1043-6391-493C-857B-0F02EC3D5CA7}" type="datetimeFigureOut">
              <a:rPr lang="ko-KR" altLang="en-US"/>
              <a:pPr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EA9A9-D815-45DD-947D-E0163D8F7E5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9582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E49ED5-A9F3-4B23-B773-E75C242F94E9}" type="datetimeFigureOut">
              <a:rPr lang="ko-KR" altLang="en-US"/>
              <a:pPr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0F370-4554-40C9-BC0A-B3675FF8E6B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403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146EB5-5D9E-4F23-8304-E6FCFC993197}" type="datetimeFigureOut">
              <a:rPr lang="ko-KR" altLang="en-US"/>
              <a:pPr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6FA026-E480-4BD7-9C72-0E54A597660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841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D970E6-7840-4FE4-A210-F82F99086A1C}" type="datetimeFigureOut">
              <a:rPr lang="ko-KR" altLang="en-US"/>
              <a:pPr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BA527-57C2-4351-95BA-DE731E10A2A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522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9FFA2D-F850-4573-9905-689A4711956B}" type="datetimeFigureOut">
              <a:rPr lang="ko-KR" altLang="en-US"/>
              <a:pPr/>
              <a:t>2016-11-14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E44B9C-1138-4E17-9F55-94B5F7D6619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240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AC5749-7572-4C94-B37F-0E02062889D2}" type="datetimeFigureOut">
              <a:rPr lang="ko-KR" altLang="en-US"/>
              <a:pPr/>
              <a:t>2016-11-14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5E1A5-2652-49C7-8953-10343D9466B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50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402A2B7-5303-4473-A91B-3F3B6909D3D7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49332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C9537D-68F5-4062-9A0A-A9AA73640A2D}" type="datetimeFigureOut">
              <a:rPr lang="ko-KR" altLang="en-US"/>
              <a:pPr/>
              <a:t>2016-11-14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7D8BE0-D732-441C-A3D8-EB9285B1507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6688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AE5796-188C-4602-A960-747250447D0F}" type="datetimeFigureOut">
              <a:rPr lang="ko-KR" altLang="en-US"/>
              <a:pPr/>
              <a:t>2016-11-14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D29304-EDF5-45DF-9577-EEAAF07E4A8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8534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B7D086-2E22-4C5F-A071-6BEE733F7CD2}" type="datetimeFigureOut">
              <a:rPr lang="ko-KR" altLang="en-US"/>
              <a:pPr/>
              <a:t>2016-11-14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AC6D70-F5DE-41FA-B9ED-8D343734B61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998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D8B7E3-B228-454D-9662-91072AA284DF}" type="datetimeFigureOut">
              <a:rPr lang="ko-KR" altLang="en-US"/>
              <a:pPr/>
              <a:t>2016-11-14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3DDA23-554F-4BA3-B698-C015F25DC51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2241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F7936C-6835-481C-A24C-D3BF06EF97E1}" type="datetimeFigureOut">
              <a:rPr lang="ko-KR" altLang="en-US"/>
              <a:pPr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3B78CA-8DD4-41B1-82D3-EE24F2EDDDA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9379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9B023C-0D79-4F0F-956F-A57BD2C29D75}" type="datetimeFigureOut">
              <a:rPr lang="ko-KR" altLang="en-US"/>
              <a:pPr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70AFEF-6A86-4E29-BF65-BA0B19D1119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5164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1D674D-6432-41AE-B83A-46E0332F6C9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4710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E0270C-0C10-46F4-9431-54564CA9D17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5721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B656E3-206B-407A-ABE4-241F8E8560C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9140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3608E-B9B8-4A3C-8028-9DE3F12DE76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58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6FC87E7-139E-46B6-B37D-94F7E54379A1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497759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CF2222-1A46-4D0B-9DAA-0B038CD197C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1565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DA6C1C-FBC6-453A-9658-BBEFF3E101D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6143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54780-3343-4768-81DF-73B444703FD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6935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995A49-35DF-4580-A077-398F2738FB8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865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9014F1-89C3-44B2-9D10-62264ADB9EF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59497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C4F3A-72DF-41F5-A78C-0AC82FC6C4D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9706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ACB097-55FC-42EF-AD6F-AB3162F6164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7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075D844-74CE-419F-9466-D8C0FB5D7C44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77132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BEDD3AC-F526-42BE-928A-3A70F5EB75BF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83610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EDACEAD-C319-4031-9F75-AD10A62FFAE3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314164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6D5F340-C603-43C9-AFD0-020B8B904189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418909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6238BFD-8519-4D96-AC23-38C6C18D6F8E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39758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0" y="1143000"/>
            <a:ext cx="8026400" cy="0"/>
          </a:xfrm>
          <a:prstGeom prst="line">
            <a:avLst/>
          </a:prstGeom>
          <a:noFill/>
          <a:ln w="50800">
            <a:solidFill>
              <a:srgbClr val="3366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1675" y="400050"/>
            <a:ext cx="74517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8153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1619250" y="6742113"/>
            <a:ext cx="72009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71842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1030" name="Text Box 9"/>
          <p:cNvSpPr txBox="1">
            <a:spLocks noChangeArrowheads="1"/>
          </p:cNvSpPr>
          <p:nvPr/>
        </p:nvSpPr>
        <p:spPr bwMode="auto">
          <a:xfrm>
            <a:off x="3708400" y="6453188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lang="en-US" altLang="ko-KR" sz="1400" b="1"/>
              <a:t>Prof. Younghee Lee</a:t>
            </a:r>
            <a:endParaRPr lang="en-US" altLang="ko-KR"/>
          </a:p>
        </p:txBody>
      </p:sp>
      <p:pic>
        <p:nvPicPr>
          <p:cNvPr id="1031" name="Picture 14" descr="http://imgnews.naver.com/image/277/2009/02/24/2009022410005795830_1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381750"/>
            <a:ext cx="13684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5621ECD6-F548-4B63-8C64-2C4E0412DC11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  <p:sldLayoutId id="2147484041" r:id="rId12"/>
    <p:sldLayoutId id="2147484042" r:id="rId1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+mj-lt"/>
          <a:ea typeface="+mj-ea"/>
          <a:cs typeface="굴림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  <a:cs typeface="굴림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  <a:cs typeface="굴림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  <a:cs typeface="굴림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  <a:cs typeface="굴림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charset="2"/>
        <a:buChar char="u"/>
        <a:defRPr kumimoji="1" sz="2800">
          <a:solidFill>
            <a:schemeClr val="tx1"/>
          </a:solidFill>
          <a:latin typeface="+mn-lt"/>
          <a:ea typeface="+mn-ea"/>
          <a:cs typeface="굴림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400">
          <a:solidFill>
            <a:schemeClr val="tx1"/>
          </a:solidFill>
          <a:latin typeface="+mn-lt"/>
          <a:ea typeface="+mn-ea"/>
          <a:cs typeface="굴림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kumimoji="1">
          <a:solidFill>
            <a:schemeClr val="tx1"/>
          </a:solidFill>
          <a:latin typeface="+mn-lt"/>
          <a:ea typeface="+mn-ea"/>
          <a:cs typeface="굴림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charset="2"/>
        <a:buChar char="u"/>
        <a:defRPr kumimoji="1">
          <a:solidFill>
            <a:schemeClr val="tx1"/>
          </a:solidFill>
          <a:latin typeface="+mn-lt"/>
          <a:ea typeface="+mn-ea"/>
          <a:cs typeface="굴림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  <a:cs typeface="굴림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433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AD97C94C-5411-43A7-BD80-5653C38686CC}" type="datetimeFigureOut">
              <a:rPr lang="ko-KR" altLang="en-US"/>
              <a:pPr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B364C18B-12D0-4192-A660-08D3F7317F9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66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D2F87966-3DDB-461C-AFC0-730BD3F555EC}" type="datetimeFigureOut">
              <a:rPr lang="ko-KR" altLang="en-US"/>
              <a:pPr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390B3EB5-9F31-4B03-BCA4-0B08C3E90F7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891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DFDB8E15-D83C-4460-B21B-3B4A1AB36250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yer9.org/2016/08/sigcomm-2016-session-2-wide-area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tscaleconference.com/videos/lessons-learned-from-b4-googles-sdn-wa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802d1aqECMP.gi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7950" y="1052513"/>
            <a:ext cx="8712200" cy="11430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ko-KR" sz="4000" dirty="0" smtClean="0">
                <a:latin typeface="Arial" pitchFamily="34" charset="0"/>
              </a:rPr>
              <a:t>CS 540 Network Architecture</a:t>
            </a:r>
            <a:endParaRPr lang="en-US" altLang="ko-KR" dirty="0" smtClean="0">
              <a:latin typeface="Arial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512" y="3068638"/>
            <a:ext cx="8640959" cy="1249362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Lecture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16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fr-FR" altLang="ko-KR" sz="24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fr-FR" altLang="ko-KR" sz="2400" dirty="0" smtClean="0">
                <a:latin typeface="Arial" pitchFamily="34" charset="0"/>
                <a:cs typeface="Arial" pitchFamily="34" charset="0"/>
              </a:rPr>
              <a:t>nter-datacenter WAN</a:t>
            </a: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 algn="r" eaLnBrk="1" hangingPunct="1">
              <a:lnSpc>
                <a:spcPct val="90000"/>
              </a:lnSpc>
              <a:buFont typeface="Monotype Sorts" charset="2"/>
              <a:buNone/>
            </a:pPr>
            <a:endParaRPr lang="en-US" altLang="ko-KR" sz="1600" dirty="0">
              <a:latin typeface="Arial" pitchFamily="34" charset="0"/>
              <a:cs typeface="Arial" pitchFamily="34" charset="0"/>
            </a:endParaRPr>
          </a:p>
          <a:p>
            <a:pPr algn="r" eaLnBrk="1" hangingPunct="1">
              <a:lnSpc>
                <a:spcPct val="90000"/>
              </a:lnSpc>
              <a:buFont typeface="Monotype Sorts" charset="2"/>
              <a:buNone/>
            </a:pPr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ko-KR" sz="1800" b="1" dirty="0" smtClean="0">
                <a:latin typeface="Arial" pitchFamily="34" charset="0"/>
                <a:cs typeface="Arial" pitchFamily="34" charset="0"/>
              </a:rPr>
              <a:t>Prof. Younghee Lee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altLang="ko-KR" sz="2000" i="1" dirty="0" smtClean="0">
                <a:solidFill>
                  <a:srgbClr val="990033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200" dirty="0">
              <a:latin typeface="Arial"/>
              <a:cs typeface="Arial"/>
            </a:endParaRPr>
          </a:p>
          <a:p>
            <a:pPr marL="723900" algn="l"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ko-KR" sz="1200" i="1" dirty="0" smtClean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endParaRPr lang="en-US" altLang="ko-KR" sz="1600" i="1" dirty="0" smtClean="0">
              <a:latin typeface="Arial"/>
              <a:cs typeface="Arial"/>
            </a:endParaRPr>
          </a:p>
          <a:p>
            <a:pPr marL="723900" algn="l"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ko-KR" sz="1000" dirty="0" smtClean="0">
                <a:latin typeface="Arial"/>
                <a:cs typeface="Arial"/>
              </a:rPr>
              <a:t>						</a:t>
            </a:r>
            <a:r>
              <a:rPr lang="en-US" altLang="ko-KR" sz="10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5270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B978904D-CD15-42AA-B3CD-A5FD5A1E3DFA}" type="slidenum">
              <a:rPr lang="en-US" altLang="ko-KR" sz="700"/>
              <a:pPr/>
              <a:t>10</a:t>
            </a:fld>
            <a:endParaRPr lang="en-US" altLang="ko-KR" sz="400" dirty="0"/>
          </a:p>
        </p:txBody>
      </p:sp>
      <p:sp>
        <p:nvSpPr>
          <p:cNvPr id="1701890" name="Rectangle 2"/>
          <p:cNvSpPr>
            <a:spLocks noChangeArrowheads="1"/>
          </p:cNvSpPr>
          <p:nvPr/>
        </p:nvSpPr>
        <p:spPr bwMode="auto">
          <a:xfrm>
            <a:off x="107504" y="332656"/>
            <a:ext cx="8856984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eaLnBrk="1" hangingPunct="1"/>
            <a:r>
              <a:rPr lang="en-US" altLang="ko-KR" sz="2400" b="1" dirty="0">
                <a:solidFill>
                  <a:srgbClr val="000099"/>
                </a:solidFill>
              </a:rPr>
              <a:t>Evolve or Die: High-Availability Design Principles</a:t>
            </a:r>
          </a:p>
          <a:p>
            <a:pPr eaLnBrk="1" hangingPunct="1"/>
            <a:r>
              <a:rPr lang="en-US" altLang="ko-KR" sz="2400" b="1" dirty="0">
                <a:solidFill>
                  <a:srgbClr val="000099"/>
                </a:solidFill>
              </a:rPr>
              <a:t>Drawn from Google’s Network </a:t>
            </a:r>
            <a:r>
              <a:rPr lang="en-US" altLang="ko-KR" sz="2400" b="1" dirty="0" smtClean="0">
                <a:solidFill>
                  <a:srgbClr val="000099"/>
                </a:solidFill>
              </a:rPr>
              <a:t>Infrastructure </a:t>
            </a:r>
            <a:r>
              <a:rPr lang="en-US" altLang="ko-KR" b="1" dirty="0" smtClean="0">
                <a:solidFill>
                  <a:srgbClr val="000099"/>
                </a:solidFill>
              </a:rPr>
              <a:t> </a:t>
            </a:r>
            <a:endParaRPr lang="en-US" altLang="ko-KR" b="1" dirty="0">
              <a:solidFill>
                <a:srgbClr val="000099"/>
              </a:solidFill>
            </a:endParaRPr>
          </a:p>
        </p:txBody>
      </p:sp>
      <p:sp>
        <p:nvSpPr>
          <p:cNvPr id="1701891" name="Rectangle 3"/>
          <p:cNvSpPr>
            <a:spLocks noChangeArrowheads="1"/>
          </p:cNvSpPr>
          <p:nvPr/>
        </p:nvSpPr>
        <p:spPr bwMode="auto">
          <a:xfrm>
            <a:off x="107504" y="1268908"/>
            <a:ext cx="8964488" cy="504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2000" dirty="0" smtClean="0"/>
              <a:t> </a:t>
            </a:r>
            <a:endParaRPr lang="en-US" altLang="ko-KR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817" y="1268760"/>
            <a:ext cx="8856663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2"/>
              <a:buChar char="u"/>
              <a:defRPr kumimoji="1" sz="28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2000" i="1" kern="0" dirty="0" smtClean="0">
                <a:solidFill>
                  <a:srgbClr val="0000FF"/>
                </a:solidFill>
                <a:latin typeface="Arial"/>
                <a:cs typeface="Arial"/>
              </a:rPr>
              <a:t>Slides are uploaded </a:t>
            </a:r>
            <a:r>
              <a:rPr lang="en-US" altLang="ko-KR" sz="2000" i="1" kern="0">
                <a:solidFill>
                  <a:srgbClr val="0000FF"/>
                </a:solidFill>
                <a:latin typeface="Arial"/>
                <a:cs typeface="Arial"/>
              </a:rPr>
              <a:t>to KLMS </a:t>
            </a:r>
            <a:r>
              <a:rPr lang="en-US" altLang="ko-KR" sz="2000" i="1" kern="0">
                <a:solidFill>
                  <a:srgbClr val="0000FF"/>
                </a:solidFill>
                <a:latin typeface="Arial"/>
                <a:cs typeface="Arial"/>
              </a:rPr>
              <a:t>“</a:t>
            </a:r>
            <a:r>
              <a:rPr lang="en-US" altLang="ko-KR" sz="2000" i="1" kern="0" smtClean="0">
                <a:solidFill>
                  <a:srgbClr val="0000FF"/>
                </a:solidFill>
                <a:latin typeface="Arial"/>
                <a:cs typeface="Arial"/>
              </a:rPr>
              <a:t>google-Evolve-Ramesh-Slides.pdf”</a:t>
            </a:r>
            <a:endParaRPr lang="en-US" altLang="ko-KR" sz="2000" i="1" kern="0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altLang="ko-KR" sz="2000" kern="0" dirty="0" smtClean="0">
                <a:latin typeface="Arial"/>
                <a:cs typeface="Arial"/>
              </a:rPr>
              <a:t>By </a:t>
            </a:r>
            <a:r>
              <a:rPr lang="en-US" altLang="ko-KR" sz="2000" kern="0" dirty="0">
                <a:latin typeface="Arial"/>
                <a:cs typeface="Arial"/>
              </a:rPr>
              <a:t>learning from </a:t>
            </a:r>
            <a:r>
              <a:rPr lang="en-US" altLang="ko-KR" sz="2000" kern="0" dirty="0" smtClean="0">
                <a:latin typeface="Arial"/>
                <a:cs typeface="Arial"/>
              </a:rPr>
              <a:t>failures</a:t>
            </a:r>
          </a:p>
          <a:p>
            <a:pPr lvl="1">
              <a:lnSpc>
                <a:spcPct val="80000"/>
              </a:lnSpc>
            </a:pPr>
            <a:r>
              <a:rPr lang="en-US" altLang="ko-KR" sz="1800" kern="0" dirty="0">
                <a:latin typeface="Arial"/>
                <a:cs typeface="Arial"/>
              </a:rPr>
              <a:t>A small mistake </a:t>
            </a:r>
            <a:r>
              <a:rPr lang="en-US" altLang="ko-KR" sz="1800" kern="0" dirty="0" smtClean="0">
                <a:latin typeface="Arial"/>
                <a:cs typeface="Arial"/>
              </a:rPr>
              <a:t>by operator </a:t>
            </a:r>
            <a:r>
              <a:rPr lang="en-US" altLang="ko-KR" sz="1800" kern="0" dirty="0">
                <a:latin typeface="Arial"/>
                <a:cs typeface="Arial"/>
              </a:rPr>
              <a:t>can impact </a:t>
            </a:r>
            <a:r>
              <a:rPr lang="en-US" altLang="ko-KR" sz="1800" kern="0" dirty="0" smtClean="0">
                <a:latin typeface="Arial"/>
                <a:cs typeface="Arial"/>
              </a:rPr>
              <a:t>a large </a:t>
            </a:r>
            <a:r>
              <a:rPr lang="en-US" altLang="ko-KR" sz="1800" kern="0" dirty="0">
                <a:latin typeface="Arial"/>
                <a:cs typeface="Arial"/>
              </a:rPr>
              <a:t>part of </a:t>
            </a:r>
            <a:r>
              <a:rPr lang="en-US" altLang="ko-KR" sz="1800" kern="0" dirty="0" smtClean="0">
                <a:latin typeface="Arial"/>
                <a:cs typeface="Arial"/>
              </a:rPr>
              <a:t>network</a:t>
            </a:r>
            <a:endParaRPr lang="en-US" altLang="ko-KR" sz="1800" kern="0" dirty="0">
              <a:latin typeface="Arial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altLang="ko-KR" sz="2000" kern="0" dirty="0" smtClean="0">
                <a:latin typeface="Arial"/>
                <a:cs typeface="Arial"/>
              </a:rPr>
              <a:t>From 100 Postmortem reports </a:t>
            </a:r>
            <a:r>
              <a:rPr lang="en-US" altLang="ko-KR" sz="2000" kern="0" dirty="0">
                <a:latin typeface="Arial"/>
                <a:cs typeface="Arial"/>
              </a:rPr>
              <a:t>written over </a:t>
            </a:r>
            <a:r>
              <a:rPr lang="en-US" altLang="ko-KR" sz="2000" kern="0" dirty="0" smtClean="0">
                <a:latin typeface="Arial"/>
                <a:cs typeface="Arial"/>
              </a:rPr>
              <a:t>a 2 </a:t>
            </a:r>
            <a:r>
              <a:rPr lang="en-US" altLang="ko-KR" sz="2000" kern="0" dirty="0">
                <a:latin typeface="Arial"/>
                <a:cs typeface="Arial"/>
              </a:rPr>
              <a:t>year </a:t>
            </a:r>
            <a:r>
              <a:rPr lang="en-US" altLang="ko-KR" sz="2000" kern="0" dirty="0" smtClean="0">
                <a:latin typeface="Arial"/>
                <a:cs typeface="Arial"/>
              </a:rPr>
              <a:t>period</a:t>
            </a:r>
          </a:p>
          <a:p>
            <a:pPr lvl="1">
              <a:lnSpc>
                <a:spcPct val="80000"/>
              </a:lnSpc>
            </a:pPr>
            <a:r>
              <a:rPr lang="en-US" altLang="ko-KR" sz="1800" kern="0" dirty="0">
                <a:latin typeface="Arial"/>
                <a:cs typeface="Arial"/>
              </a:rPr>
              <a:t>70% of failures occur when management plane operation </a:t>
            </a:r>
            <a:r>
              <a:rPr lang="en-US" altLang="ko-KR" sz="1800" kern="0" dirty="0" smtClean="0">
                <a:latin typeface="Arial"/>
                <a:cs typeface="Arial"/>
              </a:rPr>
              <a:t>is in progress</a:t>
            </a:r>
          </a:p>
          <a:p>
            <a:pPr lvl="1">
              <a:lnSpc>
                <a:spcPct val="80000"/>
              </a:lnSpc>
            </a:pPr>
            <a:r>
              <a:rPr lang="en-US" altLang="ko-KR" sz="1800" kern="0" dirty="0" smtClean="0">
                <a:latin typeface="Arial"/>
                <a:cs typeface="Arial"/>
              </a:rPr>
              <a:t>Failures </a:t>
            </a:r>
            <a:r>
              <a:rPr lang="en-US" altLang="ko-KR" sz="1800" kern="0" dirty="0">
                <a:latin typeface="Arial"/>
                <a:cs typeface="Arial"/>
              </a:rPr>
              <a:t>are everywhere: all three networks and </a:t>
            </a:r>
            <a:r>
              <a:rPr lang="en-US" altLang="ko-KR" sz="1800" kern="0" dirty="0" smtClean="0">
                <a:latin typeface="Arial"/>
                <a:cs typeface="Arial"/>
              </a:rPr>
              <a:t>three planes </a:t>
            </a:r>
            <a:r>
              <a:rPr lang="en-US" altLang="ko-KR" sz="1800" kern="0" dirty="0">
                <a:latin typeface="Arial"/>
                <a:cs typeface="Arial"/>
              </a:rPr>
              <a:t>see comparable failure </a:t>
            </a:r>
            <a:r>
              <a:rPr lang="en-US" altLang="ko-KR" sz="1800" kern="0" dirty="0" smtClean="0">
                <a:latin typeface="Arial"/>
                <a:cs typeface="Arial"/>
              </a:rPr>
              <a:t>rates</a:t>
            </a:r>
          </a:p>
          <a:p>
            <a:pPr lvl="1">
              <a:lnSpc>
                <a:spcPct val="80000"/>
              </a:lnSpc>
            </a:pPr>
            <a:r>
              <a:rPr lang="en-US" altLang="ko-KR" sz="1800" kern="0" dirty="0">
                <a:latin typeface="Arial"/>
                <a:cs typeface="Arial"/>
              </a:rPr>
              <a:t>80% of failure durations between 10 and 100 </a:t>
            </a:r>
            <a:r>
              <a:rPr lang="en-US" altLang="ko-KR" sz="1800" kern="0" dirty="0" smtClean="0">
                <a:latin typeface="Arial"/>
                <a:cs typeface="Arial"/>
              </a:rPr>
              <a:t>minutes </a:t>
            </a:r>
            <a:r>
              <a:rPr lang="en-US" altLang="ko-KR" sz="1800" kern="0" dirty="0" smtClean="0">
                <a:latin typeface="Arial"/>
                <a:cs typeface="Arial"/>
                <a:sym typeface="Wingdings" panose="05000000000000000000" pitchFamily="2" charset="2"/>
              </a:rPr>
              <a:t> too long</a:t>
            </a:r>
          </a:p>
          <a:p>
            <a:pPr>
              <a:lnSpc>
                <a:spcPct val="80000"/>
              </a:lnSpc>
            </a:pPr>
            <a:r>
              <a:rPr lang="en-US" altLang="ko-KR" sz="2000" kern="0" dirty="0">
                <a:latin typeface="Arial"/>
                <a:cs typeface="Arial"/>
              </a:rPr>
              <a:t>Re-think the </a:t>
            </a:r>
            <a:r>
              <a:rPr lang="en-US" altLang="ko-KR" sz="2000" kern="0" dirty="0" smtClean="0">
                <a:latin typeface="Arial"/>
                <a:cs typeface="Arial"/>
              </a:rPr>
              <a:t>Management Plane</a:t>
            </a:r>
          </a:p>
          <a:p>
            <a:pPr lvl="1">
              <a:lnSpc>
                <a:spcPct val="80000"/>
              </a:lnSpc>
            </a:pPr>
            <a:r>
              <a:rPr lang="en-US" altLang="ko-KR" sz="1800" kern="0" dirty="0">
                <a:latin typeface="Arial"/>
                <a:cs typeface="Arial"/>
              </a:rPr>
              <a:t>Operator types wrong </a:t>
            </a:r>
            <a:r>
              <a:rPr lang="en-US" altLang="ko-KR" sz="1800" kern="0" dirty="0" smtClean="0">
                <a:latin typeface="Arial"/>
                <a:cs typeface="Arial"/>
              </a:rPr>
              <a:t>CLI command</a:t>
            </a:r>
            <a:r>
              <a:rPr lang="en-US" altLang="ko-KR" sz="1800" kern="0" dirty="0">
                <a:latin typeface="Arial"/>
                <a:cs typeface="Arial"/>
              </a:rPr>
              <a:t>, runs wrong </a:t>
            </a:r>
            <a:r>
              <a:rPr lang="en-US" altLang="ko-KR" sz="1800" kern="0" dirty="0" smtClean="0">
                <a:latin typeface="Arial"/>
                <a:cs typeface="Arial"/>
              </a:rPr>
              <a:t>script </a:t>
            </a:r>
            <a:r>
              <a:rPr lang="en-US" altLang="ko-KR" sz="1800" kern="0" dirty="0">
                <a:latin typeface="Arial"/>
                <a:cs typeface="Arial"/>
                <a:sym typeface="Wingdings" panose="05000000000000000000" pitchFamily="2" charset="2"/>
              </a:rPr>
              <a:t> </a:t>
            </a:r>
            <a:r>
              <a:rPr lang="en-US" altLang="ko-KR" sz="1800" kern="0" dirty="0" smtClean="0">
                <a:latin typeface="Arial"/>
                <a:cs typeface="Arial"/>
                <a:sym typeface="Wingdings" panose="05000000000000000000" pitchFamily="2" charset="2"/>
              </a:rPr>
              <a:t>Minimize Operator Intervention</a:t>
            </a:r>
          </a:p>
          <a:p>
            <a:pPr lvl="1">
              <a:lnSpc>
                <a:spcPct val="80000"/>
              </a:lnSpc>
            </a:pPr>
            <a:r>
              <a:rPr lang="en-US" altLang="ko-KR" sz="1800" kern="0" dirty="0">
                <a:latin typeface="Arial"/>
                <a:cs typeface="Arial"/>
              </a:rPr>
              <a:t>To upgrade part of a large device</a:t>
            </a:r>
            <a:r>
              <a:rPr lang="en-US" altLang="ko-KR" sz="1800" kern="0" dirty="0" smtClean="0">
                <a:latin typeface="Arial"/>
                <a:cs typeface="Arial"/>
              </a:rPr>
              <a:t>… </a:t>
            </a:r>
            <a:r>
              <a:rPr lang="en-US" altLang="ko-KR" sz="1800" kern="0" dirty="0">
                <a:latin typeface="Arial"/>
                <a:cs typeface="Arial"/>
                <a:sym typeface="Wingdings" panose="05000000000000000000" pitchFamily="2" charset="2"/>
              </a:rPr>
              <a:t> … proceed while rest of device carries </a:t>
            </a:r>
            <a:r>
              <a:rPr lang="en-US" altLang="ko-KR" sz="1800" kern="0" dirty="0" smtClean="0">
                <a:latin typeface="Arial"/>
                <a:cs typeface="Arial"/>
                <a:sym typeface="Wingdings" panose="05000000000000000000" pitchFamily="2" charset="2"/>
              </a:rPr>
              <a:t>traffic</a:t>
            </a:r>
          </a:p>
          <a:p>
            <a:pPr lvl="1">
              <a:lnSpc>
                <a:spcPct val="80000"/>
              </a:lnSpc>
            </a:pPr>
            <a:r>
              <a:rPr lang="en-US" altLang="ko-KR" sz="1800" kern="0" dirty="0">
                <a:latin typeface="Arial"/>
                <a:cs typeface="Arial"/>
              </a:rPr>
              <a:t>Ensure residual capacity &gt; </a:t>
            </a:r>
            <a:r>
              <a:rPr lang="en-US" altLang="ko-KR" sz="1800" kern="0" dirty="0" smtClean="0">
                <a:latin typeface="Arial"/>
                <a:cs typeface="Arial"/>
              </a:rPr>
              <a:t>demand </a:t>
            </a:r>
            <a:r>
              <a:rPr lang="en-US" altLang="ko-KR" sz="1800" kern="0" dirty="0">
                <a:latin typeface="Arial"/>
                <a:cs typeface="Arial"/>
                <a:sym typeface="Wingdings" panose="05000000000000000000" pitchFamily="2" charset="2"/>
              </a:rPr>
              <a:t> Assess </a:t>
            </a:r>
            <a:r>
              <a:rPr lang="en-US" altLang="ko-KR" sz="1800" kern="0" dirty="0" smtClean="0">
                <a:latin typeface="Arial"/>
                <a:cs typeface="Arial"/>
                <a:sym typeface="Wingdings" panose="05000000000000000000" pitchFamily="2" charset="2"/>
              </a:rPr>
              <a:t>risk continuously</a:t>
            </a:r>
          </a:p>
          <a:p>
            <a:pPr>
              <a:lnSpc>
                <a:spcPct val="80000"/>
              </a:lnSpc>
            </a:pPr>
            <a:r>
              <a:rPr lang="en-US" altLang="ko-KR" sz="2000" kern="0" dirty="0" smtClean="0">
                <a:latin typeface="Arial"/>
                <a:cs typeface="Arial"/>
              </a:rPr>
              <a:t>Avoid </a:t>
            </a:r>
            <a:r>
              <a:rPr lang="en-US" altLang="ko-KR" sz="2000" kern="0" dirty="0">
                <a:latin typeface="Arial"/>
                <a:cs typeface="Arial"/>
              </a:rPr>
              <a:t>and Mitigate </a:t>
            </a:r>
            <a:r>
              <a:rPr lang="en-US" altLang="ko-KR" sz="2000" kern="0" dirty="0" smtClean="0">
                <a:latin typeface="Arial"/>
                <a:cs typeface="Arial"/>
              </a:rPr>
              <a:t>Large Failures</a:t>
            </a:r>
          </a:p>
          <a:p>
            <a:pPr lvl="1">
              <a:lnSpc>
                <a:spcPct val="80000"/>
              </a:lnSpc>
            </a:pPr>
            <a:r>
              <a:rPr lang="en-US" altLang="ko-KR" sz="1800" kern="0" dirty="0">
                <a:latin typeface="Arial"/>
                <a:cs typeface="Arial"/>
              </a:rPr>
              <a:t>Design </a:t>
            </a:r>
            <a:r>
              <a:rPr lang="en-US" altLang="ko-KR" sz="1800" kern="0" dirty="0" smtClean="0">
                <a:latin typeface="Arial"/>
                <a:cs typeface="Arial"/>
              </a:rPr>
              <a:t>fallback strategies </a:t>
            </a:r>
            <a:r>
              <a:rPr lang="en-US" altLang="ko-KR" sz="1800" kern="0" dirty="0" smtClean="0">
                <a:latin typeface="Arial"/>
                <a:cs typeface="Arial"/>
                <a:sym typeface="Wingdings" panose="05000000000000000000" pitchFamily="2" charset="2"/>
              </a:rPr>
              <a:t> e.g</a:t>
            </a:r>
            <a:r>
              <a:rPr lang="en-US" altLang="ko-KR" sz="1800" kern="0" dirty="0">
                <a:latin typeface="Arial"/>
                <a:cs typeface="Arial"/>
                <a:sym typeface="Wingdings" panose="05000000000000000000" pitchFamily="2" charset="2"/>
              </a:rPr>
              <a:t>.) Fallback to B2</a:t>
            </a:r>
            <a:r>
              <a:rPr lang="en-US" altLang="ko-KR" sz="1800" kern="0" dirty="0" smtClean="0">
                <a:latin typeface="Arial"/>
                <a:cs typeface="Arial"/>
                <a:sym typeface="Wingdings" panose="05000000000000000000" pitchFamily="2" charset="2"/>
              </a:rPr>
              <a:t>!</a:t>
            </a:r>
          </a:p>
          <a:p>
            <a:pPr>
              <a:lnSpc>
                <a:spcPct val="80000"/>
              </a:lnSpc>
            </a:pPr>
            <a:r>
              <a:rPr lang="en-US" altLang="ko-KR" sz="2000" kern="0" dirty="0">
                <a:latin typeface="Arial"/>
                <a:cs typeface="Arial"/>
              </a:rPr>
              <a:t>Make change the common case</a:t>
            </a:r>
          </a:p>
          <a:p>
            <a:pPr lvl="1">
              <a:lnSpc>
                <a:spcPct val="80000"/>
              </a:lnSpc>
            </a:pPr>
            <a:r>
              <a:rPr lang="en-US" altLang="ko-KR" sz="1800" kern="0" dirty="0">
                <a:latin typeface="Arial"/>
                <a:cs typeface="Arial"/>
              </a:rPr>
              <a:t>Make it easy and safe to evolve the network daily</a:t>
            </a:r>
            <a:endParaRPr lang="en-US" altLang="ko-KR" sz="1800" kern="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2939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B978904D-CD15-42AA-B3CD-A5FD5A1E3DFA}" type="slidenum">
              <a:rPr lang="en-US" altLang="ko-KR" sz="700"/>
              <a:pPr/>
              <a:t>11</a:t>
            </a:fld>
            <a:endParaRPr lang="en-US" altLang="ko-KR" sz="400" dirty="0"/>
          </a:p>
        </p:txBody>
      </p:sp>
      <p:sp>
        <p:nvSpPr>
          <p:cNvPr id="1701890" name="Rectangle 2"/>
          <p:cNvSpPr>
            <a:spLocks noChangeArrowheads="1"/>
          </p:cNvSpPr>
          <p:nvPr/>
        </p:nvSpPr>
        <p:spPr bwMode="auto">
          <a:xfrm>
            <a:off x="107504" y="332656"/>
            <a:ext cx="8856984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eaLnBrk="1" hangingPunct="1"/>
            <a:r>
              <a:rPr lang="en-US" altLang="ko-KR" sz="2400" b="1" dirty="0">
                <a:solidFill>
                  <a:srgbClr val="000099"/>
                </a:solidFill>
              </a:rPr>
              <a:t>Evolve or Die: High-Availability Design Principles</a:t>
            </a:r>
          </a:p>
          <a:p>
            <a:pPr eaLnBrk="1" hangingPunct="1"/>
            <a:r>
              <a:rPr lang="en-US" altLang="ko-KR" sz="2400" b="1" dirty="0">
                <a:solidFill>
                  <a:srgbClr val="000099"/>
                </a:solidFill>
              </a:rPr>
              <a:t>Drawn from Google’s Network </a:t>
            </a:r>
            <a:r>
              <a:rPr lang="en-US" altLang="ko-KR" sz="2400" b="1" dirty="0" smtClean="0">
                <a:solidFill>
                  <a:srgbClr val="000099"/>
                </a:solidFill>
              </a:rPr>
              <a:t>Infrastructure </a:t>
            </a:r>
            <a:r>
              <a:rPr lang="en-US" altLang="ko-KR" b="1" dirty="0" smtClean="0">
                <a:solidFill>
                  <a:srgbClr val="000099"/>
                </a:solidFill>
              </a:rPr>
              <a:t>http://www.layer9.org/</a:t>
            </a:r>
            <a:endParaRPr lang="en-US" altLang="ko-KR" b="1" dirty="0">
              <a:solidFill>
                <a:srgbClr val="000099"/>
              </a:solidFill>
            </a:endParaRPr>
          </a:p>
        </p:txBody>
      </p:sp>
      <p:sp>
        <p:nvSpPr>
          <p:cNvPr id="1701891" name="Rectangle 3"/>
          <p:cNvSpPr>
            <a:spLocks noChangeArrowheads="1"/>
          </p:cNvSpPr>
          <p:nvPr/>
        </p:nvSpPr>
        <p:spPr bwMode="auto">
          <a:xfrm>
            <a:off x="107504" y="1268908"/>
            <a:ext cx="8964488" cy="504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2000" dirty="0">
                <a:hlinkClick r:id="rId3"/>
              </a:rPr>
              <a:t>http://</a:t>
            </a:r>
            <a:r>
              <a:rPr lang="en-US" altLang="ko-KR" sz="2000" dirty="0" smtClean="0">
                <a:hlinkClick r:id="rId3"/>
              </a:rPr>
              <a:t>www.layer9.org/2016/08/sigcomm-2016-session-2-wide-area.html</a:t>
            </a:r>
            <a:endParaRPr lang="en-US" altLang="ko-KR" sz="2000" dirty="0" smtClean="0"/>
          </a:p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endParaRPr lang="en-US" altLang="ko-KR" sz="2000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2400" dirty="0" smtClean="0">
                <a:solidFill>
                  <a:srgbClr val="0000FF"/>
                </a:solidFill>
              </a:rPr>
              <a:t>Q1</a:t>
            </a:r>
            <a:r>
              <a:rPr lang="en-US" altLang="ko-KR" sz="2400" dirty="0">
                <a:solidFill>
                  <a:srgbClr val="0000FF"/>
                </a:solidFill>
              </a:rPr>
              <a:t>) Is there an place in this work for formal methods?</a:t>
            </a:r>
          </a:p>
          <a:p>
            <a:pPr marL="360363" indent="-360363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2400" dirty="0">
                <a:solidFill>
                  <a:srgbClr val="0000FF"/>
                </a:solidFill>
              </a:rPr>
              <a:t>A) Our paper discusses this, formal </a:t>
            </a:r>
            <a:r>
              <a:rPr lang="en-US" altLang="ko-KR" sz="2400" dirty="0" smtClean="0">
                <a:solidFill>
                  <a:srgbClr val="0000FF"/>
                </a:solidFill>
              </a:rPr>
              <a:t>methods have </a:t>
            </a:r>
            <a:r>
              <a:rPr lang="en-US" altLang="ko-KR" sz="2400" dirty="0">
                <a:solidFill>
                  <a:srgbClr val="0000FF"/>
                </a:solidFill>
              </a:rPr>
              <a:t>not been applied at large scale networks. However, there is </a:t>
            </a:r>
            <a:r>
              <a:rPr lang="en-US" altLang="ko-KR" sz="2400" dirty="0" smtClean="0">
                <a:solidFill>
                  <a:srgbClr val="0000FF"/>
                </a:solidFill>
              </a:rPr>
              <a:t>recent work </a:t>
            </a:r>
            <a:r>
              <a:rPr lang="en-US" altLang="ko-KR" sz="2400" dirty="0">
                <a:solidFill>
                  <a:srgbClr val="0000FF"/>
                </a:solidFill>
              </a:rPr>
              <a:t>on data plane and control plane verification and space is </a:t>
            </a:r>
            <a:r>
              <a:rPr lang="en-US" altLang="ko-KR" sz="2400" dirty="0" smtClean="0">
                <a:solidFill>
                  <a:srgbClr val="0000FF"/>
                </a:solidFill>
              </a:rPr>
              <a:t>there for </a:t>
            </a:r>
            <a:r>
              <a:rPr lang="en-US" altLang="ko-KR" sz="2400" dirty="0">
                <a:solidFill>
                  <a:srgbClr val="0000FF"/>
                </a:solidFill>
              </a:rPr>
              <a:t>work in formal methods.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endParaRPr lang="en-US" altLang="ko-KR" sz="2400" dirty="0">
              <a:solidFill>
                <a:srgbClr val="0000FF"/>
              </a:solidFill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endParaRPr lang="en-US" altLang="ko-KR" sz="2400" dirty="0">
              <a:solidFill>
                <a:srgbClr val="0000FF"/>
              </a:solidFill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2400" dirty="0">
                <a:solidFill>
                  <a:srgbClr val="0000FF"/>
                </a:solidFill>
              </a:rPr>
              <a:t>Q2) Has Google ever pressed the red button?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2400" dirty="0">
                <a:solidFill>
                  <a:srgbClr val="0000FF"/>
                </a:solidFill>
              </a:rPr>
              <a:t>A) The answer is beyond my pay grade.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7200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Why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open system?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Data Center</a:t>
            </a: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8435" name="Group 320"/>
          <p:cNvGrpSpPr>
            <a:grpSpLocks/>
          </p:cNvGrpSpPr>
          <p:nvPr/>
        </p:nvGrpSpPr>
        <p:grpSpPr bwMode="auto">
          <a:xfrm>
            <a:off x="2438400" y="1489075"/>
            <a:ext cx="4191000" cy="2286000"/>
            <a:chOff x="609600" y="3200400"/>
            <a:chExt cx="4191000" cy="2286000"/>
          </a:xfrm>
        </p:grpSpPr>
        <p:sp>
          <p:nvSpPr>
            <p:cNvPr id="5" name="Rectangle 4"/>
            <p:cNvSpPr/>
            <p:nvPr/>
          </p:nvSpPr>
          <p:spPr>
            <a:xfrm>
              <a:off x="609600" y="3200400"/>
              <a:ext cx="4191000" cy="2279650"/>
            </a:xfrm>
            <a:prstGeom prst="rect">
              <a:avLst/>
            </a:prstGeom>
            <a:solidFill>
              <a:schemeClr val="bg1">
                <a:lumMod val="85000"/>
                <a:alpha val="5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8440" name="Group 165"/>
            <p:cNvGrpSpPr>
              <a:grpSpLocks/>
            </p:cNvGrpSpPr>
            <p:nvPr/>
          </p:nvGrpSpPr>
          <p:grpSpPr bwMode="auto">
            <a:xfrm>
              <a:off x="1251465" y="4191934"/>
              <a:ext cx="431843" cy="327679"/>
              <a:chOff x="1980958" y="685526"/>
              <a:chExt cx="1446777" cy="1492345"/>
            </a:xfrm>
          </p:grpSpPr>
          <p:sp>
            <p:nvSpPr>
              <p:cNvPr id="66" name="Cube 65"/>
              <p:cNvSpPr/>
              <p:nvPr/>
            </p:nvSpPr>
            <p:spPr>
              <a:xfrm>
                <a:off x="1979233" y="688505"/>
                <a:ext cx="1446633" cy="1489366"/>
              </a:xfrm>
              <a:prstGeom prst="cube">
                <a:avLst>
                  <a:gd name="adj" fmla="val 8788"/>
                </a:avLst>
              </a:prstGeom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8722" name="Group 167"/>
              <p:cNvGrpSpPr>
                <a:grpSpLocks/>
              </p:cNvGrpSpPr>
              <p:nvPr/>
            </p:nvGrpSpPr>
            <p:grpSpPr bwMode="auto">
              <a:xfrm>
                <a:off x="2057380" y="836615"/>
                <a:ext cx="1188518" cy="1295018"/>
                <a:chOff x="2285967" y="1063890"/>
                <a:chExt cx="2359850" cy="2366088"/>
              </a:xfrm>
            </p:grpSpPr>
            <p:cxnSp>
              <p:nvCxnSpPr>
                <p:cNvPr id="68" name="Straight Arrow Connector 67"/>
                <p:cNvCxnSpPr>
                  <a:stCxn id="76" idx="7"/>
                </p:cNvCxnSpPr>
                <p:nvPr/>
              </p:nvCxnSpPr>
              <p:spPr>
                <a:xfrm rot="5400000" flipH="1" flipV="1">
                  <a:off x="3846635" y="1337732"/>
                  <a:ext cx="528384" cy="601923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/>
                <p:nvPr/>
              </p:nvCxnSpPr>
              <p:spPr>
                <a:xfrm rot="16200000" flipV="1">
                  <a:off x="2537181" y="1337732"/>
                  <a:ext cx="528384" cy="601923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 rot="5400000">
                  <a:off x="2537181" y="2486963"/>
                  <a:ext cx="528384" cy="601923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 rot="16200000" flipH="1">
                  <a:off x="3846635" y="2539802"/>
                  <a:ext cx="528384" cy="601923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>
                  <a:stCxn id="76" idx="6"/>
                </p:cNvCxnSpPr>
                <p:nvPr/>
              </p:nvCxnSpPr>
              <p:spPr>
                <a:xfrm>
                  <a:off x="3957704" y="2246339"/>
                  <a:ext cx="686404" cy="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/>
                <p:nvPr/>
              </p:nvCxnSpPr>
              <p:spPr>
                <a:xfrm flipH="1">
                  <a:off x="2268086" y="2219920"/>
                  <a:ext cx="686404" cy="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 rot="5400000" flipH="1">
                  <a:off x="3087574" y="1415455"/>
                  <a:ext cx="673686" cy="10563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 rot="16200000" flipH="1" flipV="1">
                  <a:off x="3086249" y="3091754"/>
                  <a:ext cx="686900" cy="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Oval 75"/>
                <p:cNvSpPr/>
                <p:nvPr/>
              </p:nvSpPr>
              <p:spPr>
                <a:xfrm>
                  <a:off x="2954490" y="1757579"/>
                  <a:ext cx="1003214" cy="990725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18441" name="Group 153"/>
            <p:cNvGrpSpPr>
              <a:grpSpLocks/>
            </p:cNvGrpSpPr>
            <p:nvPr/>
          </p:nvGrpSpPr>
          <p:grpSpPr bwMode="auto">
            <a:xfrm>
              <a:off x="1138195" y="4254220"/>
              <a:ext cx="431843" cy="327679"/>
              <a:chOff x="1981001" y="685499"/>
              <a:chExt cx="1446777" cy="1492345"/>
            </a:xfrm>
          </p:grpSpPr>
          <p:sp>
            <p:nvSpPr>
              <p:cNvPr id="55" name="Cube 54"/>
              <p:cNvSpPr/>
              <p:nvPr/>
            </p:nvSpPr>
            <p:spPr>
              <a:xfrm>
                <a:off x="1981145" y="686774"/>
                <a:ext cx="1446633" cy="1489366"/>
              </a:xfrm>
              <a:prstGeom prst="cube">
                <a:avLst>
                  <a:gd name="adj" fmla="val 8788"/>
                </a:avLst>
              </a:prstGeom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8711" name="Group 155"/>
              <p:cNvGrpSpPr>
                <a:grpSpLocks/>
              </p:cNvGrpSpPr>
              <p:nvPr/>
            </p:nvGrpSpPr>
            <p:grpSpPr bwMode="auto">
              <a:xfrm>
                <a:off x="2057424" y="836589"/>
                <a:ext cx="1188518" cy="1295018"/>
                <a:chOff x="2286053" y="1063841"/>
                <a:chExt cx="2359850" cy="2366087"/>
              </a:xfrm>
            </p:grpSpPr>
            <p:cxnSp>
              <p:nvCxnSpPr>
                <p:cNvPr id="57" name="Straight Arrow Connector 56"/>
                <p:cNvCxnSpPr>
                  <a:stCxn id="65" idx="7"/>
                </p:cNvCxnSpPr>
                <p:nvPr/>
              </p:nvCxnSpPr>
              <p:spPr>
                <a:xfrm rot="5400000" flipH="1" flipV="1">
                  <a:off x="3850426" y="1334571"/>
                  <a:ext cx="528384" cy="60193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/>
                <p:nvPr/>
              </p:nvCxnSpPr>
              <p:spPr>
                <a:xfrm rot="16200000" flipV="1">
                  <a:off x="2551536" y="1334570"/>
                  <a:ext cx="528384" cy="601923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 rot="5400000">
                  <a:off x="2551536" y="2483810"/>
                  <a:ext cx="528384" cy="601923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/>
                <p:nvPr/>
              </p:nvCxnSpPr>
              <p:spPr>
                <a:xfrm rot="16200000" flipH="1">
                  <a:off x="3850426" y="2536649"/>
                  <a:ext cx="528384" cy="60193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>
                  <a:stCxn id="65" idx="6"/>
                </p:cNvCxnSpPr>
                <p:nvPr/>
              </p:nvCxnSpPr>
              <p:spPr>
                <a:xfrm>
                  <a:off x="3961495" y="2243177"/>
                  <a:ext cx="686410" cy="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2282441" y="2216758"/>
                  <a:ext cx="686404" cy="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 rot="5400000" flipH="1">
                  <a:off x="3084765" y="1405694"/>
                  <a:ext cx="686899" cy="10557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/>
                <p:nvPr/>
              </p:nvCxnSpPr>
              <p:spPr>
                <a:xfrm rot="16200000" flipH="1" flipV="1">
                  <a:off x="3090040" y="3088592"/>
                  <a:ext cx="686899" cy="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Oval 64"/>
                <p:cNvSpPr/>
                <p:nvPr/>
              </p:nvSpPr>
              <p:spPr>
                <a:xfrm>
                  <a:off x="2968845" y="1754426"/>
                  <a:ext cx="992650" cy="990716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18442" name="Group 141"/>
            <p:cNvGrpSpPr>
              <a:grpSpLocks/>
            </p:cNvGrpSpPr>
            <p:nvPr/>
          </p:nvGrpSpPr>
          <p:grpSpPr bwMode="auto">
            <a:xfrm>
              <a:off x="1024924" y="4316506"/>
              <a:ext cx="431843" cy="327679"/>
              <a:chOff x="1981044" y="685472"/>
              <a:chExt cx="1446777" cy="1492345"/>
            </a:xfrm>
          </p:grpSpPr>
          <p:sp>
            <p:nvSpPr>
              <p:cNvPr id="44" name="Cube 43"/>
              <p:cNvSpPr/>
              <p:nvPr/>
            </p:nvSpPr>
            <p:spPr>
              <a:xfrm>
                <a:off x="1983057" y="685048"/>
                <a:ext cx="1446633" cy="1489366"/>
              </a:xfrm>
              <a:prstGeom prst="cube">
                <a:avLst>
                  <a:gd name="adj" fmla="val 8788"/>
                </a:avLst>
              </a:prstGeom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8700" name="Group 143"/>
              <p:cNvGrpSpPr>
                <a:grpSpLocks/>
              </p:cNvGrpSpPr>
              <p:nvPr/>
            </p:nvGrpSpPr>
            <p:grpSpPr bwMode="auto">
              <a:xfrm>
                <a:off x="2057465" y="836558"/>
                <a:ext cx="1188517" cy="1295007"/>
                <a:chOff x="2286138" y="1063795"/>
                <a:chExt cx="2359850" cy="2366094"/>
              </a:xfrm>
            </p:grpSpPr>
            <p:cxnSp>
              <p:nvCxnSpPr>
                <p:cNvPr id="46" name="Straight Arrow Connector 45"/>
                <p:cNvCxnSpPr>
                  <a:stCxn id="54" idx="7"/>
                </p:cNvCxnSpPr>
                <p:nvPr/>
              </p:nvCxnSpPr>
              <p:spPr>
                <a:xfrm rot="5400000" flipH="1" flipV="1">
                  <a:off x="3854227" y="1331435"/>
                  <a:ext cx="528389" cy="601923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 rot="16200000" flipV="1">
                  <a:off x="2555330" y="1331435"/>
                  <a:ext cx="528389" cy="60193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 rot="5400000">
                  <a:off x="2555330" y="2480678"/>
                  <a:ext cx="528389" cy="60193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 rot="16200000" flipH="1">
                  <a:off x="3854227" y="2533516"/>
                  <a:ext cx="528389" cy="601923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>
                  <a:stCxn id="54" idx="6"/>
                </p:cNvCxnSpPr>
                <p:nvPr/>
              </p:nvCxnSpPr>
              <p:spPr>
                <a:xfrm>
                  <a:off x="3965298" y="2240048"/>
                  <a:ext cx="696967" cy="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flipH="1">
                  <a:off x="2286238" y="2213628"/>
                  <a:ext cx="686410" cy="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 rot="5400000" flipH="1">
                  <a:off x="3088558" y="1402549"/>
                  <a:ext cx="686906" cy="10563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 rot="16200000" flipH="1" flipV="1">
                  <a:off x="3093840" y="3085471"/>
                  <a:ext cx="686906" cy="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/>
                <p:cNvSpPr/>
                <p:nvPr/>
              </p:nvSpPr>
              <p:spPr>
                <a:xfrm>
                  <a:off x="2972648" y="1751284"/>
                  <a:ext cx="992650" cy="990734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cxnSp>
          <p:nvCxnSpPr>
            <p:cNvPr id="12" name="Straight Connector 11"/>
            <p:cNvCxnSpPr>
              <a:stCxn id="33" idx="0"/>
            </p:cNvCxnSpPr>
            <p:nvPr/>
          </p:nvCxnSpPr>
          <p:spPr bwMode="auto">
            <a:xfrm rot="5400000" flipH="1" flipV="1">
              <a:off x="1170781" y="3650457"/>
              <a:ext cx="701675" cy="754062"/>
            </a:xfrm>
            <a:prstGeom prst="line">
              <a:avLst/>
            </a:prstGeom>
            <a:ln w="76200" cap="flat" cmpd="dbl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43" idx="7"/>
              <a:endCxn id="295" idx="2"/>
            </p:cNvCxnSpPr>
            <p:nvPr/>
          </p:nvCxnSpPr>
          <p:spPr bwMode="auto">
            <a:xfrm rot="5400000" flipH="1" flipV="1">
              <a:off x="1835944" y="2934494"/>
              <a:ext cx="906462" cy="2247900"/>
            </a:xfrm>
            <a:prstGeom prst="line">
              <a:avLst/>
            </a:prstGeom>
            <a:ln w="76200" cap="flat" cmpd="dbl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445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535" y="5031471"/>
              <a:ext cx="334008" cy="360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6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380" y="5031471"/>
              <a:ext cx="334008" cy="360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7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225" y="5031471"/>
              <a:ext cx="334008" cy="360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8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071" y="5031471"/>
              <a:ext cx="334008" cy="360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9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4917" y="5031472"/>
              <a:ext cx="334008" cy="360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50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762" y="5031472"/>
              <a:ext cx="334008" cy="360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51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5126223"/>
              <a:ext cx="334008" cy="360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52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446" y="5126223"/>
              <a:ext cx="334008" cy="360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53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291" y="5126224"/>
              <a:ext cx="334008" cy="360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54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137" y="5126224"/>
              <a:ext cx="334008" cy="360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55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4982" y="5126224"/>
              <a:ext cx="334008" cy="360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56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3828" y="5126224"/>
              <a:ext cx="334008" cy="360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6" name="Straight Connector 25"/>
            <p:cNvCxnSpPr>
              <a:stCxn id="43" idx="3"/>
            </p:cNvCxnSpPr>
            <p:nvPr/>
          </p:nvCxnSpPr>
          <p:spPr bwMode="auto">
            <a:xfrm rot="5400000">
              <a:off x="705644" y="4677569"/>
              <a:ext cx="434975" cy="2714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43" idx="4"/>
            </p:cNvCxnSpPr>
            <p:nvPr/>
          </p:nvCxnSpPr>
          <p:spPr bwMode="auto">
            <a:xfrm rot="5400000">
              <a:off x="825500" y="4743450"/>
              <a:ext cx="417513" cy="157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43" idx="4"/>
            </p:cNvCxnSpPr>
            <p:nvPr/>
          </p:nvCxnSpPr>
          <p:spPr bwMode="auto">
            <a:xfrm rot="5400000">
              <a:off x="894556" y="4812507"/>
              <a:ext cx="417513" cy="190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43" idx="4"/>
            </p:cNvCxnSpPr>
            <p:nvPr/>
          </p:nvCxnSpPr>
          <p:spPr bwMode="auto">
            <a:xfrm rot="16200000" flipH="1">
              <a:off x="964406" y="4761707"/>
              <a:ext cx="417513" cy="1206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43" idx="5"/>
            </p:cNvCxnSpPr>
            <p:nvPr/>
          </p:nvCxnSpPr>
          <p:spPr bwMode="auto">
            <a:xfrm rot="16200000" flipH="1">
              <a:off x="1036637" y="4724401"/>
              <a:ext cx="434975" cy="177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43" idx="6"/>
            </p:cNvCxnSpPr>
            <p:nvPr/>
          </p:nvCxnSpPr>
          <p:spPr bwMode="auto">
            <a:xfrm>
              <a:off x="1185863" y="4554538"/>
              <a:ext cx="325437" cy="476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ube 32"/>
            <p:cNvSpPr/>
            <p:nvPr/>
          </p:nvSpPr>
          <p:spPr bwMode="auto">
            <a:xfrm>
              <a:off x="911225" y="4378325"/>
              <a:ext cx="431800" cy="328613"/>
            </a:xfrm>
            <a:prstGeom prst="cube">
              <a:avLst>
                <a:gd name="adj" fmla="val 8788"/>
              </a:avLst>
            </a:prstGeom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5" name="Straight Arrow Connector 34"/>
            <p:cNvCxnSpPr>
              <a:stCxn id="43" idx="7"/>
            </p:cNvCxnSpPr>
            <p:nvPr/>
          </p:nvCxnSpPr>
          <p:spPr bwMode="auto">
            <a:xfrm rot="5400000" flipH="1" flipV="1">
              <a:off x="1177132" y="4434681"/>
              <a:ext cx="63500" cy="90487"/>
            </a:xfrm>
            <a:prstGeom prst="straightConnector1">
              <a:avLst/>
            </a:prstGeom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 bwMode="auto">
            <a:xfrm rot="16200000" flipV="1">
              <a:off x="983457" y="4434681"/>
              <a:ext cx="63500" cy="90487"/>
            </a:xfrm>
            <a:prstGeom prst="straightConnector1">
              <a:avLst/>
            </a:prstGeom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 bwMode="auto">
            <a:xfrm rot="5400000">
              <a:off x="983457" y="4572794"/>
              <a:ext cx="63500" cy="90487"/>
            </a:xfrm>
            <a:prstGeom prst="straightConnector1">
              <a:avLst/>
            </a:prstGeom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 bwMode="auto">
            <a:xfrm rot="16200000" flipH="1">
              <a:off x="1177132" y="4579144"/>
              <a:ext cx="63500" cy="90487"/>
            </a:xfrm>
            <a:prstGeom prst="straightConnector1">
              <a:avLst/>
            </a:prstGeom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3" idx="6"/>
            </p:cNvCxnSpPr>
            <p:nvPr/>
          </p:nvCxnSpPr>
          <p:spPr bwMode="auto">
            <a:xfrm>
              <a:off x="1185863" y="4554538"/>
              <a:ext cx="103187" cy="0"/>
            </a:xfrm>
            <a:prstGeom prst="straightConnector1">
              <a:avLst/>
            </a:prstGeom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 bwMode="auto">
            <a:xfrm flipH="1">
              <a:off x="935038" y="4549775"/>
              <a:ext cx="103187" cy="0"/>
            </a:xfrm>
            <a:prstGeom prst="straightConnector1">
              <a:avLst/>
            </a:prstGeom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 bwMode="auto">
            <a:xfrm rot="5400000" flipH="1">
              <a:off x="1065213" y="4452938"/>
              <a:ext cx="82550" cy="0"/>
            </a:xfrm>
            <a:prstGeom prst="straightConnector1">
              <a:avLst/>
            </a:prstGeom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auto">
            <a:xfrm rot="16200000" flipH="1" flipV="1">
              <a:off x="1065213" y="4654550"/>
              <a:ext cx="82550" cy="0"/>
            </a:xfrm>
            <a:prstGeom prst="straightConnector1">
              <a:avLst/>
            </a:prstGeom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auto">
            <a:xfrm>
              <a:off x="1038225" y="4494213"/>
              <a:ext cx="147638" cy="119062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8473" name="Group 179"/>
            <p:cNvGrpSpPr>
              <a:grpSpLocks/>
            </p:cNvGrpSpPr>
            <p:nvPr/>
          </p:nvGrpSpPr>
          <p:grpSpPr bwMode="auto">
            <a:xfrm>
              <a:off x="2261458" y="4188549"/>
              <a:ext cx="431843" cy="327679"/>
              <a:chOff x="1981250" y="685672"/>
              <a:chExt cx="1446975" cy="1492308"/>
            </a:xfrm>
          </p:grpSpPr>
          <p:sp>
            <p:nvSpPr>
              <p:cNvPr id="135" name="Cube 134"/>
              <p:cNvSpPr/>
              <p:nvPr/>
            </p:nvSpPr>
            <p:spPr>
              <a:xfrm>
                <a:off x="1983696" y="682375"/>
                <a:ext cx="1446831" cy="1496562"/>
              </a:xfrm>
              <a:prstGeom prst="cube">
                <a:avLst>
                  <a:gd name="adj" fmla="val 8788"/>
                </a:avLst>
              </a:prstGeom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8689" name="Group 237"/>
              <p:cNvGrpSpPr>
                <a:grpSpLocks/>
              </p:cNvGrpSpPr>
              <p:nvPr/>
            </p:nvGrpSpPr>
            <p:grpSpPr bwMode="auto">
              <a:xfrm>
                <a:off x="2057683" y="836752"/>
                <a:ext cx="1188677" cy="1294983"/>
                <a:chOff x="2286570" y="1064145"/>
                <a:chExt cx="2360170" cy="2366031"/>
              </a:xfrm>
            </p:grpSpPr>
            <p:cxnSp>
              <p:nvCxnSpPr>
                <p:cNvPr id="137" name="Straight Arrow Connector 136"/>
                <p:cNvCxnSpPr>
                  <a:stCxn id="145" idx="7"/>
                </p:cNvCxnSpPr>
                <p:nvPr/>
              </p:nvCxnSpPr>
              <p:spPr>
                <a:xfrm rot="5400000" flipH="1" flipV="1">
                  <a:off x="3861056" y="1321191"/>
                  <a:ext cx="528372" cy="612571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rot="16200000" flipV="1">
                  <a:off x="2556703" y="1326473"/>
                  <a:ext cx="528372" cy="602006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/>
                <p:cNvCxnSpPr/>
                <p:nvPr/>
              </p:nvCxnSpPr>
              <p:spPr>
                <a:xfrm rot="5400000">
                  <a:off x="2556703" y="2475686"/>
                  <a:ext cx="528372" cy="602006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/>
                <p:cNvCxnSpPr/>
                <p:nvPr/>
              </p:nvCxnSpPr>
              <p:spPr>
                <a:xfrm rot="16200000" flipH="1">
                  <a:off x="3854450" y="2529847"/>
                  <a:ext cx="541577" cy="612571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Arrow Connector 140"/>
                <p:cNvCxnSpPr>
                  <a:stCxn id="145" idx="6"/>
                </p:cNvCxnSpPr>
                <p:nvPr/>
              </p:nvCxnSpPr>
              <p:spPr>
                <a:xfrm>
                  <a:off x="3966814" y="2248321"/>
                  <a:ext cx="697064" cy="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Arrow Connector 141"/>
                <p:cNvCxnSpPr/>
                <p:nvPr/>
              </p:nvCxnSpPr>
              <p:spPr>
                <a:xfrm flipH="1">
                  <a:off x="2287528" y="2208689"/>
                  <a:ext cx="686499" cy="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/>
                <p:cNvCxnSpPr/>
                <p:nvPr/>
              </p:nvCxnSpPr>
              <p:spPr>
                <a:xfrm rot="5400000" flipH="1">
                  <a:off x="3090019" y="1397644"/>
                  <a:ext cx="686883" cy="10558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/>
                <p:cNvCxnSpPr/>
                <p:nvPr/>
              </p:nvCxnSpPr>
              <p:spPr>
                <a:xfrm rot="16200000" flipH="1" flipV="1">
                  <a:off x="3088688" y="3100322"/>
                  <a:ext cx="700088" cy="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Oval 144"/>
                <p:cNvSpPr/>
                <p:nvPr/>
              </p:nvSpPr>
              <p:spPr>
                <a:xfrm>
                  <a:off x="2974027" y="1746368"/>
                  <a:ext cx="992788" cy="1003906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18474" name="Group 180"/>
            <p:cNvGrpSpPr>
              <a:grpSpLocks/>
            </p:cNvGrpSpPr>
            <p:nvPr/>
          </p:nvGrpSpPr>
          <p:grpSpPr bwMode="auto">
            <a:xfrm>
              <a:off x="2148188" y="4250835"/>
              <a:ext cx="431843" cy="327679"/>
              <a:chOff x="1981242" y="685637"/>
              <a:chExt cx="1446975" cy="1492308"/>
            </a:xfrm>
          </p:grpSpPr>
          <p:sp>
            <p:nvSpPr>
              <p:cNvPr id="124" name="Cube 123"/>
              <p:cNvSpPr/>
              <p:nvPr/>
            </p:nvSpPr>
            <p:spPr>
              <a:xfrm>
                <a:off x="1980237" y="687869"/>
                <a:ext cx="1446831" cy="1489330"/>
              </a:xfrm>
              <a:prstGeom prst="cube">
                <a:avLst>
                  <a:gd name="adj" fmla="val 8788"/>
                </a:avLst>
              </a:prstGeom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8678" name="Group 226"/>
              <p:cNvGrpSpPr>
                <a:grpSpLocks/>
              </p:cNvGrpSpPr>
              <p:nvPr/>
            </p:nvGrpSpPr>
            <p:grpSpPr bwMode="auto">
              <a:xfrm>
                <a:off x="2057675" y="836720"/>
                <a:ext cx="1188676" cy="1294986"/>
                <a:chOff x="2286554" y="1064082"/>
                <a:chExt cx="2360169" cy="2366030"/>
              </a:xfrm>
            </p:grpSpPr>
            <p:cxnSp>
              <p:nvCxnSpPr>
                <p:cNvPr id="126" name="Straight Arrow Connector 125"/>
                <p:cNvCxnSpPr>
                  <a:stCxn id="134" idx="7"/>
                </p:cNvCxnSpPr>
                <p:nvPr/>
              </p:nvCxnSpPr>
              <p:spPr>
                <a:xfrm rot="5400000" flipH="1" flipV="1">
                  <a:off x="3848904" y="1336504"/>
                  <a:ext cx="528371" cy="602013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/>
                <p:cNvCxnSpPr/>
                <p:nvPr/>
              </p:nvCxnSpPr>
              <p:spPr>
                <a:xfrm rot="16200000" flipV="1">
                  <a:off x="2544552" y="1331221"/>
                  <a:ext cx="528371" cy="612571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 rot="5400000">
                  <a:off x="2544552" y="2480433"/>
                  <a:ext cx="528371" cy="612571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/>
                <p:cNvCxnSpPr/>
                <p:nvPr/>
              </p:nvCxnSpPr>
              <p:spPr>
                <a:xfrm rot="16200000" flipH="1">
                  <a:off x="3848904" y="2538553"/>
                  <a:ext cx="528371" cy="602013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>
                  <a:stCxn id="134" idx="6"/>
                </p:cNvCxnSpPr>
                <p:nvPr/>
              </p:nvCxnSpPr>
              <p:spPr>
                <a:xfrm>
                  <a:off x="3959945" y="2245137"/>
                  <a:ext cx="686505" cy="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 flipH="1">
                  <a:off x="2270095" y="2218719"/>
                  <a:ext cx="697063" cy="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/>
                <p:nvPr/>
              </p:nvCxnSpPr>
              <p:spPr>
                <a:xfrm rot="5400000" flipH="1">
                  <a:off x="3083150" y="1407674"/>
                  <a:ext cx="686883" cy="10558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 rot="16200000" flipH="1" flipV="1">
                  <a:off x="3088425" y="3090532"/>
                  <a:ext cx="686883" cy="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Oval 133"/>
                <p:cNvSpPr/>
                <p:nvPr/>
              </p:nvSpPr>
              <p:spPr>
                <a:xfrm>
                  <a:off x="2967158" y="1756398"/>
                  <a:ext cx="992787" cy="990692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18475" name="Group 181"/>
            <p:cNvGrpSpPr>
              <a:grpSpLocks/>
            </p:cNvGrpSpPr>
            <p:nvPr/>
          </p:nvGrpSpPr>
          <p:grpSpPr bwMode="auto">
            <a:xfrm>
              <a:off x="2034917" y="4313121"/>
              <a:ext cx="431843" cy="327679"/>
              <a:chOff x="1981233" y="685604"/>
              <a:chExt cx="1446975" cy="1492308"/>
            </a:xfrm>
          </p:grpSpPr>
          <p:sp>
            <p:nvSpPr>
              <p:cNvPr id="113" name="Cube 112"/>
              <p:cNvSpPr/>
              <p:nvPr/>
            </p:nvSpPr>
            <p:spPr>
              <a:xfrm>
                <a:off x="1982097" y="686137"/>
                <a:ext cx="1446831" cy="1489330"/>
              </a:xfrm>
              <a:prstGeom prst="cube">
                <a:avLst>
                  <a:gd name="adj" fmla="val 8788"/>
                </a:avLst>
              </a:prstGeom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8667" name="Group 215"/>
              <p:cNvGrpSpPr>
                <a:grpSpLocks/>
              </p:cNvGrpSpPr>
              <p:nvPr/>
            </p:nvGrpSpPr>
            <p:grpSpPr bwMode="auto">
              <a:xfrm>
                <a:off x="2057667" y="836686"/>
                <a:ext cx="1188677" cy="1294982"/>
                <a:chOff x="2286537" y="1064021"/>
                <a:chExt cx="2360170" cy="2366031"/>
              </a:xfrm>
            </p:grpSpPr>
            <p:cxnSp>
              <p:nvCxnSpPr>
                <p:cNvPr id="115" name="Straight Arrow Connector 114"/>
                <p:cNvCxnSpPr>
                  <a:stCxn id="123" idx="7"/>
                </p:cNvCxnSpPr>
                <p:nvPr/>
              </p:nvCxnSpPr>
              <p:spPr>
                <a:xfrm rot="5400000" flipH="1" flipV="1">
                  <a:off x="3852606" y="1333349"/>
                  <a:ext cx="528373" cy="602006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 rot="16200000" flipV="1">
                  <a:off x="2553529" y="1333350"/>
                  <a:ext cx="528373" cy="602013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 rot="5400000">
                  <a:off x="2553529" y="2482558"/>
                  <a:ext cx="528373" cy="602013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rot="16200000" flipH="1">
                  <a:off x="3852606" y="2535394"/>
                  <a:ext cx="528373" cy="602006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>
                  <a:stCxn id="123" idx="6"/>
                </p:cNvCxnSpPr>
                <p:nvPr/>
              </p:nvCxnSpPr>
              <p:spPr>
                <a:xfrm>
                  <a:off x="3963648" y="2241986"/>
                  <a:ext cx="686499" cy="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>
                  <a:off x="2284355" y="2215567"/>
                  <a:ext cx="686505" cy="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 rot="5400000" flipH="1">
                  <a:off x="3086844" y="1404511"/>
                  <a:ext cx="686885" cy="10565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 rot="16200000" flipH="1" flipV="1">
                  <a:off x="3092127" y="3087383"/>
                  <a:ext cx="686885" cy="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Oval 122"/>
                <p:cNvSpPr/>
                <p:nvPr/>
              </p:nvSpPr>
              <p:spPr>
                <a:xfrm>
                  <a:off x="2970860" y="1753236"/>
                  <a:ext cx="992788" cy="990704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cxnSp>
          <p:nvCxnSpPr>
            <p:cNvPr id="81" name="Straight Connector 80"/>
            <p:cNvCxnSpPr/>
            <p:nvPr/>
          </p:nvCxnSpPr>
          <p:spPr bwMode="auto">
            <a:xfrm rot="16200000" flipV="1">
              <a:off x="1732756" y="3953669"/>
              <a:ext cx="669925" cy="173038"/>
            </a:xfrm>
            <a:prstGeom prst="line">
              <a:avLst/>
            </a:prstGeom>
            <a:ln w="76200" cap="flat" cmpd="dbl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endCxn id="295" idx="4"/>
            </p:cNvCxnSpPr>
            <p:nvPr/>
          </p:nvCxnSpPr>
          <p:spPr bwMode="auto">
            <a:xfrm rot="5400000" flipH="1" flipV="1">
              <a:off x="2450306" y="3429794"/>
              <a:ext cx="803275" cy="1354138"/>
            </a:xfrm>
            <a:prstGeom prst="line">
              <a:avLst/>
            </a:prstGeom>
            <a:ln w="76200" cap="flat" cmpd="dbl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478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9522" y="5028074"/>
              <a:ext cx="333963" cy="360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79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8348" y="5028075"/>
              <a:ext cx="333963" cy="360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80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7175" y="5028075"/>
              <a:ext cx="333963" cy="360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81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002" y="5028075"/>
              <a:ext cx="333963" cy="360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82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4829" y="5028076"/>
              <a:ext cx="333963" cy="360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83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655" y="5028076"/>
              <a:ext cx="333963" cy="360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84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593" y="5122829"/>
              <a:ext cx="333963" cy="360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85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8420" y="5122829"/>
              <a:ext cx="333963" cy="360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86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7247" y="5122830"/>
              <a:ext cx="333963" cy="360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87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6073" y="5122830"/>
              <a:ext cx="333963" cy="360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88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4900" y="5122830"/>
              <a:ext cx="333963" cy="360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89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3726" y="5122830"/>
              <a:ext cx="333963" cy="360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5" name="Straight Connector 94"/>
            <p:cNvCxnSpPr/>
            <p:nvPr/>
          </p:nvCxnSpPr>
          <p:spPr bwMode="auto">
            <a:xfrm rot="5400000">
              <a:off x="1716881" y="4674395"/>
              <a:ext cx="434975" cy="2714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 bwMode="auto">
            <a:xfrm rot="5400000">
              <a:off x="1835150" y="4740275"/>
              <a:ext cx="417513" cy="157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 bwMode="auto">
            <a:xfrm rot="5400000">
              <a:off x="1904206" y="4809332"/>
              <a:ext cx="417513" cy="190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auto">
            <a:xfrm rot="16200000" flipH="1">
              <a:off x="1974056" y="4758532"/>
              <a:ext cx="417513" cy="1206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auto">
            <a:xfrm rot="16200000" flipH="1">
              <a:off x="2047081" y="4720432"/>
              <a:ext cx="434975" cy="1793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auto">
            <a:xfrm>
              <a:off x="2195513" y="4551363"/>
              <a:ext cx="325437" cy="476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96" name="Group 202"/>
            <p:cNvGrpSpPr>
              <a:grpSpLocks/>
            </p:cNvGrpSpPr>
            <p:nvPr/>
          </p:nvGrpSpPr>
          <p:grpSpPr bwMode="auto">
            <a:xfrm>
              <a:off x="1921647" y="4375407"/>
              <a:ext cx="431843" cy="327679"/>
              <a:chOff x="1981225" y="685571"/>
              <a:chExt cx="1446975" cy="1492308"/>
            </a:xfrm>
          </p:grpSpPr>
          <p:sp>
            <p:nvSpPr>
              <p:cNvPr id="102" name="Cube 101"/>
              <p:cNvSpPr/>
              <p:nvPr/>
            </p:nvSpPr>
            <p:spPr>
              <a:xfrm>
                <a:off x="1978638" y="684401"/>
                <a:ext cx="1452152" cy="1496562"/>
              </a:xfrm>
              <a:prstGeom prst="cube">
                <a:avLst>
                  <a:gd name="adj" fmla="val 8788"/>
                </a:avLst>
              </a:prstGeom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8656" name="Group 204"/>
              <p:cNvGrpSpPr>
                <a:grpSpLocks/>
              </p:cNvGrpSpPr>
              <p:nvPr/>
            </p:nvGrpSpPr>
            <p:grpSpPr bwMode="auto">
              <a:xfrm>
                <a:off x="2057658" y="836651"/>
                <a:ext cx="1188676" cy="1294977"/>
                <a:chOff x="2286521" y="1063964"/>
                <a:chExt cx="2360169" cy="2366038"/>
              </a:xfrm>
            </p:grpSpPr>
            <p:cxnSp>
              <p:nvCxnSpPr>
                <p:cNvPr id="104" name="Straight Arrow Connector 103"/>
                <p:cNvCxnSpPr>
                  <a:stCxn id="112" idx="7"/>
                </p:cNvCxnSpPr>
                <p:nvPr/>
              </p:nvCxnSpPr>
              <p:spPr>
                <a:xfrm rot="5400000" flipH="1" flipV="1">
                  <a:off x="3861575" y="1324901"/>
                  <a:ext cx="528377" cy="612571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/>
                <p:cNvCxnSpPr/>
                <p:nvPr/>
              </p:nvCxnSpPr>
              <p:spPr>
                <a:xfrm rot="16200000" flipV="1">
                  <a:off x="2546659" y="1319627"/>
                  <a:ext cx="528377" cy="623129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/>
                <p:cNvCxnSpPr/>
                <p:nvPr/>
              </p:nvCxnSpPr>
              <p:spPr>
                <a:xfrm rot="5400000">
                  <a:off x="2540053" y="2475457"/>
                  <a:ext cx="541582" cy="623129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/>
                <p:nvPr/>
              </p:nvCxnSpPr>
              <p:spPr>
                <a:xfrm rot="16200000" flipH="1">
                  <a:off x="3854968" y="2546775"/>
                  <a:ext cx="541590" cy="612571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/>
                <p:cNvCxnSpPr>
                  <a:stCxn id="112" idx="6"/>
                </p:cNvCxnSpPr>
                <p:nvPr/>
              </p:nvCxnSpPr>
              <p:spPr>
                <a:xfrm>
                  <a:off x="3967337" y="2252038"/>
                  <a:ext cx="697063" cy="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H="1">
                  <a:off x="2266928" y="2212406"/>
                  <a:ext cx="697063" cy="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/>
                <p:cNvCxnSpPr/>
                <p:nvPr/>
              </p:nvCxnSpPr>
              <p:spPr>
                <a:xfrm rot="5400000" flipH="1">
                  <a:off x="3085255" y="1406635"/>
                  <a:ext cx="686890" cy="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/>
                <p:nvPr/>
              </p:nvCxnSpPr>
              <p:spPr>
                <a:xfrm rot="16200000" flipH="1" flipV="1">
                  <a:off x="3085255" y="3110646"/>
                  <a:ext cx="686890" cy="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Oval 111"/>
                <p:cNvSpPr/>
                <p:nvPr/>
              </p:nvSpPr>
              <p:spPr>
                <a:xfrm>
                  <a:off x="2963991" y="1750080"/>
                  <a:ext cx="1003345" cy="1017121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18497" name="Group 247"/>
            <p:cNvGrpSpPr>
              <a:grpSpLocks/>
            </p:cNvGrpSpPr>
            <p:nvPr/>
          </p:nvGrpSpPr>
          <p:grpSpPr bwMode="auto">
            <a:xfrm>
              <a:off x="2064808" y="3676043"/>
              <a:ext cx="1639273" cy="1803587"/>
              <a:chOff x="-1141546" y="1865825"/>
              <a:chExt cx="3309002" cy="4230163"/>
            </a:xfrm>
          </p:grpSpPr>
          <p:grpSp>
            <p:nvGrpSpPr>
              <p:cNvPr id="18587" name="Group 248"/>
              <p:cNvGrpSpPr>
                <a:grpSpLocks/>
              </p:cNvGrpSpPr>
              <p:nvPr/>
            </p:nvGrpSpPr>
            <p:grpSpPr bwMode="auto">
              <a:xfrm>
                <a:off x="1295747" y="3059925"/>
                <a:ext cx="871709" cy="768543"/>
                <a:chOff x="1981775" y="684380"/>
                <a:chExt cx="1447225" cy="1492635"/>
              </a:xfrm>
            </p:grpSpPr>
            <p:sp>
              <p:nvSpPr>
                <p:cNvPr id="204" name="Cube 203"/>
                <p:cNvSpPr/>
                <p:nvPr/>
              </p:nvSpPr>
              <p:spPr>
                <a:xfrm>
                  <a:off x="1980434" y="696501"/>
                  <a:ext cx="1447081" cy="1482427"/>
                </a:xfrm>
                <a:prstGeom prst="cube">
                  <a:avLst>
                    <a:gd name="adj" fmla="val 8788"/>
                  </a:avLst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grpSp>
              <p:nvGrpSpPr>
                <p:cNvPr id="18645" name="Group 306"/>
                <p:cNvGrpSpPr>
                  <a:grpSpLocks/>
                </p:cNvGrpSpPr>
                <p:nvPr/>
              </p:nvGrpSpPr>
              <p:grpSpPr bwMode="auto">
                <a:xfrm>
                  <a:off x="2058222" y="835496"/>
                  <a:ext cx="1188889" cy="1295263"/>
                  <a:chOff x="2287635" y="1061850"/>
                  <a:chExt cx="2360585" cy="2366544"/>
                </a:xfrm>
              </p:grpSpPr>
              <p:cxnSp>
                <p:nvCxnSpPr>
                  <p:cNvPr id="206" name="Straight Arrow Connector 205"/>
                  <p:cNvCxnSpPr>
                    <a:stCxn id="214" idx="7"/>
                  </p:cNvCxnSpPr>
                  <p:nvPr/>
                </p:nvCxnSpPr>
                <p:spPr>
                  <a:xfrm rot="5400000" flipH="1" flipV="1">
                    <a:off x="3849573" y="1352416"/>
                    <a:ext cx="528488" cy="602115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Arrow Connector 206"/>
                  <p:cNvCxnSpPr/>
                  <p:nvPr/>
                </p:nvCxnSpPr>
                <p:spPr>
                  <a:xfrm rot="16200000" flipV="1">
                    <a:off x="2544998" y="1347132"/>
                    <a:ext cx="528488" cy="612675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Arrow Connector 207"/>
                  <p:cNvCxnSpPr/>
                  <p:nvPr/>
                </p:nvCxnSpPr>
                <p:spPr>
                  <a:xfrm rot="5400000">
                    <a:off x="2544998" y="2496597"/>
                    <a:ext cx="528488" cy="612675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Arrow Connector 208"/>
                  <p:cNvCxnSpPr/>
                  <p:nvPr/>
                </p:nvCxnSpPr>
                <p:spPr>
                  <a:xfrm rot="16200000" flipH="1">
                    <a:off x="3849573" y="2554730"/>
                    <a:ext cx="528488" cy="602115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Arrow Connector 209"/>
                  <p:cNvCxnSpPr>
                    <a:stCxn id="214" idx="6"/>
                  </p:cNvCxnSpPr>
                  <p:nvPr/>
                </p:nvCxnSpPr>
                <p:spPr>
                  <a:xfrm>
                    <a:off x="3960646" y="2261235"/>
                    <a:ext cx="686622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Arrow Connector 210"/>
                  <p:cNvCxnSpPr/>
                  <p:nvPr/>
                </p:nvCxnSpPr>
                <p:spPr>
                  <a:xfrm flipH="1">
                    <a:off x="2270507" y="2234810"/>
                    <a:ext cx="697182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Arrow Connector 211"/>
                  <p:cNvCxnSpPr/>
                  <p:nvPr/>
                </p:nvCxnSpPr>
                <p:spPr>
                  <a:xfrm rot="5400000" flipH="1">
                    <a:off x="3083684" y="1423586"/>
                    <a:ext cx="687034" cy="1056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Arrow Connector 212"/>
                  <p:cNvCxnSpPr/>
                  <p:nvPr/>
                </p:nvCxnSpPr>
                <p:spPr>
                  <a:xfrm rot="16200000" flipH="1" flipV="1">
                    <a:off x="3088961" y="3106815"/>
                    <a:ext cx="687034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4" name="Oval 213"/>
                  <p:cNvSpPr/>
                  <p:nvPr/>
                </p:nvSpPr>
                <p:spPr>
                  <a:xfrm>
                    <a:off x="2967690" y="1772387"/>
                    <a:ext cx="992957" cy="990911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</p:grpSp>
          <p:grpSp>
            <p:nvGrpSpPr>
              <p:cNvPr id="18588" name="Group 249"/>
              <p:cNvGrpSpPr>
                <a:grpSpLocks/>
              </p:cNvGrpSpPr>
              <p:nvPr/>
            </p:nvGrpSpPr>
            <p:grpSpPr bwMode="auto">
              <a:xfrm>
                <a:off x="1067102" y="3206012"/>
                <a:ext cx="871709" cy="768543"/>
                <a:chOff x="1981700" y="684409"/>
                <a:chExt cx="1447225" cy="1492635"/>
              </a:xfrm>
            </p:grpSpPr>
            <p:sp>
              <p:nvSpPr>
                <p:cNvPr id="193" name="Cube 192"/>
                <p:cNvSpPr/>
                <p:nvPr/>
              </p:nvSpPr>
              <p:spPr>
                <a:xfrm>
                  <a:off x="1982226" y="687598"/>
                  <a:ext cx="1447081" cy="1489656"/>
                </a:xfrm>
                <a:prstGeom prst="cube">
                  <a:avLst>
                    <a:gd name="adj" fmla="val 8788"/>
                  </a:avLst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grpSp>
              <p:nvGrpSpPr>
                <p:cNvPr id="18634" name="Group 295"/>
                <p:cNvGrpSpPr>
                  <a:grpSpLocks/>
                </p:cNvGrpSpPr>
                <p:nvPr/>
              </p:nvGrpSpPr>
              <p:grpSpPr bwMode="auto">
                <a:xfrm>
                  <a:off x="2058148" y="835525"/>
                  <a:ext cx="1188889" cy="1295264"/>
                  <a:chOff x="2287487" y="1061903"/>
                  <a:chExt cx="2360585" cy="2366545"/>
                </a:xfrm>
              </p:grpSpPr>
              <p:cxnSp>
                <p:nvCxnSpPr>
                  <p:cNvPr id="195" name="Straight Arrow Connector 194"/>
                  <p:cNvCxnSpPr>
                    <a:stCxn id="203" idx="7"/>
                  </p:cNvCxnSpPr>
                  <p:nvPr/>
                </p:nvCxnSpPr>
                <p:spPr>
                  <a:xfrm rot="5400000" flipH="1" flipV="1">
                    <a:off x="3853131" y="1349364"/>
                    <a:ext cx="528488" cy="602109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Arrow Connector 195"/>
                  <p:cNvCxnSpPr/>
                  <p:nvPr/>
                </p:nvCxnSpPr>
                <p:spPr>
                  <a:xfrm rot="16200000" flipV="1">
                    <a:off x="2553833" y="1349365"/>
                    <a:ext cx="528488" cy="602115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Arrow Connector 196"/>
                  <p:cNvCxnSpPr/>
                  <p:nvPr/>
                </p:nvCxnSpPr>
                <p:spPr>
                  <a:xfrm rot="5400000">
                    <a:off x="2553833" y="2485614"/>
                    <a:ext cx="528488" cy="602115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Arrow Connector 197"/>
                  <p:cNvCxnSpPr/>
                  <p:nvPr/>
                </p:nvCxnSpPr>
                <p:spPr>
                  <a:xfrm rot="16200000" flipH="1">
                    <a:off x="3853131" y="2538462"/>
                    <a:ext cx="528488" cy="602109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Arrow Connector 198"/>
                  <p:cNvCxnSpPr>
                    <a:stCxn id="203" idx="6"/>
                  </p:cNvCxnSpPr>
                  <p:nvPr/>
                </p:nvCxnSpPr>
                <p:spPr>
                  <a:xfrm>
                    <a:off x="3964205" y="2244967"/>
                    <a:ext cx="686616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Arrow Connector 199"/>
                  <p:cNvCxnSpPr/>
                  <p:nvPr/>
                </p:nvCxnSpPr>
                <p:spPr>
                  <a:xfrm flipH="1">
                    <a:off x="2284626" y="2218543"/>
                    <a:ext cx="686622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Arrow Connector 200"/>
                  <p:cNvCxnSpPr/>
                  <p:nvPr/>
                </p:nvCxnSpPr>
                <p:spPr>
                  <a:xfrm rot="5400000" flipH="1">
                    <a:off x="3087236" y="1420527"/>
                    <a:ext cx="687035" cy="10567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Arrow Connector 201"/>
                  <p:cNvCxnSpPr/>
                  <p:nvPr/>
                </p:nvCxnSpPr>
                <p:spPr>
                  <a:xfrm rot="16200000" flipH="1" flipV="1">
                    <a:off x="3092519" y="3090548"/>
                    <a:ext cx="687035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3" name="Oval 202"/>
                  <p:cNvSpPr/>
                  <p:nvPr/>
                </p:nvSpPr>
                <p:spPr>
                  <a:xfrm>
                    <a:off x="2971248" y="1769328"/>
                    <a:ext cx="992957" cy="97770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</p:grpSp>
          <p:grpSp>
            <p:nvGrpSpPr>
              <p:cNvPr id="18589" name="Group 250"/>
              <p:cNvGrpSpPr>
                <a:grpSpLocks/>
              </p:cNvGrpSpPr>
              <p:nvPr/>
            </p:nvGrpSpPr>
            <p:grpSpPr bwMode="auto">
              <a:xfrm>
                <a:off x="838456" y="3352099"/>
                <a:ext cx="871709" cy="768543"/>
                <a:chOff x="1981625" y="684438"/>
                <a:chExt cx="1447225" cy="1492635"/>
              </a:xfrm>
            </p:grpSpPr>
            <p:sp>
              <p:nvSpPr>
                <p:cNvPr id="182" name="Cube 181"/>
                <p:cNvSpPr/>
                <p:nvPr/>
              </p:nvSpPr>
              <p:spPr>
                <a:xfrm>
                  <a:off x="1984025" y="685928"/>
                  <a:ext cx="1436441" cy="1504119"/>
                </a:xfrm>
                <a:prstGeom prst="cube">
                  <a:avLst>
                    <a:gd name="adj" fmla="val 8788"/>
                  </a:avLst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grpSp>
              <p:nvGrpSpPr>
                <p:cNvPr id="18623" name="Group 284"/>
                <p:cNvGrpSpPr>
                  <a:grpSpLocks/>
                </p:cNvGrpSpPr>
                <p:nvPr/>
              </p:nvGrpSpPr>
              <p:grpSpPr bwMode="auto">
                <a:xfrm>
                  <a:off x="2058072" y="835555"/>
                  <a:ext cx="1188889" cy="1295261"/>
                  <a:chOff x="2287339" y="1061956"/>
                  <a:chExt cx="2360584" cy="2366545"/>
                </a:xfrm>
              </p:grpSpPr>
              <p:cxnSp>
                <p:nvCxnSpPr>
                  <p:cNvPr id="184" name="Straight Arrow Connector 183"/>
                  <p:cNvCxnSpPr>
                    <a:stCxn id="192" idx="7"/>
                  </p:cNvCxnSpPr>
                  <p:nvPr/>
                </p:nvCxnSpPr>
                <p:spPr>
                  <a:xfrm rot="5400000" flipH="1" flipV="1">
                    <a:off x="3839533" y="1339707"/>
                    <a:ext cx="541698" cy="602108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Arrow Connector 184"/>
                  <p:cNvCxnSpPr/>
                  <p:nvPr/>
                </p:nvCxnSpPr>
                <p:spPr>
                  <a:xfrm rot="16200000" flipV="1">
                    <a:off x="2550803" y="1339707"/>
                    <a:ext cx="541698" cy="602108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Arrow Connector 185"/>
                  <p:cNvCxnSpPr/>
                  <p:nvPr/>
                </p:nvCxnSpPr>
                <p:spPr>
                  <a:xfrm rot="5400000">
                    <a:off x="2557411" y="2495776"/>
                    <a:ext cx="528490" cy="602108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Arrow Connector 186"/>
                  <p:cNvCxnSpPr/>
                  <p:nvPr/>
                </p:nvCxnSpPr>
                <p:spPr>
                  <a:xfrm rot="16200000" flipH="1">
                    <a:off x="3839533" y="2555234"/>
                    <a:ext cx="541698" cy="602108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Arrow Connector 187"/>
                  <p:cNvCxnSpPr>
                    <a:stCxn id="192" idx="6"/>
                  </p:cNvCxnSpPr>
                  <p:nvPr/>
                </p:nvCxnSpPr>
                <p:spPr>
                  <a:xfrm>
                    <a:off x="3957215" y="2268345"/>
                    <a:ext cx="686615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Arrow Connector 188"/>
                  <p:cNvCxnSpPr/>
                  <p:nvPr/>
                </p:nvCxnSpPr>
                <p:spPr>
                  <a:xfrm flipH="1">
                    <a:off x="2288204" y="2228704"/>
                    <a:ext cx="686615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Arrow Connector 189"/>
                  <p:cNvCxnSpPr/>
                  <p:nvPr/>
                </p:nvCxnSpPr>
                <p:spPr>
                  <a:xfrm rot="5400000" flipH="1">
                    <a:off x="3078921" y="1416153"/>
                    <a:ext cx="700253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Arrow Connector 190"/>
                  <p:cNvCxnSpPr/>
                  <p:nvPr/>
                </p:nvCxnSpPr>
                <p:spPr>
                  <a:xfrm rot="16200000" flipH="1" flipV="1">
                    <a:off x="3085529" y="3113929"/>
                    <a:ext cx="687037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2" name="Oval 191"/>
                  <p:cNvSpPr/>
                  <p:nvPr/>
                </p:nvSpPr>
                <p:spPr>
                  <a:xfrm>
                    <a:off x="2974819" y="1766279"/>
                    <a:ext cx="982396" cy="1004131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</p:grpSp>
          <p:cxnSp>
            <p:nvCxnSpPr>
              <p:cNvPr id="150" name="Straight Connector 149"/>
              <p:cNvCxnSpPr>
                <a:stCxn id="171" idx="0"/>
              </p:cNvCxnSpPr>
              <p:nvPr/>
            </p:nvCxnSpPr>
            <p:spPr>
              <a:xfrm rot="16200000" flipV="1">
                <a:off x="-845533" y="1572305"/>
                <a:ext cx="1630827" cy="2220713"/>
              </a:xfrm>
              <a:prstGeom prst="line">
                <a:avLst/>
              </a:prstGeom>
              <a:ln w="76200" cap="flat" cmpd="dbl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>
                <a:stCxn id="181" idx="7"/>
                <a:endCxn id="295" idx="4"/>
              </p:cNvCxnSpPr>
              <p:nvPr/>
            </p:nvCxnSpPr>
            <p:spPr>
              <a:xfrm rot="5400000" flipH="1" flipV="1">
                <a:off x="528095" y="2524865"/>
                <a:ext cx="1876568" cy="695376"/>
              </a:xfrm>
              <a:prstGeom prst="line">
                <a:avLst/>
              </a:prstGeom>
              <a:ln w="76200" cap="flat" cmpd="dbl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592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587" y="5029196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93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0770" y="5029197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94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0954" y="5029198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95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1138" y="5029198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96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1322" y="5029199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97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1505" y="5029200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98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5251386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99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185" y="5251387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00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369" y="5251388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01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0552" y="5251389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02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0736" y="5251390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03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00919" y="5251390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64" name="Straight Connector 163"/>
              <p:cNvCxnSpPr>
                <a:stCxn id="181" idx="3"/>
              </p:cNvCxnSpPr>
              <p:nvPr/>
            </p:nvCxnSpPr>
            <p:spPr>
              <a:xfrm rot="5400000">
                <a:off x="124973" y="4246152"/>
                <a:ext cx="1016475" cy="54796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>
                <a:stCxn id="181" idx="4"/>
              </p:cNvCxnSpPr>
              <p:nvPr/>
            </p:nvCxnSpPr>
            <p:spPr>
              <a:xfrm rot="5400000">
                <a:off x="364700" y="4380129"/>
                <a:ext cx="979242" cy="31724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>
                <a:stCxn id="181" idx="4"/>
              </p:cNvCxnSpPr>
              <p:nvPr/>
            </p:nvCxnSpPr>
            <p:spPr>
              <a:xfrm rot="5400000">
                <a:off x="505698" y="4521127"/>
                <a:ext cx="979242" cy="352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>
                <a:stCxn id="181" idx="4"/>
              </p:cNvCxnSpPr>
              <p:nvPr/>
            </p:nvCxnSpPr>
            <p:spPr>
              <a:xfrm rot="16200000" flipH="1">
                <a:off x="645093" y="4416983"/>
                <a:ext cx="979242" cy="24354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>
                <a:stCxn id="181" idx="5"/>
              </p:cNvCxnSpPr>
              <p:nvPr/>
            </p:nvCxnSpPr>
            <p:spPr>
              <a:xfrm rot="16200000" flipH="1">
                <a:off x="791508" y="4339081"/>
                <a:ext cx="1016475" cy="36210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>
                <a:stCxn id="181" idx="6"/>
              </p:cNvCxnSpPr>
              <p:nvPr/>
            </p:nvCxnSpPr>
            <p:spPr>
              <a:xfrm>
                <a:off x="1163554" y="3911368"/>
                <a:ext cx="653717" cy="111700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610" name="Group 271"/>
              <p:cNvGrpSpPr>
                <a:grpSpLocks/>
              </p:cNvGrpSpPr>
              <p:nvPr/>
            </p:nvGrpSpPr>
            <p:grpSpPr bwMode="auto">
              <a:xfrm>
                <a:off x="609812" y="3498185"/>
                <a:ext cx="871709" cy="768543"/>
                <a:chOff x="1981552" y="684465"/>
                <a:chExt cx="1447225" cy="1492635"/>
              </a:xfrm>
            </p:grpSpPr>
            <p:sp>
              <p:nvSpPr>
                <p:cNvPr id="171" name="Cube 170"/>
                <p:cNvSpPr/>
                <p:nvPr/>
              </p:nvSpPr>
              <p:spPr>
                <a:xfrm>
                  <a:off x="1980500" y="684251"/>
                  <a:ext cx="1447081" cy="1504119"/>
                </a:xfrm>
                <a:prstGeom prst="cube">
                  <a:avLst>
                    <a:gd name="adj" fmla="val 8788"/>
                  </a:avLst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grpSp>
              <p:nvGrpSpPr>
                <p:cNvPr id="18612" name="Group 273"/>
                <p:cNvGrpSpPr>
                  <a:grpSpLocks/>
                </p:cNvGrpSpPr>
                <p:nvPr/>
              </p:nvGrpSpPr>
              <p:grpSpPr bwMode="auto">
                <a:xfrm>
                  <a:off x="2057999" y="835582"/>
                  <a:ext cx="1188889" cy="1295264"/>
                  <a:chOff x="2287194" y="1062006"/>
                  <a:chExt cx="2360584" cy="2366545"/>
                </a:xfrm>
              </p:grpSpPr>
              <p:cxnSp>
                <p:nvCxnSpPr>
                  <p:cNvPr id="173" name="Straight Arrow Connector 172"/>
                  <p:cNvCxnSpPr>
                    <a:stCxn id="181" idx="7"/>
                  </p:cNvCxnSpPr>
                  <p:nvPr/>
                </p:nvCxnSpPr>
                <p:spPr>
                  <a:xfrm rot="5400000" flipH="1" flipV="1">
                    <a:off x="3849703" y="1330035"/>
                    <a:ext cx="528488" cy="602115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Arrow Connector 173"/>
                  <p:cNvCxnSpPr/>
                  <p:nvPr/>
                </p:nvCxnSpPr>
                <p:spPr>
                  <a:xfrm rot="16200000" flipV="1">
                    <a:off x="2545129" y="1324750"/>
                    <a:ext cx="528488" cy="612675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Arrow Connector 174"/>
                  <p:cNvCxnSpPr/>
                  <p:nvPr/>
                </p:nvCxnSpPr>
                <p:spPr>
                  <a:xfrm rot="5400000">
                    <a:off x="2545129" y="2487424"/>
                    <a:ext cx="528488" cy="612675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Arrow Connector 175"/>
                  <p:cNvCxnSpPr/>
                  <p:nvPr/>
                </p:nvCxnSpPr>
                <p:spPr>
                  <a:xfrm rot="16200000" flipH="1">
                    <a:off x="3843095" y="2552165"/>
                    <a:ext cx="541705" cy="602115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Arrow Connector 176"/>
                  <p:cNvCxnSpPr>
                    <a:stCxn id="181" idx="6"/>
                  </p:cNvCxnSpPr>
                  <p:nvPr/>
                </p:nvCxnSpPr>
                <p:spPr>
                  <a:xfrm>
                    <a:off x="3960777" y="2265278"/>
                    <a:ext cx="686622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Arrow Connector 177"/>
                  <p:cNvCxnSpPr/>
                  <p:nvPr/>
                </p:nvCxnSpPr>
                <p:spPr>
                  <a:xfrm flipH="1">
                    <a:off x="2270639" y="2225645"/>
                    <a:ext cx="697182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Arrow Connector 178"/>
                  <p:cNvCxnSpPr/>
                  <p:nvPr/>
                </p:nvCxnSpPr>
                <p:spPr>
                  <a:xfrm rot="5400000" flipH="1">
                    <a:off x="3083815" y="1401205"/>
                    <a:ext cx="687035" cy="1056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Arrow Connector 179"/>
                  <p:cNvCxnSpPr/>
                  <p:nvPr/>
                </p:nvCxnSpPr>
                <p:spPr>
                  <a:xfrm rot="16200000" flipH="1" flipV="1">
                    <a:off x="3089091" y="3110859"/>
                    <a:ext cx="687035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1" name="Oval 180"/>
                  <p:cNvSpPr/>
                  <p:nvPr/>
                </p:nvSpPr>
                <p:spPr>
                  <a:xfrm>
                    <a:off x="2967821" y="1750006"/>
                    <a:ext cx="992956" cy="10173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</p:grpSp>
        </p:grpSp>
        <p:grpSp>
          <p:nvGrpSpPr>
            <p:cNvPr id="18498" name="Group 316"/>
            <p:cNvGrpSpPr>
              <a:grpSpLocks/>
            </p:cNvGrpSpPr>
            <p:nvPr/>
          </p:nvGrpSpPr>
          <p:grpSpPr bwMode="auto">
            <a:xfrm>
              <a:off x="2098632" y="3604956"/>
              <a:ext cx="2616229" cy="1871289"/>
              <a:chOff x="-3111322" y="1707095"/>
              <a:chExt cx="5278777" cy="4388893"/>
            </a:xfrm>
          </p:grpSpPr>
          <p:grpSp>
            <p:nvGrpSpPr>
              <p:cNvPr id="18519" name="Group 317"/>
              <p:cNvGrpSpPr>
                <a:grpSpLocks/>
              </p:cNvGrpSpPr>
              <p:nvPr/>
            </p:nvGrpSpPr>
            <p:grpSpPr bwMode="auto">
              <a:xfrm>
                <a:off x="1296123" y="3059967"/>
                <a:ext cx="871332" cy="768533"/>
                <a:chOff x="1982400" y="684462"/>
                <a:chExt cx="1446600" cy="1492615"/>
              </a:xfrm>
            </p:grpSpPr>
            <p:sp>
              <p:nvSpPr>
                <p:cNvPr id="273" name="Cube 272"/>
                <p:cNvSpPr/>
                <p:nvPr/>
              </p:nvSpPr>
              <p:spPr>
                <a:xfrm>
                  <a:off x="1982591" y="683077"/>
                  <a:ext cx="1446456" cy="1496869"/>
                </a:xfrm>
                <a:prstGeom prst="cube">
                  <a:avLst>
                    <a:gd name="adj" fmla="val 8788"/>
                  </a:avLst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grpSp>
              <p:nvGrpSpPr>
                <p:cNvPr id="18577" name="Group 375"/>
                <p:cNvGrpSpPr>
                  <a:grpSpLocks/>
                </p:cNvGrpSpPr>
                <p:nvPr/>
              </p:nvGrpSpPr>
              <p:grpSpPr bwMode="auto">
                <a:xfrm>
                  <a:off x="2058815" y="835572"/>
                  <a:ext cx="1188373" cy="1295247"/>
                  <a:chOff x="2288814" y="1061990"/>
                  <a:chExt cx="2359561" cy="2366518"/>
                </a:xfrm>
              </p:grpSpPr>
              <p:cxnSp>
                <p:nvCxnSpPr>
                  <p:cNvPr id="275" name="Straight Arrow Connector 274"/>
                  <p:cNvCxnSpPr>
                    <a:stCxn id="283" idx="7"/>
                  </p:cNvCxnSpPr>
                  <p:nvPr/>
                </p:nvCxnSpPr>
                <p:spPr>
                  <a:xfrm rot="5400000" flipH="1" flipV="1">
                    <a:off x="3853007" y="1328010"/>
                    <a:ext cx="528482" cy="601849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Arrow Connector 275"/>
                  <p:cNvCxnSpPr/>
                  <p:nvPr/>
                </p:nvCxnSpPr>
                <p:spPr>
                  <a:xfrm rot="16200000" flipV="1">
                    <a:off x="2554270" y="1328011"/>
                    <a:ext cx="528482" cy="601856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Arrow Connector 276"/>
                  <p:cNvCxnSpPr/>
                  <p:nvPr/>
                </p:nvCxnSpPr>
                <p:spPr>
                  <a:xfrm rot="5400000">
                    <a:off x="2547662" y="2484072"/>
                    <a:ext cx="541690" cy="601856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Arrow Connector 277"/>
                  <p:cNvCxnSpPr/>
                  <p:nvPr/>
                </p:nvCxnSpPr>
                <p:spPr>
                  <a:xfrm rot="16200000" flipH="1">
                    <a:off x="3839792" y="2543527"/>
                    <a:ext cx="554906" cy="601849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Straight Arrow Connector 278"/>
                  <p:cNvCxnSpPr>
                    <a:stCxn id="283" idx="6"/>
                  </p:cNvCxnSpPr>
                  <p:nvPr/>
                </p:nvCxnSpPr>
                <p:spPr>
                  <a:xfrm>
                    <a:off x="3964144" y="2249910"/>
                    <a:ext cx="686320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Straight Arrow Connector 279"/>
                  <p:cNvCxnSpPr/>
                  <p:nvPr/>
                </p:nvCxnSpPr>
                <p:spPr>
                  <a:xfrm flipH="1">
                    <a:off x="2285289" y="2210269"/>
                    <a:ext cx="686326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Straight Arrow Connector 280"/>
                  <p:cNvCxnSpPr/>
                  <p:nvPr/>
                </p:nvCxnSpPr>
                <p:spPr>
                  <a:xfrm rot="5400000" flipH="1">
                    <a:off x="3087409" y="1399057"/>
                    <a:ext cx="687027" cy="10562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Arrow Connector 281"/>
                  <p:cNvCxnSpPr/>
                  <p:nvPr/>
                </p:nvCxnSpPr>
                <p:spPr>
                  <a:xfrm rot="16200000" flipH="1" flipV="1">
                    <a:off x="3092690" y="3108689"/>
                    <a:ext cx="687027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3" name="Oval 282"/>
                  <p:cNvSpPr/>
                  <p:nvPr/>
                </p:nvSpPr>
                <p:spPr>
                  <a:xfrm>
                    <a:off x="2971615" y="1747852"/>
                    <a:ext cx="992529" cy="1017324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</p:grpSp>
          <p:grpSp>
            <p:nvGrpSpPr>
              <p:cNvPr id="18520" name="Group 318"/>
              <p:cNvGrpSpPr>
                <a:grpSpLocks/>
              </p:cNvGrpSpPr>
              <p:nvPr/>
            </p:nvGrpSpPr>
            <p:grpSpPr bwMode="auto">
              <a:xfrm>
                <a:off x="1067577" y="3206051"/>
                <a:ext cx="871332" cy="768533"/>
                <a:chOff x="1982490" y="684485"/>
                <a:chExt cx="1446600" cy="1492615"/>
              </a:xfrm>
            </p:grpSpPr>
            <p:sp>
              <p:nvSpPr>
                <p:cNvPr id="262" name="Cube 261"/>
                <p:cNvSpPr/>
                <p:nvPr/>
              </p:nvSpPr>
              <p:spPr>
                <a:xfrm>
                  <a:off x="1984553" y="695864"/>
                  <a:ext cx="1446456" cy="1482402"/>
                </a:xfrm>
                <a:prstGeom prst="cube">
                  <a:avLst>
                    <a:gd name="adj" fmla="val 8788"/>
                  </a:avLst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grpSp>
              <p:nvGrpSpPr>
                <p:cNvPr id="18566" name="Group 364"/>
                <p:cNvGrpSpPr>
                  <a:grpSpLocks/>
                </p:cNvGrpSpPr>
                <p:nvPr/>
              </p:nvGrpSpPr>
              <p:grpSpPr bwMode="auto">
                <a:xfrm>
                  <a:off x="2058904" y="835596"/>
                  <a:ext cx="1188373" cy="1295245"/>
                  <a:chOff x="2288992" y="1062032"/>
                  <a:chExt cx="2359561" cy="2366519"/>
                </a:xfrm>
              </p:grpSpPr>
              <p:cxnSp>
                <p:nvCxnSpPr>
                  <p:cNvPr id="264" name="Straight Arrow Connector 263"/>
                  <p:cNvCxnSpPr>
                    <a:stCxn id="272" idx="7"/>
                  </p:cNvCxnSpPr>
                  <p:nvPr/>
                </p:nvCxnSpPr>
                <p:spPr>
                  <a:xfrm rot="5400000" flipH="1" flipV="1">
                    <a:off x="3856903" y="1351373"/>
                    <a:ext cx="528482" cy="601856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Straight Arrow Connector 264"/>
                  <p:cNvCxnSpPr/>
                  <p:nvPr/>
                </p:nvCxnSpPr>
                <p:spPr>
                  <a:xfrm rot="16200000" flipV="1">
                    <a:off x="2558172" y="1351372"/>
                    <a:ext cx="528482" cy="601849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Arrow Connector 265"/>
                  <p:cNvCxnSpPr/>
                  <p:nvPr/>
                </p:nvCxnSpPr>
                <p:spPr>
                  <a:xfrm rot="5400000">
                    <a:off x="2558172" y="2500817"/>
                    <a:ext cx="528482" cy="601849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Arrow Connector 266"/>
                  <p:cNvCxnSpPr/>
                  <p:nvPr/>
                </p:nvCxnSpPr>
                <p:spPr>
                  <a:xfrm rot="16200000" flipH="1">
                    <a:off x="3856903" y="2553666"/>
                    <a:ext cx="528482" cy="601856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Arrow Connector 267"/>
                  <p:cNvCxnSpPr>
                    <a:stCxn id="272" idx="6"/>
                  </p:cNvCxnSpPr>
                  <p:nvPr/>
                </p:nvCxnSpPr>
                <p:spPr>
                  <a:xfrm>
                    <a:off x="3968040" y="2260056"/>
                    <a:ext cx="696882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Arrow Connector 268"/>
                  <p:cNvCxnSpPr/>
                  <p:nvPr/>
                </p:nvCxnSpPr>
                <p:spPr>
                  <a:xfrm flipH="1">
                    <a:off x="2289192" y="2233632"/>
                    <a:ext cx="686320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Arrow Connector 269"/>
                  <p:cNvCxnSpPr/>
                  <p:nvPr/>
                </p:nvCxnSpPr>
                <p:spPr>
                  <a:xfrm rot="5400000" flipH="1">
                    <a:off x="3091311" y="1422410"/>
                    <a:ext cx="687027" cy="10555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Arrow Connector 270"/>
                  <p:cNvCxnSpPr/>
                  <p:nvPr/>
                </p:nvCxnSpPr>
                <p:spPr>
                  <a:xfrm rot="16200000" flipH="1" flipV="1">
                    <a:off x="3096586" y="3105627"/>
                    <a:ext cx="687027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2" name="Oval 271"/>
                  <p:cNvSpPr/>
                  <p:nvPr/>
                </p:nvSpPr>
                <p:spPr>
                  <a:xfrm>
                    <a:off x="2975511" y="1771205"/>
                    <a:ext cx="992529" cy="990909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</p:grpSp>
          <p:grpSp>
            <p:nvGrpSpPr>
              <p:cNvPr id="18521" name="Group 319"/>
              <p:cNvGrpSpPr>
                <a:grpSpLocks/>
              </p:cNvGrpSpPr>
              <p:nvPr/>
            </p:nvGrpSpPr>
            <p:grpSpPr bwMode="auto">
              <a:xfrm>
                <a:off x="837444" y="3352136"/>
                <a:ext cx="872919" cy="768533"/>
                <a:chOff x="1979945" y="684510"/>
                <a:chExt cx="1449234" cy="1492615"/>
              </a:xfrm>
            </p:grpSpPr>
            <p:sp>
              <p:nvSpPr>
                <p:cNvPr id="251" name="Cube 250"/>
                <p:cNvSpPr/>
                <p:nvPr/>
              </p:nvSpPr>
              <p:spPr>
                <a:xfrm>
                  <a:off x="1981191" y="686956"/>
                  <a:ext cx="1446454" cy="1489636"/>
                </a:xfrm>
                <a:prstGeom prst="cube">
                  <a:avLst>
                    <a:gd name="adj" fmla="val 8788"/>
                  </a:avLst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grpSp>
              <p:nvGrpSpPr>
                <p:cNvPr id="18555" name="Group 353"/>
                <p:cNvGrpSpPr>
                  <a:grpSpLocks/>
                </p:cNvGrpSpPr>
                <p:nvPr/>
              </p:nvGrpSpPr>
              <p:grpSpPr bwMode="auto">
                <a:xfrm>
                  <a:off x="2056358" y="835619"/>
                  <a:ext cx="1191008" cy="1295245"/>
                  <a:chOff x="2283937" y="1062080"/>
                  <a:chExt cx="2364794" cy="2366517"/>
                </a:xfrm>
              </p:grpSpPr>
              <p:cxnSp>
                <p:nvCxnSpPr>
                  <p:cNvPr id="253" name="Straight Arrow Connector 252"/>
                  <p:cNvCxnSpPr>
                    <a:stCxn id="261" idx="7"/>
                  </p:cNvCxnSpPr>
                  <p:nvPr/>
                </p:nvCxnSpPr>
                <p:spPr>
                  <a:xfrm rot="5400000" flipH="1" flipV="1">
                    <a:off x="3850219" y="1335109"/>
                    <a:ext cx="528482" cy="601854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Straight Arrow Connector 253"/>
                  <p:cNvCxnSpPr/>
                  <p:nvPr/>
                </p:nvCxnSpPr>
                <p:spPr>
                  <a:xfrm rot="16200000" flipV="1">
                    <a:off x="2551493" y="1335109"/>
                    <a:ext cx="528482" cy="601847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Straight Arrow Connector 254"/>
                  <p:cNvCxnSpPr/>
                  <p:nvPr/>
                </p:nvCxnSpPr>
                <p:spPr>
                  <a:xfrm rot="5400000">
                    <a:off x="2551493" y="2484553"/>
                    <a:ext cx="528482" cy="601847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Arrow Connector 255"/>
                  <p:cNvCxnSpPr/>
                  <p:nvPr/>
                </p:nvCxnSpPr>
                <p:spPr>
                  <a:xfrm rot="16200000" flipH="1">
                    <a:off x="3850219" y="2537402"/>
                    <a:ext cx="528482" cy="601854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Arrow Connector 256"/>
                  <p:cNvCxnSpPr>
                    <a:stCxn id="261" idx="6"/>
                  </p:cNvCxnSpPr>
                  <p:nvPr/>
                </p:nvCxnSpPr>
                <p:spPr>
                  <a:xfrm>
                    <a:off x="3961356" y="2243791"/>
                    <a:ext cx="686324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Straight Arrow Connector 257"/>
                  <p:cNvCxnSpPr/>
                  <p:nvPr/>
                </p:nvCxnSpPr>
                <p:spPr>
                  <a:xfrm flipH="1">
                    <a:off x="2282514" y="2217366"/>
                    <a:ext cx="686317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Straight Arrow Connector 258"/>
                  <p:cNvCxnSpPr/>
                  <p:nvPr/>
                </p:nvCxnSpPr>
                <p:spPr>
                  <a:xfrm rot="5400000" flipH="1">
                    <a:off x="3089904" y="1411427"/>
                    <a:ext cx="687026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Arrow Connector 259"/>
                  <p:cNvCxnSpPr/>
                  <p:nvPr/>
                </p:nvCxnSpPr>
                <p:spPr>
                  <a:xfrm rot="16200000" flipH="1" flipV="1">
                    <a:off x="3089904" y="3089362"/>
                    <a:ext cx="687026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1" name="Oval 260"/>
                  <p:cNvSpPr/>
                  <p:nvPr/>
                </p:nvSpPr>
                <p:spPr>
                  <a:xfrm>
                    <a:off x="2968831" y="1754941"/>
                    <a:ext cx="992525" cy="9909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</p:grpSp>
          <p:cxnSp>
            <p:nvCxnSpPr>
              <p:cNvPr id="219" name="Straight Connector 218"/>
              <p:cNvCxnSpPr>
                <a:stCxn id="240" idx="0"/>
                <a:endCxn id="295" idx="5"/>
              </p:cNvCxnSpPr>
              <p:nvPr/>
            </p:nvCxnSpPr>
            <p:spPr>
              <a:xfrm rot="16200000" flipV="1">
                <a:off x="-303403" y="2119973"/>
                <a:ext cx="1623358" cy="1133899"/>
              </a:xfrm>
              <a:prstGeom prst="line">
                <a:avLst/>
              </a:prstGeom>
              <a:ln w="76200" cap="flat" cmpd="dbl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>
                <a:stCxn id="250" idx="7"/>
              </p:cNvCxnSpPr>
              <p:nvPr/>
            </p:nvCxnSpPr>
            <p:spPr>
              <a:xfrm rot="16200000" flipV="1">
                <a:off x="-2047416" y="643878"/>
                <a:ext cx="2103663" cy="4231304"/>
              </a:xfrm>
              <a:prstGeom prst="line">
                <a:avLst/>
              </a:prstGeom>
              <a:ln w="76200" cap="flat" cmpd="dbl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524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587" y="5029196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25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0770" y="5029197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26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0954" y="5029198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27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1138" y="5029198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28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1322" y="5029199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29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1505" y="5029200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30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5251386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31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185" y="5251387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32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369" y="5251388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33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0552" y="5251389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34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0736" y="5251390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35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00919" y="5251390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33" name="Straight Connector 232"/>
              <p:cNvCxnSpPr>
                <a:stCxn id="250" idx="3"/>
              </p:cNvCxnSpPr>
              <p:nvPr/>
            </p:nvCxnSpPr>
            <p:spPr>
              <a:xfrm rot="5400000">
                <a:off x="126568" y="4246782"/>
                <a:ext cx="1016462" cy="5477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>
                <a:stCxn id="250" idx="4"/>
              </p:cNvCxnSpPr>
              <p:nvPr/>
            </p:nvCxnSpPr>
            <p:spPr>
              <a:xfrm rot="5400000">
                <a:off x="366197" y="4380714"/>
                <a:ext cx="979229" cy="31710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>
                <a:stCxn id="250" idx="4"/>
              </p:cNvCxnSpPr>
              <p:nvPr/>
            </p:nvCxnSpPr>
            <p:spPr>
              <a:xfrm rot="5400000">
                <a:off x="507133" y="4521650"/>
                <a:ext cx="979229" cy="3523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>
                <a:stCxn id="250" idx="4"/>
              </p:cNvCxnSpPr>
              <p:nvPr/>
            </p:nvCxnSpPr>
            <p:spPr>
              <a:xfrm rot="16200000" flipH="1">
                <a:off x="646468" y="4417549"/>
                <a:ext cx="979229" cy="24343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>
                <a:stCxn id="250" idx="5"/>
              </p:cNvCxnSpPr>
              <p:nvPr/>
            </p:nvCxnSpPr>
            <p:spPr>
              <a:xfrm rot="16200000" flipH="1">
                <a:off x="792814" y="4339673"/>
                <a:ext cx="1016462" cy="3619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>
                <a:stCxn id="250" idx="6"/>
              </p:cNvCxnSpPr>
              <p:nvPr/>
            </p:nvCxnSpPr>
            <p:spPr>
              <a:xfrm>
                <a:off x="1164912" y="3911891"/>
                <a:ext cx="653434" cy="111699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42" name="Group 340"/>
              <p:cNvGrpSpPr>
                <a:grpSpLocks/>
              </p:cNvGrpSpPr>
              <p:nvPr/>
            </p:nvGrpSpPr>
            <p:grpSpPr bwMode="auto">
              <a:xfrm>
                <a:off x="608899" y="3498221"/>
                <a:ext cx="872919" cy="768533"/>
                <a:chOff x="1980035" y="684535"/>
                <a:chExt cx="1449234" cy="1492615"/>
              </a:xfrm>
            </p:grpSpPr>
            <p:sp>
              <p:nvSpPr>
                <p:cNvPr id="240" name="Cube 239"/>
                <p:cNvSpPr/>
                <p:nvPr/>
              </p:nvSpPr>
              <p:spPr>
                <a:xfrm>
                  <a:off x="1977831" y="685277"/>
                  <a:ext cx="1451770" cy="1504098"/>
                </a:xfrm>
                <a:prstGeom prst="cube">
                  <a:avLst>
                    <a:gd name="adj" fmla="val 8788"/>
                  </a:avLst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grpSp>
              <p:nvGrpSpPr>
                <p:cNvPr id="18544" name="Group 342"/>
                <p:cNvGrpSpPr>
                  <a:grpSpLocks/>
                </p:cNvGrpSpPr>
                <p:nvPr/>
              </p:nvGrpSpPr>
              <p:grpSpPr bwMode="auto">
                <a:xfrm>
                  <a:off x="2056448" y="835646"/>
                  <a:ext cx="1191008" cy="1295244"/>
                  <a:chOff x="2284115" y="1062127"/>
                  <a:chExt cx="2364794" cy="2366516"/>
                </a:xfrm>
              </p:grpSpPr>
              <p:cxnSp>
                <p:nvCxnSpPr>
                  <p:cNvPr id="242" name="Straight Arrow Connector 241"/>
                  <p:cNvCxnSpPr>
                    <a:stCxn id="250" idx="7"/>
                  </p:cNvCxnSpPr>
                  <p:nvPr/>
                </p:nvCxnSpPr>
                <p:spPr>
                  <a:xfrm rot="5400000" flipH="1" flipV="1">
                    <a:off x="3847500" y="1338645"/>
                    <a:ext cx="541700" cy="601847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Straight Arrow Connector 242"/>
                  <p:cNvCxnSpPr/>
                  <p:nvPr/>
                </p:nvCxnSpPr>
                <p:spPr>
                  <a:xfrm rot="16200000" flipV="1">
                    <a:off x="2538211" y="1328082"/>
                    <a:ext cx="541700" cy="622971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Straight Arrow Connector 243"/>
                  <p:cNvCxnSpPr/>
                  <p:nvPr/>
                </p:nvCxnSpPr>
                <p:spPr>
                  <a:xfrm rot="5400000">
                    <a:off x="2544819" y="2484138"/>
                    <a:ext cx="528484" cy="622971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Straight Arrow Connector 244"/>
                  <p:cNvCxnSpPr/>
                  <p:nvPr/>
                </p:nvCxnSpPr>
                <p:spPr>
                  <a:xfrm rot="16200000" flipH="1">
                    <a:off x="3847500" y="2554157"/>
                    <a:ext cx="541700" cy="601847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Straight Arrow Connector 245"/>
                  <p:cNvCxnSpPr>
                    <a:stCxn id="250" idx="6"/>
                  </p:cNvCxnSpPr>
                  <p:nvPr/>
                </p:nvCxnSpPr>
                <p:spPr>
                  <a:xfrm>
                    <a:off x="3965246" y="2267144"/>
                    <a:ext cx="686317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Arrow Connector 246"/>
                  <p:cNvCxnSpPr/>
                  <p:nvPr/>
                </p:nvCxnSpPr>
                <p:spPr>
                  <a:xfrm flipH="1">
                    <a:off x="2265279" y="2227512"/>
                    <a:ext cx="696879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Straight Arrow Connector 247"/>
                  <p:cNvCxnSpPr/>
                  <p:nvPr/>
                </p:nvCxnSpPr>
                <p:spPr>
                  <a:xfrm rot="5400000" flipH="1">
                    <a:off x="3083230" y="1408363"/>
                    <a:ext cx="687029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Straight Arrow Connector 248"/>
                  <p:cNvCxnSpPr/>
                  <p:nvPr/>
                </p:nvCxnSpPr>
                <p:spPr>
                  <a:xfrm rot="16200000" flipH="1" flipV="1">
                    <a:off x="3083230" y="3112718"/>
                    <a:ext cx="687029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0" name="Oval 249"/>
                  <p:cNvSpPr/>
                  <p:nvPr/>
                </p:nvSpPr>
                <p:spPr>
                  <a:xfrm>
                    <a:off x="2962158" y="1751877"/>
                    <a:ext cx="1003087" cy="1017327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</p:grpSp>
        </p:grpSp>
        <p:sp>
          <p:nvSpPr>
            <p:cNvPr id="285" name="Cube 284"/>
            <p:cNvSpPr/>
            <p:nvPr/>
          </p:nvSpPr>
          <p:spPr bwMode="auto">
            <a:xfrm>
              <a:off x="3214688" y="3308350"/>
              <a:ext cx="679450" cy="552450"/>
            </a:xfrm>
            <a:prstGeom prst="cube">
              <a:avLst>
                <a:gd name="adj" fmla="val 8788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87" name="Straight Arrow Connector 286"/>
            <p:cNvCxnSpPr>
              <a:stCxn id="295" idx="7"/>
            </p:cNvCxnSpPr>
            <p:nvPr/>
          </p:nvCxnSpPr>
          <p:spPr bwMode="auto">
            <a:xfrm rot="5400000" flipH="1" flipV="1">
              <a:off x="3629820" y="3409156"/>
              <a:ext cx="106362" cy="142875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/>
            <p:nvPr/>
          </p:nvCxnSpPr>
          <p:spPr bwMode="auto">
            <a:xfrm rot="16200000" flipV="1">
              <a:off x="3324226" y="3409950"/>
              <a:ext cx="106362" cy="141287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7"/>
            <p:cNvCxnSpPr/>
            <p:nvPr/>
          </p:nvCxnSpPr>
          <p:spPr bwMode="auto">
            <a:xfrm rot="5400000">
              <a:off x="3324226" y="3641725"/>
              <a:ext cx="106362" cy="141287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/>
            <p:cNvCxnSpPr/>
            <p:nvPr/>
          </p:nvCxnSpPr>
          <p:spPr bwMode="auto">
            <a:xfrm rot="16200000" flipH="1">
              <a:off x="3629819" y="3652044"/>
              <a:ext cx="106363" cy="142875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"/>
            <p:cNvCxnSpPr>
              <a:stCxn id="295" idx="6"/>
            </p:cNvCxnSpPr>
            <p:nvPr/>
          </p:nvCxnSpPr>
          <p:spPr bwMode="auto">
            <a:xfrm>
              <a:off x="3646488" y="3605213"/>
              <a:ext cx="161925" cy="0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/>
            <p:nvPr/>
          </p:nvCxnSpPr>
          <p:spPr bwMode="auto">
            <a:xfrm flipH="1">
              <a:off x="3249613" y="3597275"/>
              <a:ext cx="161925" cy="0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/>
            <p:nvPr/>
          </p:nvCxnSpPr>
          <p:spPr bwMode="auto">
            <a:xfrm rot="5400000" flipH="1">
              <a:off x="3452018" y="3434557"/>
              <a:ext cx="138113" cy="0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/>
            <p:nvPr/>
          </p:nvCxnSpPr>
          <p:spPr bwMode="auto">
            <a:xfrm rot="16200000" flipH="1" flipV="1">
              <a:off x="3452018" y="3774282"/>
              <a:ext cx="138113" cy="0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Oval 294"/>
            <p:cNvSpPr/>
            <p:nvPr/>
          </p:nvSpPr>
          <p:spPr bwMode="auto">
            <a:xfrm>
              <a:off x="3411538" y="3503613"/>
              <a:ext cx="234950" cy="20161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7" name="Cube 296"/>
            <p:cNvSpPr/>
            <p:nvPr/>
          </p:nvSpPr>
          <p:spPr bwMode="auto">
            <a:xfrm>
              <a:off x="1666875" y="3308350"/>
              <a:ext cx="679450" cy="552450"/>
            </a:xfrm>
            <a:prstGeom prst="cube">
              <a:avLst>
                <a:gd name="adj" fmla="val 8788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99" name="Straight Arrow Connector 7"/>
            <p:cNvCxnSpPr/>
            <p:nvPr/>
          </p:nvCxnSpPr>
          <p:spPr bwMode="auto">
            <a:xfrm rot="5400000" flipH="1" flipV="1">
              <a:off x="2082007" y="3409156"/>
              <a:ext cx="106362" cy="142875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/>
            <p:nvPr/>
          </p:nvCxnSpPr>
          <p:spPr bwMode="auto">
            <a:xfrm rot="16200000" flipV="1">
              <a:off x="1775620" y="3409156"/>
              <a:ext cx="106362" cy="142875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/>
            <p:nvPr/>
          </p:nvCxnSpPr>
          <p:spPr bwMode="auto">
            <a:xfrm rot="5400000">
              <a:off x="1775620" y="3640931"/>
              <a:ext cx="106362" cy="142875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/>
            <p:cNvCxnSpPr/>
            <p:nvPr/>
          </p:nvCxnSpPr>
          <p:spPr bwMode="auto">
            <a:xfrm rot="16200000" flipH="1">
              <a:off x="2082006" y="3652044"/>
              <a:ext cx="106363" cy="142875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/>
            <p:nvPr/>
          </p:nvCxnSpPr>
          <p:spPr bwMode="auto">
            <a:xfrm>
              <a:off x="2098675" y="3605213"/>
              <a:ext cx="161925" cy="0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/>
            <p:nvPr/>
          </p:nvCxnSpPr>
          <p:spPr bwMode="auto">
            <a:xfrm flipH="1">
              <a:off x="1701800" y="3597275"/>
              <a:ext cx="161925" cy="0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/>
            <p:cNvCxnSpPr/>
            <p:nvPr/>
          </p:nvCxnSpPr>
          <p:spPr bwMode="auto">
            <a:xfrm rot="5400000" flipH="1">
              <a:off x="1904206" y="3434557"/>
              <a:ext cx="138113" cy="0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/>
            <p:cNvCxnSpPr/>
            <p:nvPr/>
          </p:nvCxnSpPr>
          <p:spPr bwMode="auto">
            <a:xfrm rot="16200000" flipH="1" flipV="1">
              <a:off x="1904206" y="3774282"/>
              <a:ext cx="138113" cy="0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Oval 5"/>
            <p:cNvSpPr/>
            <p:nvPr/>
          </p:nvSpPr>
          <p:spPr bwMode="auto">
            <a:xfrm>
              <a:off x="1863725" y="3503613"/>
              <a:ext cx="234950" cy="20161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8436" name="TextBox 318"/>
          <p:cNvSpPr txBox="1">
            <a:spLocks noChangeArrowheads="1"/>
          </p:cNvSpPr>
          <p:nvPr/>
        </p:nvSpPr>
        <p:spPr bwMode="auto">
          <a:xfrm>
            <a:off x="228600" y="3886200"/>
            <a:ext cx="4419600" cy="2819400"/>
          </a:xfrm>
          <a:prstGeom prst="rect">
            <a:avLst/>
          </a:prstGeom>
          <a:solidFill>
            <a:srgbClr val="B8FE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/>
              <a:t>Cost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000" dirty="0" smtClean="0">
                <a:solidFill>
                  <a:schemeClr val="accent2"/>
                </a:solidFill>
              </a:rPr>
              <a:t>200,000 </a:t>
            </a:r>
            <a:r>
              <a:rPr lang="en-US" sz="2000" dirty="0">
                <a:solidFill>
                  <a:schemeClr val="accent2"/>
                </a:solidFill>
              </a:rPr>
              <a:t>servers</a:t>
            </a:r>
          </a:p>
          <a:p>
            <a:pPr eaLnBrk="1" hangingPunct="1"/>
            <a:r>
              <a:rPr lang="en-US" sz="2000" dirty="0" err="1">
                <a:solidFill>
                  <a:schemeClr val="accent2"/>
                </a:solidFill>
              </a:rPr>
              <a:t>Fanout</a:t>
            </a:r>
            <a:r>
              <a:rPr lang="en-US" sz="2000" dirty="0">
                <a:solidFill>
                  <a:schemeClr val="accent2"/>
                </a:solidFill>
              </a:rPr>
              <a:t> of </a:t>
            </a:r>
            <a:r>
              <a:rPr lang="en-US" sz="2000" dirty="0" smtClean="0">
                <a:solidFill>
                  <a:schemeClr val="accent2"/>
                </a:solidFill>
              </a:rPr>
              <a:t>20 </a:t>
            </a:r>
            <a:r>
              <a:rPr lang="en-US" sz="2000" dirty="0">
                <a:solidFill>
                  <a:schemeClr val="accent2"/>
                </a:solidFill>
                <a:latin typeface="Wingdings 3" charset="0"/>
                <a:cs typeface="Wingdings 3" charset="0"/>
              </a:rPr>
              <a:t>a</a:t>
            </a:r>
            <a:r>
              <a:rPr lang="en-US" sz="2000" dirty="0">
                <a:solidFill>
                  <a:schemeClr val="accent2"/>
                </a:solidFill>
                <a:ea typeface="Wingdings 3" charset="0"/>
                <a:cs typeface="Wingdings 3" charset="0"/>
              </a:rPr>
              <a:t> 10,000 switches</a:t>
            </a:r>
          </a:p>
          <a:p>
            <a:pPr eaLnBrk="1" hangingPunct="1"/>
            <a:r>
              <a:rPr lang="en-US" sz="2000" dirty="0" smtClean="0">
                <a:solidFill>
                  <a:schemeClr val="accent2"/>
                </a:solidFill>
                <a:ea typeface="Wingdings 3" charset="0"/>
                <a:cs typeface="Wingdings 3" charset="0"/>
              </a:rPr>
              <a:t>$</a:t>
            </a:r>
            <a:r>
              <a:rPr lang="en-US" sz="2000" dirty="0">
                <a:solidFill>
                  <a:schemeClr val="accent2"/>
                </a:solidFill>
                <a:ea typeface="Wingdings 3" charset="0"/>
                <a:cs typeface="Wingdings 3" charset="0"/>
              </a:rPr>
              <a:t>5</a:t>
            </a:r>
            <a:r>
              <a:rPr lang="en-US" sz="2000" dirty="0" smtClean="0">
                <a:solidFill>
                  <a:schemeClr val="accent2"/>
                </a:solidFill>
                <a:ea typeface="Wingdings 3" charset="0"/>
                <a:cs typeface="Wingdings 3" charset="0"/>
              </a:rPr>
              <a:t>k </a:t>
            </a:r>
            <a:r>
              <a:rPr lang="en-US" sz="2000" dirty="0">
                <a:solidFill>
                  <a:schemeClr val="accent2"/>
                </a:solidFill>
                <a:ea typeface="Wingdings 3" charset="0"/>
                <a:cs typeface="Wingdings 3" charset="0"/>
              </a:rPr>
              <a:t>commercial switch </a:t>
            </a:r>
            <a:r>
              <a:rPr lang="en-US" sz="2000" dirty="0">
                <a:solidFill>
                  <a:schemeClr val="accent2"/>
                </a:solidFill>
                <a:latin typeface="Wingdings 3" charset="0"/>
                <a:cs typeface="Wingdings 3" charset="0"/>
              </a:rPr>
              <a:t>a</a:t>
            </a:r>
            <a:r>
              <a:rPr lang="en-US" sz="2000" dirty="0">
                <a:solidFill>
                  <a:schemeClr val="accent2"/>
                </a:solidFill>
                <a:ea typeface="Wingdings 3" charset="0"/>
                <a:cs typeface="Wingdings 3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ea typeface="Wingdings 3" charset="0"/>
                <a:cs typeface="Wingdings 3" charset="0"/>
              </a:rPr>
              <a:t>$50M</a:t>
            </a:r>
            <a:endParaRPr lang="en-US" sz="2000" dirty="0">
              <a:solidFill>
                <a:schemeClr val="accent2"/>
              </a:solidFill>
              <a:ea typeface="Wingdings 3" charset="0"/>
              <a:cs typeface="Wingdings 3" charset="0"/>
            </a:endParaRPr>
          </a:p>
          <a:p>
            <a:pPr eaLnBrk="1" hangingPunct="1"/>
            <a:r>
              <a:rPr lang="en-US" sz="2000" dirty="0">
                <a:solidFill>
                  <a:schemeClr val="accent2"/>
                </a:solidFill>
                <a:ea typeface="Wingdings 3" charset="0"/>
                <a:cs typeface="Wingdings 3" charset="0"/>
              </a:rPr>
              <a:t>$1k custom-built switch </a:t>
            </a:r>
            <a:r>
              <a:rPr lang="en-US" sz="2000" dirty="0">
                <a:solidFill>
                  <a:schemeClr val="accent2"/>
                </a:solidFill>
                <a:latin typeface="Wingdings 3" charset="0"/>
                <a:cs typeface="Wingdings 3" charset="0"/>
              </a:rPr>
              <a:t>a</a:t>
            </a:r>
            <a:r>
              <a:rPr lang="en-US" sz="2000" dirty="0">
                <a:solidFill>
                  <a:schemeClr val="accent2"/>
                </a:solidFill>
                <a:ea typeface="Wingdings 3" charset="0"/>
                <a:cs typeface="Wingdings 3" charset="0"/>
              </a:rPr>
              <a:t> $10M</a:t>
            </a:r>
          </a:p>
          <a:p>
            <a:pPr eaLnBrk="1" hangingPunct="1"/>
            <a:endParaRPr lang="en-US" sz="2000" dirty="0">
              <a:ea typeface="Wingdings 3" charset="0"/>
              <a:cs typeface="Wingdings 3" charset="0"/>
            </a:endParaRPr>
          </a:p>
          <a:p>
            <a:pPr eaLnBrk="1" hangingPunct="1"/>
            <a:r>
              <a:rPr lang="en-US" sz="2000" dirty="0">
                <a:solidFill>
                  <a:srgbClr val="333399"/>
                </a:solidFill>
                <a:ea typeface="Wingdings 3" charset="0"/>
                <a:cs typeface="Wingdings 3" charset="0"/>
              </a:rPr>
              <a:t>Savings in 10 data centers = </a:t>
            </a:r>
            <a:r>
              <a:rPr lang="en-US" sz="2000" dirty="0" smtClean="0">
                <a:solidFill>
                  <a:srgbClr val="FF0000"/>
                </a:solidFill>
                <a:ea typeface="Wingdings 3" charset="0"/>
                <a:cs typeface="Wingdings 3" charset="0"/>
              </a:rPr>
              <a:t>$400M</a:t>
            </a:r>
            <a:endParaRPr lang="en-US" sz="2000" dirty="0">
              <a:solidFill>
                <a:srgbClr val="FF0000"/>
              </a:solidFill>
              <a:ea typeface="Wingdings 3" charset="0"/>
              <a:cs typeface="Wingdings 3" charset="0"/>
            </a:endParaRPr>
          </a:p>
          <a:p>
            <a:pPr eaLnBrk="1" hangingPunct="1"/>
            <a:endParaRPr lang="en-US" sz="2000" dirty="0">
              <a:ea typeface="Wingdings 3" charset="0"/>
              <a:cs typeface="Wingdings 3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4953000" y="3886200"/>
            <a:ext cx="4038600" cy="2819400"/>
          </a:xfrm>
          <a:prstGeom prst="rect">
            <a:avLst/>
          </a:prstGeom>
          <a:solidFill>
            <a:srgbClr val="B8FEFC"/>
          </a:solidFill>
        </p:spPr>
        <p:txBody>
          <a:bodyPr/>
          <a:lstStyle/>
          <a:p>
            <a:pPr>
              <a:defRPr/>
            </a:pPr>
            <a:r>
              <a:rPr lang="en-US" sz="2800" dirty="0">
                <a:latin typeface="Arial" pitchFamily="-112" charset="0"/>
                <a:ea typeface="+mn-ea"/>
                <a:cs typeface="+mn-cs"/>
              </a:rPr>
              <a:t>Control</a:t>
            </a:r>
            <a:endParaRPr lang="en-US" sz="2000" dirty="0">
              <a:latin typeface="Arial" pitchFamily="-112" charset="0"/>
              <a:ea typeface="+mn-ea"/>
              <a:cs typeface="+mn-cs"/>
            </a:endParaRPr>
          </a:p>
          <a:p>
            <a:pPr>
              <a:defRPr/>
            </a:pPr>
            <a:endParaRPr lang="en-US" sz="2000" dirty="0">
              <a:latin typeface="Arial" pitchFamily="-112" charset="0"/>
              <a:ea typeface="+mn-ea"/>
              <a:cs typeface="+mn-cs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accent2"/>
                </a:solidFill>
                <a:latin typeface="Arial" pitchFamily="-112" charset="0"/>
                <a:ea typeface="+mn-ea"/>
                <a:cs typeface="+mn-cs"/>
              </a:rPr>
              <a:t>Optimize for features needed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accent2"/>
                </a:solidFill>
                <a:latin typeface="Arial" pitchFamily="-112" charset="0"/>
                <a:ea typeface="+mn-ea"/>
                <a:cs typeface="+mn-cs"/>
              </a:rPr>
              <a:t>Customize for services &amp; apps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accent2"/>
                </a:solidFill>
                <a:latin typeface="Arial" pitchFamily="-112" charset="0"/>
                <a:ea typeface="+mn-ea"/>
                <a:cs typeface="+mn-cs"/>
              </a:rPr>
              <a:t>Quickly improve and innovate</a:t>
            </a:r>
          </a:p>
        </p:txBody>
      </p:sp>
      <p:sp>
        <p:nvSpPr>
          <p:cNvPr id="18438" name="TextBox 321"/>
          <p:cNvSpPr txBox="1">
            <a:spLocks noChangeArrowheads="1"/>
          </p:cNvSpPr>
          <p:nvPr/>
        </p:nvSpPr>
        <p:spPr bwMode="auto">
          <a:xfrm>
            <a:off x="304800" y="1086569"/>
            <a:ext cx="3794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Example: New data center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9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3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4E90AE74-C8E5-4DA3-9CA3-71831ABD5CE3}" type="slidenum">
              <a:rPr lang="en-US" altLang="ko-KR">
                <a:latin typeface="Arial"/>
                <a:cs typeface="Arial"/>
              </a:rPr>
              <a:pPr/>
              <a:t>3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201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8712968" cy="647700"/>
          </a:xfrm>
        </p:spPr>
        <p:txBody>
          <a:bodyPr/>
          <a:lstStyle/>
          <a:p>
            <a:r>
              <a:rPr lang="en-US" altLang="ko-KR" dirty="0" smtClean="0">
                <a:latin typeface="Arial"/>
                <a:cs typeface="Arial"/>
              </a:rPr>
              <a:t>Google Networks</a:t>
            </a:r>
            <a:endParaRPr lang="en-US" altLang="ko-KR" sz="2800" dirty="0">
              <a:latin typeface="Arial"/>
              <a:cs typeface="Arial"/>
            </a:endParaRPr>
          </a:p>
        </p:txBody>
      </p:sp>
      <p:sp>
        <p:nvSpPr>
          <p:cNvPr id="201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7" y="1268760"/>
            <a:ext cx="8856663" cy="122413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800" dirty="0" smtClean="0">
                <a:latin typeface="Arial"/>
                <a:cs typeface="Arial"/>
              </a:rPr>
              <a:t>Google Networking</a:t>
            </a:r>
          </a:p>
          <a:p>
            <a:pPr>
              <a:lnSpc>
                <a:spcPct val="80000"/>
              </a:lnSpc>
            </a:pPr>
            <a:endParaRPr lang="en-US" altLang="ko-KR" sz="1800" dirty="0">
              <a:latin typeface="Arial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>
                <a:latin typeface="Arial"/>
                <a:cs typeface="Arial"/>
                <a:hlinkClick r:id="rId3"/>
              </a:rPr>
              <a:t>https://atscaleconference.com/videos/lessons-learned-from-b4-googles-sdn-wan</a:t>
            </a:r>
            <a:r>
              <a:rPr lang="en-US" altLang="ko-KR" sz="1800" dirty="0" smtClean="0">
                <a:latin typeface="Arial"/>
                <a:cs typeface="Arial"/>
                <a:hlinkClick r:id="rId3"/>
              </a:rPr>
              <a:t>/</a:t>
            </a:r>
            <a:endParaRPr lang="en-US" altLang="ko-KR" sz="1800" dirty="0" smtClean="0">
              <a:latin typeface="Arial"/>
              <a:cs typeface="Arial"/>
            </a:endParaRPr>
          </a:p>
          <a:p>
            <a:pPr>
              <a:lnSpc>
                <a:spcPct val="80000"/>
              </a:lnSpc>
            </a:pPr>
            <a:endParaRPr lang="en-US" altLang="ko-KR" sz="1800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5616" y="5922011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200" dirty="0" smtClean="0">
                <a:cs typeface="Arial" panose="020B0604020202020204" pitchFamily="34" charset="0"/>
              </a:rPr>
              <a:t>Source: </a:t>
            </a:r>
            <a:r>
              <a:rPr lang="en-US" altLang="ko-KR" sz="1200" dirty="0">
                <a:cs typeface="Arial" panose="020B0604020202020204" pitchFamily="34" charset="0"/>
              </a:rPr>
              <a:t>“Lessons Learned </a:t>
            </a:r>
            <a:r>
              <a:rPr lang="en-US" altLang="ko-KR" sz="1200" dirty="0" smtClean="0">
                <a:cs typeface="Arial" panose="020B0604020202020204" pitchFamily="34" charset="0"/>
              </a:rPr>
              <a:t>from B4</a:t>
            </a:r>
            <a:r>
              <a:rPr lang="en-US" altLang="ko-KR" sz="1200" dirty="0">
                <a:cs typeface="Arial" panose="020B0604020202020204" pitchFamily="34" charset="0"/>
              </a:rPr>
              <a:t>, Google’s SDN WAN”</a:t>
            </a:r>
            <a:r>
              <a:rPr lang="fr-FR" altLang="ko-KR" sz="1200" dirty="0" smtClean="0">
                <a:cs typeface="Arial" panose="020B0604020202020204" pitchFamily="34" charset="0"/>
              </a:rPr>
              <a:t>, </a:t>
            </a:r>
            <a:r>
              <a:rPr lang="en-US" altLang="ko-KR" sz="1200" dirty="0" err="1">
                <a:cs typeface="Arial" panose="020B0604020202020204" pitchFamily="34" charset="0"/>
              </a:rPr>
              <a:t>Subhasree</a:t>
            </a:r>
            <a:r>
              <a:rPr lang="en-US" altLang="ko-KR" sz="1200" dirty="0"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cs typeface="Arial" panose="020B0604020202020204" pitchFamily="34" charset="0"/>
              </a:rPr>
              <a:t>Mandal July </a:t>
            </a:r>
            <a:r>
              <a:rPr lang="en-US" altLang="ko-KR" sz="1200" dirty="0">
                <a:cs typeface="Arial" panose="020B0604020202020204" pitchFamily="34" charset="0"/>
              </a:rPr>
              <a:t>9, </a:t>
            </a:r>
            <a:r>
              <a:rPr lang="en-US" altLang="ko-KR" sz="1200" dirty="0" smtClean="0">
                <a:cs typeface="Arial" panose="020B0604020202020204" pitchFamily="34" charset="0"/>
              </a:rPr>
              <a:t>2015</a:t>
            </a:r>
          </a:p>
          <a:p>
            <a:pPr marL="0" lvl="1"/>
            <a:r>
              <a:rPr lang="en-US" altLang="ko-KR" sz="1200" b="1" dirty="0" smtClean="0">
                <a:solidFill>
                  <a:srgbClr val="0000FF"/>
                </a:solidFill>
                <a:cs typeface="Arial" panose="020B0604020202020204" pitchFamily="34" charset="0"/>
              </a:rPr>
              <a:t>Uploaded </a:t>
            </a:r>
            <a:r>
              <a:rPr lang="en-US" altLang="ko-KR" sz="1200" b="1" dirty="0">
                <a:solidFill>
                  <a:srgbClr val="0000FF"/>
                </a:solidFill>
                <a:cs typeface="Arial" panose="020B0604020202020204" pitchFamily="34" charset="0"/>
              </a:rPr>
              <a:t>to KLMS “</a:t>
            </a:r>
            <a:r>
              <a:rPr lang="en-US" altLang="ko-KR" sz="1200" b="1" dirty="0" smtClean="0">
                <a:solidFill>
                  <a:srgbClr val="0000FF"/>
                </a:solidFill>
                <a:cs typeface="Arial" panose="020B0604020202020204" pitchFamily="34" charset="0"/>
              </a:rPr>
              <a:t>google_slides_mandal.pdf”</a:t>
            </a:r>
            <a:endParaRPr lang="ko-KR" altLang="en-US" sz="1200" b="1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6624736" cy="3733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969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4E90AE74-C8E5-4DA3-9CA3-71831ABD5CE3}" type="slidenum">
              <a:rPr lang="en-US" altLang="ko-KR">
                <a:latin typeface="Arial"/>
                <a:cs typeface="Arial"/>
              </a:rPr>
              <a:pPr/>
              <a:t>4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201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8712968" cy="647700"/>
          </a:xfrm>
        </p:spPr>
        <p:txBody>
          <a:bodyPr/>
          <a:lstStyle/>
          <a:p>
            <a:r>
              <a:rPr lang="en-US" altLang="ko-KR" dirty="0" smtClean="0">
                <a:latin typeface="Arial"/>
                <a:cs typeface="Arial"/>
              </a:rPr>
              <a:t>SDN use case – </a:t>
            </a:r>
            <a:r>
              <a:rPr lang="en-US" altLang="ko-KR" sz="2800" dirty="0" smtClean="0">
                <a:latin typeface="Arial"/>
                <a:cs typeface="Arial"/>
              </a:rPr>
              <a:t>google inter-datacenter</a:t>
            </a:r>
            <a:endParaRPr lang="en-US" altLang="ko-KR" sz="2800" dirty="0">
              <a:latin typeface="Arial"/>
              <a:cs typeface="Arial"/>
            </a:endParaRPr>
          </a:p>
        </p:txBody>
      </p:sp>
      <p:sp>
        <p:nvSpPr>
          <p:cNvPr id="201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22" y="1196752"/>
            <a:ext cx="8856663" cy="336192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400" dirty="0" smtClean="0">
                <a:latin typeface="Arial"/>
                <a:cs typeface="Arial"/>
              </a:rPr>
              <a:t>Why?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 smtClean="0">
                <a:latin typeface="Arial"/>
                <a:cs typeface="Arial"/>
              </a:rPr>
              <a:t>significant </a:t>
            </a:r>
            <a:r>
              <a:rPr lang="en-US" altLang="ko-KR" sz="2000" dirty="0">
                <a:latin typeface="Arial"/>
                <a:cs typeface="Arial"/>
              </a:rPr>
              <a:t>amount of data to be moved from one region to </a:t>
            </a:r>
            <a:r>
              <a:rPr lang="en-US" altLang="ko-KR" sz="2000" dirty="0" smtClean="0">
                <a:latin typeface="Arial"/>
                <a:cs typeface="Arial"/>
              </a:rPr>
              <a:t>another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 smtClean="0">
                <a:latin typeface="Arial"/>
                <a:cs typeface="Arial"/>
              </a:rPr>
              <a:t>Need Inter-Datacenter </a:t>
            </a:r>
            <a:r>
              <a:rPr lang="en-US" altLang="ko-KR" sz="2000" dirty="0">
                <a:latin typeface="Arial"/>
                <a:cs typeface="Arial"/>
              </a:rPr>
              <a:t>WAN with centralized </a:t>
            </a:r>
            <a:r>
              <a:rPr lang="en-US" altLang="ko-KR" sz="2000" dirty="0" smtClean="0">
                <a:latin typeface="Arial"/>
                <a:cs typeface="Arial"/>
              </a:rPr>
              <a:t>Traffic Engineering(TE) using </a:t>
            </a:r>
            <a:r>
              <a:rPr lang="en-US" altLang="ko-KR" sz="2000" dirty="0">
                <a:latin typeface="Arial"/>
                <a:cs typeface="Arial"/>
              </a:rPr>
              <a:t>SDN and </a:t>
            </a:r>
            <a:r>
              <a:rPr lang="en-US" altLang="ko-KR" sz="2000" dirty="0" err="1">
                <a:latin typeface="Arial"/>
                <a:cs typeface="Arial"/>
              </a:rPr>
              <a:t>OpenFlow</a:t>
            </a:r>
            <a:r>
              <a:rPr lang="en-US" altLang="ko-KR" sz="2000" dirty="0">
                <a:latin typeface="Arial"/>
                <a:cs typeface="Arial"/>
              </a:rPr>
              <a:t> </a:t>
            </a:r>
            <a:endParaRPr lang="en-US" altLang="ko-KR" sz="2000" dirty="0" smtClean="0">
              <a:latin typeface="Arial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altLang="ko-KR" sz="2400" dirty="0" smtClean="0">
                <a:latin typeface="Arial"/>
                <a:cs typeface="Arial"/>
              </a:rPr>
              <a:t>Problem?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latin typeface="Arial"/>
                <a:cs typeface="Arial"/>
              </a:rPr>
              <a:t>non-linear complexity </a:t>
            </a:r>
            <a:r>
              <a:rPr lang="en-US" altLang="ko-KR" sz="2000" dirty="0" smtClean="0">
                <a:latin typeface="Arial"/>
                <a:cs typeface="Arial"/>
              </a:rPr>
              <a:t>in </a:t>
            </a:r>
            <a:r>
              <a:rPr lang="en-US" altLang="ko-KR" sz="2000" dirty="0">
                <a:latin typeface="Arial"/>
                <a:cs typeface="Arial"/>
              </a:rPr>
              <a:t>management and configuration</a:t>
            </a:r>
            <a:r>
              <a:rPr lang="en-US" altLang="ko-KR" sz="2000" dirty="0" smtClean="0">
                <a:latin typeface="Arial"/>
                <a:cs typeface="Arial"/>
              </a:rPr>
              <a:t>.”</a:t>
            </a:r>
            <a:endParaRPr lang="en-US" altLang="ko-KR" sz="2400" dirty="0" smtClean="0">
              <a:latin typeface="Arial"/>
              <a:cs typeface="Arial"/>
            </a:endParaRPr>
          </a:p>
          <a:p>
            <a:pPr>
              <a:lnSpc>
                <a:spcPct val="80000"/>
              </a:lnSpc>
            </a:pPr>
            <a:endParaRPr lang="en-US" altLang="ko-KR" sz="2400" dirty="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38" y="3068960"/>
            <a:ext cx="7704856" cy="316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19672" y="6256979"/>
            <a:ext cx="7272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200" dirty="0" smtClean="0">
                <a:cs typeface="Arial" panose="020B0604020202020204" pitchFamily="34" charset="0"/>
              </a:rPr>
              <a:t>Source: “</a:t>
            </a:r>
            <a:r>
              <a:rPr lang="fr-FR" altLang="ko-KR" sz="1200" dirty="0" smtClean="0">
                <a:cs typeface="Arial" panose="020B0604020202020204" pitchFamily="34" charset="0"/>
              </a:rPr>
              <a:t>Migration </a:t>
            </a:r>
            <a:r>
              <a:rPr lang="fr-FR" altLang="ko-KR" sz="1200" dirty="0">
                <a:cs typeface="Arial" panose="020B0604020202020204" pitchFamily="34" charset="0"/>
              </a:rPr>
              <a:t>Use </a:t>
            </a:r>
            <a:r>
              <a:rPr lang="fr-FR" altLang="ko-KR" sz="1200" dirty="0" smtClean="0">
                <a:cs typeface="Arial" panose="020B0604020202020204" pitchFamily="34" charset="0"/>
              </a:rPr>
              <a:t>Cases and Methods</a:t>
            </a:r>
            <a:r>
              <a:rPr lang="en-US" altLang="ko-KR" sz="1200" dirty="0" smtClean="0">
                <a:cs typeface="Arial" panose="020B0604020202020204" pitchFamily="34" charset="0"/>
              </a:rPr>
              <a:t>”</a:t>
            </a:r>
            <a:r>
              <a:rPr lang="fr-FR" altLang="ko-KR" sz="1200" dirty="0" smtClean="0">
                <a:cs typeface="Arial" panose="020B0604020202020204" pitchFamily="34" charset="0"/>
              </a:rPr>
              <a:t>, </a:t>
            </a:r>
            <a:r>
              <a:rPr lang="fr-FR" altLang="ko-KR" sz="1200" dirty="0">
                <a:cs typeface="Arial" panose="020B0604020202020204" pitchFamily="34" charset="0"/>
              </a:rPr>
              <a:t>Migration Working </a:t>
            </a:r>
            <a:r>
              <a:rPr lang="fr-FR" altLang="ko-KR" sz="1200" dirty="0" smtClean="0">
                <a:cs typeface="Arial" panose="020B0604020202020204" pitchFamily="34" charset="0"/>
              </a:rPr>
              <a:t>Group, ONF 2013 </a:t>
            </a:r>
            <a:endParaRPr lang="ko-KR" altLang="en-US" sz="1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77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4E90AE74-C8E5-4DA3-9CA3-71831ABD5CE3}" type="slidenum">
              <a:rPr lang="en-US" altLang="ko-KR">
                <a:latin typeface="Arial"/>
                <a:cs typeface="Arial"/>
              </a:rPr>
              <a:pPr/>
              <a:t>5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201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8712968" cy="647700"/>
          </a:xfrm>
        </p:spPr>
        <p:txBody>
          <a:bodyPr/>
          <a:lstStyle/>
          <a:p>
            <a:r>
              <a:rPr lang="en-US" altLang="ko-KR" dirty="0" smtClean="0">
                <a:latin typeface="Arial"/>
                <a:cs typeface="Arial"/>
              </a:rPr>
              <a:t>Google Networks</a:t>
            </a:r>
            <a:endParaRPr lang="en-US" altLang="ko-KR" sz="2800" dirty="0">
              <a:latin typeface="Arial"/>
              <a:cs typeface="Arial"/>
            </a:endParaRPr>
          </a:p>
        </p:txBody>
      </p:sp>
      <p:sp>
        <p:nvSpPr>
          <p:cNvPr id="201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7" y="1268760"/>
            <a:ext cx="8856663" cy="336192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400" dirty="0">
                <a:latin typeface="Arial"/>
                <a:cs typeface="Arial"/>
              </a:rPr>
              <a:t>Data Center </a:t>
            </a:r>
            <a:r>
              <a:rPr lang="en-US" altLang="ko-KR" sz="2400" dirty="0" smtClean="0">
                <a:latin typeface="Arial"/>
                <a:cs typeface="Arial"/>
              </a:rPr>
              <a:t>Networks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 smtClean="0">
                <a:latin typeface="Arial"/>
                <a:cs typeface="Arial"/>
              </a:rPr>
              <a:t>Use </a:t>
            </a:r>
            <a:r>
              <a:rPr lang="en-US" altLang="ko-KR" sz="2000" dirty="0">
                <a:latin typeface="Arial"/>
                <a:cs typeface="Arial"/>
              </a:rPr>
              <a:t>merchant silicon chips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 smtClean="0">
                <a:latin typeface="Arial"/>
                <a:cs typeface="Arial"/>
              </a:rPr>
              <a:t>Centralized </a:t>
            </a:r>
            <a:r>
              <a:rPr lang="en-US" altLang="ko-KR" sz="2000" dirty="0">
                <a:latin typeface="Arial"/>
                <a:cs typeface="Arial"/>
              </a:rPr>
              <a:t>control </a:t>
            </a:r>
            <a:r>
              <a:rPr lang="en-US" altLang="ko-KR" sz="2000" dirty="0" smtClean="0">
                <a:latin typeface="Arial"/>
                <a:cs typeface="Arial"/>
              </a:rPr>
              <a:t>planes</a:t>
            </a:r>
            <a:endParaRPr lang="en-US" altLang="ko-KR" dirty="0">
              <a:latin typeface="Arial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altLang="ko-KR" sz="2400" dirty="0">
                <a:solidFill>
                  <a:srgbClr val="0000FF"/>
                </a:solidFill>
                <a:latin typeface="Arial"/>
                <a:cs typeface="Arial"/>
              </a:rPr>
              <a:t>B4: </a:t>
            </a:r>
            <a:endParaRPr lang="en-US" altLang="ko-KR" sz="2400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lvl="1">
              <a:lnSpc>
                <a:spcPct val="80000"/>
              </a:lnSpc>
            </a:pPr>
            <a:r>
              <a:rPr lang="en-US" altLang="ko-KR" sz="2000" dirty="0" smtClean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lang="en-US" altLang="ko-KR" sz="2000" dirty="0">
                <a:solidFill>
                  <a:srgbClr val="0000FF"/>
                </a:solidFill>
                <a:latin typeface="Arial"/>
                <a:cs typeface="Arial"/>
              </a:rPr>
              <a:t>software-defined WAN that supports multiple traffic classes </a:t>
            </a:r>
            <a:endParaRPr lang="en-US" altLang="ko-KR" sz="2000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solidFill>
                  <a:srgbClr val="0000FF"/>
                </a:solidFill>
                <a:latin typeface="Arial"/>
                <a:cs typeface="Arial"/>
              </a:rPr>
              <a:t>Use merchant silicon chips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solidFill>
                  <a:srgbClr val="0000FF"/>
                </a:solidFill>
                <a:latin typeface="Arial"/>
                <a:cs typeface="Arial"/>
              </a:rPr>
              <a:t>Centralized control </a:t>
            </a:r>
            <a:r>
              <a:rPr lang="en-US" altLang="ko-KR" sz="2000" dirty="0" smtClean="0">
                <a:solidFill>
                  <a:srgbClr val="0000FF"/>
                </a:solidFill>
                <a:latin typeface="Arial"/>
                <a:cs typeface="Arial"/>
              </a:rPr>
              <a:t>planes</a:t>
            </a:r>
            <a:endParaRPr lang="en-US" altLang="ko-KR" sz="2000" dirty="0">
              <a:solidFill>
                <a:srgbClr val="0000FF"/>
              </a:solidFill>
              <a:latin typeface="Arial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altLang="ko-KR" sz="2400" dirty="0">
                <a:latin typeface="Arial"/>
                <a:cs typeface="Arial"/>
              </a:rPr>
              <a:t>B2: </a:t>
            </a:r>
            <a:endParaRPr lang="en-US" altLang="ko-KR" sz="2400" dirty="0" smtClean="0">
              <a:latin typeface="Arial"/>
              <a:cs typeface="Arial"/>
            </a:endParaRPr>
          </a:p>
          <a:p>
            <a:pPr lvl="1">
              <a:lnSpc>
                <a:spcPct val="80000"/>
              </a:lnSpc>
            </a:pPr>
            <a:r>
              <a:rPr lang="en-US" altLang="ko-KR" sz="2000" dirty="0" smtClean="0">
                <a:latin typeface="Arial"/>
                <a:cs typeface="Arial"/>
              </a:rPr>
              <a:t>A </a:t>
            </a:r>
            <a:r>
              <a:rPr lang="en-US" altLang="ko-KR" sz="2000" dirty="0">
                <a:latin typeface="Arial"/>
                <a:cs typeface="Arial"/>
              </a:rPr>
              <a:t>Global WAN for user-facing </a:t>
            </a:r>
            <a:r>
              <a:rPr lang="en-US" altLang="ko-KR" sz="2000" dirty="0" smtClean="0">
                <a:latin typeface="Arial"/>
                <a:cs typeface="Arial"/>
              </a:rPr>
              <a:t>traffic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>
                <a:latin typeface="Arial"/>
                <a:cs typeface="Arial"/>
              </a:rPr>
              <a:t>Vendor gear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 smtClean="0">
                <a:latin typeface="Arial"/>
                <a:cs typeface="Arial"/>
              </a:rPr>
              <a:t>Decentralized </a:t>
            </a:r>
            <a:r>
              <a:rPr lang="en-US" altLang="ko-KR" sz="1800" dirty="0">
                <a:latin typeface="Arial"/>
                <a:cs typeface="Arial"/>
              </a:rPr>
              <a:t>control </a:t>
            </a:r>
            <a:r>
              <a:rPr lang="en-US" altLang="ko-KR" sz="1800" dirty="0" smtClean="0">
                <a:latin typeface="Arial"/>
                <a:cs typeface="Arial"/>
              </a:rPr>
              <a:t>plane</a:t>
            </a:r>
          </a:p>
          <a:p>
            <a:pPr lvl="1">
              <a:lnSpc>
                <a:spcPct val="80000"/>
              </a:lnSpc>
            </a:pPr>
            <a:endParaRPr lang="en-US" altLang="ko-KR" sz="1800" dirty="0">
              <a:latin typeface="Arial"/>
              <a:cs typeface="Arial"/>
            </a:endParaRPr>
          </a:p>
          <a:p>
            <a:pPr>
              <a:lnSpc>
                <a:spcPct val="80000"/>
              </a:lnSpc>
              <a:buFont typeface="Wingdings"/>
              <a:buChar char="è"/>
            </a:pPr>
            <a:r>
              <a:rPr lang="en-US" altLang="ko-KR" sz="2200" b="1" i="1" dirty="0" smtClean="0">
                <a:solidFill>
                  <a:srgbClr val="FF0000"/>
                </a:solidFill>
                <a:latin typeface="Arial"/>
                <a:cs typeface="Arial"/>
                <a:sym typeface="Wingdings" panose="05000000000000000000" pitchFamily="2" charset="2"/>
              </a:rPr>
              <a:t>These </a:t>
            </a:r>
            <a:r>
              <a:rPr lang="en-US" altLang="ko-KR" sz="2200" b="1" i="1" dirty="0">
                <a:solidFill>
                  <a:srgbClr val="FF0000"/>
                </a:solidFill>
                <a:latin typeface="Arial"/>
                <a:cs typeface="Arial"/>
                <a:sym typeface="Wingdings" panose="05000000000000000000" pitchFamily="2" charset="2"/>
              </a:rPr>
              <a:t>differences increase </a:t>
            </a:r>
            <a:r>
              <a:rPr lang="en-US" altLang="ko-KR" sz="2200" b="1" i="1" dirty="0" smtClean="0">
                <a:solidFill>
                  <a:srgbClr val="FF0000"/>
                </a:solidFill>
                <a:latin typeface="Arial"/>
                <a:cs typeface="Arial"/>
                <a:sym typeface="Wingdings" panose="05000000000000000000" pitchFamily="2" charset="2"/>
              </a:rPr>
              <a:t>management complexity </a:t>
            </a:r>
            <a:r>
              <a:rPr lang="en-US" altLang="ko-KR" sz="2200" b="1" i="1" dirty="0">
                <a:solidFill>
                  <a:srgbClr val="FF0000"/>
                </a:solidFill>
                <a:latin typeface="Arial"/>
                <a:cs typeface="Arial"/>
                <a:sym typeface="Wingdings" panose="05000000000000000000" pitchFamily="2" charset="2"/>
              </a:rPr>
              <a:t>and pose </a:t>
            </a:r>
            <a:r>
              <a:rPr lang="en-US" altLang="ko-KR" sz="2200" b="1" i="1" dirty="0" smtClean="0">
                <a:solidFill>
                  <a:srgbClr val="FF0000"/>
                </a:solidFill>
                <a:latin typeface="Arial"/>
                <a:cs typeface="Arial"/>
                <a:sym typeface="Wingdings" panose="05000000000000000000" pitchFamily="2" charset="2"/>
              </a:rPr>
              <a:t>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2200" b="1" i="1" dirty="0">
                <a:solidFill>
                  <a:srgbClr val="FF0000"/>
                </a:solidFill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altLang="ko-KR" sz="2200" b="1" i="1" dirty="0" smtClean="0">
                <a:solidFill>
                  <a:srgbClr val="FF0000"/>
                </a:solidFill>
                <a:latin typeface="Arial"/>
                <a:cs typeface="Arial"/>
                <a:sym typeface="Wingdings" panose="05000000000000000000" pitchFamily="2" charset="2"/>
              </a:rPr>
              <a:t>    availability </a:t>
            </a:r>
            <a:r>
              <a:rPr lang="en-US" altLang="ko-KR" sz="2200" b="1" i="1" dirty="0">
                <a:solidFill>
                  <a:srgbClr val="FF0000"/>
                </a:solidFill>
                <a:latin typeface="Arial"/>
                <a:cs typeface="Arial"/>
                <a:sym typeface="Wingdings" panose="05000000000000000000" pitchFamily="2" charset="2"/>
              </a:rPr>
              <a:t>challenges</a:t>
            </a:r>
            <a:endParaRPr lang="en-US" altLang="ko-KR" sz="2200" b="1" i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9672" y="6256979"/>
            <a:ext cx="7272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200" dirty="0" smtClean="0">
                <a:cs typeface="Arial" panose="020B0604020202020204" pitchFamily="34" charset="0"/>
              </a:rPr>
              <a:t>Source: “</a:t>
            </a:r>
            <a:r>
              <a:rPr lang="fr-FR" altLang="ko-KR" sz="1200" dirty="0" smtClean="0">
                <a:cs typeface="Arial" panose="020B0604020202020204" pitchFamily="34" charset="0"/>
              </a:rPr>
              <a:t>Migration </a:t>
            </a:r>
            <a:r>
              <a:rPr lang="fr-FR" altLang="ko-KR" sz="1200" dirty="0">
                <a:cs typeface="Arial" panose="020B0604020202020204" pitchFamily="34" charset="0"/>
              </a:rPr>
              <a:t>Use </a:t>
            </a:r>
            <a:r>
              <a:rPr lang="fr-FR" altLang="ko-KR" sz="1200" dirty="0" smtClean="0">
                <a:cs typeface="Arial" panose="020B0604020202020204" pitchFamily="34" charset="0"/>
              </a:rPr>
              <a:t>Cases and Methods</a:t>
            </a:r>
            <a:r>
              <a:rPr lang="en-US" altLang="ko-KR" sz="1200" dirty="0" smtClean="0">
                <a:cs typeface="Arial" panose="020B0604020202020204" pitchFamily="34" charset="0"/>
              </a:rPr>
              <a:t>”</a:t>
            </a:r>
            <a:r>
              <a:rPr lang="fr-FR" altLang="ko-KR" sz="1200" dirty="0" smtClean="0">
                <a:cs typeface="Arial" panose="020B0604020202020204" pitchFamily="34" charset="0"/>
              </a:rPr>
              <a:t>, </a:t>
            </a:r>
            <a:r>
              <a:rPr lang="fr-FR" altLang="ko-KR" sz="1200" dirty="0">
                <a:cs typeface="Arial" panose="020B0604020202020204" pitchFamily="34" charset="0"/>
              </a:rPr>
              <a:t>Migration Working </a:t>
            </a:r>
            <a:r>
              <a:rPr lang="fr-FR" altLang="ko-KR" sz="1200" dirty="0" smtClean="0">
                <a:cs typeface="Arial" panose="020B0604020202020204" pitchFamily="34" charset="0"/>
              </a:rPr>
              <a:t>Group, ONF 2013 </a:t>
            </a:r>
            <a:endParaRPr lang="ko-KR" altLang="en-US" sz="1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9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4E90AE74-C8E5-4DA3-9CA3-71831ABD5CE3}" type="slidenum">
              <a:rPr lang="en-US" altLang="ko-KR">
                <a:latin typeface="Arial"/>
                <a:cs typeface="Arial"/>
              </a:rPr>
              <a:pPr/>
              <a:t>6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201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8712968" cy="647700"/>
          </a:xfrm>
        </p:spPr>
        <p:txBody>
          <a:bodyPr/>
          <a:lstStyle/>
          <a:p>
            <a:r>
              <a:rPr lang="en-US" altLang="ko-KR" dirty="0" smtClean="0">
                <a:latin typeface="Arial"/>
                <a:cs typeface="Arial"/>
              </a:rPr>
              <a:t>Operational mode</a:t>
            </a:r>
            <a:endParaRPr lang="en-US" altLang="ko-KR" sz="2800" dirty="0">
              <a:latin typeface="Arial"/>
              <a:cs typeface="Arial"/>
            </a:endParaRPr>
          </a:p>
        </p:txBody>
      </p:sp>
      <p:sp>
        <p:nvSpPr>
          <p:cNvPr id="201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196752"/>
            <a:ext cx="8929117" cy="3600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</a:p>
          <a:p>
            <a:pPr lvl="1"/>
            <a:r>
              <a:rPr lang="fr-FR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fr-FR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data copies (e.g., email, documents, audio/video files) to remote datacenters </a:t>
            </a:r>
            <a:r>
              <a:rPr lang="fr-FR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 availability/durability</a:t>
            </a:r>
            <a:endParaRPr lang="fr-FR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remote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storage access for computation over inherently distributed data sources</a:t>
            </a:r>
          </a:p>
          <a:p>
            <a:pPr lvl="1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large-scale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data push synchronizing state across multiple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datacenters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pPr lvl="1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Leverage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control at the network edge to adjudicate among competing demands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during </a:t>
            </a:r>
            <a:r>
              <a:rPr lang="fr-FR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constraint: network  load balancing </a:t>
            </a:r>
            <a:endParaRPr lang="fr-FR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multipath forwarding/tunneling to leverage available network capacity according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fr-FR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priority</a:t>
            </a:r>
            <a:endParaRPr lang="fr-FR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Dynamically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reallocate bandwidth in the face of link/switch failures or shifting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</a:t>
            </a:r>
            <a:r>
              <a:rPr lang="fr-FR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demands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5733256"/>
            <a:ext cx="87849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cs typeface="Arial" panose="020B0604020202020204" pitchFamily="34" charset="0"/>
              </a:rPr>
              <a:t>run at near 100% utilization and all links to average 70% utilization over long time periods, corresponding to 2-3x efficiency improvements </a:t>
            </a:r>
            <a:r>
              <a:rPr lang="fr-FR" altLang="ko-KR" dirty="0">
                <a:cs typeface="Arial" panose="020B0604020202020204" pitchFamily="34" charset="0"/>
              </a:rPr>
              <a:t>relative to standard practice</a:t>
            </a:r>
            <a:r>
              <a:rPr lang="fr-FR" altLang="ko-KR" dirty="0" smtClean="0">
                <a:cs typeface="Arial" panose="020B0604020202020204" pitchFamily="34" charset="0"/>
              </a:rPr>
              <a:t>.</a:t>
            </a:r>
            <a:endParaRPr lang="en-US" altLang="ko-K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54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4E90AE74-C8E5-4DA3-9CA3-71831ABD5CE3}" type="slidenum">
              <a:rPr lang="en-US" altLang="ko-KR">
                <a:latin typeface="Arial"/>
                <a:cs typeface="Arial"/>
              </a:rPr>
              <a:pPr/>
              <a:t>7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201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8712968" cy="647700"/>
          </a:xfrm>
        </p:spPr>
        <p:txBody>
          <a:bodyPr/>
          <a:lstStyle/>
          <a:p>
            <a:r>
              <a:rPr lang="en-US" altLang="ko-KR" dirty="0" smtClean="0">
                <a:latin typeface="Arial"/>
                <a:cs typeface="Arial"/>
              </a:rPr>
              <a:t>Architecture: B4</a:t>
            </a:r>
            <a:endParaRPr lang="en-US" altLang="ko-KR" sz="2800" dirty="0">
              <a:latin typeface="Arial"/>
              <a:cs typeface="Arial"/>
            </a:endParaRPr>
          </a:p>
        </p:txBody>
      </p:sp>
      <p:sp>
        <p:nvSpPr>
          <p:cNvPr id="201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196752"/>
            <a:ext cx="9001000" cy="122413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Traffic engineering using prioritized switch forwarding table entries on the top of baseline routing protocol: red button to  fall back to shortest path routing facing critical issues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Load balancing: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a custom variant of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Equal Cost Multipath (ECMP)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hashing</a:t>
            </a:r>
          </a:p>
          <a:p>
            <a:pPr lvl="1">
              <a:lnSpc>
                <a:spcPct val="80000"/>
              </a:lnSpc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uses a hash algorithm to choose </a:t>
            </a:r>
            <a:r>
              <a:rPr lang="en-US" altLang="ko-KR" sz="1200" i="1" dirty="0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 of the next-hop </a:t>
            </a:r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addresses among ECMP set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85" y="2083174"/>
            <a:ext cx="6011639" cy="44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504" y="3284984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EBGP: external BGP runs between routers in different ASs</a:t>
            </a:r>
          </a:p>
          <a:p>
            <a:r>
              <a:rPr lang="en-US" altLang="ko-KR" sz="1200" dirty="0"/>
              <a:t>IBGP: internal BGP runs between routers in the same </a:t>
            </a:r>
            <a:r>
              <a:rPr lang="en-US" altLang="ko-KR" sz="1200" dirty="0" smtClean="0"/>
              <a:t>AS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15694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/>
          <p:cNvSpPr>
            <a:spLocks noGrp="1"/>
          </p:cNvSpPr>
          <p:nvPr>
            <p:ph type="title"/>
          </p:nvPr>
        </p:nvSpPr>
        <p:spPr>
          <a:xfrm>
            <a:off x="395537" y="404664"/>
            <a:ext cx="8424936" cy="6477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Why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open system?: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Traffic Engineering</a:t>
            </a: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8" name="Content Placeholder 2"/>
          <p:cNvSpPr>
            <a:spLocks noGrp="1"/>
          </p:cNvSpPr>
          <p:nvPr>
            <p:ph idx="1"/>
          </p:nvPr>
        </p:nvSpPr>
        <p:spPr>
          <a:xfrm>
            <a:off x="107504" y="1107773"/>
            <a:ext cx="8964488" cy="4495800"/>
          </a:xfrm>
        </p:spPr>
        <p:txBody>
          <a:bodyPr/>
          <a:lstStyle/>
          <a:p>
            <a:pPr>
              <a:spcBef>
                <a:spcPts val="0"/>
              </a:spcBef>
              <a:buFont typeface="Wingdings" charset="0"/>
              <a:buChar char="§"/>
            </a:pPr>
            <a:r>
              <a:rPr lang="en-US" sz="1800" dirty="0" smtClean="0">
                <a:latin typeface="Arial"/>
                <a:ea typeface="ＭＳ Ｐゴシック" charset="0"/>
                <a:cs typeface="Arial"/>
              </a:rPr>
              <a:t>Google’s WAN</a:t>
            </a:r>
          </a:p>
          <a:p>
            <a:pPr lvl="1">
              <a:spcBef>
                <a:spcPts val="0"/>
              </a:spcBef>
              <a:buFont typeface="Wingdings" pitchFamily="2" charset="2"/>
              <a:buChar char="l"/>
            </a:pPr>
            <a:r>
              <a:rPr lang="en-US" sz="1600" dirty="0" smtClean="0">
                <a:latin typeface="Arial"/>
                <a:ea typeface="ＭＳ Ｐゴシック" charset="0"/>
                <a:cs typeface="Arial"/>
              </a:rPr>
              <a:t>Internet side (user traffic)</a:t>
            </a:r>
          </a:p>
          <a:p>
            <a:pPr lvl="1">
              <a:spcBef>
                <a:spcPts val="0"/>
              </a:spcBef>
              <a:buFont typeface="Wingdings" pitchFamily="2" charset="2"/>
              <a:buChar char="l"/>
            </a:pPr>
            <a:r>
              <a:rPr lang="en-US" sz="1600" dirty="0" smtClean="0">
                <a:latin typeface="Arial"/>
                <a:ea typeface="ＭＳ Ｐゴシック" charset="0"/>
                <a:cs typeface="Arial"/>
              </a:rPr>
              <a:t>To/From external flows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buFont typeface="Wingdings" charset="0"/>
              <a:buChar char="§"/>
            </a:pPr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Manage the WAN as a system (Current Internet: node centric)</a:t>
            </a:r>
          </a:p>
          <a:p>
            <a:pPr lvl="1">
              <a:spcBef>
                <a:spcPts val="0"/>
              </a:spcBef>
              <a:buSzPct val="75000"/>
              <a:buFont typeface="Wingdings" pitchFamily="2" charset="2"/>
              <a:buChar char="l"/>
            </a:pPr>
            <a:r>
              <a:rPr lang="en-US" sz="1600" dirty="0">
                <a:latin typeface="Arial"/>
                <a:ea typeface="ＭＳ Ｐゴシック" charset="0"/>
                <a:cs typeface="Arial"/>
              </a:rPr>
              <a:t>Separate hardware from software</a:t>
            </a:r>
          </a:p>
          <a:p>
            <a:pPr lvl="1">
              <a:spcBef>
                <a:spcPts val="0"/>
              </a:spcBef>
              <a:buSzPct val="75000"/>
              <a:buFont typeface="Wingdings" pitchFamily="2" charset="2"/>
              <a:buChar char="l"/>
            </a:pPr>
            <a:r>
              <a:rPr lang="en-US" sz="1600" dirty="0">
                <a:latin typeface="Arial"/>
                <a:ea typeface="ＭＳ Ｐゴシック" charset="0"/>
                <a:cs typeface="Arial"/>
              </a:rPr>
              <a:t>Logically centralized network </a:t>
            </a:r>
            <a:r>
              <a:rPr lang="en-US" sz="1600" dirty="0" smtClean="0">
                <a:latin typeface="Arial"/>
                <a:ea typeface="ＭＳ Ｐゴシック" charset="0"/>
                <a:cs typeface="Arial"/>
              </a:rPr>
              <a:t>control</a:t>
            </a:r>
          </a:p>
          <a:p>
            <a:pPr lvl="2">
              <a:spcBef>
                <a:spcPts val="0"/>
              </a:spcBef>
              <a:buSzPct val="75000"/>
              <a:buFont typeface="Wingdings" pitchFamily="2" charset="2"/>
              <a:buChar char="Ø"/>
            </a:pPr>
            <a:r>
              <a:rPr lang="en-US" sz="1400" dirty="0" smtClean="0">
                <a:latin typeface="Arial"/>
                <a:ea typeface="ＭＳ Ｐゴシック" charset="0"/>
                <a:cs typeface="Arial"/>
              </a:rPr>
              <a:t>Deadlock Resolution, Bin Packing, Scheduling/Calendaring, Predictability</a:t>
            </a:r>
            <a:endParaRPr lang="en-US" sz="1400" dirty="0"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0152" y="4869160"/>
            <a:ext cx="280831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LSP: Label Switched Path, </a:t>
            </a:r>
            <a:r>
              <a:rPr lang="en-US" altLang="ko-KR" sz="1400" dirty="0"/>
              <a:t>a path through an MPLS network</a:t>
            </a:r>
            <a:r>
              <a:rPr lang="en-US" altLang="ko-KR" sz="1400" dirty="0" smtClean="0"/>
              <a:t> (tunnel path)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45196"/>
            <a:ext cx="5472608" cy="3800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498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/>
          <p:cNvSpPr>
            <a:spLocks noGrp="1"/>
          </p:cNvSpPr>
          <p:nvPr>
            <p:ph type="title"/>
          </p:nvPr>
        </p:nvSpPr>
        <p:spPr>
          <a:xfrm>
            <a:off x="395537" y="404664"/>
            <a:ext cx="8424936" cy="647700"/>
          </a:xfrm>
        </p:spPr>
        <p:txBody>
          <a:bodyPr/>
          <a:lstStyle/>
          <a:p>
            <a:r>
              <a:rPr lang="en-US" sz="3200" dirty="0" smtClean="0">
                <a:latin typeface="Arial" charset="0"/>
                <a:ea typeface="ＭＳ Ｐゴシック" charset="0"/>
                <a:cs typeface="ＭＳ Ｐゴシック" charset="0"/>
              </a:rPr>
              <a:t>SDN Applications: Google’s view</a:t>
            </a:r>
            <a:endParaRPr lang="en-US" sz="32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8" name="Content Placeholder 2"/>
          <p:cNvSpPr>
            <a:spLocks noGrp="1"/>
          </p:cNvSpPr>
          <p:nvPr>
            <p:ph idx="1"/>
          </p:nvPr>
        </p:nvSpPr>
        <p:spPr>
          <a:xfrm>
            <a:off x="83250" y="1196752"/>
            <a:ext cx="8964488" cy="4495800"/>
          </a:xfrm>
        </p:spPr>
        <p:txBody>
          <a:bodyPr/>
          <a:lstStyle/>
          <a:p>
            <a:r>
              <a:rPr lang="en-US" altLang="ko-KR" sz="2400" dirty="0">
                <a:latin typeface="Arial" pitchFamily="34" charset="0"/>
                <a:cs typeface="Arial" pitchFamily="34" charset="0"/>
              </a:rPr>
              <a:t>Having a centralized view allows new applications.</a:t>
            </a:r>
          </a:p>
          <a:p>
            <a:r>
              <a:rPr lang="en-US" altLang="ko-KR" sz="2400" dirty="0">
                <a:latin typeface="Arial" pitchFamily="34" charset="0"/>
                <a:cs typeface="Arial" pitchFamily="34" charset="0"/>
              </a:rPr>
              <a:t>Many of these applications require novel research. A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few of </a:t>
            </a:r>
            <a:r>
              <a:rPr lang="en-US" altLang="ko-KR" sz="2400" dirty="0">
                <a:latin typeface="Arial" pitchFamily="34" charset="0"/>
                <a:cs typeface="Arial" pitchFamily="34" charset="0"/>
              </a:rPr>
              <a:t>the most interesting to us are:</a:t>
            </a:r>
          </a:p>
          <a:p>
            <a:pPr lvl="1"/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Traffic 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Engineering</a:t>
            </a:r>
          </a:p>
          <a:p>
            <a:pPr lvl="2"/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Intra-domain</a:t>
            </a:r>
            <a:endParaRPr lang="en-US" altLang="ko-KR" sz="16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Inter-domain 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egress</a:t>
            </a:r>
          </a:p>
          <a:p>
            <a:pPr lvl="2"/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optimization</a:t>
            </a:r>
            <a:endParaRPr lang="en-US" altLang="ko-KR" sz="16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scheduling</a:t>
            </a:r>
            <a:endParaRPr lang="en-US" altLang="ko-KR" sz="16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control 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theory</a:t>
            </a:r>
          </a:p>
          <a:p>
            <a:pPr lvl="1"/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Security</a:t>
            </a: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Event 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Based Control</a:t>
            </a:r>
            <a:endParaRPr lang="en-US" sz="1600" dirty="0"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71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VC(3.0)">
  <a:themeElements>
    <a:clrScheme name="1_NVC(3.0) 3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B2B2B2"/>
      </a:accent1>
      <a:accent2>
        <a:srgbClr val="868686"/>
      </a:accent2>
      <a:accent3>
        <a:srgbClr val="FFFFFF"/>
      </a:accent3>
      <a:accent4>
        <a:srgbClr val="000000"/>
      </a:accent4>
      <a:accent5>
        <a:srgbClr val="D5D5D5"/>
      </a:accent5>
      <a:accent6>
        <a:srgbClr val="797979"/>
      </a:accent6>
      <a:hlink>
        <a:srgbClr val="5F5F5F"/>
      </a:hlink>
      <a:folHlink>
        <a:srgbClr val="DDDDDD"/>
      </a:folHlink>
    </a:clrScheme>
    <a:fontScheme name="1_NVC(3.0)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NVC(3.0)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VC(3.0)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VC(3.0)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VC(3.0)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35114</TotalTime>
  <Words>787</Words>
  <Application>Microsoft Office PowerPoint</Application>
  <PresentationFormat>화면 슬라이드 쇼(4:3)</PresentationFormat>
  <Paragraphs>131</Paragraphs>
  <Slides>11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1_NVC(3.0)</vt:lpstr>
      <vt:lpstr>2_디자인 사용자 지정</vt:lpstr>
      <vt:lpstr>1_디자인 사용자 지정</vt:lpstr>
      <vt:lpstr>디자인 사용자 지정</vt:lpstr>
      <vt:lpstr>CS 540 Network Architecture</vt:lpstr>
      <vt:lpstr>Why open system? Data Center</vt:lpstr>
      <vt:lpstr>Google Networks</vt:lpstr>
      <vt:lpstr>SDN use case – google inter-datacenter</vt:lpstr>
      <vt:lpstr>Google Networks</vt:lpstr>
      <vt:lpstr>Operational mode</vt:lpstr>
      <vt:lpstr>Architecture: B4</vt:lpstr>
      <vt:lpstr>Why open system?: Traffic Engineering</vt:lpstr>
      <vt:lpstr>SDN Applications: Google’s view</vt:lpstr>
      <vt:lpstr>PowerPoint 프레젠테이션</vt:lpstr>
      <vt:lpstr>PowerPoint 프레젠테이션</vt:lpstr>
    </vt:vector>
  </TitlesOfParts>
  <Company>ICU-SICE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</dc:title>
  <dc:creator>Younghee Lee</dc:creator>
  <cp:lastModifiedBy>USER</cp:lastModifiedBy>
  <cp:revision>297</cp:revision>
  <cp:lastPrinted>2000-09-05T05:09:43Z</cp:lastPrinted>
  <dcterms:created xsi:type="dcterms:W3CDTF">1998-07-19T12:47:56Z</dcterms:created>
  <dcterms:modified xsi:type="dcterms:W3CDTF">2016-11-14T11:37:20Z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yhlee@pec.etri.re.kr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G:\이영희강의TP</vt:lpwstr>
  </property>
  <property fmtid="{D5CDD505-2E9C-101B-9397-08002B2CF9AE}" pid="22" name="EncodingType">
    <vt:i4>-99</vt:i4>
  </property>
</Properties>
</file>