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  <p:sldMasterId id="2147483736" r:id="rId2"/>
    <p:sldMasterId id="2147483676" r:id="rId3"/>
    <p:sldMasterId id="2147483664" r:id="rId4"/>
  </p:sldMasterIdLst>
  <p:notesMasterIdLst>
    <p:notesMasterId r:id="rId43"/>
  </p:notesMasterIdLst>
  <p:handoutMasterIdLst>
    <p:handoutMasterId r:id="rId44"/>
  </p:handoutMasterIdLst>
  <p:sldIdLst>
    <p:sldId id="277" r:id="rId5"/>
    <p:sldId id="279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92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4" r:id="rId25"/>
    <p:sldId id="305" r:id="rId26"/>
    <p:sldId id="383" r:id="rId27"/>
    <p:sldId id="385" r:id="rId28"/>
    <p:sldId id="317" r:id="rId29"/>
    <p:sldId id="319" r:id="rId30"/>
    <p:sldId id="324" r:id="rId31"/>
    <p:sldId id="326" r:id="rId32"/>
    <p:sldId id="387" r:id="rId33"/>
    <p:sldId id="388" r:id="rId34"/>
    <p:sldId id="395" r:id="rId35"/>
    <p:sldId id="392" r:id="rId36"/>
    <p:sldId id="393" r:id="rId37"/>
    <p:sldId id="394" r:id="rId38"/>
    <p:sldId id="386" r:id="rId39"/>
    <p:sldId id="390" r:id="rId40"/>
    <p:sldId id="391" r:id="rId41"/>
    <p:sldId id="389" r:id="rId42"/>
  </p:sldIdLst>
  <p:sldSz cx="9144000" cy="6858000" type="screen4x3"/>
  <p:notesSz cx="6642100" cy="965358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3300"/>
    <a:srgbClr val="FF0000"/>
    <a:srgbClr val="FFFFCC"/>
    <a:srgbClr val="EAEAEA"/>
    <a:srgbClr val="DDDDDD"/>
    <a:srgbClr val="CC99FF"/>
    <a:srgbClr val="66FFFF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596" autoAdjust="0"/>
    <p:restoredTop sz="94660"/>
  </p:normalViewPr>
  <p:slideViewPr>
    <p:cSldViewPr>
      <p:cViewPr varScale="1">
        <p:scale>
          <a:sx n="74" d="100"/>
          <a:sy n="74" d="100"/>
        </p:scale>
        <p:origin x="-884" y="-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98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760"/>
    </p:cViewPr>
  </p:sorterViewPr>
  <p:notesViewPr>
    <p:cSldViewPr>
      <p:cViewPr>
        <p:scale>
          <a:sx n="66" d="100"/>
          <a:sy n="66" d="100"/>
        </p:scale>
        <p:origin x="-846" y="1368"/>
      </p:cViewPr>
      <p:guideLst>
        <p:guide orient="horz" pos="2320"/>
        <p:guide pos="281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8138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661" tIns="0" rIns="18661" bIns="0" numCol="1" anchor="t" anchorCtr="0" compatLnSpc="1">
            <a:prstTxWarp prst="textNoShape">
              <a:avLst/>
            </a:prstTxWarp>
          </a:bodyPr>
          <a:lstStyle>
            <a:lvl1pPr defTabSz="895350" latinLnBrk="0">
              <a:defRPr sz="1000" i="1">
                <a:ea typeface="돋움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3963" y="0"/>
            <a:ext cx="2878137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661" tIns="0" rIns="18661" bIns="0" numCol="1" anchor="t" anchorCtr="0" compatLnSpc="1">
            <a:prstTxWarp prst="textNoShape">
              <a:avLst/>
            </a:prstTxWarp>
          </a:bodyPr>
          <a:lstStyle>
            <a:lvl1pPr algn="r" defTabSz="895350" latinLnBrk="0">
              <a:defRPr sz="1000" i="1">
                <a:ea typeface="돋움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70988"/>
            <a:ext cx="2878138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661" tIns="0" rIns="18661" bIns="0" numCol="1" anchor="b" anchorCtr="0" compatLnSpc="1">
            <a:prstTxWarp prst="textNoShape">
              <a:avLst/>
            </a:prstTxWarp>
          </a:bodyPr>
          <a:lstStyle>
            <a:lvl1pPr defTabSz="895350" latinLnBrk="0">
              <a:defRPr sz="1000" i="1">
                <a:ea typeface="돋움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3963" y="9170988"/>
            <a:ext cx="2878137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661" tIns="0" rIns="18661" bIns="0" numCol="1" anchor="b" anchorCtr="0" compatLnSpc="1">
            <a:prstTxWarp prst="textNoShape">
              <a:avLst/>
            </a:prstTxWarp>
          </a:bodyPr>
          <a:lstStyle>
            <a:lvl1pPr algn="r" defTabSz="895350" latinLnBrk="0">
              <a:defRPr sz="1000" i="1">
                <a:ea typeface="돋움" pitchFamily="50" charset="-127"/>
              </a:defRPr>
            </a:lvl1pPr>
          </a:lstStyle>
          <a:p>
            <a:fld id="{A958FF2F-0791-4F83-8CC1-57DD447D83F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745289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8138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661" tIns="0" rIns="18661" bIns="0" numCol="1" anchor="t" anchorCtr="0" compatLnSpc="1">
            <a:prstTxWarp prst="textNoShape">
              <a:avLst/>
            </a:prstTxWarp>
          </a:bodyPr>
          <a:lstStyle>
            <a:lvl1pPr defTabSz="895350" latinLnBrk="0">
              <a:defRPr sz="1000" i="1">
                <a:ea typeface="돋움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3963" y="0"/>
            <a:ext cx="2878137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661" tIns="0" rIns="18661" bIns="0" numCol="1" anchor="t" anchorCtr="0" compatLnSpc="1">
            <a:prstTxWarp prst="textNoShape">
              <a:avLst/>
            </a:prstTxWarp>
          </a:bodyPr>
          <a:lstStyle>
            <a:lvl1pPr algn="r" defTabSz="895350" latinLnBrk="0">
              <a:defRPr sz="1000" i="1">
                <a:ea typeface="돋움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1275" y="639763"/>
            <a:ext cx="6589713" cy="49418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69900" y="5772150"/>
            <a:ext cx="5715000" cy="302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194" tIns="45097" rIns="90194" bIns="450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문자열 유형을 편집하려면 누르십시오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70988"/>
            <a:ext cx="2878138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661" tIns="0" rIns="18661" bIns="0" numCol="1" anchor="b" anchorCtr="0" compatLnSpc="1">
            <a:prstTxWarp prst="textNoShape">
              <a:avLst/>
            </a:prstTxWarp>
          </a:bodyPr>
          <a:lstStyle>
            <a:lvl1pPr defTabSz="895350" latinLnBrk="0">
              <a:defRPr sz="1000" i="1">
                <a:ea typeface="돋움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3963" y="9170988"/>
            <a:ext cx="2878137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661" tIns="0" rIns="18661" bIns="0" numCol="1" anchor="b" anchorCtr="0" compatLnSpc="1">
            <a:prstTxWarp prst="textNoShape">
              <a:avLst/>
            </a:prstTxWarp>
          </a:bodyPr>
          <a:lstStyle>
            <a:lvl1pPr algn="r" defTabSz="895350" latinLnBrk="0">
              <a:defRPr sz="1000" i="1">
                <a:ea typeface="돋움" pitchFamily="50" charset="-127"/>
              </a:defRPr>
            </a:lvl1pPr>
          </a:lstStyle>
          <a:p>
            <a:fld id="{51BC0879-4465-4F96-BD3F-DFECAC432DE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08988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돋움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돋움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돋움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돋움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돋움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defTabSz="8953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eaLnBrk="1" hangingPunct="1"/>
            <a:fld id="{612A4EAB-73CD-46CE-91F2-90655C7CE712}" type="slidenum">
              <a:rPr lang="en-US" altLang="ko-KR" sz="1000">
                <a:ea typeface="돋움" pitchFamily="50" charset="-127"/>
              </a:rPr>
              <a:pPr eaLnBrk="1" hangingPunct="1"/>
              <a:t>1</a:t>
            </a:fld>
            <a:endParaRPr lang="en-US" altLang="ko-KR" sz="1000">
              <a:ea typeface="돋움" pitchFamily="50" charset="-127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676927-B8C6-432C-AB34-3026689941B1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129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8050" y="723900"/>
            <a:ext cx="4826000" cy="3619500"/>
          </a:xfrm>
          <a:ln/>
        </p:spPr>
      </p:sp>
      <p:sp>
        <p:nvSpPr>
          <p:cNvPr id="129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4584700"/>
            <a:ext cx="4870450" cy="4344988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9772D4-A311-4EA1-A0B6-C9D2929BCF26}" type="slidenum">
              <a:rPr lang="en-US" altLang="ko-KR"/>
              <a:pPr/>
              <a:t>27</a:t>
            </a:fld>
            <a:endParaRPr lang="en-US" altLang="ko-KR"/>
          </a:p>
        </p:txBody>
      </p:sp>
      <p:sp>
        <p:nvSpPr>
          <p:cNvPr id="145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9638" y="723900"/>
            <a:ext cx="4826000" cy="3619500"/>
          </a:xfrm>
          <a:ln/>
        </p:spPr>
      </p:sp>
      <p:sp>
        <p:nvSpPr>
          <p:cNvPr id="145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3575" y="4584700"/>
            <a:ext cx="5314950" cy="4344988"/>
          </a:xfrm>
        </p:spPr>
        <p:txBody>
          <a:bodyPr lIns="90489" tIns="45245" rIns="90489" bIns="45245"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7BE4AE-7A75-4735-9EB2-ECB3104D7BD1}" type="slidenum">
              <a:rPr lang="en-US" altLang="ko-KR"/>
              <a:pPr/>
              <a:t>28</a:t>
            </a:fld>
            <a:endParaRPr lang="en-US" altLang="ko-KR"/>
          </a:p>
        </p:txBody>
      </p:sp>
      <p:sp>
        <p:nvSpPr>
          <p:cNvPr id="145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8050" y="723900"/>
            <a:ext cx="4826000" cy="3619500"/>
          </a:xfrm>
          <a:ln/>
        </p:spPr>
      </p:sp>
      <p:sp>
        <p:nvSpPr>
          <p:cNvPr id="145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4584700"/>
            <a:ext cx="4870450" cy="4344988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19050" y="2628900"/>
            <a:ext cx="8026400" cy="0"/>
          </a:xfrm>
          <a:prstGeom prst="line">
            <a:avLst/>
          </a:prstGeom>
          <a:noFill/>
          <a:ln w="50800">
            <a:solidFill>
              <a:srgbClr val="3366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굴림" charset="0"/>
              <a:cs typeface="굴림" charset="0"/>
            </a:endParaRPr>
          </a:p>
        </p:txBody>
      </p:sp>
      <p:pic>
        <p:nvPicPr>
          <p:cNvPr id="5" name="Picture 14" descr="http://imgnews.naver.com/image/277/2009/02/24/2009022410005795830_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6381750"/>
            <a:ext cx="13684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6547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400050" y="13335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noProof="0" smtClean="0"/>
              <a:t>마스터 제목 유형 편집</a:t>
            </a:r>
          </a:p>
        </p:txBody>
      </p:sp>
      <p:sp>
        <p:nvSpPr>
          <p:cNvPr id="236548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33500" y="344805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ko-KR" altLang="en-US" noProof="0" smtClean="0"/>
              <a:t>마스터 부제목 유형 편집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latinLnBrk="0" hangingPunct="0">
              <a:defRPr sz="1400">
                <a:ea typeface="돋움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quarter" idx="11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latinLnBrk="0" hangingPunct="0">
              <a:defRPr sz="1400">
                <a:ea typeface="돋움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z="1400"/>
            </a:lvl1pPr>
          </a:lstStyle>
          <a:p>
            <a:fld id="{94BE1A69-7204-4669-835C-56DF833B137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2637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7000875" y="62404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1E68CE8-B7C5-451B-9773-D2B2272F0A45}" type="slidenum">
              <a:rPr lang="en-US" altLang="ko-KR"/>
              <a:pPr/>
              <a:t>‹#›</a:t>
            </a:fld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1338998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24650" y="400050"/>
            <a:ext cx="2038350" cy="539115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400050"/>
            <a:ext cx="5962650" cy="53911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7000875" y="62404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6B5ECE0-3097-4929-AF42-426F9871410C}" type="slidenum">
              <a:rPr lang="en-US" altLang="ko-KR"/>
              <a:pPr/>
              <a:t>‹#›</a:t>
            </a:fld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3237203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제목, 텍스트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1675" y="400050"/>
            <a:ext cx="7451725" cy="6477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09600" y="1295400"/>
            <a:ext cx="4000500" cy="4495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차트 개체 틀 3"/>
          <p:cNvSpPr>
            <a:spLocks noGrp="1"/>
          </p:cNvSpPr>
          <p:nvPr>
            <p:ph type="chart" sz="half" idx="2"/>
          </p:nvPr>
        </p:nvSpPr>
        <p:spPr>
          <a:xfrm>
            <a:off x="4762500" y="1295400"/>
            <a:ext cx="4000500" cy="4495800"/>
          </a:xfrm>
        </p:spPr>
        <p:txBody>
          <a:bodyPr/>
          <a:lstStyle/>
          <a:p>
            <a:pPr lvl="0"/>
            <a:endParaRPr lang="ko-KR" altLang="en-US" noProof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7000875" y="62404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70EC80D-BCCC-416E-848B-7BA1F2D3A4BD}" type="slidenum">
              <a:rPr lang="en-US" altLang="ko-KR"/>
              <a:pPr/>
              <a:t>‹#›</a:t>
            </a:fld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518458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1675" y="400050"/>
            <a:ext cx="7451725" cy="6477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09600" y="1295400"/>
            <a:ext cx="4000500" cy="4495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762500" y="1295400"/>
            <a:ext cx="4000500" cy="21717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762500" y="3619500"/>
            <a:ext cx="4000500" cy="21717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7000875" y="62404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595AADB-1CC5-4F76-AAAB-457E29130209}" type="slidenum">
              <a:rPr lang="en-US" altLang="ko-KR"/>
              <a:pPr/>
              <a:t>‹#›</a:t>
            </a:fld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1149224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40CDBD-162A-47EC-B54D-C7EE496DF4C1}" type="datetimeFigureOut">
              <a:rPr lang="ko-KR" altLang="en-US"/>
              <a:pPr/>
              <a:t>2016-11-22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849023-269E-4F14-983F-B95BAA2D6EF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1947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B8FA63-E30A-457C-9209-1D1EAA5A8E16}" type="datetimeFigureOut">
              <a:rPr lang="ko-KR" altLang="en-US"/>
              <a:pPr/>
              <a:t>2016-11-22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B07341-95FD-4A36-A4AA-763502469ECD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4985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72D206-D290-4B33-AB31-497FB6BB785F}" type="datetimeFigureOut">
              <a:rPr lang="ko-KR" altLang="en-US"/>
              <a:pPr/>
              <a:t>2016-11-22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D270A5-C988-46B4-A15E-4E4939203A49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4594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4FC6E-DE6D-465B-878A-971AF4D10F2F}" type="datetimeFigureOut">
              <a:rPr lang="ko-KR" altLang="en-US"/>
              <a:pPr/>
              <a:t>2016-11-22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A902AF-8FD7-423D-AC29-486DE49E8638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0081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043982-8EC5-429F-B21F-EAC72D48439F}" type="datetimeFigureOut">
              <a:rPr lang="ko-KR" altLang="en-US"/>
              <a:pPr/>
              <a:t>2016-11-22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1A6E71-8478-4178-9F18-2EDE888C3BC0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450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E0A0E7-CE5F-46ED-A831-154D5E8BE255}" type="datetimeFigureOut">
              <a:rPr lang="ko-KR" altLang="en-US"/>
              <a:pPr/>
              <a:t>2016-11-22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4E0494-1727-4F0B-9099-E9060EEA34EA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530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7193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B2E93A1-9D87-4BD3-A1B1-46F7616FBC88}" type="datetimeFigureOut">
              <a:rPr lang="ko-KR" altLang="en-US"/>
              <a:pPr/>
              <a:t>2016-11-22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5DAFC8-FF0E-4663-9210-4AD8B89742F6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3829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A0C02A-52C6-40D3-A279-81FC622C664C}" type="datetimeFigureOut">
              <a:rPr lang="ko-KR" altLang="en-US"/>
              <a:pPr/>
              <a:t>2016-11-22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EBFB49-7D22-4250-842B-7FCFFC1958F1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2869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4B8645-FB74-4649-973D-49CE2D02FEB0}" type="datetimeFigureOut">
              <a:rPr lang="ko-KR" altLang="en-US"/>
              <a:pPr/>
              <a:t>2016-11-22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E1B44F-63C1-49A6-923C-E336A21B787A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2517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09C18E-EC3A-44DA-ABCD-5F56711EE203}" type="datetimeFigureOut">
              <a:rPr lang="ko-KR" altLang="en-US"/>
              <a:pPr/>
              <a:t>2016-11-22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632ED9-EE85-4A4E-B406-28E9D81F5FE2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8595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9B1043-6391-493C-857B-0F02EC3D5CA7}" type="datetimeFigureOut">
              <a:rPr lang="ko-KR" altLang="en-US"/>
              <a:pPr/>
              <a:t>2016-11-22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2EA9A9-D815-45DD-947D-E0163D8F7E5A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9582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E49ED5-A9F3-4B23-B773-E75C242F94E9}" type="datetimeFigureOut">
              <a:rPr lang="ko-KR" altLang="en-US"/>
              <a:pPr/>
              <a:t>2016-11-22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B0F370-4554-40C9-BC0A-B3675FF8E6B6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3403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146EB5-5D9E-4F23-8304-E6FCFC993197}" type="datetimeFigureOut">
              <a:rPr lang="ko-KR" altLang="en-US"/>
              <a:pPr/>
              <a:t>2016-11-22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6FA026-E480-4BD7-9C72-0E54A5976603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841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D970E6-7840-4FE4-A210-F82F99086A1C}" type="datetimeFigureOut">
              <a:rPr lang="ko-KR" altLang="en-US"/>
              <a:pPr/>
              <a:t>2016-11-22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BBA527-57C2-4351-95BA-DE731E10A2A8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522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9FFA2D-F850-4573-9905-689A4711956B}" type="datetimeFigureOut">
              <a:rPr lang="ko-KR" altLang="en-US"/>
              <a:pPr/>
              <a:t>2016-11-22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E44B9C-1138-4E17-9F55-94B5F7D6619B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8240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9AC5749-7572-4C94-B37F-0E02062889D2}" type="datetimeFigureOut">
              <a:rPr lang="ko-KR" altLang="en-US"/>
              <a:pPr/>
              <a:t>2016-11-22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B5E1A5-2652-49C7-8953-10343D9466BD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508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7000875" y="62404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402A2B7-5303-4473-A91B-3F3B6909D3D7}" type="slidenum">
              <a:rPr lang="en-US" altLang="ko-KR"/>
              <a:pPr/>
              <a:t>‹#›</a:t>
            </a:fld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12493323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C9537D-68F5-4062-9A0A-A9AA73640A2D}" type="datetimeFigureOut">
              <a:rPr lang="ko-KR" altLang="en-US"/>
              <a:pPr/>
              <a:t>2016-11-22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7D8BE0-D732-441C-A3D8-EB9285B15076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6688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AE5796-188C-4602-A960-747250447D0F}" type="datetimeFigureOut">
              <a:rPr lang="ko-KR" altLang="en-US"/>
              <a:pPr/>
              <a:t>2016-11-22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D29304-EDF5-45DF-9577-EEAAF07E4A80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8534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B7D086-2E22-4C5F-A071-6BEE733F7CD2}" type="datetimeFigureOut">
              <a:rPr lang="ko-KR" altLang="en-US"/>
              <a:pPr/>
              <a:t>2016-11-22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AC6D70-F5DE-41FA-B9ED-8D343734B611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998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D8B7E3-B228-454D-9662-91072AA284DF}" type="datetimeFigureOut">
              <a:rPr lang="ko-KR" altLang="en-US"/>
              <a:pPr/>
              <a:t>2016-11-22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3DDA23-554F-4BA3-B698-C015F25DC515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22412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F7936C-6835-481C-A24C-D3BF06EF97E1}" type="datetimeFigureOut">
              <a:rPr lang="ko-KR" altLang="en-US"/>
              <a:pPr/>
              <a:t>2016-11-22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3B78CA-8DD4-41B1-82D3-EE24F2EDDDAA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93798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9B023C-0D79-4F0F-956F-A57BD2C29D75}" type="datetimeFigureOut">
              <a:rPr lang="ko-KR" altLang="en-US"/>
              <a:pPr/>
              <a:t>2016-11-22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70AFEF-6A86-4E29-BF65-BA0B19D1119F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5164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1D674D-6432-41AE-B83A-46E0332F6C9D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47106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E0270C-0C10-46F4-9431-54564CA9D17C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5721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B656E3-206B-407A-ABE4-241F8E8560C6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91408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23608E-B9B8-4A3C-8028-9DE3F12DE76F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580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95400"/>
            <a:ext cx="40005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62500" y="1295400"/>
            <a:ext cx="40005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7000875" y="62404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6FC87E7-139E-46B6-B37D-94F7E54379A1}" type="slidenum">
              <a:rPr lang="en-US" altLang="ko-KR"/>
              <a:pPr/>
              <a:t>‹#›</a:t>
            </a:fld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124977596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CF2222-1A46-4D0B-9DAA-0B038CD197C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1565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DA6C1C-FBC6-453A-9658-BBEFF3E101D1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61431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954780-3343-4768-81DF-73B444703FDD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69351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995A49-35DF-4580-A077-398F2738FB8F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88655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9014F1-89C3-44B2-9D10-62264ADB9EFA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59497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1C4F3A-72DF-41F5-A78C-0AC82FC6C4DB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97064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ACB097-55FC-42EF-AD6F-AB3162F61648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476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>
          <a:xfrm>
            <a:off x="7000875" y="62404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075D844-74CE-419F-9466-D8C0FB5D7C44}" type="slidenum">
              <a:rPr lang="en-US" altLang="ko-KR"/>
              <a:pPr/>
              <a:t>‹#›</a:t>
            </a:fld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2771320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7000875" y="62404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BEDD3AC-F526-42BE-928A-3A70F5EB75BF}" type="slidenum">
              <a:rPr lang="en-US" altLang="ko-KR"/>
              <a:pPr/>
              <a:t>‹#›</a:t>
            </a:fld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2836101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7000875" y="62404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EDACEAD-C319-4031-9F75-AD10A62FFAE3}" type="slidenum">
              <a:rPr lang="en-US" altLang="ko-KR"/>
              <a:pPr/>
              <a:t>‹#›</a:t>
            </a:fld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3141644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7000875" y="62404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6D5F340-C603-43C9-AFD0-020B8B904189}" type="slidenum">
              <a:rPr lang="en-US" altLang="ko-KR"/>
              <a:pPr/>
              <a:t>‹#›</a:t>
            </a:fld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4189096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7000875" y="62404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6238BFD-8519-4D96-AC23-38C6C18D6F8E}" type="slidenum">
              <a:rPr lang="en-US" altLang="ko-KR"/>
              <a:pPr/>
              <a:t>‹#›</a:t>
            </a:fld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397583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0" y="1143000"/>
            <a:ext cx="8026400" cy="0"/>
          </a:xfrm>
          <a:prstGeom prst="line">
            <a:avLst/>
          </a:prstGeom>
          <a:noFill/>
          <a:ln w="50800">
            <a:solidFill>
              <a:srgbClr val="3366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굴림" charset="0"/>
              <a:cs typeface="굴림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01675" y="400050"/>
            <a:ext cx="74517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유형 편집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95400"/>
            <a:ext cx="81534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9" name="Line 8"/>
          <p:cNvSpPr>
            <a:spLocks noChangeShapeType="1"/>
          </p:cNvSpPr>
          <p:nvPr/>
        </p:nvSpPr>
        <p:spPr bwMode="auto">
          <a:xfrm>
            <a:off x="1619250" y="6742113"/>
            <a:ext cx="72009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71842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Arial" charset="0"/>
              <a:ea typeface="굴림" charset="0"/>
              <a:cs typeface="굴림" charset="0"/>
            </a:endParaRPr>
          </a:p>
        </p:txBody>
      </p:sp>
      <p:sp>
        <p:nvSpPr>
          <p:cNvPr id="1030" name="Text Box 9"/>
          <p:cNvSpPr txBox="1">
            <a:spLocks noChangeArrowheads="1"/>
          </p:cNvSpPr>
          <p:nvPr/>
        </p:nvSpPr>
        <p:spPr bwMode="auto">
          <a:xfrm>
            <a:off x="3708400" y="6453188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latinLnBrk="0">
              <a:spcBef>
                <a:spcPct val="50000"/>
              </a:spcBef>
            </a:pPr>
            <a:r>
              <a:rPr lang="en-US" altLang="ko-KR" sz="1400" b="1"/>
              <a:t>Prof. Younghee Lee</a:t>
            </a:r>
            <a:endParaRPr lang="en-US" altLang="ko-KR"/>
          </a:p>
        </p:txBody>
      </p:sp>
      <p:pic>
        <p:nvPicPr>
          <p:cNvPr id="1031" name="Picture 14" descr="http://imgnews.naver.com/image/277/2009/02/24/2009022410005795830_1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6381750"/>
            <a:ext cx="13684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latinLnBrk="0" hangingPunct="0">
              <a:defRPr sz="1200">
                <a:solidFill>
                  <a:srgbClr val="898989"/>
                </a:solidFill>
              </a:defRPr>
            </a:lvl1pPr>
          </a:lstStyle>
          <a:p>
            <a:fld id="{5621ECD6-F548-4B63-8C64-2C4E0412DC11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1" r:id="rId2"/>
    <p:sldLayoutId id="2147484032" r:id="rId3"/>
    <p:sldLayoutId id="2147484033" r:id="rId4"/>
    <p:sldLayoutId id="2147484034" r:id="rId5"/>
    <p:sldLayoutId id="2147484035" r:id="rId6"/>
    <p:sldLayoutId id="2147484036" r:id="rId7"/>
    <p:sldLayoutId id="2147484037" r:id="rId8"/>
    <p:sldLayoutId id="2147484038" r:id="rId9"/>
    <p:sldLayoutId id="2147484039" r:id="rId10"/>
    <p:sldLayoutId id="2147484040" r:id="rId11"/>
    <p:sldLayoutId id="2147484041" r:id="rId12"/>
    <p:sldLayoutId id="2147484042" r:id="rId13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+mj-lt"/>
          <a:ea typeface="+mj-ea"/>
          <a:cs typeface="굴림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굴림" pitchFamily="50" charset="-127"/>
          <a:ea typeface="굴림" pitchFamily="50" charset="-127"/>
          <a:cs typeface="굴림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굴림" pitchFamily="50" charset="-127"/>
          <a:ea typeface="굴림" pitchFamily="50" charset="-127"/>
          <a:cs typeface="굴림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굴림" pitchFamily="50" charset="-127"/>
          <a:ea typeface="굴림" pitchFamily="50" charset="-127"/>
          <a:cs typeface="굴림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굴림" pitchFamily="50" charset="-127"/>
          <a:ea typeface="굴림" pitchFamily="50" charset="-127"/>
          <a:cs typeface="굴림" charset="0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600" b="1">
          <a:solidFill>
            <a:srgbClr val="000099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charset="2"/>
        <a:buChar char="u"/>
        <a:defRPr kumimoji="1" sz="2800">
          <a:solidFill>
            <a:schemeClr val="tx1"/>
          </a:solidFill>
          <a:latin typeface="+mn-lt"/>
          <a:ea typeface="+mn-ea"/>
          <a:cs typeface="굴림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400">
          <a:solidFill>
            <a:schemeClr val="tx1"/>
          </a:solidFill>
          <a:latin typeface="+mn-lt"/>
          <a:ea typeface="+mn-ea"/>
          <a:cs typeface="굴림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kumimoji="1">
          <a:solidFill>
            <a:schemeClr val="tx1"/>
          </a:solidFill>
          <a:latin typeface="+mn-lt"/>
          <a:ea typeface="+mn-ea"/>
          <a:cs typeface="굴림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charset="2"/>
        <a:buChar char="u"/>
        <a:defRPr kumimoji="1">
          <a:solidFill>
            <a:schemeClr val="tx1"/>
          </a:solidFill>
          <a:latin typeface="+mn-lt"/>
          <a:ea typeface="+mn-ea"/>
          <a:cs typeface="굴림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>
          <a:solidFill>
            <a:schemeClr val="tx1"/>
          </a:solidFill>
          <a:latin typeface="+mn-lt"/>
          <a:ea typeface="+mn-ea"/>
          <a:cs typeface="굴림" charset="0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tx1"/>
        </a:buClr>
        <a:buChar char="–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4339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latinLnBrk="0" hangingPunct="0">
              <a:defRPr sz="1200">
                <a:solidFill>
                  <a:srgbClr val="898989"/>
                </a:solidFill>
              </a:defRPr>
            </a:lvl1pPr>
          </a:lstStyle>
          <a:p>
            <a:fld id="{AD97C94C-5411-43A7-BD80-5653C38686CC}" type="datetimeFigureOut">
              <a:rPr lang="ko-KR" altLang="en-US"/>
              <a:pPr/>
              <a:t>2016-11-22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latinLnBrk="0" hangingPunct="0">
              <a:defRPr sz="1200">
                <a:solidFill>
                  <a:srgbClr val="898989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latinLnBrk="0" hangingPunct="0">
              <a:defRPr sz="1200">
                <a:solidFill>
                  <a:srgbClr val="898989"/>
                </a:solidFill>
              </a:defRPr>
            </a:lvl1pPr>
          </a:lstStyle>
          <a:p>
            <a:fld id="{B364C18B-12D0-4192-A660-08D3F7317F9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맑은 고딕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charset="0"/>
          <a:ea typeface="맑은 고딕" charset="0"/>
          <a:cs typeface="맑은 고딕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charset="0"/>
          <a:ea typeface="맑은 고딕" charset="0"/>
          <a:cs typeface="맑은 고딕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charset="0"/>
          <a:ea typeface="맑은 고딕" charset="0"/>
          <a:cs typeface="맑은 고딕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charset="0"/>
          <a:ea typeface="맑은 고딕" charset="0"/>
          <a:cs typeface="맑은 고딕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charset="0"/>
          <a:ea typeface="맑은 고딕" charset="0"/>
          <a:cs typeface="맑은 고딕" charset="0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charset="0"/>
          <a:ea typeface="맑은 고딕" charset="0"/>
          <a:cs typeface="맑은 고딕" charset="0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charset="0"/>
          <a:ea typeface="맑은 고딕" charset="0"/>
          <a:cs typeface="맑은 고딕" charset="0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charset="0"/>
          <a:ea typeface="맑은 고딕" charset="0"/>
          <a:cs typeface="맑은 고딕" charset="0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맑은 고딕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맑은 고딕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맑은 고딕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맑은 고딕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맑은 고딕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66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latinLnBrk="0" hangingPunct="0">
              <a:defRPr sz="1200">
                <a:solidFill>
                  <a:srgbClr val="898989"/>
                </a:solidFill>
              </a:defRPr>
            </a:lvl1pPr>
          </a:lstStyle>
          <a:p>
            <a:fld id="{D2F87966-3DDB-461C-AFC0-730BD3F555EC}" type="datetimeFigureOut">
              <a:rPr lang="ko-KR" altLang="en-US"/>
              <a:pPr/>
              <a:t>2016-11-22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latinLnBrk="0" hangingPunct="0">
              <a:defRPr sz="1200">
                <a:solidFill>
                  <a:srgbClr val="898989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latinLnBrk="0" hangingPunct="0">
              <a:defRPr sz="1200">
                <a:solidFill>
                  <a:srgbClr val="898989"/>
                </a:solidFill>
              </a:defRPr>
            </a:lvl1pPr>
          </a:lstStyle>
          <a:p>
            <a:fld id="{390B3EB5-9F31-4B03-BCA4-0B08C3E90F77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8" r:id="rId1"/>
    <p:sldLayoutId id="2147484009" r:id="rId2"/>
    <p:sldLayoutId id="2147484010" r:id="rId3"/>
    <p:sldLayoutId id="2147484011" r:id="rId4"/>
    <p:sldLayoutId id="2147484012" r:id="rId5"/>
    <p:sldLayoutId id="2147484013" r:id="rId6"/>
    <p:sldLayoutId id="2147484014" r:id="rId7"/>
    <p:sldLayoutId id="2147484015" r:id="rId8"/>
    <p:sldLayoutId id="2147484016" r:id="rId9"/>
    <p:sldLayoutId id="2147484017" r:id="rId10"/>
    <p:sldLayoutId id="2147484018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맑은 고딕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맑은 고딕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맑은 고딕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맑은 고딕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맑은 고딕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맑은 고딕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8915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latinLnBrk="0" hangingPunct="0">
              <a:defRPr sz="1200">
                <a:solidFill>
                  <a:srgbClr val="898989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0" latinLnBrk="0" hangingPunct="0">
              <a:defRPr sz="1200">
                <a:solidFill>
                  <a:srgbClr val="898989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latinLnBrk="0" hangingPunct="0">
              <a:defRPr sz="1200">
                <a:solidFill>
                  <a:srgbClr val="898989"/>
                </a:solidFill>
              </a:defRPr>
            </a:lvl1pPr>
          </a:lstStyle>
          <a:p>
            <a:fld id="{DFDB8E15-D83C-4460-B21B-3B4A1AB36250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020" r:id="rId2"/>
    <p:sldLayoutId id="2147484021" r:id="rId3"/>
    <p:sldLayoutId id="2147484022" r:id="rId4"/>
    <p:sldLayoutId id="2147484023" r:id="rId5"/>
    <p:sldLayoutId id="2147484024" r:id="rId6"/>
    <p:sldLayoutId id="2147484025" r:id="rId7"/>
    <p:sldLayoutId id="2147484026" r:id="rId8"/>
    <p:sldLayoutId id="2147484027" r:id="rId9"/>
    <p:sldLayoutId id="2147484028" r:id="rId10"/>
    <p:sldLayoutId id="2147484029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맑은 고딕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맑은 고딕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맑은 고딕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맑은 고딕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맑은 고딕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맑은 고딕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107950" y="1052513"/>
            <a:ext cx="8712200" cy="1143000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altLang="ko-KR" sz="4000" dirty="0" smtClean="0">
                <a:latin typeface="Arial" pitchFamily="34" charset="0"/>
              </a:rPr>
              <a:t>CS 540 Network </a:t>
            </a:r>
            <a:r>
              <a:rPr lang="en-US" altLang="ko-KR" sz="4000" dirty="0" smtClean="0">
                <a:latin typeface="Arial" pitchFamily="34" charset="0"/>
              </a:rPr>
              <a:t>Architecture</a:t>
            </a:r>
            <a:endParaRPr lang="en-US" altLang="ko-KR" dirty="0" smtClean="0">
              <a:latin typeface="Arial" pitchFamily="34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79512" y="3068638"/>
            <a:ext cx="8640959" cy="1249362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algn="r">
              <a:lnSpc>
                <a:spcPct val="90000"/>
              </a:lnSpc>
            </a:pP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Lecture </a:t>
            </a: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19 </a:t>
            </a: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: Ad-hoc Networks, </a:t>
            </a:r>
            <a:r>
              <a:rPr lang="en-US" altLang="ko-KR" sz="2400" dirty="0" smtClean="0">
                <a:latin typeface="Arial" pitchFamily="34" charset="0"/>
                <a:cs typeface="Arial" pitchFamily="34" charset="0"/>
              </a:rPr>
              <a:t>VANET</a:t>
            </a:r>
            <a:endParaRPr lang="en-US" altLang="ko-KR" sz="1600" dirty="0" smtClean="0">
              <a:latin typeface="Arial" pitchFamily="34" charset="0"/>
              <a:cs typeface="Arial" pitchFamily="34" charset="0"/>
            </a:endParaRPr>
          </a:p>
          <a:p>
            <a:pPr algn="r" eaLnBrk="1" hangingPunct="1">
              <a:lnSpc>
                <a:spcPct val="90000"/>
              </a:lnSpc>
              <a:buFont typeface="Monotype Sorts" charset="2"/>
              <a:buNone/>
            </a:pPr>
            <a:endParaRPr lang="en-US" altLang="ko-KR" sz="1600" dirty="0" smtClean="0">
              <a:latin typeface="Arial" pitchFamily="34" charset="0"/>
              <a:cs typeface="Arial" pitchFamily="34" charset="0"/>
            </a:endParaRPr>
          </a:p>
          <a:p>
            <a:pPr algn="r" eaLnBrk="1" hangingPunct="1">
              <a:lnSpc>
                <a:spcPct val="90000"/>
              </a:lnSpc>
              <a:buFont typeface="Monotype Sorts" charset="2"/>
              <a:buNone/>
            </a:pPr>
            <a:endParaRPr lang="en-US" altLang="ko-KR" sz="1600" dirty="0">
              <a:latin typeface="Arial" pitchFamily="34" charset="0"/>
              <a:cs typeface="Arial" pitchFamily="34" charset="0"/>
            </a:endParaRPr>
          </a:p>
          <a:p>
            <a:pPr algn="r" eaLnBrk="1" hangingPunct="1">
              <a:lnSpc>
                <a:spcPct val="90000"/>
              </a:lnSpc>
              <a:buFont typeface="Monotype Sorts" charset="2"/>
              <a:buNone/>
            </a:pPr>
            <a:endParaRPr lang="en-US" altLang="ko-KR" sz="16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buFont typeface="Monotype Sorts" charset="2"/>
              <a:buNone/>
            </a:pPr>
            <a:r>
              <a:rPr lang="en-US" altLang="ko-KR" sz="1800" b="1" dirty="0" smtClean="0">
                <a:latin typeface="Arial" pitchFamily="34" charset="0"/>
                <a:cs typeface="Arial" pitchFamily="34" charset="0"/>
              </a:rPr>
              <a:t>Prof. Younghee Lee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eaLnBrk="1" hangingPunct="1">
              <a:lnSpc>
                <a:spcPct val="90000"/>
              </a:lnSpc>
              <a:buFont typeface="Monotype Sorts" charset="2"/>
              <a:buNone/>
            </a:pPr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ko-KR" sz="2000" i="1" dirty="0" smtClean="0">
                <a:solidFill>
                  <a:srgbClr val="990033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1200" dirty="0">
              <a:latin typeface="Arial"/>
              <a:cs typeface="Arial"/>
            </a:endParaRPr>
          </a:p>
          <a:p>
            <a:pPr marL="723900" algn="l" eaLnBrk="1" hangingPunct="1">
              <a:lnSpc>
                <a:spcPct val="90000"/>
              </a:lnSpc>
              <a:buFont typeface="Monotype Sorts" charset="2"/>
              <a:buNone/>
            </a:pPr>
            <a:r>
              <a:rPr lang="en-US" altLang="ko-KR" sz="1200" i="1" dirty="0" smtClean="0">
                <a:solidFill>
                  <a:srgbClr val="990033"/>
                </a:solidFill>
                <a:latin typeface="Arial"/>
                <a:cs typeface="Arial"/>
              </a:rPr>
              <a:t> </a:t>
            </a:r>
            <a:endParaRPr lang="en-US" altLang="ko-KR" sz="1600" i="1" dirty="0" smtClean="0">
              <a:latin typeface="Arial"/>
              <a:cs typeface="Arial"/>
            </a:endParaRPr>
          </a:p>
          <a:p>
            <a:pPr marL="723900" algn="l" eaLnBrk="1" hangingPunct="1">
              <a:lnSpc>
                <a:spcPct val="90000"/>
              </a:lnSpc>
              <a:buFont typeface="Monotype Sorts" charset="2"/>
              <a:buNone/>
            </a:pPr>
            <a:r>
              <a:rPr lang="en-US" altLang="ko-KR" sz="1000" dirty="0" smtClean="0">
                <a:latin typeface="Arial"/>
                <a:cs typeface="Arial"/>
              </a:rPr>
              <a:t>						</a:t>
            </a:r>
            <a:r>
              <a:rPr lang="en-US" altLang="ko-KR" sz="1000" dirty="0" smtClean="0">
                <a:latin typeface="Arial" pitchFamily="34" charset="0"/>
                <a:cs typeface="Arial" pitchFamily="34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68D59EF3-3AD9-4109-A683-F9F6384B107A}" type="slidenum">
              <a:rPr lang="en-US" altLang="ko-KR">
                <a:latin typeface="Arial"/>
                <a:cs typeface="Arial"/>
              </a:rPr>
              <a:pPr/>
              <a:t>10</a:t>
            </a:fld>
            <a:endParaRPr lang="en-US" altLang="ko-KR" sz="1000">
              <a:latin typeface="Arial"/>
              <a:cs typeface="Arial"/>
            </a:endParaRPr>
          </a:p>
        </p:txBody>
      </p:sp>
      <p:sp>
        <p:nvSpPr>
          <p:cNvPr id="130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332656"/>
            <a:ext cx="8262813" cy="647700"/>
          </a:xfrm>
        </p:spPr>
        <p:txBody>
          <a:bodyPr/>
          <a:lstStyle/>
          <a:p>
            <a:r>
              <a:rPr lang="en-US" altLang="ko-KR" dirty="0">
                <a:latin typeface="Arial"/>
                <a:cs typeface="Arial"/>
              </a:rPr>
              <a:t>Optimized Link State Routing (OLSR)</a:t>
            </a:r>
          </a:p>
        </p:txBody>
      </p:sp>
      <p:sp>
        <p:nvSpPr>
          <p:cNvPr id="130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259508"/>
            <a:ext cx="8964488" cy="3249612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2400" dirty="0" smtClean="0">
                <a:solidFill>
                  <a:srgbClr val="0000FF"/>
                </a:solidFill>
                <a:latin typeface="Arial"/>
                <a:cs typeface="Arial"/>
              </a:rPr>
              <a:t>MPRs </a:t>
            </a:r>
            <a:r>
              <a:rPr lang="en-US" altLang="ko-KR" sz="2400" dirty="0">
                <a:solidFill>
                  <a:srgbClr val="0000FF"/>
                </a:solidFill>
                <a:latin typeface="Arial"/>
                <a:cs typeface="Arial"/>
              </a:rPr>
              <a:t>of node X are its neighbors such that each two-hop neighbor of X is a one-hop neighbor of at least one </a:t>
            </a:r>
            <a:r>
              <a:rPr lang="en-US" altLang="ko-KR" sz="2400" dirty="0" smtClean="0">
                <a:solidFill>
                  <a:srgbClr val="0000FF"/>
                </a:solidFill>
                <a:latin typeface="Arial"/>
                <a:cs typeface="Arial"/>
              </a:rPr>
              <a:t>MPR </a:t>
            </a:r>
            <a:r>
              <a:rPr lang="en-US" altLang="ko-KR" sz="2400" dirty="0">
                <a:solidFill>
                  <a:srgbClr val="0000FF"/>
                </a:solidFill>
                <a:latin typeface="Arial"/>
                <a:cs typeface="Arial"/>
              </a:rPr>
              <a:t>of </a:t>
            </a:r>
            <a:r>
              <a:rPr lang="en-US" altLang="ko-KR" sz="2400" dirty="0" smtClean="0">
                <a:solidFill>
                  <a:srgbClr val="0000FF"/>
                </a:solidFill>
                <a:latin typeface="Arial"/>
                <a:cs typeface="Arial"/>
              </a:rPr>
              <a:t>X.</a:t>
            </a:r>
            <a:endParaRPr lang="en-US" altLang="ko-KR" sz="2400" dirty="0">
              <a:solidFill>
                <a:srgbClr val="0000FF"/>
              </a:solidFill>
              <a:latin typeface="Arial"/>
              <a:cs typeface="Arial"/>
            </a:endParaRPr>
          </a:p>
          <a:p>
            <a:pPr lvl="1">
              <a:spcBef>
                <a:spcPct val="0"/>
              </a:spcBef>
            </a:pPr>
            <a:r>
              <a:rPr lang="en-US" altLang="ko-KR" sz="2000" dirty="0">
                <a:latin typeface="Arial"/>
                <a:cs typeface="Arial"/>
              </a:rPr>
              <a:t>Each node transmits its neighbor list in periodic beacons, so that all nodes can know their 2-hop neighbors, in order to choose the </a:t>
            </a:r>
            <a:r>
              <a:rPr lang="en-US" altLang="ko-KR" sz="2000" dirty="0" smtClean="0">
                <a:latin typeface="Arial"/>
                <a:cs typeface="Arial"/>
              </a:rPr>
              <a:t>MPR.</a:t>
            </a:r>
            <a:endParaRPr lang="en-US" altLang="ko-KR" sz="2000" dirty="0">
              <a:latin typeface="Arial"/>
              <a:cs typeface="Arial"/>
            </a:endParaRPr>
          </a:p>
          <a:p>
            <a:pPr lvl="1">
              <a:spcBef>
                <a:spcPct val="0"/>
              </a:spcBef>
            </a:pPr>
            <a:r>
              <a:rPr lang="en-US" altLang="ko-KR" sz="2000" dirty="0">
                <a:latin typeface="Arial"/>
                <a:cs typeface="Arial"/>
              </a:rPr>
              <a:t>The sender can select its </a:t>
            </a:r>
            <a:r>
              <a:rPr lang="en-US" altLang="ko-KR" sz="2000" dirty="0" smtClean="0">
                <a:latin typeface="Arial"/>
                <a:cs typeface="Arial"/>
              </a:rPr>
              <a:t>MPR</a:t>
            </a:r>
            <a:r>
              <a:rPr lang="en-US" altLang="ko-KR" sz="2000" dirty="0">
                <a:latin typeface="Arial"/>
                <a:cs typeface="Arial"/>
              </a:rPr>
              <a:t>s</a:t>
            </a:r>
            <a:r>
              <a:rPr lang="en-US" altLang="ko-KR" sz="2000" dirty="0" smtClean="0">
                <a:latin typeface="Arial"/>
                <a:cs typeface="Arial"/>
              </a:rPr>
              <a:t> </a:t>
            </a:r>
            <a:r>
              <a:rPr lang="en-US" altLang="ko-KR" sz="2000" dirty="0">
                <a:latin typeface="Arial"/>
                <a:cs typeface="Arial"/>
              </a:rPr>
              <a:t>based on the one </a:t>
            </a:r>
            <a:r>
              <a:rPr lang="en-US" altLang="ko-KR" sz="2000" dirty="0" smtClean="0">
                <a:latin typeface="Arial"/>
                <a:cs typeface="Arial"/>
              </a:rPr>
              <a:t>hop </a:t>
            </a:r>
            <a:r>
              <a:rPr lang="en-US" altLang="ko-KR" sz="2000" dirty="0">
                <a:latin typeface="Arial"/>
                <a:cs typeface="Arial"/>
              </a:rPr>
              <a:t>node which offer the best routes to the two hop nodes.</a:t>
            </a:r>
          </a:p>
          <a:p>
            <a:pPr lvl="1">
              <a:spcBef>
                <a:spcPct val="0"/>
              </a:spcBef>
            </a:pPr>
            <a:r>
              <a:rPr lang="en-US" altLang="ko-KR" sz="2000" dirty="0">
                <a:latin typeface="Arial"/>
                <a:cs typeface="Arial"/>
              </a:rPr>
              <a:t>Upon receiving a packet, a node checks it's </a:t>
            </a:r>
            <a:r>
              <a:rPr lang="en-US" altLang="ko-KR" sz="2000" dirty="0" err="1">
                <a:latin typeface="Arial"/>
                <a:cs typeface="Arial"/>
              </a:rPr>
              <a:t>MPRSelector</a:t>
            </a:r>
            <a:r>
              <a:rPr lang="en-US" altLang="ko-KR" sz="2000" dirty="0">
                <a:latin typeface="Arial"/>
                <a:cs typeface="Arial"/>
              </a:rPr>
              <a:t> set to see if the sender has chosen the node as a MPR. If so, the packet is forwarded, else the packet is processed and discarded.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828208" y="4365104"/>
            <a:ext cx="4111944" cy="1584176"/>
            <a:chOff x="1828208" y="4196016"/>
            <a:chExt cx="4170004" cy="1753264"/>
          </a:xfrm>
        </p:grpSpPr>
        <p:sp>
          <p:nvSpPr>
            <p:cNvPr id="1306629" name="Oval 5"/>
            <p:cNvSpPr>
              <a:spLocks noChangeArrowheads="1"/>
            </p:cNvSpPr>
            <p:nvPr/>
          </p:nvSpPr>
          <p:spPr bwMode="auto">
            <a:xfrm>
              <a:off x="3300948" y="4790601"/>
              <a:ext cx="529524" cy="487865"/>
            </a:xfrm>
            <a:prstGeom prst="ellipse">
              <a:avLst/>
            </a:prstGeom>
            <a:solidFill>
              <a:srgbClr val="99CC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0" lang="en-US" altLang="ko-KR" sz="2000" b="1" dirty="0"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06630" name="Oval 6"/>
            <p:cNvSpPr>
              <a:spLocks noChangeArrowheads="1"/>
            </p:cNvSpPr>
            <p:nvPr/>
          </p:nvSpPr>
          <p:spPr bwMode="auto">
            <a:xfrm>
              <a:off x="2738328" y="4226508"/>
              <a:ext cx="529524" cy="487865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0" lang="en-US" altLang="ko-KR" sz="2000" b="1"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306631" name="Oval 7"/>
            <p:cNvSpPr>
              <a:spLocks noChangeArrowheads="1"/>
            </p:cNvSpPr>
            <p:nvPr/>
          </p:nvSpPr>
          <p:spPr bwMode="auto">
            <a:xfrm>
              <a:off x="3664996" y="4196016"/>
              <a:ext cx="529524" cy="487865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0" lang="en-US" altLang="ko-KR" sz="2000" b="1"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1306632" name="Oval 8"/>
            <p:cNvSpPr>
              <a:spLocks noChangeArrowheads="1"/>
            </p:cNvSpPr>
            <p:nvPr/>
          </p:nvSpPr>
          <p:spPr bwMode="auto">
            <a:xfrm>
              <a:off x="2589400" y="5049779"/>
              <a:ext cx="529524" cy="487865"/>
            </a:xfrm>
            <a:prstGeom prst="ellipse">
              <a:avLst/>
            </a:prstGeom>
            <a:solidFill>
              <a:srgbClr val="99CC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0" lang="en-US" altLang="ko-KR" sz="2000" b="1"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306633" name="Oval 9"/>
            <p:cNvSpPr>
              <a:spLocks noChangeArrowheads="1"/>
            </p:cNvSpPr>
            <p:nvPr/>
          </p:nvSpPr>
          <p:spPr bwMode="auto">
            <a:xfrm>
              <a:off x="3350591" y="5461415"/>
              <a:ext cx="529524" cy="487865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0" lang="en-US" altLang="ko-KR" sz="2000" b="1"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1306634" name="Oval 10"/>
            <p:cNvSpPr>
              <a:spLocks noChangeArrowheads="1"/>
            </p:cNvSpPr>
            <p:nvPr/>
          </p:nvSpPr>
          <p:spPr bwMode="auto">
            <a:xfrm>
              <a:off x="4012496" y="4836338"/>
              <a:ext cx="529524" cy="487865"/>
            </a:xfrm>
            <a:prstGeom prst="ellipse">
              <a:avLst/>
            </a:prstGeom>
            <a:solidFill>
              <a:srgbClr val="99CCFF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0" lang="en-US" altLang="ko-KR" sz="2000" b="1"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1306635" name="Oval 11"/>
            <p:cNvSpPr>
              <a:spLocks noChangeArrowheads="1"/>
            </p:cNvSpPr>
            <p:nvPr/>
          </p:nvSpPr>
          <p:spPr bwMode="auto">
            <a:xfrm>
              <a:off x="4872973" y="4851584"/>
              <a:ext cx="529524" cy="487865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0" lang="en-US" altLang="ko-KR" sz="2000" b="1" dirty="0"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1306636" name="Oval 12"/>
            <p:cNvSpPr>
              <a:spLocks noChangeArrowheads="1"/>
            </p:cNvSpPr>
            <p:nvPr/>
          </p:nvSpPr>
          <p:spPr bwMode="auto">
            <a:xfrm>
              <a:off x="1828208" y="5278465"/>
              <a:ext cx="529524" cy="487865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0" lang="en-US" altLang="ko-KR" sz="2000" b="1">
                  <a:latin typeface="Arial"/>
                  <a:cs typeface="Arial"/>
                </a:rPr>
                <a:t>G</a:t>
              </a:r>
            </a:p>
          </p:txBody>
        </p:sp>
        <p:sp>
          <p:nvSpPr>
            <p:cNvPr id="1306637" name="Oval 13"/>
            <p:cNvSpPr>
              <a:spLocks noChangeArrowheads="1"/>
            </p:cNvSpPr>
            <p:nvPr/>
          </p:nvSpPr>
          <p:spPr bwMode="auto">
            <a:xfrm>
              <a:off x="5468688" y="5049779"/>
              <a:ext cx="529524" cy="487865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0" lang="en-US" altLang="ko-KR" sz="2000" b="1">
                  <a:latin typeface="Arial"/>
                  <a:cs typeface="Arial"/>
                </a:rPr>
                <a:t>K</a:t>
              </a:r>
            </a:p>
          </p:txBody>
        </p:sp>
        <p:sp>
          <p:nvSpPr>
            <p:cNvPr id="1306638" name="Oval 14"/>
            <p:cNvSpPr>
              <a:spLocks noChangeArrowheads="1"/>
            </p:cNvSpPr>
            <p:nvPr/>
          </p:nvSpPr>
          <p:spPr bwMode="auto">
            <a:xfrm>
              <a:off x="5369402" y="4287491"/>
              <a:ext cx="529524" cy="487865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0" lang="en-US" altLang="ko-KR" sz="2000" b="1"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1306639" name="Line 15"/>
            <p:cNvSpPr>
              <a:spLocks noChangeShapeType="1"/>
            </p:cNvSpPr>
            <p:nvPr/>
          </p:nvSpPr>
          <p:spPr bwMode="auto">
            <a:xfrm flipV="1">
              <a:off x="2341185" y="5369940"/>
              <a:ext cx="248215" cy="914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Arial"/>
                <a:cs typeface="Arial"/>
              </a:endParaRPr>
            </a:p>
          </p:txBody>
        </p:sp>
        <p:sp>
          <p:nvSpPr>
            <p:cNvPr id="1306640" name="Line 16"/>
            <p:cNvSpPr>
              <a:spLocks noChangeShapeType="1"/>
            </p:cNvSpPr>
            <p:nvPr/>
          </p:nvSpPr>
          <p:spPr bwMode="auto">
            <a:xfrm>
              <a:off x="3118924" y="4683881"/>
              <a:ext cx="264762" cy="1829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Arial"/>
                <a:cs typeface="Arial"/>
              </a:endParaRPr>
            </a:p>
          </p:txBody>
        </p:sp>
        <p:sp>
          <p:nvSpPr>
            <p:cNvPr id="1306641" name="Line 17"/>
            <p:cNvSpPr>
              <a:spLocks noChangeShapeType="1"/>
            </p:cNvSpPr>
            <p:nvPr/>
          </p:nvSpPr>
          <p:spPr bwMode="auto">
            <a:xfrm flipV="1">
              <a:off x="3085829" y="5126008"/>
              <a:ext cx="215119" cy="609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Arial"/>
                <a:cs typeface="Arial"/>
              </a:endParaRPr>
            </a:p>
          </p:txBody>
        </p:sp>
        <p:sp>
          <p:nvSpPr>
            <p:cNvPr id="1306642" name="Line 18"/>
            <p:cNvSpPr>
              <a:spLocks noChangeShapeType="1"/>
            </p:cNvSpPr>
            <p:nvPr/>
          </p:nvSpPr>
          <p:spPr bwMode="auto">
            <a:xfrm>
              <a:off x="3565710" y="5263220"/>
              <a:ext cx="49643" cy="2134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Arial"/>
                <a:cs typeface="Arial"/>
              </a:endParaRPr>
            </a:p>
          </p:txBody>
        </p:sp>
        <p:sp>
          <p:nvSpPr>
            <p:cNvPr id="1306643" name="Line 19"/>
            <p:cNvSpPr>
              <a:spLocks noChangeShapeType="1"/>
            </p:cNvSpPr>
            <p:nvPr/>
          </p:nvSpPr>
          <p:spPr bwMode="auto">
            <a:xfrm flipV="1">
              <a:off x="3664996" y="4638143"/>
              <a:ext cx="132381" cy="1677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Arial"/>
                <a:cs typeface="Arial"/>
              </a:endParaRPr>
            </a:p>
          </p:txBody>
        </p:sp>
        <p:sp>
          <p:nvSpPr>
            <p:cNvPr id="1306644" name="Line 20"/>
            <p:cNvSpPr>
              <a:spLocks noChangeShapeType="1"/>
            </p:cNvSpPr>
            <p:nvPr/>
          </p:nvSpPr>
          <p:spPr bwMode="auto">
            <a:xfrm>
              <a:off x="3830472" y="5034533"/>
              <a:ext cx="198572" cy="152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Arial"/>
                <a:cs typeface="Arial"/>
              </a:endParaRPr>
            </a:p>
          </p:txBody>
        </p:sp>
        <p:sp>
          <p:nvSpPr>
            <p:cNvPr id="1306645" name="Line 21"/>
            <p:cNvSpPr>
              <a:spLocks noChangeShapeType="1"/>
            </p:cNvSpPr>
            <p:nvPr/>
          </p:nvSpPr>
          <p:spPr bwMode="auto">
            <a:xfrm>
              <a:off x="4542021" y="5080270"/>
              <a:ext cx="3309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Arial"/>
                <a:cs typeface="Arial"/>
              </a:endParaRPr>
            </a:p>
          </p:txBody>
        </p:sp>
        <p:sp>
          <p:nvSpPr>
            <p:cNvPr id="1306646" name="Line 22"/>
            <p:cNvSpPr>
              <a:spLocks noChangeShapeType="1"/>
            </p:cNvSpPr>
            <p:nvPr/>
          </p:nvSpPr>
          <p:spPr bwMode="auto">
            <a:xfrm flipH="1">
              <a:off x="5303212" y="4699126"/>
              <a:ext cx="165476" cy="2439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Arial"/>
                <a:cs typeface="Arial"/>
              </a:endParaRPr>
            </a:p>
          </p:txBody>
        </p:sp>
        <p:sp>
          <p:nvSpPr>
            <p:cNvPr id="1306647" name="Line 23"/>
            <p:cNvSpPr>
              <a:spLocks noChangeShapeType="1"/>
            </p:cNvSpPr>
            <p:nvPr/>
          </p:nvSpPr>
          <p:spPr bwMode="auto">
            <a:xfrm>
              <a:off x="5385950" y="5156499"/>
              <a:ext cx="82738" cy="304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Arial"/>
                <a:cs typeface="Arial"/>
              </a:endParaRPr>
            </a:p>
          </p:txBody>
        </p:sp>
        <p:sp>
          <p:nvSpPr>
            <p:cNvPr id="1306648" name="Line 24"/>
            <p:cNvSpPr>
              <a:spLocks noChangeShapeType="1"/>
            </p:cNvSpPr>
            <p:nvPr/>
          </p:nvSpPr>
          <p:spPr bwMode="auto">
            <a:xfrm>
              <a:off x="5667260" y="4775355"/>
              <a:ext cx="33095" cy="2896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Arial"/>
                <a:cs typeface="Arial"/>
              </a:endParaRPr>
            </a:p>
          </p:txBody>
        </p:sp>
        <p:sp>
          <p:nvSpPr>
            <p:cNvPr id="1306649" name="Line 25"/>
            <p:cNvSpPr>
              <a:spLocks noChangeShapeType="1"/>
            </p:cNvSpPr>
            <p:nvPr/>
          </p:nvSpPr>
          <p:spPr bwMode="auto">
            <a:xfrm flipH="1">
              <a:off x="2854162" y="4699126"/>
              <a:ext cx="66191" cy="3506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Arial"/>
                <a:cs typeface="Arial"/>
              </a:endParaRPr>
            </a:p>
          </p:txBody>
        </p:sp>
        <p:sp>
          <p:nvSpPr>
            <p:cNvPr id="1306650" name="Line 26"/>
            <p:cNvSpPr>
              <a:spLocks noChangeShapeType="1"/>
            </p:cNvSpPr>
            <p:nvPr/>
          </p:nvSpPr>
          <p:spPr bwMode="auto">
            <a:xfrm flipV="1">
              <a:off x="3267853" y="4439948"/>
              <a:ext cx="413691" cy="152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Arial"/>
                <a:cs typeface="Arial"/>
              </a:endParaRPr>
            </a:p>
          </p:txBody>
        </p:sp>
        <p:sp>
          <p:nvSpPr>
            <p:cNvPr id="1306651" name="Line 27"/>
            <p:cNvSpPr>
              <a:spLocks noChangeShapeType="1"/>
            </p:cNvSpPr>
            <p:nvPr/>
          </p:nvSpPr>
          <p:spPr bwMode="auto">
            <a:xfrm>
              <a:off x="4045592" y="4668635"/>
              <a:ext cx="148929" cy="1677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Arial"/>
                <a:cs typeface="Arial"/>
              </a:endParaRPr>
            </a:p>
          </p:txBody>
        </p:sp>
        <p:sp>
          <p:nvSpPr>
            <p:cNvPr id="1306652" name="Line 28"/>
            <p:cNvSpPr>
              <a:spLocks noChangeShapeType="1"/>
            </p:cNvSpPr>
            <p:nvPr/>
          </p:nvSpPr>
          <p:spPr bwMode="auto">
            <a:xfrm>
              <a:off x="3052733" y="5461415"/>
              <a:ext cx="314405" cy="1372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Arial"/>
                <a:cs typeface="Arial"/>
              </a:endParaRPr>
            </a:p>
          </p:txBody>
        </p:sp>
        <p:sp>
          <p:nvSpPr>
            <p:cNvPr id="1306653" name="Line 29"/>
            <p:cNvSpPr>
              <a:spLocks noChangeShapeType="1"/>
            </p:cNvSpPr>
            <p:nvPr/>
          </p:nvSpPr>
          <p:spPr bwMode="auto">
            <a:xfrm flipH="1">
              <a:off x="3830472" y="5324203"/>
              <a:ext cx="380596" cy="2744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Arial"/>
                <a:cs typeface="Arial"/>
              </a:endParaRPr>
            </a:p>
          </p:txBody>
        </p:sp>
      </p:grpSp>
      <p:sp>
        <p:nvSpPr>
          <p:cNvPr id="1306654" name="Oval 30"/>
          <p:cNvSpPr>
            <a:spLocks noChangeArrowheads="1"/>
          </p:cNvSpPr>
          <p:nvPr/>
        </p:nvSpPr>
        <p:spPr bwMode="auto">
          <a:xfrm>
            <a:off x="1259632" y="6021288"/>
            <a:ext cx="360040" cy="358875"/>
          </a:xfrm>
          <a:prstGeom prst="ellipse">
            <a:avLst/>
          </a:prstGeom>
          <a:solidFill>
            <a:srgbClr val="99CCFF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0" lang="ko-KR" altLang="ko-KR" sz="2000" b="1">
              <a:latin typeface="Arial"/>
              <a:cs typeface="Arial"/>
            </a:endParaRPr>
          </a:p>
        </p:txBody>
      </p:sp>
      <p:sp>
        <p:nvSpPr>
          <p:cNvPr id="1306655" name="Text Box 31"/>
          <p:cNvSpPr txBox="1">
            <a:spLocks noChangeArrowheads="1"/>
          </p:cNvSpPr>
          <p:nvPr/>
        </p:nvSpPr>
        <p:spPr bwMode="auto">
          <a:xfrm>
            <a:off x="1650003" y="5949659"/>
            <a:ext cx="560922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0" lang="en-US" altLang="ko-KR" sz="1800" b="1" dirty="0">
                <a:latin typeface="Arial"/>
                <a:cs typeface="Arial"/>
              </a:rPr>
              <a:t>Node that has broadcast state information from A</a:t>
            </a:r>
          </a:p>
        </p:txBody>
      </p:sp>
    </p:spTree>
    <p:extLst>
      <p:ext uri="{BB962C8B-B14F-4D97-AF65-F5344CB8AC3E}">
        <p14:creationId xmlns:p14="http://schemas.microsoft.com/office/powerpoint/2010/main" val="108968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857FEE95-6139-4109-A71F-21CE576CAD06}" type="slidenum">
              <a:rPr lang="en-US" altLang="ko-KR">
                <a:latin typeface="Arial"/>
                <a:cs typeface="Arial"/>
              </a:rPr>
              <a:pPr/>
              <a:t>11</a:t>
            </a:fld>
            <a:endParaRPr lang="en-US" altLang="ko-KR" sz="1000">
              <a:latin typeface="Arial"/>
              <a:cs typeface="Arial"/>
            </a:endParaRPr>
          </a:p>
        </p:txBody>
      </p:sp>
      <p:sp>
        <p:nvSpPr>
          <p:cNvPr id="131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9" y="400050"/>
            <a:ext cx="8424936" cy="647700"/>
          </a:xfrm>
        </p:spPr>
        <p:txBody>
          <a:bodyPr/>
          <a:lstStyle/>
          <a:p>
            <a:r>
              <a:rPr lang="en-US" altLang="zh-TW" sz="2800" dirty="0">
                <a:latin typeface="Arial"/>
                <a:cs typeface="Arial"/>
              </a:rPr>
              <a:t>TBRPF(Topology Broadcast Based </a:t>
            </a:r>
            <a:r>
              <a:rPr lang="en-US" altLang="zh-TW" sz="2800" dirty="0" smtClean="0">
                <a:latin typeface="Arial"/>
                <a:cs typeface="Arial"/>
              </a:rPr>
              <a:t>on</a:t>
            </a:r>
            <a:r>
              <a:rPr lang="ko-KR" altLang="en-US" sz="2800" dirty="0" smtClean="0">
                <a:latin typeface="Arial"/>
                <a:cs typeface="Arial"/>
              </a:rPr>
              <a:t> </a:t>
            </a:r>
            <a:r>
              <a:rPr lang="en-US" altLang="zh-TW" sz="2800" dirty="0" smtClean="0">
                <a:latin typeface="Arial"/>
                <a:cs typeface="Arial"/>
              </a:rPr>
              <a:t>Reverse </a:t>
            </a:r>
            <a:r>
              <a:rPr lang="en-US" altLang="zh-TW" sz="2800" dirty="0">
                <a:latin typeface="Arial"/>
                <a:cs typeface="Arial"/>
              </a:rPr>
              <a:t>Path Forwarding)</a:t>
            </a:r>
          </a:p>
        </p:txBody>
      </p:sp>
      <p:sp>
        <p:nvSpPr>
          <p:cNvPr id="131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56638" cy="4495800"/>
          </a:xfrm>
        </p:spPr>
        <p:txBody>
          <a:bodyPr/>
          <a:lstStyle/>
          <a:p>
            <a:r>
              <a:rPr lang="en-US" altLang="ko-KR" sz="2400" dirty="0">
                <a:latin typeface="Arial"/>
                <a:cs typeface="Arial"/>
              </a:rPr>
              <a:t>Full-topology link-state protocol (unlike OLSR)</a:t>
            </a:r>
          </a:p>
          <a:p>
            <a:r>
              <a:rPr lang="en-US" altLang="ko-KR" sz="2400" dirty="0">
                <a:latin typeface="Arial"/>
                <a:cs typeface="Arial"/>
              </a:rPr>
              <a:t>Each link-state update is broadcast reliably along a dynamic min-hop-path tree rooted at the </a:t>
            </a:r>
            <a:r>
              <a:rPr lang="en-US" altLang="ko-KR" sz="2400" dirty="0" smtClean="0">
                <a:latin typeface="Arial"/>
                <a:cs typeface="Arial"/>
              </a:rPr>
              <a:t>source </a:t>
            </a:r>
            <a:r>
              <a:rPr lang="en-US" altLang="ko-KR" sz="2400" dirty="0">
                <a:latin typeface="Arial"/>
                <a:cs typeface="Arial"/>
              </a:rPr>
              <a:t>of the update.</a:t>
            </a:r>
          </a:p>
          <a:p>
            <a:endParaRPr lang="en-US" altLang="zh-TW" sz="2400" dirty="0">
              <a:latin typeface="Arial"/>
              <a:cs typeface="Arial"/>
            </a:endParaRPr>
          </a:p>
        </p:txBody>
      </p:sp>
      <p:pic>
        <p:nvPicPr>
          <p:cNvPr id="13107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852738"/>
            <a:ext cx="6697662" cy="348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78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6D3B1EEE-B05D-44E3-9626-A56B9DC712F7}" type="slidenum">
              <a:rPr lang="en-US" altLang="ko-KR">
                <a:latin typeface="Arial"/>
                <a:cs typeface="Arial"/>
              </a:rPr>
              <a:pPr/>
              <a:t>12</a:t>
            </a:fld>
            <a:endParaRPr lang="en-US" altLang="ko-KR" sz="1000">
              <a:latin typeface="Arial"/>
              <a:cs typeface="Arial"/>
            </a:endParaRPr>
          </a:p>
        </p:txBody>
      </p:sp>
      <p:sp>
        <p:nvSpPr>
          <p:cNvPr id="131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Arial"/>
                <a:cs typeface="Arial"/>
              </a:rPr>
              <a:t>Reactive Routing Protocols</a:t>
            </a:r>
          </a:p>
        </p:txBody>
      </p:sp>
      <p:sp>
        <p:nvSpPr>
          <p:cNvPr id="131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295400"/>
            <a:ext cx="8856984" cy="4495800"/>
          </a:xfrm>
        </p:spPr>
        <p:txBody>
          <a:bodyPr/>
          <a:lstStyle/>
          <a:p>
            <a:r>
              <a:rPr lang="en-US" altLang="ko-KR" sz="2400" dirty="0">
                <a:latin typeface="Arial"/>
                <a:cs typeface="Arial"/>
              </a:rPr>
              <a:t>On demand routing protocol</a:t>
            </a:r>
          </a:p>
          <a:p>
            <a:r>
              <a:rPr lang="en-US" altLang="ko-KR" sz="2400" dirty="0">
                <a:latin typeface="Arial"/>
                <a:cs typeface="Arial"/>
              </a:rPr>
              <a:t>Large, high mobility ad hoc network</a:t>
            </a:r>
          </a:p>
          <a:p>
            <a:r>
              <a:rPr lang="en-US" altLang="ko-KR" sz="2400" dirty="0">
                <a:solidFill>
                  <a:srgbClr val="000000"/>
                </a:solidFill>
                <a:latin typeface="Arial"/>
                <a:cs typeface="Arial"/>
              </a:rPr>
              <a:t>Source build routes on-demand by “flooding”</a:t>
            </a:r>
          </a:p>
          <a:p>
            <a:r>
              <a:rPr lang="en-US" altLang="ko-KR" sz="2400" dirty="0">
                <a:solidFill>
                  <a:srgbClr val="000000"/>
                </a:solidFill>
                <a:latin typeface="Arial"/>
                <a:cs typeface="Arial"/>
              </a:rPr>
              <a:t>Maintain only active </a:t>
            </a:r>
            <a:r>
              <a:rPr lang="en-US" altLang="ko-KR" sz="2400" dirty="0" smtClean="0">
                <a:solidFill>
                  <a:srgbClr val="000000"/>
                </a:solidFill>
                <a:latin typeface="Arial"/>
                <a:cs typeface="Arial"/>
              </a:rPr>
              <a:t>routes</a:t>
            </a:r>
            <a:endParaRPr lang="en-US" altLang="ko-KR" sz="2400" dirty="0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lang="en-US" altLang="ko-KR" sz="2400" dirty="0">
                <a:solidFill>
                  <a:srgbClr val="000000"/>
                </a:solidFill>
                <a:latin typeface="Arial"/>
                <a:cs typeface="Arial"/>
              </a:rPr>
              <a:t>Typically, less control overhead, better scaling properties</a:t>
            </a:r>
          </a:p>
          <a:p>
            <a:r>
              <a:rPr lang="en-US" altLang="ko-KR" sz="2400" dirty="0">
                <a:solidFill>
                  <a:srgbClr val="000000"/>
                </a:solidFill>
                <a:latin typeface="Arial"/>
                <a:cs typeface="Arial"/>
              </a:rPr>
              <a:t>Drawback: route acquisition latency</a:t>
            </a:r>
          </a:p>
          <a:p>
            <a:endParaRPr lang="en-US" altLang="ko-KR" sz="2400" dirty="0">
              <a:latin typeface="Arial"/>
              <a:cs typeface="Arial"/>
            </a:endParaRPr>
          </a:p>
          <a:p>
            <a:r>
              <a:rPr lang="en-US" altLang="ko-KR" sz="2400" dirty="0">
                <a:latin typeface="Arial"/>
                <a:cs typeface="Arial"/>
              </a:rPr>
              <a:t>DSR, AODV, LMR, TORA, ABR</a:t>
            </a:r>
          </a:p>
        </p:txBody>
      </p:sp>
    </p:spTree>
    <p:extLst>
      <p:ext uri="{BB962C8B-B14F-4D97-AF65-F5344CB8AC3E}">
        <p14:creationId xmlns:p14="http://schemas.microsoft.com/office/powerpoint/2010/main" val="380487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EF09C627-335C-4CE8-8C01-A6517DE81FF3}" type="slidenum">
              <a:rPr lang="en-US" altLang="ko-KR">
                <a:latin typeface="Arial"/>
                <a:cs typeface="Arial"/>
              </a:rPr>
              <a:pPr/>
              <a:t>13</a:t>
            </a:fld>
            <a:endParaRPr lang="en-US" altLang="ko-KR" sz="1000">
              <a:latin typeface="Arial"/>
              <a:cs typeface="Arial"/>
            </a:endParaRPr>
          </a:p>
        </p:txBody>
      </p:sp>
      <p:sp>
        <p:nvSpPr>
          <p:cNvPr id="131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Arial"/>
                <a:cs typeface="Arial"/>
              </a:rPr>
              <a:t>Dynamic Source Routing (DSR)</a:t>
            </a:r>
          </a:p>
        </p:txBody>
      </p:sp>
      <p:sp>
        <p:nvSpPr>
          <p:cNvPr id="131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295400"/>
            <a:ext cx="8856984" cy="4495800"/>
          </a:xfrm>
        </p:spPr>
        <p:txBody>
          <a:bodyPr/>
          <a:lstStyle/>
          <a:p>
            <a:r>
              <a:rPr lang="en-US" altLang="ko-KR">
                <a:latin typeface="Arial"/>
                <a:cs typeface="Arial"/>
              </a:rPr>
              <a:t>When node S wants to send a packet to node D, but does not know a route to D, node S initiates a </a:t>
            </a:r>
            <a:r>
              <a:rPr lang="en-US" altLang="ko-KR">
                <a:solidFill>
                  <a:schemeClr val="accent1"/>
                </a:solidFill>
                <a:latin typeface="Arial"/>
                <a:cs typeface="Arial"/>
              </a:rPr>
              <a:t>route discovery</a:t>
            </a:r>
          </a:p>
          <a:p>
            <a:endParaRPr lang="en-US" altLang="ko-KR">
              <a:latin typeface="Arial"/>
              <a:cs typeface="Arial"/>
            </a:endParaRPr>
          </a:p>
          <a:p>
            <a:r>
              <a:rPr lang="en-US" altLang="ko-KR">
                <a:latin typeface="Arial"/>
                <a:cs typeface="Arial"/>
              </a:rPr>
              <a:t>Source node S floods </a:t>
            </a:r>
            <a:r>
              <a:rPr lang="en-US" altLang="ko-KR">
                <a:solidFill>
                  <a:srgbClr val="A50021"/>
                </a:solidFill>
                <a:latin typeface="Arial"/>
                <a:cs typeface="Arial"/>
              </a:rPr>
              <a:t>Route Request (RREQ)</a:t>
            </a:r>
            <a:r>
              <a:rPr lang="en-US" altLang="ko-KR">
                <a:latin typeface="Arial"/>
                <a:cs typeface="Arial"/>
              </a:rPr>
              <a:t> </a:t>
            </a:r>
          </a:p>
          <a:p>
            <a:endParaRPr lang="en-US" altLang="ko-KR">
              <a:latin typeface="Arial"/>
              <a:cs typeface="Arial"/>
            </a:endParaRPr>
          </a:p>
          <a:p>
            <a:r>
              <a:rPr lang="en-US" altLang="ko-KR">
                <a:latin typeface="Arial"/>
                <a:cs typeface="Arial"/>
              </a:rPr>
              <a:t>Each node </a:t>
            </a:r>
            <a:r>
              <a:rPr lang="en-US" altLang="ko-KR">
                <a:solidFill>
                  <a:srgbClr val="339933"/>
                </a:solidFill>
                <a:latin typeface="Arial"/>
                <a:cs typeface="Arial"/>
              </a:rPr>
              <a:t>appends own identifier</a:t>
            </a:r>
            <a:r>
              <a:rPr lang="en-US" altLang="ko-KR">
                <a:latin typeface="Arial"/>
                <a:cs typeface="Arial"/>
              </a:rPr>
              <a:t> when forwarding RREQ</a:t>
            </a:r>
          </a:p>
          <a:p>
            <a:pPr>
              <a:buFont typeface="Monotype Sorts" pitchFamily="2" charset="2"/>
              <a:buNone/>
            </a:pPr>
            <a:r>
              <a:rPr lang="en-US" altLang="ko-KR">
                <a:latin typeface="Arial"/>
                <a:cs typeface="Arial"/>
              </a:rPr>
              <a:t>*  </a:t>
            </a:r>
            <a:r>
              <a:rPr lang="en-US" altLang="ko-KR" sz="2000" i="1">
                <a:latin typeface="Arial"/>
                <a:cs typeface="Arial"/>
              </a:rPr>
              <a:t>some part of this teaching materials are prepared referencing the tutorial made by Prof. </a:t>
            </a:r>
            <a:r>
              <a:rPr lang="en-US" altLang="ko-KR" sz="2000" i="1">
                <a:solidFill>
                  <a:srgbClr val="A50021"/>
                </a:solidFill>
                <a:latin typeface="Arial"/>
                <a:cs typeface="Arial"/>
              </a:rPr>
              <a:t>Nitin H. Vaidya University of Illinois at Urbana-Champaign</a:t>
            </a:r>
          </a:p>
        </p:txBody>
      </p:sp>
    </p:spTree>
    <p:extLst>
      <p:ext uri="{BB962C8B-B14F-4D97-AF65-F5344CB8AC3E}">
        <p14:creationId xmlns:p14="http://schemas.microsoft.com/office/powerpoint/2010/main" val="414071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048291A2-5EA3-4F4A-9051-511342FAEF10}" type="slidenum">
              <a:rPr lang="en-US" altLang="ko-KR">
                <a:latin typeface="Arial"/>
                <a:cs typeface="Arial"/>
              </a:rPr>
              <a:pPr/>
              <a:t>14</a:t>
            </a:fld>
            <a:endParaRPr lang="en-US" altLang="ko-KR" sz="1000">
              <a:latin typeface="Arial"/>
              <a:cs typeface="Arial"/>
            </a:endParaRPr>
          </a:p>
        </p:txBody>
      </p:sp>
      <p:sp>
        <p:nvSpPr>
          <p:cNvPr id="131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Arial"/>
                <a:cs typeface="Arial"/>
              </a:rPr>
              <a:t>Route Discovery in DSR</a:t>
            </a:r>
          </a:p>
        </p:txBody>
      </p:sp>
      <p:sp>
        <p:nvSpPr>
          <p:cNvPr id="1314819" name="Oval 3" descr="Water droplets"/>
          <p:cNvSpPr>
            <a:spLocks noChangeArrowheads="1"/>
          </p:cNvSpPr>
          <p:nvPr/>
        </p:nvSpPr>
        <p:spPr bwMode="auto">
          <a:xfrm>
            <a:off x="2209800" y="28956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ko-KR" sz="2000" b="1">
                <a:latin typeface="Arial"/>
                <a:cs typeface="Arial"/>
              </a:rPr>
              <a:t>B</a:t>
            </a:r>
          </a:p>
        </p:txBody>
      </p:sp>
      <p:sp>
        <p:nvSpPr>
          <p:cNvPr id="1314820" name="Oval 4"/>
          <p:cNvSpPr>
            <a:spLocks noChangeArrowheads="1"/>
          </p:cNvSpPr>
          <p:nvPr/>
        </p:nvSpPr>
        <p:spPr bwMode="auto">
          <a:xfrm>
            <a:off x="1447800" y="3581400"/>
            <a:ext cx="609600" cy="6096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ko-KR" sz="2000" b="1">
                <a:latin typeface="Arial"/>
                <a:cs typeface="Arial"/>
              </a:rPr>
              <a:t>A</a:t>
            </a:r>
          </a:p>
        </p:txBody>
      </p:sp>
      <p:sp>
        <p:nvSpPr>
          <p:cNvPr id="1314821" name="Oval 5" descr="Water droplets"/>
          <p:cNvSpPr>
            <a:spLocks noChangeArrowheads="1"/>
          </p:cNvSpPr>
          <p:nvPr/>
        </p:nvSpPr>
        <p:spPr bwMode="auto">
          <a:xfrm>
            <a:off x="3124200" y="22860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ko-KR" sz="2000" b="1">
                <a:latin typeface="Arial"/>
                <a:cs typeface="Arial"/>
              </a:rPr>
              <a:t>S</a:t>
            </a:r>
          </a:p>
        </p:txBody>
      </p:sp>
      <p:sp>
        <p:nvSpPr>
          <p:cNvPr id="1314822" name="Oval 6" descr="Water droplets"/>
          <p:cNvSpPr>
            <a:spLocks noChangeArrowheads="1"/>
          </p:cNvSpPr>
          <p:nvPr/>
        </p:nvSpPr>
        <p:spPr bwMode="auto">
          <a:xfrm>
            <a:off x="4114800" y="23622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ko-KR" sz="2000" b="1">
                <a:latin typeface="Arial"/>
                <a:cs typeface="Arial"/>
              </a:rPr>
              <a:t>E</a:t>
            </a:r>
          </a:p>
        </p:txBody>
      </p:sp>
      <p:sp>
        <p:nvSpPr>
          <p:cNvPr id="1314823" name="Oval 7"/>
          <p:cNvSpPr>
            <a:spLocks noChangeArrowheads="1"/>
          </p:cNvSpPr>
          <p:nvPr/>
        </p:nvSpPr>
        <p:spPr bwMode="auto">
          <a:xfrm>
            <a:off x="5105400" y="2743200"/>
            <a:ext cx="609600" cy="6096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ko-KR" sz="2000" b="1">
                <a:latin typeface="Arial"/>
                <a:cs typeface="Arial"/>
              </a:rPr>
              <a:t>F</a:t>
            </a:r>
          </a:p>
        </p:txBody>
      </p:sp>
      <p:sp>
        <p:nvSpPr>
          <p:cNvPr id="1314824" name="Oval 8"/>
          <p:cNvSpPr>
            <a:spLocks noChangeArrowheads="1"/>
          </p:cNvSpPr>
          <p:nvPr/>
        </p:nvSpPr>
        <p:spPr bwMode="auto">
          <a:xfrm>
            <a:off x="2667000" y="3886200"/>
            <a:ext cx="609600" cy="6096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ko-KR" sz="2000" b="1">
                <a:latin typeface="Arial"/>
                <a:cs typeface="Arial"/>
              </a:rPr>
              <a:t>H</a:t>
            </a:r>
          </a:p>
        </p:txBody>
      </p:sp>
      <p:sp>
        <p:nvSpPr>
          <p:cNvPr id="1314825" name="Oval 9"/>
          <p:cNvSpPr>
            <a:spLocks noChangeArrowheads="1"/>
          </p:cNvSpPr>
          <p:nvPr/>
        </p:nvSpPr>
        <p:spPr bwMode="auto">
          <a:xfrm>
            <a:off x="5943600" y="3276600"/>
            <a:ext cx="609600" cy="6096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ko-KR" sz="2000" b="1">
                <a:latin typeface="Arial"/>
                <a:cs typeface="Arial"/>
              </a:rPr>
              <a:t>J</a:t>
            </a:r>
          </a:p>
        </p:txBody>
      </p:sp>
      <p:sp>
        <p:nvSpPr>
          <p:cNvPr id="1314826" name="Oval 10"/>
          <p:cNvSpPr>
            <a:spLocks noChangeArrowheads="1"/>
          </p:cNvSpPr>
          <p:nvPr/>
        </p:nvSpPr>
        <p:spPr bwMode="auto">
          <a:xfrm>
            <a:off x="6705600" y="3886200"/>
            <a:ext cx="609600" cy="6096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ko-KR" sz="2000" b="1">
                <a:latin typeface="Arial"/>
                <a:cs typeface="Arial"/>
              </a:rPr>
              <a:t>D</a:t>
            </a:r>
          </a:p>
        </p:txBody>
      </p:sp>
      <p:sp>
        <p:nvSpPr>
          <p:cNvPr id="1314827" name="Oval 11" descr="Water droplets"/>
          <p:cNvSpPr>
            <a:spLocks noChangeArrowheads="1"/>
          </p:cNvSpPr>
          <p:nvPr/>
        </p:nvSpPr>
        <p:spPr bwMode="auto">
          <a:xfrm>
            <a:off x="3505200" y="30480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ko-KR" sz="2000" b="1">
                <a:latin typeface="Arial"/>
                <a:cs typeface="Arial"/>
              </a:rPr>
              <a:t>C</a:t>
            </a:r>
          </a:p>
        </p:txBody>
      </p:sp>
      <p:sp>
        <p:nvSpPr>
          <p:cNvPr id="1314828" name="Oval 12"/>
          <p:cNvSpPr>
            <a:spLocks noChangeArrowheads="1"/>
          </p:cNvSpPr>
          <p:nvPr/>
        </p:nvSpPr>
        <p:spPr bwMode="auto">
          <a:xfrm>
            <a:off x="4572000" y="3581400"/>
            <a:ext cx="609600" cy="6096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ko-KR" sz="2000" b="1">
                <a:latin typeface="Arial"/>
                <a:cs typeface="Arial"/>
              </a:rPr>
              <a:t>G</a:t>
            </a:r>
          </a:p>
        </p:txBody>
      </p:sp>
      <p:sp>
        <p:nvSpPr>
          <p:cNvPr id="1314829" name="Oval 13"/>
          <p:cNvSpPr>
            <a:spLocks noChangeArrowheads="1"/>
          </p:cNvSpPr>
          <p:nvPr/>
        </p:nvSpPr>
        <p:spPr bwMode="auto">
          <a:xfrm>
            <a:off x="3733800" y="4419600"/>
            <a:ext cx="609600" cy="6096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ko-KR" sz="2000" b="1">
                <a:latin typeface="Arial"/>
                <a:cs typeface="Arial"/>
              </a:rPr>
              <a:t>I</a:t>
            </a:r>
          </a:p>
        </p:txBody>
      </p:sp>
      <p:sp>
        <p:nvSpPr>
          <p:cNvPr id="1314830" name="Oval 14"/>
          <p:cNvSpPr>
            <a:spLocks noChangeArrowheads="1"/>
          </p:cNvSpPr>
          <p:nvPr/>
        </p:nvSpPr>
        <p:spPr bwMode="auto">
          <a:xfrm>
            <a:off x="5486400" y="4114800"/>
            <a:ext cx="609600" cy="6096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ko-KR" sz="2000" b="1">
                <a:latin typeface="Arial"/>
                <a:cs typeface="Arial"/>
              </a:rPr>
              <a:t>K</a:t>
            </a:r>
          </a:p>
        </p:txBody>
      </p:sp>
      <p:sp>
        <p:nvSpPr>
          <p:cNvPr id="1314831" name="Line 15"/>
          <p:cNvSpPr>
            <a:spLocks noChangeShapeType="1"/>
          </p:cNvSpPr>
          <p:nvPr/>
        </p:nvSpPr>
        <p:spPr bwMode="auto">
          <a:xfrm flipV="1">
            <a:off x="1981200" y="3352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Arial"/>
              <a:cs typeface="Arial"/>
            </a:endParaRPr>
          </a:p>
        </p:txBody>
      </p:sp>
      <p:sp>
        <p:nvSpPr>
          <p:cNvPr id="1314832" name="Line 16"/>
          <p:cNvSpPr>
            <a:spLocks noChangeShapeType="1"/>
          </p:cNvSpPr>
          <p:nvPr/>
        </p:nvSpPr>
        <p:spPr bwMode="auto">
          <a:xfrm flipV="1">
            <a:off x="2743200" y="2743200"/>
            <a:ext cx="457200" cy="2286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Arial"/>
              <a:cs typeface="Arial"/>
            </a:endParaRPr>
          </a:p>
        </p:txBody>
      </p:sp>
      <p:sp>
        <p:nvSpPr>
          <p:cNvPr id="1314833" name="Line 17"/>
          <p:cNvSpPr>
            <a:spLocks noChangeShapeType="1"/>
          </p:cNvSpPr>
          <p:nvPr/>
        </p:nvSpPr>
        <p:spPr bwMode="auto">
          <a:xfrm>
            <a:off x="2057400" y="3962400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Arial"/>
              <a:cs typeface="Arial"/>
            </a:endParaRPr>
          </a:p>
        </p:txBody>
      </p:sp>
      <p:sp>
        <p:nvSpPr>
          <p:cNvPr id="1314834" name="Line 18"/>
          <p:cNvSpPr>
            <a:spLocks noChangeShapeType="1"/>
          </p:cNvSpPr>
          <p:nvPr/>
        </p:nvSpPr>
        <p:spPr bwMode="auto">
          <a:xfrm>
            <a:off x="2667000" y="34290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Arial"/>
              <a:cs typeface="Arial"/>
            </a:endParaRPr>
          </a:p>
        </p:txBody>
      </p:sp>
      <p:sp>
        <p:nvSpPr>
          <p:cNvPr id="1314835" name="Line 19"/>
          <p:cNvSpPr>
            <a:spLocks noChangeShapeType="1"/>
          </p:cNvSpPr>
          <p:nvPr/>
        </p:nvSpPr>
        <p:spPr bwMode="auto">
          <a:xfrm flipH="1">
            <a:off x="3124200" y="35814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Arial"/>
              <a:cs typeface="Arial"/>
            </a:endParaRPr>
          </a:p>
        </p:txBody>
      </p:sp>
      <p:sp>
        <p:nvSpPr>
          <p:cNvPr id="1314836" name="Line 20"/>
          <p:cNvSpPr>
            <a:spLocks noChangeShapeType="1"/>
          </p:cNvSpPr>
          <p:nvPr/>
        </p:nvSpPr>
        <p:spPr bwMode="auto">
          <a:xfrm flipH="1">
            <a:off x="3962400" y="2895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Arial"/>
              <a:cs typeface="Arial"/>
            </a:endParaRPr>
          </a:p>
        </p:txBody>
      </p:sp>
      <p:sp>
        <p:nvSpPr>
          <p:cNvPr id="1314837" name="Line 21"/>
          <p:cNvSpPr>
            <a:spLocks noChangeShapeType="1"/>
          </p:cNvSpPr>
          <p:nvPr/>
        </p:nvSpPr>
        <p:spPr bwMode="auto">
          <a:xfrm>
            <a:off x="4724400" y="2743200"/>
            <a:ext cx="457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Arial"/>
              <a:cs typeface="Arial"/>
            </a:endParaRPr>
          </a:p>
        </p:txBody>
      </p:sp>
      <p:sp>
        <p:nvSpPr>
          <p:cNvPr id="1314838" name="Line 22"/>
          <p:cNvSpPr>
            <a:spLocks noChangeShapeType="1"/>
          </p:cNvSpPr>
          <p:nvPr/>
        </p:nvSpPr>
        <p:spPr bwMode="auto">
          <a:xfrm flipH="1">
            <a:off x="5029200" y="32766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Arial"/>
              <a:cs typeface="Arial"/>
            </a:endParaRPr>
          </a:p>
        </p:txBody>
      </p:sp>
      <p:sp>
        <p:nvSpPr>
          <p:cNvPr id="1314839" name="Line 23"/>
          <p:cNvSpPr>
            <a:spLocks noChangeShapeType="1"/>
          </p:cNvSpPr>
          <p:nvPr/>
        </p:nvSpPr>
        <p:spPr bwMode="auto">
          <a:xfrm flipH="1">
            <a:off x="4191000" y="41148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Arial"/>
              <a:cs typeface="Arial"/>
            </a:endParaRPr>
          </a:p>
        </p:txBody>
      </p:sp>
      <p:sp>
        <p:nvSpPr>
          <p:cNvPr id="1314840" name="Line 24"/>
          <p:cNvSpPr>
            <a:spLocks noChangeShapeType="1"/>
          </p:cNvSpPr>
          <p:nvPr/>
        </p:nvSpPr>
        <p:spPr bwMode="auto">
          <a:xfrm>
            <a:off x="4114800" y="35052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Arial"/>
              <a:cs typeface="Arial"/>
            </a:endParaRPr>
          </a:p>
        </p:txBody>
      </p:sp>
      <p:sp>
        <p:nvSpPr>
          <p:cNvPr id="1314841" name="Line 25"/>
          <p:cNvSpPr>
            <a:spLocks noChangeShapeType="1"/>
          </p:cNvSpPr>
          <p:nvPr/>
        </p:nvSpPr>
        <p:spPr bwMode="auto">
          <a:xfrm>
            <a:off x="3200400" y="43434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Arial"/>
              <a:cs typeface="Arial"/>
            </a:endParaRPr>
          </a:p>
        </p:txBody>
      </p:sp>
      <p:sp>
        <p:nvSpPr>
          <p:cNvPr id="1314842" name="Line 26"/>
          <p:cNvSpPr>
            <a:spLocks noChangeShapeType="1"/>
          </p:cNvSpPr>
          <p:nvPr/>
        </p:nvSpPr>
        <p:spPr bwMode="auto">
          <a:xfrm>
            <a:off x="5638800" y="3200400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Arial"/>
              <a:cs typeface="Arial"/>
            </a:endParaRPr>
          </a:p>
        </p:txBody>
      </p:sp>
      <p:sp>
        <p:nvSpPr>
          <p:cNvPr id="1314843" name="Line 27"/>
          <p:cNvSpPr>
            <a:spLocks noChangeShapeType="1"/>
          </p:cNvSpPr>
          <p:nvPr/>
        </p:nvSpPr>
        <p:spPr bwMode="auto">
          <a:xfrm>
            <a:off x="5105400" y="4114800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Arial"/>
              <a:cs typeface="Arial"/>
            </a:endParaRPr>
          </a:p>
        </p:txBody>
      </p:sp>
      <p:sp>
        <p:nvSpPr>
          <p:cNvPr id="1314844" name="Line 28"/>
          <p:cNvSpPr>
            <a:spLocks noChangeShapeType="1"/>
          </p:cNvSpPr>
          <p:nvPr/>
        </p:nvSpPr>
        <p:spPr bwMode="auto">
          <a:xfrm>
            <a:off x="6477000" y="37338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Arial"/>
              <a:cs typeface="Arial"/>
            </a:endParaRPr>
          </a:p>
        </p:txBody>
      </p:sp>
      <p:sp>
        <p:nvSpPr>
          <p:cNvPr id="1314845" name="Line 29"/>
          <p:cNvSpPr>
            <a:spLocks noChangeShapeType="1"/>
          </p:cNvSpPr>
          <p:nvPr/>
        </p:nvSpPr>
        <p:spPr bwMode="auto">
          <a:xfrm flipH="1">
            <a:off x="6096000" y="4267200"/>
            <a:ext cx="609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Arial"/>
              <a:cs typeface="Arial"/>
            </a:endParaRPr>
          </a:p>
        </p:txBody>
      </p:sp>
      <p:sp>
        <p:nvSpPr>
          <p:cNvPr id="1314846" name="Line 30"/>
          <p:cNvSpPr>
            <a:spLocks noChangeShapeType="1"/>
          </p:cNvSpPr>
          <p:nvPr/>
        </p:nvSpPr>
        <p:spPr bwMode="auto">
          <a:xfrm flipH="1">
            <a:off x="3733800" y="25908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Arial"/>
              <a:cs typeface="Arial"/>
            </a:endParaRPr>
          </a:p>
        </p:txBody>
      </p:sp>
      <p:sp>
        <p:nvSpPr>
          <p:cNvPr id="1314847" name="Line 31"/>
          <p:cNvSpPr>
            <a:spLocks noChangeShapeType="1"/>
          </p:cNvSpPr>
          <p:nvPr/>
        </p:nvSpPr>
        <p:spPr bwMode="auto">
          <a:xfrm>
            <a:off x="3505200" y="2895600"/>
            <a:ext cx="152400" cy="2286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Arial"/>
              <a:cs typeface="Arial"/>
            </a:endParaRPr>
          </a:p>
        </p:txBody>
      </p:sp>
      <p:sp>
        <p:nvSpPr>
          <p:cNvPr id="1314848" name="Line 32"/>
          <p:cNvSpPr>
            <a:spLocks noChangeShapeType="1"/>
          </p:cNvSpPr>
          <p:nvPr/>
        </p:nvSpPr>
        <p:spPr bwMode="auto">
          <a:xfrm>
            <a:off x="990600" y="5715000"/>
            <a:ext cx="685800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Arial"/>
              <a:cs typeface="Arial"/>
            </a:endParaRPr>
          </a:p>
        </p:txBody>
      </p:sp>
      <p:sp>
        <p:nvSpPr>
          <p:cNvPr id="1314849" name="Text Box 33"/>
          <p:cNvSpPr txBox="1">
            <a:spLocks noChangeArrowheads="1"/>
          </p:cNvSpPr>
          <p:nvPr/>
        </p:nvSpPr>
        <p:spPr bwMode="auto">
          <a:xfrm>
            <a:off x="1752600" y="5484783"/>
            <a:ext cx="437812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0" lang="en-US" altLang="ko-KR" sz="2000" b="1">
                <a:latin typeface="Arial"/>
                <a:cs typeface="Arial"/>
              </a:rPr>
              <a:t>Represents transmission of RREQ</a:t>
            </a:r>
          </a:p>
        </p:txBody>
      </p:sp>
      <p:sp>
        <p:nvSpPr>
          <p:cNvPr id="1314850" name="Oval 34"/>
          <p:cNvSpPr>
            <a:spLocks noChangeArrowheads="1"/>
          </p:cNvSpPr>
          <p:nvPr/>
        </p:nvSpPr>
        <p:spPr bwMode="auto">
          <a:xfrm>
            <a:off x="7162800" y="1905000"/>
            <a:ext cx="609600" cy="6096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ko-KR" sz="2000" b="1">
                <a:latin typeface="Arial"/>
                <a:cs typeface="Arial"/>
              </a:rPr>
              <a:t>Z</a:t>
            </a:r>
          </a:p>
        </p:txBody>
      </p:sp>
      <p:sp>
        <p:nvSpPr>
          <p:cNvPr id="1314851" name="Oval 35"/>
          <p:cNvSpPr>
            <a:spLocks noChangeArrowheads="1"/>
          </p:cNvSpPr>
          <p:nvPr/>
        </p:nvSpPr>
        <p:spPr bwMode="auto">
          <a:xfrm>
            <a:off x="7467600" y="1143000"/>
            <a:ext cx="609600" cy="6096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ko-KR" sz="2000" b="1">
                <a:latin typeface="Arial"/>
                <a:cs typeface="Arial"/>
              </a:rPr>
              <a:t>Y</a:t>
            </a:r>
          </a:p>
        </p:txBody>
      </p:sp>
      <p:sp>
        <p:nvSpPr>
          <p:cNvPr id="1314852" name="Line 36"/>
          <p:cNvSpPr>
            <a:spLocks noChangeShapeType="1"/>
          </p:cNvSpPr>
          <p:nvPr/>
        </p:nvSpPr>
        <p:spPr bwMode="auto">
          <a:xfrm flipH="1">
            <a:off x="7543800" y="1752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Arial"/>
              <a:cs typeface="Arial"/>
            </a:endParaRPr>
          </a:p>
        </p:txBody>
      </p:sp>
      <p:sp>
        <p:nvSpPr>
          <p:cNvPr id="1314853" name="Text Box 37"/>
          <p:cNvSpPr txBox="1">
            <a:spLocks noChangeArrowheads="1"/>
          </p:cNvSpPr>
          <p:nvPr/>
        </p:nvSpPr>
        <p:spPr bwMode="auto">
          <a:xfrm>
            <a:off x="25200" y="1446183"/>
            <a:ext cx="310664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0" lang="en-US" altLang="ko-KR" sz="2000" b="1" dirty="0">
                <a:latin typeface="Arial"/>
                <a:cs typeface="Arial"/>
              </a:rPr>
              <a:t>Broadcast transmission</a:t>
            </a:r>
          </a:p>
        </p:txBody>
      </p:sp>
      <p:sp>
        <p:nvSpPr>
          <p:cNvPr id="1314854" name="Freeform 38"/>
          <p:cNvSpPr>
            <a:spLocks/>
          </p:cNvSpPr>
          <p:nvPr/>
        </p:nvSpPr>
        <p:spPr bwMode="auto">
          <a:xfrm>
            <a:off x="1143000" y="1828800"/>
            <a:ext cx="1676400" cy="762000"/>
          </a:xfrm>
          <a:custGeom>
            <a:avLst/>
            <a:gdLst>
              <a:gd name="T0" fmla="*/ 0 w 1056"/>
              <a:gd name="T1" fmla="*/ 0 h 480"/>
              <a:gd name="T2" fmla="*/ 672 w 1056"/>
              <a:gd name="T3" fmla="*/ 192 h 480"/>
              <a:gd name="T4" fmla="*/ 1056 w 1056"/>
              <a:gd name="T5" fmla="*/ 48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56" h="480">
                <a:moveTo>
                  <a:pt x="0" y="0"/>
                </a:moveTo>
                <a:cubicBezTo>
                  <a:pt x="248" y="56"/>
                  <a:pt x="496" y="112"/>
                  <a:pt x="672" y="192"/>
                </a:cubicBezTo>
                <a:cubicBezTo>
                  <a:pt x="848" y="272"/>
                  <a:pt x="984" y="424"/>
                  <a:pt x="1056" y="48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Arial"/>
              <a:cs typeface="Arial"/>
            </a:endParaRPr>
          </a:p>
        </p:txBody>
      </p:sp>
      <p:sp>
        <p:nvSpPr>
          <p:cNvPr id="1314855" name="Oval 39"/>
          <p:cNvSpPr>
            <a:spLocks noChangeArrowheads="1"/>
          </p:cNvSpPr>
          <p:nvPr/>
        </p:nvSpPr>
        <p:spPr bwMode="auto">
          <a:xfrm>
            <a:off x="6934200" y="3048000"/>
            <a:ext cx="609600" cy="6096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ko-KR" sz="2000" b="1">
                <a:latin typeface="Arial"/>
                <a:cs typeface="Arial"/>
              </a:rPr>
              <a:t>M</a:t>
            </a:r>
          </a:p>
        </p:txBody>
      </p:sp>
      <p:sp>
        <p:nvSpPr>
          <p:cNvPr id="1314856" name="Line 40"/>
          <p:cNvSpPr>
            <a:spLocks noChangeShapeType="1"/>
          </p:cNvSpPr>
          <p:nvPr/>
        </p:nvSpPr>
        <p:spPr bwMode="auto">
          <a:xfrm flipV="1">
            <a:off x="6553200" y="3352800"/>
            <a:ext cx="381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Arial"/>
              <a:cs typeface="Arial"/>
            </a:endParaRPr>
          </a:p>
        </p:txBody>
      </p:sp>
      <p:sp>
        <p:nvSpPr>
          <p:cNvPr id="1314857" name="Oval 41"/>
          <p:cNvSpPr>
            <a:spLocks noChangeArrowheads="1"/>
          </p:cNvSpPr>
          <p:nvPr/>
        </p:nvSpPr>
        <p:spPr bwMode="auto">
          <a:xfrm>
            <a:off x="7391400" y="4419600"/>
            <a:ext cx="609600" cy="6096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ko-KR" sz="2000" b="1">
                <a:latin typeface="Arial"/>
                <a:cs typeface="Arial"/>
              </a:rPr>
              <a:t>N</a:t>
            </a:r>
          </a:p>
        </p:txBody>
      </p:sp>
      <p:sp>
        <p:nvSpPr>
          <p:cNvPr id="1314858" name="Line 42"/>
          <p:cNvSpPr>
            <a:spLocks noChangeShapeType="1"/>
          </p:cNvSpPr>
          <p:nvPr/>
        </p:nvSpPr>
        <p:spPr bwMode="auto">
          <a:xfrm>
            <a:off x="7239000" y="44196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Arial"/>
              <a:cs typeface="Arial"/>
            </a:endParaRPr>
          </a:p>
        </p:txBody>
      </p:sp>
      <p:sp>
        <p:nvSpPr>
          <p:cNvPr id="1314859" name="Oval 43"/>
          <p:cNvSpPr>
            <a:spLocks noChangeArrowheads="1"/>
          </p:cNvSpPr>
          <p:nvPr/>
        </p:nvSpPr>
        <p:spPr bwMode="auto">
          <a:xfrm>
            <a:off x="7848600" y="3048000"/>
            <a:ext cx="609600" cy="6096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ko-KR" sz="2000" b="1">
                <a:latin typeface="Arial"/>
                <a:cs typeface="Arial"/>
              </a:rPr>
              <a:t>L</a:t>
            </a:r>
          </a:p>
        </p:txBody>
      </p:sp>
      <p:sp>
        <p:nvSpPr>
          <p:cNvPr id="1314860" name="Line 44"/>
          <p:cNvSpPr>
            <a:spLocks noChangeShapeType="1"/>
          </p:cNvSpPr>
          <p:nvPr/>
        </p:nvSpPr>
        <p:spPr bwMode="auto">
          <a:xfrm>
            <a:off x="7543800" y="3352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Arial"/>
              <a:cs typeface="Arial"/>
            </a:endParaRPr>
          </a:p>
        </p:txBody>
      </p:sp>
      <p:sp>
        <p:nvSpPr>
          <p:cNvPr id="1314861" name="Text Box 45"/>
          <p:cNvSpPr txBox="1">
            <a:spLocks noChangeArrowheads="1"/>
          </p:cNvSpPr>
          <p:nvPr/>
        </p:nvSpPr>
        <p:spPr bwMode="auto">
          <a:xfrm>
            <a:off x="4174123" y="1933546"/>
            <a:ext cx="33855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endParaRPr kumimoji="0" lang="ko-KR" altLang="ko-KR" sz="2000" b="1">
              <a:latin typeface="Arial"/>
              <a:cs typeface="Arial"/>
            </a:endParaRPr>
          </a:p>
        </p:txBody>
      </p:sp>
      <p:sp>
        <p:nvSpPr>
          <p:cNvPr id="1314862" name="Text Box 46"/>
          <p:cNvSpPr txBox="1">
            <a:spLocks noChangeArrowheads="1"/>
          </p:cNvSpPr>
          <p:nvPr/>
        </p:nvSpPr>
        <p:spPr bwMode="auto">
          <a:xfrm>
            <a:off x="3657600" y="1981200"/>
            <a:ext cx="522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0" lang="en-US" altLang="ko-KR" sz="2000" b="1">
                <a:latin typeface="Arial"/>
                <a:cs typeface="Arial"/>
              </a:rPr>
              <a:t>[S]</a:t>
            </a:r>
          </a:p>
        </p:txBody>
      </p:sp>
      <p:sp>
        <p:nvSpPr>
          <p:cNvPr id="1314863" name="Text Box 47"/>
          <p:cNvSpPr txBox="1">
            <a:spLocks noChangeArrowheads="1"/>
          </p:cNvSpPr>
          <p:nvPr/>
        </p:nvSpPr>
        <p:spPr bwMode="auto">
          <a:xfrm>
            <a:off x="909638" y="5902296"/>
            <a:ext cx="699422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0" lang="en-US" altLang="ko-KR" sz="2000" b="1">
                <a:latin typeface="Arial"/>
                <a:cs typeface="Arial"/>
              </a:rPr>
              <a:t>[X,Y]     Represents list of identifiers appended to RREQ</a:t>
            </a:r>
          </a:p>
        </p:txBody>
      </p:sp>
    </p:spTree>
    <p:extLst>
      <p:ext uri="{BB962C8B-B14F-4D97-AF65-F5344CB8AC3E}">
        <p14:creationId xmlns:p14="http://schemas.microsoft.com/office/powerpoint/2010/main" val="366166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29AEB333-1EE9-4102-A255-A19B3ADA0E9A}" type="slidenum">
              <a:rPr lang="en-US" altLang="ko-KR">
                <a:latin typeface="Arial"/>
                <a:cs typeface="Arial"/>
              </a:rPr>
              <a:pPr/>
              <a:t>15</a:t>
            </a:fld>
            <a:endParaRPr lang="en-US" altLang="ko-KR" sz="1000">
              <a:latin typeface="Arial"/>
              <a:cs typeface="Arial"/>
            </a:endParaRPr>
          </a:p>
        </p:txBody>
      </p:sp>
      <p:sp>
        <p:nvSpPr>
          <p:cNvPr id="131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Arial"/>
                <a:cs typeface="Arial"/>
              </a:rPr>
              <a:t>Route Discovery in DSR</a:t>
            </a:r>
          </a:p>
        </p:txBody>
      </p:sp>
      <p:sp>
        <p:nvSpPr>
          <p:cNvPr id="1318915" name="Oval 3" descr="Water droplets"/>
          <p:cNvSpPr>
            <a:spLocks noChangeArrowheads="1"/>
          </p:cNvSpPr>
          <p:nvPr/>
        </p:nvSpPr>
        <p:spPr bwMode="auto">
          <a:xfrm>
            <a:off x="2209800" y="28956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ko-KR" sz="2000" b="1">
                <a:latin typeface="Arial"/>
                <a:cs typeface="Arial"/>
              </a:rPr>
              <a:t>B</a:t>
            </a:r>
          </a:p>
        </p:txBody>
      </p:sp>
      <p:sp>
        <p:nvSpPr>
          <p:cNvPr id="1318916" name="Oval 4" descr="Water droplets"/>
          <p:cNvSpPr>
            <a:spLocks noChangeArrowheads="1"/>
          </p:cNvSpPr>
          <p:nvPr/>
        </p:nvSpPr>
        <p:spPr bwMode="auto">
          <a:xfrm>
            <a:off x="1447800" y="35814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ko-KR" sz="2000" b="1">
                <a:latin typeface="Arial"/>
                <a:cs typeface="Arial"/>
              </a:rPr>
              <a:t>A</a:t>
            </a:r>
          </a:p>
        </p:txBody>
      </p:sp>
      <p:sp>
        <p:nvSpPr>
          <p:cNvPr id="1318917" name="Oval 5" descr="Water droplets"/>
          <p:cNvSpPr>
            <a:spLocks noChangeArrowheads="1"/>
          </p:cNvSpPr>
          <p:nvPr/>
        </p:nvSpPr>
        <p:spPr bwMode="auto">
          <a:xfrm>
            <a:off x="3124200" y="22860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ko-KR" sz="2000" b="1">
                <a:latin typeface="Arial"/>
                <a:cs typeface="Arial"/>
              </a:rPr>
              <a:t>S</a:t>
            </a:r>
          </a:p>
        </p:txBody>
      </p:sp>
      <p:sp>
        <p:nvSpPr>
          <p:cNvPr id="1318918" name="Oval 6" descr="Water droplets"/>
          <p:cNvSpPr>
            <a:spLocks noChangeArrowheads="1"/>
          </p:cNvSpPr>
          <p:nvPr/>
        </p:nvSpPr>
        <p:spPr bwMode="auto">
          <a:xfrm>
            <a:off x="4114800" y="23622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ko-KR" sz="2000" b="1">
                <a:latin typeface="Arial"/>
                <a:cs typeface="Arial"/>
              </a:rPr>
              <a:t>E</a:t>
            </a:r>
          </a:p>
        </p:txBody>
      </p:sp>
      <p:sp>
        <p:nvSpPr>
          <p:cNvPr id="1318919" name="Oval 7" descr="Water droplets"/>
          <p:cNvSpPr>
            <a:spLocks noChangeArrowheads="1"/>
          </p:cNvSpPr>
          <p:nvPr/>
        </p:nvSpPr>
        <p:spPr bwMode="auto">
          <a:xfrm>
            <a:off x="5105400" y="27432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ko-KR" sz="2000" b="1">
                <a:latin typeface="Arial"/>
                <a:cs typeface="Arial"/>
              </a:rPr>
              <a:t>F</a:t>
            </a:r>
          </a:p>
        </p:txBody>
      </p:sp>
      <p:sp>
        <p:nvSpPr>
          <p:cNvPr id="1318920" name="Oval 8" descr="Water droplets"/>
          <p:cNvSpPr>
            <a:spLocks noChangeArrowheads="1"/>
          </p:cNvSpPr>
          <p:nvPr/>
        </p:nvSpPr>
        <p:spPr bwMode="auto">
          <a:xfrm>
            <a:off x="2667000" y="38862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ko-KR" sz="2000" b="1">
                <a:latin typeface="Arial"/>
                <a:cs typeface="Arial"/>
              </a:rPr>
              <a:t>H</a:t>
            </a:r>
          </a:p>
        </p:txBody>
      </p:sp>
      <p:sp>
        <p:nvSpPr>
          <p:cNvPr id="1318921" name="Oval 9" descr="Water droplets"/>
          <p:cNvSpPr>
            <a:spLocks noChangeArrowheads="1"/>
          </p:cNvSpPr>
          <p:nvPr/>
        </p:nvSpPr>
        <p:spPr bwMode="auto">
          <a:xfrm>
            <a:off x="5943600" y="32766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ko-KR" sz="2000" b="1">
                <a:latin typeface="Arial"/>
                <a:cs typeface="Arial"/>
              </a:rPr>
              <a:t>J</a:t>
            </a:r>
          </a:p>
        </p:txBody>
      </p:sp>
      <p:sp>
        <p:nvSpPr>
          <p:cNvPr id="1318922" name="Oval 10" descr="Water droplets"/>
          <p:cNvSpPr>
            <a:spLocks noChangeArrowheads="1"/>
          </p:cNvSpPr>
          <p:nvPr/>
        </p:nvSpPr>
        <p:spPr bwMode="auto">
          <a:xfrm>
            <a:off x="6705600" y="38862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ko-KR" sz="2000" b="1">
                <a:latin typeface="Arial"/>
                <a:cs typeface="Arial"/>
              </a:rPr>
              <a:t>D</a:t>
            </a:r>
          </a:p>
        </p:txBody>
      </p:sp>
      <p:sp>
        <p:nvSpPr>
          <p:cNvPr id="1318923" name="Oval 11" descr="Water droplets"/>
          <p:cNvSpPr>
            <a:spLocks noChangeArrowheads="1"/>
          </p:cNvSpPr>
          <p:nvPr/>
        </p:nvSpPr>
        <p:spPr bwMode="auto">
          <a:xfrm>
            <a:off x="3505200" y="30480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ko-KR" sz="2000" b="1">
                <a:latin typeface="Arial"/>
                <a:cs typeface="Arial"/>
              </a:rPr>
              <a:t>C</a:t>
            </a:r>
          </a:p>
        </p:txBody>
      </p:sp>
      <p:sp>
        <p:nvSpPr>
          <p:cNvPr id="1318924" name="Oval 12" descr="Water droplets"/>
          <p:cNvSpPr>
            <a:spLocks noChangeArrowheads="1"/>
          </p:cNvSpPr>
          <p:nvPr/>
        </p:nvSpPr>
        <p:spPr bwMode="auto">
          <a:xfrm>
            <a:off x="4572000" y="35814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ko-KR" sz="2000" b="1">
                <a:latin typeface="Arial"/>
                <a:cs typeface="Arial"/>
              </a:rPr>
              <a:t>G</a:t>
            </a:r>
          </a:p>
        </p:txBody>
      </p:sp>
      <p:sp>
        <p:nvSpPr>
          <p:cNvPr id="1318925" name="Oval 13" descr="Water droplets"/>
          <p:cNvSpPr>
            <a:spLocks noChangeArrowheads="1"/>
          </p:cNvSpPr>
          <p:nvPr/>
        </p:nvSpPr>
        <p:spPr bwMode="auto">
          <a:xfrm>
            <a:off x="3733800" y="44196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ko-KR" sz="2000" b="1">
                <a:latin typeface="Arial"/>
                <a:cs typeface="Arial"/>
              </a:rPr>
              <a:t>I</a:t>
            </a:r>
          </a:p>
        </p:txBody>
      </p:sp>
      <p:sp>
        <p:nvSpPr>
          <p:cNvPr id="1318926" name="Oval 14" descr="Water droplets"/>
          <p:cNvSpPr>
            <a:spLocks noChangeArrowheads="1"/>
          </p:cNvSpPr>
          <p:nvPr/>
        </p:nvSpPr>
        <p:spPr bwMode="auto">
          <a:xfrm>
            <a:off x="5486400" y="41148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ko-KR" sz="2000" b="1">
                <a:latin typeface="Arial"/>
                <a:cs typeface="Arial"/>
              </a:rPr>
              <a:t>K</a:t>
            </a:r>
          </a:p>
        </p:txBody>
      </p:sp>
      <p:sp>
        <p:nvSpPr>
          <p:cNvPr id="1318927" name="Line 15"/>
          <p:cNvSpPr>
            <a:spLocks noChangeShapeType="1"/>
          </p:cNvSpPr>
          <p:nvPr/>
        </p:nvSpPr>
        <p:spPr bwMode="auto">
          <a:xfrm flipV="1">
            <a:off x="1981200" y="3352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Arial"/>
              <a:cs typeface="Arial"/>
            </a:endParaRPr>
          </a:p>
        </p:txBody>
      </p:sp>
      <p:sp>
        <p:nvSpPr>
          <p:cNvPr id="1318928" name="Line 16"/>
          <p:cNvSpPr>
            <a:spLocks noChangeShapeType="1"/>
          </p:cNvSpPr>
          <p:nvPr/>
        </p:nvSpPr>
        <p:spPr bwMode="auto">
          <a:xfrm flipV="1">
            <a:off x="2743200" y="27432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Arial"/>
              <a:cs typeface="Arial"/>
            </a:endParaRPr>
          </a:p>
        </p:txBody>
      </p:sp>
      <p:sp>
        <p:nvSpPr>
          <p:cNvPr id="1318929" name="Line 17"/>
          <p:cNvSpPr>
            <a:spLocks noChangeShapeType="1"/>
          </p:cNvSpPr>
          <p:nvPr/>
        </p:nvSpPr>
        <p:spPr bwMode="auto">
          <a:xfrm>
            <a:off x="2057400" y="3962400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Arial"/>
              <a:cs typeface="Arial"/>
            </a:endParaRPr>
          </a:p>
        </p:txBody>
      </p:sp>
      <p:sp>
        <p:nvSpPr>
          <p:cNvPr id="1318930" name="Line 18"/>
          <p:cNvSpPr>
            <a:spLocks noChangeShapeType="1"/>
          </p:cNvSpPr>
          <p:nvPr/>
        </p:nvSpPr>
        <p:spPr bwMode="auto">
          <a:xfrm>
            <a:off x="2667000" y="34290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Arial"/>
              <a:cs typeface="Arial"/>
            </a:endParaRPr>
          </a:p>
        </p:txBody>
      </p:sp>
      <p:sp>
        <p:nvSpPr>
          <p:cNvPr id="1318931" name="Line 19"/>
          <p:cNvSpPr>
            <a:spLocks noChangeShapeType="1"/>
          </p:cNvSpPr>
          <p:nvPr/>
        </p:nvSpPr>
        <p:spPr bwMode="auto">
          <a:xfrm flipH="1">
            <a:off x="3124200" y="35814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Arial"/>
              <a:cs typeface="Arial"/>
            </a:endParaRPr>
          </a:p>
        </p:txBody>
      </p:sp>
      <p:sp>
        <p:nvSpPr>
          <p:cNvPr id="1318932" name="Line 20"/>
          <p:cNvSpPr>
            <a:spLocks noChangeShapeType="1"/>
          </p:cNvSpPr>
          <p:nvPr/>
        </p:nvSpPr>
        <p:spPr bwMode="auto">
          <a:xfrm flipH="1">
            <a:off x="3962400" y="2895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Arial"/>
              <a:cs typeface="Arial"/>
            </a:endParaRPr>
          </a:p>
        </p:txBody>
      </p:sp>
      <p:sp>
        <p:nvSpPr>
          <p:cNvPr id="1318933" name="Line 21"/>
          <p:cNvSpPr>
            <a:spLocks noChangeShapeType="1"/>
          </p:cNvSpPr>
          <p:nvPr/>
        </p:nvSpPr>
        <p:spPr bwMode="auto">
          <a:xfrm>
            <a:off x="4724400" y="2743200"/>
            <a:ext cx="457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Arial"/>
              <a:cs typeface="Arial"/>
            </a:endParaRPr>
          </a:p>
        </p:txBody>
      </p:sp>
      <p:sp>
        <p:nvSpPr>
          <p:cNvPr id="1318934" name="Line 22"/>
          <p:cNvSpPr>
            <a:spLocks noChangeShapeType="1"/>
          </p:cNvSpPr>
          <p:nvPr/>
        </p:nvSpPr>
        <p:spPr bwMode="auto">
          <a:xfrm flipH="1">
            <a:off x="5029200" y="32766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Arial"/>
              <a:cs typeface="Arial"/>
            </a:endParaRPr>
          </a:p>
        </p:txBody>
      </p:sp>
      <p:sp>
        <p:nvSpPr>
          <p:cNvPr id="1318935" name="Line 23"/>
          <p:cNvSpPr>
            <a:spLocks noChangeShapeType="1"/>
          </p:cNvSpPr>
          <p:nvPr/>
        </p:nvSpPr>
        <p:spPr bwMode="auto">
          <a:xfrm flipH="1">
            <a:off x="4191000" y="4114800"/>
            <a:ext cx="457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Arial"/>
              <a:cs typeface="Arial"/>
            </a:endParaRPr>
          </a:p>
        </p:txBody>
      </p:sp>
      <p:sp>
        <p:nvSpPr>
          <p:cNvPr id="1318936" name="Line 24"/>
          <p:cNvSpPr>
            <a:spLocks noChangeShapeType="1"/>
          </p:cNvSpPr>
          <p:nvPr/>
        </p:nvSpPr>
        <p:spPr bwMode="auto">
          <a:xfrm>
            <a:off x="4114800" y="35052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Arial"/>
              <a:cs typeface="Arial"/>
            </a:endParaRPr>
          </a:p>
        </p:txBody>
      </p:sp>
      <p:sp>
        <p:nvSpPr>
          <p:cNvPr id="1318937" name="Line 25"/>
          <p:cNvSpPr>
            <a:spLocks noChangeShapeType="1"/>
          </p:cNvSpPr>
          <p:nvPr/>
        </p:nvSpPr>
        <p:spPr bwMode="auto">
          <a:xfrm>
            <a:off x="3200400" y="4343400"/>
            <a:ext cx="5334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Arial"/>
              <a:cs typeface="Arial"/>
            </a:endParaRPr>
          </a:p>
        </p:txBody>
      </p:sp>
      <p:sp>
        <p:nvSpPr>
          <p:cNvPr id="1318938" name="Line 26"/>
          <p:cNvSpPr>
            <a:spLocks noChangeShapeType="1"/>
          </p:cNvSpPr>
          <p:nvPr/>
        </p:nvSpPr>
        <p:spPr bwMode="auto">
          <a:xfrm>
            <a:off x="5638800" y="3200400"/>
            <a:ext cx="3810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Arial"/>
              <a:cs typeface="Arial"/>
            </a:endParaRPr>
          </a:p>
        </p:txBody>
      </p:sp>
      <p:sp>
        <p:nvSpPr>
          <p:cNvPr id="1318939" name="Line 27"/>
          <p:cNvSpPr>
            <a:spLocks noChangeShapeType="1"/>
          </p:cNvSpPr>
          <p:nvPr/>
        </p:nvSpPr>
        <p:spPr bwMode="auto">
          <a:xfrm>
            <a:off x="5105400" y="4114800"/>
            <a:ext cx="3810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Arial"/>
              <a:cs typeface="Arial"/>
            </a:endParaRPr>
          </a:p>
        </p:txBody>
      </p:sp>
      <p:sp>
        <p:nvSpPr>
          <p:cNvPr id="1318940" name="Line 28"/>
          <p:cNvSpPr>
            <a:spLocks noChangeShapeType="1"/>
          </p:cNvSpPr>
          <p:nvPr/>
        </p:nvSpPr>
        <p:spPr bwMode="auto">
          <a:xfrm>
            <a:off x="6477000" y="3733800"/>
            <a:ext cx="3048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Arial"/>
              <a:cs typeface="Arial"/>
            </a:endParaRPr>
          </a:p>
        </p:txBody>
      </p:sp>
      <p:sp>
        <p:nvSpPr>
          <p:cNvPr id="1318941" name="Line 29"/>
          <p:cNvSpPr>
            <a:spLocks noChangeShapeType="1"/>
          </p:cNvSpPr>
          <p:nvPr/>
        </p:nvSpPr>
        <p:spPr bwMode="auto">
          <a:xfrm flipH="1">
            <a:off x="6096000" y="4267200"/>
            <a:ext cx="6096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Arial"/>
              <a:cs typeface="Arial"/>
            </a:endParaRPr>
          </a:p>
        </p:txBody>
      </p:sp>
      <p:sp>
        <p:nvSpPr>
          <p:cNvPr id="1318942" name="Line 30"/>
          <p:cNvSpPr>
            <a:spLocks noChangeShapeType="1"/>
          </p:cNvSpPr>
          <p:nvPr/>
        </p:nvSpPr>
        <p:spPr bwMode="auto">
          <a:xfrm flipH="1">
            <a:off x="3733800" y="2590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Arial"/>
              <a:cs typeface="Arial"/>
            </a:endParaRPr>
          </a:p>
        </p:txBody>
      </p:sp>
      <p:sp>
        <p:nvSpPr>
          <p:cNvPr id="1318943" name="Line 31"/>
          <p:cNvSpPr>
            <a:spLocks noChangeShapeType="1"/>
          </p:cNvSpPr>
          <p:nvPr/>
        </p:nvSpPr>
        <p:spPr bwMode="auto">
          <a:xfrm>
            <a:off x="3505200" y="28956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Arial"/>
              <a:cs typeface="Arial"/>
            </a:endParaRPr>
          </a:p>
        </p:txBody>
      </p:sp>
      <p:sp>
        <p:nvSpPr>
          <p:cNvPr id="1318944" name="Oval 32"/>
          <p:cNvSpPr>
            <a:spLocks noChangeArrowheads="1"/>
          </p:cNvSpPr>
          <p:nvPr/>
        </p:nvSpPr>
        <p:spPr bwMode="auto">
          <a:xfrm>
            <a:off x="7162800" y="1905000"/>
            <a:ext cx="609600" cy="6096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ko-KR" sz="2000" b="1">
                <a:latin typeface="Arial"/>
                <a:cs typeface="Arial"/>
              </a:rPr>
              <a:t>Z</a:t>
            </a:r>
          </a:p>
        </p:txBody>
      </p:sp>
      <p:sp>
        <p:nvSpPr>
          <p:cNvPr id="1318945" name="Oval 33"/>
          <p:cNvSpPr>
            <a:spLocks noChangeArrowheads="1"/>
          </p:cNvSpPr>
          <p:nvPr/>
        </p:nvSpPr>
        <p:spPr bwMode="auto">
          <a:xfrm>
            <a:off x="7467600" y="1143000"/>
            <a:ext cx="609600" cy="6096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ko-KR" sz="2000" b="1">
                <a:latin typeface="Arial"/>
                <a:cs typeface="Arial"/>
              </a:rPr>
              <a:t>Y</a:t>
            </a:r>
          </a:p>
        </p:txBody>
      </p:sp>
      <p:sp>
        <p:nvSpPr>
          <p:cNvPr id="1318946" name="Line 34"/>
          <p:cNvSpPr>
            <a:spLocks noChangeShapeType="1"/>
          </p:cNvSpPr>
          <p:nvPr/>
        </p:nvSpPr>
        <p:spPr bwMode="auto">
          <a:xfrm flipH="1">
            <a:off x="7543800" y="1752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Arial"/>
              <a:cs typeface="Arial"/>
            </a:endParaRPr>
          </a:p>
        </p:txBody>
      </p:sp>
      <p:sp>
        <p:nvSpPr>
          <p:cNvPr id="1318947" name="Text Box 35"/>
          <p:cNvSpPr txBox="1">
            <a:spLocks noChangeArrowheads="1"/>
          </p:cNvSpPr>
          <p:nvPr/>
        </p:nvSpPr>
        <p:spPr bwMode="auto">
          <a:xfrm>
            <a:off x="1158875" y="5381695"/>
            <a:ext cx="630172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buFontTx/>
              <a:buChar char="•"/>
            </a:pPr>
            <a:r>
              <a:rPr kumimoji="0" lang="en-US" altLang="ko-KR" sz="2000" b="1">
                <a:latin typeface="Arial"/>
                <a:cs typeface="Arial"/>
              </a:rPr>
              <a:t> Node D </a:t>
            </a:r>
            <a:r>
              <a:rPr kumimoji="0" lang="en-US" altLang="ko-KR" sz="2000" b="1">
                <a:solidFill>
                  <a:srgbClr val="A50021"/>
                </a:solidFill>
                <a:latin typeface="Arial"/>
                <a:cs typeface="Arial"/>
              </a:rPr>
              <a:t>does not forward</a:t>
            </a:r>
            <a:r>
              <a:rPr kumimoji="0" lang="en-US" altLang="ko-KR" sz="2000" b="1">
                <a:latin typeface="Arial"/>
                <a:cs typeface="Arial"/>
              </a:rPr>
              <a:t> RREQ, because node D</a:t>
            </a:r>
          </a:p>
          <a:p>
            <a:r>
              <a:rPr kumimoji="0" lang="en-US" altLang="ko-KR" sz="2000" b="1">
                <a:latin typeface="Arial"/>
                <a:cs typeface="Arial"/>
              </a:rPr>
              <a:t>   is the </a:t>
            </a:r>
            <a:r>
              <a:rPr kumimoji="0" lang="en-US" altLang="ko-KR" sz="2000" b="1">
                <a:solidFill>
                  <a:schemeClr val="accent1"/>
                </a:solidFill>
                <a:latin typeface="Arial"/>
                <a:cs typeface="Arial"/>
              </a:rPr>
              <a:t>intended target </a:t>
            </a:r>
            <a:r>
              <a:rPr kumimoji="0" lang="en-US" altLang="ko-KR" sz="2000" b="1">
                <a:latin typeface="Arial"/>
                <a:cs typeface="Arial"/>
              </a:rPr>
              <a:t>of the route discovery</a:t>
            </a:r>
          </a:p>
        </p:txBody>
      </p:sp>
      <p:sp>
        <p:nvSpPr>
          <p:cNvPr id="1318948" name="Oval 36" descr="Water droplets"/>
          <p:cNvSpPr>
            <a:spLocks noChangeArrowheads="1"/>
          </p:cNvSpPr>
          <p:nvPr/>
        </p:nvSpPr>
        <p:spPr bwMode="auto">
          <a:xfrm>
            <a:off x="6934200" y="30480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ko-KR" sz="2000" b="1">
                <a:latin typeface="Arial"/>
                <a:cs typeface="Arial"/>
              </a:rPr>
              <a:t>M</a:t>
            </a:r>
          </a:p>
        </p:txBody>
      </p:sp>
      <p:sp>
        <p:nvSpPr>
          <p:cNvPr id="1318949" name="Line 37"/>
          <p:cNvSpPr>
            <a:spLocks noChangeShapeType="1"/>
          </p:cNvSpPr>
          <p:nvPr/>
        </p:nvSpPr>
        <p:spPr bwMode="auto">
          <a:xfrm flipV="1">
            <a:off x="6553200" y="3352800"/>
            <a:ext cx="381000" cy="762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Arial"/>
              <a:cs typeface="Arial"/>
            </a:endParaRPr>
          </a:p>
        </p:txBody>
      </p:sp>
      <p:sp>
        <p:nvSpPr>
          <p:cNvPr id="1318950" name="Oval 38"/>
          <p:cNvSpPr>
            <a:spLocks noChangeArrowheads="1"/>
          </p:cNvSpPr>
          <p:nvPr/>
        </p:nvSpPr>
        <p:spPr bwMode="auto">
          <a:xfrm>
            <a:off x="7391400" y="4419600"/>
            <a:ext cx="609600" cy="6096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ko-KR" sz="2000" b="1">
                <a:latin typeface="Arial"/>
                <a:cs typeface="Arial"/>
              </a:rPr>
              <a:t>N</a:t>
            </a:r>
          </a:p>
        </p:txBody>
      </p:sp>
      <p:sp>
        <p:nvSpPr>
          <p:cNvPr id="1318951" name="Line 39"/>
          <p:cNvSpPr>
            <a:spLocks noChangeShapeType="1"/>
          </p:cNvSpPr>
          <p:nvPr/>
        </p:nvSpPr>
        <p:spPr bwMode="auto">
          <a:xfrm>
            <a:off x="7239000" y="44196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Arial"/>
              <a:cs typeface="Arial"/>
            </a:endParaRPr>
          </a:p>
        </p:txBody>
      </p:sp>
      <p:sp>
        <p:nvSpPr>
          <p:cNvPr id="1318952" name="Oval 40" descr="Water droplets"/>
          <p:cNvSpPr>
            <a:spLocks noChangeArrowheads="1"/>
          </p:cNvSpPr>
          <p:nvPr/>
        </p:nvSpPr>
        <p:spPr bwMode="auto">
          <a:xfrm>
            <a:off x="7848600" y="30480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ko-KR" sz="2000" b="1">
                <a:latin typeface="Arial"/>
                <a:cs typeface="Arial"/>
              </a:rPr>
              <a:t>L</a:t>
            </a:r>
          </a:p>
        </p:txBody>
      </p:sp>
      <p:sp>
        <p:nvSpPr>
          <p:cNvPr id="1318953" name="Line 41"/>
          <p:cNvSpPr>
            <a:spLocks noChangeShapeType="1"/>
          </p:cNvSpPr>
          <p:nvPr/>
        </p:nvSpPr>
        <p:spPr bwMode="auto">
          <a:xfrm>
            <a:off x="7543800" y="33528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Arial"/>
              <a:cs typeface="Arial"/>
            </a:endParaRPr>
          </a:p>
        </p:txBody>
      </p:sp>
      <p:sp>
        <p:nvSpPr>
          <p:cNvPr id="1318954" name="Text Box 42"/>
          <p:cNvSpPr txBox="1">
            <a:spLocks noChangeArrowheads="1"/>
          </p:cNvSpPr>
          <p:nvPr/>
        </p:nvSpPr>
        <p:spPr bwMode="auto">
          <a:xfrm>
            <a:off x="6705600" y="2667000"/>
            <a:ext cx="1479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0" lang="en-US" altLang="ko-KR" sz="2000" b="1">
                <a:latin typeface="Arial"/>
                <a:cs typeface="Arial"/>
              </a:rPr>
              <a:t>[S,E,F,J,M]</a:t>
            </a:r>
          </a:p>
        </p:txBody>
      </p:sp>
    </p:spTree>
    <p:extLst>
      <p:ext uri="{BB962C8B-B14F-4D97-AF65-F5344CB8AC3E}">
        <p14:creationId xmlns:p14="http://schemas.microsoft.com/office/powerpoint/2010/main" val="305685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F3D69D1F-6A27-4633-920B-F90EEC8414E3}" type="slidenum">
              <a:rPr lang="en-US" altLang="ko-KR">
                <a:latin typeface="Arial"/>
                <a:cs typeface="Arial"/>
              </a:rPr>
              <a:pPr/>
              <a:t>16</a:t>
            </a:fld>
            <a:endParaRPr lang="en-US" altLang="ko-KR" sz="1000">
              <a:latin typeface="Arial"/>
              <a:cs typeface="Arial"/>
            </a:endParaRPr>
          </a:p>
        </p:txBody>
      </p:sp>
      <p:sp>
        <p:nvSpPr>
          <p:cNvPr id="131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Arial"/>
                <a:cs typeface="Arial"/>
              </a:rPr>
              <a:t>Route Discovery in DSR</a:t>
            </a:r>
          </a:p>
        </p:txBody>
      </p:sp>
      <p:sp>
        <p:nvSpPr>
          <p:cNvPr id="131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>
              <a:latin typeface="Arial"/>
              <a:cs typeface="Arial"/>
            </a:endParaRPr>
          </a:p>
          <a:p>
            <a:r>
              <a:rPr lang="en-US" altLang="ko-KR">
                <a:latin typeface="Arial"/>
                <a:cs typeface="Arial"/>
              </a:rPr>
              <a:t>Destination D on receiving the first RREQ, sends a </a:t>
            </a:r>
            <a:r>
              <a:rPr lang="en-US" altLang="ko-KR">
                <a:solidFill>
                  <a:srgbClr val="339933"/>
                </a:solidFill>
                <a:latin typeface="Arial"/>
                <a:cs typeface="Arial"/>
              </a:rPr>
              <a:t>Route Reply (RREP)</a:t>
            </a:r>
          </a:p>
          <a:p>
            <a:endParaRPr lang="en-US" altLang="ko-KR">
              <a:solidFill>
                <a:srgbClr val="339933"/>
              </a:solidFill>
              <a:latin typeface="Arial"/>
              <a:cs typeface="Arial"/>
            </a:endParaRPr>
          </a:p>
          <a:p>
            <a:r>
              <a:rPr lang="en-US" altLang="ko-KR">
                <a:latin typeface="Arial"/>
                <a:cs typeface="Arial"/>
              </a:rPr>
              <a:t>RREP is sent on a route obtained by </a:t>
            </a:r>
            <a:r>
              <a:rPr lang="en-US" altLang="ko-KR">
                <a:solidFill>
                  <a:srgbClr val="FF0000"/>
                </a:solidFill>
                <a:latin typeface="Arial"/>
                <a:cs typeface="Arial"/>
              </a:rPr>
              <a:t>reversing</a:t>
            </a:r>
            <a:r>
              <a:rPr lang="en-US" altLang="ko-KR">
                <a:latin typeface="Arial"/>
                <a:cs typeface="Arial"/>
              </a:rPr>
              <a:t> the route appended to received RREQ</a:t>
            </a:r>
          </a:p>
          <a:p>
            <a:pPr lvl="1"/>
            <a:endParaRPr lang="en-US" altLang="ko-KR">
              <a:solidFill>
                <a:srgbClr val="0000FF"/>
              </a:solidFill>
              <a:latin typeface="Arial"/>
              <a:cs typeface="Arial"/>
            </a:endParaRPr>
          </a:p>
          <a:p>
            <a:r>
              <a:rPr lang="en-US" altLang="ko-KR">
                <a:latin typeface="Arial"/>
                <a:cs typeface="Arial"/>
              </a:rPr>
              <a:t>RREP </a:t>
            </a:r>
            <a:r>
              <a:rPr lang="en-US" altLang="ko-KR">
                <a:solidFill>
                  <a:srgbClr val="0000FF"/>
                </a:solidFill>
                <a:latin typeface="Arial"/>
                <a:cs typeface="Arial"/>
              </a:rPr>
              <a:t>includes the route</a:t>
            </a:r>
            <a:r>
              <a:rPr lang="en-US" altLang="ko-KR">
                <a:latin typeface="Arial"/>
                <a:cs typeface="Arial"/>
              </a:rPr>
              <a:t> from S to D on which RREQ was received by node D</a:t>
            </a:r>
            <a:endParaRPr lang="en-US" altLang="ko-KR"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125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094D151F-0A49-4A4B-B069-E34DF1C2D28D}" type="slidenum">
              <a:rPr lang="en-US" altLang="ko-KR">
                <a:latin typeface="Arial"/>
                <a:cs typeface="Arial"/>
              </a:rPr>
              <a:pPr/>
              <a:t>17</a:t>
            </a:fld>
            <a:endParaRPr lang="en-US" altLang="ko-KR" sz="1000">
              <a:latin typeface="Arial"/>
              <a:cs typeface="Arial"/>
            </a:endParaRPr>
          </a:p>
        </p:txBody>
      </p:sp>
      <p:sp>
        <p:nvSpPr>
          <p:cNvPr id="132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Arial"/>
                <a:cs typeface="Arial"/>
              </a:rPr>
              <a:t>Route Reply in DSR</a:t>
            </a:r>
          </a:p>
        </p:txBody>
      </p:sp>
      <p:sp>
        <p:nvSpPr>
          <p:cNvPr id="1320963" name="Oval 3" descr="Water droplets"/>
          <p:cNvSpPr>
            <a:spLocks noChangeArrowheads="1"/>
          </p:cNvSpPr>
          <p:nvPr/>
        </p:nvSpPr>
        <p:spPr bwMode="auto">
          <a:xfrm>
            <a:off x="2209800" y="28956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ko-KR" sz="2000" b="1">
                <a:latin typeface="Arial"/>
                <a:cs typeface="Arial"/>
              </a:rPr>
              <a:t>B</a:t>
            </a:r>
          </a:p>
        </p:txBody>
      </p:sp>
      <p:sp>
        <p:nvSpPr>
          <p:cNvPr id="1320964" name="Oval 4" descr="Water droplets"/>
          <p:cNvSpPr>
            <a:spLocks noChangeArrowheads="1"/>
          </p:cNvSpPr>
          <p:nvPr/>
        </p:nvSpPr>
        <p:spPr bwMode="auto">
          <a:xfrm>
            <a:off x="1447800" y="35814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ko-KR" sz="2000" b="1">
                <a:latin typeface="Arial"/>
                <a:cs typeface="Arial"/>
              </a:rPr>
              <a:t>A</a:t>
            </a:r>
          </a:p>
        </p:txBody>
      </p:sp>
      <p:sp>
        <p:nvSpPr>
          <p:cNvPr id="1320965" name="Oval 5" descr="Water droplets"/>
          <p:cNvSpPr>
            <a:spLocks noChangeArrowheads="1"/>
          </p:cNvSpPr>
          <p:nvPr/>
        </p:nvSpPr>
        <p:spPr bwMode="auto">
          <a:xfrm>
            <a:off x="3124200" y="22860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ko-KR" sz="2000" b="1">
                <a:latin typeface="Arial"/>
                <a:cs typeface="Arial"/>
              </a:rPr>
              <a:t>S</a:t>
            </a:r>
          </a:p>
        </p:txBody>
      </p:sp>
      <p:sp>
        <p:nvSpPr>
          <p:cNvPr id="1320966" name="Oval 6" descr="Water droplets"/>
          <p:cNvSpPr>
            <a:spLocks noChangeArrowheads="1"/>
          </p:cNvSpPr>
          <p:nvPr/>
        </p:nvSpPr>
        <p:spPr bwMode="auto">
          <a:xfrm>
            <a:off x="4114800" y="23622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ko-KR" sz="2000" b="1">
                <a:latin typeface="Arial"/>
                <a:cs typeface="Arial"/>
              </a:rPr>
              <a:t>E</a:t>
            </a:r>
          </a:p>
        </p:txBody>
      </p:sp>
      <p:sp>
        <p:nvSpPr>
          <p:cNvPr id="1320967" name="Oval 7" descr="Water droplets"/>
          <p:cNvSpPr>
            <a:spLocks noChangeArrowheads="1"/>
          </p:cNvSpPr>
          <p:nvPr/>
        </p:nvSpPr>
        <p:spPr bwMode="auto">
          <a:xfrm>
            <a:off x="5105400" y="27432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ko-KR" sz="2000" b="1">
                <a:latin typeface="Arial"/>
                <a:cs typeface="Arial"/>
              </a:rPr>
              <a:t>F</a:t>
            </a:r>
          </a:p>
        </p:txBody>
      </p:sp>
      <p:sp>
        <p:nvSpPr>
          <p:cNvPr id="1320968" name="Oval 8" descr="Water droplets"/>
          <p:cNvSpPr>
            <a:spLocks noChangeArrowheads="1"/>
          </p:cNvSpPr>
          <p:nvPr/>
        </p:nvSpPr>
        <p:spPr bwMode="auto">
          <a:xfrm>
            <a:off x="2667000" y="38862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ko-KR" sz="2000" b="1">
                <a:latin typeface="Arial"/>
                <a:cs typeface="Arial"/>
              </a:rPr>
              <a:t>H</a:t>
            </a:r>
          </a:p>
        </p:txBody>
      </p:sp>
      <p:sp>
        <p:nvSpPr>
          <p:cNvPr id="1320969" name="Oval 9" descr="Water droplets"/>
          <p:cNvSpPr>
            <a:spLocks noChangeArrowheads="1"/>
          </p:cNvSpPr>
          <p:nvPr/>
        </p:nvSpPr>
        <p:spPr bwMode="auto">
          <a:xfrm>
            <a:off x="5943600" y="32766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ko-KR" sz="2000" b="1">
                <a:latin typeface="Arial"/>
                <a:cs typeface="Arial"/>
              </a:rPr>
              <a:t>J</a:t>
            </a:r>
          </a:p>
        </p:txBody>
      </p:sp>
      <p:sp>
        <p:nvSpPr>
          <p:cNvPr id="1320970" name="Oval 10" descr="Water droplets"/>
          <p:cNvSpPr>
            <a:spLocks noChangeArrowheads="1"/>
          </p:cNvSpPr>
          <p:nvPr/>
        </p:nvSpPr>
        <p:spPr bwMode="auto">
          <a:xfrm>
            <a:off x="6705600" y="38862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ko-KR" sz="2000" b="1">
                <a:latin typeface="Arial"/>
                <a:cs typeface="Arial"/>
              </a:rPr>
              <a:t>D</a:t>
            </a:r>
          </a:p>
        </p:txBody>
      </p:sp>
      <p:sp>
        <p:nvSpPr>
          <p:cNvPr id="1320971" name="Oval 11" descr="Water droplets"/>
          <p:cNvSpPr>
            <a:spLocks noChangeArrowheads="1"/>
          </p:cNvSpPr>
          <p:nvPr/>
        </p:nvSpPr>
        <p:spPr bwMode="auto">
          <a:xfrm>
            <a:off x="3505200" y="30480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ko-KR" sz="2000" b="1">
                <a:latin typeface="Arial"/>
                <a:cs typeface="Arial"/>
              </a:rPr>
              <a:t>C</a:t>
            </a:r>
          </a:p>
        </p:txBody>
      </p:sp>
      <p:sp>
        <p:nvSpPr>
          <p:cNvPr id="1320972" name="Oval 12" descr="Water droplets"/>
          <p:cNvSpPr>
            <a:spLocks noChangeArrowheads="1"/>
          </p:cNvSpPr>
          <p:nvPr/>
        </p:nvSpPr>
        <p:spPr bwMode="auto">
          <a:xfrm>
            <a:off x="4572000" y="35814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ko-KR" sz="2000" b="1">
                <a:latin typeface="Arial"/>
                <a:cs typeface="Arial"/>
              </a:rPr>
              <a:t>G</a:t>
            </a:r>
          </a:p>
        </p:txBody>
      </p:sp>
      <p:sp>
        <p:nvSpPr>
          <p:cNvPr id="1320973" name="Oval 13" descr="Water droplets"/>
          <p:cNvSpPr>
            <a:spLocks noChangeArrowheads="1"/>
          </p:cNvSpPr>
          <p:nvPr/>
        </p:nvSpPr>
        <p:spPr bwMode="auto">
          <a:xfrm>
            <a:off x="3733800" y="44196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ko-KR" sz="2000" b="1">
                <a:latin typeface="Arial"/>
                <a:cs typeface="Arial"/>
              </a:rPr>
              <a:t>I</a:t>
            </a:r>
          </a:p>
        </p:txBody>
      </p:sp>
      <p:sp>
        <p:nvSpPr>
          <p:cNvPr id="1320974" name="Oval 14" descr="Water droplets"/>
          <p:cNvSpPr>
            <a:spLocks noChangeArrowheads="1"/>
          </p:cNvSpPr>
          <p:nvPr/>
        </p:nvSpPr>
        <p:spPr bwMode="auto">
          <a:xfrm>
            <a:off x="5486400" y="41148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ko-KR" sz="2000" b="1">
                <a:latin typeface="Arial"/>
                <a:cs typeface="Arial"/>
              </a:rPr>
              <a:t>K</a:t>
            </a:r>
          </a:p>
        </p:txBody>
      </p:sp>
      <p:sp>
        <p:nvSpPr>
          <p:cNvPr id="1320975" name="Line 15"/>
          <p:cNvSpPr>
            <a:spLocks noChangeShapeType="1"/>
          </p:cNvSpPr>
          <p:nvPr/>
        </p:nvSpPr>
        <p:spPr bwMode="auto">
          <a:xfrm flipV="1">
            <a:off x="1981200" y="3352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Arial"/>
              <a:cs typeface="Arial"/>
            </a:endParaRPr>
          </a:p>
        </p:txBody>
      </p:sp>
      <p:sp>
        <p:nvSpPr>
          <p:cNvPr id="1320976" name="Line 16"/>
          <p:cNvSpPr>
            <a:spLocks noChangeShapeType="1"/>
          </p:cNvSpPr>
          <p:nvPr/>
        </p:nvSpPr>
        <p:spPr bwMode="auto">
          <a:xfrm flipV="1">
            <a:off x="2743200" y="27432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Arial"/>
              <a:cs typeface="Arial"/>
            </a:endParaRPr>
          </a:p>
        </p:txBody>
      </p:sp>
      <p:sp>
        <p:nvSpPr>
          <p:cNvPr id="1320977" name="Line 17"/>
          <p:cNvSpPr>
            <a:spLocks noChangeShapeType="1"/>
          </p:cNvSpPr>
          <p:nvPr/>
        </p:nvSpPr>
        <p:spPr bwMode="auto">
          <a:xfrm>
            <a:off x="2057400" y="3962400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Arial"/>
              <a:cs typeface="Arial"/>
            </a:endParaRPr>
          </a:p>
        </p:txBody>
      </p:sp>
      <p:sp>
        <p:nvSpPr>
          <p:cNvPr id="1320978" name="Line 18"/>
          <p:cNvSpPr>
            <a:spLocks noChangeShapeType="1"/>
          </p:cNvSpPr>
          <p:nvPr/>
        </p:nvSpPr>
        <p:spPr bwMode="auto">
          <a:xfrm>
            <a:off x="2667000" y="34290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Arial"/>
              <a:cs typeface="Arial"/>
            </a:endParaRPr>
          </a:p>
        </p:txBody>
      </p:sp>
      <p:sp>
        <p:nvSpPr>
          <p:cNvPr id="1320979" name="Line 19"/>
          <p:cNvSpPr>
            <a:spLocks noChangeShapeType="1"/>
          </p:cNvSpPr>
          <p:nvPr/>
        </p:nvSpPr>
        <p:spPr bwMode="auto">
          <a:xfrm flipH="1">
            <a:off x="3124200" y="35814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Arial"/>
              <a:cs typeface="Arial"/>
            </a:endParaRPr>
          </a:p>
        </p:txBody>
      </p:sp>
      <p:sp>
        <p:nvSpPr>
          <p:cNvPr id="1320980" name="Line 20"/>
          <p:cNvSpPr>
            <a:spLocks noChangeShapeType="1"/>
          </p:cNvSpPr>
          <p:nvPr/>
        </p:nvSpPr>
        <p:spPr bwMode="auto">
          <a:xfrm flipH="1">
            <a:off x="3962400" y="2895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Arial"/>
              <a:cs typeface="Arial"/>
            </a:endParaRPr>
          </a:p>
        </p:txBody>
      </p:sp>
      <p:sp>
        <p:nvSpPr>
          <p:cNvPr id="1320981" name="Line 21"/>
          <p:cNvSpPr>
            <a:spLocks noChangeShapeType="1"/>
          </p:cNvSpPr>
          <p:nvPr/>
        </p:nvSpPr>
        <p:spPr bwMode="auto">
          <a:xfrm>
            <a:off x="4724400" y="2743200"/>
            <a:ext cx="457200" cy="1524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Arial"/>
              <a:cs typeface="Arial"/>
            </a:endParaRPr>
          </a:p>
        </p:txBody>
      </p:sp>
      <p:sp>
        <p:nvSpPr>
          <p:cNvPr id="1320982" name="Line 22"/>
          <p:cNvSpPr>
            <a:spLocks noChangeShapeType="1"/>
          </p:cNvSpPr>
          <p:nvPr/>
        </p:nvSpPr>
        <p:spPr bwMode="auto">
          <a:xfrm flipH="1">
            <a:off x="5029200" y="32766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Arial"/>
              <a:cs typeface="Arial"/>
            </a:endParaRPr>
          </a:p>
        </p:txBody>
      </p:sp>
      <p:sp>
        <p:nvSpPr>
          <p:cNvPr id="1320983" name="Line 23"/>
          <p:cNvSpPr>
            <a:spLocks noChangeShapeType="1"/>
          </p:cNvSpPr>
          <p:nvPr/>
        </p:nvSpPr>
        <p:spPr bwMode="auto">
          <a:xfrm flipH="1">
            <a:off x="4191000" y="4114800"/>
            <a:ext cx="457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Arial"/>
              <a:cs typeface="Arial"/>
            </a:endParaRPr>
          </a:p>
        </p:txBody>
      </p:sp>
      <p:sp>
        <p:nvSpPr>
          <p:cNvPr id="1320984" name="Line 24"/>
          <p:cNvSpPr>
            <a:spLocks noChangeShapeType="1"/>
          </p:cNvSpPr>
          <p:nvPr/>
        </p:nvSpPr>
        <p:spPr bwMode="auto">
          <a:xfrm>
            <a:off x="4114800" y="35052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Arial"/>
              <a:cs typeface="Arial"/>
            </a:endParaRPr>
          </a:p>
        </p:txBody>
      </p:sp>
      <p:sp>
        <p:nvSpPr>
          <p:cNvPr id="1320985" name="Line 25"/>
          <p:cNvSpPr>
            <a:spLocks noChangeShapeType="1"/>
          </p:cNvSpPr>
          <p:nvPr/>
        </p:nvSpPr>
        <p:spPr bwMode="auto">
          <a:xfrm>
            <a:off x="3200400" y="4343400"/>
            <a:ext cx="5334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Arial"/>
              <a:cs typeface="Arial"/>
            </a:endParaRPr>
          </a:p>
        </p:txBody>
      </p:sp>
      <p:sp>
        <p:nvSpPr>
          <p:cNvPr id="1320986" name="Line 26"/>
          <p:cNvSpPr>
            <a:spLocks noChangeShapeType="1"/>
          </p:cNvSpPr>
          <p:nvPr/>
        </p:nvSpPr>
        <p:spPr bwMode="auto">
          <a:xfrm>
            <a:off x="5638800" y="3200400"/>
            <a:ext cx="381000" cy="1524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Arial"/>
              <a:cs typeface="Arial"/>
            </a:endParaRPr>
          </a:p>
        </p:txBody>
      </p:sp>
      <p:sp>
        <p:nvSpPr>
          <p:cNvPr id="1320987" name="Line 27"/>
          <p:cNvSpPr>
            <a:spLocks noChangeShapeType="1"/>
          </p:cNvSpPr>
          <p:nvPr/>
        </p:nvSpPr>
        <p:spPr bwMode="auto">
          <a:xfrm>
            <a:off x="5105400" y="4114800"/>
            <a:ext cx="3810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Arial"/>
              <a:cs typeface="Arial"/>
            </a:endParaRPr>
          </a:p>
        </p:txBody>
      </p:sp>
      <p:sp>
        <p:nvSpPr>
          <p:cNvPr id="1320988" name="Line 28"/>
          <p:cNvSpPr>
            <a:spLocks noChangeShapeType="1"/>
          </p:cNvSpPr>
          <p:nvPr/>
        </p:nvSpPr>
        <p:spPr bwMode="auto">
          <a:xfrm>
            <a:off x="6477000" y="3733800"/>
            <a:ext cx="304800" cy="2286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Arial"/>
              <a:cs typeface="Arial"/>
            </a:endParaRPr>
          </a:p>
        </p:txBody>
      </p:sp>
      <p:sp>
        <p:nvSpPr>
          <p:cNvPr id="1320989" name="Line 29"/>
          <p:cNvSpPr>
            <a:spLocks noChangeShapeType="1"/>
          </p:cNvSpPr>
          <p:nvPr/>
        </p:nvSpPr>
        <p:spPr bwMode="auto">
          <a:xfrm flipH="1">
            <a:off x="6096000" y="4267200"/>
            <a:ext cx="6096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Arial"/>
              <a:cs typeface="Arial"/>
            </a:endParaRPr>
          </a:p>
        </p:txBody>
      </p:sp>
      <p:sp>
        <p:nvSpPr>
          <p:cNvPr id="1320990" name="Line 30"/>
          <p:cNvSpPr>
            <a:spLocks noChangeShapeType="1"/>
          </p:cNvSpPr>
          <p:nvPr/>
        </p:nvSpPr>
        <p:spPr bwMode="auto">
          <a:xfrm flipH="1">
            <a:off x="3733800" y="2590800"/>
            <a:ext cx="381000" cy="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Arial"/>
              <a:cs typeface="Arial"/>
            </a:endParaRPr>
          </a:p>
        </p:txBody>
      </p:sp>
      <p:sp>
        <p:nvSpPr>
          <p:cNvPr id="1320991" name="Line 31"/>
          <p:cNvSpPr>
            <a:spLocks noChangeShapeType="1"/>
          </p:cNvSpPr>
          <p:nvPr/>
        </p:nvSpPr>
        <p:spPr bwMode="auto">
          <a:xfrm>
            <a:off x="3505200" y="28956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Arial"/>
              <a:cs typeface="Arial"/>
            </a:endParaRPr>
          </a:p>
        </p:txBody>
      </p:sp>
      <p:sp>
        <p:nvSpPr>
          <p:cNvPr id="1320992" name="Oval 32"/>
          <p:cNvSpPr>
            <a:spLocks noChangeArrowheads="1"/>
          </p:cNvSpPr>
          <p:nvPr/>
        </p:nvSpPr>
        <p:spPr bwMode="auto">
          <a:xfrm>
            <a:off x="7162800" y="1905000"/>
            <a:ext cx="609600" cy="6096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ko-KR" sz="2000" b="1">
                <a:latin typeface="Arial"/>
                <a:cs typeface="Arial"/>
              </a:rPr>
              <a:t>Z</a:t>
            </a:r>
          </a:p>
        </p:txBody>
      </p:sp>
      <p:sp>
        <p:nvSpPr>
          <p:cNvPr id="1320993" name="Oval 33"/>
          <p:cNvSpPr>
            <a:spLocks noChangeArrowheads="1"/>
          </p:cNvSpPr>
          <p:nvPr/>
        </p:nvSpPr>
        <p:spPr bwMode="auto">
          <a:xfrm>
            <a:off x="7467600" y="1143000"/>
            <a:ext cx="609600" cy="6096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ko-KR" sz="2000" b="1">
                <a:latin typeface="Arial"/>
                <a:cs typeface="Arial"/>
              </a:rPr>
              <a:t>Y</a:t>
            </a:r>
          </a:p>
        </p:txBody>
      </p:sp>
      <p:sp>
        <p:nvSpPr>
          <p:cNvPr id="1320994" name="Line 34"/>
          <p:cNvSpPr>
            <a:spLocks noChangeShapeType="1"/>
          </p:cNvSpPr>
          <p:nvPr/>
        </p:nvSpPr>
        <p:spPr bwMode="auto">
          <a:xfrm flipH="1">
            <a:off x="7543800" y="1752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Arial"/>
              <a:cs typeface="Arial"/>
            </a:endParaRPr>
          </a:p>
        </p:txBody>
      </p:sp>
      <p:sp>
        <p:nvSpPr>
          <p:cNvPr id="1320995" name="Oval 35" descr="Water droplets"/>
          <p:cNvSpPr>
            <a:spLocks noChangeArrowheads="1"/>
          </p:cNvSpPr>
          <p:nvPr/>
        </p:nvSpPr>
        <p:spPr bwMode="auto">
          <a:xfrm>
            <a:off x="6934200" y="30480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ko-KR" sz="2000" b="1">
                <a:latin typeface="Arial"/>
                <a:cs typeface="Arial"/>
              </a:rPr>
              <a:t>M</a:t>
            </a:r>
          </a:p>
        </p:txBody>
      </p:sp>
      <p:sp>
        <p:nvSpPr>
          <p:cNvPr id="1320996" name="Oval 36"/>
          <p:cNvSpPr>
            <a:spLocks noChangeArrowheads="1"/>
          </p:cNvSpPr>
          <p:nvPr/>
        </p:nvSpPr>
        <p:spPr bwMode="auto">
          <a:xfrm>
            <a:off x="7391400" y="4419600"/>
            <a:ext cx="609600" cy="6096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ko-KR" sz="2000" b="1">
                <a:latin typeface="Arial"/>
                <a:cs typeface="Arial"/>
              </a:rPr>
              <a:t>N</a:t>
            </a:r>
          </a:p>
        </p:txBody>
      </p:sp>
      <p:sp>
        <p:nvSpPr>
          <p:cNvPr id="1320997" name="Line 37"/>
          <p:cNvSpPr>
            <a:spLocks noChangeShapeType="1"/>
          </p:cNvSpPr>
          <p:nvPr/>
        </p:nvSpPr>
        <p:spPr bwMode="auto">
          <a:xfrm>
            <a:off x="7239000" y="44196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Arial"/>
              <a:cs typeface="Arial"/>
            </a:endParaRPr>
          </a:p>
        </p:txBody>
      </p:sp>
      <p:sp>
        <p:nvSpPr>
          <p:cNvPr id="1320998" name="Oval 38" descr="Water droplets"/>
          <p:cNvSpPr>
            <a:spLocks noChangeArrowheads="1"/>
          </p:cNvSpPr>
          <p:nvPr/>
        </p:nvSpPr>
        <p:spPr bwMode="auto">
          <a:xfrm>
            <a:off x="7848600" y="30480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ko-KR" sz="2000" b="1">
                <a:latin typeface="Arial"/>
                <a:cs typeface="Arial"/>
              </a:rPr>
              <a:t>L</a:t>
            </a:r>
          </a:p>
        </p:txBody>
      </p:sp>
      <p:sp>
        <p:nvSpPr>
          <p:cNvPr id="1320999" name="Line 39"/>
          <p:cNvSpPr>
            <a:spLocks noChangeShapeType="1"/>
          </p:cNvSpPr>
          <p:nvPr/>
        </p:nvSpPr>
        <p:spPr bwMode="auto">
          <a:xfrm flipV="1">
            <a:off x="6553200" y="3352800"/>
            <a:ext cx="381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Arial"/>
              <a:cs typeface="Arial"/>
            </a:endParaRPr>
          </a:p>
        </p:txBody>
      </p:sp>
      <p:sp>
        <p:nvSpPr>
          <p:cNvPr id="1321000" name="Line 40"/>
          <p:cNvSpPr>
            <a:spLocks noChangeShapeType="1"/>
          </p:cNvSpPr>
          <p:nvPr/>
        </p:nvSpPr>
        <p:spPr bwMode="auto">
          <a:xfrm>
            <a:off x="7543800" y="3352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Arial"/>
              <a:cs typeface="Arial"/>
            </a:endParaRPr>
          </a:p>
        </p:txBody>
      </p:sp>
      <p:sp>
        <p:nvSpPr>
          <p:cNvPr id="1321001" name="Text Box 41"/>
          <p:cNvSpPr txBox="1">
            <a:spLocks noChangeArrowheads="1"/>
          </p:cNvSpPr>
          <p:nvPr/>
        </p:nvSpPr>
        <p:spPr bwMode="auto">
          <a:xfrm>
            <a:off x="4800600" y="2286000"/>
            <a:ext cx="2230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0" lang="en-US" altLang="ko-KR" sz="2000" b="1">
                <a:solidFill>
                  <a:srgbClr val="A50021"/>
                </a:solidFill>
                <a:latin typeface="Arial"/>
                <a:cs typeface="Arial"/>
              </a:rPr>
              <a:t>RREP [S,E,F,J,D]</a:t>
            </a:r>
            <a:endParaRPr kumimoji="0" lang="en-US" altLang="ko-KR" sz="2000" b="1">
              <a:latin typeface="Arial"/>
              <a:cs typeface="Arial"/>
            </a:endParaRPr>
          </a:p>
        </p:txBody>
      </p:sp>
      <p:sp>
        <p:nvSpPr>
          <p:cNvPr id="1321002" name="Line 42"/>
          <p:cNvSpPr>
            <a:spLocks noChangeShapeType="1"/>
          </p:cNvSpPr>
          <p:nvPr/>
        </p:nvSpPr>
        <p:spPr bwMode="auto">
          <a:xfrm flipH="1">
            <a:off x="1336675" y="5840413"/>
            <a:ext cx="381000" cy="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Arial"/>
              <a:cs typeface="Arial"/>
            </a:endParaRPr>
          </a:p>
        </p:txBody>
      </p:sp>
      <p:sp>
        <p:nvSpPr>
          <p:cNvPr id="1321003" name="Text Box 43"/>
          <p:cNvSpPr txBox="1">
            <a:spLocks noChangeArrowheads="1"/>
          </p:cNvSpPr>
          <p:nvPr/>
        </p:nvSpPr>
        <p:spPr bwMode="auto">
          <a:xfrm>
            <a:off x="1849438" y="5632421"/>
            <a:ext cx="447044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0" lang="en-US" altLang="ko-KR" sz="2000" b="1">
                <a:latin typeface="Arial"/>
                <a:cs typeface="Arial"/>
              </a:rPr>
              <a:t>Represents RREP control message</a:t>
            </a:r>
          </a:p>
        </p:txBody>
      </p:sp>
    </p:spTree>
    <p:extLst>
      <p:ext uri="{BB962C8B-B14F-4D97-AF65-F5344CB8AC3E}">
        <p14:creationId xmlns:p14="http://schemas.microsoft.com/office/powerpoint/2010/main" val="146567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C2829018-D0D8-4EE9-9701-8C94FBA5EBB7}" type="slidenum">
              <a:rPr lang="en-US" altLang="ko-KR">
                <a:latin typeface="Arial"/>
                <a:cs typeface="Arial"/>
              </a:rPr>
              <a:pPr/>
              <a:t>18</a:t>
            </a:fld>
            <a:endParaRPr lang="en-US" altLang="ko-KR" sz="1000">
              <a:latin typeface="Arial"/>
              <a:cs typeface="Arial"/>
            </a:endParaRPr>
          </a:p>
        </p:txBody>
      </p:sp>
      <p:sp>
        <p:nvSpPr>
          <p:cNvPr id="132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Arial"/>
                <a:cs typeface="Arial"/>
              </a:rPr>
              <a:t>Dynamic Source Routing (DSR)</a:t>
            </a:r>
          </a:p>
        </p:txBody>
      </p:sp>
      <p:sp>
        <p:nvSpPr>
          <p:cNvPr id="132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2"/>
              <a:buChar char="u"/>
            </a:pPr>
            <a:r>
              <a:rPr lang="en-US" altLang="ko-KR" dirty="0" smtClean="0">
                <a:latin typeface="Arial"/>
                <a:cs typeface="Arial"/>
              </a:rPr>
              <a:t>Node </a:t>
            </a:r>
            <a:r>
              <a:rPr lang="en-US" altLang="ko-KR" dirty="0">
                <a:latin typeface="Arial"/>
                <a:cs typeface="Arial"/>
              </a:rPr>
              <a:t>S on receiving RREP, caches the route included in the RREP</a:t>
            </a:r>
          </a:p>
          <a:p>
            <a:endParaRPr lang="en-US" altLang="ko-KR" dirty="0">
              <a:latin typeface="Arial"/>
              <a:cs typeface="Arial"/>
            </a:endParaRPr>
          </a:p>
          <a:p>
            <a:r>
              <a:rPr lang="en-US" altLang="ko-KR" dirty="0">
                <a:latin typeface="Arial"/>
                <a:cs typeface="Arial"/>
              </a:rPr>
              <a:t>When node S sends a data packet to D, the entire route is included in the packet header</a:t>
            </a:r>
          </a:p>
          <a:p>
            <a:pPr lvl="1"/>
            <a:r>
              <a:rPr lang="en-US" altLang="ko-KR" dirty="0">
                <a:latin typeface="Arial"/>
                <a:cs typeface="Arial"/>
              </a:rPr>
              <a:t>hence the name </a:t>
            </a:r>
            <a:r>
              <a:rPr lang="en-US" altLang="ko-KR" b="1" dirty="0">
                <a:solidFill>
                  <a:srgbClr val="339933"/>
                </a:solidFill>
                <a:latin typeface="Arial"/>
                <a:cs typeface="Arial"/>
              </a:rPr>
              <a:t>source routing</a:t>
            </a:r>
          </a:p>
          <a:p>
            <a:pPr lvl="1"/>
            <a:endParaRPr lang="en-US" altLang="ko-KR" b="1" dirty="0">
              <a:solidFill>
                <a:srgbClr val="339933"/>
              </a:solidFill>
              <a:latin typeface="Arial"/>
              <a:cs typeface="Arial"/>
            </a:endParaRPr>
          </a:p>
          <a:p>
            <a:r>
              <a:rPr lang="en-US" altLang="ko-KR" dirty="0">
                <a:latin typeface="Arial"/>
                <a:cs typeface="Arial"/>
              </a:rPr>
              <a:t>Intermediate nodes use the </a:t>
            </a:r>
            <a:r>
              <a:rPr lang="en-US" altLang="ko-KR" dirty="0">
                <a:solidFill>
                  <a:srgbClr val="0000FF"/>
                </a:solidFill>
                <a:latin typeface="Arial"/>
                <a:cs typeface="Arial"/>
              </a:rPr>
              <a:t>source route</a:t>
            </a:r>
            <a:r>
              <a:rPr lang="en-US" altLang="ko-KR" dirty="0">
                <a:latin typeface="Arial"/>
                <a:cs typeface="Arial"/>
              </a:rPr>
              <a:t> included in a packet to determine to whom a packet should be forwarded</a:t>
            </a:r>
          </a:p>
        </p:txBody>
      </p:sp>
    </p:spTree>
    <p:extLst>
      <p:ext uri="{BB962C8B-B14F-4D97-AF65-F5344CB8AC3E}">
        <p14:creationId xmlns:p14="http://schemas.microsoft.com/office/powerpoint/2010/main" val="314589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389FC9F6-1CCD-4A53-9932-E895872BFE48}" type="slidenum">
              <a:rPr lang="en-US" altLang="ko-KR">
                <a:latin typeface="Arial"/>
                <a:cs typeface="Arial"/>
              </a:rPr>
              <a:pPr/>
              <a:t>19</a:t>
            </a:fld>
            <a:endParaRPr lang="en-US" altLang="ko-KR" sz="1000">
              <a:latin typeface="Arial"/>
              <a:cs typeface="Arial"/>
            </a:endParaRPr>
          </a:p>
        </p:txBody>
      </p:sp>
      <p:sp>
        <p:nvSpPr>
          <p:cNvPr id="132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Arial"/>
                <a:cs typeface="Arial"/>
              </a:rPr>
              <a:t>Data Delivery in DSR</a:t>
            </a:r>
          </a:p>
        </p:txBody>
      </p:sp>
      <p:sp>
        <p:nvSpPr>
          <p:cNvPr id="1323011" name="Oval 3" descr="Water droplets"/>
          <p:cNvSpPr>
            <a:spLocks noChangeArrowheads="1"/>
          </p:cNvSpPr>
          <p:nvPr/>
        </p:nvSpPr>
        <p:spPr bwMode="auto">
          <a:xfrm>
            <a:off x="2209800" y="28956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ko-KR" sz="2000" b="1">
                <a:latin typeface="Arial"/>
                <a:cs typeface="Arial"/>
              </a:rPr>
              <a:t>B</a:t>
            </a:r>
          </a:p>
        </p:txBody>
      </p:sp>
      <p:sp>
        <p:nvSpPr>
          <p:cNvPr id="1323012" name="Oval 4" descr="Water droplets"/>
          <p:cNvSpPr>
            <a:spLocks noChangeArrowheads="1"/>
          </p:cNvSpPr>
          <p:nvPr/>
        </p:nvSpPr>
        <p:spPr bwMode="auto">
          <a:xfrm>
            <a:off x="1447800" y="35814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ko-KR" sz="2000" b="1">
                <a:latin typeface="Arial"/>
                <a:cs typeface="Arial"/>
              </a:rPr>
              <a:t>A</a:t>
            </a:r>
          </a:p>
        </p:txBody>
      </p:sp>
      <p:sp>
        <p:nvSpPr>
          <p:cNvPr id="1323013" name="Oval 5" descr="Water droplets"/>
          <p:cNvSpPr>
            <a:spLocks noChangeArrowheads="1"/>
          </p:cNvSpPr>
          <p:nvPr/>
        </p:nvSpPr>
        <p:spPr bwMode="auto">
          <a:xfrm>
            <a:off x="3124200" y="22860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ko-KR" sz="2000" b="1">
                <a:latin typeface="Arial"/>
                <a:cs typeface="Arial"/>
              </a:rPr>
              <a:t>S</a:t>
            </a:r>
          </a:p>
        </p:txBody>
      </p:sp>
      <p:sp>
        <p:nvSpPr>
          <p:cNvPr id="1323014" name="Oval 6" descr="Water droplets"/>
          <p:cNvSpPr>
            <a:spLocks noChangeArrowheads="1"/>
          </p:cNvSpPr>
          <p:nvPr/>
        </p:nvSpPr>
        <p:spPr bwMode="auto">
          <a:xfrm>
            <a:off x="4114800" y="23622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ko-KR" sz="2000" b="1">
                <a:latin typeface="Arial"/>
                <a:cs typeface="Arial"/>
              </a:rPr>
              <a:t>E</a:t>
            </a:r>
          </a:p>
        </p:txBody>
      </p:sp>
      <p:sp>
        <p:nvSpPr>
          <p:cNvPr id="1323015" name="Oval 7" descr="Water droplets"/>
          <p:cNvSpPr>
            <a:spLocks noChangeArrowheads="1"/>
          </p:cNvSpPr>
          <p:nvPr/>
        </p:nvSpPr>
        <p:spPr bwMode="auto">
          <a:xfrm>
            <a:off x="5105400" y="27432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ko-KR" sz="2000" b="1">
                <a:latin typeface="Arial"/>
                <a:cs typeface="Arial"/>
              </a:rPr>
              <a:t>F</a:t>
            </a:r>
          </a:p>
        </p:txBody>
      </p:sp>
      <p:sp>
        <p:nvSpPr>
          <p:cNvPr id="1323016" name="Oval 8" descr="Water droplets"/>
          <p:cNvSpPr>
            <a:spLocks noChangeArrowheads="1"/>
          </p:cNvSpPr>
          <p:nvPr/>
        </p:nvSpPr>
        <p:spPr bwMode="auto">
          <a:xfrm>
            <a:off x="2667000" y="38862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ko-KR" sz="2000" b="1">
                <a:latin typeface="Arial"/>
                <a:cs typeface="Arial"/>
              </a:rPr>
              <a:t>H</a:t>
            </a:r>
          </a:p>
        </p:txBody>
      </p:sp>
      <p:sp>
        <p:nvSpPr>
          <p:cNvPr id="1323017" name="Oval 9" descr="Water droplets"/>
          <p:cNvSpPr>
            <a:spLocks noChangeArrowheads="1"/>
          </p:cNvSpPr>
          <p:nvPr/>
        </p:nvSpPr>
        <p:spPr bwMode="auto">
          <a:xfrm>
            <a:off x="5943600" y="32766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ko-KR" sz="2000" b="1">
                <a:latin typeface="Arial"/>
                <a:cs typeface="Arial"/>
              </a:rPr>
              <a:t>J</a:t>
            </a:r>
          </a:p>
        </p:txBody>
      </p:sp>
      <p:sp>
        <p:nvSpPr>
          <p:cNvPr id="1323018" name="Oval 10" descr="Water droplets"/>
          <p:cNvSpPr>
            <a:spLocks noChangeArrowheads="1"/>
          </p:cNvSpPr>
          <p:nvPr/>
        </p:nvSpPr>
        <p:spPr bwMode="auto">
          <a:xfrm>
            <a:off x="6705600" y="38862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ko-KR" sz="2000" b="1">
                <a:latin typeface="Arial"/>
                <a:cs typeface="Arial"/>
              </a:rPr>
              <a:t>D</a:t>
            </a:r>
          </a:p>
        </p:txBody>
      </p:sp>
      <p:sp>
        <p:nvSpPr>
          <p:cNvPr id="1323019" name="Oval 11" descr="Water droplets"/>
          <p:cNvSpPr>
            <a:spLocks noChangeArrowheads="1"/>
          </p:cNvSpPr>
          <p:nvPr/>
        </p:nvSpPr>
        <p:spPr bwMode="auto">
          <a:xfrm>
            <a:off x="3505200" y="30480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ko-KR" sz="2000" b="1">
                <a:latin typeface="Arial"/>
                <a:cs typeface="Arial"/>
              </a:rPr>
              <a:t>C</a:t>
            </a:r>
          </a:p>
        </p:txBody>
      </p:sp>
      <p:sp>
        <p:nvSpPr>
          <p:cNvPr id="1323020" name="Oval 12" descr="Water droplets"/>
          <p:cNvSpPr>
            <a:spLocks noChangeArrowheads="1"/>
          </p:cNvSpPr>
          <p:nvPr/>
        </p:nvSpPr>
        <p:spPr bwMode="auto">
          <a:xfrm>
            <a:off x="4572000" y="35814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ko-KR" sz="2000" b="1">
                <a:latin typeface="Arial"/>
                <a:cs typeface="Arial"/>
              </a:rPr>
              <a:t>G</a:t>
            </a:r>
          </a:p>
        </p:txBody>
      </p:sp>
      <p:sp>
        <p:nvSpPr>
          <p:cNvPr id="1323021" name="Oval 13" descr="Water droplets"/>
          <p:cNvSpPr>
            <a:spLocks noChangeArrowheads="1"/>
          </p:cNvSpPr>
          <p:nvPr/>
        </p:nvSpPr>
        <p:spPr bwMode="auto">
          <a:xfrm>
            <a:off x="3733800" y="44196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ko-KR" sz="2000" b="1">
                <a:latin typeface="Arial"/>
                <a:cs typeface="Arial"/>
              </a:rPr>
              <a:t>I</a:t>
            </a:r>
          </a:p>
        </p:txBody>
      </p:sp>
      <p:sp>
        <p:nvSpPr>
          <p:cNvPr id="1323022" name="Oval 14" descr="Water droplets"/>
          <p:cNvSpPr>
            <a:spLocks noChangeArrowheads="1"/>
          </p:cNvSpPr>
          <p:nvPr/>
        </p:nvSpPr>
        <p:spPr bwMode="auto">
          <a:xfrm>
            <a:off x="5486400" y="41148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ko-KR" sz="2000" b="1">
                <a:latin typeface="Arial"/>
                <a:cs typeface="Arial"/>
              </a:rPr>
              <a:t>K</a:t>
            </a:r>
          </a:p>
        </p:txBody>
      </p:sp>
      <p:sp>
        <p:nvSpPr>
          <p:cNvPr id="1323023" name="Line 15"/>
          <p:cNvSpPr>
            <a:spLocks noChangeShapeType="1"/>
          </p:cNvSpPr>
          <p:nvPr/>
        </p:nvSpPr>
        <p:spPr bwMode="auto">
          <a:xfrm flipV="1">
            <a:off x="1981200" y="3352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Arial"/>
              <a:cs typeface="Arial"/>
            </a:endParaRPr>
          </a:p>
        </p:txBody>
      </p:sp>
      <p:sp>
        <p:nvSpPr>
          <p:cNvPr id="1323024" name="Line 16"/>
          <p:cNvSpPr>
            <a:spLocks noChangeShapeType="1"/>
          </p:cNvSpPr>
          <p:nvPr/>
        </p:nvSpPr>
        <p:spPr bwMode="auto">
          <a:xfrm flipV="1">
            <a:off x="2743200" y="27432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Arial"/>
              <a:cs typeface="Arial"/>
            </a:endParaRPr>
          </a:p>
        </p:txBody>
      </p:sp>
      <p:sp>
        <p:nvSpPr>
          <p:cNvPr id="1323025" name="Line 17"/>
          <p:cNvSpPr>
            <a:spLocks noChangeShapeType="1"/>
          </p:cNvSpPr>
          <p:nvPr/>
        </p:nvSpPr>
        <p:spPr bwMode="auto">
          <a:xfrm>
            <a:off x="2057400" y="3962400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Arial"/>
              <a:cs typeface="Arial"/>
            </a:endParaRPr>
          </a:p>
        </p:txBody>
      </p:sp>
      <p:sp>
        <p:nvSpPr>
          <p:cNvPr id="1323026" name="Line 18"/>
          <p:cNvSpPr>
            <a:spLocks noChangeShapeType="1"/>
          </p:cNvSpPr>
          <p:nvPr/>
        </p:nvSpPr>
        <p:spPr bwMode="auto">
          <a:xfrm>
            <a:off x="2667000" y="34290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Arial"/>
              <a:cs typeface="Arial"/>
            </a:endParaRPr>
          </a:p>
        </p:txBody>
      </p:sp>
      <p:sp>
        <p:nvSpPr>
          <p:cNvPr id="1323027" name="Line 19"/>
          <p:cNvSpPr>
            <a:spLocks noChangeShapeType="1"/>
          </p:cNvSpPr>
          <p:nvPr/>
        </p:nvSpPr>
        <p:spPr bwMode="auto">
          <a:xfrm flipH="1">
            <a:off x="3124200" y="35814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Arial"/>
              <a:cs typeface="Arial"/>
            </a:endParaRPr>
          </a:p>
        </p:txBody>
      </p:sp>
      <p:sp>
        <p:nvSpPr>
          <p:cNvPr id="1323028" name="Line 20"/>
          <p:cNvSpPr>
            <a:spLocks noChangeShapeType="1"/>
          </p:cNvSpPr>
          <p:nvPr/>
        </p:nvSpPr>
        <p:spPr bwMode="auto">
          <a:xfrm flipH="1">
            <a:off x="3962400" y="2895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Arial"/>
              <a:cs typeface="Arial"/>
            </a:endParaRPr>
          </a:p>
        </p:txBody>
      </p:sp>
      <p:sp>
        <p:nvSpPr>
          <p:cNvPr id="1323029" name="Line 21"/>
          <p:cNvSpPr>
            <a:spLocks noChangeShapeType="1"/>
          </p:cNvSpPr>
          <p:nvPr/>
        </p:nvSpPr>
        <p:spPr bwMode="auto">
          <a:xfrm>
            <a:off x="4724400" y="2743200"/>
            <a:ext cx="457200" cy="152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Arial"/>
              <a:cs typeface="Arial"/>
            </a:endParaRPr>
          </a:p>
        </p:txBody>
      </p:sp>
      <p:sp>
        <p:nvSpPr>
          <p:cNvPr id="1323030" name="Line 22"/>
          <p:cNvSpPr>
            <a:spLocks noChangeShapeType="1"/>
          </p:cNvSpPr>
          <p:nvPr/>
        </p:nvSpPr>
        <p:spPr bwMode="auto">
          <a:xfrm flipH="1">
            <a:off x="5029200" y="32766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Arial"/>
              <a:cs typeface="Arial"/>
            </a:endParaRPr>
          </a:p>
        </p:txBody>
      </p:sp>
      <p:sp>
        <p:nvSpPr>
          <p:cNvPr id="1323031" name="Line 23"/>
          <p:cNvSpPr>
            <a:spLocks noChangeShapeType="1"/>
          </p:cNvSpPr>
          <p:nvPr/>
        </p:nvSpPr>
        <p:spPr bwMode="auto">
          <a:xfrm flipH="1">
            <a:off x="4191000" y="4114800"/>
            <a:ext cx="457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Arial"/>
              <a:cs typeface="Arial"/>
            </a:endParaRPr>
          </a:p>
        </p:txBody>
      </p:sp>
      <p:sp>
        <p:nvSpPr>
          <p:cNvPr id="1323032" name="Line 24"/>
          <p:cNvSpPr>
            <a:spLocks noChangeShapeType="1"/>
          </p:cNvSpPr>
          <p:nvPr/>
        </p:nvSpPr>
        <p:spPr bwMode="auto">
          <a:xfrm>
            <a:off x="4114800" y="35052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Arial"/>
              <a:cs typeface="Arial"/>
            </a:endParaRPr>
          </a:p>
        </p:txBody>
      </p:sp>
      <p:sp>
        <p:nvSpPr>
          <p:cNvPr id="1323033" name="Line 25"/>
          <p:cNvSpPr>
            <a:spLocks noChangeShapeType="1"/>
          </p:cNvSpPr>
          <p:nvPr/>
        </p:nvSpPr>
        <p:spPr bwMode="auto">
          <a:xfrm>
            <a:off x="3200400" y="4343400"/>
            <a:ext cx="5334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Arial"/>
              <a:cs typeface="Arial"/>
            </a:endParaRPr>
          </a:p>
        </p:txBody>
      </p:sp>
      <p:sp>
        <p:nvSpPr>
          <p:cNvPr id="1323034" name="Line 26"/>
          <p:cNvSpPr>
            <a:spLocks noChangeShapeType="1"/>
          </p:cNvSpPr>
          <p:nvPr/>
        </p:nvSpPr>
        <p:spPr bwMode="auto">
          <a:xfrm>
            <a:off x="5638800" y="3200400"/>
            <a:ext cx="381000" cy="152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Arial"/>
              <a:cs typeface="Arial"/>
            </a:endParaRPr>
          </a:p>
        </p:txBody>
      </p:sp>
      <p:sp>
        <p:nvSpPr>
          <p:cNvPr id="1323035" name="Line 27"/>
          <p:cNvSpPr>
            <a:spLocks noChangeShapeType="1"/>
          </p:cNvSpPr>
          <p:nvPr/>
        </p:nvSpPr>
        <p:spPr bwMode="auto">
          <a:xfrm>
            <a:off x="5105400" y="4114800"/>
            <a:ext cx="3810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Arial"/>
              <a:cs typeface="Arial"/>
            </a:endParaRPr>
          </a:p>
        </p:txBody>
      </p:sp>
      <p:sp>
        <p:nvSpPr>
          <p:cNvPr id="1323036" name="Line 28"/>
          <p:cNvSpPr>
            <a:spLocks noChangeShapeType="1"/>
          </p:cNvSpPr>
          <p:nvPr/>
        </p:nvSpPr>
        <p:spPr bwMode="auto">
          <a:xfrm>
            <a:off x="6477000" y="3733800"/>
            <a:ext cx="304800" cy="2286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Arial"/>
              <a:cs typeface="Arial"/>
            </a:endParaRPr>
          </a:p>
        </p:txBody>
      </p:sp>
      <p:sp>
        <p:nvSpPr>
          <p:cNvPr id="1323037" name="Line 29"/>
          <p:cNvSpPr>
            <a:spLocks noChangeShapeType="1"/>
          </p:cNvSpPr>
          <p:nvPr/>
        </p:nvSpPr>
        <p:spPr bwMode="auto">
          <a:xfrm flipH="1">
            <a:off x="6096000" y="4267200"/>
            <a:ext cx="6096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Arial"/>
              <a:cs typeface="Arial"/>
            </a:endParaRPr>
          </a:p>
        </p:txBody>
      </p:sp>
      <p:sp>
        <p:nvSpPr>
          <p:cNvPr id="1323038" name="Line 30"/>
          <p:cNvSpPr>
            <a:spLocks noChangeShapeType="1"/>
          </p:cNvSpPr>
          <p:nvPr/>
        </p:nvSpPr>
        <p:spPr bwMode="auto">
          <a:xfrm flipH="1">
            <a:off x="3733800" y="2590800"/>
            <a:ext cx="3810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Arial"/>
              <a:cs typeface="Arial"/>
            </a:endParaRPr>
          </a:p>
        </p:txBody>
      </p:sp>
      <p:sp>
        <p:nvSpPr>
          <p:cNvPr id="1323039" name="Line 31"/>
          <p:cNvSpPr>
            <a:spLocks noChangeShapeType="1"/>
          </p:cNvSpPr>
          <p:nvPr/>
        </p:nvSpPr>
        <p:spPr bwMode="auto">
          <a:xfrm>
            <a:off x="3505200" y="28956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Arial"/>
              <a:cs typeface="Arial"/>
            </a:endParaRPr>
          </a:p>
        </p:txBody>
      </p:sp>
      <p:sp>
        <p:nvSpPr>
          <p:cNvPr id="1323040" name="Oval 32"/>
          <p:cNvSpPr>
            <a:spLocks noChangeArrowheads="1"/>
          </p:cNvSpPr>
          <p:nvPr/>
        </p:nvSpPr>
        <p:spPr bwMode="auto">
          <a:xfrm>
            <a:off x="7162800" y="1905000"/>
            <a:ext cx="609600" cy="6096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ko-KR" sz="2000" b="1">
                <a:latin typeface="Arial"/>
                <a:cs typeface="Arial"/>
              </a:rPr>
              <a:t>Z</a:t>
            </a:r>
          </a:p>
        </p:txBody>
      </p:sp>
      <p:sp>
        <p:nvSpPr>
          <p:cNvPr id="1323041" name="Oval 33"/>
          <p:cNvSpPr>
            <a:spLocks noChangeArrowheads="1"/>
          </p:cNvSpPr>
          <p:nvPr/>
        </p:nvSpPr>
        <p:spPr bwMode="auto">
          <a:xfrm>
            <a:off x="7467600" y="1143000"/>
            <a:ext cx="609600" cy="6096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ko-KR" sz="2000" b="1">
                <a:latin typeface="Arial"/>
                <a:cs typeface="Arial"/>
              </a:rPr>
              <a:t>Y</a:t>
            </a:r>
          </a:p>
        </p:txBody>
      </p:sp>
      <p:sp>
        <p:nvSpPr>
          <p:cNvPr id="1323042" name="Line 34"/>
          <p:cNvSpPr>
            <a:spLocks noChangeShapeType="1"/>
          </p:cNvSpPr>
          <p:nvPr/>
        </p:nvSpPr>
        <p:spPr bwMode="auto">
          <a:xfrm flipH="1">
            <a:off x="7543800" y="1752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Arial"/>
              <a:cs typeface="Arial"/>
            </a:endParaRPr>
          </a:p>
        </p:txBody>
      </p:sp>
      <p:sp>
        <p:nvSpPr>
          <p:cNvPr id="1323043" name="Oval 35" descr="Water droplets"/>
          <p:cNvSpPr>
            <a:spLocks noChangeArrowheads="1"/>
          </p:cNvSpPr>
          <p:nvPr/>
        </p:nvSpPr>
        <p:spPr bwMode="auto">
          <a:xfrm>
            <a:off x="6934200" y="30480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ko-KR" sz="2000" b="1">
                <a:latin typeface="Arial"/>
                <a:cs typeface="Arial"/>
              </a:rPr>
              <a:t>M</a:t>
            </a:r>
          </a:p>
        </p:txBody>
      </p:sp>
      <p:sp>
        <p:nvSpPr>
          <p:cNvPr id="1323044" name="Line 36"/>
          <p:cNvSpPr>
            <a:spLocks noChangeShapeType="1"/>
          </p:cNvSpPr>
          <p:nvPr/>
        </p:nvSpPr>
        <p:spPr bwMode="auto">
          <a:xfrm flipV="1">
            <a:off x="6553200" y="3352800"/>
            <a:ext cx="3810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Arial"/>
              <a:cs typeface="Arial"/>
            </a:endParaRPr>
          </a:p>
        </p:txBody>
      </p:sp>
      <p:sp>
        <p:nvSpPr>
          <p:cNvPr id="1323045" name="Oval 37"/>
          <p:cNvSpPr>
            <a:spLocks noChangeArrowheads="1"/>
          </p:cNvSpPr>
          <p:nvPr/>
        </p:nvSpPr>
        <p:spPr bwMode="auto">
          <a:xfrm>
            <a:off x="7391400" y="4419600"/>
            <a:ext cx="609600" cy="6096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ko-KR" sz="2000" b="1">
                <a:latin typeface="Arial"/>
                <a:cs typeface="Arial"/>
              </a:rPr>
              <a:t>N</a:t>
            </a:r>
          </a:p>
        </p:txBody>
      </p:sp>
      <p:sp>
        <p:nvSpPr>
          <p:cNvPr id="1323046" name="Line 38"/>
          <p:cNvSpPr>
            <a:spLocks noChangeShapeType="1"/>
          </p:cNvSpPr>
          <p:nvPr/>
        </p:nvSpPr>
        <p:spPr bwMode="auto">
          <a:xfrm>
            <a:off x="7239000" y="44196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Arial"/>
              <a:cs typeface="Arial"/>
            </a:endParaRPr>
          </a:p>
        </p:txBody>
      </p:sp>
      <p:sp>
        <p:nvSpPr>
          <p:cNvPr id="1323047" name="Oval 39" descr="Water droplets"/>
          <p:cNvSpPr>
            <a:spLocks noChangeArrowheads="1"/>
          </p:cNvSpPr>
          <p:nvPr/>
        </p:nvSpPr>
        <p:spPr bwMode="auto">
          <a:xfrm>
            <a:off x="7848600" y="30480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ko-KR" sz="2000" b="1">
                <a:latin typeface="Arial"/>
                <a:cs typeface="Arial"/>
              </a:rPr>
              <a:t>L</a:t>
            </a:r>
          </a:p>
        </p:txBody>
      </p:sp>
      <p:sp>
        <p:nvSpPr>
          <p:cNvPr id="1323048" name="Line 40"/>
          <p:cNvSpPr>
            <a:spLocks noChangeShapeType="1"/>
          </p:cNvSpPr>
          <p:nvPr/>
        </p:nvSpPr>
        <p:spPr bwMode="auto">
          <a:xfrm>
            <a:off x="7543800" y="33528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Arial"/>
              <a:cs typeface="Arial"/>
            </a:endParaRPr>
          </a:p>
        </p:txBody>
      </p:sp>
      <p:sp>
        <p:nvSpPr>
          <p:cNvPr id="1323049" name="Text Box 41"/>
          <p:cNvSpPr txBox="1">
            <a:spLocks noChangeArrowheads="1"/>
          </p:cNvSpPr>
          <p:nvPr/>
        </p:nvSpPr>
        <p:spPr bwMode="auto">
          <a:xfrm>
            <a:off x="3641725" y="2011363"/>
            <a:ext cx="2230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0" lang="en-US" altLang="ko-KR" sz="2000" b="1">
                <a:solidFill>
                  <a:schemeClr val="accent1"/>
                </a:solidFill>
                <a:latin typeface="Arial"/>
                <a:cs typeface="Arial"/>
              </a:rPr>
              <a:t>DATA [S,E,F,J,D]</a:t>
            </a:r>
          </a:p>
        </p:txBody>
      </p:sp>
      <p:sp>
        <p:nvSpPr>
          <p:cNvPr id="1323050" name="Text Box 42"/>
          <p:cNvSpPr txBox="1">
            <a:spLocks noChangeArrowheads="1"/>
          </p:cNvSpPr>
          <p:nvPr/>
        </p:nvSpPr>
        <p:spPr bwMode="auto">
          <a:xfrm>
            <a:off x="1004888" y="5476846"/>
            <a:ext cx="544376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0" lang="en-US" altLang="ko-KR" sz="2000" b="1">
                <a:latin typeface="Arial"/>
                <a:cs typeface="Arial"/>
              </a:rPr>
              <a:t>Packet header size grows with route length</a:t>
            </a:r>
          </a:p>
        </p:txBody>
      </p:sp>
    </p:spTree>
    <p:extLst>
      <p:ext uri="{BB962C8B-B14F-4D97-AF65-F5344CB8AC3E}">
        <p14:creationId xmlns:p14="http://schemas.microsoft.com/office/powerpoint/2010/main" val="329996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12757A17-DB2F-4D3C-BE47-9F786D38C040}" type="slidenum">
              <a:rPr lang="en-US" altLang="ko-KR">
                <a:latin typeface="Arial"/>
                <a:cs typeface="Arial"/>
              </a:rPr>
              <a:pPr/>
              <a:t>2</a:t>
            </a:fld>
            <a:endParaRPr lang="en-US" altLang="ko-KR" sz="1000">
              <a:latin typeface="Arial"/>
              <a:cs typeface="Arial"/>
            </a:endParaRPr>
          </a:p>
        </p:txBody>
      </p:sp>
      <p:sp>
        <p:nvSpPr>
          <p:cNvPr id="129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Arial"/>
                <a:cs typeface="Arial"/>
              </a:rPr>
              <a:t>Taxonomy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260474" y="1484313"/>
            <a:ext cx="8704014" cy="4540250"/>
            <a:chOff x="44450" y="1484313"/>
            <a:chExt cx="8991600" cy="4591050"/>
          </a:xfrm>
        </p:grpSpPr>
        <p:cxnSp>
          <p:nvCxnSpPr>
            <p:cNvPr id="1295363" name="AutoShape 3"/>
            <p:cNvCxnSpPr>
              <a:cxnSpLocks noChangeShapeType="1"/>
              <a:stCxn id="1295364" idx="5"/>
              <a:endCxn id="1295365" idx="0"/>
            </p:cNvCxnSpPr>
            <p:nvPr/>
          </p:nvCxnSpPr>
          <p:spPr bwMode="auto">
            <a:xfrm>
              <a:off x="4948238" y="1971675"/>
              <a:ext cx="1382712" cy="6556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95364" name="Oval 4"/>
            <p:cNvSpPr>
              <a:spLocks noChangeArrowheads="1"/>
            </p:cNvSpPr>
            <p:nvPr/>
          </p:nvSpPr>
          <p:spPr bwMode="auto">
            <a:xfrm>
              <a:off x="3778250" y="1484313"/>
              <a:ext cx="1371600" cy="5715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0" lang="en-US" altLang="ko-KR" sz="1400">
                  <a:latin typeface="Arial"/>
                  <a:cs typeface="Arial"/>
                </a:rPr>
                <a:t>Wireless</a:t>
              </a:r>
            </a:p>
            <a:p>
              <a:pPr algn="ctr"/>
              <a:r>
                <a:rPr kumimoji="0" lang="en-US" altLang="ko-KR" sz="1400">
                  <a:latin typeface="Arial"/>
                  <a:cs typeface="Arial"/>
                </a:rPr>
                <a:t>Networking</a:t>
              </a:r>
            </a:p>
          </p:txBody>
        </p:sp>
        <p:sp>
          <p:nvSpPr>
            <p:cNvPr id="1295365" name="Oval 5"/>
            <p:cNvSpPr>
              <a:spLocks noChangeArrowheads="1"/>
            </p:cNvSpPr>
            <p:nvPr/>
          </p:nvSpPr>
          <p:spPr bwMode="auto">
            <a:xfrm>
              <a:off x="5683250" y="2627313"/>
              <a:ext cx="1295400" cy="53975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0" lang="en-US" altLang="ko-KR" sz="1400">
                  <a:latin typeface="Arial"/>
                  <a:cs typeface="Arial"/>
                </a:rPr>
                <a:t>Multi-hop</a:t>
              </a:r>
            </a:p>
          </p:txBody>
        </p:sp>
        <p:sp>
          <p:nvSpPr>
            <p:cNvPr id="1295366" name="Oval 6"/>
            <p:cNvSpPr>
              <a:spLocks noChangeArrowheads="1"/>
            </p:cNvSpPr>
            <p:nvPr/>
          </p:nvSpPr>
          <p:spPr bwMode="auto">
            <a:xfrm>
              <a:off x="2330450" y="3846513"/>
              <a:ext cx="1676400" cy="71913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0" lang="en-US" altLang="ko-KR" sz="1400">
                  <a:latin typeface="Arial"/>
                  <a:cs typeface="Arial"/>
                </a:rPr>
                <a:t>Infrastructure-less</a:t>
              </a:r>
            </a:p>
            <a:p>
              <a:pPr algn="ctr"/>
              <a:r>
                <a:rPr kumimoji="0" lang="en-US" altLang="ko-KR" sz="1400">
                  <a:latin typeface="Arial"/>
                  <a:cs typeface="Arial"/>
                </a:rPr>
                <a:t>(ad-hoc)</a:t>
              </a:r>
            </a:p>
          </p:txBody>
        </p:sp>
        <p:cxnSp>
          <p:nvCxnSpPr>
            <p:cNvPr id="1295367" name="AutoShape 7"/>
            <p:cNvCxnSpPr>
              <a:cxnSpLocks noChangeShapeType="1"/>
              <a:stCxn id="1295364" idx="3"/>
              <a:endCxn id="1295372" idx="0"/>
            </p:cNvCxnSpPr>
            <p:nvPr/>
          </p:nvCxnSpPr>
          <p:spPr bwMode="auto">
            <a:xfrm flipH="1">
              <a:off x="2254250" y="1971675"/>
              <a:ext cx="1725613" cy="6556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95368" name="Oval 8"/>
            <p:cNvSpPr>
              <a:spLocks noChangeArrowheads="1"/>
            </p:cNvSpPr>
            <p:nvPr/>
          </p:nvSpPr>
          <p:spPr bwMode="auto">
            <a:xfrm>
              <a:off x="4387850" y="3846513"/>
              <a:ext cx="1905000" cy="676275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0" lang="en-US" altLang="ko-KR" sz="1400">
                  <a:latin typeface="Arial"/>
                  <a:cs typeface="Arial"/>
                </a:rPr>
                <a:t>Infrastructure-based</a:t>
              </a:r>
            </a:p>
            <a:p>
              <a:pPr algn="ctr"/>
              <a:r>
                <a:rPr kumimoji="0" lang="en-US" altLang="ko-KR" sz="1400">
                  <a:latin typeface="Arial"/>
                  <a:cs typeface="Arial"/>
                </a:rPr>
                <a:t>(Hybrid)</a:t>
              </a:r>
            </a:p>
          </p:txBody>
        </p:sp>
        <p:sp>
          <p:nvSpPr>
            <p:cNvPr id="1295369" name="Oval 9"/>
            <p:cNvSpPr>
              <a:spLocks noChangeArrowheads="1"/>
            </p:cNvSpPr>
            <p:nvPr/>
          </p:nvSpPr>
          <p:spPr bwMode="auto">
            <a:xfrm>
              <a:off x="7207250" y="3846513"/>
              <a:ext cx="1828800" cy="73025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0" lang="en-US" altLang="ko-KR" sz="1400">
                  <a:latin typeface="Arial"/>
                  <a:cs typeface="Arial"/>
                </a:rPr>
                <a:t>Infrastructure-less</a:t>
              </a:r>
            </a:p>
            <a:p>
              <a:pPr algn="ctr"/>
              <a:r>
                <a:rPr kumimoji="0" lang="en-US" altLang="ko-KR" sz="1400">
                  <a:latin typeface="Arial"/>
                  <a:cs typeface="Arial"/>
                </a:rPr>
                <a:t>(MANET)</a:t>
              </a:r>
            </a:p>
          </p:txBody>
        </p:sp>
        <p:cxnSp>
          <p:nvCxnSpPr>
            <p:cNvPr id="1295370" name="AutoShape 10"/>
            <p:cNvCxnSpPr>
              <a:cxnSpLocks noChangeShapeType="1"/>
              <a:stCxn id="1295368" idx="4"/>
              <a:endCxn id="1295376" idx="0"/>
            </p:cNvCxnSpPr>
            <p:nvPr/>
          </p:nvCxnSpPr>
          <p:spPr bwMode="auto">
            <a:xfrm flipH="1">
              <a:off x="4425950" y="4522788"/>
              <a:ext cx="914400" cy="847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95371" name="AutoShape 11"/>
            <p:cNvCxnSpPr>
              <a:cxnSpLocks noChangeShapeType="1"/>
              <a:stCxn id="1295365" idx="5"/>
              <a:endCxn id="1295369" idx="0"/>
            </p:cNvCxnSpPr>
            <p:nvPr/>
          </p:nvCxnSpPr>
          <p:spPr bwMode="auto">
            <a:xfrm>
              <a:off x="6789738" y="3087688"/>
              <a:ext cx="1331912" cy="7588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95372" name="Oval 12"/>
            <p:cNvSpPr>
              <a:spLocks noChangeArrowheads="1"/>
            </p:cNvSpPr>
            <p:nvPr/>
          </p:nvSpPr>
          <p:spPr bwMode="auto">
            <a:xfrm>
              <a:off x="1568450" y="2627313"/>
              <a:ext cx="1371600" cy="57150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0" lang="en-US" altLang="ko-KR" sz="1400">
                  <a:latin typeface="Arial"/>
                  <a:cs typeface="Arial"/>
                </a:rPr>
                <a:t>Single</a:t>
              </a:r>
            </a:p>
            <a:p>
              <a:pPr algn="ctr"/>
              <a:r>
                <a:rPr kumimoji="0" lang="en-US" altLang="ko-KR" sz="1400">
                  <a:latin typeface="Arial"/>
                  <a:cs typeface="Arial"/>
                </a:rPr>
                <a:t>Hop</a:t>
              </a:r>
            </a:p>
          </p:txBody>
        </p:sp>
        <p:cxnSp>
          <p:nvCxnSpPr>
            <p:cNvPr id="1295373" name="AutoShape 13"/>
            <p:cNvCxnSpPr>
              <a:cxnSpLocks noChangeShapeType="1"/>
              <a:stCxn id="1295372" idx="3"/>
              <a:endCxn id="1295379" idx="0"/>
            </p:cNvCxnSpPr>
            <p:nvPr/>
          </p:nvCxnSpPr>
          <p:spPr bwMode="auto">
            <a:xfrm flipH="1">
              <a:off x="1225550" y="3114675"/>
              <a:ext cx="544513" cy="7318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95374" name="AutoShape 14"/>
            <p:cNvCxnSpPr>
              <a:cxnSpLocks noChangeShapeType="1"/>
              <a:stCxn id="1295372" idx="5"/>
              <a:endCxn id="1295366" idx="0"/>
            </p:cNvCxnSpPr>
            <p:nvPr/>
          </p:nvCxnSpPr>
          <p:spPr bwMode="auto">
            <a:xfrm>
              <a:off x="2738438" y="3114675"/>
              <a:ext cx="430212" cy="7318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95375" name="Oval 15"/>
            <p:cNvSpPr>
              <a:spLocks noChangeArrowheads="1"/>
            </p:cNvSpPr>
            <p:nvPr/>
          </p:nvSpPr>
          <p:spPr bwMode="auto">
            <a:xfrm>
              <a:off x="577850" y="5294313"/>
              <a:ext cx="1295400" cy="53340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0" lang="en-US" altLang="ko-KR" sz="1400">
                  <a:solidFill>
                    <a:schemeClr val="bg1"/>
                  </a:solidFill>
                  <a:latin typeface="Arial"/>
                  <a:cs typeface="Arial"/>
                </a:rPr>
                <a:t>Cellular</a:t>
              </a:r>
            </a:p>
            <a:p>
              <a:pPr algn="ctr"/>
              <a:r>
                <a:rPr kumimoji="0" lang="en-US" altLang="ko-KR" sz="1400">
                  <a:solidFill>
                    <a:schemeClr val="bg1"/>
                  </a:solidFill>
                  <a:latin typeface="Arial"/>
                  <a:cs typeface="Arial"/>
                </a:rPr>
                <a:t>Networks</a:t>
              </a:r>
            </a:p>
          </p:txBody>
        </p:sp>
        <p:sp>
          <p:nvSpPr>
            <p:cNvPr id="1295376" name="Oval 16"/>
            <p:cNvSpPr>
              <a:spLocks noChangeArrowheads="1"/>
            </p:cNvSpPr>
            <p:nvPr/>
          </p:nvSpPr>
          <p:spPr bwMode="auto">
            <a:xfrm>
              <a:off x="3473450" y="5370513"/>
              <a:ext cx="1905000" cy="676275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0" lang="en-US" altLang="ko-KR" sz="1400">
                  <a:solidFill>
                    <a:schemeClr val="bg1"/>
                  </a:solidFill>
                  <a:latin typeface="Arial"/>
                  <a:cs typeface="Arial"/>
                </a:rPr>
                <a:t>Wireless Sensor </a:t>
              </a:r>
            </a:p>
            <a:p>
              <a:pPr algn="ctr"/>
              <a:r>
                <a:rPr kumimoji="0" lang="en-US" altLang="ko-KR" sz="1400">
                  <a:solidFill>
                    <a:schemeClr val="bg1"/>
                  </a:solidFill>
                  <a:latin typeface="Arial"/>
                  <a:cs typeface="Arial"/>
                </a:rPr>
                <a:t>Networks(?)</a:t>
              </a:r>
            </a:p>
          </p:txBody>
        </p:sp>
        <p:sp>
          <p:nvSpPr>
            <p:cNvPr id="1295377" name="Oval 17"/>
            <p:cNvSpPr>
              <a:spLocks noChangeArrowheads="1"/>
            </p:cNvSpPr>
            <p:nvPr/>
          </p:nvSpPr>
          <p:spPr bwMode="auto">
            <a:xfrm>
              <a:off x="5454650" y="5370513"/>
              <a:ext cx="1524000" cy="70485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0" lang="en-US" altLang="ko-KR" sz="1400">
                  <a:solidFill>
                    <a:schemeClr val="bg1"/>
                  </a:solidFill>
                  <a:latin typeface="Arial"/>
                  <a:cs typeface="Arial"/>
                </a:rPr>
                <a:t>Wireless Mesh</a:t>
              </a:r>
            </a:p>
            <a:p>
              <a:pPr algn="ctr"/>
              <a:r>
                <a:rPr kumimoji="0" lang="en-US" altLang="ko-KR" sz="1400">
                  <a:solidFill>
                    <a:schemeClr val="bg1"/>
                  </a:solidFill>
                  <a:latin typeface="Arial"/>
                  <a:cs typeface="Arial"/>
                </a:rPr>
                <a:t>Networks</a:t>
              </a:r>
            </a:p>
          </p:txBody>
        </p:sp>
        <p:sp>
          <p:nvSpPr>
            <p:cNvPr id="1295378" name="Oval 18"/>
            <p:cNvSpPr>
              <a:spLocks noChangeArrowheads="1"/>
            </p:cNvSpPr>
            <p:nvPr/>
          </p:nvSpPr>
          <p:spPr bwMode="auto">
            <a:xfrm>
              <a:off x="7207250" y="5294313"/>
              <a:ext cx="1828800" cy="73025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0" lang="en-US" altLang="ko-KR" sz="1400">
                  <a:solidFill>
                    <a:schemeClr val="bg1"/>
                  </a:solidFill>
                  <a:latin typeface="Arial"/>
                  <a:cs typeface="Arial"/>
                </a:rPr>
                <a:t>Car-to-car </a:t>
              </a:r>
            </a:p>
            <a:p>
              <a:pPr algn="ctr"/>
              <a:r>
                <a:rPr kumimoji="0" lang="en-US" altLang="ko-KR" sz="1400">
                  <a:solidFill>
                    <a:schemeClr val="bg1"/>
                  </a:solidFill>
                  <a:latin typeface="Arial"/>
                  <a:cs typeface="Arial"/>
                </a:rPr>
                <a:t>Networks</a:t>
              </a:r>
            </a:p>
            <a:p>
              <a:pPr algn="ctr"/>
              <a:r>
                <a:rPr kumimoji="0" lang="en-US" altLang="ko-KR" sz="1400">
                  <a:solidFill>
                    <a:schemeClr val="bg1"/>
                  </a:solidFill>
                  <a:latin typeface="Arial"/>
                  <a:cs typeface="Arial"/>
                </a:rPr>
                <a:t>(VANETs)</a:t>
              </a:r>
            </a:p>
          </p:txBody>
        </p:sp>
        <p:sp>
          <p:nvSpPr>
            <p:cNvPr id="1295379" name="Oval 19"/>
            <p:cNvSpPr>
              <a:spLocks noChangeArrowheads="1"/>
            </p:cNvSpPr>
            <p:nvPr/>
          </p:nvSpPr>
          <p:spPr bwMode="auto">
            <a:xfrm>
              <a:off x="273050" y="3846513"/>
              <a:ext cx="1905000" cy="676275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0" lang="en-US" altLang="ko-KR" sz="1400">
                  <a:latin typeface="Arial"/>
                  <a:cs typeface="Arial"/>
                </a:rPr>
                <a:t>Infrastructure-based</a:t>
              </a:r>
            </a:p>
            <a:p>
              <a:pPr algn="ctr"/>
              <a:r>
                <a:rPr kumimoji="0" lang="en-US" altLang="ko-KR" sz="1400">
                  <a:latin typeface="Arial"/>
                  <a:cs typeface="Arial"/>
                </a:rPr>
                <a:t>(hub&amp;spoke)</a:t>
              </a:r>
            </a:p>
          </p:txBody>
        </p:sp>
        <p:sp>
          <p:nvSpPr>
            <p:cNvPr id="1295380" name="Oval 20"/>
            <p:cNvSpPr>
              <a:spLocks noChangeArrowheads="1"/>
            </p:cNvSpPr>
            <p:nvPr/>
          </p:nvSpPr>
          <p:spPr bwMode="auto">
            <a:xfrm>
              <a:off x="44450" y="4837113"/>
              <a:ext cx="762000" cy="30480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0" lang="en-US" altLang="ko-KR" sz="1400">
                  <a:solidFill>
                    <a:schemeClr val="bg1"/>
                  </a:solidFill>
                  <a:latin typeface="Arial"/>
                  <a:cs typeface="Arial"/>
                </a:rPr>
                <a:t>802.11</a:t>
              </a:r>
            </a:p>
          </p:txBody>
        </p:sp>
        <p:sp>
          <p:nvSpPr>
            <p:cNvPr id="1295381" name="Oval 21"/>
            <p:cNvSpPr>
              <a:spLocks noChangeArrowheads="1"/>
            </p:cNvSpPr>
            <p:nvPr/>
          </p:nvSpPr>
          <p:spPr bwMode="auto">
            <a:xfrm>
              <a:off x="1492250" y="4837113"/>
              <a:ext cx="762000" cy="30480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0" lang="en-US" altLang="ko-KR" sz="1400">
                  <a:solidFill>
                    <a:schemeClr val="bg1"/>
                  </a:solidFill>
                  <a:latin typeface="Arial"/>
                  <a:cs typeface="Arial"/>
                </a:rPr>
                <a:t>802.16</a:t>
              </a:r>
            </a:p>
          </p:txBody>
        </p:sp>
        <p:cxnSp>
          <p:nvCxnSpPr>
            <p:cNvPr id="1295382" name="AutoShape 22"/>
            <p:cNvCxnSpPr>
              <a:cxnSpLocks noChangeShapeType="1"/>
              <a:stCxn id="1295365" idx="4"/>
              <a:endCxn id="1295368" idx="0"/>
            </p:cNvCxnSpPr>
            <p:nvPr/>
          </p:nvCxnSpPr>
          <p:spPr bwMode="auto">
            <a:xfrm flipH="1">
              <a:off x="5340350" y="3167063"/>
              <a:ext cx="990600" cy="679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95383" name="AutoShape 23"/>
            <p:cNvCxnSpPr>
              <a:cxnSpLocks noChangeShapeType="1"/>
              <a:stCxn id="1295368" idx="4"/>
              <a:endCxn id="1295377" idx="0"/>
            </p:cNvCxnSpPr>
            <p:nvPr/>
          </p:nvCxnSpPr>
          <p:spPr bwMode="auto">
            <a:xfrm>
              <a:off x="5340350" y="4522788"/>
              <a:ext cx="876300" cy="847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95384" name="Oval 24"/>
            <p:cNvSpPr>
              <a:spLocks noChangeArrowheads="1"/>
            </p:cNvSpPr>
            <p:nvPr/>
          </p:nvSpPr>
          <p:spPr bwMode="auto">
            <a:xfrm>
              <a:off x="3244850" y="4837113"/>
              <a:ext cx="1066800" cy="30480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0" lang="en-US" altLang="ko-KR" sz="1400">
                  <a:solidFill>
                    <a:schemeClr val="bg1"/>
                  </a:solidFill>
                  <a:latin typeface="Arial"/>
                  <a:cs typeface="Arial"/>
                </a:rPr>
                <a:t>Bluetooth</a:t>
              </a:r>
            </a:p>
          </p:txBody>
        </p:sp>
        <p:cxnSp>
          <p:nvCxnSpPr>
            <p:cNvPr id="1295385" name="AutoShape 25"/>
            <p:cNvCxnSpPr>
              <a:cxnSpLocks noChangeShapeType="1"/>
              <a:stCxn id="1295379" idx="4"/>
              <a:endCxn id="1295380" idx="0"/>
            </p:cNvCxnSpPr>
            <p:nvPr/>
          </p:nvCxnSpPr>
          <p:spPr bwMode="auto">
            <a:xfrm flipH="1">
              <a:off x="425450" y="4522788"/>
              <a:ext cx="800100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95386" name="AutoShape 26"/>
            <p:cNvCxnSpPr>
              <a:cxnSpLocks noChangeShapeType="1"/>
              <a:stCxn id="1295379" idx="4"/>
              <a:endCxn id="1295375" idx="0"/>
            </p:cNvCxnSpPr>
            <p:nvPr/>
          </p:nvCxnSpPr>
          <p:spPr bwMode="auto">
            <a:xfrm>
              <a:off x="1225550" y="4522788"/>
              <a:ext cx="0" cy="771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95387" name="AutoShape 27"/>
            <p:cNvCxnSpPr>
              <a:cxnSpLocks noChangeShapeType="1"/>
              <a:stCxn id="1295379" idx="4"/>
              <a:endCxn id="1295381" idx="0"/>
            </p:cNvCxnSpPr>
            <p:nvPr/>
          </p:nvCxnSpPr>
          <p:spPr bwMode="auto">
            <a:xfrm>
              <a:off x="1225550" y="4522788"/>
              <a:ext cx="647700" cy="314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95388" name="Oval 28"/>
            <p:cNvSpPr>
              <a:spLocks noChangeArrowheads="1"/>
            </p:cNvSpPr>
            <p:nvPr/>
          </p:nvSpPr>
          <p:spPr bwMode="auto">
            <a:xfrm>
              <a:off x="2330450" y="4837113"/>
              <a:ext cx="762000" cy="30480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0" lang="en-US" altLang="ko-KR" sz="1400">
                  <a:solidFill>
                    <a:schemeClr val="bg1"/>
                  </a:solidFill>
                  <a:latin typeface="Arial"/>
                  <a:cs typeface="Arial"/>
                </a:rPr>
                <a:t>802.11</a:t>
              </a:r>
            </a:p>
          </p:txBody>
        </p:sp>
        <p:cxnSp>
          <p:nvCxnSpPr>
            <p:cNvPr id="1295389" name="AutoShape 29"/>
            <p:cNvCxnSpPr>
              <a:cxnSpLocks noChangeShapeType="1"/>
              <a:stCxn id="1295366" idx="4"/>
              <a:endCxn id="1295388" idx="0"/>
            </p:cNvCxnSpPr>
            <p:nvPr/>
          </p:nvCxnSpPr>
          <p:spPr bwMode="auto">
            <a:xfrm flipH="1">
              <a:off x="2711450" y="4565650"/>
              <a:ext cx="457200" cy="271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95390" name="AutoShape 30"/>
            <p:cNvCxnSpPr>
              <a:cxnSpLocks noChangeShapeType="1"/>
              <a:stCxn id="1295366" idx="4"/>
              <a:endCxn id="1295384" idx="0"/>
            </p:cNvCxnSpPr>
            <p:nvPr/>
          </p:nvCxnSpPr>
          <p:spPr bwMode="auto">
            <a:xfrm>
              <a:off x="3168650" y="4565650"/>
              <a:ext cx="609600" cy="271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95391" name="AutoShape 31"/>
            <p:cNvCxnSpPr>
              <a:cxnSpLocks noChangeShapeType="1"/>
              <a:stCxn id="1295369" idx="4"/>
              <a:endCxn id="1295378" idx="0"/>
            </p:cNvCxnSpPr>
            <p:nvPr/>
          </p:nvCxnSpPr>
          <p:spPr bwMode="auto">
            <a:xfrm>
              <a:off x="8121650" y="4576763"/>
              <a:ext cx="0" cy="7175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95393" name="AutoShape 33"/>
            <p:cNvCxnSpPr>
              <a:cxnSpLocks noChangeShapeType="1"/>
              <a:stCxn id="1295369" idx="3"/>
            </p:cNvCxnSpPr>
            <p:nvPr/>
          </p:nvCxnSpPr>
          <p:spPr bwMode="auto">
            <a:xfrm flipH="1">
              <a:off x="5111750" y="4470400"/>
              <a:ext cx="2363788" cy="990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93999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6906F50D-4225-49A0-AA16-57B26D8C06D8}" type="slidenum">
              <a:rPr lang="en-US" altLang="ko-KR">
                <a:latin typeface="Arial"/>
                <a:cs typeface="Arial"/>
              </a:rPr>
              <a:pPr/>
              <a:t>20</a:t>
            </a:fld>
            <a:endParaRPr lang="en-US" altLang="ko-KR" sz="1000">
              <a:latin typeface="Arial"/>
              <a:cs typeface="Arial"/>
            </a:endParaRPr>
          </a:p>
        </p:txBody>
      </p:sp>
      <p:sp>
        <p:nvSpPr>
          <p:cNvPr id="132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>
                <a:latin typeface="Arial"/>
                <a:cs typeface="Arial"/>
              </a:rPr>
              <a:t>Ad Hoc On-Demand Distance Vector Routing (AODV) </a:t>
            </a:r>
            <a:r>
              <a:rPr lang="en-US" altLang="ko-KR" sz="2800">
                <a:solidFill>
                  <a:schemeClr val="hlink"/>
                </a:solidFill>
                <a:latin typeface="Arial"/>
                <a:cs typeface="Arial"/>
              </a:rPr>
              <a:t>[Perkins99Wmcsa]</a:t>
            </a:r>
            <a:endParaRPr lang="en-US" altLang="ko-KR" sz="2800">
              <a:latin typeface="Arial"/>
              <a:cs typeface="Arial"/>
            </a:endParaRPr>
          </a:p>
        </p:txBody>
      </p:sp>
      <p:sp>
        <p:nvSpPr>
          <p:cNvPr id="132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5263" y="1190625"/>
            <a:ext cx="8841233" cy="5138738"/>
          </a:xfrm>
        </p:spPr>
        <p:txBody>
          <a:bodyPr/>
          <a:lstStyle/>
          <a:p>
            <a:r>
              <a:rPr lang="en-US" altLang="ko-KR" sz="2400" dirty="0">
                <a:latin typeface="Arial"/>
                <a:cs typeface="Arial"/>
              </a:rPr>
              <a:t>DSR includes source routes in packet headers</a:t>
            </a:r>
          </a:p>
          <a:p>
            <a:pPr lvl="1"/>
            <a:r>
              <a:rPr lang="en-US" altLang="ko-KR" sz="2000" dirty="0">
                <a:latin typeface="Arial"/>
                <a:cs typeface="Arial"/>
              </a:rPr>
              <a:t>Resulting large headers can sometimes degrade performance</a:t>
            </a:r>
          </a:p>
          <a:p>
            <a:r>
              <a:rPr lang="en-US" altLang="ko-KR" sz="2400" dirty="0">
                <a:latin typeface="Arial"/>
                <a:cs typeface="Arial"/>
              </a:rPr>
              <a:t>AODV attempts to improve on DSR by maintaining routing tables at the nodes, so that data packets do not have to contain </a:t>
            </a:r>
            <a:r>
              <a:rPr lang="en-US" altLang="ko-KR" sz="2400" dirty="0" smtClean="0">
                <a:latin typeface="Arial"/>
                <a:cs typeface="Arial"/>
              </a:rPr>
              <a:t>routes</a:t>
            </a:r>
            <a:endParaRPr lang="en-US" altLang="ko-KR" sz="2400" dirty="0">
              <a:latin typeface="Arial"/>
              <a:cs typeface="Arial"/>
            </a:endParaRPr>
          </a:p>
          <a:p>
            <a:r>
              <a:rPr lang="en-US" altLang="ko-KR" sz="2400" dirty="0">
                <a:latin typeface="Arial"/>
                <a:cs typeface="Arial"/>
              </a:rPr>
              <a:t>When a node re-broadcasts a Route Request, it sets up a reverse path pointing towards the source</a:t>
            </a:r>
          </a:p>
          <a:p>
            <a:pPr lvl="1"/>
            <a:r>
              <a:rPr lang="en-US" altLang="ko-KR" sz="2000" dirty="0">
                <a:latin typeface="Arial"/>
                <a:cs typeface="Arial"/>
              </a:rPr>
              <a:t>AODV assumes symmetric (bi-directional) links</a:t>
            </a:r>
          </a:p>
          <a:p>
            <a:r>
              <a:rPr lang="en-US" altLang="ko-KR" sz="2400" dirty="0">
                <a:latin typeface="Arial"/>
                <a:cs typeface="Arial"/>
              </a:rPr>
              <a:t>When the intended destination receives a Route Request, it replies by sending a Route Reply</a:t>
            </a:r>
          </a:p>
          <a:p>
            <a:r>
              <a:rPr lang="en-US" altLang="ko-KR" sz="2400" dirty="0">
                <a:latin typeface="Arial"/>
                <a:cs typeface="Arial"/>
              </a:rPr>
              <a:t>Route Reply travels along the reverse path set-up when Route Request is forwarded</a:t>
            </a:r>
          </a:p>
        </p:txBody>
      </p:sp>
    </p:spTree>
    <p:extLst>
      <p:ext uri="{BB962C8B-B14F-4D97-AF65-F5344CB8AC3E}">
        <p14:creationId xmlns:p14="http://schemas.microsoft.com/office/powerpoint/2010/main" val="10001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3CDD985A-4284-41B7-BDC2-B85ECEF480B2}" type="slidenum">
              <a:rPr lang="en-US" altLang="ko-KR">
                <a:latin typeface="Arial"/>
                <a:cs typeface="Arial"/>
              </a:rPr>
              <a:pPr/>
              <a:t>21</a:t>
            </a:fld>
            <a:endParaRPr lang="en-US" altLang="ko-KR" sz="1000">
              <a:latin typeface="Arial"/>
              <a:cs typeface="Arial"/>
            </a:endParaRPr>
          </a:p>
        </p:txBody>
      </p:sp>
      <p:sp>
        <p:nvSpPr>
          <p:cNvPr id="132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Arial"/>
                <a:cs typeface="Arial"/>
              </a:rPr>
              <a:t>Route Reply in AODV</a:t>
            </a:r>
          </a:p>
        </p:txBody>
      </p:sp>
      <p:sp>
        <p:nvSpPr>
          <p:cNvPr id="1328131" name="Oval 3" descr="Water droplets"/>
          <p:cNvSpPr>
            <a:spLocks noChangeArrowheads="1"/>
          </p:cNvSpPr>
          <p:nvPr/>
        </p:nvSpPr>
        <p:spPr bwMode="auto">
          <a:xfrm>
            <a:off x="2209800" y="28956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ko-KR" sz="2000" b="1">
                <a:latin typeface="Arial"/>
                <a:cs typeface="Arial"/>
              </a:rPr>
              <a:t>B</a:t>
            </a:r>
          </a:p>
        </p:txBody>
      </p:sp>
      <p:sp>
        <p:nvSpPr>
          <p:cNvPr id="1328132" name="Oval 4" descr="Water droplets"/>
          <p:cNvSpPr>
            <a:spLocks noChangeArrowheads="1"/>
          </p:cNvSpPr>
          <p:nvPr/>
        </p:nvSpPr>
        <p:spPr bwMode="auto">
          <a:xfrm>
            <a:off x="1447800" y="35814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ko-KR" sz="2000" b="1">
                <a:latin typeface="Arial"/>
                <a:cs typeface="Arial"/>
              </a:rPr>
              <a:t>A</a:t>
            </a:r>
          </a:p>
        </p:txBody>
      </p:sp>
      <p:sp>
        <p:nvSpPr>
          <p:cNvPr id="1328133" name="Oval 5" descr="Water droplets"/>
          <p:cNvSpPr>
            <a:spLocks noChangeArrowheads="1"/>
          </p:cNvSpPr>
          <p:nvPr/>
        </p:nvSpPr>
        <p:spPr bwMode="auto">
          <a:xfrm>
            <a:off x="3124200" y="22860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ko-KR" sz="2000" b="1">
                <a:latin typeface="Arial"/>
                <a:cs typeface="Arial"/>
              </a:rPr>
              <a:t>S</a:t>
            </a:r>
          </a:p>
        </p:txBody>
      </p:sp>
      <p:sp>
        <p:nvSpPr>
          <p:cNvPr id="1328134" name="Oval 6" descr="Water droplets"/>
          <p:cNvSpPr>
            <a:spLocks noChangeArrowheads="1"/>
          </p:cNvSpPr>
          <p:nvPr/>
        </p:nvSpPr>
        <p:spPr bwMode="auto">
          <a:xfrm>
            <a:off x="4114800" y="23622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ko-KR" sz="2000" b="1">
                <a:latin typeface="Arial"/>
                <a:cs typeface="Arial"/>
              </a:rPr>
              <a:t>E</a:t>
            </a:r>
          </a:p>
        </p:txBody>
      </p:sp>
      <p:sp>
        <p:nvSpPr>
          <p:cNvPr id="1328135" name="Oval 7" descr="Water droplets"/>
          <p:cNvSpPr>
            <a:spLocks noChangeArrowheads="1"/>
          </p:cNvSpPr>
          <p:nvPr/>
        </p:nvSpPr>
        <p:spPr bwMode="auto">
          <a:xfrm>
            <a:off x="5105400" y="27432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ko-KR" sz="2000" b="1">
                <a:latin typeface="Arial"/>
                <a:cs typeface="Arial"/>
              </a:rPr>
              <a:t>F</a:t>
            </a:r>
          </a:p>
        </p:txBody>
      </p:sp>
      <p:sp>
        <p:nvSpPr>
          <p:cNvPr id="1328136" name="Oval 8" descr="Water droplets"/>
          <p:cNvSpPr>
            <a:spLocks noChangeArrowheads="1"/>
          </p:cNvSpPr>
          <p:nvPr/>
        </p:nvSpPr>
        <p:spPr bwMode="auto">
          <a:xfrm>
            <a:off x="2667000" y="38862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ko-KR" sz="2000" b="1">
                <a:latin typeface="Arial"/>
                <a:cs typeface="Arial"/>
              </a:rPr>
              <a:t>H</a:t>
            </a:r>
          </a:p>
        </p:txBody>
      </p:sp>
      <p:sp>
        <p:nvSpPr>
          <p:cNvPr id="1328137" name="Oval 9" descr="Water droplets"/>
          <p:cNvSpPr>
            <a:spLocks noChangeArrowheads="1"/>
          </p:cNvSpPr>
          <p:nvPr/>
        </p:nvSpPr>
        <p:spPr bwMode="auto">
          <a:xfrm>
            <a:off x="5943600" y="32766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ko-KR" sz="2000" b="1">
                <a:latin typeface="Arial"/>
                <a:cs typeface="Arial"/>
              </a:rPr>
              <a:t>J</a:t>
            </a:r>
          </a:p>
        </p:txBody>
      </p:sp>
      <p:sp>
        <p:nvSpPr>
          <p:cNvPr id="1328138" name="Oval 10" descr="Water droplets"/>
          <p:cNvSpPr>
            <a:spLocks noChangeArrowheads="1"/>
          </p:cNvSpPr>
          <p:nvPr/>
        </p:nvSpPr>
        <p:spPr bwMode="auto">
          <a:xfrm>
            <a:off x="6705600" y="38862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ko-KR" sz="2000" b="1">
                <a:latin typeface="Arial"/>
                <a:cs typeface="Arial"/>
              </a:rPr>
              <a:t>D</a:t>
            </a:r>
          </a:p>
        </p:txBody>
      </p:sp>
      <p:sp>
        <p:nvSpPr>
          <p:cNvPr id="1328139" name="Oval 11" descr="Water droplets"/>
          <p:cNvSpPr>
            <a:spLocks noChangeArrowheads="1"/>
          </p:cNvSpPr>
          <p:nvPr/>
        </p:nvSpPr>
        <p:spPr bwMode="auto">
          <a:xfrm>
            <a:off x="3505200" y="30480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ko-KR" sz="2000" b="1">
                <a:latin typeface="Arial"/>
                <a:cs typeface="Arial"/>
              </a:rPr>
              <a:t>C</a:t>
            </a:r>
          </a:p>
        </p:txBody>
      </p:sp>
      <p:sp>
        <p:nvSpPr>
          <p:cNvPr id="1328140" name="Oval 12" descr="Water droplets"/>
          <p:cNvSpPr>
            <a:spLocks noChangeArrowheads="1"/>
          </p:cNvSpPr>
          <p:nvPr/>
        </p:nvSpPr>
        <p:spPr bwMode="auto">
          <a:xfrm>
            <a:off x="4572000" y="35814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ko-KR" sz="2000" b="1">
                <a:latin typeface="Arial"/>
                <a:cs typeface="Arial"/>
              </a:rPr>
              <a:t>G</a:t>
            </a:r>
          </a:p>
        </p:txBody>
      </p:sp>
      <p:sp>
        <p:nvSpPr>
          <p:cNvPr id="1328141" name="Oval 13" descr="Water droplets"/>
          <p:cNvSpPr>
            <a:spLocks noChangeArrowheads="1"/>
          </p:cNvSpPr>
          <p:nvPr/>
        </p:nvSpPr>
        <p:spPr bwMode="auto">
          <a:xfrm>
            <a:off x="3733800" y="44196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ko-KR" sz="2000" b="1">
                <a:latin typeface="Arial"/>
                <a:cs typeface="Arial"/>
              </a:rPr>
              <a:t>I</a:t>
            </a:r>
          </a:p>
        </p:txBody>
      </p:sp>
      <p:sp>
        <p:nvSpPr>
          <p:cNvPr id="1328142" name="Oval 14" descr="Water droplets"/>
          <p:cNvSpPr>
            <a:spLocks noChangeArrowheads="1"/>
          </p:cNvSpPr>
          <p:nvPr/>
        </p:nvSpPr>
        <p:spPr bwMode="auto">
          <a:xfrm>
            <a:off x="5486400" y="41148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ko-KR" sz="2000" b="1">
                <a:latin typeface="Arial"/>
                <a:cs typeface="Arial"/>
              </a:rPr>
              <a:t>K</a:t>
            </a:r>
          </a:p>
        </p:txBody>
      </p:sp>
      <p:sp>
        <p:nvSpPr>
          <p:cNvPr id="1328143" name="Line 15"/>
          <p:cNvSpPr>
            <a:spLocks noChangeShapeType="1"/>
          </p:cNvSpPr>
          <p:nvPr/>
        </p:nvSpPr>
        <p:spPr bwMode="auto">
          <a:xfrm flipV="1">
            <a:off x="1981200" y="3352800"/>
            <a:ext cx="30480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Arial"/>
              <a:cs typeface="Arial"/>
            </a:endParaRPr>
          </a:p>
        </p:txBody>
      </p:sp>
      <p:sp>
        <p:nvSpPr>
          <p:cNvPr id="1328144" name="Line 16"/>
          <p:cNvSpPr>
            <a:spLocks noChangeShapeType="1"/>
          </p:cNvSpPr>
          <p:nvPr/>
        </p:nvSpPr>
        <p:spPr bwMode="auto">
          <a:xfrm flipV="1">
            <a:off x="2743200" y="2743200"/>
            <a:ext cx="457200" cy="228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Arial"/>
              <a:cs typeface="Arial"/>
            </a:endParaRPr>
          </a:p>
        </p:txBody>
      </p:sp>
      <p:sp>
        <p:nvSpPr>
          <p:cNvPr id="1328145" name="Line 17"/>
          <p:cNvSpPr>
            <a:spLocks noChangeShapeType="1"/>
          </p:cNvSpPr>
          <p:nvPr/>
        </p:nvSpPr>
        <p:spPr bwMode="auto">
          <a:xfrm>
            <a:off x="2057400" y="3962400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Arial"/>
              <a:cs typeface="Arial"/>
            </a:endParaRPr>
          </a:p>
        </p:txBody>
      </p:sp>
      <p:sp>
        <p:nvSpPr>
          <p:cNvPr id="1328146" name="Line 18"/>
          <p:cNvSpPr>
            <a:spLocks noChangeShapeType="1"/>
          </p:cNvSpPr>
          <p:nvPr/>
        </p:nvSpPr>
        <p:spPr bwMode="auto">
          <a:xfrm>
            <a:off x="2667000" y="34290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Arial"/>
              <a:cs typeface="Arial"/>
            </a:endParaRPr>
          </a:p>
        </p:txBody>
      </p:sp>
      <p:sp>
        <p:nvSpPr>
          <p:cNvPr id="1328147" name="Line 19"/>
          <p:cNvSpPr>
            <a:spLocks noChangeShapeType="1"/>
          </p:cNvSpPr>
          <p:nvPr/>
        </p:nvSpPr>
        <p:spPr bwMode="auto">
          <a:xfrm flipH="1">
            <a:off x="3124200" y="3581400"/>
            <a:ext cx="53340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Arial"/>
              <a:cs typeface="Arial"/>
            </a:endParaRPr>
          </a:p>
        </p:txBody>
      </p:sp>
      <p:sp>
        <p:nvSpPr>
          <p:cNvPr id="1328148" name="Line 20"/>
          <p:cNvSpPr>
            <a:spLocks noChangeShapeType="1"/>
          </p:cNvSpPr>
          <p:nvPr/>
        </p:nvSpPr>
        <p:spPr bwMode="auto">
          <a:xfrm flipH="1">
            <a:off x="3962400" y="2895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Arial"/>
              <a:cs typeface="Arial"/>
            </a:endParaRPr>
          </a:p>
        </p:txBody>
      </p:sp>
      <p:sp>
        <p:nvSpPr>
          <p:cNvPr id="1328149" name="Line 21"/>
          <p:cNvSpPr>
            <a:spLocks noChangeShapeType="1"/>
          </p:cNvSpPr>
          <p:nvPr/>
        </p:nvSpPr>
        <p:spPr bwMode="auto">
          <a:xfrm>
            <a:off x="4724400" y="2743200"/>
            <a:ext cx="457200" cy="152400"/>
          </a:xfrm>
          <a:prstGeom prst="line">
            <a:avLst/>
          </a:prstGeom>
          <a:noFill/>
          <a:ln w="38100">
            <a:pattFill prst="dkUpDiag">
              <a:fgClr>
                <a:srgbClr val="A50021"/>
              </a:fgClr>
              <a:bgClr>
                <a:srgbClr val="FFFFFF"/>
              </a:bgClr>
            </a:pattFill>
            <a:prstDash val="lg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Arial"/>
              <a:cs typeface="Arial"/>
            </a:endParaRPr>
          </a:p>
        </p:txBody>
      </p:sp>
      <p:sp>
        <p:nvSpPr>
          <p:cNvPr id="1328150" name="Line 22"/>
          <p:cNvSpPr>
            <a:spLocks noChangeShapeType="1"/>
          </p:cNvSpPr>
          <p:nvPr/>
        </p:nvSpPr>
        <p:spPr bwMode="auto">
          <a:xfrm flipH="1">
            <a:off x="5029200" y="32766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Arial"/>
              <a:cs typeface="Arial"/>
            </a:endParaRPr>
          </a:p>
        </p:txBody>
      </p:sp>
      <p:sp>
        <p:nvSpPr>
          <p:cNvPr id="1328151" name="Line 23"/>
          <p:cNvSpPr>
            <a:spLocks noChangeShapeType="1"/>
          </p:cNvSpPr>
          <p:nvPr/>
        </p:nvSpPr>
        <p:spPr bwMode="auto">
          <a:xfrm flipH="1">
            <a:off x="4191000" y="4114800"/>
            <a:ext cx="45720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Arial"/>
              <a:cs typeface="Arial"/>
            </a:endParaRPr>
          </a:p>
        </p:txBody>
      </p:sp>
      <p:sp>
        <p:nvSpPr>
          <p:cNvPr id="1328152" name="Line 24"/>
          <p:cNvSpPr>
            <a:spLocks noChangeShapeType="1"/>
          </p:cNvSpPr>
          <p:nvPr/>
        </p:nvSpPr>
        <p:spPr bwMode="auto">
          <a:xfrm>
            <a:off x="4114800" y="3505200"/>
            <a:ext cx="457200" cy="228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Arial"/>
              <a:cs typeface="Arial"/>
            </a:endParaRPr>
          </a:p>
        </p:txBody>
      </p:sp>
      <p:sp>
        <p:nvSpPr>
          <p:cNvPr id="1328153" name="Line 25"/>
          <p:cNvSpPr>
            <a:spLocks noChangeShapeType="1"/>
          </p:cNvSpPr>
          <p:nvPr/>
        </p:nvSpPr>
        <p:spPr bwMode="auto">
          <a:xfrm>
            <a:off x="3200400" y="4343400"/>
            <a:ext cx="5334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Arial"/>
              <a:cs typeface="Arial"/>
            </a:endParaRPr>
          </a:p>
        </p:txBody>
      </p:sp>
      <p:sp>
        <p:nvSpPr>
          <p:cNvPr id="1328154" name="Line 26"/>
          <p:cNvSpPr>
            <a:spLocks noChangeShapeType="1"/>
          </p:cNvSpPr>
          <p:nvPr/>
        </p:nvSpPr>
        <p:spPr bwMode="auto">
          <a:xfrm>
            <a:off x="5638800" y="3200400"/>
            <a:ext cx="381000" cy="152400"/>
          </a:xfrm>
          <a:prstGeom prst="line">
            <a:avLst/>
          </a:prstGeom>
          <a:noFill/>
          <a:ln w="38100">
            <a:pattFill prst="dkUpDiag">
              <a:fgClr>
                <a:srgbClr val="A50021"/>
              </a:fgClr>
              <a:bgClr>
                <a:srgbClr val="FFFFFF"/>
              </a:bgClr>
            </a:pattFill>
            <a:prstDash val="lg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Arial"/>
              <a:cs typeface="Arial"/>
            </a:endParaRPr>
          </a:p>
        </p:txBody>
      </p:sp>
      <p:sp>
        <p:nvSpPr>
          <p:cNvPr id="1328155" name="Line 27"/>
          <p:cNvSpPr>
            <a:spLocks noChangeShapeType="1"/>
          </p:cNvSpPr>
          <p:nvPr/>
        </p:nvSpPr>
        <p:spPr bwMode="auto">
          <a:xfrm>
            <a:off x="5105400" y="4114800"/>
            <a:ext cx="381000" cy="152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Arial"/>
              <a:cs typeface="Arial"/>
            </a:endParaRPr>
          </a:p>
        </p:txBody>
      </p:sp>
      <p:sp>
        <p:nvSpPr>
          <p:cNvPr id="1328156" name="Line 28"/>
          <p:cNvSpPr>
            <a:spLocks noChangeShapeType="1"/>
          </p:cNvSpPr>
          <p:nvPr/>
        </p:nvSpPr>
        <p:spPr bwMode="auto">
          <a:xfrm>
            <a:off x="6477000" y="3733800"/>
            <a:ext cx="304800" cy="228600"/>
          </a:xfrm>
          <a:prstGeom prst="line">
            <a:avLst/>
          </a:prstGeom>
          <a:noFill/>
          <a:ln w="38100">
            <a:pattFill prst="dkUpDiag">
              <a:fgClr>
                <a:srgbClr val="A50021"/>
              </a:fgClr>
              <a:bgClr>
                <a:srgbClr val="FFFFFF"/>
              </a:bgClr>
            </a:pattFill>
            <a:prstDash val="lg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Arial"/>
              <a:cs typeface="Arial"/>
            </a:endParaRPr>
          </a:p>
        </p:txBody>
      </p:sp>
      <p:sp>
        <p:nvSpPr>
          <p:cNvPr id="1328157" name="Line 29"/>
          <p:cNvSpPr>
            <a:spLocks noChangeShapeType="1"/>
          </p:cNvSpPr>
          <p:nvPr/>
        </p:nvSpPr>
        <p:spPr bwMode="auto">
          <a:xfrm flipH="1">
            <a:off x="6096000" y="4267200"/>
            <a:ext cx="6096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Arial"/>
              <a:cs typeface="Arial"/>
            </a:endParaRPr>
          </a:p>
        </p:txBody>
      </p:sp>
      <p:sp>
        <p:nvSpPr>
          <p:cNvPr id="1328158" name="Line 30"/>
          <p:cNvSpPr>
            <a:spLocks noChangeShapeType="1"/>
          </p:cNvSpPr>
          <p:nvPr/>
        </p:nvSpPr>
        <p:spPr bwMode="auto">
          <a:xfrm flipH="1">
            <a:off x="3733800" y="2590800"/>
            <a:ext cx="381000" cy="0"/>
          </a:xfrm>
          <a:prstGeom prst="line">
            <a:avLst/>
          </a:prstGeom>
          <a:noFill/>
          <a:ln w="38100">
            <a:pattFill prst="dkUpDiag">
              <a:fgClr>
                <a:srgbClr val="A50021"/>
              </a:fgClr>
              <a:bgClr>
                <a:srgbClr val="FFFFFF"/>
              </a:bgClr>
            </a:pattFill>
            <a:prstDash val="lg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Arial"/>
              <a:cs typeface="Arial"/>
            </a:endParaRPr>
          </a:p>
        </p:txBody>
      </p:sp>
      <p:sp>
        <p:nvSpPr>
          <p:cNvPr id="1328159" name="Line 31"/>
          <p:cNvSpPr>
            <a:spLocks noChangeShapeType="1"/>
          </p:cNvSpPr>
          <p:nvPr/>
        </p:nvSpPr>
        <p:spPr bwMode="auto">
          <a:xfrm>
            <a:off x="3505200" y="2895600"/>
            <a:ext cx="152400" cy="228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Arial"/>
              <a:cs typeface="Arial"/>
            </a:endParaRPr>
          </a:p>
        </p:txBody>
      </p:sp>
      <p:sp>
        <p:nvSpPr>
          <p:cNvPr id="1328160" name="Oval 32"/>
          <p:cNvSpPr>
            <a:spLocks noChangeArrowheads="1"/>
          </p:cNvSpPr>
          <p:nvPr/>
        </p:nvSpPr>
        <p:spPr bwMode="auto">
          <a:xfrm>
            <a:off x="7162800" y="1905000"/>
            <a:ext cx="609600" cy="6096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ko-KR" sz="2000" b="1">
                <a:latin typeface="Arial"/>
                <a:cs typeface="Arial"/>
              </a:rPr>
              <a:t>Z</a:t>
            </a:r>
          </a:p>
        </p:txBody>
      </p:sp>
      <p:sp>
        <p:nvSpPr>
          <p:cNvPr id="1328161" name="Oval 33"/>
          <p:cNvSpPr>
            <a:spLocks noChangeArrowheads="1"/>
          </p:cNvSpPr>
          <p:nvPr/>
        </p:nvSpPr>
        <p:spPr bwMode="auto">
          <a:xfrm>
            <a:off x="7467600" y="1143000"/>
            <a:ext cx="609600" cy="6096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ko-KR" sz="2000" b="1">
                <a:latin typeface="Arial"/>
                <a:cs typeface="Arial"/>
              </a:rPr>
              <a:t>Y</a:t>
            </a:r>
          </a:p>
        </p:txBody>
      </p:sp>
      <p:sp>
        <p:nvSpPr>
          <p:cNvPr id="1328162" name="Line 34"/>
          <p:cNvSpPr>
            <a:spLocks noChangeShapeType="1"/>
          </p:cNvSpPr>
          <p:nvPr/>
        </p:nvSpPr>
        <p:spPr bwMode="auto">
          <a:xfrm flipH="1">
            <a:off x="7543800" y="1752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Arial"/>
              <a:cs typeface="Arial"/>
            </a:endParaRPr>
          </a:p>
        </p:txBody>
      </p:sp>
      <p:sp>
        <p:nvSpPr>
          <p:cNvPr id="1328163" name="Text Box 35"/>
          <p:cNvSpPr txBox="1">
            <a:spLocks noChangeArrowheads="1"/>
          </p:cNvSpPr>
          <p:nvPr/>
        </p:nvSpPr>
        <p:spPr bwMode="auto">
          <a:xfrm>
            <a:off x="2362200" y="5791200"/>
            <a:ext cx="5151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0" lang="en-US" altLang="ko-KR" sz="2000" b="1">
                <a:latin typeface="Arial"/>
                <a:cs typeface="Arial"/>
              </a:rPr>
              <a:t>Represents links on path taken by RREP </a:t>
            </a:r>
          </a:p>
        </p:txBody>
      </p:sp>
      <p:sp>
        <p:nvSpPr>
          <p:cNvPr id="1328164" name="Oval 36" descr="Water droplets"/>
          <p:cNvSpPr>
            <a:spLocks noChangeArrowheads="1"/>
          </p:cNvSpPr>
          <p:nvPr/>
        </p:nvSpPr>
        <p:spPr bwMode="auto">
          <a:xfrm>
            <a:off x="6934200" y="30480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ko-KR" sz="2000" b="1">
                <a:latin typeface="Arial"/>
                <a:cs typeface="Arial"/>
              </a:rPr>
              <a:t>M</a:t>
            </a:r>
          </a:p>
        </p:txBody>
      </p:sp>
      <p:sp>
        <p:nvSpPr>
          <p:cNvPr id="1328165" name="Oval 37"/>
          <p:cNvSpPr>
            <a:spLocks noChangeArrowheads="1"/>
          </p:cNvSpPr>
          <p:nvPr/>
        </p:nvSpPr>
        <p:spPr bwMode="auto">
          <a:xfrm>
            <a:off x="7391400" y="4419600"/>
            <a:ext cx="609600" cy="6096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ko-KR" sz="2000" b="1">
                <a:latin typeface="Arial"/>
                <a:cs typeface="Arial"/>
              </a:rPr>
              <a:t>N</a:t>
            </a:r>
          </a:p>
        </p:txBody>
      </p:sp>
      <p:sp>
        <p:nvSpPr>
          <p:cNvPr id="1328166" name="Line 38"/>
          <p:cNvSpPr>
            <a:spLocks noChangeShapeType="1"/>
          </p:cNvSpPr>
          <p:nvPr/>
        </p:nvSpPr>
        <p:spPr bwMode="auto">
          <a:xfrm>
            <a:off x="7239000" y="44196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Arial"/>
              <a:cs typeface="Arial"/>
            </a:endParaRPr>
          </a:p>
        </p:txBody>
      </p:sp>
      <p:sp>
        <p:nvSpPr>
          <p:cNvPr id="1328167" name="Oval 39" descr="Water droplets"/>
          <p:cNvSpPr>
            <a:spLocks noChangeArrowheads="1"/>
          </p:cNvSpPr>
          <p:nvPr/>
        </p:nvSpPr>
        <p:spPr bwMode="auto">
          <a:xfrm>
            <a:off x="7848600" y="30480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ko-KR" sz="2000" b="1">
                <a:latin typeface="Arial"/>
                <a:cs typeface="Arial"/>
              </a:rPr>
              <a:t>L</a:t>
            </a:r>
          </a:p>
        </p:txBody>
      </p:sp>
      <p:sp>
        <p:nvSpPr>
          <p:cNvPr id="1328168" name="Line 40"/>
          <p:cNvSpPr>
            <a:spLocks noChangeShapeType="1"/>
          </p:cNvSpPr>
          <p:nvPr/>
        </p:nvSpPr>
        <p:spPr bwMode="auto">
          <a:xfrm>
            <a:off x="7543800" y="33528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Arial"/>
              <a:cs typeface="Arial"/>
            </a:endParaRPr>
          </a:p>
        </p:txBody>
      </p:sp>
      <p:sp>
        <p:nvSpPr>
          <p:cNvPr id="1328169" name="Line 41"/>
          <p:cNvSpPr>
            <a:spLocks noChangeShapeType="1"/>
          </p:cNvSpPr>
          <p:nvPr/>
        </p:nvSpPr>
        <p:spPr bwMode="auto">
          <a:xfrm flipV="1">
            <a:off x="6553200" y="3429000"/>
            <a:ext cx="381000" cy="76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Arial"/>
              <a:cs typeface="Arial"/>
            </a:endParaRPr>
          </a:p>
        </p:txBody>
      </p:sp>
      <p:sp>
        <p:nvSpPr>
          <p:cNvPr id="1328170" name="Line 42"/>
          <p:cNvSpPr>
            <a:spLocks noChangeShapeType="1"/>
          </p:cNvSpPr>
          <p:nvPr/>
        </p:nvSpPr>
        <p:spPr bwMode="auto">
          <a:xfrm flipH="1">
            <a:off x="1828800" y="6019800"/>
            <a:ext cx="381000" cy="0"/>
          </a:xfrm>
          <a:prstGeom prst="line">
            <a:avLst/>
          </a:prstGeom>
          <a:noFill/>
          <a:ln w="38100">
            <a:pattFill prst="dkUpDiag">
              <a:fgClr>
                <a:srgbClr val="A50021"/>
              </a:fgClr>
              <a:bgClr>
                <a:srgbClr val="FFFFFF"/>
              </a:bgClr>
            </a:pattFill>
            <a:prstDash val="lg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033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9C6AAD5C-4BCE-418C-B1C1-7CA56CC80817}" type="slidenum">
              <a:rPr lang="en-US" altLang="ko-KR">
                <a:latin typeface="Arial"/>
                <a:cs typeface="Arial"/>
              </a:rPr>
              <a:pPr/>
              <a:t>22</a:t>
            </a:fld>
            <a:endParaRPr lang="en-US" altLang="ko-KR" sz="1000">
              <a:latin typeface="Arial"/>
              <a:cs typeface="Arial"/>
            </a:endParaRPr>
          </a:p>
        </p:txBody>
      </p:sp>
      <p:sp>
        <p:nvSpPr>
          <p:cNvPr id="132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Arial"/>
                <a:cs typeface="Arial"/>
              </a:rPr>
              <a:t>Forward Path Setup in AODV</a:t>
            </a:r>
          </a:p>
        </p:txBody>
      </p:sp>
      <p:sp>
        <p:nvSpPr>
          <p:cNvPr id="1329155" name="Oval 3" descr="Water droplets"/>
          <p:cNvSpPr>
            <a:spLocks noChangeArrowheads="1"/>
          </p:cNvSpPr>
          <p:nvPr/>
        </p:nvSpPr>
        <p:spPr bwMode="auto">
          <a:xfrm>
            <a:off x="2209800" y="28956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ko-KR" sz="2000" b="1">
                <a:latin typeface="Arial"/>
                <a:cs typeface="Arial"/>
              </a:rPr>
              <a:t>B</a:t>
            </a:r>
          </a:p>
        </p:txBody>
      </p:sp>
      <p:sp>
        <p:nvSpPr>
          <p:cNvPr id="1329156" name="Oval 4" descr="Water droplets"/>
          <p:cNvSpPr>
            <a:spLocks noChangeArrowheads="1"/>
          </p:cNvSpPr>
          <p:nvPr/>
        </p:nvSpPr>
        <p:spPr bwMode="auto">
          <a:xfrm>
            <a:off x="1447800" y="35814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ko-KR" sz="2000" b="1">
                <a:latin typeface="Arial"/>
                <a:cs typeface="Arial"/>
              </a:rPr>
              <a:t>A</a:t>
            </a:r>
          </a:p>
        </p:txBody>
      </p:sp>
      <p:sp>
        <p:nvSpPr>
          <p:cNvPr id="1329157" name="Oval 5" descr="Water droplets"/>
          <p:cNvSpPr>
            <a:spLocks noChangeArrowheads="1"/>
          </p:cNvSpPr>
          <p:nvPr/>
        </p:nvSpPr>
        <p:spPr bwMode="auto">
          <a:xfrm>
            <a:off x="3124200" y="22860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ko-KR" sz="2000" b="1">
                <a:latin typeface="Arial"/>
                <a:cs typeface="Arial"/>
              </a:rPr>
              <a:t>S</a:t>
            </a:r>
          </a:p>
        </p:txBody>
      </p:sp>
      <p:sp>
        <p:nvSpPr>
          <p:cNvPr id="1329158" name="Oval 6" descr="Water droplets"/>
          <p:cNvSpPr>
            <a:spLocks noChangeArrowheads="1"/>
          </p:cNvSpPr>
          <p:nvPr/>
        </p:nvSpPr>
        <p:spPr bwMode="auto">
          <a:xfrm>
            <a:off x="4114800" y="23622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ko-KR" sz="2000" b="1">
                <a:latin typeface="Arial"/>
                <a:cs typeface="Arial"/>
              </a:rPr>
              <a:t>E</a:t>
            </a:r>
          </a:p>
        </p:txBody>
      </p:sp>
      <p:sp>
        <p:nvSpPr>
          <p:cNvPr id="1329159" name="Oval 7" descr="Water droplets"/>
          <p:cNvSpPr>
            <a:spLocks noChangeArrowheads="1"/>
          </p:cNvSpPr>
          <p:nvPr/>
        </p:nvSpPr>
        <p:spPr bwMode="auto">
          <a:xfrm>
            <a:off x="5105400" y="27432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ko-KR" sz="2000" b="1">
                <a:latin typeface="Arial"/>
                <a:cs typeface="Arial"/>
              </a:rPr>
              <a:t>F</a:t>
            </a:r>
          </a:p>
        </p:txBody>
      </p:sp>
      <p:sp>
        <p:nvSpPr>
          <p:cNvPr id="1329160" name="Oval 8" descr="Water droplets"/>
          <p:cNvSpPr>
            <a:spLocks noChangeArrowheads="1"/>
          </p:cNvSpPr>
          <p:nvPr/>
        </p:nvSpPr>
        <p:spPr bwMode="auto">
          <a:xfrm>
            <a:off x="2667000" y="38862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ko-KR" sz="2000" b="1">
                <a:latin typeface="Arial"/>
                <a:cs typeface="Arial"/>
              </a:rPr>
              <a:t>H</a:t>
            </a:r>
          </a:p>
        </p:txBody>
      </p:sp>
      <p:sp>
        <p:nvSpPr>
          <p:cNvPr id="1329161" name="Oval 9" descr="Water droplets"/>
          <p:cNvSpPr>
            <a:spLocks noChangeArrowheads="1"/>
          </p:cNvSpPr>
          <p:nvPr/>
        </p:nvSpPr>
        <p:spPr bwMode="auto">
          <a:xfrm>
            <a:off x="5943600" y="32766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ko-KR" sz="2000" b="1">
                <a:latin typeface="Arial"/>
                <a:cs typeface="Arial"/>
              </a:rPr>
              <a:t>J</a:t>
            </a:r>
          </a:p>
        </p:txBody>
      </p:sp>
      <p:sp>
        <p:nvSpPr>
          <p:cNvPr id="1329162" name="Oval 10" descr="Water droplets"/>
          <p:cNvSpPr>
            <a:spLocks noChangeArrowheads="1"/>
          </p:cNvSpPr>
          <p:nvPr/>
        </p:nvSpPr>
        <p:spPr bwMode="auto">
          <a:xfrm>
            <a:off x="6705600" y="38862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ko-KR" sz="2000" b="1">
                <a:latin typeface="Arial"/>
                <a:cs typeface="Arial"/>
              </a:rPr>
              <a:t>D</a:t>
            </a:r>
          </a:p>
        </p:txBody>
      </p:sp>
      <p:sp>
        <p:nvSpPr>
          <p:cNvPr id="1329163" name="Oval 11" descr="Water droplets"/>
          <p:cNvSpPr>
            <a:spLocks noChangeArrowheads="1"/>
          </p:cNvSpPr>
          <p:nvPr/>
        </p:nvSpPr>
        <p:spPr bwMode="auto">
          <a:xfrm>
            <a:off x="3505200" y="30480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ko-KR" sz="2000" b="1">
                <a:latin typeface="Arial"/>
                <a:cs typeface="Arial"/>
              </a:rPr>
              <a:t>C</a:t>
            </a:r>
          </a:p>
        </p:txBody>
      </p:sp>
      <p:sp>
        <p:nvSpPr>
          <p:cNvPr id="1329164" name="Oval 12" descr="Water droplets"/>
          <p:cNvSpPr>
            <a:spLocks noChangeArrowheads="1"/>
          </p:cNvSpPr>
          <p:nvPr/>
        </p:nvSpPr>
        <p:spPr bwMode="auto">
          <a:xfrm>
            <a:off x="4572000" y="35814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ko-KR" sz="2000" b="1">
                <a:latin typeface="Arial"/>
                <a:cs typeface="Arial"/>
              </a:rPr>
              <a:t>G</a:t>
            </a:r>
          </a:p>
        </p:txBody>
      </p:sp>
      <p:sp>
        <p:nvSpPr>
          <p:cNvPr id="1329165" name="Oval 13" descr="Water droplets"/>
          <p:cNvSpPr>
            <a:spLocks noChangeArrowheads="1"/>
          </p:cNvSpPr>
          <p:nvPr/>
        </p:nvSpPr>
        <p:spPr bwMode="auto">
          <a:xfrm>
            <a:off x="3733800" y="44196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ko-KR" sz="2000" b="1">
                <a:latin typeface="Arial"/>
                <a:cs typeface="Arial"/>
              </a:rPr>
              <a:t>I</a:t>
            </a:r>
          </a:p>
        </p:txBody>
      </p:sp>
      <p:sp>
        <p:nvSpPr>
          <p:cNvPr id="1329166" name="Oval 14" descr="Water droplets"/>
          <p:cNvSpPr>
            <a:spLocks noChangeArrowheads="1"/>
          </p:cNvSpPr>
          <p:nvPr/>
        </p:nvSpPr>
        <p:spPr bwMode="auto">
          <a:xfrm>
            <a:off x="5486400" y="41148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ko-KR" sz="2000" b="1">
                <a:latin typeface="Arial"/>
                <a:cs typeface="Arial"/>
              </a:rPr>
              <a:t>K</a:t>
            </a:r>
          </a:p>
        </p:txBody>
      </p:sp>
      <p:sp>
        <p:nvSpPr>
          <p:cNvPr id="1329167" name="Line 15"/>
          <p:cNvSpPr>
            <a:spLocks noChangeShapeType="1"/>
          </p:cNvSpPr>
          <p:nvPr/>
        </p:nvSpPr>
        <p:spPr bwMode="auto">
          <a:xfrm flipV="1">
            <a:off x="1981200" y="3352800"/>
            <a:ext cx="30480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Arial"/>
              <a:cs typeface="Arial"/>
            </a:endParaRPr>
          </a:p>
        </p:txBody>
      </p:sp>
      <p:sp>
        <p:nvSpPr>
          <p:cNvPr id="1329168" name="Line 16"/>
          <p:cNvSpPr>
            <a:spLocks noChangeShapeType="1"/>
          </p:cNvSpPr>
          <p:nvPr/>
        </p:nvSpPr>
        <p:spPr bwMode="auto">
          <a:xfrm flipV="1">
            <a:off x="2743200" y="2743200"/>
            <a:ext cx="457200" cy="228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Arial"/>
              <a:cs typeface="Arial"/>
            </a:endParaRPr>
          </a:p>
        </p:txBody>
      </p:sp>
      <p:sp>
        <p:nvSpPr>
          <p:cNvPr id="1329169" name="Line 17"/>
          <p:cNvSpPr>
            <a:spLocks noChangeShapeType="1"/>
          </p:cNvSpPr>
          <p:nvPr/>
        </p:nvSpPr>
        <p:spPr bwMode="auto">
          <a:xfrm>
            <a:off x="2057400" y="3962400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Arial"/>
              <a:cs typeface="Arial"/>
            </a:endParaRPr>
          </a:p>
        </p:txBody>
      </p:sp>
      <p:sp>
        <p:nvSpPr>
          <p:cNvPr id="1329170" name="Line 18"/>
          <p:cNvSpPr>
            <a:spLocks noChangeShapeType="1"/>
          </p:cNvSpPr>
          <p:nvPr/>
        </p:nvSpPr>
        <p:spPr bwMode="auto">
          <a:xfrm>
            <a:off x="2667000" y="34290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Arial"/>
              <a:cs typeface="Arial"/>
            </a:endParaRPr>
          </a:p>
        </p:txBody>
      </p:sp>
      <p:sp>
        <p:nvSpPr>
          <p:cNvPr id="1329171" name="Line 19"/>
          <p:cNvSpPr>
            <a:spLocks noChangeShapeType="1"/>
          </p:cNvSpPr>
          <p:nvPr/>
        </p:nvSpPr>
        <p:spPr bwMode="auto">
          <a:xfrm flipH="1">
            <a:off x="3124200" y="3581400"/>
            <a:ext cx="53340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Arial"/>
              <a:cs typeface="Arial"/>
            </a:endParaRPr>
          </a:p>
        </p:txBody>
      </p:sp>
      <p:sp>
        <p:nvSpPr>
          <p:cNvPr id="1329172" name="Line 20"/>
          <p:cNvSpPr>
            <a:spLocks noChangeShapeType="1"/>
          </p:cNvSpPr>
          <p:nvPr/>
        </p:nvSpPr>
        <p:spPr bwMode="auto">
          <a:xfrm flipH="1">
            <a:off x="3962400" y="28956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Arial"/>
              <a:cs typeface="Arial"/>
            </a:endParaRPr>
          </a:p>
        </p:txBody>
      </p:sp>
      <p:sp>
        <p:nvSpPr>
          <p:cNvPr id="1329173" name="Line 21"/>
          <p:cNvSpPr>
            <a:spLocks noChangeShapeType="1"/>
          </p:cNvSpPr>
          <p:nvPr/>
        </p:nvSpPr>
        <p:spPr bwMode="auto">
          <a:xfrm>
            <a:off x="4724400" y="2743200"/>
            <a:ext cx="457200" cy="152400"/>
          </a:xfrm>
          <a:prstGeom prst="line">
            <a:avLst/>
          </a:prstGeom>
          <a:noFill/>
          <a:ln w="38100">
            <a:pattFill prst="dkUpDiag">
              <a:fgClr>
                <a:srgbClr val="A50021"/>
              </a:fgClr>
              <a:bgClr>
                <a:srgbClr val="FFFFFF"/>
              </a:bgClr>
            </a:pattFill>
            <a:prstDash val="lg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Arial"/>
              <a:cs typeface="Arial"/>
            </a:endParaRPr>
          </a:p>
        </p:txBody>
      </p:sp>
      <p:sp>
        <p:nvSpPr>
          <p:cNvPr id="1329174" name="Line 22"/>
          <p:cNvSpPr>
            <a:spLocks noChangeShapeType="1"/>
          </p:cNvSpPr>
          <p:nvPr/>
        </p:nvSpPr>
        <p:spPr bwMode="auto">
          <a:xfrm flipH="1">
            <a:off x="5029200" y="32766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Arial"/>
              <a:cs typeface="Arial"/>
            </a:endParaRPr>
          </a:p>
        </p:txBody>
      </p:sp>
      <p:sp>
        <p:nvSpPr>
          <p:cNvPr id="1329175" name="Line 23"/>
          <p:cNvSpPr>
            <a:spLocks noChangeShapeType="1"/>
          </p:cNvSpPr>
          <p:nvPr/>
        </p:nvSpPr>
        <p:spPr bwMode="auto">
          <a:xfrm flipH="1">
            <a:off x="4191000" y="4114800"/>
            <a:ext cx="45720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Arial"/>
              <a:cs typeface="Arial"/>
            </a:endParaRPr>
          </a:p>
        </p:txBody>
      </p:sp>
      <p:sp>
        <p:nvSpPr>
          <p:cNvPr id="1329176" name="Line 24"/>
          <p:cNvSpPr>
            <a:spLocks noChangeShapeType="1"/>
          </p:cNvSpPr>
          <p:nvPr/>
        </p:nvSpPr>
        <p:spPr bwMode="auto">
          <a:xfrm>
            <a:off x="4114800" y="3505200"/>
            <a:ext cx="457200" cy="228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Arial"/>
              <a:cs typeface="Arial"/>
            </a:endParaRPr>
          </a:p>
        </p:txBody>
      </p:sp>
      <p:sp>
        <p:nvSpPr>
          <p:cNvPr id="1329177" name="Line 25"/>
          <p:cNvSpPr>
            <a:spLocks noChangeShapeType="1"/>
          </p:cNvSpPr>
          <p:nvPr/>
        </p:nvSpPr>
        <p:spPr bwMode="auto">
          <a:xfrm>
            <a:off x="3200400" y="4343400"/>
            <a:ext cx="5334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Arial"/>
              <a:cs typeface="Arial"/>
            </a:endParaRPr>
          </a:p>
        </p:txBody>
      </p:sp>
      <p:sp>
        <p:nvSpPr>
          <p:cNvPr id="1329178" name="Line 26"/>
          <p:cNvSpPr>
            <a:spLocks noChangeShapeType="1"/>
          </p:cNvSpPr>
          <p:nvPr/>
        </p:nvSpPr>
        <p:spPr bwMode="auto">
          <a:xfrm>
            <a:off x="5638800" y="3200400"/>
            <a:ext cx="381000" cy="152400"/>
          </a:xfrm>
          <a:prstGeom prst="line">
            <a:avLst/>
          </a:prstGeom>
          <a:noFill/>
          <a:ln w="38100">
            <a:pattFill prst="dkUpDiag">
              <a:fgClr>
                <a:srgbClr val="A50021"/>
              </a:fgClr>
              <a:bgClr>
                <a:srgbClr val="FFFFFF"/>
              </a:bgClr>
            </a:pattFill>
            <a:prstDash val="lg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Arial"/>
              <a:cs typeface="Arial"/>
            </a:endParaRPr>
          </a:p>
        </p:txBody>
      </p:sp>
      <p:sp>
        <p:nvSpPr>
          <p:cNvPr id="1329179" name="Line 27"/>
          <p:cNvSpPr>
            <a:spLocks noChangeShapeType="1"/>
          </p:cNvSpPr>
          <p:nvPr/>
        </p:nvSpPr>
        <p:spPr bwMode="auto">
          <a:xfrm>
            <a:off x="5105400" y="4114800"/>
            <a:ext cx="381000" cy="152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Arial"/>
              <a:cs typeface="Arial"/>
            </a:endParaRPr>
          </a:p>
        </p:txBody>
      </p:sp>
      <p:sp>
        <p:nvSpPr>
          <p:cNvPr id="1329180" name="Line 28"/>
          <p:cNvSpPr>
            <a:spLocks noChangeShapeType="1"/>
          </p:cNvSpPr>
          <p:nvPr/>
        </p:nvSpPr>
        <p:spPr bwMode="auto">
          <a:xfrm>
            <a:off x="6477000" y="3733800"/>
            <a:ext cx="304800" cy="228600"/>
          </a:xfrm>
          <a:prstGeom prst="line">
            <a:avLst/>
          </a:prstGeom>
          <a:noFill/>
          <a:ln w="38100">
            <a:pattFill prst="dkUpDiag">
              <a:fgClr>
                <a:srgbClr val="A50021"/>
              </a:fgClr>
              <a:bgClr>
                <a:srgbClr val="FFFFFF"/>
              </a:bgClr>
            </a:pattFill>
            <a:prstDash val="lg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Arial"/>
              <a:cs typeface="Arial"/>
            </a:endParaRPr>
          </a:p>
        </p:txBody>
      </p:sp>
      <p:sp>
        <p:nvSpPr>
          <p:cNvPr id="1329181" name="Line 29"/>
          <p:cNvSpPr>
            <a:spLocks noChangeShapeType="1"/>
          </p:cNvSpPr>
          <p:nvPr/>
        </p:nvSpPr>
        <p:spPr bwMode="auto">
          <a:xfrm flipH="1">
            <a:off x="6096000" y="4267200"/>
            <a:ext cx="6096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Arial"/>
              <a:cs typeface="Arial"/>
            </a:endParaRPr>
          </a:p>
        </p:txBody>
      </p:sp>
      <p:sp>
        <p:nvSpPr>
          <p:cNvPr id="1329182" name="Line 30"/>
          <p:cNvSpPr>
            <a:spLocks noChangeShapeType="1"/>
          </p:cNvSpPr>
          <p:nvPr/>
        </p:nvSpPr>
        <p:spPr bwMode="auto">
          <a:xfrm flipH="1">
            <a:off x="3733800" y="2590800"/>
            <a:ext cx="381000" cy="0"/>
          </a:xfrm>
          <a:prstGeom prst="line">
            <a:avLst/>
          </a:prstGeom>
          <a:noFill/>
          <a:ln w="38100">
            <a:pattFill prst="dkUpDiag">
              <a:fgClr>
                <a:srgbClr val="A50021"/>
              </a:fgClr>
              <a:bgClr>
                <a:srgbClr val="FFFFFF"/>
              </a:bgClr>
            </a:pattFill>
            <a:prstDash val="lg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Arial"/>
              <a:cs typeface="Arial"/>
            </a:endParaRPr>
          </a:p>
        </p:txBody>
      </p:sp>
      <p:sp>
        <p:nvSpPr>
          <p:cNvPr id="1329183" name="Line 31"/>
          <p:cNvSpPr>
            <a:spLocks noChangeShapeType="1"/>
          </p:cNvSpPr>
          <p:nvPr/>
        </p:nvSpPr>
        <p:spPr bwMode="auto">
          <a:xfrm>
            <a:off x="3505200" y="2895600"/>
            <a:ext cx="152400" cy="2286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Arial"/>
              <a:cs typeface="Arial"/>
            </a:endParaRPr>
          </a:p>
        </p:txBody>
      </p:sp>
      <p:sp>
        <p:nvSpPr>
          <p:cNvPr id="1329184" name="Oval 32"/>
          <p:cNvSpPr>
            <a:spLocks noChangeArrowheads="1"/>
          </p:cNvSpPr>
          <p:nvPr/>
        </p:nvSpPr>
        <p:spPr bwMode="auto">
          <a:xfrm>
            <a:off x="7162800" y="1905000"/>
            <a:ext cx="609600" cy="6096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ko-KR" sz="2000" b="1">
                <a:latin typeface="Arial"/>
                <a:cs typeface="Arial"/>
              </a:rPr>
              <a:t>Z</a:t>
            </a:r>
          </a:p>
        </p:txBody>
      </p:sp>
      <p:sp>
        <p:nvSpPr>
          <p:cNvPr id="1329185" name="Oval 33"/>
          <p:cNvSpPr>
            <a:spLocks noChangeArrowheads="1"/>
          </p:cNvSpPr>
          <p:nvPr/>
        </p:nvSpPr>
        <p:spPr bwMode="auto">
          <a:xfrm>
            <a:off x="7467600" y="1143000"/>
            <a:ext cx="609600" cy="6096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ko-KR" sz="2000" b="1">
                <a:latin typeface="Arial"/>
                <a:cs typeface="Arial"/>
              </a:rPr>
              <a:t>Y</a:t>
            </a:r>
          </a:p>
        </p:txBody>
      </p:sp>
      <p:sp>
        <p:nvSpPr>
          <p:cNvPr id="1329186" name="Line 34"/>
          <p:cNvSpPr>
            <a:spLocks noChangeShapeType="1"/>
          </p:cNvSpPr>
          <p:nvPr/>
        </p:nvSpPr>
        <p:spPr bwMode="auto">
          <a:xfrm flipH="1">
            <a:off x="7543800" y="1752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Arial"/>
              <a:cs typeface="Arial"/>
            </a:endParaRPr>
          </a:p>
        </p:txBody>
      </p:sp>
      <p:sp>
        <p:nvSpPr>
          <p:cNvPr id="1329187" name="Oval 35" descr="Water droplets"/>
          <p:cNvSpPr>
            <a:spLocks noChangeArrowheads="1"/>
          </p:cNvSpPr>
          <p:nvPr/>
        </p:nvSpPr>
        <p:spPr bwMode="auto">
          <a:xfrm>
            <a:off x="6934200" y="30480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ko-KR" sz="2000" b="1">
                <a:latin typeface="Arial"/>
                <a:cs typeface="Arial"/>
              </a:rPr>
              <a:t>M</a:t>
            </a:r>
          </a:p>
        </p:txBody>
      </p:sp>
      <p:sp>
        <p:nvSpPr>
          <p:cNvPr id="1329188" name="Oval 36"/>
          <p:cNvSpPr>
            <a:spLocks noChangeArrowheads="1"/>
          </p:cNvSpPr>
          <p:nvPr/>
        </p:nvSpPr>
        <p:spPr bwMode="auto">
          <a:xfrm>
            <a:off x="7391400" y="4419600"/>
            <a:ext cx="609600" cy="609600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ko-KR" sz="2000" b="1">
                <a:latin typeface="Arial"/>
                <a:cs typeface="Arial"/>
              </a:rPr>
              <a:t>N</a:t>
            </a:r>
          </a:p>
        </p:txBody>
      </p:sp>
      <p:sp>
        <p:nvSpPr>
          <p:cNvPr id="1329189" name="Line 37"/>
          <p:cNvSpPr>
            <a:spLocks noChangeShapeType="1"/>
          </p:cNvSpPr>
          <p:nvPr/>
        </p:nvSpPr>
        <p:spPr bwMode="auto">
          <a:xfrm>
            <a:off x="7239000" y="44196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Arial"/>
              <a:cs typeface="Arial"/>
            </a:endParaRPr>
          </a:p>
        </p:txBody>
      </p:sp>
      <p:sp>
        <p:nvSpPr>
          <p:cNvPr id="1329190" name="Oval 38" descr="Water droplets"/>
          <p:cNvSpPr>
            <a:spLocks noChangeArrowheads="1"/>
          </p:cNvSpPr>
          <p:nvPr/>
        </p:nvSpPr>
        <p:spPr bwMode="auto">
          <a:xfrm>
            <a:off x="7848600" y="3048000"/>
            <a:ext cx="609600" cy="609600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ko-KR" sz="2000" b="1">
                <a:latin typeface="Arial"/>
                <a:cs typeface="Arial"/>
              </a:rPr>
              <a:t>L</a:t>
            </a:r>
          </a:p>
        </p:txBody>
      </p:sp>
      <p:sp>
        <p:nvSpPr>
          <p:cNvPr id="1329191" name="Line 39"/>
          <p:cNvSpPr>
            <a:spLocks noChangeShapeType="1"/>
          </p:cNvSpPr>
          <p:nvPr/>
        </p:nvSpPr>
        <p:spPr bwMode="auto">
          <a:xfrm>
            <a:off x="7543800" y="3352800"/>
            <a:ext cx="304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Arial"/>
              <a:cs typeface="Arial"/>
            </a:endParaRPr>
          </a:p>
        </p:txBody>
      </p:sp>
      <p:sp>
        <p:nvSpPr>
          <p:cNvPr id="1329192" name="Line 40"/>
          <p:cNvSpPr>
            <a:spLocks noChangeShapeType="1"/>
          </p:cNvSpPr>
          <p:nvPr/>
        </p:nvSpPr>
        <p:spPr bwMode="auto">
          <a:xfrm flipV="1">
            <a:off x="6553200" y="3429000"/>
            <a:ext cx="381000" cy="76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Arial"/>
              <a:cs typeface="Arial"/>
            </a:endParaRPr>
          </a:p>
        </p:txBody>
      </p:sp>
      <p:sp>
        <p:nvSpPr>
          <p:cNvPr id="1329193" name="Freeform 41"/>
          <p:cNvSpPr>
            <a:spLocks/>
          </p:cNvSpPr>
          <p:nvPr/>
        </p:nvSpPr>
        <p:spPr bwMode="auto">
          <a:xfrm>
            <a:off x="3657600" y="2133600"/>
            <a:ext cx="609600" cy="228600"/>
          </a:xfrm>
          <a:custGeom>
            <a:avLst/>
            <a:gdLst>
              <a:gd name="T0" fmla="*/ 0 w 384"/>
              <a:gd name="T1" fmla="*/ 144 h 144"/>
              <a:gd name="T2" fmla="*/ 144 w 384"/>
              <a:gd name="T3" fmla="*/ 0 h 144"/>
              <a:gd name="T4" fmla="*/ 384 w 384"/>
              <a:gd name="T5" fmla="*/ 14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4" h="144">
                <a:moveTo>
                  <a:pt x="0" y="144"/>
                </a:moveTo>
                <a:cubicBezTo>
                  <a:pt x="40" y="72"/>
                  <a:pt x="80" y="0"/>
                  <a:pt x="144" y="0"/>
                </a:cubicBezTo>
                <a:cubicBezTo>
                  <a:pt x="208" y="0"/>
                  <a:pt x="344" y="120"/>
                  <a:pt x="384" y="144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Arial"/>
              <a:cs typeface="Arial"/>
            </a:endParaRPr>
          </a:p>
        </p:txBody>
      </p:sp>
      <p:sp>
        <p:nvSpPr>
          <p:cNvPr id="1329194" name="Freeform 42"/>
          <p:cNvSpPr>
            <a:spLocks/>
          </p:cNvSpPr>
          <p:nvPr/>
        </p:nvSpPr>
        <p:spPr bwMode="auto">
          <a:xfrm>
            <a:off x="4648200" y="2235200"/>
            <a:ext cx="609600" cy="508000"/>
          </a:xfrm>
          <a:custGeom>
            <a:avLst/>
            <a:gdLst>
              <a:gd name="T0" fmla="*/ 0 w 384"/>
              <a:gd name="T1" fmla="*/ 128 h 320"/>
              <a:gd name="T2" fmla="*/ 240 w 384"/>
              <a:gd name="T3" fmla="*/ 32 h 320"/>
              <a:gd name="T4" fmla="*/ 384 w 384"/>
              <a:gd name="T5" fmla="*/ 320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4" h="320">
                <a:moveTo>
                  <a:pt x="0" y="128"/>
                </a:moveTo>
                <a:cubicBezTo>
                  <a:pt x="88" y="64"/>
                  <a:pt x="176" y="0"/>
                  <a:pt x="240" y="32"/>
                </a:cubicBezTo>
                <a:cubicBezTo>
                  <a:pt x="304" y="64"/>
                  <a:pt x="360" y="272"/>
                  <a:pt x="384" y="32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Arial"/>
              <a:cs typeface="Arial"/>
            </a:endParaRPr>
          </a:p>
        </p:txBody>
      </p:sp>
      <p:sp>
        <p:nvSpPr>
          <p:cNvPr id="1329195" name="Freeform 43"/>
          <p:cNvSpPr>
            <a:spLocks/>
          </p:cNvSpPr>
          <p:nvPr/>
        </p:nvSpPr>
        <p:spPr bwMode="auto">
          <a:xfrm>
            <a:off x="5562600" y="2590800"/>
            <a:ext cx="685800" cy="685800"/>
          </a:xfrm>
          <a:custGeom>
            <a:avLst/>
            <a:gdLst>
              <a:gd name="T0" fmla="*/ 0 w 432"/>
              <a:gd name="T1" fmla="*/ 144 h 432"/>
              <a:gd name="T2" fmla="*/ 240 w 432"/>
              <a:gd name="T3" fmla="*/ 48 h 432"/>
              <a:gd name="T4" fmla="*/ 432 w 432"/>
              <a:gd name="T5" fmla="*/ 432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432">
                <a:moveTo>
                  <a:pt x="0" y="144"/>
                </a:moveTo>
                <a:cubicBezTo>
                  <a:pt x="84" y="72"/>
                  <a:pt x="168" y="0"/>
                  <a:pt x="240" y="48"/>
                </a:cubicBezTo>
                <a:cubicBezTo>
                  <a:pt x="312" y="96"/>
                  <a:pt x="372" y="264"/>
                  <a:pt x="432" y="432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Arial"/>
              <a:cs typeface="Arial"/>
            </a:endParaRPr>
          </a:p>
        </p:txBody>
      </p:sp>
      <p:sp>
        <p:nvSpPr>
          <p:cNvPr id="1329196" name="Freeform 44"/>
          <p:cNvSpPr>
            <a:spLocks/>
          </p:cNvSpPr>
          <p:nvPr/>
        </p:nvSpPr>
        <p:spPr bwMode="auto">
          <a:xfrm>
            <a:off x="6553200" y="3581400"/>
            <a:ext cx="457200" cy="304800"/>
          </a:xfrm>
          <a:custGeom>
            <a:avLst/>
            <a:gdLst>
              <a:gd name="T0" fmla="*/ 0 w 288"/>
              <a:gd name="T1" fmla="*/ 0 h 192"/>
              <a:gd name="T2" fmla="*/ 240 w 288"/>
              <a:gd name="T3" fmla="*/ 48 h 192"/>
              <a:gd name="T4" fmla="*/ 288 w 288"/>
              <a:gd name="T5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8" h="192">
                <a:moveTo>
                  <a:pt x="0" y="0"/>
                </a:moveTo>
                <a:cubicBezTo>
                  <a:pt x="96" y="8"/>
                  <a:pt x="192" y="16"/>
                  <a:pt x="240" y="48"/>
                </a:cubicBezTo>
                <a:cubicBezTo>
                  <a:pt x="288" y="80"/>
                  <a:pt x="288" y="136"/>
                  <a:pt x="288" y="192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Arial"/>
              <a:cs typeface="Arial"/>
            </a:endParaRPr>
          </a:p>
        </p:txBody>
      </p:sp>
      <p:sp>
        <p:nvSpPr>
          <p:cNvPr id="1329197" name="Freeform 45"/>
          <p:cNvSpPr>
            <a:spLocks/>
          </p:cNvSpPr>
          <p:nvPr/>
        </p:nvSpPr>
        <p:spPr bwMode="auto">
          <a:xfrm>
            <a:off x="1638300" y="6072188"/>
            <a:ext cx="609600" cy="228600"/>
          </a:xfrm>
          <a:custGeom>
            <a:avLst/>
            <a:gdLst>
              <a:gd name="T0" fmla="*/ 0 w 384"/>
              <a:gd name="T1" fmla="*/ 144 h 144"/>
              <a:gd name="T2" fmla="*/ 144 w 384"/>
              <a:gd name="T3" fmla="*/ 0 h 144"/>
              <a:gd name="T4" fmla="*/ 384 w 384"/>
              <a:gd name="T5" fmla="*/ 14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4" h="144">
                <a:moveTo>
                  <a:pt x="0" y="144"/>
                </a:moveTo>
                <a:cubicBezTo>
                  <a:pt x="40" y="72"/>
                  <a:pt x="80" y="0"/>
                  <a:pt x="144" y="0"/>
                </a:cubicBezTo>
                <a:cubicBezTo>
                  <a:pt x="208" y="0"/>
                  <a:pt x="344" y="120"/>
                  <a:pt x="384" y="144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Arial"/>
              <a:cs typeface="Arial"/>
            </a:endParaRPr>
          </a:p>
        </p:txBody>
      </p:sp>
      <p:sp>
        <p:nvSpPr>
          <p:cNvPr id="1329198" name="Text Box 46"/>
          <p:cNvSpPr txBox="1">
            <a:spLocks noChangeArrowheads="1"/>
          </p:cNvSpPr>
          <p:nvPr/>
        </p:nvSpPr>
        <p:spPr bwMode="auto">
          <a:xfrm>
            <a:off x="2382838" y="5085031"/>
            <a:ext cx="6223228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0" lang="en-US" altLang="ko-KR" sz="2000" b="1">
                <a:latin typeface="Arial"/>
                <a:cs typeface="Arial"/>
              </a:rPr>
              <a:t>Forward links are setup when RREP travels along</a:t>
            </a:r>
          </a:p>
          <a:p>
            <a:r>
              <a:rPr kumimoji="0" lang="en-US" altLang="ko-KR" sz="2000" b="1">
                <a:latin typeface="Arial"/>
                <a:cs typeface="Arial"/>
              </a:rPr>
              <a:t>the reverse path</a:t>
            </a:r>
          </a:p>
          <a:p>
            <a:endParaRPr kumimoji="0" lang="en-US" altLang="ko-KR" sz="2000" b="1">
              <a:latin typeface="Arial"/>
              <a:cs typeface="Arial"/>
            </a:endParaRPr>
          </a:p>
          <a:p>
            <a:r>
              <a:rPr kumimoji="0" lang="en-US" altLang="ko-KR" sz="2000" b="1">
                <a:latin typeface="Arial"/>
                <a:cs typeface="Arial"/>
              </a:rPr>
              <a:t>Represents a link on the forward path</a:t>
            </a:r>
          </a:p>
        </p:txBody>
      </p:sp>
      <p:sp>
        <p:nvSpPr>
          <p:cNvPr id="1329199" name="Rectangle 47"/>
          <p:cNvSpPr>
            <a:spLocks noChangeArrowheads="1"/>
          </p:cNvSpPr>
          <p:nvPr/>
        </p:nvSpPr>
        <p:spPr bwMode="auto">
          <a:xfrm>
            <a:off x="44425" y="1206500"/>
            <a:ext cx="6327775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ko-KR" sz="2000" b="1" dirty="0">
                <a:latin typeface="Arial"/>
                <a:cs typeface="Arial"/>
              </a:rPr>
              <a:t>Routing table entries used to forward data packet.</a:t>
            </a:r>
          </a:p>
          <a:p>
            <a:pPr>
              <a:spcBef>
                <a:spcPct val="50000"/>
              </a:spcBef>
            </a:pPr>
            <a:r>
              <a:rPr kumimoji="0" lang="en-US" altLang="ko-KR" sz="2000" b="1" dirty="0">
                <a:latin typeface="Arial"/>
                <a:cs typeface="Arial"/>
              </a:rPr>
              <a:t>Route is </a:t>
            </a:r>
            <a:r>
              <a:rPr kumimoji="0" lang="en-US" altLang="ko-KR" sz="2000" b="1" i="1" dirty="0">
                <a:solidFill>
                  <a:srgbClr val="FF0000"/>
                </a:solidFill>
                <a:latin typeface="Arial"/>
                <a:cs typeface="Arial"/>
              </a:rPr>
              <a:t>not</a:t>
            </a:r>
            <a:r>
              <a:rPr kumimoji="0" lang="en-US" altLang="ko-KR" sz="2000" b="1" dirty="0">
                <a:latin typeface="Arial"/>
                <a:cs typeface="Arial"/>
              </a:rPr>
              <a:t> included in packet header.</a:t>
            </a:r>
          </a:p>
        </p:txBody>
      </p:sp>
    </p:spTree>
    <p:extLst>
      <p:ext uri="{BB962C8B-B14F-4D97-AF65-F5344CB8AC3E}">
        <p14:creationId xmlns:p14="http://schemas.microsoft.com/office/powerpoint/2010/main" val="86356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D644CB8C-B0BC-4541-8D10-015D46EDB9D2}" type="slidenum">
              <a:rPr lang="en-US" altLang="ko-KR">
                <a:latin typeface="Arial"/>
                <a:cs typeface="Arial"/>
              </a:rPr>
              <a:pPr/>
              <a:t>23</a:t>
            </a:fld>
            <a:endParaRPr lang="en-US" altLang="ko-KR" sz="1000">
              <a:latin typeface="Arial"/>
              <a:cs typeface="Arial"/>
            </a:endParaRPr>
          </a:p>
        </p:txBody>
      </p:sp>
      <p:sp>
        <p:nvSpPr>
          <p:cNvPr id="133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Arial"/>
                <a:cs typeface="Arial"/>
              </a:rPr>
              <a:t>Flooding of Control Packets</a:t>
            </a:r>
          </a:p>
        </p:txBody>
      </p:sp>
      <p:sp>
        <p:nvSpPr>
          <p:cNvPr id="133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>
              <a:latin typeface="Arial"/>
              <a:cs typeface="Arial"/>
            </a:endParaRPr>
          </a:p>
          <a:p>
            <a:r>
              <a:rPr lang="en-US" altLang="ko-KR">
                <a:latin typeface="Arial"/>
                <a:cs typeface="Arial"/>
              </a:rPr>
              <a:t>How to reduce the scope of the route request flood ?</a:t>
            </a:r>
          </a:p>
          <a:p>
            <a:pPr lvl="1"/>
            <a:r>
              <a:rPr lang="en-US" altLang="ko-KR">
                <a:latin typeface="Arial"/>
                <a:cs typeface="Arial"/>
              </a:rPr>
              <a:t>LAR </a:t>
            </a:r>
            <a:r>
              <a:rPr lang="en-US" altLang="ko-KR">
                <a:solidFill>
                  <a:schemeClr val="hlink"/>
                </a:solidFill>
                <a:latin typeface="Arial"/>
                <a:cs typeface="Arial"/>
              </a:rPr>
              <a:t>[Ko98Mobicom]</a:t>
            </a:r>
          </a:p>
          <a:p>
            <a:pPr lvl="1"/>
            <a:r>
              <a:rPr lang="en-US" altLang="ko-KR">
                <a:latin typeface="Arial"/>
                <a:cs typeface="Arial"/>
              </a:rPr>
              <a:t>Query localization </a:t>
            </a:r>
            <a:r>
              <a:rPr lang="en-US" altLang="ko-KR">
                <a:solidFill>
                  <a:schemeClr val="hlink"/>
                </a:solidFill>
                <a:latin typeface="Arial"/>
                <a:cs typeface="Arial"/>
              </a:rPr>
              <a:t>[Castaneda99Mobicom]</a:t>
            </a:r>
          </a:p>
          <a:p>
            <a:pPr lvl="1"/>
            <a:endParaRPr lang="en-US" altLang="ko-KR">
              <a:latin typeface="Arial"/>
              <a:cs typeface="Arial"/>
            </a:endParaRPr>
          </a:p>
          <a:p>
            <a:r>
              <a:rPr lang="en-US" altLang="ko-KR">
                <a:latin typeface="Arial"/>
                <a:cs typeface="Arial"/>
              </a:rPr>
              <a:t>How to reduce redundant broadcasts ?</a:t>
            </a:r>
          </a:p>
          <a:p>
            <a:pPr lvl="1"/>
            <a:r>
              <a:rPr lang="en-US" altLang="ko-KR">
                <a:latin typeface="Arial"/>
                <a:cs typeface="Arial"/>
              </a:rPr>
              <a:t>The Broadcast Storm Problem </a:t>
            </a:r>
            <a:r>
              <a:rPr lang="en-US" altLang="ko-KR">
                <a:solidFill>
                  <a:schemeClr val="hlink"/>
                </a:solidFill>
                <a:latin typeface="Arial"/>
                <a:cs typeface="Arial"/>
              </a:rPr>
              <a:t>[Ni99Mobicom]</a:t>
            </a:r>
          </a:p>
          <a:p>
            <a:pPr lvl="1"/>
            <a:endParaRPr lang="en-US" altLang="ko-KR">
              <a:solidFill>
                <a:schemeClr val="hlink"/>
              </a:solidFill>
              <a:latin typeface="Arial"/>
              <a:cs typeface="Arial"/>
            </a:endParaRPr>
          </a:p>
          <a:p>
            <a:pPr lvl="1"/>
            <a:endParaRPr lang="en-US" altLang="ko-KR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738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12FFC1B0-333B-401C-9613-8651C7DCCA75}" type="slidenum">
              <a:rPr lang="en-US" altLang="ko-KR">
                <a:latin typeface="Arial"/>
                <a:cs typeface="Arial"/>
              </a:rPr>
              <a:pPr/>
              <a:t>24</a:t>
            </a:fld>
            <a:endParaRPr lang="en-US" altLang="ko-KR" sz="1000">
              <a:latin typeface="Arial"/>
              <a:cs typeface="Arial"/>
            </a:endParaRPr>
          </a:p>
        </p:txBody>
      </p:sp>
      <p:sp>
        <p:nvSpPr>
          <p:cNvPr id="134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Arial"/>
                <a:cs typeface="Arial"/>
              </a:rPr>
              <a:t>Solutions for Broadcast Storm</a:t>
            </a:r>
          </a:p>
        </p:txBody>
      </p:sp>
      <p:sp>
        <p:nvSpPr>
          <p:cNvPr id="134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738" y="1524000"/>
            <a:ext cx="8653462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400">
                <a:solidFill>
                  <a:srgbClr val="339933"/>
                </a:solidFill>
                <a:latin typeface="Arial"/>
                <a:cs typeface="Arial"/>
              </a:rPr>
              <a:t>Probabilistic scheme: </a:t>
            </a:r>
            <a:r>
              <a:rPr lang="en-US" altLang="ko-KR" sz="2400">
                <a:latin typeface="Arial"/>
                <a:cs typeface="Arial"/>
              </a:rPr>
              <a:t>On receiving a route request for the first time, a node will </a:t>
            </a:r>
            <a:r>
              <a:rPr lang="en-US" altLang="ko-KR" sz="2400">
                <a:solidFill>
                  <a:srgbClr val="339933"/>
                </a:solidFill>
                <a:latin typeface="Arial"/>
                <a:cs typeface="Arial"/>
              </a:rPr>
              <a:t>re-broadcast (forward) </a:t>
            </a:r>
            <a:r>
              <a:rPr lang="en-US" altLang="ko-KR" sz="2400">
                <a:latin typeface="Arial"/>
                <a:cs typeface="Arial"/>
              </a:rPr>
              <a:t>the request with </a:t>
            </a:r>
            <a:r>
              <a:rPr lang="en-US" altLang="ko-KR" sz="2400">
                <a:solidFill>
                  <a:srgbClr val="0000FF"/>
                </a:solidFill>
                <a:latin typeface="Arial"/>
                <a:cs typeface="Arial"/>
              </a:rPr>
              <a:t>probability p</a:t>
            </a:r>
          </a:p>
          <a:p>
            <a:pPr>
              <a:lnSpc>
                <a:spcPct val="90000"/>
              </a:lnSpc>
            </a:pPr>
            <a:r>
              <a:rPr lang="en-US" altLang="ko-KR" sz="2400">
                <a:latin typeface="Arial"/>
                <a:cs typeface="Arial"/>
              </a:rPr>
              <a:t>Also, re-broadcasts by different nodes should be staggered by using a collision avoidance technique (wait a random delay when channel is idle)</a:t>
            </a:r>
          </a:p>
          <a:p>
            <a:pPr lvl="1">
              <a:lnSpc>
                <a:spcPct val="90000"/>
              </a:lnSpc>
            </a:pPr>
            <a:r>
              <a:rPr lang="en-US" altLang="ko-KR" sz="2000">
                <a:latin typeface="Arial"/>
                <a:cs typeface="Arial"/>
              </a:rPr>
              <a:t>this would reduce the probability that nodes B and C would forward a packet simultaneously in the previous example</a:t>
            </a:r>
          </a:p>
          <a:p>
            <a:pPr>
              <a:lnSpc>
                <a:spcPct val="90000"/>
              </a:lnSpc>
            </a:pPr>
            <a:r>
              <a:rPr lang="en-US" altLang="ko-KR" sz="2400">
                <a:solidFill>
                  <a:srgbClr val="339933"/>
                </a:solidFill>
                <a:latin typeface="Arial"/>
                <a:cs typeface="Arial"/>
              </a:rPr>
              <a:t>Counter-Based Scheme:</a:t>
            </a:r>
            <a:r>
              <a:rPr lang="en-US" altLang="ko-KR" sz="2400">
                <a:latin typeface="Arial"/>
                <a:cs typeface="Arial"/>
              </a:rPr>
              <a:t> If node E hears more than </a:t>
            </a:r>
            <a:r>
              <a:rPr lang="en-US" altLang="ko-KR" sz="2400" i="1">
                <a:solidFill>
                  <a:schemeClr val="accent2"/>
                </a:solidFill>
                <a:latin typeface="Arial"/>
                <a:cs typeface="Arial"/>
              </a:rPr>
              <a:t>k </a:t>
            </a:r>
            <a:r>
              <a:rPr lang="en-US" altLang="ko-KR" sz="2400">
                <a:latin typeface="Arial"/>
                <a:cs typeface="Arial"/>
              </a:rPr>
              <a:t>neighbors broadcasting a given route request, before it can itself forward it, then node E will not forward the request</a:t>
            </a:r>
          </a:p>
          <a:p>
            <a:pPr lvl="1">
              <a:lnSpc>
                <a:spcPct val="90000"/>
              </a:lnSpc>
            </a:pPr>
            <a:r>
              <a:rPr lang="en-US" altLang="ko-KR" sz="2000">
                <a:solidFill>
                  <a:srgbClr val="FF0000"/>
                </a:solidFill>
                <a:latin typeface="Arial"/>
                <a:cs typeface="Arial"/>
              </a:rPr>
              <a:t>Intuition</a:t>
            </a:r>
            <a:r>
              <a:rPr lang="en-US" altLang="ko-KR" sz="2000">
                <a:latin typeface="Arial"/>
                <a:cs typeface="Arial"/>
              </a:rPr>
              <a:t>:</a:t>
            </a:r>
            <a:r>
              <a:rPr lang="en-US" altLang="ko-KR" sz="2000" i="1">
                <a:latin typeface="Arial"/>
                <a:cs typeface="Arial"/>
              </a:rPr>
              <a:t> </a:t>
            </a:r>
            <a:r>
              <a:rPr lang="en-US" altLang="ko-KR" sz="2000" i="1">
                <a:solidFill>
                  <a:schemeClr val="accent2"/>
                </a:solidFill>
                <a:latin typeface="Arial"/>
                <a:cs typeface="Arial"/>
              </a:rPr>
              <a:t>k</a:t>
            </a:r>
            <a:r>
              <a:rPr lang="en-US" altLang="ko-KR" sz="2000" i="1">
                <a:latin typeface="Arial"/>
                <a:cs typeface="Arial"/>
              </a:rPr>
              <a:t> </a:t>
            </a:r>
            <a:r>
              <a:rPr lang="en-US" altLang="ko-KR" sz="2000">
                <a:latin typeface="Arial"/>
                <a:cs typeface="Arial"/>
              </a:rPr>
              <a:t>neighbors together have probably already forwarded the request to all of E’s neighbors</a:t>
            </a:r>
          </a:p>
        </p:txBody>
      </p:sp>
    </p:spTree>
    <p:extLst>
      <p:ext uri="{BB962C8B-B14F-4D97-AF65-F5344CB8AC3E}">
        <p14:creationId xmlns:p14="http://schemas.microsoft.com/office/powerpoint/2010/main" val="240811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2C595E87-3E0F-4263-A427-49F6B03B5EE1}" type="slidenum">
              <a:rPr lang="en-US" altLang="ko-KR">
                <a:latin typeface="Arial"/>
                <a:cs typeface="Arial"/>
              </a:rPr>
              <a:pPr/>
              <a:t>25</a:t>
            </a:fld>
            <a:endParaRPr lang="en-US" altLang="ko-KR" sz="1000">
              <a:latin typeface="Arial"/>
              <a:cs typeface="Arial"/>
            </a:endParaRPr>
          </a:p>
        </p:txBody>
      </p:sp>
      <p:sp>
        <p:nvSpPr>
          <p:cNvPr id="134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Arial"/>
                <a:cs typeface="Arial"/>
              </a:rPr>
              <a:t>Hierarchical Routing Protocols</a:t>
            </a:r>
          </a:p>
        </p:txBody>
      </p:sp>
      <p:sp>
        <p:nvSpPr>
          <p:cNvPr id="134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295400"/>
            <a:ext cx="8511480" cy="4495800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Arial"/>
                <a:cs typeface="Arial"/>
              </a:rPr>
              <a:t>1.</a:t>
            </a:r>
            <a:r>
              <a:rPr lang="en-US" altLang="zh-TW" dirty="0">
                <a:latin typeface="Arial"/>
                <a:cs typeface="Arial"/>
              </a:rPr>
              <a:t>CGSR (</a:t>
            </a:r>
            <a:r>
              <a:rPr lang="en-US" altLang="zh-TW" dirty="0" err="1">
                <a:latin typeface="Arial"/>
                <a:cs typeface="Arial"/>
              </a:rPr>
              <a:t>Clusterhead</a:t>
            </a:r>
            <a:r>
              <a:rPr lang="en-US" altLang="zh-TW" dirty="0">
                <a:latin typeface="Arial"/>
                <a:cs typeface="Arial"/>
              </a:rPr>
              <a:t>-Gateway Switch Routing)</a:t>
            </a:r>
          </a:p>
          <a:p>
            <a:pPr marL="0" indent="0">
              <a:buNone/>
            </a:pPr>
            <a:r>
              <a:rPr lang="en-US" altLang="zh-TW" dirty="0">
                <a:latin typeface="Arial"/>
                <a:cs typeface="Arial"/>
              </a:rPr>
              <a:t>2.HSR (Hierarchical State Routing)</a:t>
            </a:r>
          </a:p>
          <a:p>
            <a:pPr marL="0" indent="0">
              <a:buNone/>
            </a:pPr>
            <a:r>
              <a:rPr lang="en-US" altLang="zh-TW" dirty="0">
                <a:latin typeface="Arial"/>
                <a:cs typeface="Arial"/>
              </a:rPr>
              <a:t>3.ZRP (Zone Routing Protocol)</a:t>
            </a:r>
          </a:p>
          <a:p>
            <a:pPr marL="0" indent="0">
              <a:buNone/>
            </a:pPr>
            <a:r>
              <a:rPr lang="en-US" altLang="zh-TW" dirty="0">
                <a:latin typeface="Arial"/>
                <a:cs typeface="Arial"/>
              </a:rPr>
              <a:t>4.LANMAR (Landmark Ad Hoc Routing Protocol)</a:t>
            </a:r>
          </a:p>
        </p:txBody>
      </p:sp>
    </p:spTree>
    <p:extLst>
      <p:ext uri="{BB962C8B-B14F-4D97-AF65-F5344CB8AC3E}">
        <p14:creationId xmlns:p14="http://schemas.microsoft.com/office/powerpoint/2010/main" val="62435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EA38D89F-7989-45EB-9B71-348BB007BF03}" type="slidenum">
              <a:rPr lang="en-US" altLang="ko-KR">
                <a:latin typeface="Arial"/>
                <a:cs typeface="Arial"/>
              </a:rPr>
              <a:pPr/>
              <a:t>26</a:t>
            </a:fld>
            <a:endParaRPr lang="en-US" altLang="ko-KR" sz="1000">
              <a:latin typeface="Arial"/>
              <a:cs typeface="Arial"/>
            </a:endParaRPr>
          </a:p>
        </p:txBody>
      </p:sp>
      <p:sp>
        <p:nvSpPr>
          <p:cNvPr id="134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Arial"/>
                <a:cs typeface="Arial"/>
              </a:rPr>
              <a:t>Hybrid Protocols</a:t>
            </a:r>
          </a:p>
        </p:txBody>
      </p:sp>
      <p:sp>
        <p:nvSpPr>
          <p:cNvPr id="134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295400"/>
            <a:ext cx="8856984" cy="4495800"/>
          </a:xfrm>
        </p:spPr>
        <p:txBody>
          <a:bodyPr/>
          <a:lstStyle/>
          <a:p>
            <a:r>
              <a:rPr lang="en-US" altLang="ko-KR" dirty="0">
                <a:latin typeface="Arial"/>
                <a:cs typeface="Arial"/>
              </a:rPr>
              <a:t> Zone Routing Protocol (ZRP) </a:t>
            </a:r>
            <a:r>
              <a:rPr lang="en-US" altLang="ko-KR" dirty="0">
                <a:solidFill>
                  <a:schemeClr val="hlink"/>
                </a:solidFill>
                <a:latin typeface="Arial"/>
                <a:cs typeface="Arial"/>
              </a:rPr>
              <a:t>[Haas98] </a:t>
            </a:r>
            <a:r>
              <a:rPr lang="en-US" altLang="ko-KR" dirty="0" smtClean="0">
                <a:latin typeface="Arial"/>
                <a:cs typeface="Arial"/>
              </a:rPr>
              <a:t>combines</a:t>
            </a:r>
            <a:endParaRPr lang="en-US" altLang="ko-KR" dirty="0">
              <a:latin typeface="Arial"/>
              <a:cs typeface="Arial"/>
            </a:endParaRPr>
          </a:p>
          <a:p>
            <a:pPr lvl="1"/>
            <a:r>
              <a:rPr lang="en-US" altLang="ko-KR" dirty="0">
                <a:solidFill>
                  <a:srgbClr val="339933"/>
                </a:solidFill>
                <a:latin typeface="Arial"/>
                <a:cs typeface="Arial"/>
              </a:rPr>
              <a:t>Intra-zone routing</a:t>
            </a:r>
            <a:r>
              <a:rPr lang="en-US" altLang="ko-KR" dirty="0">
                <a:latin typeface="Arial"/>
                <a:cs typeface="Arial"/>
              </a:rPr>
              <a:t>: Pro-actively maintain state information for links within a short distance from any given node</a:t>
            </a:r>
          </a:p>
          <a:p>
            <a:pPr lvl="2">
              <a:buClrTx/>
            </a:pPr>
            <a:r>
              <a:rPr lang="en-US" altLang="ko-KR" dirty="0">
                <a:latin typeface="Arial"/>
                <a:cs typeface="Arial"/>
              </a:rPr>
              <a:t>Routes to nodes within short distance are thus maintained</a:t>
            </a:r>
            <a:r>
              <a:rPr lang="en-US" altLang="ko-KR" sz="2400" b="1" dirty="0">
                <a:solidFill>
                  <a:srgbClr val="FF0000"/>
                </a:solidFill>
                <a:latin typeface="Arial"/>
                <a:cs typeface="Arial"/>
              </a:rPr>
              <a:t> proactively </a:t>
            </a:r>
            <a:r>
              <a:rPr lang="en-US" altLang="ko-KR" dirty="0">
                <a:latin typeface="Arial"/>
                <a:cs typeface="Arial"/>
              </a:rPr>
              <a:t>(using, say, link state or distance vector protocol)</a:t>
            </a:r>
          </a:p>
          <a:p>
            <a:pPr lvl="2">
              <a:buClrTx/>
            </a:pPr>
            <a:endParaRPr lang="en-US" altLang="ko-KR" dirty="0">
              <a:latin typeface="Arial"/>
              <a:cs typeface="Arial"/>
            </a:endParaRPr>
          </a:p>
          <a:p>
            <a:pPr lvl="1"/>
            <a:r>
              <a:rPr lang="en-US" altLang="ko-KR" dirty="0">
                <a:solidFill>
                  <a:srgbClr val="339933"/>
                </a:solidFill>
                <a:latin typeface="Arial"/>
                <a:cs typeface="Arial"/>
              </a:rPr>
              <a:t>Inter-zone routing</a:t>
            </a:r>
            <a:r>
              <a:rPr lang="en-US" altLang="ko-KR" dirty="0">
                <a:latin typeface="Arial"/>
                <a:cs typeface="Arial"/>
              </a:rPr>
              <a:t>: Use a route discovery protocol for determining routes to far away nodes. Route discovery is similar to DSR with the exception that route requests are propagated via peripheral nodes. </a:t>
            </a:r>
            <a:r>
              <a:rPr lang="en-US" altLang="ko-KR" dirty="0">
                <a:solidFill>
                  <a:srgbClr val="CC99FF"/>
                </a:solidFill>
                <a:latin typeface="Arial"/>
                <a:cs typeface="Arial"/>
              </a:rPr>
              <a:t>=&gt; </a:t>
            </a:r>
            <a:r>
              <a:rPr lang="en-US" altLang="ko-KR" b="1" dirty="0">
                <a:solidFill>
                  <a:srgbClr val="FF0000"/>
                </a:solidFill>
                <a:latin typeface="Arial"/>
                <a:cs typeface="Arial"/>
              </a:rPr>
              <a:t>Reactive</a:t>
            </a:r>
          </a:p>
        </p:txBody>
      </p:sp>
    </p:spTree>
    <p:extLst>
      <p:ext uri="{BB962C8B-B14F-4D97-AF65-F5344CB8AC3E}">
        <p14:creationId xmlns:p14="http://schemas.microsoft.com/office/powerpoint/2010/main" val="403478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2E7BA5DC-D7F7-44A2-A673-6EF66601CA8C}" type="slidenum">
              <a:rPr lang="en-US" altLang="ko-KR">
                <a:latin typeface="Arial"/>
                <a:cs typeface="Arial"/>
              </a:rPr>
              <a:pPr/>
              <a:t>27</a:t>
            </a:fld>
            <a:endParaRPr lang="en-US" altLang="ko-KR" sz="1000">
              <a:latin typeface="Arial"/>
              <a:cs typeface="Arial"/>
            </a:endParaRPr>
          </a:p>
        </p:txBody>
      </p:sp>
      <p:sp>
        <p:nvSpPr>
          <p:cNvPr id="1453058" name="Oval 2"/>
          <p:cNvSpPr>
            <a:spLocks noChangeArrowheads="1"/>
          </p:cNvSpPr>
          <p:nvPr/>
        </p:nvSpPr>
        <p:spPr bwMode="auto">
          <a:xfrm>
            <a:off x="1447800" y="1524000"/>
            <a:ext cx="5724525" cy="4724400"/>
          </a:xfrm>
          <a:prstGeom prst="ellipse">
            <a:avLst/>
          </a:prstGeom>
          <a:gradFill rotWithShape="1">
            <a:gsLst>
              <a:gs pos="0">
                <a:srgbClr val="FFFF00">
                  <a:alpha val="48000"/>
                </a:srgbClr>
              </a:gs>
              <a:gs pos="100000">
                <a:srgbClr val="FFFF00">
                  <a:gamma/>
                  <a:tint val="0"/>
                  <a:invGamma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Arial"/>
              <a:cs typeface="Arial"/>
            </a:endParaRPr>
          </a:p>
        </p:txBody>
      </p:sp>
      <p:sp>
        <p:nvSpPr>
          <p:cNvPr id="1453059" name="Rectangle 3"/>
          <p:cNvSpPr>
            <a:spLocks noChangeArrowheads="1"/>
          </p:cNvSpPr>
          <p:nvPr/>
        </p:nvSpPr>
        <p:spPr bwMode="auto">
          <a:xfrm>
            <a:off x="90488" y="1793875"/>
            <a:ext cx="2076450" cy="3749675"/>
          </a:xfrm>
          <a:prstGeom prst="rect">
            <a:avLst/>
          </a:prstGeom>
          <a:gradFill rotWithShape="1">
            <a:gsLst>
              <a:gs pos="0">
                <a:srgbClr val="3366FF">
                  <a:alpha val="28999"/>
                </a:srgbClr>
              </a:gs>
              <a:gs pos="100000">
                <a:srgbClr val="3366FF">
                  <a:gamma/>
                  <a:tint val="0"/>
                  <a:invGamma/>
                </a:srgbClr>
              </a:gs>
            </a:gsLst>
            <a:path path="rect">
              <a:fillToRect r="100000" b="10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Arial"/>
              <a:cs typeface="Arial"/>
            </a:endParaRPr>
          </a:p>
        </p:txBody>
      </p:sp>
      <p:sp>
        <p:nvSpPr>
          <p:cNvPr id="1453060" name="Rectangle 4"/>
          <p:cNvSpPr>
            <a:spLocks noChangeArrowheads="1"/>
          </p:cNvSpPr>
          <p:nvPr/>
        </p:nvSpPr>
        <p:spPr bwMode="auto">
          <a:xfrm>
            <a:off x="6470650" y="1793875"/>
            <a:ext cx="2579688" cy="3749675"/>
          </a:xfrm>
          <a:prstGeom prst="rect">
            <a:avLst/>
          </a:prstGeom>
          <a:gradFill rotWithShape="1">
            <a:gsLst>
              <a:gs pos="0">
                <a:srgbClr val="FF9900">
                  <a:alpha val="37000"/>
                </a:srgbClr>
              </a:gs>
              <a:gs pos="100000">
                <a:srgbClr val="FF9900">
                  <a:gamma/>
                  <a:tint val="0"/>
                  <a:invGamma/>
                </a:srgbClr>
              </a:gs>
            </a:gsLst>
            <a:path path="rect">
              <a:fillToRect l="100000" b="10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Arial"/>
              <a:cs typeface="Arial"/>
            </a:endParaRPr>
          </a:p>
        </p:txBody>
      </p:sp>
      <p:pic>
        <p:nvPicPr>
          <p:cNvPr id="1453061" name="Picture 5" descr="Picture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168525"/>
            <a:ext cx="5249863" cy="327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53062" name="Text Box 6"/>
          <p:cNvSpPr txBox="1">
            <a:spLocks noChangeArrowheads="1"/>
          </p:cNvSpPr>
          <p:nvPr/>
        </p:nvSpPr>
        <p:spPr bwMode="auto">
          <a:xfrm>
            <a:off x="0" y="1947863"/>
            <a:ext cx="2209800" cy="325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ko-KR" sz="1800">
                <a:solidFill>
                  <a:srgbClr val="0000FF"/>
                </a:solidFill>
                <a:latin typeface="Arial"/>
                <a:cs typeface="Arial"/>
              </a:rPr>
              <a:t> Wireless routers</a:t>
            </a:r>
          </a:p>
          <a:p>
            <a:pPr>
              <a:spcBef>
                <a:spcPct val="50000"/>
              </a:spcBef>
            </a:pPr>
            <a:r>
              <a:rPr kumimoji="0" lang="en-US" altLang="ko-KR" sz="1800">
                <a:solidFill>
                  <a:srgbClr val="0000FF"/>
                </a:solidFill>
                <a:latin typeface="Arial"/>
                <a:cs typeface="Arial"/>
              </a:rPr>
              <a:t> Gateways</a:t>
            </a:r>
          </a:p>
          <a:p>
            <a:pPr>
              <a:spcBef>
                <a:spcPct val="50000"/>
              </a:spcBef>
            </a:pPr>
            <a:endParaRPr kumimoji="0" lang="en-US" altLang="ko-KR" sz="1800">
              <a:solidFill>
                <a:srgbClr val="0000FF"/>
              </a:solidFill>
              <a:latin typeface="Arial"/>
              <a:cs typeface="Arial"/>
            </a:endParaRPr>
          </a:p>
          <a:p>
            <a:pPr>
              <a:spcBef>
                <a:spcPct val="50000"/>
              </a:spcBef>
            </a:pPr>
            <a:r>
              <a:rPr kumimoji="0" lang="en-US" altLang="ko-KR" sz="1800">
                <a:solidFill>
                  <a:srgbClr val="0000FF"/>
                </a:solidFill>
                <a:latin typeface="Arial"/>
                <a:cs typeface="Arial"/>
              </a:rPr>
              <a:t> Printers, servers</a:t>
            </a:r>
          </a:p>
          <a:p>
            <a:pPr>
              <a:spcBef>
                <a:spcPct val="50000"/>
              </a:spcBef>
            </a:pPr>
            <a:endParaRPr kumimoji="0" lang="en-US" altLang="ko-KR" sz="1800">
              <a:solidFill>
                <a:srgbClr val="0000FF"/>
              </a:solidFill>
              <a:latin typeface="Arial"/>
              <a:cs typeface="Arial"/>
            </a:endParaRPr>
          </a:p>
          <a:p>
            <a:pPr>
              <a:spcBef>
                <a:spcPct val="50000"/>
              </a:spcBef>
            </a:pPr>
            <a:r>
              <a:rPr kumimoji="0" lang="en-US" altLang="ko-KR" sz="1800">
                <a:solidFill>
                  <a:srgbClr val="0000FF"/>
                </a:solidFill>
                <a:latin typeface="Arial"/>
                <a:cs typeface="Arial"/>
              </a:rPr>
              <a:t> Mobile clients</a:t>
            </a:r>
          </a:p>
          <a:p>
            <a:pPr>
              <a:spcBef>
                <a:spcPct val="50000"/>
              </a:spcBef>
            </a:pPr>
            <a:endParaRPr kumimoji="0" lang="en-US" altLang="ko-KR" sz="1800">
              <a:solidFill>
                <a:srgbClr val="0000FF"/>
              </a:solidFill>
              <a:latin typeface="Arial"/>
              <a:cs typeface="Arial"/>
            </a:endParaRPr>
          </a:p>
          <a:p>
            <a:pPr>
              <a:spcBef>
                <a:spcPct val="50000"/>
              </a:spcBef>
            </a:pPr>
            <a:r>
              <a:rPr kumimoji="0" lang="en-US" altLang="ko-KR" sz="1800">
                <a:solidFill>
                  <a:srgbClr val="0000FF"/>
                </a:solidFill>
                <a:latin typeface="Arial"/>
                <a:cs typeface="Arial"/>
              </a:rPr>
              <a:t> Stationary clients</a:t>
            </a:r>
          </a:p>
        </p:txBody>
      </p:sp>
      <p:sp>
        <p:nvSpPr>
          <p:cNvPr id="1453063" name="Text Box 7"/>
          <p:cNvSpPr txBox="1">
            <a:spLocks noChangeArrowheads="1"/>
          </p:cNvSpPr>
          <p:nvPr/>
        </p:nvSpPr>
        <p:spPr bwMode="auto">
          <a:xfrm>
            <a:off x="6170613" y="1925638"/>
            <a:ext cx="2830512" cy="325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kumimoji="0" lang="en-US" altLang="ko-KR" sz="1800">
                <a:solidFill>
                  <a:srgbClr val="FF0000"/>
                </a:solidFill>
                <a:latin typeface="Arial"/>
                <a:cs typeface="Arial"/>
              </a:rPr>
              <a:t>Intra-mesh wireless links    </a:t>
            </a:r>
          </a:p>
          <a:p>
            <a:pPr algn="r">
              <a:spcBef>
                <a:spcPct val="50000"/>
              </a:spcBef>
            </a:pPr>
            <a:r>
              <a:rPr kumimoji="0" lang="en-US" altLang="ko-KR" sz="1800">
                <a:solidFill>
                  <a:srgbClr val="FF0000"/>
                </a:solidFill>
                <a:latin typeface="Arial"/>
                <a:cs typeface="Arial"/>
              </a:rPr>
              <a:t>Stationary client access</a:t>
            </a:r>
          </a:p>
          <a:p>
            <a:pPr algn="r">
              <a:spcBef>
                <a:spcPct val="50000"/>
              </a:spcBef>
            </a:pPr>
            <a:endParaRPr kumimoji="0" lang="en-US" altLang="ko-KR" sz="1800">
              <a:solidFill>
                <a:srgbClr val="FF0000"/>
              </a:solidFill>
              <a:latin typeface="Arial"/>
              <a:cs typeface="Arial"/>
            </a:endParaRPr>
          </a:p>
          <a:p>
            <a:pPr algn="r">
              <a:spcBef>
                <a:spcPct val="50000"/>
              </a:spcBef>
            </a:pPr>
            <a:r>
              <a:rPr kumimoji="0" lang="en-US" altLang="ko-KR" sz="1800">
                <a:solidFill>
                  <a:srgbClr val="FF0000"/>
                </a:solidFill>
                <a:latin typeface="Arial"/>
                <a:cs typeface="Arial"/>
              </a:rPr>
              <a:t>Mobile client access</a:t>
            </a:r>
          </a:p>
          <a:p>
            <a:pPr algn="r">
              <a:spcBef>
                <a:spcPct val="50000"/>
              </a:spcBef>
            </a:pPr>
            <a:endParaRPr kumimoji="0" lang="en-US" altLang="ko-KR" sz="1800">
              <a:solidFill>
                <a:srgbClr val="FF0000"/>
              </a:solidFill>
              <a:latin typeface="Arial"/>
              <a:cs typeface="Arial"/>
            </a:endParaRPr>
          </a:p>
          <a:p>
            <a:pPr algn="r">
              <a:spcBef>
                <a:spcPct val="50000"/>
              </a:spcBef>
            </a:pPr>
            <a:endParaRPr kumimoji="0" lang="en-US" altLang="ko-KR" sz="1800">
              <a:solidFill>
                <a:srgbClr val="FF0000"/>
              </a:solidFill>
              <a:latin typeface="Arial"/>
              <a:cs typeface="Arial"/>
            </a:endParaRPr>
          </a:p>
          <a:p>
            <a:pPr algn="r">
              <a:spcBef>
                <a:spcPct val="50000"/>
              </a:spcBef>
            </a:pPr>
            <a:endParaRPr kumimoji="0" lang="en-US" altLang="ko-KR" sz="1800">
              <a:solidFill>
                <a:srgbClr val="FF0000"/>
              </a:solidFill>
              <a:latin typeface="Arial"/>
              <a:cs typeface="Arial"/>
            </a:endParaRPr>
          </a:p>
          <a:p>
            <a:pPr algn="r">
              <a:spcBef>
                <a:spcPct val="50000"/>
              </a:spcBef>
            </a:pPr>
            <a:r>
              <a:rPr kumimoji="0" lang="en-US" altLang="ko-KR" sz="1800">
                <a:solidFill>
                  <a:srgbClr val="FF0000"/>
                </a:solidFill>
                <a:latin typeface="Arial"/>
                <a:cs typeface="Arial"/>
              </a:rPr>
              <a:t>Internet access links </a:t>
            </a:r>
          </a:p>
        </p:txBody>
      </p:sp>
      <p:sp>
        <p:nvSpPr>
          <p:cNvPr id="1453064" name="AutoShape 8"/>
          <p:cNvSpPr>
            <a:spLocks noChangeArrowheads="1"/>
          </p:cNvSpPr>
          <p:nvPr/>
        </p:nvSpPr>
        <p:spPr bwMode="auto">
          <a:xfrm>
            <a:off x="190500" y="1520825"/>
            <a:ext cx="1568450" cy="3794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66FF"/>
              </a:gs>
              <a:gs pos="50000">
                <a:srgbClr val="3366FF">
                  <a:gamma/>
                  <a:tint val="0"/>
                  <a:invGamma/>
                </a:srgbClr>
              </a:gs>
              <a:gs pos="100000">
                <a:srgbClr val="3366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ko-KR" sz="1800">
                <a:solidFill>
                  <a:srgbClr val="0000FF"/>
                </a:solidFill>
                <a:latin typeface="Arial"/>
                <a:cs typeface="Arial"/>
              </a:rPr>
              <a:t>Node Types</a:t>
            </a:r>
          </a:p>
        </p:txBody>
      </p:sp>
      <p:sp>
        <p:nvSpPr>
          <p:cNvPr id="1453065" name="AutoShape 9"/>
          <p:cNvSpPr>
            <a:spLocks noChangeArrowheads="1"/>
          </p:cNvSpPr>
          <p:nvPr/>
        </p:nvSpPr>
        <p:spPr bwMode="auto">
          <a:xfrm>
            <a:off x="7110413" y="1506538"/>
            <a:ext cx="1568450" cy="3794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9900"/>
              </a:gs>
              <a:gs pos="50000">
                <a:srgbClr val="FF9900">
                  <a:gamma/>
                  <a:tint val="0"/>
                  <a:invGamma/>
                </a:srgbClr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ko-KR" sz="1800">
                <a:solidFill>
                  <a:srgbClr val="FF0000"/>
                </a:solidFill>
                <a:latin typeface="Arial"/>
                <a:cs typeface="Arial"/>
              </a:rPr>
              <a:t>Link Types</a:t>
            </a:r>
          </a:p>
        </p:txBody>
      </p:sp>
      <p:sp>
        <p:nvSpPr>
          <p:cNvPr id="1453066" name="Oval 10"/>
          <p:cNvSpPr>
            <a:spLocks noChangeArrowheads="1"/>
          </p:cNvSpPr>
          <p:nvPr/>
        </p:nvSpPr>
        <p:spPr bwMode="auto">
          <a:xfrm rot="-181345">
            <a:off x="2695575" y="2346325"/>
            <a:ext cx="3017838" cy="1758950"/>
          </a:xfrm>
          <a:prstGeom prst="ellipse">
            <a:avLst/>
          </a:prstGeom>
          <a:noFill/>
          <a:ln w="38100" algn="ctr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Arial"/>
              <a:cs typeface="Arial"/>
            </a:endParaRPr>
          </a:p>
        </p:txBody>
      </p:sp>
      <p:sp>
        <p:nvSpPr>
          <p:cNvPr id="1453067" name="Oval 11"/>
          <p:cNvSpPr>
            <a:spLocks noChangeArrowheads="1"/>
          </p:cNvSpPr>
          <p:nvPr/>
        </p:nvSpPr>
        <p:spPr bwMode="auto">
          <a:xfrm rot="642915">
            <a:off x="1847850" y="2332038"/>
            <a:ext cx="709613" cy="1552575"/>
          </a:xfrm>
          <a:prstGeom prst="ellipse">
            <a:avLst/>
          </a:prstGeom>
          <a:noFill/>
          <a:ln w="38100" algn="ctr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Arial"/>
              <a:cs typeface="Arial"/>
            </a:endParaRPr>
          </a:p>
        </p:txBody>
      </p:sp>
      <p:sp>
        <p:nvSpPr>
          <p:cNvPr id="1453068" name="Oval 12"/>
          <p:cNvSpPr>
            <a:spLocks noChangeArrowheads="1"/>
          </p:cNvSpPr>
          <p:nvPr/>
        </p:nvSpPr>
        <p:spPr bwMode="auto">
          <a:xfrm>
            <a:off x="1692275" y="3871913"/>
            <a:ext cx="788988" cy="652462"/>
          </a:xfrm>
          <a:prstGeom prst="ellipse">
            <a:avLst/>
          </a:prstGeom>
          <a:noFill/>
          <a:ln w="38100" algn="ctr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Arial"/>
              <a:cs typeface="Arial"/>
            </a:endParaRPr>
          </a:p>
        </p:txBody>
      </p:sp>
      <p:sp>
        <p:nvSpPr>
          <p:cNvPr id="1453069" name="Oval 13"/>
          <p:cNvSpPr>
            <a:spLocks noChangeArrowheads="1"/>
          </p:cNvSpPr>
          <p:nvPr/>
        </p:nvSpPr>
        <p:spPr bwMode="auto">
          <a:xfrm>
            <a:off x="1890713" y="4527550"/>
            <a:ext cx="941387" cy="757238"/>
          </a:xfrm>
          <a:prstGeom prst="ellipse">
            <a:avLst/>
          </a:prstGeom>
          <a:noFill/>
          <a:ln w="38100" algn="ctr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Arial"/>
              <a:cs typeface="Arial"/>
            </a:endParaRPr>
          </a:p>
        </p:txBody>
      </p:sp>
      <p:sp>
        <p:nvSpPr>
          <p:cNvPr id="1453070" name="Oval 14"/>
          <p:cNvSpPr>
            <a:spLocks noChangeArrowheads="1"/>
          </p:cNvSpPr>
          <p:nvPr/>
        </p:nvSpPr>
        <p:spPr bwMode="auto">
          <a:xfrm rot="-753863">
            <a:off x="5824538" y="2703513"/>
            <a:ext cx="420687" cy="1108075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Arial"/>
              <a:cs typeface="Arial"/>
            </a:endParaRPr>
          </a:p>
        </p:txBody>
      </p:sp>
      <p:grpSp>
        <p:nvGrpSpPr>
          <p:cNvPr id="1453071" name="Group 15"/>
          <p:cNvGrpSpPr>
            <a:grpSpLocks/>
          </p:cNvGrpSpPr>
          <p:nvPr/>
        </p:nvGrpSpPr>
        <p:grpSpPr bwMode="auto">
          <a:xfrm>
            <a:off x="5248275" y="2544763"/>
            <a:ext cx="1103313" cy="1633537"/>
            <a:chOff x="3306" y="1603"/>
            <a:chExt cx="695" cy="1029"/>
          </a:xfrm>
        </p:grpSpPr>
        <p:sp>
          <p:nvSpPr>
            <p:cNvPr id="1453072" name="Oval 16"/>
            <p:cNvSpPr>
              <a:spLocks noChangeArrowheads="1"/>
            </p:cNvSpPr>
            <p:nvPr/>
          </p:nvSpPr>
          <p:spPr bwMode="auto">
            <a:xfrm rot="-725012">
              <a:off x="3306" y="1603"/>
              <a:ext cx="249" cy="164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Arial"/>
                <a:cs typeface="Arial"/>
              </a:endParaRPr>
            </a:p>
          </p:txBody>
        </p:sp>
        <p:sp>
          <p:nvSpPr>
            <p:cNvPr id="1453073" name="Oval 17"/>
            <p:cNvSpPr>
              <a:spLocks noChangeArrowheads="1"/>
            </p:cNvSpPr>
            <p:nvPr/>
          </p:nvSpPr>
          <p:spPr bwMode="auto">
            <a:xfrm rot="1344328">
              <a:off x="3590" y="2454"/>
              <a:ext cx="411" cy="178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Arial"/>
                <a:cs typeface="Arial"/>
              </a:endParaRPr>
            </a:p>
          </p:txBody>
        </p:sp>
      </p:grpSp>
      <p:grpSp>
        <p:nvGrpSpPr>
          <p:cNvPr id="1453074" name="Group 18"/>
          <p:cNvGrpSpPr>
            <a:grpSpLocks/>
          </p:cNvGrpSpPr>
          <p:nvPr/>
        </p:nvGrpSpPr>
        <p:grpSpPr bwMode="auto">
          <a:xfrm>
            <a:off x="3576638" y="4144963"/>
            <a:ext cx="1984375" cy="744537"/>
            <a:chOff x="2253" y="2611"/>
            <a:chExt cx="1250" cy="469"/>
          </a:xfrm>
        </p:grpSpPr>
        <p:sp>
          <p:nvSpPr>
            <p:cNvPr id="1453075" name="Oval 19"/>
            <p:cNvSpPr>
              <a:spLocks noChangeArrowheads="1"/>
            </p:cNvSpPr>
            <p:nvPr/>
          </p:nvSpPr>
          <p:spPr bwMode="auto">
            <a:xfrm rot="-753863">
              <a:off x="2253" y="2707"/>
              <a:ext cx="376" cy="373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Arial"/>
                <a:cs typeface="Arial"/>
              </a:endParaRPr>
            </a:p>
          </p:txBody>
        </p:sp>
        <p:sp>
          <p:nvSpPr>
            <p:cNvPr id="1453076" name="Oval 20"/>
            <p:cNvSpPr>
              <a:spLocks noChangeArrowheads="1"/>
            </p:cNvSpPr>
            <p:nvPr/>
          </p:nvSpPr>
          <p:spPr bwMode="auto">
            <a:xfrm rot="-753863">
              <a:off x="3127" y="2611"/>
              <a:ext cx="376" cy="373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Arial"/>
                <a:cs typeface="Arial"/>
              </a:endParaRPr>
            </a:p>
          </p:txBody>
        </p:sp>
      </p:grpSp>
      <p:grpSp>
        <p:nvGrpSpPr>
          <p:cNvPr id="1453077" name="Group 21"/>
          <p:cNvGrpSpPr>
            <a:grpSpLocks/>
          </p:cNvGrpSpPr>
          <p:nvPr/>
        </p:nvGrpSpPr>
        <p:grpSpPr bwMode="auto">
          <a:xfrm>
            <a:off x="3101975" y="2667000"/>
            <a:ext cx="2151063" cy="1346200"/>
            <a:chOff x="1954" y="1680"/>
            <a:chExt cx="1355" cy="848"/>
          </a:xfrm>
        </p:grpSpPr>
        <p:sp>
          <p:nvSpPr>
            <p:cNvPr id="1453078" name="Oval 22"/>
            <p:cNvSpPr>
              <a:spLocks noChangeArrowheads="1"/>
            </p:cNvSpPr>
            <p:nvPr/>
          </p:nvSpPr>
          <p:spPr bwMode="auto">
            <a:xfrm rot="395049">
              <a:off x="2466" y="1680"/>
              <a:ext cx="487" cy="266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Arial"/>
                <a:cs typeface="Arial"/>
              </a:endParaRPr>
            </a:p>
          </p:txBody>
        </p:sp>
        <p:sp>
          <p:nvSpPr>
            <p:cNvPr id="1453079" name="Oval 23"/>
            <p:cNvSpPr>
              <a:spLocks noChangeArrowheads="1"/>
            </p:cNvSpPr>
            <p:nvPr/>
          </p:nvSpPr>
          <p:spPr bwMode="auto">
            <a:xfrm rot="747261">
              <a:off x="2594" y="1991"/>
              <a:ext cx="715" cy="385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Arial"/>
                <a:cs typeface="Arial"/>
              </a:endParaRPr>
            </a:p>
          </p:txBody>
        </p:sp>
        <p:sp>
          <p:nvSpPr>
            <p:cNvPr id="1453080" name="Oval 24"/>
            <p:cNvSpPr>
              <a:spLocks noChangeArrowheads="1"/>
            </p:cNvSpPr>
            <p:nvPr/>
          </p:nvSpPr>
          <p:spPr bwMode="auto">
            <a:xfrm rot="-1216534">
              <a:off x="1959" y="2096"/>
              <a:ext cx="609" cy="432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Arial"/>
                <a:cs typeface="Arial"/>
              </a:endParaRPr>
            </a:p>
          </p:txBody>
        </p:sp>
        <p:sp>
          <p:nvSpPr>
            <p:cNvPr id="1453081" name="Oval 25"/>
            <p:cNvSpPr>
              <a:spLocks noChangeArrowheads="1"/>
            </p:cNvSpPr>
            <p:nvPr/>
          </p:nvSpPr>
          <p:spPr bwMode="auto">
            <a:xfrm rot="-1490358">
              <a:off x="1954" y="1749"/>
              <a:ext cx="457" cy="300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Arial"/>
                <a:cs typeface="Arial"/>
              </a:endParaRPr>
            </a:p>
          </p:txBody>
        </p:sp>
      </p:grpSp>
      <p:grpSp>
        <p:nvGrpSpPr>
          <p:cNvPr id="1453082" name="Group 26"/>
          <p:cNvGrpSpPr>
            <a:grpSpLocks/>
          </p:cNvGrpSpPr>
          <p:nvPr/>
        </p:nvGrpSpPr>
        <p:grpSpPr bwMode="auto">
          <a:xfrm>
            <a:off x="2660650" y="3524250"/>
            <a:ext cx="3322638" cy="1203325"/>
            <a:chOff x="1676" y="2220"/>
            <a:chExt cx="2093" cy="758"/>
          </a:xfrm>
        </p:grpSpPr>
        <p:sp>
          <p:nvSpPr>
            <p:cNvPr id="1453083" name="Oval 27"/>
            <p:cNvSpPr>
              <a:spLocks noChangeArrowheads="1"/>
            </p:cNvSpPr>
            <p:nvPr/>
          </p:nvSpPr>
          <p:spPr bwMode="auto">
            <a:xfrm rot="-1681584">
              <a:off x="1676" y="2458"/>
              <a:ext cx="574" cy="520"/>
            </a:xfrm>
            <a:prstGeom prst="ellipse">
              <a:avLst/>
            </a:prstGeom>
            <a:noFill/>
            <a:ln w="38100" algn="ctr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Arial"/>
                <a:cs typeface="Arial"/>
              </a:endParaRPr>
            </a:p>
          </p:txBody>
        </p:sp>
        <p:sp>
          <p:nvSpPr>
            <p:cNvPr id="1453084" name="Oval 28"/>
            <p:cNvSpPr>
              <a:spLocks noChangeArrowheads="1"/>
            </p:cNvSpPr>
            <p:nvPr/>
          </p:nvSpPr>
          <p:spPr bwMode="auto">
            <a:xfrm rot="1335729">
              <a:off x="3195" y="2220"/>
              <a:ext cx="574" cy="518"/>
            </a:xfrm>
            <a:prstGeom prst="ellipse">
              <a:avLst/>
            </a:prstGeom>
            <a:noFill/>
            <a:ln w="38100" algn="ctr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>
                <a:latin typeface="Arial"/>
                <a:cs typeface="Arial"/>
              </a:endParaRPr>
            </a:p>
          </p:txBody>
        </p:sp>
      </p:grpSp>
      <p:sp>
        <p:nvSpPr>
          <p:cNvPr id="1453085" name="Rectangle 29"/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7451725" cy="647700"/>
          </a:xfrm>
        </p:spPr>
        <p:txBody>
          <a:bodyPr/>
          <a:lstStyle/>
          <a:p>
            <a:r>
              <a:rPr lang="en-US" altLang="ko-KR" sz="4400" dirty="0" smtClean="0">
                <a:latin typeface="Arial"/>
                <a:cs typeface="Arial"/>
              </a:rPr>
              <a:t>Wireless Mesh Network</a:t>
            </a:r>
            <a:endParaRPr lang="en-US" altLang="ko-KR" sz="4400" dirty="0">
              <a:latin typeface="Arial"/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31640" y="5733256"/>
            <a:ext cx="5688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 special type of wireless ad-hoc network</a:t>
            </a:r>
          </a:p>
        </p:txBody>
      </p:sp>
    </p:spTree>
    <p:extLst>
      <p:ext uri="{BB962C8B-B14F-4D97-AF65-F5344CB8AC3E}">
        <p14:creationId xmlns:p14="http://schemas.microsoft.com/office/powerpoint/2010/main" val="3465467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50"/>
                                        <p:tgtEl>
                                          <p:spTgt spid="1453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50"/>
                                        <p:tgtEl>
                                          <p:spTgt spid="1453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200"/>
                                        <p:tgtEl>
                                          <p:spTgt spid="1453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200"/>
                                        <p:tgtEl>
                                          <p:spTgt spid="1453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3" dur="200"/>
                                        <p:tgtEl>
                                          <p:spTgt spid="1453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6" dur="200"/>
                                        <p:tgtEl>
                                          <p:spTgt spid="1453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53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53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0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530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5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0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530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53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0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530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53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0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530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53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0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530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45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0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530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453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0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530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453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0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530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45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3058" grpId="0" animBg="1"/>
      <p:bldP spid="1453059" grpId="0" animBg="1"/>
      <p:bldP spid="1453060" grpId="0" animBg="1"/>
      <p:bldP spid="1453064" grpId="0" animBg="1"/>
      <p:bldP spid="1453065" grpId="0" animBg="1"/>
      <p:bldP spid="1453066" grpId="0" animBg="1"/>
      <p:bldP spid="1453066" grpId="1" animBg="1"/>
      <p:bldP spid="1453067" grpId="0" animBg="1"/>
      <p:bldP spid="1453067" grpId="1" animBg="1"/>
      <p:bldP spid="1453068" grpId="0" animBg="1"/>
      <p:bldP spid="1453068" grpId="1" animBg="1"/>
      <p:bldP spid="1453069" grpId="0" animBg="1"/>
      <p:bldP spid="1453069" grpId="1" animBg="1"/>
      <p:bldP spid="1453070" grpId="0" animBg="1"/>
      <p:bldP spid="1453070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F45C9-69E2-4A4E-A125-F368BB525BBE}" type="slidenum">
              <a:rPr lang="en-US" altLang="ko-KR">
                <a:latin typeface="Arial"/>
                <a:cs typeface="Arial"/>
              </a:rPr>
              <a:pPr/>
              <a:t>28</a:t>
            </a:fld>
            <a:endParaRPr lang="en-US" altLang="ko-KR" sz="1000">
              <a:latin typeface="Arial"/>
              <a:cs typeface="Arial"/>
            </a:endParaRPr>
          </a:p>
        </p:txBody>
      </p:sp>
      <p:sp>
        <p:nvSpPr>
          <p:cNvPr id="145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"/>
                <a:cs typeface="Arial"/>
              </a:rPr>
              <a:t>Existing Routing </a:t>
            </a:r>
            <a:r>
              <a:rPr lang="en-US" altLang="ko-KR" dirty="0" smtClean="0">
                <a:latin typeface="Arial"/>
                <a:cs typeface="Arial"/>
              </a:rPr>
              <a:t>Protocols</a:t>
            </a:r>
            <a:endParaRPr lang="en-US" altLang="ko-KR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457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1520" y="1295400"/>
            <a:ext cx="4361755" cy="4495800"/>
          </a:xfrm>
        </p:spPr>
        <p:txBody>
          <a:bodyPr/>
          <a:lstStyle/>
          <a:p>
            <a:r>
              <a:rPr lang="en-US" altLang="ko-KR" sz="2400" dirty="0">
                <a:solidFill>
                  <a:schemeClr val="hlink"/>
                </a:solidFill>
                <a:latin typeface="Arial"/>
                <a:cs typeface="Arial"/>
              </a:rPr>
              <a:t>Internet routing protocols (e.g., OSPF, BGP, RIPv2)</a:t>
            </a:r>
          </a:p>
          <a:p>
            <a:pPr lvl="1"/>
            <a:r>
              <a:rPr lang="en-US" altLang="ko-KR" sz="2000" dirty="0">
                <a:latin typeface="Arial"/>
                <a:cs typeface="Arial"/>
              </a:rPr>
              <a:t>Well known and trusted</a:t>
            </a:r>
          </a:p>
          <a:p>
            <a:pPr lvl="1"/>
            <a:r>
              <a:rPr lang="en-US" altLang="ko-KR" sz="2000" dirty="0">
                <a:latin typeface="Arial"/>
                <a:cs typeface="Arial"/>
              </a:rPr>
              <a:t>Designed on the assumption of seldom link changes</a:t>
            </a:r>
          </a:p>
          <a:p>
            <a:pPr lvl="1"/>
            <a:r>
              <a:rPr lang="en-US" altLang="ko-KR" sz="2000" dirty="0">
                <a:latin typeface="Arial"/>
                <a:cs typeface="Arial"/>
              </a:rPr>
              <a:t>Without </a:t>
            </a:r>
            <a:r>
              <a:rPr lang="en-US" altLang="ko-KR" sz="2000" dirty="0">
                <a:solidFill>
                  <a:schemeClr val="accent2"/>
                </a:solidFill>
                <a:latin typeface="Arial"/>
                <a:cs typeface="Arial"/>
              </a:rPr>
              <a:t>significant modifications</a:t>
            </a:r>
            <a:r>
              <a:rPr lang="en-US" altLang="ko-KR" sz="2000" dirty="0">
                <a:latin typeface="Arial"/>
                <a:cs typeface="Arial"/>
              </a:rPr>
              <a:t> are unsuitable for WMNs in particular or for ad hoc networks in general. </a:t>
            </a:r>
          </a:p>
        </p:txBody>
      </p:sp>
      <p:sp>
        <p:nvSpPr>
          <p:cNvPr id="145715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59325" y="1295400"/>
            <a:ext cx="4205163" cy="4495800"/>
          </a:xfrm>
        </p:spPr>
        <p:txBody>
          <a:bodyPr/>
          <a:lstStyle/>
          <a:p>
            <a:r>
              <a:rPr lang="en-US" altLang="ko-KR" sz="2400" dirty="0">
                <a:solidFill>
                  <a:schemeClr val="hlink"/>
                </a:solidFill>
                <a:latin typeface="Arial"/>
                <a:cs typeface="Arial"/>
              </a:rPr>
              <a:t>Ad-hoc routing protocols (e.g., DSR, AODV, OLSR, TBRPF)</a:t>
            </a:r>
          </a:p>
          <a:p>
            <a:pPr lvl="1"/>
            <a:r>
              <a:rPr lang="en-US" altLang="ko-KR" sz="2000" dirty="0">
                <a:latin typeface="Arial"/>
                <a:cs typeface="Arial"/>
              </a:rPr>
              <a:t>Newcomers by comparison with the Internet protocols</a:t>
            </a:r>
          </a:p>
          <a:p>
            <a:pPr lvl="1"/>
            <a:r>
              <a:rPr lang="en-US" altLang="ko-KR" sz="2000" dirty="0">
                <a:latin typeface="Arial"/>
                <a:cs typeface="Arial"/>
              </a:rPr>
              <a:t>Designed for high rates of link changes; hence perform well on WMNs</a:t>
            </a:r>
          </a:p>
          <a:p>
            <a:pPr lvl="1"/>
            <a:r>
              <a:rPr lang="en-US" altLang="ko-KR" sz="2000" dirty="0">
                <a:latin typeface="Arial"/>
                <a:cs typeface="Arial"/>
              </a:rPr>
              <a:t>May be further optimized to account for WMNs’ particularities</a:t>
            </a:r>
          </a:p>
          <a:p>
            <a:pPr lvl="1"/>
            <a:endParaRPr lang="en-US" altLang="ko-KR" sz="2000" dirty="0">
              <a:latin typeface="Arial"/>
              <a:cs typeface="Arial"/>
            </a:endParaRPr>
          </a:p>
          <a:p>
            <a:pPr lvl="1"/>
            <a:endParaRPr lang="en-US" altLang="ko-KR" sz="2000" dirty="0">
              <a:latin typeface="Arial"/>
              <a:cs typeface="Arial"/>
            </a:endParaRPr>
          </a:p>
        </p:txBody>
      </p:sp>
      <p:grpSp>
        <p:nvGrpSpPr>
          <p:cNvPr id="1457157" name="Group 5"/>
          <p:cNvGrpSpPr>
            <a:grpSpLocks/>
          </p:cNvGrpSpPr>
          <p:nvPr/>
        </p:nvGrpSpPr>
        <p:grpSpPr bwMode="auto">
          <a:xfrm>
            <a:off x="3851920" y="4509120"/>
            <a:ext cx="1656184" cy="1800200"/>
            <a:chOff x="4752" y="528"/>
            <a:chExt cx="1008" cy="1212"/>
          </a:xfrm>
        </p:grpSpPr>
        <p:sp>
          <p:nvSpPr>
            <p:cNvPr id="1457158" name="Oval 6"/>
            <p:cNvSpPr>
              <a:spLocks noChangeArrowheads="1"/>
            </p:cNvSpPr>
            <p:nvPr/>
          </p:nvSpPr>
          <p:spPr bwMode="auto">
            <a:xfrm>
              <a:off x="4752" y="528"/>
              <a:ext cx="816" cy="34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0" lang="en-US" altLang="ko-KR" sz="1400">
                  <a:latin typeface="Arial"/>
                  <a:cs typeface="Arial"/>
                </a:rPr>
                <a:t>Ad Hoc</a:t>
              </a:r>
            </a:p>
            <a:p>
              <a:pPr algn="ctr"/>
              <a:r>
                <a:rPr kumimoji="0" lang="en-US" altLang="ko-KR" sz="1400">
                  <a:latin typeface="Arial"/>
                  <a:cs typeface="Arial"/>
                </a:rPr>
                <a:t>Networks</a:t>
              </a:r>
            </a:p>
          </p:txBody>
        </p:sp>
        <p:sp>
          <p:nvSpPr>
            <p:cNvPr id="1457159" name="Oval 7"/>
            <p:cNvSpPr>
              <a:spLocks noChangeArrowheads="1"/>
            </p:cNvSpPr>
            <p:nvPr/>
          </p:nvSpPr>
          <p:spPr bwMode="auto">
            <a:xfrm>
              <a:off x="4800" y="1296"/>
              <a:ext cx="960" cy="4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0" lang="en-US" altLang="ko-KR" sz="1400">
                  <a:latin typeface="Arial"/>
                  <a:cs typeface="Arial"/>
                </a:rPr>
                <a:t>Wireless Mesh</a:t>
              </a:r>
            </a:p>
            <a:p>
              <a:pPr algn="ctr"/>
              <a:r>
                <a:rPr kumimoji="0" lang="en-US" altLang="ko-KR" sz="1400">
                  <a:latin typeface="Arial"/>
                  <a:cs typeface="Arial"/>
                </a:rPr>
                <a:t>Networks</a:t>
              </a:r>
            </a:p>
          </p:txBody>
        </p:sp>
        <p:cxnSp>
          <p:nvCxnSpPr>
            <p:cNvPr id="1457160" name="AutoShape 8"/>
            <p:cNvCxnSpPr>
              <a:cxnSpLocks noChangeShapeType="1"/>
              <a:stCxn id="1457158" idx="4"/>
              <a:endCxn id="1457159" idx="0"/>
            </p:cNvCxnSpPr>
            <p:nvPr/>
          </p:nvCxnSpPr>
          <p:spPr bwMode="auto">
            <a:xfrm>
              <a:off x="5160" y="868"/>
              <a:ext cx="120" cy="4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418804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5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5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57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57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57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57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FA383BD0-FCFF-40DB-BB61-8FFC956CE7FE}" type="slidenum">
              <a:rPr lang="en-US" altLang="ko-KR">
                <a:latin typeface="Arial"/>
                <a:cs typeface="Arial"/>
              </a:rPr>
              <a:pPr/>
              <a:t>29</a:t>
            </a:fld>
            <a:endParaRPr lang="en-US" altLang="ko-KR" sz="1000">
              <a:latin typeface="Arial"/>
              <a:cs typeface="Arial"/>
            </a:endParaRPr>
          </a:p>
        </p:txBody>
      </p:sp>
      <p:sp>
        <p:nvSpPr>
          <p:cNvPr id="130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2924944"/>
            <a:ext cx="7451725" cy="647700"/>
          </a:xfrm>
        </p:spPr>
        <p:txBody>
          <a:bodyPr/>
          <a:lstStyle/>
          <a:p>
            <a:pPr algn="ctr"/>
            <a:r>
              <a:rPr lang="en-US" altLang="ko-KR" sz="4400" dirty="0" smtClean="0">
                <a:latin typeface="Arial"/>
                <a:cs typeface="Arial"/>
              </a:rPr>
              <a:t>VANET</a:t>
            </a:r>
            <a:endParaRPr lang="en-US" altLang="ko-KR" sz="4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293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28A89402-6420-4316-AB87-3B5416C2888F}" type="slidenum">
              <a:rPr lang="en-US" altLang="ko-KR">
                <a:latin typeface="Arial"/>
                <a:cs typeface="Arial"/>
              </a:rPr>
              <a:pPr/>
              <a:t>3</a:t>
            </a:fld>
            <a:endParaRPr lang="en-US" altLang="ko-KR" sz="1000">
              <a:latin typeface="Arial"/>
              <a:cs typeface="Arial"/>
            </a:endParaRPr>
          </a:p>
        </p:txBody>
      </p:sp>
      <p:sp>
        <p:nvSpPr>
          <p:cNvPr id="129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800" dirty="0">
                <a:latin typeface="Arial"/>
                <a:cs typeface="Arial"/>
              </a:rPr>
              <a:t>Routing Protocols</a:t>
            </a:r>
          </a:p>
        </p:txBody>
      </p:sp>
      <p:sp>
        <p:nvSpPr>
          <p:cNvPr id="129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008" y="1211263"/>
            <a:ext cx="9036496" cy="4495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altLang="ko-KR" sz="2400" dirty="0">
                <a:latin typeface="Arial"/>
                <a:cs typeface="Arial"/>
              </a:rPr>
              <a:t>Proactive protocols</a:t>
            </a:r>
          </a:p>
          <a:p>
            <a:pPr lvl="1">
              <a:lnSpc>
                <a:spcPct val="90000"/>
              </a:lnSpc>
              <a:spcBef>
                <a:spcPct val="10000"/>
              </a:spcBef>
            </a:pPr>
            <a:r>
              <a:rPr lang="en-US" altLang="ko-KR" sz="2000" dirty="0">
                <a:latin typeface="Arial"/>
                <a:cs typeface="Arial"/>
              </a:rPr>
              <a:t>Establish routes in advance</a:t>
            </a:r>
          </a:p>
          <a:p>
            <a:pPr lvl="1">
              <a:lnSpc>
                <a:spcPct val="90000"/>
              </a:lnSpc>
              <a:spcBef>
                <a:spcPct val="10000"/>
              </a:spcBef>
            </a:pPr>
            <a:r>
              <a:rPr lang="en-US" altLang="ko-KR" sz="2000" dirty="0" smtClean="0">
                <a:latin typeface="Arial"/>
                <a:cs typeface="Arial"/>
              </a:rPr>
              <a:t>Traditional </a:t>
            </a:r>
            <a:r>
              <a:rPr lang="en-US" altLang="ko-KR" sz="2000" dirty="0">
                <a:latin typeface="Arial"/>
                <a:cs typeface="Arial"/>
              </a:rPr>
              <a:t>link-state and distance-vector routing protocols are proactive</a:t>
            </a:r>
          </a:p>
          <a:p>
            <a:pPr lvl="1">
              <a:lnSpc>
                <a:spcPct val="90000"/>
              </a:lnSpc>
              <a:spcBef>
                <a:spcPct val="10000"/>
              </a:spcBef>
            </a:pPr>
            <a:r>
              <a:rPr lang="en-US" altLang="ko-KR" sz="2000" i="1" dirty="0">
                <a:solidFill>
                  <a:srgbClr val="CC99FF"/>
                </a:solidFill>
                <a:latin typeface="Arial"/>
                <a:cs typeface="Arial"/>
              </a:rPr>
              <a:t>Table driven Routing protocol</a:t>
            </a:r>
          </a:p>
          <a:p>
            <a:pPr lvl="2">
              <a:lnSpc>
                <a:spcPct val="90000"/>
              </a:lnSpc>
              <a:spcBef>
                <a:spcPct val="10000"/>
              </a:spcBef>
            </a:pPr>
            <a:r>
              <a:rPr lang="en-US" altLang="ko-KR" sz="1600" i="1" dirty="0">
                <a:solidFill>
                  <a:srgbClr val="CC99FF"/>
                </a:solidFill>
                <a:latin typeface="Arial"/>
                <a:cs typeface="Arial"/>
              </a:rPr>
              <a:t>Destination Sequenced Distance Vector Routing(DSDV)</a:t>
            </a:r>
          </a:p>
          <a:p>
            <a:pPr lvl="2">
              <a:lnSpc>
                <a:spcPct val="90000"/>
              </a:lnSpc>
              <a:spcBef>
                <a:spcPct val="10000"/>
              </a:spcBef>
            </a:pPr>
            <a:r>
              <a:rPr lang="en-US" altLang="ko-KR" sz="1600" i="1" dirty="0" err="1">
                <a:solidFill>
                  <a:srgbClr val="CC99FF"/>
                </a:solidFill>
                <a:latin typeface="Arial"/>
                <a:cs typeface="Arial"/>
              </a:rPr>
              <a:t>Clusterhead</a:t>
            </a:r>
            <a:r>
              <a:rPr lang="en-US" altLang="ko-KR" sz="1600" i="1" dirty="0">
                <a:solidFill>
                  <a:srgbClr val="CC99FF"/>
                </a:solidFill>
                <a:latin typeface="Arial"/>
                <a:cs typeface="Arial"/>
              </a:rPr>
              <a:t> Gateway Switch Routing(CGSR</a:t>
            </a:r>
            <a:r>
              <a:rPr lang="en-US" altLang="ko-KR" sz="1600" i="1" dirty="0" smtClean="0">
                <a:solidFill>
                  <a:srgbClr val="CC99FF"/>
                </a:solidFill>
                <a:latin typeface="Arial"/>
                <a:cs typeface="Arial"/>
              </a:rPr>
              <a:t>)</a:t>
            </a:r>
          </a:p>
          <a:p>
            <a:pPr lvl="2">
              <a:lnSpc>
                <a:spcPct val="90000"/>
              </a:lnSpc>
              <a:spcBef>
                <a:spcPct val="10000"/>
              </a:spcBef>
            </a:pPr>
            <a:endParaRPr lang="en-US" altLang="ko-KR" sz="1600" i="1" dirty="0">
              <a:solidFill>
                <a:srgbClr val="CC99FF"/>
              </a:solidFill>
              <a:latin typeface="Arial"/>
              <a:cs typeface="Arial"/>
            </a:endParaRP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altLang="ko-KR" sz="2400" dirty="0">
                <a:latin typeface="Arial"/>
                <a:cs typeface="Arial"/>
              </a:rPr>
              <a:t>Reactive protocols</a:t>
            </a:r>
          </a:p>
          <a:p>
            <a:pPr lvl="1">
              <a:lnSpc>
                <a:spcPct val="90000"/>
              </a:lnSpc>
              <a:spcBef>
                <a:spcPct val="10000"/>
              </a:spcBef>
            </a:pPr>
            <a:r>
              <a:rPr lang="en-US" altLang="ko-KR" sz="2000" dirty="0">
                <a:latin typeface="Arial"/>
                <a:cs typeface="Arial"/>
              </a:rPr>
              <a:t>Establish routes only if needed</a:t>
            </a:r>
          </a:p>
          <a:p>
            <a:pPr lvl="1">
              <a:lnSpc>
                <a:spcPct val="90000"/>
              </a:lnSpc>
              <a:spcBef>
                <a:spcPct val="10000"/>
              </a:spcBef>
            </a:pPr>
            <a:r>
              <a:rPr lang="en-US" altLang="ko-KR" sz="2000" dirty="0">
                <a:latin typeface="Arial"/>
                <a:cs typeface="Arial"/>
              </a:rPr>
              <a:t>Less routing overhead, but higher latency in establishing the path</a:t>
            </a:r>
          </a:p>
          <a:p>
            <a:pPr lvl="1">
              <a:lnSpc>
                <a:spcPct val="90000"/>
              </a:lnSpc>
              <a:spcBef>
                <a:spcPct val="10000"/>
              </a:spcBef>
            </a:pPr>
            <a:r>
              <a:rPr lang="en-US" altLang="ko-KR" sz="2000" i="1" dirty="0">
                <a:solidFill>
                  <a:srgbClr val="CC99FF"/>
                </a:solidFill>
                <a:latin typeface="Arial"/>
                <a:cs typeface="Arial"/>
              </a:rPr>
              <a:t>Source-initiated on-demand</a:t>
            </a:r>
          </a:p>
          <a:p>
            <a:pPr lvl="2">
              <a:lnSpc>
                <a:spcPct val="90000"/>
              </a:lnSpc>
              <a:spcBef>
                <a:spcPct val="10000"/>
              </a:spcBef>
            </a:pPr>
            <a:r>
              <a:rPr lang="en-US" altLang="ko-KR" sz="1600" i="1" dirty="0">
                <a:solidFill>
                  <a:srgbClr val="CC99FF"/>
                </a:solidFill>
                <a:latin typeface="Arial"/>
                <a:cs typeface="Arial"/>
              </a:rPr>
              <a:t>AODV, DSR, LMR, TORA, ABR, </a:t>
            </a:r>
            <a:r>
              <a:rPr lang="en-US" altLang="ko-KR" sz="1600" i="1" dirty="0" smtClean="0">
                <a:solidFill>
                  <a:srgbClr val="CC99FF"/>
                </a:solidFill>
                <a:latin typeface="Arial"/>
                <a:cs typeface="Arial"/>
              </a:rPr>
              <a:t>SSR</a:t>
            </a:r>
          </a:p>
          <a:p>
            <a:pPr lvl="2">
              <a:lnSpc>
                <a:spcPct val="90000"/>
              </a:lnSpc>
              <a:spcBef>
                <a:spcPct val="10000"/>
              </a:spcBef>
            </a:pPr>
            <a:endParaRPr lang="en-US" altLang="ko-KR" sz="1600" i="1" dirty="0">
              <a:solidFill>
                <a:srgbClr val="CC99FF"/>
              </a:solidFill>
              <a:latin typeface="Arial"/>
              <a:cs typeface="Arial"/>
            </a:endParaRP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altLang="ko-KR" sz="2400" dirty="0">
                <a:latin typeface="Arial"/>
                <a:cs typeface="Arial"/>
              </a:rPr>
              <a:t>Hybrid protocols</a:t>
            </a:r>
          </a:p>
          <a:p>
            <a:pPr lvl="1">
              <a:lnSpc>
                <a:spcPct val="90000"/>
              </a:lnSpc>
              <a:spcBef>
                <a:spcPct val="10000"/>
              </a:spcBef>
            </a:pPr>
            <a:r>
              <a:rPr lang="en-US" altLang="ko-KR" sz="2000" dirty="0">
                <a:latin typeface="Arial"/>
                <a:cs typeface="Arial"/>
              </a:rPr>
              <a:t>Proactive within a restricted geographic area, reactive if a packet must traverse several of these areas</a:t>
            </a:r>
          </a:p>
          <a:p>
            <a:pPr lvl="1">
              <a:lnSpc>
                <a:spcPct val="90000"/>
              </a:lnSpc>
              <a:spcBef>
                <a:spcPct val="10000"/>
              </a:spcBef>
            </a:pPr>
            <a:r>
              <a:rPr lang="en-US" altLang="ko-KR" sz="2000" i="1" dirty="0">
                <a:solidFill>
                  <a:srgbClr val="CC99FF"/>
                </a:solidFill>
                <a:latin typeface="Arial"/>
                <a:cs typeface="Arial"/>
              </a:rPr>
              <a:t>ZRP, LANMAR</a:t>
            </a:r>
          </a:p>
        </p:txBody>
      </p:sp>
    </p:spTree>
    <p:extLst>
      <p:ext uri="{BB962C8B-B14F-4D97-AF65-F5344CB8AC3E}">
        <p14:creationId xmlns:p14="http://schemas.microsoft.com/office/powerpoint/2010/main" val="15314192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FA383BD0-FCFF-40DB-BB61-8FFC956CE7FE}" type="slidenum">
              <a:rPr lang="en-US" altLang="ko-KR">
                <a:latin typeface="Arial"/>
                <a:cs typeface="Arial"/>
              </a:rPr>
              <a:pPr/>
              <a:t>30</a:t>
            </a:fld>
            <a:endParaRPr lang="en-US" altLang="ko-KR" sz="1000">
              <a:latin typeface="Arial"/>
              <a:cs typeface="Arial"/>
            </a:endParaRPr>
          </a:p>
        </p:txBody>
      </p:sp>
      <p:sp>
        <p:nvSpPr>
          <p:cNvPr id="130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 smtClean="0">
                <a:latin typeface="Arial"/>
                <a:cs typeface="Arial"/>
              </a:rPr>
              <a:t>VANET</a:t>
            </a:r>
            <a:endParaRPr lang="en-US" altLang="ko-KR" sz="4400" dirty="0">
              <a:latin typeface="Arial"/>
              <a:cs typeface="Arial"/>
            </a:endParaRPr>
          </a:p>
        </p:txBody>
      </p:sp>
      <p:sp>
        <p:nvSpPr>
          <p:cNvPr id="130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95400"/>
            <a:ext cx="8439150" cy="4870450"/>
          </a:xfrm>
        </p:spPr>
        <p:txBody>
          <a:bodyPr/>
          <a:lstStyle/>
          <a:p>
            <a:r>
              <a:rPr lang="en-US" altLang="ko-KR" dirty="0">
                <a:latin typeface="Arial"/>
                <a:cs typeface="Arial"/>
              </a:rPr>
              <a:t>Vehicular Ad hoc </a:t>
            </a:r>
            <a:r>
              <a:rPr lang="en-US" altLang="ko-KR" dirty="0" err="1">
                <a:latin typeface="Arial"/>
                <a:cs typeface="Arial"/>
              </a:rPr>
              <a:t>NETwork</a:t>
            </a:r>
            <a:endParaRPr lang="en-US" altLang="ko-KR" dirty="0">
              <a:latin typeface="Arial"/>
              <a:cs typeface="Arial"/>
            </a:endParaRPr>
          </a:p>
          <a:p>
            <a:pPr lvl="1"/>
            <a:r>
              <a:rPr lang="en-US" altLang="ko-KR" dirty="0" smtClean="0">
                <a:latin typeface="Arial"/>
                <a:cs typeface="Arial"/>
              </a:rPr>
              <a:t>Compared to MANET</a:t>
            </a:r>
          </a:p>
          <a:p>
            <a:pPr lvl="2"/>
            <a:r>
              <a:rPr lang="en-US" altLang="ko-KR" dirty="0">
                <a:latin typeface="Arial"/>
                <a:cs typeface="Arial"/>
              </a:rPr>
              <a:t>M</a:t>
            </a:r>
            <a:r>
              <a:rPr lang="en-US" altLang="ko-KR" dirty="0" smtClean="0">
                <a:latin typeface="Arial"/>
                <a:cs typeface="Arial"/>
              </a:rPr>
              <a:t>ove </a:t>
            </a:r>
            <a:r>
              <a:rPr lang="en-US" altLang="ko-KR" dirty="0">
                <a:latin typeface="Arial"/>
                <a:cs typeface="Arial"/>
              </a:rPr>
              <a:t>at higher speeds (0-40 m/s)</a:t>
            </a:r>
          </a:p>
          <a:p>
            <a:pPr lvl="2"/>
            <a:r>
              <a:rPr lang="en-US" altLang="ko-KR" dirty="0" smtClean="0">
                <a:latin typeface="Arial"/>
                <a:cs typeface="Arial"/>
              </a:rPr>
              <a:t>No </a:t>
            </a:r>
            <a:r>
              <a:rPr lang="en-US" altLang="ko-KR" dirty="0">
                <a:latin typeface="Arial"/>
                <a:cs typeface="Arial"/>
              </a:rPr>
              <a:t>battery and storage constraints </a:t>
            </a:r>
          </a:p>
          <a:p>
            <a:pPr marL="914400" lvl="2" indent="0">
              <a:buNone/>
            </a:pPr>
            <a:endParaRPr lang="en-US" altLang="ko-KR" dirty="0" smtClean="0">
              <a:latin typeface="Arial"/>
              <a:cs typeface="Arial"/>
            </a:endParaRPr>
          </a:p>
          <a:p>
            <a:r>
              <a:rPr lang="en-US" altLang="ko-KR" dirty="0" smtClean="0">
                <a:latin typeface="Arial"/>
                <a:cs typeface="Arial"/>
              </a:rPr>
              <a:t>Opportunistic connectivity</a:t>
            </a:r>
            <a:endParaRPr lang="en-US" altLang="ko-KR" dirty="0">
              <a:latin typeface="Arial"/>
              <a:cs typeface="Arial"/>
            </a:endParaRPr>
          </a:p>
          <a:p>
            <a:pPr lvl="1"/>
            <a:r>
              <a:rPr lang="en-US" altLang="ko-KR" dirty="0" smtClean="0">
                <a:latin typeface="Arial"/>
                <a:cs typeface="Arial"/>
              </a:rPr>
              <a:t>Like mobile sensor network</a:t>
            </a:r>
            <a:endParaRPr lang="en-US" altLang="ko-KR" dirty="0">
              <a:latin typeface="Arial"/>
              <a:cs typeface="Arial"/>
            </a:endParaRPr>
          </a:p>
          <a:p>
            <a:pPr marL="914400" lvl="2" indent="0">
              <a:buNone/>
            </a:pPr>
            <a:r>
              <a:rPr lang="en-US" altLang="ko-KR" dirty="0" smtClean="0">
                <a:latin typeface="Arial"/>
                <a:cs typeface="Arial"/>
              </a:rPr>
              <a:t> </a:t>
            </a:r>
            <a:endParaRPr lang="en-US" altLang="ko-KR" dirty="0">
              <a:latin typeface="Arial"/>
              <a:cs typeface="Arial"/>
            </a:endParaRPr>
          </a:p>
          <a:p>
            <a:r>
              <a:rPr lang="en-US" altLang="ko-KR" dirty="0" smtClean="0">
                <a:latin typeface="Arial"/>
                <a:cs typeface="Arial"/>
              </a:rPr>
              <a:t>Opportunistic forwarding</a:t>
            </a:r>
            <a:endParaRPr lang="en-US" altLang="ko-KR" dirty="0">
              <a:latin typeface="Arial"/>
              <a:cs typeface="Arial"/>
            </a:endParaRPr>
          </a:p>
          <a:p>
            <a:pPr lvl="1"/>
            <a:r>
              <a:rPr lang="en-US" altLang="ko-KR" dirty="0" smtClean="0">
                <a:latin typeface="Arial"/>
                <a:cs typeface="Arial"/>
              </a:rPr>
              <a:t>DTN</a:t>
            </a:r>
            <a:endParaRPr lang="en-US" altLang="ko-KR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334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FA383BD0-FCFF-40DB-BB61-8FFC956CE7FE}" type="slidenum">
              <a:rPr lang="en-US" altLang="ko-KR">
                <a:latin typeface="Arial"/>
                <a:cs typeface="Arial"/>
              </a:rPr>
              <a:pPr/>
              <a:t>31</a:t>
            </a:fld>
            <a:endParaRPr lang="en-US" altLang="ko-KR" sz="1000">
              <a:latin typeface="Arial"/>
              <a:cs typeface="Arial"/>
            </a:endParaRPr>
          </a:p>
        </p:txBody>
      </p:sp>
      <p:sp>
        <p:nvSpPr>
          <p:cNvPr id="130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 smtClean="0">
                <a:latin typeface="Arial"/>
                <a:cs typeface="Arial"/>
              </a:rPr>
              <a:t>VANET</a:t>
            </a:r>
            <a:endParaRPr lang="en-US" altLang="ko-KR" sz="4400" dirty="0">
              <a:latin typeface="Arial"/>
              <a:cs typeface="Arial"/>
            </a:endParaRPr>
          </a:p>
        </p:txBody>
      </p:sp>
      <p:sp>
        <p:nvSpPr>
          <p:cNvPr id="130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95400"/>
            <a:ext cx="8712646" cy="4870450"/>
          </a:xfrm>
        </p:spPr>
        <p:txBody>
          <a:bodyPr/>
          <a:lstStyle/>
          <a:p>
            <a:r>
              <a:rPr lang="en-US" altLang="ko-KR" dirty="0">
                <a:latin typeface="Arial"/>
                <a:cs typeface="Arial"/>
              </a:rPr>
              <a:t>Centralized V2I/I2V communications </a:t>
            </a:r>
          </a:p>
          <a:p>
            <a:pPr lvl="1"/>
            <a:r>
              <a:rPr lang="en-US" altLang="ko-KR" dirty="0">
                <a:latin typeface="Arial"/>
                <a:cs typeface="Arial"/>
              </a:rPr>
              <a:t>Wi-MAX</a:t>
            </a:r>
          </a:p>
          <a:p>
            <a:pPr lvl="1"/>
            <a:r>
              <a:rPr lang="en-US" altLang="ko-KR" dirty="0">
                <a:latin typeface="Arial"/>
                <a:cs typeface="Arial"/>
              </a:rPr>
              <a:t>Long Term Evolution (LTE)</a:t>
            </a:r>
          </a:p>
          <a:p>
            <a:pPr marL="914400" lvl="2" indent="0">
              <a:buNone/>
            </a:pPr>
            <a:endParaRPr lang="en-US" altLang="ko-KR" dirty="0" smtClean="0">
              <a:latin typeface="Arial"/>
              <a:cs typeface="Arial"/>
            </a:endParaRPr>
          </a:p>
          <a:p>
            <a:r>
              <a:rPr lang="en-US" altLang="ko-KR" dirty="0">
                <a:latin typeface="Arial"/>
                <a:cs typeface="Arial"/>
              </a:rPr>
              <a:t>Ad hoc V2V and centralized </a:t>
            </a:r>
            <a:r>
              <a:rPr lang="en-US" altLang="ko-KR" dirty="0" smtClean="0">
                <a:latin typeface="Arial"/>
                <a:cs typeface="Arial"/>
              </a:rPr>
              <a:t>V2I/I2V communications </a:t>
            </a:r>
            <a:endParaRPr lang="en-US" altLang="ko-KR" dirty="0">
              <a:latin typeface="Arial"/>
              <a:cs typeface="Arial"/>
            </a:endParaRPr>
          </a:p>
          <a:p>
            <a:pPr lvl="1"/>
            <a:r>
              <a:rPr lang="en-US" altLang="ko-KR" dirty="0">
                <a:latin typeface="Arial"/>
                <a:cs typeface="Arial"/>
              </a:rPr>
              <a:t>IEEE 802.11</a:t>
            </a:r>
          </a:p>
          <a:p>
            <a:pPr lvl="1"/>
            <a:r>
              <a:rPr lang="en-US" altLang="ko-KR" dirty="0">
                <a:latin typeface="Arial"/>
                <a:cs typeface="Arial"/>
              </a:rPr>
              <a:t>IEEE 802.11p</a:t>
            </a:r>
          </a:p>
          <a:p>
            <a:pPr marL="914400" lvl="2" indent="0">
              <a:buNone/>
            </a:pPr>
            <a:r>
              <a:rPr lang="en-US" altLang="ko-KR" dirty="0" smtClean="0">
                <a:latin typeface="Arial"/>
                <a:cs typeface="Arial"/>
              </a:rPr>
              <a:t> </a:t>
            </a:r>
            <a:endParaRPr lang="en-US" altLang="ko-KR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298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FA383BD0-FCFF-40DB-BB61-8FFC956CE7FE}" type="slidenum">
              <a:rPr lang="en-US" altLang="ko-KR">
                <a:latin typeface="Arial"/>
                <a:cs typeface="Arial"/>
              </a:rPr>
              <a:pPr/>
              <a:t>32</a:t>
            </a:fld>
            <a:endParaRPr lang="en-US" altLang="ko-KR" sz="1000">
              <a:latin typeface="Arial"/>
              <a:cs typeface="Arial"/>
            </a:endParaRPr>
          </a:p>
        </p:txBody>
      </p:sp>
      <p:sp>
        <p:nvSpPr>
          <p:cNvPr id="130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 smtClean="0">
                <a:latin typeface="Arial"/>
                <a:cs typeface="Arial"/>
              </a:rPr>
              <a:t>VANET</a:t>
            </a:r>
            <a:endParaRPr lang="en-US" altLang="ko-KR" sz="4400" dirty="0">
              <a:latin typeface="Arial"/>
              <a:cs typeface="Arial"/>
            </a:endParaRPr>
          </a:p>
        </p:txBody>
      </p:sp>
      <p:sp>
        <p:nvSpPr>
          <p:cNvPr id="130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5877272"/>
            <a:ext cx="8439150" cy="360040"/>
          </a:xfrm>
        </p:spPr>
        <p:txBody>
          <a:bodyPr/>
          <a:lstStyle/>
          <a:p>
            <a:r>
              <a:rPr lang="en-US" altLang="ko-KR" sz="1400" dirty="0" smtClean="0">
                <a:latin typeface="Arial"/>
                <a:cs typeface="Arial"/>
              </a:rPr>
              <a:t>Kevin </a:t>
            </a:r>
            <a:r>
              <a:rPr lang="en-US" altLang="ko-KR" sz="1400" dirty="0">
                <a:latin typeface="Arial"/>
                <a:cs typeface="Arial"/>
              </a:rPr>
              <a:t>C. </a:t>
            </a:r>
            <a:r>
              <a:rPr lang="en-US" altLang="ko-KR" sz="1400" dirty="0" smtClean="0">
                <a:latin typeface="Arial"/>
                <a:cs typeface="Arial"/>
              </a:rPr>
              <a:t>Lee et al</a:t>
            </a:r>
            <a:r>
              <a:rPr lang="en-US" altLang="ko-KR" sz="1400" dirty="0">
                <a:latin typeface="Arial"/>
                <a:cs typeface="Arial"/>
              </a:rPr>
              <a:t>., “Survey of Routing Protocols </a:t>
            </a:r>
            <a:r>
              <a:rPr lang="en-US" altLang="ko-KR" sz="1400" dirty="0" smtClean="0">
                <a:latin typeface="Arial"/>
                <a:cs typeface="Arial"/>
              </a:rPr>
              <a:t>in Vehicular </a:t>
            </a:r>
            <a:r>
              <a:rPr lang="en-US" altLang="ko-KR" sz="1400" dirty="0">
                <a:latin typeface="Arial"/>
                <a:cs typeface="Arial"/>
              </a:rPr>
              <a:t>Ad Hoc </a:t>
            </a:r>
            <a:r>
              <a:rPr lang="en-US" altLang="ko-KR" sz="1400" dirty="0" smtClean="0">
                <a:latin typeface="Arial"/>
                <a:cs typeface="Arial"/>
              </a:rPr>
              <a:t>Networks” 2012</a:t>
            </a:r>
            <a:endParaRPr lang="en-US" altLang="ko-KR" sz="1400" dirty="0">
              <a:latin typeface="Arial"/>
              <a:cs typeface="Arial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68760"/>
            <a:ext cx="7562388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266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FA383BD0-FCFF-40DB-BB61-8FFC956CE7FE}" type="slidenum">
              <a:rPr lang="en-US" altLang="ko-KR">
                <a:latin typeface="Arial"/>
                <a:cs typeface="Arial"/>
              </a:rPr>
              <a:pPr/>
              <a:t>33</a:t>
            </a:fld>
            <a:endParaRPr lang="en-US" altLang="ko-KR" sz="1000">
              <a:latin typeface="Arial"/>
              <a:cs typeface="Arial"/>
            </a:endParaRPr>
          </a:p>
        </p:txBody>
      </p:sp>
      <p:sp>
        <p:nvSpPr>
          <p:cNvPr id="130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 smtClean="0">
                <a:latin typeface="Arial"/>
                <a:cs typeface="Arial"/>
              </a:rPr>
              <a:t>VANET</a:t>
            </a:r>
            <a:endParaRPr lang="en-US" altLang="ko-KR" sz="4400" dirty="0">
              <a:latin typeface="Arial"/>
              <a:cs typeface="Arial"/>
            </a:endParaRPr>
          </a:p>
        </p:txBody>
      </p:sp>
      <p:sp>
        <p:nvSpPr>
          <p:cNvPr id="130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6021288"/>
            <a:ext cx="8439150" cy="360040"/>
          </a:xfrm>
        </p:spPr>
        <p:txBody>
          <a:bodyPr/>
          <a:lstStyle/>
          <a:p>
            <a:r>
              <a:rPr lang="en-US" altLang="ko-KR" sz="1400" dirty="0" err="1" smtClean="0">
                <a:latin typeface="Arial"/>
                <a:cs typeface="Arial"/>
              </a:rPr>
              <a:t>BaraaT.Sharef</a:t>
            </a:r>
            <a:r>
              <a:rPr lang="en-US" altLang="ko-KR" sz="1400" dirty="0" smtClean="0">
                <a:latin typeface="Arial"/>
                <a:cs typeface="Arial"/>
              </a:rPr>
              <a:t> et al</a:t>
            </a:r>
            <a:r>
              <a:rPr lang="en-US" altLang="ko-KR" sz="1400" dirty="0">
                <a:latin typeface="Arial"/>
                <a:cs typeface="Arial"/>
              </a:rPr>
              <a:t>., “Vehicular </a:t>
            </a:r>
            <a:r>
              <a:rPr lang="en-US" altLang="ko-KR" sz="1400" dirty="0" smtClean="0">
                <a:latin typeface="Arial"/>
                <a:cs typeface="Arial"/>
              </a:rPr>
              <a:t>communication ad hoc routing protocols: A survey</a:t>
            </a:r>
            <a:r>
              <a:rPr lang="en-US" altLang="ko-KR" sz="1400" dirty="0">
                <a:latin typeface="Arial"/>
                <a:cs typeface="Arial"/>
              </a:rPr>
              <a:t>” </a:t>
            </a:r>
            <a:r>
              <a:rPr lang="en-US" altLang="ko-KR" sz="1400" dirty="0" smtClean="0">
                <a:latin typeface="Arial"/>
                <a:cs typeface="Arial"/>
              </a:rPr>
              <a:t>2014</a:t>
            </a:r>
            <a:endParaRPr lang="en-US" altLang="ko-KR" sz="1400" dirty="0">
              <a:latin typeface="Arial"/>
              <a:cs typeface="Arial"/>
            </a:endParaRP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74" y="1196752"/>
            <a:ext cx="8527008" cy="4847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101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FA383BD0-FCFF-40DB-BB61-8FFC956CE7FE}" type="slidenum">
              <a:rPr lang="en-US" altLang="ko-KR">
                <a:latin typeface="Arial"/>
                <a:cs typeface="Arial"/>
              </a:rPr>
              <a:pPr/>
              <a:t>34</a:t>
            </a:fld>
            <a:endParaRPr lang="en-US" altLang="ko-KR" sz="1000">
              <a:latin typeface="Arial"/>
              <a:cs typeface="Arial"/>
            </a:endParaRPr>
          </a:p>
        </p:txBody>
      </p:sp>
      <p:sp>
        <p:nvSpPr>
          <p:cNvPr id="130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 smtClean="0">
                <a:latin typeface="Arial"/>
                <a:cs typeface="Arial"/>
              </a:rPr>
              <a:t>VANET vs. MANET</a:t>
            </a:r>
            <a:endParaRPr lang="en-US" altLang="ko-KR" sz="4400" dirty="0">
              <a:latin typeface="Arial"/>
              <a:cs typeface="Arial"/>
            </a:endParaRPr>
          </a:p>
        </p:txBody>
      </p:sp>
      <p:sp>
        <p:nvSpPr>
          <p:cNvPr id="130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6021288"/>
            <a:ext cx="8439150" cy="360040"/>
          </a:xfrm>
        </p:spPr>
        <p:txBody>
          <a:bodyPr/>
          <a:lstStyle/>
          <a:p>
            <a:r>
              <a:rPr lang="en-US" altLang="ko-KR" sz="1400" dirty="0" err="1">
                <a:latin typeface="Arial"/>
                <a:cs typeface="Arial"/>
              </a:rPr>
              <a:t>BaraaT.Sharef</a:t>
            </a:r>
            <a:r>
              <a:rPr lang="en-US" altLang="ko-KR" sz="1400" dirty="0">
                <a:latin typeface="Arial"/>
                <a:cs typeface="Arial"/>
              </a:rPr>
              <a:t> et al., “Vehicular communication ad hoc routing protocols: A survey” 2014</a:t>
            </a:r>
            <a:endParaRPr lang="en-US" altLang="ko-KR" sz="1400" dirty="0">
              <a:latin typeface="Arial"/>
              <a:cs typeface="Arial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268760"/>
            <a:ext cx="6931506" cy="4721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414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FA383BD0-FCFF-40DB-BB61-8FFC956CE7FE}" type="slidenum">
              <a:rPr lang="en-US" altLang="ko-KR">
                <a:latin typeface="Arial"/>
                <a:cs typeface="Arial"/>
              </a:rPr>
              <a:pPr/>
              <a:t>35</a:t>
            </a:fld>
            <a:endParaRPr lang="en-US" altLang="ko-KR" sz="1000">
              <a:latin typeface="Arial"/>
              <a:cs typeface="Arial"/>
            </a:endParaRPr>
          </a:p>
        </p:txBody>
      </p:sp>
      <p:sp>
        <p:nvSpPr>
          <p:cNvPr id="130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 smtClean="0">
                <a:latin typeface="Arial"/>
                <a:cs typeface="Arial"/>
              </a:rPr>
              <a:t>VANET</a:t>
            </a:r>
            <a:endParaRPr lang="en-US" altLang="ko-KR" sz="4400" dirty="0">
              <a:latin typeface="Arial"/>
              <a:cs typeface="Arial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82" y="1268760"/>
            <a:ext cx="7516227" cy="4859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293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FA383BD0-FCFF-40DB-BB61-8FFC956CE7FE}" type="slidenum">
              <a:rPr lang="en-US" altLang="ko-KR">
                <a:latin typeface="Arial"/>
                <a:cs typeface="Arial"/>
              </a:rPr>
              <a:pPr/>
              <a:t>36</a:t>
            </a:fld>
            <a:endParaRPr lang="en-US" altLang="ko-KR" sz="1000">
              <a:latin typeface="Arial"/>
              <a:cs typeface="Arial"/>
            </a:endParaRPr>
          </a:p>
        </p:txBody>
      </p:sp>
      <p:sp>
        <p:nvSpPr>
          <p:cNvPr id="130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 smtClean="0">
                <a:latin typeface="Arial"/>
                <a:cs typeface="Arial"/>
              </a:rPr>
              <a:t>VANET</a:t>
            </a:r>
            <a:endParaRPr lang="en-US" altLang="ko-KR" sz="4400" dirty="0">
              <a:latin typeface="Arial"/>
              <a:cs typeface="Arial"/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188640"/>
            <a:ext cx="5350644" cy="6193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426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FA383BD0-FCFF-40DB-BB61-8FFC956CE7FE}" type="slidenum">
              <a:rPr lang="en-US" altLang="ko-KR">
                <a:latin typeface="Arial"/>
                <a:cs typeface="Arial"/>
              </a:rPr>
              <a:pPr/>
              <a:t>37</a:t>
            </a:fld>
            <a:endParaRPr lang="en-US" altLang="ko-KR" sz="1000">
              <a:latin typeface="Arial"/>
              <a:cs typeface="Arial"/>
            </a:endParaRPr>
          </a:p>
        </p:txBody>
      </p:sp>
      <p:sp>
        <p:nvSpPr>
          <p:cNvPr id="130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 smtClean="0">
                <a:latin typeface="Arial"/>
                <a:cs typeface="Arial"/>
              </a:rPr>
              <a:t>VANET</a:t>
            </a:r>
            <a:endParaRPr lang="en-US" altLang="ko-KR" sz="4400" dirty="0">
              <a:latin typeface="Arial"/>
              <a:cs typeface="Arial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412776"/>
            <a:ext cx="5664200" cy="484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66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FA383BD0-FCFF-40DB-BB61-8FFC956CE7FE}" type="slidenum">
              <a:rPr lang="en-US" altLang="ko-KR">
                <a:latin typeface="Arial"/>
                <a:cs typeface="Arial"/>
              </a:rPr>
              <a:pPr/>
              <a:t>38</a:t>
            </a:fld>
            <a:endParaRPr lang="en-US" altLang="ko-KR" sz="1000">
              <a:latin typeface="Arial"/>
              <a:cs typeface="Arial"/>
            </a:endParaRPr>
          </a:p>
        </p:txBody>
      </p:sp>
      <p:sp>
        <p:nvSpPr>
          <p:cNvPr id="130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 smtClean="0">
                <a:latin typeface="Arial"/>
                <a:cs typeface="Arial"/>
              </a:rPr>
              <a:t>WAVE </a:t>
            </a:r>
            <a:endParaRPr lang="en-US" altLang="ko-KR" sz="4400" dirty="0">
              <a:latin typeface="Arial"/>
              <a:cs typeface="Arial"/>
            </a:endParaRP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" y="2276872"/>
            <a:ext cx="8658225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443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2AA50873-D890-419B-83A2-B3F0C9AA90E2}" type="slidenum">
              <a:rPr lang="en-US" altLang="ko-KR">
                <a:latin typeface="Arial"/>
                <a:cs typeface="Arial"/>
              </a:rPr>
              <a:pPr/>
              <a:t>4</a:t>
            </a:fld>
            <a:endParaRPr lang="en-US" altLang="ko-KR" sz="1000">
              <a:latin typeface="Arial"/>
              <a:cs typeface="Arial"/>
            </a:endParaRPr>
          </a:p>
        </p:txBody>
      </p:sp>
      <p:sp>
        <p:nvSpPr>
          <p:cNvPr id="130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800" dirty="0">
                <a:latin typeface="Arial"/>
                <a:cs typeface="Arial"/>
              </a:rPr>
              <a:t>Trade-Off</a:t>
            </a:r>
          </a:p>
        </p:txBody>
      </p:sp>
      <p:sp>
        <p:nvSpPr>
          <p:cNvPr id="130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84963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400" dirty="0">
                <a:latin typeface="Arial"/>
                <a:cs typeface="Arial"/>
              </a:rPr>
              <a:t>Latency of route discovery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>
                <a:latin typeface="Arial"/>
                <a:cs typeface="Arial"/>
              </a:rPr>
              <a:t>Proactive protocols</a:t>
            </a:r>
            <a:r>
              <a:rPr lang="en-US" altLang="ko-KR" sz="2000" dirty="0" smtClean="0">
                <a:latin typeface="Arial"/>
                <a:cs typeface="Arial"/>
              </a:rPr>
              <a:t>: </a:t>
            </a:r>
            <a:r>
              <a:rPr lang="en-US" altLang="ko-KR" sz="2000" dirty="0" smtClean="0">
                <a:solidFill>
                  <a:srgbClr val="0066FF"/>
                </a:solidFill>
                <a:latin typeface="Arial"/>
                <a:cs typeface="Arial"/>
              </a:rPr>
              <a:t>Little </a:t>
            </a:r>
            <a:r>
              <a:rPr lang="en-US" altLang="ko-KR" sz="2000" dirty="0">
                <a:solidFill>
                  <a:srgbClr val="0066FF"/>
                </a:solidFill>
                <a:latin typeface="Arial"/>
                <a:cs typeface="Arial"/>
              </a:rPr>
              <a:t>or no delay for route determination</a:t>
            </a:r>
          </a:p>
          <a:p>
            <a:pPr lvl="2">
              <a:lnSpc>
                <a:spcPct val="90000"/>
              </a:lnSpc>
            </a:pPr>
            <a:r>
              <a:rPr lang="en-US" altLang="ko-KR" sz="1600" dirty="0">
                <a:latin typeface="Arial"/>
                <a:cs typeface="Arial"/>
              </a:rPr>
              <a:t>since routes are maintained at all times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>
                <a:latin typeface="Arial"/>
                <a:cs typeface="Arial"/>
              </a:rPr>
              <a:t>Reactive protocols: </a:t>
            </a:r>
            <a:r>
              <a:rPr lang="en-US" altLang="ko-KR" sz="2000" dirty="0">
                <a:solidFill>
                  <a:srgbClr val="0066FF"/>
                </a:solidFill>
                <a:latin typeface="Arial"/>
                <a:cs typeface="Arial"/>
              </a:rPr>
              <a:t>Significant delay in route determination</a:t>
            </a:r>
          </a:p>
          <a:p>
            <a:pPr lvl="2">
              <a:lnSpc>
                <a:spcPct val="90000"/>
              </a:lnSpc>
            </a:pPr>
            <a:r>
              <a:rPr lang="en-US" altLang="ko-KR" sz="1600" dirty="0">
                <a:latin typeface="Arial"/>
                <a:cs typeface="Arial"/>
              </a:rPr>
              <a:t>Employ flooding (global search)</a:t>
            </a:r>
          </a:p>
          <a:p>
            <a:pPr lvl="2">
              <a:lnSpc>
                <a:spcPct val="90000"/>
              </a:lnSpc>
            </a:pPr>
            <a:r>
              <a:rPr lang="en-US" altLang="ko-KR" sz="1600" dirty="0">
                <a:latin typeface="Arial"/>
                <a:cs typeface="Arial"/>
              </a:rPr>
              <a:t>Control traffic may be </a:t>
            </a:r>
            <a:r>
              <a:rPr lang="en-US" altLang="ko-KR" sz="1600" dirty="0" err="1">
                <a:latin typeface="Arial"/>
                <a:cs typeface="Arial"/>
              </a:rPr>
              <a:t>bursty</a:t>
            </a:r>
            <a:r>
              <a:rPr lang="en-US" altLang="ko-KR" sz="1600" dirty="0">
                <a:latin typeface="Arial"/>
                <a:cs typeface="Arial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ko-KR" sz="2400" dirty="0">
                <a:latin typeface="Arial"/>
                <a:cs typeface="Arial"/>
              </a:rPr>
              <a:t>Overhead of route discovery/maintenance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>
                <a:latin typeface="Arial"/>
                <a:cs typeface="Arial"/>
              </a:rPr>
              <a:t>Proactive protocols: </a:t>
            </a:r>
            <a:r>
              <a:rPr lang="en-US" altLang="ko-KR" sz="2000" dirty="0">
                <a:solidFill>
                  <a:srgbClr val="0066FF"/>
                </a:solidFill>
                <a:latin typeface="Arial"/>
                <a:cs typeface="Arial"/>
              </a:rPr>
              <a:t>Consume bandwidth to keep routes up-to-date</a:t>
            </a:r>
          </a:p>
          <a:p>
            <a:pPr lvl="2">
              <a:lnSpc>
                <a:spcPct val="90000"/>
              </a:lnSpc>
            </a:pPr>
            <a:r>
              <a:rPr lang="en-US" altLang="ko-KR" sz="1600" dirty="0">
                <a:latin typeface="Arial"/>
                <a:cs typeface="Arial"/>
              </a:rPr>
              <a:t>Maintain routes which may never be used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>
                <a:latin typeface="Arial"/>
                <a:cs typeface="Arial"/>
              </a:rPr>
              <a:t>Reactive protocols: </a:t>
            </a:r>
            <a:r>
              <a:rPr lang="en-US" altLang="ko-KR" sz="2000" dirty="0">
                <a:solidFill>
                  <a:srgbClr val="0066FF"/>
                </a:solidFill>
                <a:latin typeface="Arial"/>
                <a:cs typeface="Arial"/>
              </a:rPr>
              <a:t>Lower overhead since routes are determined on demand</a:t>
            </a:r>
          </a:p>
          <a:p>
            <a:pPr>
              <a:lnSpc>
                <a:spcPct val="90000"/>
              </a:lnSpc>
            </a:pPr>
            <a:r>
              <a:rPr lang="en-US" altLang="ko-KR" sz="2400" dirty="0">
                <a:latin typeface="Arial"/>
                <a:cs typeface="Arial"/>
              </a:rPr>
              <a:t>Which approach achieves a better trade-off depends on the traffic and mobility patterns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>
                <a:solidFill>
                  <a:srgbClr val="33CC33"/>
                </a:solidFill>
                <a:latin typeface="Arial"/>
                <a:cs typeface="Arial"/>
              </a:rPr>
              <a:t>Low traffic with high </a:t>
            </a:r>
            <a:r>
              <a:rPr lang="en-US" altLang="ko-KR" sz="2000" dirty="0">
                <a:solidFill>
                  <a:srgbClr val="FF0000"/>
                </a:solidFill>
                <a:latin typeface="Arial"/>
                <a:cs typeface="Arial"/>
              </a:rPr>
              <a:t>mobility</a:t>
            </a:r>
            <a:r>
              <a:rPr lang="en-US" altLang="ko-KR" sz="2000" dirty="0">
                <a:solidFill>
                  <a:srgbClr val="33CC33"/>
                </a:solidFill>
                <a:latin typeface="Arial"/>
                <a:cs typeface="Arial"/>
              </a:rPr>
              <a:t> : </a:t>
            </a:r>
            <a:r>
              <a:rPr lang="en-US" altLang="ko-KR" sz="2000" b="1" dirty="0" smtClean="0">
                <a:solidFill>
                  <a:srgbClr val="FF0000"/>
                </a:solidFill>
                <a:latin typeface="Arial"/>
                <a:cs typeface="Arial"/>
              </a:rPr>
              <a:t>Reactive</a:t>
            </a:r>
            <a:r>
              <a:rPr lang="ko-KR" altLang="en-US" sz="2000" b="1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Arial"/>
                <a:cs typeface="Arial"/>
              </a:rPr>
              <a:t>:</a:t>
            </a:r>
            <a:r>
              <a:rPr lang="ko-KR" altLang="en-US" sz="2000" b="1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Arial"/>
                <a:cs typeface="Arial"/>
              </a:rPr>
              <a:t>winner?</a:t>
            </a:r>
            <a:endParaRPr lang="en-US" altLang="ko-KR" sz="2000" b="1" dirty="0">
              <a:solidFill>
                <a:srgbClr val="FF0000"/>
              </a:solidFill>
              <a:latin typeface="Arial"/>
              <a:cs typeface="Arial"/>
            </a:endParaRPr>
          </a:p>
          <a:p>
            <a:pPr lvl="1">
              <a:lnSpc>
                <a:spcPct val="90000"/>
              </a:lnSpc>
            </a:pPr>
            <a:r>
              <a:rPr lang="en-US" altLang="ko-KR" sz="2000" dirty="0">
                <a:solidFill>
                  <a:srgbClr val="33CC33"/>
                </a:solidFill>
                <a:latin typeface="Arial"/>
                <a:cs typeface="Arial"/>
              </a:rPr>
              <a:t>High traffic with low mobility : Proactive</a:t>
            </a:r>
          </a:p>
        </p:txBody>
      </p:sp>
    </p:spTree>
    <p:extLst>
      <p:ext uri="{BB962C8B-B14F-4D97-AF65-F5344CB8AC3E}">
        <p14:creationId xmlns:p14="http://schemas.microsoft.com/office/powerpoint/2010/main" val="1224866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E6B27577-E973-48EA-BFC6-96223850B5DA}" type="slidenum">
              <a:rPr lang="en-US" altLang="ko-KR">
                <a:latin typeface="Arial"/>
                <a:cs typeface="Arial"/>
              </a:rPr>
              <a:pPr/>
              <a:t>5</a:t>
            </a:fld>
            <a:endParaRPr lang="en-US" altLang="ko-KR" sz="1000">
              <a:latin typeface="Arial"/>
              <a:cs typeface="Arial"/>
            </a:endParaRPr>
          </a:p>
        </p:txBody>
      </p:sp>
      <p:sp>
        <p:nvSpPr>
          <p:cNvPr id="130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>
                <a:latin typeface="Arial"/>
                <a:cs typeface="Arial"/>
              </a:rPr>
              <a:t>Ad hoc routing protocols</a:t>
            </a:r>
          </a:p>
        </p:txBody>
      </p:sp>
      <p:grpSp>
        <p:nvGrpSpPr>
          <p:cNvPr id="1301507" name="Group 3"/>
          <p:cNvGrpSpPr>
            <a:grpSpLocks/>
          </p:cNvGrpSpPr>
          <p:nvPr/>
        </p:nvGrpSpPr>
        <p:grpSpPr bwMode="auto">
          <a:xfrm>
            <a:off x="423863" y="1381125"/>
            <a:ext cx="5561012" cy="2024063"/>
            <a:chOff x="524" y="857"/>
            <a:chExt cx="5184" cy="1275"/>
          </a:xfrm>
        </p:grpSpPr>
        <p:sp>
          <p:nvSpPr>
            <p:cNvPr id="1301508" name="AutoShape 4"/>
            <p:cNvSpPr>
              <a:spLocks noChangeAspect="1" noChangeArrowheads="1" noTextEdit="1"/>
            </p:cNvSpPr>
            <p:nvPr/>
          </p:nvSpPr>
          <p:spPr bwMode="auto">
            <a:xfrm>
              <a:off x="524" y="857"/>
              <a:ext cx="5184" cy="1275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>
                <a:latin typeface="Arial"/>
                <a:cs typeface="Arial"/>
              </a:endParaRPr>
            </a:p>
          </p:txBody>
        </p:sp>
        <p:cxnSp>
          <p:nvCxnSpPr>
            <p:cNvPr id="1301509" name="_s25605"/>
            <p:cNvCxnSpPr>
              <a:cxnSpLocks noChangeShapeType="1"/>
              <a:stCxn id="1301531" idx="1"/>
              <a:endCxn id="1301523" idx="2"/>
            </p:cNvCxnSpPr>
            <p:nvPr/>
          </p:nvCxnSpPr>
          <p:spPr bwMode="auto">
            <a:xfrm rot="10800000" flipH="1">
              <a:off x="712" y="1661"/>
              <a:ext cx="387" cy="277"/>
            </a:xfrm>
            <a:prstGeom prst="bentConnector4">
              <a:avLst>
                <a:gd name="adj1" fmla="val 99481"/>
                <a:gd name="adj2" fmla="val 63431"/>
              </a:avLst>
            </a:prstGeom>
            <a:noFill/>
            <a:ln w="28575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1510" name="_s25606"/>
            <p:cNvCxnSpPr>
              <a:cxnSpLocks noChangeShapeType="1"/>
              <a:endCxn id="1301526" idx="2"/>
            </p:cNvCxnSpPr>
            <p:nvPr/>
          </p:nvCxnSpPr>
          <p:spPr bwMode="auto">
            <a:xfrm rot="16200000">
              <a:off x="4893" y="1698"/>
              <a:ext cx="301" cy="228"/>
            </a:xfrm>
            <a:prstGeom prst="bentConnector3">
              <a:avLst>
                <a:gd name="adj1" fmla="val 12370"/>
              </a:avLst>
            </a:prstGeom>
            <a:noFill/>
            <a:ln w="28575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1511" name="_s25607"/>
            <p:cNvCxnSpPr>
              <a:cxnSpLocks noChangeShapeType="1"/>
            </p:cNvCxnSpPr>
            <p:nvPr/>
          </p:nvCxnSpPr>
          <p:spPr bwMode="auto">
            <a:xfrm rot="10800000" flipH="1">
              <a:off x="4023" y="1653"/>
              <a:ext cx="341" cy="309"/>
            </a:xfrm>
            <a:prstGeom prst="bentConnector4">
              <a:avLst>
                <a:gd name="adj1" fmla="val 100000"/>
                <a:gd name="adj2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1512" name="_s25608"/>
            <p:cNvCxnSpPr>
              <a:cxnSpLocks noChangeShapeType="1"/>
              <a:stCxn id="1301528" idx="0"/>
              <a:endCxn id="1301522" idx="2"/>
            </p:cNvCxnSpPr>
            <p:nvPr/>
          </p:nvCxnSpPr>
          <p:spPr bwMode="auto">
            <a:xfrm rot="16200000">
              <a:off x="4378" y="1425"/>
              <a:ext cx="75" cy="104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1513" name="_s25609"/>
            <p:cNvCxnSpPr>
              <a:cxnSpLocks noChangeShapeType="1"/>
              <a:stCxn id="1301527" idx="0"/>
              <a:endCxn id="1301522" idx="2"/>
            </p:cNvCxnSpPr>
            <p:nvPr/>
          </p:nvCxnSpPr>
          <p:spPr bwMode="auto">
            <a:xfrm rot="16200000">
              <a:off x="4028" y="1072"/>
              <a:ext cx="74" cy="807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1514" name="_s25610"/>
            <p:cNvCxnSpPr>
              <a:cxnSpLocks noChangeShapeType="1"/>
              <a:stCxn id="1301526" idx="0"/>
              <a:endCxn id="1301522" idx="2"/>
            </p:cNvCxnSpPr>
            <p:nvPr/>
          </p:nvCxnSpPr>
          <p:spPr bwMode="auto">
            <a:xfrm rot="5400000" flipH="1">
              <a:off x="4776" y="1131"/>
              <a:ext cx="74" cy="690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1515" name="_s25611"/>
            <p:cNvCxnSpPr>
              <a:cxnSpLocks noChangeShapeType="1"/>
              <a:stCxn id="1301525" idx="0"/>
              <a:endCxn id="1301522" idx="2"/>
            </p:cNvCxnSpPr>
            <p:nvPr/>
          </p:nvCxnSpPr>
          <p:spPr bwMode="auto">
            <a:xfrm rot="16200000">
              <a:off x="3676" y="720"/>
              <a:ext cx="74" cy="1511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1516" name="_s25612"/>
            <p:cNvCxnSpPr>
              <a:cxnSpLocks noChangeShapeType="1"/>
              <a:stCxn id="1301524" idx="0"/>
              <a:endCxn id="1301521" idx="2"/>
            </p:cNvCxnSpPr>
            <p:nvPr/>
          </p:nvCxnSpPr>
          <p:spPr bwMode="auto">
            <a:xfrm rot="5400000" flipH="1">
              <a:off x="1794" y="1255"/>
              <a:ext cx="74" cy="441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1517" name="_s25613"/>
            <p:cNvCxnSpPr>
              <a:cxnSpLocks noChangeShapeType="1"/>
              <a:stCxn id="1301523" idx="0"/>
              <a:endCxn id="1301521" idx="2"/>
            </p:cNvCxnSpPr>
            <p:nvPr/>
          </p:nvCxnSpPr>
          <p:spPr bwMode="auto">
            <a:xfrm rot="16200000">
              <a:off x="1318" y="1220"/>
              <a:ext cx="74" cy="511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1518" name="_s25614"/>
            <p:cNvCxnSpPr>
              <a:cxnSpLocks noChangeShapeType="1"/>
              <a:stCxn id="1301522" idx="0"/>
              <a:endCxn id="1301520" idx="2"/>
            </p:cNvCxnSpPr>
            <p:nvPr/>
          </p:nvCxnSpPr>
          <p:spPr bwMode="auto">
            <a:xfrm rot="5400000" flipH="1">
              <a:off x="3756" y="497"/>
              <a:ext cx="71" cy="1352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1519" name="_s25615"/>
            <p:cNvCxnSpPr>
              <a:cxnSpLocks noChangeShapeType="1"/>
              <a:stCxn id="1301521" idx="0"/>
              <a:endCxn id="1301520" idx="2"/>
            </p:cNvCxnSpPr>
            <p:nvPr/>
          </p:nvCxnSpPr>
          <p:spPr bwMode="auto">
            <a:xfrm rot="16200000">
              <a:off x="2327" y="420"/>
              <a:ext cx="71" cy="1506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01520" name="_s25616"/>
            <p:cNvSpPr>
              <a:spLocks noChangeArrowheads="1"/>
            </p:cNvSpPr>
            <p:nvPr/>
          </p:nvSpPr>
          <p:spPr bwMode="auto">
            <a:xfrm>
              <a:off x="2258" y="906"/>
              <a:ext cx="1716" cy="231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n-US" altLang="zh-TW" sz="1400">
                <a:latin typeface="Arial"/>
                <a:ea typeface="PMingLiU" pitchFamily="18" charset="-120"/>
                <a:cs typeface="Arial"/>
              </a:endParaRPr>
            </a:p>
            <a:p>
              <a:pPr algn="ctr" eaLnBrk="1" hangingPunct="1"/>
              <a:r>
                <a:rPr lang="en-US" altLang="zh-TW" sz="1400">
                  <a:latin typeface="Arial"/>
                  <a:ea typeface="PMingLiU" pitchFamily="18" charset="-120"/>
                  <a:cs typeface="Arial"/>
                </a:rPr>
                <a:t>Ad hoc routing protocols</a:t>
              </a:r>
            </a:p>
            <a:p>
              <a:pPr algn="ctr" eaLnBrk="1" hangingPunct="1"/>
              <a:endParaRPr lang="zh-TW" altLang="en-US" sz="1400">
                <a:latin typeface="Arial"/>
                <a:ea typeface="PMingLiU" pitchFamily="18" charset="-120"/>
                <a:cs typeface="Arial"/>
              </a:endParaRPr>
            </a:p>
          </p:txBody>
        </p:sp>
        <p:sp>
          <p:nvSpPr>
            <p:cNvPr id="1301521" name="_s25617"/>
            <p:cNvSpPr>
              <a:spLocks noChangeArrowheads="1"/>
            </p:cNvSpPr>
            <p:nvPr/>
          </p:nvSpPr>
          <p:spPr bwMode="auto">
            <a:xfrm>
              <a:off x="1029" y="1208"/>
              <a:ext cx="1162" cy="231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1400">
                  <a:latin typeface="Arial"/>
                  <a:ea typeface="PMingLiU" pitchFamily="18" charset="-120"/>
                  <a:cs typeface="Arial"/>
                </a:rPr>
                <a:t>Table-driven</a:t>
              </a:r>
            </a:p>
          </p:txBody>
        </p:sp>
        <p:sp>
          <p:nvSpPr>
            <p:cNvPr id="1301522" name="_s25618"/>
            <p:cNvSpPr>
              <a:spLocks noChangeArrowheads="1"/>
            </p:cNvSpPr>
            <p:nvPr/>
          </p:nvSpPr>
          <p:spPr bwMode="auto">
            <a:xfrm>
              <a:off x="3887" y="1208"/>
              <a:ext cx="1162" cy="231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1400">
                  <a:latin typeface="Arial"/>
                  <a:ea typeface="PMingLiU" pitchFamily="18" charset="-120"/>
                  <a:cs typeface="Arial"/>
                </a:rPr>
                <a:t>Source-initiated</a:t>
              </a:r>
            </a:p>
            <a:p>
              <a:pPr algn="ctr" eaLnBrk="1" hangingPunct="1"/>
              <a:r>
                <a:rPr lang="en-US" altLang="zh-TW" sz="1400">
                  <a:latin typeface="Arial"/>
                  <a:ea typeface="PMingLiU" pitchFamily="18" charset="-120"/>
                  <a:cs typeface="Arial"/>
                </a:rPr>
                <a:t>On-demand</a:t>
              </a:r>
            </a:p>
          </p:txBody>
        </p:sp>
        <p:sp>
          <p:nvSpPr>
            <p:cNvPr id="1301523" name="_s25619"/>
            <p:cNvSpPr>
              <a:spLocks noChangeArrowheads="1"/>
            </p:cNvSpPr>
            <p:nvPr/>
          </p:nvSpPr>
          <p:spPr bwMode="auto">
            <a:xfrm>
              <a:off x="667" y="1513"/>
              <a:ext cx="864" cy="148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1400">
                  <a:latin typeface="Arial"/>
                  <a:ea typeface="PMingLiU" pitchFamily="18" charset="-120"/>
                  <a:cs typeface="Arial"/>
                </a:rPr>
                <a:t>DSDV</a:t>
              </a:r>
            </a:p>
          </p:txBody>
        </p:sp>
        <p:sp>
          <p:nvSpPr>
            <p:cNvPr id="1301524" name="_s25620"/>
            <p:cNvSpPr>
              <a:spLocks noChangeArrowheads="1"/>
            </p:cNvSpPr>
            <p:nvPr/>
          </p:nvSpPr>
          <p:spPr bwMode="auto">
            <a:xfrm>
              <a:off x="1619" y="1513"/>
              <a:ext cx="864" cy="148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1400">
                  <a:latin typeface="Arial"/>
                  <a:ea typeface="PMingLiU" pitchFamily="18" charset="-120"/>
                  <a:cs typeface="Arial"/>
                </a:rPr>
                <a:t>WRP</a:t>
              </a:r>
            </a:p>
          </p:txBody>
        </p:sp>
        <p:sp>
          <p:nvSpPr>
            <p:cNvPr id="1301525" name="_s25621"/>
            <p:cNvSpPr>
              <a:spLocks noChangeArrowheads="1"/>
            </p:cNvSpPr>
            <p:nvPr/>
          </p:nvSpPr>
          <p:spPr bwMode="auto">
            <a:xfrm>
              <a:off x="2662" y="1513"/>
              <a:ext cx="590" cy="148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1400">
                  <a:latin typeface="Arial"/>
                  <a:ea typeface="PMingLiU" pitchFamily="18" charset="-120"/>
                  <a:cs typeface="Arial"/>
                </a:rPr>
                <a:t>AODV</a:t>
              </a:r>
            </a:p>
          </p:txBody>
        </p:sp>
        <p:sp>
          <p:nvSpPr>
            <p:cNvPr id="1301526" name="_s25622"/>
            <p:cNvSpPr>
              <a:spLocks noChangeArrowheads="1"/>
            </p:cNvSpPr>
            <p:nvPr/>
          </p:nvSpPr>
          <p:spPr bwMode="auto">
            <a:xfrm>
              <a:off x="4840" y="1513"/>
              <a:ext cx="635" cy="148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1400">
                  <a:latin typeface="Arial"/>
                  <a:ea typeface="PMingLiU" pitchFamily="18" charset="-120"/>
                  <a:cs typeface="Arial"/>
                </a:rPr>
                <a:t>ABR</a:t>
              </a:r>
            </a:p>
          </p:txBody>
        </p:sp>
        <p:sp>
          <p:nvSpPr>
            <p:cNvPr id="1301527" name="_s25623"/>
            <p:cNvSpPr>
              <a:spLocks noChangeArrowheads="1"/>
            </p:cNvSpPr>
            <p:nvPr/>
          </p:nvSpPr>
          <p:spPr bwMode="auto">
            <a:xfrm>
              <a:off x="3343" y="1513"/>
              <a:ext cx="635" cy="148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1400">
                  <a:latin typeface="Arial"/>
                  <a:ea typeface="PMingLiU" pitchFamily="18" charset="-120"/>
                  <a:cs typeface="Arial"/>
                </a:rPr>
                <a:t>DSR</a:t>
              </a:r>
            </a:p>
          </p:txBody>
        </p:sp>
        <p:sp>
          <p:nvSpPr>
            <p:cNvPr id="1301528" name="_s25624"/>
            <p:cNvSpPr>
              <a:spLocks noChangeArrowheads="1"/>
            </p:cNvSpPr>
            <p:nvPr/>
          </p:nvSpPr>
          <p:spPr bwMode="auto">
            <a:xfrm>
              <a:off x="4069" y="1514"/>
              <a:ext cx="589" cy="148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1400">
                  <a:latin typeface="Arial"/>
                  <a:ea typeface="PMingLiU" pitchFamily="18" charset="-120"/>
                  <a:cs typeface="Arial"/>
                </a:rPr>
                <a:t>LMR</a:t>
              </a:r>
            </a:p>
          </p:txBody>
        </p:sp>
        <p:sp>
          <p:nvSpPr>
            <p:cNvPr id="1301529" name="_s25625"/>
            <p:cNvSpPr>
              <a:spLocks noChangeArrowheads="1"/>
            </p:cNvSpPr>
            <p:nvPr/>
          </p:nvSpPr>
          <p:spPr bwMode="auto">
            <a:xfrm>
              <a:off x="4023" y="1887"/>
              <a:ext cx="681" cy="149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1400">
                  <a:latin typeface="Arial"/>
                  <a:ea typeface="PMingLiU" pitchFamily="18" charset="-120"/>
                  <a:cs typeface="Arial"/>
                </a:rPr>
                <a:t>TORA</a:t>
              </a:r>
            </a:p>
          </p:txBody>
        </p:sp>
        <p:sp>
          <p:nvSpPr>
            <p:cNvPr id="1301530" name="_s25626"/>
            <p:cNvSpPr>
              <a:spLocks noChangeArrowheads="1"/>
            </p:cNvSpPr>
            <p:nvPr/>
          </p:nvSpPr>
          <p:spPr bwMode="auto">
            <a:xfrm>
              <a:off x="4840" y="1887"/>
              <a:ext cx="635" cy="149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1400">
                  <a:latin typeface="Arial"/>
                  <a:ea typeface="PMingLiU" pitchFamily="18" charset="-120"/>
                  <a:cs typeface="Arial"/>
                </a:rPr>
                <a:t>SSR</a:t>
              </a:r>
            </a:p>
          </p:txBody>
        </p:sp>
        <p:sp>
          <p:nvSpPr>
            <p:cNvPr id="1301531" name="_s25627"/>
            <p:cNvSpPr>
              <a:spLocks noChangeArrowheads="1"/>
            </p:cNvSpPr>
            <p:nvPr/>
          </p:nvSpPr>
          <p:spPr bwMode="auto">
            <a:xfrm>
              <a:off x="712" y="1864"/>
              <a:ext cx="864" cy="148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TW" sz="1400">
                  <a:latin typeface="Arial"/>
                  <a:ea typeface="PMingLiU" pitchFamily="18" charset="-120"/>
                  <a:cs typeface="Arial"/>
                </a:rPr>
                <a:t>CGSR</a:t>
              </a:r>
            </a:p>
          </p:txBody>
        </p:sp>
      </p:grpSp>
      <p:pic>
        <p:nvPicPr>
          <p:cNvPr id="1301532" name="Picture 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3471863"/>
            <a:ext cx="7305675" cy="30289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269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FA383BD0-FCFF-40DB-BB61-8FFC956CE7FE}" type="slidenum">
              <a:rPr lang="en-US" altLang="ko-KR">
                <a:latin typeface="Arial"/>
                <a:cs typeface="Arial"/>
              </a:rPr>
              <a:pPr/>
              <a:t>6</a:t>
            </a:fld>
            <a:endParaRPr lang="en-US" altLang="ko-KR" sz="1000">
              <a:latin typeface="Arial"/>
              <a:cs typeface="Arial"/>
            </a:endParaRPr>
          </a:p>
        </p:txBody>
      </p:sp>
      <p:sp>
        <p:nvSpPr>
          <p:cNvPr id="130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>
                <a:latin typeface="Arial"/>
                <a:cs typeface="Arial"/>
              </a:rPr>
              <a:t>Proactive Protocols</a:t>
            </a:r>
          </a:p>
        </p:txBody>
      </p:sp>
      <p:sp>
        <p:nvSpPr>
          <p:cNvPr id="130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95400"/>
            <a:ext cx="8439150" cy="4870450"/>
          </a:xfrm>
        </p:spPr>
        <p:txBody>
          <a:bodyPr/>
          <a:lstStyle/>
          <a:p>
            <a:r>
              <a:rPr lang="en-US" altLang="ko-KR" dirty="0" smtClean="0">
                <a:latin typeface="Arial"/>
                <a:cs typeface="Arial"/>
              </a:rPr>
              <a:t>Distance </a:t>
            </a:r>
            <a:r>
              <a:rPr lang="en-US" altLang="ko-KR" dirty="0">
                <a:latin typeface="Arial"/>
                <a:cs typeface="Arial"/>
              </a:rPr>
              <a:t>vector</a:t>
            </a:r>
          </a:p>
          <a:p>
            <a:pPr lvl="1"/>
            <a:r>
              <a:rPr lang="en-US" altLang="ko-KR" dirty="0">
                <a:latin typeface="Arial"/>
                <a:cs typeface="Arial"/>
              </a:rPr>
              <a:t>Finding shortest path to destination using the route information from neighbor nodes </a:t>
            </a:r>
          </a:p>
          <a:p>
            <a:pPr lvl="2"/>
            <a:r>
              <a:rPr lang="en-US" altLang="ko-KR" dirty="0">
                <a:latin typeface="Arial"/>
                <a:cs typeface="Arial"/>
              </a:rPr>
              <a:t>Bellman-ford</a:t>
            </a:r>
          </a:p>
          <a:p>
            <a:pPr lvl="2"/>
            <a:r>
              <a:rPr lang="en-US" altLang="ko-KR" dirty="0">
                <a:latin typeface="Arial"/>
                <a:cs typeface="Arial"/>
              </a:rPr>
              <a:t>Count to infinity problem</a:t>
            </a:r>
          </a:p>
          <a:p>
            <a:r>
              <a:rPr lang="en-US" altLang="ko-KR" dirty="0">
                <a:latin typeface="Arial"/>
                <a:cs typeface="Arial"/>
              </a:rPr>
              <a:t>Link state</a:t>
            </a:r>
          </a:p>
          <a:p>
            <a:pPr lvl="1"/>
            <a:r>
              <a:rPr lang="en-US" altLang="ko-KR" dirty="0">
                <a:latin typeface="Arial"/>
                <a:cs typeface="Arial"/>
              </a:rPr>
              <a:t>Each node advertise link information using flooding</a:t>
            </a:r>
          </a:p>
          <a:p>
            <a:pPr lvl="1"/>
            <a:r>
              <a:rPr lang="en-US" altLang="ko-KR" dirty="0">
                <a:latin typeface="Arial"/>
                <a:cs typeface="Arial"/>
              </a:rPr>
              <a:t>Each node calculate shortest path</a:t>
            </a:r>
          </a:p>
        </p:txBody>
      </p:sp>
    </p:spTree>
    <p:extLst>
      <p:ext uri="{BB962C8B-B14F-4D97-AF65-F5344CB8AC3E}">
        <p14:creationId xmlns:p14="http://schemas.microsoft.com/office/powerpoint/2010/main" val="118637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32BEFC16-247D-4D5B-9756-07BC78D944F7}" type="slidenum">
              <a:rPr lang="en-US" altLang="ko-KR">
                <a:latin typeface="Arial"/>
                <a:cs typeface="Arial"/>
              </a:rPr>
              <a:pPr/>
              <a:t>7</a:t>
            </a:fld>
            <a:endParaRPr lang="en-US" altLang="ko-KR" sz="1000">
              <a:latin typeface="Arial"/>
              <a:cs typeface="Arial"/>
            </a:endParaRPr>
          </a:p>
        </p:txBody>
      </p:sp>
      <p:sp>
        <p:nvSpPr>
          <p:cNvPr id="130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548680"/>
            <a:ext cx="7451725" cy="647700"/>
          </a:xfrm>
        </p:spPr>
        <p:txBody>
          <a:bodyPr/>
          <a:lstStyle/>
          <a:p>
            <a:r>
              <a:rPr lang="en-US" altLang="ko-KR" sz="3200" dirty="0">
                <a:latin typeface="Arial"/>
                <a:cs typeface="Arial"/>
              </a:rPr>
              <a:t>Destination-Sequenced Distance-Vector (DSDV) </a:t>
            </a:r>
            <a:r>
              <a:rPr lang="en-US" altLang="ko-KR" sz="3200" dirty="0">
                <a:solidFill>
                  <a:schemeClr val="hlink"/>
                </a:solidFill>
                <a:latin typeface="Arial"/>
                <a:cs typeface="Arial"/>
              </a:rPr>
              <a:t>[Perkins94Sigcomm]</a:t>
            </a:r>
          </a:p>
        </p:txBody>
      </p:sp>
      <p:sp>
        <p:nvSpPr>
          <p:cNvPr id="130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341438"/>
            <a:ext cx="8763000" cy="495141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66FFFF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z="2000" dirty="0">
                <a:latin typeface="Arial"/>
                <a:cs typeface="Arial"/>
              </a:rPr>
              <a:t>Each node maintains a routing table which stores</a:t>
            </a:r>
          </a:p>
          <a:p>
            <a:pPr lvl="1"/>
            <a:r>
              <a:rPr lang="en-US" altLang="ko-KR" sz="1800" dirty="0">
                <a:latin typeface="Arial"/>
                <a:cs typeface="Arial"/>
              </a:rPr>
              <a:t>next hop towards each destination</a:t>
            </a:r>
          </a:p>
          <a:p>
            <a:pPr lvl="1"/>
            <a:r>
              <a:rPr lang="en-US" altLang="ko-KR" sz="1800" dirty="0">
                <a:latin typeface="Arial"/>
                <a:cs typeface="Arial"/>
              </a:rPr>
              <a:t>a cost metric for the path to each destination</a:t>
            </a:r>
          </a:p>
          <a:p>
            <a:pPr lvl="1"/>
            <a:r>
              <a:rPr lang="en-US" altLang="ko-KR" sz="1800" dirty="0">
                <a:latin typeface="Arial"/>
                <a:cs typeface="Arial"/>
              </a:rPr>
              <a:t>a </a:t>
            </a:r>
            <a:r>
              <a:rPr lang="en-US" altLang="ko-KR" sz="1800" dirty="0">
                <a:solidFill>
                  <a:srgbClr val="0000FF"/>
                </a:solidFill>
                <a:latin typeface="Arial"/>
                <a:cs typeface="Arial"/>
              </a:rPr>
              <a:t>destination sequence number</a:t>
            </a:r>
            <a:r>
              <a:rPr lang="en-US" altLang="ko-KR" sz="1800" dirty="0">
                <a:latin typeface="Arial"/>
                <a:cs typeface="Arial"/>
              </a:rPr>
              <a:t> that is created by the destination itself</a:t>
            </a:r>
          </a:p>
          <a:p>
            <a:pPr lvl="1"/>
            <a:r>
              <a:rPr lang="en-US" altLang="ko-KR" sz="1800" dirty="0">
                <a:solidFill>
                  <a:srgbClr val="0000FF"/>
                </a:solidFill>
                <a:latin typeface="Arial"/>
                <a:cs typeface="Arial"/>
              </a:rPr>
              <a:t>Sequence numbers used to avoid formation of </a:t>
            </a:r>
            <a:r>
              <a:rPr lang="en-US" altLang="ko-KR" sz="1800" dirty="0" smtClean="0">
                <a:solidFill>
                  <a:srgbClr val="0000FF"/>
                </a:solidFill>
                <a:latin typeface="Arial"/>
                <a:cs typeface="Arial"/>
              </a:rPr>
              <a:t>loops </a:t>
            </a:r>
            <a:r>
              <a:rPr lang="en-US" altLang="ko-KR" sz="1800" dirty="0" smtClean="0">
                <a:solidFill>
                  <a:srgbClr val="FF0000"/>
                </a:solidFill>
                <a:latin typeface="Arial"/>
                <a:cs typeface="Arial"/>
              </a:rPr>
              <a:t>: why?</a:t>
            </a:r>
            <a:endParaRPr lang="en-US" altLang="ko-KR" sz="1800" dirty="0">
              <a:solidFill>
                <a:srgbClr val="FF0000"/>
              </a:solidFill>
              <a:latin typeface="Arial"/>
              <a:cs typeface="Arial"/>
            </a:endParaRPr>
          </a:p>
          <a:p>
            <a:r>
              <a:rPr lang="en-US" altLang="ko-KR" sz="2000" dirty="0">
                <a:latin typeface="Arial"/>
                <a:cs typeface="Arial"/>
              </a:rPr>
              <a:t>Each node periodically forwards the routing table to its neighbors</a:t>
            </a:r>
          </a:p>
          <a:p>
            <a:pPr lvl="1"/>
            <a:r>
              <a:rPr lang="en-US" altLang="ko-KR" sz="1800" dirty="0">
                <a:latin typeface="Arial"/>
                <a:cs typeface="Arial"/>
              </a:rPr>
              <a:t>Each node increments and appends its </a:t>
            </a:r>
            <a:r>
              <a:rPr lang="en-US" altLang="ko-KR" sz="1800" dirty="0">
                <a:solidFill>
                  <a:srgbClr val="0000FF"/>
                </a:solidFill>
                <a:latin typeface="Arial"/>
                <a:cs typeface="Arial"/>
              </a:rPr>
              <a:t>sequence number</a:t>
            </a:r>
            <a:r>
              <a:rPr lang="en-US" altLang="ko-KR" sz="1800" dirty="0">
                <a:latin typeface="Arial"/>
                <a:cs typeface="Arial"/>
              </a:rPr>
              <a:t> when sending its local routing table</a:t>
            </a:r>
          </a:p>
          <a:p>
            <a:pPr lvl="1"/>
            <a:r>
              <a:rPr lang="en-US" altLang="ko-KR" sz="1800" dirty="0">
                <a:latin typeface="Arial"/>
                <a:cs typeface="Arial"/>
              </a:rPr>
              <a:t>This sequence number will be attached to route entries created for this node</a:t>
            </a:r>
          </a:p>
          <a:p>
            <a:r>
              <a:rPr lang="en-US" altLang="ko-KR" sz="2000" dirty="0">
                <a:latin typeface="Arial"/>
                <a:cs typeface="Arial"/>
              </a:rPr>
              <a:t>Each route is tagged with a sequence number; routes with greater sequence numbers are preferred: </a:t>
            </a:r>
            <a:r>
              <a:rPr lang="en-US" altLang="ko-KR" sz="2000" dirty="0">
                <a:solidFill>
                  <a:srgbClr val="33CC33"/>
                </a:solidFill>
                <a:latin typeface="Arial"/>
                <a:cs typeface="Arial"/>
              </a:rPr>
              <a:t>newer one</a:t>
            </a:r>
          </a:p>
          <a:p>
            <a:r>
              <a:rPr lang="en-US" altLang="ko-KR" sz="2000" dirty="0">
                <a:latin typeface="Arial"/>
                <a:cs typeface="Arial"/>
              </a:rPr>
              <a:t>When a node decides that a route is </a:t>
            </a:r>
            <a:r>
              <a:rPr lang="en-US" altLang="ko-KR" sz="2000" dirty="0">
                <a:solidFill>
                  <a:srgbClr val="990000"/>
                </a:solidFill>
                <a:latin typeface="Arial"/>
                <a:cs typeface="Arial"/>
              </a:rPr>
              <a:t>broken</a:t>
            </a:r>
            <a:r>
              <a:rPr lang="en-US" altLang="ko-KR" sz="2000" dirty="0">
                <a:latin typeface="Arial"/>
                <a:cs typeface="Arial"/>
              </a:rPr>
              <a:t>, it increments the sequence number of the route and advertises it with infinite metric</a:t>
            </a:r>
          </a:p>
          <a:p>
            <a:r>
              <a:rPr lang="en-US" altLang="ko-KR" sz="2000" b="1" i="1" dirty="0">
                <a:solidFill>
                  <a:srgbClr val="CC0000"/>
                </a:solidFill>
                <a:latin typeface="Arial"/>
                <a:cs typeface="Arial"/>
              </a:rPr>
              <a:t>Node mobility : routing data update period </a:t>
            </a:r>
          </a:p>
        </p:txBody>
      </p:sp>
    </p:spTree>
    <p:extLst>
      <p:ext uri="{BB962C8B-B14F-4D97-AF65-F5344CB8AC3E}">
        <p14:creationId xmlns:p14="http://schemas.microsoft.com/office/powerpoint/2010/main" val="198575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24C21265-DADA-4624-9957-A9EB11BEE364}" type="slidenum">
              <a:rPr lang="en-US" altLang="ko-KR">
                <a:latin typeface="Arial"/>
                <a:cs typeface="Arial"/>
              </a:rPr>
              <a:pPr/>
              <a:t>8</a:t>
            </a:fld>
            <a:endParaRPr lang="en-US" altLang="ko-KR" sz="1000">
              <a:latin typeface="Arial"/>
              <a:cs typeface="Arial"/>
            </a:endParaRPr>
          </a:p>
        </p:txBody>
      </p:sp>
      <p:sp>
        <p:nvSpPr>
          <p:cNvPr id="130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31837" y="548680"/>
            <a:ext cx="7451725" cy="647700"/>
          </a:xfrm>
        </p:spPr>
        <p:txBody>
          <a:bodyPr/>
          <a:lstStyle/>
          <a:p>
            <a:r>
              <a:rPr lang="en-US" altLang="ko-KR" sz="3200" dirty="0">
                <a:latin typeface="Arial"/>
                <a:cs typeface="Arial"/>
              </a:rPr>
              <a:t>Destination-Sequenced Distance-Vector (DSDV)</a:t>
            </a:r>
          </a:p>
        </p:txBody>
      </p:sp>
      <p:sp>
        <p:nvSpPr>
          <p:cNvPr id="130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153400" cy="5016500"/>
          </a:xfrm>
        </p:spPr>
        <p:txBody>
          <a:bodyPr/>
          <a:lstStyle/>
          <a:p>
            <a:r>
              <a:rPr lang="en-US" altLang="ko-KR" sz="2000" dirty="0">
                <a:latin typeface="Arial"/>
                <a:cs typeface="Arial"/>
              </a:rPr>
              <a:t>Assume that node X receives routing information from Y about a route to node Z</a:t>
            </a:r>
          </a:p>
          <a:p>
            <a:endParaRPr lang="en-US" altLang="ko-KR" sz="2000" dirty="0">
              <a:latin typeface="Arial"/>
              <a:cs typeface="Arial"/>
            </a:endParaRPr>
          </a:p>
          <a:p>
            <a:pPr lvl="1"/>
            <a:endParaRPr lang="en-US" altLang="ko-KR" sz="1800" dirty="0">
              <a:latin typeface="Arial"/>
              <a:cs typeface="Arial"/>
            </a:endParaRPr>
          </a:p>
          <a:p>
            <a:endParaRPr lang="en-US" altLang="ko-KR" sz="2000" dirty="0">
              <a:latin typeface="Arial"/>
              <a:cs typeface="Arial"/>
            </a:endParaRPr>
          </a:p>
          <a:p>
            <a:r>
              <a:rPr lang="en-US" altLang="ko-KR" sz="2000" dirty="0">
                <a:latin typeface="Arial"/>
                <a:cs typeface="Arial"/>
              </a:rPr>
              <a:t>Let S(X) and S(Y) denote the destination sequence number for node Z as stored at node X, and as sent by node Y with its routing table to node X, respectively</a:t>
            </a:r>
          </a:p>
          <a:p>
            <a:r>
              <a:rPr lang="en-US" altLang="ko-KR" sz="2000" dirty="0">
                <a:latin typeface="Arial"/>
                <a:cs typeface="Arial"/>
              </a:rPr>
              <a:t>Node X takes the following steps:</a:t>
            </a:r>
          </a:p>
          <a:p>
            <a:pPr lvl="1"/>
            <a:r>
              <a:rPr lang="en-US" altLang="ko-KR" sz="1800" dirty="0">
                <a:latin typeface="Arial"/>
                <a:cs typeface="Arial"/>
              </a:rPr>
              <a:t>If  S(X) &gt; S(Y), then X ignores the routing information received from Y </a:t>
            </a:r>
          </a:p>
          <a:p>
            <a:pPr lvl="1"/>
            <a:r>
              <a:rPr lang="en-US" altLang="ko-KR" sz="1800" dirty="0">
                <a:latin typeface="Arial"/>
                <a:cs typeface="Arial"/>
              </a:rPr>
              <a:t>If S(X) = S(Y), and cost of going through Y is smaller than the route known to X, then X sets Y as the next hop to Z</a:t>
            </a:r>
          </a:p>
          <a:p>
            <a:pPr lvl="1"/>
            <a:r>
              <a:rPr lang="en-US" altLang="ko-KR" sz="1800" dirty="0">
                <a:latin typeface="Arial"/>
                <a:cs typeface="Arial"/>
              </a:rPr>
              <a:t>If S(X) &lt; S(Y), then X sets Y as the next hop to Z, and S(X) is updated to equal S(Y)</a:t>
            </a:r>
          </a:p>
          <a:p>
            <a:r>
              <a:rPr lang="en-US" altLang="ko-KR" sz="1800" i="1" dirty="0">
                <a:solidFill>
                  <a:srgbClr val="33CC33"/>
                </a:solidFill>
                <a:latin typeface="Arial"/>
                <a:cs typeface="Arial"/>
              </a:rPr>
              <a:t>Avoid Count to infinity </a:t>
            </a:r>
            <a:r>
              <a:rPr lang="en-US" altLang="ko-KR" sz="1800" i="1" dirty="0" smtClean="0">
                <a:solidFill>
                  <a:srgbClr val="33CC33"/>
                </a:solidFill>
                <a:latin typeface="Arial"/>
                <a:cs typeface="Arial"/>
              </a:rPr>
              <a:t>problem: </a:t>
            </a:r>
            <a:r>
              <a:rPr lang="fr-FR" altLang="ko-KR" sz="1800" i="1" dirty="0" smtClean="0">
                <a:solidFill>
                  <a:srgbClr val="33CC33"/>
                </a:solidFill>
                <a:latin typeface="Arial"/>
                <a:cs typeface="Arial"/>
              </a:rPr>
              <a:t>how</a:t>
            </a:r>
            <a:r>
              <a:rPr lang="en-US" altLang="ko-KR" sz="1800" i="1" dirty="0" smtClean="0">
                <a:solidFill>
                  <a:srgbClr val="33CC33"/>
                </a:solidFill>
                <a:latin typeface="Arial"/>
                <a:cs typeface="Arial"/>
              </a:rPr>
              <a:t>?</a:t>
            </a:r>
            <a:endParaRPr lang="en-US" altLang="ko-KR" sz="1800" i="1" dirty="0">
              <a:solidFill>
                <a:srgbClr val="33CC33"/>
              </a:solidFill>
              <a:latin typeface="Arial"/>
              <a:cs typeface="Arial"/>
            </a:endParaRPr>
          </a:p>
        </p:txBody>
      </p:sp>
      <p:sp>
        <p:nvSpPr>
          <p:cNvPr id="1304580" name="Oval 4"/>
          <p:cNvSpPr>
            <a:spLocks noChangeArrowheads="1"/>
          </p:cNvSpPr>
          <p:nvPr/>
        </p:nvSpPr>
        <p:spPr bwMode="auto">
          <a:xfrm>
            <a:off x="3067050" y="2065338"/>
            <a:ext cx="609600" cy="609600"/>
          </a:xfrm>
          <a:prstGeom prst="ellipse">
            <a:avLst/>
          </a:prstGeom>
          <a:solidFill>
            <a:srgbClr val="FFFF66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ko-KR" sz="2000" b="1">
                <a:latin typeface="Arial"/>
                <a:cs typeface="Arial"/>
              </a:rPr>
              <a:t>X</a:t>
            </a:r>
          </a:p>
        </p:txBody>
      </p:sp>
      <p:sp>
        <p:nvSpPr>
          <p:cNvPr id="1304581" name="Oval 5"/>
          <p:cNvSpPr>
            <a:spLocks noChangeArrowheads="1"/>
          </p:cNvSpPr>
          <p:nvPr/>
        </p:nvSpPr>
        <p:spPr bwMode="auto">
          <a:xfrm>
            <a:off x="4476750" y="2065338"/>
            <a:ext cx="609600" cy="609600"/>
          </a:xfrm>
          <a:prstGeom prst="ellipse">
            <a:avLst/>
          </a:prstGeom>
          <a:solidFill>
            <a:srgbClr val="FFFF66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ko-KR" sz="2000" b="1">
                <a:latin typeface="Arial"/>
                <a:cs typeface="Arial"/>
              </a:rPr>
              <a:t>Y</a:t>
            </a:r>
          </a:p>
        </p:txBody>
      </p:sp>
      <p:sp>
        <p:nvSpPr>
          <p:cNvPr id="1304582" name="Line 6"/>
          <p:cNvSpPr>
            <a:spLocks noChangeShapeType="1"/>
          </p:cNvSpPr>
          <p:nvPr/>
        </p:nvSpPr>
        <p:spPr bwMode="auto">
          <a:xfrm flipH="1" flipV="1">
            <a:off x="3714750" y="2370138"/>
            <a:ext cx="742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Arial"/>
              <a:cs typeface="Arial"/>
            </a:endParaRPr>
          </a:p>
        </p:txBody>
      </p:sp>
      <p:sp>
        <p:nvSpPr>
          <p:cNvPr id="1304583" name="Oval 7"/>
          <p:cNvSpPr>
            <a:spLocks noChangeArrowheads="1"/>
          </p:cNvSpPr>
          <p:nvPr/>
        </p:nvSpPr>
        <p:spPr bwMode="auto">
          <a:xfrm>
            <a:off x="6286500" y="2046288"/>
            <a:ext cx="609600" cy="609600"/>
          </a:xfrm>
          <a:prstGeom prst="ellipse">
            <a:avLst/>
          </a:prstGeom>
          <a:solidFill>
            <a:srgbClr val="FFFF66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ko-KR" sz="2000" b="1">
                <a:latin typeface="Arial"/>
                <a:cs typeface="Arial"/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325647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000875" y="6240463"/>
            <a:ext cx="1905000" cy="457200"/>
          </a:xfrm>
          <a:prstGeom prst="rect">
            <a:avLst/>
          </a:prstGeom>
        </p:spPr>
        <p:txBody>
          <a:bodyPr/>
          <a:lstStyle/>
          <a:p>
            <a:fld id="{404FD766-5839-4E6A-A1A7-2B47592BBE96}" type="slidenum">
              <a:rPr lang="en-US" altLang="ko-KR">
                <a:latin typeface="Arial"/>
                <a:cs typeface="Arial"/>
              </a:rPr>
              <a:pPr/>
              <a:t>9</a:t>
            </a:fld>
            <a:endParaRPr lang="en-US" altLang="ko-KR" sz="1000">
              <a:latin typeface="Arial"/>
              <a:cs typeface="Arial"/>
            </a:endParaRPr>
          </a:p>
        </p:txBody>
      </p:sp>
      <p:sp>
        <p:nvSpPr>
          <p:cNvPr id="130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548680"/>
            <a:ext cx="7451725" cy="647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</a:extLst>
        </p:spPr>
        <p:txBody>
          <a:bodyPr/>
          <a:lstStyle/>
          <a:p>
            <a:r>
              <a:rPr lang="en-US" altLang="ko-KR" sz="3200" dirty="0">
                <a:latin typeface="Arial"/>
                <a:cs typeface="Arial"/>
              </a:rPr>
              <a:t>Optimized Link State Routing (OLSR) </a:t>
            </a:r>
            <a:r>
              <a:rPr lang="en-US" altLang="ko-KR" sz="3200" dirty="0">
                <a:solidFill>
                  <a:schemeClr val="hlink"/>
                </a:solidFill>
                <a:latin typeface="Arial"/>
                <a:cs typeface="Arial"/>
              </a:rPr>
              <a:t>[Jacquet00ietf]</a:t>
            </a:r>
          </a:p>
        </p:txBody>
      </p:sp>
      <p:sp>
        <p:nvSpPr>
          <p:cNvPr id="130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507413" cy="449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</a:extLst>
        </p:spPr>
        <p:txBody>
          <a:bodyPr/>
          <a:lstStyle/>
          <a:p>
            <a:r>
              <a:rPr lang="en-US" altLang="ko-KR" dirty="0">
                <a:latin typeface="Arial"/>
                <a:cs typeface="Arial"/>
              </a:rPr>
              <a:t>Routers maintain awareness of current network topology by exchanging beacons(“HELLO messages”)</a:t>
            </a:r>
          </a:p>
          <a:p>
            <a:r>
              <a:rPr lang="en-US" altLang="ko-KR" dirty="0">
                <a:latin typeface="Arial"/>
                <a:cs typeface="Arial"/>
              </a:rPr>
              <a:t>Each nodes tells the entire network about its immediate neighbors</a:t>
            </a:r>
          </a:p>
          <a:p>
            <a:r>
              <a:rPr lang="en-US" altLang="ko-KR" dirty="0" smtClean="0">
                <a:latin typeface="Arial"/>
                <a:cs typeface="Arial"/>
              </a:rPr>
              <a:t>Flooding </a:t>
            </a:r>
            <a:r>
              <a:rPr lang="en-US" altLang="ko-KR" dirty="0">
                <a:latin typeface="Arial"/>
                <a:cs typeface="Arial"/>
              </a:rPr>
              <a:t>the network with HELLO messages incurs too much overhead</a:t>
            </a:r>
          </a:p>
          <a:p>
            <a:pPr lvl="1"/>
            <a:r>
              <a:rPr lang="en-US" altLang="ko-KR" dirty="0" smtClean="0">
                <a:latin typeface="Arial"/>
                <a:cs typeface="Arial"/>
              </a:rPr>
              <a:t>uses </a:t>
            </a:r>
            <a:r>
              <a:rPr lang="en-US" altLang="ko-KR" b="1" dirty="0">
                <a:solidFill>
                  <a:srgbClr val="0000FF"/>
                </a:solidFill>
                <a:latin typeface="Arial"/>
                <a:cs typeface="Arial"/>
              </a:rPr>
              <a:t>multi-point relay(MPR)</a:t>
            </a:r>
            <a:r>
              <a:rPr lang="en-US" altLang="ko-KR" dirty="0">
                <a:latin typeface="Arial"/>
                <a:cs typeface="Arial"/>
              </a:rPr>
              <a:t> nodes to decrease the number of unnecessary broadcasts (only selected nodes broadcast HELLO) </a:t>
            </a:r>
          </a:p>
        </p:txBody>
      </p:sp>
    </p:spTree>
    <p:extLst>
      <p:ext uri="{BB962C8B-B14F-4D97-AF65-F5344CB8AC3E}">
        <p14:creationId xmlns:p14="http://schemas.microsoft.com/office/powerpoint/2010/main" val="55980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NVC(3.0)">
  <a:themeElements>
    <a:clrScheme name="1_NVC(3.0) 3">
      <a:dk1>
        <a:srgbClr val="000000"/>
      </a:dk1>
      <a:lt1>
        <a:srgbClr val="FFFFFF"/>
      </a:lt1>
      <a:dk2>
        <a:srgbClr val="000000"/>
      </a:dk2>
      <a:lt2>
        <a:srgbClr val="393939"/>
      </a:lt2>
      <a:accent1>
        <a:srgbClr val="B2B2B2"/>
      </a:accent1>
      <a:accent2>
        <a:srgbClr val="868686"/>
      </a:accent2>
      <a:accent3>
        <a:srgbClr val="FFFFFF"/>
      </a:accent3>
      <a:accent4>
        <a:srgbClr val="000000"/>
      </a:accent4>
      <a:accent5>
        <a:srgbClr val="D5D5D5"/>
      </a:accent5>
      <a:accent6>
        <a:srgbClr val="797979"/>
      </a:accent6>
      <a:hlink>
        <a:srgbClr val="5F5F5F"/>
      </a:hlink>
      <a:folHlink>
        <a:srgbClr val="DDDDDD"/>
      </a:folHlink>
    </a:clrScheme>
    <a:fontScheme name="1_NVC(3.0)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1_NVC(3.0)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VC(3.0)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VC(3.0)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VC(3.0)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43375</TotalTime>
  <Words>1958</Words>
  <Application>Microsoft Office PowerPoint</Application>
  <PresentationFormat>화면 슬라이드 쇼(4:3)</PresentationFormat>
  <Paragraphs>435</Paragraphs>
  <Slides>38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4</vt:i4>
      </vt:variant>
      <vt:variant>
        <vt:lpstr>슬라이드 제목</vt:lpstr>
      </vt:variant>
      <vt:variant>
        <vt:i4>38</vt:i4>
      </vt:variant>
    </vt:vector>
  </HeadingPairs>
  <TitlesOfParts>
    <vt:vector size="42" baseType="lpstr">
      <vt:lpstr>1_NVC(3.0)</vt:lpstr>
      <vt:lpstr>2_디자인 사용자 지정</vt:lpstr>
      <vt:lpstr>1_디자인 사용자 지정</vt:lpstr>
      <vt:lpstr>디자인 사용자 지정</vt:lpstr>
      <vt:lpstr>CS 540 Network Architecture</vt:lpstr>
      <vt:lpstr>Taxonomy</vt:lpstr>
      <vt:lpstr>Routing Protocols</vt:lpstr>
      <vt:lpstr>Trade-Off</vt:lpstr>
      <vt:lpstr>Ad hoc routing protocols</vt:lpstr>
      <vt:lpstr>Proactive Protocols</vt:lpstr>
      <vt:lpstr>Destination-Sequenced Distance-Vector (DSDV) [Perkins94Sigcomm]</vt:lpstr>
      <vt:lpstr>Destination-Sequenced Distance-Vector (DSDV)</vt:lpstr>
      <vt:lpstr>Optimized Link State Routing (OLSR) [Jacquet00ietf]</vt:lpstr>
      <vt:lpstr>Optimized Link State Routing (OLSR)</vt:lpstr>
      <vt:lpstr>TBRPF(Topology Broadcast Based on Reverse Path Forwarding)</vt:lpstr>
      <vt:lpstr>Reactive Routing Protocols</vt:lpstr>
      <vt:lpstr>Dynamic Source Routing (DSR)</vt:lpstr>
      <vt:lpstr>Route Discovery in DSR</vt:lpstr>
      <vt:lpstr>Route Discovery in DSR</vt:lpstr>
      <vt:lpstr>Route Discovery in DSR</vt:lpstr>
      <vt:lpstr>Route Reply in DSR</vt:lpstr>
      <vt:lpstr>Dynamic Source Routing (DSR)</vt:lpstr>
      <vt:lpstr>Data Delivery in DSR</vt:lpstr>
      <vt:lpstr>Ad Hoc On-Demand Distance Vector Routing (AODV) [Perkins99Wmcsa]</vt:lpstr>
      <vt:lpstr>Route Reply in AODV</vt:lpstr>
      <vt:lpstr>Forward Path Setup in AODV</vt:lpstr>
      <vt:lpstr>Flooding of Control Packets</vt:lpstr>
      <vt:lpstr>Solutions for Broadcast Storm</vt:lpstr>
      <vt:lpstr>Hierarchical Routing Protocols</vt:lpstr>
      <vt:lpstr>Hybrid Protocols</vt:lpstr>
      <vt:lpstr>Wireless Mesh Network</vt:lpstr>
      <vt:lpstr>Existing Routing Protocols</vt:lpstr>
      <vt:lpstr>VANET</vt:lpstr>
      <vt:lpstr>VANET</vt:lpstr>
      <vt:lpstr>VANET</vt:lpstr>
      <vt:lpstr>VANET</vt:lpstr>
      <vt:lpstr>VANET</vt:lpstr>
      <vt:lpstr>VANET vs. MANET</vt:lpstr>
      <vt:lpstr>VANET</vt:lpstr>
      <vt:lpstr>VANET</vt:lpstr>
      <vt:lpstr>VANET</vt:lpstr>
      <vt:lpstr>WAVE </vt:lpstr>
    </vt:vector>
  </TitlesOfParts>
  <Company>ICU-SICE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TCP</dc:title>
  <dc:creator>Younghee Lee</dc:creator>
  <cp:lastModifiedBy>USER</cp:lastModifiedBy>
  <cp:revision>413</cp:revision>
  <cp:lastPrinted>2000-09-05T05:09:43Z</cp:lastPrinted>
  <dcterms:created xsi:type="dcterms:W3CDTF">1998-07-19T12:47:56Z</dcterms:created>
  <dcterms:modified xsi:type="dcterms:W3CDTF">2016-11-23T12:20:50Z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yhlee@pec.etri.re.kr</vt:lpwstr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G:\이영희강의TP</vt:lpwstr>
  </property>
  <property fmtid="{D5CDD505-2E9C-101B-9397-08002B2CF9AE}" pid="22" name="EncodingType">
    <vt:i4>-99</vt:i4>
  </property>
</Properties>
</file>