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36" r:id="rId2"/>
    <p:sldMasterId id="2147483676" r:id="rId3"/>
    <p:sldMasterId id="2147483664" r:id="rId4"/>
  </p:sldMasterIdLst>
  <p:notesMasterIdLst>
    <p:notesMasterId r:id="rId22"/>
  </p:notesMasterIdLst>
  <p:handoutMasterIdLst>
    <p:handoutMasterId r:id="rId23"/>
  </p:handoutMasterIdLst>
  <p:sldIdLst>
    <p:sldId id="277" r:id="rId5"/>
    <p:sldId id="504" r:id="rId6"/>
    <p:sldId id="506" r:id="rId7"/>
    <p:sldId id="505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499" r:id="rId17"/>
    <p:sldId id="500" r:id="rId18"/>
    <p:sldId id="503" r:id="rId19"/>
    <p:sldId id="501" r:id="rId20"/>
    <p:sldId id="502" r:id="rId21"/>
  </p:sldIdLst>
  <p:sldSz cx="9144000" cy="6858000" type="screen4x3"/>
  <p:notesSz cx="6642100" cy="96535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20">
          <p15:clr>
            <a:srgbClr val="A4A3A4"/>
          </p15:clr>
        </p15:guide>
        <p15:guide id="2" pos="28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3300"/>
    <a:srgbClr val="FFFFCC"/>
    <a:srgbClr val="EAEAEA"/>
    <a:srgbClr val="DDDDDD"/>
    <a:srgbClr val="CC99FF"/>
    <a:srgbClr val="66FF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5" autoAdjust="0"/>
    <p:restoredTop sz="94660"/>
  </p:normalViewPr>
  <p:slideViewPr>
    <p:cSldViewPr>
      <p:cViewPr varScale="1">
        <p:scale>
          <a:sx n="74" d="100"/>
          <a:sy n="74" d="100"/>
        </p:scale>
        <p:origin x="-110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60"/>
    </p:cViewPr>
  </p:sorterViewPr>
  <p:notesViewPr>
    <p:cSldViewPr>
      <p:cViewPr>
        <p:scale>
          <a:sx n="66" d="100"/>
          <a:sy n="66" d="100"/>
        </p:scale>
        <p:origin x="-846" y="1368"/>
      </p:cViewPr>
      <p:guideLst>
        <p:guide orient="horz" pos="2320"/>
        <p:guide pos="28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A958FF2F-0791-4F83-8CC1-57DD447D83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52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" y="639763"/>
            <a:ext cx="6589713" cy="4941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9900" y="5772150"/>
            <a:ext cx="5715000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94" tIns="45097" rIns="90194" bIns="45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51BC0879-4465-4F96-BD3F-DFECAC432D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612A4EAB-73CD-46CE-91F2-90655C7CE712}" type="slidenum">
              <a:rPr lang="en-US" altLang="ko-KR" sz="1000">
                <a:ea typeface="돋움" pitchFamily="50" charset="-127"/>
              </a:rPr>
              <a:pPr eaLnBrk="1" hangingPunct="1"/>
              <a:t>1</a:t>
            </a:fld>
            <a:endParaRPr lang="en-US" altLang="ko-KR" sz="1000" dirty="0">
              <a:ea typeface="돋움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82295-E931-4428-BB95-1CB350BE1938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87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82295-E931-4428-BB95-1CB350BE1938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87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82295-E931-4428-BB95-1CB350BE1938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87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82295-E931-4428-BB95-1CB350BE1938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87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82295-E931-4428-BB95-1CB350BE1938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87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13CC1-DDAB-4485-A151-F21DBAAF92C5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12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68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EC400-8F35-4836-944B-13AD2759641C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12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40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F4803F-FC99-4674-BE10-FE5B96053F5A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12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38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EC400-8F35-4836-944B-13AD2759641C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12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297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EC400-8F35-4836-944B-13AD2759641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12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72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EC400-8F35-4836-944B-13AD2759641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12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43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EC400-8F35-4836-944B-13AD2759641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12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44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EC400-8F35-4836-944B-13AD2759641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212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08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50" y="26289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pic>
        <p:nvPicPr>
          <p:cNvPr id="5" name="Picture 14" descr="http://imgnews.naver.com/image/277/2009/02/24/2009022410005795830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0050" y="13335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유형 편집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3500" y="344805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유형 편집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94BE1A69-7204-4669-835C-56DF833B13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6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E68CE8-B7C5-451B-9773-D2B2272F0A45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3389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400050"/>
            <a:ext cx="2038350" cy="5391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00050"/>
            <a:ext cx="5962650" cy="5391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B5ECE0-3097-4929-AF42-426F9871410C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23720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0EC80D-BCCC-416E-848B-7BA1F2D3A4BD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51845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62500" y="36195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95AADB-1CC5-4F76-AAAB-457E2913020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14922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091F54C-E5CC-4AFF-849B-8BC2ECC9E0B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499471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0CDBD-162A-47EC-B54D-C7EE496DF4C1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49023-269E-4F14-983F-B95BAA2D6E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94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B8FA63-E30A-457C-9209-1D1EAA5A8E16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07341-95FD-4A36-A4AA-763502469E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98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2D206-D290-4B33-AB31-497FB6BB785F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270A5-C988-46B4-A15E-4E4939203A4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59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4FC6E-DE6D-465B-878A-971AF4D10F2F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902AF-8FD7-423D-AC29-486DE49E863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08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043982-8EC5-429F-B21F-EAC72D48439F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A6E71-8478-4178-9F18-2EDE888C3BC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19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0A0E7-CE5F-46ED-A831-154D5E8BE255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E0494-1727-4F0B-9099-E9060EEA34E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30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E93A1-9D87-4BD3-A1B1-46F7616FBC88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DAFC8-FF0E-4663-9210-4AD8B89742F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82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0C02A-52C6-40D3-A279-81FC622C664C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BFB49-7D22-4250-842B-7FCFFC1958F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86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B8645-FB74-4649-973D-49CE2D02FEB0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1B44F-63C1-49A6-923C-E336A21B78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517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9C18E-EC3A-44DA-ABCD-5F56711EE203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32ED9-EE85-4A4E-B406-28E9D81F5F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9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9B1043-6391-493C-857B-0F02EC3D5CA7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EA9A9-D815-45DD-947D-E0163D8F7E5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58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E49ED5-A9F3-4B23-B773-E75C242F94E9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0F370-4554-40C9-BC0A-B3675FF8E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40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146EB5-5D9E-4F23-8304-E6FCFC993197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FA026-E480-4BD7-9C72-0E54A597660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4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970E6-7840-4FE4-A210-F82F99086A1C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A527-57C2-4351-95BA-DE731E10A2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2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9FFA2D-F850-4573-9905-689A4711956B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44B9C-1138-4E17-9F55-94B5F7D661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2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02A2B7-5303-4473-A91B-3F3B6909D3D7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332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C5749-7572-4C94-B37F-0E02062889D2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5E1A5-2652-49C7-8953-10343D9466B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089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C9537D-68F5-4062-9A0A-A9AA73640A2D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D8BE0-D732-441C-A3D8-EB9285B1507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688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E5796-188C-4602-A960-747250447D0F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29304-EDF5-45DF-9577-EEAAF07E4A8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534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7D086-2E22-4C5F-A071-6BEE733F7CD2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C6D70-F5DE-41FA-B9ED-8D343734B61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98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8B7E3-B228-454D-9662-91072AA284DF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DDA23-554F-4BA3-B698-C015F25DC51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241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7936C-6835-481C-A24C-D3BF06EF97E1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B78CA-8DD4-41B1-82D3-EE24F2EDDDA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379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9B023C-0D79-4F0F-956F-A57BD2C29D75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0AFEF-6A86-4E29-BF65-BA0B19D111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164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D674D-6432-41AE-B83A-46E0332F6C9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10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0270C-0C10-46F4-9431-54564CA9D17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721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656E3-206B-407A-ABE4-241F8E8560C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FC87E7-139E-46B6-B37D-94F7E54379A1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775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3608E-B9B8-4A3C-8028-9DE3F12DE7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80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F2222-1A46-4D0B-9DAA-0B038CD197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565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A6C1C-FBC6-453A-9658-BBEFF3E101D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143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54780-3343-4768-81DF-73B444703FD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935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95A49-35DF-4580-A077-398F2738FB8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865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014F1-89C3-44B2-9D10-62264ADB9EF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949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C4F3A-72DF-41F5-A78C-0AC82FC6C4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706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CB097-55FC-42EF-AD6F-AB3162F6164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7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75D844-74CE-419F-9466-D8C0FB5D7C44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77132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EDD3AC-F526-42BE-928A-3A70F5EB75BF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8361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DACEAD-C319-4031-9F75-AD10A62FFAE3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14164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D5F340-C603-43C9-AFD0-020B8B90418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1890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238BFD-8519-4D96-AC23-38C6C18D6F8E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975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1430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1675" y="400050"/>
            <a:ext cx="7451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1619250" y="6742113"/>
            <a:ext cx="72009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3708400" y="6453188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1400" b="1"/>
              <a:t>Prof. Younghee Lee</a:t>
            </a:r>
            <a:endParaRPr lang="en-US" altLang="ko-KR"/>
          </a:p>
        </p:txBody>
      </p:sp>
      <p:pic>
        <p:nvPicPr>
          <p:cNvPr id="1031" name="Picture 14" descr="http://imgnews.naver.com/image/277/2009/02/24/2009022410005795830_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5621ECD6-F548-4B63-8C64-2C4E0412DC1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굴림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2"/>
        <a:buChar char="u"/>
        <a:defRPr kumimoji="1" sz="2800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u"/>
        <a:defRPr kumimoji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433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AD97C94C-5411-43A7-BD80-5653C38686CC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B364C18B-12D0-4192-A660-08D3F7317F9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2F87966-3DDB-461C-AFC0-730BD3F555EC}" type="datetimeFigureOut">
              <a:rPr lang="ko-KR" altLang="en-US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390B3EB5-9F31-4B03-BCA4-0B08C3E90F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FDB8E15-D83C-4460-B21B-3B4A1AB3625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jpeg"/><Relationship Id="rId10" Type="http://schemas.openxmlformats.org/officeDocument/2006/relationships/image" Target="../media/image11.png"/><Relationship Id="rId4" Type="http://schemas.openxmlformats.org/officeDocument/2006/relationships/image" Target="../media/image9.jpeg"/><Relationship Id="rId9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7950" y="1052513"/>
            <a:ext cx="8712200" cy="11430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Arial" pitchFamily="34" charset="0"/>
              </a:rPr>
              <a:t>CS 540 Network Architecture</a:t>
            </a:r>
            <a:endParaRPr lang="en-US" altLang="ko-KR" dirty="0" smtClean="0"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512" y="3068638"/>
            <a:ext cx="8640959" cy="1249362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Lecture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21: DTN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800" b="1" dirty="0" smtClean="0">
                <a:latin typeface="Arial" pitchFamily="34" charset="0"/>
                <a:cs typeface="Arial" pitchFamily="34" charset="0"/>
              </a:rPr>
              <a:t>Prof. Younghee Lee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2000" i="1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200" dirty="0">
              <a:latin typeface="Arial"/>
              <a:cs typeface="Arial"/>
            </a:endParaRPr>
          </a:p>
          <a:p>
            <a:pPr marL="723900" algn="l"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200" i="1" dirty="0" smtClean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endParaRPr lang="en-US" altLang="ko-KR" sz="1600" i="1" dirty="0" smtClean="0">
              <a:latin typeface="Arial"/>
              <a:cs typeface="Arial"/>
            </a:endParaRPr>
          </a:p>
          <a:p>
            <a:pPr marL="723900" algn="l"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000" dirty="0" smtClean="0">
                <a:latin typeface="Arial"/>
                <a:cs typeface="Arial"/>
              </a:rPr>
              <a:t>						</a:t>
            </a:r>
            <a:r>
              <a:rPr lang="en-US" altLang="ko-KR" sz="10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F514BA38-AF6E-4A64-9EE1-3F53DFEFDEB5}" type="slidenum">
              <a:rPr lang="en-US" altLang="ko-KR">
                <a:cs typeface="Arial" pitchFamily="34" charset="0"/>
              </a:rPr>
              <a:pPr/>
              <a:t>10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2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77044"/>
            <a:ext cx="7451725" cy="647700"/>
          </a:xfrm>
        </p:spPr>
        <p:txBody>
          <a:bodyPr/>
          <a:lstStyle/>
          <a:p>
            <a:r>
              <a:rPr lang="en-US" altLang="ko-KR" sz="3200" dirty="0">
                <a:latin typeface="Arial" pitchFamily="34" charset="0"/>
                <a:cs typeface="Arial" pitchFamily="34" charset="0"/>
              </a:rPr>
              <a:t>Delay Tolerant Message-Oriented Overlay Architecture</a:t>
            </a:r>
          </a:p>
        </p:txBody>
      </p:sp>
      <p:pic>
        <p:nvPicPr>
          <p:cNvPr id="21268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47763"/>
            <a:ext cx="8964613" cy="537686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58645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2F254D98-1E71-4499-8A3B-0CA0C8767CC4}" type="slidenum">
              <a:rPr lang="en-US" altLang="ko-KR">
                <a:cs typeface="Arial" pitchFamily="34" charset="0"/>
              </a:rPr>
              <a:pPr/>
              <a:t>11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2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latin typeface="Arial" pitchFamily="34" charset="0"/>
                <a:cs typeface="Arial" pitchFamily="34" charset="0"/>
              </a:rPr>
              <a:t>Bundle Routing</a:t>
            </a:r>
          </a:p>
        </p:txBody>
      </p:sp>
      <p:pic>
        <p:nvPicPr>
          <p:cNvPr id="2129928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412875"/>
            <a:ext cx="6769100" cy="47355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64568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16F3-54C2-49CD-9598-1B937B98BFCD}" type="slidenum">
              <a:rPr lang="en-US" altLang="ko-KR">
                <a:cs typeface="Arial" pitchFamily="34" charset="0"/>
              </a:rPr>
              <a:pPr/>
              <a:t>12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3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7451725" cy="647700"/>
          </a:xfrm>
        </p:spPr>
        <p:txBody>
          <a:bodyPr/>
          <a:lstStyle/>
          <a:p>
            <a:r>
              <a:rPr lang="en-US" altLang="ko-KR" sz="3200" dirty="0">
                <a:latin typeface="Arial" pitchFamily="34" charset="0"/>
                <a:cs typeface="Arial" pitchFamily="34" charset="0"/>
              </a:rPr>
              <a:t>Internetwork Operation, Interoperability Gateways</a:t>
            </a:r>
          </a:p>
        </p:txBody>
      </p:sp>
      <p:pic>
        <p:nvPicPr>
          <p:cNvPr id="213094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96" y="1276863"/>
            <a:ext cx="4680644" cy="4528401"/>
          </a:xfrm>
          <a:noFill/>
          <a:ln/>
        </p:spPr>
      </p:pic>
      <p:pic>
        <p:nvPicPr>
          <p:cNvPr id="213095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463" y="1412875"/>
            <a:ext cx="4427537" cy="42481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4115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A17E9E2-E548-40BA-993B-E0F87F3084A7}" type="slidenum">
              <a:rPr lang="en-US" altLang="ko-KR">
                <a:cs typeface="Arial" pitchFamily="34" charset="0"/>
              </a:rPr>
              <a:pPr/>
              <a:t>13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TCP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for DTN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5400"/>
            <a:ext cx="8439150" cy="4495800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lang="en-US" altLang="ko-KR" dirty="0">
                <a:latin typeface="Arial" pitchFamily="34" charset="0"/>
                <a:ea typeface="굴림" pitchFamily="50" charset="-127"/>
                <a:cs typeface="Arial" pitchFamily="34" charset="0"/>
              </a:rPr>
              <a:t>Delay Tolerant </a:t>
            </a:r>
            <a:r>
              <a:rPr lang="en-US" altLang="ko-KR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Network</a:t>
            </a:r>
          </a:p>
          <a:p>
            <a:pPr marL="742950" lvl="2" indent="-342900">
              <a:lnSpc>
                <a:spcPct val="90000"/>
              </a:lnSpc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Reliable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Message Overlay with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Routing</a:t>
            </a:r>
            <a:endParaRPr lang="en-US" altLang="ko-KR" sz="2000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Overlaid </a:t>
            </a:r>
            <a:r>
              <a:rPr lang="en-US" altLang="ko-KR" dirty="0">
                <a:latin typeface="Arial" pitchFamily="34" charset="0"/>
                <a:ea typeface="굴림" pitchFamily="50" charset="-127"/>
                <a:cs typeface="Arial" pitchFamily="34" charset="0"/>
              </a:rPr>
              <a:t>above different protocol stacks in various networks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latin typeface="Arial" pitchFamily="34" charset="0"/>
                <a:ea typeface="굴림" pitchFamily="50" charset="-127"/>
                <a:cs typeface="Arial" pitchFamily="34" charset="0"/>
              </a:rPr>
              <a:t>Store &amp; forward message delivery for non-interactive traffic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latin typeface="Arial" pitchFamily="34" charset="0"/>
                <a:ea typeface="굴림" pitchFamily="50" charset="-127"/>
                <a:cs typeface="Arial" pitchFamily="34" charset="0"/>
              </a:rPr>
              <a:t>a-priori knowledge of communication capacity needs (intermediate storage, retransmission bandwidth)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628619" y="3068960"/>
            <a:ext cx="6759805" cy="3456384"/>
            <a:chOff x="96" y="912"/>
            <a:chExt cx="5546" cy="2762"/>
          </a:xfrm>
        </p:grpSpPr>
        <p:pic>
          <p:nvPicPr>
            <p:cNvPr id="7" name="Picture 4" descr="Rene4stack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28"/>
            <a:stretch>
              <a:fillRect/>
            </a:stretch>
          </p:blipFill>
          <p:spPr bwMode="auto">
            <a:xfrm>
              <a:off x="4944" y="2400"/>
              <a:ext cx="698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 descr="Rene4stack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28"/>
            <a:stretch>
              <a:fillRect/>
            </a:stretch>
          </p:blipFill>
          <p:spPr bwMode="auto">
            <a:xfrm>
              <a:off x="4272" y="1008"/>
              <a:ext cx="535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Cloud"/>
            <p:cNvSpPr>
              <a:spLocks noChangeAspect="1" noEditPoints="1" noChangeArrowheads="1"/>
            </p:cNvSpPr>
            <p:nvPr/>
          </p:nvSpPr>
          <p:spPr bwMode="auto">
            <a:xfrm>
              <a:off x="3168" y="2016"/>
              <a:ext cx="1920" cy="165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lang="en-US" altLang="ko-KR" sz="900" b="1">
                  <a:ea typeface="굴림" pitchFamily="50" charset="-127"/>
                </a:rPr>
                <a:t>Sensor</a:t>
              </a:r>
            </a:p>
            <a:p>
              <a:pPr algn="ctr" eaLnBrk="0" hangingPunct="0"/>
              <a:r>
                <a:rPr lang="en-US" altLang="ko-KR" sz="900" b="1">
                  <a:ea typeface="굴림" pitchFamily="50" charset="-127"/>
                </a:rPr>
                <a:t>Network Region</a:t>
              </a:r>
              <a:endParaRPr lang="en-US" altLang="ko-KR" sz="1100" b="1">
                <a:ea typeface="굴림" pitchFamily="50" charset="-127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824" y="2496"/>
              <a:ext cx="1344" cy="2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ko-KR" sz="800" b="1">
                  <a:ea typeface="굴림" pitchFamily="50" charset="-127"/>
                </a:rPr>
                <a:t>    Bundle  Protocols</a:t>
              </a:r>
            </a:p>
          </p:txBody>
        </p:sp>
        <p:sp>
          <p:nvSpPr>
            <p:cNvPr id="11" name="Cloud"/>
            <p:cNvSpPr>
              <a:spLocks noChangeAspect="1" noEditPoints="1" noChangeArrowheads="1"/>
            </p:cNvSpPr>
            <p:nvPr/>
          </p:nvSpPr>
          <p:spPr bwMode="auto">
            <a:xfrm>
              <a:off x="864" y="2256"/>
              <a:ext cx="960" cy="801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lang="en-US" altLang="ko-KR" sz="900" b="1">
                  <a:ea typeface="굴림" pitchFamily="50" charset="-127"/>
                </a:rPr>
                <a:t>Internet</a:t>
              </a:r>
              <a:endParaRPr lang="en-US" altLang="ko-KR" sz="1100" b="1">
                <a:ea typeface="굴림" pitchFamily="50" charset="-127"/>
              </a:endParaRPr>
            </a:p>
          </p:txBody>
        </p:sp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192" y="1584"/>
            <a:ext cx="768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0" name="Clip" r:id="rId6" imgW="1823760" imgH="1120680" progId="MS_ClipArt_Gallery.5">
                    <p:embed/>
                  </p:oleObj>
                </mc:Choice>
                <mc:Fallback>
                  <p:oleObj name="Clip" r:id="rId6" imgW="1823760" imgH="112068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584"/>
                          <a:ext cx="768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68392" dir="9491915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0" y="1632"/>
              <a:ext cx="576" cy="144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ko-KR" sz="800" b="1">
                  <a:ea typeface="굴림" pitchFamily="50" charset="-127"/>
                </a:rPr>
                <a:t>Application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0" y="1968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ko-KR" sz="800" b="1">
                  <a:ea typeface="굴림" pitchFamily="50" charset="-127"/>
                </a:rPr>
                <a:t>TCP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720" y="2112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ko-KR" sz="800" b="1">
                  <a:ea typeface="굴림" pitchFamily="50" charset="-127"/>
                </a:rPr>
                <a:t>IP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824" y="2880"/>
              <a:ext cx="48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ko-KR" sz="800" b="1">
                  <a:ea typeface="굴림" pitchFamily="50" charset="-127"/>
                </a:rPr>
                <a:t>IP</a:t>
              </a:r>
            </a:p>
          </p:txBody>
        </p:sp>
        <p:graphicFrame>
          <p:nvGraphicFramePr>
            <p:cNvPr id="17" name="Object 14"/>
            <p:cNvGraphicFramePr>
              <a:graphicFrameLocks noChangeAspect="1"/>
            </p:cNvGraphicFramePr>
            <p:nvPr/>
          </p:nvGraphicFramePr>
          <p:xfrm>
            <a:off x="2208" y="1776"/>
            <a:ext cx="62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1" name="Clip" r:id="rId8" imgW="3004200" imgH="3468960" progId="MS_ClipArt_Gallery.5">
                    <p:embed/>
                  </p:oleObj>
                </mc:Choice>
                <mc:Fallback>
                  <p:oleObj name="Clip" r:id="rId8" imgW="3004200" imgH="34689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776"/>
                          <a:ext cx="624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152" y="2208"/>
              <a:ext cx="720" cy="768"/>
            </a:xfrm>
            <a:custGeom>
              <a:avLst/>
              <a:gdLst>
                <a:gd name="T0" fmla="*/ 0 w 912"/>
                <a:gd name="T1" fmla="*/ 0 h 336"/>
                <a:gd name="T2" fmla="*/ 240 w 912"/>
                <a:gd name="T3" fmla="*/ 144 h 336"/>
                <a:gd name="T4" fmla="*/ 480 w 912"/>
                <a:gd name="T5" fmla="*/ 144 h 336"/>
                <a:gd name="T6" fmla="*/ 912 w 912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336"/>
                <a:gd name="T14" fmla="*/ 912 w 912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336">
                  <a:moveTo>
                    <a:pt x="0" y="0"/>
                  </a:moveTo>
                  <a:lnTo>
                    <a:pt x="240" y="144"/>
                  </a:lnTo>
                  <a:lnTo>
                    <a:pt x="480" y="144"/>
                  </a:lnTo>
                  <a:lnTo>
                    <a:pt x="912" y="336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sz="1000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824" y="2736"/>
              <a:ext cx="48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ko-KR" sz="800" b="1">
                  <a:ea typeface="굴림" pitchFamily="50" charset="-127"/>
                </a:rPr>
                <a:t>TCP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304" y="2736"/>
              <a:ext cx="86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ko-KR" sz="800" b="1">
                  <a:ea typeface="굴림" pitchFamily="50" charset="-127"/>
                </a:rPr>
                <a:t>Sensor Transport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304" y="2880"/>
              <a:ext cx="86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ko-KR" sz="800" b="1">
                  <a:ea typeface="굴림" pitchFamily="50" charset="-127"/>
                </a:rPr>
                <a:t>Diffusion Routing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824" y="3024"/>
              <a:ext cx="48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ko-KR" sz="800" b="1">
                  <a:ea typeface="굴림" pitchFamily="50" charset="-127"/>
                </a:rPr>
                <a:t>Ethernet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304" y="3024"/>
              <a:ext cx="86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ko-KR" sz="800" b="1">
                  <a:ea typeface="굴림" pitchFamily="50" charset="-127"/>
                </a:rPr>
                <a:t>UWB-specific</a:t>
              </a:r>
            </a:p>
          </p:txBody>
        </p:sp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4608" y="1728"/>
              <a:ext cx="1008" cy="384"/>
              <a:chOff x="4128" y="1824"/>
              <a:chExt cx="1008" cy="432"/>
            </a:xfrm>
          </p:grpSpPr>
          <p:sp>
            <p:nvSpPr>
              <p:cNvPr id="60" name="Rectangle 22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100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800" b="1">
                    <a:ea typeface="굴림" pitchFamily="50" charset="-127"/>
                  </a:rPr>
                  <a:t>UWB-specific</a:t>
                </a:r>
              </a:p>
            </p:txBody>
          </p:sp>
          <p:sp>
            <p:nvSpPr>
              <p:cNvPr id="61" name="Rectangle 23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0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800" b="1">
                    <a:ea typeface="굴림" pitchFamily="50" charset="-127"/>
                  </a:rPr>
                  <a:t>Sensor Transport</a:t>
                </a:r>
              </a:p>
            </p:txBody>
          </p:sp>
          <p:sp>
            <p:nvSpPr>
              <p:cNvPr id="62" name="Rectangle 24"/>
              <p:cNvSpPr>
                <a:spLocks noChangeArrowheads="1"/>
              </p:cNvSpPr>
              <p:nvPr/>
            </p:nvSpPr>
            <p:spPr bwMode="auto">
              <a:xfrm>
                <a:off x="4128" y="1968"/>
                <a:ext cx="100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800" b="1">
                    <a:ea typeface="굴림" pitchFamily="50" charset="-127"/>
                  </a:rPr>
                  <a:t>Diffusion Routing</a:t>
                </a:r>
              </a:p>
            </p:txBody>
          </p:sp>
        </p:grp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 rot="-8673713">
              <a:off x="2905" y="2818"/>
              <a:ext cx="995" cy="106"/>
            </a:xfrm>
            <a:prstGeom prst="leftRightArrow">
              <a:avLst>
                <a:gd name="adj1" fmla="val 50000"/>
                <a:gd name="adj2" fmla="val 1877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00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 flipH="1" flipV="1">
              <a:off x="3120" y="3072"/>
              <a:ext cx="672" cy="480"/>
            </a:xfrm>
            <a:custGeom>
              <a:avLst/>
              <a:gdLst>
                <a:gd name="T0" fmla="*/ 0 w 912"/>
                <a:gd name="T1" fmla="*/ 0 h 336"/>
                <a:gd name="T2" fmla="*/ 240 w 912"/>
                <a:gd name="T3" fmla="*/ 144 h 336"/>
                <a:gd name="T4" fmla="*/ 480 w 912"/>
                <a:gd name="T5" fmla="*/ 144 h 336"/>
                <a:gd name="T6" fmla="*/ 912 w 912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336"/>
                <a:gd name="T14" fmla="*/ 912 w 912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336">
                  <a:moveTo>
                    <a:pt x="0" y="0"/>
                  </a:moveTo>
                  <a:lnTo>
                    <a:pt x="240" y="144"/>
                  </a:lnTo>
                  <a:lnTo>
                    <a:pt x="480" y="144"/>
                  </a:lnTo>
                  <a:lnTo>
                    <a:pt x="912" y="336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sz="1000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4608" y="1440"/>
              <a:ext cx="1008" cy="144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ko-KR" sz="800" b="1">
                  <a:ea typeface="굴림" pitchFamily="50" charset="-127"/>
                </a:rPr>
                <a:t>Application</a:t>
              </a:r>
            </a:p>
          </p:txBody>
        </p:sp>
        <p:grpSp>
          <p:nvGrpSpPr>
            <p:cNvPr id="28" name="Group 28"/>
            <p:cNvGrpSpPr>
              <a:grpSpLocks/>
            </p:cNvGrpSpPr>
            <p:nvPr/>
          </p:nvGrpSpPr>
          <p:grpSpPr bwMode="auto">
            <a:xfrm>
              <a:off x="2640" y="2112"/>
              <a:ext cx="540" cy="241"/>
              <a:chOff x="2640" y="2112"/>
              <a:chExt cx="540" cy="241"/>
            </a:xfrm>
          </p:grpSpPr>
          <p:grpSp>
            <p:nvGrpSpPr>
              <p:cNvPr id="52" name="Group 29"/>
              <p:cNvGrpSpPr>
                <a:grpSpLocks/>
              </p:cNvGrpSpPr>
              <p:nvPr/>
            </p:nvGrpSpPr>
            <p:grpSpPr bwMode="auto">
              <a:xfrm>
                <a:off x="2688" y="2112"/>
                <a:ext cx="432" cy="240"/>
                <a:chOff x="2736" y="1920"/>
                <a:chExt cx="336" cy="384"/>
              </a:xfrm>
            </p:grpSpPr>
            <p:grpSp>
              <p:nvGrpSpPr>
                <p:cNvPr id="54" name="Group 30"/>
                <p:cNvGrpSpPr>
                  <a:grpSpLocks/>
                </p:cNvGrpSpPr>
                <p:nvPr/>
              </p:nvGrpSpPr>
              <p:grpSpPr bwMode="auto">
                <a:xfrm>
                  <a:off x="2736" y="1920"/>
                  <a:ext cx="336" cy="384"/>
                  <a:chOff x="3120" y="3456"/>
                  <a:chExt cx="576" cy="528"/>
                </a:xfrm>
              </p:grpSpPr>
              <p:sp>
                <p:nvSpPr>
                  <p:cNvPr id="57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456"/>
                    <a:ext cx="576" cy="96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ko-KR" sz="1000"/>
                  </a:p>
                </p:txBody>
              </p:sp>
              <p:sp>
                <p:nvSpPr>
                  <p:cNvPr id="5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504"/>
                    <a:ext cx="576" cy="432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ko-KR" sz="1000"/>
                  </a:p>
                </p:txBody>
              </p:sp>
              <p:sp>
                <p:nvSpPr>
                  <p:cNvPr id="59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888"/>
                    <a:ext cx="576" cy="96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ko-KR" sz="1000"/>
                  </a:p>
                </p:txBody>
              </p:sp>
            </p:grpSp>
            <p:sp>
              <p:nvSpPr>
                <p:cNvPr id="55" name="Line 34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 sz="1000"/>
                </a:p>
              </p:txBody>
            </p:sp>
            <p:sp>
              <p:nvSpPr>
                <p:cNvPr id="56" name="Line 35"/>
                <p:cNvSpPr>
                  <a:spLocks noChangeShapeType="1"/>
                </p:cNvSpPr>
                <p:nvPr/>
              </p:nvSpPr>
              <p:spPr bwMode="auto">
                <a:xfrm>
                  <a:off x="2736" y="196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53" name="Text Box 36"/>
              <p:cNvSpPr txBox="1">
                <a:spLocks noChangeArrowheads="1"/>
              </p:cNvSpPr>
              <p:nvPr/>
            </p:nvSpPr>
            <p:spPr bwMode="auto">
              <a:xfrm>
                <a:off x="2640" y="2131"/>
                <a:ext cx="540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ko-KR" sz="800" b="1">
                    <a:ea typeface="굴림" pitchFamily="50" charset="-127"/>
                  </a:rPr>
                  <a:t>Custody</a:t>
                </a:r>
              </a:p>
            </p:txBody>
          </p:sp>
        </p:grpSp>
        <p:sp>
          <p:nvSpPr>
            <p:cNvPr id="29" name="Rectangle 37"/>
            <p:cNvSpPr>
              <a:spLocks noChangeArrowheads="1"/>
            </p:cNvSpPr>
            <p:nvPr/>
          </p:nvSpPr>
          <p:spPr bwMode="auto">
            <a:xfrm>
              <a:off x="4608" y="1584"/>
              <a:ext cx="1008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ko-KR" sz="800" b="1" dirty="0">
                  <a:ea typeface="굴림" pitchFamily="50" charset="-127"/>
                </a:rPr>
                <a:t>    Bundle  Protocols</a:t>
              </a:r>
            </a:p>
          </p:txBody>
        </p:sp>
        <p:grpSp>
          <p:nvGrpSpPr>
            <p:cNvPr id="30" name="Group 38"/>
            <p:cNvGrpSpPr>
              <a:grpSpLocks/>
            </p:cNvGrpSpPr>
            <p:nvPr/>
          </p:nvGrpSpPr>
          <p:grpSpPr bwMode="auto">
            <a:xfrm>
              <a:off x="96" y="2064"/>
              <a:ext cx="540" cy="241"/>
              <a:chOff x="144" y="2160"/>
              <a:chExt cx="540" cy="241"/>
            </a:xfrm>
          </p:grpSpPr>
          <p:grpSp>
            <p:nvGrpSpPr>
              <p:cNvPr id="44" name="Group 39"/>
              <p:cNvGrpSpPr>
                <a:grpSpLocks/>
              </p:cNvGrpSpPr>
              <p:nvPr/>
            </p:nvGrpSpPr>
            <p:grpSpPr bwMode="auto">
              <a:xfrm>
                <a:off x="192" y="2160"/>
                <a:ext cx="432" cy="240"/>
                <a:chOff x="2736" y="1920"/>
                <a:chExt cx="336" cy="384"/>
              </a:xfrm>
            </p:grpSpPr>
            <p:grpSp>
              <p:nvGrpSpPr>
                <p:cNvPr id="46" name="Group 40"/>
                <p:cNvGrpSpPr>
                  <a:grpSpLocks/>
                </p:cNvGrpSpPr>
                <p:nvPr/>
              </p:nvGrpSpPr>
              <p:grpSpPr bwMode="auto">
                <a:xfrm>
                  <a:off x="2736" y="1920"/>
                  <a:ext cx="336" cy="384"/>
                  <a:chOff x="3120" y="3456"/>
                  <a:chExt cx="576" cy="528"/>
                </a:xfrm>
              </p:grpSpPr>
              <p:sp>
                <p:nvSpPr>
                  <p:cNvPr id="49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456"/>
                    <a:ext cx="576" cy="96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ko-KR" sz="1000"/>
                  </a:p>
                </p:txBody>
              </p:sp>
              <p:sp>
                <p:nvSpPr>
                  <p:cNvPr id="5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504"/>
                    <a:ext cx="576" cy="432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ko-KR" sz="1000"/>
                  </a:p>
                </p:txBody>
              </p:sp>
              <p:sp>
                <p:nvSpPr>
                  <p:cNvPr id="51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888"/>
                    <a:ext cx="576" cy="96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ko-KR" sz="1000"/>
                  </a:p>
                </p:txBody>
              </p:sp>
            </p:grpSp>
            <p:sp>
              <p:nvSpPr>
                <p:cNvPr id="4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 sz="1000"/>
                </a:p>
              </p:txBody>
            </p:sp>
            <p:sp>
              <p:nvSpPr>
                <p:cNvPr id="48" name="Line 45"/>
                <p:cNvSpPr>
                  <a:spLocks noChangeShapeType="1"/>
                </p:cNvSpPr>
                <p:nvPr/>
              </p:nvSpPr>
              <p:spPr bwMode="auto">
                <a:xfrm>
                  <a:off x="2736" y="196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45" name="Text Box 46"/>
              <p:cNvSpPr txBox="1">
                <a:spLocks noChangeArrowheads="1"/>
              </p:cNvSpPr>
              <p:nvPr/>
            </p:nvSpPr>
            <p:spPr bwMode="auto">
              <a:xfrm>
                <a:off x="144" y="2179"/>
                <a:ext cx="540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ko-KR" sz="800" b="1">
                    <a:ea typeface="굴림" pitchFamily="50" charset="-127"/>
                  </a:rPr>
                  <a:t>Custody</a:t>
                </a:r>
              </a:p>
            </p:txBody>
          </p:sp>
        </p:grpSp>
        <p:sp>
          <p:nvSpPr>
            <p:cNvPr id="31" name="AutoShape 47"/>
            <p:cNvSpPr>
              <a:spLocks noChangeArrowheads="1"/>
            </p:cNvSpPr>
            <p:nvPr/>
          </p:nvSpPr>
          <p:spPr bwMode="auto">
            <a:xfrm rot="6242161" flipH="1">
              <a:off x="4202" y="2313"/>
              <a:ext cx="1429" cy="180"/>
            </a:xfrm>
            <a:prstGeom prst="leftRightArrow">
              <a:avLst>
                <a:gd name="adj1" fmla="val 50000"/>
                <a:gd name="adj2" fmla="val 158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000"/>
            </a:p>
          </p:txBody>
        </p:sp>
        <p:sp>
          <p:nvSpPr>
            <p:cNvPr id="32" name="Freeform 48"/>
            <p:cNvSpPr>
              <a:spLocks/>
            </p:cNvSpPr>
            <p:nvPr/>
          </p:nvSpPr>
          <p:spPr bwMode="auto">
            <a:xfrm flipV="1">
              <a:off x="4608" y="2160"/>
              <a:ext cx="288" cy="912"/>
            </a:xfrm>
            <a:custGeom>
              <a:avLst/>
              <a:gdLst>
                <a:gd name="T0" fmla="*/ 0 w 912"/>
                <a:gd name="T1" fmla="*/ 0 h 336"/>
                <a:gd name="T2" fmla="*/ 240 w 912"/>
                <a:gd name="T3" fmla="*/ 144 h 336"/>
                <a:gd name="T4" fmla="*/ 480 w 912"/>
                <a:gd name="T5" fmla="*/ 144 h 336"/>
                <a:gd name="T6" fmla="*/ 912 w 912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336"/>
                <a:gd name="T14" fmla="*/ 912 w 912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336">
                  <a:moveTo>
                    <a:pt x="0" y="0"/>
                  </a:moveTo>
                  <a:lnTo>
                    <a:pt x="240" y="144"/>
                  </a:lnTo>
                  <a:lnTo>
                    <a:pt x="480" y="144"/>
                  </a:lnTo>
                  <a:lnTo>
                    <a:pt x="912" y="336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sz="1000"/>
            </a:p>
          </p:txBody>
        </p:sp>
        <p:sp>
          <p:nvSpPr>
            <p:cNvPr id="33" name="Rectangle 49"/>
            <p:cNvSpPr>
              <a:spLocks noChangeArrowheads="1"/>
            </p:cNvSpPr>
            <p:nvPr/>
          </p:nvSpPr>
          <p:spPr bwMode="auto">
            <a:xfrm>
              <a:off x="720" y="1776"/>
              <a:ext cx="576" cy="19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ko-KR" sz="800" b="1">
                  <a:ea typeface="굴림" pitchFamily="50" charset="-127"/>
                </a:rPr>
                <a:t>    Bundle  </a:t>
              </a:r>
            </a:p>
            <a:p>
              <a:pPr algn="ctr" eaLnBrk="0" hangingPunct="0"/>
              <a:r>
                <a:rPr lang="en-US" altLang="ko-KR" sz="800" b="1">
                  <a:ea typeface="굴림" pitchFamily="50" charset="-127"/>
                </a:rPr>
                <a:t>Protocols</a:t>
              </a:r>
            </a:p>
          </p:txBody>
        </p:sp>
        <p:sp>
          <p:nvSpPr>
            <p:cNvPr id="34" name="AutoShape 50"/>
            <p:cNvSpPr>
              <a:spLocks noChangeArrowheads="1"/>
            </p:cNvSpPr>
            <p:nvPr/>
          </p:nvSpPr>
          <p:spPr bwMode="auto">
            <a:xfrm rot="2236166">
              <a:off x="1056" y="2208"/>
              <a:ext cx="1200" cy="144"/>
            </a:xfrm>
            <a:prstGeom prst="leftRightArrow">
              <a:avLst>
                <a:gd name="adj1" fmla="val 50000"/>
                <a:gd name="adj2" fmla="val 1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000"/>
            </a:p>
          </p:txBody>
        </p:sp>
        <p:grpSp>
          <p:nvGrpSpPr>
            <p:cNvPr id="35" name="Group 51"/>
            <p:cNvGrpSpPr>
              <a:grpSpLocks/>
            </p:cNvGrpSpPr>
            <p:nvPr/>
          </p:nvGrpSpPr>
          <p:grpSpPr bwMode="auto">
            <a:xfrm>
              <a:off x="3792" y="3216"/>
              <a:ext cx="1008" cy="384"/>
              <a:chOff x="4128" y="1824"/>
              <a:chExt cx="1008" cy="432"/>
            </a:xfrm>
          </p:grpSpPr>
          <p:sp>
            <p:nvSpPr>
              <p:cNvPr id="41" name="Rectangle 52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100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800" b="1">
                    <a:ea typeface="굴림" pitchFamily="50" charset="-127"/>
                  </a:rPr>
                  <a:t>UWB-specific</a:t>
                </a:r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100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800" b="1">
                    <a:ea typeface="굴림" pitchFamily="50" charset="-127"/>
                  </a:rPr>
                  <a:t>Sensor Transport</a:t>
                </a:r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/>
            </p:nvSpPr>
            <p:spPr bwMode="auto">
              <a:xfrm>
                <a:off x="4128" y="1968"/>
                <a:ext cx="100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ko-KR" sz="800" b="1">
                    <a:ea typeface="굴림" pitchFamily="50" charset="-127"/>
                  </a:rPr>
                  <a:t>Diffusion Routing</a:t>
                </a:r>
              </a:p>
            </p:txBody>
          </p:sp>
        </p:grpSp>
        <p:sp>
          <p:nvSpPr>
            <p:cNvPr id="36" name="Rectangle 55"/>
            <p:cNvSpPr>
              <a:spLocks noChangeArrowheads="1"/>
            </p:cNvSpPr>
            <p:nvPr/>
          </p:nvSpPr>
          <p:spPr bwMode="auto">
            <a:xfrm>
              <a:off x="3792" y="3072"/>
              <a:ext cx="1008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ko-KR" sz="800" b="1">
                  <a:ea typeface="굴림" pitchFamily="50" charset="-127"/>
                </a:rPr>
                <a:t>    Bundle  Protocols</a:t>
              </a:r>
            </a:p>
          </p:txBody>
        </p:sp>
        <p:pic>
          <p:nvPicPr>
            <p:cNvPr id="37" name="Picture 56" descr="chip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976"/>
              <a:ext cx="48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 Box 57"/>
            <p:cNvSpPr txBox="1">
              <a:spLocks noChangeArrowheads="1"/>
            </p:cNvSpPr>
            <p:nvPr/>
          </p:nvSpPr>
          <p:spPr bwMode="auto">
            <a:xfrm>
              <a:off x="4848" y="3168"/>
              <a:ext cx="5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800" b="1">
                  <a:ea typeface="굴림" pitchFamily="50" charset="-127"/>
                </a:rPr>
                <a:t>Custody</a:t>
              </a:r>
            </a:p>
          </p:txBody>
        </p:sp>
        <p:sp>
          <p:nvSpPr>
            <p:cNvPr id="39" name="Text Box 58"/>
            <p:cNvSpPr txBox="1">
              <a:spLocks noChangeArrowheads="1"/>
            </p:cNvSpPr>
            <p:nvPr/>
          </p:nvSpPr>
          <p:spPr bwMode="auto">
            <a:xfrm>
              <a:off x="230" y="1392"/>
              <a:ext cx="68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1050">
                  <a:ea typeface="굴림" pitchFamily="50" charset="-127"/>
                </a:rPr>
                <a:t>Source</a:t>
              </a:r>
            </a:p>
          </p:txBody>
        </p:sp>
        <p:sp>
          <p:nvSpPr>
            <p:cNvPr id="40" name="Text Box 59"/>
            <p:cNvSpPr txBox="1">
              <a:spLocks noChangeArrowheads="1"/>
            </p:cNvSpPr>
            <p:nvPr/>
          </p:nvSpPr>
          <p:spPr bwMode="auto">
            <a:xfrm>
              <a:off x="4416" y="912"/>
              <a:ext cx="86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ko-KR" sz="1050">
                  <a:ea typeface="굴림" pitchFamily="50" charset="-127"/>
                </a:rPr>
                <a:t>Destination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4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A17E9E2-E548-40BA-993B-E0F87F3084A7}" type="slidenum">
              <a:rPr lang="en-US" altLang="ko-KR">
                <a:cs typeface="Arial" pitchFamily="34" charset="0"/>
              </a:rPr>
              <a:pPr/>
              <a:t>14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TCP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for DTN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4104456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latin typeface="Arial" pitchFamily="34" charset="0"/>
                <a:ea typeface="굴림" pitchFamily="50" charset="-127"/>
                <a:cs typeface="Arial" pitchFamily="34" charset="0"/>
              </a:rPr>
              <a:t>Non-faulty Disconnection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Due to motion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latin typeface="Arial" pitchFamily="34" charset="0"/>
                <a:ea typeface="굴림" pitchFamily="50" charset="-127"/>
                <a:cs typeface="Arial" pitchFamily="34" charset="0"/>
              </a:rPr>
              <a:t>Predictable (satellites, busses) 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latin typeface="Arial" pitchFamily="34" charset="0"/>
                <a:ea typeface="굴림" pitchFamily="50" charset="-127"/>
                <a:cs typeface="Arial" pitchFamily="34" charset="0"/>
              </a:rPr>
              <a:t>Opportunistic (node coming in range)</a:t>
            </a:r>
          </a:p>
          <a:p>
            <a:r>
              <a:rPr lang="en-US" altLang="ko-KR" sz="2400" dirty="0">
                <a:latin typeface="Arial" pitchFamily="34" charset="0"/>
                <a:ea typeface="굴림" pitchFamily="50" charset="-127"/>
                <a:cs typeface="Arial" pitchFamily="34" charset="0"/>
              </a:rPr>
              <a:t>Long Queuing Times</a:t>
            </a:r>
          </a:p>
          <a:p>
            <a:pPr lvl="1"/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Next hop unavailable</a:t>
            </a:r>
          </a:p>
          <a:p>
            <a:pPr lvl="1"/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Alternative next hops </a:t>
            </a:r>
          </a:p>
          <a:p>
            <a:pPr lvl="1"/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Persistent storage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243635"/>
              </p:ext>
            </p:extLst>
          </p:nvPr>
        </p:nvGraphicFramePr>
        <p:xfrm>
          <a:off x="3730483" y="1988840"/>
          <a:ext cx="5306013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Bitmap Image" r:id="rId4" imgW="9180952" imgH="7478169" progId="PBrush">
                  <p:embed/>
                </p:oleObj>
              </mc:Choice>
              <mc:Fallback>
                <p:oleObj name="Bitmap Image" r:id="rId4" imgW="9180952" imgH="74781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483" y="1988840"/>
                        <a:ext cx="5306013" cy="4320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7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A17E9E2-E548-40BA-993B-E0F87F3084A7}" type="slidenum">
              <a:rPr lang="en-US" altLang="ko-KR">
                <a:cs typeface="Arial" pitchFamily="34" charset="0"/>
              </a:rPr>
              <a:pPr/>
              <a:t>15</a:t>
            </a:fld>
            <a:endParaRPr lang="en-US" altLang="ko-KR" sz="1000" dirty="0">
              <a:cs typeface="Arial" pitchFamily="34" charset="0"/>
            </a:endParaRPr>
          </a:p>
        </p:txBody>
      </p:sp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TCP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for DTN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439150" cy="2061592"/>
          </a:xfrm>
        </p:spPr>
        <p:txBody>
          <a:bodyPr/>
          <a:lstStyle/>
          <a:p>
            <a:r>
              <a:rPr lang="en-US" altLang="ko-KR" sz="2400" i="1" dirty="0" smtClean="0">
                <a:latin typeface="Arial" pitchFamily="34" charset="0"/>
                <a:cs typeface="Arial" pitchFamily="34" charset="0"/>
              </a:rPr>
              <a:t>IETF DTNRG</a:t>
            </a:r>
          </a:p>
          <a:p>
            <a:pPr lvl="1"/>
            <a:r>
              <a:rPr lang="en-US" altLang="ko-KR" sz="1400" i="1" dirty="0" smtClean="0">
                <a:latin typeface="Arial" pitchFamily="34" charset="0"/>
                <a:cs typeface="Arial" pitchFamily="34" charset="0"/>
              </a:rPr>
              <a:t>TCP convergence layer 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endParaRPr lang="fr-FR" altLang="ko-KR" sz="2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624736" cy="410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32040" y="3413611"/>
            <a:ext cx="3960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"convergence layer adapter" (CLA) to send and receive bundles using an underlying internet protocol. </a:t>
            </a:r>
            <a:endParaRPr kumimoji="1" lang="ko-KR" altLang="ko-KR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2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A17E9E2-E548-40BA-993B-E0F87F3084A7}" type="slidenum">
              <a:rPr lang="en-US" altLang="ko-KR">
                <a:cs typeface="Arial" pitchFamily="34" charset="0"/>
              </a:rPr>
              <a:pPr/>
              <a:t>16</a:t>
            </a:fld>
            <a:endParaRPr lang="en-US" altLang="ko-KR" sz="1000" dirty="0">
              <a:cs typeface="Arial" pitchFamily="34" charset="0"/>
            </a:endParaRPr>
          </a:p>
        </p:txBody>
      </p:sp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TCP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for DTN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079376"/>
            <a:ext cx="8439150" cy="2061592"/>
          </a:xfrm>
        </p:spPr>
        <p:txBody>
          <a:bodyPr/>
          <a:lstStyle/>
          <a:p>
            <a:r>
              <a:rPr lang="en-US" altLang="ko-KR" sz="24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Transport </a:t>
            </a:r>
            <a:r>
              <a:rPr lang="en-US" altLang="ko-KR" sz="2400" dirty="0">
                <a:latin typeface="Arial" pitchFamily="34" charset="0"/>
                <a:ea typeface="굴림" pitchFamily="50" charset="-127"/>
                <a:cs typeface="Arial" pitchFamily="34" charset="0"/>
              </a:rPr>
              <a:t>Layer (TCP, SCTP, UDP)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RTT too high for slow start</a:t>
            </a:r>
          </a:p>
          <a:p>
            <a:pPr lvl="1"/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Waste of bandwidth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False congestion </a:t>
            </a:r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indication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Not many flows on a link</a:t>
            </a:r>
          </a:p>
          <a:p>
            <a:pPr lvl="1"/>
            <a:endParaRPr lang="en-US" altLang="ko-KR" sz="2000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r>
              <a:rPr lang="en-US" altLang="ko-KR" sz="24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LTP-T: extension of LTP for Transport</a:t>
            </a:r>
          </a:p>
          <a:p>
            <a:pPr lvl="1"/>
            <a:r>
              <a:rPr lang="fr-FR" altLang="ko-KR" sz="2000" dirty="0" smtClean="0">
                <a:latin typeface="Arial" pitchFamily="34" charset="0"/>
                <a:cs typeface="Arial" pitchFamily="34" charset="0"/>
              </a:rPr>
              <a:t>Delay-Tolerant </a:t>
            </a:r>
            <a:r>
              <a:rPr lang="fr-FR" altLang="ko-KR" sz="2000" dirty="0">
                <a:latin typeface="Arial" pitchFamily="34" charset="0"/>
                <a:cs typeface="Arial" pitchFamily="34" charset="0"/>
              </a:rPr>
              <a:t>Network (</a:t>
            </a:r>
            <a:r>
              <a:rPr lang="fr-FR" altLang="ko-KR" sz="2000" dirty="0" smtClean="0">
                <a:latin typeface="Arial" pitchFamily="34" charset="0"/>
                <a:cs typeface="Arial" pitchFamily="34" charset="0"/>
              </a:rPr>
              <a:t>DTN) friendly </a:t>
            </a:r>
            <a:r>
              <a:rPr lang="fr-FR" altLang="ko-KR" sz="2000" dirty="0">
                <a:latin typeface="Arial" pitchFamily="34" charset="0"/>
                <a:cs typeface="Arial" pitchFamily="34" charset="0"/>
              </a:rPr>
              <a:t>transport protocol</a:t>
            </a:r>
            <a:r>
              <a:rPr lang="fr-FR" altLang="ko-K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Licklider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transmission protocol (LTP)</a:t>
            </a:r>
          </a:p>
          <a:p>
            <a:pPr lvl="2"/>
            <a:r>
              <a:rPr lang="en-US" altLang="ko-KR" dirty="0">
                <a:latin typeface="Arial" pitchFamily="34" charset="0"/>
                <a:cs typeface="Arial" pitchFamily="34" charset="0"/>
              </a:rPr>
              <a:t> a delay-tolerant point-to-point protocol being developed by the Delay-Tolerant Networking Research Group (DTNRG)</a:t>
            </a:r>
          </a:p>
          <a:p>
            <a:pPr lvl="2"/>
            <a:r>
              <a:rPr lang="en-US" altLang="ko-KR" dirty="0">
                <a:latin typeface="Arial" pitchFamily="34" charset="0"/>
                <a:cs typeface="Arial" pitchFamily="34" charset="0"/>
              </a:rPr>
              <a:t>designed to provide retransmission based reliability of data transmissions over deep-space RF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links</a:t>
            </a:r>
          </a:p>
          <a:p>
            <a:pPr lvl="2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the bundling protocol stack designed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by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 DTNRG , it serves as a reliable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datalink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convergence layer for deep-space links.</a:t>
            </a:r>
            <a:endParaRPr lang="en-US" altLang="ko-KR" dirty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lvl="1"/>
            <a:endParaRPr lang="en-US" altLang="ko-KR" sz="2000" dirty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lvl="2">
              <a:lnSpc>
                <a:spcPct val="90000"/>
              </a:lnSpc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420941" y="1556792"/>
            <a:ext cx="4543547" cy="1722176"/>
            <a:chOff x="539552" y="4725143"/>
            <a:chExt cx="4038600" cy="1524001"/>
          </a:xfrm>
        </p:grpSpPr>
        <p:sp>
          <p:nvSpPr>
            <p:cNvPr id="6" name="Rectangle 22" descr="Large checker board"/>
            <p:cNvSpPr>
              <a:spLocks noChangeArrowheads="1"/>
            </p:cNvSpPr>
            <p:nvPr/>
          </p:nvSpPr>
          <p:spPr bwMode="auto">
            <a:xfrm>
              <a:off x="539552" y="5182344"/>
              <a:ext cx="2019300" cy="609600"/>
            </a:xfrm>
            <a:prstGeom prst="rect">
              <a:avLst/>
            </a:prstGeom>
            <a:pattFill prst="lgCheck">
              <a:fgClr>
                <a:srgbClr val="FFFF66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200" i="1" dirty="0">
                  <a:ea typeface="굴림" pitchFamily="50" charset="-127"/>
                </a:rPr>
                <a:t>LTP</a:t>
              </a:r>
              <a:r>
                <a:rPr lang="en-US" altLang="ko-KR" sz="1200" dirty="0">
                  <a:ea typeface="굴림" pitchFamily="50" charset="-127"/>
                </a:rPr>
                <a:t> point-to-point</a:t>
              </a:r>
            </a:p>
            <a:p>
              <a:pPr algn="ctr"/>
              <a:r>
                <a:rPr lang="en-US" altLang="ko-KR" sz="1200" dirty="0">
                  <a:ea typeface="굴림" pitchFamily="50" charset="-127"/>
                </a:rPr>
                <a:t>retransmission</a:t>
              </a:r>
            </a:p>
          </p:txBody>
        </p:sp>
        <p:sp>
          <p:nvSpPr>
            <p:cNvPr id="7" name="Rectangle 23" descr="Large checker board"/>
            <p:cNvSpPr>
              <a:spLocks noChangeArrowheads="1"/>
            </p:cNvSpPr>
            <p:nvPr/>
          </p:nvSpPr>
          <p:spPr bwMode="auto">
            <a:xfrm>
              <a:off x="539552" y="4725143"/>
              <a:ext cx="4038600" cy="457200"/>
            </a:xfrm>
            <a:prstGeom prst="rect">
              <a:avLst/>
            </a:prstGeom>
            <a:pattFill prst="lgCheck">
              <a:fgClr>
                <a:srgbClr val="FFFF66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200" i="1" dirty="0">
                  <a:ea typeface="굴림" pitchFamily="50" charset="-127"/>
                </a:rPr>
                <a:t>Bundling</a:t>
              </a:r>
              <a:r>
                <a:rPr lang="en-US" altLang="ko-KR" sz="1200" dirty="0">
                  <a:ea typeface="굴림" pitchFamily="50" charset="-127"/>
                </a:rPr>
                <a:t> store-and-forward</a:t>
              </a: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539552" y="5791944"/>
              <a:ext cx="504825" cy="228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200">
                  <a:ea typeface="굴림" pitchFamily="50" charset="-127"/>
                </a:rPr>
                <a:t>TM</a:t>
              </a: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1025327" y="5791944"/>
              <a:ext cx="504825" cy="228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200">
                  <a:ea typeface="굴림" pitchFamily="50" charset="-127"/>
                </a:rPr>
                <a:t>TC</a:t>
              </a: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2139752" y="5791944"/>
              <a:ext cx="914400" cy="228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ea typeface="굴림" pitchFamily="50" charset="-127"/>
                </a:rPr>
                <a:t>Prox-1</a:t>
              </a: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539552" y="6020544"/>
              <a:ext cx="2514600" cy="228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200">
                  <a:ea typeface="굴림" pitchFamily="50" charset="-127"/>
                </a:rPr>
                <a:t>R/F, optical</a:t>
              </a: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2558852" y="5182344"/>
              <a:ext cx="20193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200">
                  <a:ea typeface="굴림" pitchFamily="50" charset="-127"/>
                </a:rPr>
                <a:t>TCP “point-to-point”</a:t>
              </a:r>
            </a:p>
            <a:p>
              <a:pPr algn="ctr"/>
              <a:r>
                <a:rPr lang="en-US" altLang="ko-KR" sz="1200">
                  <a:ea typeface="굴림" pitchFamily="50" charset="-127"/>
                </a:rPr>
                <a:t>retransmission</a:t>
              </a: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3054152" y="5791944"/>
              <a:ext cx="1524000" cy="228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ea typeface="굴림" pitchFamily="50" charset="-127"/>
                </a:rPr>
                <a:t>Ethernet</a:t>
              </a:r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2558852" y="5563344"/>
              <a:ext cx="20193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200">
                  <a:ea typeface="굴림" pitchFamily="50" charset="-127"/>
                </a:rPr>
                <a:t>IP</a:t>
              </a:r>
            </a:p>
          </p:txBody>
        </p:sp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3054152" y="6020544"/>
              <a:ext cx="1524000" cy="228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200">
                  <a:ea typeface="굴림" pitchFamily="50" charset="-127"/>
                </a:rPr>
                <a:t>wire</a:t>
              </a:r>
            </a:p>
          </p:txBody>
        </p:sp>
        <p:sp>
          <p:nvSpPr>
            <p:cNvPr id="16" name="Rectangle 32"/>
            <p:cNvSpPr>
              <a:spLocks noChangeArrowheads="1"/>
            </p:cNvSpPr>
            <p:nvPr/>
          </p:nvSpPr>
          <p:spPr bwMode="auto">
            <a:xfrm>
              <a:off x="1530152" y="5791944"/>
              <a:ext cx="609600" cy="228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200">
                  <a:ea typeface="굴림" pitchFamily="50" charset="-127"/>
                </a:rPr>
                <a:t>AOS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25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A17E9E2-E548-40BA-993B-E0F87F3084A7}" type="slidenum">
              <a:rPr lang="en-US" altLang="ko-KR">
                <a:cs typeface="Arial" pitchFamily="34" charset="0"/>
              </a:rPr>
              <a:pPr/>
              <a:t>17</a:t>
            </a:fld>
            <a:endParaRPr lang="en-US" altLang="ko-KR" sz="1000" dirty="0">
              <a:cs typeface="Arial" pitchFamily="34" charset="0"/>
            </a:endParaRPr>
          </a:p>
        </p:txBody>
      </p:sp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TCP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for DTN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752"/>
            <a:ext cx="8439150" cy="2061592"/>
          </a:xfrm>
        </p:spPr>
        <p:txBody>
          <a:bodyPr/>
          <a:lstStyle/>
          <a:p>
            <a:r>
              <a:rPr lang="fr-FR" altLang="ko-KR" i="1" dirty="0" smtClean="0">
                <a:latin typeface="Arial" pitchFamily="34" charset="0"/>
                <a:cs typeface="Arial" pitchFamily="34" charset="0"/>
              </a:rPr>
              <a:t>Saratoga</a:t>
            </a:r>
          </a:p>
          <a:p>
            <a:pPr lvl="1"/>
            <a:r>
              <a:rPr lang="fr-FR" altLang="ko-KR" sz="2000" dirty="0">
                <a:latin typeface="Arial" pitchFamily="34" charset="0"/>
                <a:cs typeface="Arial" pitchFamily="34" charset="0"/>
              </a:rPr>
              <a:t>a Delay-Tolerant </a:t>
            </a:r>
            <a:r>
              <a:rPr lang="fr-FR" altLang="ko-KR" sz="2000" dirty="0" smtClean="0">
                <a:latin typeface="Arial" pitchFamily="34" charset="0"/>
                <a:cs typeface="Arial" pitchFamily="34" charset="0"/>
              </a:rPr>
              <a:t>Networking convergence </a:t>
            </a:r>
            <a:r>
              <a:rPr lang="fr-FR" altLang="ko-KR" sz="2000" dirty="0">
                <a:latin typeface="Arial" pitchFamily="34" charset="0"/>
                <a:cs typeface="Arial" pitchFamily="34" charset="0"/>
              </a:rPr>
              <a:t>layer with </a:t>
            </a:r>
            <a:r>
              <a:rPr lang="fr-FR" altLang="ko-KR" sz="2000" dirty="0" smtClean="0">
                <a:latin typeface="Arial" pitchFamily="34" charset="0"/>
                <a:cs typeface="Arial" pitchFamily="34" charset="0"/>
              </a:rPr>
              <a:t>efficient link utilization: for </a:t>
            </a:r>
            <a:r>
              <a:rPr lang="fr-FR" altLang="ko-KR" sz="2000" b="1" dirty="0">
                <a:latin typeface="Arial" pitchFamily="34" charset="0"/>
                <a:cs typeface="Arial" pitchFamily="34" charset="0"/>
              </a:rPr>
              <a:t>Disaster Monitoring </a:t>
            </a:r>
            <a:r>
              <a:rPr lang="fr-FR" altLang="ko-KR" sz="2000" b="1" dirty="0" smtClean="0">
                <a:latin typeface="Arial" pitchFamily="34" charset="0"/>
                <a:cs typeface="Arial" pitchFamily="34" charset="0"/>
              </a:rPr>
              <a:t>Constellation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Stream Control Transmission Protocol (SCTP) is a Transport Layer protocol, serving in a similar role to the popular protocols 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TCP and UDP. </a:t>
            </a:r>
          </a:p>
          <a:p>
            <a:endParaRPr lang="fr-FR" altLang="ko-KR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276872"/>
            <a:ext cx="809254" cy="136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64324"/>
            <a:ext cx="4824536" cy="327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6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83-13CB-406F-B87B-1177A8B7FF18}" type="slidenum">
              <a:rPr lang="en-US" altLang="ko-KR">
                <a:cs typeface="Arial" pitchFamily="34" charset="0"/>
              </a:rPr>
              <a:pPr/>
              <a:t>2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2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262938" cy="647700"/>
          </a:xfrm>
        </p:spPr>
        <p:txBody>
          <a:bodyPr/>
          <a:lstStyle/>
          <a:p>
            <a:pPr defTabSz="915988"/>
            <a:r>
              <a:rPr lang="en-US" altLang="ko-KR" dirty="0">
                <a:latin typeface="Arial" pitchFamily="34" charset="0"/>
                <a:ea typeface="SimSun" pitchFamily="2" charset="-122"/>
                <a:cs typeface="Arial" pitchFamily="34" charset="0"/>
              </a:rPr>
              <a:t>DTN: Delay-Tolerant </a:t>
            </a:r>
            <a:r>
              <a:rPr lang="en-US" altLang="ko-KR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Network[Fall03]</a:t>
            </a:r>
            <a:endParaRPr lang="en-US" altLang="zh-CN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24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8413"/>
            <a:ext cx="8713788" cy="3888779"/>
          </a:xfrm>
        </p:spPr>
        <p:txBody>
          <a:bodyPr/>
          <a:lstStyle/>
          <a:p>
            <a:pPr marL="358775" indent="-358775" defTabSz="915988">
              <a:spcBef>
                <a:spcPct val="10000"/>
              </a:spcBef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Challenged Network: Extreme Environments</a:t>
            </a:r>
          </a:p>
          <a:p>
            <a:pPr marL="901700" lvl="1" indent="-363538" defTabSz="915988">
              <a:spcBef>
                <a:spcPct val="1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Deep space communications</a:t>
            </a:r>
          </a:p>
          <a:p>
            <a:pPr marL="901700" lvl="1" indent="-363538" defTabSz="915988">
              <a:spcBef>
                <a:spcPct val="1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Sensor Networks</a:t>
            </a:r>
          </a:p>
          <a:p>
            <a:pPr marL="901700" lvl="1" indent="-363538" defTabSz="915988">
              <a:spcBef>
                <a:spcPct val="1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High stress Physical Environments: Battlefield, civil emergency</a:t>
            </a:r>
          </a:p>
          <a:p>
            <a:pPr marL="358775" indent="-358775" defTabSz="915988">
              <a:spcBef>
                <a:spcPct val="10000"/>
              </a:spcBef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Communications challenges</a:t>
            </a:r>
          </a:p>
          <a:p>
            <a:pPr marL="901700" lvl="1" indent="-363538" defTabSz="915988">
              <a:spcBef>
                <a:spcPct val="1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Large delays: TCP.. severely limit TCP’s performance </a:t>
            </a:r>
          </a:p>
          <a:p>
            <a:pPr marL="901700" lvl="1" indent="-363538" defTabSz="915988">
              <a:spcBef>
                <a:spcPct val="1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Intermittent and Scheduled Links: cascaded intermittent links</a:t>
            </a:r>
          </a:p>
          <a:p>
            <a:pPr marL="901700" lvl="1" indent="-363538" defTabSz="915988">
              <a:spcBef>
                <a:spcPct val="1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Heterogeneous Network Architecture</a:t>
            </a:r>
          </a:p>
          <a:p>
            <a:pPr marL="901700" lvl="1" indent="-363538" defTabSz="915988">
              <a:spcBef>
                <a:spcPct val="1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Link security needs</a:t>
            </a:r>
          </a:p>
          <a:p>
            <a:pPr marL="901700" lvl="1" indent="-363538" defTabSz="915988">
              <a:spcBef>
                <a:spcPct val="1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Bandwidth asymmetry</a:t>
            </a:r>
          </a:p>
          <a:p>
            <a:pPr marL="358775" indent="-358775" defTabSz="915988">
              <a:spcBef>
                <a:spcPct val="10000"/>
              </a:spcBef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Routing Issues</a:t>
            </a:r>
          </a:p>
          <a:p>
            <a:pPr marL="901700" lvl="1" indent="-363538" defTabSz="915988">
              <a:spcBef>
                <a:spcPct val="1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End to end path may not exist</a:t>
            </a:r>
          </a:p>
          <a:p>
            <a:pPr marL="358775" indent="-358775" defTabSz="915988">
              <a:spcBef>
                <a:spcPct val="10000"/>
              </a:spcBef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Limited power: batteries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7664" y="5954960"/>
            <a:ext cx="72728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cs typeface="Arial" pitchFamily="34" charset="0"/>
              </a:rPr>
              <a:t>[Fall03] </a:t>
            </a:r>
            <a:r>
              <a:rPr lang="fr-FR" altLang="ko-KR" dirty="0">
                <a:cs typeface="Arial" pitchFamily="34" charset="0"/>
              </a:rPr>
              <a:t>Kevin </a:t>
            </a:r>
            <a:r>
              <a:rPr lang="fr-FR" altLang="ko-KR" dirty="0" smtClean="0">
                <a:cs typeface="Arial" pitchFamily="34" charset="0"/>
              </a:rPr>
              <a:t>Fall</a:t>
            </a:r>
            <a:r>
              <a:rPr lang="en-US" altLang="ko-KR" dirty="0" smtClean="0">
                <a:cs typeface="Arial" pitchFamily="34" charset="0"/>
              </a:rPr>
              <a:t>, “A </a:t>
            </a:r>
            <a:r>
              <a:rPr lang="en-US" altLang="ko-KR" dirty="0">
                <a:cs typeface="Arial" pitchFamily="34" charset="0"/>
              </a:rPr>
              <a:t>Delay-Tolerant Network Architecture for Challenged</a:t>
            </a:r>
          </a:p>
          <a:p>
            <a:r>
              <a:rPr lang="fr-FR" altLang="ko-KR" dirty="0" smtClean="0">
                <a:cs typeface="Arial" pitchFamily="34" charset="0"/>
              </a:rPr>
              <a:t>Internets, SIGCOMM’03</a:t>
            </a:r>
            <a:endParaRPr lang="ko-KR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92AD-6DC5-4396-85DB-003D6E1836EF}" type="slidenum">
              <a:rPr lang="en-US" altLang="ko-KR">
                <a:cs typeface="Arial" pitchFamily="34" charset="0"/>
              </a:rPr>
              <a:pPr/>
              <a:t>3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2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DTN: Delay-Tolerant Network</a:t>
            </a:r>
            <a:endParaRPr lang="en-US" altLang="zh-CN" sz="40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01432" cy="48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9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7BC9D-7C16-4014-B3F9-5BB1535B8DF2}" type="slidenum">
              <a:rPr lang="en-US" altLang="ko-KR">
                <a:cs typeface="Arial" pitchFamily="34" charset="0"/>
              </a:rPr>
              <a:pPr/>
              <a:t>4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2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DTN: Delay-Tolerant Network</a:t>
            </a:r>
            <a:endParaRPr lang="en-US" altLang="zh-CN" sz="40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22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8413"/>
            <a:ext cx="8713788" cy="4897437"/>
          </a:xfrm>
        </p:spPr>
        <p:txBody>
          <a:bodyPr/>
          <a:lstStyle/>
          <a:p>
            <a:pPr marL="358775" indent="-358775" defTabSz="915988">
              <a:spcBef>
                <a:spcPct val="10000"/>
              </a:spcBef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Goals</a:t>
            </a:r>
          </a:p>
          <a:p>
            <a:pPr marL="901700" lvl="1" indent="-363538" defTabSz="915988">
              <a:spcBef>
                <a:spcPct val="1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Interoperability across network architectures</a:t>
            </a:r>
          </a:p>
          <a:p>
            <a:pPr marL="901700" lvl="1" indent="-363538" defTabSz="915988">
              <a:spcBef>
                <a:spcPct val="1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Reliability robust to link and node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failure: </a:t>
            </a:r>
            <a:r>
              <a:rPr lang="fr-FR" altLang="ko-KR" sz="2000" dirty="0">
                <a:latin typeface="Arial" pitchFamily="34" charset="0"/>
                <a:cs typeface="Arial" pitchFamily="34" charset="0"/>
              </a:rPr>
              <a:t>Tolerate delay and disruption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marL="358775" indent="-358775" defTabSz="915988">
              <a:spcBef>
                <a:spcPct val="10000"/>
              </a:spcBef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Components</a:t>
            </a:r>
          </a:p>
          <a:p>
            <a:pPr marL="901700" lvl="1" indent="-363538" defTabSz="915988">
              <a:spcBef>
                <a:spcPct val="1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Flexible Naming scheme</a:t>
            </a:r>
          </a:p>
          <a:p>
            <a:pPr marL="1309688" lvl="2" defTabSz="915988">
              <a:spcBef>
                <a:spcPct val="10000"/>
              </a:spcBef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Two variable length portions: Region name, entity name</a:t>
            </a:r>
          </a:p>
          <a:p>
            <a:pPr marL="901700" lvl="1" indent="-363538" defTabSz="915988">
              <a:spcBef>
                <a:spcPct val="10000"/>
              </a:spcBef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Reliable Message Overlay with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Routing: Store and Forward Overlay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marL="1309688" lvl="2" defTabSz="915988"/>
            <a:r>
              <a:rPr lang="en-US" altLang="ko-KR" sz="1600" dirty="0">
                <a:latin typeface="Arial" pitchFamily="34" charset="0"/>
                <a:cs typeface="Arial" pitchFamily="34" charset="0"/>
              </a:rPr>
              <a:t>Message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switching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marL="1660525" lvl="3" indent="-171450" defTabSz="915988"/>
            <a:r>
              <a:rPr lang="en-US" altLang="ko-KR" sz="1600" dirty="0">
                <a:latin typeface="Arial" pitchFamily="34" charset="0"/>
                <a:cs typeface="Arial" pitchFamily="34" charset="0"/>
              </a:rPr>
              <a:t>Use message aggregates or “bundles”</a:t>
            </a:r>
          </a:p>
          <a:p>
            <a:pPr marL="901700" lvl="1" indent="-363538" defTabSz="915988"/>
            <a:r>
              <a:rPr lang="en-US" altLang="ko-KR" sz="2000" dirty="0">
                <a:latin typeface="Arial" pitchFamily="34" charset="0"/>
                <a:cs typeface="Arial" pitchFamily="34" charset="0"/>
              </a:rPr>
              <a:t>Per-hop Authentication with :Class of Service (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CoS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1309688" lvl="2" defTabSz="915988"/>
            <a:r>
              <a:rPr lang="en-US" altLang="ko-KR" sz="1600" dirty="0">
                <a:latin typeface="Arial" pitchFamily="34" charset="0"/>
                <a:cs typeface="Arial" pitchFamily="34" charset="0"/>
              </a:rPr>
              <a:t>Similar to the postal service: priority ( low ordinary, high), notification… </a:t>
            </a:r>
          </a:p>
          <a:p>
            <a:pPr marL="901700" lvl="1" indent="-363538" defTabSz="915988"/>
            <a:r>
              <a:rPr lang="en-US" altLang="ko-KR" sz="2000" dirty="0">
                <a:latin typeface="Arial" pitchFamily="34" charset="0"/>
                <a:cs typeface="Arial" pitchFamily="34" charset="0"/>
              </a:rPr>
              <a:t>Interoperability Gateways</a:t>
            </a:r>
          </a:p>
        </p:txBody>
      </p:sp>
    </p:spTree>
    <p:extLst>
      <p:ext uri="{BB962C8B-B14F-4D97-AF65-F5344CB8AC3E}">
        <p14:creationId xmlns:p14="http://schemas.microsoft.com/office/powerpoint/2010/main" val="10375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92AD-6DC5-4396-85DB-003D6E1836EF}" type="slidenum">
              <a:rPr lang="en-US" altLang="ko-KR">
                <a:cs typeface="Arial" pitchFamily="34" charset="0"/>
              </a:rPr>
              <a:pPr/>
              <a:t>5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2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>
                <a:latin typeface="Arial" pitchFamily="34" charset="0"/>
                <a:ea typeface="SimSun" pitchFamily="2" charset="-122"/>
                <a:cs typeface="Arial" pitchFamily="34" charset="0"/>
              </a:rPr>
              <a:t>DTN: Delay-Tolerant Network</a:t>
            </a:r>
            <a:endParaRPr lang="en-US" altLang="zh-CN" sz="400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2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196752"/>
            <a:ext cx="8928992" cy="4897437"/>
          </a:xfrm>
        </p:spPr>
        <p:txBody>
          <a:bodyPr/>
          <a:lstStyle/>
          <a:p>
            <a:pPr marL="358775" indent="-358775" defTabSz="915988">
              <a:spcBef>
                <a:spcPct val="10000"/>
              </a:spcBef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Reliable Message Overlay with Routing</a:t>
            </a:r>
          </a:p>
          <a:p>
            <a:pPr marL="901700" lvl="1" indent="-363538" defTabSz="915988"/>
            <a:r>
              <a:rPr lang="en-US" altLang="ko-KR" sz="2000" dirty="0">
                <a:latin typeface="Arial" pitchFamily="34" charset="0"/>
                <a:cs typeface="Arial" pitchFamily="34" charset="0"/>
              </a:rPr>
              <a:t>End-to-End Message Service: “Bundles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301750" lvl="2" indent="-363538" defTabSz="915988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Bundle: a 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series of contiguous data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blocks</a:t>
            </a:r>
          </a:p>
          <a:p>
            <a:pPr marL="1758950" lvl="3" indent="-363538" defTabSz="915988"/>
            <a:r>
              <a:rPr lang="en-US" altLang="ko-KR" sz="1600" dirty="0">
                <a:latin typeface="Arial" pitchFamily="34" charset="0"/>
                <a:cs typeface="Arial" pitchFamily="34" charset="0"/>
              </a:rPr>
              <a:t>each bundle contains </a:t>
            </a:r>
            <a:r>
              <a:rPr lang="en-US" altLang="ko-KR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enough semantic information 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to allow the application to make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progress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marL="1301750" lvl="2" indent="-363538" defTabSz="915988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“postal-like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” delivery over regional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transports</a:t>
            </a:r>
          </a:p>
          <a:p>
            <a:pPr marL="1301750" lvl="2" indent="-363538" defTabSz="915988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Optional 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class of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service/notification</a:t>
            </a:r>
          </a:p>
          <a:p>
            <a:pPr marL="1301750" lvl="2" indent="-363538" defTabSz="915988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Allows 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network’s path selection and scheduling functions a-priori knowledge of the size and performance requirements of data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transfers</a:t>
            </a:r>
          </a:p>
          <a:p>
            <a:pPr marL="1301750" lvl="2" indent="-363538" defTabSz="915988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overlay 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atop TCP/IP or other (link) 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layers</a:t>
            </a:r>
          </a:p>
          <a:p>
            <a:pPr marL="901700" lvl="1" indent="-363538" defTabSz="915988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Key Idea: </a:t>
            </a:r>
            <a:r>
              <a:rPr lang="en-US" altLang="ko-KR" sz="2000" i="1" dirty="0" smtClean="0">
                <a:latin typeface="Arial" pitchFamily="34" charset="0"/>
                <a:cs typeface="Arial" pitchFamily="34" charset="0"/>
              </a:rPr>
              <a:t>Custody Transfer</a:t>
            </a:r>
          </a:p>
          <a:p>
            <a:pPr marL="1309688" lvl="2" defTabSz="915988"/>
            <a:r>
              <a:rPr lang="en-US" altLang="ko-KR" sz="1600" i="1" dirty="0" smtClean="0">
                <a:latin typeface="Arial" pitchFamily="34" charset="0"/>
                <a:cs typeface="Arial" pitchFamily="34" charset="0"/>
              </a:rPr>
              <a:t>Custodian 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owns reliable-delivery guarantee</a:t>
            </a:r>
          </a:p>
          <a:p>
            <a:pPr marL="1309688" lvl="2" defTabSz="915988"/>
            <a:r>
              <a:rPr lang="en-US" altLang="ko-KR" sz="1600" dirty="0">
                <a:latin typeface="Arial" pitchFamily="34" charset="0"/>
                <a:cs typeface="Arial" pitchFamily="34" charset="0"/>
              </a:rPr>
              <a:t>Bundles transferred between custodians toward destination</a:t>
            </a:r>
          </a:p>
          <a:p>
            <a:pPr marL="1309688" lvl="2" defTabSz="915988"/>
            <a:r>
              <a:rPr lang="en-US" altLang="ko-KR" sz="1600" dirty="0">
                <a:latin typeface="Arial" pitchFamily="34" charset="0"/>
                <a:cs typeface="Arial" pitchFamily="34" charset="0"/>
              </a:rPr>
              <a:t>Sender may free resources upon successful custody transfer</a:t>
            </a:r>
          </a:p>
          <a:p>
            <a:pPr marL="901700" lvl="1" indent="-363538" defTabSz="915988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DTN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will operate over existing protocol stacks and provide a gateway when a node touches two or more dissimilar networks</a:t>
            </a:r>
          </a:p>
          <a:p>
            <a:pPr marL="901700" lvl="1" indent="-363538" defTabSz="915988">
              <a:spcBef>
                <a:spcPct val="10000"/>
              </a:spcBef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92AD-6DC5-4396-85DB-003D6E1836EF}" type="slidenum">
              <a:rPr lang="en-US" altLang="ko-KR">
                <a:cs typeface="Arial" pitchFamily="34" charset="0"/>
              </a:rPr>
              <a:pPr/>
              <a:t>6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2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 dirty="0">
                <a:latin typeface="Arial" pitchFamily="34" charset="0"/>
                <a:ea typeface="SimSun" pitchFamily="2" charset="-122"/>
                <a:cs typeface="Arial" pitchFamily="34" charset="0"/>
              </a:rPr>
              <a:t>DTN: </a:t>
            </a:r>
            <a:r>
              <a:rPr lang="en-US" altLang="ko-KR" sz="40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naming</a:t>
            </a:r>
            <a:endParaRPr lang="en-US" altLang="zh-CN" sz="40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2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340768"/>
            <a:ext cx="8713788" cy="4897437"/>
          </a:xfrm>
        </p:spPr>
        <p:txBody>
          <a:bodyPr/>
          <a:lstStyle/>
          <a:p>
            <a:pPr marL="358775" indent="-358775" defTabSz="915988">
              <a:spcBef>
                <a:spcPct val="10000"/>
              </a:spcBef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Endpoint IDs are processed as names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901700" lvl="1" indent="-363538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expressed as Internet URI, matched as strings</a:t>
            </a:r>
          </a:p>
          <a:p>
            <a:pPr marL="901700" lvl="1" indent="-363538" defTabSz="915988"/>
            <a:r>
              <a:rPr lang="fr-FR" altLang="ko-KR" dirty="0">
                <a:latin typeface="Arial" pitchFamily="34" charset="0"/>
                <a:cs typeface="Arial" pitchFamily="34" charset="0"/>
              </a:rPr>
              <a:t>multicast, anycast, </a:t>
            </a: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unicast</a:t>
            </a:r>
            <a:r>
              <a:rPr lang="en-US" altLang="ko-KR" sz="1800" i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901700" lvl="1" indent="-363538" defTabSz="915988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Late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binding of EID permits naming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flexibility</a:t>
            </a:r>
          </a:p>
          <a:p>
            <a:pPr marL="1301750" lvl="2" indent="-363538" defTabSz="915988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EID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looked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up” only when necessary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during </a:t>
            </a:r>
            <a:r>
              <a:rPr lang="fr-FR" altLang="ko-KR" sz="2000" dirty="0" smtClean="0">
                <a:latin typeface="Arial" pitchFamily="34" charset="0"/>
                <a:cs typeface="Arial" pitchFamily="34" charset="0"/>
              </a:rPr>
              <a:t>delivery</a:t>
            </a:r>
          </a:p>
          <a:p>
            <a:pPr marL="501650" indent="-363538" defTabSz="915988"/>
            <a:endParaRPr lang="fr-FR" altLang="ko-KR" sz="3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04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92AD-6DC5-4396-85DB-003D6E1836EF}" type="slidenum">
              <a:rPr lang="en-US" altLang="ko-KR">
                <a:cs typeface="Arial" pitchFamily="34" charset="0"/>
              </a:rPr>
              <a:pPr/>
              <a:t>7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2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 dirty="0">
                <a:latin typeface="Arial" pitchFamily="34" charset="0"/>
                <a:ea typeface="SimSun" pitchFamily="2" charset="-122"/>
                <a:cs typeface="Arial" pitchFamily="34" charset="0"/>
              </a:rPr>
              <a:t>DTN: </a:t>
            </a:r>
            <a:r>
              <a:rPr lang="en-US" altLang="ko-KR" sz="40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Routing</a:t>
            </a:r>
            <a:endParaRPr lang="en-US" altLang="zh-CN" sz="40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2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340768"/>
            <a:ext cx="8713788" cy="4897437"/>
          </a:xfrm>
        </p:spPr>
        <p:txBody>
          <a:bodyPr/>
          <a:lstStyle/>
          <a:p>
            <a:pPr marL="358775" indent="-358775" defTabSz="915988">
              <a:spcBef>
                <a:spcPct val="10000"/>
              </a:spcBef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DTN Routing problem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901700" lvl="1" indent="-363538" defTabSz="915988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Vertices: buffer limit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901700" lvl="1" indent="-363538" defTabSz="915988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Edges: </a:t>
            </a:r>
          </a:p>
          <a:p>
            <a:pPr marL="1301750" lvl="2" indent="-363538" defTabSz="915988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possible opportunity to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communicate</a:t>
            </a:r>
          </a:p>
          <a:p>
            <a:pPr marL="1301750" lvl="2" indent="-363538" defTabSz="915988"/>
            <a:r>
              <a:rPr lang="fr-FR" altLang="ko-KR" sz="2000" dirty="0">
                <a:latin typeface="Arial" pitchFamily="34" charset="0"/>
                <a:cs typeface="Arial" pitchFamily="34" charset="0"/>
              </a:rPr>
              <a:t>multigraph for multiple physical connections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marL="901700" lvl="1" indent="-363538" defTabSz="915988"/>
            <a:r>
              <a:rPr lang="en-US" altLang="ko-KR" dirty="0">
                <a:latin typeface="Arial" pitchFamily="34" charset="0"/>
                <a:cs typeface="Arial" pitchFamily="34" charset="0"/>
              </a:rPr>
              <a:t>Problem: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How to optimize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some metric of delivery on this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structure? </a:t>
            </a:r>
          </a:p>
          <a:p>
            <a:pPr marL="1301750" lvl="2" indent="-363538" defTabSz="915988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Metric: Reliability?, Delay?...</a:t>
            </a:r>
          </a:p>
        </p:txBody>
      </p:sp>
    </p:spTree>
    <p:extLst>
      <p:ext uri="{BB962C8B-B14F-4D97-AF65-F5344CB8AC3E}">
        <p14:creationId xmlns:p14="http://schemas.microsoft.com/office/powerpoint/2010/main" val="14923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92AD-6DC5-4396-85DB-003D6E1836EF}" type="slidenum">
              <a:rPr lang="en-US" altLang="ko-KR">
                <a:cs typeface="Arial" pitchFamily="34" charset="0"/>
              </a:rPr>
              <a:pPr/>
              <a:t>8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2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 dirty="0">
                <a:latin typeface="Arial" pitchFamily="34" charset="0"/>
                <a:ea typeface="SimSun" pitchFamily="2" charset="-122"/>
                <a:cs typeface="Arial" pitchFamily="34" charset="0"/>
              </a:rPr>
              <a:t>DTN: </a:t>
            </a:r>
            <a:r>
              <a:rPr lang="en-US" altLang="ko-KR" sz="40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Routing</a:t>
            </a:r>
            <a:endParaRPr lang="en-US" altLang="zh-CN" sz="40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2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340768"/>
            <a:ext cx="8713788" cy="4897437"/>
          </a:xfrm>
        </p:spPr>
        <p:txBody>
          <a:bodyPr/>
          <a:lstStyle/>
          <a:p>
            <a:pPr marL="501650" indent="-363538" defTabSz="915988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Possible solution?</a:t>
            </a:r>
          </a:p>
          <a:p>
            <a:pPr marL="901700" lvl="1" indent="-363538" defTabSz="915988"/>
            <a:r>
              <a:rPr lang="fr-FR" altLang="ko-KR" dirty="0" smtClean="0">
                <a:latin typeface="Arial" pitchFamily="34" charset="0"/>
                <a:cs typeface="Arial" pitchFamily="34" charset="0"/>
              </a:rPr>
              <a:t>Replication: flooding/random forwarding/history based forwarding</a:t>
            </a:r>
          </a:p>
          <a:p>
            <a:pPr marL="1301750" lvl="2" indent="-363538" defTabSz="915988"/>
            <a:r>
              <a:rPr lang="fr-FR" altLang="ko-KR" dirty="0" smtClean="0">
                <a:latin typeface="Arial" pitchFamily="34" charset="0"/>
                <a:cs typeface="Arial" pitchFamily="34" charset="0"/>
              </a:rPr>
              <a:t>Highly dependent with applications</a:t>
            </a:r>
          </a:p>
          <a:p>
            <a:pPr marL="901700" lvl="1" indent="-363538" defTabSz="915988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Erasure code?</a:t>
            </a:r>
          </a:p>
          <a:p>
            <a:pPr lvl="2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Instead of seeking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particular “good” contacts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“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split” messages and distribute to more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contacts to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increase chance of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delivery</a:t>
            </a:r>
          </a:p>
          <a:p>
            <a:pPr lvl="2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erasure code:</a:t>
            </a:r>
          </a:p>
          <a:p>
            <a:pPr marL="1758950" lvl="3" indent="-363538" defTabSz="915988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 forward error correction (FEC)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pPr marL="1758950" lvl="3" indent="-363538" defTabSz="915988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transforms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 message of </a:t>
            </a:r>
            <a:r>
              <a:rPr lang="en-US" altLang="ko-KR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 symbols into a longer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code word with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 </a:t>
            </a:r>
            <a:r>
              <a:rPr lang="en-US" altLang="ko-KR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 symbols such that the original message can be recovered from a subset of the </a:t>
            </a:r>
            <a:r>
              <a:rPr lang="en-US" altLang="ko-KR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 symbols</a:t>
            </a:r>
            <a:endParaRPr lang="fr-FR" altLang="ko-K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4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92AD-6DC5-4396-85DB-003D6E1836EF}" type="slidenum">
              <a:rPr lang="en-US" altLang="ko-KR">
                <a:cs typeface="Arial" pitchFamily="34" charset="0"/>
              </a:rPr>
              <a:pPr/>
              <a:t>9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2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5988"/>
            <a:r>
              <a:rPr lang="en-US" altLang="ko-KR" sz="4000" dirty="0">
                <a:latin typeface="Arial" pitchFamily="34" charset="0"/>
                <a:ea typeface="SimSun" pitchFamily="2" charset="-122"/>
                <a:cs typeface="Arial" pitchFamily="34" charset="0"/>
              </a:rPr>
              <a:t>DTN: </a:t>
            </a:r>
            <a:r>
              <a:rPr lang="en-US" altLang="ko-KR" sz="40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Application?</a:t>
            </a:r>
            <a:endParaRPr lang="en-US" altLang="zh-CN" sz="40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2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340768"/>
            <a:ext cx="8713788" cy="4897437"/>
          </a:xfrm>
        </p:spPr>
        <p:txBody>
          <a:bodyPr/>
          <a:lstStyle/>
          <a:p>
            <a:pPr marL="501650" indent="-363538" defTabSz="915988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Battle field</a:t>
            </a:r>
          </a:p>
          <a:p>
            <a:pPr marL="501650" indent="-363538" defTabSz="915988"/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Geoblog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Photo blog</a:t>
            </a:r>
          </a:p>
          <a:p>
            <a:pPr marL="501650" indent="-363538" defTabSz="915988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Meteorological data: temperature, solar radiation..</a:t>
            </a:r>
          </a:p>
          <a:p>
            <a:pPr marL="501650" indent="-363538" defTabSz="915988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Tracking animal: </a:t>
            </a:r>
          </a:p>
          <a:p>
            <a:pPr marL="501650" indent="-363538" defTabSz="915988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Offloading Wireless Internet traffic</a:t>
            </a:r>
          </a:p>
          <a:p>
            <a:pPr marL="901700" lvl="1" indent="-363538" defTabSz="915988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Web caching: Large file downloads</a:t>
            </a:r>
          </a:p>
          <a:p>
            <a:pPr marL="501650" indent="-363538" defTabSz="915988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Email</a:t>
            </a:r>
          </a:p>
          <a:p>
            <a:pPr marL="501650" indent="-363538" defTabSz="915988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…</a:t>
            </a:r>
            <a:endParaRPr lang="fr-FR" altLang="ko-KR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VC(3.0)">
  <a:themeElements>
    <a:clrScheme name="1_NVC(3.0)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868686"/>
      </a:accent2>
      <a:accent3>
        <a:srgbClr val="FFFFFF"/>
      </a:accent3>
      <a:accent4>
        <a:srgbClr val="000000"/>
      </a:accent4>
      <a:accent5>
        <a:srgbClr val="D5D5D5"/>
      </a:accent5>
      <a:accent6>
        <a:srgbClr val="797979"/>
      </a:accent6>
      <a:hlink>
        <a:srgbClr val="5F5F5F"/>
      </a:hlink>
      <a:folHlink>
        <a:srgbClr val="DDDDDD"/>
      </a:folHlink>
    </a:clrScheme>
    <a:fontScheme name="1_NVC(3.0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NVC(3.0)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VC(3.0)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43405</TotalTime>
  <Words>772</Words>
  <Application>Microsoft Office PowerPoint</Application>
  <PresentationFormat>화면 슬라이드 쇼(4:3)</PresentationFormat>
  <Paragraphs>198</Paragraphs>
  <Slides>17</Slides>
  <Notes>14</Notes>
  <HiddenSlides>0</HiddenSlides>
  <MMClips>0</MMClips>
  <ScaleCrop>false</ScaleCrop>
  <HeadingPairs>
    <vt:vector size="6" baseType="variant">
      <vt:variant>
        <vt:lpstr>테마</vt:lpstr>
      </vt:variant>
      <vt:variant>
        <vt:i4>4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1_NVC(3.0)</vt:lpstr>
      <vt:lpstr>2_디자인 사용자 지정</vt:lpstr>
      <vt:lpstr>1_디자인 사용자 지정</vt:lpstr>
      <vt:lpstr>디자인 사용자 지정</vt:lpstr>
      <vt:lpstr>Clip</vt:lpstr>
      <vt:lpstr>Bitmap Image</vt:lpstr>
      <vt:lpstr>CS 540 Network Architecture</vt:lpstr>
      <vt:lpstr>DTN: Delay-Tolerant Network[Fall03]</vt:lpstr>
      <vt:lpstr>DTN: Delay-Tolerant Network</vt:lpstr>
      <vt:lpstr>DTN: Delay-Tolerant Network</vt:lpstr>
      <vt:lpstr>DTN: Delay-Tolerant Network</vt:lpstr>
      <vt:lpstr>DTN: naming</vt:lpstr>
      <vt:lpstr>DTN: Routing</vt:lpstr>
      <vt:lpstr>DTN: Routing</vt:lpstr>
      <vt:lpstr>DTN: Application?</vt:lpstr>
      <vt:lpstr>Delay Tolerant Message-Oriented Overlay Architecture</vt:lpstr>
      <vt:lpstr>Bundle Routing</vt:lpstr>
      <vt:lpstr>Internetwork Operation, Interoperability Gateways</vt:lpstr>
      <vt:lpstr>TCP for DTN</vt:lpstr>
      <vt:lpstr>TCP for DTN</vt:lpstr>
      <vt:lpstr>TCP for DTN</vt:lpstr>
      <vt:lpstr>TCP for DTN</vt:lpstr>
      <vt:lpstr>TCP for DTN</vt:lpstr>
    </vt:vector>
  </TitlesOfParts>
  <Company>ICU-SICE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</dc:title>
  <dc:creator>Younghee Lee</dc:creator>
  <cp:lastModifiedBy>USER</cp:lastModifiedBy>
  <cp:revision>389</cp:revision>
  <cp:lastPrinted>2000-09-05T05:09:43Z</cp:lastPrinted>
  <dcterms:created xsi:type="dcterms:W3CDTF">1998-07-19T12:47:56Z</dcterms:created>
  <dcterms:modified xsi:type="dcterms:W3CDTF">2016-11-30T13:23:18Z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yhlee@pec.etri.re.kr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G:\이영희강의TP</vt:lpwstr>
  </property>
  <property fmtid="{D5CDD505-2E9C-101B-9397-08002B2CF9AE}" pid="22" name="EncodingType">
    <vt:i4>-99</vt:i4>
  </property>
</Properties>
</file>