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736" r:id="rId2"/>
    <p:sldMasterId id="2147483676" r:id="rId3"/>
    <p:sldMasterId id="2147483664" r:id="rId4"/>
  </p:sldMasterIdLst>
  <p:notesMasterIdLst>
    <p:notesMasterId r:id="rId46"/>
  </p:notesMasterIdLst>
  <p:handoutMasterIdLst>
    <p:handoutMasterId r:id="rId47"/>
  </p:handoutMasterIdLst>
  <p:sldIdLst>
    <p:sldId id="277" r:id="rId5"/>
    <p:sldId id="580" r:id="rId6"/>
    <p:sldId id="602" r:id="rId7"/>
    <p:sldId id="615" r:id="rId8"/>
    <p:sldId id="606" r:id="rId9"/>
    <p:sldId id="607" r:id="rId10"/>
    <p:sldId id="608" r:id="rId11"/>
    <p:sldId id="609" r:id="rId12"/>
    <p:sldId id="610" r:id="rId13"/>
    <p:sldId id="611" r:id="rId14"/>
    <p:sldId id="612" r:id="rId15"/>
    <p:sldId id="614" r:id="rId16"/>
    <p:sldId id="561" r:id="rId17"/>
    <p:sldId id="562" r:id="rId18"/>
    <p:sldId id="563" r:id="rId19"/>
    <p:sldId id="564" r:id="rId20"/>
    <p:sldId id="565" r:id="rId21"/>
    <p:sldId id="566" r:id="rId22"/>
    <p:sldId id="567" r:id="rId23"/>
    <p:sldId id="568" r:id="rId24"/>
    <p:sldId id="569" r:id="rId25"/>
    <p:sldId id="570" r:id="rId26"/>
    <p:sldId id="571" r:id="rId27"/>
    <p:sldId id="572" r:id="rId28"/>
    <p:sldId id="573" r:id="rId29"/>
    <p:sldId id="586" r:id="rId30"/>
    <p:sldId id="587" r:id="rId31"/>
    <p:sldId id="588" r:id="rId32"/>
    <p:sldId id="589" r:id="rId33"/>
    <p:sldId id="590" r:id="rId34"/>
    <p:sldId id="591" r:id="rId35"/>
    <p:sldId id="592" r:id="rId36"/>
    <p:sldId id="593" r:id="rId37"/>
    <p:sldId id="594" r:id="rId38"/>
    <p:sldId id="595" r:id="rId39"/>
    <p:sldId id="596" r:id="rId40"/>
    <p:sldId id="597" r:id="rId41"/>
    <p:sldId id="598" r:id="rId42"/>
    <p:sldId id="599" r:id="rId43"/>
    <p:sldId id="600" r:id="rId44"/>
    <p:sldId id="601" r:id="rId45"/>
  </p:sldIdLst>
  <p:sldSz cx="9144000" cy="6858000" type="screen4x3"/>
  <p:notesSz cx="6642100" cy="96535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320">
          <p15:clr>
            <a:srgbClr val="A4A3A4"/>
          </p15:clr>
        </p15:guide>
        <p15:guide id="2" pos="28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FF"/>
    <a:srgbClr val="FF0000"/>
    <a:srgbClr val="FFFFCC"/>
    <a:srgbClr val="EAEAEA"/>
    <a:srgbClr val="DDDDDD"/>
    <a:srgbClr val="CC99FF"/>
    <a:srgbClr val="66FFFF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85" autoAdjust="0"/>
    <p:restoredTop sz="94660"/>
  </p:normalViewPr>
  <p:slideViewPr>
    <p:cSldViewPr>
      <p:cViewPr varScale="1">
        <p:scale>
          <a:sx n="93" d="100"/>
          <a:sy n="93" d="100"/>
        </p:scale>
        <p:origin x="-148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8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760"/>
    </p:cViewPr>
  </p:sorterViewPr>
  <p:notesViewPr>
    <p:cSldViewPr>
      <p:cViewPr>
        <p:scale>
          <a:sx n="66" d="100"/>
          <a:sy n="66" d="100"/>
        </p:scale>
        <p:origin x="-846" y="1368"/>
      </p:cViewPr>
      <p:guideLst>
        <p:guide orient="horz" pos="2320"/>
        <p:guide pos="28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t" anchorCtr="0" compatLnSpc="1">
            <a:prstTxWarp prst="textNoShape">
              <a:avLst/>
            </a:prstTxWarp>
          </a:bodyPr>
          <a:lstStyle>
            <a:lvl1pPr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3963" y="0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t" anchorCtr="0" compatLnSpc="1">
            <a:prstTxWarp prst="textNoShape">
              <a:avLst/>
            </a:prstTxWarp>
          </a:bodyPr>
          <a:lstStyle>
            <a:lvl1pPr algn="r"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0988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b" anchorCtr="0" compatLnSpc="1">
            <a:prstTxWarp prst="textNoShape">
              <a:avLst/>
            </a:prstTxWarp>
          </a:bodyPr>
          <a:lstStyle>
            <a:lvl1pPr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3963" y="9170988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b" anchorCtr="0" compatLnSpc="1">
            <a:prstTxWarp prst="textNoShape">
              <a:avLst/>
            </a:prstTxWarp>
          </a:bodyPr>
          <a:lstStyle>
            <a:lvl1pPr algn="r" defTabSz="895350" latinLnBrk="0">
              <a:defRPr sz="1000" i="1">
                <a:ea typeface="돋움" pitchFamily="50" charset="-127"/>
              </a:defRPr>
            </a:lvl1pPr>
          </a:lstStyle>
          <a:p>
            <a:fld id="{A958FF2F-0791-4F83-8CC1-57DD447D83F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4528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t" anchorCtr="0" compatLnSpc="1">
            <a:prstTxWarp prst="textNoShape">
              <a:avLst/>
            </a:prstTxWarp>
          </a:bodyPr>
          <a:lstStyle>
            <a:lvl1pPr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t" anchorCtr="0" compatLnSpc="1">
            <a:prstTxWarp prst="textNoShape">
              <a:avLst/>
            </a:prstTxWarp>
          </a:bodyPr>
          <a:lstStyle>
            <a:lvl1pPr algn="r"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275" y="639763"/>
            <a:ext cx="6589713" cy="49418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9900" y="5772150"/>
            <a:ext cx="5715000" cy="302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94" tIns="45097" rIns="90194" bIns="450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0988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b" anchorCtr="0" compatLnSpc="1">
            <a:prstTxWarp prst="textNoShape">
              <a:avLst/>
            </a:prstTxWarp>
          </a:bodyPr>
          <a:lstStyle>
            <a:lvl1pPr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170988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b" anchorCtr="0" compatLnSpc="1">
            <a:prstTxWarp prst="textNoShape">
              <a:avLst/>
            </a:prstTxWarp>
          </a:bodyPr>
          <a:lstStyle>
            <a:lvl1pPr algn="r" defTabSz="895350" latinLnBrk="0">
              <a:defRPr sz="1000" i="1">
                <a:ea typeface="돋움" pitchFamily="50" charset="-127"/>
              </a:defRPr>
            </a:lvl1pPr>
          </a:lstStyle>
          <a:p>
            <a:fld id="{51BC0879-4465-4F96-BD3F-DFECAC432D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898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/>
            <a:fld id="{612A4EAB-73CD-46CE-91F2-90655C7CE712}" type="slidenum">
              <a:rPr lang="en-US" altLang="ko-KR" sz="1000">
                <a:ea typeface="돋움" pitchFamily="50" charset="-127"/>
              </a:rPr>
              <a:pPr eaLnBrk="1" hangingPunct="1"/>
              <a:t>1</a:t>
            </a:fld>
            <a:endParaRPr lang="en-US" altLang="ko-KR" sz="1000">
              <a:ea typeface="돋움" pitchFamily="50" charset="-127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0B2635-9107-4D16-B149-047928783768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64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838B1C-5F46-44C2-A7CB-A5C8F96C9B03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64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6A876A-04BD-4711-8A81-F9EFFD6B1D2A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59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1D70EF-FE10-6546-B265-49EC51FFBE42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44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4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1D70EF-FE10-6546-B265-49EC51FFBE42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44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4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1D70EF-FE10-6546-B265-49EC51FFBE42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44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4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1D70EF-FE10-6546-B265-49EC51FFBE42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44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4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1D70EF-FE10-6546-B265-49EC51FFBE42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44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4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1D70EF-FE10-6546-B265-49EC51FFBE42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44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4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1D70EF-FE10-6546-B265-49EC51FFBE42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44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4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5FB8E9-B1DE-4C46-9452-889ACE0ABA4C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41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1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1D70EF-FE10-6546-B265-49EC51FFBE42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44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4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1D70EF-FE10-6546-B265-49EC51FFBE42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44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4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1D70EF-FE10-6546-B265-49EC51FFBE42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44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4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/>
            <a:fld id="{52A973C5-FFC8-4733-ABF7-71F75B97CBF1}" type="slidenum">
              <a:rPr lang="en-US" altLang="ko-KR" sz="1000">
                <a:ea typeface="돋움" pitchFamily="50" charset="-127"/>
              </a:rPr>
              <a:pPr eaLnBrk="1" hangingPunct="1"/>
              <a:t>26</a:t>
            </a:fld>
            <a:endParaRPr lang="en-US" altLang="ko-KR" sz="1000">
              <a:ea typeface="돋움" pitchFamily="50" charset="-127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38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5C0FB9-BE1E-CC47-925E-8B5F9E28B6E2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41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1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5C0FB9-BE1E-CC47-925E-8B5F9E28B6E2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41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1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5FB8E9-B1DE-4C46-9452-889ACE0ABA4C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141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1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D434CE-6180-A949-A9A8-30FB6C30E978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141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1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D6993-BF0E-2044-855F-985799B2B106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142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2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AEB4F7-4A42-ED45-9F38-8B4586863375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142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2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CDDDA8-68FC-48DD-9E8B-FBB2C28DF626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58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0C7A0F-3F79-0B48-B438-FD7701AB2144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142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2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5FB8E9-B1DE-4C46-9452-889ACE0ABA4C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141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1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5FB8E9-B1DE-4C46-9452-889ACE0ABA4C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141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1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36BF6-E8EF-E54A-8A9F-B7384C36E344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143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DD429D-2D38-6F4D-AD6B-E133FBF028A3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143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C9F709-52A5-E84B-A41A-6AF3EB4478B1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143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7BA4AF-9996-E045-B244-DD7BE8AB10D1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144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4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62DC74-0285-384F-AE9C-782CB0462C82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144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4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1D70EF-FE10-6546-B265-49EC51FFBE42}" type="slidenum">
              <a:rPr lang="en-US" altLang="ko-KR"/>
              <a:pPr/>
              <a:t>41</a:t>
            </a:fld>
            <a:endParaRPr lang="en-US" altLang="ko-KR"/>
          </a:p>
        </p:txBody>
      </p:sp>
      <p:sp>
        <p:nvSpPr>
          <p:cNvPr id="144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4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CDDDA8-68FC-48DD-9E8B-FBB2C28DF626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58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6AC547-17AB-4D43-98F5-DC4BD216C3C0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59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07E596-312F-44AF-8B76-C60FA6AEE6C3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59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E23F7E-7400-41E4-BC76-1195FB6AF160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59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C4A612-3D88-48C2-8BD8-D4262EB7029B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59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310A4F-85D2-4635-93BF-3D5F791A9606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63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19050" y="2628900"/>
            <a:ext cx="8026400" cy="0"/>
          </a:xfrm>
          <a:prstGeom prst="line">
            <a:avLst/>
          </a:prstGeom>
          <a:noFill/>
          <a:ln w="50800">
            <a:solidFill>
              <a:srgbClr val="3366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굴림" charset="0"/>
              <a:cs typeface="굴림" charset="0"/>
            </a:endParaRPr>
          </a:p>
        </p:txBody>
      </p:sp>
      <p:pic>
        <p:nvPicPr>
          <p:cNvPr id="5" name="Picture 14" descr="http://imgnews.naver.com/image/277/2009/02/24/2009022410005795830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381750"/>
            <a:ext cx="13684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654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00050" y="13335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유형 편집</a:t>
            </a:r>
          </a:p>
        </p:txBody>
      </p:sp>
      <p:sp>
        <p:nvSpPr>
          <p:cNvPr id="236548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33500" y="344805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유형 편집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400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400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94BE1A69-7204-4669-835C-56DF833B137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263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1E68CE8-B7C5-451B-9773-D2B2272F0A45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33899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4650" y="400050"/>
            <a:ext cx="2038350" cy="53911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400050"/>
            <a:ext cx="5962650" cy="53911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6B5ECE0-3097-4929-AF42-426F9871410C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3237203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1675" y="400050"/>
            <a:ext cx="7451725" cy="647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40005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762500" y="1295400"/>
            <a:ext cx="4000500" cy="44958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70EC80D-BCCC-416E-848B-7BA1F2D3A4BD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518458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1675" y="400050"/>
            <a:ext cx="7451725" cy="647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40005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762500" y="1295400"/>
            <a:ext cx="40005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762500" y="3619500"/>
            <a:ext cx="40005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595AADB-1CC5-4F76-AAAB-457E29130209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149224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40CDBD-162A-47EC-B54D-C7EE496DF4C1}" type="datetimeFigureOut">
              <a:rPr lang="ko-KR" altLang="en-US"/>
              <a:pPr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849023-269E-4F14-983F-B95BAA2D6EF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194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B8FA63-E30A-457C-9209-1D1EAA5A8E16}" type="datetimeFigureOut">
              <a:rPr lang="ko-KR" altLang="en-US"/>
              <a:pPr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B07341-95FD-4A36-A4AA-763502469EC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498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72D206-D290-4B33-AB31-497FB6BB785F}" type="datetimeFigureOut">
              <a:rPr lang="ko-KR" altLang="en-US"/>
              <a:pPr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270A5-C988-46B4-A15E-4E4939203A4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459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4FC6E-DE6D-465B-878A-971AF4D10F2F}" type="datetimeFigureOut">
              <a:rPr lang="ko-KR" altLang="en-US"/>
              <a:pPr/>
              <a:t>2016-09-21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902AF-8FD7-423D-AC29-486DE49E863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008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043982-8EC5-429F-B21F-EAC72D48439F}" type="datetimeFigureOut">
              <a:rPr lang="ko-KR" altLang="en-US"/>
              <a:pPr/>
              <a:t>2016-09-21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1A6E71-8478-4178-9F18-2EDE888C3BC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45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0A0E7-CE5F-46ED-A831-154D5E8BE255}" type="datetimeFigureOut">
              <a:rPr lang="ko-KR" altLang="en-US"/>
              <a:pPr/>
              <a:t>2016-09-21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4E0494-1727-4F0B-9099-E9060EEA34E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53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719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2E93A1-9D87-4BD3-A1B1-46F7616FBC88}" type="datetimeFigureOut">
              <a:rPr lang="ko-KR" altLang="en-US"/>
              <a:pPr/>
              <a:t>2016-09-21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DAFC8-FF0E-4663-9210-4AD8B89742F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382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A0C02A-52C6-40D3-A279-81FC622C664C}" type="datetimeFigureOut">
              <a:rPr lang="ko-KR" altLang="en-US"/>
              <a:pPr/>
              <a:t>2016-09-21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EBFB49-7D22-4250-842B-7FCFFC1958F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286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4B8645-FB74-4649-973D-49CE2D02FEB0}" type="datetimeFigureOut">
              <a:rPr lang="ko-KR" altLang="en-US"/>
              <a:pPr/>
              <a:t>2016-09-21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E1B44F-63C1-49A6-923C-E336A21B787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251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09C18E-EC3A-44DA-ABCD-5F56711EE203}" type="datetimeFigureOut">
              <a:rPr lang="ko-KR" altLang="en-US"/>
              <a:pPr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32ED9-EE85-4A4E-B406-28E9D81F5FE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8595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9B1043-6391-493C-857B-0F02EC3D5CA7}" type="datetimeFigureOut">
              <a:rPr lang="ko-KR" altLang="en-US"/>
              <a:pPr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EA9A9-D815-45DD-947D-E0163D8F7E5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9582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E49ED5-A9F3-4B23-B773-E75C242F94E9}" type="datetimeFigureOut">
              <a:rPr lang="ko-KR" altLang="en-US"/>
              <a:pPr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0F370-4554-40C9-BC0A-B3675FF8E6B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403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146EB5-5D9E-4F23-8304-E6FCFC993197}" type="datetimeFigureOut">
              <a:rPr lang="ko-KR" altLang="en-US"/>
              <a:pPr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6FA026-E480-4BD7-9C72-0E54A597660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841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D970E6-7840-4FE4-A210-F82F99086A1C}" type="datetimeFigureOut">
              <a:rPr lang="ko-KR" altLang="en-US"/>
              <a:pPr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BA527-57C2-4351-95BA-DE731E10A2A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522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9FFA2D-F850-4573-9905-689A4711956B}" type="datetimeFigureOut">
              <a:rPr lang="ko-KR" altLang="en-US"/>
              <a:pPr/>
              <a:t>2016-09-21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E44B9C-1138-4E17-9F55-94B5F7D6619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240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AC5749-7572-4C94-B37F-0E02062889D2}" type="datetimeFigureOut">
              <a:rPr lang="ko-KR" altLang="en-US"/>
              <a:pPr/>
              <a:t>2016-09-21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5E1A5-2652-49C7-8953-10343D9466B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50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402A2B7-5303-4473-A91B-3F3B6909D3D7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49332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C9537D-68F5-4062-9A0A-A9AA73640A2D}" type="datetimeFigureOut">
              <a:rPr lang="ko-KR" altLang="en-US"/>
              <a:pPr/>
              <a:t>2016-09-21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7D8BE0-D732-441C-A3D8-EB9285B1507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6688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AE5796-188C-4602-A960-747250447D0F}" type="datetimeFigureOut">
              <a:rPr lang="ko-KR" altLang="en-US"/>
              <a:pPr/>
              <a:t>2016-09-21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D29304-EDF5-45DF-9577-EEAAF07E4A8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8534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B7D086-2E22-4C5F-A071-6BEE733F7CD2}" type="datetimeFigureOut">
              <a:rPr lang="ko-KR" altLang="en-US"/>
              <a:pPr/>
              <a:t>2016-09-21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AC6D70-F5DE-41FA-B9ED-8D343734B61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998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D8B7E3-B228-454D-9662-91072AA284DF}" type="datetimeFigureOut">
              <a:rPr lang="ko-KR" altLang="en-US"/>
              <a:pPr/>
              <a:t>2016-09-21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3DDA23-554F-4BA3-B698-C015F25DC51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2241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F7936C-6835-481C-A24C-D3BF06EF97E1}" type="datetimeFigureOut">
              <a:rPr lang="ko-KR" altLang="en-US"/>
              <a:pPr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3B78CA-8DD4-41B1-82D3-EE24F2EDDDA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9379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9B023C-0D79-4F0F-956F-A57BD2C29D75}" type="datetimeFigureOut">
              <a:rPr lang="ko-KR" altLang="en-US"/>
              <a:pPr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70AFEF-6A86-4E29-BF65-BA0B19D1119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5164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1D674D-6432-41AE-B83A-46E0332F6C9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4710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E0270C-0C10-46F4-9431-54564CA9D17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5721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B656E3-206B-407A-ABE4-241F8E8560C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9140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3608E-B9B8-4A3C-8028-9DE3F12DE76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58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6FC87E7-139E-46B6-B37D-94F7E54379A1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497759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CF2222-1A46-4D0B-9DAA-0B038CD197C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1565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DA6C1C-FBC6-453A-9658-BBEFF3E101D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6143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54780-3343-4768-81DF-73B444703FD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6935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995A49-35DF-4580-A077-398F2738FB8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865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9014F1-89C3-44B2-9D10-62264ADB9EF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59497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C4F3A-72DF-41F5-A78C-0AC82FC6C4D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9706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ACB097-55FC-42EF-AD6F-AB3162F6164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7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075D844-74CE-419F-9466-D8C0FB5D7C44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77132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BEDD3AC-F526-42BE-928A-3A70F5EB75BF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83610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EDACEAD-C319-4031-9F75-AD10A62FFAE3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314164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6D5F340-C603-43C9-AFD0-020B8B904189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418909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6238BFD-8519-4D96-AC23-38C6C18D6F8E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39758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0" y="1143000"/>
            <a:ext cx="8026400" cy="0"/>
          </a:xfrm>
          <a:prstGeom prst="line">
            <a:avLst/>
          </a:prstGeom>
          <a:noFill/>
          <a:ln w="50800">
            <a:solidFill>
              <a:srgbClr val="3366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1675" y="400050"/>
            <a:ext cx="74517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8153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1619250" y="6742113"/>
            <a:ext cx="72009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71842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1030" name="Text Box 9"/>
          <p:cNvSpPr txBox="1">
            <a:spLocks noChangeArrowheads="1"/>
          </p:cNvSpPr>
          <p:nvPr/>
        </p:nvSpPr>
        <p:spPr bwMode="auto">
          <a:xfrm>
            <a:off x="3708400" y="6453188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lang="en-US" altLang="ko-KR" sz="1400" b="1"/>
              <a:t>Prof. Younghee Lee</a:t>
            </a:r>
            <a:endParaRPr lang="en-US" altLang="ko-KR"/>
          </a:p>
        </p:txBody>
      </p:sp>
      <p:pic>
        <p:nvPicPr>
          <p:cNvPr id="1031" name="Picture 14" descr="http://imgnews.naver.com/image/277/2009/02/24/2009022410005795830_1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381750"/>
            <a:ext cx="13684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5621ECD6-F548-4B63-8C64-2C4E0412DC11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  <p:sldLayoutId id="2147484041" r:id="rId12"/>
    <p:sldLayoutId id="2147484042" r:id="rId1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+mj-lt"/>
          <a:ea typeface="+mj-ea"/>
          <a:cs typeface="굴림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  <a:cs typeface="굴림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  <a:cs typeface="굴림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  <a:cs typeface="굴림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  <a:cs typeface="굴림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charset="2"/>
        <a:buChar char="u"/>
        <a:defRPr kumimoji="1" sz="2800">
          <a:solidFill>
            <a:schemeClr val="tx1"/>
          </a:solidFill>
          <a:latin typeface="+mn-lt"/>
          <a:ea typeface="+mn-ea"/>
          <a:cs typeface="굴림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400">
          <a:solidFill>
            <a:schemeClr val="tx1"/>
          </a:solidFill>
          <a:latin typeface="+mn-lt"/>
          <a:ea typeface="+mn-ea"/>
          <a:cs typeface="굴림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kumimoji="1">
          <a:solidFill>
            <a:schemeClr val="tx1"/>
          </a:solidFill>
          <a:latin typeface="+mn-lt"/>
          <a:ea typeface="+mn-ea"/>
          <a:cs typeface="굴림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charset="2"/>
        <a:buChar char="u"/>
        <a:defRPr kumimoji="1">
          <a:solidFill>
            <a:schemeClr val="tx1"/>
          </a:solidFill>
          <a:latin typeface="+mn-lt"/>
          <a:ea typeface="+mn-ea"/>
          <a:cs typeface="굴림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  <a:cs typeface="굴림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433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AD97C94C-5411-43A7-BD80-5653C38686CC}" type="datetimeFigureOut">
              <a:rPr lang="ko-KR" altLang="en-US"/>
              <a:pPr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B364C18B-12D0-4192-A660-08D3F7317F9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66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D2F87966-3DDB-461C-AFC0-730BD3F555EC}" type="datetimeFigureOut">
              <a:rPr lang="ko-KR" altLang="en-US"/>
              <a:pPr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390B3EB5-9F31-4B03-BCA4-0B08C3E90F7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891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DFDB8E15-D83C-4460-B21B-3B4A1AB36250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2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4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7950" y="1052513"/>
            <a:ext cx="8712200" cy="11430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ko-KR" sz="4000" dirty="0" smtClean="0">
                <a:latin typeface="Arial" pitchFamily="34" charset="0"/>
              </a:rPr>
              <a:t>CS 540 Network Architecture</a:t>
            </a:r>
            <a:endParaRPr lang="en-US" altLang="ko-KR" dirty="0" smtClean="0">
              <a:latin typeface="Arial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75656" y="2780928"/>
            <a:ext cx="7272808" cy="1249362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altLang="ko-KR" sz="2400" dirty="0">
                <a:latin typeface="Arial"/>
                <a:cs typeface="Arial"/>
              </a:rPr>
              <a:t>Lecture </a:t>
            </a:r>
            <a:r>
              <a:rPr lang="en-US" altLang="ko-KR" sz="2400" dirty="0" smtClean="0">
                <a:latin typeface="Arial"/>
                <a:cs typeface="Arial"/>
              </a:rPr>
              <a:t>5: </a:t>
            </a:r>
            <a:r>
              <a:rPr lang="fr-FR" altLang="ko-KR" sz="2400" dirty="0" smtClean="0">
                <a:latin typeface="Arial"/>
                <a:cs typeface="Arial"/>
              </a:rPr>
              <a:t>Inter AS Routing</a:t>
            </a:r>
            <a:endParaRPr lang="en-US" altLang="ko-KR" sz="1600" dirty="0" smtClean="0">
              <a:latin typeface="Arial" pitchFamily="34" charset="0"/>
            </a:endParaRPr>
          </a:p>
          <a:p>
            <a:pPr algn="r" eaLnBrk="1" hangingPunct="1">
              <a:lnSpc>
                <a:spcPct val="90000"/>
              </a:lnSpc>
              <a:buFont typeface="Monotype Sorts" charset="2"/>
              <a:buNone/>
            </a:pPr>
            <a:endParaRPr lang="en-US" altLang="ko-KR" sz="1600" dirty="0" smtClean="0">
              <a:latin typeface="Arial" pitchFamily="34" charset="0"/>
            </a:endParaRPr>
          </a:p>
          <a:p>
            <a:pPr algn="r" eaLnBrk="1" hangingPunct="1">
              <a:lnSpc>
                <a:spcPct val="90000"/>
              </a:lnSpc>
              <a:buFont typeface="Monotype Sorts" charset="2"/>
              <a:buNone/>
            </a:pPr>
            <a:endParaRPr lang="en-US" altLang="ko-KR" sz="1600" dirty="0" smtClean="0">
              <a:latin typeface="Arial" pitchFamily="34" charset="0"/>
            </a:endParaRPr>
          </a:p>
          <a:p>
            <a:pPr algn="r" eaLnBrk="1" hangingPunct="1">
              <a:lnSpc>
                <a:spcPct val="90000"/>
              </a:lnSpc>
              <a:buFont typeface="Monotype Sorts" charset="2"/>
              <a:buNone/>
            </a:pPr>
            <a:endParaRPr lang="en-US" altLang="ko-KR" sz="1600" dirty="0" smtClean="0"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ko-KR" sz="1800" b="1" dirty="0" smtClean="0">
                <a:latin typeface="Arial" pitchFamily="34" charset="0"/>
              </a:rPr>
              <a:t>Prof. </a:t>
            </a:r>
            <a:r>
              <a:rPr lang="en-US" altLang="ko-KR" sz="1800" b="1" dirty="0" err="1" smtClean="0">
                <a:latin typeface="Arial" pitchFamily="34" charset="0"/>
              </a:rPr>
              <a:t>Younghee</a:t>
            </a:r>
            <a:r>
              <a:rPr lang="en-US" altLang="ko-KR" sz="1800" b="1" dirty="0" smtClean="0">
                <a:latin typeface="Arial" pitchFamily="34" charset="0"/>
              </a:rPr>
              <a:t> Lee</a:t>
            </a:r>
            <a:r>
              <a:rPr lang="en-US" altLang="ko-KR" dirty="0" smtClean="0">
                <a:latin typeface="Arial" pitchFamily="34" charset="0"/>
              </a:rPr>
              <a:t> </a:t>
            </a:r>
          </a:p>
          <a:p>
            <a:pPr algn="r" eaLnBrk="1" hangingPunct="1">
              <a:lnSpc>
                <a:spcPct val="90000"/>
              </a:lnSpc>
              <a:buFont typeface="Monotype Sorts" charset="2"/>
              <a:buNone/>
            </a:pPr>
            <a:endParaRPr lang="en-US" altLang="ko-KR" dirty="0" smtClean="0"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ko-KR" sz="1400" dirty="0" smtClean="0">
                <a:latin typeface="Arial" pitchFamily="34" charset="0"/>
              </a:rPr>
              <a:t>			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eaLnBrk="0" latinLnBrk="0" hangingPunct="0"/>
            <a:fld id="{791E6384-32A5-411B-996D-116A3F2C3724}" type="slidenum">
              <a:rPr lang="en-US" altLang="ko-KR" sz="1200">
                <a:solidFill>
                  <a:srgbClr val="898989"/>
                </a:solidFill>
                <a:cs typeface="Arial" panose="020B0604020202020204" pitchFamily="34" charset="0"/>
              </a:rPr>
              <a:pPr algn="r" eaLnBrk="0" latinLnBrk="0" hangingPunct="0"/>
              <a:t>10</a:t>
            </a:fld>
            <a:endParaRPr lang="en-US" altLang="ko-KR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164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400050"/>
            <a:ext cx="8047038" cy="647700"/>
          </a:xfrm>
        </p:spPr>
        <p:txBody>
          <a:bodyPr/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BGP misconfiguration [Mahajan02]</a:t>
            </a:r>
          </a:p>
        </p:txBody>
      </p:sp>
      <p:pic>
        <p:nvPicPr>
          <p:cNvPr id="16414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7673231" cy="4268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27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eaLnBrk="0" latinLnBrk="0" hangingPunct="0"/>
            <a:fld id="{9A2432EF-991F-4FC2-82A5-5EFA1256DC51}" type="slidenum">
              <a:rPr lang="en-US" altLang="ko-KR" sz="1200">
                <a:solidFill>
                  <a:srgbClr val="898989"/>
                </a:solidFill>
                <a:cs typeface="Arial" panose="020B0604020202020204" pitchFamily="34" charset="0"/>
              </a:rPr>
              <a:pPr algn="r" eaLnBrk="0" latinLnBrk="0" hangingPunct="0"/>
              <a:t>11</a:t>
            </a:fld>
            <a:endParaRPr lang="en-US" altLang="ko-KR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163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400050"/>
            <a:ext cx="8047038" cy="647700"/>
          </a:xfrm>
        </p:spPr>
        <p:txBody>
          <a:bodyPr/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BGP misconfiguration [Mahajan02]</a:t>
            </a:r>
          </a:p>
        </p:txBody>
      </p:sp>
      <p:sp>
        <p:nvSpPr>
          <p:cNvPr id="163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380412" cy="4800600"/>
          </a:xfrm>
        </p:spPr>
        <p:txBody>
          <a:bodyPr/>
          <a:lstStyle/>
          <a:p>
            <a:pPr marL="285750" indent="-28575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  <a:p>
            <a:pPr marL="685800" lvl="1" indent="-22860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Misconfigurations are commonplace</a:t>
            </a:r>
          </a:p>
          <a:p>
            <a:pPr marL="685800" lvl="1" indent="-22860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Connectivity is surprisingly robust to most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misconfigs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but routing load can be significant</a:t>
            </a:r>
          </a:p>
          <a:p>
            <a:pPr marL="685800" lvl="1" indent="-22860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 causes of misconfigurations are diverse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Much needs to be done to improve the operational reliability of the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56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eaLnBrk="0" latinLnBrk="0" hangingPunct="0"/>
            <a:fld id="{9DDB29A2-A880-4D3B-998F-3E7E84D76FE1}" type="slidenum">
              <a:rPr lang="en-US" altLang="ko-KR" sz="1200">
                <a:solidFill>
                  <a:srgbClr val="898989"/>
                </a:solidFill>
                <a:cs typeface="Arial" panose="020B0604020202020204" pitchFamily="34" charset="0"/>
              </a:rPr>
              <a:pPr algn="r" eaLnBrk="0" latinLnBrk="0" hangingPunct="0"/>
              <a:t>12</a:t>
            </a:fld>
            <a:endParaRPr lang="en-US" altLang="ko-KR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151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Lessons: </a:t>
            </a:r>
            <a:r>
              <a:rPr lang="fr-FR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95400"/>
            <a:ext cx="8439472" cy="4495800"/>
          </a:xfrm>
        </p:spPr>
        <p:txBody>
          <a:bodyPr/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Even after decades of experience routing in the Internet is not a solved problem</a:t>
            </a: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This attests the difficulty and complexity of building distributed algorithm in the Internet, i.e., in a heterogeneous environment with products from various vendors</a:t>
            </a: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Simple protocols may increase the chance to be</a:t>
            </a:r>
          </a:p>
          <a:p>
            <a:pPr lvl="1"/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Understood</a:t>
            </a:r>
          </a:p>
          <a:p>
            <a:pPr lvl="1"/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Implemented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</a:p>
          <a:p>
            <a:pPr lvl="1"/>
            <a:r>
              <a:rPr lang="en-US" altLang="ko-KR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altLang="ko-KR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bgp</a:t>
            </a:r>
            <a:r>
              <a:rPr lang="en-US" altLang="ko-KR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protocols are supposed to be simple protocol </a:t>
            </a:r>
          </a:p>
        </p:txBody>
      </p:sp>
    </p:spTree>
    <p:extLst>
      <p:ext uri="{BB962C8B-B14F-4D97-AF65-F5344CB8AC3E}">
        <p14:creationId xmlns:p14="http://schemas.microsoft.com/office/powerpoint/2010/main" val="352756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554" y="332656"/>
            <a:ext cx="7974781" cy="647700"/>
          </a:xfrm>
        </p:spPr>
        <p:txBody>
          <a:bodyPr/>
          <a:lstStyle/>
          <a:p>
            <a:r>
              <a:rPr lang="en-US" altLang="ko-KR" dirty="0">
                <a:latin typeface="Arial" pitchFamily="34" charset="0"/>
                <a:ea typeface="굴림" charset="-127"/>
                <a:cs typeface="Arial" pitchFamily="34" charset="0"/>
              </a:rPr>
              <a:t>Modeling the </a:t>
            </a:r>
            <a:r>
              <a:rPr lang="en-US" altLang="ko-KR" dirty="0" smtClean="0">
                <a:latin typeface="Arial" pitchFamily="34" charset="0"/>
                <a:ea typeface="굴림" charset="-127"/>
                <a:cs typeface="Arial" pitchFamily="34" charset="0"/>
              </a:rPr>
              <a:t>Process: IP address</a:t>
            </a:r>
            <a:endParaRPr lang="en-US" altLang="ko-KR" dirty="0">
              <a:latin typeface="Arial" pitchFamily="34" charset="0"/>
              <a:ea typeface="굴림" charset="-127"/>
              <a:cs typeface="Arial" pitchFamily="34" charset="0"/>
            </a:endParaRPr>
          </a:p>
        </p:txBody>
      </p:sp>
      <p:grpSp>
        <p:nvGrpSpPr>
          <p:cNvPr id="199711" name="Group 31"/>
          <p:cNvGrpSpPr>
            <a:grpSpLocks/>
          </p:cNvGrpSpPr>
          <p:nvPr/>
        </p:nvGrpSpPr>
        <p:grpSpPr bwMode="auto">
          <a:xfrm>
            <a:off x="3089275" y="1985963"/>
            <a:ext cx="1355725" cy="3170237"/>
            <a:chOff x="1613" y="1401"/>
            <a:chExt cx="854" cy="1997"/>
          </a:xfrm>
        </p:grpSpPr>
        <p:sp>
          <p:nvSpPr>
            <p:cNvPr id="199684" name="Oval 4"/>
            <p:cNvSpPr>
              <a:spLocks noChangeArrowheads="1"/>
            </p:cNvSpPr>
            <p:nvPr/>
          </p:nvSpPr>
          <p:spPr bwMode="auto">
            <a:xfrm>
              <a:off x="1613" y="1401"/>
              <a:ext cx="854" cy="468"/>
            </a:xfrm>
            <a:prstGeom prst="ellipse">
              <a:avLst/>
            </a:prstGeom>
            <a:solidFill>
              <a:srgbClr val="33CC3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>
                  <a:ea typeface="굴림" charset="-127"/>
                  <a:cs typeface="Arial" pitchFamily="34" charset="0"/>
                </a:rPr>
                <a:t>IANA</a:t>
              </a:r>
            </a:p>
          </p:txBody>
        </p:sp>
        <p:sp>
          <p:nvSpPr>
            <p:cNvPr id="199686" name="Oval 6"/>
            <p:cNvSpPr>
              <a:spLocks noChangeArrowheads="1"/>
            </p:cNvSpPr>
            <p:nvPr/>
          </p:nvSpPr>
          <p:spPr bwMode="auto">
            <a:xfrm>
              <a:off x="1613" y="2930"/>
              <a:ext cx="854" cy="468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>
                  <a:ea typeface="굴림" charset="-127"/>
                  <a:cs typeface="Arial" pitchFamily="34" charset="0"/>
                </a:rPr>
                <a:t>RIR</a:t>
              </a:r>
            </a:p>
          </p:txBody>
        </p:sp>
        <p:cxnSp>
          <p:nvCxnSpPr>
            <p:cNvPr id="199687" name="AutoShape 7"/>
            <p:cNvCxnSpPr>
              <a:cxnSpLocks noChangeShapeType="1"/>
              <a:stCxn id="199684" idx="4"/>
              <a:endCxn id="199686" idx="0"/>
            </p:cNvCxnSpPr>
            <p:nvPr/>
          </p:nvCxnSpPr>
          <p:spPr bwMode="auto">
            <a:xfrm>
              <a:off x="2040" y="1869"/>
              <a:ext cx="0" cy="1061"/>
            </a:xfrm>
            <a:prstGeom prst="straightConnector1">
              <a:avLst/>
            </a:prstGeom>
            <a:noFill/>
            <a:ln w="76200">
              <a:solidFill>
                <a:schemeClr val="accent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9697" name="Text Box 17"/>
            <p:cNvSpPr txBox="1">
              <a:spLocks noChangeArrowheads="1"/>
            </p:cNvSpPr>
            <p:nvPr/>
          </p:nvSpPr>
          <p:spPr bwMode="auto">
            <a:xfrm rot="16200000">
              <a:off x="1587" y="2327"/>
              <a:ext cx="558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600">
                  <a:solidFill>
                    <a:schemeClr val="accent1"/>
                  </a:solidFill>
                  <a:ea typeface="굴림" charset="-127"/>
                  <a:cs typeface="Arial" pitchFamily="34" charset="0"/>
                </a:rPr>
                <a:t>Allocation</a:t>
              </a:r>
            </a:p>
          </p:txBody>
        </p:sp>
      </p:grpSp>
      <p:grpSp>
        <p:nvGrpSpPr>
          <p:cNvPr id="199706" name="Group 26"/>
          <p:cNvGrpSpPr>
            <a:grpSpLocks/>
          </p:cNvGrpSpPr>
          <p:nvPr/>
        </p:nvGrpSpPr>
        <p:grpSpPr bwMode="auto">
          <a:xfrm>
            <a:off x="4883150" y="2484438"/>
            <a:ext cx="1355725" cy="3154362"/>
            <a:chOff x="2602" y="1222"/>
            <a:chExt cx="854" cy="1987"/>
          </a:xfrm>
        </p:grpSpPr>
        <p:sp>
          <p:nvSpPr>
            <p:cNvPr id="199688" name="Oval 8"/>
            <p:cNvSpPr>
              <a:spLocks noChangeArrowheads="1"/>
            </p:cNvSpPr>
            <p:nvPr/>
          </p:nvSpPr>
          <p:spPr bwMode="auto">
            <a:xfrm>
              <a:off x="2602" y="1222"/>
              <a:ext cx="854" cy="468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>
                  <a:ea typeface="굴림" charset="-127"/>
                  <a:cs typeface="Arial" pitchFamily="34" charset="0"/>
                </a:rPr>
                <a:t>RIR</a:t>
              </a:r>
            </a:p>
          </p:txBody>
        </p:sp>
        <p:sp>
          <p:nvSpPr>
            <p:cNvPr id="199689" name="Oval 9"/>
            <p:cNvSpPr>
              <a:spLocks noChangeArrowheads="1"/>
            </p:cNvSpPr>
            <p:nvPr/>
          </p:nvSpPr>
          <p:spPr bwMode="auto">
            <a:xfrm>
              <a:off x="2602" y="2741"/>
              <a:ext cx="854" cy="468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>
                  <a:ea typeface="굴림" charset="-127"/>
                  <a:cs typeface="Arial" pitchFamily="34" charset="0"/>
                </a:rPr>
                <a:t>ISP</a:t>
              </a:r>
            </a:p>
          </p:txBody>
        </p:sp>
        <p:cxnSp>
          <p:nvCxnSpPr>
            <p:cNvPr id="199690" name="AutoShape 10"/>
            <p:cNvCxnSpPr>
              <a:cxnSpLocks noChangeShapeType="1"/>
              <a:stCxn id="199688" idx="4"/>
              <a:endCxn id="199689" idx="0"/>
            </p:cNvCxnSpPr>
            <p:nvPr/>
          </p:nvCxnSpPr>
          <p:spPr bwMode="auto">
            <a:xfrm>
              <a:off x="3029" y="1690"/>
              <a:ext cx="0" cy="1051"/>
            </a:xfrm>
            <a:prstGeom prst="straightConnector1">
              <a:avLst/>
            </a:prstGeom>
            <a:noFill/>
            <a:ln w="76200">
              <a:solidFill>
                <a:schemeClr val="accent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9698" name="Text Box 18"/>
            <p:cNvSpPr txBox="1">
              <a:spLocks noChangeArrowheads="1"/>
            </p:cNvSpPr>
            <p:nvPr/>
          </p:nvSpPr>
          <p:spPr bwMode="auto">
            <a:xfrm rot="16200000">
              <a:off x="2545" y="2137"/>
              <a:ext cx="558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600">
                  <a:solidFill>
                    <a:schemeClr val="accent1"/>
                  </a:solidFill>
                  <a:ea typeface="굴림" charset="-127"/>
                  <a:cs typeface="Arial" pitchFamily="34" charset="0"/>
                </a:rPr>
                <a:t>Allocation</a:t>
              </a:r>
            </a:p>
          </p:txBody>
        </p:sp>
      </p:grpSp>
      <p:grpSp>
        <p:nvGrpSpPr>
          <p:cNvPr id="199718" name="Group 38"/>
          <p:cNvGrpSpPr>
            <a:grpSpLocks/>
          </p:cNvGrpSpPr>
          <p:nvPr/>
        </p:nvGrpSpPr>
        <p:grpSpPr bwMode="auto">
          <a:xfrm>
            <a:off x="6677025" y="2967038"/>
            <a:ext cx="1355725" cy="3132137"/>
            <a:chOff x="4008" y="1411"/>
            <a:chExt cx="854" cy="1973"/>
          </a:xfrm>
        </p:grpSpPr>
        <p:sp>
          <p:nvSpPr>
            <p:cNvPr id="199691" name="Oval 11"/>
            <p:cNvSpPr>
              <a:spLocks noChangeArrowheads="1"/>
            </p:cNvSpPr>
            <p:nvPr/>
          </p:nvSpPr>
          <p:spPr bwMode="auto">
            <a:xfrm>
              <a:off x="4008" y="1411"/>
              <a:ext cx="854" cy="468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>
                  <a:ea typeface="굴림" charset="-127"/>
                  <a:cs typeface="Arial" pitchFamily="34" charset="0"/>
                </a:rPr>
                <a:t>ISP</a:t>
              </a:r>
            </a:p>
          </p:txBody>
        </p:sp>
        <p:sp>
          <p:nvSpPr>
            <p:cNvPr id="199692" name="Oval 12"/>
            <p:cNvSpPr>
              <a:spLocks noChangeArrowheads="1"/>
            </p:cNvSpPr>
            <p:nvPr/>
          </p:nvSpPr>
          <p:spPr bwMode="auto">
            <a:xfrm>
              <a:off x="4008" y="2916"/>
              <a:ext cx="854" cy="46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>
                  <a:ea typeface="굴림" charset="-127"/>
                  <a:cs typeface="Arial" pitchFamily="34" charset="0"/>
                </a:rPr>
                <a:t>BGP</a:t>
              </a:r>
            </a:p>
          </p:txBody>
        </p:sp>
        <p:cxnSp>
          <p:nvCxnSpPr>
            <p:cNvPr id="199693" name="AutoShape 13"/>
            <p:cNvCxnSpPr>
              <a:cxnSpLocks noChangeShapeType="1"/>
              <a:stCxn id="199691" idx="4"/>
              <a:endCxn id="199692" idx="0"/>
            </p:cNvCxnSpPr>
            <p:nvPr/>
          </p:nvCxnSpPr>
          <p:spPr bwMode="auto">
            <a:xfrm>
              <a:off x="4435" y="1879"/>
              <a:ext cx="0" cy="1037"/>
            </a:xfrm>
            <a:prstGeom prst="straightConnector1">
              <a:avLst/>
            </a:prstGeom>
            <a:noFill/>
            <a:ln w="76200">
              <a:solidFill>
                <a:schemeClr val="accent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9699" name="Text Box 19"/>
            <p:cNvSpPr txBox="1">
              <a:spLocks noChangeArrowheads="1"/>
            </p:cNvSpPr>
            <p:nvPr/>
          </p:nvSpPr>
          <p:spPr bwMode="auto">
            <a:xfrm rot="16200000">
              <a:off x="3839" y="2326"/>
              <a:ext cx="860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600">
                  <a:solidFill>
                    <a:schemeClr val="accent1"/>
                  </a:solidFill>
                  <a:ea typeface="굴림" charset="-127"/>
                  <a:cs typeface="Arial" pitchFamily="34" charset="0"/>
                </a:rPr>
                <a:t>Announcement</a:t>
              </a:r>
            </a:p>
          </p:txBody>
        </p:sp>
      </p:grpSp>
      <p:cxnSp>
        <p:nvCxnSpPr>
          <p:cNvPr id="199707" name="AutoShape 27"/>
          <p:cNvCxnSpPr>
            <a:cxnSpLocks noChangeShapeType="1"/>
            <a:stCxn id="199686" idx="7"/>
            <a:endCxn id="199688" idx="3"/>
          </p:cNvCxnSpPr>
          <p:nvPr/>
        </p:nvCxnSpPr>
        <p:spPr bwMode="auto">
          <a:xfrm flipV="1">
            <a:off x="4246563" y="3117850"/>
            <a:ext cx="835025" cy="1404938"/>
          </a:xfrm>
          <a:prstGeom prst="straightConnector1">
            <a:avLst/>
          </a:prstGeom>
          <a:noFill/>
          <a:ln w="38100">
            <a:solidFill>
              <a:srgbClr val="00CCFF"/>
            </a:solidFill>
            <a:prstDash val="sysDot"/>
            <a:miter lim="800000"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708" name="AutoShape 28"/>
          <p:cNvCxnSpPr>
            <a:cxnSpLocks noChangeShapeType="1"/>
            <a:stCxn id="199689" idx="7"/>
            <a:endCxn id="199691" idx="3"/>
          </p:cNvCxnSpPr>
          <p:nvPr/>
        </p:nvCxnSpPr>
        <p:spPr bwMode="auto">
          <a:xfrm flipV="1">
            <a:off x="6040438" y="3600450"/>
            <a:ext cx="835025" cy="1404938"/>
          </a:xfrm>
          <a:prstGeom prst="straightConnector1">
            <a:avLst/>
          </a:prstGeom>
          <a:noFill/>
          <a:ln w="38100">
            <a:solidFill>
              <a:srgbClr val="FF9900"/>
            </a:solidFill>
            <a:prstDash val="sysDot"/>
            <a:miter lim="800000"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9712" name="Group 32"/>
          <p:cNvGrpSpPr>
            <a:grpSpLocks/>
          </p:cNvGrpSpPr>
          <p:nvPr/>
        </p:nvGrpSpPr>
        <p:grpSpPr bwMode="auto">
          <a:xfrm>
            <a:off x="1296988" y="1487488"/>
            <a:ext cx="1355725" cy="3170237"/>
            <a:chOff x="1613" y="1401"/>
            <a:chExt cx="854" cy="1997"/>
          </a:xfrm>
        </p:grpSpPr>
        <p:sp>
          <p:nvSpPr>
            <p:cNvPr id="199713" name="Oval 33"/>
            <p:cNvSpPr>
              <a:spLocks noChangeArrowheads="1"/>
            </p:cNvSpPr>
            <p:nvPr/>
          </p:nvSpPr>
          <p:spPr bwMode="auto">
            <a:xfrm>
              <a:off x="1613" y="1401"/>
              <a:ext cx="854" cy="46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>
                  <a:ea typeface="굴림" charset="-127"/>
                  <a:cs typeface="Arial" pitchFamily="34" charset="0"/>
                </a:rPr>
                <a:t>IETF</a:t>
              </a:r>
            </a:p>
          </p:txBody>
        </p:sp>
        <p:sp>
          <p:nvSpPr>
            <p:cNvPr id="199714" name="Oval 34"/>
            <p:cNvSpPr>
              <a:spLocks noChangeArrowheads="1"/>
            </p:cNvSpPr>
            <p:nvPr/>
          </p:nvSpPr>
          <p:spPr bwMode="auto">
            <a:xfrm>
              <a:off x="1613" y="2930"/>
              <a:ext cx="854" cy="468"/>
            </a:xfrm>
            <a:prstGeom prst="ellipse">
              <a:avLst/>
            </a:prstGeom>
            <a:solidFill>
              <a:srgbClr val="33CC3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>
                  <a:ea typeface="굴림" charset="-127"/>
                  <a:cs typeface="Arial" pitchFamily="34" charset="0"/>
                </a:rPr>
                <a:t>IANA</a:t>
              </a:r>
            </a:p>
          </p:txBody>
        </p:sp>
        <p:cxnSp>
          <p:nvCxnSpPr>
            <p:cNvPr id="199715" name="AutoShape 35"/>
            <p:cNvCxnSpPr>
              <a:cxnSpLocks noChangeShapeType="1"/>
              <a:stCxn id="199713" idx="4"/>
              <a:endCxn id="199714" idx="0"/>
            </p:cNvCxnSpPr>
            <p:nvPr/>
          </p:nvCxnSpPr>
          <p:spPr bwMode="auto">
            <a:xfrm>
              <a:off x="2040" y="1869"/>
              <a:ext cx="0" cy="1061"/>
            </a:xfrm>
            <a:prstGeom prst="straightConnector1">
              <a:avLst/>
            </a:prstGeom>
            <a:noFill/>
            <a:ln w="76200">
              <a:solidFill>
                <a:schemeClr val="accent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9716" name="Text Box 36"/>
            <p:cNvSpPr txBox="1">
              <a:spLocks noChangeArrowheads="1"/>
            </p:cNvSpPr>
            <p:nvPr/>
          </p:nvSpPr>
          <p:spPr bwMode="auto">
            <a:xfrm rot="16200000">
              <a:off x="1561" y="2323"/>
              <a:ext cx="610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1600">
                  <a:solidFill>
                    <a:schemeClr val="accent1"/>
                  </a:solidFill>
                  <a:ea typeface="굴림" charset="-127"/>
                  <a:cs typeface="Arial" pitchFamily="34" charset="0"/>
                </a:rPr>
                <a:t>Delegation</a:t>
              </a:r>
            </a:p>
          </p:txBody>
        </p:sp>
      </p:grpSp>
      <p:cxnSp>
        <p:nvCxnSpPr>
          <p:cNvPr id="199717" name="AutoShape 37"/>
          <p:cNvCxnSpPr>
            <a:cxnSpLocks noChangeShapeType="1"/>
            <a:stCxn id="199714" idx="7"/>
            <a:endCxn id="199684" idx="3"/>
          </p:cNvCxnSpPr>
          <p:nvPr/>
        </p:nvCxnSpPr>
        <p:spPr bwMode="auto">
          <a:xfrm flipV="1">
            <a:off x="2454275" y="2619375"/>
            <a:ext cx="833438" cy="1404938"/>
          </a:xfrm>
          <a:prstGeom prst="straightConnector1">
            <a:avLst/>
          </a:prstGeom>
          <a:noFill/>
          <a:ln w="38100">
            <a:solidFill>
              <a:srgbClr val="33CC33"/>
            </a:solidFill>
            <a:prstDash val="sysDot"/>
            <a:miter lim="800000"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1573188" y="6144342"/>
            <a:ext cx="732219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Source: Report of Asia Pacific Network Information Center (APNIC), Paul Wilson, “</a:t>
            </a:r>
            <a:r>
              <a:rPr lang="en-US" altLang="ko-KR" sz="1200" dirty="0" smtClean="0">
                <a:ea typeface="굴림" charset="-127"/>
              </a:rPr>
              <a:t>IPv4 </a:t>
            </a:r>
            <a:r>
              <a:rPr lang="en-US" altLang="ko-KR" sz="1200" dirty="0">
                <a:ea typeface="굴림" charset="-127"/>
              </a:rPr>
              <a:t>Address </a:t>
            </a:r>
            <a:r>
              <a:rPr lang="en-US" altLang="ko-KR" sz="1200" dirty="0" smtClean="0">
                <a:ea typeface="굴림" charset="-127"/>
              </a:rPr>
              <a:t>Lifetime”</a:t>
            </a:r>
            <a:r>
              <a:rPr lang="en-US" altLang="ko-KR" sz="1200" dirty="0" smtClean="0"/>
              <a:t>,  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2038745" y="5156200"/>
            <a:ext cx="2904333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lnSpc>
                <a:spcPct val="90000"/>
              </a:lnSpc>
            </a:pPr>
            <a:r>
              <a:rPr lang="en-US" altLang="ko-KR" sz="1200" dirty="0">
                <a:ea typeface="굴림" charset="-127"/>
              </a:rPr>
              <a:t>Allocation of /8 blocks </a:t>
            </a:r>
            <a:endParaRPr lang="en-US" altLang="ko-KR" sz="1200" dirty="0" smtClean="0">
              <a:ea typeface="굴림" charset="-127"/>
            </a:endParaRPr>
          </a:p>
          <a:p>
            <a:pPr marL="1371600" lvl="2" indent="-457200">
              <a:lnSpc>
                <a:spcPct val="90000"/>
              </a:lnSpc>
            </a:pPr>
            <a:r>
              <a:rPr lang="en-US" altLang="ko-KR" sz="1200" dirty="0" smtClean="0">
                <a:ea typeface="굴림" charset="-127"/>
              </a:rPr>
              <a:t>to </a:t>
            </a:r>
            <a:r>
              <a:rPr lang="en-US" altLang="ko-KR" sz="1200" dirty="0">
                <a:ea typeface="굴림" charset="-127"/>
              </a:rPr>
              <a:t>RIRs and others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636819" y="5567945"/>
            <a:ext cx="2951449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71600" lvl="2" indent="-457200">
              <a:lnSpc>
                <a:spcPct val="90000"/>
              </a:lnSpc>
            </a:pPr>
            <a:r>
              <a:rPr lang="en-US" altLang="ko-KR" sz="1200" dirty="0">
                <a:ea typeface="굴림" charset="-127"/>
              </a:rPr>
              <a:t>Allocation of blocks to LIRs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960658" y="5156200"/>
            <a:ext cx="1855444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90600" lvl="1" indent="-533400">
              <a:lnSpc>
                <a:spcPct val="90000"/>
              </a:lnSpc>
            </a:pPr>
            <a:r>
              <a:rPr lang="en-US" altLang="ko-KR" sz="1200" dirty="0">
                <a:ea typeface="굴림" charset="-127"/>
              </a:rPr>
              <a:t>BGP routing table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14065" y="1985963"/>
            <a:ext cx="2177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1200" dirty="0"/>
              <a:t>Regional Internet Registries (</a:t>
            </a:r>
            <a:r>
              <a:rPr lang="fr-FR" altLang="ko-KR" sz="1200" b="1" dirty="0"/>
              <a:t>RIRs</a:t>
            </a:r>
            <a:r>
              <a:rPr lang="fr-FR" altLang="ko-KR" sz="1200" dirty="0"/>
              <a:t>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4329945" y="5697211"/>
            <a:ext cx="22139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cs typeface="Arial" pitchFamily="34" charset="0"/>
              </a:rPr>
              <a:t>Local </a:t>
            </a:r>
            <a:r>
              <a:rPr lang="en-US" altLang="ko-KR" sz="1100" dirty="0">
                <a:cs typeface="Arial" pitchFamily="34" charset="0"/>
              </a:rPr>
              <a:t>Internet registry (LIR) or National </a:t>
            </a:r>
            <a:r>
              <a:rPr lang="en-US" altLang="ko-KR" sz="1100" dirty="0" smtClean="0">
                <a:cs typeface="Arial" pitchFamily="34" charset="0"/>
              </a:rPr>
              <a:t>Internet Registry </a:t>
            </a:r>
            <a:r>
              <a:rPr lang="en-US" altLang="ko-KR" sz="1100" dirty="0">
                <a:cs typeface="Arial" pitchFamily="34" charset="0"/>
              </a:rPr>
              <a:t>(NIR)</a:t>
            </a:r>
            <a:endParaRPr lang="ko-KR" altLang="en-US" sz="1100" dirty="0"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00784" y="4716079"/>
            <a:ext cx="1440160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altLang="ko-KR" sz="1200" dirty="0"/>
              <a:t>Internet Assigned Numbers Authority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09501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ea typeface="굴림" charset="-127"/>
                <a:cs typeface="Arial" pitchFamily="34" charset="0"/>
              </a:rPr>
              <a:t>IANA Allocations - Projection</a:t>
            </a:r>
          </a:p>
        </p:txBody>
      </p:sp>
      <p:pic>
        <p:nvPicPr>
          <p:cNvPr id="96266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39752" y="1438424"/>
            <a:ext cx="6780257" cy="4392488"/>
          </a:xfrm>
          <a:solidFill>
            <a:srgbClr val="002060"/>
          </a:solidFill>
          <a:ln/>
        </p:spPr>
      </p:pic>
      <p:sp>
        <p:nvSpPr>
          <p:cNvPr id="4" name="TextBox 3"/>
          <p:cNvSpPr txBox="1"/>
          <p:nvPr/>
        </p:nvSpPr>
        <p:spPr>
          <a:xfrm>
            <a:off x="1331640" y="6113092"/>
            <a:ext cx="77048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Source: Report of Asia Pacific Network Information Center (APNIC), Paul Wilson, “</a:t>
            </a:r>
            <a:r>
              <a:rPr lang="en-US" altLang="ko-KR" sz="1200" dirty="0" smtClean="0">
                <a:ea typeface="굴림" charset="-127"/>
              </a:rPr>
              <a:t>IPv4 </a:t>
            </a:r>
            <a:r>
              <a:rPr lang="en-US" altLang="ko-KR" sz="1200" dirty="0">
                <a:ea typeface="굴림" charset="-127"/>
              </a:rPr>
              <a:t>Address </a:t>
            </a:r>
            <a:r>
              <a:rPr lang="en-US" altLang="ko-KR" sz="1200" dirty="0" smtClean="0">
                <a:ea typeface="굴림" charset="-127"/>
              </a:rPr>
              <a:t>Lifetime”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2004  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107504" y="1412776"/>
            <a:ext cx="21602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ea typeface="굴림" charset="-127"/>
              </a:rPr>
              <a:t>Prediction at 1990’: IPv4 </a:t>
            </a:r>
            <a:r>
              <a:rPr lang="en-US" altLang="ko-KR" dirty="0">
                <a:ea typeface="굴림" charset="-127"/>
              </a:rPr>
              <a:t>addresses would be exhausted around 2008-2011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7504" y="2567806"/>
            <a:ext cx="21602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ea typeface="굴림" charset="-127"/>
              </a:rPr>
              <a:t>IANA Prediction at 2004: IPv4 </a:t>
            </a:r>
            <a:r>
              <a:rPr lang="en-US" altLang="ko-KR" dirty="0">
                <a:ea typeface="굴림" charset="-127"/>
              </a:rPr>
              <a:t>addresses would be exhausted around </a:t>
            </a:r>
            <a:r>
              <a:rPr lang="en-US" altLang="ko-KR" dirty="0" smtClean="0">
                <a:ea typeface="굴림" charset="-127"/>
              </a:rPr>
              <a:t>2020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504" y="3933056"/>
            <a:ext cx="21602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ea typeface="굴림" charset="-127"/>
              </a:rPr>
              <a:t>APNIC Prediction at 2004: IPv4 </a:t>
            </a:r>
            <a:r>
              <a:rPr lang="en-US" altLang="ko-KR" dirty="0">
                <a:ea typeface="굴림" charset="-127"/>
              </a:rPr>
              <a:t>addresses would be exhausted around </a:t>
            </a:r>
            <a:r>
              <a:rPr lang="en-US" altLang="ko-KR" dirty="0" smtClean="0">
                <a:ea typeface="굴림" charset="-127"/>
              </a:rPr>
              <a:t>2027</a:t>
            </a:r>
            <a:endParaRPr lang="en-US" altLang="ko-KR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688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7" y="400050"/>
            <a:ext cx="7757864" cy="647700"/>
          </a:xfrm>
        </p:spPr>
        <p:txBody>
          <a:bodyPr/>
          <a:lstStyle/>
          <a:p>
            <a:r>
              <a:rPr lang="en-US" altLang="ko-KR" dirty="0">
                <a:latin typeface="Arial" pitchFamily="34" charset="0"/>
                <a:ea typeface="굴림" charset="-127"/>
                <a:cs typeface="Arial" pitchFamily="34" charset="0"/>
              </a:rPr>
              <a:t>BGP Announcements - Projection</a:t>
            </a:r>
          </a:p>
        </p:txBody>
      </p:sp>
      <p:pic>
        <p:nvPicPr>
          <p:cNvPr id="2119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28791" y="1340768"/>
            <a:ext cx="6671193" cy="4608512"/>
          </a:xfrm>
          <a:solidFill>
            <a:srgbClr val="002060"/>
          </a:solidFill>
          <a:ln/>
        </p:spPr>
      </p:pic>
      <p:sp>
        <p:nvSpPr>
          <p:cNvPr id="2" name="직사각형 1"/>
          <p:cNvSpPr/>
          <p:nvPr/>
        </p:nvSpPr>
        <p:spPr>
          <a:xfrm>
            <a:off x="179512" y="1598133"/>
            <a:ext cx="21602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ea typeface="굴림" charset="-127"/>
                <a:cs typeface="Arial" pitchFamily="34" charset="0"/>
              </a:rPr>
              <a:t>Projected date of address pool exhaustion according to BGP: 2027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0" y="6136449"/>
            <a:ext cx="77048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Source: Report of Asia Pacific Network Information Center (APNIC), Paul Wilson, “</a:t>
            </a:r>
            <a:r>
              <a:rPr lang="en-US" altLang="ko-KR" sz="1200" dirty="0" smtClean="0">
                <a:ea typeface="굴림" charset="-127"/>
              </a:rPr>
              <a:t>IPv4 </a:t>
            </a:r>
            <a:r>
              <a:rPr lang="en-US" altLang="ko-KR" sz="1200" dirty="0">
                <a:ea typeface="굴림" charset="-127"/>
              </a:rPr>
              <a:t>Address </a:t>
            </a:r>
            <a:r>
              <a:rPr lang="en-US" altLang="ko-KR" sz="1200" dirty="0" smtClean="0">
                <a:ea typeface="굴림" charset="-127"/>
              </a:rPr>
              <a:t>Lifetime”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2004 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9991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400FE362-FE28-9C48-B11F-C4045C506DF9}" type="slidenum">
              <a:rPr lang="en-US" altLang="ko-KR">
                <a:latin typeface="Arial"/>
                <a:cs typeface="Arial"/>
              </a:rPr>
              <a:pPr/>
              <a:t>16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44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400050"/>
            <a:ext cx="7699375" cy="647700"/>
          </a:xfrm>
        </p:spPr>
        <p:txBody>
          <a:bodyPr/>
          <a:lstStyle/>
          <a:p>
            <a:r>
              <a:rPr lang="en-US" altLang="ko-KR" dirty="0" smtClean="0">
                <a:latin typeface="Arial"/>
                <a:cs typeface="Arial"/>
              </a:rPr>
              <a:t>BGP Routing Table Growth</a:t>
            </a:r>
            <a:endParaRPr lang="en-US" altLang="ko-KR" dirty="0">
              <a:latin typeface="Arial"/>
              <a:cs typeface="Arial"/>
            </a:endParaRPr>
          </a:p>
        </p:txBody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37456"/>
            <a:ext cx="8807896" cy="4495800"/>
          </a:xfrm>
        </p:spPr>
        <p:txBody>
          <a:bodyPr/>
          <a:lstStyle/>
          <a:p>
            <a:r>
              <a:rPr lang="en-US" altLang="ko-KR" sz="2400" dirty="0">
                <a:latin typeface="Arial" pitchFamily="34" charset="0"/>
                <a:ea typeface="굴림" charset="-127"/>
                <a:cs typeface="Arial" pitchFamily="34" charset="0"/>
              </a:rPr>
              <a:t>The most obvious noise comes from flaps in /8 </a:t>
            </a:r>
            <a:r>
              <a:rPr lang="en-US" altLang="ko-KR" sz="2400" dirty="0" smtClean="0">
                <a:latin typeface="Arial" pitchFamily="34" charset="0"/>
                <a:ea typeface="굴림" charset="-127"/>
                <a:cs typeface="Arial" pitchFamily="34" charset="0"/>
              </a:rPr>
              <a:t>(Class A IP Address ) advertisements</a:t>
            </a:r>
            <a:r>
              <a:rPr lang="en-US" altLang="ko-KR" sz="2400" dirty="0">
                <a:latin typeface="Arial" pitchFamily="34" charset="0"/>
                <a:ea typeface="굴림" charset="-127"/>
                <a:cs typeface="Arial" pitchFamily="34" charset="0"/>
              </a:rPr>
              <a:t>.</a:t>
            </a:r>
          </a:p>
          <a:p>
            <a:r>
              <a:rPr lang="en-US" altLang="ko-KR" sz="2400" dirty="0">
                <a:latin typeface="Arial" pitchFamily="34" charset="0"/>
                <a:ea typeface="굴림" charset="-127"/>
                <a:cs typeface="Arial" pitchFamily="34" charset="0"/>
              </a:rPr>
              <a:t>The first step was to remove this noise by recalculating the address data using a fixed number of /8 advertisements</a:t>
            </a:r>
          </a:p>
          <a:p>
            <a:pPr lvl="1"/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Reduce number of prefixes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Cannot discard or delete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… because you won’t receive the message again</a:t>
            </a:r>
          </a:p>
          <a:p>
            <a:r>
              <a:rPr lang="en-US" altLang="ko-KR" sz="2400" dirty="0" smtClean="0">
                <a:solidFill>
                  <a:srgbClr val="0000FF"/>
                </a:solidFill>
                <a:latin typeface="Arial" pitchFamily="34" charset="0"/>
                <a:ea typeface="굴림" charset="-127"/>
                <a:cs typeface="Arial" pitchFamily="34" charset="0"/>
              </a:rPr>
              <a:t>Assuming </a:t>
            </a:r>
            <a:r>
              <a:rPr lang="en-US" altLang="ko-KR" sz="2400" dirty="0">
                <a:solidFill>
                  <a:srgbClr val="0000FF"/>
                </a:solidFill>
                <a:latin typeface="Arial" pitchFamily="34" charset="0"/>
                <a:ea typeface="굴림" charset="-127"/>
                <a:cs typeface="Arial" pitchFamily="34" charset="0"/>
              </a:rPr>
              <a:t>exponential growth</a:t>
            </a:r>
          </a:p>
          <a:p>
            <a:pPr lvl="1"/>
            <a:r>
              <a:rPr lang="en-US" altLang="ko-KR" sz="2000" dirty="0">
                <a:solidFill>
                  <a:srgbClr val="0000FF"/>
                </a:solidFill>
                <a:latin typeface="Arial" pitchFamily="34" charset="0"/>
                <a:ea typeface="굴림" charset="-127"/>
                <a:cs typeface="Arial" pitchFamily="34" charset="0"/>
              </a:rPr>
              <a:t>Address space lasts until 2025, or up to 2029</a:t>
            </a:r>
          </a:p>
          <a:p>
            <a:r>
              <a:rPr lang="en-US" altLang="ko-KR" sz="2400" dirty="0">
                <a:solidFill>
                  <a:srgbClr val="0000FF"/>
                </a:solidFill>
                <a:latin typeface="Arial" pitchFamily="34" charset="0"/>
                <a:ea typeface="굴림" charset="-127"/>
                <a:cs typeface="Arial" pitchFamily="34" charset="0"/>
              </a:rPr>
              <a:t>Assuming linear growth</a:t>
            </a:r>
          </a:p>
          <a:p>
            <a:pPr lvl="1"/>
            <a:r>
              <a:rPr lang="en-US" altLang="ko-KR" sz="2000" dirty="0">
                <a:solidFill>
                  <a:srgbClr val="0000FF"/>
                </a:solidFill>
                <a:latin typeface="Arial" pitchFamily="34" charset="0"/>
                <a:ea typeface="굴림" charset="-127"/>
                <a:cs typeface="Arial" pitchFamily="34" charset="0"/>
              </a:rPr>
              <a:t>Address space lasts until 2037 - </a:t>
            </a:r>
            <a:r>
              <a:rPr lang="en-US" altLang="ko-KR" sz="2000" dirty="0" smtClean="0">
                <a:solidFill>
                  <a:srgbClr val="0000FF"/>
                </a:solidFill>
                <a:latin typeface="Arial" pitchFamily="34" charset="0"/>
                <a:ea typeface="굴림" charset="-127"/>
                <a:cs typeface="Arial" pitchFamily="34" charset="0"/>
              </a:rPr>
              <a:t>2047</a:t>
            </a:r>
            <a:endParaRPr lang="en-US" altLang="ko-KR" sz="18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2400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sz="2400" dirty="0">
              <a:latin typeface="Arial" pitchFamily="34" charset="0"/>
              <a:cs typeface="Arial" pitchFamily="34" charset="0"/>
            </a:endParaRPr>
          </a:p>
          <a:p>
            <a:endParaRPr lang="en-US" altLang="ko-KR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6136449"/>
            <a:ext cx="77048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Source: Report of Asia Pacific Network Information Center (APNIC), Paul Wilson, “</a:t>
            </a:r>
            <a:r>
              <a:rPr lang="en-US" altLang="ko-KR" sz="1200" dirty="0" smtClean="0">
                <a:ea typeface="굴림" charset="-127"/>
              </a:rPr>
              <a:t>IPv4 </a:t>
            </a:r>
            <a:r>
              <a:rPr lang="en-US" altLang="ko-KR" sz="1200" dirty="0">
                <a:ea typeface="굴림" charset="-127"/>
              </a:rPr>
              <a:t>Address </a:t>
            </a:r>
            <a:r>
              <a:rPr lang="en-US" altLang="ko-KR" sz="1200" dirty="0" smtClean="0">
                <a:ea typeface="굴림" charset="-127"/>
              </a:rPr>
              <a:t>Lifetime”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2004 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64255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400FE362-FE28-9C48-B11F-C4045C506DF9}" type="slidenum">
              <a:rPr lang="en-US" altLang="ko-KR">
                <a:latin typeface="Arial"/>
                <a:cs typeface="Arial"/>
              </a:rPr>
              <a:pPr/>
              <a:t>17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44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400050"/>
            <a:ext cx="7699375" cy="647700"/>
          </a:xfrm>
        </p:spPr>
        <p:txBody>
          <a:bodyPr/>
          <a:lstStyle/>
          <a:p>
            <a:r>
              <a:rPr lang="en-US" altLang="ko-KR" dirty="0" smtClean="0">
                <a:latin typeface="Arial"/>
                <a:cs typeface="Arial"/>
              </a:rPr>
              <a:t>BGP Routing Table Growth</a:t>
            </a:r>
            <a:endParaRPr lang="en-US" altLang="ko-KR" dirty="0">
              <a:latin typeface="Arial"/>
              <a:cs typeface="Arial"/>
            </a:endParaRPr>
          </a:p>
        </p:txBody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37456"/>
            <a:ext cx="8382000" cy="2839616"/>
          </a:xfrm>
        </p:spPr>
        <p:txBody>
          <a:bodyPr/>
          <a:lstStyle/>
          <a:p>
            <a:pPr>
              <a:buClrTx/>
              <a:buFont typeface="Wingdings" pitchFamily="2" charset="2"/>
              <a:buChar char="u"/>
            </a:pPr>
            <a:r>
              <a:rPr lang="en-US" altLang="ko-KR" sz="2400" dirty="0" smtClean="0">
                <a:latin typeface="Arial"/>
                <a:cs typeface="Arial"/>
              </a:rPr>
              <a:t>Classless </a:t>
            </a:r>
            <a:r>
              <a:rPr lang="en-US" altLang="ko-KR" sz="2400" dirty="0" err="1" smtClean="0">
                <a:latin typeface="Arial"/>
                <a:cs typeface="Arial"/>
              </a:rPr>
              <a:t>Interdomain</a:t>
            </a:r>
            <a:r>
              <a:rPr lang="en-US" altLang="ko-KR" sz="2400" dirty="0" smtClean="0">
                <a:latin typeface="Arial"/>
                <a:cs typeface="Arial"/>
              </a:rPr>
              <a:t> Routing (CIDR)</a:t>
            </a:r>
          </a:p>
          <a:p>
            <a:pPr lvl="1"/>
            <a:r>
              <a:rPr lang="en-US" altLang="ko-KR" sz="2000" dirty="0" smtClean="0">
                <a:latin typeface="Arial"/>
                <a:cs typeface="Arial"/>
              </a:rPr>
              <a:t>Reduce number of prefixes</a:t>
            </a:r>
          </a:p>
          <a:p>
            <a:pPr marL="457200" lvl="1" indent="0">
              <a:buNone/>
            </a:pPr>
            <a:endParaRPr lang="en-US" altLang="ko-KR" sz="2000" dirty="0" smtClean="0">
              <a:latin typeface="Arial"/>
              <a:cs typeface="Arial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2400" dirty="0" smtClean="0">
                <a:latin typeface="Arial"/>
                <a:cs typeface="Arial"/>
              </a:rPr>
              <a:t>150,000 ~ 200,000 prefixes per RT as of 2005</a:t>
            </a:r>
          </a:p>
          <a:p>
            <a:pPr lvl="1"/>
            <a:r>
              <a:rPr lang="en-US" altLang="ko-KR" sz="2000" dirty="0" smtClean="0">
                <a:latin typeface="Arial"/>
                <a:cs typeface="Arial"/>
              </a:rPr>
              <a:t>Long delay to lookup</a:t>
            </a:r>
          </a:p>
          <a:p>
            <a:pPr lvl="1"/>
            <a:r>
              <a:rPr lang="en-US" altLang="ko-KR" sz="2000" dirty="0" smtClean="0">
                <a:latin typeface="Arial"/>
                <a:cs typeface="Arial"/>
              </a:rPr>
              <a:t>Table overflow</a:t>
            </a:r>
          </a:p>
          <a:p>
            <a:endParaRPr lang="en-US" altLang="ko-KR" sz="2400" dirty="0" smtClean="0">
              <a:latin typeface="Arial"/>
              <a:cs typeface="Arial"/>
            </a:endParaRPr>
          </a:p>
          <a:p>
            <a:endParaRPr lang="en-US" altLang="ko-KR" sz="2400" dirty="0">
              <a:latin typeface="Arial"/>
              <a:cs typeface="Arial"/>
            </a:endParaRPr>
          </a:p>
          <a:p>
            <a:endParaRPr lang="en-US" altLang="ko-KR" sz="1800" dirty="0">
              <a:latin typeface="Arial"/>
              <a:cs typeface="Arial"/>
            </a:endParaRPr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140968"/>
            <a:ext cx="4541021" cy="2972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1520" y="5157192"/>
            <a:ext cx="3816424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i="1" dirty="0">
                <a:solidFill>
                  <a:srgbClr val="990033"/>
                </a:solidFill>
              </a:rPr>
              <a:t>Some part of this teaching materials are prepared referencing the lecture note made </a:t>
            </a:r>
            <a:r>
              <a:rPr lang="en-US" altLang="ko-KR" sz="1200" i="1" dirty="0">
                <a:solidFill>
                  <a:srgbClr val="990033"/>
                </a:solidFill>
              </a:rPr>
              <a:t>by </a:t>
            </a:r>
            <a:r>
              <a:rPr lang="en-US" altLang="ko-KR" sz="1400" i="1" dirty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Jennifer </a:t>
            </a:r>
            <a:r>
              <a:rPr lang="en-US" altLang="ko-KR" sz="1400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Rexford, Princeton university</a:t>
            </a:r>
            <a:endParaRPr lang="ko-KR" altLang="en-US" sz="1400" i="1" dirty="0"/>
          </a:p>
          <a:p>
            <a:pPr>
              <a:lnSpc>
                <a:spcPct val="90000"/>
              </a:lnSpc>
            </a:pPr>
            <a:endParaRPr lang="en-US" altLang="ko-KR" sz="1400" dirty="0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7631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400FE362-FE28-9C48-B11F-C4045C506DF9}" type="slidenum">
              <a:rPr lang="en-US" altLang="ko-KR">
                <a:latin typeface="Arial"/>
                <a:cs typeface="Arial"/>
              </a:rPr>
              <a:pPr/>
              <a:t>18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44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400050"/>
            <a:ext cx="7699375" cy="647700"/>
          </a:xfrm>
        </p:spPr>
        <p:txBody>
          <a:bodyPr/>
          <a:lstStyle/>
          <a:p>
            <a:r>
              <a:rPr lang="en-US" altLang="ko-KR" dirty="0" smtClean="0">
                <a:latin typeface="Arial"/>
                <a:cs typeface="Arial"/>
              </a:rPr>
              <a:t>BGP </a:t>
            </a:r>
            <a:r>
              <a:rPr lang="fr-FR" altLang="ko-KR" dirty="0" smtClean="0">
                <a:latin typeface="Arial"/>
                <a:cs typeface="Arial"/>
              </a:rPr>
              <a:t>overload</a:t>
            </a:r>
            <a:r>
              <a:rPr lang="ko-KR" altLang="en-US" dirty="0" smtClean="0">
                <a:latin typeface="Arial"/>
                <a:cs typeface="Arial"/>
              </a:rPr>
              <a:t> </a:t>
            </a:r>
            <a:endParaRPr lang="en-US" altLang="ko-KR" dirty="0">
              <a:latin typeface="Arial"/>
              <a:cs typeface="Arial"/>
            </a:endParaRPr>
          </a:p>
        </p:txBody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68760"/>
            <a:ext cx="8735888" cy="4495800"/>
          </a:xfrm>
        </p:spPr>
        <p:txBody>
          <a:bodyPr/>
          <a:lstStyle/>
          <a:p>
            <a:pPr>
              <a:spcBef>
                <a:spcPts val="0"/>
              </a:spcBef>
              <a:buClrTx/>
              <a:buFont typeface="Wingdings" pitchFamily="2" charset="2"/>
              <a:buChar char="u"/>
            </a:pPr>
            <a:r>
              <a:rPr lang="en-US" altLang="ko-KR" sz="2400" dirty="0" smtClean="0">
                <a:latin typeface="Arial"/>
                <a:cs typeface="Arial"/>
              </a:rPr>
              <a:t>Incremental protocol</a:t>
            </a:r>
          </a:p>
          <a:p>
            <a:pPr lvl="1">
              <a:spcBef>
                <a:spcPts val="0"/>
              </a:spcBef>
            </a:pPr>
            <a:r>
              <a:rPr lang="en-US" altLang="ko-KR" sz="2000" dirty="0" smtClean="0">
                <a:latin typeface="Arial"/>
                <a:cs typeface="Arial"/>
              </a:rPr>
              <a:t>New route =&gt; announcement</a:t>
            </a:r>
          </a:p>
          <a:p>
            <a:pPr lvl="1">
              <a:spcBef>
                <a:spcPts val="0"/>
              </a:spcBef>
            </a:pPr>
            <a:r>
              <a:rPr lang="en-US" altLang="ko-KR" sz="2000" dirty="0" smtClean="0">
                <a:latin typeface="Arial"/>
                <a:cs typeface="Arial"/>
              </a:rPr>
              <a:t>Withdrawal when the route is no longer available</a:t>
            </a:r>
          </a:p>
          <a:p>
            <a:pPr lvl="2">
              <a:spcBef>
                <a:spcPts val="0"/>
              </a:spcBef>
            </a:pPr>
            <a:r>
              <a:rPr lang="en-US" altLang="ko-KR" sz="1600" dirty="0" smtClean="0">
                <a:latin typeface="Arial"/>
                <a:cs typeface="Arial"/>
              </a:rPr>
              <a:t>But no messages when nothing is changing or when RT overflow</a:t>
            </a:r>
          </a:p>
          <a:p>
            <a:pPr lvl="1">
              <a:spcBef>
                <a:spcPts val="0"/>
              </a:spcBef>
            </a:pPr>
            <a:r>
              <a:rPr lang="en-US" altLang="ko-KR" sz="2000" dirty="0">
                <a:latin typeface="Arial" pitchFamily="34" charset="0"/>
                <a:ea typeface="굴림" charset="-127"/>
                <a:cs typeface="Arial" pitchFamily="34" charset="0"/>
              </a:rPr>
              <a:t>Cannot discard or delete </a:t>
            </a:r>
            <a:r>
              <a:rPr lang="en-US" altLang="ko-KR" sz="2000" dirty="0" smtClean="0">
                <a:latin typeface="Arial" pitchFamily="34" charset="0"/>
                <a:ea typeface="굴림" charset="-127"/>
                <a:cs typeface="Arial" pitchFamily="34" charset="0"/>
              </a:rPr>
              <a:t>state easily </a:t>
            </a:r>
            <a:endParaRPr lang="en-US" altLang="ko-KR" sz="2000" dirty="0">
              <a:latin typeface="Arial" pitchFamily="34" charset="0"/>
              <a:ea typeface="굴림" charset="-127"/>
              <a:cs typeface="Arial" pitchFamily="34" charset="0"/>
            </a:endParaRPr>
          </a:p>
          <a:p>
            <a:pPr lvl="2">
              <a:spcBef>
                <a:spcPts val="0"/>
              </a:spcBef>
            </a:pPr>
            <a:r>
              <a:rPr lang="en-US" altLang="ko-KR" sz="1400" dirty="0" smtClean="0">
                <a:latin typeface="Arial" pitchFamily="34" charset="0"/>
                <a:ea typeface="굴림" charset="-127"/>
                <a:cs typeface="Arial" pitchFamily="34" charset="0"/>
              </a:rPr>
              <a:t>because </a:t>
            </a:r>
            <a:r>
              <a:rPr lang="en-US" altLang="ko-KR" sz="1400" dirty="0">
                <a:latin typeface="Arial" pitchFamily="34" charset="0"/>
                <a:ea typeface="굴림" charset="-127"/>
                <a:cs typeface="Arial" pitchFamily="34" charset="0"/>
              </a:rPr>
              <a:t>you won’t receive the message again</a:t>
            </a:r>
          </a:p>
          <a:p>
            <a:pPr>
              <a:spcBef>
                <a:spcPts val="0"/>
              </a:spcBef>
            </a:pPr>
            <a:r>
              <a:rPr lang="en-US" altLang="ko-KR" sz="2400" dirty="0" smtClean="0">
                <a:latin typeface="Arial"/>
                <a:cs typeface="Arial"/>
              </a:rPr>
              <a:t>Overload =&gt; all BGP session =&gt; reboot =&gt; heavy BGP load on neighbors</a:t>
            </a:r>
          </a:p>
          <a:p>
            <a:pPr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2400" dirty="0" smtClean="0">
                <a:latin typeface="Arial"/>
                <a:cs typeface="Arial"/>
              </a:rPr>
              <a:t>More prefix =&gt; more update messages =&gt; overhead, delay</a:t>
            </a:r>
          </a:p>
          <a:p>
            <a:pPr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2400" dirty="0" smtClean="0">
                <a:latin typeface="Arial"/>
                <a:cs typeface="Arial"/>
              </a:rPr>
              <a:t>BGP route flapping</a:t>
            </a:r>
            <a:r>
              <a:rPr lang="en-US" altLang="ko-KR" sz="2400" dirty="0">
                <a:latin typeface="Arial"/>
                <a:cs typeface="Arial"/>
              </a:rPr>
              <a:t> </a:t>
            </a:r>
            <a:r>
              <a:rPr lang="en-US" altLang="ko-KR" sz="2400" dirty="0" smtClean="0">
                <a:latin typeface="Arial"/>
                <a:cs typeface="Arial"/>
              </a:rPr>
              <a:t>=&gt; unstable routing system</a:t>
            </a:r>
          </a:p>
          <a:p>
            <a:pPr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u"/>
            </a:pPr>
            <a:endParaRPr lang="en-US" altLang="ko-KR" sz="2400" dirty="0" smtClean="0">
              <a:latin typeface="Arial"/>
              <a:cs typeface="Arial"/>
            </a:endParaRPr>
          </a:p>
          <a:p>
            <a:pPr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2000" i="1" dirty="0" smtClean="0">
                <a:latin typeface="Arial"/>
                <a:cs typeface="Arial"/>
              </a:rPr>
              <a:t>RIB: routing table</a:t>
            </a:r>
          </a:p>
          <a:p>
            <a:pPr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u"/>
            </a:pPr>
            <a:r>
              <a:rPr lang="en-US" altLang="ko-KR" sz="2000" i="1" dirty="0" smtClean="0">
                <a:latin typeface="Arial"/>
                <a:cs typeface="Arial"/>
              </a:rPr>
              <a:t>FIB: Smaller forwarding table for packet forwarding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Ø"/>
            </a:pPr>
            <a:r>
              <a:rPr lang="en-US" altLang="ko-KR" sz="1600" i="1" dirty="0">
                <a:latin typeface="Arial" pitchFamily="34" charset="0"/>
                <a:cs typeface="Arial" pitchFamily="34" charset="0"/>
              </a:rPr>
              <a:t>forwarding table contains only the routes which are chosen by the routing </a:t>
            </a:r>
            <a:r>
              <a:rPr lang="en-US" altLang="ko-KR" sz="1600" i="1" dirty="0" smtClean="0">
                <a:latin typeface="Arial" pitchFamily="34" charset="0"/>
                <a:cs typeface="Arial" pitchFamily="34" charset="0"/>
              </a:rPr>
              <a:t>algorithm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Ø"/>
            </a:pPr>
            <a:r>
              <a:rPr lang="en-US" altLang="ko-KR" sz="1600" i="1" dirty="0" smtClean="0">
                <a:latin typeface="Arial" pitchFamily="34" charset="0"/>
                <a:cs typeface="Arial" pitchFamily="34" charset="0"/>
              </a:rPr>
              <a:t>Often compressed to optimize for hardware storage and lookup</a:t>
            </a:r>
          </a:p>
          <a:p>
            <a:endParaRPr lang="en-US" altLang="ko-KR" sz="2400" dirty="0">
              <a:latin typeface="Arial"/>
              <a:cs typeface="Arial"/>
            </a:endParaRPr>
          </a:p>
          <a:p>
            <a:endParaRPr lang="en-US" altLang="ko-KR" sz="1800" dirty="0">
              <a:latin typeface="Arial"/>
              <a:cs typeface="Arial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206578"/>
              </p:ext>
            </p:extLst>
          </p:nvPr>
        </p:nvGraphicFramePr>
        <p:xfrm>
          <a:off x="4716015" y="188641"/>
          <a:ext cx="4320480" cy="1728191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47847">
                <a:tc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effectLst/>
                        </a:rPr>
                        <a:t>Network Destination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</a:rPr>
                        <a:t>Netmask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</a:rPr>
                        <a:t>Gateway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</a:rPr>
                        <a:t>Interface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</a:rPr>
                        <a:t>Metric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9221">
                <a:tc>
                  <a:txBody>
                    <a:bodyPr/>
                    <a:lstStyle/>
                    <a:p>
                      <a:r>
                        <a:rPr lang="en-US" altLang="ko-KR" sz="700">
                          <a:effectLst/>
                        </a:rPr>
                        <a:t>0.0.0.0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effectLst/>
                        </a:rPr>
                        <a:t>0.0.0.0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effectLst/>
                        </a:rPr>
                        <a:t>192.168.0.1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effectLst/>
                        </a:rPr>
                        <a:t>192.168.0.100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effectLst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1898">
                <a:tc>
                  <a:txBody>
                    <a:bodyPr/>
                    <a:lstStyle/>
                    <a:p>
                      <a:r>
                        <a:rPr lang="en-US" altLang="ko-KR" sz="700">
                          <a:effectLst/>
                        </a:rPr>
                        <a:t>127.0.0.0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effectLst/>
                        </a:rPr>
                        <a:t>255.0.0.0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effectLst/>
                        </a:rPr>
                        <a:t>127.0.0.1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effectLst/>
                        </a:rPr>
                        <a:t>127.0.0.1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9221">
                <a:tc>
                  <a:txBody>
                    <a:bodyPr/>
                    <a:lstStyle/>
                    <a:p>
                      <a:r>
                        <a:rPr lang="en-US" altLang="ko-KR" sz="700">
                          <a:effectLst/>
                        </a:rPr>
                        <a:t>192.168.0.0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effectLst/>
                        </a:rPr>
                        <a:t>255.255.255.0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effectLst/>
                        </a:rPr>
                        <a:t>192.168.0.100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effectLst/>
                        </a:rPr>
                        <a:t>192.168.0.100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effectLst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5002">
                <a:tc>
                  <a:txBody>
                    <a:bodyPr/>
                    <a:lstStyle/>
                    <a:p>
                      <a:r>
                        <a:rPr lang="en-US" altLang="ko-KR" sz="700">
                          <a:effectLst/>
                        </a:rPr>
                        <a:t>192.168.0.100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effectLst/>
                        </a:rPr>
                        <a:t>255.255.255.255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effectLst/>
                        </a:rPr>
                        <a:t>127.0.0.1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effectLst/>
                        </a:rPr>
                        <a:t>127.0.0.1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effectLst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5002"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effectLst/>
                        </a:rPr>
                        <a:t>192.168.0.255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effectLst/>
                        </a:rPr>
                        <a:t>255.255.255.255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effectLst/>
                        </a:rPr>
                        <a:t>192.168.0.100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effectLst/>
                        </a:rPr>
                        <a:t>192.168.0.100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effectLst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9600" y="1760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4407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400FE362-FE28-9C48-B11F-C4045C506DF9}" type="slidenum">
              <a:rPr lang="en-US" altLang="ko-KR">
                <a:latin typeface="Arial"/>
                <a:cs typeface="Arial"/>
              </a:rPr>
              <a:pPr/>
              <a:t>19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44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400050"/>
            <a:ext cx="7699375" cy="647700"/>
          </a:xfrm>
        </p:spPr>
        <p:txBody>
          <a:bodyPr/>
          <a:lstStyle/>
          <a:p>
            <a:r>
              <a:rPr lang="en-US" altLang="ko-KR" dirty="0" smtClean="0">
                <a:latin typeface="Arial"/>
                <a:cs typeface="Arial"/>
              </a:rPr>
              <a:t>CIDR</a:t>
            </a:r>
            <a:endParaRPr lang="en-US" altLang="ko-KR" dirty="0">
              <a:latin typeface="Arial"/>
              <a:cs typeface="Arial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3960440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3501008"/>
            <a:ext cx="4012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Pre-CIDR: exponential growth</a:t>
            </a:r>
            <a:endParaRPr lang="ko-KR" alt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3787336"/>
            <a:ext cx="3924436" cy="2521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3528" y="6042774"/>
            <a:ext cx="3874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With CIDR: flatter or linear growth (IETF)</a:t>
            </a:r>
            <a:endParaRPr lang="ko-KR" altLang="en-U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68760"/>
            <a:ext cx="3816424" cy="2072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102612" y="3324768"/>
            <a:ext cx="3874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With CIDR: flatter or linear growth</a:t>
            </a:r>
            <a:endParaRPr lang="ko-KR" altLang="en-US"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248" y="3789040"/>
            <a:ext cx="4302224" cy="2148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830971" y="5880892"/>
            <a:ext cx="3874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Steep growth: due to Internet boom and multi-homing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46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8187F5C7-08AE-574B-9395-FEE3B5FDF810}" type="slidenum">
              <a:rPr lang="en-US" altLang="ko-KR">
                <a:latin typeface="Arial"/>
                <a:cs typeface="Arial"/>
              </a:rPr>
              <a:pPr/>
              <a:t>2</a:t>
            </a:fld>
            <a:endParaRPr lang="en-US" altLang="ko-KR" sz="1000" dirty="0">
              <a:latin typeface="Arial"/>
              <a:cs typeface="Arial"/>
            </a:endParaRPr>
          </a:p>
        </p:txBody>
      </p:sp>
      <p:sp>
        <p:nvSpPr>
          <p:cNvPr id="141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568952" cy="647700"/>
          </a:xfrm>
        </p:spPr>
        <p:txBody>
          <a:bodyPr/>
          <a:lstStyle/>
          <a:p>
            <a:r>
              <a:rPr lang="en-US" altLang="ko-KR" dirty="0" smtClean="0">
                <a:latin typeface="Arial"/>
                <a:cs typeface="Arial"/>
              </a:rPr>
              <a:t>BGP problem</a:t>
            </a:r>
            <a:endParaRPr lang="en-US" altLang="ko-KR" dirty="0">
              <a:latin typeface="Arial"/>
              <a:cs typeface="Arial"/>
            </a:endParaRPr>
          </a:p>
        </p:txBody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346760"/>
            <a:ext cx="8856984" cy="446449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ko-KR" sz="2000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Table growth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err="1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Multihoming</a:t>
            </a:r>
            <a:r>
              <a:rPr lang="en-US" altLang="ko-KR" sz="1800" dirty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, load balancing, address fragmentation, and failure to aggregate address prefixes </a:t>
            </a:r>
            <a:endParaRPr lang="en-US" altLang="ko-KR" sz="1800" dirty="0" smtClean="0"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Convergence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BGP may explore many routes before finding the right new one</a:t>
            </a:r>
            <a:endParaRPr lang="en-US" altLang="ko-KR" sz="1800" dirty="0"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Correctness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Routes may not be valid, visible, or loop-free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Instability: </a:t>
            </a:r>
            <a:r>
              <a:rPr lang="en-US" altLang="ko-KR" sz="2000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route flapping due </a:t>
            </a:r>
            <a:r>
              <a:rPr lang="en-US" altLang="ko-KR" sz="2000" dirty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to high routing update </a:t>
            </a:r>
            <a:endParaRPr lang="en-US" altLang="ko-KR" sz="2000" dirty="0" smtClean="0"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Multiprotocol extension: IPv4, IPv6…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Security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Hard to check veracity of information (e.g., AS path)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i="1" dirty="0" smtClean="0">
                <a:solidFill>
                  <a:srgbClr val="FF000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Can’t tell where data traffic is actually going to go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Complex policy control: broken business model</a:t>
            </a:r>
            <a:endParaRPr lang="en-US" altLang="ko-KR" sz="2000" dirty="0"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Universal connectivity depends on cooperation: No guarantees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i="1" u="sng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BGP: simple protocol but extremely complex configuration flexibility</a:t>
            </a:r>
            <a:endParaRPr lang="en-US" altLang="ko-KR" sz="2000" i="1" u="sng" dirty="0"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ko-KR" sz="1800" i="1" dirty="0" smtClean="0">
              <a:solidFill>
                <a:srgbClr val="FF0000"/>
              </a:solidFill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430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400FE362-FE28-9C48-B11F-C4045C506DF9}" type="slidenum">
              <a:rPr lang="en-US" altLang="ko-KR">
                <a:latin typeface="Arial"/>
                <a:cs typeface="Arial"/>
              </a:rPr>
              <a:pPr/>
              <a:t>20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44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04664"/>
            <a:ext cx="7699375" cy="647700"/>
          </a:xfrm>
        </p:spPr>
        <p:txBody>
          <a:bodyPr/>
          <a:lstStyle/>
          <a:p>
            <a:r>
              <a:rPr lang="en-US" altLang="ko-KR" dirty="0" smtClean="0">
                <a:latin typeface="Arial"/>
                <a:cs typeface="Arial"/>
              </a:rPr>
              <a:t>BGP entries</a:t>
            </a:r>
            <a:endParaRPr lang="en-US" altLang="ko-KR" dirty="0">
              <a:latin typeface="Arial"/>
              <a:cs typeface="Arial"/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60" y="1988840"/>
            <a:ext cx="7988250" cy="3654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88224" y="234888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Post-boom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5504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15712" y="6073630"/>
            <a:ext cx="1905000" cy="457200"/>
          </a:xfrm>
          <a:prstGeom prst="rect">
            <a:avLst/>
          </a:prstGeom>
        </p:spPr>
        <p:txBody>
          <a:bodyPr/>
          <a:lstStyle/>
          <a:p>
            <a:fld id="{400FE362-FE28-9C48-B11F-C4045C506DF9}" type="slidenum">
              <a:rPr lang="en-US" altLang="ko-KR">
                <a:latin typeface="Arial"/>
                <a:cs typeface="Arial"/>
              </a:rPr>
              <a:pPr/>
              <a:t>21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44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04664"/>
            <a:ext cx="7699375" cy="647700"/>
          </a:xfrm>
        </p:spPr>
        <p:txBody>
          <a:bodyPr/>
          <a:lstStyle/>
          <a:p>
            <a:r>
              <a:rPr lang="en-US" altLang="ko-KR" dirty="0" smtClean="0">
                <a:latin typeface="Arial"/>
                <a:cs typeface="Arial"/>
              </a:rPr>
              <a:t>BGP </a:t>
            </a:r>
            <a:r>
              <a:rPr lang="fr-FR" altLang="ko-KR" dirty="0" smtClean="0">
                <a:latin typeface="Arial"/>
                <a:cs typeface="Arial"/>
              </a:rPr>
              <a:t>Growth: Multi homing</a:t>
            </a:r>
            <a:r>
              <a:rPr lang="ko-KR" altLang="en-US" dirty="0" smtClean="0">
                <a:latin typeface="Arial"/>
                <a:cs typeface="Arial"/>
              </a:rPr>
              <a:t> </a:t>
            </a:r>
            <a:endParaRPr lang="en-US" altLang="ko-KR" dirty="0">
              <a:latin typeface="Arial"/>
              <a:cs typeface="Arial"/>
            </a:endParaRPr>
          </a:p>
        </p:txBody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092" y="1186603"/>
            <a:ext cx="8382000" cy="4495800"/>
          </a:xfrm>
        </p:spPr>
        <p:txBody>
          <a:bodyPr/>
          <a:lstStyle/>
          <a:p>
            <a:r>
              <a:rPr lang="en-US" altLang="ko-KR" sz="2000" dirty="0">
                <a:latin typeface="Arial" pitchFamily="34" charset="0"/>
                <a:ea typeface="굴림" charset="-127"/>
                <a:cs typeface="Arial" pitchFamily="34" charset="0"/>
              </a:rPr>
              <a:t>Multi-homing is the process of selecting, provisioning, and installing a redundant connection to the Internet.</a:t>
            </a:r>
          </a:p>
          <a:p>
            <a:pPr lvl="1"/>
            <a:r>
              <a:rPr lang="en-US" altLang="ko-KR" sz="1800" dirty="0">
                <a:latin typeface="Arial" pitchFamily="34" charset="0"/>
                <a:ea typeface="굴림" charset="-127"/>
                <a:cs typeface="Arial" pitchFamily="34" charset="0"/>
              </a:rPr>
              <a:t>Could be the same provider, or a different provider.</a:t>
            </a:r>
          </a:p>
          <a:p>
            <a:r>
              <a:rPr lang="en-US" altLang="ko-KR" sz="2000" dirty="0">
                <a:latin typeface="Arial" pitchFamily="34" charset="0"/>
                <a:ea typeface="굴림" charset="-127"/>
                <a:cs typeface="Arial" pitchFamily="34" charset="0"/>
              </a:rPr>
              <a:t>Slow is </a:t>
            </a:r>
            <a:r>
              <a:rPr lang="en-US" altLang="ko-KR" sz="2000" dirty="0" smtClean="0">
                <a:latin typeface="Arial" pitchFamily="34" charset="0"/>
                <a:ea typeface="굴림" charset="-127"/>
                <a:cs typeface="Arial" pitchFamily="34" charset="0"/>
              </a:rPr>
              <a:t>much </a:t>
            </a:r>
            <a:r>
              <a:rPr lang="en-US" altLang="ko-KR" sz="2000" dirty="0">
                <a:latin typeface="Arial" pitchFamily="34" charset="0"/>
                <a:ea typeface="굴림" charset="-127"/>
                <a:cs typeface="Arial" pitchFamily="34" charset="0"/>
              </a:rPr>
              <a:t>better than dead.</a:t>
            </a:r>
          </a:p>
          <a:p>
            <a:pPr lvl="1"/>
            <a:r>
              <a:rPr lang="en-US" altLang="ko-KR" sz="1800" dirty="0" smtClean="0">
                <a:latin typeface="Arial" pitchFamily="34" charset="0"/>
                <a:ea typeface="굴림" charset="-127"/>
                <a:cs typeface="Arial" pitchFamily="34" charset="0"/>
              </a:rPr>
              <a:t>Telco </a:t>
            </a:r>
            <a:r>
              <a:rPr lang="en-US" altLang="ko-KR" sz="1800" dirty="0">
                <a:latin typeface="Arial" pitchFamily="34" charset="0"/>
                <a:ea typeface="굴림" charset="-127"/>
                <a:cs typeface="Arial" pitchFamily="34" charset="0"/>
              </a:rPr>
              <a:t>circuits </a:t>
            </a:r>
            <a:r>
              <a:rPr lang="en-US" altLang="ko-KR" sz="1800" dirty="0" smtClean="0">
                <a:latin typeface="Arial" pitchFamily="34" charset="0"/>
                <a:ea typeface="굴림" charset="-127"/>
                <a:cs typeface="Arial" pitchFamily="34" charset="0"/>
              </a:rPr>
              <a:t>die., Routers </a:t>
            </a:r>
            <a:r>
              <a:rPr lang="en-US" altLang="ko-KR" sz="1800" dirty="0">
                <a:latin typeface="Arial" pitchFamily="34" charset="0"/>
                <a:ea typeface="굴림" charset="-127"/>
                <a:cs typeface="Arial" pitchFamily="34" charset="0"/>
              </a:rPr>
              <a:t>die</a:t>
            </a:r>
            <a:r>
              <a:rPr lang="en-US" altLang="ko-KR" sz="1800" dirty="0" smtClean="0">
                <a:latin typeface="Arial" pitchFamily="34" charset="0"/>
                <a:ea typeface="굴림" charset="-127"/>
                <a:cs typeface="Arial" pitchFamily="34" charset="0"/>
              </a:rPr>
              <a:t>., Providers</a:t>
            </a:r>
            <a:r>
              <a:rPr lang="en-US" altLang="ko-KR" sz="1800" dirty="0">
                <a:latin typeface="Arial" pitchFamily="34" charset="0"/>
                <a:ea typeface="굴림" charset="-127"/>
                <a:cs typeface="Arial" pitchFamily="34" charset="0"/>
              </a:rPr>
              <a:t>’ networks fail.</a:t>
            </a:r>
          </a:p>
          <a:p>
            <a:pPr lvl="1"/>
            <a:r>
              <a:rPr lang="en-US" altLang="ko-KR" sz="1800" dirty="0">
                <a:latin typeface="Arial" pitchFamily="34" charset="0"/>
                <a:ea typeface="굴림" charset="-127"/>
                <a:cs typeface="Arial" pitchFamily="34" charset="0"/>
              </a:rPr>
              <a:t>Different networks have better performance to different sites.</a:t>
            </a:r>
          </a:p>
          <a:p>
            <a:pPr eaLnBrk="1" hangingPunct="1"/>
            <a:r>
              <a:rPr lang="en-US" altLang="ko-KR" sz="2000" dirty="0">
                <a:latin typeface="Arial" pitchFamily="34" charset="0"/>
                <a:ea typeface="굴림" pitchFamily="50" charset="-127"/>
                <a:cs typeface="Arial" pitchFamily="34" charset="0"/>
              </a:rPr>
              <a:t>All providers must advertise the prefix</a:t>
            </a:r>
          </a:p>
          <a:p>
            <a:pPr eaLnBrk="1" hangingPunct="1"/>
            <a:r>
              <a:rPr lang="en-US" altLang="ko-KR" sz="2000" dirty="0">
                <a:latin typeface="Arial" pitchFamily="34" charset="0"/>
                <a:ea typeface="굴림" pitchFamily="50" charset="-127"/>
                <a:cs typeface="Arial" pitchFamily="34" charset="0"/>
              </a:rPr>
              <a:t>Hole-punching: subnet contained in a </a:t>
            </a:r>
            <a:r>
              <a:rPr lang="en-US" altLang="ko-KR" sz="2000" dirty="0" err="1" smtClean="0">
                <a:latin typeface="Arial" pitchFamily="34" charset="0"/>
                <a:ea typeface="굴림" pitchFamily="50" charset="-127"/>
                <a:cs typeface="Arial" pitchFamily="34" charset="0"/>
              </a:rPr>
              <a:t>supernet</a:t>
            </a:r>
            <a:endParaRPr lang="en-US" altLang="ko-KR" sz="2000" dirty="0" smtClean="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pPr lvl="1"/>
            <a:r>
              <a:rPr lang="en-US" altLang="ko-KR" sz="1600" dirty="0">
                <a:latin typeface="Arial" pitchFamily="34" charset="0"/>
                <a:ea typeface="굴림" charset="-127"/>
                <a:cs typeface="Arial" pitchFamily="34" charset="0"/>
              </a:rPr>
              <a:t>Detecting </a:t>
            </a:r>
            <a:r>
              <a:rPr lang="en-US" altLang="ko-KR" sz="1600" dirty="0" smtClean="0">
                <a:latin typeface="Arial" pitchFamily="34" charset="0"/>
                <a:ea typeface="굴림" charset="-127"/>
                <a:cs typeface="Arial" pitchFamily="34" charset="0"/>
              </a:rPr>
              <a:t>hole-punching</a:t>
            </a:r>
            <a:endParaRPr lang="en-US" altLang="ko-KR" sz="1600" dirty="0">
              <a:latin typeface="Arial" pitchFamily="34" charset="0"/>
              <a:ea typeface="굴림" charset="-127"/>
              <a:cs typeface="Arial" pitchFamily="34" charset="0"/>
            </a:endParaRPr>
          </a:p>
          <a:p>
            <a:pPr lvl="2"/>
            <a:r>
              <a:rPr lang="en-US" altLang="ko-KR" sz="1400" dirty="0" smtClean="0">
                <a:latin typeface="Arial" pitchFamily="34" charset="0"/>
                <a:ea typeface="굴림" charset="-127"/>
                <a:cs typeface="Arial" pitchFamily="34" charset="0"/>
              </a:rPr>
              <a:t>Prefix </a:t>
            </a:r>
            <a:r>
              <a:rPr lang="en-US" altLang="ko-KR" sz="1400" dirty="0">
                <a:latin typeface="Arial" pitchFamily="34" charset="0"/>
                <a:ea typeface="굴림" charset="-127"/>
                <a:cs typeface="Arial" pitchFamily="34" charset="0"/>
              </a:rPr>
              <a:t>is contained in one provider’s </a:t>
            </a:r>
            <a:r>
              <a:rPr lang="en-US" altLang="ko-KR" sz="1400" dirty="0" err="1">
                <a:latin typeface="Arial" pitchFamily="34" charset="0"/>
                <a:ea typeface="굴림" charset="-127"/>
                <a:cs typeface="Arial" pitchFamily="34" charset="0"/>
              </a:rPr>
              <a:t>supernet</a:t>
            </a:r>
            <a:endParaRPr lang="en-US" altLang="ko-KR" sz="1400" dirty="0">
              <a:latin typeface="Arial" pitchFamily="34" charset="0"/>
              <a:ea typeface="굴림" charset="-127"/>
              <a:cs typeface="Arial" pitchFamily="34" charset="0"/>
            </a:endParaRPr>
          </a:p>
          <a:p>
            <a:pPr eaLnBrk="1" hangingPunct="1"/>
            <a:endParaRPr lang="en-US" altLang="ko-KR" sz="1600" dirty="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endParaRPr lang="en-US" altLang="ko-KR" sz="2000" dirty="0">
              <a:latin typeface="Arial"/>
              <a:cs typeface="Arial"/>
            </a:endParaRPr>
          </a:p>
          <a:p>
            <a:endParaRPr lang="en-US" altLang="ko-KR" sz="1800" dirty="0">
              <a:latin typeface="Arial"/>
              <a:cs typeface="Arial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475655" y="4941488"/>
            <a:ext cx="5947635" cy="1271352"/>
            <a:chOff x="203" y="1252"/>
            <a:chExt cx="4788" cy="1317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806" y="1277"/>
              <a:ext cx="1690" cy="403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20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976" y="1277"/>
              <a:ext cx="1690" cy="403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200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237" y="1252"/>
              <a:ext cx="603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33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altLang="ko-KR" sz="2000" dirty="0" smtClean="0">
                  <a:ea typeface="굴림" charset="0"/>
                  <a:cs typeface="굴림" charset="0"/>
                </a:rPr>
                <a:t>ISP #1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500" y="1328"/>
              <a:ext cx="603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33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altLang="ko-KR" sz="2000" smtClean="0">
                  <a:ea typeface="굴림" charset="0"/>
                  <a:cs typeface="굴림" charset="0"/>
                </a:rPr>
                <a:t>ISP #2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2208" y="2054"/>
              <a:ext cx="950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200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424" y="2009"/>
              <a:ext cx="455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33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altLang="ko-KR" sz="2000" dirty="0" smtClean="0">
                  <a:ea typeface="굴림" charset="0"/>
                  <a:cs typeface="굴림" charset="0"/>
                </a:rPr>
                <a:t>Stub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191" y="2336"/>
              <a:ext cx="77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33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altLang="ko-KR" sz="1600" dirty="0" smtClean="0">
                  <a:solidFill>
                    <a:srgbClr val="008000"/>
                  </a:solidFill>
                  <a:ea typeface="굴림" charset="0"/>
                  <a:cs typeface="굴림" charset="0"/>
                </a:rPr>
                <a:t>12.1.1.0/24</a:t>
              </a: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1862" y="1670"/>
              <a:ext cx="557" cy="4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>
              <a:off x="2928" y="1670"/>
              <a:ext cx="749" cy="4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03" y="1619"/>
              <a:ext cx="775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33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r>
                <a:rPr lang="en-US" altLang="ko-KR" sz="1600" dirty="0" smtClean="0">
                  <a:ea typeface="굴림" charset="0"/>
                  <a:cs typeface="굴림" charset="0"/>
                </a:rPr>
                <a:t>12.0.0.0/8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ko-KR" sz="1600" dirty="0" smtClean="0">
                  <a:solidFill>
                    <a:srgbClr val="008000"/>
                  </a:solidFill>
                  <a:ea typeface="굴림" charset="0"/>
                  <a:cs typeface="굴림" charset="0"/>
                </a:rPr>
                <a:t>12.1.1.0/24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4216" y="1571"/>
              <a:ext cx="775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33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r>
                <a:rPr lang="en-US" altLang="ko-KR" sz="1600" dirty="0" smtClean="0">
                  <a:ea typeface="굴림" charset="0"/>
                  <a:cs typeface="굴림" charset="0"/>
                </a:rPr>
                <a:t>3.0.0.0/8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ko-KR" sz="1600" dirty="0" smtClean="0">
                  <a:solidFill>
                    <a:srgbClr val="008000"/>
                  </a:solidFill>
                  <a:ea typeface="굴림" charset="0"/>
                  <a:cs typeface="굴림" charset="0"/>
                </a:rPr>
                <a:t>12.1.1.0/24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5859341" y="5839981"/>
            <a:ext cx="2675089" cy="74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i="1" dirty="0">
                <a:solidFill>
                  <a:srgbClr val="990033"/>
                </a:solidFill>
              </a:rPr>
              <a:t>Some part of this teaching materials are prepared referencing the lecture note made </a:t>
            </a:r>
            <a:r>
              <a:rPr lang="en-US" altLang="ko-KR" sz="1050" i="1" dirty="0">
                <a:solidFill>
                  <a:srgbClr val="990033"/>
                </a:solidFill>
              </a:rPr>
              <a:t>by </a:t>
            </a:r>
            <a:r>
              <a:rPr lang="en-US" altLang="ko-KR" sz="1100" i="1" dirty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Jennifer Rexford, Princeton university</a:t>
            </a:r>
            <a:endParaRPr lang="ko-KR" altLang="en-US" sz="1100" i="1" dirty="0"/>
          </a:p>
        </p:txBody>
      </p:sp>
      <p:sp>
        <p:nvSpPr>
          <p:cNvPr id="2" name="타원 1"/>
          <p:cNvSpPr/>
          <p:nvPr/>
        </p:nvSpPr>
        <p:spPr bwMode="auto">
          <a:xfrm rot="579435">
            <a:off x="1393124" y="4911961"/>
            <a:ext cx="3768110" cy="1524149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24328" y="5192607"/>
            <a:ext cx="1368152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i="1" dirty="0">
                <a:solidFill>
                  <a:srgbClr val="FF0000"/>
                </a:solidFill>
                <a:ea typeface="굴림" charset="-127"/>
              </a:rPr>
              <a:t>the most specific route wins</a:t>
            </a:r>
            <a:endParaRPr lang="ko-KR" altLang="en-US" sz="1200" i="1" dirty="0">
              <a:solidFill>
                <a:srgbClr val="FF0000"/>
              </a:solidFill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3721371" y="4503191"/>
            <a:ext cx="997389" cy="480131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1400" dirty="0" smtClean="0">
                <a:ea typeface="굴림" charset="0"/>
                <a:cs typeface="굴림" charset="0"/>
              </a:rPr>
              <a:t>12.0.0.0/8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1400" dirty="0" smtClean="0">
                <a:solidFill>
                  <a:srgbClr val="008000"/>
                </a:solidFill>
                <a:ea typeface="굴림" charset="0"/>
                <a:cs typeface="굴림" charset="0"/>
              </a:rPr>
              <a:t>12.1.1.0/24</a:t>
            </a: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2224699" y="4600140"/>
            <a:ext cx="1007501" cy="28623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1400" dirty="0" smtClean="0">
                <a:ea typeface="굴림" charset="0"/>
                <a:cs typeface="굴림" charset="0"/>
              </a:rPr>
              <a:t>12.0.0.0/8 </a:t>
            </a:r>
          </a:p>
        </p:txBody>
      </p:sp>
      <p:sp>
        <p:nvSpPr>
          <p:cNvPr id="18" name="타원 17"/>
          <p:cNvSpPr/>
          <p:nvPr/>
        </p:nvSpPr>
        <p:spPr bwMode="auto">
          <a:xfrm>
            <a:off x="3277179" y="5160137"/>
            <a:ext cx="246513" cy="196447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32986" y="5345000"/>
            <a:ext cx="888385" cy="244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1050" dirty="0">
                <a:solidFill>
                  <a:srgbClr val="008000"/>
                </a:solidFill>
                <a:ea typeface="굴림" charset="0"/>
                <a:cs typeface="굴림" charset="0"/>
              </a:rPr>
              <a:t>12.1.1.0/24</a:t>
            </a:r>
          </a:p>
        </p:txBody>
      </p:sp>
      <p:cxnSp>
        <p:nvCxnSpPr>
          <p:cNvPr id="25" name="구부러진 연결선 24"/>
          <p:cNvCxnSpPr/>
          <p:nvPr/>
        </p:nvCxnSpPr>
        <p:spPr bwMode="auto">
          <a:xfrm rot="10800000" flipV="1">
            <a:off x="4656990" y="4338831"/>
            <a:ext cx="1440160" cy="1315441"/>
          </a:xfrm>
          <a:prstGeom prst="curvedConnector3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1472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400FE362-FE28-9C48-B11F-C4045C506DF9}" type="slidenum">
              <a:rPr lang="en-US" altLang="ko-KR">
                <a:latin typeface="Arial"/>
                <a:cs typeface="Arial"/>
              </a:rPr>
              <a:pPr/>
              <a:t>22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44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04664"/>
            <a:ext cx="7699375" cy="647700"/>
          </a:xfrm>
        </p:spPr>
        <p:txBody>
          <a:bodyPr/>
          <a:lstStyle/>
          <a:p>
            <a:r>
              <a:rPr lang="en-US" altLang="ko-KR" dirty="0" smtClean="0">
                <a:latin typeface="Arial"/>
                <a:cs typeface="Arial"/>
              </a:rPr>
              <a:t>BGP </a:t>
            </a:r>
            <a:r>
              <a:rPr lang="fr-FR" altLang="ko-KR" dirty="0" smtClean="0">
                <a:latin typeface="Arial"/>
                <a:cs typeface="Arial"/>
              </a:rPr>
              <a:t>Growth: </a:t>
            </a:r>
            <a:r>
              <a:rPr lang="en-US" altLang="ko-KR" dirty="0" smtClean="0">
                <a:latin typeface="Arial"/>
                <a:cs typeface="Arial"/>
              </a:rPr>
              <a:t>load balancing</a:t>
            </a:r>
            <a:endParaRPr lang="en-US" altLang="ko-KR" dirty="0">
              <a:latin typeface="Arial"/>
              <a:cs typeface="Arial"/>
            </a:endParaRPr>
          </a:p>
        </p:txBody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8382000" cy="2304256"/>
          </a:xfrm>
        </p:spPr>
        <p:txBody>
          <a:bodyPr/>
          <a:lstStyle/>
          <a:p>
            <a:pPr eaLnBrk="1" hangingPunct="1"/>
            <a:r>
              <a:rPr lang="en-US" altLang="ko-KR" sz="20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Same address block is covered by several announced prefixes</a:t>
            </a:r>
          </a:p>
          <a:p>
            <a:pPr lvl="1" eaLnBrk="1" hangingPunct="1"/>
            <a:r>
              <a:rPr lang="en-US" altLang="ko-KR" sz="18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Advertise </a:t>
            </a:r>
            <a:r>
              <a:rPr lang="en-US" altLang="ko-KR" sz="1800" dirty="0">
                <a:latin typeface="Arial" pitchFamily="34" charset="0"/>
                <a:ea typeface="굴림" pitchFamily="50" charset="-127"/>
                <a:cs typeface="Arial" pitchFamily="34" charset="0"/>
              </a:rPr>
              <a:t>multiple subnets of a larger prefix</a:t>
            </a:r>
          </a:p>
          <a:p>
            <a:pPr lvl="1"/>
            <a:r>
              <a:rPr lang="en-US" altLang="ko-KR" sz="1800" dirty="0">
                <a:latin typeface="Arial" pitchFamily="34" charset="0"/>
                <a:ea typeface="굴림" pitchFamily="50" charset="-127"/>
                <a:cs typeface="Arial" pitchFamily="34" charset="0"/>
              </a:rPr>
              <a:t>Treat differently to influence incoming </a:t>
            </a:r>
            <a:r>
              <a:rPr lang="en-US" altLang="ko-KR" sz="18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traffic</a:t>
            </a:r>
          </a:p>
          <a:p>
            <a:pPr lvl="1"/>
            <a:endParaRPr lang="en-US" altLang="ko-KR" sz="1600" dirty="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pPr lvl="1"/>
            <a:endParaRPr lang="en-US" altLang="ko-KR" sz="1600" dirty="0" smtClean="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pPr lvl="1"/>
            <a:endParaRPr lang="en-US" altLang="ko-KR" sz="1600" dirty="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pPr lvl="1"/>
            <a:endParaRPr lang="en-US" altLang="ko-KR" sz="1600" dirty="0" smtClean="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pPr lvl="1"/>
            <a:endParaRPr lang="en-US" altLang="ko-KR" sz="1600" dirty="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pPr lvl="1"/>
            <a:endParaRPr lang="en-US" altLang="ko-KR" sz="1600" dirty="0" smtClean="0">
              <a:latin typeface="Arial" pitchFamily="34" charset="0"/>
              <a:ea typeface="굴림" charset="-127"/>
              <a:cs typeface="Arial" pitchFamily="34" charset="0"/>
            </a:endParaRPr>
          </a:p>
          <a:p>
            <a:pPr lvl="1"/>
            <a:endParaRPr lang="en-US" altLang="ko-KR" sz="1600" dirty="0">
              <a:latin typeface="Arial" pitchFamily="34" charset="0"/>
              <a:ea typeface="굴림" charset="-127"/>
              <a:cs typeface="Arial" pitchFamily="34" charset="0"/>
            </a:endParaRPr>
          </a:p>
          <a:p>
            <a:r>
              <a:rPr lang="en-US" altLang="ko-KR" sz="2000" dirty="0">
                <a:latin typeface="Arial" pitchFamily="34" charset="0"/>
                <a:ea typeface="굴림" charset="-127"/>
                <a:cs typeface="Arial" pitchFamily="34" charset="0"/>
              </a:rPr>
              <a:t>Detecting load balancing</a:t>
            </a:r>
          </a:p>
          <a:p>
            <a:pPr lvl="1"/>
            <a:r>
              <a:rPr lang="en-US" altLang="ko-KR" sz="1800" dirty="0">
                <a:latin typeface="Arial" pitchFamily="34" charset="0"/>
                <a:ea typeface="굴림" charset="-127"/>
                <a:cs typeface="Arial" pitchFamily="34" charset="0"/>
              </a:rPr>
              <a:t>Prefixes originated by the same </a:t>
            </a:r>
            <a:r>
              <a:rPr lang="en-US" altLang="ko-KR" sz="1800" dirty="0" smtClean="0">
                <a:latin typeface="Arial" pitchFamily="34" charset="0"/>
                <a:ea typeface="굴림" charset="-127"/>
                <a:cs typeface="Arial" pitchFamily="34" charset="0"/>
              </a:rPr>
              <a:t>AS</a:t>
            </a:r>
          </a:p>
          <a:p>
            <a:pPr lvl="1"/>
            <a:r>
              <a:rPr lang="en-US" altLang="ko-KR" sz="1800" dirty="0" smtClean="0">
                <a:latin typeface="Arial" pitchFamily="34" charset="0"/>
                <a:ea typeface="굴림" charset="-127"/>
                <a:cs typeface="Arial" pitchFamily="34" charset="0"/>
              </a:rPr>
              <a:t>Could be collapsed(e.g., contiguous or contained but different attribute such as </a:t>
            </a:r>
            <a:r>
              <a:rPr lang="en-US" altLang="ko-KR" sz="1800" dirty="0" err="1" smtClean="0">
                <a:latin typeface="Arial" pitchFamily="34" charset="0"/>
                <a:ea typeface="굴림" charset="-127"/>
                <a:cs typeface="Arial" pitchFamily="34" charset="0"/>
              </a:rPr>
              <a:t>AS</a:t>
            </a:r>
            <a:r>
              <a:rPr lang="en-US" altLang="ko-KR" sz="1800" dirty="0" smtClean="0">
                <a:latin typeface="Arial" pitchFamily="34" charset="0"/>
                <a:ea typeface="굴림" charset="-127"/>
                <a:cs typeface="Arial" pitchFamily="34" charset="0"/>
              </a:rPr>
              <a:t> path)</a:t>
            </a:r>
            <a:endParaRPr lang="en-US" altLang="ko-KR" sz="1800" dirty="0">
              <a:latin typeface="Arial" pitchFamily="34" charset="0"/>
              <a:ea typeface="굴림" charset="-127"/>
              <a:cs typeface="Arial" pitchFamily="34" charset="0"/>
            </a:endParaRPr>
          </a:p>
          <a:p>
            <a:pPr marL="457200" lvl="1" indent="0" eaLnBrk="1" hangingPunct="1">
              <a:buNone/>
            </a:pPr>
            <a:endParaRPr lang="en-US" altLang="ko-KR" sz="1800" dirty="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endParaRPr lang="en-US" altLang="ko-KR" sz="2000" dirty="0">
              <a:latin typeface="Arial"/>
              <a:cs typeface="Arial"/>
            </a:endParaRPr>
          </a:p>
          <a:p>
            <a:endParaRPr lang="en-US" altLang="ko-KR" sz="1800" dirty="0">
              <a:latin typeface="Arial"/>
              <a:cs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547664" y="2708920"/>
            <a:ext cx="5419551" cy="1353318"/>
            <a:chOff x="1547664" y="2580052"/>
            <a:chExt cx="5419551" cy="1353318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547664" y="2580052"/>
              <a:ext cx="5419551" cy="1353318"/>
              <a:chOff x="806" y="1277"/>
              <a:chExt cx="3860" cy="1070"/>
            </a:xfrm>
          </p:grpSpPr>
          <p:sp>
            <p:nvSpPr>
              <p:cNvPr id="7" name="Oval 5"/>
              <p:cNvSpPr>
                <a:spLocks noChangeArrowheads="1"/>
              </p:cNvSpPr>
              <p:nvPr/>
            </p:nvSpPr>
            <p:spPr bwMode="auto">
              <a:xfrm>
                <a:off x="806" y="1277"/>
                <a:ext cx="1690" cy="403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100"/>
              </a:p>
            </p:txBody>
          </p:sp>
          <p:sp>
            <p:nvSpPr>
              <p:cNvPr id="8" name="Oval 6"/>
              <p:cNvSpPr>
                <a:spLocks noChangeArrowheads="1"/>
              </p:cNvSpPr>
              <p:nvPr/>
            </p:nvSpPr>
            <p:spPr bwMode="auto">
              <a:xfrm>
                <a:off x="2976" y="1277"/>
                <a:ext cx="1690" cy="403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100"/>
              </a:p>
            </p:txBody>
          </p:sp>
          <p:sp>
            <p:nvSpPr>
              <p:cNvPr id="9" name="Text Box 7"/>
              <p:cNvSpPr txBox="1">
                <a:spLocks noChangeArrowheads="1"/>
              </p:cNvSpPr>
              <p:nvPr/>
            </p:nvSpPr>
            <p:spPr bwMode="auto">
              <a:xfrm>
                <a:off x="1292" y="1309"/>
                <a:ext cx="568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3300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altLang="ko-KR" sz="1800" dirty="0" smtClean="0">
                    <a:ea typeface="굴림" charset="0"/>
                    <a:cs typeface="굴림" charset="0"/>
                  </a:rPr>
                  <a:t>ISP #1</a:t>
                </a:r>
              </a:p>
            </p:txBody>
          </p:sp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3500" y="1328"/>
                <a:ext cx="568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3300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altLang="ko-KR" sz="1800" smtClean="0">
                    <a:ea typeface="굴림" charset="0"/>
                    <a:cs typeface="굴림" charset="0"/>
                  </a:rPr>
                  <a:t>ISP #2</a:t>
                </a:r>
              </a:p>
            </p:txBody>
          </p:sp>
          <p:sp>
            <p:nvSpPr>
              <p:cNvPr id="11" name="Oval 9"/>
              <p:cNvSpPr>
                <a:spLocks noChangeArrowheads="1"/>
              </p:cNvSpPr>
              <p:nvPr/>
            </p:nvSpPr>
            <p:spPr bwMode="auto">
              <a:xfrm>
                <a:off x="2208" y="2054"/>
                <a:ext cx="950" cy="288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100"/>
              </a:p>
            </p:txBody>
          </p:sp>
          <p:sp>
            <p:nvSpPr>
              <p:cNvPr id="12" name="Text Box 10"/>
              <p:cNvSpPr txBox="1">
                <a:spLocks noChangeArrowheads="1"/>
              </p:cNvSpPr>
              <p:nvPr/>
            </p:nvSpPr>
            <p:spPr bwMode="auto">
              <a:xfrm>
                <a:off x="2444" y="2055"/>
                <a:ext cx="433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3300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altLang="ko-KR" sz="1800" dirty="0" smtClean="0">
                    <a:ea typeface="굴림" charset="0"/>
                    <a:cs typeface="굴림" charset="0"/>
                  </a:rPr>
                  <a:t>Stub</a:t>
                </a:r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1862" y="1670"/>
                <a:ext cx="557" cy="40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100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 flipH="1">
                <a:off x="2928" y="1670"/>
                <a:ext cx="749" cy="41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100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2075671" y="3077112"/>
              <a:ext cx="1106190" cy="480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33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r>
                <a:rPr lang="en-US" altLang="ko-KR" sz="1400" dirty="0" smtClean="0">
                  <a:solidFill>
                    <a:srgbClr val="008000"/>
                  </a:solidFill>
                  <a:ea typeface="굴림" charset="0"/>
                  <a:cs typeface="굴림" charset="0"/>
                </a:rPr>
                <a:t>12.1.2.0/23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ko-KR" sz="1400" dirty="0" smtClean="0">
                  <a:solidFill>
                    <a:srgbClr val="008000"/>
                  </a:solidFill>
                  <a:ea typeface="굴림" charset="0"/>
                  <a:cs typeface="굴림" charset="0"/>
                </a:rPr>
                <a:t>12.1.2.0/24</a:t>
              </a: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5534082" y="3077111"/>
              <a:ext cx="1106190" cy="480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33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r>
                <a:rPr lang="en-US" altLang="ko-KR" sz="1400" dirty="0" smtClean="0">
                  <a:solidFill>
                    <a:srgbClr val="008000"/>
                  </a:solidFill>
                  <a:ea typeface="굴림" charset="0"/>
                  <a:cs typeface="굴림" charset="0"/>
                </a:rPr>
                <a:t>12.1.2.0/23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ko-KR" sz="1400" dirty="0" smtClean="0">
                  <a:solidFill>
                    <a:srgbClr val="008000"/>
                  </a:solidFill>
                  <a:ea typeface="굴림" charset="0"/>
                  <a:cs typeface="굴림" charset="0"/>
                </a:rPr>
                <a:t>12.1.3.0/24</a:t>
              </a: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5665254" y="5572622"/>
            <a:ext cx="2987756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i="1" dirty="0">
                <a:solidFill>
                  <a:srgbClr val="990033"/>
                </a:solidFill>
              </a:rPr>
              <a:t>Some part of this teaching materials are prepared referencing the lecture note made </a:t>
            </a:r>
            <a:r>
              <a:rPr lang="en-US" altLang="ko-KR" sz="1050" i="1" dirty="0">
                <a:solidFill>
                  <a:srgbClr val="990033"/>
                </a:solidFill>
              </a:rPr>
              <a:t>by </a:t>
            </a:r>
            <a:r>
              <a:rPr lang="en-US" altLang="ko-KR" sz="1100" i="1" dirty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Jennifer Rexford, Princeton university</a:t>
            </a:r>
            <a:endParaRPr lang="ko-KR" alt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2612404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400FE362-FE28-9C48-B11F-C4045C506DF9}" type="slidenum">
              <a:rPr lang="en-US" altLang="ko-KR">
                <a:latin typeface="Arial"/>
                <a:cs typeface="Arial"/>
              </a:rPr>
              <a:pPr/>
              <a:t>23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44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04664"/>
            <a:ext cx="7699375" cy="647700"/>
          </a:xfrm>
        </p:spPr>
        <p:txBody>
          <a:bodyPr/>
          <a:lstStyle/>
          <a:p>
            <a:r>
              <a:rPr lang="en-US" altLang="ko-KR" dirty="0" smtClean="0">
                <a:latin typeface="Arial"/>
                <a:cs typeface="Arial"/>
              </a:rPr>
              <a:t>BGP </a:t>
            </a:r>
            <a:r>
              <a:rPr lang="fr-FR" altLang="ko-KR" dirty="0" smtClean="0">
                <a:latin typeface="Arial"/>
                <a:cs typeface="Arial"/>
              </a:rPr>
              <a:t>Growth: </a:t>
            </a:r>
            <a:r>
              <a:rPr lang="en-US" altLang="ko-KR" dirty="0" smtClean="0">
                <a:latin typeface="Arial"/>
                <a:cs typeface="Arial"/>
              </a:rPr>
              <a:t>Fragmentation</a:t>
            </a:r>
            <a:endParaRPr lang="en-US" altLang="ko-KR" dirty="0">
              <a:latin typeface="Arial"/>
              <a:cs typeface="Arial"/>
            </a:endParaRPr>
          </a:p>
        </p:txBody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37456"/>
            <a:ext cx="8735888" cy="4495800"/>
          </a:xfrm>
        </p:spPr>
        <p:txBody>
          <a:bodyPr/>
          <a:lstStyle/>
          <a:p>
            <a:pPr marL="342900" lvl="1" indent="-342900">
              <a:buClr>
                <a:schemeClr val="accent2"/>
              </a:buClr>
              <a:buSzPct val="75000"/>
              <a:buFont typeface="Monotype Sorts" charset="2"/>
              <a:buChar char="u"/>
            </a:pPr>
            <a:r>
              <a:rPr lang="en-US" altLang="ko-KR" sz="20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Different part of the address space</a:t>
            </a:r>
          </a:p>
          <a:p>
            <a:pPr marL="742950" lvl="2" indent="-342900">
              <a:buClr>
                <a:schemeClr val="accent2"/>
              </a:buClr>
              <a:buSzPct val="75000"/>
              <a:buFont typeface="Wingdings" pitchFamily="2" charset="2"/>
              <a:buChar char="§"/>
            </a:pPr>
            <a:r>
              <a:rPr lang="en-US" altLang="ko-KR" sz="16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Distinct </a:t>
            </a:r>
            <a:r>
              <a:rPr lang="en-US" altLang="ko-KR" sz="1600" dirty="0">
                <a:latin typeface="Arial" pitchFamily="34" charset="0"/>
                <a:ea typeface="굴림" pitchFamily="50" charset="-127"/>
                <a:cs typeface="Arial" pitchFamily="34" charset="0"/>
              </a:rPr>
              <a:t>address blocks allocated to same </a:t>
            </a:r>
            <a:r>
              <a:rPr lang="en-US" altLang="ko-KR" sz="16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AS</a:t>
            </a:r>
          </a:p>
          <a:p>
            <a:pPr marL="742950" lvl="2" indent="-342900">
              <a:buClr>
                <a:schemeClr val="accent2"/>
              </a:buClr>
              <a:buSzPct val="75000"/>
              <a:buFont typeface="Wingdings" pitchFamily="2" charset="2"/>
              <a:buChar char="§"/>
            </a:pPr>
            <a:r>
              <a:rPr lang="en-US" altLang="ko-KR" sz="16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Advertised separately in BGP</a:t>
            </a:r>
          </a:p>
          <a:p>
            <a:r>
              <a:rPr lang="en-US" altLang="ko-KR" sz="2000" dirty="0">
                <a:latin typeface="Arial" pitchFamily="34" charset="0"/>
                <a:cs typeface="Arial" pitchFamily="34" charset="0"/>
              </a:rPr>
              <a:t>For various possible reasons (e.g., geographical dispersion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), ISPs 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split up allocated blocks into a number of sub-blocks and announce each 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of </a:t>
            </a:r>
            <a:r>
              <a:rPr lang="fr-FR" altLang="ko-KR" sz="2000" dirty="0" smtClean="0">
                <a:latin typeface="Arial" pitchFamily="34" charset="0"/>
                <a:cs typeface="Arial" pitchFamily="34" charset="0"/>
              </a:rPr>
              <a:t>these </a:t>
            </a:r>
            <a:r>
              <a:rPr lang="fr-FR" altLang="ko-KR" sz="2000" dirty="0">
                <a:latin typeface="Arial" pitchFamily="34" charset="0"/>
                <a:cs typeface="Arial" pitchFamily="34" charset="0"/>
              </a:rPr>
              <a:t>independently.</a:t>
            </a:r>
            <a:endParaRPr lang="en-US" altLang="ko-KR" sz="2000" dirty="0" smtClean="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pPr marL="342900" lvl="1" indent="-342900">
              <a:buClr>
                <a:schemeClr val="accent2"/>
              </a:buClr>
              <a:buSzPct val="75000"/>
              <a:buFont typeface="Monotype Sorts" charset="2"/>
              <a:buChar char="u"/>
            </a:pPr>
            <a:endParaRPr lang="en-US" altLang="ko-KR" sz="1800" dirty="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endParaRPr lang="en-US" altLang="ko-KR" sz="1800" dirty="0">
              <a:latin typeface="Arial" pitchFamily="34" charset="0"/>
              <a:cs typeface="Arial" pitchFamily="34" charset="0"/>
            </a:endParaRPr>
          </a:p>
          <a:p>
            <a:endParaRPr lang="en-US" altLang="ko-KR"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" name="Group 4"/>
          <p:cNvGrpSpPr>
            <a:grpSpLocks/>
          </p:cNvGrpSpPr>
          <p:nvPr/>
        </p:nvGrpSpPr>
        <p:grpSpPr bwMode="auto">
          <a:xfrm>
            <a:off x="5580112" y="4005064"/>
            <a:ext cx="2736304" cy="1381125"/>
            <a:chOff x="806" y="1277"/>
            <a:chExt cx="1690" cy="1014"/>
          </a:xfrm>
        </p:grpSpPr>
        <p:sp>
          <p:nvSpPr>
            <p:cNvPr id="19" name="Oval 5"/>
            <p:cNvSpPr>
              <a:spLocks noChangeArrowheads="1"/>
            </p:cNvSpPr>
            <p:nvPr/>
          </p:nvSpPr>
          <p:spPr bwMode="auto">
            <a:xfrm>
              <a:off x="806" y="1277"/>
              <a:ext cx="1690" cy="403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050"/>
            </a:p>
          </p:txBody>
        </p:sp>
        <p:sp>
          <p:nvSpPr>
            <p:cNvPr id="21" name="Text Box 7"/>
            <p:cNvSpPr txBox="1">
              <a:spLocks noChangeArrowheads="1"/>
            </p:cNvSpPr>
            <p:nvPr/>
          </p:nvSpPr>
          <p:spPr bwMode="auto">
            <a:xfrm>
              <a:off x="1292" y="1309"/>
              <a:ext cx="4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33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altLang="ko-KR" sz="1600" dirty="0" smtClean="0">
                  <a:ea typeface="굴림" charset="0"/>
                  <a:cs typeface="굴림" charset="0"/>
                </a:rPr>
                <a:t>ISP #1</a:t>
              </a:r>
            </a:p>
          </p:txBody>
        </p:sp>
        <p:sp>
          <p:nvSpPr>
            <p:cNvPr id="23" name="Oval 9"/>
            <p:cNvSpPr>
              <a:spLocks noChangeArrowheads="1"/>
            </p:cNvSpPr>
            <p:nvPr/>
          </p:nvSpPr>
          <p:spPr bwMode="auto">
            <a:xfrm>
              <a:off x="1192" y="2003"/>
              <a:ext cx="950" cy="28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050"/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1452" y="2000"/>
              <a:ext cx="35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33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altLang="ko-KR" sz="1600" dirty="0" smtClean="0">
                  <a:ea typeface="굴림" charset="0"/>
                  <a:cs typeface="굴림" charset="0"/>
                </a:rPr>
                <a:t>Stub</a:t>
              </a: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 flipH="1">
              <a:off x="1688" y="1680"/>
              <a:ext cx="0" cy="3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050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5420496" y="4561896"/>
            <a:ext cx="899537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ko-KR" sz="1200" dirty="0" smtClean="0">
                <a:solidFill>
                  <a:srgbClr val="008000"/>
                </a:solidFill>
                <a:ea typeface="굴림" charset="0"/>
                <a:cs typeface="굴림" charset="0"/>
              </a:rPr>
              <a:t>18.8.0.0/16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1200" dirty="0" smtClean="0">
                <a:solidFill>
                  <a:srgbClr val="008000"/>
                </a:solidFill>
                <a:ea typeface="굴림" charset="0"/>
                <a:cs typeface="굴림" charset="0"/>
              </a:rPr>
              <a:t>12.1.1.0/24</a:t>
            </a:r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84984"/>
            <a:ext cx="451485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8002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400FE362-FE28-9C48-B11F-C4045C506DF9}" type="slidenum">
              <a:rPr lang="en-US" altLang="ko-KR">
                <a:latin typeface="Arial"/>
                <a:cs typeface="Arial"/>
              </a:rPr>
              <a:pPr/>
              <a:t>24</a:t>
            </a:fld>
            <a:endParaRPr lang="en-US" altLang="ko-KR" sz="1000" dirty="0">
              <a:latin typeface="Arial"/>
              <a:cs typeface="Arial"/>
            </a:endParaRPr>
          </a:p>
        </p:txBody>
      </p:sp>
      <p:sp>
        <p:nvSpPr>
          <p:cNvPr id="144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04664"/>
            <a:ext cx="7699375" cy="647700"/>
          </a:xfrm>
        </p:spPr>
        <p:txBody>
          <a:bodyPr/>
          <a:lstStyle/>
          <a:p>
            <a:r>
              <a:rPr lang="en-US" altLang="ko-KR" dirty="0" smtClean="0">
                <a:latin typeface="Arial"/>
                <a:cs typeface="Arial"/>
              </a:rPr>
              <a:t>BGP </a:t>
            </a:r>
            <a:r>
              <a:rPr lang="fr-FR" altLang="ko-KR" dirty="0" smtClean="0">
                <a:latin typeface="Arial"/>
                <a:cs typeface="Arial"/>
              </a:rPr>
              <a:t>Growth: Four Causes</a:t>
            </a:r>
            <a:endParaRPr lang="en-US" altLang="ko-KR" dirty="0">
              <a:latin typeface="Arial"/>
              <a:cs typeface="Arial"/>
            </a:endParaRPr>
          </a:p>
        </p:txBody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37456"/>
            <a:ext cx="8735888" cy="4495800"/>
          </a:xfrm>
        </p:spPr>
        <p:txBody>
          <a:bodyPr/>
          <a:lstStyle/>
          <a:p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Address fragmentation: </a:t>
            </a:r>
          </a:p>
          <a:p>
            <a:pPr lvl="1"/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Most significant </a:t>
            </a:r>
          </a:p>
          <a:p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Multi-homing</a:t>
            </a:r>
          </a:p>
          <a:p>
            <a:pPr lvl="1"/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Increasing over time</a:t>
            </a:r>
          </a:p>
          <a:p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Load balancing</a:t>
            </a:r>
          </a:p>
          <a:p>
            <a:pPr lvl="1"/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Increasing over time</a:t>
            </a:r>
          </a:p>
          <a:p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Failure to aggregation</a:t>
            </a:r>
          </a:p>
          <a:p>
            <a:pPr lvl="1"/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Least significant</a:t>
            </a: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approximately 15 to</a:t>
            </a:r>
            <a:r>
              <a:rPr lang="ko-KR" alt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20% prefixes could be 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aggregated beyond 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what network operators have 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done</a:t>
            </a:r>
          </a:p>
          <a:p>
            <a:pPr lvl="1"/>
            <a:endParaRPr lang="en-US" altLang="ko-KR" sz="2000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r>
              <a:rPr lang="en-US" altLang="ko-KR" sz="20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* </a:t>
            </a:r>
            <a:r>
              <a:rPr lang="en-US" altLang="ko-KR" sz="2000" i="1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Transient spike due to neighbor’s BGP mistake</a:t>
            </a:r>
            <a:endParaRPr lang="en-US" altLang="ko-KR" sz="5000" i="1" dirty="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endParaRPr lang="en-US" altLang="ko-KR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4" descr="jan20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869160"/>
            <a:ext cx="2591380" cy="170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화살표 연결선 2"/>
          <p:cNvCxnSpPr/>
          <p:nvPr/>
        </p:nvCxnSpPr>
        <p:spPr bwMode="auto">
          <a:xfrm flipV="1">
            <a:off x="6300192" y="5445224"/>
            <a:ext cx="1584176" cy="2743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80107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400FE362-FE28-9C48-B11F-C4045C506DF9}" type="slidenum">
              <a:rPr lang="en-US" altLang="ko-KR">
                <a:latin typeface="Arial"/>
                <a:cs typeface="Arial"/>
              </a:rPr>
              <a:pPr/>
              <a:t>25</a:t>
            </a:fld>
            <a:endParaRPr lang="en-US" altLang="ko-KR" sz="1000" dirty="0">
              <a:latin typeface="Arial"/>
              <a:cs typeface="Arial"/>
            </a:endParaRPr>
          </a:p>
        </p:txBody>
      </p:sp>
      <p:sp>
        <p:nvSpPr>
          <p:cNvPr id="144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04664"/>
            <a:ext cx="7699375" cy="647700"/>
          </a:xfrm>
        </p:spPr>
        <p:txBody>
          <a:bodyPr/>
          <a:lstStyle/>
          <a:p>
            <a:r>
              <a:rPr lang="en-US" altLang="ko-KR" dirty="0" smtClean="0">
                <a:latin typeface="Arial"/>
                <a:cs typeface="Arial"/>
              </a:rPr>
              <a:t>BGP </a:t>
            </a:r>
            <a:r>
              <a:rPr lang="fr-FR" altLang="ko-KR" dirty="0" smtClean="0">
                <a:latin typeface="Arial"/>
                <a:cs typeface="Arial"/>
              </a:rPr>
              <a:t>Growth: How to limit growth</a:t>
            </a:r>
            <a:endParaRPr lang="en-US" altLang="ko-KR" dirty="0">
              <a:latin typeface="Arial"/>
              <a:cs typeface="Arial"/>
            </a:endParaRPr>
          </a:p>
        </p:txBody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96752"/>
            <a:ext cx="8735888" cy="4495800"/>
          </a:xfrm>
        </p:spPr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US" altLang="ko-KR" sz="2000" dirty="0">
                <a:latin typeface="Arial" pitchFamily="34" charset="0"/>
                <a:ea typeface="굴림" pitchFamily="50" charset="-127"/>
                <a:cs typeface="Arial" pitchFamily="34" charset="0"/>
              </a:rPr>
              <a:t>Hierarchical address </a:t>
            </a:r>
            <a:r>
              <a:rPr lang="en-US" altLang="ko-KR" sz="20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allocation</a:t>
            </a:r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ko-KR" sz="1800" dirty="0">
                <a:latin typeface="Arial" pitchFamily="34" charset="0"/>
                <a:ea typeface="굴림" charset="0"/>
                <a:cs typeface="Arial" pitchFamily="34" charset="0"/>
              </a:rPr>
              <a:t>Allocate smaller blocks to customers</a:t>
            </a:r>
          </a:p>
          <a:p>
            <a:pPr lvl="2" eaLnBrk="1" hangingPunct="1">
              <a:spcBef>
                <a:spcPts val="300"/>
              </a:spcBef>
              <a:defRPr/>
            </a:pPr>
            <a:r>
              <a:rPr lang="en-US" altLang="ko-KR" sz="1400" dirty="0">
                <a:latin typeface="Arial" pitchFamily="34" charset="0"/>
                <a:ea typeface="굴림" charset="0"/>
                <a:cs typeface="Arial" pitchFamily="34" charset="0"/>
              </a:rPr>
              <a:t>Reclaim address blocks when customers leave</a:t>
            </a:r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ko-KR" sz="1800" dirty="0">
                <a:latin typeface="Arial" pitchFamily="34" charset="0"/>
                <a:ea typeface="굴림" charset="0"/>
                <a:cs typeface="Arial" pitchFamily="34" charset="0"/>
              </a:rPr>
              <a:t>Hierarchical address allocation inside the </a:t>
            </a:r>
            <a:r>
              <a:rPr lang="en-US" altLang="ko-KR" sz="1800" dirty="0" smtClean="0">
                <a:latin typeface="Arial" pitchFamily="34" charset="0"/>
                <a:ea typeface="굴림" charset="0"/>
                <a:cs typeface="Arial" pitchFamily="34" charset="0"/>
              </a:rPr>
              <a:t>ISP</a:t>
            </a:r>
            <a:endParaRPr lang="en-US" altLang="ko-KR" sz="1800" dirty="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2000" dirty="0">
                <a:latin typeface="Arial" pitchFamily="34" charset="0"/>
                <a:ea typeface="굴림" charset="0"/>
                <a:cs typeface="Arial" pitchFamily="34" charset="0"/>
              </a:rPr>
              <a:t>Filtering Small Subnets on BGP </a:t>
            </a:r>
            <a:r>
              <a:rPr lang="en-US" altLang="ko-KR" sz="2000" dirty="0" smtClean="0">
                <a:latin typeface="Arial" pitchFamily="34" charset="0"/>
                <a:ea typeface="굴림" charset="0"/>
                <a:cs typeface="Arial" pitchFamily="34" charset="0"/>
              </a:rPr>
              <a:t>Sessions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ko-KR" sz="18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Larger mask than RIR guidelines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ko-KR" sz="1400" dirty="0">
                <a:latin typeface="Arial" pitchFamily="34" charset="0"/>
                <a:ea typeface="굴림" pitchFamily="50" charset="-127"/>
                <a:cs typeface="Arial" pitchFamily="34" charset="0"/>
              </a:rPr>
              <a:t>e</a:t>
            </a:r>
            <a:r>
              <a:rPr lang="en-US" altLang="ko-KR" sz="14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.g., filter /20 and longer in 63.0.0.0/8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ko-KR" sz="18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Or, all prefixes </a:t>
            </a:r>
            <a:r>
              <a:rPr lang="en-US" altLang="ko-KR" sz="1800" dirty="0">
                <a:latin typeface="Arial" pitchFamily="34" charset="0"/>
                <a:ea typeface="굴림" pitchFamily="50" charset="-127"/>
                <a:cs typeface="Arial" pitchFamily="34" charset="0"/>
              </a:rPr>
              <a:t>with mask longer than /</a:t>
            </a:r>
            <a:r>
              <a:rPr lang="en-US" altLang="ko-KR" sz="18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24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ko-KR" sz="18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Aggressive filtering?: risk of disconnecting some part of the Internet or thwarting load-balancing of stub </a:t>
            </a:r>
            <a:r>
              <a:rPr lang="en-US" altLang="ko-KR" sz="1800" dirty="0" err="1" smtClean="0">
                <a:latin typeface="Arial" pitchFamily="34" charset="0"/>
                <a:ea typeface="굴림" pitchFamily="50" charset="-127"/>
                <a:cs typeface="Arial" pitchFamily="34" charset="0"/>
              </a:rPr>
              <a:t>ASes</a:t>
            </a:r>
            <a:endParaRPr lang="en-US" altLang="ko-KR" sz="1800" dirty="0" smtClean="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20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Careful </a:t>
            </a:r>
            <a:r>
              <a:rPr lang="en-US" altLang="ko-KR" sz="2000" dirty="0">
                <a:latin typeface="Arial" pitchFamily="34" charset="0"/>
                <a:ea typeface="굴림" pitchFamily="50" charset="-127"/>
                <a:cs typeface="Arial" pitchFamily="34" charset="0"/>
              </a:rPr>
              <a:t>scoping of BGP route advertisements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2000" dirty="0">
                <a:latin typeface="Arial" pitchFamily="34" charset="0"/>
                <a:ea typeface="굴림" pitchFamily="50" charset="-127"/>
                <a:cs typeface="Arial" pitchFamily="34" charset="0"/>
              </a:rPr>
              <a:t>Explicit minimization of FIB and RIB </a:t>
            </a:r>
            <a:r>
              <a:rPr lang="en-US" altLang="ko-KR" sz="20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sizes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ko-KR" sz="18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RIB</a:t>
            </a:r>
            <a:r>
              <a:rPr lang="en-US" altLang="ko-KR" sz="1800" dirty="0">
                <a:latin typeface="Arial" pitchFamily="34" charset="0"/>
                <a:ea typeface="굴림" pitchFamily="50" charset="-127"/>
                <a:cs typeface="Arial" pitchFamily="34" charset="0"/>
              </a:rPr>
              <a:t>: Routing Information </a:t>
            </a:r>
            <a:r>
              <a:rPr lang="en-US" altLang="ko-KR" sz="18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Base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ko-KR" sz="16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holds </a:t>
            </a:r>
            <a:r>
              <a:rPr lang="en-US" altLang="ko-KR" sz="1600" dirty="0">
                <a:latin typeface="Arial" pitchFamily="34" charset="0"/>
                <a:ea typeface="굴림" pitchFamily="50" charset="-127"/>
                <a:cs typeface="Arial" pitchFamily="34" charset="0"/>
              </a:rPr>
              <a:t>all routing information received from routing </a:t>
            </a:r>
            <a:r>
              <a:rPr lang="en-US" altLang="ko-KR" sz="16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peers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ko-KR" sz="18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FIB</a:t>
            </a:r>
            <a:r>
              <a:rPr lang="en-US" altLang="ko-KR" sz="1800" dirty="0">
                <a:latin typeface="Arial" pitchFamily="34" charset="0"/>
                <a:ea typeface="굴림" pitchFamily="50" charset="-127"/>
                <a:cs typeface="Arial" pitchFamily="34" charset="0"/>
              </a:rPr>
              <a:t>: Forwarding Information </a:t>
            </a:r>
            <a:r>
              <a:rPr lang="en-US" altLang="ko-KR" sz="18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Base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ko-KR" sz="16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minimum </a:t>
            </a:r>
            <a:r>
              <a:rPr lang="en-US" altLang="ko-KR" sz="1600" dirty="0">
                <a:latin typeface="Arial" pitchFamily="34" charset="0"/>
                <a:ea typeface="굴림" pitchFamily="50" charset="-127"/>
                <a:cs typeface="Arial" pitchFamily="34" charset="0"/>
              </a:rPr>
              <a:t>amount of information necessary to make a forwarding decision on a particular </a:t>
            </a:r>
            <a:r>
              <a:rPr lang="en-US" altLang="ko-KR" sz="16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packet</a:t>
            </a:r>
            <a:endParaRPr lang="en-US" altLang="ko-KR" sz="1600" dirty="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pPr lvl="1" eaLnBrk="1" hangingPunct="1">
              <a:spcBef>
                <a:spcPts val="300"/>
              </a:spcBef>
            </a:pPr>
            <a:endParaRPr lang="en-US" altLang="ko-KR" sz="1800" dirty="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pPr>
              <a:spcBef>
                <a:spcPts val="300"/>
              </a:spcBef>
            </a:pPr>
            <a:endParaRPr lang="en-US" altLang="ko-KR" sz="16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300"/>
              </a:spcBef>
            </a:pPr>
            <a:endParaRPr lang="en-US" altLang="ko-KR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850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슬라이드 번호 개체 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00875" y="624046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fld id="{CB82EB17-A493-4172-BAEC-358922DB6ECA}" type="slidenum">
              <a:rPr lang="en-US" altLang="ko-KR" sz="1200">
                <a:solidFill>
                  <a:srgbClr val="898989"/>
                </a:solidFill>
              </a:rPr>
              <a:pPr/>
              <a:t>26</a:t>
            </a:fld>
            <a:endParaRPr lang="en-US" altLang="ko-KR" sz="1000">
              <a:solidFill>
                <a:srgbClr val="898989"/>
              </a:solidFill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08" y="1269131"/>
            <a:ext cx="8964488" cy="5256213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endParaRPr lang="en-US" altLang="ko-KR" sz="2400" dirty="0">
              <a:latin typeface="Arial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Nick </a:t>
            </a:r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McKeown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, “Fast Switched Backplane for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Gigabit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Switched Router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000" dirty="0">
                <a:latin typeface="Arial" pitchFamily="34" charset="0"/>
                <a:cs typeface="Arial" panose="020B0604020202020204" pitchFamily="34" charset="0"/>
              </a:rPr>
              <a:t>Guido </a:t>
            </a:r>
            <a:r>
              <a:rPr lang="en-US" altLang="ko-KR" sz="2000" dirty="0" err="1" smtClean="0">
                <a:latin typeface="Arial" pitchFamily="34" charset="0"/>
                <a:cs typeface="Arial" panose="020B0604020202020204" pitchFamily="34" charset="0"/>
              </a:rPr>
              <a:t>Appenzeller</a:t>
            </a:r>
            <a:r>
              <a:rPr lang="en-US" altLang="ko-KR" sz="2000" dirty="0" smtClean="0">
                <a:latin typeface="Arial" pitchFamily="34" charset="0"/>
                <a:cs typeface="Arial" panose="020B0604020202020204" pitchFamily="34" charset="0"/>
              </a:rPr>
              <a:t> et al., </a:t>
            </a:r>
            <a:r>
              <a:rPr lang="en-US" altLang="ko-KR" sz="2000" dirty="0">
                <a:latin typeface="Arial" pitchFamily="34" charset="0"/>
                <a:cs typeface="Arial" panose="020B0604020202020204" pitchFamily="34" charset="0"/>
              </a:rPr>
              <a:t>“Sizing Router Buffers”</a:t>
            </a:r>
            <a:endParaRPr lang="en-US" altLang="ko-KR" sz="2000" dirty="0" smtClean="0">
              <a:latin typeface="Arial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2000" dirty="0">
              <a:latin typeface="Arial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2000" dirty="0">
              <a:latin typeface="Arial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0000FF"/>
                </a:solidFill>
                <a:latin typeface="Arial" pitchFamily="34" charset="0"/>
              </a:rPr>
              <a:t>Submit </a:t>
            </a:r>
            <a:r>
              <a:rPr lang="en-US" altLang="ko-KR" sz="2000" b="1" dirty="0">
                <a:solidFill>
                  <a:srgbClr val="0000FF"/>
                </a:solidFill>
                <a:latin typeface="Arial" pitchFamily="34" charset="0"/>
              </a:rPr>
              <a:t>1 page report online via KLMS by 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itchFamily="34" charset="0"/>
              </a:rPr>
              <a:t>6pm </a:t>
            </a:r>
            <a:r>
              <a:rPr lang="en-US" altLang="ko-KR" sz="2000" b="1" dirty="0">
                <a:solidFill>
                  <a:srgbClr val="0000FF"/>
                </a:solidFill>
                <a:latin typeface="Arial" pitchFamily="34" charset="0"/>
              </a:rPr>
              <a:t>Sep. 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itchFamily="34" charset="0"/>
              </a:rPr>
              <a:t>26 </a:t>
            </a:r>
            <a:r>
              <a:rPr lang="en-US" altLang="ko-KR" sz="2000" b="1" dirty="0">
                <a:solidFill>
                  <a:srgbClr val="0000FF"/>
                </a:solidFill>
                <a:latin typeface="Arial" pitchFamily="34" charset="0"/>
              </a:rPr>
              <a:t>which is the day before the lecture of Sep. 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itchFamily="34" charset="0"/>
              </a:rPr>
              <a:t>27 </a:t>
            </a:r>
            <a:r>
              <a:rPr lang="en-US" altLang="ko-KR" sz="2000" b="1" dirty="0">
                <a:solidFill>
                  <a:srgbClr val="0000FF"/>
                </a:solidFill>
                <a:latin typeface="Arial" pitchFamily="34" charset="0"/>
              </a:rPr>
              <a:t>(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itchFamily="34" charset="0"/>
              </a:rPr>
              <a:t>Tue.)</a:t>
            </a:r>
            <a:endParaRPr lang="en-US" altLang="ko-KR" sz="2000" b="1" dirty="0">
              <a:solidFill>
                <a:srgbClr val="0000FF"/>
              </a:solidFill>
              <a:latin typeface="Arial" pitchFamily="34" charset="0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ko-KR" sz="2000" b="1" dirty="0">
                <a:solidFill>
                  <a:srgbClr val="0000FF"/>
                </a:solidFill>
                <a:latin typeface="Arial" pitchFamily="34" charset="0"/>
              </a:rPr>
              <a:t>Submit also 1 page report (hard copy) at the beginning of the lecture of Sep. 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itchFamily="34" charset="0"/>
              </a:rPr>
              <a:t>27 </a:t>
            </a:r>
            <a:r>
              <a:rPr lang="en-US" altLang="ko-KR" sz="2000" b="1" dirty="0">
                <a:solidFill>
                  <a:srgbClr val="0000FF"/>
                </a:solidFill>
                <a:latin typeface="Arial" pitchFamily="34" charset="0"/>
              </a:rPr>
              <a:t>(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itchFamily="34" charset="0"/>
              </a:rPr>
              <a:t>Tue.) </a:t>
            </a:r>
            <a:r>
              <a:rPr lang="en-US" altLang="ko-KR" sz="2000" b="1" dirty="0">
                <a:solidFill>
                  <a:srgbClr val="0000FF"/>
                </a:solidFill>
                <a:latin typeface="Arial" pitchFamily="34" charset="0"/>
              </a:rPr>
              <a:t>as attendance check and for discussion </a:t>
            </a:r>
            <a:endParaRPr lang="en-US" altLang="ko-KR" sz="2000" b="1" dirty="0" smtClean="0">
              <a:solidFill>
                <a:srgbClr val="0000FF"/>
              </a:solidFill>
              <a:latin typeface="Arial" pitchFamily="34" charset="0"/>
            </a:endParaRPr>
          </a:p>
          <a:p>
            <a:pPr marL="0" indent="0" eaLnBrk="1" hangingPunct="1">
              <a:buNone/>
            </a:pPr>
            <a:endParaRPr lang="en-US" altLang="ko-KR" sz="2000" b="1" dirty="0">
              <a:solidFill>
                <a:srgbClr val="0000FF"/>
              </a:solidFill>
              <a:latin typeface="Arial" pitchFamily="34" charset="0"/>
            </a:endParaRPr>
          </a:p>
          <a:p>
            <a:pPr marL="0" indent="0" eaLnBrk="1" hangingPunct="1">
              <a:buNone/>
            </a:pPr>
            <a:endParaRPr lang="en-US" altLang="ko-KR" sz="2000" b="1" dirty="0">
              <a:solidFill>
                <a:srgbClr val="0000FF"/>
              </a:solidFill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ko-KR" sz="2000" dirty="0" smtClean="0">
              <a:latin typeface="Arial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7451725" cy="647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ko-KR" sz="3200" dirty="0" smtClean="0">
                <a:latin typeface="Arial" charset="0"/>
              </a:rPr>
              <a:t>Reading Assignment</a:t>
            </a:r>
            <a:endParaRPr lang="en-US" altLang="ko-KR" sz="3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92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CC6F3EBB-7133-904E-8CE4-0E41B44DA769}" type="slidenum">
              <a:rPr lang="en-US" altLang="ko-KR"/>
              <a:pPr/>
              <a:t>27</a:t>
            </a:fld>
            <a:endParaRPr lang="en-US" altLang="ko-KR" sz="1000" dirty="0"/>
          </a:p>
        </p:txBody>
      </p:sp>
      <p:sp>
        <p:nvSpPr>
          <p:cNvPr id="1412098" name="Rectangle 2"/>
          <p:cNvSpPr>
            <a:spLocks noChangeArrowheads="1"/>
          </p:cNvSpPr>
          <p:nvPr/>
        </p:nvSpPr>
        <p:spPr bwMode="auto">
          <a:xfrm>
            <a:off x="305594" y="333375"/>
            <a:ext cx="853281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eaLnBrk="1" hangingPunct="1"/>
            <a:r>
              <a:rPr lang="en-US" altLang="ko-KR" sz="3600" b="1" dirty="0" smtClean="0">
                <a:solidFill>
                  <a:srgbClr val="000099"/>
                </a:solidFill>
              </a:rPr>
              <a:t>BGP</a:t>
            </a:r>
            <a:endParaRPr lang="en-US" altLang="ko-KR" sz="3600" b="1" dirty="0">
              <a:solidFill>
                <a:srgbClr val="000099"/>
              </a:solidFill>
            </a:endParaRPr>
          </a:p>
        </p:txBody>
      </p:sp>
      <p:sp>
        <p:nvSpPr>
          <p:cNvPr id="1412099" name="Rectangle 3"/>
          <p:cNvSpPr>
            <a:spLocks noChangeArrowheads="1"/>
          </p:cNvSpPr>
          <p:nvPr/>
        </p:nvSpPr>
        <p:spPr bwMode="auto">
          <a:xfrm>
            <a:off x="0" y="1171575"/>
            <a:ext cx="9144000" cy="164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altLang="ko-KR" sz="2000" dirty="0" smtClean="0"/>
              <a:t>Path-vector</a:t>
            </a:r>
            <a:endParaRPr lang="en-US" altLang="ko-KR" sz="2000" dirty="0"/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altLang="ko-KR" sz="1800" dirty="0" smtClean="0"/>
              <a:t>Record what </a:t>
            </a:r>
            <a:r>
              <a:rPr lang="en-US" altLang="ko-KR" sz="1800" dirty="0" err="1" smtClean="0"/>
              <a:t>ASes</a:t>
            </a:r>
            <a:r>
              <a:rPr lang="en-US" altLang="ko-KR" sz="1800" dirty="0" smtClean="0"/>
              <a:t> a route went through to reach the destination</a:t>
            </a:r>
          </a:p>
          <a:p>
            <a:pPr marL="1257300" lvl="2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ko-KR" sz="1800" dirty="0" smtClean="0"/>
              <a:t>Distance vector does not give you information of the path that you will take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altLang="ko-KR" sz="1800" dirty="0" smtClean="0"/>
              <a:t>Complex path selection process:  path length of 2 can take more time than path length of 4 because of the inside topology of the </a:t>
            </a:r>
            <a:r>
              <a:rPr lang="en-US" altLang="ko-KR" sz="1800" dirty="0" err="1" smtClean="0"/>
              <a:t>ASes</a:t>
            </a:r>
            <a:r>
              <a:rPr lang="en-US" altLang="ko-KR" sz="1800" dirty="0" smtClean="0"/>
              <a:t>.</a:t>
            </a:r>
          </a:p>
          <a:p>
            <a:pPr marL="1257300" lvl="2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ko-KR" sz="1800" dirty="0" smtClean="0"/>
              <a:t>Distance vector?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endParaRPr lang="en-US" altLang="ko-KR" sz="1800" dirty="0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173535"/>
            <a:ext cx="5479703" cy="3341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51520" y="4365104"/>
            <a:ext cx="2178174" cy="139422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ko-KR" i="1" dirty="0">
                <a:solidFill>
                  <a:srgbClr val="990033"/>
                </a:solidFill>
              </a:rPr>
              <a:t>Some part of this teaching materials are prepared referencing the lecture note made </a:t>
            </a:r>
            <a:r>
              <a:rPr lang="en-US" altLang="ko-KR" sz="1200" i="1" dirty="0">
                <a:solidFill>
                  <a:srgbClr val="990033"/>
                </a:solidFill>
              </a:rPr>
              <a:t>by </a:t>
            </a:r>
            <a:r>
              <a:rPr lang="en-US" altLang="ko-KR" sz="1400" i="1" dirty="0" err="1" smtClean="0">
                <a:solidFill>
                  <a:srgbClr val="990033"/>
                </a:solidFill>
                <a:cs typeface="Arial" pitchFamily="34" charset="0"/>
              </a:rPr>
              <a:t>Hari</a:t>
            </a:r>
            <a:r>
              <a:rPr lang="en-US" altLang="ko-KR" sz="1400" i="1" dirty="0" smtClean="0">
                <a:solidFill>
                  <a:srgbClr val="990033"/>
                </a:solidFill>
                <a:cs typeface="Arial" pitchFamily="34" charset="0"/>
              </a:rPr>
              <a:t> </a:t>
            </a:r>
            <a:r>
              <a:rPr lang="en-US" altLang="ko-KR" sz="1400" i="1" dirty="0" err="1" smtClean="0">
                <a:solidFill>
                  <a:srgbClr val="990033"/>
                </a:solidFill>
                <a:cs typeface="Arial" pitchFamily="34" charset="0"/>
              </a:rPr>
              <a:t>Balakrishnan</a:t>
            </a:r>
            <a:endParaRPr lang="en-US" altLang="ko-KR" i="1" dirty="0"/>
          </a:p>
        </p:txBody>
      </p:sp>
    </p:spTree>
    <p:extLst>
      <p:ext uri="{BB962C8B-B14F-4D97-AF65-F5344CB8AC3E}">
        <p14:creationId xmlns:p14="http://schemas.microsoft.com/office/powerpoint/2010/main" val="3875530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CC6F3EBB-7133-904E-8CE4-0E41B44DA769}" type="slidenum">
              <a:rPr lang="en-US" altLang="ko-KR"/>
              <a:pPr/>
              <a:t>28</a:t>
            </a:fld>
            <a:endParaRPr lang="en-US" altLang="ko-KR" sz="1000" dirty="0"/>
          </a:p>
        </p:txBody>
      </p:sp>
      <p:sp>
        <p:nvSpPr>
          <p:cNvPr id="1412098" name="Rectangle 2"/>
          <p:cNvSpPr>
            <a:spLocks noChangeArrowheads="1"/>
          </p:cNvSpPr>
          <p:nvPr/>
        </p:nvSpPr>
        <p:spPr bwMode="auto">
          <a:xfrm>
            <a:off x="305594" y="333375"/>
            <a:ext cx="853281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eaLnBrk="1" hangingPunct="1"/>
            <a:r>
              <a:rPr lang="en-US" altLang="ko-KR" sz="3600" b="1" dirty="0">
                <a:solidFill>
                  <a:srgbClr val="000099"/>
                </a:solidFill>
              </a:rPr>
              <a:t>Path-Vector Protocols: BGP and IDRP</a:t>
            </a:r>
          </a:p>
        </p:txBody>
      </p:sp>
      <p:sp>
        <p:nvSpPr>
          <p:cNvPr id="1412099" name="Rectangle 3"/>
          <p:cNvSpPr>
            <a:spLocks noChangeArrowheads="1"/>
          </p:cNvSpPr>
          <p:nvPr/>
        </p:nvSpPr>
        <p:spPr bwMode="auto">
          <a:xfrm>
            <a:off x="0" y="1171575"/>
            <a:ext cx="9144000" cy="164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altLang="ko-KR" sz="2400" dirty="0"/>
              <a:t>Path-vector routing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altLang="ko-KR" sz="2000" dirty="0"/>
              <a:t> drawback of distance-vector protocol for an exterior routing protocol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tx1"/>
              </a:buClr>
              <a:buFontTx/>
              <a:buChar char="»"/>
            </a:pPr>
            <a:r>
              <a:rPr lang="en-US" altLang="ko-KR" sz="1800" dirty="0"/>
              <a:t>If different routers attach different meanings to a given metric, it may not be possible to create stable, loop free-routes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tx1"/>
              </a:buClr>
              <a:buFontTx/>
              <a:buChar char="»"/>
            </a:pPr>
            <a:r>
              <a:rPr lang="en-US" altLang="ko-KR" sz="1800" dirty="0">
                <a:solidFill>
                  <a:srgbClr val="FF0000"/>
                </a:solidFill>
              </a:rPr>
              <a:t>no information about AS. A AS may have different priorities from other AS.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altLang="ko-KR" sz="2000" dirty="0"/>
              <a:t>drawback of link-state routing protocol for an exterior routing protocol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tx1"/>
              </a:buClr>
              <a:buFontTx/>
              <a:buChar char="»"/>
            </a:pPr>
            <a:r>
              <a:rPr lang="en-US" altLang="ko-KR" sz="1800" dirty="0"/>
              <a:t>Different ASs may use different metrics and have different restrictions. Impossible to perform a consistent routing algorithm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tx1"/>
              </a:buClr>
              <a:buFontTx/>
              <a:buChar char="»"/>
            </a:pPr>
            <a:r>
              <a:rPr lang="en-US" altLang="ko-KR" sz="1800" dirty="0">
                <a:solidFill>
                  <a:srgbClr val="FF0000"/>
                </a:solidFill>
              </a:rPr>
              <a:t>flooding across multiple ASs may be unmanageable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altLang="ko-KR" sz="2400" dirty="0"/>
              <a:t>provide information about which networks can be reached by a given router and the ASs that must be crossed there.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tx1"/>
              </a:buClr>
              <a:buFontTx/>
              <a:buChar char="»"/>
            </a:pPr>
            <a:r>
              <a:rPr lang="en-US" altLang="ko-KR" sz="1800" dirty="0"/>
              <a:t>Distance vector approach does not include a </a:t>
            </a:r>
            <a:r>
              <a:rPr lang="en-US" altLang="ko-KR" sz="1800" dirty="0">
                <a:solidFill>
                  <a:srgbClr val="FF0000"/>
                </a:solidFill>
              </a:rPr>
              <a:t>distance or cost </a:t>
            </a:r>
            <a:r>
              <a:rPr lang="en-US" altLang="ko-KR" sz="1800" dirty="0"/>
              <a:t>estimate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tx1"/>
              </a:buClr>
              <a:buFontTx/>
              <a:buChar char="»"/>
            </a:pPr>
            <a:r>
              <a:rPr lang="en-US" altLang="ko-KR" sz="1800" dirty="0"/>
              <a:t>Each block of routing information lists </a:t>
            </a:r>
            <a:r>
              <a:rPr lang="en-US" altLang="ko-KR" sz="1800" dirty="0">
                <a:solidFill>
                  <a:srgbClr val="FF0000"/>
                </a:solidFill>
              </a:rPr>
              <a:t>all of the ASs visited to reach </a:t>
            </a:r>
            <a:r>
              <a:rPr lang="en-US" altLang="ko-KR" sz="1800" dirty="0"/>
              <a:t>the destination network by this route.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altLang="ko-KR" sz="2400" dirty="0"/>
              <a:t>Policy routing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17994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8187F5C7-08AE-574B-9395-FEE3B5FDF810}" type="slidenum">
              <a:rPr lang="en-US" altLang="ko-KR">
                <a:latin typeface="Arial"/>
                <a:cs typeface="Arial"/>
              </a:rPr>
              <a:pPr/>
              <a:t>29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41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568952" cy="647700"/>
          </a:xfrm>
        </p:spPr>
        <p:txBody>
          <a:bodyPr/>
          <a:lstStyle/>
          <a:p>
            <a:r>
              <a:rPr lang="en-US" altLang="ko-KR" dirty="0">
                <a:latin typeface="Arial"/>
                <a:cs typeface="Arial"/>
              </a:rPr>
              <a:t>BGP-4: Border Gateway </a:t>
            </a:r>
            <a:r>
              <a:rPr lang="en-US" altLang="ko-KR" dirty="0" smtClean="0">
                <a:latin typeface="Arial"/>
                <a:cs typeface="Arial"/>
              </a:rPr>
              <a:t>Protocol</a:t>
            </a:r>
            <a:endParaRPr lang="en-US" altLang="ko-KR" dirty="0">
              <a:latin typeface="Arial"/>
              <a:cs typeface="Arial"/>
            </a:endParaRPr>
          </a:p>
        </p:txBody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68760"/>
            <a:ext cx="8856984" cy="4495800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ko-KR" sz="2000" dirty="0">
                <a:latin typeface="Arial"/>
                <a:cs typeface="Arial"/>
              </a:rPr>
              <a:t>Assumes the Internet is an arbitrarily interconnected set of AS's. </a:t>
            </a:r>
          </a:p>
          <a:p>
            <a:pPr lvl="1">
              <a:spcBef>
                <a:spcPct val="0"/>
              </a:spcBef>
            </a:pPr>
            <a:r>
              <a:rPr lang="en-US" altLang="ko-KR" sz="1800" i="1" dirty="0">
                <a:latin typeface="Arial"/>
                <a:cs typeface="Arial"/>
              </a:rPr>
              <a:t>local</a:t>
            </a:r>
            <a:r>
              <a:rPr lang="en-US" altLang="ko-KR" sz="1800" dirty="0">
                <a:latin typeface="Arial"/>
                <a:cs typeface="Arial"/>
              </a:rPr>
              <a:t> </a:t>
            </a:r>
            <a:r>
              <a:rPr lang="en-US" altLang="ko-KR" sz="1800" i="1" dirty="0">
                <a:latin typeface="Arial"/>
                <a:cs typeface="Arial"/>
              </a:rPr>
              <a:t>traffic:</a:t>
            </a:r>
            <a:r>
              <a:rPr lang="en-US" altLang="ko-KR" sz="1800" dirty="0">
                <a:latin typeface="Arial"/>
                <a:cs typeface="Arial"/>
              </a:rPr>
              <a:t> traffic that originates at or terminates on nodes within an AS</a:t>
            </a:r>
          </a:p>
          <a:p>
            <a:pPr lvl="1">
              <a:spcBef>
                <a:spcPct val="0"/>
              </a:spcBef>
            </a:pPr>
            <a:r>
              <a:rPr lang="en-US" altLang="ko-KR" sz="1800" i="1" dirty="0">
                <a:latin typeface="Arial"/>
                <a:cs typeface="Arial"/>
              </a:rPr>
              <a:t>transit traffic:</a:t>
            </a:r>
            <a:r>
              <a:rPr lang="en-US" altLang="ko-KR" sz="1800" dirty="0">
                <a:latin typeface="Arial"/>
                <a:cs typeface="Arial"/>
              </a:rPr>
              <a:t> traffic that passes through an AS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ko-KR" sz="2000" dirty="0">
                <a:latin typeface="Arial"/>
                <a:cs typeface="Arial"/>
              </a:rPr>
              <a:t>Three types of AS</a:t>
            </a:r>
            <a:r>
              <a:rPr lang="ko-KR" altLang="en-US" sz="2000" dirty="0">
                <a:latin typeface="Arial"/>
                <a:cs typeface="Arial"/>
              </a:rPr>
              <a:t>’</a:t>
            </a:r>
            <a:r>
              <a:rPr lang="en-US" altLang="ko-KR" sz="2000" dirty="0">
                <a:latin typeface="Arial"/>
                <a:cs typeface="Arial"/>
              </a:rPr>
              <a:t>s:</a:t>
            </a:r>
            <a:endParaRPr lang="en-US" altLang="ko-KR" sz="2400" dirty="0">
              <a:latin typeface="Arial"/>
              <a:cs typeface="Arial"/>
            </a:endParaRPr>
          </a:p>
          <a:p>
            <a:pPr lvl="1"/>
            <a:r>
              <a:rPr lang="en-US" altLang="ko-KR" sz="1600" dirty="0">
                <a:latin typeface="Arial"/>
                <a:cs typeface="Arial"/>
              </a:rPr>
              <a:t>Stub AS: an AS that has only a single connection to one other AS  : only local traffic</a:t>
            </a:r>
          </a:p>
          <a:p>
            <a:pPr lvl="1"/>
            <a:r>
              <a:rPr lang="en-US" altLang="ko-KR" sz="1600" dirty="0" err="1">
                <a:latin typeface="Arial"/>
                <a:cs typeface="Arial"/>
              </a:rPr>
              <a:t>Multihomed</a:t>
            </a:r>
            <a:r>
              <a:rPr lang="en-US" altLang="ko-KR" sz="1600" dirty="0">
                <a:latin typeface="Arial"/>
                <a:cs typeface="Arial"/>
              </a:rPr>
              <a:t> AS: an AS that has connections to more than one other AS, but refuses to carry transit traffic.</a:t>
            </a:r>
          </a:p>
          <a:p>
            <a:pPr lvl="1"/>
            <a:r>
              <a:rPr lang="en-US" altLang="ko-KR" sz="1600" dirty="0">
                <a:latin typeface="Arial"/>
                <a:cs typeface="Arial"/>
              </a:rPr>
              <a:t>Transit AS: an AS that has connections to more than one other AS, and is designed to carry both transit and local traffic.</a:t>
            </a:r>
          </a:p>
          <a:p>
            <a:pPr>
              <a:buFont typeface="Monotype Sorts" charset="0"/>
              <a:buNone/>
            </a:pPr>
            <a:endParaRPr lang="en-US" altLang="ko-KR" sz="1000" dirty="0">
              <a:latin typeface="Arial"/>
              <a:cs typeface="Arial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sz="2000" dirty="0">
                <a:latin typeface="Arial"/>
                <a:cs typeface="Arial"/>
              </a:rPr>
              <a:t>Each AS has:</a:t>
            </a:r>
            <a:endParaRPr lang="en-US" altLang="ko-KR" sz="2400" dirty="0">
              <a:latin typeface="Arial"/>
              <a:cs typeface="Arial"/>
            </a:endParaRPr>
          </a:p>
          <a:p>
            <a:r>
              <a:rPr lang="en-US" altLang="ko-KR" sz="1800" dirty="0">
                <a:latin typeface="Arial"/>
                <a:cs typeface="Arial"/>
              </a:rPr>
              <a:t>One or more border routers</a:t>
            </a:r>
          </a:p>
          <a:p>
            <a:r>
              <a:rPr lang="en-US" altLang="ko-KR" sz="1800" dirty="0">
                <a:latin typeface="Arial"/>
                <a:cs typeface="Arial"/>
              </a:rPr>
              <a:t>One BGP </a:t>
            </a:r>
            <a:r>
              <a:rPr lang="en-US" altLang="ko-KR" sz="1800" i="1" dirty="0">
                <a:latin typeface="Arial"/>
                <a:cs typeface="Arial"/>
              </a:rPr>
              <a:t>speaker</a:t>
            </a:r>
            <a:r>
              <a:rPr lang="en-US" altLang="ko-KR" sz="1800" dirty="0">
                <a:latin typeface="Arial"/>
                <a:cs typeface="Arial"/>
              </a:rPr>
              <a:t> that advertises:</a:t>
            </a:r>
          </a:p>
          <a:p>
            <a:pPr lvl="1"/>
            <a:r>
              <a:rPr lang="en-US" altLang="ko-KR" sz="1600" dirty="0">
                <a:latin typeface="Arial"/>
                <a:cs typeface="Arial"/>
              </a:rPr>
              <a:t>local networks</a:t>
            </a:r>
          </a:p>
          <a:p>
            <a:pPr lvl="1"/>
            <a:r>
              <a:rPr lang="en-US" altLang="ko-KR" sz="1600" dirty="0">
                <a:latin typeface="Arial"/>
                <a:cs typeface="Arial"/>
              </a:rPr>
              <a:t>other reachable networks (transit AS only)</a:t>
            </a:r>
          </a:p>
          <a:p>
            <a:pPr lvl="1"/>
            <a:r>
              <a:rPr lang="en-US" altLang="ko-KR" sz="1600" dirty="0">
                <a:latin typeface="Arial"/>
                <a:cs typeface="Arial"/>
              </a:rPr>
              <a:t>gives </a:t>
            </a:r>
            <a:r>
              <a:rPr lang="en-US" altLang="ko-KR" sz="1600" i="1" dirty="0">
                <a:latin typeface="Arial"/>
                <a:cs typeface="Arial"/>
              </a:rPr>
              <a:t>path </a:t>
            </a:r>
            <a:r>
              <a:rPr lang="en-US" altLang="ko-KR" sz="1600" dirty="0">
                <a:latin typeface="Arial"/>
                <a:cs typeface="Arial"/>
              </a:rPr>
              <a:t>information</a:t>
            </a:r>
            <a:endParaRPr lang="en-US" altLang="ko-KR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082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948264" y="6237312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eaLnBrk="0" latinLnBrk="0" hangingPunct="0"/>
            <a:fld id="{ACB9E57D-E75A-49D9-A90E-D866CAA85094}" type="slidenum">
              <a:rPr lang="en-US" altLang="ko-KR" sz="1200">
                <a:solidFill>
                  <a:srgbClr val="898989"/>
                </a:solidFill>
                <a:latin typeface="Arial"/>
                <a:cs typeface="Arial"/>
              </a:rPr>
              <a:pPr algn="r" eaLnBrk="0" latinLnBrk="0" hangingPunct="0"/>
              <a:t>3</a:t>
            </a:fld>
            <a:endParaRPr lang="en-US" altLang="ko-KR" sz="1200" dirty="0">
              <a:solidFill>
                <a:srgbClr val="898989"/>
              </a:solidFill>
              <a:latin typeface="Arial"/>
              <a:cs typeface="Arial"/>
            </a:endParaRPr>
          </a:p>
        </p:txBody>
      </p:sp>
      <p:sp>
        <p:nvSpPr>
          <p:cNvPr id="150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Internet Routing Instability 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Labovitz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et al ’96]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Problems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caused by routing instability</a:t>
            </a:r>
          </a:p>
          <a:p>
            <a:pPr lvl="1"/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Increased delays, packet loss and reordering, time for routes to converge (small-scale route changes) 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Types of Inter-domain Routing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Updates</a:t>
            </a:r>
          </a:p>
          <a:p>
            <a:pPr lvl="1"/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Forwarding instability: may reflect topology changes</a:t>
            </a:r>
          </a:p>
          <a:p>
            <a:pPr lvl="1"/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Policy fluctuations (Routing instability): may reflect changes in routing policy information</a:t>
            </a:r>
          </a:p>
          <a:p>
            <a:pPr lvl="1"/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Pathological updates: redundant updates that are neither  routing nor forwarding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instability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Instability: forwarding instability and policy fluctuation </a:t>
            </a:r>
            <a:r>
              <a:rPr lang="en-US" altLang="ko-KR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forwarding path </a:t>
            </a:r>
            <a:endParaRPr lang="en-US" altLang="ko-KR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7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4E57EE3A-EC65-344C-B49C-0988198ABD9F}" type="slidenum">
              <a:rPr lang="en-US" altLang="ko-KR">
                <a:latin typeface="Arial"/>
                <a:cs typeface="Arial"/>
              </a:rPr>
              <a:pPr/>
              <a:t>30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41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rial"/>
                <a:cs typeface="Arial"/>
              </a:rPr>
              <a:t>BGP Example</a:t>
            </a:r>
          </a:p>
        </p:txBody>
      </p:sp>
      <p:sp>
        <p:nvSpPr>
          <p:cNvPr id="141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191000"/>
            <a:ext cx="8153400" cy="1619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800" dirty="0">
                <a:latin typeface="Arial"/>
                <a:cs typeface="Arial"/>
              </a:rPr>
              <a:t>Speaker for AS 2 advertises reachability to P and Q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ko-KR" sz="1800" dirty="0">
                <a:latin typeface="Arial"/>
                <a:cs typeface="Arial"/>
              </a:rPr>
              <a:t>Network 128.96, 192.4.153, 192.4.32, and 192.4.3, can be 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ko-KR" sz="1800" dirty="0">
                <a:latin typeface="Arial"/>
                <a:cs typeface="Arial"/>
              </a:rPr>
              <a:t>reached directly from AS 2. 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Arial"/>
                <a:cs typeface="Arial"/>
              </a:rPr>
              <a:t>Speaker for backbone network then advertises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ko-KR" sz="1800" dirty="0">
                <a:latin typeface="Arial"/>
                <a:cs typeface="Arial"/>
              </a:rPr>
              <a:t>Networks 128.96, 192.4.153, 192.4.32, and 192.4.3 can be 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ko-KR" sz="1800" dirty="0">
                <a:latin typeface="Arial"/>
                <a:cs typeface="Arial"/>
              </a:rPr>
              <a:t>reached along the path &lt;AS 1, AS 2&gt;.</a:t>
            </a: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Arial"/>
                <a:cs typeface="Arial"/>
              </a:rPr>
              <a:t>Speaker can also cancel previously advertised paths</a:t>
            </a:r>
            <a:endParaRPr lang="en-US" altLang="ko-KR" dirty="0">
              <a:latin typeface="Arial"/>
              <a:cs typeface="Arial"/>
            </a:endParaRPr>
          </a:p>
        </p:txBody>
      </p:sp>
      <p:graphicFrame>
        <p:nvGraphicFramePr>
          <p:cNvPr id="1418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912013"/>
              </p:ext>
            </p:extLst>
          </p:nvPr>
        </p:nvGraphicFramePr>
        <p:xfrm>
          <a:off x="914400" y="1371600"/>
          <a:ext cx="6129338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5" name="비트맵 이미지" r:id="rId4" imgW="6924927" imgH="3514563" progId="Paint.Picture">
                  <p:embed/>
                </p:oleObj>
              </mc:Choice>
              <mc:Fallback>
                <p:oleObj name="비트맵 이미지" r:id="rId4" imgW="6924927" imgH="351456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71600"/>
                        <a:ext cx="6129338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1116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40FEC27F-F6DD-8146-9C48-4812E69F6D1F}" type="slidenum">
              <a:rPr lang="en-US" altLang="ko-KR">
                <a:latin typeface="Arial"/>
                <a:cs typeface="Arial"/>
              </a:rPr>
              <a:pPr/>
              <a:t>31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42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>
                <a:latin typeface="Arial"/>
                <a:cs typeface="Arial"/>
              </a:rPr>
              <a:t>Internet inter-AS routing: BGP</a:t>
            </a:r>
            <a:endParaRPr lang="en-US" altLang="ko-KR" sz="2400">
              <a:latin typeface="Arial"/>
              <a:cs typeface="Arial"/>
            </a:endParaRPr>
          </a:p>
        </p:txBody>
      </p:sp>
      <p:sp>
        <p:nvSpPr>
          <p:cNvPr id="142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2782888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altLang="ko-KR" sz="2400" i="1" dirty="0">
                <a:solidFill>
                  <a:srgbClr val="FF0000"/>
                </a:solidFill>
                <a:latin typeface="Arial"/>
                <a:cs typeface="Arial"/>
              </a:rPr>
              <a:t>Suppose:</a:t>
            </a:r>
            <a:r>
              <a:rPr lang="en-US" altLang="ko-KR" sz="2400" dirty="0">
                <a:latin typeface="Arial"/>
                <a:cs typeface="Arial"/>
              </a:rPr>
              <a:t> gateway X send its path to peer gateway W</a:t>
            </a:r>
          </a:p>
          <a:p>
            <a:pPr>
              <a:lnSpc>
                <a:spcPct val="90000"/>
              </a:lnSpc>
            </a:pPr>
            <a:r>
              <a:rPr lang="en-US" altLang="ko-KR" sz="2400" dirty="0">
                <a:latin typeface="Arial"/>
                <a:cs typeface="Arial"/>
              </a:rPr>
              <a:t>W may or may not select path offered by X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latin typeface="Arial"/>
                <a:cs typeface="Arial"/>
              </a:rPr>
              <a:t>cost, policy (don</a:t>
            </a:r>
            <a:r>
              <a:rPr lang="ko-KR" altLang="en-US" dirty="0">
                <a:latin typeface="Arial"/>
                <a:cs typeface="Arial"/>
              </a:rPr>
              <a:t>’</a:t>
            </a:r>
            <a:r>
              <a:rPr lang="en-US" altLang="ko-KR" dirty="0">
                <a:latin typeface="Arial"/>
                <a:cs typeface="Arial"/>
              </a:rPr>
              <a:t>t route via competitors AS), loop prevention reasons</a:t>
            </a:r>
            <a:r>
              <a:rPr lang="en-US" altLang="ko-KR" sz="2000" dirty="0">
                <a:latin typeface="Arial"/>
                <a:cs typeface="Arial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ko-KR" sz="2400" dirty="0">
                <a:latin typeface="Arial"/>
                <a:cs typeface="Arial"/>
              </a:rPr>
              <a:t>If W selects path advertised by X, then:</a:t>
            </a:r>
          </a:p>
          <a:p>
            <a:pPr algn="ctr">
              <a:lnSpc>
                <a:spcPct val="90000"/>
              </a:lnSpc>
              <a:buFont typeface="Monotype Sorts" charset="0"/>
              <a:buNone/>
            </a:pPr>
            <a:r>
              <a:rPr lang="en-US" altLang="ko-KR" sz="2400" dirty="0">
                <a:latin typeface="Arial"/>
                <a:cs typeface="Arial"/>
              </a:rPr>
              <a:t>Path (W,Z) = w, Path (X,Z)</a:t>
            </a:r>
          </a:p>
          <a:p>
            <a:pPr>
              <a:lnSpc>
                <a:spcPct val="90000"/>
              </a:lnSpc>
            </a:pPr>
            <a:r>
              <a:rPr lang="en-US" altLang="ko-KR" sz="2400" dirty="0">
                <a:latin typeface="Arial"/>
                <a:cs typeface="Arial"/>
              </a:rPr>
              <a:t>Note: X can control incoming traffic by </a:t>
            </a:r>
            <a:r>
              <a:rPr lang="en-US" altLang="ko-KR" sz="2400" dirty="0" smtClean="0">
                <a:latin typeface="Arial"/>
                <a:cs typeface="Arial"/>
              </a:rPr>
              <a:t>controlling </a:t>
            </a:r>
            <a:r>
              <a:rPr lang="en-US" altLang="ko-KR" sz="2400" dirty="0">
                <a:latin typeface="Arial"/>
                <a:cs typeface="Arial"/>
              </a:rPr>
              <a:t>it route advertisements to peers: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latin typeface="Arial"/>
                <a:cs typeface="Arial"/>
              </a:rPr>
              <a:t>e.g., don</a:t>
            </a:r>
            <a:r>
              <a:rPr lang="ko-KR" altLang="en-US" dirty="0">
                <a:latin typeface="Arial"/>
                <a:cs typeface="Arial"/>
              </a:rPr>
              <a:t>’</a:t>
            </a:r>
            <a:r>
              <a:rPr lang="en-US" altLang="ko-KR" dirty="0">
                <a:latin typeface="Arial"/>
                <a:cs typeface="Arial"/>
              </a:rPr>
              <a:t>t want to route traffic to Z -&gt; don</a:t>
            </a:r>
            <a:r>
              <a:rPr lang="ko-KR" altLang="en-US" dirty="0">
                <a:latin typeface="Arial"/>
                <a:cs typeface="Arial"/>
              </a:rPr>
              <a:t>’</a:t>
            </a:r>
            <a:r>
              <a:rPr lang="en-US" altLang="ko-KR" dirty="0">
                <a:latin typeface="Arial"/>
                <a:cs typeface="Arial"/>
              </a:rPr>
              <a:t>t advertise any routes to Z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>
                <a:solidFill>
                  <a:srgbClr val="FF0000"/>
                </a:solidFill>
                <a:latin typeface="Arial"/>
                <a:cs typeface="Arial"/>
              </a:rPr>
              <a:t>BGP does not mandate a policy for selecting paths</a:t>
            </a:r>
          </a:p>
        </p:txBody>
      </p:sp>
    </p:spTree>
    <p:extLst>
      <p:ext uri="{BB962C8B-B14F-4D97-AF65-F5344CB8AC3E}">
        <p14:creationId xmlns:p14="http://schemas.microsoft.com/office/powerpoint/2010/main" val="4148000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5077"/>
            <a:ext cx="1905000" cy="457200"/>
          </a:xfrm>
          <a:prstGeom prst="rect">
            <a:avLst/>
          </a:prstGeom>
        </p:spPr>
        <p:txBody>
          <a:bodyPr/>
          <a:lstStyle/>
          <a:p>
            <a:fld id="{82C81BCE-211C-2944-884B-41D14A789AA8}" type="slidenum">
              <a:rPr lang="en-US" altLang="ko-KR">
                <a:latin typeface="Arial"/>
                <a:cs typeface="Arial"/>
              </a:rPr>
              <a:pPr/>
              <a:t>32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42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404664"/>
            <a:ext cx="7451725" cy="647700"/>
          </a:xfrm>
        </p:spPr>
        <p:txBody>
          <a:bodyPr/>
          <a:lstStyle/>
          <a:p>
            <a:r>
              <a:rPr lang="en-US" altLang="ko-KR" sz="3200">
                <a:latin typeface="Arial"/>
                <a:cs typeface="Arial"/>
              </a:rPr>
              <a:t>Internet inter-AS routing: BGP</a:t>
            </a:r>
            <a:endParaRPr lang="en-US" altLang="ko-KR" sz="2400">
              <a:latin typeface="Arial"/>
              <a:cs typeface="Arial"/>
            </a:endParaRPr>
          </a:p>
        </p:txBody>
      </p:sp>
      <p:sp>
        <p:nvSpPr>
          <p:cNvPr id="142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28614"/>
            <a:ext cx="8511480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sz="2400" dirty="0">
                <a:latin typeface="Arial"/>
                <a:cs typeface="Arial"/>
              </a:rPr>
              <a:t>BGP messages exchanged using TCP.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sz="2400" dirty="0">
                <a:latin typeface="Arial"/>
                <a:cs typeface="Arial"/>
              </a:rPr>
              <a:t>BGP messages: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Arial"/>
                <a:cs typeface="Arial"/>
              </a:rPr>
              <a:t>OPEN:</a:t>
            </a:r>
            <a:r>
              <a:rPr lang="en-US" altLang="ko-KR" dirty="0">
                <a:latin typeface="Arial"/>
                <a:cs typeface="Arial"/>
              </a:rPr>
              <a:t> opens TCP connection to peer and authenticates sender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Arial"/>
                <a:cs typeface="Arial"/>
              </a:rPr>
              <a:t>UPDATE:</a:t>
            </a:r>
            <a:r>
              <a:rPr lang="en-US" altLang="ko-KR" dirty="0">
                <a:latin typeface="Arial"/>
                <a:cs typeface="Arial"/>
              </a:rPr>
              <a:t> advertises new path (or withdraws old)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Arial"/>
                <a:cs typeface="Arial"/>
              </a:rPr>
              <a:t>KEEPALIVE</a:t>
            </a:r>
            <a:r>
              <a:rPr lang="en-US" altLang="ko-KR" dirty="0">
                <a:latin typeface="Arial"/>
                <a:cs typeface="Arial"/>
              </a:rPr>
              <a:t> keeps connection alive in absence of UPDATES; also ACKs OPEN request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Arial"/>
                <a:cs typeface="Arial"/>
              </a:rPr>
              <a:t>NOTIFICATION:</a:t>
            </a:r>
            <a:r>
              <a:rPr lang="en-US" altLang="ko-KR" dirty="0">
                <a:latin typeface="Arial"/>
                <a:cs typeface="Arial"/>
              </a:rPr>
              <a:t> reports errors in previous </a:t>
            </a:r>
            <a:r>
              <a:rPr lang="en-US" altLang="ko-KR" dirty="0" err="1">
                <a:latin typeface="Arial"/>
                <a:cs typeface="Arial"/>
              </a:rPr>
              <a:t>msg</a:t>
            </a:r>
            <a:r>
              <a:rPr lang="en-US" altLang="ko-KR" dirty="0">
                <a:latin typeface="Arial"/>
                <a:cs typeface="Arial"/>
              </a:rPr>
              <a:t>; also used to close connection</a:t>
            </a:r>
            <a:endParaRPr lang="en-US" altLang="ko-KR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9561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27222" y="6240463"/>
            <a:ext cx="2153797" cy="457200"/>
          </a:xfrm>
          <a:prstGeom prst="rect">
            <a:avLst/>
          </a:prstGeom>
        </p:spPr>
        <p:txBody>
          <a:bodyPr/>
          <a:lstStyle/>
          <a:p>
            <a:fld id="{73D2A3CA-D540-4148-908E-F62FB9962082}" type="slidenum">
              <a:rPr lang="en-US" altLang="ko-KR">
                <a:latin typeface="Arial"/>
                <a:cs typeface="Arial"/>
              </a:rPr>
              <a:pPr/>
              <a:t>33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42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76250"/>
            <a:ext cx="8424936" cy="647700"/>
          </a:xfrm>
        </p:spPr>
        <p:txBody>
          <a:bodyPr/>
          <a:lstStyle/>
          <a:p>
            <a:r>
              <a:rPr lang="en-US" altLang="ko-KR" sz="3200">
                <a:latin typeface="Arial"/>
                <a:cs typeface="Arial"/>
              </a:rPr>
              <a:t>Why different Intra- and Inter-AS routing ?</a:t>
            </a:r>
            <a:r>
              <a:rPr lang="en-US" altLang="ko-KR" sz="4400">
                <a:latin typeface="Arial"/>
                <a:cs typeface="Arial"/>
              </a:rPr>
              <a:t> </a:t>
            </a:r>
          </a:p>
        </p:txBody>
      </p:sp>
      <p:sp>
        <p:nvSpPr>
          <p:cNvPr id="142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033" y="1393825"/>
            <a:ext cx="8653448" cy="4572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en-US" altLang="ko-KR" dirty="0">
                <a:solidFill>
                  <a:srgbClr val="FF0000"/>
                </a:solidFill>
                <a:latin typeface="Arial"/>
                <a:cs typeface="Arial"/>
              </a:rPr>
              <a:t>Policy:</a:t>
            </a:r>
            <a:r>
              <a:rPr lang="en-US" altLang="ko-KR" sz="2400" dirty="0">
                <a:latin typeface="Arial"/>
                <a:cs typeface="Arial"/>
              </a:rPr>
              <a:t>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Arial"/>
                <a:cs typeface="Arial"/>
              </a:rPr>
              <a:t>Inter-AS: admin wants control over how its traffic routed, who routes through its net.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Arial"/>
                <a:cs typeface="Arial"/>
              </a:rPr>
              <a:t>Intra-AS: single admin, so no policy decisions needed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en-US" altLang="ko-KR" dirty="0">
                <a:solidFill>
                  <a:srgbClr val="FF0000"/>
                </a:solidFill>
                <a:latin typeface="Arial"/>
                <a:cs typeface="Arial"/>
              </a:rPr>
              <a:t>Scale:</a:t>
            </a:r>
            <a:endParaRPr lang="en-US" altLang="ko-KR" sz="2400" dirty="0">
              <a:latin typeface="Arial"/>
              <a:cs typeface="Arial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Arial"/>
                <a:cs typeface="Arial"/>
              </a:rPr>
              <a:t>hierarchical routing saves table size, reduced update traffic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en-US" altLang="ko-KR" sz="2400" b="1" dirty="0">
                <a:solidFill>
                  <a:srgbClr val="FF0000"/>
                </a:solidFill>
                <a:latin typeface="Arial"/>
                <a:cs typeface="Arial"/>
              </a:rPr>
              <a:t>Performance</a:t>
            </a:r>
            <a:r>
              <a:rPr lang="en-US" altLang="ko-KR" sz="2400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lang="en-US" altLang="ko-KR" sz="2400" dirty="0">
                <a:latin typeface="Arial"/>
                <a:cs typeface="Arial"/>
              </a:rPr>
              <a:t>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Arial"/>
                <a:cs typeface="Arial"/>
              </a:rPr>
              <a:t>Intra-AS: can focus on performance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Arial"/>
                <a:cs typeface="Arial"/>
              </a:rPr>
              <a:t>Inter-AS: policy may dominate over performance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u"/>
            </a:pPr>
            <a:endParaRPr lang="en-US" altLang="ko-KR" sz="2400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en-US" altLang="ko-KR" sz="2400" b="1" i="1" dirty="0">
                <a:solidFill>
                  <a:srgbClr val="FF5050"/>
                </a:solidFill>
                <a:latin typeface="Arial"/>
                <a:cs typeface="Arial"/>
              </a:rPr>
              <a:t>Problem?</a:t>
            </a:r>
          </a:p>
        </p:txBody>
      </p:sp>
    </p:spTree>
    <p:extLst>
      <p:ext uri="{BB962C8B-B14F-4D97-AF65-F5344CB8AC3E}">
        <p14:creationId xmlns:p14="http://schemas.microsoft.com/office/powerpoint/2010/main" val="1551386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8187F5C7-08AE-574B-9395-FEE3B5FDF810}" type="slidenum">
              <a:rPr lang="en-US" altLang="ko-KR">
                <a:latin typeface="Arial"/>
                <a:cs typeface="Arial"/>
              </a:rPr>
              <a:pPr/>
              <a:t>34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41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568952" cy="647700"/>
          </a:xfrm>
        </p:spPr>
        <p:txBody>
          <a:bodyPr/>
          <a:lstStyle/>
          <a:p>
            <a:r>
              <a:rPr lang="en-US" altLang="ko-KR" dirty="0" err="1" smtClean="0">
                <a:latin typeface="Arial"/>
                <a:cs typeface="Arial"/>
              </a:rPr>
              <a:t>eBGP</a:t>
            </a:r>
            <a:r>
              <a:rPr lang="en-US" altLang="ko-KR" dirty="0" smtClean="0">
                <a:latin typeface="Arial"/>
                <a:cs typeface="Arial"/>
              </a:rPr>
              <a:t>, </a:t>
            </a:r>
            <a:r>
              <a:rPr lang="en-US" altLang="ko-KR" dirty="0" err="1" smtClean="0">
                <a:latin typeface="Arial"/>
                <a:cs typeface="Arial"/>
              </a:rPr>
              <a:t>iBGP</a:t>
            </a:r>
            <a:endParaRPr lang="en-US" altLang="ko-KR" dirty="0">
              <a:latin typeface="Arial"/>
              <a:cs typeface="Arial"/>
            </a:endParaRPr>
          </a:p>
        </p:txBody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68760"/>
            <a:ext cx="8856984" cy="252028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b="1" dirty="0">
                <a:solidFill>
                  <a:srgbClr val="FF330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External BGP (</a:t>
            </a:r>
            <a:r>
              <a:rPr lang="en-US" altLang="ko-KR" sz="2400" b="1" dirty="0" err="1">
                <a:solidFill>
                  <a:srgbClr val="FF330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eBGP</a:t>
            </a:r>
            <a:r>
              <a:rPr lang="en-US" altLang="ko-KR" sz="2400" b="1" dirty="0">
                <a:solidFill>
                  <a:srgbClr val="FF330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):</a:t>
            </a:r>
            <a:r>
              <a:rPr lang="en-US" altLang="ko-KR" sz="2400" dirty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 exchanging routes </a:t>
            </a:r>
            <a:r>
              <a:rPr lang="en-US" altLang="ko-KR" sz="2400" i="1" dirty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between</a:t>
            </a:r>
            <a:r>
              <a:rPr lang="en-US" altLang="ko-KR" sz="2400" dirty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ASes</a:t>
            </a:r>
            <a:endParaRPr lang="en-US" altLang="ko-KR" sz="2400" dirty="0"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>
                <a:solidFill>
                  <a:srgbClr val="FF330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Internal BGP (</a:t>
            </a:r>
            <a:r>
              <a:rPr lang="en-US" altLang="ko-KR" sz="2400" b="1" dirty="0" err="1">
                <a:solidFill>
                  <a:srgbClr val="FF330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iBGP</a:t>
            </a:r>
            <a:r>
              <a:rPr lang="en-US" altLang="ko-KR" sz="2400" b="1" dirty="0">
                <a:solidFill>
                  <a:srgbClr val="FF330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):</a:t>
            </a:r>
            <a:r>
              <a:rPr lang="en-US" altLang="ko-KR" sz="2400" dirty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 disseminating routes to external destinations among the routers </a:t>
            </a:r>
            <a:r>
              <a:rPr lang="en-US" altLang="ko-KR" sz="2400" i="1" dirty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within an </a:t>
            </a:r>
            <a:r>
              <a:rPr lang="en-US" altLang="ko-KR" sz="2400" i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i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Most </a:t>
            </a:r>
            <a:r>
              <a:rPr lang="en-US" altLang="ko-KR" sz="2000" i="1" dirty="0" err="1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ASes</a:t>
            </a:r>
            <a:r>
              <a:rPr lang="en-US" altLang="ko-KR" sz="2000" i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 have more than one “border” router that talks to other peer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i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Must be loop-free, best and consistent route from each </a:t>
            </a:r>
            <a:r>
              <a:rPr lang="en-US" altLang="ko-KR" sz="2000" i="1" dirty="0" err="1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eBGP</a:t>
            </a:r>
            <a:r>
              <a:rPr lang="en-US" altLang="ko-KR" sz="2000" i="1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 router in the AS</a:t>
            </a:r>
            <a:endParaRPr lang="en-US" altLang="ko-KR" sz="2000" i="1" dirty="0"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27584" y="4077072"/>
            <a:ext cx="7543800" cy="2289424"/>
            <a:chOff x="827584" y="4077072"/>
            <a:chExt cx="7543800" cy="2289424"/>
          </a:xfrm>
        </p:grpSpPr>
        <p:grpSp>
          <p:nvGrpSpPr>
            <p:cNvPr id="5" name="그룹 4"/>
            <p:cNvGrpSpPr/>
            <p:nvPr/>
          </p:nvGrpSpPr>
          <p:grpSpPr>
            <a:xfrm>
              <a:off x="827584" y="4155108"/>
              <a:ext cx="7543800" cy="2211388"/>
              <a:chOff x="609600" y="1524000"/>
              <a:chExt cx="7543800" cy="2211388"/>
            </a:xfrm>
          </p:grpSpPr>
          <p:sp>
            <p:nvSpPr>
              <p:cNvPr id="6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09600" y="1905000"/>
                <a:ext cx="3276600" cy="1714500"/>
              </a:xfrm>
              <a:custGeom>
                <a:avLst/>
                <a:gdLst>
                  <a:gd name="T0" fmla="*/ 10164 w 21600"/>
                  <a:gd name="T1" fmla="*/ 857250 h 21600"/>
                  <a:gd name="T2" fmla="*/ 1638300 w 21600"/>
                  <a:gd name="T3" fmla="*/ 1712674 h 21600"/>
                  <a:gd name="T4" fmla="*/ 3273870 w 21600"/>
                  <a:gd name="T5" fmla="*/ 857250 h 21600"/>
                  <a:gd name="T6" fmla="*/ 1638300 w 21600"/>
                  <a:gd name="T7" fmla="*/ 98028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77 w 21600"/>
                  <a:gd name="T13" fmla="*/ 3262 h 21600"/>
                  <a:gd name="T14" fmla="*/ 17087 w 21600"/>
                  <a:gd name="T15" fmla="*/ 1733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7" name="Group 6"/>
              <p:cNvGrpSpPr>
                <a:grpSpLocks/>
              </p:cNvGrpSpPr>
              <p:nvPr/>
            </p:nvGrpSpPr>
            <p:grpSpPr bwMode="auto">
              <a:xfrm>
                <a:off x="1066800" y="2084388"/>
                <a:ext cx="2286000" cy="1344612"/>
                <a:chOff x="3618" y="3120"/>
                <a:chExt cx="1107" cy="672"/>
              </a:xfrm>
            </p:grpSpPr>
            <p:sp>
              <p:nvSpPr>
                <p:cNvPr id="25" name="Oval 7"/>
                <p:cNvSpPr>
                  <a:spLocks noChangeArrowheads="1"/>
                </p:cNvSpPr>
                <p:nvPr/>
              </p:nvSpPr>
              <p:spPr bwMode="auto">
                <a:xfrm>
                  <a:off x="4032" y="3120"/>
                  <a:ext cx="240" cy="240"/>
                </a:xfrm>
                <a:prstGeom prst="ellipse">
                  <a:avLst/>
                </a:prstGeom>
                <a:solidFill>
                  <a:srgbClr val="F9F7A5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  <p:sp>
              <p:nvSpPr>
                <p:cNvPr id="26" name="Oval 8"/>
                <p:cNvSpPr>
                  <a:spLocks noChangeArrowheads="1"/>
                </p:cNvSpPr>
                <p:nvPr/>
              </p:nvSpPr>
              <p:spPr bwMode="auto">
                <a:xfrm>
                  <a:off x="4032" y="3552"/>
                  <a:ext cx="240" cy="240"/>
                </a:xfrm>
                <a:prstGeom prst="ellipse">
                  <a:avLst/>
                </a:prstGeom>
                <a:solidFill>
                  <a:srgbClr val="F9F7A5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  <p:sp>
              <p:nvSpPr>
                <p:cNvPr id="27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792" y="3264"/>
                  <a:ext cx="24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4272" y="3504"/>
                  <a:ext cx="24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9" name="Line 11"/>
                <p:cNvSpPr>
                  <a:spLocks noChangeShapeType="1"/>
                </p:cNvSpPr>
                <p:nvPr/>
              </p:nvSpPr>
              <p:spPr bwMode="auto">
                <a:xfrm>
                  <a:off x="3810" y="3477"/>
                  <a:ext cx="24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0" name="Line 12"/>
                <p:cNvSpPr>
                  <a:spLocks noChangeShapeType="1"/>
                </p:cNvSpPr>
                <p:nvPr/>
              </p:nvSpPr>
              <p:spPr bwMode="auto">
                <a:xfrm>
                  <a:off x="4272" y="3216"/>
                  <a:ext cx="24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1" name="Oval 13"/>
                <p:cNvSpPr>
                  <a:spLocks noChangeArrowheads="1"/>
                </p:cNvSpPr>
                <p:nvPr/>
              </p:nvSpPr>
              <p:spPr bwMode="auto">
                <a:xfrm>
                  <a:off x="4485" y="3303"/>
                  <a:ext cx="240" cy="240"/>
                </a:xfrm>
                <a:prstGeom prst="ellipse">
                  <a:avLst/>
                </a:prstGeom>
                <a:solidFill>
                  <a:srgbClr val="F9F7A5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  <p:sp>
              <p:nvSpPr>
                <p:cNvPr id="32" name="Oval 14"/>
                <p:cNvSpPr>
                  <a:spLocks noChangeArrowheads="1"/>
                </p:cNvSpPr>
                <p:nvPr/>
              </p:nvSpPr>
              <p:spPr bwMode="auto">
                <a:xfrm>
                  <a:off x="3618" y="3291"/>
                  <a:ext cx="240" cy="240"/>
                </a:xfrm>
                <a:prstGeom prst="ellipse">
                  <a:avLst/>
                </a:prstGeom>
                <a:solidFill>
                  <a:srgbClr val="F9F7A5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sp>
            <p:nvSpPr>
              <p:cNvPr id="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4800600" y="1981200"/>
                <a:ext cx="3352800" cy="1754188"/>
              </a:xfrm>
              <a:custGeom>
                <a:avLst/>
                <a:gdLst>
                  <a:gd name="T0" fmla="*/ 10400 w 21600"/>
                  <a:gd name="T1" fmla="*/ 877094 h 21600"/>
                  <a:gd name="T2" fmla="*/ 1676400 w 21600"/>
                  <a:gd name="T3" fmla="*/ 1752320 h 21600"/>
                  <a:gd name="T4" fmla="*/ 3350006 w 21600"/>
                  <a:gd name="T5" fmla="*/ 877094 h 21600"/>
                  <a:gd name="T6" fmla="*/ 1676400 w 21600"/>
                  <a:gd name="T7" fmla="*/ 100297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77 w 21600"/>
                  <a:gd name="T13" fmla="*/ 3262 h 21600"/>
                  <a:gd name="T14" fmla="*/ 17087 w 21600"/>
                  <a:gd name="T15" fmla="*/ 1733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9" name="Group 16"/>
              <p:cNvGrpSpPr>
                <a:grpSpLocks/>
              </p:cNvGrpSpPr>
              <p:nvPr/>
            </p:nvGrpSpPr>
            <p:grpSpPr bwMode="auto">
              <a:xfrm>
                <a:off x="5253038" y="2160588"/>
                <a:ext cx="2214562" cy="1344612"/>
                <a:chOff x="3618" y="3120"/>
                <a:chExt cx="1107" cy="672"/>
              </a:xfrm>
            </p:grpSpPr>
            <p:sp>
              <p:nvSpPr>
                <p:cNvPr id="17" name="Oval 17"/>
                <p:cNvSpPr>
                  <a:spLocks noChangeArrowheads="1"/>
                </p:cNvSpPr>
                <p:nvPr/>
              </p:nvSpPr>
              <p:spPr bwMode="auto">
                <a:xfrm>
                  <a:off x="4032" y="3120"/>
                  <a:ext cx="240" cy="240"/>
                </a:xfrm>
                <a:prstGeom prst="ellipse">
                  <a:avLst/>
                </a:prstGeom>
                <a:solidFill>
                  <a:srgbClr val="F9F7A5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  <p:sp>
              <p:nvSpPr>
                <p:cNvPr id="18" name="Oval 18"/>
                <p:cNvSpPr>
                  <a:spLocks noChangeArrowheads="1"/>
                </p:cNvSpPr>
                <p:nvPr/>
              </p:nvSpPr>
              <p:spPr bwMode="auto">
                <a:xfrm>
                  <a:off x="4032" y="3552"/>
                  <a:ext cx="240" cy="240"/>
                </a:xfrm>
                <a:prstGeom prst="ellipse">
                  <a:avLst/>
                </a:prstGeom>
                <a:solidFill>
                  <a:srgbClr val="F9F7A5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  <p:sp>
              <p:nvSpPr>
                <p:cNvPr id="19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792" y="3264"/>
                  <a:ext cx="24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4272" y="3504"/>
                  <a:ext cx="24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1" name="Line 21"/>
                <p:cNvSpPr>
                  <a:spLocks noChangeShapeType="1"/>
                </p:cNvSpPr>
                <p:nvPr/>
              </p:nvSpPr>
              <p:spPr bwMode="auto">
                <a:xfrm>
                  <a:off x="3810" y="3477"/>
                  <a:ext cx="24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2" name="Line 22"/>
                <p:cNvSpPr>
                  <a:spLocks noChangeShapeType="1"/>
                </p:cNvSpPr>
                <p:nvPr/>
              </p:nvSpPr>
              <p:spPr bwMode="auto">
                <a:xfrm>
                  <a:off x="4272" y="3216"/>
                  <a:ext cx="24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" name="Oval 23"/>
                <p:cNvSpPr>
                  <a:spLocks noChangeArrowheads="1"/>
                </p:cNvSpPr>
                <p:nvPr/>
              </p:nvSpPr>
              <p:spPr bwMode="auto">
                <a:xfrm>
                  <a:off x="4485" y="3303"/>
                  <a:ext cx="240" cy="240"/>
                </a:xfrm>
                <a:prstGeom prst="ellipse">
                  <a:avLst/>
                </a:prstGeom>
                <a:solidFill>
                  <a:srgbClr val="F9F7A5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  <p:sp>
              <p:nvSpPr>
                <p:cNvPr id="24" name="Oval 24"/>
                <p:cNvSpPr>
                  <a:spLocks noChangeArrowheads="1"/>
                </p:cNvSpPr>
                <p:nvPr/>
              </p:nvSpPr>
              <p:spPr bwMode="auto">
                <a:xfrm>
                  <a:off x="3618" y="3291"/>
                  <a:ext cx="240" cy="240"/>
                </a:xfrm>
                <a:prstGeom prst="ellipse">
                  <a:avLst/>
                </a:prstGeom>
                <a:solidFill>
                  <a:srgbClr val="F9F7A5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sp>
            <p:nvSpPr>
              <p:cNvPr id="10" name="Line 25"/>
              <p:cNvSpPr>
                <a:spLocks noChangeShapeType="1"/>
              </p:cNvSpPr>
              <p:nvPr/>
            </p:nvSpPr>
            <p:spPr bwMode="auto">
              <a:xfrm>
                <a:off x="3276600" y="2514600"/>
                <a:ext cx="2057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11" name="Group 31"/>
              <p:cNvGrpSpPr>
                <a:grpSpLocks/>
              </p:cNvGrpSpPr>
              <p:nvPr/>
            </p:nvGrpSpPr>
            <p:grpSpPr bwMode="auto">
              <a:xfrm>
                <a:off x="3124200" y="1676400"/>
                <a:ext cx="2286000" cy="762000"/>
                <a:chOff x="1968" y="1056"/>
                <a:chExt cx="1440" cy="480"/>
              </a:xfrm>
            </p:grpSpPr>
            <p:sp>
              <p:nvSpPr>
                <p:cNvPr id="15" name="Freeform 26"/>
                <p:cNvSpPr>
                  <a:spLocks/>
                </p:cNvSpPr>
                <p:nvPr/>
              </p:nvSpPr>
              <p:spPr bwMode="auto">
                <a:xfrm>
                  <a:off x="1968" y="1344"/>
                  <a:ext cx="1440" cy="192"/>
                </a:xfrm>
                <a:custGeom>
                  <a:avLst/>
                  <a:gdLst>
                    <a:gd name="T0" fmla="*/ 1440 w 1440"/>
                    <a:gd name="T1" fmla="*/ 161 h 296"/>
                    <a:gd name="T2" fmla="*/ 720 w 1440"/>
                    <a:gd name="T3" fmla="*/ 5 h 296"/>
                    <a:gd name="T4" fmla="*/ 0 w 1440"/>
                    <a:gd name="T5" fmla="*/ 192 h 29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440" h="296">
                      <a:moveTo>
                        <a:pt x="1440" y="248"/>
                      </a:moveTo>
                      <a:cubicBezTo>
                        <a:pt x="1200" y="124"/>
                        <a:pt x="960" y="0"/>
                        <a:pt x="720" y="8"/>
                      </a:cubicBezTo>
                      <a:cubicBezTo>
                        <a:pt x="480" y="16"/>
                        <a:pt x="240" y="156"/>
                        <a:pt x="0" y="296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3300"/>
                  </a:solidFill>
                  <a:prstDash val="dash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400" y="1056"/>
                  <a:ext cx="9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ko-KR" sz="2400" b="1">
                      <a:solidFill>
                        <a:srgbClr val="FF3300"/>
                      </a:solidFill>
                      <a:ea typeface="굴림" charset="-127"/>
                    </a:rPr>
                    <a:t>eBGP</a:t>
                  </a:r>
                </a:p>
              </p:txBody>
            </p:sp>
          </p:grpSp>
          <p:grpSp>
            <p:nvGrpSpPr>
              <p:cNvPr id="12" name="Group 32"/>
              <p:cNvGrpSpPr>
                <a:grpSpLocks/>
              </p:cNvGrpSpPr>
              <p:nvPr/>
            </p:nvGrpSpPr>
            <p:grpSpPr bwMode="auto">
              <a:xfrm>
                <a:off x="1752600" y="1524000"/>
                <a:ext cx="1447800" cy="914400"/>
                <a:chOff x="1104" y="960"/>
                <a:chExt cx="912" cy="576"/>
              </a:xfrm>
            </p:grpSpPr>
            <p:sp>
              <p:nvSpPr>
                <p:cNvPr id="13" name="Freeform 28"/>
                <p:cNvSpPr>
                  <a:spLocks/>
                </p:cNvSpPr>
                <p:nvPr/>
              </p:nvSpPr>
              <p:spPr bwMode="auto">
                <a:xfrm>
                  <a:off x="1488" y="1312"/>
                  <a:ext cx="432" cy="224"/>
                </a:xfrm>
                <a:custGeom>
                  <a:avLst/>
                  <a:gdLst>
                    <a:gd name="T0" fmla="*/ 432 w 432"/>
                    <a:gd name="T1" fmla="*/ 224 h 224"/>
                    <a:gd name="T2" fmla="*/ 288 w 432"/>
                    <a:gd name="T3" fmla="*/ 32 h 224"/>
                    <a:gd name="T4" fmla="*/ 0 w 432"/>
                    <a:gd name="T5" fmla="*/ 32 h 22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32" h="224">
                      <a:moveTo>
                        <a:pt x="432" y="224"/>
                      </a:moveTo>
                      <a:cubicBezTo>
                        <a:pt x="396" y="144"/>
                        <a:pt x="360" y="64"/>
                        <a:pt x="288" y="32"/>
                      </a:cubicBezTo>
                      <a:cubicBezTo>
                        <a:pt x="216" y="0"/>
                        <a:pt x="108" y="16"/>
                        <a:pt x="0" y="32"/>
                      </a:cubicBezTo>
                    </a:path>
                  </a:pathLst>
                </a:custGeom>
                <a:noFill/>
                <a:ln w="38100" cap="flat">
                  <a:solidFill>
                    <a:srgbClr val="0000FF"/>
                  </a:solidFill>
                  <a:prstDash val="sysDot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104" y="960"/>
                  <a:ext cx="9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ko-KR" sz="2400" b="1" dirty="0" err="1">
                      <a:solidFill>
                        <a:srgbClr val="0000FF"/>
                      </a:solidFill>
                      <a:ea typeface="굴림" charset="-127"/>
                    </a:rPr>
                    <a:t>iBGP</a:t>
                  </a:r>
                  <a:endParaRPr lang="en-US" altLang="ko-KR" sz="2400" b="1" dirty="0">
                    <a:solidFill>
                      <a:srgbClr val="0000FF"/>
                    </a:solidFill>
                    <a:ea typeface="굴림" charset="-127"/>
                  </a:endParaRPr>
                </a:p>
              </p:txBody>
            </p:sp>
          </p:grpSp>
        </p:grpSp>
        <p:cxnSp>
          <p:nvCxnSpPr>
            <p:cNvPr id="3" name="직선 연결선 2"/>
            <p:cNvCxnSpPr>
              <a:stCxn id="25" idx="1"/>
            </p:cNvCxnSpPr>
            <p:nvPr/>
          </p:nvCxnSpPr>
          <p:spPr bwMode="auto">
            <a:xfrm flipH="1" flipV="1">
              <a:off x="1681272" y="4077072"/>
              <a:ext cx="531019" cy="7087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30574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8187F5C7-08AE-574B-9395-FEE3B5FDF810}" type="slidenum">
              <a:rPr lang="en-US" altLang="ko-KR">
                <a:latin typeface="Arial"/>
                <a:cs typeface="Arial"/>
              </a:rPr>
              <a:pPr/>
              <a:t>35</a:t>
            </a:fld>
            <a:endParaRPr lang="en-US" altLang="ko-KR" sz="1000" dirty="0">
              <a:latin typeface="Arial"/>
              <a:cs typeface="Arial"/>
            </a:endParaRPr>
          </a:p>
        </p:txBody>
      </p:sp>
      <p:sp>
        <p:nvSpPr>
          <p:cNvPr id="141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568952" cy="647700"/>
          </a:xfrm>
        </p:spPr>
        <p:txBody>
          <a:bodyPr/>
          <a:lstStyle/>
          <a:p>
            <a:r>
              <a:rPr lang="en-US" altLang="ko-KR" dirty="0" smtClean="0">
                <a:latin typeface="Arial"/>
                <a:cs typeface="Arial"/>
              </a:rPr>
              <a:t>Routing attribute &amp; Route Selection</a:t>
            </a:r>
            <a:endParaRPr lang="en-US" altLang="ko-KR" dirty="0">
              <a:latin typeface="Arial"/>
              <a:cs typeface="Arial"/>
            </a:endParaRPr>
          </a:p>
        </p:txBody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346760"/>
            <a:ext cx="8856984" cy="446449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Local preference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Numerical value assigned by routing policy: primary, backup…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2000" dirty="0"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ko-KR" sz="2000" dirty="0" smtClean="0"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ko-KR" sz="2000" dirty="0"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ko-KR" sz="2000" dirty="0" smtClean="0"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ko-KR" sz="2000" dirty="0"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AS path length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Shortest AS path != shortest 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AS path length hack: </a:t>
            </a:r>
            <a:r>
              <a:rPr lang="en-US" altLang="ko-KR" sz="1800" dirty="0" smtClean="0">
                <a:solidFill>
                  <a:srgbClr val="00B05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prepending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Shortest IGP path cost to next hop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Hot-Potato </a:t>
            </a:r>
            <a:r>
              <a:rPr lang="en-US" altLang="ko-KR" sz="2000" dirty="0" smtClean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Routing: </a:t>
            </a:r>
            <a:r>
              <a:rPr lang="en-US" altLang="ko-KR" sz="2000" i="1" dirty="0" smtClean="0">
                <a:solidFill>
                  <a:srgbClr val="FF000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large traffic shift?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305105" y="2268113"/>
            <a:ext cx="4054844" cy="1330957"/>
            <a:chOff x="457200" y="1905000"/>
            <a:chExt cx="8610600" cy="3014929"/>
          </a:xfrm>
        </p:grpSpPr>
        <p:sp>
          <p:nvSpPr>
            <p:cNvPr id="35" name="Cloud"/>
            <p:cNvSpPr>
              <a:spLocks noChangeAspect="1" noEditPoints="1" noChangeArrowheads="1"/>
            </p:cNvSpPr>
            <p:nvPr/>
          </p:nvSpPr>
          <p:spPr bwMode="auto">
            <a:xfrm>
              <a:off x="457200" y="2743200"/>
              <a:ext cx="2819400" cy="1474788"/>
            </a:xfrm>
            <a:custGeom>
              <a:avLst/>
              <a:gdLst>
                <a:gd name="T0" fmla="*/ 8745 w 21600"/>
                <a:gd name="T1" fmla="*/ 737394 h 21600"/>
                <a:gd name="T2" fmla="*/ 1409700 w 21600"/>
                <a:gd name="T3" fmla="*/ 1473218 h 21600"/>
                <a:gd name="T4" fmla="*/ 2817051 w 21600"/>
                <a:gd name="T5" fmla="*/ 737394 h 21600"/>
                <a:gd name="T6" fmla="*/ 1409700 w 21600"/>
                <a:gd name="T7" fmla="*/ 8432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ko-KR" altLang="en-US" sz="1000"/>
            </a:p>
          </p:txBody>
        </p:sp>
        <p:sp>
          <p:nvSpPr>
            <p:cNvPr id="36" name="Cloud"/>
            <p:cNvSpPr>
              <a:spLocks noChangeAspect="1" noEditPoints="1" noChangeArrowheads="1"/>
            </p:cNvSpPr>
            <p:nvPr/>
          </p:nvSpPr>
          <p:spPr bwMode="auto">
            <a:xfrm>
              <a:off x="4572000" y="1931988"/>
              <a:ext cx="1981200" cy="1036637"/>
            </a:xfrm>
            <a:custGeom>
              <a:avLst/>
              <a:gdLst>
                <a:gd name="T0" fmla="*/ 6145 w 21600"/>
                <a:gd name="T1" fmla="*/ 518319 h 21600"/>
                <a:gd name="T2" fmla="*/ 990600 w 21600"/>
                <a:gd name="T3" fmla="*/ 1035533 h 21600"/>
                <a:gd name="T4" fmla="*/ 1979549 w 21600"/>
                <a:gd name="T5" fmla="*/ 518319 h 21600"/>
                <a:gd name="T6" fmla="*/ 990600 w 21600"/>
                <a:gd name="T7" fmla="*/ 59271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ko-KR" altLang="en-US" sz="1000"/>
            </a:p>
          </p:txBody>
        </p:sp>
        <p:sp>
          <p:nvSpPr>
            <p:cNvPr id="37" name="Cloud"/>
            <p:cNvSpPr>
              <a:spLocks noChangeAspect="1" noEditPoints="1" noChangeArrowheads="1"/>
            </p:cNvSpPr>
            <p:nvPr/>
          </p:nvSpPr>
          <p:spPr bwMode="auto">
            <a:xfrm>
              <a:off x="4648200" y="3532188"/>
              <a:ext cx="2133600" cy="1116012"/>
            </a:xfrm>
            <a:custGeom>
              <a:avLst/>
              <a:gdLst>
                <a:gd name="T0" fmla="*/ 6618 w 21600"/>
                <a:gd name="T1" fmla="*/ 558006 h 21600"/>
                <a:gd name="T2" fmla="*/ 1066800 w 21600"/>
                <a:gd name="T3" fmla="*/ 1114824 h 21600"/>
                <a:gd name="T4" fmla="*/ 2131822 w 21600"/>
                <a:gd name="T5" fmla="*/ 558006 h 21600"/>
                <a:gd name="T6" fmla="*/ 1066800 w 21600"/>
                <a:gd name="T7" fmla="*/ 6380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ko-KR" altLang="en-US" sz="1000"/>
            </a:p>
          </p:txBody>
        </p:sp>
        <p:sp>
          <p:nvSpPr>
            <p:cNvPr id="38" name="Text Box 8"/>
            <p:cNvSpPr txBox="1">
              <a:spLocks noChangeArrowheads="1"/>
            </p:cNvSpPr>
            <p:nvPr/>
          </p:nvSpPr>
          <p:spPr bwMode="auto">
            <a:xfrm>
              <a:off x="5029201" y="2174874"/>
              <a:ext cx="1049078" cy="516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 sz="1000" b="1">
                  <a:solidFill>
                    <a:srgbClr val="FF3300"/>
                  </a:solidFill>
                  <a:ea typeface="굴림" charset="-127"/>
                </a:rPr>
                <a:t>Primary</a:t>
              </a:r>
            </a:p>
          </p:txBody>
        </p:sp>
        <p:sp>
          <p:nvSpPr>
            <p:cNvPr id="39" name="Text Box 9"/>
            <p:cNvSpPr txBox="1">
              <a:spLocks noChangeArrowheads="1"/>
            </p:cNvSpPr>
            <p:nvPr/>
          </p:nvSpPr>
          <p:spPr bwMode="auto">
            <a:xfrm>
              <a:off x="5162550" y="3851274"/>
              <a:ext cx="1028668" cy="516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 sz="1000" b="1" dirty="0">
                  <a:solidFill>
                    <a:srgbClr val="FF3300"/>
                  </a:solidFill>
                  <a:ea typeface="굴림" charset="-127"/>
                </a:rPr>
                <a:t>Backup</a:t>
              </a:r>
            </a:p>
          </p:txBody>
        </p:sp>
        <p:grpSp>
          <p:nvGrpSpPr>
            <p:cNvPr id="40" name="Group 10"/>
            <p:cNvGrpSpPr>
              <a:grpSpLocks/>
            </p:cNvGrpSpPr>
            <p:nvPr/>
          </p:nvGrpSpPr>
          <p:grpSpPr bwMode="auto">
            <a:xfrm>
              <a:off x="1062038" y="2922588"/>
              <a:ext cx="1757362" cy="1066800"/>
              <a:chOff x="3618" y="3120"/>
              <a:chExt cx="1107" cy="672"/>
            </a:xfrm>
          </p:grpSpPr>
          <p:sp>
            <p:nvSpPr>
              <p:cNvPr id="53" name="Oval 11"/>
              <p:cNvSpPr>
                <a:spLocks noChangeArrowheads="1"/>
              </p:cNvSpPr>
              <p:nvPr/>
            </p:nvSpPr>
            <p:spPr bwMode="auto">
              <a:xfrm>
                <a:off x="4032" y="3120"/>
                <a:ext cx="240" cy="240"/>
              </a:xfrm>
              <a:prstGeom prst="ellipse">
                <a:avLst/>
              </a:prstGeom>
              <a:solidFill>
                <a:srgbClr val="F9F7A5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ko-KR" altLang="en-US" sz="1000">
                  <a:ea typeface="굴림" charset="-127"/>
                </a:endParaRPr>
              </a:p>
            </p:txBody>
          </p:sp>
          <p:sp>
            <p:nvSpPr>
              <p:cNvPr id="54" name="Oval 12"/>
              <p:cNvSpPr>
                <a:spLocks noChangeArrowheads="1"/>
              </p:cNvSpPr>
              <p:nvPr/>
            </p:nvSpPr>
            <p:spPr bwMode="auto">
              <a:xfrm>
                <a:off x="4032" y="3552"/>
                <a:ext cx="240" cy="240"/>
              </a:xfrm>
              <a:prstGeom prst="ellipse">
                <a:avLst/>
              </a:prstGeom>
              <a:solidFill>
                <a:srgbClr val="F9F7A5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ko-KR" altLang="en-US" sz="1000">
                  <a:ea typeface="굴림" charset="-127"/>
                </a:endParaRPr>
              </a:p>
            </p:txBody>
          </p:sp>
          <p:sp>
            <p:nvSpPr>
              <p:cNvPr id="55" name="Line 13"/>
              <p:cNvSpPr>
                <a:spLocks noChangeShapeType="1"/>
              </p:cNvSpPr>
              <p:nvPr/>
            </p:nvSpPr>
            <p:spPr bwMode="auto">
              <a:xfrm flipV="1">
                <a:off x="3792" y="3264"/>
                <a:ext cx="24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56" name="Line 14"/>
              <p:cNvSpPr>
                <a:spLocks noChangeShapeType="1"/>
              </p:cNvSpPr>
              <p:nvPr/>
            </p:nvSpPr>
            <p:spPr bwMode="auto">
              <a:xfrm flipV="1">
                <a:off x="4272" y="3504"/>
                <a:ext cx="24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57" name="Line 15"/>
              <p:cNvSpPr>
                <a:spLocks noChangeShapeType="1"/>
              </p:cNvSpPr>
              <p:nvPr/>
            </p:nvSpPr>
            <p:spPr bwMode="auto">
              <a:xfrm>
                <a:off x="3810" y="3477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58" name="Line 16"/>
              <p:cNvSpPr>
                <a:spLocks noChangeShapeType="1"/>
              </p:cNvSpPr>
              <p:nvPr/>
            </p:nvSpPr>
            <p:spPr bwMode="auto">
              <a:xfrm>
                <a:off x="4272" y="3216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59" name="Oval 17"/>
              <p:cNvSpPr>
                <a:spLocks noChangeArrowheads="1"/>
              </p:cNvSpPr>
              <p:nvPr/>
            </p:nvSpPr>
            <p:spPr bwMode="auto">
              <a:xfrm>
                <a:off x="4485" y="3303"/>
                <a:ext cx="240" cy="240"/>
              </a:xfrm>
              <a:prstGeom prst="ellipse">
                <a:avLst/>
              </a:prstGeom>
              <a:solidFill>
                <a:srgbClr val="F9F7A5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ko-KR" altLang="en-US" sz="1000">
                  <a:ea typeface="굴림" charset="-127"/>
                </a:endParaRPr>
              </a:p>
            </p:txBody>
          </p:sp>
          <p:sp>
            <p:nvSpPr>
              <p:cNvPr id="60" name="Oval 18"/>
              <p:cNvSpPr>
                <a:spLocks noChangeArrowheads="1"/>
              </p:cNvSpPr>
              <p:nvPr/>
            </p:nvSpPr>
            <p:spPr bwMode="auto">
              <a:xfrm>
                <a:off x="3618" y="3291"/>
                <a:ext cx="240" cy="240"/>
              </a:xfrm>
              <a:prstGeom prst="ellipse">
                <a:avLst/>
              </a:prstGeom>
              <a:solidFill>
                <a:srgbClr val="F9F7A5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ko-KR" altLang="en-US" sz="1000">
                  <a:ea typeface="굴림" charset="-127"/>
                </a:endParaRPr>
              </a:p>
            </p:txBody>
          </p:sp>
        </p:grpSp>
        <p:sp>
          <p:nvSpPr>
            <p:cNvPr id="41" name="Cloud"/>
            <p:cNvSpPr>
              <a:spLocks noChangeAspect="1" noEditPoints="1" noChangeArrowheads="1"/>
            </p:cNvSpPr>
            <p:nvPr/>
          </p:nvSpPr>
          <p:spPr bwMode="auto">
            <a:xfrm>
              <a:off x="7239000" y="2743200"/>
              <a:ext cx="1828800" cy="757238"/>
            </a:xfrm>
            <a:custGeom>
              <a:avLst/>
              <a:gdLst>
                <a:gd name="T0" fmla="*/ 5673 w 21600"/>
                <a:gd name="T1" fmla="*/ 378619 h 21600"/>
                <a:gd name="T2" fmla="*/ 914400 w 21600"/>
                <a:gd name="T3" fmla="*/ 756432 h 21600"/>
                <a:gd name="T4" fmla="*/ 1827276 w 21600"/>
                <a:gd name="T5" fmla="*/ 378619 h 21600"/>
                <a:gd name="T6" fmla="*/ 914400 w 21600"/>
                <a:gd name="T7" fmla="*/ 4329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ko-KR" altLang="en-US" sz="1000"/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 flipV="1">
              <a:off x="2819400" y="2541588"/>
              <a:ext cx="19812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00"/>
            </a:p>
          </p:txBody>
        </p:sp>
        <p:sp>
          <p:nvSpPr>
            <p:cNvPr id="43" name="Line 21"/>
            <p:cNvSpPr>
              <a:spLocks noChangeShapeType="1"/>
            </p:cNvSpPr>
            <p:nvPr/>
          </p:nvSpPr>
          <p:spPr bwMode="auto">
            <a:xfrm>
              <a:off x="2743200" y="3532188"/>
              <a:ext cx="1981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00"/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>
              <a:off x="6477000" y="2617788"/>
              <a:ext cx="990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00"/>
            </a:p>
          </p:txBody>
        </p:sp>
        <p:sp>
          <p:nvSpPr>
            <p:cNvPr id="45" name="Line 23"/>
            <p:cNvSpPr>
              <a:spLocks noChangeShapeType="1"/>
            </p:cNvSpPr>
            <p:nvPr/>
          </p:nvSpPr>
          <p:spPr bwMode="auto">
            <a:xfrm flipV="1">
              <a:off x="6629400" y="3303588"/>
              <a:ext cx="914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00"/>
            </a:p>
          </p:txBody>
        </p:sp>
        <p:sp>
          <p:nvSpPr>
            <p:cNvPr id="46" name="Freeform 24"/>
            <p:cNvSpPr>
              <a:spLocks/>
            </p:cNvSpPr>
            <p:nvPr/>
          </p:nvSpPr>
          <p:spPr bwMode="auto">
            <a:xfrm>
              <a:off x="2667000" y="2249488"/>
              <a:ext cx="1917700" cy="977900"/>
            </a:xfrm>
            <a:custGeom>
              <a:avLst/>
              <a:gdLst>
                <a:gd name="T0" fmla="*/ 1905000 w 1208"/>
                <a:gd name="T1" fmla="*/ 139700 h 616"/>
                <a:gd name="T2" fmla="*/ 1752600 w 1208"/>
                <a:gd name="T3" fmla="*/ 139700 h 616"/>
                <a:gd name="T4" fmla="*/ 914400 w 1208"/>
                <a:gd name="T5" fmla="*/ 139700 h 616"/>
                <a:gd name="T6" fmla="*/ 0 w 1208"/>
                <a:gd name="T7" fmla="*/ 97790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08" h="616">
                  <a:moveTo>
                    <a:pt x="1200" y="88"/>
                  </a:moveTo>
                  <a:cubicBezTo>
                    <a:pt x="1204" y="88"/>
                    <a:pt x="1208" y="88"/>
                    <a:pt x="1104" y="88"/>
                  </a:cubicBezTo>
                  <a:cubicBezTo>
                    <a:pt x="1000" y="88"/>
                    <a:pt x="760" y="0"/>
                    <a:pt x="576" y="88"/>
                  </a:cubicBezTo>
                  <a:cubicBezTo>
                    <a:pt x="392" y="176"/>
                    <a:pt x="196" y="396"/>
                    <a:pt x="0" y="616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00"/>
            </a:p>
          </p:txBody>
        </p:sp>
        <p:sp>
          <p:nvSpPr>
            <p:cNvPr id="47" name="Freeform 25"/>
            <p:cNvSpPr>
              <a:spLocks/>
            </p:cNvSpPr>
            <p:nvPr/>
          </p:nvSpPr>
          <p:spPr bwMode="auto">
            <a:xfrm flipV="1">
              <a:off x="2667000" y="3697288"/>
              <a:ext cx="2133600" cy="673100"/>
            </a:xfrm>
            <a:custGeom>
              <a:avLst/>
              <a:gdLst>
                <a:gd name="T0" fmla="*/ 2119470 w 1208"/>
                <a:gd name="T1" fmla="*/ 96157 h 616"/>
                <a:gd name="T2" fmla="*/ 1949913 w 1208"/>
                <a:gd name="T3" fmla="*/ 96157 h 616"/>
                <a:gd name="T4" fmla="*/ 1017346 w 1208"/>
                <a:gd name="T5" fmla="*/ 96157 h 616"/>
                <a:gd name="T6" fmla="*/ 0 w 1208"/>
                <a:gd name="T7" fmla="*/ 67310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08" h="616">
                  <a:moveTo>
                    <a:pt x="1200" y="88"/>
                  </a:moveTo>
                  <a:cubicBezTo>
                    <a:pt x="1204" y="88"/>
                    <a:pt x="1208" y="88"/>
                    <a:pt x="1104" y="88"/>
                  </a:cubicBezTo>
                  <a:cubicBezTo>
                    <a:pt x="1000" y="88"/>
                    <a:pt x="760" y="0"/>
                    <a:pt x="576" y="88"/>
                  </a:cubicBezTo>
                  <a:cubicBezTo>
                    <a:pt x="392" y="176"/>
                    <a:pt x="196" y="396"/>
                    <a:pt x="0" y="616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00"/>
            </a:p>
          </p:txBody>
        </p:sp>
        <p:sp>
          <p:nvSpPr>
            <p:cNvPr id="48" name="Text Box 26"/>
            <p:cNvSpPr txBox="1">
              <a:spLocks noChangeArrowheads="1"/>
            </p:cNvSpPr>
            <p:nvPr/>
          </p:nvSpPr>
          <p:spPr bwMode="auto">
            <a:xfrm>
              <a:off x="2514601" y="1905000"/>
              <a:ext cx="2286000" cy="516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000" b="1">
                  <a:ea typeface="굴림" charset="-127"/>
                </a:rPr>
                <a:t>Higher local pref</a:t>
              </a:r>
            </a:p>
          </p:txBody>
        </p:sp>
        <p:sp>
          <p:nvSpPr>
            <p:cNvPr id="49" name="Text Box 27"/>
            <p:cNvSpPr txBox="1">
              <a:spLocks noChangeArrowheads="1"/>
            </p:cNvSpPr>
            <p:nvPr/>
          </p:nvSpPr>
          <p:spPr bwMode="auto">
            <a:xfrm>
              <a:off x="2666997" y="4357688"/>
              <a:ext cx="2886742" cy="562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000" b="1" dirty="0">
                  <a:ea typeface="굴림" charset="-127"/>
                </a:rPr>
                <a:t>Lower local </a:t>
              </a:r>
              <a:r>
                <a:rPr lang="en-US" altLang="ko-KR" sz="1000" b="1" dirty="0" err="1">
                  <a:ea typeface="굴림" charset="-127"/>
                </a:rPr>
                <a:t>pref</a:t>
              </a:r>
              <a:endParaRPr lang="en-US" altLang="ko-KR" sz="1000" b="1" dirty="0">
                <a:ea typeface="굴림" charset="-127"/>
              </a:endParaRPr>
            </a:p>
          </p:txBody>
        </p:sp>
        <p:sp>
          <p:nvSpPr>
            <p:cNvPr id="50" name="Text Box 29"/>
            <p:cNvSpPr txBox="1">
              <a:spLocks noChangeArrowheads="1"/>
            </p:cNvSpPr>
            <p:nvPr/>
          </p:nvSpPr>
          <p:spPr bwMode="auto">
            <a:xfrm>
              <a:off x="7451725" y="2909887"/>
              <a:ext cx="1403704" cy="516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ko-KR" sz="1000" b="1" dirty="0">
                  <a:ea typeface="굴림" charset="-127"/>
                </a:rPr>
                <a:t>Destination</a:t>
              </a:r>
            </a:p>
          </p:txBody>
        </p:sp>
        <p:sp>
          <p:nvSpPr>
            <p:cNvPr id="51" name="Freeform 31"/>
            <p:cNvSpPr>
              <a:spLocks/>
            </p:cNvSpPr>
            <p:nvPr/>
          </p:nvSpPr>
          <p:spPr bwMode="auto">
            <a:xfrm>
              <a:off x="6477000" y="2108200"/>
              <a:ext cx="1295400" cy="635000"/>
            </a:xfrm>
            <a:custGeom>
              <a:avLst/>
              <a:gdLst>
                <a:gd name="T0" fmla="*/ 1295400 w 816"/>
                <a:gd name="T1" fmla="*/ 635000 h 400"/>
                <a:gd name="T2" fmla="*/ 838200 w 816"/>
                <a:gd name="T3" fmla="*/ 101600 h 400"/>
                <a:gd name="T4" fmla="*/ 0 w 816"/>
                <a:gd name="T5" fmla="*/ 25400 h 4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6" h="400">
                  <a:moveTo>
                    <a:pt x="816" y="400"/>
                  </a:moveTo>
                  <a:cubicBezTo>
                    <a:pt x="740" y="264"/>
                    <a:pt x="664" y="128"/>
                    <a:pt x="528" y="64"/>
                  </a:cubicBezTo>
                  <a:cubicBezTo>
                    <a:pt x="392" y="0"/>
                    <a:pt x="196" y="8"/>
                    <a:pt x="0" y="16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00"/>
            </a:p>
          </p:txBody>
        </p:sp>
        <p:sp>
          <p:nvSpPr>
            <p:cNvPr id="52" name="Freeform 32"/>
            <p:cNvSpPr>
              <a:spLocks/>
            </p:cNvSpPr>
            <p:nvPr/>
          </p:nvSpPr>
          <p:spPr bwMode="auto">
            <a:xfrm flipV="1">
              <a:off x="6781800" y="3505200"/>
              <a:ext cx="1295400" cy="635000"/>
            </a:xfrm>
            <a:custGeom>
              <a:avLst/>
              <a:gdLst>
                <a:gd name="T0" fmla="*/ 1295400 w 816"/>
                <a:gd name="T1" fmla="*/ 635000 h 400"/>
                <a:gd name="T2" fmla="*/ 838200 w 816"/>
                <a:gd name="T3" fmla="*/ 101600 h 400"/>
                <a:gd name="T4" fmla="*/ 0 w 816"/>
                <a:gd name="T5" fmla="*/ 25400 h 4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6" h="400">
                  <a:moveTo>
                    <a:pt x="816" y="400"/>
                  </a:moveTo>
                  <a:cubicBezTo>
                    <a:pt x="740" y="264"/>
                    <a:pt x="664" y="128"/>
                    <a:pt x="528" y="64"/>
                  </a:cubicBezTo>
                  <a:cubicBezTo>
                    <a:pt x="392" y="0"/>
                    <a:pt x="196" y="8"/>
                    <a:pt x="0" y="16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0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860032" y="2225914"/>
            <a:ext cx="3885983" cy="1707142"/>
            <a:chOff x="630238" y="1371600"/>
            <a:chExt cx="7425913" cy="3294320"/>
          </a:xfrm>
        </p:grpSpPr>
        <p:grpSp>
          <p:nvGrpSpPr>
            <p:cNvPr id="62" name="Group 4"/>
            <p:cNvGrpSpPr>
              <a:grpSpLocks/>
            </p:cNvGrpSpPr>
            <p:nvPr/>
          </p:nvGrpSpPr>
          <p:grpSpPr bwMode="auto">
            <a:xfrm>
              <a:off x="2722563" y="3843338"/>
              <a:ext cx="3836987" cy="804862"/>
              <a:chOff x="2029" y="3190"/>
              <a:chExt cx="2484" cy="969"/>
            </a:xfrm>
          </p:grpSpPr>
          <p:sp>
            <p:nvSpPr>
              <p:cNvPr id="128" name="Freeform 5"/>
              <p:cNvSpPr>
                <a:spLocks noChangeArrowheads="1"/>
              </p:cNvSpPr>
              <p:nvPr/>
            </p:nvSpPr>
            <p:spPr bwMode="auto">
              <a:xfrm>
                <a:off x="2029" y="3190"/>
                <a:ext cx="2485" cy="970"/>
              </a:xfrm>
              <a:custGeom>
                <a:avLst/>
                <a:gdLst>
                  <a:gd name="T0" fmla="*/ 147 w 10956"/>
                  <a:gd name="T1" fmla="*/ 334 h 4276"/>
                  <a:gd name="T2" fmla="*/ 66 w 10956"/>
                  <a:gd name="T3" fmla="*/ 365 h 4276"/>
                  <a:gd name="T4" fmla="*/ 14 w 10956"/>
                  <a:gd name="T5" fmla="*/ 411 h 4276"/>
                  <a:gd name="T6" fmla="*/ 1 w 10956"/>
                  <a:gd name="T7" fmla="*/ 463 h 4276"/>
                  <a:gd name="T8" fmla="*/ 26 w 10956"/>
                  <a:gd name="T9" fmla="*/ 515 h 4276"/>
                  <a:gd name="T10" fmla="*/ 88 w 10956"/>
                  <a:gd name="T11" fmla="*/ 556 h 4276"/>
                  <a:gd name="T12" fmla="*/ 140 w 10956"/>
                  <a:gd name="T13" fmla="*/ 559 h 4276"/>
                  <a:gd name="T14" fmla="*/ 80 w 10956"/>
                  <a:gd name="T15" fmla="*/ 602 h 4276"/>
                  <a:gd name="T16" fmla="*/ 55 w 10956"/>
                  <a:gd name="T17" fmla="*/ 653 h 4276"/>
                  <a:gd name="T18" fmla="*/ 70 w 10956"/>
                  <a:gd name="T19" fmla="*/ 705 h 4276"/>
                  <a:gd name="T20" fmla="*/ 122 w 10956"/>
                  <a:gd name="T21" fmla="*/ 750 h 4276"/>
                  <a:gd name="T22" fmla="*/ 204 w 10956"/>
                  <a:gd name="T23" fmla="*/ 781 h 4276"/>
                  <a:gd name="T24" fmla="*/ 301 w 10956"/>
                  <a:gd name="T25" fmla="*/ 792 h 4276"/>
                  <a:gd name="T26" fmla="*/ 453 w 10956"/>
                  <a:gd name="T27" fmla="*/ 864 h 4276"/>
                  <a:gd name="T28" fmla="*/ 622 w 10956"/>
                  <a:gd name="T29" fmla="*/ 906 h 4276"/>
                  <a:gd name="T30" fmla="*/ 808 w 10956"/>
                  <a:gd name="T31" fmla="*/ 906 h 4276"/>
                  <a:gd name="T32" fmla="*/ 1027 w 10956"/>
                  <a:gd name="T33" fmla="*/ 924 h 4276"/>
                  <a:gd name="T34" fmla="*/ 1168 w 10956"/>
                  <a:gd name="T35" fmla="*/ 963 h 4276"/>
                  <a:gd name="T36" fmla="*/ 1327 w 10956"/>
                  <a:gd name="T37" fmla="*/ 967 h 4276"/>
                  <a:gd name="T38" fmla="*/ 1476 w 10956"/>
                  <a:gd name="T39" fmla="*/ 938 h 4276"/>
                  <a:gd name="T40" fmla="*/ 1591 w 10956"/>
                  <a:gd name="T41" fmla="*/ 879 h 4276"/>
                  <a:gd name="T42" fmla="*/ 1727 w 10956"/>
                  <a:gd name="T43" fmla="*/ 844 h 4276"/>
                  <a:gd name="T44" fmla="*/ 1861 w 10956"/>
                  <a:gd name="T45" fmla="*/ 849 h 4276"/>
                  <a:gd name="T46" fmla="*/ 1989 w 10956"/>
                  <a:gd name="T47" fmla="*/ 825 h 4276"/>
                  <a:gd name="T48" fmla="*/ 2088 w 10956"/>
                  <a:gd name="T49" fmla="*/ 777 h 4276"/>
                  <a:gd name="T50" fmla="*/ 2143 w 10956"/>
                  <a:gd name="T51" fmla="*/ 712 h 4276"/>
                  <a:gd name="T52" fmla="*/ 2194 w 10956"/>
                  <a:gd name="T53" fmla="*/ 670 h 4276"/>
                  <a:gd name="T54" fmla="*/ 2334 w 10956"/>
                  <a:gd name="T55" fmla="*/ 633 h 4276"/>
                  <a:gd name="T56" fmla="*/ 2436 w 10956"/>
                  <a:gd name="T57" fmla="*/ 570 h 4276"/>
                  <a:gd name="T58" fmla="*/ 2483 w 10956"/>
                  <a:gd name="T59" fmla="*/ 491 h 4276"/>
                  <a:gd name="T60" fmla="*/ 2467 w 10956"/>
                  <a:gd name="T61" fmla="*/ 409 h 4276"/>
                  <a:gd name="T62" fmla="*/ 2391 w 10956"/>
                  <a:gd name="T63" fmla="*/ 336 h 4276"/>
                  <a:gd name="T64" fmla="*/ 2417 w 10956"/>
                  <a:gd name="T65" fmla="*/ 323 h 4276"/>
                  <a:gd name="T66" fmla="*/ 2425 w 10956"/>
                  <a:gd name="T67" fmla="*/ 257 h 4276"/>
                  <a:gd name="T68" fmla="*/ 2382 w 10956"/>
                  <a:gd name="T69" fmla="*/ 194 h 4276"/>
                  <a:gd name="T70" fmla="*/ 2297 w 10956"/>
                  <a:gd name="T71" fmla="*/ 146 h 4276"/>
                  <a:gd name="T72" fmla="*/ 2182 w 10956"/>
                  <a:gd name="T73" fmla="*/ 119 h 4276"/>
                  <a:gd name="T74" fmla="*/ 2159 w 10956"/>
                  <a:gd name="T75" fmla="*/ 65 h 4276"/>
                  <a:gd name="T76" fmla="*/ 2077 w 10956"/>
                  <a:gd name="T77" fmla="*/ 23 h 4276"/>
                  <a:gd name="T78" fmla="*/ 1971 w 10956"/>
                  <a:gd name="T79" fmla="*/ 2 h 4276"/>
                  <a:gd name="T80" fmla="*/ 1858 w 10956"/>
                  <a:gd name="T81" fmla="*/ 5 h 4276"/>
                  <a:gd name="T82" fmla="*/ 1756 w 10956"/>
                  <a:gd name="T83" fmla="*/ 32 h 4276"/>
                  <a:gd name="T84" fmla="*/ 1627 w 10956"/>
                  <a:gd name="T85" fmla="*/ 14 h 4276"/>
                  <a:gd name="T86" fmla="*/ 1528 w 10956"/>
                  <a:gd name="T87" fmla="*/ 0 h 4276"/>
                  <a:gd name="T88" fmla="*/ 1428 w 10956"/>
                  <a:gd name="T89" fmla="*/ 9 h 4276"/>
                  <a:gd name="T90" fmla="*/ 1341 w 10956"/>
                  <a:gd name="T91" fmla="*/ 37 h 4276"/>
                  <a:gd name="T92" fmla="*/ 1216 w 10956"/>
                  <a:gd name="T93" fmla="*/ 47 h 4276"/>
                  <a:gd name="T94" fmla="*/ 1097 w 10956"/>
                  <a:gd name="T95" fmla="*/ 30 h 4276"/>
                  <a:gd name="T96" fmla="*/ 975 w 10956"/>
                  <a:gd name="T97" fmla="*/ 38 h 4276"/>
                  <a:gd name="T98" fmla="*/ 869 w 10956"/>
                  <a:gd name="T99" fmla="*/ 72 h 4276"/>
                  <a:gd name="T100" fmla="*/ 707 w 10956"/>
                  <a:gd name="T101" fmla="*/ 95 h 4276"/>
                  <a:gd name="T102" fmla="*/ 552 w 10956"/>
                  <a:gd name="T103" fmla="*/ 91 h 4276"/>
                  <a:gd name="T104" fmla="*/ 406 w 10956"/>
                  <a:gd name="T105" fmla="*/ 119 h 4276"/>
                  <a:gd name="T106" fmla="*/ 292 w 10956"/>
                  <a:gd name="T107" fmla="*/ 175 h 4276"/>
                  <a:gd name="T108" fmla="*/ 229 w 10956"/>
                  <a:gd name="T109" fmla="*/ 250 h 4276"/>
                  <a:gd name="T110" fmla="*/ 227 w 10956"/>
                  <a:gd name="T111" fmla="*/ 332 h 427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0956" h="4276">
                    <a:moveTo>
                      <a:pt x="1019" y="1419"/>
                    </a:moveTo>
                    <a:lnTo>
                      <a:pt x="964" y="1423"/>
                    </a:lnTo>
                    <a:lnTo>
                      <a:pt x="910" y="1427"/>
                    </a:lnTo>
                    <a:lnTo>
                      <a:pt x="855" y="1434"/>
                    </a:lnTo>
                    <a:lnTo>
                      <a:pt x="801" y="1440"/>
                    </a:lnTo>
                    <a:lnTo>
                      <a:pt x="748" y="1450"/>
                    </a:lnTo>
                    <a:lnTo>
                      <a:pt x="696" y="1460"/>
                    </a:lnTo>
                    <a:lnTo>
                      <a:pt x="646" y="1471"/>
                    </a:lnTo>
                    <a:lnTo>
                      <a:pt x="595" y="1484"/>
                    </a:lnTo>
                    <a:lnTo>
                      <a:pt x="547" y="1498"/>
                    </a:lnTo>
                    <a:lnTo>
                      <a:pt x="500" y="1514"/>
                    </a:lnTo>
                    <a:lnTo>
                      <a:pt x="455" y="1530"/>
                    </a:lnTo>
                    <a:lnTo>
                      <a:pt x="411" y="1548"/>
                    </a:lnTo>
                    <a:lnTo>
                      <a:pt x="368" y="1567"/>
                    </a:lnTo>
                    <a:lnTo>
                      <a:pt x="328" y="1587"/>
                    </a:lnTo>
                    <a:lnTo>
                      <a:pt x="289" y="1609"/>
                    </a:lnTo>
                    <a:lnTo>
                      <a:pt x="255" y="1631"/>
                    </a:lnTo>
                    <a:lnTo>
                      <a:pt x="219" y="1654"/>
                    </a:lnTo>
                    <a:lnTo>
                      <a:pt x="188" y="1678"/>
                    </a:lnTo>
                    <a:lnTo>
                      <a:pt x="157" y="1703"/>
                    </a:lnTo>
                    <a:lnTo>
                      <a:pt x="131" y="1729"/>
                    </a:lnTo>
                    <a:lnTo>
                      <a:pt x="105" y="1755"/>
                    </a:lnTo>
                    <a:lnTo>
                      <a:pt x="83" y="1782"/>
                    </a:lnTo>
                    <a:lnTo>
                      <a:pt x="63" y="1810"/>
                    </a:lnTo>
                    <a:lnTo>
                      <a:pt x="45" y="1838"/>
                    </a:lnTo>
                    <a:lnTo>
                      <a:pt x="32" y="1866"/>
                    </a:lnTo>
                    <a:lnTo>
                      <a:pt x="19" y="1895"/>
                    </a:lnTo>
                    <a:lnTo>
                      <a:pt x="11" y="1924"/>
                    </a:lnTo>
                    <a:lnTo>
                      <a:pt x="5" y="1954"/>
                    </a:lnTo>
                    <a:lnTo>
                      <a:pt x="1" y="1983"/>
                    </a:lnTo>
                    <a:lnTo>
                      <a:pt x="0" y="2012"/>
                    </a:lnTo>
                    <a:lnTo>
                      <a:pt x="3" y="2042"/>
                    </a:lnTo>
                    <a:lnTo>
                      <a:pt x="7" y="2071"/>
                    </a:lnTo>
                    <a:lnTo>
                      <a:pt x="15" y="2101"/>
                    </a:lnTo>
                    <a:lnTo>
                      <a:pt x="24" y="2130"/>
                    </a:lnTo>
                    <a:lnTo>
                      <a:pt x="39" y="2159"/>
                    </a:lnTo>
                    <a:lnTo>
                      <a:pt x="53" y="2186"/>
                    </a:lnTo>
                    <a:lnTo>
                      <a:pt x="71" y="2214"/>
                    </a:lnTo>
                    <a:lnTo>
                      <a:pt x="93" y="2242"/>
                    </a:lnTo>
                    <a:lnTo>
                      <a:pt x="116" y="2269"/>
                    </a:lnTo>
                    <a:lnTo>
                      <a:pt x="142" y="2295"/>
                    </a:lnTo>
                    <a:lnTo>
                      <a:pt x="170" y="2321"/>
                    </a:lnTo>
                    <a:lnTo>
                      <a:pt x="201" y="2345"/>
                    </a:lnTo>
                    <a:lnTo>
                      <a:pt x="234" y="2369"/>
                    </a:lnTo>
                    <a:lnTo>
                      <a:pt x="269" y="2391"/>
                    </a:lnTo>
                    <a:lnTo>
                      <a:pt x="307" y="2413"/>
                    </a:lnTo>
                    <a:lnTo>
                      <a:pt x="347" y="2433"/>
                    </a:lnTo>
                    <a:lnTo>
                      <a:pt x="387" y="2453"/>
                    </a:lnTo>
                    <a:lnTo>
                      <a:pt x="430" y="2472"/>
                    </a:lnTo>
                    <a:lnTo>
                      <a:pt x="475" y="2490"/>
                    </a:lnTo>
                    <a:lnTo>
                      <a:pt x="521" y="2505"/>
                    </a:lnTo>
                    <a:lnTo>
                      <a:pt x="569" y="2520"/>
                    </a:lnTo>
                    <a:lnTo>
                      <a:pt x="619" y="2534"/>
                    </a:lnTo>
                    <a:lnTo>
                      <a:pt x="668" y="2547"/>
                    </a:lnTo>
                    <a:lnTo>
                      <a:pt x="661" y="2448"/>
                    </a:lnTo>
                    <a:lnTo>
                      <a:pt x="619" y="2466"/>
                    </a:lnTo>
                    <a:lnTo>
                      <a:pt x="578" y="2486"/>
                    </a:lnTo>
                    <a:lnTo>
                      <a:pt x="539" y="2507"/>
                    </a:lnTo>
                    <a:lnTo>
                      <a:pt x="501" y="2530"/>
                    </a:lnTo>
                    <a:lnTo>
                      <a:pt x="467" y="2552"/>
                    </a:lnTo>
                    <a:lnTo>
                      <a:pt x="435" y="2576"/>
                    </a:lnTo>
                    <a:lnTo>
                      <a:pt x="404" y="2601"/>
                    </a:lnTo>
                    <a:lnTo>
                      <a:pt x="377" y="2626"/>
                    </a:lnTo>
                    <a:lnTo>
                      <a:pt x="352" y="2652"/>
                    </a:lnTo>
                    <a:lnTo>
                      <a:pt x="328" y="2680"/>
                    </a:lnTo>
                    <a:lnTo>
                      <a:pt x="308" y="2706"/>
                    </a:lnTo>
                    <a:lnTo>
                      <a:pt x="289" y="2734"/>
                    </a:lnTo>
                    <a:lnTo>
                      <a:pt x="275" y="2762"/>
                    </a:lnTo>
                    <a:lnTo>
                      <a:pt x="263" y="2790"/>
                    </a:lnTo>
                    <a:lnTo>
                      <a:pt x="253" y="2820"/>
                    </a:lnTo>
                    <a:lnTo>
                      <a:pt x="245" y="2849"/>
                    </a:lnTo>
                    <a:lnTo>
                      <a:pt x="242" y="2878"/>
                    </a:lnTo>
                    <a:lnTo>
                      <a:pt x="241" y="2907"/>
                    </a:lnTo>
                    <a:lnTo>
                      <a:pt x="242" y="2936"/>
                    </a:lnTo>
                    <a:lnTo>
                      <a:pt x="246" y="2965"/>
                    </a:lnTo>
                    <a:lnTo>
                      <a:pt x="253" y="2996"/>
                    </a:lnTo>
                    <a:lnTo>
                      <a:pt x="263" y="3023"/>
                    </a:lnTo>
                    <a:lnTo>
                      <a:pt x="275" y="3052"/>
                    </a:lnTo>
                    <a:lnTo>
                      <a:pt x="289" y="3081"/>
                    </a:lnTo>
                    <a:lnTo>
                      <a:pt x="308" y="3109"/>
                    </a:lnTo>
                    <a:lnTo>
                      <a:pt x="328" y="3136"/>
                    </a:lnTo>
                    <a:lnTo>
                      <a:pt x="352" y="3163"/>
                    </a:lnTo>
                    <a:lnTo>
                      <a:pt x="377" y="3189"/>
                    </a:lnTo>
                    <a:lnTo>
                      <a:pt x="404" y="3215"/>
                    </a:lnTo>
                    <a:lnTo>
                      <a:pt x="435" y="3240"/>
                    </a:lnTo>
                    <a:lnTo>
                      <a:pt x="468" y="3262"/>
                    </a:lnTo>
                    <a:lnTo>
                      <a:pt x="504" y="3285"/>
                    </a:lnTo>
                    <a:lnTo>
                      <a:pt x="540" y="3307"/>
                    </a:lnTo>
                    <a:lnTo>
                      <a:pt x="578" y="3328"/>
                    </a:lnTo>
                    <a:lnTo>
                      <a:pt x="620" y="3348"/>
                    </a:lnTo>
                    <a:lnTo>
                      <a:pt x="661" y="3367"/>
                    </a:lnTo>
                    <a:lnTo>
                      <a:pt x="705" y="3385"/>
                    </a:lnTo>
                    <a:lnTo>
                      <a:pt x="752" y="3401"/>
                    </a:lnTo>
                    <a:lnTo>
                      <a:pt x="800" y="3417"/>
                    </a:lnTo>
                    <a:lnTo>
                      <a:pt x="849" y="3430"/>
                    </a:lnTo>
                    <a:lnTo>
                      <a:pt x="900" y="3443"/>
                    </a:lnTo>
                    <a:lnTo>
                      <a:pt x="951" y="3454"/>
                    </a:lnTo>
                    <a:lnTo>
                      <a:pt x="1003" y="3464"/>
                    </a:lnTo>
                    <a:lnTo>
                      <a:pt x="1056" y="3472"/>
                    </a:lnTo>
                    <a:lnTo>
                      <a:pt x="1111" y="3478"/>
                    </a:lnTo>
                    <a:lnTo>
                      <a:pt x="1164" y="3484"/>
                    </a:lnTo>
                    <a:lnTo>
                      <a:pt x="1219" y="3488"/>
                    </a:lnTo>
                    <a:lnTo>
                      <a:pt x="1275" y="3492"/>
                    </a:lnTo>
                    <a:lnTo>
                      <a:pt x="1329" y="3492"/>
                    </a:lnTo>
                    <a:lnTo>
                      <a:pt x="1385" y="3492"/>
                    </a:lnTo>
                    <a:lnTo>
                      <a:pt x="1440" y="3491"/>
                    </a:lnTo>
                    <a:lnTo>
                      <a:pt x="1626" y="3618"/>
                    </a:lnTo>
                    <a:lnTo>
                      <a:pt x="1692" y="3660"/>
                    </a:lnTo>
                    <a:lnTo>
                      <a:pt x="1762" y="3701"/>
                    </a:lnTo>
                    <a:lnTo>
                      <a:pt x="1836" y="3739"/>
                    </a:lnTo>
                    <a:lnTo>
                      <a:pt x="1914" y="3776"/>
                    </a:lnTo>
                    <a:lnTo>
                      <a:pt x="1996" y="3810"/>
                    </a:lnTo>
                    <a:lnTo>
                      <a:pt x="2079" y="3841"/>
                    </a:lnTo>
                    <a:lnTo>
                      <a:pt x="2167" y="3870"/>
                    </a:lnTo>
                    <a:lnTo>
                      <a:pt x="2257" y="3898"/>
                    </a:lnTo>
                    <a:lnTo>
                      <a:pt x="2350" y="3921"/>
                    </a:lnTo>
                    <a:lnTo>
                      <a:pt x="2444" y="3945"/>
                    </a:lnTo>
                    <a:lnTo>
                      <a:pt x="2543" y="3962"/>
                    </a:lnTo>
                    <a:lnTo>
                      <a:pt x="2641" y="3979"/>
                    </a:lnTo>
                    <a:lnTo>
                      <a:pt x="2742" y="3993"/>
                    </a:lnTo>
                    <a:lnTo>
                      <a:pt x="2843" y="4003"/>
                    </a:lnTo>
                    <a:lnTo>
                      <a:pt x="2945" y="4011"/>
                    </a:lnTo>
                    <a:lnTo>
                      <a:pt x="3049" y="4016"/>
                    </a:lnTo>
                    <a:lnTo>
                      <a:pt x="3152" y="4018"/>
                    </a:lnTo>
                    <a:lnTo>
                      <a:pt x="3256" y="4016"/>
                    </a:lnTo>
                    <a:lnTo>
                      <a:pt x="3357" y="4012"/>
                    </a:lnTo>
                    <a:lnTo>
                      <a:pt x="3462" y="4006"/>
                    </a:lnTo>
                    <a:lnTo>
                      <a:pt x="3563" y="3996"/>
                    </a:lnTo>
                    <a:lnTo>
                      <a:pt x="3663" y="3983"/>
                    </a:lnTo>
                    <a:lnTo>
                      <a:pt x="3763" y="3968"/>
                    </a:lnTo>
                    <a:lnTo>
                      <a:pt x="3861" y="3950"/>
                    </a:lnTo>
                    <a:lnTo>
                      <a:pt x="3958" y="3929"/>
                    </a:lnTo>
                    <a:lnTo>
                      <a:pt x="4333" y="3978"/>
                    </a:lnTo>
                    <a:lnTo>
                      <a:pt x="4394" y="4011"/>
                    </a:lnTo>
                    <a:lnTo>
                      <a:pt x="4458" y="4044"/>
                    </a:lnTo>
                    <a:lnTo>
                      <a:pt x="4526" y="4073"/>
                    </a:lnTo>
                    <a:lnTo>
                      <a:pt x="4595" y="4102"/>
                    </a:lnTo>
                    <a:lnTo>
                      <a:pt x="4668" y="4130"/>
                    </a:lnTo>
                    <a:lnTo>
                      <a:pt x="4744" y="4154"/>
                    </a:lnTo>
                    <a:lnTo>
                      <a:pt x="4820" y="4176"/>
                    </a:lnTo>
                    <a:lnTo>
                      <a:pt x="4901" y="4197"/>
                    </a:lnTo>
                    <a:lnTo>
                      <a:pt x="4982" y="4214"/>
                    </a:lnTo>
                    <a:lnTo>
                      <a:pt x="5065" y="4230"/>
                    </a:lnTo>
                    <a:lnTo>
                      <a:pt x="5149" y="4244"/>
                    </a:lnTo>
                    <a:lnTo>
                      <a:pt x="5235" y="4255"/>
                    </a:lnTo>
                    <a:lnTo>
                      <a:pt x="5323" y="4263"/>
                    </a:lnTo>
                    <a:lnTo>
                      <a:pt x="5409" y="4270"/>
                    </a:lnTo>
                    <a:lnTo>
                      <a:pt x="5499" y="4273"/>
                    </a:lnTo>
                    <a:lnTo>
                      <a:pt x="5588" y="4275"/>
                    </a:lnTo>
                    <a:lnTo>
                      <a:pt x="5675" y="4274"/>
                    </a:lnTo>
                    <a:lnTo>
                      <a:pt x="5763" y="4271"/>
                    </a:lnTo>
                    <a:lnTo>
                      <a:pt x="5851" y="4264"/>
                    </a:lnTo>
                    <a:lnTo>
                      <a:pt x="5938" y="4256"/>
                    </a:lnTo>
                    <a:lnTo>
                      <a:pt x="6024" y="4246"/>
                    </a:lnTo>
                    <a:lnTo>
                      <a:pt x="6108" y="4234"/>
                    </a:lnTo>
                    <a:lnTo>
                      <a:pt x="6191" y="4219"/>
                    </a:lnTo>
                    <a:lnTo>
                      <a:pt x="6273" y="4201"/>
                    </a:lnTo>
                    <a:lnTo>
                      <a:pt x="6354" y="4181"/>
                    </a:lnTo>
                    <a:lnTo>
                      <a:pt x="6432" y="4159"/>
                    </a:lnTo>
                    <a:lnTo>
                      <a:pt x="6508" y="4135"/>
                    </a:lnTo>
                    <a:lnTo>
                      <a:pt x="6581" y="4110"/>
                    </a:lnTo>
                    <a:lnTo>
                      <a:pt x="6652" y="4082"/>
                    </a:lnTo>
                    <a:lnTo>
                      <a:pt x="6720" y="4052"/>
                    </a:lnTo>
                    <a:lnTo>
                      <a:pt x="6784" y="4020"/>
                    </a:lnTo>
                    <a:lnTo>
                      <a:pt x="6846" y="3986"/>
                    </a:lnTo>
                    <a:lnTo>
                      <a:pt x="6906" y="3952"/>
                    </a:lnTo>
                    <a:lnTo>
                      <a:pt x="6962" y="3915"/>
                    </a:lnTo>
                    <a:lnTo>
                      <a:pt x="7013" y="3877"/>
                    </a:lnTo>
                    <a:lnTo>
                      <a:pt x="7059" y="3837"/>
                    </a:lnTo>
                    <a:lnTo>
                      <a:pt x="7104" y="3797"/>
                    </a:lnTo>
                    <a:lnTo>
                      <a:pt x="7144" y="3754"/>
                    </a:lnTo>
                    <a:lnTo>
                      <a:pt x="7180" y="3711"/>
                    </a:lnTo>
                    <a:lnTo>
                      <a:pt x="7405" y="3678"/>
                    </a:lnTo>
                    <a:lnTo>
                      <a:pt x="7473" y="3694"/>
                    </a:lnTo>
                    <a:lnTo>
                      <a:pt x="7544" y="3707"/>
                    </a:lnTo>
                    <a:lnTo>
                      <a:pt x="7616" y="3719"/>
                    </a:lnTo>
                    <a:lnTo>
                      <a:pt x="7687" y="3728"/>
                    </a:lnTo>
                    <a:lnTo>
                      <a:pt x="7761" y="3736"/>
                    </a:lnTo>
                    <a:lnTo>
                      <a:pt x="7835" y="3743"/>
                    </a:lnTo>
                    <a:lnTo>
                      <a:pt x="7908" y="3747"/>
                    </a:lnTo>
                    <a:lnTo>
                      <a:pt x="7984" y="3749"/>
                    </a:lnTo>
                    <a:lnTo>
                      <a:pt x="8058" y="3749"/>
                    </a:lnTo>
                    <a:lnTo>
                      <a:pt x="8133" y="3746"/>
                    </a:lnTo>
                    <a:lnTo>
                      <a:pt x="8207" y="3743"/>
                    </a:lnTo>
                    <a:lnTo>
                      <a:pt x="8280" y="3735"/>
                    </a:lnTo>
                    <a:lnTo>
                      <a:pt x="8354" y="3728"/>
                    </a:lnTo>
                    <a:lnTo>
                      <a:pt x="8426" y="3718"/>
                    </a:lnTo>
                    <a:lnTo>
                      <a:pt x="8498" y="3706"/>
                    </a:lnTo>
                    <a:lnTo>
                      <a:pt x="8568" y="3692"/>
                    </a:lnTo>
                    <a:lnTo>
                      <a:pt x="8636" y="3676"/>
                    </a:lnTo>
                    <a:lnTo>
                      <a:pt x="8703" y="3658"/>
                    </a:lnTo>
                    <a:lnTo>
                      <a:pt x="8768" y="3639"/>
                    </a:lnTo>
                    <a:lnTo>
                      <a:pt x="8832" y="3618"/>
                    </a:lnTo>
                    <a:lnTo>
                      <a:pt x="8892" y="3594"/>
                    </a:lnTo>
                    <a:lnTo>
                      <a:pt x="8951" y="3570"/>
                    </a:lnTo>
                    <a:lnTo>
                      <a:pt x="9008" y="3545"/>
                    </a:lnTo>
                    <a:lnTo>
                      <a:pt x="9060" y="3517"/>
                    </a:lnTo>
                    <a:lnTo>
                      <a:pt x="9112" y="3488"/>
                    </a:lnTo>
                    <a:lnTo>
                      <a:pt x="9161" y="3458"/>
                    </a:lnTo>
                    <a:lnTo>
                      <a:pt x="9206" y="3426"/>
                    </a:lnTo>
                    <a:lnTo>
                      <a:pt x="9248" y="3393"/>
                    </a:lnTo>
                    <a:lnTo>
                      <a:pt x="9286" y="3360"/>
                    </a:lnTo>
                    <a:lnTo>
                      <a:pt x="9322" y="3324"/>
                    </a:lnTo>
                    <a:lnTo>
                      <a:pt x="9355" y="3288"/>
                    </a:lnTo>
                    <a:lnTo>
                      <a:pt x="9383" y="3252"/>
                    </a:lnTo>
                    <a:lnTo>
                      <a:pt x="9408" y="3215"/>
                    </a:lnTo>
                    <a:lnTo>
                      <a:pt x="9431" y="3177"/>
                    </a:lnTo>
                    <a:lnTo>
                      <a:pt x="9448" y="3138"/>
                    </a:lnTo>
                    <a:lnTo>
                      <a:pt x="9463" y="3100"/>
                    </a:lnTo>
                    <a:lnTo>
                      <a:pt x="9472" y="3060"/>
                    </a:lnTo>
                    <a:lnTo>
                      <a:pt x="9480" y="3021"/>
                    </a:lnTo>
                    <a:lnTo>
                      <a:pt x="9482" y="2981"/>
                    </a:lnTo>
                    <a:lnTo>
                      <a:pt x="9417" y="2980"/>
                    </a:lnTo>
                    <a:lnTo>
                      <a:pt x="9504" y="2974"/>
                    </a:lnTo>
                    <a:lnTo>
                      <a:pt x="9588" y="2965"/>
                    </a:lnTo>
                    <a:lnTo>
                      <a:pt x="9672" y="2955"/>
                    </a:lnTo>
                    <a:lnTo>
                      <a:pt x="9755" y="2942"/>
                    </a:lnTo>
                    <a:lnTo>
                      <a:pt x="9839" y="2927"/>
                    </a:lnTo>
                    <a:lnTo>
                      <a:pt x="9918" y="2910"/>
                    </a:lnTo>
                    <a:lnTo>
                      <a:pt x="9998" y="2891"/>
                    </a:lnTo>
                    <a:lnTo>
                      <a:pt x="10074" y="2869"/>
                    </a:lnTo>
                    <a:lnTo>
                      <a:pt x="10150" y="2846"/>
                    </a:lnTo>
                    <a:lnTo>
                      <a:pt x="10221" y="2820"/>
                    </a:lnTo>
                    <a:lnTo>
                      <a:pt x="10290" y="2792"/>
                    </a:lnTo>
                    <a:lnTo>
                      <a:pt x="10359" y="2765"/>
                    </a:lnTo>
                    <a:lnTo>
                      <a:pt x="10423" y="2732"/>
                    </a:lnTo>
                    <a:lnTo>
                      <a:pt x="10484" y="2699"/>
                    </a:lnTo>
                    <a:lnTo>
                      <a:pt x="10542" y="2665"/>
                    </a:lnTo>
                    <a:lnTo>
                      <a:pt x="10596" y="2630"/>
                    </a:lnTo>
                    <a:lnTo>
                      <a:pt x="10648" y="2593"/>
                    </a:lnTo>
                    <a:lnTo>
                      <a:pt x="10696" y="2555"/>
                    </a:lnTo>
                    <a:lnTo>
                      <a:pt x="10739" y="2514"/>
                    </a:lnTo>
                    <a:lnTo>
                      <a:pt x="10780" y="2473"/>
                    </a:lnTo>
                    <a:lnTo>
                      <a:pt x="10815" y="2432"/>
                    </a:lnTo>
                    <a:lnTo>
                      <a:pt x="10848" y="2390"/>
                    </a:lnTo>
                    <a:lnTo>
                      <a:pt x="10876" y="2346"/>
                    </a:lnTo>
                    <a:lnTo>
                      <a:pt x="10899" y="2301"/>
                    </a:lnTo>
                    <a:lnTo>
                      <a:pt x="10919" y="2256"/>
                    </a:lnTo>
                    <a:lnTo>
                      <a:pt x="10936" y="2211"/>
                    </a:lnTo>
                    <a:lnTo>
                      <a:pt x="10947" y="2165"/>
                    </a:lnTo>
                    <a:lnTo>
                      <a:pt x="10952" y="2119"/>
                    </a:lnTo>
                    <a:lnTo>
                      <a:pt x="10955" y="2073"/>
                    </a:lnTo>
                    <a:lnTo>
                      <a:pt x="10952" y="2028"/>
                    </a:lnTo>
                    <a:lnTo>
                      <a:pt x="10947" y="1981"/>
                    </a:lnTo>
                    <a:lnTo>
                      <a:pt x="10936" y="1935"/>
                    </a:lnTo>
                    <a:lnTo>
                      <a:pt x="10920" y="1890"/>
                    </a:lnTo>
                    <a:lnTo>
                      <a:pt x="10900" y="1844"/>
                    </a:lnTo>
                    <a:lnTo>
                      <a:pt x="10878" y="1801"/>
                    </a:lnTo>
                    <a:lnTo>
                      <a:pt x="10849" y="1757"/>
                    </a:lnTo>
                    <a:lnTo>
                      <a:pt x="10817" y="1714"/>
                    </a:lnTo>
                    <a:lnTo>
                      <a:pt x="10782" y="1672"/>
                    </a:lnTo>
                    <a:lnTo>
                      <a:pt x="10740" y="1632"/>
                    </a:lnTo>
                    <a:lnTo>
                      <a:pt x="10697" y="1591"/>
                    </a:lnTo>
                    <a:lnTo>
                      <a:pt x="10650" y="1552"/>
                    </a:lnTo>
                    <a:lnTo>
                      <a:pt x="10599" y="1516"/>
                    </a:lnTo>
                    <a:lnTo>
                      <a:pt x="10543" y="1480"/>
                    </a:lnTo>
                    <a:lnTo>
                      <a:pt x="10486" y="1446"/>
                    </a:lnTo>
                    <a:lnTo>
                      <a:pt x="10426" y="1413"/>
                    </a:lnTo>
                    <a:lnTo>
                      <a:pt x="10520" y="1595"/>
                    </a:lnTo>
                    <a:lnTo>
                      <a:pt x="10553" y="1563"/>
                    </a:lnTo>
                    <a:lnTo>
                      <a:pt x="10584" y="1530"/>
                    </a:lnTo>
                    <a:lnTo>
                      <a:pt x="10612" y="1496"/>
                    </a:lnTo>
                    <a:lnTo>
                      <a:pt x="10635" y="1461"/>
                    </a:lnTo>
                    <a:lnTo>
                      <a:pt x="10655" y="1426"/>
                    </a:lnTo>
                    <a:lnTo>
                      <a:pt x="10672" y="1390"/>
                    </a:lnTo>
                    <a:lnTo>
                      <a:pt x="10686" y="1353"/>
                    </a:lnTo>
                    <a:lnTo>
                      <a:pt x="10695" y="1316"/>
                    </a:lnTo>
                    <a:lnTo>
                      <a:pt x="10702" y="1281"/>
                    </a:lnTo>
                    <a:lnTo>
                      <a:pt x="10704" y="1244"/>
                    </a:lnTo>
                    <a:lnTo>
                      <a:pt x="10703" y="1206"/>
                    </a:lnTo>
                    <a:lnTo>
                      <a:pt x="10700" y="1169"/>
                    </a:lnTo>
                    <a:lnTo>
                      <a:pt x="10691" y="1133"/>
                    </a:lnTo>
                    <a:lnTo>
                      <a:pt x="10680" y="1096"/>
                    </a:lnTo>
                    <a:lnTo>
                      <a:pt x="10666" y="1059"/>
                    </a:lnTo>
                    <a:lnTo>
                      <a:pt x="10647" y="1024"/>
                    </a:lnTo>
                    <a:lnTo>
                      <a:pt x="10625" y="989"/>
                    </a:lnTo>
                    <a:lnTo>
                      <a:pt x="10601" y="953"/>
                    </a:lnTo>
                    <a:lnTo>
                      <a:pt x="10572" y="920"/>
                    </a:lnTo>
                    <a:lnTo>
                      <a:pt x="10539" y="887"/>
                    </a:lnTo>
                    <a:lnTo>
                      <a:pt x="10504" y="856"/>
                    </a:lnTo>
                    <a:lnTo>
                      <a:pt x="10467" y="824"/>
                    </a:lnTo>
                    <a:lnTo>
                      <a:pt x="10427" y="795"/>
                    </a:lnTo>
                    <a:lnTo>
                      <a:pt x="10382" y="766"/>
                    </a:lnTo>
                    <a:lnTo>
                      <a:pt x="10336" y="739"/>
                    </a:lnTo>
                    <a:lnTo>
                      <a:pt x="10287" y="712"/>
                    </a:lnTo>
                    <a:lnTo>
                      <a:pt x="10235" y="687"/>
                    </a:lnTo>
                    <a:lnTo>
                      <a:pt x="10182" y="663"/>
                    </a:lnTo>
                    <a:lnTo>
                      <a:pt x="10126" y="642"/>
                    </a:lnTo>
                    <a:lnTo>
                      <a:pt x="10067" y="621"/>
                    </a:lnTo>
                    <a:lnTo>
                      <a:pt x="10007" y="602"/>
                    </a:lnTo>
                    <a:lnTo>
                      <a:pt x="9946" y="585"/>
                    </a:lnTo>
                    <a:lnTo>
                      <a:pt x="9883" y="570"/>
                    </a:lnTo>
                    <a:lnTo>
                      <a:pt x="9819" y="556"/>
                    </a:lnTo>
                    <a:lnTo>
                      <a:pt x="9753" y="544"/>
                    </a:lnTo>
                    <a:lnTo>
                      <a:pt x="9686" y="535"/>
                    </a:lnTo>
                    <a:lnTo>
                      <a:pt x="9618" y="526"/>
                    </a:lnTo>
                    <a:lnTo>
                      <a:pt x="9696" y="498"/>
                    </a:lnTo>
                    <a:lnTo>
                      <a:pt x="9680" y="465"/>
                    </a:lnTo>
                    <a:lnTo>
                      <a:pt x="9660" y="434"/>
                    </a:lnTo>
                    <a:lnTo>
                      <a:pt x="9638" y="403"/>
                    </a:lnTo>
                    <a:lnTo>
                      <a:pt x="9612" y="372"/>
                    </a:lnTo>
                    <a:lnTo>
                      <a:pt x="9583" y="342"/>
                    </a:lnTo>
                    <a:lnTo>
                      <a:pt x="9554" y="314"/>
                    </a:lnTo>
                    <a:lnTo>
                      <a:pt x="9519" y="285"/>
                    </a:lnTo>
                    <a:lnTo>
                      <a:pt x="9481" y="259"/>
                    </a:lnTo>
                    <a:lnTo>
                      <a:pt x="9443" y="232"/>
                    </a:lnTo>
                    <a:lnTo>
                      <a:pt x="9402" y="207"/>
                    </a:lnTo>
                    <a:lnTo>
                      <a:pt x="9357" y="184"/>
                    </a:lnTo>
                    <a:lnTo>
                      <a:pt x="9310" y="161"/>
                    </a:lnTo>
                    <a:lnTo>
                      <a:pt x="9261" y="140"/>
                    </a:lnTo>
                    <a:lnTo>
                      <a:pt x="9211" y="120"/>
                    </a:lnTo>
                    <a:lnTo>
                      <a:pt x="9158" y="102"/>
                    </a:lnTo>
                    <a:lnTo>
                      <a:pt x="9105" y="83"/>
                    </a:lnTo>
                    <a:lnTo>
                      <a:pt x="9048" y="69"/>
                    </a:lnTo>
                    <a:lnTo>
                      <a:pt x="8992" y="54"/>
                    </a:lnTo>
                    <a:lnTo>
                      <a:pt x="8934" y="41"/>
                    </a:lnTo>
                    <a:lnTo>
                      <a:pt x="8874" y="30"/>
                    </a:lnTo>
                    <a:lnTo>
                      <a:pt x="8814" y="21"/>
                    </a:lnTo>
                    <a:lnTo>
                      <a:pt x="8753" y="13"/>
                    </a:lnTo>
                    <a:lnTo>
                      <a:pt x="8690" y="8"/>
                    </a:lnTo>
                    <a:lnTo>
                      <a:pt x="8628" y="4"/>
                    </a:lnTo>
                    <a:lnTo>
                      <a:pt x="8565" y="1"/>
                    </a:lnTo>
                    <a:lnTo>
                      <a:pt x="8503" y="0"/>
                    </a:lnTo>
                    <a:lnTo>
                      <a:pt x="8439" y="1"/>
                    </a:lnTo>
                    <a:lnTo>
                      <a:pt x="8377" y="4"/>
                    </a:lnTo>
                    <a:lnTo>
                      <a:pt x="8314" y="7"/>
                    </a:lnTo>
                    <a:lnTo>
                      <a:pt x="8252" y="13"/>
                    </a:lnTo>
                    <a:lnTo>
                      <a:pt x="8191" y="21"/>
                    </a:lnTo>
                    <a:lnTo>
                      <a:pt x="8131" y="30"/>
                    </a:lnTo>
                    <a:lnTo>
                      <a:pt x="8070" y="41"/>
                    </a:lnTo>
                    <a:lnTo>
                      <a:pt x="8012" y="54"/>
                    </a:lnTo>
                    <a:lnTo>
                      <a:pt x="7954" y="67"/>
                    </a:lnTo>
                    <a:lnTo>
                      <a:pt x="7899" y="83"/>
                    </a:lnTo>
                    <a:lnTo>
                      <a:pt x="7844" y="100"/>
                    </a:lnTo>
                    <a:lnTo>
                      <a:pt x="7793" y="119"/>
                    </a:lnTo>
                    <a:lnTo>
                      <a:pt x="7742" y="139"/>
                    </a:lnTo>
                    <a:lnTo>
                      <a:pt x="7692" y="160"/>
                    </a:lnTo>
                    <a:lnTo>
                      <a:pt x="7451" y="164"/>
                    </a:lnTo>
                    <a:lnTo>
                      <a:pt x="7408" y="145"/>
                    </a:lnTo>
                    <a:lnTo>
                      <a:pt x="7365" y="125"/>
                    </a:lnTo>
                    <a:lnTo>
                      <a:pt x="7319" y="107"/>
                    </a:lnTo>
                    <a:lnTo>
                      <a:pt x="7272" y="90"/>
                    </a:lnTo>
                    <a:lnTo>
                      <a:pt x="7223" y="75"/>
                    </a:lnTo>
                    <a:lnTo>
                      <a:pt x="7173" y="61"/>
                    </a:lnTo>
                    <a:lnTo>
                      <a:pt x="7123" y="49"/>
                    </a:lnTo>
                    <a:lnTo>
                      <a:pt x="7070" y="37"/>
                    </a:lnTo>
                    <a:lnTo>
                      <a:pt x="7016" y="28"/>
                    </a:lnTo>
                    <a:lnTo>
                      <a:pt x="6962" y="20"/>
                    </a:lnTo>
                    <a:lnTo>
                      <a:pt x="6906" y="12"/>
                    </a:lnTo>
                    <a:lnTo>
                      <a:pt x="6850" y="7"/>
                    </a:lnTo>
                    <a:lnTo>
                      <a:pt x="6795" y="3"/>
                    </a:lnTo>
                    <a:lnTo>
                      <a:pt x="6738" y="1"/>
                    </a:lnTo>
                    <a:lnTo>
                      <a:pt x="6682" y="0"/>
                    </a:lnTo>
                    <a:lnTo>
                      <a:pt x="6624" y="1"/>
                    </a:lnTo>
                    <a:lnTo>
                      <a:pt x="6568" y="3"/>
                    </a:lnTo>
                    <a:lnTo>
                      <a:pt x="6511" y="7"/>
                    </a:lnTo>
                    <a:lnTo>
                      <a:pt x="6456" y="13"/>
                    </a:lnTo>
                    <a:lnTo>
                      <a:pt x="6400" y="20"/>
                    </a:lnTo>
                    <a:lnTo>
                      <a:pt x="6347" y="28"/>
                    </a:lnTo>
                    <a:lnTo>
                      <a:pt x="6294" y="38"/>
                    </a:lnTo>
                    <a:lnTo>
                      <a:pt x="6240" y="49"/>
                    </a:lnTo>
                    <a:lnTo>
                      <a:pt x="6188" y="62"/>
                    </a:lnTo>
                    <a:lnTo>
                      <a:pt x="6139" y="75"/>
                    </a:lnTo>
                    <a:lnTo>
                      <a:pt x="6090" y="91"/>
                    </a:lnTo>
                    <a:lnTo>
                      <a:pt x="6043" y="108"/>
                    </a:lnTo>
                    <a:lnTo>
                      <a:pt x="5997" y="126"/>
                    </a:lnTo>
                    <a:lnTo>
                      <a:pt x="5955" y="145"/>
                    </a:lnTo>
                    <a:lnTo>
                      <a:pt x="5913" y="165"/>
                    </a:lnTo>
                    <a:lnTo>
                      <a:pt x="5874" y="188"/>
                    </a:lnTo>
                    <a:lnTo>
                      <a:pt x="5835" y="210"/>
                    </a:lnTo>
                    <a:lnTo>
                      <a:pt x="5801" y="234"/>
                    </a:lnTo>
                    <a:lnTo>
                      <a:pt x="5767" y="257"/>
                    </a:lnTo>
                    <a:lnTo>
                      <a:pt x="5540" y="264"/>
                    </a:lnTo>
                    <a:lnTo>
                      <a:pt x="5483" y="244"/>
                    </a:lnTo>
                    <a:lnTo>
                      <a:pt x="5423" y="224"/>
                    </a:lnTo>
                    <a:lnTo>
                      <a:pt x="5363" y="207"/>
                    </a:lnTo>
                    <a:lnTo>
                      <a:pt x="5301" y="191"/>
                    </a:lnTo>
                    <a:lnTo>
                      <a:pt x="5239" y="178"/>
                    </a:lnTo>
                    <a:lnTo>
                      <a:pt x="5173" y="164"/>
                    </a:lnTo>
                    <a:lnTo>
                      <a:pt x="5108" y="155"/>
                    </a:lnTo>
                    <a:lnTo>
                      <a:pt x="5041" y="145"/>
                    </a:lnTo>
                    <a:lnTo>
                      <a:pt x="4975" y="139"/>
                    </a:lnTo>
                    <a:lnTo>
                      <a:pt x="4907" y="133"/>
                    </a:lnTo>
                    <a:lnTo>
                      <a:pt x="4837" y="131"/>
                    </a:lnTo>
                    <a:lnTo>
                      <a:pt x="4770" y="128"/>
                    </a:lnTo>
                    <a:lnTo>
                      <a:pt x="4702" y="128"/>
                    </a:lnTo>
                    <a:lnTo>
                      <a:pt x="4634" y="131"/>
                    </a:lnTo>
                    <a:lnTo>
                      <a:pt x="4566" y="135"/>
                    </a:lnTo>
                    <a:lnTo>
                      <a:pt x="4498" y="140"/>
                    </a:lnTo>
                    <a:lnTo>
                      <a:pt x="4430" y="148"/>
                    </a:lnTo>
                    <a:lnTo>
                      <a:pt x="4364" y="157"/>
                    </a:lnTo>
                    <a:lnTo>
                      <a:pt x="4299" y="169"/>
                    </a:lnTo>
                    <a:lnTo>
                      <a:pt x="4235" y="181"/>
                    </a:lnTo>
                    <a:lnTo>
                      <a:pt x="4172" y="197"/>
                    </a:lnTo>
                    <a:lnTo>
                      <a:pt x="4111" y="213"/>
                    </a:lnTo>
                    <a:lnTo>
                      <a:pt x="4052" y="231"/>
                    </a:lnTo>
                    <a:lnTo>
                      <a:pt x="3993" y="249"/>
                    </a:lnTo>
                    <a:lnTo>
                      <a:pt x="3937" y="271"/>
                    </a:lnTo>
                    <a:lnTo>
                      <a:pt x="3884" y="293"/>
                    </a:lnTo>
                    <a:lnTo>
                      <a:pt x="3832" y="317"/>
                    </a:lnTo>
                    <a:lnTo>
                      <a:pt x="3783" y="342"/>
                    </a:lnTo>
                    <a:lnTo>
                      <a:pt x="3737" y="369"/>
                    </a:lnTo>
                    <a:lnTo>
                      <a:pt x="3692" y="397"/>
                    </a:lnTo>
                    <a:lnTo>
                      <a:pt x="3650" y="426"/>
                    </a:lnTo>
                    <a:lnTo>
                      <a:pt x="3359" y="464"/>
                    </a:lnTo>
                    <a:lnTo>
                      <a:pt x="3279" y="448"/>
                    </a:lnTo>
                    <a:lnTo>
                      <a:pt x="3198" y="432"/>
                    </a:lnTo>
                    <a:lnTo>
                      <a:pt x="3115" y="420"/>
                    </a:lnTo>
                    <a:lnTo>
                      <a:pt x="3031" y="409"/>
                    </a:lnTo>
                    <a:lnTo>
                      <a:pt x="2946" y="401"/>
                    </a:lnTo>
                    <a:lnTo>
                      <a:pt x="2861" y="395"/>
                    </a:lnTo>
                    <a:lnTo>
                      <a:pt x="2775" y="391"/>
                    </a:lnTo>
                    <a:lnTo>
                      <a:pt x="2691" y="390"/>
                    </a:lnTo>
                    <a:lnTo>
                      <a:pt x="2604" y="391"/>
                    </a:lnTo>
                    <a:lnTo>
                      <a:pt x="2518" y="395"/>
                    </a:lnTo>
                    <a:lnTo>
                      <a:pt x="2432" y="400"/>
                    </a:lnTo>
                    <a:lnTo>
                      <a:pt x="2347" y="407"/>
                    </a:lnTo>
                    <a:lnTo>
                      <a:pt x="2264" y="417"/>
                    </a:lnTo>
                    <a:lnTo>
                      <a:pt x="2181" y="430"/>
                    </a:lnTo>
                    <a:lnTo>
                      <a:pt x="2100" y="445"/>
                    </a:lnTo>
                    <a:lnTo>
                      <a:pt x="2020" y="461"/>
                    </a:lnTo>
                    <a:lnTo>
                      <a:pt x="1941" y="479"/>
                    </a:lnTo>
                    <a:lnTo>
                      <a:pt x="1864" y="500"/>
                    </a:lnTo>
                    <a:lnTo>
                      <a:pt x="1790" y="523"/>
                    </a:lnTo>
                    <a:lnTo>
                      <a:pt x="1718" y="548"/>
                    </a:lnTo>
                    <a:lnTo>
                      <a:pt x="1648" y="574"/>
                    </a:lnTo>
                    <a:lnTo>
                      <a:pt x="1581" y="603"/>
                    </a:lnTo>
                    <a:lnTo>
                      <a:pt x="1516" y="634"/>
                    </a:lnTo>
                    <a:lnTo>
                      <a:pt x="1456" y="665"/>
                    </a:lnTo>
                    <a:lnTo>
                      <a:pt x="1396" y="698"/>
                    </a:lnTo>
                    <a:lnTo>
                      <a:pt x="1340" y="734"/>
                    </a:lnTo>
                    <a:lnTo>
                      <a:pt x="1288" y="771"/>
                    </a:lnTo>
                    <a:lnTo>
                      <a:pt x="1240" y="808"/>
                    </a:lnTo>
                    <a:lnTo>
                      <a:pt x="1197" y="848"/>
                    </a:lnTo>
                    <a:lnTo>
                      <a:pt x="1156" y="887"/>
                    </a:lnTo>
                    <a:lnTo>
                      <a:pt x="1119" y="929"/>
                    </a:lnTo>
                    <a:lnTo>
                      <a:pt x="1087" y="970"/>
                    </a:lnTo>
                    <a:lnTo>
                      <a:pt x="1056" y="1014"/>
                    </a:lnTo>
                    <a:lnTo>
                      <a:pt x="1031" y="1058"/>
                    </a:lnTo>
                    <a:lnTo>
                      <a:pt x="1010" y="1101"/>
                    </a:lnTo>
                    <a:lnTo>
                      <a:pt x="995" y="1147"/>
                    </a:lnTo>
                    <a:lnTo>
                      <a:pt x="982" y="1192"/>
                    </a:lnTo>
                    <a:lnTo>
                      <a:pt x="974" y="1237"/>
                    </a:lnTo>
                    <a:lnTo>
                      <a:pt x="970" y="1283"/>
                    </a:lnTo>
                    <a:lnTo>
                      <a:pt x="971" y="1329"/>
                    </a:lnTo>
                    <a:lnTo>
                      <a:pt x="976" y="1374"/>
                    </a:lnTo>
                    <a:lnTo>
                      <a:pt x="985" y="1419"/>
                    </a:lnTo>
                    <a:lnTo>
                      <a:pt x="999" y="1465"/>
                    </a:lnTo>
                    <a:lnTo>
                      <a:pt x="1019" y="1419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29" name="Freeform 6"/>
              <p:cNvSpPr>
                <a:spLocks noChangeArrowheads="1"/>
              </p:cNvSpPr>
              <p:nvPr/>
            </p:nvSpPr>
            <p:spPr bwMode="auto">
              <a:xfrm>
                <a:off x="2181" y="3767"/>
                <a:ext cx="113" cy="11"/>
              </a:xfrm>
              <a:custGeom>
                <a:avLst/>
                <a:gdLst>
                  <a:gd name="T0" fmla="*/ 0 w 497"/>
                  <a:gd name="T1" fmla="*/ 0 h 48"/>
                  <a:gd name="T2" fmla="*/ 7 w 497"/>
                  <a:gd name="T3" fmla="*/ 1 h 48"/>
                  <a:gd name="T4" fmla="*/ 15 w 497"/>
                  <a:gd name="T5" fmla="*/ 3 h 48"/>
                  <a:gd name="T6" fmla="*/ 22 w 497"/>
                  <a:gd name="T7" fmla="*/ 4 h 48"/>
                  <a:gd name="T8" fmla="*/ 29 w 497"/>
                  <a:gd name="T9" fmla="*/ 6 h 48"/>
                  <a:gd name="T10" fmla="*/ 36 w 497"/>
                  <a:gd name="T11" fmla="*/ 6 h 48"/>
                  <a:gd name="T12" fmla="*/ 44 w 497"/>
                  <a:gd name="T13" fmla="*/ 8 h 48"/>
                  <a:gd name="T14" fmla="*/ 52 w 497"/>
                  <a:gd name="T15" fmla="*/ 8 h 48"/>
                  <a:gd name="T16" fmla="*/ 59 w 497"/>
                  <a:gd name="T17" fmla="*/ 9 h 48"/>
                  <a:gd name="T18" fmla="*/ 67 w 497"/>
                  <a:gd name="T19" fmla="*/ 10 h 48"/>
                  <a:gd name="T20" fmla="*/ 74 w 497"/>
                  <a:gd name="T21" fmla="*/ 10 h 48"/>
                  <a:gd name="T22" fmla="*/ 82 w 497"/>
                  <a:gd name="T23" fmla="*/ 11 h 48"/>
                  <a:gd name="T24" fmla="*/ 90 w 497"/>
                  <a:gd name="T25" fmla="*/ 11 h 48"/>
                  <a:gd name="T26" fmla="*/ 98 w 497"/>
                  <a:gd name="T27" fmla="*/ 11 h 48"/>
                  <a:gd name="T28" fmla="*/ 105 w 497"/>
                  <a:gd name="T29" fmla="*/ 11 h 48"/>
                  <a:gd name="T30" fmla="*/ 113 w 497"/>
                  <a:gd name="T31" fmla="*/ 11 h 48"/>
                  <a:gd name="T32" fmla="*/ 0 w 497"/>
                  <a:gd name="T33" fmla="*/ 0 h 4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97" h="48">
                    <a:moveTo>
                      <a:pt x="0" y="0"/>
                    </a:moveTo>
                    <a:lnTo>
                      <a:pt x="32" y="6"/>
                    </a:lnTo>
                    <a:lnTo>
                      <a:pt x="64" y="13"/>
                    </a:lnTo>
                    <a:lnTo>
                      <a:pt x="96" y="18"/>
                    </a:lnTo>
                    <a:lnTo>
                      <a:pt x="128" y="24"/>
                    </a:lnTo>
                    <a:lnTo>
                      <a:pt x="160" y="28"/>
                    </a:lnTo>
                    <a:lnTo>
                      <a:pt x="193" y="33"/>
                    </a:lnTo>
                    <a:lnTo>
                      <a:pt x="227" y="37"/>
                    </a:lnTo>
                    <a:lnTo>
                      <a:pt x="260" y="39"/>
                    </a:lnTo>
                    <a:lnTo>
                      <a:pt x="293" y="42"/>
                    </a:lnTo>
                    <a:lnTo>
                      <a:pt x="327" y="43"/>
                    </a:lnTo>
                    <a:lnTo>
                      <a:pt x="360" y="46"/>
                    </a:lnTo>
                    <a:lnTo>
                      <a:pt x="395" y="47"/>
                    </a:lnTo>
                    <a:lnTo>
                      <a:pt x="429" y="47"/>
                    </a:lnTo>
                    <a:lnTo>
                      <a:pt x="462" y="47"/>
                    </a:lnTo>
                    <a:lnTo>
                      <a:pt x="496" y="4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30" name="Freeform 7"/>
              <p:cNvSpPr>
                <a:spLocks noChangeArrowheads="1"/>
              </p:cNvSpPr>
              <p:nvPr/>
            </p:nvSpPr>
            <p:spPr bwMode="auto">
              <a:xfrm>
                <a:off x="2356" y="3976"/>
                <a:ext cx="49" cy="5"/>
              </a:xfrm>
              <a:custGeom>
                <a:avLst/>
                <a:gdLst>
                  <a:gd name="T0" fmla="*/ 0 w 218"/>
                  <a:gd name="T1" fmla="*/ 5 h 24"/>
                  <a:gd name="T2" fmla="*/ 4 w 218"/>
                  <a:gd name="T3" fmla="*/ 4 h 24"/>
                  <a:gd name="T4" fmla="*/ 7 w 218"/>
                  <a:gd name="T5" fmla="*/ 4 h 24"/>
                  <a:gd name="T6" fmla="*/ 10 w 218"/>
                  <a:gd name="T7" fmla="*/ 4 h 24"/>
                  <a:gd name="T8" fmla="*/ 13 w 218"/>
                  <a:gd name="T9" fmla="*/ 4 h 24"/>
                  <a:gd name="T10" fmla="*/ 17 w 218"/>
                  <a:gd name="T11" fmla="*/ 4 h 24"/>
                  <a:gd name="T12" fmla="*/ 20 w 218"/>
                  <a:gd name="T13" fmla="*/ 3 h 24"/>
                  <a:gd name="T14" fmla="*/ 23 w 218"/>
                  <a:gd name="T15" fmla="*/ 3 h 24"/>
                  <a:gd name="T16" fmla="*/ 26 w 218"/>
                  <a:gd name="T17" fmla="*/ 3 h 24"/>
                  <a:gd name="T18" fmla="*/ 30 w 218"/>
                  <a:gd name="T19" fmla="*/ 3 h 24"/>
                  <a:gd name="T20" fmla="*/ 33 w 218"/>
                  <a:gd name="T21" fmla="*/ 2 h 24"/>
                  <a:gd name="T22" fmla="*/ 36 w 218"/>
                  <a:gd name="T23" fmla="*/ 2 h 24"/>
                  <a:gd name="T24" fmla="*/ 40 w 218"/>
                  <a:gd name="T25" fmla="*/ 1 h 24"/>
                  <a:gd name="T26" fmla="*/ 43 w 218"/>
                  <a:gd name="T27" fmla="*/ 1 h 24"/>
                  <a:gd name="T28" fmla="*/ 46 w 218"/>
                  <a:gd name="T29" fmla="*/ 0 h 24"/>
                  <a:gd name="T30" fmla="*/ 49 w 218"/>
                  <a:gd name="T31" fmla="*/ 0 h 24"/>
                  <a:gd name="T32" fmla="*/ 0 w 218"/>
                  <a:gd name="T33" fmla="*/ 5 h 2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18" h="24">
                    <a:moveTo>
                      <a:pt x="0" y="23"/>
                    </a:moveTo>
                    <a:lnTo>
                      <a:pt x="16" y="21"/>
                    </a:lnTo>
                    <a:lnTo>
                      <a:pt x="31" y="20"/>
                    </a:lnTo>
                    <a:lnTo>
                      <a:pt x="45" y="20"/>
                    </a:lnTo>
                    <a:lnTo>
                      <a:pt x="59" y="19"/>
                    </a:lnTo>
                    <a:lnTo>
                      <a:pt x="75" y="17"/>
                    </a:lnTo>
                    <a:lnTo>
                      <a:pt x="88" y="16"/>
                    </a:lnTo>
                    <a:lnTo>
                      <a:pt x="103" y="15"/>
                    </a:lnTo>
                    <a:lnTo>
                      <a:pt x="117" y="13"/>
                    </a:lnTo>
                    <a:lnTo>
                      <a:pt x="133" y="12"/>
                    </a:lnTo>
                    <a:lnTo>
                      <a:pt x="146" y="10"/>
                    </a:lnTo>
                    <a:lnTo>
                      <a:pt x="160" y="9"/>
                    </a:lnTo>
                    <a:lnTo>
                      <a:pt x="176" y="7"/>
                    </a:lnTo>
                    <a:lnTo>
                      <a:pt x="190" y="5"/>
                    </a:lnTo>
                    <a:lnTo>
                      <a:pt x="204" y="2"/>
                    </a:lnTo>
                    <a:lnTo>
                      <a:pt x="217" y="0"/>
                    </a:lnTo>
                    <a:lnTo>
                      <a:pt x="0" y="23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31" name="Freeform 8"/>
              <p:cNvSpPr>
                <a:spLocks noChangeArrowheads="1"/>
              </p:cNvSpPr>
              <p:nvPr/>
            </p:nvSpPr>
            <p:spPr bwMode="auto">
              <a:xfrm>
                <a:off x="2957" y="4050"/>
                <a:ext cx="55" cy="42"/>
              </a:xfrm>
              <a:custGeom>
                <a:avLst/>
                <a:gdLst>
                  <a:gd name="T0" fmla="*/ 0 w 244"/>
                  <a:gd name="T1" fmla="*/ 0 h 185"/>
                  <a:gd name="T2" fmla="*/ 3 w 244"/>
                  <a:gd name="T3" fmla="*/ 3 h 185"/>
                  <a:gd name="T4" fmla="*/ 6 w 244"/>
                  <a:gd name="T5" fmla="*/ 6 h 185"/>
                  <a:gd name="T6" fmla="*/ 9 w 244"/>
                  <a:gd name="T7" fmla="*/ 9 h 185"/>
                  <a:gd name="T8" fmla="*/ 13 w 244"/>
                  <a:gd name="T9" fmla="*/ 12 h 185"/>
                  <a:gd name="T10" fmla="*/ 16 w 244"/>
                  <a:gd name="T11" fmla="*/ 15 h 185"/>
                  <a:gd name="T12" fmla="*/ 20 w 244"/>
                  <a:gd name="T13" fmla="*/ 18 h 185"/>
                  <a:gd name="T14" fmla="*/ 23 w 244"/>
                  <a:gd name="T15" fmla="*/ 20 h 185"/>
                  <a:gd name="T16" fmla="*/ 27 w 244"/>
                  <a:gd name="T17" fmla="*/ 23 h 185"/>
                  <a:gd name="T18" fmla="*/ 30 w 244"/>
                  <a:gd name="T19" fmla="*/ 26 h 185"/>
                  <a:gd name="T20" fmla="*/ 34 w 244"/>
                  <a:gd name="T21" fmla="*/ 29 h 185"/>
                  <a:gd name="T22" fmla="*/ 38 w 244"/>
                  <a:gd name="T23" fmla="*/ 31 h 185"/>
                  <a:gd name="T24" fmla="*/ 42 w 244"/>
                  <a:gd name="T25" fmla="*/ 34 h 185"/>
                  <a:gd name="T26" fmla="*/ 46 w 244"/>
                  <a:gd name="T27" fmla="*/ 36 h 185"/>
                  <a:gd name="T28" fmla="*/ 51 w 244"/>
                  <a:gd name="T29" fmla="*/ 39 h 185"/>
                  <a:gd name="T30" fmla="*/ 55 w 244"/>
                  <a:gd name="T31" fmla="*/ 42 h 185"/>
                  <a:gd name="T32" fmla="*/ 0 w 244"/>
                  <a:gd name="T33" fmla="*/ 0 h 18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4" h="185">
                    <a:moveTo>
                      <a:pt x="0" y="0"/>
                    </a:moveTo>
                    <a:lnTo>
                      <a:pt x="14" y="15"/>
                    </a:lnTo>
                    <a:lnTo>
                      <a:pt x="27" y="27"/>
                    </a:lnTo>
                    <a:lnTo>
                      <a:pt x="42" y="41"/>
                    </a:lnTo>
                    <a:lnTo>
                      <a:pt x="57" y="52"/>
                    </a:lnTo>
                    <a:lnTo>
                      <a:pt x="71" y="65"/>
                    </a:lnTo>
                    <a:lnTo>
                      <a:pt x="88" y="78"/>
                    </a:lnTo>
                    <a:lnTo>
                      <a:pt x="102" y="90"/>
                    </a:lnTo>
                    <a:lnTo>
                      <a:pt x="119" y="102"/>
                    </a:lnTo>
                    <a:lnTo>
                      <a:pt x="135" y="114"/>
                    </a:lnTo>
                    <a:lnTo>
                      <a:pt x="153" y="126"/>
                    </a:lnTo>
                    <a:lnTo>
                      <a:pt x="169" y="138"/>
                    </a:lnTo>
                    <a:lnTo>
                      <a:pt x="187" y="151"/>
                    </a:lnTo>
                    <a:lnTo>
                      <a:pt x="206" y="160"/>
                    </a:lnTo>
                    <a:lnTo>
                      <a:pt x="225" y="172"/>
                    </a:lnTo>
                    <a:lnTo>
                      <a:pt x="243" y="18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32" name="Freeform 9"/>
              <p:cNvSpPr>
                <a:spLocks noChangeArrowheads="1"/>
              </p:cNvSpPr>
              <p:nvPr/>
            </p:nvSpPr>
            <p:spPr bwMode="auto">
              <a:xfrm>
                <a:off x="3658" y="3975"/>
                <a:ext cx="27" cy="56"/>
              </a:xfrm>
              <a:custGeom>
                <a:avLst/>
                <a:gdLst>
                  <a:gd name="T0" fmla="*/ 0 w 120"/>
                  <a:gd name="T1" fmla="*/ 56 h 248"/>
                  <a:gd name="T2" fmla="*/ 3 w 120"/>
                  <a:gd name="T3" fmla="*/ 52 h 248"/>
                  <a:gd name="T4" fmla="*/ 5 w 120"/>
                  <a:gd name="T5" fmla="*/ 49 h 248"/>
                  <a:gd name="T6" fmla="*/ 7 w 120"/>
                  <a:gd name="T7" fmla="*/ 45 h 248"/>
                  <a:gd name="T8" fmla="*/ 10 w 120"/>
                  <a:gd name="T9" fmla="*/ 42 h 248"/>
                  <a:gd name="T10" fmla="*/ 12 w 120"/>
                  <a:gd name="T11" fmla="*/ 38 h 248"/>
                  <a:gd name="T12" fmla="*/ 14 w 120"/>
                  <a:gd name="T13" fmla="*/ 34 h 248"/>
                  <a:gd name="T14" fmla="*/ 16 w 120"/>
                  <a:gd name="T15" fmla="*/ 30 h 248"/>
                  <a:gd name="T16" fmla="*/ 18 w 120"/>
                  <a:gd name="T17" fmla="*/ 27 h 248"/>
                  <a:gd name="T18" fmla="*/ 20 w 120"/>
                  <a:gd name="T19" fmla="*/ 23 h 248"/>
                  <a:gd name="T20" fmla="*/ 21 w 120"/>
                  <a:gd name="T21" fmla="*/ 19 h 248"/>
                  <a:gd name="T22" fmla="*/ 23 w 120"/>
                  <a:gd name="T23" fmla="*/ 16 h 248"/>
                  <a:gd name="T24" fmla="*/ 24 w 120"/>
                  <a:gd name="T25" fmla="*/ 12 h 248"/>
                  <a:gd name="T26" fmla="*/ 25 w 120"/>
                  <a:gd name="T27" fmla="*/ 8 h 248"/>
                  <a:gd name="T28" fmla="*/ 26 w 120"/>
                  <a:gd name="T29" fmla="*/ 4 h 248"/>
                  <a:gd name="T30" fmla="*/ 27 w 120"/>
                  <a:gd name="T31" fmla="*/ 0 h 248"/>
                  <a:gd name="T32" fmla="*/ 0 w 120"/>
                  <a:gd name="T33" fmla="*/ 56 h 24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20" h="248">
                    <a:moveTo>
                      <a:pt x="0" y="247"/>
                    </a:moveTo>
                    <a:lnTo>
                      <a:pt x="12" y="231"/>
                    </a:lnTo>
                    <a:lnTo>
                      <a:pt x="23" y="216"/>
                    </a:lnTo>
                    <a:lnTo>
                      <a:pt x="33" y="200"/>
                    </a:lnTo>
                    <a:lnTo>
                      <a:pt x="43" y="184"/>
                    </a:lnTo>
                    <a:lnTo>
                      <a:pt x="53" y="167"/>
                    </a:lnTo>
                    <a:lnTo>
                      <a:pt x="63" y="152"/>
                    </a:lnTo>
                    <a:lnTo>
                      <a:pt x="72" y="135"/>
                    </a:lnTo>
                    <a:lnTo>
                      <a:pt x="79" y="119"/>
                    </a:lnTo>
                    <a:lnTo>
                      <a:pt x="87" y="102"/>
                    </a:lnTo>
                    <a:lnTo>
                      <a:pt x="94" y="86"/>
                    </a:lnTo>
                    <a:lnTo>
                      <a:pt x="101" y="69"/>
                    </a:lnTo>
                    <a:lnTo>
                      <a:pt x="105" y="52"/>
                    </a:lnTo>
                    <a:lnTo>
                      <a:pt x="111" y="35"/>
                    </a:lnTo>
                    <a:lnTo>
                      <a:pt x="115" y="19"/>
                    </a:lnTo>
                    <a:lnTo>
                      <a:pt x="119" y="0"/>
                    </a:lnTo>
                    <a:lnTo>
                      <a:pt x="0" y="247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33" name="Freeform 10"/>
              <p:cNvSpPr>
                <a:spLocks noChangeArrowheads="1"/>
              </p:cNvSpPr>
              <p:nvPr/>
            </p:nvSpPr>
            <p:spPr bwMode="auto">
              <a:xfrm>
                <a:off x="3960" y="3697"/>
                <a:ext cx="220" cy="169"/>
              </a:xfrm>
              <a:custGeom>
                <a:avLst/>
                <a:gdLst>
                  <a:gd name="T0" fmla="*/ 220 w 971"/>
                  <a:gd name="T1" fmla="*/ 169 h 744"/>
                  <a:gd name="T2" fmla="*/ 220 w 971"/>
                  <a:gd name="T3" fmla="*/ 159 h 744"/>
                  <a:gd name="T4" fmla="*/ 218 w 971"/>
                  <a:gd name="T5" fmla="*/ 151 h 744"/>
                  <a:gd name="T6" fmla="*/ 217 w 971"/>
                  <a:gd name="T7" fmla="*/ 141 h 744"/>
                  <a:gd name="T8" fmla="*/ 214 w 971"/>
                  <a:gd name="T9" fmla="*/ 132 h 744"/>
                  <a:gd name="T10" fmla="*/ 210 w 971"/>
                  <a:gd name="T11" fmla="*/ 124 h 744"/>
                  <a:gd name="T12" fmla="*/ 205 w 971"/>
                  <a:gd name="T13" fmla="*/ 114 h 744"/>
                  <a:gd name="T14" fmla="*/ 200 w 971"/>
                  <a:gd name="T15" fmla="*/ 106 h 744"/>
                  <a:gd name="T16" fmla="*/ 194 w 971"/>
                  <a:gd name="T17" fmla="*/ 97 h 744"/>
                  <a:gd name="T18" fmla="*/ 186 w 971"/>
                  <a:gd name="T19" fmla="*/ 89 h 744"/>
                  <a:gd name="T20" fmla="*/ 179 w 971"/>
                  <a:gd name="T21" fmla="*/ 81 h 744"/>
                  <a:gd name="T22" fmla="*/ 170 w 971"/>
                  <a:gd name="T23" fmla="*/ 73 h 744"/>
                  <a:gd name="T24" fmla="*/ 160 w 971"/>
                  <a:gd name="T25" fmla="*/ 66 h 744"/>
                  <a:gd name="T26" fmla="*/ 150 w 971"/>
                  <a:gd name="T27" fmla="*/ 58 h 744"/>
                  <a:gd name="T28" fmla="*/ 139 w 971"/>
                  <a:gd name="T29" fmla="*/ 51 h 744"/>
                  <a:gd name="T30" fmla="*/ 128 w 971"/>
                  <a:gd name="T31" fmla="*/ 44 h 744"/>
                  <a:gd name="T32" fmla="*/ 116 w 971"/>
                  <a:gd name="T33" fmla="*/ 38 h 744"/>
                  <a:gd name="T34" fmla="*/ 103 w 971"/>
                  <a:gd name="T35" fmla="*/ 32 h 744"/>
                  <a:gd name="T36" fmla="*/ 90 w 971"/>
                  <a:gd name="T37" fmla="*/ 26 h 744"/>
                  <a:gd name="T38" fmla="*/ 76 w 971"/>
                  <a:gd name="T39" fmla="*/ 21 h 744"/>
                  <a:gd name="T40" fmla="*/ 62 w 971"/>
                  <a:gd name="T41" fmla="*/ 16 h 744"/>
                  <a:gd name="T42" fmla="*/ 47 w 971"/>
                  <a:gd name="T43" fmla="*/ 11 h 744"/>
                  <a:gd name="T44" fmla="*/ 31 w 971"/>
                  <a:gd name="T45" fmla="*/ 7 h 744"/>
                  <a:gd name="T46" fmla="*/ 16 w 971"/>
                  <a:gd name="T47" fmla="*/ 3 h 744"/>
                  <a:gd name="T48" fmla="*/ 0 w 971"/>
                  <a:gd name="T49" fmla="*/ 0 h 744"/>
                  <a:gd name="T50" fmla="*/ 220 w 971"/>
                  <a:gd name="T51" fmla="*/ 169 h 74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971" h="744">
                    <a:moveTo>
                      <a:pt x="970" y="743"/>
                    </a:moveTo>
                    <a:lnTo>
                      <a:pt x="969" y="702"/>
                    </a:lnTo>
                    <a:lnTo>
                      <a:pt x="964" y="663"/>
                    </a:lnTo>
                    <a:lnTo>
                      <a:pt x="956" y="622"/>
                    </a:lnTo>
                    <a:lnTo>
                      <a:pt x="944" y="583"/>
                    </a:lnTo>
                    <a:lnTo>
                      <a:pt x="926" y="544"/>
                    </a:lnTo>
                    <a:lnTo>
                      <a:pt x="907" y="504"/>
                    </a:lnTo>
                    <a:lnTo>
                      <a:pt x="881" y="467"/>
                    </a:lnTo>
                    <a:lnTo>
                      <a:pt x="855" y="429"/>
                    </a:lnTo>
                    <a:lnTo>
                      <a:pt x="823" y="393"/>
                    </a:lnTo>
                    <a:lnTo>
                      <a:pt x="788" y="358"/>
                    </a:lnTo>
                    <a:lnTo>
                      <a:pt x="749" y="323"/>
                    </a:lnTo>
                    <a:lnTo>
                      <a:pt x="708" y="289"/>
                    </a:lnTo>
                    <a:lnTo>
                      <a:pt x="663" y="256"/>
                    </a:lnTo>
                    <a:lnTo>
                      <a:pt x="615" y="226"/>
                    </a:lnTo>
                    <a:lnTo>
                      <a:pt x="566" y="195"/>
                    </a:lnTo>
                    <a:lnTo>
                      <a:pt x="512" y="166"/>
                    </a:lnTo>
                    <a:lnTo>
                      <a:pt x="455" y="141"/>
                    </a:lnTo>
                    <a:lnTo>
                      <a:pt x="396" y="116"/>
                    </a:lnTo>
                    <a:lnTo>
                      <a:pt x="335" y="92"/>
                    </a:lnTo>
                    <a:lnTo>
                      <a:pt x="272" y="70"/>
                    </a:lnTo>
                    <a:lnTo>
                      <a:pt x="207" y="50"/>
                    </a:lnTo>
                    <a:lnTo>
                      <a:pt x="138" y="31"/>
                    </a:lnTo>
                    <a:lnTo>
                      <a:pt x="70" y="14"/>
                    </a:lnTo>
                    <a:lnTo>
                      <a:pt x="0" y="0"/>
                    </a:lnTo>
                    <a:lnTo>
                      <a:pt x="970" y="743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34" name="Freeform 11"/>
              <p:cNvSpPr>
                <a:spLocks noChangeArrowheads="1"/>
              </p:cNvSpPr>
              <p:nvPr/>
            </p:nvSpPr>
            <p:spPr bwMode="auto">
              <a:xfrm>
                <a:off x="4312" y="3551"/>
                <a:ext cx="103" cy="56"/>
              </a:xfrm>
              <a:custGeom>
                <a:avLst/>
                <a:gdLst>
                  <a:gd name="T0" fmla="*/ 0 w 454"/>
                  <a:gd name="T1" fmla="*/ 56 h 249"/>
                  <a:gd name="T2" fmla="*/ 8 w 454"/>
                  <a:gd name="T3" fmla="*/ 53 h 249"/>
                  <a:gd name="T4" fmla="*/ 17 w 454"/>
                  <a:gd name="T5" fmla="*/ 50 h 249"/>
                  <a:gd name="T6" fmla="*/ 25 w 454"/>
                  <a:gd name="T7" fmla="*/ 47 h 249"/>
                  <a:gd name="T8" fmla="*/ 32 w 454"/>
                  <a:gd name="T9" fmla="*/ 44 h 249"/>
                  <a:gd name="T10" fmla="*/ 40 w 454"/>
                  <a:gd name="T11" fmla="*/ 40 h 249"/>
                  <a:gd name="T12" fmla="*/ 47 w 454"/>
                  <a:gd name="T13" fmla="*/ 37 h 249"/>
                  <a:gd name="T14" fmla="*/ 54 w 454"/>
                  <a:gd name="T15" fmla="*/ 33 h 249"/>
                  <a:gd name="T16" fmla="*/ 61 w 454"/>
                  <a:gd name="T17" fmla="*/ 30 h 249"/>
                  <a:gd name="T18" fmla="*/ 68 w 454"/>
                  <a:gd name="T19" fmla="*/ 26 h 249"/>
                  <a:gd name="T20" fmla="*/ 74 w 454"/>
                  <a:gd name="T21" fmla="*/ 22 h 249"/>
                  <a:gd name="T22" fmla="*/ 81 w 454"/>
                  <a:gd name="T23" fmla="*/ 18 h 249"/>
                  <a:gd name="T24" fmla="*/ 87 w 454"/>
                  <a:gd name="T25" fmla="*/ 13 h 249"/>
                  <a:gd name="T26" fmla="*/ 92 w 454"/>
                  <a:gd name="T27" fmla="*/ 9 h 249"/>
                  <a:gd name="T28" fmla="*/ 98 w 454"/>
                  <a:gd name="T29" fmla="*/ 5 h 249"/>
                  <a:gd name="T30" fmla="*/ 103 w 454"/>
                  <a:gd name="T31" fmla="*/ 0 h 249"/>
                  <a:gd name="T32" fmla="*/ 0 w 454"/>
                  <a:gd name="T33" fmla="*/ 56 h 2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54" h="249">
                    <a:moveTo>
                      <a:pt x="0" y="248"/>
                    </a:moveTo>
                    <a:lnTo>
                      <a:pt x="37" y="236"/>
                    </a:lnTo>
                    <a:lnTo>
                      <a:pt x="74" y="223"/>
                    </a:lnTo>
                    <a:lnTo>
                      <a:pt x="109" y="208"/>
                    </a:lnTo>
                    <a:lnTo>
                      <a:pt x="143" y="195"/>
                    </a:lnTo>
                    <a:lnTo>
                      <a:pt x="176" y="179"/>
                    </a:lnTo>
                    <a:lnTo>
                      <a:pt x="209" y="164"/>
                    </a:lnTo>
                    <a:lnTo>
                      <a:pt x="240" y="148"/>
                    </a:lnTo>
                    <a:lnTo>
                      <a:pt x="271" y="132"/>
                    </a:lnTo>
                    <a:lnTo>
                      <a:pt x="300" y="115"/>
                    </a:lnTo>
                    <a:lnTo>
                      <a:pt x="328" y="96"/>
                    </a:lnTo>
                    <a:lnTo>
                      <a:pt x="356" y="78"/>
                    </a:lnTo>
                    <a:lnTo>
                      <a:pt x="382" y="59"/>
                    </a:lnTo>
                    <a:lnTo>
                      <a:pt x="407" y="40"/>
                    </a:lnTo>
                    <a:lnTo>
                      <a:pt x="431" y="21"/>
                    </a:lnTo>
                    <a:lnTo>
                      <a:pt x="453" y="0"/>
                    </a:lnTo>
                    <a:lnTo>
                      <a:pt x="0" y="248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35" name="Freeform 12"/>
              <p:cNvSpPr>
                <a:spLocks noChangeArrowheads="1"/>
              </p:cNvSpPr>
              <p:nvPr/>
            </p:nvSpPr>
            <p:spPr bwMode="auto">
              <a:xfrm>
                <a:off x="4228" y="3303"/>
                <a:ext cx="8" cy="38"/>
              </a:xfrm>
              <a:custGeom>
                <a:avLst/>
                <a:gdLst>
                  <a:gd name="T0" fmla="*/ 8 w 36"/>
                  <a:gd name="T1" fmla="*/ 38 h 167"/>
                  <a:gd name="T2" fmla="*/ 8 w 36"/>
                  <a:gd name="T3" fmla="*/ 35 h 167"/>
                  <a:gd name="T4" fmla="*/ 8 w 36"/>
                  <a:gd name="T5" fmla="*/ 33 h 167"/>
                  <a:gd name="T6" fmla="*/ 8 w 36"/>
                  <a:gd name="T7" fmla="*/ 30 h 167"/>
                  <a:gd name="T8" fmla="*/ 8 w 36"/>
                  <a:gd name="T9" fmla="*/ 28 h 167"/>
                  <a:gd name="T10" fmla="*/ 8 w 36"/>
                  <a:gd name="T11" fmla="*/ 25 h 167"/>
                  <a:gd name="T12" fmla="*/ 7 w 36"/>
                  <a:gd name="T13" fmla="*/ 23 h 167"/>
                  <a:gd name="T14" fmla="*/ 7 w 36"/>
                  <a:gd name="T15" fmla="*/ 20 h 167"/>
                  <a:gd name="T16" fmla="*/ 6 w 36"/>
                  <a:gd name="T17" fmla="*/ 17 h 167"/>
                  <a:gd name="T18" fmla="*/ 5 w 36"/>
                  <a:gd name="T19" fmla="*/ 15 h 167"/>
                  <a:gd name="T20" fmla="*/ 5 w 36"/>
                  <a:gd name="T21" fmla="*/ 13 h 167"/>
                  <a:gd name="T22" fmla="*/ 4 w 36"/>
                  <a:gd name="T23" fmla="*/ 10 h 167"/>
                  <a:gd name="T24" fmla="*/ 3 w 36"/>
                  <a:gd name="T25" fmla="*/ 8 h 167"/>
                  <a:gd name="T26" fmla="*/ 2 w 36"/>
                  <a:gd name="T27" fmla="*/ 5 h 167"/>
                  <a:gd name="T28" fmla="*/ 1 w 36"/>
                  <a:gd name="T29" fmla="*/ 2 h 167"/>
                  <a:gd name="T30" fmla="*/ 0 w 36"/>
                  <a:gd name="T31" fmla="*/ 0 h 167"/>
                  <a:gd name="T32" fmla="*/ 8 w 36"/>
                  <a:gd name="T33" fmla="*/ 38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6" h="167">
                    <a:moveTo>
                      <a:pt x="35" y="166"/>
                    </a:moveTo>
                    <a:lnTo>
                      <a:pt x="35" y="155"/>
                    </a:lnTo>
                    <a:lnTo>
                      <a:pt x="35" y="144"/>
                    </a:lnTo>
                    <a:lnTo>
                      <a:pt x="34" y="133"/>
                    </a:lnTo>
                    <a:lnTo>
                      <a:pt x="34" y="122"/>
                    </a:lnTo>
                    <a:lnTo>
                      <a:pt x="34" y="111"/>
                    </a:lnTo>
                    <a:lnTo>
                      <a:pt x="31" y="99"/>
                    </a:lnTo>
                    <a:lnTo>
                      <a:pt x="30" y="88"/>
                    </a:lnTo>
                    <a:lnTo>
                      <a:pt x="27" y="76"/>
                    </a:lnTo>
                    <a:lnTo>
                      <a:pt x="24" y="66"/>
                    </a:lnTo>
                    <a:lnTo>
                      <a:pt x="21" y="55"/>
                    </a:lnTo>
                    <a:lnTo>
                      <a:pt x="19" y="43"/>
                    </a:lnTo>
                    <a:lnTo>
                      <a:pt x="14" y="33"/>
                    </a:lnTo>
                    <a:lnTo>
                      <a:pt x="9" y="22"/>
                    </a:lnTo>
                    <a:lnTo>
                      <a:pt x="6" y="10"/>
                    </a:lnTo>
                    <a:lnTo>
                      <a:pt x="0" y="0"/>
                    </a:lnTo>
                    <a:lnTo>
                      <a:pt x="35" y="166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36" name="Freeform 13"/>
              <p:cNvSpPr>
                <a:spLocks noChangeArrowheads="1"/>
              </p:cNvSpPr>
              <p:nvPr/>
            </p:nvSpPr>
            <p:spPr bwMode="auto">
              <a:xfrm>
                <a:off x="3717" y="3226"/>
                <a:ext cx="57" cy="36"/>
              </a:xfrm>
              <a:custGeom>
                <a:avLst/>
                <a:gdLst>
                  <a:gd name="T0" fmla="*/ 57 w 250"/>
                  <a:gd name="T1" fmla="*/ 0 h 159"/>
                  <a:gd name="T2" fmla="*/ 52 w 250"/>
                  <a:gd name="T3" fmla="*/ 2 h 159"/>
                  <a:gd name="T4" fmla="*/ 48 w 250"/>
                  <a:gd name="T5" fmla="*/ 4 h 159"/>
                  <a:gd name="T6" fmla="*/ 44 w 250"/>
                  <a:gd name="T7" fmla="*/ 6 h 159"/>
                  <a:gd name="T8" fmla="*/ 40 w 250"/>
                  <a:gd name="T9" fmla="*/ 8 h 159"/>
                  <a:gd name="T10" fmla="*/ 36 w 250"/>
                  <a:gd name="T11" fmla="*/ 11 h 159"/>
                  <a:gd name="T12" fmla="*/ 32 w 250"/>
                  <a:gd name="T13" fmla="*/ 13 h 159"/>
                  <a:gd name="T14" fmla="*/ 28 w 250"/>
                  <a:gd name="T15" fmla="*/ 15 h 159"/>
                  <a:gd name="T16" fmla="*/ 24 w 250"/>
                  <a:gd name="T17" fmla="*/ 18 h 159"/>
                  <a:gd name="T18" fmla="*/ 20 w 250"/>
                  <a:gd name="T19" fmla="*/ 20 h 159"/>
                  <a:gd name="T20" fmla="*/ 17 w 250"/>
                  <a:gd name="T21" fmla="*/ 23 h 159"/>
                  <a:gd name="T22" fmla="*/ 13 w 250"/>
                  <a:gd name="T23" fmla="*/ 25 h 159"/>
                  <a:gd name="T24" fmla="*/ 10 w 250"/>
                  <a:gd name="T25" fmla="*/ 28 h 159"/>
                  <a:gd name="T26" fmla="*/ 6 w 250"/>
                  <a:gd name="T27" fmla="*/ 31 h 159"/>
                  <a:gd name="T28" fmla="*/ 3 w 250"/>
                  <a:gd name="T29" fmla="*/ 33 h 159"/>
                  <a:gd name="T30" fmla="*/ 0 w 250"/>
                  <a:gd name="T31" fmla="*/ 36 h 159"/>
                  <a:gd name="T32" fmla="*/ 57 w 250"/>
                  <a:gd name="T33" fmla="*/ 0 h 15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50" h="159">
                    <a:moveTo>
                      <a:pt x="249" y="0"/>
                    </a:moveTo>
                    <a:lnTo>
                      <a:pt x="230" y="9"/>
                    </a:lnTo>
                    <a:lnTo>
                      <a:pt x="212" y="18"/>
                    </a:lnTo>
                    <a:lnTo>
                      <a:pt x="192" y="28"/>
                    </a:lnTo>
                    <a:lnTo>
                      <a:pt x="175" y="37"/>
                    </a:lnTo>
                    <a:lnTo>
                      <a:pt x="157" y="47"/>
                    </a:lnTo>
                    <a:lnTo>
                      <a:pt x="139" y="58"/>
                    </a:lnTo>
                    <a:lnTo>
                      <a:pt x="122" y="68"/>
                    </a:lnTo>
                    <a:lnTo>
                      <a:pt x="105" y="79"/>
                    </a:lnTo>
                    <a:lnTo>
                      <a:pt x="88" y="90"/>
                    </a:lnTo>
                    <a:lnTo>
                      <a:pt x="73" y="101"/>
                    </a:lnTo>
                    <a:lnTo>
                      <a:pt x="57" y="112"/>
                    </a:lnTo>
                    <a:lnTo>
                      <a:pt x="42" y="123"/>
                    </a:lnTo>
                    <a:lnTo>
                      <a:pt x="27" y="136"/>
                    </a:lnTo>
                    <a:lnTo>
                      <a:pt x="13" y="146"/>
                    </a:lnTo>
                    <a:lnTo>
                      <a:pt x="0" y="158"/>
                    </a:lnTo>
                    <a:lnTo>
                      <a:pt x="249" y="0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37" name="Freeform 14"/>
              <p:cNvSpPr>
                <a:spLocks noChangeArrowheads="1"/>
              </p:cNvSpPr>
              <p:nvPr/>
            </p:nvSpPr>
            <p:spPr bwMode="auto">
              <a:xfrm>
                <a:off x="3304" y="3248"/>
                <a:ext cx="33" cy="37"/>
              </a:xfrm>
              <a:custGeom>
                <a:avLst/>
                <a:gdLst>
                  <a:gd name="T0" fmla="*/ 33 w 147"/>
                  <a:gd name="T1" fmla="*/ 0 h 165"/>
                  <a:gd name="T2" fmla="*/ 30 w 147"/>
                  <a:gd name="T3" fmla="*/ 2 h 165"/>
                  <a:gd name="T4" fmla="*/ 27 w 147"/>
                  <a:gd name="T5" fmla="*/ 5 h 165"/>
                  <a:gd name="T6" fmla="*/ 24 w 147"/>
                  <a:gd name="T7" fmla="*/ 7 h 165"/>
                  <a:gd name="T8" fmla="*/ 22 w 147"/>
                  <a:gd name="T9" fmla="*/ 9 h 165"/>
                  <a:gd name="T10" fmla="*/ 20 w 147"/>
                  <a:gd name="T11" fmla="*/ 12 h 165"/>
                  <a:gd name="T12" fmla="*/ 17 w 147"/>
                  <a:gd name="T13" fmla="*/ 14 h 165"/>
                  <a:gd name="T14" fmla="*/ 15 w 147"/>
                  <a:gd name="T15" fmla="*/ 16 h 165"/>
                  <a:gd name="T16" fmla="*/ 13 w 147"/>
                  <a:gd name="T17" fmla="*/ 19 h 165"/>
                  <a:gd name="T18" fmla="*/ 11 w 147"/>
                  <a:gd name="T19" fmla="*/ 22 h 165"/>
                  <a:gd name="T20" fmla="*/ 9 w 147"/>
                  <a:gd name="T21" fmla="*/ 24 h 165"/>
                  <a:gd name="T22" fmla="*/ 7 w 147"/>
                  <a:gd name="T23" fmla="*/ 26 h 165"/>
                  <a:gd name="T24" fmla="*/ 5 w 147"/>
                  <a:gd name="T25" fmla="*/ 29 h 165"/>
                  <a:gd name="T26" fmla="*/ 3 w 147"/>
                  <a:gd name="T27" fmla="*/ 32 h 165"/>
                  <a:gd name="T28" fmla="*/ 1 w 147"/>
                  <a:gd name="T29" fmla="*/ 34 h 165"/>
                  <a:gd name="T30" fmla="*/ 0 w 147"/>
                  <a:gd name="T31" fmla="*/ 37 h 165"/>
                  <a:gd name="T32" fmla="*/ 33 w 147"/>
                  <a:gd name="T33" fmla="*/ 0 h 16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47" h="165">
                    <a:moveTo>
                      <a:pt x="146" y="0"/>
                    </a:moveTo>
                    <a:lnTo>
                      <a:pt x="134" y="11"/>
                    </a:lnTo>
                    <a:lnTo>
                      <a:pt x="122" y="21"/>
                    </a:lnTo>
                    <a:lnTo>
                      <a:pt x="109" y="32"/>
                    </a:lnTo>
                    <a:lnTo>
                      <a:pt x="98" y="41"/>
                    </a:lnTo>
                    <a:lnTo>
                      <a:pt x="87" y="52"/>
                    </a:lnTo>
                    <a:lnTo>
                      <a:pt x="76" y="64"/>
                    </a:lnTo>
                    <a:lnTo>
                      <a:pt x="66" y="73"/>
                    </a:lnTo>
                    <a:lnTo>
                      <a:pt x="56" y="85"/>
                    </a:lnTo>
                    <a:lnTo>
                      <a:pt x="47" y="97"/>
                    </a:lnTo>
                    <a:lnTo>
                      <a:pt x="39" y="107"/>
                    </a:lnTo>
                    <a:lnTo>
                      <a:pt x="31" y="118"/>
                    </a:lnTo>
                    <a:lnTo>
                      <a:pt x="22" y="130"/>
                    </a:lnTo>
                    <a:lnTo>
                      <a:pt x="14" y="141"/>
                    </a:lnTo>
                    <a:lnTo>
                      <a:pt x="6" y="152"/>
                    </a:lnTo>
                    <a:lnTo>
                      <a:pt x="0" y="164"/>
                    </a:lnTo>
                    <a:lnTo>
                      <a:pt x="146" y="0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38" name="Freeform 15"/>
              <p:cNvSpPr>
                <a:spLocks noChangeArrowheads="1"/>
              </p:cNvSpPr>
              <p:nvPr/>
            </p:nvSpPr>
            <p:spPr bwMode="auto">
              <a:xfrm>
                <a:off x="2791" y="3295"/>
                <a:ext cx="73" cy="22"/>
              </a:xfrm>
              <a:custGeom>
                <a:avLst/>
                <a:gdLst>
                  <a:gd name="T0" fmla="*/ 73 w 321"/>
                  <a:gd name="T1" fmla="*/ 22 h 97"/>
                  <a:gd name="T2" fmla="*/ 68 w 321"/>
                  <a:gd name="T3" fmla="*/ 20 h 97"/>
                  <a:gd name="T4" fmla="*/ 63 w 321"/>
                  <a:gd name="T5" fmla="*/ 18 h 97"/>
                  <a:gd name="T6" fmla="*/ 58 w 321"/>
                  <a:gd name="T7" fmla="*/ 17 h 97"/>
                  <a:gd name="T8" fmla="*/ 54 w 321"/>
                  <a:gd name="T9" fmla="*/ 15 h 97"/>
                  <a:gd name="T10" fmla="*/ 49 w 321"/>
                  <a:gd name="T11" fmla="*/ 14 h 97"/>
                  <a:gd name="T12" fmla="*/ 45 w 321"/>
                  <a:gd name="T13" fmla="*/ 12 h 97"/>
                  <a:gd name="T14" fmla="*/ 40 w 321"/>
                  <a:gd name="T15" fmla="*/ 11 h 97"/>
                  <a:gd name="T16" fmla="*/ 35 w 321"/>
                  <a:gd name="T17" fmla="*/ 9 h 97"/>
                  <a:gd name="T18" fmla="*/ 30 w 321"/>
                  <a:gd name="T19" fmla="*/ 8 h 97"/>
                  <a:gd name="T20" fmla="*/ 25 w 321"/>
                  <a:gd name="T21" fmla="*/ 6 h 97"/>
                  <a:gd name="T22" fmla="*/ 20 w 321"/>
                  <a:gd name="T23" fmla="*/ 5 h 97"/>
                  <a:gd name="T24" fmla="*/ 15 w 321"/>
                  <a:gd name="T25" fmla="*/ 4 h 97"/>
                  <a:gd name="T26" fmla="*/ 10 w 321"/>
                  <a:gd name="T27" fmla="*/ 2 h 97"/>
                  <a:gd name="T28" fmla="*/ 5 w 321"/>
                  <a:gd name="T29" fmla="*/ 1 h 97"/>
                  <a:gd name="T30" fmla="*/ 0 w 321"/>
                  <a:gd name="T31" fmla="*/ 0 h 97"/>
                  <a:gd name="T32" fmla="*/ 73 w 321"/>
                  <a:gd name="T33" fmla="*/ 22 h 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21" h="97">
                    <a:moveTo>
                      <a:pt x="320" y="96"/>
                    </a:moveTo>
                    <a:lnTo>
                      <a:pt x="299" y="89"/>
                    </a:lnTo>
                    <a:lnTo>
                      <a:pt x="278" y="81"/>
                    </a:lnTo>
                    <a:lnTo>
                      <a:pt x="257" y="75"/>
                    </a:lnTo>
                    <a:lnTo>
                      <a:pt x="238" y="67"/>
                    </a:lnTo>
                    <a:lnTo>
                      <a:pt x="217" y="60"/>
                    </a:lnTo>
                    <a:lnTo>
                      <a:pt x="196" y="52"/>
                    </a:lnTo>
                    <a:lnTo>
                      <a:pt x="175" y="47"/>
                    </a:lnTo>
                    <a:lnTo>
                      <a:pt x="153" y="40"/>
                    </a:lnTo>
                    <a:lnTo>
                      <a:pt x="132" y="34"/>
                    </a:lnTo>
                    <a:lnTo>
                      <a:pt x="110" y="28"/>
                    </a:lnTo>
                    <a:lnTo>
                      <a:pt x="89" y="23"/>
                    </a:lnTo>
                    <a:lnTo>
                      <a:pt x="67" y="17"/>
                    </a:lnTo>
                    <a:lnTo>
                      <a:pt x="44" y="10"/>
                    </a:lnTo>
                    <a:lnTo>
                      <a:pt x="22" y="5"/>
                    </a:lnTo>
                    <a:lnTo>
                      <a:pt x="0" y="0"/>
                    </a:lnTo>
                    <a:lnTo>
                      <a:pt x="320" y="96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39" name="Freeform 16"/>
              <p:cNvSpPr>
                <a:spLocks noChangeArrowheads="1"/>
              </p:cNvSpPr>
              <p:nvPr/>
            </p:nvSpPr>
            <p:spPr bwMode="auto">
              <a:xfrm>
                <a:off x="2256" y="3522"/>
                <a:ext cx="23" cy="41"/>
              </a:xfrm>
              <a:custGeom>
                <a:avLst/>
                <a:gdLst>
                  <a:gd name="T0" fmla="*/ 0 w 102"/>
                  <a:gd name="T1" fmla="*/ 0 h 182"/>
                  <a:gd name="T2" fmla="*/ 1 w 102"/>
                  <a:gd name="T3" fmla="*/ 3 h 182"/>
                  <a:gd name="T4" fmla="*/ 2 w 102"/>
                  <a:gd name="T5" fmla="*/ 6 h 182"/>
                  <a:gd name="T6" fmla="*/ 3 w 102"/>
                  <a:gd name="T7" fmla="*/ 8 h 182"/>
                  <a:gd name="T8" fmla="*/ 4 w 102"/>
                  <a:gd name="T9" fmla="*/ 11 h 182"/>
                  <a:gd name="T10" fmla="*/ 6 w 102"/>
                  <a:gd name="T11" fmla="*/ 14 h 182"/>
                  <a:gd name="T12" fmla="*/ 7 w 102"/>
                  <a:gd name="T13" fmla="*/ 16 h 182"/>
                  <a:gd name="T14" fmla="*/ 9 w 102"/>
                  <a:gd name="T15" fmla="*/ 19 h 182"/>
                  <a:gd name="T16" fmla="*/ 10 w 102"/>
                  <a:gd name="T17" fmla="*/ 22 h 182"/>
                  <a:gd name="T18" fmla="*/ 12 w 102"/>
                  <a:gd name="T19" fmla="*/ 25 h 182"/>
                  <a:gd name="T20" fmla="*/ 13 w 102"/>
                  <a:gd name="T21" fmla="*/ 27 h 182"/>
                  <a:gd name="T22" fmla="*/ 15 w 102"/>
                  <a:gd name="T23" fmla="*/ 30 h 182"/>
                  <a:gd name="T24" fmla="*/ 17 w 102"/>
                  <a:gd name="T25" fmla="*/ 33 h 182"/>
                  <a:gd name="T26" fmla="*/ 18 w 102"/>
                  <a:gd name="T27" fmla="*/ 36 h 182"/>
                  <a:gd name="T28" fmla="*/ 20 w 102"/>
                  <a:gd name="T29" fmla="*/ 38 h 182"/>
                  <a:gd name="T30" fmla="*/ 23 w 102"/>
                  <a:gd name="T31" fmla="*/ 41 h 182"/>
                  <a:gd name="T32" fmla="*/ 0 w 102"/>
                  <a:gd name="T33" fmla="*/ 0 h 18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02" h="182">
                    <a:moveTo>
                      <a:pt x="0" y="0"/>
                    </a:moveTo>
                    <a:lnTo>
                      <a:pt x="4" y="12"/>
                    </a:lnTo>
                    <a:lnTo>
                      <a:pt x="9" y="25"/>
                    </a:lnTo>
                    <a:lnTo>
                      <a:pt x="14" y="37"/>
                    </a:lnTo>
                    <a:lnTo>
                      <a:pt x="19" y="49"/>
                    </a:lnTo>
                    <a:lnTo>
                      <a:pt x="25" y="62"/>
                    </a:lnTo>
                    <a:lnTo>
                      <a:pt x="30" y="73"/>
                    </a:lnTo>
                    <a:lnTo>
                      <a:pt x="38" y="86"/>
                    </a:lnTo>
                    <a:lnTo>
                      <a:pt x="44" y="97"/>
                    </a:lnTo>
                    <a:lnTo>
                      <a:pt x="51" y="110"/>
                    </a:lnTo>
                    <a:lnTo>
                      <a:pt x="58" y="121"/>
                    </a:lnTo>
                    <a:lnTo>
                      <a:pt x="65" y="134"/>
                    </a:lnTo>
                    <a:lnTo>
                      <a:pt x="74" y="145"/>
                    </a:lnTo>
                    <a:lnTo>
                      <a:pt x="81" y="158"/>
                    </a:lnTo>
                    <a:lnTo>
                      <a:pt x="90" y="170"/>
                    </a:lnTo>
                    <a:lnTo>
                      <a:pt x="101" y="18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40" name="AutoShape 17"/>
              <p:cNvSpPr>
                <a:spLocks noChangeArrowheads="1"/>
              </p:cNvSpPr>
              <p:nvPr/>
            </p:nvSpPr>
            <p:spPr bwMode="auto">
              <a:xfrm>
                <a:off x="2904" y="3284"/>
                <a:ext cx="822" cy="230"/>
              </a:xfrm>
              <a:prstGeom prst="roundRect">
                <a:avLst>
                  <a:gd name="adj" fmla="val 431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ko-KR" altLang="en-US" sz="1000">
                  <a:ea typeface="굴림" charset="-127"/>
                </a:endParaRPr>
              </a:p>
            </p:txBody>
          </p:sp>
        </p:grpSp>
        <p:grpSp>
          <p:nvGrpSpPr>
            <p:cNvPr id="63" name="Group 18"/>
            <p:cNvGrpSpPr>
              <a:grpSpLocks/>
            </p:cNvGrpSpPr>
            <p:nvPr/>
          </p:nvGrpSpPr>
          <p:grpSpPr bwMode="auto">
            <a:xfrm>
              <a:off x="630238" y="2538413"/>
              <a:ext cx="3049587" cy="738187"/>
              <a:chOff x="674" y="1617"/>
              <a:chExt cx="1974" cy="890"/>
            </a:xfrm>
          </p:grpSpPr>
          <p:sp>
            <p:nvSpPr>
              <p:cNvPr id="115" name="Freeform 19"/>
              <p:cNvSpPr>
                <a:spLocks noChangeArrowheads="1"/>
              </p:cNvSpPr>
              <p:nvPr/>
            </p:nvSpPr>
            <p:spPr bwMode="auto">
              <a:xfrm>
                <a:off x="674" y="1617"/>
                <a:ext cx="1975" cy="891"/>
              </a:xfrm>
              <a:custGeom>
                <a:avLst/>
                <a:gdLst>
                  <a:gd name="T0" fmla="*/ 116 w 8709"/>
                  <a:gd name="T1" fmla="*/ 306 h 3928"/>
                  <a:gd name="T2" fmla="*/ 52 w 8709"/>
                  <a:gd name="T3" fmla="*/ 335 h 3928"/>
                  <a:gd name="T4" fmla="*/ 11 w 8709"/>
                  <a:gd name="T5" fmla="*/ 377 h 3928"/>
                  <a:gd name="T6" fmla="*/ 0 w 8709"/>
                  <a:gd name="T7" fmla="*/ 426 h 3928"/>
                  <a:gd name="T8" fmla="*/ 21 w 8709"/>
                  <a:gd name="T9" fmla="*/ 473 h 3928"/>
                  <a:gd name="T10" fmla="*/ 70 w 8709"/>
                  <a:gd name="T11" fmla="*/ 511 h 3928"/>
                  <a:gd name="T12" fmla="*/ 112 w 8709"/>
                  <a:gd name="T13" fmla="*/ 514 h 3928"/>
                  <a:gd name="T14" fmla="*/ 63 w 8709"/>
                  <a:gd name="T15" fmla="*/ 553 h 3928"/>
                  <a:gd name="T16" fmla="*/ 44 w 8709"/>
                  <a:gd name="T17" fmla="*/ 600 h 3928"/>
                  <a:gd name="T18" fmla="*/ 56 w 8709"/>
                  <a:gd name="T19" fmla="*/ 648 h 3928"/>
                  <a:gd name="T20" fmla="*/ 97 w 8709"/>
                  <a:gd name="T21" fmla="*/ 689 h 3928"/>
                  <a:gd name="T22" fmla="*/ 162 w 8709"/>
                  <a:gd name="T23" fmla="*/ 717 h 3928"/>
                  <a:gd name="T24" fmla="*/ 239 w 8709"/>
                  <a:gd name="T25" fmla="*/ 728 h 3928"/>
                  <a:gd name="T26" fmla="*/ 360 w 8709"/>
                  <a:gd name="T27" fmla="*/ 794 h 3928"/>
                  <a:gd name="T28" fmla="*/ 494 w 8709"/>
                  <a:gd name="T29" fmla="*/ 832 h 3928"/>
                  <a:gd name="T30" fmla="*/ 642 w 8709"/>
                  <a:gd name="T31" fmla="*/ 832 h 3928"/>
                  <a:gd name="T32" fmla="*/ 816 w 8709"/>
                  <a:gd name="T33" fmla="*/ 849 h 3928"/>
                  <a:gd name="T34" fmla="*/ 928 w 8709"/>
                  <a:gd name="T35" fmla="*/ 884 h 3928"/>
                  <a:gd name="T36" fmla="*/ 1055 w 8709"/>
                  <a:gd name="T37" fmla="*/ 889 h 3928"/>
                  <a:gd name="T38" fmla="*/ 1173 w 8709"/>
                  <a:gd name="T39" fmla="*/ 862 h 3928"/>
                  <a:gd name="T40" fmla="*/ 1264 w 8709"/>
                  <a:gd name="T41" fmla="*/ 808 h 3928"/>
                  <a:gd name="T42" fmla="*/ 1373 w 8709"/>
                  <a:gd name="T43" fmla="*/ 775 h 3928"/>
                  <a:gd name="T44" fmla="*/ 1479 w 8709"/>
                  <a:gd name="T45" fmla="*/ 780 h 3928"/>
                  <a:gd name="T46" fmla="*/ 1581 w 8709"/>
                  <a:gd name="T47" fmla="*/ 758 h 3928"/>
                  <a:gd name="T48" fmla="*/ 1659 w 8709"/>
                  <a:gd name="T49" fmla="*/ 714 h 3928"/>
                  <a:gd name="T50" fmla="*/ 1703 w 8709"/>
                  <a:gd name="T51" fmla="*/ 654 h 3928"/>
                  <a:gd name="T52" fmla="*/ 1744 w 8709"/>
                  <a:gd name="T53" fmla="*/ 616 h 3928"/>
                  <a:gd name="T54" fmla="*/ 1855 w 8709"/>
                  <a:gd name="T55" fmla="*/ 582 h 3928"/>
                  <a:gd name="T56" fmla="*/ 1936 w 8709"/>
                  <a:gd name="T57" fmla="*/ 524 h 3928"/>
                  <a:gd name="T58" fmla="*/ 1973 w 8709"/>
                  <a:gd name="T59" fmla="*/ 451 h 3928"/>
                  <a:gd name="T60" fmla="*/ 1961 w 8709"/>
                  <a:gd name="T61" fmla="*/ 375 h 3928"/>
                  <a:gd name="T62" fmla="*/ 1900 w 8709"/>
                  <a:gd name="T63" fmla="*/ 308 h 3928"/>
                  <a:gd name="T64" fmla="*/ 1921 w 8709"/>
                  <a:gd name="T65" fmla="*/ 297 h 3928"/>
                  <a:gd name="T66" fmla="*/ 1927 w 8709"/>
                  <a:gd name="T67" fmla="*/ 236 h 3928"/>
                  <a:gd name="T68" fmla="*/ 1894 w 8709"/>
                  <a:gd name="T69" fmla="*/ 179 h 3928"/>
                  <a:gd name="T70" fmla="*/ 1825 w 8709"/>
                  <a:gd name="T71" fmla="*/ 134 h 3928"/>
                  <a:gd name="T72" fmla="*/ 1734 w 8709"/>
                  <a:gd name="T73" fmla="*/ 110 h 3928"/>
                  <a:gd name="T74" fmla="*/ 1716 w 8709"/>
                  <a:gd name="T75" fmla="*/ 59 h 3928"/>
                  <a:gd name="T76" fmla="*/ 1651 w 8709"/>
                  <a:gd name="T77" fmla="*/ 21 h 3928"/>
                  <a:gd name="T78" fmla="*/ 1567 w 8709"/>
                  <a:gd name="T79" fmla="*/ 2 h 3928"/>
                  <a:gd name="T80" fmla="*/ 1477 w 8709"/>
                  <a:gd name="T81" fmla="*/ 4 h 3928"/>
                  <a:gd name="T82" fmla="*/ 1396 w 8709"/>
                  <a:gd name="T83" fmla="*/ 29 h 3928"/>
                  <a:gd name="T84" fmla="*/ 1293 w 8709"/>
                  <a:gd name="T85" fmla="*/ 13 h 3928"/>
                  <a:gd name="T86" fmla="*/ 1215 w 8709"/>
                  <a:gd name="T87" fmla="*/ 0 h 3928"/>
                  <a:gd name="T88" fmla="*/ 1135 w 8709"/>
                  <a:gd name="T89" fmla="*/ 8 h 3928"/>
                  <a:gd name="T90" fmla="*/ 1066 w 8709"/>
                  <a:gd name="T91" fmla="*/ 34 h 3928"/>
                  <a:gd name="T92" fmla="*/ 967 w 8709"/>
                  <a:gd name="T93" fmla="*/ 43 h 3928"/>
                  <a:gd name="T94" fmla="*/ 872 w 8709"/>
                  <a:gd name="T95" fmla="*/ 27 h 3928"/>
                  <a:gd name="T96" fmla="*/ 775 w 8709"/>
                  <a:gd name="T97" fmla="*/ 35 h 3928"/>
                  <a:gd name="T98" fmla="*/ 691 w 8709"/>
                  <a:gd name="T99" fmla="*/ 66 h 3928"/>
                  <a:gd name="T100" fmla="*/ 561 w 8709"/>
                  <a:gd name="T101" fmla="*/ 87 h 3928"/>
                  <a:gd name="T102" fmla="*/ 439 w 8709"/>
                  <a:gd name="T103" fmla="*/ 83 h 3928"/>
                  <a:gd name="T104" fmla="*/ 323 w 8709"/>
                  <a:gd name="T105" fmla="*/ 109 h 3928"/>
                  <a:gd name="T106" fmla="*/ 232 w 8709"/>
                  <a:gd name="T107" fmla="*/ 161 h 3928"/>
                  <a:gd name="T108" fmla="*/ 182 w 8709"/>
                  <a:gd name="T109" fmla="*/ 230 h 3928"/>
                  <a:gd name="T110" fmla="*/ 180 w 8709"/>
                  <a:gd name="T111" fmla="*/ 305 h 392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8709" h="3928">
                    <a:moveTo>
                      <a:pt x="810" y="1304"/>
                    </a:moveTo>
                    <a:lnTo>
                      <a:pt x="766" y="1307"/>
                    </a:lnTo>
                    <a:lnTo>
                      <a:pt x="723" y="1311"/>
                    </a:lnTo>
                    <a:lnTo>
                      <a:pt x="680" y="1317"/>
                    </a:lnTo>
                    <a:lnTo>
                      <a:pt x="637" y="1323"/>
                    </a:lnTo>
                    <a:lnTo>
                      <a:pt x="595" y="1332"/>
                    </a:lnTo>
                    <a:lnTo>
                      <a:pt x="553" y="1341"/>
                    </a:lnTo>
                    <a:lnTo>
                      <a:pt x="513" y="1351"/>
                    </a:lnTo>
                    <a:lnTo>
                      <a:pt x="473" y="1363"/>
                    </a:lnTo>
                    <a:lnTo>
                      <a:pt x="435" y="1376"/>
                    </a:lnTo>
                    <a:lnTo>
                      <a:pt x="398" y="1390"/>
                    </a:lnTo>
                    <a:lnTo>
                      <a:pt x="362" y="1405"/>
                    </a:lnTo>
                    <a:lnTo>
                      <a:pt x="327" y="1422"/>
                    </a:lnTo>
                    <a:lnTo>
                      <a:pt x="292" y="1440"/>
                    </a:lnTo>
                    <a:lnTo>
                      <a:pt x="260" y="1458"/>
                    </a:lnTo>
                    <a:lnTo>
                      <a:pt x="229" y="1477"/>
                    </a:lnTo>
                    <a:lnTo>
                      <a:pt x="202" y="1498"/>
                    </a:lnTo>
                    <a:lnTo>
                      <a:pt x="174" y="1519"/>
                    </a:lnTo>
                    <a:lnTo>
                      <a:pt x="150" y="1541"/>
                    </a:lnTo>
                    <a:lnTo>
                      <a:pt x="125" y="1564"/>
                    </a:lnTo>
                    <a:lnTo>
                      <a:pt x="104" y="1587"/>
                    </a:lnTo>
                    <a:lnTo>
                      <a:pt x="83" y="1612"/>
                    </a:lnTo>
                    <a:lnTo>
                      <a:pt x="67" y="1637"/>
                    </a:lnTo>
                    <a:lnTo>
                      <a:pt x="50" y="1663"/>
                    </a:lnTo>
                    <a:lnTo>
                      <a:pt x="36" y="1688"/>
                    </a:lnTo>
                    <a:lnTo>
                      <a:pt x="25" y="1715"/>
                    </a:lnTo>
                    <a:lnTo>
                      <a:pt x="16" y="1741"/>
                    </a:lnTo>
                    <a:lnTo>
                      <a:pt x="9" y="1768"/>
                    </a:lnTo>
                    <a:lnTo>
                      <a:pt x="3" y="1795"/>
                    </a:lnTo>
                    <a:lnTo>
                      <a:pt x="1" y="1821"/>
                    </a:lnTo>
                    <a:lnTo>
                      <a:pt x="0" y="1848"/>
                    </a:lnTo>
                    <a:lnTo>
                      <a:pt x="2" y="1876"/>
                    </a:lnTo>
                    <a:lnTo>
                      <a:pt x="6" y="1902"/>
                    </a:lnTo>
                    <a:lnTo>
                      <a:pt x="12" y="1930"/>
                    </a:lnTo>
                    <a:lnTo>
                      <a:pt x="19" y="1956"/>
                    </a:lnTo>
                    <a:lnTo>
                      <a:pt x="31" y="1983"/>
                    </a:lnTo>
                    <a:lnTo>
                      <a:pt x="42" y="2008"/>
                    </a:lnTo>
                    <a:lnTo>
                      <a:pt x="57" y="2034"/>
                    </a:lnTo>
                    <a:lnTo>
                      <a:pt x="74" y="2060"/>
                    </a:lnTo>
                    <a:lnTo>
                      <a:pt x="92" y="2084"/>
                    </a:lnTo>
                    <a:lnTo>
                      <a:pt x="113" y="2109"/>
                    </a:lnTo>
                    <a:lnTo>
                      <a:pt x="136" y="2132"/>
                    </a:lnTo>
                    <a:lnTo>
                      <a:pt x="159" y="2154"/>
                    </a:lnTo>
                    <a:lnTo>
                      <a:pt x="186" y="2176"/>
                    </a:lnTo>
                    <a:lnTo>
                      <a:pt x="214" y="2197"/>
                    </a:lnTo>
                    <a:lnTo>
                      <a:pt x="244" y="2216"/>
                    </a:lnTo>
                    <a:lnTo>
                      <a:pt x="276" y="2235"/>
                    </a:lnTo>
                    <a:lnTo>
                      <a:pt x="307" y="2253"/>
                    </a:lnTo>
                    <a:lnTo>
                      <a:pt x="342" y="2271"/>
                    </a:lnTo>
                    <a:lnTo>
                      <a:pt x="377" y="2288"/>
                    </a:lnTo>
                    <a:lnTo>
                      <a:pt x="414" y="2301"/>
                    </a:lnTo>
                    <a:lnTo>
                      <a:pt x="453" y="2315"/>
                    </a:lnTo>
                    <a:lnTo>
                      <a:pt x="492" y="2328"/>
                    </a:lnTo>
                    <a:lnTo>
                      <a:pt x="532" y="2340"/>
                    </a:lnTo>
                    <a:lnTo>
                      <a:pt x="525" y="2249"/>
                    </a:lnTo>
                    <a:lnTo>
                      <a:pt x="492" y="2266"/>
                    </a:lnTo>
                    <a:lnTo>
                      <a:pt x="460" y="2284"/>
                    </a:lnTo>
                    <a:lnTo>
                      <a:pt x="428" y="2303"/>
                    </a:lnTo>
                    <a:lnTo>
                      <a:pt x="398" y="2324"/>
                    </a:lnTo>
                    <a:lnTo>
                      <a:pt x="371" y="2344"/>
                    </a:lnTo>
                    <a:lnTo>
                      <a:pt x="346" y="2366"/>
                    </a:lnTo>
                    <a:lnTo>
                      <a:pt x="321" y="2389"/>
                    </a:lnTo>
                    <a:lnTo>
                      <a:pt x="299" y="2412"/>
                    </a:lnTo>
                    <a:lnTo>
                      <a:pt x="279" y="2436"/>
                    </a:lnTo>
                    <a:lnTo>
                      <a:pt x="260" y="2461"/>
                    </a:lnTo>
                    <a:lnTo>
                      <a:pt x="245" y="2486"/>
                    </a:lnTo>
                    <a:lnTo>
                      <a:pt x="229" y="2511"/>
                    </a:lnTo>
                    <a:lnTo>
                      <a:pt x="219" y="2537"/>
                    </a:lnTo>
                    <a:lnTo>
                      <a:pt x="209" y="2563"/>
                    </a:lnTo>
                    <a:lnTo>
                      <a:pt x="200" y="2591"/>
                    </a:lnTo>
                    <a:lnTo>
                      <a:pt x="195" y="2617"/>
                    </a:lnTo>
                    <a:lnTo>
                      <a:pt x="192" y="2643"/>
                    </a:lnTo>
                    <a:lnTo>
                      <a:pt x="191" y="2670"/>
                    </a:lnTo>
                    <a:lnTo>
                      <a:pt x="192" y="2698"/>
                    </a:lnTo>
                    <a:lnTo>
                      <a:pt x="196" y="2724"/>
                    </a:lnTo>
                    <a:lnTo>
                      <a:pt x="200" y="2752"/>
                    </a:lnTo>
                    <a:lnTo>
                      <a:pt x="209" y="2777"/>
                    </a:lnTo>
                    <a:lnTo>
                      <a:pt x="219" y="2803"/>
                    </a:lnTo>
                    <a:lnTo>
                      <a:pt x="229" y="2830"/>
                    </a:lnTo>
                    <a:lnTo>
                      <a:pt x="245" y="2856"/>
                    </a:lnTo>
                    <a:lnTo>
                      <a:pt x="260" y="2881"/>
                    </a:lnTo>
                    <a:lnTo>
                      <a:pt x="279" y="2906"/>
                    </a:lnTo>
                    <a:lnTo>
                      <a:pt x="299" y="2930"/>
                    </a:lnTo>
                    <a:lnTo>
                      <a:pt x="321" y="2954"/>
                    </a:lnTo>
                    <a:lnTo>
                      <a:pt x="346" y="2976"/>
                    </a:lnTo>
                    <a:lnTo>
                      <a:pt x="372" y="2997"/>
                    </a:lnTo>
                    <a:lnTo>
                      <a:pt x="400" y="3018"/>
                    </a:lnTo>
                    <a:lnTo>
                      <a:pt x="429" y="3038"/>
                    </a:lnTo>
                    <a:lnTo>
                      <a:pt x="460" y="3057"/>
                    </a:lnTo>
                    <a:lnTo>
                      <a:pt x="493" y="3075"/>
                    </a:lnTo>
                    <a:lnTo>
                      <a:pt x="525" y="3093"/>
                    </a:lnTo>
                    <a:lnTo>
                      <a:pt x="560" y="3110"/>
                    </a:lnTo>
                    <a:lnTo>
                      <a:pt x="598" y="3124"/>
                    </a:lnTo>
                    <a:lnTo>
                      <a:pt x="636" y="3139"/>
                    </a:lnTo>
                    <a:lnTo>
                      <a:pt x="674" y="3151"/>
                    </a:lnTo>
                    <a:lnTo>
                      <a:pt x="715" y="3162"/>
                    </a:lnTo>
                    <a:lnTo>
                      <a:pt x="756" y="3173"/>
                    </a:lnTo>
                    <a:lnTo>
                      <a:pt x="798" y="3182"/>
                    </a:lnTo>
                    <a:lnTo>
                      <a:pt x="840" y="3189"/>
                    </a:lnTo>
                    <a:lnTo>
                      <a:pt x="883" y="3195"/>
                    </a:lnTo>
                    <a:lnTo>
                      <a:pt x="926" y="3201"/>
                    </a:lnTo>
                    <a:lnTo>
                      <a:pt x="969" y="3205"/>
                    </a:lnTo>
                    <a:lnTo>
                      <a:pt x="1013" y="3208"/>
                    </a:lnTo>
                    <a:lnTo>
                      <a:pt x="1056" y="3208"/>
                    </a:lnTo>
                    <a:lnTo>
                      <a:pt x="1101" y="3208"/>
                    </a:lnTo>
                    <a:lnTo>
                      <a:pt x="1145" y="3207"/>
                    </a:lnTo>
                    <a:lnTo>
                      <a:pt x="1293" y="3323"/>
                    </a:lnTo>
                    <a:lnTo>
                      <a:pt x="1345" y="3363"/>
                    </a:lnTo>
                    <a:lnTo>
                      <a:pt x="1401" y="3399"/>
                    </a:lnTo>
                    <a:lnTo>
                      <a:pt x="1460" y="3435"/>
                    </a:lnTo>
                    <a:lnTo>
                      <a:pt x="1521" y="3468"/>
                    </a:lnTo>
                    <a:lnTo>
                      <a:pt x="1586" y="3500"/>
                    </a:lnTo>
                    <a:lnTo>
                      <a:pt x="1652" y="3528"/>
                    </a:lnTo>
                    <a:lnTo>
                      <a:pt x="1723" y="3555"/>
                    </a:lnTo>
                    <a:lnTo>
                      <a:pt x="1793" y="3581"/>
                    </a:lnTo>
                    <a:lnTo>
                      <a:pt x="1868" y="3602"/>
                    </a:lnTo>
                    <a:lnTo>
                      <a:pt x="1943" y="3623"/>
                    </a:lnTo>
                    <a:lnTo>
                      <a:pt x="2021" y="3640"/>
                    </a:lnTo>
                    <a:lnTo>
                      <a:pt x="2099" y="3655"/>
                    </a:lnTo>
                    <a:lnTo>
                      <a:pt x="2180" y="3668"/>
                    </a:lnTo>
                    <a:lnTo>
                      <a:pt x="2260" y="3677"/>
                    </a:lnTo>
                    <a:lnTo>
                      <a:pt x="2341" y="3685"/>
                    </a:lnTo>
                    <a:lnTo>
                      <a:pt x="2423" y="3688"/>
                    </a:lnTo>
                    <a:lnTo>
                      <a:pt x="2506" y="3691"/>
                    </a:lnTo>
                    <a:lnTo>
                      <a:pt x="2589" y="3689"/>
                    </a:lnTo>
                    <a:lnTo>
                      <a:pt x="2668" y="3686"/>
                    </a:lnTo>
                    <a:lnTo>
                      <a:pt x="2751" y="3680"/>
                    </a:lnTo>
                    <a:lnTo>
                      <a:pt x="2832" y="3670"/>
                    </a:lnTo>
                    <a:lnTo>
                      <a:pt x="2912" y="3659"/>
                    </a:lnTo>
                    <a:lnTo>
                      <a:pt x="2991" y="3645"/>
                    </a:lnTo>
                    <a:lnTo>
                      <a:pt x="3068" y="3629"/>
                    </a:lnTo>
                    <a:lnTo>
                      <a:pt x="3146" y="3609"/>
                    </a:lnTo>
                    <a:lnTo>
                      <a:pt x="3444" y="3655"/>
                    </a:lnTo>
                    <a:lnTo>
                      <a:pt x="3492" y="3685"/>
                    </a:lnTo>
                    <a:lnTo>
                      <a:pt x="3544" y="3714"/>
                    </a:lnTo>
                    <a:lnTo>
                      <a:pt x="3597" y="3742"/>
                    </a:lnTo>
                    <a:lnTo>
                      <a:pt x="3653" y="3768"/>
                    </a:lnTo>
                    <a:lnTo>
                      <a:pt x="3710" y="3794"/>
                    </a:lnTo>
                    <a:lnTo>
                      <a:pt x="3771" y="3816"/>
                    </a:lnTo>
                    <a:lnTo>
                      <a:pt x="3832" y="3836"/>
                    </a:lnTo>
                    <a:lnTo>
                      <a:pt x="3896" y="3855"/>
                    </a:lnTo>
                    <a:lnTo>
                      <a:pt x="3960" y="3870"/>
                    </a:lnTo>
                    <a:lnTo>
                      <a:pt x="4026" y="3885"/>
                    </a:lnTo>
                    <a:lnTo>
                      <a:pt x="4093" y="3898"/>
                    </a:lnTo>
                    <a:lnTo>
                      <a:pt x="4161" y="3909"/>
                    </a:lnTo>
                    <a:lnTo>
                      <a:pt x="4231" y="3916"/>
                    </a:lnTo>
                    <a:lnTo>
                      <a:pt x="4300" y="3922"/>
                    </a:lnTo>
                    <a:lnTo>
                      <a:pt x="4371" y="3925"/>
                    </a:lnTo>
                    <a:lnTo>
                      <a:pt x="4442" y="3927"/>
                    </a:lnTo>
                    <a:lnTo>
                      <a:pt x="4511" y="3926"/>
                    </a:lnTo>
                    <a:lnTo>
                      <a:pt x="4582" y="3923"/>
                    </a:lnTo>
                    <a:lnTo>
                      <a:pt x="4651" y="3917"/>
                    </a:lnTo>
                    <a:lnTo>
                      <a:pt x="4720" y="3910"/>
                    </a:lnTo>
                    <a:lnTo>
                      <a:pt x="4788" y="3900"/>
                    </a:lnTo>
                    <a:lnTo>
                      <a:pt x="4855" y="3889"/>
                    </a:lnTo>
                    <a:lnTo>
                      <a:pt x="4921" y="3875"/>
                    </a:lnTo>
                    <a:lnTo>
                      <a:pt x="4987" y="3859"/>
                    </a:lnTo>
                    <a:lnTo>
                      <a:pt x="5051" y="3841"/>
                    </a:lnTo>
                    <a:lnTo>
                      <a:pt x="5112" y="3821"/>
                    </a:lnTo>
                    <a:lnTo>
                      <a:pt x="5173" y="3799"/>
                    </a:lnTo>
                    <a:lnTo>
                      <a:pt x="5231" y="3776"/>
                    </a:lnTo>
                    <a:lnTo>
                      <a:pt x="5287" y="3750"/>
                    </a:lnTo>
                    <a:lnTo>
                      <a:pt x="5341" y="3722"/>
                    </a:lnTo>
                    <a:lnTo>
                      <a:pt x="5393" y="3692"/>
                    </a:lnTo>
                    <a:lnTo>
                      <a:pt x="5442" y="3662"/>
                    </a:lnTo>
                    <a:lnTo>
                      <a:pt x="5489" y="3630"/>
                    </a:lnTo>
                    <a:lnTo>
                      <a:pt x="5534" y="3596"/>
                    </a:lnTo>
                    <a:lnTo>
                      <a:pt x="5575" y="3561"/>
                    </a:lnTo>
                    <a:lnTo>
                      <a:pt x="5612" y="3525"/>
                    </a:lnTo>
                    <a:lnTo>
                      <a:pt x="5647" y="3487"/>
                    </a:lnTo>
                    <a:lnTo>
                      <a:pt x="5678" y="3449"/>
                    </a:lnTo>
                    <a:lnTo>
                      <a:pt x="5707" y="3409"/>
                    </a:lnTo>
                    <a:lnTo>
                      <a:pt x="5886" y="3378"/>
                    </a:lnTo>
                    <a:lnTo>
                      <a:pt x="5940" y="3393"/>
                    </a:lnTo>
                    <a:lnTo>
                      <a:pt x="5997" y="3406"/>
                    </a:lnTo>
                    <a:lnTo>
                      <a:pt x="6054" y="3416"/>
                    </a:lnTo>
                    <a:lnTo>
                      <a:pt x="6110" y="3425"/>
                    </a:lnTo>
                    <a:lnTo>
                      <a:pt x="6169" y="3432"/>
                    </a:lnTo>
                    <a:lnTo>
                      <a:pt x="6228" y="3438"/>
                    </a:lnTo>
                    <a:lnTo>
                      <a:pt x="6286" y="3442"/>
                    </a:lnTo>
                    <a:lnTo>
                      <a:pt x="6346" y="3443"/>
                    </a:lnTo>
                    <a:lnTo>
                      <a:pt x="6405" y="3443"/>
                    </a:lnTo>
                    <a:lnTo>
                      <a:pt x="6464" y="3441"/>
                    </a:lnTo>
                    <a:lnTo>
                      <a:pt x="6524" y="3438"/>
                    </a:lnTo>
                    <a:lnTo>
                      <a:pt x="6582" y="3432"/>
                    </a:lnTo>
                    <a:lnTo>
                      <a:pt x="6640" y="3425"/>
                    </a:lnTo>
                    <a:lnTo>
                      <a:pt x="6698" y="3415"/>
                    </a:lnTo>
                    <a:lnTo>
                      <a:pt x="6754" y="3404"/>
                    </a:lnTo>
                    <a:lnTo>
                      <a:pt x="6810" y="3391"/>
                    </a:lnTo>
                    <a:lnTo>
                      <a:pt x="6865" y="3377"/>
                    </a:lnTo>
                    <a:lnTo>
                      <a:pt x="6918" y="3360"/>
                    </a:lnTo>
                    <a:lnTo>
                      <a:pt x="6970" y="3343"/>
                    </a:lnTo>
                    <a:lnTo>
                      <a:pt x="7021" y="3323"/>
                    </a:lnTo>
                    <a:lnTo>
                      <a:pt x="7068" y="3301"/>
                    </a:lnTo>
                    <a:lnTo>
                      <a:pt x="7115" y="3279"/>
                    </a:lnTo>
                    <a:lnTo>
                      <a:pt x="7160" y="3256"/>
                    </a:lnTo>
                    <a:lnTo>
                      <a:pt x="7202" y="3231"/>
                    </a:lnTo>
                    <a:lnTo>
                      <a:pt x="7243" y="3204"/>
                    </a:lnTo>
                    <a:lnTo>
                      <a:pt x="7282" y="3176"/>
                    </a:lnTo>
                    <a:lnTo>
                      <a:pt x="7317" y="3147"/>
                    </a:lnTo>
                    <a:lnTo>
                      <a:pt x="7352" y="3116"/>
                    </a:lnTo>
                    <a:lnTo>
                      <a:pt x="7381" y="3086"/>
                    </a:lnTo>
                    <a:lnTo>
                      <a:pt x="7410" y="3053"/>
                    </a:lnTo>
                    <a:lnTo>
                      <a:pt x="7436" y="3021"/>
                    </a:lnTo>
                    <a:lnTo>
                      <a:pt x="7458" y="2987"/>
                    </a:lnTo>
                    <a:lnTo>
                      <a:pt x="7478" y="2954"/>
                    </a:lnTo>
                    <a:lnTo>
                      <a:pt x="7496" y="2918"/>
                    </a:lnTo>
                    <a:lnTo>
                      <a:pt x="7510" y="2883"/>
                    </a:lnTo>
                    <a:lnTo>
                      <a:pt x="7522" y="2847"/>
                    </a:lnTo>
                    <a:lnTo>
                      <a:pt x="7529" y="2811"/>
                    </a:lnTo>
                    <a:lnTo>
                      <a:pt x="7535" y="2774"/>
                    </a:lnTo>
                    <a:lnTo>
                      <a:pt x="7537" y="2738"/>
                    </a:lnTo>
                    <a:lnTo>
                      <a:pt x="7486" y="2738"/>
                    </a:lnTo>
                    <a:lnTo>
                      <a:pt x="7555" y="2731"/>
                    </a:lnTo>
                    <a:lnTo>
                      <a:pt x="7621" y="2724"/>
                    </a:lnTo>
                    <a:lnTo>
                      <a:pt x="7689" y="2715"/>
                    </a:lnTo>
                    <a:lnTo>
                      <a:pt x="7754" y="2703"/>
                    </a:lnTo>
                    <a:lnTo>
                      <a:pt x="7821" y="2688"/>
                    </a:lnTo>
                    <a:lnTo>
                      <a:pt x="7884" y="2673"/>
                    </a:lnTo>
                    <a:lnTo>
                      <a:pt x="7947" y="2656"/>
                    </a:lnTo>
                    <a:lnTo>
                      <a:pt x="8007" y="2636"/>
                    </a:lnTo>
                    <a:lnTo>
                      <a:pt x="8068" y="2614"/>
                    </a:lnTo>
                    <a:lnTo>
                      <a:pt x="8125" y="2591"/>
                    </a:lnTo>
                    <a:lnTo>
                      <a:pt x="8180" y="2565"/>
                    </a:lnTo>
                    <a:lnTo>
                      <a:pt x="8234" y="2540"/>
                    </a:lnTo>
                    <a:lnTo>
                      <a:pt x="8285" y="2510"/>
                    </a:lnTo>
                    <a:lnTo>
                      <a:pt x="8333" y="2479"/>
                    </a:lnTo>
                    <a:lnTo>
                      <a:pt x="8380" y="2448"/>
                    </a:lnTo>
                    <a:lnTo>
                      <a:pt x="8423" y="2416"/>
                    </a:lnTo>
                    <a:lnTo>
                      <a:pt x="8464" y="2382"/>
                    </a:lnTo>
                    <a:lnTo>
                      <a:pt x="8502" y="2347"/>
                    </a:lnTo>
                    <a:lnTo>
                      <a:pt x="8536" y="2310"/>
                    </a:lnTo>
                    <a:lnTo>
                      <a:pt x="8569" y="2272"/>
                    </a:lnTo>
                    <a:lnTo>
                      <a:pt x="8597" y="2234"/>
                    </a:lnTo>
                    <a:lnTo>
                      <a:pt x="8623" y="2195"/>
                    </a:lnTo>
                    <a:lnTo>
                      <a:pt x="8646" y="2155"/>
                    </a:lnTo>
                    <a:lnTo>
                      <a:pt x="8664" y="2113"/>
                    </a:lnTo>
                    <a:lnTo>
                      <a:pt x="8679" y="2072"/>
                    </a:lnTo>
                    <a:lnTo>
                      <a:pt x="8692" y="2031"/>
                    </a:lnTo>
                    <a:lnTo>
                      <a:pt x="8701" y="1989"/>
                    </a:lnTo>
                    <a:lnTo>
                      <a:pt x="8706" y="1947"/>
                    </a:lnTo>
                    <a:lnTo>
                      <a:pt x="8708" y="1905"/>
                    </a:lnTo>
                    <a:lnTo>
                      <a:pt x="8706" y="1862"/>
                    </a:lnTo>
                    <a:lnTo>
                      <a:pt x="8701" y="1820"/>
                    </a:lnTo>
                    <a:lnTo>
                      <a:pt x="8692" y="1777"/>
                    </a:lnTo>
                    <a:lnTo>
                      <a:pt x="8680" y="1736"/>
                    </a:lnTo>
                    <a:lnTo>
                      <a:pt x="8664" y="1694"/>
                    </a:lnTo>
                    <a:lnTo>
                      <a:pt x="8647" y="1655"/>
                    </a:lnTo>
                    <a:lnTo>
                      <a:pt x="8623" y="1613"/>
                    </a:lnTo>
                    <a:lnTo>
                      <a:pt x="8599" y="1575"/>
                    </a:lnTo>
                    <a:lnTo>
                      <a:pt x="8571" y="1536"/>
                    </a:lnTo>
                    <a:lnTo>
                      <a:pt x="8537" y="1499"/>
                    </a:lnTo>
                    <a:lnTo>
                      <a:pt x="8503" y="1462"/>
                    </a:lnTo>
                    <a:lnTo>
                      <a:pt x="8465" y="1426"/>
                    </a:lnTo>
                    <a:lnTo>
                      <a:pt x="8425" y="1393"/>
                    </a:lnTo>
                    <a:lnTo>
                      <a:pt x="8380" y="1359"/>
                    </a:lnTo>
                    <a:lnTo>
                      <a:pt x="8335" y="1328"/>
                    </a:lnTo>
                    <a:lnTo>
                      <a:pt x="8287" y="1298"/>
                    </a:lnTo>
                    <a:lnTo>
                      <a:pt x="8362" y="1466"/>
                    </a:lnTo>
                    <a:lnTo>
                      <a:pt x="8388" y="1436"/>
                    </a:lnTo>
                    <a:lnTo>
                      <a:pt x="8413" y="1405"/>
                    </a:lnTo>
                    <a:lnTo>
                      <a:pt x="8435" y="1374"/>
                    </a:lnTo>
                    <a:lnTo>
                      <a:pt x="8453" y="1342"/>
                    </a:lnTo>
                    <a:lnTo>
                      <a:pt x="8470" y="1310"/>
                    </a:lnTo>
                    <a:lnTo>
                      <a:pt x="8483" y="1277"/>
                    </a:lnTo>
                    <a:lnTo>
                      <a:pt x="8494" y="1244"/>
                    </a:lnTo>
                    <a:lnTo>
                      <a:pt x="8501" y="1209"/>
                    </a:lnTo>
                    <a:lnTo>
                      <a:pt x="8508" y="1176"/>
                    </a:lnTo>
                    <a:lnTo>
                      <a:pt x="8508" y="1142"/>
                    </a:lnTo>
                    <a:lnTo>
                      <a:pt x="8508" y="1108"/>
                    </a:lnTo>
                    <a:lnTo>
                      <a:pt x="8505" y="1074"/>
                    </a:lnTo>
                    <a:lnTo>
                      <a:pt x="8499" y="1040"/>
                    </a:lnTo>
                    <a:lnTo>
                      <a:pt x="8489" y="1006"/>
                    </a:lnTo>
                    <a:lnTo>
                      <a:pt x="8479" y="973"/>
                    </a:lnTo>
                    <a:lnTo>
                      <a:pt x="8463" y="941"/>
                    </a:lnTo>
                    <a:lnTo>
                      <a:pt x="8446" y="908"/>
                    </a:lnTo>
                    <a:lnTo>
                      <a:pt x="8426" y="876"/>
                    </a:lnTo>
                    <a:lnTo>
                      <a:pt x="8403" y="846"/>
                    </a:lnTo>
                    <a:lnTo>
                      <a:pt x="8378" y="815"/>
                    </a:lnTo>
                    <a:lnTo>
                      <a:pt x="8350" y="787"/>
                    </a:lnTo>
                    <a:lnTo>
                      <a:pt x="8320" y="757"/>
                    </a:lnTo>
                    <a:lnTo>
                      <a:pt x="8288" y="730"/>
                    </a:lnTo>
                    <a:lnTo>
                      <a:pt x="8253" y="703"/>
                    </a:lnTo>
                    <a:lnTo>
                      <a:pt x="8216" y="678"/>
                    </a:lnTo>
                    <a:lnTo>
                      <a:pt x="8176" y="654"/>
                    </a:lnTo>
                    <a:lnTo>
                      <a:pt x="8135" y="631"/>
                    </a:lnTo>
                    <a:lnTo>
                      <a:pt x="8094" y="609"/>
                    </a:lnTo>
                    <a:lnTo>
                      <a:pt x="8049" y="590"/>
                    </a:lnTo>
                    <a:lnTo>
                      <a:pt x="8002" y="571"/>
                    </a:lnTo>
                    <a:lnTo>
                      <a:pt x="7955" y="554"/>
                    </a:lnTo>
                    <a:lnTo>
                      <a:pt x="7906" y="537"/>
                    </a:lnTo>
                    <a:lnTo>
                      <a:pt x="7856" y="524"/>
                    </a:lnTo>
                    <a:lnTo>
                      <a:pt x="7805" y="511"/>
                    </a:lnTo>
                    <a:lnTo>
                      <a:pt x="7753" y="500"/>
                    </a:lnTo>
                    <a:lnTo>
                      <a:pt x="7699" y="491"/>
                    </a:lnTo>
                    <a:lnTo>
                      <a:pt x="7646" y="484"/>
                    </a:lnTo>
                    <a:lnTo>
                      <a:pt x="7707" y="458"/>
                    </a:lnTo>
                    <a:lnTo>
                      <a:pt x="7694" y="427"/>
                    </a:lnTo>
                    <a:lnTo>
                      <a:pt x="7679" y="399"/>
                    </a:lnTo>
                    <a:lnTo>
                      <a:pt x="7661" y="371"/>
                    </a:lnTo>
                    <a:lnTo>
                      <a:pt x="7641" y="342"/>
                    </a:lnTo>
                    <a:lnTo>
                      <a:pt x="7618" y="314"/>
                    </a:lnTo>
                    <a:lnTo>
                      <a:pt x="7594" y="288"/>
                    </a:lnTo>
                    <a:lnTo>
                      <a:pt x="7566" y="262"/>
                    </a:lnTo>
                    <a:lnTo>
                      <a:pt x="7536" y="238"/>
                    </a:lnTo>
                    <a:lnTo>
                      <a:pt x="7506" y="214"/>
                    </a:lnTo>
                    <a:lnTo>
                      <a:pt x="7473" y="190"/>
                    </a:lnTo>
                    <a:lnTo>
                      <a:pt x="7438" y="170"/>
                    </a:lnTo>
                    <a:lnTo>
                      <a:pt x="7401" y="148"/>
                    </a:lnTo>
                    <a:lnTo>
                      <a:pt x="7362" y="128"/>
                    </a:lnTo>
                    <a:lnTo>
                      <a:pt x="7322" y="110"/>
                    </a:lnTo>
                    <a:lnTo>
                      <a:pt x="7280" y="93"/>
                    </a:lnTo>
                    <a:lnTo>
                      <a:pt x="7237" y="77"/>
                    </a:lnTo>
                    <a:lnTo>
                      <a:pt x="7192" y="63"/>
                    </a:lnTo>
                    <a:lnTo>
                      <a:pt x="7147" y="49"/>
                    </a:lnTo>
                    <a:lnTo>
                      <a:pt x="7102" y="38"/>
                    </a:lnTo>
                    <a:lnTo>
                      <a:pt x="7054" y="28"/>
                    </a:lnTo>
                    <a:lnTo>
                      <a:pt x="7007" y="19"/>
                    </a:lnTo>
                    <a:lnTo>
                      <a:pt x="6957" y="12"/>
                    </a:lnTo>
                    <a:lnTo>
                      <a:pt x="6908" y="8"/>
                    </a:lnTo>
                    <a:lnTo>
                      <a:pt x="6859" y="4"/>
                    </a:lnTo>
                    <a:lnTo>
                      <a:pt x="6809" y="1"/>
                    </a:lnTo>
                    <a:lnTo>
                      <a:pt x="6759" y="0"/>
                    </a:lnTo>
                    <a:lnTo>
                      <a:pt x="6708" y="1"/>
                    </a:lnTo>
                    <a:lnTo>
                      <a:pt x="6659" y="4"/>
                    </a:lnTo>
                    <a:lnTo>
                      <a:pt x="6609" y="7"/>
                    </a:lnTo>
                    <a:lnTo>
                      <a:pt x="6560" y="12"/>
                    </a:lnTo>
                    <a:lnTo>
                      <a:pt x="6511" y="19"/>
                    </a:lnTo>
                    <a:lnTo>
                      <a:pt x="6464" y="28"/>
                    </a:lnTo>
                    <a:lnTo>
                      <a:pt x="6414" y="38"/>
                    </a:lnTo>
                    <a:lnTo>
                      <a:pt x="6368" y="49"/>
                    </a:lnTo>
                    <a:lnTo>
                      <a:pt x="6323" y="61"/>
                    </a:lnTo>
                    <a:lnTo>
                      <a:pt x="6279" y="76"/>
                    </a:lnTo>
                    <a:lnTo>
                      <a:pt x="6235" y="92"/>
                    </a:lnTo>
                    <a:lnTo>
                      <a:pt x="6195" y="109"/>
                    </a:lnTo>
                    <a:lnTo>
                      <a:pt x="6154" y="127"/>
                    </a:lnTo>
                    <a:lnTo>
                      <a:pt x="6114" y="148"/>
                    </a:lnTo>
                    <a:lnTo>
                      <a:pt x="5922" y="151"/>
                    </a:lnTo>
                    <a:lnTo>
                      <a:pt x="5889" y="133"/>
                    </a:lnTo>
                    <a:lnTo>
                      <a:pt x="5854" y="115"/>
                    </a:lnTo>
                    <a:lnTo>
                      <a:pt x="5818" y="98"/>
                    </a:lnTo>
                    <a:lnTo>
                      <a:pt x="5781" y="82"/>
                    </a:lnTo>
                    <a:lnTo>
                      <a:pt x="5742" y="69"/>
                    </a:lnTo>
                    <a:lnTo>
                      <a:pt x="5702" y="57"/>
                    </a:lnTo>
                    <a:lnTo>
                      <a:pt x="5662" y="45"/>
                    </a:lnTo>
                    <a:lnTo>
                      <a:pt x="5620" y="34"/>
                    </a:lnTo>
                    <a:lnTo>
                      <a:pt x="5576" y="26"/>
                    </a:lnTo>
                    <a:lnTo>
                      <a:pt x="5534" y="18"/>
                    </a:lnTo>
                    <a:lnTo>
                      <a:pt x="5489" y="11"/>
                    </a:lnTo>
                    <a:lnTo>
                      <a:pt x="5445" y="6"/>
                    </a:lnTo>
                    <a:lnTo>
                      <a:pt x="5401" y="3"/>
                    </a:lnTo>
                    <a:lnTo>
                      <a:pt x="5356" y="1"/>
                    </a:lnTo>
                    <a:lnTo>
                      <a:pt x="5311" y="0"/>
                    </a:lnTo>
                    <a:lnTo>
                      <a:pt x="5266" y="1"/>
                    </a:lnTo>
                    <a:lnTo>
                      <a:pt x="5221" y="3"/>
                    </a:lnTo>
                    <a:lnTo>
                      <a:pt x="5176" y="7"/>
                    </a:lnTo>
                    <a:lnTo>
                      <a:pt x="5132" y="12"/>
                    </a:lnTo>
                    <a:lnTo>
                      <a:pt x="5088" y="18"/>
                    </a:lnTo>
                    <a:lnTo>
                      <a:pt x="5045" y="26"/>
                    </a:lnTo>
                    <a:lnTo>
                      <a:pt x="5003" y="34"/>
                    </a:lnTo>
                    <a:lnTo>
                      <a:pt x="4960" y="45"/>
                    </a:lnTo>
                    <a:lnTo>
                      <a:pt x="4919" y="57"/>
                    </a:lnTo>
                    <a:lnTo>
                      <a:pt x="4880" y="69"/>
                    </a:lnTo>
                    <a:lnTo>
                      <a:pt x="4841" y="83"/>
                    </a:lnTo>
                    <a:lnTo>
                      <a:pt x="4803" y="100"/>
                    </a:lnTo>
                    <a:lnTo>
                      <a:pt x="4766" y="116"/>
                    </a:lnTo>
                    <a:lnTo>
                      <a:pt x="4734" y="133"/>
                    </a:lnTo>
                    <a:lnTo>
                      <a:pt x="4700" y="151"/>
                    </a:lnTo>
                    <a:lnTo>
                      <a:pt x="4669" y="173"/>
                    </a:lnTo>
                    <a:lnTo>
                      <a:pt x="4638" y="193"/>
                    </a:lnTo>
                    <a:lnTo>
                      <a:pt x="4611" y="215"/>
                    </a:lnTo>
                    <a:lnTo>
                      <a:pt x="4584" y="236"/>
                    </a:lnTo>
                    <a:lnTo>
                      <a:pt x="4403" y="242"/>
                    </a:lnTo>
                    <a:lnTo>
                      <a:pt x="4358" y="224"/>
                    </a:lnTo>
                    <a:lnTo>
                      <a:pt x="4310" y="206"/>
                    </a:lnTo>
                    <a:lnTo>
                      <a:pt x="4263" y="190"/>
                    </a:lnTo>
                    <a:lnTo>
                      <a:pt x="4214" y="175"/>
                    </a:lnTo>
                    <a:lnTo>
                      <a:pt x="4164" y="163"/>
                    </a:lnTo>
                    <a:lnTo>
                      <a:pt x="4112" y="151"/>
                    </a:lnTo>
                    <a:lnTo>
                      <a:pt x="4061" y="143"/>
                    </a:lnTo>
                    <a:lnTo>
                      <a:pt x="4007" y="133"/>
                    </a:lnTo>
                    <a:lnTo>
                      <a:pt x="3955" y="127"/>
                    </a:lnTo>
                    <a:lnTo>
                      <a:pt x="3901" y="123"/>
                    </a:lnTo>
                    <a:lnTo>
                      <a:pt x="3845" y="120"/>
                    </a:lnTo>
                    <a:lnTo>
                      <a:pt x="3792" y="118"/>
                    </a:lnTo>
                    <a:lnTo>
                      <a:pt x="3738" y="118"/>
                    </a:lnTo>
                    <a:lnTo>
                      <a:pt x="3684" y="120"/>
                    </a:lnTo>
                    <a:lnTo>
                      <a:pt x="3629" y="124"/>
                    </a:lnTo>
                    <a:lnTo>
                      <a:pt x="3575" y="128"/>
                    </a:lnTo>
                    <a:lnTo>
                      <a:pt x="3521" y="136"/>
                    </a:lnTo>
                    <a:lnTo>
                      <a:pt x="3469" y="145"/>
                    </a:lnTo>
                    <a:lnTo>
                      <a:pt x="3417" y="155"/>
                    </a:lnTo>
                    <a:lnTo>
                      <a:pt x="3367" y="166"/>
                    </a:lnTo>
                    <a:lnTo>
                      <a:pt x="3316" y="181"/>
                    </a:lnTo>
                    <a:lnTo>
                      <a:pt x="3268" y="195"/>
                    </a:lnTo>
                    <a:lnTo>
                      <a:pt x="3221" y="212"/>
                    </a:lnTo>
                    <a:lnTo>
                      <a:pt x="3174" y="228"/>
                    </a:lnTo>
                    <a:lnTo>
                      <a:pt x="3130" y="249"/>
                    </a:lnTo>
                    <a:lnTo>
                      <a:pt x="3087" y="269"/>
                    </a:lnTo>
                    <a:lnTo>
                      <a:pt x="3046" y="291"/>
                    </a:lnTo>
                    <a:lnTo>
                      <a:pt x="3007" y="314"/>
                    </a:lnTo>
                    <a:lnTo>
                      <a:pt x="2970" y="338"/>
                    </a:lnTo>
                    <a:lnTo>
                      <a:pt x="2934" y="364"/>
                    </a:lnTo>
                    <a:lnTo>
                      <a:pt x="2902" y="391"/>
                    </a:lnTo>
                    <a:lnTo>
                      <a:pt x="2670" y="426"/>
                    </a:lnTo>
                    <a:lnTo>
                      <a:pt x="2607" y="411"/>
                    </a:lnTo>
                    <a:lnTo>
                      <a:pt x="2542" y="397"/>
                    </a:lnTo>
                    <a:lnTo>
                      <a:pt x="2476" y="385"/>
                    </a:lnTo>
                    <a:lnTo>
                      <a:pt x="2409" y="376"/>
                    </a:lnTo>
                    <a:lnTo>
                      <a:pt x="2342" y="368"/>
                    </a:lnTo>
                    <a:lnTo>
                      <a:pt x="2274" y="363"/>
                    </a:lnTo>
                    <a:lnTo>
                      <a:pt x="2206" y="359"/>
                    </a:lnTo>
                    <a:lnTo>
                      <a:pt x="2138" y="358"/>
                    </a:lnTo>
                    <a:lnTo>
                      <a:pt x="2069" y="359"/>
                    </a:lnTo>
                    <a:lnTo>
                      <a:pt x="2002" y="363"/>
                    </a:lnTo>
                    <a:lnTo>
                      <a:pt x="1934" y="367"/>
                    </a:lnTo>
                    <a:lnTo>
                      <a:pt x="1866" y="375"/>
                    </a:lnTo>
                    <a:lnTo>
                      <a:pt x="1800" y="383"/>
                    </a:lnTo>
                    <a:lnTo>
                      <a:pt x="1733" y="395"/>
                    </a:lnTo>
                    <a:lnTo>
                      <a:pt x="1669" y="408"/>
                    </a:lnTo>
                    <a:lnTo>
                      <a:pt x="1605" y="423"/>
                    </a:lnTo>
                    <a:lnTo>
                      <a:pt x="1543" y="440"/>
                    </a:lnTo>
                    <a:lnTo>
                      <a:pt x="1482" y="459"/>
                    </a:lnTo>
                    <a:lnTo>
                      <a:pt x="1423" y="480"/>
                    </a:lnTo>
                    <a:lnTo>
                      <a:pt x="1365" y="503"/>
                    </a:lnTo>
                    <a:lnTo>
                      <a:pt x="1309" y="528"/>
                    </a:lnTo>
                    <a:lnTo>
                      <a:pt x="1257" y="554"/>
                    </a:lnTo>
                    <a:lnTo>
                      <a:pt x="1205" y="582"/>
                    </a:lnTo>
                    <a:lnTo>
                      <a:pt x="1158" y="611"/>
                    </a:lnTo>
                    <a:lnTo>
                      <a:pt x="1110" y="641"/>
                    </a:lnTo>
                    <a:lnTo>
                      <a:pt x="1065" y="674"/>
                    </a:lnTo>
                    <a:lnTo>
                      <a:pt x="1024" y="708"/>
                    </a:lnTo>
                    <a:lnTo>
                      <a:pt x="986" y="742"/>
                    </a:lnTo>
                    <a:lnTo>
                      <a:pt x="951" y="779"/>
                    </a:lnTo>
                    <a:lnTo>
                      <a:pt x="919" y="815"/>
                    </a:lnTo>
                    <a:lnTo>
                      <a:pt x="890" y="853"/>
                    </a:lnTo>
                    <a:lnTo>
                      <a:pt x="863" y="891"/>
                    </a:lnTo>
                    <a:lnTo>
                      <a:pt x="840" y="931"/>
                    </a:lnTo>
                    <a:lnTo>
                      <a:pt x="820" y="972"/>
                    </a:lnTo>
                    <a:lnTo>
                      <a:pt x="803" y="1012"/>
                    </a:lnTo>
                    <a:lnTo>
                      <a:pt x="791" y="1054"/>
                    </a:lnTo>
                    <a:lnTo>
                      <a:pt x="780" y="1095"/>
                    </a:lnTo>
                    <a:lnTo>
                      <a:pt x="774" y="1136"/>
                    </a:lnTo>
                    <a:lnTo>
                      <a:pt x="771" y="1178"/>
                    </a:lnTo>
                    <a:lnTo>
                      <a:pt x="771" y="1221"/>
                    </a:lnTo>
                    <a:lnTo>
                      <a:pt x="776" y="1262"/>
                    </a:lnTo>
                    <a:lnTo>
                      <a:pt x="783" y="1304"/>
                    </a:lnTo>
                    <a:lnTo>
                      <a:pt x="794" y="1346"/>
                    </a:lnTo>
                    <a:lnTo>
                      <a:pt x="810" y="1304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16" name="Freeform 20"/>
              <p:cNvSpPr>
                <a:spLocks noChangeArrowheads="1"/>
              </p:cNvSpPr>
              <p:nvPr/>
            </p:nvSpPr>
            <p:spPr bwMode="auto">
              <a:xfrm>
                <a:off x="795" y="2148"/>
                <a:ext cx="90" cy="10"/>
              </a:xfrm>
              <a:custGeom>
                <a:avLst/>
                <a:gdLst>
                  <a:gd name="T0" fmla="*/ 0 w 395"/>
                  <a:gd name="T1" fmla="*/ 0 h 44"/>
                  <a:gd name="T2" fmla="*/ 5 w 395"/>
                  <a:gd name="T3" fmla="*/ 1 h 44"/>
                  <a:gd name="T4" fmla="*/ 11 w 395"/>
                  <a:gd name="T5" fmla="*/ 3 h 44"/>
                  <a:gd name="T6" fmla="*/ 17 w 395"/>
                  <a:gd name="T7" fmla="*/ 4 h 44"/>
                  <a:gd name="T8" fmla="*/ 23 w 395"/>
                  <a:gd name="T9" fmla="*/ 5 h 44"/>
                  <a:gd name="T10" fmla="*/ 29 w 395"/>
                  <a:gd name="T11" fmla="*/ 6 h 44"/>
                  <a:gd name="T12" fmla="*/ 35 w 395"/>
                  <a:gd name="T13" fmla="*/ 7 h 44"/>
                  <a:gd name="T14" fmla="*/ 41 w 395"/>
                  <a:gd name="T15" fmla="*/ 8 h 44"/>
                  <a:gd name="T16" fmla="*/ 47 w 395"/>
                  <a:gd name="T17" fmla="*/ 8 h 44"/>
                  <a:gd name="T18" fmla="*/ 53 w 395"/>
                  <a:gd name="T19" fmla="*/ 9 h 44"/>
                  <a:gd name="T20" fmla="*/ 59 w 395"/>
                  <a:gd name="T21" fmla="*/ 9 h 44"/>
                  <a:gd name="T22" fmla="*/ 65 w 395"/>
                  <a:gd name="T23" fmla="*/ 10 h 44"/>
                  <a:gd name="T24" fmla="*/ 71 w 395"/>
                  <a:gd name="T25" fmla="*/ 10 h 44"/>
                  <a:gd name="T26" fmla="*/ 77 w 395"/>
                  <a:gd name="T27" fmla="*/ 10 h 44"/>
                  <a:gd name="T28" fmla="*/ 83 w 395"/>
                  <a:gd name="T29" fmla="*/ 10 h 44"/>
                  <a:gd name="T30" fmla="*/ 90 w 395"/>
                  <a:gd name="T31" fmla="*/ 10 h 44"/>
                  <a:gd name="T32" fmla="*/ 0 w 395"/>
                  <a:gd name="T33" fmla="*/ 0 h 4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95" h="44">
                    <a:moveTo>
                      <a:pt x="0" y="0"/>
                    </a:moveTo>
                    <a:lnTo>
                      <a:pt x="24" y="5"/>
                    </a:lnTo>
                    <a:lnTo>
                      <a:pt x="50" y="11"/>
                    </a:lnTo>
                    <a:lnTo>
                      <a:pt x="75" y="16"/>
                    </a:lnTo>
                    <a:lnTo>
                      <a:pt x="101" y="22"/>
                    </a:lnTo>
                    <a:lnTo>
                      <a:pt x="127" y="25"/>
                    </a:lnTo>
                    <a:lnTo>
                      <a:pt x="152" y="30"/>
                    </a:lnTo>
                    <a:lnTo>
                      <a:pt x="179" y="33"/>
                    </a:lnTo>
                    <a:lnTo>
                      <a:pt x="206" y="36"/>
                    </a:lnTo>
                    <a:lnTo>
                      <a:pt x="232" y="38"/>
                    </a:lnTo>
                    <a:lnTo>
                      <a:pt x="259" y="40"/>
                    </a:lnTo>
                    <a:lnTo>
                      <a:pt x="285" y="42"/>
                    </a:lnTo>
                    <a:lnTo>
                      <a:pt x="313" y="43"/>
                    </a:lnTo>
                    <a:lnTo>
                      <a:pt x="340" y="43"/>
                    </a:lnTo>
                    <a:lnTo>
                      <a:pt x="366" y="43"/>
                    </a:lnTo>
                    <a:lnTo>
                      <a:pt x="394" y="4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17" name="Freeform 21"/>
              <p:cNvSpPr>
                <a:spLocks noChangeArrowheads="1"/>
              </p:cNvSpPr>
              <p:nvPr/>
            </p:nvSpPr>
            <p:spPr bwMode="auto">
              <a:xfrm>
                <a:off x="934" y="2340"/>
                <a:ext cx="39" cy="5"/>
              </a:xfrm>
              <a:custGeom>
                <a:avLst/>
                <a:gdLst>
                  <a:gd name="T0" fmla="*/ 0 w 173"/>
                  <a:gd name="T1" fmla="*/ 5 h 23"/>
                  <a:gd name="T2" fmla="*/ 3 w 173"/>
                  <a:gd name="T3" fmla="*/ 5 h 23"/>
                  <a:gd name="T4" fmla="*/ 5 w 173"/>
                  <a:gd name="T5" fmla="*/ 4 h 23"/>
                  <a:gd name="T6" fmla="*/ 8 w 173"/>
                  <a:gd name="T7" fmla="*/ 4 h 23"/>
                  <a:gd name="T8" fmla="*/ 11 w 173"/>
                  <a:gd name="T9" fmla="*/ 4 h 23"/>
                  <a:gd name="T10" fmla="*/ 13 w 173"/>
                  <a:gd name="T11" fmla="*/ 4 h 23"/>
                  <a:gd name="T12" fmla="*/ 16 w 173"/>
                  <a:gd name="T13" fmla="*/ 3 h 23"/>
                  <a:gd name="T14" fmla="*/ 18 w 173"/>
                  <a:gd name="T15" fmla="*/ 3 h 23"/>
                  <a:gd name="T16" fmla="*/ 21 w 173"/>
                  <a:gd name="T17" fmla="*/ 3 h 23"/>
                  <a:gd name="T18" fmla="*/ 24 w 173"/>
                  <a:gd name="T19" fmla="*/ 3 h 23"/>
                  <a:gd name="T20" fmla="*/ 26 w 173"/>
                  <a:gd name="T21" fmla="*/ 2 h 23"/>
                  <a:gd name="T22" fmla="*/ 29 w 173"/>
                  <a:gd name="T23" fmla="*/ 2 h 23"/>
                  <a:gd name="T24" fmla="*/ 32 w 173"/>
                  <a:gd name="T25" fmla="*/ 2 h 23"/>
                  <a:gd name="T26" fmla="*/ 34 w 173"/>
                  <a:gd name="T27" fmla="*/ 1 h 23"/>
                  <a:gd name="T28" fmla="*/ 37 w 173"/>
                  <a:gd name="T29" fmla="*/ 0 h 23"/>
                  <a:gd name="T30" fmla="*/ 39 w 173"/>
                  <a:gd name="T31" fmla="*/ 0 h 23"/>
                  <a:gd name="T32" fmla="*/ 0 w 173"/>
                  <a:gd name="T33" fmla="*/ 5 h 2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73" h="23">
                    <a:moveTo>
                      <a:pt x="0" y="22"/>
                    </a:moveTo>
                    <a:lnTo>
                      <a:pt x="13" y="21"/>
                    </a:lnTo>
                    <a:lnTo>
                      <a:pt x="24" y="20"/>
                    </a:lnTo>
                    <a:lnTo>
                      <a:pt x="35" y="19"/>
                    </a:lnTo>
                    <a:lnTo>
                      <a:pt x="47" y="18"/>
                    </a:lnTo>
                    <a:lnTo>
                      <a:pt x="59" y="17"/>
                    </a:lnTo>
                    <a:lnTo>
                      <a:pt x="70" y="16"/>
                    </a:lnTo>
                    <a:lnTo>
                      <a:pt x="82" y="15"/>
                    </a:lnTo>
                    <a:lnTo>
                      <a:pt x="92" y="13"/>
                    </a:lnTo>
                    <a:lnTo>
                      <a:pt x="105" y="12"/>
                    </a:lnTo>
                    <a:lnTo>
                      <a:pt x="116" y="10"/>
                    </a:lnTo>
                    <a:lnTo>
                      <a:pt x="127" y="9"/>
                    </a:lnTo>
                    <a:lnTo>
                      <a:pt x="140" y="7"/>
                    </a:lnTo>
                    <a:lnTo>
                      <a:pt x="151" y="5"/>
                    </a:lnTo>
                    <a:lnTo>
                      <a:pt x="162" y="2"/>
                    </a:lnTo>
                    <a:lnTo>
                      <a:pt x="172" y="0"/>
                    </a:lnTo>
                    <a:lnTo>
                      <a:pt x="0" y="22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18" name="Freeform 22"/>
              <p:cNvSpPr>
                <a:spLocks noChangeArrowheads="1"/>
              </p:cNvSpPr>
              <p:nvPr/>
            </p:nvSpPr>
            <p:spPr bwMode="auto">
              <a:xfrm>
                <a:off x="1411" y="2408"/>
                <a:ext cx="44" cy="39"/>
              </a:xfrm>
              <a:custGeom>
                <a:avLst/>
                <a:gdLst>
                  <a:gd name="T0" fmla="*/ 0 w 193"/>
                  <a:gd name="T1" fmla="*/ 0 h 171"/>
                  <a:gd name="T2" fmla="*/ 2 w 193"/>
                  <a:gd name="T3" fmla="*/ 3 h 171"/>
                  <a:gd name="T4" fmla="*/ 5 w 193"/>
                  <a:gd name="T5" fmla="*/ 6 h 171"/>
                  <a:gd name="T6" fmla="*/ 7 w 193"/>
                  <a:gd name="T7" fmla="*/ 9 h 171"/>
                  <a:gd name="T8" fmla="*/ 10 w 193"/>
                  <a:gd name="T9" fmla="*/ 11 h 171"/>
                  <a:gd name="T10" fmla="*/ 13 w 193"/>
                  <a:gd name="T11" fmla="*/ 14 h 171"/>
                  <a:gd name="T12" fmla="*/ 16 w 193"/>
                  <a:gd name="T13" fmla="*/ 16 h 171"/>
                  <a:gd name="T14" fmla="*/ 18 w 193"/>
                  <a:gd name="T15" fmla="*/ 19 h 171"/>
                  <a:gd name="T16" fmla="*/ 21 w 193"/>
                  <a:gd name="T17" fmla="*/ 21 h 171"/>
                  <a:gd name="T18" fmla="*/ 24 w 193"/>
                  <a:gd name="T19" fmla="*/ 24 h 171"/>
                  <a:gd name="T20" fmla="*/ 27 w 193"/>
                  <a:gd name="T21" fmla="*/ 26 h 171"/>
                  <a:gd name="T22" fmla="*/ 30 w 193"/>
                  <a:gd name="T23" fmla="*/ 29 h 171"/>
                  <a:gd name="T24" fmla="*/ 34 w 193"/>
                  <a:gd name="T25" fmla="*/ 31 h 171"/>
                  <a:gd name="T26" fmla="*/ 37 w 193"/>
                  <a:gd name="T27" fmla="*/ 34 h 171"/>
                  <a:gd name="T28" fmla="*/ 41 w 193"/>
                  <a:gd name="T29" fmla="*/ 36 h 171"/>
                  <a:gd name="T30" fmla="*/ 44 w 193"/>
                  <a:gd name="T31" fmla="*/ 39 h 171"/>
                  <a:gd name="T32" fmla="*/ 0 w 193"/>
                  <a:gd name="T33" fmla="*/ 0 h 17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93" h="171">
                    <a:moveTo>
                      <a:pt x="0" y="0"/>
                    </a:moveTo>
                    <a:lnTo>
                      <a:pt x="10" y="14"/>
                    </a:lnTo>
                    <a:lnTo>
                      <a:pt x="21" y="25"/>
                    </a:lnTo>
                    <a:lnTo>
                      <a:pt x="32" y="38"/>
                    </a:lnTo>
                    <a:lnTo>
                      <a:pt x="44" y="48"/>
                    </a:lnTo>
                    <a:lnTo>
                      <a:pt x="55" y="61"/>
                    </a:lnTo>
                    <a:lnTo>
                      <a:pt x="69" y="71"/>
                    </a:lnTo>
                    <a:lnTo>
                      <a:pt x="80" y="83"/>
                    </a:lnTo>
                    <a:lnTo>
                      <a:pt x="94" y="93"/>
                    </a:lnTo>
                    <a:lnTo>
                      <a:pt x="106" y="105"/>
                    </a:lnTo>
                    <a:lnTo>
                      <a:pt x="120" y="115"/>
                    </a:lnTo>
                    <a:lnTo>
                      <a:pt x="133" y="127"/>
                    </a:lnTo>
                    <a:lnTo>
                      <a:pt x="147" y="138"/>
                    </a:lnTo>
                    <a:lnTo>
                      <a:pt x="162" y="148"/>
                    </a:lnTo>
                    <a:lnTo>
                      <a:pt x="178" y="158"/>
                    </a:lnTo>
                    <a:lnTo>
                      <a:pt x="192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19" name="Freeform 23"/>
              <p:cNvSpPr>
                <a:spLocks noChangeArrowheads="1"/>
              </p:cNvSpPr>
              <p:nvPr/>
            </p:nvSpPr>
            <p:spPr bwMode="auto">
              <a:xfrm>
                <a:off x="1968" y="2339"/>
                <a:ext cx="22" cy="51"/>
              </a:xfrm>
              <a:custGeom>
                <a:avLst/>
                <a:gdLst>
                  <a:gd name="T0" fmla="*/ 0 w 95"/>
                  <a:gd name="T1" fmla="*/ 51 h 227"/>
                  <a:gd name="T2" fmla="*/ 2 w 95"/>
                  <a:gd name="T3" fmla="*/ 47 h 227"/>
                  <a:gd name="T4" fmla="*/ 4 w 95"/>
                  <a:gd name="T5" fmla="*/ 44 h 227"/>
                  <a:gd name="T6" fmla="*/ 6 w 95"/>
                  <a:gd name="T7" fmla="*/ 41 h 227"/>
                  <a:gd name="T8" fmla="*/ 8 w 95"/>
                  <a:gd name="T9" fmla="*/ 38 h 227"/>
                  <a:gd name="T10" fmla="*/ 10 w 95"/>
                  <a:gd name="T11" fmla="*/ 34 h 227"/>
                  <a:gd name="T12" fmla="*/ 12 w 95"/>
                  <a:gd name="T13" fmla="*/ 31 h 227"/>
                  <a:gd name="T14" fmla="*/ 13 w 95"/>
                  <a:gd name="T15" fmla="*/ 28 h 227"/>
                  <a:gd name="T16" fmla="*/ 15 w 95"/>
                  <a:gd name="T17" fmla="*/ 24 h 227"/>
                  <a:gd name="T18" fmla="*/ 16 w 95"/>
                  <a:gd name="T19" fmla="*/ 21 h 227"/>
                  <a:gd name="T20" fmla="*/ 17 w 95"/>
                  <a:gd name="T21" fmla="*/ 17 h 227"/>
                  <a:gd name="T22" fmla="*/ 19 w 95"/>
                  <a:gd name="T23" fmla="*/ 14 h 227"/>
                  <a:gd name="T24" fmla="*/ 19 w 95"/>
                  <a:gd name="T25" fmla="*/ 11 h 227"/>
                  <a:gd name="T26" fmla="*/ 20 w 95"/>
                  <a:gd name="T27" fmla="*/ 7 h 227"/>
                  <a:gd name="T28" fmla="*/ 21 w 95"/>
                  <a:gd name="T29" fmla="*/ 4 h 227"/>
                  <a:gd name="T30" fmla="*/ 22 w 95"/>
                  <a:gd name="T31" fmla="*/ 0 h 227"/>
                  <a:gd name="T32" fmla="*/ 0 w 95"/>
                  <a:gd name="T33" fmla="*/ 51 h 22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95" h="227">
                    <a:moveTo>
                      <a:pt x="0" y="226"/>
                    </a:moveTo>
                    <a:lnTo>
                      <a:pt x="10" y="211"/>
                    </a:lnTo>
                    <a:lnTo>
                      <a:pt x="18" y="198"/>
                    </a:lnTo>
                    <a:lnTo>
                      <a:pt x="26" y="183"/>
                    </a:lnTo>
                    <a:lnTo>
                      <a:pt x="35" y="168"/>
                    </a:lnTo>
                    <a:lnTo>
                      <a:pt x="43" y="153"/>
                    </a:lnTo>
                    <a:lnTo>
                      <a:pt x="51" y="139"/>
                    </a:lnTo>
                    <a:lnTo>
                      <a:pt x="58" y="123"/>
                    </a:lnTo>
                    <a:lnTo>
                      <a:pt x="63" y="108"/>
                    </a:lnTo>
                    <a:lnTo>
                      <a:pt x="69" y="93"/>
                    </a:lnTo>
                    <a:lnTo>
                      <a:pt x="75" y="77"/>
                    </a:lnTo>
                    <a:lnTo>
                      <a:pt x="81" y="63"/>
                    </a:lnTo>
                    <a:lnTo>
                      <a:pt x="84" y="47"/>
                    </a:lnTo>
                    <a:lnTo>
                      <a:pt x="88" y="31"/>
                    </a:lnTo>
                    <a:lnTo>
                      <a:pt x="92" y="16"/>
                    </a:lnTo>
                    <a:lnTo>
                      <a:pt x="94" y="0"/>
                    </a:lnTo>
                    <a:lnTo>
                      <a:pt x="0" y="226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20" name="Freeform 24"/>
              <p:cNvSpPr>
                <a:spLocks noChangeArrowheads="1"/>
              </p:cNvSpPr>
              <p:nvPr/>
            </p:nvSpPr>
            <p:spPr bwMode="auto">
              <a:xfrm>
                <a:off x="2208" y="2084"/>
                <a:ext cx="175" cy="155"/>
              </a:xfrm>
              <a:custGeom>
                <a:avLst/>
                <a:gdLst>
                  <a:gd name="T0" fmla="*/ 175 w 772"/>
                  <a:gd name="T1" fmla="*/ 155 h 683"/>
                  <a:gd name="T2" fmla="*/ 175 w 772"/>
                  <a:gd name="T3" fmla="*/ 146 h 683"/>
                  <a:gd name="T4" fmla="*/ 174 w 772"/>
                  <a:gd name="T5" fmla="*/ 138 h 683"/>
                  <a:gd name="T6" fmla="*/ 172 w 772"/>
                  <a:gd name="T7" fmla="*/ 130 h 683"/>
                  <a:gd name="T8" fmla="*/ 170 w 772"/>
                  <a:gd name="T9" fmla="*/ 121 h 683"/>
                  <a:gd name="T10" fmla="*/ 167 w 772"/>
                  <a:gd name="T11" fmla="*/ 113 h 683"/>
                  <a:gd name="T12" fmla="*/ 163 w 772"/>
                  <a:gd name="T13" fmla="*/ 105 h 683"/>
                  <a:gd name="T14" fmla="*/ 159 w 772"/>
                  <a:gd name="T15" fmla="*/ 97 h 683"/>
                  <a:gd name="T16" fmla="*/ 154 w 772"/>
                  <a:gd name="T17" fmla="*/ 89 h 683"/>
                  <a:gd name="T18" fmla="*/ 148 w 772"/>
                  <a:gd name="T19" fmla="*/ 82 h 683"/>
                  <a:gd name="T20" fmla="*/ 142 w 772"/>
                  <a:gd name="T21" fmla="*/ 75 h 683"/>
                  <a:gd name="T22" fmla="*/ 135 w 772"/>
                  <a:gd name="T23" fmla="*/ 67 h 683"/>
                  <a:gd name="T24" fmla="*/ 128 w 772"/>
                  <a:gd name="T25" fmla="*/ 60 h 683"/>
                  <a:gd name="T26" fmla="*/ 119 w 772"/>
                  <a:gd name="T27" fmla="*/ 54 h 683"/>
                  <a:gd name="T28" fmla="*/ 111 w 772"/>
                  <a:gd name="T29" fmla="*/ 47 h 683"/>
                  <a:gd name="T30" fmla="*/ 102 w 772"/>
                  <a:gd name="T31" fmla="*/ 41 h 683"/>
                  <a:gd name="T32" fmla="*/ 92 w 772"/>
                  <a:gd name="T33" fmla="*/ 34 h 683"/>
                  <a:gd name="T34" fmla="*/ 82 w 772"/>
                  <a:gd name="T35" fmla="*/ 29 h 683"/>
                  <a:gd name="T36" fmla="*/ 71 w 772"/>
                  <a:gd name="T37" fmla="*/ 24 h 683"/>
                  <a:gd name="T38" fmla="*/ 60 w 772"/>
                  <a:gd name="T39" fmla="*/ 19 h 683"/>
                  <a:gd name="T40" fmla="*/ 49 w 772"/>
                  <a:gd name="T41" fmla="*/ 15 h 683"/>
                  <a:gd name="T42" fmla="*/ 37 w 772"/>
                  <a:gd name="T43" fmla="*/ 10 h 683"/>
                  <a:gd name="T44" fmla="*/ 25 w 772"/>
                  <a:gd name="T45" fmla="*/ 6 h 683"/>
                  <a:gd name="T46" fmla="*/ 13 w 772"/>
                  <a:gd name="T47" fmla="*/ 3 h 683"/>
                  <a:gd name="T48" fmla="*/ 0 w 772"/>
                  <a:gd name="T49" fmla="*/ 0 h 683"/>
                  <a:gd name="T50" fmla="*/ 175 w 772"/>
                  <a:gd name="T51" fmla="*/ 155 h 68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772" h="683">
                    <a:moveTo>
                      <a:pt x="771" y="682"/>
                    </a:moveTo>
                    <a:lnTo>
                      <a:pt x="770" y="645"/>
                    </a:lnTo>
                    <a:lnTo>
                      <a:pt x="766" y="609"/>
                    </a:lnTo>
                    <a:lnTo>
                      <a:pt x="760" y="572"/>
                    </a:lnTo>
                    <a:lnTo>
                      <a:pt x="750" y="535"/>
                    </a:lnTo>
                    <a:lnTo>
                      <a:pt x="736" y="499"/>
                    </a:lnTo>
                    <a:lnTo>
                      <a:pt x="720" y="463"/>
                    </a:lnTo>
                    <a:lnTo>
                      <a:pt x="700" y="429"/>
                    </a:lnTo>
                    <a:lnTo>
                      <a:pt x="679" y="394"/>
                    </a:lnTo>
                    <a:lnTo>
                      <a:pt x="655" y="360"/>
                    </a:lnTo>
                    <a:lnTo>
                      <a:pt x="627" y="329"/>
                    </a:lnTo>
                    <a:lnTo>
                      <a:pt x="596" y="296"/>
                    </a:lnTo>
                    <a:lnTo>
                      <a:pt x="564" y="265"/>
                    </a:lnTo>
                    <a:lnTo>
                      <a:pt x="527" y="236"/>
                    </a:lnTo>
                    <a:lnTo>
                      <a:pt x="489" y="207"/>
                    </a:lnTo>
                    <a:lnTo>
                      <a:pt x="450" y="179"/>
                    </a:lnTo>
                    <a:lnTo>
                      <a:pt x="407" y="152"/>
                    </a:lnTo>
                    <a:lnTo>
                      <a:pt x="361" y="129"/>
                    </a:lnTo>
                    <a:lnTo>
                      <a:pt x="315" y="106"/>
                    </a:lnTo>
                    <a:lnTo>
                      <a:pt x="266" y="84"/>
                    </a:lnTo>
                    <a:lnTo>
                      <a:pt x="216" y="64"/>
                    </a:lnTo>
                    <a:lnTo>
                      <a:pt x="164" y="46"/>
                    </a:lnTo>
                    <a:lnTo>
                      <a:pt x="110" y="28"/>
                    </a:lnTo>
                    <a:lnTo>
                      <a:pt x="56" y="13"/>
                    </a:lnTo>
                    <a:lnTo>
                      <a:pt x="0" y="0"/>
                    </a:lnTo>
                    <a:lnTo>
                      <a:pt x="771" y="682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21" name="Freeform 25"/>
              <p:cNvSpPr>
                <a:spLocks noChangeArrowheads="1"/>
              </p:cNvSpPr>
              <p:nvPr/>
            </p:nvSpPr>
            <p:spPr bwMode="auto">
              <a:xfrm>
                <a:off x="2489" y="1950"/>
                <a:ext cx="82" cy="52"/>
              </a:xfrm>
              <a:custGeom>
                <a:avLst/>
                <a:gdLst>
                  <a:gd name="T0" fmla="*/ 0 w 361"/>
                  <a:gd name="T1" fmla="*/ 52 h 228"/>
                  <a:gd name="T2" fmla="*/ 7 w 361"/>
                  <a:gd name="T3" fmla="*/ 49 h 228"/>
                  <a:gd name="T4" fmla="*/ 13 w 361"/>
                  <a:gd name="T5" fmla="*/ 47 h 228"/>
                  <a:gd name="T6" fmla="*/ 20 w 361"/>
                  <a:gd name="T7" fmla="*/ 43 h 228"/>
                  <a:gd name="T8" fmla="*/ 26 w 361"/>
                  <a:gd name="T9" fmla="*/ 41 h 228"/>
                  <a:gd name="T10" fmla="*/ 32 w 361"/>
                  <a:gd name="T11" fmla="*/ 37 h 228"/>
                  <a:gd name="T12" fmla="*/ 38 w 361"/>
                  <a:gd name="T13" fmla="*/ 34 h 228"/>
                  <a:gd name="T14" fmla="*/ 43 w 361"/>
                  <a:gd name="T15" fmla="*/ 31 h 228"/>
                  <a:gd name="T16" fmla="*/ 49 w 361"/>
                  <a:gd name="T17" fmla="*/ 28 h 228"/>
                  <a:gd name="T18" fmla="*/ 54 w 361"/>
                  <a:gd name="T19" fmla="*/ 24 h 228"/>
                  <a:gd name="T20" fmla="*/ 59 w 361"/>
                  <a:gd name="T21" fmla="*/ 20 h 228"/>
                  <a:gd name="T22" fmla="*/ 64 w 361"/>
                  <a:gd name="T23" fmla="*/ 16 h 228"/>
                  <a:gd name="T24" fmla="*/ 69 w 361"/>
                  <a:gd name="T25" fmla="*/ 12 h 228"/>
                  <a:gd name="T26" fmla="*/ 73 w 361"/>
                  <a:gd name="T27" fmla="*/ 8 h 228"/>
                  <a:gd name="T28" fmla="*/ 78 w 361"/>
                  <a:gd name="T29" fmla="*/ 4 h 228"/>
                  <a:gd name="T30" fmla="*/ 82 w 361"/>
                  <a:gd name="T31" fmla="*/ 0 h 228"/>
                  <a:gd name="T32" fmla="*/ 0 w 361"/>
                  <a:gd name="T33" fmla="*/ 52 h 22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61" h="228">
                    <a:moveTo>
                      <a:pt x="0" y="227"/>
                    </a:moveTo>
                    <a:lnTo>
                      <a:pt x="30" y="216"/>
                    </a:lnTo>
                    <a:lnTo>
                      <a:pt x="59" y="204"/>
                    </a:lnTo>
                    <a:lnTo>
                      <a:pt x="87" y="190"/>
                    </a:lnTo>
                    <a:lnTo>
                      <a:pt x="114" y="178"/>
                    </a:lnTo>
                    <a:lnTo>
                      <a:pt x="140" y="164"/>
                    </a:lnTo>
                    <a:lnTo>
                      <a:pt x="166" y="150"/>
                    </a:lnTo>
                    <a:lnTo>
                      <a:pt x="191" y="136"/>
                    </a:lnTo>
                    <a:lnTo>
                      <a:pt x="216" y="121"/>
                    </a:lnTo>
                    <a:lnTo>
                      <a:pt x="239" y="104"/>
                    </a:lnTo>
                    <a:lnTo>
                      <a:pt x="261" y="88"/>
                    </a:lnTo>
                    <a:lnTo>
                      <a:pt x="283" y="71"/>
                    </a:lnTo>
                    <a:lnTo>
                      <a:pt x="303" y="53"/>
                    </a:lnTo>
                    <a:lnTo>
                      <a:pt x="323" y="36"/>
                    </a:lnTo>
                    <a:lnTo>
                      <a:pt x="343" y="19"/>
                    </a:lnTo>
                    <a:lnTo>
                      <a:pt x="360" y="0"/>
                    </a:lnTo>
                    <a:lnTo>
                      <a:pt x="0" y="227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22" name="Freeform 26"/>
              <p:cNvSpPr>
                <a:spLocks noChangeArrowheads="1"/>
              </p:cNvSpPr>
              <p:nvPr/>
            </p:nvSpPr>
            <p:spPr bwMode="auto">
              <a:xfrm>
                <a:off x="2422" y="1721"/>
                <a:ext cx="7" cy="35"/>
              </a:xfrm>
              <a:custGeom>
                <a:avLst/>
                <a:gdLst>
                  <a:gd name="T0" fmla="*/ 7 w 29"/>
                  <a:gd name="T1" fmla="*/ 35 h 153"/>
                  <a:gd name="T2" fmla="*/ 7 w 29"/>
                  <a:gd name="T3" fmla="*/ 32 h 153"/>
                  <a:gd name="T4" fmla="*/ 7 w 29"/>
                  <a:gd name="T5" fmla="*/ 30 h 153"/>
                  <a:gd name="T6" fmla="*/ 7 w 29"/>
                  <a:gd name="T7" fmla="*/ 28 h 153"/>
                  <a:gd name="T8" fmla="*/ 7 w 29"/>
                  <a:gd name="T9" fmla="*/ 25 h 153"/>
                  <a:gd name="T10" fmla="*/ 7 w 29"/>
                  <a:gd name="T11" fmla="*/ 23 h 153"/>
                  <a:gd name="T12" fmla="*/ 6 w 29"/>
                  <a:gd name="T13" fmla="*/ 21 h 153"/>
                  <a:gd name="T14" fmla="*/ 6 w 29"/>
                  <a:gd name="T15" fmla="*/ 18 h 153"/>
                  <a:gd name="T16" fmla="*/ 5 w 29"/>
                  <a:gd name="T17" fmla="*/ 16 h 153"/>
                  <a:gd name="T18" fmla="*/ 5 w 29"/>
                  <a:gd name="T19" fmla="*/ 14 h 153"/>
                  <a:gd name="T20" fmla="*/ 4 w 29"/>
                  <a:gd name="T21" fmla="*/ 11 h 153"/>
                  <a:gd name="T22" fmla="*/ 4 w 29"/>
                  <a:gd name="T23" fmla="*/ 9 h 153"/>
                  <a:gd name="T24" fmla="*/ 3 w 29"/>
                  <a:gd name="T25" fmla="*/ 7 h 153"/>
                  <a:gd name="T26" fmla="*/ 2 w 29"/>
                  <a:gd name="T27" fmla="*/ 4 h 153"/>
                  <a:gd name="T28" fmla="*/ 1 w 29"/>
                  <a:gd name="T29" fmla="*/ 2 h 153"/>
                  <a:gd name="T30" fmla="*/ 0 w 29"/>
                  <a:gd name="T31" fmla="*/ 0 h 153"/>
                  <a:gd name="T32" fmla="*/ 7 w 29"/>
                  <a:gd name="T33" fmla="*/ 35 h 15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9" h="153">
                    <a:moveTo>
                      <a:pt x="28" y="152"/>
                    </a:moveTo>
                    <a:lnTo>
                      <a:pt x="28" y="142"/>
                    </a:lnTo>
                    <a:lnTo>
                      <a:pt x="28" y="132"/>
                    </a:lnTo>
                    <a:lnTo>
                      <a:pt x="28" y="122"/>
                    </a:lnTo>
                    <a:lnTo>
                      <a:pt x="28" y="111"/>
                    </a:lnTo>
                    <a:lnTo>
                      <a:pt x="27" y="101"/>
                    </a:lnTo>
                    <a:lnTo>
                      <a:pt x="25" y="91"/>
                    </a:lnTo>
                    <a:lnTo>
                      <a:pt x="24" y="80"/>
                    </a:lnTo>
                    <a:lnTo>
                      <a:pt x="22" y="70"/>
                    </a:lnTo>
                    <a:lnTo>
                      <a:pt x="19" y="60"/>
                    </a:lnTo>
                    <a:lnTo>
                      <a:pt x="17" y="50"/>
                    </a:lnTo>
                    <a:lnTo>
                      <a:pt x="15" y="39"/>
                    </a:lnTo>
                    <a:lnTo>
                      <a:pt x="11" y="30"/>
                    </a:lnTo>
                    <a:lnTo>
                      <a:pt x="8" y="19"/>
                    </a:lnTo>
                    <a:lnTo>
                      <a:pt x="5" y="9"/>
                    </a:lnTo>
                    <a:lnTo>
                      <a:pt x="0" y="0"/>
                    </a:lnTo>
                    <a:lnTo>
                      <a:pt x="28" y="152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23" name="Freeform 27"/>
              <p:cNvSpPr>
                <a:spLocks noChangeArrowheads="1"/>
              </p:cNvSpPr>
              <p:nvPr/>
            </p:nvSpPr>
            <p:spPr bwMode="auto">
              <a:xfrm>
                <a:off x="2016" y="1651"/>
                <a:ext cx="45" cy="33"/>
              </a:xfrm>
              <a:custGeom>
                <a:avLst/>
                <a:gdLst>
                  <a:gd name="T0" fmla="*/ 45 w 198"/>
                  <a:gd name="T1" fmla="*/ 0 h 145"/>
                  <a:gd name="T2" fmla="*/ 41 w 198"/>
                  <a:gd name="T3" fmla="*/ 2 h 145"/>
                  <a:gd name="T4" fmla="*/ 38 w 198"/>
                  <a:gd name="T5" fmla="*/ 4 h 145"/>
                  <a:gd name="T6" fmla="*/ 35 w 198"/>
                  <a:gd name="T7" fmla="*/ 6 h 145"/>
                  <a:gd name="T8" fmla="*/ 31 w 198"/>
                  <a:gd name="T9" fmla="*/ 8 h 145"/>
                  <a:gd name="T10" fmla="*/ 28 w 198"/>
                  <a:gd name="T11" fmla="*/ 10 h 145"/>
                  <a:gd name="T12" fmla="*/ 25 w 198"/>
                  <a:gd name="T13" fmla="*/ 12 h 145"/>
                  <a:gd name="T14" fmla="*/ 22 w 198"/>
                  <a:gd name="T15" fmla="*/ 14 h 145"/>
                  <a:gd name="T16" fmla="*/ 19 w 198"/>
                  <a:gd name="T17" fmla="*/ 16 h 145"/>
                  <a:gd name="T18" fmla="*/ 16 w 198"/>
                  <a:gd name="T19" fmla="*/ 19 h 145"/>
                  <a:gd name="T20" fmla="*/ 13 w 198"/>
                  <a:gd name="T21" fmla="*/ 21 h 145"/>
                  <a:gd name="T22" fmla="*/ 10 w 198"/>
                  <a:gd name="T23" fmla="*/ 23 h 145"/>
                  <a:gd name="T24" fmla="*/ 7 w 198"/>
                  <a:gd name="T25" fmla="*/ 26 h 145"/>
                  <a:gd name="T26" fmla="*/ 5 w 198"/>
                  <a:gd name="T27" fmla="*/ 28 h 145"/>
                  <a:gd name="T28" fmla="*/ 2 w 198"/>
                  <a:gd name="T29" fmla="*/ 30 h 145"/>
                  <a:gd name="T30" fmla="*/ 0 w 198"/>
                  <a:gd name="T31" fmla="*/ 33 h 145"/>
                  <a:gd name="T32" fmla="*/ 45 w 198"/>
                  <a:gd name="T33" fmla="*/ 0 h 14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98" h="145">
                    <a:moveTo>
                      <a:pt x="197" y="0"/>
                    </a:moveTo>
                    <a:lnTo>
                      <a:pt x="182" y="7"/>
                    </a:lnTo>
                    <a:lnTo>
                      <a:pt x="168" y="16"/>
                    </a:lnTo>
                    <a:lnTo>
                      <a:pt x="152" y="25"/>
                    </a:lnTo>
                    <a:lnTo>
                      <a:pt x="138" y="33"/>
                    </a:lnTo>
                    <a:lnTo>
                      <a:pt x="124" y="43"/>
                    </a:lnTo>
                    <a:lnTo>
                      <a:pt x="110" y="52"/>
                    </a:lnTo>
                    <a:lnTo>
                      <a:pt x="96" y="62"/>
                    </a:lnTo>
                    <a:lnTo>
                      <a:pt x="82" y="71"/>
                    </a:lnTo>
                    <a:lnTo>
                      <a:pt x="69" y="82"/>
                    </a:lnTo>
                    <a:lnTo>
                      <a:pt x="57" y="92"/>
                    </a:lnTo>
                    <a:lnTo>
                      <a:pt x="45" y="102"/>
                    </a:lnTo>
                    <a:lnTo>
                      <a:pt x="32" y="113"/>
                    </a:lnTo>
                    <a:lnTo>
                      <a:pt x="21" y="124"/>
                    </a:lnTo>
                    <a:lnTo>
                      <a:pt x="10" y="133"/>
                    </a:lnTo>
                    <a:lnTo>
                      <a:pt x="0" y="144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24" name="Freeform 28"/>
              <p:cNvSpPr>
                <a:spLocks noChangeArrowheads="1"/>
              </p:cNvSpPr>
              <p:nvPr/>
            </p:nvSpPr>
            <p:spPr bwMode="auto">
              <a:xfrm>
                <a:off x="1687" y="1671"/>
                <a:ext cx="27" cy="34"/>
              </a:xfrm>
              <a:custGeom>
                <a:avLst/>
                <a:gdLst>
                  <a:gd name="T0" fmla="*/ 27 w 117"/>
                  <a:gd name="T1" fmla="*/ 0 h 152"/>
                  <a:gd name="T2" fmla="*/ 25 w 117"/>
                  <a:gd name="T3" fmla="*/ 2 h 152"/>
                  <a:gd name="T4" fmla="*/ 22 w 117"/>
                  <a:gd name="T5" fmla="*/ 4 h 152"/>
                  <a:gd name="T6" fmla="*/ 20 w 117"/>
                  <a:gd name="T7" fmla="*/ 6 h 152"/>
                  <a:gd name="T8" fmla="*/ 18 w 117"/>
                  <a:gd name="T9" fmla="*/ 9 h 152"/>
                  <a:gd name="T10" fmla="*/ 16 w 117"/>
                  <a:gd name="T11" fmla="*/ 11 h 152"/>
                  <a:gd name="T12" fmla="*/ 14 w 117"/>
                  <a:gd name="T13" fmla="*/ 13 h 152"/>
                  <a:gd name="T14" fmla="*/ 12 w 117"/>
                  <a:gd name="T15" fmla="*/ 15 h 152"/>
                  <a:gd name="T16" fmla="*/ 10 w 117"/>
                  <a:gd name="T17" fmla="*/ 17 h 152"/>
                  <a:gd name="T18" fmla="*/ 9 w 117"/>
                  <a:gd name="T19" fmla="*/ 20 h 152"/>
                  <a:gd name="T20" fmla="*/ 7 w 117"/>
                  <a:gd name="T21" fmla="*/ 22 h 152"/>
                  <a:gd name="T22" fmla="*/ 6 w 117"/>
                  <a:gd name="T23" fmla="*/ 24 h 152"/>
                  <a:gd name="T24" fmla="*/ 4 w 117"/>
                  <a:gd name="T25" fmla="*/ 27 h 152"/>
                  <a:gd name="T26" fmla="*/ 3 w 117"/>
                  <a:gd name="T27" fmla="*/ 29 h 152"/>
                  <a:gd name="T28" fmla="*/ 1 w 117"/>
                  <a:gd name="T29" fmla="*/ 31 h 152"/>
                  <a:gd name="T30" fmla="*/ 0 w 117"/>
                  <a:gd name="T31" fmla="*/ 34 h 152"/>
                  <a:gd name="T32" fmla="*/ 27 w 117"/>
                  <a:gd name="T33" fmla="*/ 0 h 15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17" h="152">
                    <a:moveTo>
                      <a:pt x="116" y="0"/>
                    </a:moveTo>
                    <a:lnTo>
                      <a:pt x="107" y="10"/>
                    </a:lnTo>
                    <a:lnTo>
                      <a:pt x="97" y="19"/>
                    </a:lnTo>
                    <a:lnTo>
                      <a:pt x="86" y="29"/>
                    </a:lnTo>
                    <a:lnTo>
                      <a:pt x="78" y="38"/>
                    </a:lnTo>
                    <a:lnTo>
                      <a:pt x="69" y="48"/>
                    </a:lnTo>
                    <a:lnTo>
                      <a:pt x="60" y="58"/>
                    </a:lnTo>
                    <a:lnTo>
                      <a:pt x="52" y="68"/>
                    </a:lnTo>
                    <a:lnTo>
                      <a:pt x="45" y="78"/>
                    </a:lnTo>
                    <a:lnTo>
                      <a:pt x="37" y="89"/>
                    </a:lnTo>
                    <a:lnTo>
                      <a:pt x="31" y="98"/>
                    </a:lnTo>
                    <a:lnTo>
                      <a:pt x="24" y="109"/>
                    </a:lnTo>
                    <a:lnTo>
                      <a:pt x="17" y="119"/>
                    </a:lnTo>
                    <a:lnTo>
                      <a:pt x="11" y="130"/>
                    </a:lnTo>
                    <a:lnTo>
                      <a:pt x="5" y="140"/>
                    </a:lnTo>
                    <a:lnTo>
                      <a:pt x="0" y="151"/>
                    </a:lnTo>
                    <a:lnTo>
                      <a:pt x="116" y="0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25" name="Freeform 29"/>
              <p:cNvSpPr>
                <a:spLocks noChangeArrowheads="1"/>
              </p:cNvSpPr>
              <p:nvPr/>
            </p:nvSpPr>
            <p:spPr bwMode="auto">
              <a:xfrm>
                <a:off x="1279" y="1714"/>
                <a:ext cx="58" cy="20"/>
              </a:xfrm>
              <a:custGeom>
                <a:avLst/>
                <a:gdLst>
                  <a:gd name="T0" fmla="*/ 58 w 256"/>
                  <a:gd name="T1" fmla="*/ 20 h 89"/>
                  <a:gd name="T2" fmla="*/ 54 w 256"/>
                  <a:gd name="T3" fmla="*/ 18 h 89"/>
                  <a:gd name="T4" fmla="*/ 50 w 256"/>
                  <a:gd name="T5" fmla="*/ 17 h 89"/>
                  <a:gd name="T6" fmla="*/ 46 w 256"/>
                  <a:gd name="T7" fmla="*/ 16 h 89"/>
                  <a:gd name="T8" fmla="*/ 43 w 256"/>
                  <a:gd name="T9" fmla="*/ 14 h 89"/>
                  <a:gd name="T10" fmla="*/ 39 w 256"/>
                  <a:gd name="T11" fmla="*/ 12 h 89"/>
                  <a:gd name="T12" fmla="*/ 35 w 256"/>
                  <a:gd name="T13" fmla="*/ 11 h 89"/>
                  <a:gd name="T14" fmla="*/ 31 w 256"/>
                  <a:gd name="T15" fmla="*/ 10 h 89"/>
                  <a:gd name="T16" fmla="*/ 27 w 256"/>
                  <a:gd name="T17" fmla="*/ 8 h 89"/>
                  <a:gd name="T18" fmla="*/ 24 w 256"/>
                  <a:gd name="T19" fmla="*/ 7 h 89"/>
                  <a:gd name="T20" fmla="*/ 20 w 256"/>
                  <a:gd name="T21" fmla="*/ 6 h 89"/>
                  <a:gd name="T22" fmla="*/ 16 w 256"/>
                  <a:gd name="T23" fmla="*/ 5 h 89"/>
                  <a:gd name="T24" fmla="*/ 12 w 256"/>
                  <a:gd name="T25" fmla="*/ 4 h 89"/>
                  <a:gd name="T26" fmla="*/ 8 w 256"/>
                  <a:gd name="T27" fmla="*/ 2 h 89"/>
                  <a:gd name="T28" fmla="*/ 4 w 256"/>
                  <a:gd name="T29" fmla="*/ 1 h 89"/>
                  <a:gd name="T30" fmla="*/ 0 w 256"/>
                  <a:gd name="T31" fmla="*/ 0 h 89"/>
                  <a:gd name="T32" fmla="*/ 58 w 256"/>
                  <a:gd name="T33" fmla="*/ 20 h 8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56" h="89">
                    <a:moveTo>
                      <a:pt x="255" y="88"/>
                    </a:moveTo>
                    <a:lnTo>
                      <a:pt x="237" y="82"/>
                    </a:lnTo>
                    <a:lnTo>
                      <a:pt x="222" y="75"/>
                    </a:lnTo>
                    <a:lnTo>
                      <a:pt x="204" y="69"/>
                    </a:lnTo>
                    <a:lnTo>
                      <a:pt x="189" y="62"/>
                    </a:lnTo>
                    <a:lnTo>
                      <a:pt x="172" y="55"/>
                    </a:lnTo>
                    <a:lnTo>
                      <a:pt x="156" y="48"/>
                    </a:lnTo>
                    <a:lnTo>
                      <a:pt x="139" y="43"/>
                    </a:lnTo>
                    <a:lnTo>
                      <a:pt x="121" y="37"/>
                    </a:lnTo>
                    <a:lnTo>
                      <a:pt x="105" y="32"/>
                    </a:lnTo>
                    <a:lnTo>
                      <a:pt x="88" y="25"/>
                    </a:lnTo>
                    <a:lnTo>
                      <a:pt x="71" y="21"/>
                    </a:lnTo>
                    <a:lnTo>
                      <a:pt x="53" y="16"/>
                    </a:lnTo>
                    <a:lnTo>
                      <a:pt x="35" y="10"/>
                    </a:lnTo>
                    <a:lnTo>
                      <a:pt x="18" y="5"/>
                    </a:lnTo>
                    <a:lnTo>
                      <a:pt x="0" y="0"/>
                    </a:lnTo>
                    <a:lnTo>
                      <a:pt x="255" y="88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26" name="Freeform 30"/>
              <p:cNvSpPr>
                <a:spLocks noChangeArrowheads="1"/>
              </p:cNvSpPr>
              <p:nvPr/>
            </p:nvSpPr>
            <p:spPr bwMode="auto">
              <a:xfrm>
                <a:off x="854" y="1923"/>
                <a:ext cx="18" cy="38"/>
              </a:xfrm>
              <a:custGeom>
                <a:avLst/>
                <a:gdLst>
                  <a:gd name="T0" fmla="*/ 0 w 81"/>
                  <a:gd name="T1" fmla="*/ 0 h 167"/>
                  <a:gd name="T2" fmla="*/ 1 w 81"/>
                  <a:gd name="T3" fmla="*/ 3 h 167"/>
                  <a:gd name="T4" fmla="*/ 2 w 81"/>
                  <a:gd name="T5" fmla="*/ 5 h 167"/>
                  <a:gd name="T6" fmla="*/ 2 w 81"/>
                  <a:gd name="T7" fmla="*/ 8 h 167"/>
                  <a:gd name="T8" fmla="*/ 3 w 81"/>
                  <a:gd name="T9" fmla="*/ 10 h 167"/>
                  <a:gd name="T10" fmla="*/ 4 w 81"/>
                  <a:gd name="T11" fmla="*/ 13 h 167"/>
                  <a:gd name="T12" fmla="*/ 5 w 81"/>
                  <a:gd name="T13" fmla="*/ 15 h 167"/>
                  <a:gd name="T14" fmla="*/ 7 w 81"/>
                  <a:gd name="T15" fmla="*/ 18 h 167"/>
                  <a:gd name="T16" fmla="*/ 8 w 81"/>
                  <a:gd name="T17" fmla="*/ 20 h 167"/>
                  <a:gd name="T18" fmla="*/ 9 w 81"/>
                  <a:gd name="T19" fmla="*/ 23 h 167"/>
                  <a:gd name="T20" fmla="*/ 10 w 81"/>
                  <a:gd name="T21" fmla="*/ 25 h 167"/>
                  <a:gd name="T22" fmla="*/ 12 w 81"/>
                  <a:gd name="T23" fmla="*/ 28 h 167"/>
                  <a:gd name="T24" fmla="*/ 13 w 81"/>
                  <a:gd name="T25" fmla="*/ 30 h 167"/>
                  <a:gd name="T26" fmla="*/ 14 w 81"/>
                  <a:gd name="T27" fmla="*/ 33 h 167"/>
                  <a:gd name="T28" fmla="*/ 16 w 81"/>
                  <a:gd name="T29" fmla="*/ 35 h 167"/>
                  <a:gd name="T30" fmla="*/ 18 w 81"/>
                  <a:gd name="T31" fmla="*/ 38 h 167"/>
                  <a:gd name="T32" fmla="*/ 0 w 81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81" h="167">
                    <a:moveTo>
                      <a:pt x="0" y="0"/>
                    </a:moveTo>
                    <a:lnTo>
                      <a:pt x="4" y="11"/>
                    </a:lnTo>
                    <a:lnTo>
                      <a:pt x="7" y="22"/>
                    </a:lnTo>
                    <a:lnTo>
                      <a:pt x="11" y="34"/>
                    </a:lnTo>
                    <a:lnTo>
                      <a:pt x="15" y="44"/>
                    </a:lnTo>
                    <a:lnTo>
                      <a:pt x="20" y="57"/>
                    </a:lnTo>
                    <a:lnTo>
                      <a:pt x="24" y="67"/>
                    </a:lnTo>
                    <a:lnTo>
                      <a:pt x="30" y="79"/>
                    </a:lnTo>
                    <a:lnTo>
                      <a:pt x="35" y="89"/>
                    </a:lnTo>
                    <a:lnTo>
                      <a:pt x="41" y="101"/>
                    </a:lnTo>
                    <a:lnTo>
                      <a:pt x="46" y="111"/>
                    </a:lnTo>
                    <a:lnTo>
                      <a:pt x="52" y="123"/>
                    </a:lnTo>
                    <a:lnTo>
                      <a:pt x="59" y="133"/>
                    </a:lnTo>
                    <a:lnTo>
                      <a:pt x="64" y="145"/>
                    </a:lnTo>
                    <a:lnTo>
                      <a:pt x="72" y="156"/>
                    </a:lnTo>
                    <a:lnTo>
                      <a:pt x="80" y="16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27" name="AutoShape 31"/>
              <p:cNvSpPr>
                <a:spLocks noChangeArrowheads="1"/>
              </p:cNvSpPr>
              <p:nvPr/>
            </p:nvSpPr>
            <p:spPr bwMode="auto">
              <a:xfrm>
                <a:off x="1370" y="1704"/>
                <a:ext cx="654" cy="212"/>
              </a:xfrm>
              <a:prstGeom prst="roundRect">
                <a:avLst>
                  <a:gd name="adj" fmla="val 468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ko-KR" altLang="en-US" sz="1000">
                  <a:ea typeface="굴림" charset="-127"/>
                </a:endParaRPr>
              </a:p>
            </p:txBody>
          </p:sp>
        </p:grpSp>
        <p:grpSp>
          <p:nvGrpSpPr>
            <p:cNvPr id="64" name="Group 32"/>
            <p:cNvGrpSpPr>
              <a:grpSpLocks/>
            </p:cNvGrpSpPr>
            <p:nvPr/>
          </p:nvGrpSpPr>
          <p:grpSpPr bwMode="auto">
            <a:xfrm>
              <a:off x="4748213" y="2479675"/>
              <a:ext cx="3092450" cy="817563"/>
              <a:chOff x="3340" y="1547"/>
              <a:chExt cx="2003" cy="984"/>
            </a:xfrm>
          </p:grpSpPr>
          <p:sp>
            <p:nvSpPr>
              <p:cNvPr id="102" name="Freeform 33"/>
              <p:cNvSpPr>
                <a:spLocks noChangeArrowheads="1"/>
              </p:cNvSpPr>
              <p:nvPr/>
            </p:nvSpPr>
            <p:spPr bwMode="auto">
              <a:xfrm>
                <a:off x="3340" y="1547"/>
                <a:ext cx="2004" cy="985"/>
              </a:xfrm>
              <a:custGeom>
                <a:avLst/>
                <a:gdLst>
                  <a:gd name="T0" fmla="*/ 118 w 8839"/>
                  <a:gd name="T1" fmla="*/ 339 h 4342"/>
                  <a:gd name="T2" fmla="*/ 53 w 8839"/>
                  <a:gd name="T3" fmla="*/ 371 h 4342"/>
                  <a:gd name="T4" fmla="*/ 12 w 8839"/>
                  <a:gd name="T5" fmla="*/ 417 h 4342"/>
                  <a:gd name="T6" fmla="*/ 0 w 8839"/>
                  <a:gd name="T7" fmla="*/ 470 h 4342"/>
                  <a:gd name="T8" fmla="*/ 21 w 8839"/>
                  <a:gd name="T9" fmla="*/ 523 h 4342"/>
                  <a:gd name="T10" fmla="*/ 71 w 8839"/>
                  <a:gd name="T11" fmla="*/ 565 h 4342"/>
                  <a:gd name="T12" fmla="*/ 113 w 8839"/>
                  <a:gd name="T13" fmla="*/ 568 h 4342"/>
                  <a:gd name="T14" fmla="*/ 64 w 8839"/>
                  <a:gd name="T15" fmla="*/ 611 h 4342"/>
                  <a:gd name="T16" fmla="*/ 44 w 8839"/>
                  <a:gd name="T17" fmla="*/ 663 h 4342"/>
                  <a:gd name="T18" fmla="*/ 56 w 8839"/>
                  <a:gd name="T19" fmla="*/ 716 h 4342"/>
                  <a:gd name="T20" fmla="*/ 99 w 8839"/>
                  <a:gd name="T21" fmla="*/ 762 h 4342"/>
                  <a:gd name="T22" fmla="*/ 165 w 8839"/>
                  <a:gd name="T23" fmla="*/ 793 h 4342"/>
                  <a:gd name="T24" fmla="*/ 243 w 8839"/>
                  <a:gd name="T25" fmla="*/ 804 h 4342"/>
                  <a:gd name="T26" fmla="*/ 365 w 8839"/>
                  <a:gd name="T27" fmla="*/ 878 h 4342"/>
                  <a:gd name="T28" fmla="*/ 502 w 8839"/>
                  <a:gd name="T29" fmla="*/ 920 h 4342"/>
                  <a:gd name="T30" fmla="*/ 652 w 8839"/>
                  <a:gd name="T31" fmla="*/ 920 h 4342"/>
                  <a:gd name="T32" fmla="*/ 828 w 8839"/>
                  <a:gd name="T33" fmla="*/ 938 h 4342"/>
                  <a:gd name="T34" fmla="*/ 942 w 8839"/>
                  <a:gd name="T35" fmla="*/ 978 h 4342"/>
                  <a:gd name="T36" fmla="*/ 1070 w 8839"/>
                  <a:gd name="T37" fmla="*/ 982 h 4342"/>
                  <a:gd name="T38" fmla="*/ 1190 w 8839"/>
                  <a:gd name="T39" fmla="*/ 953 h 4342"/>
                  <a:gd name="T40" fmla="*/ 1283 w 8839"/>
                  <a:gd name="T41" fmla="*/ 893 h 4342"/>
                  <a:gd name="T42" fmla="*/ 1393 w 8839"/>
                  <a:gd name="T43" fmla="*/ 857 h 4342"/>
                  <a:gd name="T44" fmla="*/ 1501 w 8839"/>
                  <a:gd name="T45" fmla="*/ 862 h 4342"/>
                  <a:gd name="T46" fmla="*/ 1604 w 8839"/>
                  <a:gd name="T47" fmla="*/ 838 h 4342"/>
                  <a:gd name="T48" fmla="*/ 1684 w 8839"/>
                  <a:gd name="T49" fmla="*/ 789 h 4342"/>
                  <a:gd name="T50" fmla="*/ 1728 w 8839"/>
                  <a:gd name="T51" fmla="*/ 723 h 4342"/>
                  <a:gd name="T52" fmla="*/ 1769 w 8839"/>
                  <a:gd name="T53" fmla="*/ 681 h 4342"/>
                  <a:gd name="T54" fmla="*/ 1882 w 8839"/>
                  <a:gd name="T55" fmla="*/ 643 h 4342"/>
                  <a:gd name="T56" fmla="*/ 1964 w 8839"/>
                  <a:gd name="T57" fmla="*/ 579 h 4342"/>
                  <a:gd name="T58" fmla="*/ 2002 w 8839"/>
                  <a:gd name="T59" fmla="*/ 499 h 4342"/>
                  <a:gd name="T60" fmla="*/ 1990 w 8839"/>
                  <a:gd name="T61" fmla="*/ 415 h 4342"/>
                  <a:gd name="T62" fmla="*/ 1929 w 8839"/>
                  <a:gd name="T63" fmla="*/ 341 h 4342"/>
                  <a:gd name="T64" fmla="*/ 1949 w 8839"/>
                  <a:gd name="T65" fmla="*/ 328 h 4342"/>
                  <a:gd name="T66" fmla="*/ 1955 w 8839"/>
                  <a:gd name="T67" fmla="*/ 261 h 4342"/>
                  <a:gd name="T68" fmla="*/ 1921 w 8839"/>
                  <a:gd name="T69" fmla="*/ 197 h 4342"/>
                  <a:gd name="T70" fmla="*/ 1852 w 8839"/>
                  <a:gd name="T71" fmla="*/ 148 h 4342"/>
                  <a:gd name="T72" fmla="*/ 1759 w 8839"/>
                  <a:gd name="T73" fmla="*/ 121 h 4342"/>
                  <a:gd name="T74" fmla="*/ 1741 w 8839"/>
                  <a:gd name="T75" fmla="*/ 66 h 4342"/>
                  <a:gd name="T76" fmla="*/ 1675 w 8839"/>
                  <a:gd name="T77" fmla="*/ 23 h 4342"/>
                  <a:gd name="T78" fmla="*/ 1590 w 8839"/>
                  <a:gd name="T79" fmla="*/ 2 h 4342"/>
                  <a:gd name="T80" fmla="*/ 1498 w 8839"/>
                  <a:gd name="T81" fmla="*/ 5 h 4342"/>
                  <a:gd name="T82" fmla="*/ 1416 w 8839"/>
                  <a:gd name="T83" fmla="*/ 32 h 4342"/>
                  <a:gd name="T84" fmla="*/ 1312 w 8839"/>
                  <a:gd name="T85" fmla="*/ 14 h 4342"/>
                  <a:gd name="T86" fmla="*/ 1232 w 8839"/>
                  <a:gd name="T87" fmla="*/ 0 h 4342"/>
                  <a:gd name="T88" fmla="*/ 1151 w 8839"/>
                  <a:gd name="T89" fmla="*/ 9 h 4342"/>
                  <a:gd name="T90" fmla="*/ 1081 w 8839"/>
                  <a:gd name="T91" fmla="*/ 38 h 4342"/>
                  <a:gd name="T92" fmla="*/ 981 w 8839"/>
                  <a:gd name="T93" fmla="*/ 48 h 4342"/>
                  <a:gd name="T94" fmla="*/ 885 w 8839"/>
                  <a:gd name="T95" fmla="*/ 30 h 4342"/>
                  <a:gd name="T96" fmla="*/ 786 w 8839"/>
                  <a:gd name="T97" fmla="*/ 39 h 4342"/>
                  <a:gd name="T98" fmla="*/ 701 w 8839"/>
                  <a:gd name="T99" fmla="*/ 73 h 4342"/>
                  <a:gd name="T100" fmla="*/ 570 w 8839"/>
                  <a:gd name="T101" fmla="*/ 97 h 4342"/>
                  <a:gd name="T102" fmla="*/ 445 w 8839"/>
                  <a:gd name="T103" fmla="*/ 92 h 4342"/>
                  <a:gd name="T104" fmla="*/ 327 w 8839"/>
                  <a:gd name="T105" fmla="*/ 120 h 4342"/>
                  <a:gd name="T106" fmla="*/ 236 w 8839"/>
                  <a:gd name="T107" fmla="*/ 178 h 4342"/>
                  <a:gd name="T108" fmla="*/ 185 w 8839"/>
                  <a:gd name="T109" fmla="*/ 254 h 4342"/>
                  <a:gd name="T110" fmla="*/ 183 w 8839"/>
                  <a:gd name="T111" fmla="*/ 338 h 434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8839" h="4342">
                    <a:moveTo>
                      <a:pt x="822" y="1441"/>
                    </a:moveTo>
                    <a:lnTo>
                      <a:pt x="777" y="1445"/>
                    </a:lnTo>
                    <a:lnTo>
                      <a:pt x="734" y="1449"/>
                    </a:lnTo>
                    <a:lnTo>
                      <a:pt x="690" y="1456"/>
                    </a:lnTo>
                    <a:lnTo>
                      <a:pt x="646" y="1462"/>
                    </a:lnTo>
                    <a:lnTo>
                      <a:pt x="603" y="1472"/>
                    </a:lnTo>
                    <a:lnTo>
                      <a:pt x="562" y="1483"/>
                    </a:lnTo>
                    <a:lnTo>
                      <a:pt x="521" y="1493"/>
                    </a:lnTo>
                    <a:lnTo>
                      <a:pt x="480" y="1507"/>
                    </a:lnTo>
                    <a:lnTo>
                      <a:pt x="441" y="1521"/>
                    </a:lnTo>
                    <a:lnTo>
                      <a:pt x="403" y="1537"/>
                    </a:lnTo>
                    <a:lnTo>
                      <a:pt x="367" y="1554"/>
                    </a:lnTo>
                    <a:lnTo>
                      <a:pt x="332" y="1571"/>
                    </a:lnTo>
                    <a:lnTo>
                      <a:pt x="297" y="1592"/>
                    </a:lnTo>
                    <a:lnTo>
                      <a:pt x="264" y="1612"/>
                    </a:lnTo>
                    <a:lnTo>
                      <a:pt x="233" y="1634"/>
                    </a:lnTo>
                    <a:lnTo>
                      <a:pt x="205" y="1656"/>
                    </a:lnTo>
                    <a:lnTo>
                      <a:pt x="177" y="1680"/>
                    </a:lnTo>
                    <a:lnTo>
                      <a:pt x="152" y="1704"/>
                    </a:lnTo>
                    <a:lnTo>
                      <a:pt x="127" y="1729"/>
                    </a:lnTo>
                    <a:lnTo>
                      <a:pt x="105" y="1755"/>
                    </a:lnTo>
                    <a:lnTo>
                      <a:pt x="84" y="1782"/>
                    </a:lnTo>
                    <a:lnTo>
                      <a:pt x="67" y="1810"/>
                    </a:lnTo>
                    <a:lnTo>
                      <a:pt x="51" y="1838"/>
                    </a:lnTo>
                    <a:lnTo>
                      <a:pt x="37" y="1866"/>
                    </a:lnTo>
                    <a:lnTo>
                      <a:pt x="26" y="1895"/>
                    </a:lnTo>
                    <a:lnTo>
                      <a:pt x="16" y="1925"/>
                    </a:lnTo>
                    <a:lnTo>
                      <a:pt x="9" y="1954"/>
                    </a:lnTo>
                    <a:lnTo>
                      <a:pt x="4" y="1984"/>
                    </a:lnTo>
                    <a:lnTo>
                      <a:pt x="1" y="2014"/>
                    </a:lnTo>
                    <a:lnTo>
                      <a:pt x="0" y="2043"/>
                    </a:lnTo>
                    <a:lnTo>
                      <a:pt x="2" y="2073"/>
                    </a:lnTo>
                    <a:lnTo>
                      <a:pt x="6" y="2103"/>
                    </a:lnTo>
                    <a:lnTo>
                      <a:pt x="12" y="2134"/>
                    </a:lnTo>
                    <a:lnTo>
                      <a:pt x="19" y="2163"/>
                    </a:lnTo>
                    <a:lnTo>
                      <a:pt x="31" y="2192"/>
                    </a:lnTo>
                    <a:lnTo>
                      <a:pt x="43" y="2220"/>
                    </a:lnTo>
                    <a:lnTo>
                      <a:pt x="57" y="2249"/>
                    </a:lnTo>
                    <a:lnTo>
                      <a:pt x="75" y="2277"/>
                    </a:lnTo>
                    <a:lnTo>
                      <a:pt x="93" y="2304"/>
                    </a:lnTo>
                    <a:lnTo>
                      <a:pt x="114" y="2331"/>
                    </a:lnTo>
                    <a:lnTo>
                      <a:pt x="137" y="2357"/>
                    </a:lnTo>
                    <a:lnTo>
                      <a:pt x="162" y="2381"/>
                    </a:lnTo>
                    <a:lnTo>
                      <a:pt x="189" y="2405"/>
                    </a:lnTo>
                    <a:lnTo>
                      <a:pt x="217" y="2428"/>
                    </a:lnTo>
                    <a:lnTo>
                      <a:pt x="248" y="2450"/>
                    </a:lnTo>
                    <a:lnTo>
                      <a:pt x="280" y="2471"/>
                    </a:lnTo>
                    <a:lnTo>
                      <a:pt x="312" y="2491"/>
                    </a:lnTo>
                    <a:lnTo>
                      <a:pt x="347" y="2510"/>
                    </a:lnTo>
                    <a:lnTo>
                      <a:pt x="383" y="2529"/>
                    </a:lnTo>
                    <a:lnTo>
                      <a:pt x="420" y="2544"/>
                    </a:lnTo>
                    <a:lnTo>
                      <a:pt x="459" y="2559"/>
                    </a:lnTo>
                    <a:lnTo>
                      <a:pt x="500" y="2573"/>
                    </a:lnTo>
                    <a:lnTo>
                      <a:pt x="539" y="2587"/>
                    </a:lnTo>
                    <a:lnTo>
                      <a:pt x="533" y="2486"/>
                    </a:lnTo>
                    <a:lnTo>
                      <a:pt x="500" y="2504"/>
                    </a:lnTo>
                    <a:lnTo>
                      <a:pt x="467" y="2525"/>
                    </a:lnTo>
                    <a:lnTo>
                      <a:pt x="435" y="2546"/>
                    </a:lnTo>
                    <a:lnTo>
                      <a:pt x="404" y="2569"/>
                    </a:lnTo>
                    <a:lnTo>
                      <a:pt x="377" y="2592"/>
                    </a:lnTo>
                    <a:lnTo>
                      <a:pt x="351" y="2616"/>
                    </a:lnTo>
                    <a:lnTo>
                      <a:pt x="326" y="2641"/>
                    </a:lnTo>
                    <a:lnTo>
                      <a:pt x="304" y="2666"/>
                    </a:lnTo>
                    <a:lnTo>
                      <a:pt x="284" y="2693"/>
                    </a:lnTo>
                    <a:lnTo>
                      <a:pt x="264" y="2721"/>
                    </a:lnTo>
                    <a:lnTo>
                      <a:pt x="249" y="2748"/>
                    </a:lnTo>
                    <a:lnTo>
                      <a:pt x="233" y="2776"/>
                    </a:lnTo>
                    <a:lnTo>
                      <a:pt x="222" y="2805"/>
                    </a:lnTo>
                    <a:lnTo>
                      <a:pt x="212" y="2833"/>
                    </a:lnTo>
                    <a:lnTo>
                      <a:pt x="204" y="2864"/>
                    </a:lnTo>
                    <a:lnTo>
                      <a:pt x="198" y="2893"/>
                    </a:lnTo>
                    <a:lnTo>
                      <a:pt x="195" y="2922"/>
                    </a:lnTo>
                    <a:lnTo>
                      <a:pt x="194" y="2952"/>
                    </a:lnTo>
                    <a:lnTo>
                      <a:pt x="195" y="2982"/>
                    </a:lnTo>
                    <a:lnTo>
                      <a:pt x="199" y="3011"/>
                    </a:lnTo>
                    <a:lnTo>
                      <a:pt x="204" y="3042"/>
                    </a:lnTo>
                    <a:lnTo>
                      <a:pt x="212" y="3070"/>
                    </a:lnTo>
                    <a:lnTo>
                      <a:pt x="222" y="3099"/>
                    </a:lnTo>
                    <a:lnTo>
                      <a:pt x="233" y="3129"/>
                    </a:lnTo>
                    <a:lnTo>
                      <a:pt x="249" y="3157"/>
                    </a:lnTo>
                    <a:lnTo>
                      <a:pt x="264" y="3185"/>
                    </a:lnTo>
                    <a:lnTo>
                      <a:pt x="284" y="3212"/>
                    </a:lnTo>
                    <a:lnTo>
                      <a:pt x="304" y="3239"/>
                    </a:lnTo>
                    <a:lnTo>
                      <a:pt x="326" y="3265"/>
                    </a:lnTo>
                    <a:lnTo>
                      <a:pt x="351" y="3290"/>
                    </a:lnTo>
                    <a:lnTo>
                      <a:pt x="378" y="3312"/>
                    </a:lnTo>
                    <a:lnTo>
                      <a:pt x="406" y="3336"/>
                    </a:lnTo>
                    <a:lnTo>
                      <a:pt x="435" y="3359"/>
                    </a:lnTo>
                    <a:lnTo>
                      <a:pt x="467" y="3380"/>
                    </a:lnTo>
                    <a:lnTo>
                      <a:pt x="500" y="3400"/>
                    </a:lnTo>
                    <a:lnTo>
                      <a:pt x="533" y="3419"/>
                    </a:lnTo>
                    <a:lnTo>
                      <a:pt x="569" y="3437"/>
                    </a:lnTo>
                    <a:lnTo>
                      <a:pt x="607" y="3453"/>
                    </a:lnTo>
                    <a:lnTo>
                      <a:pt x="645" y="3469"/>
                    </a:lnTo>
                    <a:lnTo>
                      <a:pt x="685" y="3483"/>
                    </a:lnTo>
                    <a:lnTo>
                      <a:pt x="726" y="3496"/>
                    </a:lnTo>
                    <a:lnTo>
                      <a:pt x="767" y="3507"/>
                    </a:lnTo>
                    <a:lnTo>
                      <a:pt x="809" y="3517"/>
                    </a:lnTo>
                    <a:lnTo>
                      <a:pt x="852" y="3525"/>
                    </a:lnTo>
                    <a:lnTo>
                      <a:pt x="896" y="3532"/>
                    </a:lnTo>
                    <a:lnTo>
                      <a:pt x="939" y="3538"/>
                    </a:lnTo>
                    <a:lnTo>
                      <a:pt x="983" y="3542"/>
                    </a:lnTo>
                    <a:lnTo>
                      <a:pt x="1028" y="3546"/>
                    </a:lnTo>
                    <a:lnTo>
                      <a:pt x="1072" y="3546"/>
                    </a:lnTo>
                    <a:lnTo>
                      <a:pt x="1117" y="3546"/>
                    </a:lnTo>
                    <a:lnTo>
                      <a:pt x="1162" y="3545"/>
                    </a:lnTo>
                    <a:lnTo>
                      <a:pt x="1312" y="3674"/>
                    </a:lnTo>
                    <a:lnTo>
                      <a:pt x="1365" y="3717"/>
                    </a:lnTo>
                    <a:lnTo>
                      <a:pt x="1422" y="3758"/>
                    </a:lnTo>
                    <a:lnTo>
                      <a:pt x="1481" y="3796"/>
                    </a:lnTo>
                    <a:lnTo>
                      <a:pt x="1544" y="3834"/>
                    </a:lnTo>
                    <a:lnTo>
                      <a:pt x="1610" y="3869"/>
                    </a:lnTo>
                    <a:lnTo>
                      <a:pt x="1677" y="3901"/>
                    </a:lnTo>
                    <a:lnTo>
                      <a:pt x="1748" y="3930"/>
                    </a:lnTo>
                    <a:lnTo>
                      <a:pt x="1820" y="3958"/>
                    </a:lnTo>
                    <a:lnTo>
                      <a:pt x="1896" y="3982"/>
                    </a:lnTo>
                    <a:lnTo>
                      <a:pt x="1972" y="4005"/>
                    </a:lnTo>
                    <a:lnTo>
                      <a:pt x="2051" y="4023"/>
                    </a:lnTo>
                    <a:lnTo>
                      <a:pt x="2130" y="4041"/>
                    </a:lnTo>
                    <a:lnTo>
                      <a:pt x="2212" y="4055"/>
                    </a:lnTo>
                    <a:lnTo>
                      <a:pt x="2294" y="4065"/>
                    </a:lnTo>
                    <a:lnTo>
                      <a:pt x="2376" y="4073"/>
                    </a:lnTo>
                    <a:lnTo>
                      <a:pt x="2460" y="4078"/>
                    </a:lnTo>
                    <a:lnTo>
                      <a:pt x="2543" y="4080"/>
                    </a:lnTo>
                    <a:lnTo>
                      <a:pt x="2627" y="4078"/>
                    </a:lnTo>
                    <a:lnTo>
                      <a:pt x="2708" y="4074"/>
                    </a:lnTo>
                    <a:lnTo>
                      <a:pt x="2793" y="4067"/>
                    </a:lnTo>
                    <a:lnTo>
                      <a:pt x="2874" y="4057"/>
                    </a:lnTo>
                    <a:lnTo>
                      <a:pt x="2955" y="4045"/>
                    </a:lnTo>
                    <a:lnTo>
                      <a:pt x="3036" y="4030"/>
                    </a:lnTo>
                    <a:lnTo>
                      <a:pt x="3115" y="4011"/>
                    </a:lnTo>
                    <a:lnTo>
                      <a:pt x="3193" y="3989"/>
                    </a:lnTo>
                    <a:lnTo>
                      <a:pt x="3495" y="4040"/>
                    </a:lnTo>
                    <a:lnTo>
                      <a:pt x="3545" y="4073"/>
                    </a:lnTo>
                    <a:lnTo>
                      <a:pt x="3597" y="4106"/>
                    </a:lnTo>
                    <a:lnTo>
                      <a:pt x="3651" y="4136"/>
                    </a:lnTo>
                    <a:lnTo>
                      <a:pt x="3707" y="4166"/>
                    </a:lnTo>
                    <a:lnTo>
                      <a:pt x="3766" y="4193"/>
                    </a:lnTo>
                    <a:lnTo>
                      <a:pt x="3827" y="4219"/>
                    </a:lnTo>
                    <a:lnTo>
                      <a:pt x="3889" y="4240"/>
                    </a:lnTo>
                    <a:lnTo>
                      <a:pt x="3954" y="4261"/>
                    </a:lnTo>
                    <a:lnTo>
                      <a:pt x="4020" y="4279"/>
                    </a:lnTo>
                    <a:lnTo>
                      <a:pt x="4086" y="4295"/>
                    </a:lnTo>
                    <a:lnTo>
                      <a:pt x="4154" y="4309"/>
                    </a:lnTo>
                    <a:lnTo>
                      <a:pt x="4223" y="4321"/>
                    </a:lnTo>
                    <a:lnTo>
                      <a:pt x="4294" y="4328"/>
                    </a:lnTo>
                    <a:lnTo>
                      <a:pt x="4364" y="4336"/>
                    </a:lnTo>
                    <a:lnTo>
                      <a:pt x="4436" y="4338"/>
                    </a:lnTo>
                    <a:lnTo>
                      <a:pt x="4508" y="4341"/>
                    </a:lnTo>
                    <a:lnTo>
                      <a:pt x="4578" y="4340"/>
                    </a:lnTo>
                    <a:lnTo>
                      <a:pt x="4650" y="4337"/>
                    </a:lnTo>
                    <a:lnTo>
                      <a:pt x="4721" y="4330"/>
                    </a:lnTo>
                    <a:lnTo>
                      <a:pt x="4790" y="4322"/>
                    </a:lnTo>
                    <a:lnTo>
                      <a:pt x="4860" y="4312"/>
                    </a:lnTo>
                    <a:lnTo>
                      <a:pt x="4928" y="4299"/>
                    </a:lnTo>
                    <a:lnTo>
                      <a:pt x="4995" y="4284"/>
                    </a:lnTo>
                    <a:lnTo>
                      <a:pt x="5061" y="4266"/>
                    </a:lnTo>
                    <a:lnTo>
                      <a:pt x="5126" y="4245"/>
                    </a:lnTo>
                    <a:lnTo>
                      <a:pt x="5189" y="4224"/>
                    </a:lnTo>
                    <a:lnTo>
                      <a:pt x="5250" y="4199"/>
                    </a:lnTo>
                    <a:lnTo>
                      <a:pt x="5309" y="4173"/>
                    </a:lnTo>
                    <a:lnTo>
                      <a:pt x="5367" y="4145"/>
                    </a:lnTo>
                    <a:lnTo>
                      <a:pt x="5421" y="4114"/>
                    </a:lnTo>
                    <a:lnTo>
                      <a:pt x="5473" y="4082"/>
                    </a:lnTo>
                    <a:lnTo>
                      <a:pt x="5523" y="4047"/>
                    </a:lnTo>
                    <a:lnTo>
                      <a:pt x="5571" y="4013"/>
                    </a:lnTo>
                    <a:lnTo>
                      <a:pt x="5617" y="3975"/>
                    </a:lnTo>
                    <a:lnTo>
                      <a:pt x="5658" y="3937"/>
                    </a:lnTo>
                    <a:lnTo>
                      <a:pt x="5695" y="3896"/>
                    </a:lnTo>
                    <a:lnTo>
                      <a:pt x="5731" y="3855"/>
                    </a:lnTo>
                    <a:lnTo>
                      <a:pt x="5763" y="3812"/>
                    </a:lnTo>
                    <a:lnTo>
                      <a:pt x="5792" y="3768"/>
                    </a:lnTo>
                    <a:lnTo>
                      <a:pt x="5974" y="3734"/>
                    </a:lnTo>
                    <a:lnTo>
                      <a:pt x="6029" y="3751"/>
                    </a:lnTo>
                    <a:lnTo>
                      <a:pt x="6086" y="3765"/>
                    </a:lnTo>
                    <a:lnTo>
                      <a:pt x="6144" y="3776"/>
                    </a:lnTo>
                    <a:lnTo>
                      <a:pt x="6201" y="3786"/>
                    </a:lnTo>
                    <a:lnTo>
                      <a:pt x="6261" y="3794"/>
                    </a:lnTo>
                    <a:lnTo>
                      <a:pt x="6321" y="3801"/>
                    </a:lnTo>
                    <a:lnTo>
                      <a:pt x="6380" y="3805"/>
                    </a:lnTo>
                    <a:lnTo>
                      <a:pt x="6441" y="3807"/>
                    </a:lnTo>
                    <a:lnTo>
                      <a:pt x="6501" y="3807"/>
                    </a:lnTo>
                    <a:lnTo>
                      <a:pt x="6561" y="3804"/>
                    </a:lnTo>
                    <a:lnTo>
                      <a:pt x="6621" y="3801"/>
                    </a:lnTo>
                    <a:lnTo>
                      <a:pt x="6680" y="3793"/>
                    </a:lnTo>
                    <a:lnTo>
                      <a:pt x="6740" y="3786"/>
                    </a:lnTo>
                    <a:lnTo>
                      <a:pt x="6798" y="3776"/>
                    </a:lnTo>
                    <a:lnTo>
                      <a:pt x="6855" y="3763"/>
                    </a:lnTo>
                    <a:lnTo>
                      <a:pt x="6912" y="3750"/>
                    </a:lnTo>
                    <a:lnTo>
                      <a:pt x="6967" y="3733"/>
                    </a:lnTo>
                    <a:lnTo>
                      <a:pt x="7021" y="3714"/>
                    </a:lnTo>
                    <a:lnTo>
                      <a:pt x="7074" y="3695"/>
                    </a:lnTo>
                    <a:lnTo>
                      <a:pt x="7125" y="3674"/>
                    </a:lnTo>
                    <a:lnTo>
                      <a:pt x="7174" y="3650"/>
                    </a:lnTo>
                    <a:lnTo>
                      <a:pt x="7221" y="3625"/>
                    </a:lnTo>
                    <a:lnTo>
                      <a:pt x="7267" y="3599"/>
                    </a:lnTo>
                    <a:lnTo>
                      <a:pt x="7309" y="3571"/>
                    </a:lnTo>
                    <a:lnTo>
                      <a:pt x="7351" y="3541"/>
                    </a:lnTo>
                    <a:lnTo>
                      <a:pt x="7391" y="3511"/>
                    </a:lnTo>
                    <a:lnTo>
                      <a:pt x="7427" y="3479"/>
                    </a:lnTo>
                    <a:lnTo>
                      <a:pt x="7461" y="3445"/>
                    </a:lnTo>
                    <a:lnTo>
                      <a:pt x="7492" y="3411"/>
                    </a:lnTo>
                    <a:lnTo>
                      <a:pt x="7521" y="3375"/>
                    </a:lnTo>
                    <a:lnTo>
                      <a:pt x="7547" y="3339"/>
                    </a:lnTo>
                    <a:lnTo>
                      <a:pt x="7570" y="3302"/>
                    </a:lnTo>
                    <a:lnTo>
                      <a:pt x="7590" y="3265"/>
                    </a:lnTo>
                    <a:lnTo>
                      <a:pt x="7608" y="3226"/>
                    </a:lnTo>
                    <a:lnTo>
                      <a:pt x="7622" y="3187"/>
                    </a:lnTo>
                    <a:lnTo>
                      <a:pt x="7634" y="3148"/>
                    </a:lnTo>
                    <a:lnTo>
                      <a:pt x="7642" y="3107"/>
                    </a:lnTo>
                    <a:lnTo>
                      <a:pt x="7648" y="3067"/>
                    </a:lnTo>
                    <a:lnTo>
                      <a:pt x="7650" y="3027"/>
                    </a:lnTo>
                    <a:lnTo>
                      <a:pt x="7597" y="3026"/>
                    </a:lnTo>
                    <a:lnTo>
                      <a:pt x="7667" y="3020"/>
                    </a:lnTo>
                    <a:lnTo>
                      <a:pt x="7735" y="3010"/>
                    </a:lnTo>
                    <a:lnTo>
                      <a:pt x="7803" y="3001"/>
                    </a:lnTo>
                    <a:lnTo>
                      <a:pt x="7870" y="2988"/>
                    </a:lnTo>
                    <a:lnTo>
                      <a:pt x="7937" y="2972"/>
                    </a:lnTo>
                    <a:lnTo>
                      <a:pt x="8002" y="2955"/>
                    </a:lnTo>
                    <a:lnTo>
                      <a:pt x="8066" y="2936"/>
                    </a:lnTo>
                    <a:lnTo>
                      <a:pt x="8127" y="2913"/>
                    </a:lnTo>
                    <a:lnTo>
                      <a:pt x="8188" y="2890"/>
                    </a:lnTo>
                    <a:lnTo>
                      <a:pt x="8246" y="2864"/>
                    </a:lnTo>
                    <a:lnTo>
                      <a:pt x="8302" y="2835"/>
                    </a:lnTo>
                    <a:lnTo>
                      <a:pt x="8357" y="2807"/>
                    </a:lnTo>
                    <a:lnTo>
                      <a:pt x="8409" y="2775"/>
                    </a:lnTo>
                    <a:lnTo>
                      <a:pt x="8458" y="2741"/>
                    </a:lnTo>
                    <a:lnTo>
                      <a:pt x="8505" y="2706"/>
                    </a:lnTo>
                    <a:lnTo>
                      <a:pt x="8548" y="2671"/>
                    </a:lnTo>
                    <a:lnTo>
                      <a:pt x="8590" y="2633"/>
                    </a:lnTo>
                    <a:lnTo>
                      <a:pt x="8629" y="2594"/>
                    </a:lnTo>
                    <a:lnTo>
                      <a:pt x="8664" y="2553"/>
                    </a:lnTo>
                    <a:lnTo>
                      <a:pt x="8697" y="2511"/>
                    </a:lnTo>
                    <a:lnTo>
                      <a:pt x="8725" y="2469"/>
                    </a:lnTo>
                    <a:lnTo>
                      <a:pt x="8751" y="2426"/>
                    </a:lnTo>
                    <a:lnTo>
                      <a:pt x="8775" y="2382"/>
                    </a:lnTo>
                    <a:lnTo>
                      <a:pt x="8793" y="2337"/>
                    </a:lnTo>
                    <a:lnTo>
                      <a:pt x="8809" y="2290"/>
                    </a:lnTo>
                    <a:lnTo>
                      <a:pt x="8822" y="2245"/>
                    </a:lnTo>
                    <a:lnTo>
                      <a:pt x="8831" y="2198"/>
                    </a:lnTo>
                    <a:lnTo>
                      <a:pt x="8836" y="2152"/>
                    </a:lnTo>
                    <a:lnTo>
                      <a:pt x="8838" y="2105"/>
                    </a:lnTo>
                    <a:lnTo>
                      <a:pt x="8836" y="2059"/>
                    </a:lnTo>
                    <a:lnTo>
                      <a:pt x="8831" y="2012"/>
                    </a:lnTo>
                    <a:lnTo>
                      <a:pt x="8822" y="1965"/>
                    </a:lnTo>
                    <a:lnTo>
                      <a:pt x="8810" y="1919"/>
                    </a:lnTo>
                    <a:lnTo>
                      <a:pt x="8794" y="1873"/>
                    </a:lnTo>
                    <a:lnTo>
                      <a:pt x="8776" y="1829"/>
                    </a:lnTo>
                    <a:lnTo>
                      <a:pt x="8752" y="1784"/>
                    </a:lnTo>
                    <a:lnTo>
                      <a:pt x="8727" y="1741"/>
                    </a:lnTo>
                    <a:lnTo>
                      <a:pt x="8698" y="1698"/>
                    </a:lnTo>
                    <a:lnTo>
                      <a:pt x="8665" y="1657"/>
                    </a:lnTo>
                    <a:lnTo>
                      <a:pt x="8630" y="1616"/>
                    </a:lnTo>
                    <a:lnTo>
                      <a:pt x="8592" y="1576"/>
                    </a:lnTo>
                    <a:lnTo>
                      <a:pt x="8551" y="1540"/>
                    </a:lnTo>
                    <a:lnTo>
                      <a:pt x="8506" y="1503"/>
                    </a:lnTo>
                    <a:lnTo>
                      <a:pt x="8459" y="1468"/>
                    </a:lnTo>
                    <a:lnTo>
                      <a:pt x="8411" y="1435"/>
                    </a:lnTo>
                    <a:lnTo>
                      <a:pt x="8487" y="1620"/>
                    </a:lnTo>
                    <a:lnTo>
                      <a:pt x="8514" y="1587"/>
                    </a:lnTo>
                    <a:lnTo>
                      <a:pt x="8539" y="1554"/>
                    </a:lnTo>
                    <a:lnTo>
                      <a:pt x="8561" y="1519"/>
                    </a:lnTo>
                    <a:lnTo>
                      <a:pt x="8580" y="1483"/>
                    </a:lnTo>
                    <a:lnTo>
                      <a:pt x="8596" y="1448"/>
                    </a:lnTo>
                    <a:lnTo>
                      <a:pt x="8610" y="1411"/>
                    </a:lnTo>
                    <a:lnTo>
                      <a:pt x="8621" y="1374"/>
                    </a:lnTo>
                    <a:lnTo>
                      <a:pt x="8628" y="1337"/>
                    </a:lnTo>
                    <a:lnTo>
                      <a:pt x="8634" y="1300"/>
                    </a:lnTo>
                    <a:lnTo>
                      <a:pt x="8636" y="1263"/>
                    </a:lnTo>
                    <a:lnTo>
                      <a:pt x="8635" y="1225"/>
                    </a:lnTo>
                    <a:lnTo>
                      <a:pt x="8632" y="1187"/>
                    </a:lnTo>
                    <a:lnTo>
                      <a:pt x="8625" y="1150"/>
                    </a:lnTo>
                    <a:lnTo>
                      <a:pt x="8616" y="1113"/>
                    </a:lnTo>
                    <a:lnTo>
                      <a:pt x="8605" y="1076"/>
                    </a:lnTo>
                    <a:lnTo>
                      <a:pt x="8589" y="1040"/>
                    </a:lnTo>
                    <a:lnTo>
                      <a:pt x="8572" y="1004"/>
                    </a:lnTo>
                    <a:lnTo>
                      <a:pt x="8552" y="968"/>
                    </a:lnTo>
                    <a:lnTo>
                      <a:pt x="8529" y="935"/>
                    </a:lnTo>
                    <a:lnTo>
                      <a:pt x="8503" y="901"/>
                    </a:lnTo>
                    <a:lnTo>
                      <a:pt x="8474" y="869"/>
                    </a:lnTo>
                    <a:lnTo>
                      <a:pt x="8444" y="836"/>
                    </a:lnTo>
                    <a:lnTo>
                      <a:pt x="8412" y="807"/>
                    </a:lnTo>
                    <a:lnTo>
                      <a:pt x="8376" y="778"/>
                    </a:lnTo>
                    <a:lnTo>
                      <a:pt x="8338" y="750"/>
                    </a:lnTo>
                    <a:lnTo>
                      <a:pt x="8299" y="723"/>
                    </a:lnTo>
                    <a:lnTo>
                      <a:pt x="8257" y="698"/>
                    </a:lnTo>
                    <a:lnTo>
                      <a:pt x="8215" y="674"/>
                    </a:lnTo>
                    <a:lnTo>
                      <a:pt x="8169" y="652"/>
                    </a:lnTo>
                    <a:lnTo>
                      <a:pt x="8122" y="631"/>
                    </a:lnTo>
                    <a:lnTo>
                      <a:pt x="8073" y="612"/>
                    </a:lnTo>
                    <a:lnTo>
                      <a:pt x="8024" y="594"/>
                    </a:lnTo>
                    <a:lnTo>
                      <a:pt x="7973" y="579"/>
                    </a:lnTo>
                    <a:lnTo>
                      <a:pt x="7922" y="565"/>
                    </a:lnTo>
                    <a:lnTo>
                      <a:pt x="7868" y="553"/>
                    </a:lnTo>
                    <a:lnTo>
                      <a:pt x="7814" y="543"/>
                    </a:lnTo>
                    <a:lnTo>
                      <a:pt x="7760" y="534"/>
                    </a:lnTo>
                    <a:lnTo>
                      <a:pt x="7822" y="506"/>
                    </a:lnTo>
                    <a:lnTo>
                      <a:pt x="7809" y="472"/>
                    </a:lnTo>
                    <a:lnTo>
                      <a:pt x="7793" y="440"/>
                    </a:lnTo>
                    <a:lnTo>
                      <a:pt x="7775" y="409"/>
                    </a:lnTo>
                    <a:lnTo>
                      <a:pt x="7755" y="378"/>
                    </a:lnTo>
                    <a:lnTo>
                      <a:pt x="7731" y="347"/>
                    </a:lnTo>
                    <a:lnTo>
                      <a:pt x="7707" y="319"/>
                    </a:lnTo>
                    <a:lnTo>
                      <a:pt x="7679" y="289"/>
                    </a:lnTo>
                    <a:lnTo>
                      <a:pt x="7648" y="263"/>
                    </a:lnTo>
                    <a:lnTo>
                      <a:pt x="7618" y="236"/>
                    </a:lnTo>
                    <a:lnTo>
                      <a:pt x="7585" y="210"/>
                    </a:lnTo>
                    <a:lnTo>
                      <a:pt x="7549" y="187"/>
                    </a:lnTo>
                    <a:lnTo>
                      <a:pt x="7511" y="164"/>
                    </a:lnTo>
                    <a:lnTo>
                      <a:pt x="7472" y="142"/>
                    </a:lnTo>
                    <a:lnTo>
                      <a:pt x="7431" y="122"/>
                    </a:lnTo>
                    <a:lnTo>
                      <a:pt x="7389" y="103"/>
                    </a:lnTo>
                    <a:lnTo>
                      <a:pt x="7345" y="85"/>
                    </a:lnTo>
                    <a:lnTo>
                      <a:pt x="7300" y="70"/>
                    </a:lnTo>
                    <a:lnTo>
                      <a:pt x="7254" y="55"/>
                    </a:lnTo>
                    <a:lnTo>
                      <a:pt x="7208" y="42"/>
                    </a:lnTo>
                    <a:lnTo>
                      <a:pt x="7159" y="30"/>
                    </a:lnTo>
                    <a:lnTo>
                      <a:pt x="7111" y="21"/>
                    </a:lnTo>
                    <a:lnTo>
                      <a:pt x="7062" y="13"/>
                    </a:lnTo>
                    <a:lnTo>
                      <a:pt x="7011" y="8"/>
                    </a:lnTo>
                    <a:lnTo>
                      <a:pt x="6961" y="4"/>
                    </a:lnTo>
                    <a:lnTo>
                      <a:pt x="6910" y="1"/>
                    </a:lnTo>
                    <a:lnTo>
                      <a:pt x="6860" y="0"/>
                    </a:lnTo>
                    <a:lnTo>
                      <a:pt x="6808" y="1"/>
                    </a:lnTo>
                    <a:lnTo>
                      <a:pt x="6758" y="4"/>
                    </a:lnTo>
                    <a:lnTo>
                      <a:pt x="6708" y="8"/>
                    </a:lnTo>
                    <a:lnTo>
                      <a:pt x="6658" y="13"/>
                    </a:lnTo>
                    <a:lnTo>
                      <a:pt x="6608" y="21"/>
                    </a:lnTo>
                    <a:lnTo>
                      <a:pt x="6560" y="30"/>
                    </a:lnTo>
                    <a:lnTo>
                      <a:pt x="6511" y="42"/>
                    </a:lnTo>
                    <a:lnTo>
                      <a:pt x="6463" y="55"/>
                    </a:lnTo>
                    <a:lnTo>
                      <a:pt x="6417" y="68"/>
                    </a:lnTo>
                    <a:lnTo>
                      <a:pt x="6372" y="84"/>
                    </a:lnTo>
                    <a:lnTo>
                      <a:pt x="6328" y="102"/>
                    </a:lnTo>
                    <a:lnTo>
                      <a:pt x="6287" y="121"/>
                    </a:lnTo>
                    <a:lnTo>
                      <a:pt x="6246" y="141"/>
                    </a:lnTo>
                    <a:lnTo>
                      <a:pt x="6206" y="163"/>
                    </a:lnTo>
                    <a:lnTo>
                      <a:pt x="6011" y="167"/>
                    </a:lnTo>
                    <a:lnTo>
                      <a:pt x="5977" y="147"/>
                    </a:lnTo>
                    <a:lnTo>
                      <a:pt x="5942" y="127"/>
                    </a:lnTo>
                    <a:lnTo>
                      <a:pt x="5905" y="108"/>
                    </a:lnTo>
                    <a:lnTo>
                      <a:pt x="5867" y="91"/>
                    </a:lnTo>
                    <a:lnTo>
                      <a:pt x="5827" y="76"/>
                    </a:lnTo>
                    <a:lnTo>
                      <a:pt x="5787" y="62"/>
                    </a:lnTo>
                    <a:lnTo>
                      <a:pt x="5747" y="50"/>
                    </a:lnTo>
                    <a:lnTo>
                      <a:pt x="5704" y="38"/>
                    </a:lnTo>
                    <a:lnTo>
                      <a:pt x="5660" y="29"/>
                    </a:lnTo>
                    <a:lnTo>
                      <a:pt x="5617" y="20"/>
                    </a:lnTo>
                    <a:lnTo>
                      <a:pt x="5571" y="13"/>
                    </a:lnTo>
                    <a:lnTo>
                      <a:pt x="5526" y="7"/>
                    </a:lnTo>
                    <a:lnTo>
                      <a:pt x="5482" y="3"/>
                    </a:lnTo>
                    <a:lnTo>
                      <a:pt x="5436" y="1"/>
                    </a:lnTo>
                    <a:lnTo>
                      <a:pt x="5390" y="0"/>
                    </a:lnTo>
                    <a:lnTo>
                      <a:pt x="5344" y="1"/>
                    </a:lnTo>
                    <a:lnTo>
                      <a:pt x="5299" y="3"/>
                    </a:lnTo>
                    <a:lnTo>
                      <a:pt x="5253" y="8"/>
                    </a:lnTo>
                    <a:lnTo>
                      <a:pt x="5208" y="13"/>
                    </a:lnTo>
                    <a:lnTo>
                      <a:pt x="5163" y="20"/>
                    </a:lnTo>
                    <a:lnTo>
                      <a:pt x="5120" y="29"/>
                    </a:lnTo>
                    <a:lnTo>
                      <a:pt x="5078" y="39"/>
                    </a:lnTo>
                    <a:lnTo>
                      <a:pt x="5034" y="50"/>
                    </a:lnTo>
                    <a:lnTo>
                      <a:pt x="4992" y="63"/>
                    </a:lnTo>
                    <a:lnTo>
                      <a:pt x="4953" y="76"/>
                    </a:lnTo>
                    <a:lnTo>
                      <a:pt x="4913" y="92"/>
                    </a:lnTo>
                    <a:lnTo>
                      <a:pt x="4875" y="110"/>
                    </a:lnTo>
                    <a:lnTo>
                      <a:pt x="4838" y="128"/>
                    </a:lnTo>
                    <a:lnTo>
                      <a:pt x="4804" y="148"/>
                    </a:lnTo>
                    <a:lnTo>
                      <a:pt x="4770" y="168"/>
                    </a:lnTo>
                    <a:lnTo>
                      <a:pt x="4739" y="191"/>
                    </a:lnTo>
                    <a:lnTo>
                      <a:pt x="4707" y="213"/>
                    </a:lnTo>
                    <a:lnTo>
                      <a:pt x="4680" y="237"/>
                    </a:lnTo>
                    <a:lnTo>
                      <a:pt x="4653" y="261"/>
                    </a:lnTo>
                    <a:lnTo>
                      <a:pt x="4469" y="268"/>
                    </a:lnTo>
                    <a:lnTo>
                      <a:pt x="4423" y="248"/>
                    </a:lnTo>
                    <a:lnTo>
                      <a:pt x="4375" y="227"/>
                    </a:lnTo>
                    <a:lnTo>
                      <a:pt x="4326" y="210"/>
                    </a:lnTo>
                    <a:lnTo>
                      <a:pt x="4276" y="194"/>
                    </a:lnTo>
                    <a:lnTo>
                      <a:pt x="4226" y="180"/>
                    </a:lnTo>
                    <a:lnTo>
                      <a:pt x="4173" y="167"/>
                    </a:lnTo>
                    <a:lnTo>
                      <a:pt x="4121" y="158"/>
                    </a:lnTo>
                    <a:lnTo>
                      <a:pt x="4067" y="148"/>
                    </a:lnTo>
                    <a:lnTo>
                      <a:pt x="4014" y="141"/>
                    </a:lnTo>
                    <a:lnTo>
                      <a:pt x="3959" y="135"/>
                    </a:lnTo>
                    <a:lnTo>
                      <a:pt x="3902" y="133"/>
                    </a:lnTo>
                    <a:lnTo>
                      <a:pt x="3849" y="130"/>
                    </a:lnTo>
                    <a:lnTo>
                      <a:pt x="3793" y="130"/>
                    </a:lnTo>
                    <a:lnTo>
                      <a:pt x="3739" y="133"/>
                    </a:lnTo>
                    <a:lnTo>
                      <a:pt x="3683" y="137"/>
                    </a:lnTo>
                    <a:lnTo>
                      <a:pt x="3629" y="142"/>
                    </a:lnTo>
                    <a:lnTo>
                      <a:pt x="3574" y="150"/>
                    </a:lnTo>
                    <a:lnTo>
                      <a:pt x="3521" y="159"/>
                    </a:lnTo>
                    <a:lnTo>
                      <a:pt x="3468" y="171"/>
                    </a:lnTo>
                    <a:lnTo>
                      <a:pt x="3417" y="184"/>
                    </a:lnTo>
                    <a:lnTo>
                      <a:pt x="3366" y="200"/>
                    </a:lnTo>
                    <a:lnTo>
                      <a:pt x="3317" y="216"/>
                    </a:lnTo>
                    <a:lnTo>
                      <a:pt x="3269" y="234"/>
                    </a:lnTo>
                    <a:lnTo>
                      <a:pt x="3221" y="253"/>
                    </a:lnTo>
                    <a:lnTo>
                      <a:pt x="3176" y="275"/>
                    </a:lnTo>
                    <a:lnTo>
                      <a:pt x="3133" y="298"/>
                    </a:lnTo>
                    <a:lnTo>
                      <a:pt x="3091" y="322"/>
                    </a:lnTo>
                    <a:lnTo>
                      <a:pt x="3052" y="347"/>
                    </a:lnTo>
                    <a:lnTo>
                      <a:pt x="3014" y="374"/>
                    </a:lnTo>
                    <a:lnTo>
                      <a:pt x="2979" y="403"/>
                    </a:lnTo>
                    <a:lnTo>
                      <a:pt x="2945" y="432"/>
                    </a:lnTo>
                    <a:lnTo>
                      <a:pt x="2710" y="472"/>
                    </a:lnTo>
                    <a:lnTo>
                      <a:pt x="2646" y="455"/>
                    </a:lnTo>
                    <a:lnTo>
                      <a:pt x="2580" y="439"/>
                    </a:lnTo>
                    <a:lnTo>
                      <a:pt x="2513" y="426"/>
                    </a:lnTo>
                    <a:lnTo>
                      <a:pt x="2445" y="415"/>
                    </a:lnTo>
                    <a:lnTo>
                      <a:pt x="2377" y="407"/>
                    </a:lnTo>
                    <a:lnTo>
                      <a:pt x="2308" y="401"/>
                    </a:lnTo>
                    <a:lnTo>
                      <a:pt x="2239" y="397"/>
                    </a:lnTo>
                    <a:lnTo>
                      <a:pt x="2171" y="396"/>
                    </a:lnTo>
                    <a:lnTo>
                      <a:pt x="2100" y="397"/>
                    </a:lnTo>
                    <a:lnTo>
                      <a:pt x="2032" y="401"/>
                    </a:lnTo>
                    <a:lnTo>
                      <a:pt x="1962" y="406"/>
                    </a:lnTo>
                    <a:lnTo>
                      <a:pt x="1894" y="414"/>
                    </a:lnTo>
                    <a:lnTo>
                      <a:pt x="1826" y="424"/>
                    </a:lnTo>
                    <a:lnTo>
                      <a:pt x="1759" y="436"/>
                    </a:lnTo>
                    <a:lnTo>
                      <a:pt x="1694" y="451"/>
                    </a:lnTo>
                    <a:lnTo>
                      <a:pt x="1629" y="468"/>
                    </a:lnTo>
                    <a:lnTo>
                      <a:pt x="1566" y="487"/>
                    </a:lnTo>
                    <a:lnTo>
                      <a:pt x="1504" y="508"/>
                    </a:lnTo>
                    <a:lnTo>
                      <a:pt x="1444" y="531"/>
                    </a:lnTo>
                    <a:lnTo>
                      <a:pt x="1386" y="556"/>
                    </a:lnTo>
                    <a:lnTo>
                      <a:pt x="1329" y="583"/>
                    </a:lnTo>
                    <a:lnTo>
                      <a:pt x="1275" y="612"/>
                    </a:lnTo>
                    <a:lnTo>
                      <a:pt x="1223" y="644"/>
                    </a:lnTo>
                    <a:lnTo>
                      <a:pt x="1175" y="675"/>
                    </a:lnTo>
                    <a:lnTo>
                      <a:pt x="1126" y="709"/>
                    </a:lnTo>
                    <a:lnTo>
                      <a:pt x="1081" y="745"/>
                    </a:lnTo>
                    <a:lnTo>
                      <a:pt x="1039" y="783"/>
                    </a:lnTo>
                    <a:lnTo>
                      <a:pt x="1001" y="821"/>
                    </a:lnTo>
                    <a:lnTo>
                      <a:pt x="965" y="861"/>
                    </a:lnTo>
                    <a:lnTo>
                      <a:pt x="933" y="901"/>
                    </a:lnTo>
                    <a:lnTo>
                      <a:pt x="903" y="943"/>
                    </a:lnTo>
                    <a:lnTo>
                      <a:pt x="877" y="985"/>
                    </a:lnTo>
                    <a:lnTo>
                      <a:pt x="852" y="1029"/>
                    </a:lnTo>
                    <a:lnTo>
                      <a:pt x="832" y="1075"/>
                    </a:lnTo>
                    <a:lnTo>
                      <a:pt x="815" y="1118"/>
                    </a:lnTo>
                    <a:lnTo>
                      <a:pt x="803" y="1165"/>
                    </a:lnTo>
                    <a:lnTo>
                      <a:pt x="792" y="1211"/>
                    </a:lnTo>
                    <a:lnTo>
                      <a:pt x="786" y="1256"/>
                    </a:lnTo>
                    <a:lnTo>
                      <a:pt x="783" y="1303"/>
                    </a:lnTo>
                    <a:lnTo>
                      <a:pt x="783" y="1349"/>
                    </a:lnTo>
                    <a:lnTo>
                      <a:pt x="787" y="1395"/>
                    </a:lnTo>
                    <a:lnTo>
                      <a:pt x="794" y="1441"/>
                    </a:lnTo>
                    <a:lnTo>
                      <a:pt x="806" y="1488"/>
                    </a:lnTo>
                    <a:lnTo>
                      <a:pt x="822" y="1441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03" name="Freeform 34"/>
              <p:cNvSpPr>
                <a:spLocks noChangeArrowheads="1"/>
              </p:cNvSpPr>
              <p:nvPr/>
            </p:nvSpPr>
            <p:spPr bwMode="auto">
              <a:xfrm>
                <a:off x="3463" y="2133"/>
                <a:ext cx="91" cy="11"/>
              </a:xfrm>
              <a:custGeom>
                <a:avLst/>
                <a:gdLst>
                  <a:gd name="T0" fmla="*/ 0 w 401"/>
                  <a:gd name="T1" fmla="*/ 0 h 48"/>
                  <a:gd name="T2" fmla="*/ 6 w 401"/>
                  <a:gd name="T3" fmla="*/ 1 h 48"/>
                  <a:gd name="T4" fmla="*/ 12 w 401"/>
                  <a:gd name="T5" fmla="*/ 3 h 48"/>
                  <a:gd name="T6" fmla="*/ 17 w 401"/>
                  <a:gd name="T7" fmla="*/ 4 h 48"/>
                  <a:gd name="T8" fmla="*/ 23 w 401"/>
                  <a:gd name="T9" fmla="*/ 6 h 48"/>
                  <a:gd name="T10" fmla="*/ 29 w 401"/>
                  <a:gd name="T11" fmla="*/ 6 h 48"/>
                  <a:gd name="T12" fmla="*/ 35 w 401"/>
                  <a:gd name="T13" fmla="*/ 8 h 48"/>
                  <a:gd name="T14" fmla="*/ 42 w 401"/>
                  <a:gd name="T15" fmla="*/ 8 h 48"/>
                  <a:gd name="T16" fmla="*/ 48 w 401"/>
                  <a:gd name="T17" fmla="*/ 9 h 48"/>
                  <a:gd name="T18" fmla="*/ 54 w 401"/>
                  <a:gd name="T19" fmla="*/ 10 h 48"/>
                  <a:gd name="T20" fmla="*/ 60 w 401"/>
                  <a:gd name="T21" fmla="*/ 10 h 48"/>
                  <a:gd name="T22" fmla="*/ 66 w 401"/>
                  <a:gd name="T23" fmla="*/ 11 h 48"/>
                  <a:gd name="T24" fmla="*/ 72 w 401"/>
                  <a:gd name="T25" fmla="*/ 11 h 48"/>
                  <a:gd name="T26" fmla="*/ 79 w 401"/>
                  <a:gd name="T27" fmla="*/ 11 h 48"/>
                  <a:gd name="T28" fmla="*/ 85 w 401"/>
                  <a:gd name="T29" fmla="*/ 11 h 48"/>
                  <a:gd name="T30" fmla="*/ 91 w 401"/>
                  <a:gd name="T31" fmla="*/ 11 h 48"/>
                  <a:gd name="T32" fmla="*/ 0 w 401"/>
                  <a:gd name="T33" fmla="*/ 0 h 4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01" h="48">
                    <a:moveTo>
                      <a:pt x="0" y="0"/>
                    </a:moveTo>
                    <a:lnTo>
                      <a:pt x="26" y="6"/>
                    </a:lnTo>
                    <a:lnTo>
                      <a:pt x="52" y="12"/>
                    </a:lnTo>
                    <a:lnTo>
                      <a:pt x="77" y="17"/>
                    </a:lnTo>
                    <a:lnTo>
                      <a:pt x="103" y="24"/>
                    </a:lnTo>
                    <a:lnTo>
                      <a:pt x="129" y="28"/>
                    </a:lnTo>
                    <a:lnTo>
                      <a:pt x="155" y="33"/>
                    </a:lnTo>
                    <a:lnTo>
                      <a:pt x="183" y="37"/>
                    </a:lnTo>
                    <a:lnTo>
                      <a:pt x="210" y="39"/>
                    </a:lnTo>
                    <a:lnTo>
                      <a:pt x="236" y="42"/>
                    </a:lnTo>
                    <a:lnTo>
                      <a:pt x="264" y="43"/>
                    </a:lnTo>
                    <a:lnTo>
                      <a:pt x="291" y="46"/>
                    </a:lnTo>
                    <a:lnTo>
                      <a:pt x="318" y="47"/>
                    </a:lnTo>
                    <a:lnTo>
                      <a:pt x="346" y="47"/>
                    </a:lnTo>
                    <a:lnTo>
                      <a:pt x="373" y="47"/>
                    </a:lnTo>
                    <a:lnTo>
                      <a:pt x="400" y="4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04" name="Freeform 35"/>
              <p:cNvSpPr>
                <a:spLocks noChangeArrowheads="1"/>
              </p:cNvSpPr>
              <p:nvPr/>
            </p:nvSpPr>
            <p:spPr bwMode="auto">
              <a:xfrm>
                <a:off x="3604" y="2345"/>
                <a:ext cx="40" cy="6"/>
              </a:xfrm>
              <a:custGeom>
                <a:avLst/>
                <a:gdLst>
                  <a:gd name="T0" fmla="*/ 0 w 176"/>
                  <a:gd name="T1" fmla="*/ 6 h 25"/>
                  <a:gd name="T2" fmla="*/ 3 w 176"/>
                  <a:gd name="T3" fmla="*/ 5 h 25"/>
                  <a:gd name="T4" fmla="*/ 6 w 176"/>
                  <a:gd name="T5" fmla="*/ 5 h 25"/>
                  <a:gd name="T6" fmla="*/ 8 w 176"/>
                  <a:gd name="T7" fmla="*/ 5 h 25"/>
                  <a:gd name="T8" fmla="*/ 11 w 176"/>
                  <a:gd name="T9" fmla="*/ 5 h 25"/>
                  <a:gd name="T10" fmla="*/ 14 w 176"/>
                  <a:gd name="T11" fmla="*/ 4 h 25"/>
                  <a:gd name="T12" fmla="*/ 16 w 176"/>
                  <a:gd name="T13" fmla="*/ 4 h 25"/>
                  <a:gd name="T14" fmla="*/ 19 w 176"/>
                  <a:gd name="T15" fmla="*/ 4 h 25"/>
                  <a:gd name="T16" fmla="*/ 21 w 176"/>
                  <a:gd name="T17" fmla="*/ 3 h 25"/>
                  <a:gd name="T18" fmla="*/ 24 w 176"/>
                  <a:gd name="T19" fmla="*/ 3 h 25"/>
                  <a:gd name="T20" fmla="*/ 27 w 176"/>
                  <a:gd name="T21" fmla="*/ 3 h 25"/>
                  <a:gd name="T22" fmla="*/ 29 w 176"/>
                  <a:gd name="T23" fmla="*/ 2 h 25"/>
                  <a:gd name="T24" fmla="*/ 32 w 176"/>
                  <a:gd name="T25" fmla="*/ 2 h 25"/>
                  <a:gd name="T26" fmla="*/ 35 w 176"/>
                  <a:gd name="T27" fmla="*/ 1 h 25"/>
                  <a:gd name="T28" fmla="*/ 37 w 176"/>
                  <a:gd name="T29" fmla="*/ 1 h 25"/>
                  <a:gd name="T30" fmla="*/ 40 w 176"/>
                  <a:gd name="T31" fmla="*/ 0 h 25"/>
                  <a:gd name="T32" fmla="*/ 0 w 176"/>
                  <a:gd name="T33" fmla="*/ 6 h 2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76" h="25">
                    <a:moveTo>
                      <a:pt x="0" y="24"/>
                    </a:moveTo>
                    <a:lnTo>
                      <a:pt x="13" y="22"/>
                    </a:lnTo>
                    <a:lnTo>
                      <a:pt x="25" y="21"/>
                    </a:lnTo>
                    <a:lnTo>
                      <a:pt x="36" y="20"/>
                    </a:lnTo>
                    <a:lnTo>
                      <a:pt x="48" y="20"/>
                    </a:lnTo>
                    <a:lnTo>
                      <a:pt x="60" y="18"/>
                    </a:lnTo>
                    <a:lnTo>
                      <a:pt x="71" y="17"/>
                    </a:lnTo>
                    <a:lnTo>
                      <a:pt x="83" y="16"/>
                    </a:lnTo>
                    <a:lnTo>
                      <a:pt x="94" y="14"/>
                    </a:lnTo>
                    <a:lnTo>
                      <a:pt x="107" y="13"/>
                    </a:lnTo>
                    <a:lnTo>
                      <a:pt x="118" y="11"/>
                    </a:lnTo>
                    <a:lnTo>
                      <a:pt x="129" y="10"/>
                    </a:lnTo>
                    <a:lnTo>
                      <a:pt x="142" y="8"/>
                    </a:lnTo>
                    <a:lnTo>
                      <a:pt x="153" y="5"/>
                    </a:lnTo>
                    <a:lnTo>
                      <a:pt x="164" y="3"/>
                    </a:lnTo>
                    <a:lnTo>
                      <a:pt x="175" y="0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05" name="Freeform 36"/>
              <p:cNvSpPr>
                <a:spLocks noChangeArrowheads="1"/>
              </p:cNvSpPr>
              <p:nvPr/>
            </p:nvSpPr>
            <p:spPr bwMode="auto">
              <a:xfrm>
                <a:off x="4089" y="2421"/>
                <a:ext cx="44" cy="43"/>
              </a:xfrm>
              <a:custGeom>
                <a:avLst/>
                <a:gdLst>
                  <a:gd name="T0" fmla="*/ 0 w 196"/>
                  <a:gd name="T1" fmla="*/ 0 h 188"/>
                  <a:gd name="T2" fmla="*/ 2 w 196"/>
                  <a:gd name="T3" fmla="*/ 3 h 188"/>
                  <a:gd name="T4" fmla="*/ 5 w 196"/>
                  <a:gd name="T5" fmla="*/ 6 h 188"/>
                  <a:gd name="T6" fmla="*/ 7 w 196"/>
                  <a:gd name="T7" fmla="*/ 9 h 188"/>
                  <a:gd name="T8" fmla="*/ 10 w 196"/>
                  <a:gd name="T9" fmla="*/ 12 h 188"/>
                  <a:gd name="T10" fmla="*/ 13 w 196"/>
                  <a:gd name="T11" fmla="*/ 15 h 188"/>
                  <a:gd name="T12" fmla="*/ 16 w 196"/>
                  <a:gd name="T13" fmla="*/ 18 h 188"/>
                  <a:gd name="T14" fmla="*/ 18 w 196"/>
                  <a:gd name="T15" fmla="*/ 21 h 188"/>
                  <a:gd name="T16" fmla="*/ 22 w 196"/>
                  <a:gd name="T17" fmla="*/ 24 h 188"/>
                  <a:gd name="T18" fmla="*/ 24 w 196"/>
                  <a:gd name="T19" fmla="*/ 26 h 188"/>
                  <a:gd name="T20" fmla="*/ 28 w 196"/>
                  <a:gd name="T21" fmla="*/ 29 h 188"/>
                  <a:gd name="T22" fmla="*/ 31 w 196"/>
                  <a:gd name="T23" fmla="*/ 32 h 188"/>
                  <a:gd name="T24" fmla="*/ 34 w 196"/>
                  <a:gd name="T25" fmla="*/ 35 h 188"/>
                  <a:gd name="T26" fmla="*/ 37 w 196"/>
                  <a:gd name="T27" fmla="*/ 37 h 188"/>
                  <a:gd name="T28" fmla="*/ 41 w 196"/>
                  <a:gd name="T29" fmla="*/ 40 h 188"/>
                  <a:gd name="T30" fmla="*/ 44 w 196"/>
                  <a:gd name="T31" fmla="*/ 43 h 188"/>
                  <a:gd name="T32" fmla="*/ 0 w 196"/>
                  <a:gd name="T33" fmla="*/ 0 h 18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96" h="188">
                    <a:moveTo>
                      <a:pt x="0" y="0"/>
                    </a:moveTo>
                    <a:lnTo>
                      <a:pt x="11" y="15"/>
                    </a:lnTo>
                    <a:lnTo>
                      <a:pt x="21" y="27"/>
                    </a:lnTo>
                    <a:lnTo>
                      <a:pt x="33" y="41"/>
                    </a:lnTo>
                    <a:lnTo>
                      <a:pt x="45" y="53"/>
                    </a:lnTo>
                    <a:lnTo>
                      <a:pt x="57" y="66"/>
                    </a:lnTo>
                    <a:lnTo>
                      <a:pt x="71" y="79"/>
                    </a:lnTo>
                    <a:lnTo>
                      <a:pt x="82" y="91"/>
                    </a:lnTo>
                    <a:lnTo>
                      <a:pt x="96" y="103"/>
                    </a:lnTo>
                    <a:lnTo>
                      <a:pt x="109" y="115"/>
                    </a:lnTo>
                    <a:lnTo>
                      <a:pt x="123" y="127"/>
                    </a:lnTo>
                    <a:lnTo>
                      <a:pt x="136" y="140"/>
                    </a:lnTo>
                    <a:lnTo>
                      <a:pt x="151" y="152"/>
                    </a:lnTo>
                    <a:lnTo>
                      <a:pt x="165" y="162"/>
                    </a:lnTo>
                    <a:lnTo>
                      <a:pt x="181" y="174"/>
                    </a:lnTo>
                    <a:lnTo>
                      <a:pt x="195" y="18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06" name="Freeform 37"/>
              <p:cNvSpPr>
                <a:spLocks noChangeArrowheads="1"/>
              </p:cNvSpPr>
              <p:nvPr/>
            </p:nvSpPr>
            <p:spPr bwMode="auto">
              <a:xfrm>
                <a:off x="4654" y="2345"/>
                <a:ext cx="22" cy="57"/>
              </a:xfrm>
              <a:custGeom>
                <a:avLst/>
                <a:gdLst>
                  <a:gd name="T0" fmla="*/ 0 w 98"/>
                  <a:gd name="T1" fmla="*/ 57 h 251"/>
                  <a:gd name="T2" fmla="*/ 2 w 98"/>
                  <a:gd name="T3" fmla="*/ 53 h 251"/>
                  <a:gd name="T4" fmla="*/ 4 w 98"/>
                  <a:gd name="T5" fmla="*/ 50 h 251"/>
                  <a:gd name="T6" fmla="*/ 6 w 98"/>
                  <a:gd name="T7" fmla="*/ 46 h 251"/>
                  <a:gd name="T8" fmla="*/ 8 w 98"/>
                  <a:gd name="T9" fmla="*/ 42 h 251"/>
                  <a:gd name="T10" fmla="*/ 10 w 98"/>
                  <a:gd name="T11" fmla="*/ 38 h 251"/>
                  <a:gd name="T12" fmla="*/ 12 w 98"/>
                  <a:gd name="T13" fmla="*/ 35 h 251"/>
                  <a:gd name="T14" fmla="*/ 13 w 98"/>
                  <a:gd name="T15" fmla="*/ 31 h 251"/>
                  <a:gd name="T16" fmla="*/ 14 w 98"/>
                  <a:gd name="T17" fmla="*/ 27 h 251"/>
                  <a:gd name="T18" fmla="*/ 16 w 98"/>
                  <a:gd name="T19" fmla="*/ 23 h 251"/>
                  <a:gd name="T20" fmla="*/ 17 w 98"/>
                  <a:gd name="T21" fmla="*/ 20 h 251"/>
                  <a:gd name="T22" fmla="*/ 18 w 98"/>
                  <a:gd name="T23" fmla="*/ 16 h 251"/>
                  <a:gd name="T24" fmla="*/ 19 w 98"/>
                  <a:gd name="T25" fmla="*/ 12 h 251"/>
                  <a:gd name="T26" fmla="*/ 20 w 98"/>
                  <a:gd name="T27" fmla="*/ 8 h 251"/>
                  <a:gd name="T28" fmla="*/ 21 w 98"/>
                  <a:gd name="T29" fmla="*/ 4 h 251"/>
                  <a:gd name="T30" fmla="*/ 22 w 98"/>
                  <a:gd name="T31" fmla="*/ 0 h 251"/>
                  <a:gd name="T32" fmla="*/ 0 w 98"/>
                  <a:gd name="T33" fmla="*/ 57 h 25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98" h="251">
                    <a:moveTo>
                      <a:pt x="0" y="250"/>
                    </a:moveTo>
                    <a:lnTo>
                      <a:pt x="10" y="234"/>
                    </a:lnTo>
                    <a:lnTo>
                      <a:pt x="19" y="219"/>
                    </a:lnTo>
                    <a:lnTo>
                      <a:pt x="27" y="202"/>
                    </a:lnTo>
                    <a:lnTo>
                      <a:pt x="35" y="186"/>
                    </a:lnTo>
                    <a:lnTo>
                      <a:pt x="43" y="169"/>
                    </a:lnTo>
                    <a:lnTo>
                      <a:pt x="52" y="153"/>
                    </a:lnTo>
                    <a:lnTo>
                      <a:pt x="58" y="137"/>
                    </a:lnTo>
                    <a:lnTo>
                      <a:pt x="64" y="120"/>
                    </a:lnTo>
                    <a:lnTo>
                      <a:pt x="70" y="103"/>
                    </a:lnTo>
                    <a:lnTo>
                      <a:pt x="76" y="86"/>
                    </a:lnTo>
                    <a:lnTo>
                      <a:pt x="82" y="70"/>
                    </a:lnTo>
                    <a:lnTo>
                      <a:pt x="85" y="52"/>
                    </a:lnTo>
                    <a:lnTo>
                      <a:pt x="90" y="35"/>
                    </a:lnTo>
                    <a:lnTo>
                      <a:pt x="94" y="18"/>
                    </a:lnTo>
                    <a:lnTo>
                      <a:pt x="97" y="0"/>
                    </a:lnTo>
                    <a:lnTo>
                      <a:pt x="0" y="250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07" name="Freeform 38"/>
              <p:cNvSpPr>
                <a:spLocks noChangeArrowheads="1"/>
              </p:cNvSpPr>
              <p:nvPr/>
            </p:nvSpPr>
            <p:spPr bwMode="auto">
              <a:xfrm>
                <a:off x="4898" y="2062"/>
                <a:ext cx="178" cy="171"/>
              </a:xfrm>
              <a:custGeom>
                <a:avLst/>
                <a:gdLst>
                  <a:gd name="T0" fmla="*/ 178 w 784"/>
                  <a:gd name="T1" fmla="*/ 171 h 755"/>
                  <a:gd name="T2" fmla="*/ 177 w 784"/>
                  <a:gd name="T3" fmla="*/ 161 h 755"/>
                  <a:gd name="T4" fmla="*/ 177 w 784"/>
                  <a:gd name="T5" fmla="*/ 152 h 755"/>
                  <a:gd name="T6" fmla="*/ 175 w 784"/>
                  <a:gd name="T7" fmla="*/ 143 h 755"/>
                  <a:gd name="T8" fmla="*/ 173 w 784"/>
                  <a:gd name="T9" fmla="*/ 134 h 755"/>
                  <a:gd name="T10" fmla="*/ 170 w 784"/>
                  <a:gd name="T11" fmla="*/ 125 h 755"/>
                  <a:gd name="T12" fmla="*/ 166 w 784"/>
                  <a:gd name="T13" fmla="*/ 116 h 755"/>
                  <a:gd name="T14" fmla="*/ 161 w 784"/>
                  <a:gd name="T15" fmla="*/ 107 h 755"/>
                  <a:gd name="T16" fmla="*/ 157 w 784"/>
                  <a:gd name="T17" fmla="*/ 99 h 755"/>
                  <a:gd name="T18" fmla="*/ 151 w 784"/>
                  <a:gd name="T19" fmla="*/ 90 h 755"/>
                  <a:gd name="T20" fmla="*/ 144 w 784"/>
                  <a:gd name="T21" fmla="*/ 82 h 755"/>
                  <a:gd name="T22" fmla="*/ 137 w 784"/>
                  <a:gd name="T23" fmla="*/ 74 h 755"/>
                  <a:gd name="T24" fmla="*/ 130 w 784"/>
                  <a:gd name="T25" fmla="*/ 67 h 755"/>
                  <a:gd name="T26" fmla="*/ 121 w 784"/>
                  <a:gd name="T27" fmla="*/ 59 h 755"/>
                  <a:gd name="T28" fmla="*/ 113 w 784"/>
                  <a:gd name="T29" fmla="*/ 52 h 755"/>
                  <a:gd name="T30" fmla="*/ 104 w 784"/>
                  <a:gd name="T31" fmla="*/ 45 h 755"/>
                  <a:gd name="T32" fmla="*/ 94 w 784"/>
                  <a:gd name="T33" fmla="*/ 38 h 755"/>
                  <a:gd name="T34" fmla="*/ 83 w 784"/>
                  <a:gd name="T35" fmla="*/ 32 h 755"/>
                  <a:gd name="T36" fmla="*/ 72 w 784"/>
                  <a:gd name="T37" fmla="*/ 26 h 755"/>
                  <a:gd name="T38" fmla="*/ 61 w 784"/>
                  <a:gd name="T39" fmla="*/ 21 h 755"/>
                  <a:gd name="T40" fmla="*/ 50 w 784"/>
                  <a:gd name="T41" fmla="*/ 16 h 755"/>
                  <a:gd name="T42" fmla="*/ 38 w 784"/>
                  <a:gd name="T43" fmla="*/ 11 h 755"/>
                  <a:gd name="T44" fmla="*/ 25 w 784"/>
                  <a:gd name="T45" fmla="*/ 7 h 755"/>
                  <a:gd name="T46" fmla="*/ 13 w 784"/>
                  <a:gd name="T47" fmla="*/ 3 h 755"/>
                  <a:gd name="T48" fmla="*/ 0 w 784"/>
                  <a:gd name="T49" fmla="*/ 0 h 755"/>
                  <a:gd name="T50" fmla="*/ 178 w 784"/>
                  <a:gd name="T51" fmla="*/ 171 h 75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784" h="755">
                    <a:moveTo>
                      <a:pt x="783" y="754"/>
                    </a:moveTo>
                    <a:lnTo>
                      <a:pt x="781" y="712"/>
                    </a:lnTo>
                    <a:lnTo>
                      <a:pt x="778" y="673"/>
                    </a:lnTo>
                    <a:lnTo>
                      <a:pt x="771" y="632"/>
                    </a:lnTo>
                    <a:lnTo>
                      <a:pt x="761" y="591"/>
                    </a:lnTo>
                    <a:lnTo>
                      <a:pt x="747" y="552"/>
                    </a:lnTo>
                    <a:lnTo>
                      <a:pt x="731" y="512"/>
                    </a:lnTo>
                    <a:lnTo>
                      <a:pt x="711" y="474"/>
                    </a:lnTo>
                    <a:lnTo>
                      <a:pt x="690" y="435"/>
                    </a:lnTo>
                    <a:lnTo>
                      <a:pt x="664" y="398"/>
                    </a:lnTo>
                    <a:lnTo>
                      <a:pt x="636" y="363"/>
                    </a:lnTo>
                    <a:lnTo>
                      <a:pt x="605" y="327"/>
                    </a:lnTo>
                    <a:lnTo>
                      <a:pt x="572" y="294"/>
                    </a:lnTo>
                    <a:lnTo>
                      <a:pt x="535" y="260"/>
                    </a:lnTo>
                    <a:lnTo>
                      <a:pt x="496" y="229"/>
                    </a:lnTo>
                    <a:lnTo>
                      <a:pt x="457" y="198"/>
                    </a:lnTo>
                    <a:lnTo>
                      <a:pt x="413" y="168"/>
                    </a:lnTo>
                    <a:lnTo>
                      <a:pt x="367" y="142"/>
                    </a:lnTo>
                    <a:lnTo>
                      <a:pt x="319" y="117"/>
                    </a:lnTo>
                    <a:lnTo>
                      <a:pt x="270" y="93"/>
                    </a:lnTo>
                    <a:lnTo>
                      <a:pt x="219" y="70"/>
                    </a:lnTo>
                    <a:lnTo>
                      <a:pt x="167" y="50"/>
                    </a:lnTo>
                    <a:lnTo>
                      <a:pt x="112" y="31"/>
                    </a:lnTo>
                    <a:lnTo>
                      <a:pt x="56" y="14"/>
                    </a:lnTo>
                    <a:lnTo>
                      <a:pt x="0" y="0"/>
                    </a:lnTo>
                    <a:lnTo>
                      <a:pt x="783" y="754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08" name="Freeform 39"/>
              <p:cNvSpPr>
                <a:spLocks noChangeArrowheads="1"/>
              </p:cNvSpPr>
              <p:nvPr/>
            </p:nvSpPr>
            <p:spPr bwMode="auto">
              <a:xfrm>
                <a:off x="5182" y="1914"/>
                <a:ext cx="83" cy="57"/>
              </a:xfrm>
              <a:custGeom>
                <a:avLst/>
                <a:gdLst>
                  <a:gd name="T0" fmla="*/ 0 w 366"/>
                  <a:gd name="T1" fmla="*/ 57 h 253"/>
                  <a:gd name="T2" fmla="*/ 7 w 366"/>
                  <a:gd name="T3" fmla="*/ 54 h 253"/>
                  <a:gd name="T4" fmla="*/ 13 w 366"/>
                  <a:gd name="T5" fmla="*/ 51 h 253"/>
                  <a:gd name="T6" fmla="*/ 20 w 366"/>
                  <a:gd name="T7" fmla="*/ 48 h 253"/>
                  <a:gd name="T8" fmla="*/ 26 w 366"/>
                  <a:gd name="T9" fmla="*/ 44 h 253"/>
                  <a:gd name="T10" fmla="*/ 32 w 366"/>
                  <a:gd name="T11" fmla="*/ 41 h 253"/>
                  <a:gd name="T12" fmla="*/ 38 w 366"/>
                  <a:gd name="T13" fmla="*/ 37 h 253"/>
                  <a:gd name="T14" fmla="*/ 44 w 366"/>
                  <a:gd name="T15" fmla="*/ 34 h 253"/>
                  <a:gd name="T16" fmla="*/ 49 w 366"/>
                  <a:gd name="T17" fmla="*/ 30 h 253"/>
                  <a:gd name="T18" fmla="*/ 55 w 366"/>
                  <a:gd name="T19" fmla="*/ 26 h 253"/>
                  <a:gd name="T20" fmla="*/ 60 w 366"/>
                  <a:gd name="T21" fmla="*/ 22 h 253"/>
                  <a:gd name="T22" fmla="*/ 65 w 366"/>
                  <a:gd name="T23" fmla="*/ 18 h 253"/>
                  <a:gd name="T24" fmla="*/ 70 w 366"/>
                  <a:gd name="T25" fmla="*/ 14 h 253"/>
                  <a:gd name="T26" fmla="*/ 74 w 366"/>
                  <a:gd name="T27" fmla="*/ 9 h 253"/>
                  <a:gd name="T28" fmla="*/ 79 w 366"/>
                  <a:gd name="T29" fmla="*/ 5 h 253"/>
                  <a:gd name="T30" fmla="*/ 83 w 366"/>
                  <a:gd name="T31" fmla="*/ 0 h 253"/>
                  <a:gd name="T32" fmla="*/ 0 w 366"/>
                  <a:gd name="T33" fmla="*/ 57 h 25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66" h="253">
                    <a:moveTo>
                      <a:pt x="0" y="252"/>
                    </a:moveTo>
                    <a:lnTo>
                      <a:pt x="30" y="239"/>
                    </a:lnTo>
                    <a:lnTo>
                      <a:pt x="59" y="226"/>
                    </a:lnTo>
                    <a:lnTo>
                      <a:pt x="87" y="211"/>
                    </a:lnTo>
                    <a:lnTo>
                      <a:pt x="115" y="197"/>
                    </a:lnTo>
                    <a:lnTo>
                      <a:pt x="142" y="181"/>
                    </a:lnTo>
                    <a:lnTo>
                      <a:pt x="168" y="166"/>
                    </a:lnTo>
                    <a:lnTo>
                      <a:pt x="193" y="150"/>
                    </a:lnTo>
                    <a:lnTo>
                      <a:pt x="218" y="134"/>
                    </a:lnTo>
                    <a:lnTo>
                      <a:pt x="242" y="116"/>
                    </a:lnTo>
                    <a:lnTo>
                      <a:pt x="264" y="97"/>
                    </a:lnTo>
                    <a:lnTo>
                      <a:pt x="287" y="79"/>
                    </a:lnTo>
                    <a:lnTo>
                      <a:pt x="308" y="60"/>
                    </a:lnTo>
                    <a:lnTo>
                      <a:pt x="328" y="40"/>
                    </a:lnTo>
                    <a:lnTo>
                      <a:pt x="347" y="21"/>
                    </a:lnTo>
                    <a:lnTo>
                      <a:pt x="365" y="0"/>
                    </a:lnTo>
                    <a:lnTo>
                      <a:pt x="0" y="252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09" name="Freeform 40"/>
              <p:cNvSpPr>
                <a:spLocks noChangeArrowheads="1"/>
              </p:cNvSpPr>
              <p:nvPr/>
            </p:nvSpPr>
            <p:spPr bwMode="auto">
              <a:xfrm>
                <a:off x="5114" y="1662"/>
                <a:ext cx="7" cy="39"/>
              </a:xfrm>
              <a:custGeom>
                <a:avLst/>
                <a:gdLst>
                  <a:gd name="T0" fmla="*/ 7 w 30"/>
                  <a:gd name="T1" fmla="*/ 39 h 170"/>
                  <a:gd name="T2" fmla="*/ 7 w 30"/>
                  <a:gd name="T3" fmla="*/ 36 h 170"/>
                  <a:gd name="T4" fmla="*/ 7 w 30"/>
                  <a:gd name="T5" fmla="*/ 33 h 170"/>
                  <a:gd name="T6" fmla="*/ 7 w 30"/>
                  <a:gd name="T7" fmla="*/ 31 h 170"/>
                  <a:gd name="T8" fmla="*/ 7 w 30"/>
                  <a:gd name="T9" fmla="*/ 28 h 170"/>
                  <a:gd name="T10" fmla="*/ 6 w 30"/>
                  <a:gd name="T11" fmla="*/ 26 h 170"/>
                  <a:gd name="T12" fmla="*/ 6 w 30"/>
                  <a:gd name="T13" fmla="*/ 23 h 170"/>
                  <a:gd name="T14" fmla="*/ 6 w 30"/>
                  <a:gd name="T15" fmla="*/ 20 h 170"/>
                  <a:gd name="T16" fmla="*/ 5 w 30"/>
                  <a:gd name="T17" fmla="*/ 18 h 170"/>
                  <a:gd name="T18" fmla="*/ 5 w 30"/>
                  <a:gd name="T19" fmla="*/ 15 h 170"/>
                  <a:gd name="T20" fmla="*/ 4 w 30"/>
                  <a:gd name="T21" fmla="*/ 13 h 170"/>
                  <a:gd name="T22" fmla="*/ 4 w 30"/>
                  <a:gd name="T23" fmla="*/ 10 h 170"/>
                  <a:gd name="T24" fmla="*/ 3 w 30"/>
                  <a:gd name="T25" fmla="*/ 8 h 170"/>
                  <a:gd name="T26" fmla="*/ 2 w 30"/>
                  <a:gd name="T27" fmla="*/ 5 h 170"/>
                  <a:gd name="T28" fmla="*/ 1 w 30"/>
                  <a:gd name="T29" fmla="*/ 2 h 170"/>
                  <a:gd name="T30" fmla="*/ 0 w 30"/>
                  <a:gd name="T31" fmla="*/ 0 h 170"/>
                  <a:gd name="T32" fmla="*/ 7 w 30"/>
                  <a:gd name="T33" fmla="*/ 39 h 17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0" h="170">
                    <a:moveTo>
                      <a:pt x="29" y="169"/>
                    </a:moveTo>
                    <a:lnTo>
                      <a:pt x="29" y="157"/>
                    </a:lnTo>
                    <a:lnTo>
                      <a:pt x="29" y="146"/>
                    </a:lnTo>
                    <a:lnTo>
                      <a:pt x="28" y="135"/>
                    </a:lnTo>
                    <a:lnTo>
                      <a:pt x="28" y="123"/>
                    </a:lnTo>
                    <a:lnTo>
                      <a:pt x="27" y="112"/>
                    </a:lnTo>
                    <a:lnTo>
                      <a:pt x="25" y="101"/>
                    </a:lnTo>
                    <a:lnTo>
                      <a:pt x="24" y="89"/>
                    </a:lnTo>
                    <a:lnTo>
                      <a:pt x="22" y="77"/>
                    </a:lnTo>
                    <a:lnTo>
                      <a:pt x="20" y="67"/>
                    </a:lnTo>
                    <a:lnTo>
                      <a:pt x="17" y="55"/>
                    </a:lnTo>
                    <a:lnTo>
                      <a:pt x="15" y="44"/>
                    </a:lnTo>
                    <a:lnTo>
                      <a:pt x="12" y="33"/>
                    </a:lnTo>
                    <a:lnTo>
                      <a:pt x="8" y="22"/>
                    </a:lnTo>
                    <a:lnTo>
                      <a:pt x="5" y="10"/>
                    </a:lnTo>
                    <a:lnTo>
                      <a:pt x="0" y="0"/>
                    </a:lnTo>
                    <a:lnTo>
                      <a:pt x="29" y="169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10" name="Freeform 41"/>
              <p:cNvSpPr>
                <a:spLocks noChangeArrowheads="1"/>
              </p:cNvSpPr>
              <p:nvPr/>
            </p:nvSpPr>
            <p:spPr bwMode="auto">
              <a:xfrm>
                <a:off x="4702" y="1584"/>
                <a:ext cx="46" cy="37"/>
              </a:xfrm>
              <a:custGeom>
                <a:avLst/>
                <a:gdLst>
                  <a:gd name="T0" fmla="*/ 46 w 202"/>
                  <a:gd name="T1" fmla="*/ 0 h 161"/>
                  <a:gd name="T2" fmla="*/ 42 w 202"/>
                  <a:gd name="T3" fmla="*/ 2 h 161"/>
                  <a:gd name="T4" fmla="*/ 39 w 202"/>
                  <a:gd name="T5" fmla="*/ 4 h 161"/>
                  <a:gd name="T6" fmla="*/ 35 w 202"/>
                  <a:gd name="T7" fmla="*/ 6 h 161"/>
                  <a:gd name="T8" fmla="*/ 32 w 202"/>
                  <a:gd name="T9" fmla="*/ 9 h 161"/>
                  <a:gd name="T10" fmla="*/ 29 w 202"/>
                  <a:gd name="T11" fmla="*/ 11 h 161"/>
                  <a:gd name="T12" fmla="*/ 26 w 202"/>
                  <a:gd name="T13" fmla="*/ 13 h 161"/>
                  <a:gd name="T14" fmla="*/ 22 w 202"/>
                  <a:gd name="T15" fmla="*/ 16 h 161"/>
                  <a:gd name="T16" fmla="*/ 19 w 202"/>
                  <a:gd name="T17" fmla="*/ 18 h 161"/>
                  <a:gd name="T18" fmla="*/ 16 w 202"/>
                  <a:gd name="T19" fmla="*/ 21 h 161"/>
                  <a:gd name="T20" fmla="*/ 13 w 202"/>
                  <a:gd name="T21" fmla="*/ 23 h 161"/>
                  <a:gd name="T22" fmla="*/ 10 w 202"/>
                  <a:gd name="T23" fmla="*/ 26 h 161"/>
                  <a:gd name="T24" fmla="*/ 8 w 202"/>
                  <a:gd name="T25" fmla="*/ 29 h 161"/>
                  <a:gd name="T26" fmla="*/ 5 w 202"/>
                  <a:gd name="T27" fmla="*/ 31 h 161"/>
                  <a:gd name="T28" fmla="*/ 2 w 202"/>
                  <a:gd name="T29" fmla="*/ 34 h 161"/>
                  <a:gd name="T30" fmla="*/ 0 w 202"/>
                  <a:gd name="T31" fmla="*/ 37 h 161"/>
                  <a:gd name="T32" fmla="*/ 46 w 202"/>
                  <a:gd name="T33" fmla="*/ 0 h 16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02" h="161">
                    <a:moveTo>
                      <a:pt x="201" y="0"/>
                    </a:moveTo>
                    <a:lnTo>
                      <a:pt x="185" y="9"/>
                    </a:lnTo>
                    <a:lnTo>
                      <a:pt x="171" y="18"/>
                    </a:lnTo>
                    <a:lnTo>
                      <a:pt x="155" y="28"/>
                    </a:lnTo>
                    <a:lnTo>
                      <a:pt x="141" y="38"/>
                    </a:lnTo>
                    <a:lnTo>
                      <a:pt x="126" y="48"/>
                    </a:lnTo>
                    <a:lnTo>
                      <a:pt x="112" y="58"/>
                    </a:lnTo>
                    <a:lnTo>
                      <a:pt x="98" y="69"/>
                    </a:lnTo>
                    <a:lnTo>
                      <a:pt x="84" y="79"/>
                    </a:lnTo>
                    <a:lnTo>
                      <a:pt x="71" y="91"/>
                    </a:lnTo>
                    <a:lnTo>
                      <a:pt x="58" y="102"/>
                    </a:lnTo>
                    <a:lnTo>
                      <a:pt x="46" y="113"/>
                    </a:lnTo>
                    <a:lnTo>
                      <a:pt x="34" y="125"/>
                    </a:lnTo>
                    <a:lnTo>
                      <a:pt x="22" y="137"/>
                    </a:lnTo>
                    <a:lnTo>
                      <a:pt x="10" y="147"/>
                    </a:lnTo>
                    <a:lnTo>
                      <a:pt x="0" y="160"/>
                    </a:lnTo>
                    <a:lnTo>
                      <a:pt x="201" y="0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11" name="Freeform 42"/>
              <p:cNvSpPr>
                <a:spLocks noChangeArrowheads="1"/>
              </p:cNvSpPr>
              <p:nvPr/>
            </p:nvSpPr>
            <p:spPr bwMode="auto">
              <a:xfrm>
                <a:off x="4369" y="1606"/>
                <a:ext cx="27" cy="38"/>
              </a:xfrm>
              <a:custGeom>
                <a:avLst/>
                <a:gdLst>
                  <a:gd name="T0" fmla="*/ 27 w 119"/>
                  <a:gd name="T1" fmla="*/ 0 h 168"/>
                  <a:gd name="T2" fmla="*/ 25 w 119"/>
                  <a:gd name="T3" fmla="*/ 2 h 168"/>
                  <a:gd name="T4" fmla="*/ 22 w 119"/>
                  <a:gd name="T5" fmla="*/ 5 h 168"/>
                  <a:gd name="T6" fmla="*/ 20 w 119"/>
                  <a:gd name="T7" fmla="*/ 7 h 168"/>
                  <a:gd name="T8" fmla="*/ 18 w 119"/>
                  <a:gd name="T9" fmla="*/ 10 h 168"/>
                  <a:gd name="T10" fmla="*/ 16 w 119"/>
                  <a:gd name="T11" fmla="*/ 12 h 168"/>
                  <a:gd name="T12" fmla="*/ 14 w 119"/>
                  <a:gd name="T13" fmla="*/ 15 h 168"/>
                  <a:gd name="T14" fmla="*/ 12 w 119"/>
                  <a:gd name="T15" fmla="*/ 17 h 168"/>
                  <a:gd name="T16" fmla="*/ 10 w 119"/>
                  <a:gd name="T17" fmla="*/ 19 h 168"/>
                  <a:gd name="T18" fmla="*/ 9 w 119"/>
                  <a:gd name="T19" fmla="*/ 22 h 168"/>
                  <a:gd name="T20" fmla="*/ 7 w 119"/>
                  <a:gd name="T21" fmla="*/ 24 h 168"/>
                  <a:gd name="T22" fmla="*/ 5 w 119"/>
                  <a:gd name="T23" fmla="*/ 27 h 168"/>
                  <a:gd name="T24" fmla="*/ 4 w 119"/>
                  <a:gd name="T25" fmla="*/ 30 h 168"/>
                  <a:gd name="T26" fmla="*/ 2 w 119"/>
                  <a:gd name="T27" fmla="*/ 32 h 168"/>
                  <a:gd name="T28" fmla="*/ 1 w 119"/>
                  <a:gd name="T29" fmla="*/ 35 h 168"/>
                  <a:gd name="T30" fmla="*/ 0 w 119"/>
                  <a:gd name="T31" fmla="*/ 38 h 168"/>
                  <a:gd name="T32" fmla="*/ 27 w 119"/>
                  <a:gd name="T33" fmla="*/ 0 h 16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19" h="168">
                    <a:moveTo>
                      <a:pt x="118" y="0"/>
                    </a:moveTo>
                    <a:lnTo>
                      <a:pt x="108" y="11"/>
                    </a:lnTo>
                    <a:lnTo>
                      <a:pt x="98" y="21"/>
                    </a:lnTo>
                    <a:lnTo>
                      <a:pt x="88" y="33"/>
                    </a:lnTo>
                    <a:lnTo>
                      <a:pt x="79" y="42"/>
                    </a:lnTo>
                    <a:lnTo>
                      <a:pt x="70" y="53"/>
                    </a:lnTo>
                    <a:lnTo>
                      <a:pt x="61" y="65"/>
                    </a:lnTo>
                    <a:lnTo>
                      <a:pt x="53" y="75"/>
                    </a:lnTo>
                    <a:lnTo>
                      <a:pt x="45" y="86"/>
                    </a:lnTo>
                    <a:lnTo>
                      <a:pt x="38" y="98"/>
                    </a:lnTo>
                    <a:lnTo>
                      <a:pt x="31" y="108"/>
                    </a:lnTo>
                    <a:lnTo>
                      <a:pt x="24" y="120"/>
                    </a:lnTo>
                    <a:lnTo>
                      <a:pt x="18" y="132"/>
                    </a:lnTo>
                    <a:lnTo>
                      <a:pt x="11" y="143"/>
                    </a:lnTo>
                    <a:lnTo>
                      <a:pt x="5" y="154"/>
                    </a:lnTo>
                    <a:lnTo>
                      <a:pt x="0" y="167"/>
                    </a:lnTo>
                    <a:lnTo>
                      <a:pt x="118" y="0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12" name="Freeform 43"/>
              <p:cNvSpPr>
                <a:spLocks noChangeArrowheads="1"/>
              </p:cNvSpPr>
              <p:nvPr/>
            </p:nvSpPr>
            <p:spPr bwMode="auto">
              <a:xfrm>
                <a:off x="3955" y="1654"/>
                <a:ext cx="59" cy="22"/>
              </a:xfrm>
              <a:custGeom>
                <a:avLst/>
                <a:gdLst>
                  <a:gd name="T0" fmla="*/ 59 w 259"/>
                  <a:gd name="T1" fmla="*/ 22 h 98"/>
                  <a:gd name="T2" fmla="*/ 55 w 259"/>
                  <a:gd name="T3" fmla="*/ 20 h 98"/>
                  <a:gd name="T4" fmla="*/ 51 w 259"/>
                  <a:gd name="T5" fmla="*/ 18 h 98"/>
                  <a:gd name="T6" fmla="*/ 47 w 259"/>
                  <a:gd name="T7" fmla="*/ 17 h 98"/>
                  <a:gd name="T8" fmla="*/ 44 w 259"/>
                  <a:gd name="T9" fmla="*/ 15 h 98"/>
                  <a:gd name="T10" fmla="*/ 40 w 259"/>
                  <a:gd name="T11" fmla="*/ 13 h 98"/>
                  <a:gd name="T12" fmla="*/ 36 w 259"/>
                  <a:gd name="T13" fmla="*/ 12 h 98"/>
                  <a:gd name="T14" fmla="*/ 32 w 259"/>
                  <a:gd name="T15" fmla="*/ 11 h 98"/>
                  <a:gd name="T16" fmla="*/ 28 w 259"/>
                  <a:gd name="T17" fmla="*/ 9 h 98"/>
                  <a:gd name="T18" fmla="*/ 24 w 259"/>
                  <a:gd name="T19" fmla="*/ 8 h 98"/>
                  <a:gd name="T20" fmla="*/ 20 w 259"/>
                  <a:gd name="T21" fmla="*/ 6 h 98"/>
                  <a:gd name="T22" fmla="*/ 16 w 259"/>
                  <a:gd name="T23" fmla="*/ 5 h 98"/>
                  <a:gd name="T24" fmla="*/ 12 w 259"/>
                  <a:gd name="T25" fmla="*/ 4 h 98"/>
                  <a:gd name="T26" fmla="*/ 8 w 259"/>
                  <a:gd name="T27" fmla="*/ 2 h 98"/>
                  <a:gd name="T28" fmla="*/ 4 w 259"/>
                  <a:gd name="T29" fmla="*/ 1 h 98"/>
                  <a:gd name="T30" fmla="*/ 0 w 259"/>
                  <a:gd name="T31" fmla="*/ 0 h 98"/>
                  <a:gd name="T32" fmla="*/ 59 w 259"/>
                  <a:gd name="T33" fmla="*/ 22 h 9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59" h="98">
                    <a:moveTo>
                      <a:pt x="258" y="97"/>
                    </a:moveTo>
                    <a:lnTo>
                      <a:pt x="241" y="89"/>
                    </a:lnTo>
                    <a:lnTo>
                      <a:pt x="225" y="82"/>
                    </a:lnTo>
                    <a:lnTo>
                      <a:pt x="207" y="75"/>
                    </a:lnTo>
                    <a:lnTo>
                      <a:pt x="192" y="67"/>
                    </a:lnTo>
                    <a:lnTo>
                      <a:pt x="175" y="60"/>
                    </a:lnTo>
                    <a:lnTo>
                      <a:pt x="158" y="52"/>
                    </a:lnTo>
                    <a:lnTo>
                      <a:pt x="141" y="47"/>
                    </a:lnTo>
                    <a:lnTo>
                      <a:pt x="123" y="40"/>
                    </a:lnTo>
                    <a:lnTo>
                      <a:pt x="107" y="34"/>
                    </a:lnTo>
                    <a:lnTo>
                      <a:pt x="89" y="27"/>
                    </a:lnTo>
                    <a:lnTo>
                      <a:pt x="71" y="22"/>
                    </a:lnTo>
                    <a:lnTo>
                      <a:pt x="54" y="16"/>
                    </a:lnTo>
                    <a:lnTo>
                      <a:pt x="36" y="10"/>
                    </a:lnTo>
                    <a:lnTo>
                      <a:pt x="18" y="5"/>
                    </a:lnTo>
                    <a:lnTo>
                      <a:pt x="0" y="0"/>
                    </a:lnTo>
                    <a:lnTo>
                      <a:pt x="258" y="97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13" name="Freeform 44"/>
              <p:cNvSpPr>
                <a:spLocks noChangeArrowheads="1"/>
              </p:cNvSpPr>
              <p:nvPr/>
            </p:nvSpPr>
            <p:spPr bwMode="auto">
              <a:xfrm>
                <a:off x="3523" y="1884"/>
                <a:ext cx="19" cy="42"/>
              </a:xfrm>
              <a:custGeom>
                <a:avLst/>
                <a:gdLst>
                  <a:gd name="T0" fmla="*/ 0 w 82"/>
                  <a:gd name="T1" fmla="*/ 0 h 184"/>
                  <a:gd name="T2" fmla="*/ 1 w 82"/>
                  <a:gd name="T3" fmla="*/ 3 h 184"/>
                  <a:gd name="T4" fmla="*/ 2 w 82"/>
                  <a:gd name="T5" fmla="*/ 6 h 184"/>
                  <a:gd name="T6" fmla="*/ 3 w 82"/>
                  <a:gd name="T7" fmla="*/ 8 h 184"/>
                  <a:gd name="T8" fmla="*/ 3 w 82"/>
                  <a:gd name="T9" fmla="*/ 11 h 184"/>
                  <a:gd name="T10" fmla="*/ 5 w 82"/>
                  <a:gd name="T11" fmla="*/ 14 h 184"/>
                  <a:gd name="T12" fmla="*/ 6 w 82"/>
                  <a:gd name="T13" fmla="*/ 17 h 184"/>
                  <a:gd name="T14" fmla="*/ 7 w 82"/>
                  <a:gd name="T15" fmla="*/ 20 h 184"/>
                  <a:gd name="T16" fmla="*/ 8 w 82"/>
                  <a:gd name="T17" fmla="*/ 23 h 184"/>
                  <a:gd name="T18" fmla="*/ 10 w 82"/>
                  <a:gd name="T19" fmla="*/ 25 h 184"/>
                  <a:gd name="T20" fmla="*/ 11 w 82"/>
                  <a:gd name="T21" fmla="*/ 28 h 184"/>
                  <a:gd name="T22" fmla="*/ 12 w 82"/>
                  <a:gd name="T23" fmla="*/ 31 h 184"/>
                  <a:gd name="T24" fmla="*/ 14 w 82"/>
                  <a:gd name="T25" fmla="*/ 34 h 184"/>
                  <a:gd name="T26" fmla="*/ 15 w 82"/>
                  <a:gd name="T27" fmla="*/ 37 h 184"/>
                  <a:gd name="T28" fmla="*/ 17 w 82"/>
                  <a:gd name="T29" fmla="*/ 39 h 184"/>
                  <a:gd name="T30" fmla="*/ 19 w 82"/>
                  <a:gd name="T31" fmla="*/ 42 h 184"/>
                  <a:gd name="T32" fmla="*/ 0 w 82"/>
                  <a:gd name="T33" fmla="*/ 0 h 18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82" h="184">
                    <a:moveTo>
                      <a:pt x="0" y="0"/>
                    </a:moveTo>
                    <a:lnTo>
                      <a:pt x="3" y="11"/>
                    </a:lnTo>
                    <a:lnTo>
                      <a:pt x="7" y="25"/>
                    </a:lnTo>
                    <a:lnTo>
                      <a:pt x="11" y="37"/>
                    </a:lnTo>
                    <a:lnTo>
                      <a:pt x="15" y="49"/>
                    </a:lnTo>
                    <a:lnTo>
                      <a:pt x="20" y="62"/>
                    </a:lnTo>
                    <a:lnTo>
                      <a:pt x="24" y="74"/>
                    </a:lnTo>
                    <a:lnTo>
                      <a:pt x="30" y="87"/>
                    </a:lnTo>
                    <a:lnTo>
                      <a:pt x="36" y="99"/>
                    </a:lnTo>
                    <a:lnTo>
                      <a:pt x="41" y="111"/>
                    </a:lnTo>
                    <a:lnTo>
                      <a:pt x="47" y="123"/>
                    </a:lnTo>
                    <a:lnTo>
                      <a:pt x="53" y="135"/>
                    </a:lnTo>
                    <a:lnTo>
                      <a:pt x="59" y="147"/>
                    </a:lnTo>
                    <a:lnTo>
                      <a:pt x="65" y="160"/>
                    </a:lnTo>
                    <a:lnTo>
                      <a:pt x="73" y="172"/>
                    </a:lnTo>
                    <a:lnTo>
                      <a:pt x="81" y="18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14" name="AutoShape 45"/>
              <p:cNvSpPr>
                <a:spLocks noChangeArrowheads="1"/>
              </p:cNvSpPr>
              <p:nvPr/>
            </p:nvSpPr>
            <p:spPr bwMode="auto">
              <a:xfrm>
                <a:off x="4046" y="1643"/>
                <a:ext cx="663" cy="234"/>
              </a:xfrm>
              <a:prstGeom prst="roundRect">
                <a:avLst>
                  <a:gd name="adj" fmla="val 426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ko-KR" altLang="en-US" sz="1000">
                  <a:ea typeface="굴림" charset="-127"/>
                </a:endParaRPr>
              </a:p>
            </p:txBody>
          </p:sp>
        </p:grpSp>
        <p:grpSp>
          <p:nvGrpSpPr>
            <p:cNvPr id="65" name="Group 46"/>
            <p:cNvGrpSpPr>
              <a:grpSpLocks/>
            </p:cNvGrpSpPr>
            <p:nvPr/>
          </p:nvGrpSpPr>
          <p:grpSpPr bwMode="auto">
            <a:xfrm>
              <a:off x="2663825" y="1371600"/>
              <a:ext cx="3340100" cy="773113"/>
              <a:chOff x="1991" y="212"/>
              <a:chExt cx="2162" cy="932"/>
            </a:xfrm>
          </p:grpSpPr>
          <p:sp>
            <p:nvSpPr>
              <p:cNvPr id="89" name="Freeform 47"/>
              <p:cNvSpPr>
                <a:spLocks noChangeArrowheads="1"/>
              </p:cNvSpPr>
              <p:nvPr/>
            </p:nvSpPr>
            <p:spPr bwMode="auto">
              <a:xfrm>
                <a:off x="1991" y="212"/>
                <a:ext cx="2163" cy="933"/>
              </a:xfrm>
              <a:custGeom>
                <a:avLst/>
                <a:gdLst>
                  <a:gd name="T0" fmla="*/ 128 w 9539"/>
                  <a:gd name="T1" fmla="*/ 321 h 4113"/>
                  <a:gd name="T2" fmla="*/ 57 w 9539"/>
                  <a:gd name="T3" fmla="*/ 351 h 4113"/>
                  <a:gd name="T4" fmla="*/ 12 w 9539"/>
                  <a:gd name="T5" fmla="*/ 395 h 4113"/>
                  <a:gd name="T6" fmla="*/ 1 w 9539"/>
                  <a:gd name="T7" fmla="*/ 446 h 4113"/>
                  <a:gd name="T8" fmla="*/ 23 w 9539"/>
                  <a:gd name="T9" fmla="*/ 495 h 4113"/>
                  <a:gd name="T10" fmla="*/ 76 w 9539"/>
                  <a:gd name="T11" fmla="*/ 535 h 4113"/>
                  <a:gd name="T12" fmla="*/ 122 w 9539"/>
                  <a:gd name="T13" fmla="*/ 538 h 4113"/>
                  <a:gd name="T14" fmla="*/ 69 w 9539"/>
                  <a:gd name="T15" fmla="*/ 579 h 4113"/>
                  <a:gd name="T16" fmla="*/ 48 w 9539"/>
                  <a:gd name="T17" fmla="*/ 628 h 4113"/>
                  <a:gd name="T18" fmla="*/ 61 w 9539"/>
                  <a:gd name="T19" fmla="*/ 678 h 4113"/>
                  <a:gd name="T20" fmla="*/ 107 w 9539"/>
                  <a:gd name="T21" fmla="*/ 722 h 4113"/>
                  <a:gd name="T22" fmla="*/ 178 w 9539"/>
                  <a:gd name="T23" fmla="*/ 751 h 4113"/>
                  <a:gd name="T24" fmla="*/ 262 w 9539"/>
                  <a:gd name="T25" fmla="*/ 762 h 4113"/>
                  <a:gd name="T26" fmla="*/ 394 w 9539"/>
                  <a:gd name="T27" fmla="*/ 831 h 4113"/>
                  <a:gd name="T28" fmla="*/ 541 w 9539"/>
                  <a:gd name="T29" fmla="*/ 871 h 4113"/>
                  <a:gd name="T30" fmla="*/ 703 w 9539"/>
                  <a:gd name="T31" fmla="*/ 872 h 4113"/>
                  <a:gd name="T32" fmla="*/ 893 w 9539"/>
                  <a:gd name="T33" fmla="*/ 889 h 4113"/>
                  <a:gd name="T34" fmla="*/ 1017 w 9539"/>
                  <a:gd name="T35" fmla="*/ 926 h 4113"/>
                  <a:gd name="T36" fmla="*/ 1155 w 9539"/>
                  <a:gd name="T37" fmla="*/ 931 h 4113"/>
                  <a:gd name="T38" fmla="*/ 1285 w 9539"/>
                  <a:gd name="T39" fmla="*/ 902 h 4113"/>
                  <a:gd name="T40" fmla="*/ 1385 w 9539"/>
                  <a:gd name="T41" fmla="*/ 846 h 4113"/>
                  <a:gd name="T42" fmla="*/ 1504 w 9539"/>
                  <a:gd name="T43" fmla="*/ 811 h 4113"/>
                  <a:gd name="T44" fmla="*/ 1620 w 9539"/>
                  <a:gd name="T45" fmla="*/ 817 h 4113"/>
                  <a:gd name="T46" fmla="*/ 1731 w 9539"/>
                  <a:gd name="T47" fmla="*/ 794 h 4113"/>
                  <a:gd name="T48" fmla="*/ 1817 w 9539"/>
                  <a:gd name="T49" fmla="*/ 747 h 4113"/>
                  <a:gd name="T50" fmla="*/ 1865 w 9539"/>
                  <a:gd name="T51" fmla="*/ 685 h 4113"/>
                  <a:gd name="T52" fmla="*/ 1909 w 9539"/>
                  <a:gd name="T53" fmla="*/ 645 h 4113"/>
                  <a:gd name="T54" fmla="*/ 2031 w 9539"/>
                  <a:gd name="T55" fmla="*/ 609 h 4113"/>
                  <a:gd name="T56" fmla="*/ 2120 w 9539"/>
                  <a:gd name="T57" fmla="*/ 549 h 4113"/>
                  <a:gd name="T58" fmla="*/ 2161 w 9539"/>
                  <a:gd name="T59" fmla="*/ 472 h 4113"/>
                  <a:gd name="T60" fmla="*/ 2148 w 9539"/>
                  <a:gd name="T61" fmla="*/ 393 h 4113"/>
                  <a:gd name="T62" fmla="*/ 2082 w 9539"/>
                  <a:gd name="T63" fmla="*/ 323 h 4113"/>
                  <a:gd name="T64" fmla="*/ 2104 w 9539"/>
                  <a:gd name="T65" fmla="*/ 311 h 4113"/>
                  <a:gd name="T66" fmla="*/ 2111 w 9539"/>
                  <a:gd name="T67" fmla="*/ 247 h 4113"/>
                  <a:gd name="T68" fmla="*/ 2074 w 9539"/>
                  <a:gd name="T69" fmla="*/ 187 h 4113"/>
                  <a:gd name="T70" fmla="*/ 1999 w 9539"/>
                  <a:gd name="T71" fmla="*/ 140 h 4113"/>
                  <a:gd name="T72" fmla="*/ 1899 w 9539"/>
                  <a:gd name="T73" fmla="*/ 115 h 4113"/>
                  <a:gd name="T74" fmla="*/ 1879 w 9539"/>
                  <a:gd name="T75" fmla="*/ 62 h 4113"/>
                  <a:gd name="T76" fmla="*/ 1808 w 9539"/>
                  <a:gd name="T77" fmla="*/ 22 h 4113"/>
                  <a:gd name="T78" fmla="*/ 1716 w 9539"/>
                  <a:gd name="T79" fmla="*/ 2 h 4113"/>
                  <a:gd name="T80" fmla="*/ 1617 w 9539"/>
                  <a:gd name="T81" fmla="*/ 5 h 4113"/>
                  <a:gd name="T82" fmla="*/ 1529 w 9539"/>
                  <a:gd name="T83" fmla="*/ 30 h 4113"/>
                  <a:gd name="T84" fmla="*/ 1416 w 9539"/>
                  <a:gd name="T85" fmla="*/ 13 h 4113"/>
                  <a:gd name="T86" fmla="*/ 1330 w 9539"/>
                  <a:gd name="T87" fmla="*/ 0 h 4113"/>
                  <a:gd name="T88" fmla="*/ 1243 w 9539"/>
                  <a:gd name="T89" fmla="*/ 8 h 4113"/>
                  <a:gd name="T90" fmla="*/ 1167 w 9539"/>
                  <a:gd name="T91" fmla="*/ 36 h 4113"/>
                  <a:gd name="T92" fmla="*/ 1059 w 9539"/>
                  <a:gd name="T93" fmla="*/ 45 h 4113"/>
                  <a:gd name="T94" fmla="*/ 955 w 9539"/>
                  <a:gd name="T95" fmla="*/ 29 h 4113"/>
                  <a:gd name="T96" fmla="*/ 849 w 9539"/>
                  <a:gd name="T97" fmla="*/ 37 h 4113"/>
                  <a:gd name="T98" fmla="*/ 756 w 9539"/>
                  <a:gd name="T99" fmla="*/ 69 h 4113"/>
                  <a:gd name="T100" fmla="*/ 615 w 9539"/>
                  <a:gd name="T101" fmla="*/ 92 h 4113"/>
                  <a:gd name="T102" fmla="*/ 480 w 9539"/>
                  <a:gd name="T103" fmla="*/ 87 h 4113"/>
                  <a:gd name="T104" fmla="*/ 353 w 9539"/>
                  <a:gd name="T105" fmla="*/ 114 h 4113"/>
                  <a:gd name="T106" fmla="*/ 254 w 9539"/>
                  <a:gd name="T107" fmla="*/ 168 h 4113"/>
                  <a:gd name="T108" fmla="*/ 199 w 9539"/>
                  <a:gd name="T109" fmla="*/ 240 h 4113"/>
                  <a:gd name="T110" fmla="*/ 197 w 9539"/>
                  <a:gd name="T111" fmla="*/ 320 h 411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9539" h="4113">
                    <a:moveTo>
                      <a:pt x="887" y="1366"/>
                    </a:moveTo>
                    <a:lnTo>
                      <a:pt x="839" y="1368"/>
                    </a:lnTo>
                    <a:lnTo>
                      <a:pt x="792" y="1373"/>
                    </a:lnTo>
                    <a:lnTo>
                      <a:pt x="745" y="1379"/>
                    </a:lnTo>
                    <a:lnTo>
                      <a:pt x="697" y="1386"/>
                    </a:lnTo>
                    <a:lnTo>
                      <a:pt x="651" y="1395"/>
                    </a:lnTo>
                    <a:lnTo>
                      <a:pt x="606" y="1405"/>
                    </a:lnTo>
                    <a:lnTo>
                      <a:pt x="563" y="1415"/>
                    </a:lnTo>
                    <a:lnTo>
                      <a:pt x="518" y="1427"/>
                    </a:lnTo>
                    <a:lnTo>
                      <a:pt x="476" y="1441"/>
                    </a:lnTo>
                    <a:lnTo>
                      <a:pt x="435" y="1456"/>
                    </a:lnTo>
                    <a:lnTo>
                      <a:pt x="397" y="1472"/>
                    </a:lnTo>
                    <a:lnTo>
                      <a:pt x="357" y="1488"/>
                    </a:lnTo>
                    <a:lnTo>
                      <a:pt x="321" y="1508"/>
                    </a:lnTo>
                    <a:lnTo>
                      <a:pt x="285" y="1527"/>
                    </a:lnTo>
                    <a:lnTo>
                      <a:pt x="252" y="1548"/>
                    </a:lnTo>
                    <a:lnTo>
                      <a:pt x="222" y="1569"/>
                    </a:lnTo>
                    <a:lnTo>
                      <a:pt x="191" y="1591"/>
                    </a:lnTo>
                    <a:lnTo>
                      <a:pt x="163" y="1614"/>
                    </a:lnTo>
                    <a:lnTo>
                      <a:pt x="137" y="1638"/>
                    </a:lnTo>
                    <a:lnTo>
                      <a:pt x="114" y="1662"/>
                    </a:lnTo>
                    <a:lnTo>
                      <a:pt x="91" y="1688"/>
                    </a:lnTo>
                    <a:lnTo>
                      <a:pt x="73" y="1714"/>
                    </a:lnTo>
                    <a:lnTo>
                      <a:pt x="55" y="1742"/>
                    </a:lnTo>
                    <a:lnTo>
                      <a:pt x="39" y="1767"/>
                    </a:lnTo>
                    <a:lnTo>
                      <a:pt x="28" y="1795"/>
                    </a:lnTo>
                    <a:lnTo>
                      <a:pt x="17" y="1823"/>
                    </a:lnTo>
                    <a:lnTo>
                      <a:pt x="10" y="1851"/>
                    </a:lnTo>
                    <a:lnTo>
                      <a:pt x="4" y="1879"/>
                    </a:lnTo>
                    <a:lnTo>
                      <a:pt x="1" y="1908"/>
                    </a:lnTo>
                    <a:lnTo>
                      <a:pt x="0" y="1935"/>
                    </a:lnTo>
                    <a:lnTo>
                      <a:pt x="3" y="1964"/>
                    </a:lnTo>
                    <a:lnTo>
                      <a:pt x="6" y="1991"/>
                    </a:lnTo>
                    <a:lnTo>
                      <a:pt x="13" y="2021"/>
                    </a:lnTo>
                    <a:lnTo>
                      <a:pt x="21" y="2049"/>
                    </a:lnTo>
                    <a:lnTo>
                      <a:pt x="34" y="2077"/>
                    </a:lnTo>
                    <a:lnTo>
                      <a:pt x="46" y="2102"/>
                    </a:lnTo>
                    <a:lnTo>
                      <a:pt x="62" y="2130"/>
                    </a:lnTo>
                    <a:lnTo>
                      <a:pt x="80" y="2157"/>
                    </a:lnTo>
                    <a:lnTo>
                      <a:pt x="100" y="2183"/>
                    </a:lnTo>
                    <a:lnTo>
                      <a:pt x="123" y="2208"/>
                    </a:lnTo>
                    <a:lnTo>
                      <a:pt x="149" y="2233"/>
                    </a:lnTo>
                    <a:lnTo>
                      <a:pt x="175" y="2255"/>
                    </a:lnTo>
                    <a:lnTo>
                      <a:pt x="204" y="2278"/>
                    </a:lnTo>
                    <a:lnTo>
                      <a:pt x="234" y="2300"/>
                    </a:lnTo>
                    <a:lnTo>
                      <a:pt x="267" y="2321"/>
                    </a:lnTo>
                    <a:lnTo>
                      <a:pt x="302" y="2340"/>
                    </a:lnTo>
                    <a:lnTo>
                      <a:pt x="336" y="2359"/>
                    </a:lnTo>
                    <a:lnTo>
                      <a:pt x="375" y="2378"/>
                    </a:lnTo>
                    <a:lnTo>
                      <a:pt x="413" y="2396"/>
                    </a:lnTo>
                    <a:lnTo>
                      <a:pt x="454" y="2409"/>
                    </a:lnTo>
                    <a:lnTo>
                      <a:pt x="496" y="2424"/>
                    </a:lnTo>
                    <a:lnTo>
                      <a:pt x="539" y="2438"/>
                    </a:lnTo>
                    <a:lnTo>
                      <a:pt x="582" y="2450"/>
                    </a:lnTo>
                    <a:lnTo>
                      <a:pt x="575" y="2355"/>
                    </a:lnTo>
                    <a:lnTo>
                      <a:pt x="539" y="2372"/>
                    </a:lnTo>
                    <a:lnTo>
                      <a:pt x="503" y="2391"/>
                    </a:lnTo>
                    <a:lnTo>
                      <a:pt x="469" y="2411"/>
                    </a:lnTo>
                    <a:lnTo>
                      <a:pt x="436" y="2433"/>
                    </a:lnTo>
                    <a:lnTo>
                      <a:pt x="407" y="2455"/>
                    </a:lnTo>
                    <a:lnTo>
                      <a:pt x="378" y="2478"/>
                    </a:lnTo>
                    <a:lnTo>
                      <a:pt x="352" y="2501"/>
                    </a:lnTo>
                    <a:lnTo>
                      <a:pt x="328" y="2526"/>
                    </a:lnTo>
                    <a:lnTo>
                      <a:pt x="306" y="2552"/>
                    </a:lnTo>
                    <a:lnTo>
                      <a:pt x="285" y="2577"/>
                    </a:lnTo>
                    <a:lnTo>
                      <a:pt x="268" y="2603"/>
                    </a:lnTo>
                    <a:lnTo>
                      <a:pt x="252" y="2630"/>
                    </a:lnTo>
                    <a:lnTo>
                      <a:pt x="240" y="2657"/>
                    </a:lnTo>
                    <a:lnTo>
                      <a:pt x="229" y="2684"/>
                    </a:lnTo>
                    <a:lnTo>
                      <a:pt x="220" y="2713"/>
                    </a:lnTo>
                    <a:lnTo>
                      <a:pt x="213" y="2740"/>
                    </a:lnTo>
                    <a:lnTo>
                      <a:pt x="211" y="2768"/>
                    </a:lnTo>
                    <a:lnTo>
                      <a:pt x="210" y="2796"/>
                    </a:lnTo>
                    <a:lnTo>
                      <a:pt x="211" y="2825"/>
                    </a:lnTo>
                    <a:lnTo>
                      <a:pt x="214" y="2852"/>
                    </a:lnTo>
                    <a:lnTo>
                      <a:pt x="220" y="2881"/>
                    </a:lnTo>
                    <a:lnTo>
                      <a:pt x="229" y="2908"/>
                    </a:lnTo>
                    <a:lnTo>
                      <a:pt x="240" y="2936"/>
                    </a:lnTo>
                    <a:lnTo>
                      <a:pt x="252" y="2963"/>
                    </a:lnTo>
                    <a:lnTo>
                      <a:pt x="268" y="2991"/>
                    </a:lnTo>
                    <a:lnTo>
                      <a:pt x="285" y="3017"/>
                    </a:lnTo>
                    <a:lnTo>
                      <a:pt x="306" y="3043"/>
                    </a:lnTo>
                    <a:lnTo>
                      <a:pt x="328" y="3068"/>
                    </a:lnTo>
                    <a:lnTo>
                      <a:pt x="352" y="3093"/>
                    </a:lnTo>
                    <a:lnTo>
                      <a:pt x="378" y="3116"/>
                    </a:lnTo>
                    <a:lnTo>
                      <a:pt x="408" y="3137"/>
                    </a:lnTo>
                    <a:lnTo>
                      <a:pt x="439" y="3160"/>
                    </a:lnTo>
                    <a:lnTo>
                      <a:pt x="470" y="3181"/>
                    </a:lnTo>
                    <a:lnTo>
                      <a:pt x="503" y="3201"/>
                    </a:lnTo>
                    <a:lnTo>
                      <a:pt x="540" y="3220"/>
                    </a:lnTo>
                    <a:lnTo>
                      <a:pt x="575" y="3238"/>
                    </a:lnTo>
                    <a:lnTo>
                      <a:pt x="614" y="3256"/>
                    </a:lnTo>
                    <a:lnTo>
                      <a:pt x="655" y="3271"/>
                    </a:lnTo>
                    <a:lnTo>
                      <a:pt x="697" y="3287"/>
                    </a:lnTo>
                    <a:lnTo>
                      <a:pt x="739" y="3299"/>
                    </a:lnTo>
                    <a:lnTo>
                      <a:pt x="783" y="3311"/>
                    </a:lnTo>
                    <a:lnTo>
                      <a:pt x="828" y="3322"/>
                    </a:lnTo>
                    <a:lnTo>
                      <a:pt x="873" y="3331"/>
                    </a:lnTo>
                    <a:lnTo>
                      <a:pt x="920" y="3340"/>
                    </a:lnTo>
                    <a:lnTo>
                      <a:pt x="967" y="3346"/>
                    </a:lnTo>
                    <a:lnTo>
                      <a:pt x="1014" y="3351"/>
                    </a:lnTo>
                    <a:lnTo>
                      <a:pt x="1061" y="3355"/>
                    </a:lnTo>
                    <a:lnTo>
                      <a:pt x="1110" y="3359"/>
                    </a:lnTo>
                    <a:lnTo>
                      <a:pt x="1157" y="3359"/>
                    </a:lnTo>
                    <a:lnTo>
                      <a:pt x="1205" y="3359"/>
                    </a:lnTo>
                    <a:lnTo>
                      <a:pt x="1254" y="3358"/>
                    </a:lnTo>
                    <a:lnTo>
                      <a:pt x="1416" y="3480"/>
                    </a:lnTo>
                    <a:lnTo>
                      <a:pt x="1473" y="3521"/>
                    </a:lnTo>
                    <a:lnTo>
                      <a:pt x="1534" y="3560"/>
                    </a:lnTo>
                    <a:lnTo>
                      <a:pt x="1599" y="3596"/>
                    </a:lnTo>
                    <a:lnTo>
                      <a:pt x="1667" y="3632"/>
                    </a:lnTo>
                    <a:lnTo>
                      <a:pt x="1738" y="3665"/>
                    </a:lnTo>
                    <a:lnTo>
                      <a:pt x="1810" y="3695"/>
                    </a:lnTo>
                    <a:lnTo>
                      <a:pt x="1886" y="3723"/>
                    </a:lnTo>
                    <a:lnTo>
                      <a:pt x="1965" y="3749"/>
                    </a:lnTo>
                    <a:lnTo>
                      <a:pt x="2046" y="3772"/>
                    </a:lnTo>
                    <a:lnTo>
                      <a:pt x="2128" y="3794"/>
                    </a:lnTo>
                    <a:lnTo>
                      <a:pt x="2214" y="3810"/>
                    </a:lnTo>
                    <a:lnTo>
                      <a:pt x="2299" y="3828"/>
                    </a:lnTo>
                    <a:lnTo>
                      <a:pt x="2388" y="3841"/>
                    </a:lnTo>
                    <a:lnTo>
                      <a:pt x="2475" y="3851"/>
                    </a:lnTo>
                    <a:lnTo>
                      <a:pt x="2565" y="3859"/>
                    </a:lnTo>
                    <a:lnTo>
                      <a:pt x="2655" y="3862"/>
                    </a:lnTo>
                    <a:lnTo>
                      <a:pt x="2745" y="3865"/>
                    </a:lnTo>
                    <a:lnTo>
                      <a:pt x="2835" y="3863"/>
                    </a:lnTo>
                    <a:lnTo>
                      <a:pt x="2923" y="3860"/>
                    </a:lnTo>
                    <a:lnTo>
                      <a:pt x="3014" y="3853"/>
                    </a:lnTo>
                    <a:lnTo>
                      <a:pt x="3102" y="3843"/>
                    </a:lnTo>
                    <a:lnTo>
                      <a:pt x="3190" y="3831"/>
                    </a:lnTo>
                    <a:lnTo>
                      <a:pt x="3277" y="3817"/>
                    </a:lnTo>
                    <a:lnTo>
                      <a:pt x="3361" y="3800"/>
                    </a:lnTo>
                    <a:lnTo>
                      <a:pt x="3446" y="3779"/>
                    </a:lnTo>
                    <a:lnTo>
                      <a:pt x="3773" y="3827"/>
                    </a:lnTo>
                    <a:lnTo>
                      <a:pt x="3825" y="3859"/>
                    </a:lnTo>
                    <a:lnTo>
                      <a:pt x="3882" y="3890"/>
                    </a:lnTo>
                    <a:lnTo>
                      <a:pt x="3940" y="3918"/>
                    </a:lnTo>
                    <a:lnTo>
                      <a:pt x="4001" y="3946"/>
                    </a:lnTo>
                    <a:lnTo>
                      <a:pt x="4064" y="3972"/>
                    </a:lnTo>
                    <a:lnTo>
                      <a:pt x="4130" y="3996"/>
                    </a:lnTo>
                    <a:lnTo>
                      <a:pt x="4196" y="4016"/>
                    </a:lnTo>
                    <a:lnTo>
                      <a:pt x="4267" y="4036"/>
                    </a:lnTo>
                    <a:lnTo>
                      <a:pt x="4338" y="4053"/>
                    </a:lnTo>
                    <a:lnTo>
                      <a:pt x="4410" y="4068"/>
                    </a:lnTo>
                    <a:lnTo>
                      <a:pt x="4483" y="4082"/>
                    </a:lnTo>
                    <a:lnTo>
                      <a:pt x="4557" y="4093"/>
                    </a:lnTo>
                    <a:lnTo>
                      <a:pt x="4634" y="4100"/>
                    </a:lnTo>
                    <a:lnTo>
                      <a:pt x="4710" y="4107"/>
                    </a:lnTo>
                    <a:lnTo>
                      <a:pt x="4787" y="4109"/>
                    </a:lnTo>
                    <a:lnTo>
                      <a:pt x="4865" y="4112"/>
                    </a:lnTo>
                    <a:lnTo>
                      <a:pt x="4940" y="4111"/>
                    </a:lnTo>
                    <a:lnTo>
                      <a:pt x="5018" y="4108"/>
                    </a:lnTo>
                    <a:lnTo>
                      <a:pt x="5094" y="4102"/>
                    </a:lnTo>
                    <a:lnTo>
                      <a:pt x="5169" y="4094"/>
                    </a:lnTo>
                    <a:lnTo>
                      <a:pt x="5245" y="4084"/>
                    </a:lnTo>
                    <a:lnTo>
                      <a:pt x="5318" y="4072"/>
                    </a:lnTo>
                    <a:lnTo>
                      <a:pt x="5390" y="4058"/>
                    </a:lnTo>
                    <a:lnTo>
                      <a:pt x="5462" y="4041"/>
                    </a:lnTo>
                    <a:lnTo>
                      <a:pt x="5532" y="4022"/>
                    </a:lnTo>
                    <a:lnTo>
                      <a:pt x="5600" y="4001"/>
                    </a:lnTo>
                    <a:lnTo>
                      <a:pt x="5666" y="3978"/>
                    </a:lnTo>
                    <a:lnTo>
                      <a:pt x="5730" y="3953"/>
                    </a:lnTo>
                    <a:lnTo>
                      <a:pt x="5792" y="3926"/>
                    </a:lnTo>
                    <a:lnTo>
                      <a:pt x="5850" y="3897"/>
                    </a:lnTo>
                    <a:lnTo>
                      <a:pt x="5907" y="3866"/>
                    </a:lnTo>
                    <a:lnTo>
                      <a:pt x="5961" y="3834"/>
                    </a:lnTo>
                    <a:lnTo>
                      <a:pt x="6013" y="3801"/>
                    </a:lnTo>
                    <a:lnTo>
                      <a:pt x="6062" y="3766"/>
                    </a:lnTo>
                    <a:lnTo>
                      <a:pt x="6106" y="3728"/>
                    </a:lnTo>
                    <a:lnTo>
                      <a:pt x="6147" y="3691"/>
                    </a:lnTo>
                    <a:lnTo>
                      <a:pt x="6185" y="3652"/>
                    </a:lnTo>
                    <a:lnTo>
                      <a:pt x="6219" y="3611"/>
                    </a:lnTo>
                    <a:lnTo>
                      <a:pt x="6251" y="3569"/>
                    </a:lnTo>
                    <a:lnTo>
                      <a:pt x="6446" y="3537"/>
                    </a:lnTo>
                    <a:lnTo>
                      <a:pt x="6507" y="3554"/>
                    </a:lnTo>
                    <a:lnTo>
                      <a:pt x="6569" y="3566"/>
                    </a:lnTo>
                    <a:lnTo>
                      <a:pt x="6631" y="3577"/>
                    </a:lnTo>
                    <a:lnTo>
                      <a:pt x="6693" y="3585"/>
                    </a:lnTo>
                    <a:lnTo>
                      <a:pt x="6757" y="3594"/>
                    </a:lnTo>
                    <a:lnTo>
                      <a:pt x="6821" y="3600"/>
                    </a:lnTo>
                    <a:lnTo>
                      <a:pt x="6885" y="3605"/>
                    </a:lnTo>
                    <a:lnTo>
                      <a:pt x="6952" y="3606"/>
                    </a:lnTo>
                    <a:lnTo>
                      <a:pt x="7015" y="3606"/>
                    </a:lnTo>
                    <a:lnTo>
                      <a:pt x="7081" y="3604"/>
                    </a:lnTo>
                    <a:lnTo>
                      <a:pt x="7146" y="3600"/>
                    </a:lnTo>
                    <a:lnTo>
                      <a:pt x="7209" y="3593"/>
                    </a:lnTo>
                    <a:lnTo>
                      <a:pt x="7273" y="3585"/>
                    </a:lnTo>
                    <a:lnTo>
                      <a:pt x="7336" y="3576"/>
                    </a:lnTo>
                    <a:lnTo>
                      <a:pt x="7398" y="3565"/>
                    </a:lnTo>
                    <a:lnTo>
                      <a:pt x="7459" y="3552"/>
                    </a:lnTo>
                    <a:lnTo>
                      <a:pt x="7519" y="3535"/>
                    </a:lnTo>
                    <a:lnTo>
                      <a:pt x="7577" y="3518"/>
                    </a:lnTo>
                    <a:lnTo>
                      <a:pt x="7633" y="3500"/>
                    </a:lnTo>
                    <a:lnTo>
                      <a:pt x="7689" y="3480"/>
                    </a:lnTo>
                    <a:lnTo>
                      <a:pt x="7742" y="3457"/>
                    </a:lnTo>
                    <a:lnTo>
                      <a:pt x="7793" y="3434"/>
                    </a:lnTo>
                    <a:lnTo>
                      <a:pt x="7842" y="3410"/>
                    </a:lnTo>
                    <a:lnTo>
                      <a:pt x="7889" y="3382"/>
                    </a:lnTo>
                    <a:lnTo>
                      <a:pt x="7933" y="3355"/>
                    </a:lnTo>
                    <a:lnTo>
                      <a:pt x="7976" y="3326"/>
                    </a:lnTo>
                    <a:lnTo>
                      <a:pt x="8015" y="3295"/>
                    </a:lnTo>
                    <a:lnTo>
                      <a:pt x="8052" y="3263"/>
                    </a:lnTo>
                    <a:lnTo>
                      <a:pt x="8085" y="3231"/>
                    </a:lnTo>
                    <a:lnTo>
                      <a:pt x="8117" y="3197"/>
                    </a:lnTo>
                    <a:lnTo>
                      <a:pt x="8145" y="3163"/>
                    </a:lnTo>
                    <a:lnTo>
                      <a:pt x="8170" y="3128"/>
                    </a:lnTo>
                    <a:lnTo>
                      <a:pt x="8191" y="3093"/>
                    </a:lnTo>
                    <a:lnTo>
                      <a:pt x="8211" y="3056"/>
                    </a:lnTo>
                    <a:lnTo>
                      <a:pt x="8226" y="3019"/>
                    </a:lnTo>
                    <a:lnTo>
                      <a:pt x="8239" y="2982"/>
                    </a:lnTo>
                    <a:lnTo>
                      <a:pt x="8247" y="2943"/>
                    </a:lnTo>
                    <a:lnTo>
                      <a:pt x="8253" y="2906"/>
                    </a:lnTo>
                    <a:lnTo>
                      <a:pt x="8256" y="2868"/>
                    </a:lnTo>
                    <a:lnTo>
                      <a:pt x="8199" y="2867"/>
                    </a:lnTo>
                    <a:lnTo>
                      <a:pt x="8274" y="2860"/>
                    </a:lnTo>
                    <a:lnTo>
                      <a:pt x="8347" y="2851"/>
                    </a:lnTo>
                    <a:lnTo>
                      <a:pt x="8421" y="2843"/>
                    </a:lnTo>
                    <a:lnTo>
                      <a:pt x="8493" y="2830"/>
                    </a:lnTo>
                    <a:lnTo>
                      <a:pt x="8566" y="2815"/>
                    </a:lnTo>
                    <a:lnTo>
                      <a:pt x="8635" y="2799"/>
                    </a:lnTo>
                    <a:lnTo>
                      <a:pt x="8705" y="2781"/>
                    </a:lnTo>
                    <a:lnTo>
                      <a:pt x="8771" y="2759"/>
                    </a:lnTo>
                    <a:lnTo>
                      <a:pt x="8837" y="2737"/>
                    </a:lnTo>
                    <a:lnTo>
                      <a:pt x="8899" y="2713"/>
                    </a:lnTo>
                    <a:lnTo>
                      <a:pt x="8959" y="2685"/>
                    </a:lnTo>
                    <a:lnTo>
                      <a:pt x="9019" y="2659"/>
                    </a:lnTo>
                    <a:lnTo>
                      <a:pt x="9075" y="2628"/>
                    </a:lnTo>
                    <a:lnTo>
                      <a:pt x="9128" y="2596"/>
                    </a:lnTo>
                    <a:lnTo>
                      <a:pt x="9179" y="2563"/>
                    </a:lnTo>
                    <a:lnTo>
                      <a:pt x="9225" y="2530"/>
                    </a:lnTo>
                    <a:lnTo>
                      <a:pt x="9271" y="2494"/>
                    </a:lnTo>
                    <a:lnTo>
                      <a:pt x="9313" y="2458"/>
                    </a:lnTo>
                    <a:lnTo>
                      <a:pt x="9350" y="2419"/>
                    </a:lnTo>
                    <a:lnTo>
                      <a:pt x="9386" y="2378"/>
                    </a:lnTo>
                    <a:lnTo>
                      <a:pt x="9417" y="2339"/>
                    </a:lnTo>
                    <a:lnTo>
                      <a:pt x="9444" y="2298"/>
                    </a:lnTo>
                    <a:lnTo>
                      <a:pt x="9470" y="2256"/>
                    </a:lnTo>
                    <a:lnTo>
                      <a:pt x="9490" y="2214"/>
                    </a:lnTo>
                    <a:lnTo>
                      <a:pt x="9507" y="2170"/>
                    </a:lnTo>
                    <a:lnTo>
                      <a:pt x="9521" y="2127"/>
                    </a:lnTo>
                    <a:lnTo>
                      <a:pt x="9531" y="2082"/>
                    </a:lnTo>
                    <a:lnTo>
                      <a:pt x="9535" y="2039"/>
                    </a:lnTo>
                    <a:lnTo>
                      <a:pt x="9538" y="1994"/>
                    </a:lnTo>
                    <a:lnTo>
                      <a:pt x="9535" y="1950"/>
                    </a:lnTo>
                    <a:lnTo>
                      <a:pt x="9531" y="1906"/>
                    </a:lnTo>
                    <a:lnTo>
                      <a:pt x="9521" y="1861"/>
                    </a:lnTo>
                    <a:lnTo>
                      <a:pt x="9507" y="1817"/>
                    </a:lnTo>
                    <a:lnTo>
                      <a:pt x="9491" y="1774"/>
                    </a:lnTo>
                    <a:lnTo>
                      <a:pt x="9471" y="1733"/>
                    </a:lnTo>
                    <a:lnTo>
                      <a:pt x="9445" y="1690"/>
                    </a:lnTo>
                    <a:lnTo>
                      <a:pt x="9418" y="1649"/>
                    </a:lnTo>
                    <a:lnTo>
                      <a:pt x="9388" y="1609"/>
                    </a:lnTo>
                    <a:lnTo>
                      <a:pt x="9351" y="1570"/>
                    </a:lnTo>
                    <a:lnTo>
                      <a:pt x="9313" y="1530"/>
                    </a:lnTo>
                    <a:lnTo>
                      <a:pt x="9272" y="1492"/>
                    </a:lnTo>
                    <a:lnTo>
                      <a:pt x="9228" y="1458"/>
                    </a:lnTo>
                    <a:lnTo>
                      <a:pt x="9180" y="1424"/>
                    </a:lnTo>
                    <a:lnTo>
                      <a:pt x="9130" y="1391"/>
                    </a:lnTo>
                    <a:lnTo>
                      <a:pt x="9077" y="1359"/>
                    </a:lnTo>
                    <a:lnTo>
                      <a:pt x="9160" y="1535"/>
                    </a:lnTo>
                    <a:lnTo>
                      <a:pt x="9188" y="1504"/>
                    </a:lnTo>
                    <a:lnTo>
                      <a:pt x="9215" y="1472"/>
                    </a:lnTo>
                    <a:lnTo>
                      <a:pt x="9239" y="1438"/>
                    </a:lnTo>
                    <a:lnTo>
                      <a:pt x="9259" y="1405"/>
                    </a:lnTo>
                    <a:lnTo>
                      <a:pt x="9277" y="1372"/>
                    </a:lnTo>
                    <a:lnTo>
                      <a:pt x="9292" y="1336"/>
                    </a:lnTo>
                    <a:lnTo>
                      <a:pt x="9304" y="1302"/>
                    </a:lnTo>
                    <a:lnTo>
                      <a:pt x="9312" y="1266"/>
                    </a:lnTo>
                    <a:lnTo>
                      <a:pt x="9318" y="1232"/>
                    </a:lnTo>
                    <a:lnTo>
                      <a:pt x="9319" y="1196"/>
                    </a:lnTo>
                    <a:lnTo>
                      <a:pt x="9319" y="1161"/>
                    </a:lnTo>
                    <a:lnTo>
                      <a:pt x="9316" y="1125"/>
                    </a:lnTo>
                    <a:lnTo>
                      <a:pt x="9308" y="1089"/>
                    </a:lnTo>
                    <a:lnTo>
                      <a:pt x="9298" y="1054"/>
                    </a:lnTo>
                    <a:lnTo>
                      <a:pt x="9286" y="1018"/>
                    </a:lnTo>
                    <a:lnTo>
                      <a:pt x="9270" y="985"/>
                    </a:lnTo>
                    <a:lnTo>
                      <a:pt x="9251" y="951"/>
                    </a:lnTo>
                    <a:lnTo>
                      <a:pt x="9229" y="917"/>
                    </a:lnTo>
                    <a:lnTo>
                      <a:pt x="9204" y="885"/>
                    </a:lnTo>
                    <a:lnTo>
                      <a:pt x="9176" y="854"/>
                    </a:lnTo>
                    <a:lnTo>
                      <a:pt x="9146" y="823"/>
                    </a:lnTo>
                    <a:lnTo>
                      <a:pt x="9113" y="793"/>
                    </a:lnTo>
                    <a:lnTo>
                      <a:pt x="9078" y="764"/>
                    </a:lnTo>
                    <a:lnTo>
                      <a:pt x="9039" y="737"/>
                    </a:lnTo>
                    <a:lnTo>
                      <a:pt x="8999" y="711"/>
                    </a:lnTo>
                    <a:lnTo>
                      <a:pt x="8956" y="685"/>
                    </a:lnTo>
                    <a:lnTo>
                      <a:pt x="8911" y="661"/>
                    </a:lnTo>
                    <a:lnTo>
                      <a:pt x="8865" y="639"/>
                    </a:lnTo>
                    <a:lnTo>
                      <a:pt x="8816" y="618"/>
                    </a:lnTo>
                    <a:lnTo>
                      <a:pt x="8765" y="598"/>
                    </a:lnTo>
                    <a:lnTo>
                      <a:pt x="8713" y="579"/>
                    </a:lnTo>
                    <a:lnTo>
                      <a:pt x="8660" y="563"/>
                    </a:lnTo>
                    <a:lnTo>
                      <a:pt x="8604" y="548"/>
                    </a:lnTo>
                    <a:lnTo>
                      <a:pt x="8549" y="535"/>
                    </a:lnTo>
                    <a:lnTo>
                      <a:pt x="8491" y="524"/>
                    </a:lnTo>
                    <a:lnTo>
                      <a:pt x="8433" y="514"/>
                    </a:lnTo>
                    <a:lnTo>
                      <a:pt x="8375" y="506"/>
                    </a:lnTo>
                    <a:lnTo>
                      <a:pt x="8442" y="479"/>
                    </a:lnTo>
                    <a:lnTo>
                      <a:pt x="8428" y="447"/>
                    </a:lnTo>
                    <a:lnTo>
                      <a:pt x="8410" y="417"/>
                    </a:lnTo>
                    <a:lnTo>
                      <a:pt x="8391" y="388"/>
                    </a:lnTo>
                    <a:lnTo>
                      <a:pt x="8368" y="358"/>
                    </a:lnTo>
                    <a:lnTo>
                      <a:pt x="8344" y="329"/>
                    </a:lnTo>
                    <a:lnTo>
                      <a:pt x="8318" y="302"/>
                    </a:lnTo>
                    <a:lnTo>
                      <a:pt x="8287" y="274"/>
                    </a:lnTo>
                    <a:lnTo>
                      <a:pt x="8254" y="249"/>
                    </a:lnTo>
                    <a:lnTo>
                      <a:pt x="8222" y="223"/>
                    </a:lnTo>
                    <a:lnTo>
                      <a:pt x="8186" y="199"/>
                    </a:lnTo>
                    <a:lnTo>
                      <a:pt x="8147" y="178"/>
                    </a:lnTo>
                    <a:lnTo>
                      <a:pt x="8106" y="155"/>
                    </a:lnTo>
                    <a:lnTo>
                      <a:pt x="8063" y="134"/>
                    </a:lnTo>
                    <a:lnTo>
                      <a:pt x="8020" y="116"/>
                    </a:lnTo>
                    <a:lnTo>
                      <a:pt x="7974" y="97"/>
                    </a:lnTo>
                    <a:lnTo>
                      <a:pt x="7927" y="80"/>
                    </a:lnTo>
                    <a:lnTo>
                      <a:pt x="7878" y="66"/>
                    </a:lnTo>
                    <a:lnTo>
                      <a:pt x="7829" y="52"/>
                    </a:lnTo>
                    <a:lnTo>
                      <a:pt x="7778" y="40"/>
                    </a:lnTo>
                    <a:lnTo>
                      <a:pt x="7726" y="28"/>
                    </a:lnTo>
                    <a:lnTo>
                      <a:pt x="7675" y="20"/>
                    </a:lnTo>
                    <a:lnTo>
                      <a:pt x="7621" y="13"/>
                    </a:lnTo>
                    <a:lnTo>
                      <a:pt x="7566" y="8"/>
                    </a:lnTo>
                    <a:lnTo>
                      <a:pt x="7512" y="4"/>
                    </a:lnTo>
                    <a:lnTo>
                      <a:pt x="7458" y="1"/>
                    </a:lnTo>
                    <a:lnTo>
                      <a:pt x="7404" y="0"/>
                    </a:lnTo>
                    <a:lnTo>
                      <a:pt x="7348" y="1"/>
                    </a:lnTo>
                    <a:lnTo>
                      <a:pt x="7293" y="4"/>
                    </a:lnTo>
                    <a:lnTo>
                      <a:pt x="7239" y="7"/>
                    </a:lnTo>
                    <a:lnTo>
                      <a:pt x="7185" y="13"/>
                    </a:lnTo>
                    <a:lnTo>
                      <a:pt x="7132" y="20"/>
                    </a:lnTo>
                    <a:lnTo>
                      <a:pt x="7079" y="28"/>
                    </a:lnTo>
                    <a:lnTo>
                      <a:pt x="7026" y="40"/>
                    </a:lnTo>
                    <a:lnTo>
                      <a:pt x="6975" y="52"/>
                    </a:lnTo>
                    <a:lnTo>
                      <a:pt x="6925" y="65"/>
                    </a:lnTo>
                    <a:lnTo>
                      <a:pt x="6877" y="79"/>
                    </a:lnTo>
                    <a:lnTo>
                      <a:pt x="6829" y="97"/>
                    </a:lnTo>
                    <a:lnTo>
                      <a:pt x="6786" y="115"/>
                    </a:lnTo>
                    <a:lnTo>
                      <a:pt x="6741" y="134"/>
                    </a:lnTo>
                    <a:lnTo>
                      <a:pt x="6697" y="154"/>
                    </a:lnTo>
                    <a:lnTo>
                      <a:pt x="6488" y="159"/>
                    </a:lnTo>
                    <a:lnTo>
                      <a:pt x="6450" y="139"/>
                    </a:lnTo>
                    <a:lnTo>
                      <a:pt x="6412" y="120"/>
                    </a:lnTo>
                    <a:lnTo>
                      <a:pt x="6373" y="103"/>
                    </a:lnTo>
                    <a:lnTo>
                      <a:pt x="6332" y="87"/>
                    </a:lnTo>
                    <a:lnTo>
                      <a:pt x="6289" y="72"/>
                    </a:lnTo>
                    <a:lnTo>
                      <a:pt x="6245" y="59"/>
                    </a:lnTo>
                    <a:lnTo>
                      <a:pt x="6202" y="46"/>
                    </a:lnTo>
                    <a:lnTo>
                      <a:pt x="6156" y="36"/>
                    </a:lnTo>
                    <a:lnTo>
                      <a:pt x="6108" y="27"/>
                    </a:lnTo>
                    <a:lnTo>
                      <a:pt x="6062" y="19"/>
                    </a:lnTo>
                    <a:lnTo>
                      <a:pt x="6013" y="12"/>
                    </a:lnTo>
                    <a:lnTo>
                      <a:pt x="5964" y="6"/>
                    </a:lnTo>
                    <a:lnTo>
                      <a:pt x="5916" y="3"/>
                    </a:lnTo>
                    <a:lnTo>
                      <a:pt x="5867" y="1"/>
                    </a:lnTo>
                    <a:lnTo>
                      <a:pt x="5817" y="0"/>
                    </a:lnTo>
                    <a:lnTo>
                      <a:pt x="5767" y="1"/>
                    </a:lnTo>
                    <a:lnTo>
                      <a:pt x="5718" y="3"/>
                    </a:lnTo>
                    <a:lnTo>
                      <a:pt x="5669" y="7"/>
                    </a:lnTo>
                    <a:lnTo>
                      <a:pt x="5621" y="13"/>
                    </a:lnTo>
                    <a:lnTo>
                      <a:pt x="5572" y="19"/>
                    </a:lnTo>
                    <a:lnTo>
                      <a:pt x="5526" y="27"/>
                    </a:lnTo>
                    <a:lnTo>
                      <a:pt x="5480" y="36"/>
                    </a:lnTo>
                    <a:lnTo>
                      <a:pt x="5433" y="46"/>
                    </a:lnTo>
                    <a:lnTo>
                      <a:pt x="5388" y="59"/>
                    </a:lnTo>
                    <a:lnTo>
                      <a:pt x="5345" y="72"/>
                    </a:lnTo>
                    <a:lnTo>
                      <a:pt x="5302" y="87"/>
                    </a:lnTo>
                    <a:lnTo>
                      <a:pt x="5261" y="104"/>
                    </a:lnTo>
                    <a:lnTo>
                      <a:pt x="5221" y="121"/>
                    </a:lnTo>
                    <a:lnTo>
                      <a:pt x="5185" y="140"/>
                    </a:lnTo>
                    <a:lnTo>
                      <a:pt x="5147" y="159"/>
                    </a:lnTo>
                    <a:lnTo>
                      <a:pt x="5114" y="181"/>
                    </a:lnTo>
                    <a:lnTo>
                      <a:pt x="5080" y="202"/>
                    </a:lnTo>
                    <a:lnTo>
                      <a:pt x="5050" y="225"/>
                    </a:lnTo>
                    <a:lnTo>
                      <a:pt x="5022" y="247"/>
                    </a:lnTo>
                    <a:lnTo>
                      <a:pt x="4823" y="253"/>
                    </a:lnTo>
                    <a:lnTo>
                      <a:pt x="4774" y="234"/>
                    </a:lnTo>
                    <a:lnTo>
                      <a:pt x="4722" y="215"/>
                    </a:lnTo>
                    <a:lnTo>
                      <a:pt x="4669" y="199"/>
                    </a:lnTo>
                    <a:lnTo>
                      <a:pt x="4615" y="184"/>
                    </a:lnTo>
                    <a:lnTo>
                      <a:pt x="4561" y="171"/>
                    </a:lnTo>
                    <a:lnTo>
                      <a:pt x="4504" y="159"/>
                    </a:lnTo>
                    <a:lnTo>
                      <a:pt x="4447" y="149"/>
                    </a:lnTo>
                    <a:lnTo>
                      <a:pt x="4389" y="140"/>
                    </a:lnTo>
                    <a:lnTo>
                      <a:pt x="4331" y="134"/>
                    </a:lnTo>
                    <a:lnTo>
                      <a:pt x="4273" y="128"/>
                    </a:lnTo>
                    <a:lnTo>
                      <a:pt x="4211" y="126"/>
                    </a:lnTo>
                    <a:lnTo>
                      <a:pt x="4154" y="123"/>
                    </a:lnTo>
                    <a:lnTo>
                      <a:pt x="4093" y="123"/>
                    </a:lnTo>
                    <a:lnTo>
                      <a:pt x="4035" y="126"/>
                    </a:lnTo>
                    <a:lnTo>
                      <a:pt x="3975" y="129"/>
                    </a:lnTo>
                    <a:lnTo>
                      <a:pt x="3917" y="134"/>
                    </a:lnTo>
                    <a:lnTo>
                      <a:pt x="3856" y="142"/>
                    </a:lnTo>
                    <a:lnTo>
                      <a:pt x="3800" y="151"/>
                    </a:lnTo>
                    <a:lnTo>
                      <a:pt x="3743" y="162"/>
                    </a:lnTo>
                    <a:lnTo>
                      <a:pt x="3688" y="174"/>
                    </a:lnTo>
                    <a:lnTo>
                      <a:pt x="3633" y="189"/>
                    </a:lnTo>
                    <a:lnTo>
                      <a:pt x="3579" y="205"/>
                    </a:lnTo>
                    <a:lnTo>
                      <a:pt x="3528" y="221"/>
                    </a:lnTo>
                    <a:lnTo>
                      <a:pt x="3476" y="240"/>
                    </a:lnTo>
                    <a:lnTo>
                      <a:pt x="3428" y="261"/>
                    </a:lnTo>
                    <a:lnTo>
                      <a:pt x="3381" y="282"/>
                    </a:lnTo>
                    <a:lnTo>
                      <a:pt x="3336" y="305"/>
                    </a:lnTo>
                    <a:lnTo>
                      <a:pt x="3294" y="329"/>
                    </a:lnTo>
                    <a:lnTo>
                      <a:pt x="3253" y="354"/>
                    </a:lnTo>
                    <a:lnTo>
                      <a:pt x="3215" y="382"/>
                    </a:lnTo>
                    <a:lnTo>
                      <a:pt x="3178" y="409"/>
                    </a:lnTo>
                    <a:lnTo>
                      <a:pt x="2925" y="446"/>
                    </a:lnTo>
                    <a:lnTo>
                      <a:pt x="2855" y="431"/>
                    </a:lnTo>
                    <a:lnTo>
                      <a:pt x="2784" y="415"/>
                    </a:lnTo>
                    <a:lnTo>
                      <a:pt x="2712" y="404"/>
                    </a:lnTo>
                    <a:lnTo>
                      <a:pt x="2639" y="394"/>
                    </a:lnTo>
                    <a:lnTo>
                      <a:pt x="2565" y="385"/>
                    </a:lnTo>
                    <a:lnTo>
                      <a:pt x="2491" y="380"/>
                    </a:lnTo>
                    <a:lnTo>
                      <a:pt x="2416" y="376"/>
                    </a:lnTo>
                    <a:lnTo>
                      <a:pt x="2343" y="375"/>
                    </a:lnTo>
                    <a:lnTo>
                      <a:pt x="2266" y="376"/>
                    </a:lnTo>
                    <a:lnTo>
                      <a:pt x="2193" y="380"/>
                    </a:lnTo>
                    <a:lnTo>
                      <a:pt x="2118" y="384"/>
                    </a:lnTo>
                    <a:lnTo>
                      <a:pt x="2044" y="392"/>
                    </a:lnTo>
                    <a:lnTo>
                      <a:pt x="1971" y="402"/>
                    </a:lnTo>
                    <a:lnTo>
                      <a:pt x="1899" y="414"/>
                    </a:lnTo>
                    <a:lnTo>
                      <a:pt x="1829" y="427"/>
                    </a:lnTo>
                    <a:lnTo>
                      <a:pt x="1759" y="444"/>
                    </a:lnTo>
                    <a:lnTo>
                      <a:pt x="1690" y="461"/>
                    </a:lnTo>
                    <a:lnTo>
                      <a:pt x="1623" y="481"/>
                    </a:lnTo>
                    <a:lnTo>
                      <a:pt x="1558" y="503"/>
                    </a:lnTo>
                    <a:lnTo>
                      <a:pt x="1496" y="527"/>
                    </a:lnTo>
                    <a:lnTo>
                      <a:pt x="1434" y="552"/>
                    </a:lnTo>
                    <a:lnTo>
                      <a:pt x="1377" y="580"/>
                    </a:lnTo>
                    <a:lnTo>
                      <a:pt x="1320" y="609"/>
                    </a:lnTo>
                    <a:lnTo>
                      <a:pt x="1267" y="639"/>
                    </a:lnTo>
                    <a:lnTo>
                      <a:pt x="1215" y="671"/>
                    </a:lnTo>
                    <a:lnTo>
                      <a:pt x="1167" y="706"/>
                    </a:lnTo>
                    <a:lnTo>
                      <a:pt x="1121" y="742"/>
                    </a:lnTo>
                    <a:lnTo>
                      <a:pt x="1079" y="777"/>
                    </a:lnTo>
                    <a:lnTo>
                      <a:pt x="1042" y="815"/>
                    </a:lnTo>
                    <a:lnTo>
                      <a:pt x="1006" y="854"/>
                    </a:lnTo>
                    <a:lnTo>
                      <a:pt x="975" y="894"/>
                    </a:lnTo>
                    <a:lnTo>
                      <a:pt x="946" y="933"/>
                    </a:lnTo>
                    <a:lnTo>
                      <a:pt x="920" y="975"/>
                    </a:lnTo>
                    <a:lnTo>
                      <a:pt x="898" y="1018"/>
                    </a:lnTo>
                    <a:lnTo>
                      <a:pt x="879" y="1059"/>
                    </a:lnTo>
                    <a:lnTo>
                      <a:pt x="866" y="1103"/>
                    </a:lnTo>
                    <a:lnTo>
                      <a:pt x="855" y="1147"/>
                    </a:lnTo>
                    <a:lnTo>
                      <a:pt x="848" y="1190"/>
                    </a:lnTo>
                    <a:lnTo>
                      <a:pt x="844" y="1234"/>
                    </a:lnTo>
                    <a:lnTo>
                      <a:pt x="845" y="1278"/>
                    </a:lnTo>
                    <a:lnTo>
                      <a:pt x="850" y="1322"/>
                    </a:lnTo>
                    <a:lnTo>
                      <a:pt x="857" y="1366"/>
                    </a:lnTo>
                    <a:lnTo>
                      <a:pt x="870" y="1409"/>
                    </a:lnTo>
                    <a:lnTo>
                      <a:pt x="887" y="1366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90" name="Freeform 48"/>
              <p:cNvSpPr>
                <a:spLocks noChangeArrowheads="1"/>
              </p:cNvSpPr>
              <p:nvPr/>
            </p:nvSpPr>
            <p:spPr bwMode="auto">
              <a:xfrm>
                <a:off x="2123" y="767"/>
                <a:ext cx="98" cy="10"/>
              </a:xfrm>
              <a:custGeom>
                <a:avLst/>
                <a:gdLst>
                  <a:gd name="T0" fmla="*/ 0 w 433"/>
                  <a:gd name="T1" fmla="*/ 0 h 46"/>
                  <a:gd name="T2" fmla="*/ 6 w 433"/>
                  <a:gd name="T3" fmla="*/ 1 h 46"/>
                  <a:gd name="T4" fmla="*/ 12 w 433"/>
                  <a:gd name="T5" fmla="*/ 3 h 46"/>
                  <a:gd name="T6" fmla="*/ 19 w 433"/>
                  <a:gd name="T7" fmla="*/ 4 h 46"/>
                  <a:gd name="T8" fmla="*/ 25 w 433"/>
                  <a:gd name="T9" fmla="*/ 5 h 46"/>
                  <a:gd name="T10" fmla="*/ 31 w 433"/>
                  <a:gd name="T11" fmla="*/ 6 h 46"/>
                  <a:gd name="T12" fmla="*/ 38 w 433"/>
                  <a:gd name="T13" fmla="*/ 7 h 46"/>
                  <a:gd name="T14" fmla="*/ 45 w 433"/>
                  <a:gd name="T15" fmla="*/ 8 h 46"/>
                  <a:gd name="T16" fmla="*/ 51 w 433"/>
                  <a:gd name="T17" fmla="*/ 8 h 46"/>
                  <a:gd name="T18" fmla="*/ 58 w 433"/>
                  <a:gd name="T19" fmla="*/ 9 h 46"/>
                  <a:gd name="T20" fmla="*/ 64 w 433"/>
                  <a:gd name="T21" fmla="*/ 9 h 46"/>
                  <a:gd name="T22" fmla="*/ 71 w 433"/>
                  <a:gd name="T23" fmla="*/ 10 h 46"/>
                  <a:gd name="T24" fmla="*/ 78 w 433"/>
                  <a:gd name="T25" fmla="*/ 10 h 46"/>
                  <a:gd name="T26" fmla="*/ 84 w 433"/>
                  <a:gd name="T27" fmla="*/ 10 h 46"/>
                  <a:gd name="T28" fmla="*/ 91 w 433"/>
                  <a:gd name="T29" fmla="*/ 10 h 46"/>
                  <a:gd name="T30" fmla="*/ 98 w 433"/>
                  <a:gd name="T31" fmla="*/ 10 h 46"/>
                  <a:gd name="T32" fmla="*/ 0 w 433"/>
                  <a:gd name="T33" fmla="*/ 0 h 4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33" h="46">
                    <a:moveTo>
                      <a:pt x="0" y="0"/>
                    </a:moveTo>
                    <a:lnTo>
                      <a:pt x="27" y="6"/>
                    </a:lnTo>
                    <a:lnTo>
                      <a:pt x="55" y="12"/>
                    </a:lnTo>
                    <a:lnTo>
                      <a:pt x="83" y="17"/>
                    </a:lnTo>
                    <a:lnTo>
                      <a:pt x="111" y="23"/>
                    </a:lnTo>
                    <a:lnTo>
                      <a:pt x="139" y="27"/>
                    </a:lnTo>
                    <a:lnTo>
                      <a:pt x="167" y="32"/>
                    </a:lnTo>
                    <a:lnTo>
                      <a:pt x="197" y="35"/>
                    </a:lnTo>
                    <a:lnTo>
                      <a:pt x="227" y="38"/>
                    </a:lnTo>
                    <a:lnTo>
                      <a:pt x="255" y="40"/>
                    </a:lnTo>
                    <a:lnTo>
                      <a:pt x="284" y="41"/>
                    </a:lnTo>
                    <a:lnTo>
                      <a:pt x="313" y="44"/>
                    </a:lnTo>
                    <a:lnTo>
                      <a:pt x="343" y="45"/>
                    </a:lnTo>
                    <a:lnTo>
                      <a:pt x="373" y="45"/>
                    </a:lnTo>
                    <a:lnTo>
                      <a:pt x="402" y="45"/>
                    </a:lnTo>
                    <a:lnTo>
                      <a:pt x="432" y="4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91" name="Freeform 49"/>
              <p:cNvSpPr>
                <a:spLocks noChangeArrowheads="1"/>
              </p:cNvSpPr>
              <p:nvPr/>
            </p:nvSpPr>
            <p:spPr bwMode="auto">
              <a:xfrm>
                <a:off x="2275" y="968"/>
                <a:ext cx="43" cy="5"/>
              </a:xfrm>
              <a:custGeom>
                <a:avLst/>
                <a:gdLst>
                  <a:gd name="T0" fmla="*/ 0 w 189"/>
                  <a:gd name="T1" fmla="*/ 5 h 23"/>
                  <a:gd name="T2" fmla="*/ 3 w 189"/>
                  <a:gd name="T3" fmla="*/ 4 h 23"/>
                  <a:gd name="T4" fmla="*/ 6 w 189"/>
                  <a:gd name="T5" fmla="*/ 4 h 23"/>
                  <a:gd name="T6" fmla="*/ 9 w 189"/>
                  <a:gd name="T7" fmla="*/ 4 h 23"/>
                  <a:gd name="T8" fmla="*/ 12 w 189"/>
                  <a:gd name="T9" fmla="*/ 4 h 23"/>
                  <a:gd name="T10" fmla="*/ 15 w 189"/>
                  <a:gd name="T11" fmla="*/ 3 h 23"/>
                  <a:gd name="T12" fmla="*/ 17 w 189"/>
                  <a:gd name="T13" fmla="*/ 3 h 23"/>
                  <a:gd name="T14" fmla="*/ 20 w 189"/>
                  <a:gd name="T15" fmla="*/ 3 h 23"/>
                  <a:gd name="T16" fmla="*/ 23 w 189"/>
                  <a:gd name="T17" fmla="*/ 3 h 23"/>
                  <a:gd name="T18" fmla="*/ 26 w 189"/>
                  <a:gd name="T19" fmla="*/ 3 h 23"/>
                  <a:gd name="T20" fmla="*/ 29 w 189"/>
                  <a:gd name="T21" fmla="*/ 2 h 23"/>
                  <a:gd name="T22" fmla="*/ 32 w 189"/>
                  <a:gd name="T23" fmla="*/ 2 h 23"/>
                  <a:gd name="T24" fmla="*/ 35 w 189"/>
                  <a:gd name="T25" fmla="*/ 1 h 23"/>
                  <a:gd name="T26" fmla="*/ 38 w 189"/>
                  <a:gd name="T27" fmla="*/ 1 h 23"/>
                  <a:gd name="T28" fmla="*/ 40 w 189"/>
                  <a:gd name="T29" fmla="*/ 0 h 23"/>
                  <a:gd name="T30" fmla="*/ 43 w 189"/>
                  <a:gd name="T31" fmla="*/ 0 h 23"/>
                  <a:gd name="T32" fmla="*/ 0 w 189"/>
                  <a:gd name="T33" fmla="*/ 5 h 2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89" h="23">
                    <a:moveTo>
                      <a:pt x="0" y="22"/>
                    </a:moveTo>
                    <a:lnTo>
                      <a:pt x="13" y="20"/>
                    </a:lnTo>
                    <a:lnTo>
                      <a:pt x="27" y="19"/>
                    </a:lnTo>
                    <a:lnTo>
                      <a:pt x="39" y="19"/>
                    </a:lnTo>
                    <a:lnTo>
                      <a:pt x="52" y="18"/>
                    </a:lnTo>
                    <a:lnTo>
                      <a:pt x="65" y="16"/>
                    </a:lnTo>
                    <a:lnTo>
                      <a:pt x="76" y="15"/>
                    </a:lnTo>
                    <a:lnTo>
                      <a:pt x="89" y="14"/>
                    </a:lnTo>
                    <a:lnTo>
                      <a:pt x="102" y="13"/>
                    </a:lnTo>
                    <a:lnTo>
                      <a:pt x="115" y="12"/>
                    </a:lnTo>
                    <a:lnTo>
                      <a:pt x="127" y="10"/>
                    </a:lnTo>
                    <a:lnTo>
                      <a:pt x="139" y="8"/>
                    </a:lnTo>
                    <a:lnTo>
                      <a:pt x="153" y="6"/>
                    </a:lnTo>
                    <a:lnTo>
                      <a:pt x="165" y="4"/>
                    </a:lnTo>
                    <a:lnTo>
                      <a:pt x="177" y="2"/>
                    </a:lnTo>
                    <a:lnTo>
                      <a:pt x="188" y="0"/>
                    </a:lnTo>
                    <a:lnTo>
                      <a:pt x="0" y="22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92" name="Freeform 50"/>
              <p:cNvSpPr>
                <a:spLocks noChangeArrowheads="1"/>
              </p:cNvSpPr>
              <p:nvPr/>
            </p:nvSpPr>
            <p:spPr bwMode="auto">
              <a:xfrm>
                <a:off x="2798" y="1039"/>
                <a:ext cx="48" cy="41"/>
              </a:xfrm>
              <a:custGeom>
                <a:avLst/>
                <a:gdLst>
                  <a:gd name="T0" fmla="*/ 0 w 213"/>
                  <a:gd name="T1" fmla="*/ 0 h 179"/>
                  <a:gd name="T2" fmla="*/ 3 w 213"/>
                  <a:gd name="T3" fmla="*/ 3 h 179"/>
                  <a:gd name="T4" fmla="*/ 5 w 213"/>
                  <a:gd name="T5" fmla="*/ 6 h 179"/>
                  <a:gd name="T6" fmla="*/ 8 w 213"/>
                  <a:gd name="T7" fmla="*/ 9 h 179"/>
                  <a:gd name="T8" fmla="*/ 11 w 213"/>
                  <a:gd name="T9" fmla="*/ 11 h 179"/>
                  <a:gd name="T10" fmla="*/ 14 w 213"/>
                  <a:gd name="T11" fmla="*/ 14 h 179"/>
                  <a:gd name="T12" fmla="*/ 17 w 213"/>
                  <a:gd name="T13" fmla="*/ 17 h 179"/>
                  <a:gd name="T14" fmla="*/ 20 w 213"/>
                  <a:gd name="T15" fmla="*/ 20 h 179"/>
                  <a:gd name="T16" fmla="*/ 23 w 213"/>
                  <a:gd name="T17" fmla="*/ 23 h 179"/>
                  <a:gd name="T18" fmla="*/ 27 w 213"/>
                  <a:gd name="T19" fmla="*/ 25 h 179"/>
                  <a:gd name="T20" fmla="*/ 30 w 213"/>
                  <a:gd name="T21" fmla="*/ 28 h 179"/>
                  <a:gd name="T22" fmla="*/ 33 w 213"/>
                  <a:gd name="T23" fmla="*/ 30 h 179"/>
                  <a:gd name="T24" fmla="*/ 37 w 213"/>
                  <a:gd name="T25" fmla="*/ 33 h 179"/>
                  <a:gd name="T26" fmla="*/ 40 w 213"/>
                  <a:gd name="T27" fmla="*/ 35 h 179"/>
                  <a:gd name="T28" fmla="*/ 44 w 213"/>
                  <a:gd name="T29" fmla="*/ 38 h 179"/>
                  <a:gd name="T30" fmla="*/ 48 w 213"/>
                  <a:gd name="T31" fmla="*/ 41 h 179"/>
                  <a:gd name="T32" fmla="*/ 0 w 213"/>
                  <a:gd name="T33" fmla="*/ 0 h 17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13" h="179">
                    <a:moveTo>
                      <a:pt x="0" y="0"/>
                    </a:moveTo>
                    <a:lnTo>
                      <a:pt x="12" y="15"/>
                    </a:lnTo>
                    <a:lnTo>
                      <a:pt x="24" y="27"/>
                    </a:lnTo>
                    <a:lnTo>
                      <a:pt x="36" y="39"/>
                    </a:lnTo>
                    <a:lnTo>
                      <a:pt x="49" y="50"/>
                    </a:lnTo>
                    <a:lnTo>
                      <a:pt x="62" y="63"/>
                    </a:lnTo>
                    <a:lnTo>
                      <a:pt x="77" y="75"/>
                    </a:lnTo>
                    <a:lnTo>
                      <a:pt x="88" y="87"/>
                    </a:lnTo>
                    <a:lnTo>
                      <a:pt x="104" y="99"/>
                    </a:lnTo>
                    <a:lnTo>
                      <a:pt x="118" y="110"/>
                    </a:lnTo>
                    <a:lnTo>
                      <a:pt x="133" y="121"/>
                    </a:lnTo>
                    <a:lnTo>
                      <a:pt x="148" y="133"/>
                    </a:lnTo>
                    <a:lnTo>
                      <a:pt x="163" y="145"/>
                    </a:lnTo>
                    <a:lnTo>
                      <a:pt x="179" y="154"/>
                    </a:lnTo>
                    <a:lnTo>
                      <a:pt x="196" y="166"/>
                    </a:lnTo>
                    <a:lnTo>
                      <a:pt x="212" y="17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93" name="Freeform 51"/>
              <p:cNvSpPr>
                <a:spLocks noChangeArrowheads="1"/>
              </p:cNvSpPr>
              <p:nvPr/>
            </p:nvSpPr>
            <p:spPr bwMode="auto">
              <a:xfrm>
                <a:off x="3408" y="967"/>
                <a:ext cx="24" cy="54"/>
              </a:xfrm>
              <a:custGeom>
                <a:avLst/>
                <a:gdLst>
                  <a:gd name="T0" fmla="*/ 0 w 105"/>
                  <a:gd name="T1" fmla="*/ 54 h 238"/>
                  <a:gd name="T2" fmla="*/ 2 w 105"/>
                  <a:gd name="T3" fmla="*/ 51 h 238"/>
                  <a:gd name="T4" fmla="*/ 5 w 105"/>
                  <a:gd name="T5" fmla="*/ 47 h 238"/>
                  <a:gd name="T6" fmla="*/ 7 w 105"/>
                  <a:gd name="T7" fmla="*/ 44 h 238"/>
                  <a:gd name="T8" fmla="*/ 9 w 105"/>
                  <a:gd name="T9" fmla="*/ 40 h 238"/>
                  <a:gd name="T10" fmla="*/ 11 w 105"/>
                  <a:gd name="T11" fmla="*/ 37 h 238"/>
                  <a:gd name="T12" fmla="*/ 13 w 105"/>
                  <a:gd name="T13" fmla="*/ 33 h 238"/>
                  <a:gd name="T14" fmla="*/ 14 w 105"/>
                  <a:gd name="T15" fmla="*/ 29 h 238"/>
                  <a:gd name="T16" fmla="*/ 16 w 105"/>
                  <a:gd name="T17" fmla="*/ 26 h 238"/>
                  <a:gd name="T18" fmla="*/ 17 w 105"/>
                  <a:gd name="T19" fmla="*/ 22 h 238"/>
                  <a:gd name="T20" fmla="*/ 19 w 105"/>
                  <a:gd name="T21" fmla="*/ 19 h 238"/>
                  <a:gd name="T22" fmla="*/ 20 w 105"/>
                  <a:gd name="T23" fmla="*/ 15 h 238"/>
                  <a:gd name="T24" fmla="*/ 21 w 105"/>
                  <a:gd name="T25" fmla="*/ 11 h 238"/>
                  <a:gd name="T26" fmla="*/ 22 w 105"/>
                  <a:gd name="T27" fmla="*/ 8 h 238"/>
                  <a:gd name="T28" fmla="*/ 23 w 105"/>
                  <a:gd name="T29" fmla="*/ 4 h 238"/>
                  <a:gd name="T30" fmla="*/ 24 w 105"/>
                  <a:gd name="T31" fmla="*/ 0 h 238"/>
                  <a:gd name="T32" fmla="*/ 0 w 105"/>
                  <a:gd name="T33" fmla="*/ 54 h 2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05" h="238">
                    <a:moveTo>
                      <a:pt x="0" y="237"/>
                    </a:moveTo>
                    <a:lnTo>
                      <a:pt x="10" y="223"/>
                    </a:lnTo>
                    <a:lnTo>
                      <a:pt x="20" y="208"/>
                    </a:lnTo>
                    <a:lnTo>
                      <a:pt x="29" y="192"/>
                    </a:lnTo>
                    <a:lnTo>
                      <a:pt x="38" y="177"/>
                    </a:lnTo>
                    <a:lnTo>
                      <a:pt x="47" y="161"/>
                    </a:lnTo>
                    <a:lnTo>
                      <a:pt x="56" y="146"/>
                    </a:lnTo>
                    <a:lnTo>
                      <a:pt x="62" y="130"/>
                    </a:lnTo>
                    <a:lnTo>
                      <a:pt x="70" y="114"/>
                    </a:lnTo>
                    <a:lnTo>
                      <a:pt x="76" y="98"/>
                    </a:lnTo>
                    <a:lnTo>
                      <a:pt x="82" y="82"/>
                    </a:lnTo>
                    <a:lnTo>
                      <a:pt x="88" y="67"/>
                    </a:lnTo>
                    <a:lnTo>
                      <a:pt x="92" y="49"/>
                    </a:lnTo>
                    <a:lnTo>
                      <a:pt x="97" y="34"/>
                    </a:lnTo>
                    <a:lnTo>
                      <a:pt x="101" y="18"/>
                    </a:lnTo>
                    <a:lnTo>
                      <a:pt x="104" y="0"/>
                    </a:lnTo>
                    <a:lnTo>
                      <a:pt x="0" y="237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94" name="Freeform 52"/>
              <p:cNvSpPr>
                <a:spLocks noChangeArrowheads="1"/>
              </p:cNvSpPr>
              <p:nvPr/>
            </p:nvSpPr>
            <p:spPr bwMode="auto">
              <a:xfrm>
                <a:off x="3671" y="700"/>
                <a:ext cx="192" cy="162"/>
              </a:xfrm>
              <a:custGeom>
                <a:avLst/>
                <a:gdLst>
                  <a:gd name="T0" fmla="*/ 192 w 847"/>
                  <a:gd name="T1" fmla="*/ 162 h 716"/>
                  <a:gd name="T2" fmla="*/ 191 w 847"/>
                  <a:gd name="T3" fmla="*/ 153 h 716"/>
                  <a:gd name="T4" fmla="*/ 191 w 847"/>
                  <a:gd name="T5" fmla="*/ 144 h 716"/>
                  <a:gd name="T6" fmla="*/ 189 w 847"/>
                  <a:gd name="T7" fmla="*/ 135 h 716"/>
                  <a:gd name="T8" fmla="*/ 186 w 847"/>
                  <a:gd name="T9" fmla="*/ 127 h 716"/>
                  <a:gd name="T10" fmla="*/ 183 w 847"/>
                  <a:gd name="T11" fmla="*/ 118 h 716"/>
                  <a:gd name="T12" fmla="*/ 179 w 847"/>
                  <a:gd name="T13" fmla="*/ 110 h 716"/>
                  <a:gd name="T14" fmla="*/ 174 w 847"/>
                  <a:gd name="T15" fmla="*/ 102 h 716"/>
                  <a:gd name="T16" fmla="*/ 169 w 847"/>
                  <a:gd name="T17" fmla="*/ 93 h 716"/>
                  <a:gd name="T18" fmla="*/ 163 w 847"/>
                  <a:gd name="T19" fmla="*/ 86 h 716"/>
                  <a:gd name="T20" fmla="*/ 156 w 847"/>
                  <a:gd name="T21" fmla="*/ 78 h 716"/>
                  <a:gd name="T22" fmla="*/ 148 w 847"/>
                  <a:gd name="T23" fmla="*/ 70 h 716"/>
                  <a:gd name="T24" fmla="*/ 140 w 847"/>
                  <a:gd name="T25" fmla="*/ 63 h 716"/>
                  <a:gd name="T26" fmla="*/ 131 w 847"/>
                  <a:gd name="T27" fmla="*/ 56 h 716"/>
                  <a:gd name="T28" fmla="*/ 122 w 847"/>
                  <a:gd name="T29" fmla="*/ 49 h 716"/>
                  <a:gd name="T30" fmla="*/ 112 w 847"/>
                  <a:gd name="T31" fmla="*/ 42 h 716"/>
                  <a:gd name="T32" fmla="*/ 101 w 847"/>
                  <a:gd name="T33" fmla="*/ 36 h 716"/>
                  <a:gd name="T34" fmla="*/ 90 w 847"/>
                  <a:gd name="T35" fmla="*/ 31 h 716"/>
                  <a:gd name="T36" fmla="*/ 78 w 847"/>
                  <a:gd name="T37" fmla="*/ 25 h 716"/>
                  <a:gd name="T38" fmla="*/ 66 w 847"/>
                  <a:gd name="T39" fmla="*/ 20 h 716"/>
                  <a:gd name="T40" fmla="*/ 54 w 847"/>
                  <a:gd name="T41" fmla="*/ 15 h 716"/>
                  <a:gd name="T42" fmla="*/ 41 w 847"/>
                  <a:gd name="T43" fmla="*/ 11 h 716"/>
                  <a:gd name="T44" fmla="*/ 27 w 847"/>
                  <a:gd name="T45" fmla="*/ 7 h 716"/>
                  <a:gd name="T46" fmla="*/ 14 w 847"/>
                  <a:gd name="T47" fmla="*/ 3 h 716"/>
                  <a:gd name="T48" fmla="*/ 0 w 847"/>
                  <a:gd name="T49" fmla="*/ 0 h 716"/>
                  <a:gd name="T50" fmla="*/ 192 w 847"/>
                  <a:gd name="T51" fmla="*/ 162 h 71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847" h="716">
                    <a:moveTo>
                      <a:pt x="846" y="715"/>
                    </a:moveTo>
                    <a:lnTo>
                      <a:pt x="844" y="675"/>
                    </a:lnTo>
                    <a:lnTo>
                      <a:pt x="841" y="637"/>
                    </a:lnTo>
                    <a:lnTo>
                      <a:pt x="833" y="598"/>
                    </a:lnTo>
                    <a:lnTo>
                      <a:pt x="822" y="561"/>
                    </a:lnTo>
                    <a:lnTo>
                      <a:pt x="807" y="523"/>
                    </a:lnTo>
                    <a:lnTo>
                      <a:pt x="791" y="485"/>
                    </a:lnTo>
                    <a:lnTo>
                      <a:pt x="768" y="449"/>
                    </a:lnTo>
                    <a:lnTo>
                      <a:pt x="745" y="412"/>
                    </a:lnTo>
                    <a:lnTo>
                      <a:pt x="718" y="378"/>
                    </a:lnTo>
                    <a:lnTo>
                      <a:pt x="688" y="344"/>
                    </a:lnTo>
                    <a:lnTo>
                      <a:pt x="653" y="310"/>
                    </a:lnTo>
                    <a:lnTo>
                      <a:pt x="618" y="278"/>
                    </a:lnTo>
                    <a:lnTo>
                      <a:pt x="578" y="246"/>
                    </a:lnTo>
                    <a:lnTo>
                      <a:pt x="536" y="217"/>
                    </a:lnTo>
                    <a:lnTo>
                      <a:pt x="493" y="187"/>
                    </a:lnTo>
                    <a:lnTo>
                      <a:pt x="447" y="160"/>
                    </a:lnTo>
                    <a:lnTo>
                      <a:pt x="397" y="135"/>
                    </a:lnTo>
                    <a:lnTo>
                      <a:pt x="346" y="112"/>
                    </a:lnTo>
                    <a:lnTo>
                      <a:pt x="292" y="88"/>
                    </a:lnTo>
                    <a:lnTo>
                      <a:pt x="237" y="67"/>
                    </a:lnTo>
                    <a:lnTo>
                      <a:pt x="181" y="48"/>
                    </a:lnTo>
                    <a:lnTo>
                      <a:pt x="121" y="30"/>
                    </a:lnTo>
                    <a:lnTo>
                      <a:pt x="62" y="13"/>
                    </a:lnTo>
                    <a:lnTo>
                      <a:pt x="0" y="0"/>
                    </a:lnTo>
                    <a:lnTo>
                      <a:pt x="846" y="715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95" name="Freeform 53"/>
              <p:cNvSpPr>
                <a:spLocks noChangeArrowheads="1"/>
              </p:cNvSpPr>
              <p:nvPr/>
            </p:nvSpPr>
            <p:spPr bwMode="auto">
              <a:xfrm>
                <a:off x="3978" y="560"/>
                <a:ext cx="90" cy="54"/>
              </a:xfrm>
              <a:custGeom>
                <a:avLst/>
                <a:gdLst>
                  <a:gd name="T0" fmla="*/ 0 w 396"/>
                  <a:gd name="T1" fmla="*/ 54 h 239"/>
                  <a:gd name="T2" fmla="*/ 8 w 396"/>
                  <a:gd name="T3" fmla="*/ 51 h 239"/>
                  <a:gd name="T4" fmla="*/ 15 w 396"/>
                  <a:gd name="T5" fmla="*/ 48 h 239"/>
                  <a:gd name="T6" fmla="*/ 22 w 396"/>
                  <a:gd name="T7" fmla="*/ 45 h 239"/>
                  <a:gd name="T8" fmla="*/ 28 w 396"/>
                  <a:gd name="T9" fmla="*/ 42 h 239"/>
                  <a:gd name="T10" fmla="*/ 35 w 396"/>
                  <a:gd name="T11" fmla="*/ 39 h 239"/>
                  <a:gd name="T12" fmla="*/ 41 w 396"/>
                  <a:gd name="T13" fmla="*/ 35 h 239"/>
                  <a:gd name="T14" fmla="*/ 48 w 396"/>
                  <a:gd name="T15" fmla="*/ 32 h 239"/>
                  <a:gd name="T16" fmla="*/ 53 w 396"/>
                  <a:gd name="T17" fmla="*/ 28 h 239"/>
                  <a:gd name="T18" fmla="*/ 60 w 396"/>
                  <a:gd name="T19" fmla="*/ 25 h 239"/>
                  <a:gd name="T20" fmla="*/ 65 w 396"/>
                  <a:gd name="T21" fmla="*/ 21 h 239"/>
                  <a:gd name="T22" fmla="*/ 70 w 396"/>
                  <a:gd name="T23" fmla="*/ 17 h 239"/>
                  <a:gd name="T24" fmla="*/ 75 w 396"/>
                  <a:gd name="T25" fmla="*/ 13 h 239"/>
                  <a:gd name="T26" fmla="*/ 80 w 396"/>
                  <a:gd name="T27" fmla="*/ 9 h 239"/>
                  <a:gd name="T28" fmla="*/ 85 w 396"/>
                  <a:gd name="T29" fmla="*/ 4 h 239"/>
                  <a:gd name="T30" fmla="*/ 90 w 396"/>
                  <a:gd name="T31" fmla="*/ 0 h 239"/>
                  <a:gd name="T32" fmla="*/ 0 w 396"/>
                  <a:gd name="T33" fmla="*/ 54 h 23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96" h="239">
                    <a:moveTo>
                      <a:pt x="0" y="238"/>
                    </a:moveTo>
                    <a:lnTo>
                      <a:pt x="33" y="226"/>
                    </a:lnTo>
                    <a:lnTo>
                      <a:pt x="64" y="213"/>
                    </a:lnTo>
                    <a:lnTo>
                      <a:pt x="95" y="199"/>
                    </a:lnTo>
                    <a:lnTo>
                      <a:pt x="124" y="187"/>
                    </a:lnTo>
                    <a:lnTo>
                      <a:pt x="153" y="171"/>
                    </a:lnTo>
                    <a:lnTo>
                      <a:pt x="181" y="157"/>
                    </a:lnTo>
                    <a:lnTo>
                      <a:pt x="209" y="142"/>
                    </a:lnTo>
                    <a:lnTo>
                      <a:pt x="235" y="126"/>
                    </a:lnTo>
                    <a:lnTo>
                      <a:pt x="262" y="109"/>
                    </a:lnTo>
                    <a:lnTo>
                      <a:pt x="285" y="92"/>
                    </a:lnTo>
                    <a:lnTo>
                      <a:pt x="310" y="75"/>
                    </a:lnTo>
                    <a:lnTo>
                      <a:pt x="332" y="56"/>
                    </a:lnTo>
                    <a:lnTo>
                      <a:pt x="354" y="38"/>
                    </a:lnTo>
                    <a:lnTo>
                      <a:pt x="375" y="19"/>
                    </a:lnTo>
                    <a:lnTo>
                      <a:pt x="395" y="0"/>
                    </a:lnTo>
                    <a:lnTo>
                      <a:pt x="0" y="238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96" name="Freeform 54"/>
              <p:cNvSpPr>
                <a:spLocks noChangeArrowheads="1"/>
              </p:cNvSpPr>
              <p:nvPr/>
            </p:nvSpPr>
            <p:spPr bwMode="auto">
              <a:xfrm>
                <a:off x="3905" y="320"/>
                <a:ext cx="7" cy="37"/>
              </a:xfrm>
              <a:custGeom>
                <a:avLst/>
                <a:gdLst>
                  <a:gd name="T0" fmla="*/ 7 w 31"/>
                  <a:gd name="T1" fmla="*/ 37 h 161"/>
                  <a:gd name="T2" fmla="*/ 7 w 31"/>
                  <a:gd name="T3" fmla="*/ 34 h 161"/>
                  <a:gd name="T4" fmla="*/ 7 w 31"/>
                  <a:gd name="T5" fmla="*/ 32 h 161"/>
                  <a:gd name="T6" fmla="*/ 7 w 31"/>
                  <a:gd name="T7" fmla="*/ 30 h 161"/>
                  <a:gd name="T8" fmla="*/ 7 w 31"/>
                  <a:gd name="T9" fmla="*/ 27 h 161"/>
                  <a:gd name="T10" fmla="*/ 7 w 31"/>
                  <a:gd name="T11" fmla="*/ 25 h 161"/>
                  <a:gd name="T12" fmla="*/ 6 w 31"/>
                  <a:gd name="T13" fmla="*/ 22 h 161"/>
                  <a:gd name="T14" fmla="*/ 6 w 31"/>
                  <a:gd name="T15" fmla="*/ 20 h 161"/>
                  <a:gd name="T16" fmla="*/ 5 w 31"/>
                  <a:gd name="T17" fmla="*/ 17 h 161"/>
                  <a:gd name="T18" fmla="*/ 5 w 31"/>
                  <a:gd name="T19" fmla="*/ 15 h 161"/>
                  <a:gd name="T20" fmla="*/ 4 w 31"/>
                  <a:gd name="T21" fmla="*/ 12 h 161"/>
                  <a:gd name="T22" fmla="*/ 4 w 31"/>
                  <a:gd name="T23" fmla="*/ 9 h 161"/>
                  <a:gd name="T24" fmla="*/ 3 w 31"/>
                  <a:gd name="T25" fmla="*/ 7 h 161"/>
                  <a:gd name="T26" fmla="*/ 2 w 31"/>
                  <a:gd name="T27" fmla="*/ 5 h 161"/>
                  <a:gd name="T28" fmla="*/ 1 w 31"/>
                  <a:gd name="T29" fmla="*/ 2 h 161"/>
                  <a:gd name="T30" fmla="*/ 0 w 31"/>
                  <a:gd name="T31" fmla="*/ 0 h 161"/>
                  <a:gd name="T32" fmla="*/ 7 w 31"/>
                  <a:gd name="T33" fmla="*/ 37 h 16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1" h="161">
                    <a:moveTo>
                      <a:pt x="30" y="160"/>
                    </a:moveTo>
                    <a:lnTo>
                      <a:pt x="30" y="149"/>
                    </a:lnTo>
                    <a:lnTo>
                      <a:pt x="30" y="139"/>
                    </a:lnTo>
                    <a:lnTo>
                      <a:pt x="30" y="129"/>
                    </a:lnTo>
                    <a:lnTo>
                      <a:pt x="30" y="117"/>
                    </a:lnTo>
                    <a:lnTo>
                      <a:pt x="29" y="107"/>
                    </a:lnTo>
                    <a:lnTo>
                      <a:pt x="27" y="96"/>
                    </a:lnTo>
                    <a:lnTo>
                      <a:pt x="26" y="85"/>
                    </a:lnTo>
                    <a:lnTo>
                      <a:pt x="24" y="73"/>
                    </a:lnTo>
                    <a:lnTo>
                      <a:pt x="21" y="64"/>
                    </a:lnTo>
                    <a:lnTo>
                      <a:pt x="17" y="53"/>
                    </a:lnTo>
                    <a:lnTo>
                      <a:pt x="17" y="41"/>
                    </a:lnTo>
                    <a:lnTo>
                      <a:pt x="12" y="32"/>
                    </a:lnTo>
                    <a:lnTo>
                      <a:pt x="8" y="21"/>
                    </a:lnTo>
                    <a:lnTo>
                      <a:pt x="5" y="10"/>
                    </a:lnTo>
                    <a:lnTo>
                      <a:pt x="0" y="0"/>
                    </a:lnTo>
                    <a:lnTo>
                      <a:pt x="30" y="160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97" name="Freeform 55"/>
              <p:cNvSpPr>
                <a:spLocks noChangeArrowheads="1"/>
              </p:cNvSpPr>
              <p:nvPr/>
            </p:nvSpPr>
            <p:spPr bwMode="auto">
              <a:xfrm>
                <a:off x="3460" y="247"/>
                <a:ext cx="49" cy="35"/>
              </a:xfrm>
              <a:custGeom>
                <a:avLst/>
                <a:gdLst>
                  <a:gd name="T0" fmla="*/ 49 w 218"/>
                  <a:gd name="T1" fmla="*/ 0 h 153"/>
                  <a:gd name="T2" fmla="*/ 45 w 218"/>
                  <a:gd name="T3" fmla="*/ 2 h 153"/>
                  <a:gd name="T4" fmla="*/ 42 w 218"/>
                  <a:gd name="T5" fmla="*/ 4 h 153"/>
                  <a:gd name="T6" fmla="*/ 38 w 218"/>
                  <a:gd name="T7" fmla="*/ 6 h 153"/>
                  <a:gd name="T8" fmla="*/ 34 w 218"/>
                  <a:gd name="T9" fmla="*/ 8 h 153"/>
                  <a:gd name="T10" fmla="*/ 31 w 218"/>
                  <a:gd name="T11" fmla="*/ 10 h 153"/>
                  <a:gd name="T12" fmla="*/ 27 w 218"/>
                  <a:gd name="T13" fmla="*/ 13 h 153"/>
                  <a:gd name="T14" fmla="*/ 24 w 218"/>
                  <a:gd name="T15" fmla="*/ 15 h 153"/>
                  <a:gd name="T16" fmla="*/ 20 w 218"/>
                  <a:gd name="T17" fmla="*/ 17 h 153"/>
                  <a:gd name="T18" fmla="*/ 17 w 218"/>
                  <a:gd name="T19" fmla="*/ 20 h 153"/>
                  <a:gd name="T20" fmla="*/ 14 w 218"/>
                  <a:gd name="T21" fmla="*/ 22 h 153"/>
                  <a:gd name="T22" fmla="*/ 11 w 218"/>
                  <a:gd name="T23" fmla="*/ 24 h 153"/>
                  <a:gd name="T24" fmla="*/ 8 w 218"/>
                  <a:gd name="T25" fmla="*/ 27 h 153"/>
                  <a:gd name="T26" fmla="*/ 5 w 218"/>
                  <a:gd name="T27" fmla="*/ 30 h 153"/>
                  <a:gd name="T28" fmla="*/ 3 w 218"/>
                  <a:gd name="T29" fmla="*/ 32 h 153"/>
                  <a:gd name="T30" fmla="*/ 0 w 218"/>
                  <a:gd name="T31" fmla="*/ 35 h 153"/>
                  <a:gd name="T32" fmla="*/ 49 w 218"/>
                  <a:gd name="T33" fmla="*/ 0 h 15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18" h="153">
                    <a:moveTo>
                      <a:pt x="217" y="0"/>
                    </a:moveTo>
                    <a:lnTo>
                      <a:pt x="201" y="9"/>
                    </a:lnTo>
                    <a:lnTo>
                      <a:pt x="185" y="17"/>
                    </a:lnTo>
                    <a:lnTo>
                      <a:pt x="167" y="27"/>
                    </a:lnTo>
                    <a:lnTo>
                      <a:pt x="152" y="36"/>
                    </a:lnTo>
                    <a:lnTo>
                      <a:pt x="137" y="45"/>
                    </a:lnTo>
                    <a:lnTo>
                      <a:pt x="121" y="56"/>
                    </a:lnTo>
                    <a:lnTo>
                      <a:pt x="106" y="66"/>
                    </a:lnTo>
                    <a:lnTo>
                      <a:pt x="91" y="76"/>
                    </a:lnTo>
                    <a:lnTo>
                      <a:pt x="77" y="86"/>
                    </a:lnTo>
                    <a:lnTo>
                      <a:pt x="63" y="97"/>
                    </a:lnTo>
                    <a:lnTo>
                      <a:pt x="49" y="107"/>
                    </a:lnTo>
                    <a:lnTo>
                      <a:pt x="37" y="118"/>
                    </a:lnTo>
                    <a:lnTo>
                      <a:pt x="24" y="130"/>
                    </a:lnTo>
                    <a:lnTo>
                      <a:pt x="12" y="140"/>
                    </a:lnTo>
                    <a:lnTo>
                      <a:pt x="0" y="152"/>
                    </a:lnTo>
                    <a:lnTo>
                      <a:pt x="217" y="0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98" name="Freeform 56"/>
              <p:cNvSpPr>
                <a:spLocks noChangeArrowheads="1"/>
              </p:cNvSpPr>
              <p:nvPr/>
            </p:nvSpPr>
            <p:spPr bwMode="auto">
              <a:xfrm>
                <a:off x="3100" y="268"/>
                <a:ext cx="29" cy="36"/>
              </a:xfrm>
              <a:custGeom>
                <a:avLst/>
                <a:gdLst>
                  <a:gd name="T0" fmla="*/ 29 w 129"/>
                  <a:gd name="T1" fmla="*/ 0 h 159"/>
                  <a:gd name="T2" fmla="*/ 26 w 129"/>
                  <a:gd name="T3" fmla="*/ 2 h 159"/>
                  <a:gd name="T4" fmla="*/ 24 w 129"/>
                  <a:gd name="T5" fmla="*/ 5 h 159"/>
                  <a:gd name="T6" fmla="*/ 21 w 129"/>
                  <a:gd name="T7" fmla="*/ 7 h 159"/>
                  <a:gd name="T8" fmla="*/ 19 w 129"/>
                  <a:gd name="T9" fmla="*/ 9 h 159"/>
                  <a:gd name="T10" fmla="*/ 17 w 129"/>
                  <a:gd name="T11" fmla="*/ 11 h 159"/>
                  <a:gd name="T12" fmla="*/ 15 w 129"/>
                  <a:gd name="T13" fmla="*/ 14 h 159"/>
                  <a:gd name="T14" fmla="*/ 13 w 129"/>
                  <a:gd name="T15" fmla="*/ 16 h 159"/>
                  <a:gd name="T16" fmla="*/ 11 w 129"/>
                  <a:gd name="T17" fmla="*/ 19 h 159"/>
                  <a:gd name="T18" fmla="*/ 9 w 129"/>
                  <a:gd name="T19" fmla="*/ 21 h 159"/>
                  <a:gd name="T20" fmla="*/ 8 w 129"/>
                  <a:gd name="T21" fmla="*/ 23 h 159"/>
                  <a:gd name="T22" fmla="*/ 6 w 129"/>
                  <a:gd name="T23" fmla="*/ 26 h 159"/>
                  <a:gd name="T24" fmla="*/ 4 w 129"/>
                  <a:gd name="T25" fmla="*/ 28 h 159"/>
                  <a:gd name="T26" fmla="*/ 3 w 129"/>
                  <a:gd name="T27" fmla="*/ 31 h 159"/>
                  <a:gd name="T28" fmla="*/ 1 w 129"/>
                  <a:gd name="T29" fmla="*/ 33 h 159"/>
                  <a:gd name="T30" fmla="*/ 0 w 129"/>
                  <a:gd name="T31" fmla="*/ 36 h 159"/>
                  <a:gd name="T32" fmla="*/ 29 w 129"/>
                  <a:gd name="T33" fmla="*/ 0 h 15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29" h="159">
                    <a:moveTo>
                      <a:pt x="128" y="0"/>
                    </a:moveTo>
                    <a:lnTo>
                      <a:pt x="117" y="11"/>
                    </a:lnTo>
                    <a:lnTo>
                      <a:pt x="107" y="20"/>
                    </a:lnTo>
                    <a:lnTo>
                      <a:pt x="95" y="31"/>
                    </a:lnTo>
                    <a:lnTo>
                      <a:pt x="86" y="40"/>
                    </a:lnTo>
                    <a:lnTo>
                      <a:pt x="76" y="50"/>
                    </a:lnTo>
                    <a:lnTo>
                      <a:pt x="66" y="62"/>
                    </a:lnTo>
                    <a:lnTo>
                      <a:pt x="57" y="71"/>
                    </a:lnTo>
                    <a:lnTo>
                      <a:pt x="49" y="82"/>
                    </a:lnTo>
                    <a:lnTo>
                      <a:pt x="41" y="93"/>
                    </a:lnTo>
                    <a:lnTo>
                      <a:pt x="34" y="103"/>
                    </a:lnTo>
                    <a:lnTo>
                      <a:pt x="26" y="114"/>
                    </a:lnTo>
                    <a:lnTo>
                      <a:pt x="19" y="125"/>
                    </a:lnTo>
                    <a:lnTo>
                      <a:pt x="12" y="137"/>
                    </a:lnTo>
                    <a:lnTo>
                      <a:pt x="5" y="147"/>
                    </a:lnTo>
                    <a:lnTo>
                      <a:pt x="0" y="158"/>
                    </a:lnTo>
                    <a:lnTo>
                      <a:pt x="128" y="0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99" name="Freeform 57"/>
              <p:cNvSpPr>
                <a:spLocks noChangeArrowheads="1"/>
              </p:cNvSpPr>
              <p:nvPr/>
            </p:nvSpPr>
            <p:spPr bwMode="auto">
              <a:xfrm>
                <a:off x="2654" y="313"/>
                <a:ext cx="63" cy="21"/>
              </a:xfrm>
              <a:custGeom>
                <a:avLst/>
                <a:gdLst>
                  <a:gd name="T0" fmla="*/ 63 w 280"/>
                  <a:gd name="T1" fmla="*/ 21 h 94"/>
                  <a:gd name="T2" fmla="*/ 58 w 280"/>
                  <a:gd name="T3" fmla="*/ 19 h 94"/>
                  <a:gd name="T4" fmla="*/ 54 w 280"/>
                  <a:gd name="T5" fmla="*/ 18 h 94"/>
                  <a:gd name="T6" fmla="*/ 50 w 280"/>
                  <a:gd name="T7" fmla="*/ 16 h 94"/>
                  <a:gd name="T8" fmla="*/ 47 w 280"/>
                  <a:gd name="T9" fmla="*/ 15 h 94"/>
                  <a:gd name="T10" fmla="*/ 42 w 280"/>
                  <a:gd name="T11" fmla="*/ 13 h 94"/>
                  <a:gd name="T12" fmla="*/ 38 w 280"/>
                  <a:gd name="T13" fmla="*/ 11 h 94"/>
                  <a:gd name="T14" fmla="*/ 34 w 280"/>
                  <a:gd name="T15" fmla="*/ 10 h 94"/>
                  <a:gd name="T16" fmla="*/ 30 w 280"/>
                  <a:gd name="T17" fmla="*/ 9 h 94"/>
                  <a:gd name="T18" fmla="*/ 26 w 280"/>
                  <a:gd name="T19" fmla="*/ 7 h 94"/>
                  <a:gd name="T20" fmla="*/ 21 w 280"/>
                  <a:gd name="T21" fmla="*/ 6 h 94"/>
                  <a:gd name="T22" fmla="*/ 17 w 280"/>
                  <a:gd name="T23" fmla="*/ 5 h 94"/>
                  <a:gd name="T24" fmla="*/ 13 w 280"/>
                  <a:gd name="T25" fmla="*/ 4 h 94"/>
                  <a:gd name="T26" fmla="*/ 9 w 280"/>
                  <a:gd name="T27" fmla="*/ 2 h 94"/>
                  <a:gd name="T28" fmla="*/ 4 w 280"/>
                  <a:gd name="T29" fmla="*/ 1 h 94"/>
                  <a:gd name="T30" fmla="*/ 0 w 280"/>
                  <a:gd name="T31" fmla="*/ 0 h 94"/>
                  <a:gd name="T32" fmla="*/ 63 w 280"/>
                  <a:gd name="T33" fmla="*/ 21 h 9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80" h="94">
                    <a:moveTo>
                      <a:pt x="279" y="93"/>
                    </a:moveTo>
                    <a:lnTo>
                      <a:pt x="259" y="86"/>
                    </a:lnTo>
                    <a:lnTo>
                      <a:pt x="242" y="79"/>
                    </a:lnTo>
                    <a:lnTo>
                      <a:pt x="223" y="72"/>
                    </a:lnTo>
                    <a:lnTo>
                      <a:pt x="207" y="65"/>
                    </a:lnTo>
                    <a:lnTo>
                      <a:pt x="188" y="58"/>
                    </a:lnTo>
                    <a:lnTo>
                      <a:pt x="170" y="50"/>
                    </a:lnTo>
                    <a:lnTo>
                      <a:pt x="152" y="45"/>
                    </a:lnTo>
                    <a:lnTo>
                      <a:pt x="133" y="39"/>
                    </a:lnTo>
                    <a:lnTo>
                      <a:pt x="115" y="33"/>
                    </a:lnTo>
                    <a:lnTo>
                      <a:pt x="95" y="27"/>
                    </a:lnTo>
                    <a:lnTo>
                      <a:pt x="77" y="22"/>
                    </a:lnTo>
                    <a:lnTo>
                      <a:pt x="57" y="17"/>
                    </a:lnTo>
                    <a:lnTo>
                      <a:pt x="38" y="10"/>
                    </a:lnTo>
                    <a:lnTo>
                      <a:pt x="19" y="6"/>
                    </a:lnTo>
                    <a:lnTo>
                      <a:pt x="0" y="0"/>
                    </a:lnTo>
                    <a:lnTo>
                      <a:pt x="279" y="93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00" name="Freeform 58"/>
              <p:cNvSpPr>
                <a:spLocks noChangeArrowheads="1"/>
              </p:cNvSpPr>
              <p:nvPr/>
            </p:nvSpPr>
            <p:spPr bwMode="auto">
              <a:xfrm>
                <a:off x="2188" y="531"/>
                <a:ext cx="20" cy="40"/>
              </a:xfrm>
              <a:custGeom>
                <a:avLst/>
                <a:gdLst>
                  <a:gd name="T0" fmla="*/ 0 w 88"/>
                  <a:gd name="T1" fmla="*/ 0 h 175"/>
                  <a:gd name="T2" fmla="*/ 1 w 88"/>
                  <a:gd name="T3" fmla="*/ 3 h 175"/>
                  <a:gd name="T4" fmla="*/ 2 w 88"/>
                  <a:gd name="T5" fmla="*/ 5 h 175"/>
                  <a:gd name="T6" fmla="*/ 3 w 88"/>
                  <a:gd name="T7" fmla="*/ 8 h 175"/>
                  <a:gd name="T8" fmla="*/ 4 w 88"/>
                  <a:gd name="T9" fmla="*/ 11 h 175"/>
                  <a:gd name="T10" fmla="*/ 5 w 88"/>
                  <a:gd name="T11" fmla="*/ 13 h 175"/>
                  <a:gd name="T12" fmla="*/ 6 w 88"/>
                  <a:gd name="T13" fmla="*/ 16 h 175"/>
                  <a:gd name="T14" fmla="*/ 8 w 88"/>
                  <a:gd name="T15" fmla="*/ 19 h 175"/>
                  <a:gd name="T16" fmla="*/ 9 w 88"/>
                  <a:gd name="T17" fmla="*/ 21 h 175"/>
                  <a:gd name="T18" fmla="*/ 10 w 88"/>
                  <a:gd name="T19" fmla="*/ 24 h 175"/>
                  <a:gd name="T20" fmla="*/ 11 w 88"/>
                  <a:gd name="T21" fmla="*/ 27 h 175"/>
                  <a:gd name="T22" fmla="*/ 13 w 88"/>
                  <a:gd name="T23" fmla="*/ 29 h 175"/>
                  <a:gd name="T24" fmla="*/ 15 w 88"/>
                  <a:gd name="T25" fmla="*/ 32 h 175"/>
                  <a:gd name="T26" fmla="*/ 16 w 88"/>
                  <a:gd name="T27" fmla="*/ 35 h 175"/>
                  <a:gd name="T28" fmla="*/ 18 w 88"/>
                  <a:gd name="T29" fmla="*/ 37 h 175"/>
                  <a:gd name="T30" fmla="*/ 20 w 88"/>
                  <a:gd name="T31" fmla="*/ 40 h 175"/>
                  <a:gd name="T32" fmla="*/ 0 w 88"/>
                  <a:gd name="T33" fmla="*/ 0 h 1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88" h="175">
                    <a:moveTo>
                      <a:pt x="0" y="0"/>
                    </a:moveTo>
                    <a:lnTo>
                      <a:pt x="3" y="11"/>
                    </a:lnTo>
                    <a:lnTo>
                      <a:pt x="8" y="24"/>
                    </a:lnTo>
                    <a:lnTo>
                      <a:pt x="12" y="36"/>
                    </a:lnTo>
                    <a:lnTo>
                      <a:pt x="16" y="47"/>
                    </a:lnTo>
                    <a:lnTo>
                      <a:pt x="22" y="59"/>
                    </a:lnTo>
                    <a:lnTo>
                      <a:pt x="26" y="70"/>
                    </a:lnTo>
                    <a:lnTo>
                      <a:pt x="33" y="83"/>
                    </a:lnTo>
                    <a:lnTo>
                      <a:pt x="38" y="94"/>
                    </a:lnTo>
                    <a:lnTo>
                      <a:pt x="44" y="106"/>
                    </a:lnTo>
                    <a:lnTo>
                      <a:pt x="50" y="117"/>
                    </a:lnTo>
                    <a:lnTo>
                      <a:pt x="57" y="129"/>
                    </a:lnTo>
                    <a:lnTo>
                      <a:pt x="64" y="140"/>
                    </a:lnTo>
                    <a:lnTo>
                      <a:pt x="71" y="151"/>
                    </a:lnTo>
                    <a:lnTo>
                      <a:pt x="78" y="164"/>
                    </a:lnTo>
                    <a:lnTo>
                      <a:pt x="87" y="17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01" name="AutoShape 59"/>
              <p:cNvSpPr>
                <a:spLocks noChangeArrowheads="1"/>
              </p:cNvSpPr>
              <p:nvPr/>
            </p:nvSpPr>
            <p:spPr bwMode="auto">
              <a:xfrm>
                <a:off x="2753" y="303"/>
                <a:ext cx="716" cy="221"/>
              </a:xfrm>
              <a:prstGeom prst="roundRect">
                <a:avLst>
                  <a:gd name="adj" fmla="val 454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ko-KR" altLang="en-US" sz="1000">
                  <a:ea typeface="굴림" charset="-127"/>
                </a:endParaRPr>
              </a:p>
            </p:txBody>
          </p:sp>
        </p:grpSp>
        <p:sp>
          <p:nvSpPr>
            <p:cNvPr id="66" name="Oval 60"/>
            <p:cNvSpPr>
              <a:spLocks noChangeArrowheads="1"/>
            </p:cNvSpPr>
            <p:nvPr/>
          </p:nvSpPr>
          <p:spPr bwMode="auto">
            <a:xfrm>
              <a:off x="4394200" y="4127235"/>
              <a:ext cx="373064" cy="538685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ko-KR" sz="1000">
                  <a:solidFill>
                    <a:srgbClr val="000000"/>
                  </a:solidFill>
                  <a:ea typeface="굴림" charset="-127"/>
                </a:rPr>
                <a:t>D</a:t>
              </a:r>
            </a:p>
          </p:txBody>
        </p:sp>
        <p:sp>
          <p:nvSpPr>
            <p:cNvPr id="67" name="Oval 61"/>
            <p:cNvSpPr>
              <a:spLocks noChangeArrowheads="1"/>
            </p:cNvSpPr>
            <p:nvPr/>
          </p:nvSpPr>
          <p:spPr bwMode="auto">
            <a:xfrm>
              <a:off x="3659188" y="3833813"/>
              <a:ext cx="374650" cy="222250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ko-KR" altLang="en-US" sz="1000">
                <a:ea typeface="굴림" charset="-127"/>
              </a:endParaRPr>
            </a:p>
          </p:txBody>
        </p:sp>
        <p:sp>
          <p:nvSpPr>
            <p:cNvPr id="68" name="Oval 62"/>
            <p:cNvSpPr>
              <a:spLocks noChangeArrowheads="1"/>
            </p:cNvSpPr>
            <p:nvPr/>
          </p:nvSpPr>
          <p:spPr bwMode="auto">
            <a:xfrm>
              <a:off x="5410200" y="3833813"/>
              <a:ext cx="376238" cy="222250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ko-KR" altLang="en-US" sz="1000">
                <a:ea typeface="굴림" charset="-127"/>
              </a:endParaRPr>
            </a:p>
          </p:txBody>
        </p:sp>
        <p:sp>
          <p:nvSpPr>
            <p:cNvPr id="69" name="Line 63"/>
            <p:cNvSpPr>
              <a:spLocks noChangeShapeType="1"/>
            </p:cNvSpPr>
            <p:nvPr/>
          </p:nvSpPr>
          <p:spPr bwMode="auto">
            <a:xfrm flipH="1" flipV="1">
              <a:off x="2540000" y="3243263"/>
              <a:ext cx="1190625" cy="606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000"/>
            </a:p>
          </p:txBody>
        </p:sp>
        <p:sp>
          <p:nvSpPr>
            <p:cNvPr id="70" name="Line 64"/>
            <p:cNvSpPr>
              <a:spLocks noChangeShapeType="1"/>
            </p:cNvSpPr>
            <p:nvPr/>
          </p:nvSpPr>
          <p:spPr bwMode="auto">
            <a:xfrm flipV="1">
              <a:off x="5676900" y="3295650"/>
              <a:ext cx="581025" cy="534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000"/>
            </a:p>
          </p:txBody>
        </p:sp>
        <p:sp>
          <p:nvSpPr>
            <p:cNvPr id="71" name="Line 65"/>
            <p:cNvSpPr>
              <a:spLocks noChangeShapeType="1"/>
            </p:cNvSpPr>
            <p:nvPr/>
          </p:nvSpPr>
          <p:spPr bwMode="auto">
            <a:xfrm flipV="1">
              <a:off x="2141538" y="2054225"/>
              <a:ext cx="1089025" cy="534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000"/>
            </a:p>
          </p:txBody>
        </p:sp>
        <p:sp>
          <p:nvSpPr>
            <p:cNvPr id="72" name="Line 66"/>
            <p:cNvSpPr>
              <a:spLocks noChangeShapeType="1"/>
            </p:cNvSpPr>
            <p:nvPr/>
          </p:nvSpPr>
          <p:spPr bwMode="auto">
            <a:xfrm flipH="1" flipV="1">
              <a:off x="5324475" y="2033588"/>
              <a:ext cx="1068388" cy="484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000"/>
            </a:p>
          </p:txBody>
        </p:sp>
        <p:sp>
          <p:nvSpPr>
            <p:cNvPr id="73" name="Text Box 67"/>
            <p:cNvSpPr txBox="1">
              <a:spLocks noChangeArrowheads="1"/>
            </p:cNvSpPr>
            <p:nvPr/>
          </p:nvSpPr>
          <p:spPr bwMode="auto">
            <a:xfrm>
              <a:off x="4008438" y="3875086"/>
              <a:ext cx="1355724" cy="421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ko-KR" sz="1100" b="1">
                  <a:solidFill>
                    <a:srgbClr val="000000"/>
                  </a:solidFill>
                  <a:ea typeface="굴림" charset="-127"/>
                </a:rPr>
                <a:t>AS 1</a:t>
              </a:r>
            </a:p>
          </p:txBody>
        </p:sp>
        <p:sp>
          <p:nvSpPr>
            <p:cNvPr id="74" name="Text Box 68"/>
            <p:cNvSpPr txBox="1">
              <a:spLocks noChangeArrowheads="1"/>
            </p:cNvSpPr>
            <p:nvPr/>
          </p:nvSpPr>
          <p:spPr bwMode="auto">
            <a:xfrm>
              <a:off x="1347787" y="2760662"/>
              <a:ext cx="1357311" cy="421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ko-KR" sz="1100" b="1">
                  <a:solidFill>
                    <a:srgbClr val="000000"/>
                  </a:solidFill>
                  <a:ea typeface="굴림" charset="-127"/>
                </a:rPr>
                <a:t>AS 2</a:t>
              </a:r>
            </a:p>
          </p:txBody>
        </p:sp>
        <p:sp>
          <p:nvSpPr>
            <p:cNvPr id="75" name="Text Box 69"/>
            <p:cNvSpPr txBox="1">
              <a:spLocks noChangeArrowheads="1"/>
            </p:cNvSpPr>
            <p:nvPr/>
          </p:nvSpPr>
          <p:spPr bwMode="auto">
            <a:xfrm>
              <a:off x="5657850" y="2709862"/>
              <a:ext cx="1355724" cy="421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ko-KR" sz="1100" b="1">
                  <a:solidFill>
                    <a:srgbClr val="000000"/>
                  </a:solidFill>
                  <a:ea typeface="굴림" charset="-127"/>
                </a:rPr>
                <a:t>AS 3</a:t>
              </a:r>
            </a:p>
          </p:txBody>
        </p:sp>
        <p:sp>
          <p:nvSpPr>
            <p:cNvPr id="76" name="Text Box 70"/>
            <p:cNvSpPr txBox="1">
              <a:spLocks noChangeArrowheads="1"/>
            </p:cNvSpPr>
            <p:nvPr/>
          </p:nvSpPr>
          <p:spPr bwMode="auto">
            <a:xfrm>
              <a:off x="3673475" y="1609724"/>
              <a:ext cx="1357313" cy="421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ko-KR" sz="1100" b="1">
                  <a:solidFill>
                    <a:srgbClr val="000000"/>
                  </a:solidFill>
                  <a:ea typeface="굴림" charset="-127"/>
                </a:rPr>
                <a:t>AS 4</a:t>
              </a:r>
            </a:p>
          </p:txBody>
        </p:sp>
        <p:sp>
          <p:nvSpPr>
            <p:cNvPr id="77" name="Text Box 71"/>
            <p:cNvSpPr txBox="1">
              <a:spLocks noChangeArrowheads="1"/>
            </p:cNvSpPr>
            <p:nvPr/>
          </p:nvSpPr>
          <p:spPr bwMode="auto">
            <a:xfrm>
              <a:off x="1268413" y="3576636"/>
              <a:ext cx="1389110" cy="383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ko-KR" sz="1000">
                  <a:solidFill>
                    <a:srgbClr val="FF3300"/>
                  </a:solidFill>
                  <a:ea typeface="굴림" charset="-127"/>
                </a:rPr>
                <a:t>AS Path: “1”</a:t>
              </a:r>
            </a:p>
          </p:txBody>
        </p:sp>
        <p:sp>
          <p:nvSpPr>
            <p:cNvPr id="78" name="Text Box 72"/>
            <p:cNvSpPr txBox="1">
              <a:spLocks noChangeArrowheads="1"/>
            </p:cNvSpPr>
            <p:nvPr/>
          </p:nvSpPr>
          <p:spPr bwMode="auto">
            <a:xfrm>
              <a:off x="6173787" y="3560761"/>
              <a:ext cx="1669475" cy="296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ko-KR" sz="1000" b="1" i="1" dirty="0">
                  <a:solidFill>
                    <a:srgbClr val="FF3300"/>
                  </a:solidFill>
                  <a:ea typeface="굴림" charset="-127"/>
                </a:rPr>
                <a:t>AS Path: “</a:t>
              </a:r>
              <a:r>
                <a:rPr lang="en-GB" altLang="ko-KR" sz="1000" b="1" i="1" dirty="0">
                  <a:solidFill>
                    <a:srgbClr val="00B050"/>
                  </a:solidFill>
                  <a:ea typeface="굴림" charset="-127"/>
                </a:rPr>
                <a:t>1</a:t>
              </a:r>
              <a:r>
                <a:rPr lang="en-GB" altLang="ko-KR" sz="1000" b="1" i="1" dirty="0">
                  <a:solidFill>
                    <a:srgbClr val="FF3300"/>
                  </a:solidFill>
                  <a:ea typeface="굴림" charset="-127"/>
                </a:rPr>
                <a:t> 1”</a:t>
              </a:r>
            </a:p>
          </p:txBody>
        </p:sp>
        <p:sp>
          <p:nvSpPr>
            <p:cNvPr id="79" name="Text Box 73"/>
            <p:cNvSpPr txBox="1">
              <a:spLocks noChangeArrowheads="1"/>
            </p:cNvSpPr>
            <p:nvPr/>
          </p:nvSpPr>
          <p:spPr bwMode="auto">
            <a:xfrm>
              <a:off x="6096000" y="1981199"/>
              <a:ext cx="1960151" cy="383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ko-KR" sz="1000" b="1" i="1">
                  <a:solidFill>
                    <a:srgbClr val="FF3300"/>
                  </a:solidFill>
                  <a:ea typeface="굴림" charset="-127"/>
                </a:rPr>
                <a:t>AS Path: “3 1 1”</a:t>
              </a:r>
            </a:p>
          </p:txBody>
        </p:sp>
        <p:sp>
          <p:nvSpPr>
            <p:cNvPr id="80" name="Text Box 74"/>
            <p:cNvSpPr txBox="1">
              <a:spLocks noChangeArrowheads="1"/>
            </p:cNvSpPr>
            <p:nvPr/>
          </p:nvSpPr>
          <p:spPr bwMode="auto">
            <a:xfrm>
              <a:off x="673100" y="2109787"/>
              <a:ext cx="1600844" cy="383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ko-KR" sz="1000">
                  <a:solidFill>
                    <a:srgbClr val="FF3300"/>
                  </a:solidFill>
                  <a:ea typeface="굴림" charset="-127"/>
                </a:rPr>
                <a:t>AS Path: “2 1”</a:t>
              </a:r>
            </a:p>
          </p:txBody>
        </p:sp>
        <p:sp>
          <p:nvSpPr>
            <p:cNvPr id="81" name="Freeform 75"/>
            <p:cNvSpPr>
              <a:spLocks/>
            </p:cNvSpPr>
            <p:nvPr/>
          </p:nvSpPr>
          <p:spPr bwMode="auto">
            <a:xfrm>
              <a:off x="2471738" y="2152650"/>
              <a:ext cx="1309687" cy="1652588"/>
            </a:xfrm>
            <a:custGeom>
              <a:avLst/>
              <a:gdLst>
                <a:gd name="T0" fmla="*/ 1152146 w 3741"/>
                <a:gd name="T1" fmla="*/ 0 h 8779"/>
                <a:gd name="T2" fmla="*/ 861922 w 3741"/>
                <a:gd name="T3" fmla="*/ 247163 h 8779"/>
                <a:gd name="T4" fmla="*/ 498878 w 3741"/>
                <a:gd name="T5" fmla="*/ 442372 h 8779"/>
                <a:gd name="T6" fmla="*/ 148088 w 3741"/>
                <a:gd name="T7" fmla="*/ 650569 h 8779"/>
                <a:gd name="T8" fmla="*/ 184497 w 3741"/>
                <a:gd name="T9" fmla="*/ 865166 h 8779"/>
                <a:gd name="T10" fmla="*/ 462469 w 3741"/>
                <a:gd name="T11" fmla="*/ 1086352 h 8779"/>
                <a:gd name="T12" fmla="*/ 728888 w 3741"/>
                <a:gd name="T13" fmla="*/ 1288149 h 8779"/>
                <a:gd name="T14" fmla="*/ 1127990 w 3741"/>
                <a:gd name="T15" fmla="*/ 1541713 h 8779"/>
                <a:gd name="T16" fmla="*/ 1236868 w 3741"/>
                <a:gd name="T17" fmla="*/ 1606845 h 8779"/>
                <a:gd name="T18" fmla="*/ 1309337 w 3741"/>
                <a:gd name="T19" fmla="*/ 1652400 h 87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741" h="8779">
                  <a:moveTo>
                    <a:pt x="3291" y="0"/>
                  </a:moveTo>
                  <a:cubicBezTo>
                    <a:pt x="2925" y="375"/>
                    <a:pt x="2611" y="818"/>
                    <a:pt x="2462" y="1313"/>
                  </a:cubicBezTo>
                  <a:cubicBezTo>
                    <a:pt x="2298" y="1856"/>
                    <a:pt x="1825" y="2072"/>
                    <a:pt x="1425" y="2350"/>
                  </a:cubicBezTo>
                  <a:cubicBezTo>
                    <a:pt x="989" y="2653"/>
                    <a:pt x="792" y="3124"/>
                    <a:pt x="423" y="3456"/>
                  </a:cubicBezTo>
                  <a:cubicBezTo>
                    <a:pt x="0" y="3837"/>
                    <a:pt x="429" y="4250"/>
                    <a:pt x="527" y="4596"/>
                  </a:cubicBezTo>
                  <a:cubicBezTo>
                    <a:pt x="665" y="5085"/>
                    <a:pt x="1069" y="5349"/>
                    <a:pt x="1321" y="5771"/>
                  </a:cubicBezTo>
                  <a:cubicBezTo>
                    <a:pt x="1546" y="6147"/>
                    <a:pt x="1877" y="6455"/>
                    <a:pt x="2082" y="6843"/>
                  </a:cubicBezTo>
                  <a:cubicBezTo>
                    <a:pt x="2364" y="7378"/>
                    <a:pt x="2895" y="7692"/>
                    <a:pt x="3222" y="8190"/>
                  </a:cubicBezTo>
                  <a:lnTo>
                    <a:pt x="3533" y="8536"/>
                  </a:lnTo>
                  <a:lnTo>
                    <a:pt x="3740" y="8778"/>
                  </a:lnTo>
                </a:path>
              </a:pathLst>
            </a:custGeom>
            <a:noFill/>
            <a:ln w="54720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 sz="1000"/>
            </a:p>
          </p:txBody>
        </p:sp>
        <p:sp>
          <p:nvSpPr>
            <p:cNvPr id="82" name="Text Box 76"/>
            <p:cNvSpPr txBox="1">
              <a:spLocks noChangeArrowheads="1"/>
            </p:cNvSpPr>
            <p:nvPr/>
          </p:nvSpPr>
          <p:spPr bwMode="auto">
            <a:xfrm>
              <a:off x="3525839" y="2339974"/>
              <a:ext cx="1233487" cy="32665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ko-KR" sz="1100" b="1" dirty="0">
                  <a:solidFill>
                    <a:srgbClr val="002060"/>
                  </a:solidFill>
                  <a:ea typeface="굴림" charset="-127"/>
                </a:rPr>
                <a:t>Traffic</a:t>
              </a:r>
            </a:p>
          </p:txBody>
        </p:sp>
        <p:sp>
          <p:nvSpPr>
            <p:cNvPr id="83" name="Line 77"/>
            <p:cNvSpPr>
              <a:spLocks noChangeShapeType="1"/>
            </p:cNvSpPr>
            <p:nvPr/>
          </p:nvSpPr>
          <p:spPr bwMode="auto">
            <a:xfrm flipH="1" flipV="1">
              <a:off x="3917950" y="4046538"/>
              <a:ext cx="558800" cy="2476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000"/>
            </a:p>
          </p:txBody>
        </p:sp>
        <p:sp>
          <p:nvSpPr>
            <p:cNvPr id="84" name="Line 78"/>
            <p:cNvSpPr>
              <a:spLocks noChangeShapeType="1"/>
            </p:cNvSpPr>
            <p:nvPr/>
          </p:nvSpPr>
          <p:spPr bwMode="auto">
            <a:xfrm flipV="1">
              <a:off x="4745038" y="4029075"/>
              <a:ext cx="757237" cy="3095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000"/>
            </a:p>
          </p:txBody>
        </p:sp>
        <p:sp>
          <p:nvSpPr>
            <p:cNvPr id="85" name="Freeform 80"/>
            <p:cNvSpPr>
              <a:spLocks/>
            </p:cNvSpPr>
            <p:nvPr/>
          </p:nvSpPr>
          <p:spPr bwMode="auto">
            <a:xfrm>
              <a:off x="5715000" y="3276600"/>
              <a:ext cx="533400" cy="533400"/>
            </a:xfrm>
            <a:custGeom>
              <a:avLst/>
              <a:gdLst>
                <a:gd name="T0" fmla="*/ 0 w 336"/>
                <a:gd name="T1" fmla="*/ 533400 h 336"/>
                <a:gd name="T2" fmla="*/ 228600 w 336"/>
                <a:gd name="T3" fmla="*/ 381000 h 336"/>
                <a:gd name="T4" fmla="*/ 533400 w 336"/>
                <a:gd name="T5" fmla="*/ 0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" h="336">
                  <a:moveTo>
                    <a:pt x="0" y="336"/>
                  </a:moveTo>
                  <a:cubicBezTo>
                    <a:pt x="44" y="316"/>
                    <a:pt x="88" y="296"/>
                    <a:pt x="144" y="240"/>
                  </a:cubicBezTo>
                  <a:cubicBezTo>
                    <a:pt x="200" y="184"/>
                    <a:pt x="268" y="92"/>
                    <a:pt x="33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00"/>
            </a:p>
          </p:txBody>
        </p:sp>
        <p:sp>
          <p:nvSpPr>
            <p:cNvPr id="86" name="Freeform 81"/>
            <p:cNvSpPr>
              <a:spLocks/>
            </p:cNvSpPr>
            <p:nvPr/>
          </p:nvSpPr>
          <p:spPr bwMode="auto">
            <a:xfrm rot="15145401">
              <a:off x="5449888" y="1878013"/>
              <a:ext cx="609600" cy="685800"/>
            </a:xfrm>
            <a:custGeom>
              <a:avLst/>
              <a:gdLst>
                <a:gd name="T0" fmla="*/ 0 w 336"/>
                <a:gd name="T1" fmla="*/ 685800 h 336"/>
                <a:gd name="T2" fmla="*/ 261257 w 336"/>
                <a:gd name="T3" fmla="*/ 489857 h 336"/>
                <a:gd name="T4" fmla="*/ 609600 w 336"/>
                <a:gd name="T5" fmla="*/ 0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" h="336">
                  <a:moveTo>
                    <a:pt x="0" y="336"/>
                  </a:moveTo>
                  <a:cubicBezTo>
                    <a:pt x="44" y="316"/>
                    <a:pt x="88" y="296"/>
                    <a:pt x="144" y="240"/>
                  </a:cubicBezTo>
                  <a:cubicBezTo>
                    <a:pt x="200" y="184"/>
                    <a:pt x="268" y="92"/>
                    <a:pt x="33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00"/>
            </a:p>
          </p:txBody>
        </p:sp>
        <p:sp>
          <p:nvSpPr>
            <p:cNvPr id="87" name="Freeform 82"/>
            <p:cNvSpPr>
              <a:spLocks/>
            </p:cNvSpPr>
            <p:nvPr/>
          </p:nvSpPr>
          <p:spPr bwMode="auto">
            <a:xfrm>
              <a:off x="2286000" y="3276600"/>
              <a:ext cx="1219200" cy="609600"/>
            </a:xfrm>
            <a:custGeom>
              <a:avLst/>
              <a:gdLst>
                <a:gd name="T0" fmla="*/ 1219200 w 768"/>
                <a:gd name="T1" fmla="*/ 609600 h 384"/>
                <a:gd name="T2" fmla="*/ 457200 w 768"/>
                <a:gd name="T3" fmla="*/ 381000 h 384"/>
                <a:gd name="T4" fmla="*/ 0 w 768"/>
                <a:gd name="T5" fmla="*/ 0 h 3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8" h="384">
                  <a:moveTo>
                    <a:pt x="768" y="384"/>
                  </a:moveTo>
                  <a:cubicBezTo>
                    <a:pt x="592" y="344"/>
                    <a:pt x="416" y="304"/>
                    <a:pt x="288" y="240"/>
                  </a:cubicBezTo>
                  <a:cubicBezTo>
                    <a:pt x="160" y="176"/>
                    <a:pt x="80" y="88"/>
                    <a:pt x="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00"/>
            </a:p>
          </p:txBody>
        </p:sp>
        <p:sp>
          <p:nvSpPr>
            <p:cNvPr id="88" name="Freeform 83"/>
            <p:cNvSpPr>
              <a:spLocks/>
            </p:cNvSpPr>
            <p:nvPr/>
          </p:nvSpPr>
          <p:spPr bwMode="auto">
            <a:xfrm>
              <a:off x="2286000" y="2057400"/>
              <a:ext cx="838200" cy="457200"/>
            </a:xfrm>
            <a:custGeom>
              <a:avLst/>
              <a:gdLst>
                <a:gd name="T0" fmla="*/ 0 w 624"/>
                <a:gd name="T1" fmla="*/ 457200 h 432"/>
                <a:gd name="T2" fmla="*/ 257908 w 624"/>
                <a:gd name="T3" fmla="*/ 152400 h 432"/>
                <a:gd name="T4" fmla="*/ 838200 w 624"/>
                <a:gd name="T5" fmla="*/ 0 h 4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4" h="432">
                  <a:moveTo>
                    <a:pt x="0" y="432"/>
                  </a:moveTo>
                  <a:cubicBezTo>
                    <a:pt x="44" y="324"/>
                    <a:pt x="88" y="216"/>
                    <a:pt x="192" y="144"/>
                  </a:cubicBezTo>
                  <a:cubicBezTo>
                    <a:pt x="296" y="72"/>
                    <a:pt x="460" y="36"/>
                    <a:pt x="62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00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6276005" y="4103610"/>
            <a:ext cx="2535423" cy="1988657"/>
            <a:chOff x="1219200" y="2711450"/>
            <a:chExt cx="4261012" cy="3869398"/>
          </a:xfrm>
        </p:grpSpPr>
        <p:grpSp>
          <p:nvGrpSpPr>
            <p:cNvPr id="142" name="Group 5"/>
            <p:cNvGrpSpPr>
              <a:grpSpLocks/>
            </p:cNvGrpSpPr>
            <p:nvPr/>
          </p:nvGrpSpPr>
          <p:grpSpPr bwMode="auto">
            <a:xfrm>
              <a:off x="1500188" y="4699000"/>
              <a:ext cx="3943350" cy="1538288"/>
              <a:chOff x="2052" y="2283"/>
              <a:chExt cx="2484" cy="969"/>
            </a:xfrm>
          </p:grpSpPr>
          <p:sp>
            <p:nvSpPr>
              <p:cNvPr id="180" name="Freeform 6"/>
              <p:cNvSpPr>
                <a:spLocks noChangeArrowheads="1"/>
              </p:cNvSpPr>
              <p:nvPr/>
            </p:nvSpPr>
            <p:spPr bwMode="auto">
              <a:xfrm>
                <a:off x="2052" y="2283"/>
                <a:ext cx="2485" cy="970"/>
              </a:xfrm>
              <a:custGeom>
                <a:avLst/>
                <a:gdLst>
                  <a:gd name="T0" fmla="*/ 147 w 10956"/>
                  <a:gd name="T1" fmla="*/ 334 h 4276"/>
                  <a:gd name="T2" fmla="*/ 66 w 10956"/>
                  <a:gd name="T3" fmla="*/ 365 h 4276"/>
                  <a:gd name="T4" fmla="*/ 14 w 10956"/>
                  <a:gd name="T5" fmla="*/ 411 h 4276"/>
                  <a:gd name="T6" fmla="*/ 1 w 10956"/>
                  <a:gd name="T7" fmla="*/ 463 h 4276"/>
                  <a:gd name="T8" fmla="*/ 26 w 10956"/>
                  <a:gd name="T9" fmla="*/ 515 h 4276"/>
                  <a:gd name="T10" fmla="*/ 88 w 10956"/>
                  <a:gd name="T11" fmla="*/ 556 h 4276"/>
                  <a:gd name="T12" fmla="*/ 140 w 10956"/>
                  <a:gd name="T13" fmla="*/ 559 h 4276"/>
                  <a:gd name="T14" fmla="*/ 80 w 10956"/>
                  <a:gd name="T15" fmla="*/ 602 h 4276"/>
                  <a:gd name="T16" fmla="*/ 55 w 10956"/>
                  <a:gd name="T17" fmla="*/ 653 h 4276"/>
                  <a:gd name="T18" fmla="*/ 70 w 10956"/>
                  <a:gd name="T19" fmla="*/ 705 h 4276"/>
                  <a:gd name="T20" fmla="*/ 122 w 10956"/>
                  <a:gd name="T21" fmla="*/ 750 h 4276"/>
                  <a:gd name="T22" fmla="*/ 204 w 10956"/>
                  <a:gd name="T23" fmla="*/ 781 h 4276"/>
                  <a:gd name="T24" fmla="*/ 301 w 10956"/>
                  <a:gd name="T25" fmla="*/ 792 h 4276"/>
                  <a:gd name="T26" fmla="*/ 453 w 10956"/>
                  <a:gd name="T27" fmla="*/ 864 h 4276"/>
                  <a:gd name="T28" fmla="*/ 622 w 10956"/>
                  <a:gd name="T29" fmla="*/ 906 h 4276"/>
                  <a:gd name="T30" fmla="*/ 808 w 10956"/>
                  <a:gd name="T31" fmla="*/ 906 h 4276"/>
                  <a:gd name="T32" fmla="*/ 1027 w 10956"/>
                  <a:gd name="T33" fmla="*/ 924 h 4276"/>
                  <a:gd name="T34" fmla="*/ 1168 w 10956"/>
                  <a:gd name="T35" fmla="*/ 963 h 4276"/>
                  <a:gd name="T36" fmla="*/ 1327 w 10956"/>
                  <a:gd name="T37" fmla="*/ 967 h 4276"/>
                  <a:gd name="T38" fmla="*/ 1476 w 10956"/>
                  <a:gd name="T39" fmla="*/ 938 h 4276"/>
                  <a:gd name="T40" fmla="*/ 1591 w 10956"/>
                  <a:gd name="T41" fmla="*/ 879 h 4276"/>
                  <a:gd name="T42" fmla="*/ 1727 w 10956"/>
                  <a:gd name="T43" fmla="*/ 844 h 4276"/>
                  <a:gd name="T44" fmla="*/ 1861 w 10956"/>
                  <a:gd name="T45" fmla="*/ 849 h 4276"/>
                  <a:gd name="T46" fmla="*/ 1989 w 10956"/>
                  <a:gd name="T47" fmla="*/ 825 h 4276"/>
                  <a:gd name="T48" fmla="*/ 2088 w 10956"/>
                  <a:gd name="T49" fmla="*/ 777 h 4276"/>
                  <a:gd name="T50" fmla="*/ 2143 w 10956"/>
                  <a:gd name="T51" fmla="*/ 712 h 4276"/>
                  <a:gd name="T52" fmla="*/ 2194 w 10956"/>
                  <a:gd name="T53" fmla="*/ 670 h 4276"/>
                  <a:gd name="T54" fmla="*/ 2334 w 10956"/>
                  <a:gd name="T55" fmla="*/ 633 h 4276"/>
                  <a:gd name="T56" fmla="*/ 2436 w 10956"/>
                  <a:gd name="T57" fmla="*/ 570 h 4276"/>
                  <a:gd name="T58" fmla="*/ 2483 w 10956"/>
                  <a:gd name="T59" fmla="*/ 491 h 4276"/>
                  <a:gd name="T60" fmla="*/ 2467 w 10956"/>
                  <a:gd name="T61" fmla="*/ 409 h 4276"/>
                  <a:gd name="T62" fmla="*/ 2391 w 10956"/>
                  <a:gd name="T63" fmla="*/ 336 h 4276"/>
                  <a:gd name="T64" fmla="*/ 2417 w 10956"/>
                  <a:gd name="T65" fmla="*/ 323 h 4276"/>
                  <a:gd name="T66" fmla="*/ 2425 w 10956"/>
                  <a:gd name="T67" fmla="*/ 257 h 4276"/>
                  <a:gd name="T68" fmla="*/ 2382 w 10956"/>
                  <a:gd name="T69" fmla="*/ 194 h 4276"/>
                  <a:gd name="T70" fmla="*/ 2297 w 10956"/>
                  <a:gd name="T71" fmla="*/ 146 h 4276"/>
                  <a:gd name="T72" fmla="*/ 2182 w 10956"/>
                  <a:gd name="T73" fmla="*/ 119 h 4276"/>
                  <a:gd name="T74" fmla="*/ 2159 w 10956"/>
                  <a:gd name="T75" fmla="*/ 65 h 4276"/>
                  <a:gd name="T76" fmla="*/ 2077 w 10956"/>
                  <a:gd name="T77" fmla="*/ 23 h 4276"/>
                  <a:gd name="T78" fmla="*/ 1971 w 10956"/>
                  <a:gd name="T79" fmla="*/ 2 h 4276"/>
                  <a:gd name="T80" fmla="*/ 1858 w 10956"/>
                  <a:gd name="T81" fmla="*/ 5 h 4276"/>
                  <a:gd name="T82" fmla="*/ 1756 w 10956"/>
                  <a:gd name="T83" fmla="*/ 32 h 4276"/>
                  <a:gd name="T84" fmla="*/ 1627 w 10956"/>
                  <a:gd name="T85" fmla="*/ 14 h 4276"/>
                  <a:gd name="T86" fmla="*/ 1528 w 10956"/>
                  <a:gd name="T87" fmla="*/ 0 h 4276"/>
                  <a:gd name="T88" fmla="*/ 1428 w 10956"/>
                  <a:gd name="T89" fmla="*/ 9 h 4276"/>
                  <a:gd name="T90" fmla="*/ 1341 w 10956"/>
                  <a:gd name="T91" fmla="*/ 37 h 4276"/>
                  <a:gd name="T92" fmla="*/ 1216 w 10956"/>
                  <a:gd name="T93" fmla="*/ 47 h 4276"/>
                  <a:gd name="T94" fmla="*/ 1097 w 10956"/>
                  <a:gd name="T95" fmla="*/ 30 h 4276"/>
                  <a:gd name="T96" fmla="*/ 975 w 10956"/>
                  <a:gd name="T97" fmla="*/ 38 h 4276"/>
                  <a:gd name="T98" fmla="*/ 869 w 10956"/>
                  <a:gd name="T99" fmla="*/ 72 h 4276"/>
                  <a:gd name="T100" fmla="*/ 707 w 10956"/>
                  <a:gd name="T101" fmla="*/ 95 h 4276"/>
                  <a:gd name="T102" fmla="*/ 552 w 10956"/>
                  <a:gd name="T103" fmla="*/ 91 h 4276"/>
                  <a:gd name="T104" fmla="*/ 406 w 10956"/>
                  <a:gd name="T105" fmla="*/ 119 h 4276"/>
                  <a:gd name="T106" fmla="*/ 292 w 10956"/>
                  <a:gd name="T107" fmla="*/ 175 h 4276"/>
                  <a:gd name="T108" fmla="*/ 229 w 10956"/>
                  <a:gd name="T109" fmla="*/ 250 h 4276"/>
                  <a:gd name="T110" fmla="*/ 227 w 10956"/>
                  <a:gd name="T111" fmla="*/ 332 h 427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0956" h="4276">
                    <a:moveTo>
                      <a:pt x="1019" y="1419"/>
                    </a:moveTo>
                    <a:lnTo>
                      <a:pt x="964" y="1423"/>
                    </a:lnTo>
                    <a:lnTo>
                      <a:pt x="910" y="1427"/>
                    </a:lnTo>
                    <a:lnTo>
                      <a:pt x="855" y="1434"/>
                    </a:lnTo>
                    <a:lnTo>
                      <a:pt x="801" y="1440"/>
                    </a:lnTo>
                    <a:lnTo>
                      <a:pt x="748" y="1450"/>
                    </a:lnTo>
                    <a:lnTo>
                      <a:pt x="696" y="1460"/>
                    </a:lnTo>
                    <a:lnTo>
                      <a:pt x="646" y="1471"/>
                    </a:lnTo>
                    <a:lnTo>
                      <a:pt x="595" y="1484"/>
                    </a:lnTo>
                    <a:lnTo>
                      <a:pt x="547" y="1498"/>
                    </a:lnTo>
                    <a:lnTo>
                      <a:pt x="500" y="1514"/>
                    </a:lnTo>
                    <a:lnTo>
                      <a:pt x="455" y="1530"/>
                    </a:lnTo>
                    <a:lnTo>
                      <a:pt x="411" y="1548"/>
                    </a:lnTo>
                    <a:lnTo>
                      <a:pt x="368" y="1567"/>
                    </a:lnTo>
                    <a:lnTo>
                      <a:pt x="328" y="1587"/>
                    </a:lnTo>
                    <a:lnTo>
                      <a:pt x="289" y="1609"/>
                    </a:lnTo>
                    <a:lnTo>
                      <a:pt x="255" y="1631"/>
                    </a:lnTo>
                    <a:lnTo>
                      <a:pt x="219" y="1654"/>
                    </a:lnTo>
                    <a:lnTo>
                      <a:pt x="188" y="1678"/>
                    </a:lnTo>
                    <a:lnTo>
                      <a:pt x="157" y="1703"/>
                    </a:lnTo>
                    <a:lnTo>
                      <a:pt x="131" y="1729"/>
                    </a:lnTo>
                    <a:lnTo>
                      <a:pt x="105" y="1755"/>
                    </a:lnTo>
                    <a:lnTo>
                      <a:pt x="83" y="1782"/>
                    </a:lnTo>
                    <a:lnTo>
                      <a:pt x="63" y="1810"/>
                    </a:lnTo>
                    <a:lnTo>
                      <a:pt x="45" y="1838"/>
                    </a:lnTo>
                    <a:lnTo>
                      <a:pt x="32" y="1866"/>
                    </a:lnTo>
                    <a:lnTo>
                      <a:pt x="19" y="1895"/>
                    </a:lnTo>
                    <a:lnTo>
                      <a:pt x="11" y="1924"/>
                    </a:lnTo>
                    <a:lnTo>
                      <a:pt x="5" y="1954"/>
                    </a:lnTo>
                    <a:lnTo>
                      <a:pt x="1" y="1983"/>
                    </a:lnTo>
                    <a:lnTo>
                      <a:pt x="0" y="2012"/>
                    </a:lnTo>
                    <a:lnTo>
                      <a:pt x="3" y="2042"/>
                    </a:lnTo>
                    <a:lnTo>
                      <a:pt x="7" y="2071"/>
                    </a:lnTo>
                    <a:lnTo>
                      <a:pt x="15" y="2101"/>
                    </a:lnTo>
                    <a:lnTo>
                      <a:pt x="24" y="2130"/>
                    </a:lnTo>
                    <a:lnTo>
                      <a:pt x="39" y="2159"/>
                    </a:lnTo>
                    <a:lnTo>
                      <a:pt x="53" y="2186"/>
                    </a:lnTo>
                    <a:lnTo>
                      <a:pt x="71" y="2214"/>
                    </a:lnTo>
                    <a:lnTo>
                      <a:pt x="93" y="2242"/>
                    </a:lnTo>
                    <a:lnTo>
                      <a:pt x="116" y="2269"/>
                    </a:lnTo>
                    <a:lnTo>
                      <a:pt x="142" y="2295"/>
                    </a:lnTo>
                    <a:lnTo>
                      <a:pt x="170" y="2321"/>
                    </a:lnTo>
                    <a:lnTo>
                      <a:pt x="201" y="2345"/>
                    </a:lnTo>
                    <a:lnTo>
                      <a:pt x="234" y="2369"/>
                    </a:lnTo>
                    <a:lnTo>
                      <a:pt x="269" y="2391"/>
                    </a:lnTo>
                    <a:lnTo>
                      <a:pt x="307" y="2413"/>
                    </a:lnTo>
                    <a:lnTo>
                      <a:pt x="347" y="2433"/>
                    </a:lnTo>
                    <a:lnTo>
                      <a:pt x="387" y="2453"/>
                    </a:lnTo>
                    <a:lnTo>
                      <a:pt x="430" y="2472"/>
                    </a:lnTo>
                    <a:lnTo>
                      <a:pt x="475" y="2490"/>
                    </a:lnTo>
                    <a:lnTo>
                      <a:pt x="521" y="2505"/>
                    </a:lnTo>
                    <a:lnTo>
                      <a:pt x="569" y="2520"/>
                    </a:lnTo>
                    <a:lnTo>
                      <a:pt x="619" y="2534"/>
                    </a:lnTo>
                    <a:lnTo>
                      <a:pt x="668" y="2547"/>
                    </a:lnTo>
                    <a:lnTo>
                      <a:pt x="661" y="2448"/>
                    </a:lnTo>
                    <a:lnTo>
                      <a:pt x="619" y="2466"/>
                    </a:lnTo>
                    <a:lnTo>
                      <a:pt x="578" y="2486"/>
                    </a:lnTo>
                    <a:lnTo>
                      <a:pt x="539" y="2507"/>
                    </a:lnTo>
                    <a:lnTo>
                      <a:pt x="501" y="2530"/>
                    </a:lnTo>
                    <a:lnTo>
                      <a:pt x="467" y="2552"/>
                    </a:lnTo>
                    <a:lnTo>
                      <a:pt x="435" y="2576"/>
                    </a:lnTo>
                    <a:lnTo>
                      <a:pt x="404" y="2601"/>
                    </a:lnTo>
                    <a:lnTo>
                      <a:pt x="377" y="2626"/>
                    </a:lnTo>
                    <a:lnTo>
                      <a:pt x="352" y="2652"/>
                    </a:lnTo>
                    <a:lnTo>
                      <a:pt x="328" y="2680"/>
                    </a:lnTo>
                    <a:lnTo>
                      <a:pt x="308" y="2706"/>
                    </a:lnTo>
                    <a:lnTo>
                      <a:pt x="289" y="2734"/>
                    </a:lnTo>
                    <a:lnTo>
                      <a:pt x="275" y="2762"/>
                    </a:lnTo>
                    <a:lnTo>
                      <a:pt x="263" y="2790"/>
                    </a:lnTo>
                    <a:lnTo>
                      <a:pt x="253" y="2820"/>
                    </a:lnTo>
                    <a:lnTo>
                      <a:pt x="245" y="2849"/>
                    </a:lnTo>
                    <a:lnTo>
                      <a:pt x="242" y="2878"/>
                    </a:lnTo>
                    <a:lnTo>
                      <a:pt x="241" y="2907"/>
                    </a:lnTo>
                    <a:lnTo>
                      <a:pt x="242" y="2936"/>
                    </a:lnTo>
                    <a:lnTo>
                      <a:pt x="246" y="2965"/>
                    </a:lnTo>
                    <a:lnTo>
                      <a:pt x="253" y="2996"/>
                    </a:lnTo>
                    <a:lnTo>
                      <a:pt x="263" y="3023"/>
                    </a:lnTo>
                    <a:lnTo>
                      <a:pt x="275" y="3052"/>
                    </a:lnTo>
                    <a:lnTo>
                      <a:pt x="289" y="3081"/>
                    </a:lnTo>
                    <a:lnTo>
                      <a:pt x="308" y="3109"/>
                    </a:lnTo>
                    <a:lnTo>
                      <a:pt x="328" y="3136"/>
                    </a:lnTo>
                    <a:lnTo>
                      <a:pt x="352" y="3163"/>
                    </a:lnTo>
                    <a:lnTo>
                      <a:pt x="377" y="3189"/>
                    </a:lnTo>
                    <a:lnTo>
                      <a:pt x="404" y="3215"/>
                    </a:lnTo>
                    <a:lnTo>
                      <a:pt x="435" y="3240"/>
                    </a:lnTo>
                    <a:lnTo>
                      <a:pt x="468" y="3262"/>
                    </a:lnTo>
                    <a:lnTo>
                      <a:pt x="504" y="3285"/>
                    </a:lnTo>
                    <a:lnTo>
                      <a:pt x="540" y="3307"/>
                    </a:lnTo>
                    <a:lnTo>
                      <a:pt x="578" y="3328"/>
                    </a:lnTo>
                    <a:lnTo>
                      <a:pt x="620" y="3348"/>
                    </a:lnTo>
                    <a:lnTo>
                      <a:pt x="661" y="3367"/>
                    </a:lnTo>
                    <a:lnTo>
                      <a:pt x="705" y="3385"/>
                    </a:lnTo>
                    <a:lnTo>
                      <a:pt x="752" y="3401"/>
                    </a:lnTo>
                    <a:lnTo>
                      <a:pt x="800" y="3417"/>
                    </a:lnTo>
                    <a:lnTo>
                      <a:pt x="849" y="3430"/>
                    </a:lnTo>
                    <a:lnTo>
                      <a:pt x="900" y="3443"/>
                    </a:lnTo>
                    <a:lnTo>
                      <a:pt x="951" y="3454"/>
                    </a:lnTo>
                    <a:lnTo>
                      <a:pt x="1003" y="3464"/>
                    </a:lnTo>
                    <a:lnTo>
                      <a:pt x="1056" y="3472"/>
                    </a:lnTo>
                    <a:lnTo>
                      <a:pt x="1111" y="3478"/>
                    </a:lnTo>
                    <a:lnTo>
                      <a:pt x="1164" y="3484"/>
                    </a:lnTo>
                    <a:lnTo>
                      <a:pt x="1219" y="3488"/>
                    </a:lnTo>
                    <a:lnTo>
                      <a:pt x="1275" y="3492"/>
                    </a:lnTo>
                    <a:lnTo>
                      <a:pt x="1329" y="3492"/>
                    </a:lnTo>
                    <a:lnTo>
                      <a:pt x="1385" y="3492"/>
                    </a:lnTo>
                    <a:lnTo>
                      <a:pt x="1440" y="3491"/>
                    </a:lnTo>
                    <a:lnTo>
                      <a:pt x="1626" y="3618"/>
                    </a:lnTo>
                    <a:lnTo>
                      <a:pt x="1692" y="3660"/>
                    </a:lnTo>
                    <a:lnTo>
                      <a:pt x="1762" y="3701"/>
                    </a:lnTo>
                    <a:lnTo>
                      <a:pt x="1836" y="3739"/>
                    </a:lnTo>
                    <a:lnTo>
                      <a:pt x="1914" y="3776"/>
                    </a:lnTo>
                    <a:lnTo>
                      <a:pt x="1996" y="3810"/>
                    </a:lnTo>
                    <a:lnTo>
                      <a:pt x="2079" y="3841"/>
                    </a:lnTo>
                    <a:lnTo>
                      <a:pt x="2167" y="3870"/>
                    </a:lnTo>
                    <a:lnTo>
                      <a:pt x="2257" y="3898"/>
                    </a:lnTo>
                    <a:lnTo>
                      <a:pt x="2350" y="3921"/>
                    </a:lnTo>
                    <a:lnTo>
                      <a:pt x="2444" y="3945"/>
                    </a:lnTo>
                    <a:lnTo>
                      <a:pt x="2543" y="3962"/>
                    </a:lnTo>
                    <a:lnTo>
                      <a:pt x="2641" y="3979"/>
                    </a:lnTo>
                    <a:lnTo>
                      <a:pt x="2742" y="3993"/>
                    </a:lnTo>
                    <a:lnTo>
                      <a:pt x="2843" y="4003"/>
                    </a:lnTo>
                    <a:lnTo>
                      <a:pt x="2945" y="4011"/>
                    </a:lnTo>
                    <a:lnTo>
                      <a:pt x="3049" y="4016"/>
                    </a:lnTo>
                    <a:lnTo>
                      <a:pt x="3152" y="4018"/>
                    </a:lnTo>
                    <a:lnTo>
                      <a:pt x="3256" y="4016"/>
                    </a:lnTo>
                    <a:lnTo>
                      <a:pt x="3357" y="4012"/>
                    </a:lnTo>
                    <a:lnTo>
                      <a:pt x="3462" y="4006"/>
                    </a:lnTo>
                    <a:lnTo>
                      <a:pt x="3563" y="3996"/>
                    </a:lnTo>
                    <a:lnTo>
                      <a:pt x="3663" y="3983"/>
                    </a:lnTo>
                    <a:lnTo>
                      <a:pt x="3763" y="3968"/>
                    </a:lnTo>
                    <a:lnTo>
                      <a:pt x="3861" y="3950"/>
                    </a:lnTo>
                    <a:lnTo>
                      <a:pt x="3958" y="3929"/>
                    </a:lnTo>
                    <a:lnTo>
                      <a:pt x="4333" y="3978"/>
                    </a:lnTo>
                    <a:lnTo>
                      <a:pt x="4394" y="4011"/>
                    </a:lnTo>
                    <a:lnTo>
                      <a:pt x="4458" y="4044"/>
                    </a:lnTo>
                    <a:lnTo>
                      <a:pt x="4526" y="4073"/>
                    </a:lnTo>
                    <a:lnTo>
                      <a:pt x="4595" y="4102"/>
                    </a:lnTo>
                    <a:lnTo>
                      <a:pt x="4668" y="4130"/>
                    </a:lnTo>
                    <a:lnTo>
                      <a:pt x="4744" y="4154"/>
                    </a:lnTo>
                    <a:lnTo>
                      <a:pt x="4820" y="4176"/>
                    </a:lnTo>
                    <a:lnTo>
                      <a:pt x="4901" y="4197"/>
                    </a:lnTo>
                    <a:lnTo>
                      <a:pt x="4982" y="4214"/>
                    </a:lnTo>
                    <a:lnTo>
                      <a:pt x="5065" y="4230"/>
                    </a:lnTo>
                    <a:lnTo>
                      <a:pt x="5149" y="4244"/>
                    </a:lnTo>
                    <a:lnTo>
                      <a:pt x="5235" y="4255"/>
                    </a:lnTo>
                    <a:lnTo>
                      <a:pt x="5323" y="4263"/>
                    </a:lnTo>
                    <a:lnTo>
                      <a:pt x="5409" y="4270"/>
                    </a:lnTo>
                    <a:lnTo>
                      <a:pt x="5499" y="4273"/>
                    </a:lnTo>
                    <a:lnTo>
                      <a:pt x="5588" y="4275"/>
                    </a:lnTo>
                    <a:lnTo>
                      <a:pt x="5675" y="4274"/>
                    </a:lnTo>
                    <a:lnTo>
                      <a:pt x="5763" y="4271"/>
                    </a:lnTo>
                    <a:lnTo>
                      <a:pt x="5851" y="4264"/>
                    </a:lnTo>
                    <a:lnTo>
                      <a:pt x="5938" y="4256"/>
                    </a:lnTo>
                    <a:lnTo>
                      <a:pt x="6024" y="4246"/>
                    </a:lnTo>
                    <a:lnTo>
                      <a:pt x="6108" y="4234"/>
                    </a:lnTo>
                    <a:lnTo>
                      <a:pt x="6191" y="4219"/>
                    </a:lnTo>
                    <a:lnTo>
                      <a:pt x="6273" y="4201"/>
                    </a:lnTo>
                    <a:lnTo>
                      <a:pt x="6354" y="4181"/>
                    </a:lnTo>
                    <a:lnTo>
                      <a:pt x="6432" y="4159"/>
                    </a:lnTo>
                    <a:lnTo>
                      <a:pt x="6508" y="4135"/>
                    </a:lnTo>
                    <a:lnTo>
                      <a:pt x="6581" y="4110"/>
                    </a:lnTo>
                    <a:lnTo>
                      <a:pt x="6652" y="4082"/>
                    </a:lnTo>
                    <a:lnTo>
                      <a:pt x="6720" y="4052"/>
                    </a:lnTo>
                    <a:lnTo>
                      <a:pt x="6784" y="4020"/>
                    </a:lnTo>
                    <a:lnTo>
                      <a:pt x="6846" y="3986"/>
                    </a:lnTo>
                    <a:lnTo>
                      <a:pt x="6906" y="3952"/>
                    </a:lnTo>
                    <a:lnTo>
                      <a:pt x="6962" y="3915"/>
                    </a:lnTo>
                    <a:lnTo>
                      <a:pt x="7013" y="3877"/>
                    </a:lnTo>
                    <a:lnTo>
                      <a:pt x="7059" y="3837"/>
                    </a:lnTo>
                    <a:lnTo>
                      <a:pt x="7104" y="3797"/>
                    </a:lnTo>
                    <a:lnTo>
                      <a:pt x="7144" y="3754"/>
                    </a:lnTo>
                    <a:lnTo>
                      <a:pt x="7180" y="3711"/>
                    </a:lnTo>
                    <a:lnTo>
                      <a:pt x="7405" y="3678"/>
                    </a:lnTo>
                    <a:lnTo>
                      <a:pt x="7473" y="3694"/>
                    </a:lnTo>
                    <a:lnTo>
                      <a:pt x="7544" y="3707"/>
                    </a:lnTo>
                    <a:lnTo>
                      <a:pt x="7616" y="3719"/>
                    </a:lnTo>
                    <a:lnTo>
                      <a:pt x="7687" y="3728"/>
                    </a:lnTo>
                    <a:lnTo>
                      <a:pt x="7761" y="3736"/>
                    </a:lnTo>
                    <a:lnTo>
                      <a:pt x="7835" y="3743"/>
                    </a:lnTo>
                    <a:lnTo>
                      <a:pt x="7908" y="3747"/>
                    </a:lnTo>
                    <a:lnTo>
                      <a:pt x="7984" y="3749"/>
                    </a:lnTo>
                    <a:lnTo>
                      <a:pt x="8058" y="3749"/>
                    </a:lnTo>
                    <a:lnTo>
                      <a:pt x="8133" y="3746"/>
                    </a:lnTo>
                    <a:lnTo>
                      <a:pt x="8207" y="3743"/>
                    </a:lnTo>
                    <a:lnTo>
                      <a:pt x="8280" y="3735"/>
                    </a:lnTo>
                    <a:lnTo>
                      <a:pt x="8354" y="3728"/>
                    </a:lnTo>
                    <a:lnTo>
                      <a:pt x="8426" y="3718"/>
                    </a:lnTo>
                    <a:lnTo>
                      <a:pt x="8498" y="3706"/>
                    </a:lnTo>
                    <a:lnTo>
                      <a:pt x="8568" y="3692"/>
                    </a:lnTo>
                    <a:lnTo>
                      <a:pt x="8636" y="3676"/>
                    </a:lnTo>
                    <a:lnTo>
                      <a:pt x="8703" y="3658"/>
                    </a:lnTo>
                    <a:lnTo>
                      <a:pt x="8768" y="3639"/>
                    </a:lnTo>
                    <a:lnTo>
                      <a:pt x="8832" y="3618"/>
                    </a:lnTo>
                    <a:lnTo>
                      <a:pt x="8892" y="3594"/>
                    </a:lnTo>
                    <a:lnTo>
                      <a:pt x="8951" y="3570"/>
                    </a:lnTo>
                    <a:lnTo>
                      <a:pt x="9008" y="3545"/>
                    </a:lnTo>
                    <a:lnTo>
                      <a:pt x="9060" y="3517"/>
                    </a:lnTo>
                    <a:lnTo>
                      <a:pt x="9112" y="3488"/>
                    </a:lnTo>
                    <a:lnTo>
                      <a:pt x="9161" y="3458"/>
                    </a:lnTo>
                    <a:lnTo>
                      <a:pt x="9206" y="3426"/>
                    </a:lnTo>
                    <a:lnTo>
                      <a:pt x="9248" y="3393"/>
                    </a:lnTo>
                    <a:lnTo>
                      <a:pt x="9286" y="3360"/>
                    </a:lnTo>
                    <a:lnTo>
                      <a:pt x="9322" y="3324"/>
                    </a:lnTo>
                    <a:lnTo>
                      <a:pt x="9355" y="3288"/>
                    </a:lnTo>
                    <a:lnTo>
                      <a:pt x="9383" y="3252"/>
                    </a:lnTo>
                    <a:lnTo>
                      <a:pt x="9408" y="3215"/>
                    </a:lnTo>
                    <a:lnTo>
                      <a:pt x="9431" y="3177"/>
                    </a:lnTo>
                    <a:lnTo>
                      <a:pt x="9448" y="3138"/>
                    </a:lnTo>
                    <a:lnTo>
                      <a:pt x="9463" y="3100"/>
                    </a:lnTo>
                    <a:lnTo>
                      <a:pt x="9472" y="3060"/>
                    </a:lnTo>
                    <a:lnTo>
                      <a:pt x="9480" y="3021"/>
                    </a:lnTo>
                    <a:lnTo>
                      <a:pt x="9482" y="2981"/>
                    </a:lnTo>
                    <a:lnTo>
                      <a:pt x="9417" y="2980"/>
                    </a:lnTo>
                    <a:lnTo>
                      <a:pt x="9504" y="2974"/>
                    </a:lnTo>
                    <a:lnTo>
                      <a:pt x="9588" y="2965"/>
                    </a:lnTo>
                    <a:lnTo>
                      <a:pt x="9672" y="2955"/>
                    </a:lnTo>
                    <a:lnTo>
                      <a:pt x="9755" y="2942"/>
                    </a:lnTo>
                    <a:lnTo>
                      <a:pt x="9839" y="2927"/>
                    </a:lnTo>
                    <a:lnTo>
                      <a:pt x="9918" y="2910"/>
                    </a:lnTo>
                    <a:lnTo>
                      <a:pt x="9998" y="2891"/>
                    </a:lnTo>
                    <a:lnTo>
                      <a:pt x="10074" y="2869"/>
                    </a:lnTo>
                    <a:lnTo>
                      <a:pt x="10150" y="2846"/>
                    </a:lnTo>
                    <a:lnTo>
                      <a:pt x="10221" y="2820"/>
                    </a:lnTo>
                    <a:lnTo>
                      <a:pt x="10290" y="2792"/>
                    </a:lnTo>
                    <a:lnTo>
                      <a:pt x="10359" y="2765"/>
                    </a:lnTo>
                    <a:lnTo>
                      <a:pt x="10423" y="2732"/>
                    </a:lnTo>
                    <a:lnTo>
                      <a:pt x="10484" y="2699"/>
                    </a:lnTo>
                    <a:lnTo>
                      <a:pt x="10542" y="2665"/>
                    </a:lnTo>
                    <a:lnTo>
                      <a:pt x="10596" y="2630"/>
                    </a:lnTo>
                    <a:lnTo>
                      <a:pt x="10648" y="2593"/>
                    </a:lnTo>
                    <a:lnTo>
                      <a:pt x="10696" y="2555"/>
                    </a:lnTo>
                    <a:lnTo>
                      <a:pt x="10739" y="2514"/>
                    </a:lnTo>
                    <a:lnTo>
                      <a:pt x="10780" y="2473"/>
                    </a:lnTo>
                    <a:lnTo>
                      <a:pt x="10815" y="2432"/>
                    </a:lnTo>
                    <a:lnTo>
                      <a:pt x="10848" y="2390"/>
                    </a:lnTo>
                    <a:lnTo>
                      <a:pt x="10876" y="2346"/>
                    </a:lnTo>
                    <a:lnTo>
                      <a:pt x="10899" y="2301"/>
                    </a:lnTo>
                    <a:lnTo>
                      <a:pt x="10919" y="2256"/>
                    </a:lnTo>
                    <a:lnTo>
                      <a:pt x="10936" y="2211"/>
                    </a:lnTo>
                    <a:lnTo>
                      <a:pt x="10947" y="2165"/>
                    </a:lnTo>
                    <a:lnTo>
                      <a:pt x="10952" y="2119"/>
                    </a:lnTo>
                    <a:lnTo>
                      <a:pt x="10955" y="2073"/>
                    </a:lnTo>
                    <a:lnTo>
                      <a:pt x="10952" y="2028"/>
                    </a:lnTo>
                    <a:lnTo>
                      <a:pt x="10947" y="1981"/>
                    </a:lnTo>
                    <a:lnTo>
                      <a:pt x="10936" y="1935"/>
                    </a:lnTo>
                    <a:lnTo>
                      <a:pt x="10920" y="1890"/>
                    </a:lnTo>
                    <a:lnTo>
                      <a:pt x="10900" y="1844"/>
                    </a:lnTo>
                    <a:lnTo>
                      <a:pt x="10878" y="1801"/>
                    </a:lnTo>
                    <a:lnTo>
                      <a:pt x="10849" y="1757"/>
                    </a:lnTo>
                    <a:lnTo>
                      <a:pt x="10817" y="1714"/>
                    </a:lnTo>
                    <a:lnTo>
                      <a:pt x="10782" y="1672"/>
                    </a:lnTo>
                    <a:lnTo>
                      <a:pt x="10740" y="1632"/>
                    </a:lnTo>
                    <a:lnTo>
                      <a:pt x="10697" y="1591"/>
                    </a:lnTo>
                    <a:lnTo>
                      <a:pt x="10650" y="1552"/>
                    </a:lnTo>
                    <a:lnTo>
                      <a:pt x="10599" y="1516"/>
                    </a:lnTo>
                    <a:lnTo>
                      <a:pt x="10543" y="1480"/>
                    </a:lnTo>
                    <a:lnTo>
                      <a:pt x="10486" y="1446"/>
                    </a:lnTo>
                    <a:lnTo>
                      <a:pt x="10426" y="1413"/>
                    </a:lnTo>
                    <a:lnTo>
                      <a:pt x="10520" y="1595"/>
                    </a:lnTo>
                    <a:lnTo>
                      <a:pt x="10553" y="1563"/>
                    </a:lnTo>
                    <a:lnTo>
                      <a:pt x="10584" y="1530"/>
                    </a:lnTo>
                    <a:lnTo>
                      <a:pt x="10612" y="1496"/>
                    </a:lnTo>
                    <a:lnTo>
                      <a:pt x="10635" y="1461"/>
                    </a:lnTo>
                    <a:lnTo>
                      <a:pt x="10655" y="1426"/>
                    </a:lnTo>
                    <a:lnTo>
                      <a:pt x="10672" y="1390"/>
                    </a:lnTo>
                    <a:lnTo>
                      <a:pt x="10686" y="1353"/>
                    </a:lnTo>
                    <a:lnTo>
                      <a:pt x="10695" y="1316"/>
                    </a:lnTo>
                    <a:lnTo>
                      <a:pt x="10702" y="1281"/>
                    </a:lnTo>
                    <a:lnTo>
                      <a:pt x="10704" y="1244"/>
                    </a:lnTo>
                    <a:lnTo>
                      <a:pt x="10703" y="1206"/>
                    </a:lnTo>
                    <a:lnTo>
                      <a:pt x="10700" y="1169"/>
                    </a:lnTo>
                    <a:lnTo>
                      <a:pt x="10691" y="1133"/>
                    </a:lnTo>
                    <a:lnTo>
                      <a:pt x="10680" y="1096"/>
                    </a:lnTo>
                    <a:lnTo>
                      <a:pt x="10666" y="1059"/>
                    </a:lnTo>
                    <a:lnTo>
                      <a:pt x="10647" y="1024"/>
                    </a:lnTo>
                    <a:lnTo>
                      <a:pt x="10625" y="989"/>
                    </a:lnTo>
                    <a:lnTo>
                      <a:pt x="10601" y="953"/>
                    </a:lnTo>
                    <a:lnTo>
                      <a:pt x="10572" y="920"/>
                    </a:lnTo>
                    <a:lnTo>
                      <a:pt x="10539" y="887"/>
                    </a:lnTo>
                    <a:lnTo>
                      <a:pt x="10504" y="856"/>
                    </a:lnTo>
                    <a:lnTo>
                      <a:pt x="10467" y="824"/>
                    </a:lnTo>
                    <a:lnTo>
                      <a:pt x="10427" y="795"/>
                    </a:lnTo>
                    <a:lnTo>
                      <a:pt x="10382" y="766"/>
                    </a:lnTo>
                    <a:lnTo>
                      <a:pt x="10336" y="739"/>
                    </a:lnTo>
                    <a:lnTo>
                      <a:pt x="10287" y="712"/>
                    </a:lnTo>
                    <a:lnTo>
                      <a:pt x="10235" y="687"/>
                    </a:lnTo>
                    <a:lnTo>
                      <a:pt x="10182" y="663"/>
                    </a:lnTo>
                    <a:lnTo>
                      <a:pt x="10126" y="642"/>
                    </a:lnTo>
                    <a:lnTo>
                      <a:pt x="10067" y="621"/>
                    </a:lnTo>
                    <a:lnTo>
                      <a:pt x="10007" y="602"/>
                    </a:lnTo>
                    <a:lnTo>
                      <a:pt x="9946" y="585"/>
                    </a:lnTo>
                    <a:lnTo>
                      <a:pt x="9883" y="570"/>
                    </a:lnTo>
                    <a:lnTo>
                      <a:pt x="9819" y="556"/>
                    </a:lnTo>
                    <a:lnTo>
                      <a:pt x="9753" y="544"/>
                    </a:lnTo>
                    <a:lnTo>
                      <a:pt x="9686" y="535"/>
                    </a:lnTo>
                    <a:lnTo>
                      <a:pt x="9618" y="526"/>
                    </a:lnTo>
                    <a:lnTo>
                      <a:pt x="9696" y="498"/>
                    </a:lnTo>
                    <a:lnTo>
                      <a:pt x="9680" y="465"/>
                    </a:lnTo>
                    <a:lnTo>
                      <a:pt x="9660" y="434"/>
                    </a:lnTo>
                    <a:lnTo>
                      <a:pt x="9638" y="403"/>
                    </a:lnTo>
                    <a:lnTo>
                      <a:pt x="9612" y="372"/>
                    </a:lnTo>
                    <a:lnTo>
                      <a:pt x="9583" y="342"/>
                    </a:lnTo>
                    <a:lnTo>
                      <a:pt x="9554" y="314"/>
                    </a:lnTo>
                    <a:lnTo>
                      <a:pt x="9519" y="285"/>
                    </a:lnTo>
                    <a:lnTo>
                      <a:pt x="9481" y="259"/>
                    </a:lnTo>
                    <a:lnTo>
                      <a:pt x="9443" y="232"/>
                    </a:lnTo>
                    <a:lnTo>
                      <a:pt x="9402" y="207"/>
                    </a:lnTo>
                    <a:lnTo>
                      <a:pt x="9357" y="184"/>
                    </a:lnTo>
                    <a:lnTo>
                      <a:pt x="9310" y="161"/>
                    </a:lnTo>
                    <a:lnTo>
                      <a:pt x="9261" y="140"/>
                    </a:lnTo>
                    <a:lnTo>
                      <a:pt x="9211" y="120"/>
                    </a:lnTo>
                    <a:lnTo>
                      <a:pt x="9158" y="102"/>
                    </a:lnTo>
                    <a:lnTo>
                      <a:pt x="9105" y="83"/>
                    </a:lnTo>
                    <a:lnTo>
                      <a:pt x="9048" y="69"/>
                    </a:lnTo>
                    <a:lnTo>
                      <a:pt x="8992" y="54"/>
                    </a:lnTo>
                    <a:lnTo>
                      <a:pt x="8934" y="41"/>
                    </a:lnTo>
                    <a:lnTo>
                      <a:pt x="8874" y="30"/>
                    </a:lnTo>
                    <a:lnTo>
                      <a:pt x="8814" y="21"/>
                    </a:lnTo>
                    <a:lnTo>
                      <a:pt x="8753" y="13"/>
                    </a:lnTo>
                    <a:lnTo>
                      <a:pt x="8690" y="8"/>
                    </a:lnTo>
                    <a:lnTo>
                      <a:pt x="8628" y="4"/>
                    </a:lnTo>
                    <a:lnTo>
                      <a:pt x="8565" y="1"/>
                    </a:lnTo>
                    <a:lnTo>
                      <a:pt x="8503" y="0"/>
                    </a:lnTo>
                    <a:lnTo>
                      <a:pt x="8439" y="1"/>
                    </a:lnTo>
                    <a:lnTo>
                      <a:pt x="8377" y="4"/>
                    </a:lnTo>
                    <a:lnTo>
                      <a:pt x="8314" y="7"/>
                    </a:lnTo>
                    <a:lnTo>
                      <a:pt x="8252" y="13"/>
                    </a:lnTo>
                    <a:lnTo>
                      <a:pt x="8191" y="21"/>
                    </a:lnTo>
                    <a:lnTo>
                      <a:pt x="8131" y="30"/>
                    </a:lnTo>
                    <a:lnTo>
                      <a:pt x="8070" y="41"/>
                    </a:lnTo>
                    <a:lnTo>
                      <a:pt x="8012" y="54"/>
                    </a:lnTo>
                    <a:lnTo>
                      <a:pt x="7954" y="67"/>
                    </a:lnTo>
                    <a:lnTo>
                      <a:pt x="7899" y="83"/>
                    </a:lnTo>
                    <a:lnTo>
                      <a:pt x="7844" y="100"/>
                    </a:lnTo>
                    <a:lnTo>
                      <a:pt x="7793" y="119"/>
                    </a:lnTo>
                    <a:lnTo>
                      <a:pt x="7742" y="139"/>
                    </a:lnTo>
                    <a:lnTo>
                      <a:pt x="7692" y="160"/>
                    </a:lnTo>
                    <a:lnTo>
                      <a:pt x="7451" y="164"/>
                    </a:lnTo>
                    <a:lnTo>
                      <a:pt x="7408" y="145"/>
                    </a:lnTo>
                    <a:lnTo>
                      <a:pt x="7365" y="125"/>
                    </a:lnTo>
                    <a:lnTo>
                      <a:pt x="7319" y="107"/>
                    </a:lnTo>
                    <a:lnTo>
                      <a:pt x="7272" y="90"/>
                    </a:lnTo>
                    <a:lnTo>
                      <a:pt x="7223" y="75"/>
                    </a:lnTo>
                    <a:lnTo>
                      <a:pt x="7173" y="61"/>
                    </a:lnTo>
                    <a:lnTo>
                      <a:pt x="7123" y="49"/>
                    </a:lnTo>
                    <a:lnTo>
                      <a:pt x="7070" y="37"/>
                    </a:lnTo>
                    <a:lnTo>
                      <a:pt x="7016" y="28"/>
                    </a:lnTo>
                    <a:lnTo>
                      <a:pt x="6962" y="20"/>
                    </a:lnTo>
                    <a:lnTo>
                      <a:pt x="6906" y="12"/>
                    </a:lnTo>
                    <a:lnTo>
                      <a:pt x="6850" y="7"/>
                    </a:lnTo>
                    <a:lnTo>
                      <a:pt x="6795" y="3"/>
                    </a:lnTo>
                    <a:lnTo>
                      <a:pt x="6738" y="1"/>
                    </a:lnTo>
                    <a:lnTo>
                      <a:pt x="6682" y="0"/>
                    </a:lnTo>
                    <a:lnTo>
                      <a:pt x="6624" y="1"/>
                    </a:lnTo>
                    <a:lnTo>
                      <a:pt x="6568" y="3"/>
                    </a:lnTo>
                    <a:lnTo>
                      <a:pt x="6511" y="7"/>
                    </a:lnTo>
                    <a:lnTo>
                      <a:pt x="6456" y="13"/>
                    </a:lnTo>
                    <a:lnTo>
                      <a:pt x="6400" y="20"/>
                    </a:lnTo>
                    <a:lnTo>
                      <a:pt x="6347" y="28"/>
                    </a:lnTo>
                    <a:lnTo>
                      <a:pt x="6294" y="38"/>
                    </a:lnTo>
                    <a:lnTo>
                      <a:pt x="6240" y="49"/>
                    </a:lnTo>
                    <a:lnTo>
                      <a:pt x="6188" y="62"/>
                    </a:lnTo>
                    <a:lnTo>
                      <a:pt x="6139" y="75"/>
                    </a:lnTo>
                    <a:lnTo>
                      <a:pt x="6090" y="91"/>
                    </a:lnTo>
                    <a:lnTo>
                      <a:pt x="6043" y="108"/>
                    </a:lnTo>
                    <a:lnTo>
                      <a:pt x="5997" y="126"/>
                    </a:lnTo>
                    <a:lnTo>
                      <a:pt x="5955" y="145"/>
                    </a:lnTo>
                    <a:lnTo>
                      <a:pt x="5913" y="165"/>
                    </a:lnTo>
                    <a:lnTo>
                      <a:pt x="5874" y="188"/>
                    </a:lnTo>
                    <a:lnTo>
                      <a:pt x="5835" y="210"/>
                    </a:lnTo>
                    <a:lnTo>
                      <a:pt x="5801" y="234"/>
                    </a:lnTo>
                    <a:lnTo>
                      <a:pt x="5767" y="257"/>
                    </a:lnTo>
                    <a:lnTo>
                      <a:pt x="5540" y="264"/>
                    </a:lnTo>
                    <a:lnTo>
                      <a:pt x="5483" y="244"/>
                    </a:lnTo>
                    <a:lnTo>
                      <a:pt x="5423" y="224"/>
                    </a:lnTo>
                    <a:lnTo>
                      <a:pt x="5363" y="207"/>
                    </a:lnTo>
                    <a:lnTo>
                      <a:pt x="5301" y="191"/>
                    </a:lnTo>
                    <a:lnTo>
                      <a:pt x="5239" y="178"/>
                    </a:lnTo>
                    <a:lnTo>
                      <a:pt x="5173" y="164"/>
                    </a:lnTo>
                    <a:lnTo>
                      <a:pt x="5108" y="155"/>
                    </a:lnTo>
                    <a:lnTo>
                      <a:pt x="5041" y="145"/>
                    </a:lnTo>
                    <a:lnTo>
                      <a:pt x="4975" y="139"/>
                    </a:lnTo>
                    <a:lnTo>
                      <a:pt x="4907" y="133"/>
                    </a:lnTo>
                    <a:lnTo>
                      <a:pt x="4837" y="131"/>
                    </a:lnTo>
                    <a:lnTo>
                      <a:pt x="4770" y="128"/>
                    </a:lnTo>
                    <a:lnTo>
                      <a:pt x="4702" y="128"/>
                    </a:lnTo>
                    <a:lnTo>
                      <a:pt x="4634" y="131"/>
                    </a:lnTo>
                    <a:lnTo>
                      <a:pt x="4566" y="135"/>
                    </a:lnTo>
                    <a:lnTo>
                      <a:pt x="4498" y="140"/>
                    </a:lnTo>
                    <a:lnTo>
                      <a:pt x="4430" y="148"/>
                    </a:lnTo>
                    <a:lnTo>
                      <a:pt x="4364" y="157"/>
                    </a:lnTo>
                    <a:lnTo>
                      <a:pt x="4299" y="169"/>
                    </a:lnTo>
                    <a:lnTo>
                      <a:pt x="4235" y="181"/>
                    </a:lnTo>
                    <a:lnTo>
                      <a:pt x="4172" y="197"/>
                    </a:lnTo>
                    <a:lnTo>
                      <a:pt x="4111" y="213"/>
                    </a:lnTo>
                    <a:lnTo>
                      <a:pt x="4052" y="231"/>
                    </a:lnTo>
                    <a:lnTo>
                      <a:pt x="3993" y="249"/>
                    </a:lnTo>
                    <a:lnTo>
                      <a:pt x="3937" y="271"/>
                    </a:lnTo>
                    <a:lnTo>
                      <a:pt x="3884" y="293"/>
                    </a:lnTo>
                    <a:lnTo>
                      <a:pt x="3832" y="317"/>
                    </a:lnTo>
                    <a:lnTo>
                      <a:pt x="3783" y="342"/>
                    </a:lnTo>
                    <a:lnTo>
                      <a:pt x="3737" y="369"/>
                    </a:lnTo>
                    <a:lnTo>
                      <a:pt x="3692" y="397"/>
                    </a:lnTo>
                    <a:lnTo>
                      <a:pt x="3650" y="426"/>
                    </a:lnTo>
                    <a:lnTo>
                      <a:pt x="3359" y="464"/>
                    </a:lnTo>
                    <a:lnTo>
                      <a:pt x="3279" y="448"/>
                    </a:lnTo>
                    <a:lnTo>
                      <a:pt x="3198" y="432"/>
                    </a:lnTo>
                    <a:lnTo>
                      <a:pt x="3115" y="420"/>
                    </a:lnTo>
                    <a:lnTo>
                      <a:pt x="3031" y="409"/>
                    </a:lnTo>
                    <a:lnTo>
                      <a:pt x="2946" y="401"/>
                    </a:lnTo>
                    <a:lnTo>
                      <a:pt x="2861" y="395"/>
                    </a:lnTo>
                    <a:lnTo>
                      <a:pt x="2775" y="391"/>
                    </a:lnTo>
                    <a:lnTo>
                      <a:pt x="2691" y="390"/>
                    </a:lnTo>
                    <a:lnTo>
                      <a:pt x="2604" y="391"/>
                    </a:lnTo>
                    <a:lnTo>
                      <a:pt x="2518" y="395"/>
                    </a:lnTo>
                    <a:lnTo>
                      <a:pt x="2432" y="400"/>
                    </a:lnTo>
                    <a:lnTo>
                      <a:pt x="2347" y="407"/>
                    </a:lnTo>
                    <a:lnTo>
                      <a:pt x="2264" y="417"/>
                    </a:lnTo>
                    <a:lnTo>
                      <a:pt x="2181" y="430"/>
                    </a:lnTo>
                    <a:lnTo>
                      <a:pt x="2100" y="445"/>
                    </a:lnTo>
                    <a:lnTo>
                      <a:pt x="2020" y="461"/>
                    </a:lnTo>
                    <a:lnTo>
                      <a:pt x="1941" y="479"/>
                    </a:lnTo>
                    <a:lnTo>
                      <a:pt x="1864" y="500"/>
                    </a:lnTo>
                    <a:lnTo>
                      <a:pt x="1790" y="523"/>
                    </a:lnTo>
                    <a:lnTo>
                      <a:pt x="1718" y="548"/>
                    </a:lnTo>
                    <a:lnTo>
                      <a:pt x="1648" y="574"/>
                    </a:lnTo>
                    <a:lnTo>
                      <a:pt x="1581" y="603"/>
                    </a:lnTo>
                    <a:lnTo>
                      <a:pt x="1516" y="634"/>
                    </a:lnTo>
                    <a:lnTo>
                      <a:pt x="1456" y="665"/>
                    </a:lnTo>
                    <a:lnTo>
                      <a:pt x="1396" y="698"/>
                    </a:lnTo>
                    <a:lnTo>
                      <a:pt x="1340" y="734"/>
                    </a:lnTo>
                    <a:lnTo>
                      <a:pt x="1288" y="771"/>
                    </a:lnTo>
                    <a:lnTo>
                      <a:pt x="1240" y="808"/>
                    </a:lnTo>
                    <a:lnTo>
                      <a:pt x="1197" y="848"/>
                    </a:lnTo>
                    <a:lnTo>
                      <a:pt x="1156" y="887"/>
                    </a:lnTo>
                    <a:lnTo>
                      <a:pt x="1119" y="929"/>
                    </a:lnTo>
                    <a:lnTo>
                      <a:pt x="1087" y="970"/>
                    </a:lnTo>
                    <a:lnTo>
                      <a:pt x="1056" y="1014"/>
                    </a:lnTo>
                    <a:lnTo>
                      <a:pt x="1031" y="1058"/>
                    </a:lnTo>
                    <a:lnTo>
                      <a:pt x="1010" y="1101"/>
                    </a:lnTo>
                    <a:lnTo>
                      <a:pt x="995" y="1147"/>
                    </a:lnTo>
                    <a:lnTo>
                      <a:pt x="982" y="1192"/>
                    </a:lnTo>
                    <a:lnTo>
                      <a:pt x="974" y="1237"/>
                    </a:lnTo>
                    <a:lnTo>
                      <a:pt x="970" y="1283"/>
                    </a:lnTo>
                    <a:lnTo>
                      <a:pt x="971" y="1329"/>
                    </a:lnTo>
                    <a:lnTo>
                      <a:pt x="976" y="1374"/>
                    </a:lnTo>
                    <a:lnTo>
                      <a:pt x="985" y="1419"/>
                    </a:lnTo>
                    <a:lnTo>
                      <a:pt x="999" y="1465"/>
                    </a:lnTo>
                    <a:lnTo>
                      <a:pt x="1019" y="1419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81" name="Freeform 7"/>
              <p:cNvSpPr>
                <a:spLocks noChangeArrowheads="1"/>
              </p:cNvSpPr>
              <p:nvPr/>
            </p:nvSpPr>
            <p:spPr bwMode="auto">
              <a:xfrm>
                <a:off x="2204" y="2860"/>
                <a:ext cx="113" cy="11"/>
              </a:xfrm>
              <a:custGeom>
                <a:avLst/>
                <a:gdLst>
                  <a:gd name="T0" fmla="*/ 0 w 497"/>
                  <a:gd name="T1" fmla="*/ 0 h 48"/>
                  <a:gd name="T2" fmla="*/ 7 w 497"/>
                  <a:gd name="T3" fmla="*/ 1 h 48"/>
                  <a:gd name="T4" fmla="*/ 15 w 497"/>
                  <a:gd name="T5" fmla="*/ 3 h 48"/>
                  <a:gd name="T6" fmla="*/ 22 w 497"/>
                  <a:gd name="T7" fmla="*/ 4 h 48"/>
                  <a:gd name="T8" fmla="*/ 29 w 497"/>
                  <a:gd name="T9" fmla="*/ 6 h 48"/>
                  <a:gd name="T10" fmla="*/ 36 w 497"/>
                  <a:gd name="T11" fmla="*/ 6 h 48"/>
                  <a:gd name="T12" fmla="*/ 44 w 497"/>
                  <a:gd name="T13" fmla="*/ 8 h 48"/>
                  <a:gd name="T14" fmla="*/ 52 w 497"/>
                  <a:gd name="T15" fmla="*/ 8 h 48"/>
                  <a:gd name="T16" fmla="*/ 59 w 497"/>
                  <a:gd name="T17" fmla="*/ 9 h 48"/>
                  <a:gd name="T18" fmla="*/ 67 w 497"/>
                  <a:gd name="T19" fmla="*/ 10 h 48"/>
                  <a:gd name="T20" fmla="*/ 74 w 497"/>
                  <a:gd name="T21" fmla="*/ 10 h 48"/>
                  <a:gd name="T22" fmla="*/ 82 w 497"/>
                  <a:gd name="T23" fmla="*/ 11 h 48"/>
                  <a:gd name="T24" fmla="*/ 90 w 497"/>
                  <a:gd name="T25" fmla="*/ 11 h 48"/>
                  <a:gd name="T26" fmla="*/ 98 w 497"/>
                  <a:gd name="T27" fmla="*/ 11 h 48"/>
                  <a:gd name="T28" fmla="*/ 105 w 497"/>
                  <a:gd name="T29" fmla="*/ 11 h 48"/>
                  <a:gd name="T30" fmla="*/ 113 w 497"/>
                  <a:gd name="T31" fmla="*/ 11 h 48"/>
                  <a:gd name="T32" fmla="*/ 0 w 497"/>
                  <a:gd name="T33" fmla="*/ 0 h 4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97" h="48">
                    <a:moveTo>
                      <a:pt x="0" y="0"/>
                    </a:moveTo>
                    <a:lnTo>
                      <a:pt x="32" y="6"/>
                    </a:lnTo>
                    <a:lnTo>
                      <a:pt x="64" y="13"/>
                    </a:lnTo>
                    <a:lnTo>
                      <a:pt x="96" y="18"/>
                    </a:lnTo>
                    <a:lnTo>
                      <a:pt x="128" y="24"/>
                    </a:lnTo>
                    <a:lnTo>
                      <a:pt x="160" y="28"/>
                    </a:lnTo>
                    <a:lnTo>
                      <a:pt x="193" y="33"/>
                    </a:lnTo>
                    <a:lnTo>
                      <a:pt x="227" y="37"/>
                    </a:lnTo>
                    <a:lnTo>
                      <a:pt x="260" y="39"/>
                    </a:lnTo>
                    <a:lnTo>
                      <a:pt x="293" y="42"/>
                    </a:lnTo>
                    <a:lnTo>
                      <a:pt x="327" y="43"/>
                    </a:lnTo>
                    <a:lnTo>
                      <a:pt x="360" y="46"/>
                    </a:lnTo>
                    <a:lnTo>
                      <a:pt x="395" y="47"/>
                    </a:lnTo>
                    <a:lnTo>
                      <a:pt x="429" y="47"/>
                    </a:lnTo>
                    <a:lnTo>
                      <a:pt x="462" y="47"/>
                    </a:lnTo>
                    <a:lnTo>
                      <a:pt x="496" y="4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82" name="Freeform 8"/>
              <p:cNvSpPr>
                <a:spLocks noChangeArrowheads="1"/>
              </p:cNvSpPr>
              <p:nvPr/>
            </p:nvSpPr>
            <p:spPr bwMode="auto">
              <a:xfrm>
                <a:off x="2379" y="3069"/>
                <a:ext cx="49" cy="5"/>
              </a:xfrm>
              <a:custGeom>
                <a:avLst/>
                <a:gdLst>
                  <a:gd name="T0" fmla="*/ 0 w 218"/>
                  <a:gd name="T1" fmla="*/ 5 h 24"/>
                  <a:gd name="T2" fmla="*/ 4 w 218"/>
                  <a:gd name="T3" fmla="*/ 4 h 24"/>
                  <a:gd name="T4" fmla="*/ 7 w 218"/>
                  <a:gd name="T5" fmla="*/ 4 h 24"/>
                  <a:gd name="T6" fmla="*/ 10 w 218"/>
                  <a:gd name="T7" fmla="*/ 4 h 24"/>
                  <a:gd name="T8" fmla="*/ 13 w 218"/>
                  <a:gd name="T9" fmla="*/ 4 h 24"/>
                  <a:gd name="T10" fmla="*/ 17 w 218"/>
                  <a:gd name="T11" fmla="*/ 4 h 24"/>
                  <a:gd name="T12" fmla="*/ 20 w 218"/>
                  <a:gd name="T13" fmla="*/ 3 h 24"/>
                  <a:gd name="T14" fmla="*/ 23 w 218"/>
                  <a:gd name="T15" fmla="*/ 3 h 24"/>
                  <a:gd name="T16" fmla="*/ 26 w 218"/>
                  <a:gd name="T17" fmla="*/ 3 h 24"/>
                  <a:gd name="T18" fmla="*/ 30 w 218"/>
                  <a:gd name="T19" fmla="*/ 3 h 24"/>
                  <a:gd name="T20" fmla="*/ 33 w 218"/>
                  <a:gd name="T21" fmla="*/ 2 h 24"/>
                  <a:gd name="T22" fmla="*/ 36 w 218"/>
                  <a:gd name="T23" fmla="*/ 2 h 24"/>
                  <a:gd name="T24" fmla="*/ 40 w 218"/>
                  <a:gd name="T25" fmla="*/ 1 h 24"/>
                  <a:gd name="T26" fmla="*/ 43 w 218"/>
                  <a:gd name="T27" fmla="*/ 1 h 24"/>
                  <a:gd name="T28" fmla="*/ 46 w 218"/>
                  <a:gd name="T29" fmla="*/ 0 h 24"/>
                  <a:gd name="T30" fmla="*/ 49 w 218"/>
                  <a:gd name="T31" fmla="*/ 0 h 24"/>
                  <a:gd name="T32" fmla="*/ 0 w 218"/>
                  <a:gd name="T33" fmla="*/ 5 h 2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18" h="24">
                    <a:moveTo>
                      <a:pt x="0" y="23"/>
                    </a:moveTo>
                    <a:lnTo>
                      <a:pt x="16" y="21"/>
                    </a:lnTo>
                    <a:lnTo>
                      <a:pt x="31" y="20"/>
                    </a:lnTo>
                    <a:lnTo>
                      <a:pt x="45" y="20"/>
                    </a:lnTo>
                    <a:lnTo>
                      <a:pt x="59" y="19"/>
                    </a:lnTo>
                    <a:lnTo>
                      <a:pt x="75" y="17"/>
                    </a:lnTo>
                    <a:lnTo>
                      <a:pt x="88" y="16"/>
                    </a:lnTo>
                    <a:lnTo>
                      <a:pt x="103" y="15"/>
                    </a:lnTo>
                    <a:lnTo>
                      <a:pt x="117" y="13"/>
                    </a:lnTo>
                    <a:lnTo>
                      <a:pt x="133" y="12"/>
                    </a:lnTo>
                    <a:lnTo>
                      <a:pt x="146" y="10"/>
                    </a:lnTo>
                    <a:lnTo>
                      <a:pt x="160" y="9"/>
                    </a:lnTo>
                    <a:lnTo>
                      <a:pt x="176" y="7"/>
                    </a:lnTo>
                    <a:lnTo>
                      <a:pt x="190" y="5"/>
                    </a:lnTo>
                    <a:lnTo>
                      <a:pt x="204" y="2"/>
                    </a:lnTo>
                    <a:lnTo>
                      <a:pt x="217" y="0"/>
                    </a:lnTo>
                    <a:lnTo>
                      <a:pt x="0" y="23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83" name="Freeform 9"/>
              <p:cNvSpPr>
                <a:spLocks noChangeArrowheads="1"/>
              </p:cNvSpPr>
              <p:nvPr/>
            </p:nvSpPr>
            <p:spPr bwMode="auto">
              <a:xfrm>
                <a:off x="2980" y="3143"/>
                <a:ext cx="55" cy="42"/>
              </a:xfrm>
              <a:custGeom>
                <a:avLst/>
                <a:gdLst>
                  <a:gd name="T0" fmla="*/ 0 w 244"/>
                  <a:gd name="T1" fmla="*/ 0 h 185"/>
                  <a:gd name="T2" fmla="*/ 3 w 244"/>
                  <a:gd name="T3" fmla="*/ 3 h 185"/>
                  <a:gd name="T4" fmla="*/ 6 w 244"/>
                  <a:gd name="T5" fmla="*/ 6 h 185"/>
                  <a:gd name="T6" fmla="*/ 9 w 244"/>
                  <a:gd name="T7" fmla="*/ 9 h 185"/>
                  <a:gd name="T8" fmla="*/ 13 w 244"/>
                  <a:gd name="T9" fmla="*/ 12 h 185"/>
                  <a:gd name="T10" fmla="*/ 16 w 244"/>
                  <a:gd name="T11" fmla="*/ 15 h 185"/>
                  <a:gd name="T12" fmla="*/ 20 w 244"/>
                  <a:gd name="T13" fmla="*/ 18 h 185"/>
                  <a:gd name="T14" fmla="*/ 23 w 244"/>
                  <a:gd name="T15" fmla="*/ 20 h 185"/>
                  <a:gd name="T16" fmla="*/ 27 w 244"/>
                  <a:gd name="T17" fmla="*/ 23 h 185"/>
                  <a:gd name="T18" fmla="*/ 30 w 244"/>
                  <a:gd name="T19" fmla="*/ 26 h 185"/>
                  <a:gd name="T20" fmla="*/ 34 w 244"/>
                  <a:gd name="T21" fmla="*/ 29 h 185"/>
                  <a:gd name="T22" fmla="*/ 38 w 244"/>
                  <a:gd name="T23" fmla="*/ 31 h 185"/>
                  <a:gd name="T24" fmla="*/ 42 w 244"/>
                  <a:gd name="T25" fmla="*/ 34 h 185"/>
                  <a:gd name="T26" fmla="*/ 46 w 244"/>
                  <a:gd name="T27" fmla="*/ 36 h 185"/>
                  <a:gd name="T28" fmla="*/ 51 w 244"/>
                  <a:gd name="T29" fmla="*/ 39 h 185"/>
                  <a:gd name="T30" fmla="*/ 55 w 244"/>
                  <a:gd name="T31" fmla="*/ 42 h 185"/>
                  <a:gd name="T32" fmla="*/ 0 w 244"/>
                  <a:gd name="T33" fmla="*/ 0 h 18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4" h="185">
                    <a:moveTo>
                      <a:pt x="0" y="0"/>
                    </a:moveTo>
                    <a:lnTo>
                      <a:pt x="14" y="15"/>
                    </a:lnTo>
                    <a:lnTo>
                      <a:pt x="27" y="27"/>
                    </a:lnTo>
                    <a:lnTo>
                      <a:pt x="42" y="41"/>
                    </a:lnTo>
                    <a:lnTo>
                      <a:pt x="57" y="52"/>
                    </a:lnTo>
                    <a:lnTo>
                      <a:pt x="71" y="65"/>
                    </a:lnTo>
                    <a:lnTo>
                      <a:pt x="88" y="78"/>
                    </a:lnTo>
                    <a:lnTo>
                      <a:pt x="102" y="90"/>
                    </a:lnTo>
                    <a:lnTo>
                      <a:pt x="119" y="102"/>
                    </a:lnTo>
                    <a:lnTo>
                      <a:pt x="135" y="114"/>
                    </a:lnTo>
                    <a:lnTo>
                      <a:pt x="153" y="126"/>
                    </a:lnTo>
                    <a:lnTo>
                      <a:pt x="169" y="138"/>
                    </a:lnTo>
                    <a:lnTo>
                      <a:pt x="187" y="151"/>
                    </a:lnTo>
                    <a:lnTo>
                      <a:pt x="206" y="160"/>
                    </a:lnTo>
                    <a:lnTo>
                      <a:pt x="225" y="172"/>
                    </a:lnTo>
                    <a:lnTo>
                      <a:pt x="243" y="18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84" name="Freeform 10"/>
              <p:cNvSpPr>
                <a:spLocks noChangeArrowheads="1"/>
              </p:cNvSpPr>
              <p:nvPr/>
            </p:nvSpPr>
            <p:spPr bwMode="auto">
              <a:xfrm>
                <a:off x="3680" y="3068"/>
                <a:ext cx="27" cy="56"/>
              </a:xfrm>
              <a:custGeom>
                <a:avLst/>
                <a:gdLst>
                  <a:gd name="T0" fmla="*/ 0 w 120"/>
                  <a:gd name="T1" fmla="*/ 56 h 248"/>
                  <a:gd name="T2" fmla="*/ 3 w 120"/>
                  <a:gd name="T3" fmla="*/ 52 h 248"/>
                  <a:gd name="T4" fmla="*/ 5 w 120"/>
                  <a:gd name="T5" fmla="*/ 49 h 248"/>
                  <a:gd name="T6" fmla="*/ 7 w 120"/>
                  <a:gd name="T7" fmla="*/ 45 h 248"/>
                  <a:gd name="T8" fmla="*/ 10 w 120"/>
                  <a:gd name="T9" fmla="*/ 42 h 248"/>
                  <a:gd name="T10" fmla="*/ 12 w 120"/>
                  <a:gd name="T11" fmla="*/ 38 h 248"/>
                  <a:gd name="T12" fmla="*/ 14 w 120"/>
                  <a:gd name="T13" fmla="*/ 34 h 248"/>
                  <a:gd name="T14" fmla="*/ 16 w 120"/>
                  <a:gd name="T15" fmla="*/ 30 h 248"/>
                  <a:gd name="T16" fmla="*/ 18 w 120"/>
                  <a:gd name="T17" fmla="*/ 27 h 248"/>
                  <a:gd name="T18" fmla="*/ 20 w 120"/>
                  <a:gd name="T19" fmla="*/ 23 h 248"/>
                  <a:gd name="T20" fmla="*/ 21 w 120"/>
                  <a:gd name="T21" fmla="*/ 19 h 248"/>
                  <a:gd name="T22" fmla="*/ 23 w 120"/>
                  <a:gd name="T23" fmla="*/ 16 h 248"/>
                  <a:gd name="T24" fmla="*/ 24 w 120"/>
                  <a:gd name="T25" fmla="*/ 12 h 248"/>
                  <a:gd name="T26" fmla="*/ 25 w 120"/>
                  <a:gd name="T27" fmla="*/ 8 h 248"/>
                  <a:gd name="T28" fmla="*/ 26 w 120"/>
                  <a:gd name="T29" fmla="*/ 4 h 248"/>
                  <a:gd name="T30" fmla="*/ 27 w 120"/>
                  <a:gd name="T31" fmla="*/ 0 h 248"/>
                  <a:gd name="T32" fmla="*/ 0 w 120"/>
                  <a:gd name="T33" fmla="*/ 56 h 24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20" h="248">
                    <a:moveTo>
                      <a:pt x="0" y="247"/>
                    </a:moveTo>
                    <a:lnTo>
                      <a:pt x="12" y="231"/>
                    </a:lnTo>
                    <a:lnTo>
                      <a:pt x="23" y="216"/>
                    </a:lnTo>
                    <a:lnTo>
                      <a:pt x="33" y="200"/>
                    </a:lnTo>
                    <a:lnTo>
                      <a:pt x="43" y="184"/>
                    </a:lnTo>
                    <a:lnTo>
                      <a:pt x="53" y="167"/>
                    </a:lnTo>
                    <a:lnTo>
                      <a:pt x="63" y="152"/>
                    </a:lnTo>
                    <a:lnTo>
                      <a:pt x="72" y="135"/>
                    </a:lnTo>
                    <a:lnTo>
                      <a:pt x="79" y="119"/>
                    </a:lnTo>
                    <a:lnTo>
                      <a:pt x="87" y="102"/>
                    </a:lnTo>
                    <a:lnTo>
                      <a:pt x="94" y="86"/>
                    </a:lnTo>
                    <a:lnTo>
                      <a:pt x="101" y="69"/>
                    </a:lnTo>
                    <a:lnTo>
                      <a:pt x="105" y="52"/>
                    </a:lnTo>
                    <a:lnTo>
                      <a:pt x="111" y="35"/>
                    </a:lnTo>
                    <a:lnTo>
                      <a:pt x="115" y="19"/>
                    </a:lnTo>
                    <a:lnTo>
                      <a:pt x="119" y="0"/>
                    </a:lnTo>
                    <a:lnTo>
                      <a:pt x="0" y="247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85" name="Freeform 11"/>
              <p:cNvSpPr>
                <a:spLocks noChangeArrowheads="1"/>
              </p:cNvSpPr>
              <p:nvPr/>
            </p:nvSpPr>
            <p:spPr bwMode="auto">
              <a:xfrm>
                <a:off x="3982" y="2790"/>
                <a:ext cx="220" cy="169"/>
              </a:xfrm>
              <a:custGeom>
                <a:avLst/>
                <a:gdLst>
                  <a:gd name="T0" fmla="*/ 220 w 971"/>
                  <a:gd name="T1" fmla="*/ 169 h 744"/>
                  <a:gd name="T2" fmla="*/ 220 w 971"/>
                  <a:gd name="T3" fmla="*/ 159 h 744"/>
                  <a:gd name="T4" fmla="*/ 218 w 971"/>
                  <a:gd name="T5" fmla="*/ 151 h 744"/>
                  <a:gd name="T6" fmla="*/ 217 w 971"/>
                  <a:gd name="T7" fmla="*/ 141 h 744"/>
                  <a:gd name="T8" fmla="*/ 214 w 971"/>
                  <a:gd name="T9" fmla="*/ 132 h 744"/>
                  <a:gd name="T10" fmla="*/ 210 w 971"/>
                  <a:gd name="T11" fmla="*/ 124 h 744"/>
                  <a:gd name="T12" fmla="*/ 205 w 971"/>
                  <a:gd name="T13" fmla="*/ 114 h 744"/>
                  <a:gd name="T14" fmla="*/ 200 w 971"/>
                  <a:gd name="T15" fmla="*/ 106 h 744"/>
                  <a:gd name="T16" fmla="*/ 194 w 971"/>
                  <a:gd name="T17" fmla="*/ 97 h 744"/>
                  <a:gd name="T18" fmla="*/ 186 w 971"/>
                  <a:gd name="T19" fmla="*/ 89 h 744"/>
                  <a:gd name="T20" fmla="*/ 179 w 971"/>
                  <a:gd name="T21" fmla="*/ 81 h 744"/>
                  <a:gd name="T22" fmla="*/ 170 w 971"/>
                  <a:gd name="T23" fmla="*/ 73 h 744"/>
                  <a:gd name="T24" fmla="*/ 160 w 971"/>
                  <a:gd name="T25" fmla="*/ 66 h 744"/>
                  <a:gd name="T26" fmla="*/ 150 w 971"/>
                  <a:gd name="T27" fmla="*/ 58 h 744"/>
                  <a:gd name="T28" fmla="*/ 139 w 971"/>
                  <a:gd name="T29" fmla="*/ 51 h 744"/>
                  <a:gd name="T30" fmla="*/ 128 w 971"/>
                  <a:gd name="T31" fmla="*/ 44 h 744"/>
                  <a:gd name="T32" fmla="*/ 116 w 971"/>
                  <a:gd name="T33" fmla="*/ 38 h 744"/>
                  <a:gd name="T34" fmla="*/ 103 w 971"/>
                  <a:gd name="T35" fmla="*/ 32 h 744"/>
                  <a:gd name="T36" fmla="*/ 90 w 971"/>
                  <a:gd name="T37" fmla="*/ 26 h 744"/>
                  <a:gd name="T38" fmla="*/ 76 w 971"/>
                  <a:gd name="T39" fmla="*/ 21 h 744"/>
                  <a:gd name="T40" fmla="*/ 62 w 971"/>
                  <a:gd name="T41" fmla="*/ 16 h 744"/>
                  <a:gd name="T42" fmla="*/ 47 w 971"/>
                  <a:gd name="T43" fmla="*/ 11 h 744"/>
                  <a:gd name="T44" fmla="*/ 31 w 971"/>
                  <a:gd name="T45" fmla="*/ 7 h 744"/>
                  <a:gd name="T46" fmla="*/ 16 w 971"/>
                  <a:gd name="T47" fmla="*/ 3 h 744"/>
                  <a:gd name="T48" fmla="*/ 0 w 971"/>
                  <a:gd name="T49" fmla="*/ 0 h 744"/>
                  <a:gd name="T50" fmla="*/ 220 w 971"/>
                  <a:gd name="T51" fmla="*/ 169 h 74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971" h="744">
                    <a:moveTo>
                      <a:pt x="970" y="743"/>
                    </a:moveTo>
                    <a:lnTo>
                      <a:pt x="969" y="702"/>
                    </a:lnTo>
                    <a:lnTo>
                      <a:pt x="964" y="663"/>
                    </a:lnTo>
                    <a:lnTo>
                      <a:pt x="956" y="622"/>
                    </a:lnTo>
                    <a:lnTo>
                      <a:pt x="944" y="583"/>
                    </a:lnTo>
                    <a:lnTo>
                      <a:pt x="926" y="544"/>
                    </a:lnTo>
                    <a:lnTo>
                      <a:pt x="907" y="504"/>
                    </a:lnTo>
                    <a:lnTo>
                      <a:pt x="881" y="467"/>
                    </a:lnTo>
                    <a:lnTo>
                      <a:pt x="855" y="429"/>
                    </a:lnTo>
                    <a:lnTo>
                      <a:pt x="823" y="393"/>
                    </a:lnTo>
                    <a:lnTo>
                      <a:pt x="788" y="358"/>
                    </a:lnTo>
                    <a:lnTo>
                      <a:pt x="749" y="323"/>
                    </a:lnTo>
                    <a:lnTo>
                      <a:pt x="708" y="289"/>
                    </a:lnTo>
                    <a:lnTo>
                      <a:pt x="663" y="256"/>
                    </a:lnTo>
                    <a:lnTo>
                      <a:pt x="615" y="226"/>
                    </a:lnTo>
                    <a:lnTo>
                      <a:pt x="566" y="195"/>
                    </a:lnTo>
                    <a:lnTo>
                      <a:pt x="512" y="166"/>
                    </a:lnTo>
                    <a:lnTo>
                      <a:pt x="455" y="141"/>
                    </a:lnTo>
                    <a:lnTo>
                      <a:pt x="396" y="116"/>
                    </a:lnTo>
                    <a:lnTo>
                      <a:pt x="335" y="92"/>
                    </a:lnTo>
                    <a:lnTo>
                      <a:pt x="272" y="70"/>
                    </a:lnTo>
                    <a:lnTo>
                      <a:pt x="207" y="50"/>
                    </a:lnTo>
                    <a:lnTo>
                      <a:pt x="138" y="31"/>
                    </a:lnTo>
                    <a:lnTo>
                      <a:pt x="70" y="14"/>
                    </a:lnTo>
                    <a:lnTo>
                      <a:pt x="0" y="0"/>
                    </a:lnTo>
                    <a:lnTo>
                      <a:pt x="970" y="743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86" name="Freeform 12"/>
              <p:cNvSpPr>
                <a:spLocks noChangeArrowheads="1"/>
              </p:cNvSpPr>
              <p:nvPr/>
            </p:nvSpPr>
            <p:spPr bwMode="auto">
              <a:xfrm>
                <a:off x="4335" y="2644"/>
                <a:ext cx="103" cy="56"/>
              </a:xfrm>
              <a:custGeom>
                <a:avLst/>
                <a:gdLst>
                  <a:gd name="T0" fmla="*/ 0 w 454"/>
                  <a:gd name="T1" fmla="*/ 56 h 249"/>
                  <a:gd name="T2" fmla="*/ 8 w 454"/>
                  <a:gd name="T3" fmla="*/ 53 h 249"/>
                  <a:gd name="T4" fmla="*/ 17 w 454"/>
                  <a:gd name="T5" fmla="*/ 50 h 249"/>
                  <a:gd name="T6" fmla="*/ 25 w 454"/>
                  <a:gd name="T7" fmla="*/ 47 h 249"/>
                  <a:gd name="T8" fmla="*/ 32 w 454"/>
                  <a:gd name="T9" fmla="*/ 44 h 249"/>
                  <a:gd name="T10" fmla="*/ 40 w 454"/>
                  <a:gd name="T11" fmla="*/ 40 h 249"/>
                  <a:gd name="T12" fmla="*/ 47 w 454"/>
                  <a:gd name="T13" fmla="*/ 37 h 249"/>
                  <a:gd name="T14" fmla="*/ 54 w 454"/>
                  <a:gd name="T15" fmla="*/ 33 h 249"/>
                  <a:gd name="T16" fmla="*/ 61 w 454"/>
                  <a:gd name="T17" fmla="*/ 30 h 249"/>
                  <a:gd name="T18" fmla="*/ 68 w 454"/>
                  <a:gd name="T19" fmla="*/ 26 h 249"/>
                  <a:gd name="T20" fmla="*/ 74 w 454"/>
                  <a:gd name="T21" fmla="*/ 22 h 249"/>
                  <a:gd name="T22" fmla="*/ 81 w 454"/>
                  <a:gd name="T23" fmla="*/ 18 h 249"/>
                  <a:gd name="T24" fmla="*/ 87 w 454"/>
                  <a:gd name="T25" fmla="*/ 13 h 249"/>
                  <a:gd name="T26" fmla="*/ 92 w 454"/>
                  <a:gd name="T27" fmla="*/ 9 h 249"/>
                  <a:gd name="T28" fmla="*/ 98 w 454"/>
                  <a:gd name="T29" fmla="*/ 5 h 249"/>
                  <a:gd name="T30" fmla="*/ 103 w 454"/>
                  <a:gd name="T31" fmla="*/ 0 h 249"/>
                  <a:gd name="T32" fmla="*/ 0 w 454"/>
                  <a:gd name="T33" fmla="*/ 56 h 2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54" h="249">
                    <a:moveTo>
                      <a:pt x="0" y="248"/>
                    </a:moveTo>
                    <a:lnTo>
                      <a:pt x="37" y="236"/>
                    </a:lnTo>
                    <a:lnTo>
                      <a:pt x="74" y="223"/>
                    </a:lnTo>
                    <a:lnTo>
                      <a:pt x="109" y="208"/>
                    </a:lnTo>
                    <a:lnTo>
                      <a:pt x="143" y="195"/>
                    </a:lnTo>
                    <a:lnTo>
                      <a:pt x="176" y="179"/>
                    </a:lnTo>
                    <a:lnTo>
                      <a:pt x="209" y="164"/>
                    </a:lnTo>
                    <a:lnTo>
                      <a:pt x="240" y="148"/>
                    </a:lnTo>
                    <a:lnTo>
                      <a:pt x="271" y="132"/>
                    </a:lnTo>
                    <a:lnTo>
                      <a:pt x="300" y="115"/>
                    </a:lnTo>
                    <a:lnTo>
                      <a:pt x="328" y="96"/>
                    </a:lnTo>
                    <a:lnTo>
                      <a:pt x="356" y="78"/>
                    </a:lnTo>
                    <a:lnTo>
                      <a:pt x="382" y="59"/>
                    </a:lnTo>
                    <a:lnTo>
                      <a:pt x="407" y="40"/>
                    </a:lnTo>
                    <a:lnTo>
                      <a:pt x="431" y="21"/>
                    </a:lnTo>
                    <a:lnTo>
                      <a:pt x="453" y="0"/>
                    </a:lnTo>
                    <a:lnTo>
                      <a:pt x="0" y="248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87" name="Freeform 13"/>
              <p:cNvSpPr>
                <a:spLocks noChangeArrowheads="1"/>
              </p:cNvSpPr>
              <p:nvPr/>
            </p:nvSpPr>
            <p:spPr bwMode="auto">
              <a:xfrm>
                <a:off x="4251" y="2396"/>
                <a:ext cx="8" cy="38"/>
              </a:xfrm>
              <a:custGeom>
                <a:avLst/>
                <a:gdLst>
                  <a:gd name="T0" fmla="*/ 8 w 36"/>
                  <a:gd name="T1" fmla="*/ 38 h 167"/>
                  <a:gd name="T2" fmla="*/ 8 w 36"/>
                  <a:gd name="T3" fmla="*/ 35 h 167"/>
                  <a:gd name="T4" fmla="*/ 8 w 36"/>
                  <a:gd name="T5" fmla="*/ 33 h 167"/>
                  <a:gd name="T6" fmla="*/ 8 w 36"/>
                  <a:gd name="T7" fmla="*/ 30 h 167"/>
                  <a:gd name="T8" fmla="*/ 8 w 36"/>
                  <a:gd name="T9" fmla="*/ 28 h 167"/>
                  <a:gd name="T10" fmla="*/ 8 w 36"/>
                  <a:gd name="T11" fmla="*/ 25 h 167"/>
                  <a:gd name="T12" fmla="*/ 7 w 36"/>
                  <a:gd name="T13" fmla="*/ 23 h 167"/>
                  <a:gd name="T14" fmla="*/ 7 w 36"/>
                  <a:gd name="T15" fmla="*/ 20 h 167"/>
                  <a:gd name="T16" fmla="*/ 6 w 36"/>
                  <a:gd name="T17" fmla="*/ 17 h 167"/>
                  <a:gd name="T18" fmla="*/ 5 w 36"/>
                  <a:gd name="T19" fmla="*/ 15 h 167"/>
                  <a:gd name="T20" fmla="*/ 5 w 36"/>
                  <a:gd name="T21" fmla="*/ 13 h 167"/>
                  <a:gd name="T22" fmla="*/ 4 w 36"/>
                  <a:gd name="T23" fmla="*/ 10 h 167"/>
                  <a:gd name="T24" fmla="*/ 3 w 36"/>
                  <a:gd name="T25" fmla="*/ 8 h 167"/>
                  <a:gd name="T26" fmla="*/ 2 w 36"/>
                  <a:gd name="T27" fmla="*/ 5 h 167"/>
                  <a:gd name="T28" fmla="*/ 1 w 36"/>
                  <a:gd name="T29" fmla="*/ 2 h 167"/>
                  <a:gd name="T30" fmla="*/ 0 w 36"/>
                  <a:gd name="T31" fmla="*/ 0 h 167"/>
                  <a:gd name="T32" fmla="*/ 8 w 36"/>
                  <a:gd name="T33" fmla="*/ 38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6" h="167">
                    <a:moveTo>
                      <a:pt x="35" y="166"/>
                    </a:moveTo>
                    <a:lnTo>
                      <a:pt x="35" y="155"/>
                    </a:lnTo>
                    <a:lnTo>
                      <a:pt x="35" y="144"/>
                    </a:lnTo>
                    <a:lnTo>
                      <a:pt x="34" y="133"/>
                    </a:lnTo>
                    <a:lnTo>
                      <a:pt x="34" y="122"/>
                    </a:lnTo>
                    <a:lnTo>
                      <a:pt x="34" y="111"/>
                    </a:lnTo>
                    <a:lnTo>
                      <a:pt x="31" y="99"/>
                    </a:lnTo>
                    <a:lnTo>
                      <a:pt x="30" y="88"/>
                    </a:lnTo>
                    <a:lnTo>
                      <a:pt x="27" y="76"/>
                    </a:lnTo>
                    <a:lnTo>
                      <a:pt x="24" y="66"/>
                    </a:lnTo>
                    <a:lnTo>
                      <a:pt x="21" y="55"/>
                    </a:lnTo>
                    <a:lnTo>
                      <a:pt x="19" y="43"/>
                    </a:lnTo>
                    <a:lnTo>
                      <a:pt x="14" y="33"/>
                    </a:lnTo>
                    <a:lnTo>
                      <a:pt x="9" y="22"/>
                    </a:lnTo>
                    <a:lnTo>
                      <a:pt x="6" y="10"/>
                    </a:lnTo>
                    <a:lnTo>
                      <a:pt x="0" y="0"/>
                    </a:lnTo>
                    <a:lnTo>
                      <a:pt x="35" y="166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88" name="Freeform 14"/>
              <p:cNvSpPr>
                <a:spLocks noChangeArrowheads="1"/>
              </p:cNvSpPr>
              <p:nvPr/>
            </p:nvSpPr>
            <p:spPr bwMode="auto">
              <a:xfrm>
                <a:off x="3740" y="2319"/>
                <a:ext cx="57" cy="36"/>
              </a:xfrm>
              <a:custGeom>
                <a:avLst/>
                <a:gdLst>
                  <a:gd name="T0" fmla="*/ 57 w 250"/>
                  <a:gd name="T1" fmla="*/ 0 h 159"/>
                  <a:gd name="T2" fmla="*/ 52 w 250"/>
                  <a:gd name="T3" fmla="*/ 2 h 159"/>
                  <a:gd name="T4" fmla="*/ 48 w 250"/>
                  <a:gd name="T5" fmla="*/ 4 h 159"/>
                  <a:gd name="T6" fmla="*/ 44 w 250"/>
                  <a:gd name="T7" fmla="*/ 6 h 159"/>
                  <a:gd name="T8" fmla="*/ 40 w 250"/>
                  <a:gd name="T9" fmla="*/ 8 h 159"/>
                  <a:gd name="T10" fmla="*/ 36 w 250"/>
                  <a:gd name="T11" fmla="*/ 11 h 159"/>
                  <a:gd name="T12" fmla="*/ 32 w 250"/>
                  <a:gd name="T13" fmla="*/ 13 h 159"/>
                  <a:gd name="T14" fmla="*/ 28 w 250"/>
                  <a:gd name="T15" fmla="*/ 15 h 159"/>
                  <a:gd name="T16" fmla="*/ 24 w 250"/>
                  <a:gd name="T17" fmla="*/ 18 h 159"/>
                  <a:gd name="T18" fmla="*/ 20 w 250"/>
                  <a:gd name="T19" fmla="*/ 20 h 159"/>
                  <a:gd name="T20" fmla="*/ 17 w 250"/>
                  <a:gd name="T21" fmla="*/ 23 h 159"/>
                  <a:gd name="T22" fmla="*/ 13 w 250"/>
                  <a:gd name="T23" fmla="*/ 25 h 159"/>
                  <a:gd name="T24" fmla="*/ 10 w 250"/>
                  <a:gd name="T25" fmla="*/ 28 h 159"/>
                  <a:gd name="T26" fmla="*/ 6 w 250"/>
                  <a:gd name="T27" fmla="*/ 31 h 159"/>
                  <a:gd name="T28" fmla="*/ 3 w 250"/>
                  <a:gd name="T29" fmla="*/ 33 h 159"/>
                  <a:gd name="T30" fmla="*/ 0 w 250"/>
                  <a:gd name="T31" fmla="*/ 36 h 159"/>
                  <a:gd name="T32" fmla="*/ 57 w 250"/>
                  <a:gd name="T33" fmla="*/ 0 h 15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50" h="159">
                    <a:moveTo>
                      <a:pt x="249" y="0"/>
                    </a:moveTo>
                    <a:lnTo>
                      <a:pt x="230" y="9"/>
                    </a:lnTo>
                    <a:lnTo>
                      <a:pt x="212" y="18"/>
                    </a:lnTo>
                    <a:lnTo>
                      <a:pt x="192" y="28"/>
                    </a:lnTo>
                    <a:lnTo>
                      <a:pt x="175" y="37"/>
                    </a:lnTo>
                    <a:lnTo>
                      <a:pt x="157" y="47"/>
                    </a:lnTo>
                    <a:lnTo>
                      <a:pt x="139" y="58"/>
                    </a:lnTo>
                    <a:lnTo>
                      <a:pt x="122" y="68"/>
                    </a:lnTo>
                    <a:lnTo>
                      <a:pt x="105" y="79"/>
                    </a:lnTo>
                    <a:lnTo>
                      <a:pt x="88" y="90"/>
                    </a:lnTo>
                    <a:lnTo>
                      <a:pt x="73" y="101"/>
                    </a:lnTo>
                    <a:lnTo>
                      <a:pt x="57" y="112"/>
                    </a:lnTo>
                    <a:lnTo>
                      <a:pt x="42" y="123"/>
                    </a:lnTo>
                    <a:lnTo>
                      <a:pt x="27" y="136"/>
                    </a:lnTo>
                    <a:lnTo>
                      <a:pt x="13" y="146"/>
                    </a:lnTo>
                    <a:lnTo>
                      <a:pt x="0" y="158"/>
                    </a:lnTo>
                    <a:lnTo>
                      <a:pt x="249" y="0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89" name="Freeform 15"/>
              <p:cNvSpPr>
                <a:spLocks noChangeArrowheads="1"/>
              </p:cNvSpPr>
              <p:nvPr/>
            </p:nvSpPr>
            <p:spPr bwMode="auto">
              <a:xfrm>
                <a:off x="3327" y="2341"/>
                <a:ext cx="33" cy="37"/>
              </a:xfrm>
              <a:custGeom>
                <a:avLst/>
                <a:gdLst>
                  <a:gd name="T0" fmla="*/ 33 w 147"/>
                  <a:gd name="T1" fmla="*/ 0 h 165"/>
                  <a:gd name="T2" fmla="*/ 30 w 147"/>
                  <a:gd name="T3" fmla="*/ 2 h 165"/>
                  <a:gd name="T4" fmla="*/ 27 w 147"/>
                  <a:gd name="T5" fmla="*/ 5 h 165"/>
                  <a:gd name="T6" fmla="*/ 24 w 147"/>
                  <a:gd name="T7" fmla="*/ 7 h 165"/>
                  <a:gd name="T8" fmla="*/ 22 w 147"/>
                  <a:gd name="T9" fmla="*/ 9 h 165"/>
                  <a:gd name="T10" fmla="*/ 20 w 147"/>
                  <a:gd name="T11" fmla="*/ 12 h 165"/>
                  <a:gd name="T12" fmla="*/ 17 w 147"/>
                  <a:gd name="T13" fmla="*/ 14 h 165"/>
                  <a:gd name="T14" fmla="*/ 15 w 147"/>
                  <a:gd name="T15" fmla="*/ 16 h 165"/>
                  <a:gd name="T16" fmla="*/ 13 w 147"/>
                  <a:gd name="T17" fmla="*/ 19 h 165"/>
                  <a:gd name="T18" fmla="*/ 11 w 147"/>
                  <a:gd name="T19" fmla="*/ 22 h 165"/>
                  <a:gd name="T20" fmla="*/ 9 w 147"/>
                  <a:gd name="T21" fmla="*/ 24 h 165"/>
                  <a:gd name="T22" fmla="*/ 7 w 147"/>
                  <a:gd name="T23" fmla="*/ 26 h 165"/>
                  <a:gd name="T24" fmla="*/ 5 w 147"/>
                  <a:gd name="T25" fmla="*/ 29 h 165"/>
                  <a:gd name="T26" fmla="*/ 3 w 147"/>
                  <a:gd name="T27" fmla="*/ 32 h 165"/>
                  <a:gd name="T28" fmla="*/ 1 w 147"/>
                  <a:gd name="T29" fmla="*/ 34 h 165"/>
                  <a:gd name="T30" fmla="*/ 0 w 147"/>
                  <a:gd name="T31" fmla="*/ 37 h 165"/>
                  <a:gd name="T32" fmla="*/ 33 w 147"/>
                  <a:gd name="T33" fmla="*/ 0 h 16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47" h="165">
                    <a:moveTo>
                      <a:pt x="146" y="0"/>
                    </a:moveTo>
                    <a:lnTo>
                      <a:pt x="134" y="11"/>
                    </a:lnTo>
                    <a:lnTo>
                      <a:pt x="122" y="21"/>
                    </a:lnTo>
                    <a:lnTo>
                      <a:pt x="109" y="32"/>
                    </a:lnTo>
                    <a:lnTo>
                      <a:pt x="98" y="41"/>
                    </a:lnTo>
                    <a:lnTo>
                      <a:pt x="87" y="52"/>
                    </a:lnTo>
                    <a:lnTo>
                      <a:pt x="76" y="64"/>
                    </a:lnTo>
                    <a:lnTo>
                      <a:pt x="66" y="73"/>
                    </a:lnTo>
                    <a:lnTo>
                      <a:pt x="56" y="85"/>
                    </a:lnTo>
                    <a:lnTo>
                      <a:pt x="47" y="97"/>
                    </a:lnTo>
                    <a:lnTo>
                      <a:pt x="39" y="107"/>
                    </a:lnTo>
                    <a:lnTo>
                      <a:pt x="31" y="118"/>
                    </a:lnTo>
                    <a:lnTo>
                      <a:pt x="22" y="130"/>
                    </a:lnTo>
                    <a:lnTo>
                      <a:pt x="14" y="141"/>
                    </a:lnTo>
                    <a:lnTo>
                      <a:pt x="6" y="152"/>
                    </a:lnTo>
                    <a:lnTo>
                      <a:pt x="0" y="164"/>
                    </a:lnTo>
                    <a:lnTo>
                      <a:pt x="146" y="0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90" name="Freeform 16"/>
              <p:cNvSpPr>
                <a:spLocks noChangeArrowheads="1"/>
              </p:cNvSpPr>
              <p:nvPr/>
            </p:nvSpPr>
            <p:spPr bwMode="auto">
              <a:xfrm>
                <a:off x="2814" y="2388"/>
                <a:ext cx="73" cy="22"/>
              </a:xfrm>
              <a:custGeom>
                <a:avLst/>
                <a:gdLst>
                  <a:gd name="T0" fmla="*/ 73 w 321"/>
                  <a:gd name="T1" fmla="*/ 22 h 97"/>
                  <a:gd name="T2" fmla="*/ 68 w 321"/>
                  <a:gd name="T3" fmla="*/ 20 h 97"/>
                  <a:gd name="T4" fmla="*/ 63 w 321"/>
                  <a:gd name="T5" fmla="*/ 18 h 97"/>
                  <a:gd name="T6" fmla="*/ 58 w 321"/>
                  <a:gd name="T7" fmla="*/ 17 h 97"/>
                  <a:gd name="T8" fmla="*/ 54 w 321"/>
                  <a:gd name="T9" fmla="*/ 15 h 97"/>
                  <a:gd name="T10" fmla="*/ 49 w 321"/>
                  <a:gd name="T11" fmla="*/ 14 h 97"/>
                  <a:gd name="T12" fmla="*/ 45 w 321"/>
                  <a:gd name="T13" fmla="*/ 12 h 97"/>
                  <a:gd name="T14" fmla="*/ 40 w 321"/>
                  <a:gd name="T15" fmla="*/ 11 h 97"/>
                  <a:gd name="T16" fmla="*/ 35 w 321"/>
                  <a:gd name="T17" fmla="*/ 9 h 97"/>
                  <a:gd name="T18" fmla="*/ 30 w 321"/>
                  <a:gd name="T19" fmla="*/ 8 h 97"/>
                  <a:gd name="T20" fmla="*/ 25 w 321"/>
                  <a:gd name="T21" fmla="*/ 6 h 97"/>
                  <a:gd name="T22" fmla="*/ 20 w 321"/>
                  <a:gd name="T23" fmla="*/ 5 h 97"/>
                  <a:gd name="T24" fmla="*/ 15 w 321"/>
                  <a:gd name="T25" fmla="*/ 4 h 97"/>
                  <a:gd name="T26" fmla="*/ 10 w 321"/>
                  <a:gd name="T27" fmla="*/ 2 h 97"/>
                  <a:gd name="T28" fmla="*/ 5 w 321"/>
                  <a:gd name="T29" fmla="*/ 1 h 97"/>
                  <a:gd name="T30" fmla="*/ 0 w 321"/>
                  <a:gd name="T31" fmla="*/ 0 h 97"/>
                  <a:gd name="T32" fmla="*/ 73 w 321"/>
                  <a:gd name="T33" fmla="*/ 22 h 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21" h="97">
                    <a:moveTo>
                      <a:pt x="320" y="96"/>
                    </a:moveTo>
                    <a:lnTo>
                      <a:pt x="299" y="89"/>
                    </a:lnTo>
                    <a:lnTo>
                      <a:pt x="278" y="81"/>
                    </a:lnTo>
                    <a:lnTo>
                      <a:pt x="257" y="75"/>
                    </a:lnTo>
                    <a:lnTo>
                      <a:pt x="238" y="67"/>
                    </a:lnTo>
                    <a:lnTo>
                      <a:pt x="217" y="60"/>
                    </a:lnTo>
                    <a:lnTo>
                      <a:pt x="196" y="52"/>
                    </a:lnTo>
                    <a:lnTo>
                      <a:pt x="175" y="47"/>
                    </a:lnTo>
                    <a:lnTo>
                      <a:pt x="153" y="40"/>
                    </a:lnTo>
                    <a:lnTo>
                      <a:pt x="132" y="34"/>
                    </a:lnTo>
                    <a:lnTo>
                      <a:pt x="110" y="28"/>
                    </a:lnTo>
                    <a:lnTo>
                      <a:pt x="89" y="23"/>
                    </a:lnTo>
                    <a:lnTo>
                      <a:pt x="67" y="17"/>
                    </a:lnTo>
                    <a:lnTo>
                      <a:pt x="44" y="10"/>
                    </a:lnTo>
                    <a:lnTo>
                      <a:pt x="22" y="5"/>
                    </a:lnTo>
                    <a:lnTo>
                      <a:pt x="0" y="0"/>
                    </a:lnTo>
                    <a:lnTo>
                      <a:pt x="320" y="96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91" name="Freeform 17"/>
              <p:cNvSpPr>
                <a:spLocks noChangeArrowheads="1"/>
              </p:cNvSpPr>
              <p:nvPr/>
            </p:nvSpPr>
            <p:spPr bwMode="auto">
              <a:xfrm>
                <a:off x="2279" y="2615"/>
                <a:ext cx="23" cy="41"/>
              </a:xfrm>
              <a:custGeom>
                <a:avLst/>
                <a:gdLst>
                  <a:gd name="T0" fmla="*/ 0 w 102"/>
                  <a:gd name="T1" fmla="*/ 0 h 182"/>
                  <a:gd name="T2" fmla="*/ 1 w 102"/>
                  <a:gd name="T3" fmla="*/ 3 h 182"/>
                  <a:gd name="T4" fmla="*/ 2 w 102"/>
                  <a:gd name="T5" fmla="*/ 6 h 182"/>
                  <a:gd name="T6" fmla="*/ 3 w 102"/>
                  <a:gd name="T7" fmla="*/ 8 h 182"/>
                  <a:gd name="T8" fmla="*/ 4 w 102"/>
                  <a:gd name="T9" fmla="*/ 11 h 182"/>
                  <a:gd name="T10" fmla="*/ 6 w 102"/>
                  <a:gd name="T11" fmla="*/ 14 h 182"/>
                  <a:gd name="T12" fmla="*/ 7 w 102"/>
                  <a:gd name="T13" fmla="*/ 16 h 182"/>
                  <a:gd name="T14" fmla="*/ 9 w 102"/>
                  <a:gd name="T15" fmla="*/ 19 h 182"/>
                  <a:gd name="T16" fmla="*/ 10 w 102"/>
                  <a:gd name="T17" fmla="*/ 22 h 182"/>
                  <a:gd name="T18" fmla="*/ 12 w 102"/>
                  <a:gd name="T19" fmla="*/ 25 h 182"/>
                  <a:gd name="T20" fmla="*/ 13 w 102"/>
                  <a:gd name="T21" fmla="*/ 27 h 182"/>
                  <a:gd name="T22" fmla="*/ 15 w 102"/>
                  <a:gd name="T23" fmla="*/ 30 h 182"/>
                  <a:gd name="T24" fmla="*/ 17 w 102"/>
                  <a:gd name="T25" fmla="*/ 33 h 182"/>
                  <a:gd name="T26" fmla="*/ 18 w 102"/>
                  <a:gd name="T27" fmla="*/ 36 h 182"/>
                  <a:gd name="T28" fmla="*/ 20 w 102"/>
                  <a:gd name="T29" fmla="*/ 38 h 182"/>
                  <a:gd name="T30" fmla="*/ 23 w 102"/>
                  <a:gd name="T31" fmla="*/ 41 h 182"/>
                  <a:gd name="T32" fmla="*/ 0 w 102"/>
                  <a:gd name="T33" fmla="*/ 0 h 18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02" h="182">
                    <a:moveTo>
                      <a:pt x="0" y="0"/>
                    </a:moveTo>
                    <a:lnTo>
                      <a:pt x="4" y="12"/>
                    </a:lnTo>
                    <a:lnTo>
                      <a:pt x="9" y="25"/>
                    </a:lnTo>
                    <a:lnTo>
                      <a:pt x="14" y="37"/>
                    </a:lnTo>
                    <a:lnTo>
                      <a:pt x="19" y="49"/>
                    </a:lnTo>
                    <a:lnTo>
                      <a:pt x="25" y="62"/>
                    </a:lnTo>
                    <a:lnTo>
                      <a:pt x="30" y="73"/>
                    </a:lnTo>
                    <a:lnTo>
                      <a:pt x="38" y="86"/>
                    </a:lnTo>
                    <a:lnTo>
                      <a:pt x="44" y="97"/>
                    </a:lnTo>
                    <a:lnTo>
                      <a:pt x="51" y="110"/>
                    </a:lnTo>
                    <a:lnTo>
                      <a:pt x="58" y="121"/>
                    </a:lnTo>
                    <a:lnTo>
                      <a:pt x="65" y="134"/>
                    </a:lnTo>
                    <a:lnTo>
                      <a:pt x="74" y="145"/>
                    </a:lnTo>
                    <a:lnTo>
                      <a:pt x="81" y="158"/>
                    </a:lnTo>
                    <a:lnTo>
                      <a:pt x="90" y="170"/>
                    </a:lnTo>
                    <a:lnTo>
                      <a:pt x="101" y="18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92" name="AutoShape 18"/>
              <p:cNvSpPr>
                <a:spLocks noChangeArrowheads="1"/>
              </p:cNvSpPr>
              <p:nvPr/>
            </p:nvSpPr>
            <p:spPr bwMode="auto">
              <a:xfrm>
                <a:off x="2927" y="2377"/>
                <a:ext cx="822" cy="230"/>
              </a:xfrm>
              <a:prstGeom prst="roundRect">
                <a:avLst>
                  <a:gd name="adj" fmla="val 431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ko-KR" altLang="en-US" sz="1000">
                  <a:ea typeface="굴림" charset="-127"/>
                </a:endParaRPr>
              </a:p>
            </p:txBody>
          </p:sp>
        </p:grpSp>
        <p:grpSp>
          <p:nvGrpSpPr>
            <p:cNvPr id="143" name="Group 19"/>
            <p:cNvGrpSpPr>
              <a:grpSpLocks/>
            </p:cNvGrpSpPr>
            <p:nvPr/>
          </p:nvGrpSpPr>
          <p:grpSpPr bwMode="auto">
            <a:xfrm>
              <a:off x="1657350" y="2711450"/>
              <a:ext cx="3432175" cy="1479550"/>
              <a:chOff x="2151" y="1094"/>
              <a:chExt cx="2162" cy="932"/>
            </a:xfrm>
          </p:grpSpPr>
          <p:sp>
            <p:nvSpPr>
              <p:cNvPr id="167" name="Freeform 20"/>
              <p:cNvSpPr>
                <a:spLocks noChangeArrowheads="1"/>
              </p:cNvSpPr>
              <p:nvPr/>
            </p:nvSpPr>
            <p:spPr bwMode="auto">
              <a:xfrm>
                <a:off x="2151" y="1094"/>
                <a:ext cx="2163" cy="933"/>
              </a:xfrm>
              <a:custGeom>
                <a:avLst/>
                <a:gdLst>
                  <a:gd name="T0" fmla="*/ 128 w 9539"/>
                  <a:gd name="T1" fmla="*/ 321 h 4113"/>
                  <a:gd name="T2" fmla="*/ 57 w 9539"/>
                  <a:gd name="T3" fmla="*/ 351 h 4113"/>
                  <a:gd name="T4" fmla="*/ 12 w 9539"/>
                  <a:gd name="T5" fmla="*/ 395 h 4113"/>
                  <a:gd name="T6" fmla="*/ 1 w 9539"/>
                  <a:gd name="T7" fmla="*/ 446 h 4113"/>
                  <a:gd name="T8" fmla="*/ 23 w 9539"/>
                  <a:gd name="T9" fmla="*/ 495 h 4113"/>
                  <a:gd name="T10" fmla="*/ 76 w 9539"/>
                  <a:gd name="T11" fmla="*/ 535 h 4113"/>
                  <a:gd name="T12" fmla="*/ 122 w 9539"/>
                  <a:gd name="T13" fmla="*/ 538 h 4113"/>
                  <a:gd name="T14" fmla="*/ 69 w 9539"/>
                  <a:gd name="T15" fmla="*/ 579 h 4113"/>
                  <a:gd name="T16" fmla="*/ 48 w 9539"/>
                  <a:gd name="T17" fmla="*/ 628 h 4113"/>
                  <a:gd name="T18" fmla="*/ 61 w 9539"/>
                  <a:gd name="T19" fmla="*/ 678 h 4113"/>
                  <a:gd name="T20" fmla="*/ 107 w 9539"/>
                  <a:gd name="T21" fmla="*/ 722 h 4113"/>
                  <a:gd name="T22" fmla="*/ 178 w 9539"/>
                  <a:gd name="T23" fmla="*/ 751 h 4113"/>
                  <a:gd name="T24" fmla="*/ 262 w 9539"/>
                  <a:gd name="T25" fmla="*/ 762 h 4113"/>
                  <a:gd name="T26" fmla="*/ 394 w 9539"/>
                  <a:gd name="T27" fmla="*/ 831 h 4113"/>
                  <a:gd name="T28" fmla="*/ 541 w 9539"/>
                  <a:gd name="T29" fmla="*/ 871 h 4113"/>
                  <a:gd name="T30" fmla="*/ 703 w 9539"/>
                  <a:gd name="T31" fmla="*/ 872 h 4113"/>
                  <a:gd name="T32" fmla="*/ 893 w 9539"/>
                  <a:gd name="T33" fmla="*/ 889 h 4113"/>
                  <a:gd name="T34" fmla="*/ 1017 w 9539"/>
                  <a:gd name="T35" fmla="*/ 926 h 4113"/>
                  <a:gd name="T36" fmla="*/ 1155 w 9539"/>
                  <a:gd name="T37" fmla="*/ 931 h 4113"/>
                  <a:gd name="T38" fmla="*/ 1285 w 9539"/>
                  <a:gd name="T39" fmla="*/ 902 h 4113"/>
                  <a:gd name="T40" fmla="*/ 1385 w 9539"/>
                  <a:gd name="T41" fmla="*/ 846 h 4113"/>
                  <a:gd name="T42" fmla="*/ 1504 w 9539"/>
                  <a:gd name="T43" fmla="*/ 811 h 4113"/>
                  <a:gd name="T44" fmla="*/ 1620 w 9539"/>
                  <a:gd name="T45" fmla="*/ 817 h 4113"/>
                  <a:gd name="T46" fmla="*/ 1731 w 9539"/>
                  <a:gd name="T47" fmla="*/ 794 h 4113"/>
                  <a:gd name="T48" fmla="*/ 1817 w 9539"/>
                  <a:gd name="T49" fmla="*/ 747 h 4113"/>
                  <a:gd name="T50" fmla="*/ 1865 w 9539"/>
                  <a:gd name="T51" fmla="*/ 685 h 4113"/>
                  <a:gd name="T52" fmla="*/ 1909 w 9539"/>
                  <a:gd name="T53" fmla="*/ 645 h 4113"/>
                  <a:gd name="T54" fmla="*/ 2031 w 9539"/>
                  <a:gd name="T55" fmla="*/ 609 h 4113"/>
                  <a:gd name="T56" fmla="*/ 2120 w 9539"/>
                  <a:gd name="T57" fmla="*/ 549 h 4113"/>
                  <a:gd name="T58" fmla="*/ 2161 w 9539"/>
                  <a:gd name="T59" fmla="*/ 472 h 4113"/>
                  <a:gd name="T60" fmla="*/ 2148 w 9539"/>
                  <a:gd name="T61" fmla="*/ 393 h 4113"/>
                  <a:gd name="T62" fmla="*/ 2082 w 9539"/>
                  <a:gd name="T63" fmla="*/ 323 h 4113"/>
                  <a:gd name="T64" fmla="*/ 2104 w 9539"/>
                  <a:gd name="T65" fmla="*/ 311 h 4113"/>
                  <a:gd name="T66" fmla="*/ 2111 w 9539"/>
                  <a:gd name="T67" fmla="*/ 247 h 4113"/>
                  <a:gd name="T68" fmla="*/ 2074 w 9539"/>
                  <a:gd name="T69" fmla="*/ 187 h 4113"/>
                  <a:gd name="T70" fmla="*/ 1999 w 9539"/>
                  <a:gd name="T71" fmla="*/ 140 h 4113"/>
                  <a:gd name="T72" fmla="*/ 1899 w 9539"/>
                  <a:gd name="T73" fmla="*/ 115 h 4113"/>
                  <a:gd name="T74" fmla="*/ 1879 w 9539"/>
                  <a:gd name="T75" fmla="*/ 62 h 4113"/>
                  <a:gd name="T76" fmla="*/ 1808 w 9539"/>
                  <a:gd name="T77" fmla="*/ 22 h 4113"/>
                  <a:gd name="T78" fmla="*/ 1716 w 9539"/>
                  <a:gd name="T79" fmla="*/ 2 h 4113"/>
                  <a:gd name="T80" fmla="*/ 1617 w 9539"/>
                  <a:gd name="T81" fmla="*/ 5 h 4113"/>
                  <a:gd name="T82" fmla="*/ 1529 w 9539"/>
                  <a:gd name="T83" fmla="*/ 30 h 4113"/>
                  <a:gd name="T84" fmla="*/ 1416 w 9539"/>
                  <a:gd name="T85" fmla="*/ 13 h 4113"/>
                  <a:gd name="T86" fmla="*/ 1330 w 9539"/>
                  <a:gd name="T87" fmla="*/ 0 h 4113"/>
                  <a:gd name="T88" fmla="*/ 1243 w 9539"/>
                  <a:gd name="T89" fmla="*/ 8 h 4113"/>
                  <a:gd name="T90" fmla="*/ 1167 w 9539"/>
                  <a:gd name="T91" fmla="*/ 36 h 4113"/>
                  <a:gd name="T92" fmla="*/ 1059 w 9539"/>
                  <a:gd name="T93" fmla="*/ 45 h 4113"/>
                  <a:gd name="T94" fmla="*/ 955 w 9539"/>
                  <a:gd name="T95" fmla="*/ 29 h 4113"/>
                  <a:gd name="T96" fmla="*/ 849 w 9539"/>
                  <a:gd name="T97" fmla="*/ 37 h 4113"/>
                  <a:gd name="T98" fmla="*/ 756 w 9539"/>
                  <a:gd name="T99" fmla="*/ 69 h 4113"/>
                  <a:gd name="T100" fmla="*/ 615 w 9539"/>
                  <a:gd name="T101" fmla="*/ 92 h 4113"/>
                  <a:gd name="T102" fmla="*/ 480 w 9539"/>
                  <a:gd name="T103" fmla="*/ 87 h 4113"/>
                  <a:gd name="T104" fmla="*/ 353 w 9539"/>
                  <a:gd name="T105" fmla="*/ 114 h 4113"/>
                  <a:gd name="T106" fmla="*/ 254 w 9539"/>
                  <a:gd name="T107" fmla="*/ 168 h 4113"/>
                  <a:gd name="T108" fmla="*/ 199 w 9539"/>
                  <a:gd name="T109" fmla="*/ 240 h 4113"/>
                  <a:gd name="T110" fmla="*/ 197 w 9539"/>
                  <a:gd name="T111" fmla="*/ 320 h 411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9539" h="4113">
                    <a:moveTo>
                      <a:pt x="887" y="1366"/>
                    </a:moveTo>
                    <a:lnTo>
                      <a:pt x="839" y="1368"/>
                    </a:lnTo>
                    <a:lnTo>
                      <a:pt x="792" y="1373"/>
                    </a:lnTo>
                    <a:lnTo>
                      <a:pt x="745" y="1379"/>
                    </a:lnTo>
                    <a:lnTo>
                      <a:pt x="697" y="1386"/>
                    </a:lnTo>
                    <a:lnTo>
                      <a:pt x="651" y="1395"/>
                    </a:lnTo>
                    <a:lnTo>
                      <a:pt x="606" y="1405"/>
                    </a:lnTo>
                    <a:lnTo>
                      <a:pt x="563" y="1415"/>
                    </a:lnTo>
                    <a:lnTo>
                      <a:pt x="518" y="1427"/>
                    </a:lnTo>
                    <a:lnTo>
                      <a:pt x="476" y="1441"/>
                    </a:lnTo>
                    <a:lnTo>
                      <a:pt x="435" y="1456"/>
                    </a:lnTo>
                    <a:lnTo>
                      <a:pt x="397" y="1472"/>
                    </a:lnTo>
                    <a:lnTo>
                      <a:pt x="357" y="1488"/>
                    </a:lnTo>
                    <a:lnTo>
                      <a:pt x="321" y="1508"/>
                    </a:lnTo>
                    <a:lnTo>
                      <a:pt x="285" y="1527"/>
                    </a:lnTo>
                    <a:lnTo>
                      <a:pt x="252" y="1548"/>
                    </a:lnTo>
                    <a:lnTo>
                      <a:pt x="222" y="1569"/>
                    </a:lnTo>
                    <a:lnTo>
                      <a:pt x="191" y="1591"/>
                    </a:lnTo>
                    <a:lnTo>
                      <a:pt x="163" y="1614"/>
                    </a:lnTo>
                    <a:lnTo>
                      <a:pt x="137" y="1638"/>
                    </a:lnTo>
                    <a:lnTo>
                      <a:pt x="114" y="1662"/>
                    </a:lnTo>
                    <a:lnTo>
                      <a:pt x="91" y="1688"/>
                    </a:lnTo>
                    <a:lnTo>
                      <a:pt x="73" y="1714"/>
                    </a:lnTo>
                    <a:lnTo>
                      <a:pt x="55" y="1742"/>
                    </a:lnTo>
                    <a:lnTo>
                      <a:pt x="39" y="1767"/>
                    </a:lnTo>
                    <a:lnTo>
                      <a:pt x="28" y="1795"/>
                    </a:lnTo>
                    <a:lnTo>
                      <a:pt x="17" y="1823"/>
                    </a:lnTo>
                    <a:lnTo>
                      <a:pt x="10" y="1851"/>
                    </a:lnTo>
                    <a:lnTo>
                      <a:pt x="4" y="1879"/>
                    </a:lnTo>
                    <a:lnTo>
                      <a:pt x="1" y="1908"/>
                    </a:lnTo>
                    <a:lnTo>
                      <a:pt x="0" y="1935"/>
                    </a:lnTo>
                    <a:lnTo>
                      <a:pt x="3" y="1964"/>
                    </a:lnTo>
                    <a:lnTo>
                      <a:pt x="6" y="1991"/>
                    </a:lnTo>
                    <a:lnTo>
                      <a:pt x="13" y="2021"/>
                    </a:lnTo>
                    <a:lnTo>
                      <a:pt x="21" y="2049"/>
                    </a:lnTo>
                    <a:lnTo>
                      <a:pt x="34" y="2077"/>
                    </a:lnTo>
                    <a:lnTo>
                      <a:pt x="46" y="2102"/>
                    </a:lnTo>
                    <a:lnTo>
                      <a:pt x="62" y="2130"/>
                    </a:lnTo>
                    <a:lnTo>
                      <a:pt x="80" y="2157"/>
                    </a:lnTo>
                    <a:lnTo>
                      <a:pt x="100" y="2183"/>
                    </a:lnTo>
                    <a:lnTo>
                      <a:pt x="123" y="2208"/>
                    </a:lnTo>
                    <a:lnTo>
                      <a:pt x="149" y="2233"/>
                    </a:lnTo>
                    <a:lnTo>
                      <a:pt x="175" y="2255"/>
                    </a:lnTo>
                    <a:lnTo>
                      <a:pt x="204" y="2278"/>
                    </a:lnTo>
                    <a:lnTo>
                      <a:pt x="234" y="2300"/>
                    </a:lnTo>
                    <a:lnTo>
                      <a:pt x="267" y="2321"/>
                    </a:lnTo>
                    <a:lnTo>
                      <a:pt x="302" y="2340"/>
                    </a:lnTo>
                    <a:lnTo>
                      <a:pt x="336" y="2359"/>
                    </a:lnTo>
                    <a:lnTo>
                      <a:pt x="375" y="2378"/>
                    </a:lnTo>
                    <a:lnTo>
                      <a:pt x="413" y="2396"/>
                    </a:lnTo>
                    <a:lnTo>
                      <a:pt x="454" y="2409"/>
                    </a:lnTo>
                    <a:lnTo>
                      <a:pt x="496" y="2424"/>
                    </a:lnTo>
                    <a:lnTo>
                      <a:pt x="539" y="2438"/>
                    </a:lnTo>
                    <a:lnTo>
                      <a:pt x="582" y="2450"/>
                    </a:lnTo>
                    <a:lnTo>
                      <a:pt x="575" y="2355"/>
                    </a:lnTo>
                    <a:lnTo>
                      <a:pt x="539" y="2372"/>
                    </a:lnTo>
                    <a:lnTo>
                      <a:pt x="503" y="2391"/>
                    </a:lnTo>
                    <a:lnTo>
                      <a:pt x="469" y="2411"/>
                    </a:lnTo>
                    <a:lnTo>
                      <a:pt x="436" y="2433"/>
                    </a:lnTo>
                    <a:lnTo>
                      <a:pt x="407" y="2455"/>
                    </a:lnTo>
                    <a:lnTo>
                      <a:pt x="378" y="2478"/>
                    </a:lnTo>
                    <a:lnTo>
                      <a:pt x="352" y="2501"/>
                    </a:lnTo>
                    <a:lnTo>
                      <a:pt x="328" y="2526"/>
                    </a:lnTo>
                    <a:lnTo>
                      <a:pt x="306" y="2552"/>
                    </a:lnTo>
                    <a:lnTo>
                      <a:pt x="285" y="2577"/>
                    </a:lnTo>
                    <a:lnTo>
                      <a:pt x="268" y="2603"/>
                    </a:lnTo>
                    <a:lnTo>
                      <a:pt x="252" y="2630"/>
                    </a:lnTo>
                    <a:lnTo>
                      <a:pt x="240" y="2657"/>
                    </a:lnTo>
                    <a:lnTo>
                      <a:pt x="229" y="2684"/>
                    </a:lnTo>
                    <a:lnTo>
                      <a:pt x="220" y="2713"/>
                    </a:lnTo>
                    <a:lnTo>
                      <a:pt x="213" y="2740"/>
                    </a:lnTo>
                    <a:lnTo>
                      <a:pt x="211" y="2768"/>
                    </a:lnTo>
                    <a:lnTo>
                      <a:pt x="210" y="2796"/>
                    </a:lnTo>
                    <a:lnTo>
                      <a:pt x="211" y="2825"/>
                    </a:lnTo>
                    <a:lnTo>
                      <a:pt x="214" y="2852"/>
                    </a:lnTo>
                    <a:lnTo>
                      <a:pt x="220" y="2881"/>
                    </a:lnTo>
                    <a:lnTo>
                      <a:pt x="229" y="2908"/>
                    </a:lnTo>
                    <a:lnTo>
                      <a:pt x="240" y="2936"/>
                    </a:lnTo>
                    <a:lnTo>
                      <a:pt x="252" y="2963"/>
                    </a:lnTo>
                    <a:lnTo>
                      <a:pt x="268" y="2991"/>
                    </a:lnTo>
                    <a:lnTo>
                      <a:pt x="285" y="3017"/>
                    </a:lnTo>
                    <a:lnTo>
                      <a:pt x="306" y="3043"/>
                    </a:lnTo>
                    <a:lnTo>
                      <a:pt x="328" y="3068"/>
                    </a:lnTo>
                    <a:lnTo>
                      <a:pt x="352" y="3093"/>
                    </a:lnTo>
                    <a:lnTo>
                      <a:pt x="378" y="3116"/>
                    </a:lnTo>
                    <a:lnTo>
                      <a:pt x="408" y="3137"/>
                    </a:lnTo>
                    <a:lnTo>
                      <a:pt x="439" y="3160"/>
                    </a:lnTo>
                    <a:lnTo>
                      <a:pt x="470" y="3181"/>
                    </a:lnTo>
                    <a:lnTo>
                      <a:pt x="503" y="3201"/>
                    </a:lnTo>
                    <a:lnTo>
                      <a:pt x="540" y="3220"/>
                    </a:lnTo>
                    <a:lnTo>
                      <a:pt x="575" y="3238"/>
                    </a:lnTo>
                    <a:lnTo>
                      <a:pt x="614" y="3256"/>
                    </a:lnTo>
                    <a:lnTo>
                      <a:pt x="655" y="3271"/>
                    </a:lnTo>
                    <a:lnTo>
                      <a:pt x="697" y="3287"/>
                    </a:lnTo>
                    <a:lnTo>
                      <a:pt x="739" y="3299"/>
                    </a:lnTo>
                    <a:lnTo>
                      <a:pt x="783" y="3311"/>
                    </a:lnTo>
                    <a:lnTo>
                      <a:pt x="828" y="3322"/>
                    </a:lnTo>
                    <a:lnTo>
                      <a:pt x="873" y="3331"/>
                    </a:lnTo>
                    <a:lnTo>
                      <a:pt x="920" y="3340"/>
                    </a:lnTo>
                    <a:lnTo>
                      <a:pt x="967" y="3346"/>
                    </a:lnTo>
                    <a:lnTo>
                      <a:pt x="1014" y="3351"/>
                    </a:lnTo>
                    <a:lnTo>
                      <a:pt x="1061" y="3355"/>
                    </a:lnTo>
                    <a:lnTo>
                      <a:pt x="1110" y="3359"/>
                    </a:lnTo>
                    <a:lnTo>
                      <a:pt x="1157" y="3359"/>
                    </a:lnTo>
                    <a:lnTo>
                      <a:pt x="1205" y="3359"/>
                    </a:lnTo>
                    <a:lnTo>
                      <a:pt x="1254" y="3358"/>
                    </a:lnTo>
                    <a:lnTo>
                      <a:pt x="1416" y="3480"/>
                    </a:lnTo>
                    <a:lnTo>
                      <a:pt x="1473" y="3521"/>
                    </a:lnTo>
                    <a:lnTo>
                      <a:pt x="1534" y="3560"/>
                    </a:lnTo>
                    <a:lnTo>
                      <a:pt x="1599" y="3596"/>
                    </a:lnTo>
                    <a:lnTo>
                      <a:pt x="1667" y="3632"/>
                    </a:lnTo>
                    <a:lnTo>
                      <a:pt x="1738" y="3665"/>
                    </a:lnTo>
                    <a:lnTo>
                      <a:pt x="1810" y="3695"/>
                    </a:lnTo>
                    <a:lnTo>
                      <a:pt x="1886" y="3723"/>
                    </a:lnTo>
                    <a:lnTo>
                      <a:pt x="1965" y="3749"/>
                    </a:lnTo>
                    <a:lnTo>
                      <a:pt x="2046" y="3772"/>
                    </a:lnTo>
                    <a:lnTo>
                      <a:pt x="2128" y="3794"/>
                    </a:lnTo>
                    <a:lnTo>
                      <a:pt x="2214" y="3810"/>
                    </a:lnTo>
                    <a:lnTo>
                      <a:pt x="2299" y="3828"/>
                    </a:lnTo>
                    <a:lnTo>
                      <a:pt x="2388" y="3841"/>
                    </a:lnTo>
                    <a:lnTo>
                      <a:pt x="2475" y="3851"/>
                    </a:lnTo>
                    <a:lnTo>
                      <a:pt x="2565" y="3859"/>
                    </a:lnTo>
                    <a:lnTo>
                      <a:pt x="2655" y="3862"/>
                    </a:lnTo>
                    <a:lnTo>
                      <a:pt x="2745" y="3865"/>
                    </a:lnTo>
                    <a:lnTo>
                      <a:pt x="2835" y="3863"/>
                    </a:lnTo>
                    <a:lnTo>
                      <a:pt x="2923" y="3860"/>
                    </a:lnTo>
                    <a:lnTo>
                      <a:pt x="3014" y="3853"/>
                    </a:lnTo>
                    <a:lnTo>
                      <a:pt x="3102" y="3843"/>
                    </a:lnTo>
                    <a:lnTo>
                      <a:pt x="3190" y="3831"/>
                    </a:lnTo>
                    <a:lnTo>
                      <a:pt x="3277" y="3817"/>
                    </a:lnTo>
                    <a:lnTo>
                      <a:pt x="3361" y="3800"/>
                    </a:lnTo>
                    <a:lnTo>
                      <a:pt x="3446" y="3779"/>
                    </a:lnTo>
                    <a:lnTo>
                      <a:pt x="3773" y="3827"/>
                    </a:lnTo>
                    <a:lnTo>
                      <a:pt x="3825" y="3859"/>
                    </a:lnTo>
                    <a:lnTo>
                      <a:pt x="3882" y="3890"/>
                    </a:lnTo>
                    <a:lnTo>
                      <a:pt x="3940" y="3918"/>
                    </a:lnTo>
                    <a:lnTo>
                      <a:pt x="4001" y="3946"/>
                    </a:lnTo>
                    <a:lnTo>
                      <a:pt x="4064" y="3972"/>
                    </a:lnTo>
                    <a:lnTo>
                      <a:pt x="4130" y="3996"/>
                    </a:lnTo>
                    <a:lnTo>
                      <a:pt x="4196" y="4016"/>
                    </a:lnTo>
                    <a:lnTo>
                      <a:pt x="4267" y="4036"/>
                    </a:lnTo>
                    <a:lnTo>
                      <a:pt x="4338" y="4053"/>
                    </a:lnTo>
                    <a:lnTo>
                      <a:pt x="4410" y="4068"/>
                    </a:lnTo>
                    <a:lnTo>
                      <a:pt x="4483" y="4082"/>
                    </a:lnTo>
                    <a:lnTo>
                      <a:pt x="4557" y="4093"/>
                    </a:lnTo>
                    <a:lnTo>
                      <a:pt x="4634" y="4100"/>
                    </a:lnTo>
                    <a:lnTo>
                      <a:pt x="4710" y="4107"/>
                    </a:lnTo>
                    <a:lnTo>
                      <a:pt x="4787" y="4109"/>
                    </a:lnTo>
                    <a:lnTo>
                      <a:pt x="4865" y="4112"/>
                    </a:lnTo>
                    <a:lnTo>
                      <a:pt x="4940" y="4111"/>
                    </a:lnTo>
                    <a:lnTo>
                      <a:pt x="5018" y="4108"/>
                    </a:lnTo>
                    <a:lnTo>
                      <a:pt x="5094" y="4102"/>
                    </a:lnTo>
                    <a:lnTo>
                      <a:pt x="5169" y="4094"/>
                    </a:lnTo>
                    <a:lnTo>
                      <a:pt x="5245" y="4084"/>
                    </a:lnTo>
                    <a:lnTo>
                      <a:pt x="5318" y="4072"/>
                    </a:lnTo>
                    <a:lnTo>
                      <a:pt x="5390" y="4058"/>
                    </a:lnTo>
                    <a:lnTo>
                      <a:pt x="5462" y="4041"/>
                    </a:lnTo>
                    <a:lnTo>
                      <a:pt x="5532" y="4022"/>
                    </a:lnTo>
                    <a:lnTo>
                      <a:pt x="5600" y="4001"/>
                    </a:lnTo>
                    <a:lnTo>
                      <a:pt x="5666" y="3978"/>
                    </a:lnTo>
                    <a:lnTo>
                      <a:pt x="5730" y="3953"/>
                    </a:lnTo>
                    <a:lnTo>
                      <a:pt x="5792" y="3926"/>
                    </a:lnTo>
                    <a:lnTo>
                      <a:pt x="5850" y="3897"/>
                    </a:lnTo>
                    <a:lnTo>
                      <a:pt x="5907" y="3866"/>
                    </a:lnTo>
                    <a:lnTo>
                      <a:pt x="5961" y="3834"/>
                    </a:lnTo>
                    <a:lnTo>
                      <a:pt x="6013" y="3801"/>
                    </a:lnTo>
                    <a:lnTo>
                      <a:pt x="6062" y="3766"/>
                    </a:lnTo>
                    <a:lnTo>
                      <a:pt x="6106" y="3728"/>
                    </a:lnTo>
                    <a:lnTo>
                      <a:pt x="6147" y="3691"/>
                    </a:lnTo>
                    <a:lnTo>
                      <a:pt x="6185" y="3652"/>
                    </a:lnTo>
                    <a:lnTo>
                      <a:pt x="6219" y="3611"/>
                    </a:lnTo>
                    <a:lnTo>
                      <a:pt x="6251" y="3569"/>
                    </a:lnTo>
                    <a:lnTo>
                      <a:pt x="6446" y="3537"/>
                    </a:lnTo>
                    <a:lnTo>
                      <a:pt x="6507" y="3554"/>
                    </a:lnTo>
                    <a:lnTo>
                      <a:pt x="6569" y="3566"/>
                    </a:lnTo>
                    <a:lnTo>
                      <a:pt x="6631" y="3577"/>
                    </a:lnTo>
                    <a:lnTo>
                      <a:pt x="6693" y="3585"/>
                    </a:lnTo>
                    <a:lnTo>
                      <a:pt x="6757" y="3594"/>
                    </a:lnTo>
                    <a:lnTo>
                      <a:pt x="6821" y="3600"/>
                    </a:lnTo>
                    <a:lnTo>
                      <a:pt x="6885" y="3605"/>
                    </a:lnTo>
                    <a:lnTo>
                      <a:pt x="6952" y="3606"/>
                    </a:lnTo>
                    <a:lnTo>
                      <a:pt x="7015" y="3606"/>
                    </a:lnTo>
                    <a:lnTo>
                      <a:pt x="7081" y="3604"/>
                    </a:lnTo>
                    <a:lnTo>
                      <a:pt x="7146" y="3600"/>
                    </a:lnTo>
                    <a:lnTo>
                      <a:pt x="7209" y="3593"/>
                    </a:lnTo>
                    <a:lnTo>
                      <a:pt x="7273" y="3585"/>
                    </a:lnTo>
                    <a:lnTo>
                      <a:pt x="7336" y="3576"/>
                    </a:lnTo>
                    <a:lnTo>
                      <a:pt x="7398" y="3565"/>
                    </a:lnTo>
                    <a:lnTo>
                      <a:pt x="7459" y="3552"/>
                    </a:lnTo>
                    <a:lnTo>
                      <a:pt x="7519" y="3535"/>
                    </a:lnTo>
                    <a:lnTo>
                      <a:pt x="7577" y="3518"/>
                    </a:lnTo>
                    <a:lnTo>
                      <a:pt x="7633" y="3500"/>
                    </a:lnTo>
                    <a:lnTo>
                      <a:pt x="7689" y="3480"/>
                    </a:lnTo>
                    <a:lnTo>
                      <a:pt x="7742" y="3457"/>
                    </a:lnTo>
                    <a:lnTo>
                      <a:pt x="7793" y="3434"/>
                    </a:lnTo>
                    <a:lnTo>
                      <a:pt x="7842" y="3410"/>
                    </a:lnTo>
                    <a:lnTo>
                      <a:pt x="7889" y="3382"/>
                    </a:lnTo>
                    <a:lnTo>
                      <a:pt x="7933" y="3355"/>
                    </a:lnTo>
                    <a:lnTo>
                      <a:pt x="7976" y="3326"/>
                    </a:lnTo>
                    <a:lnTo>
                      <a:pt x="8015" y="3295"/>
                    </a:lnTo>
                    <a:lnTo>
                      <a:pt x="8052" y="3263"/>
                    </a:lnTo>
                    <a:lnTo>
                      <a:pt x="8085" y="3231"/>
                    </a:lnTo>
                    <a:lnTo>
                      <a:pt x="8117" y="3197"/>
                    </a:lnTo>
                    <a:lnTo>
                      <a:pt x="8145" y="3163"/>
                    </a:lnTo>
                    <a:lnTo>
                      <a:pt x="8170" y="3128"/>
                    </a:lnTo>
                    <a:lnTo>
                      <a:pt x="8191" y="3093"/>
                    </a:lnTo>
                    <a:lnTo>
                      <a:pt x="8211" y="3056"/>
                    </a:lnTo>
                    <a:lnTo>
                      <a:pt x="8226" y="3019"/>
                    </a:lnTo>
                    <a:lnTo>
                      <a:pt x="8239" y="2982"/>
                    </a:lnTo>
                    <a:lnTo>
                      <a:pt x="8247" y="2943"/>
                    </a:lnTo>
                    <a:lnTo>
                      <a:pt x="8253" y="2906"/>
                    </a:lnTo>
                    <a:lnTo>
                      <a:pt x="8256" y="2868"/>
                    </a:lnTo>
                    <a:lnTo>
                      <a:pt x="8199" y="2867"/>
                    </a:lnTo>
                    <a:lnTo>
                      <a:pt x="8274" y="2860"/>
                    </a:lnTo>
                    <a:lnTo>
                      <a:pt x="8347" y="2851"/>
                    </a:lnTo>
                    <a:lnTo>
                      <a:pt x="8421" y="2843"/>
                    </a:lnTo>
                    <a:lnTo>
                      <a:pt x="8493" y="2830"/>
                    </a:lnTo>
                    <a:lnTo>
                      <a:pt x="8566" y="2815"/>
                    </a:lnTo>
                    <a:lnTo>
                      <a:pt x="8635" y="2799"/>
                    </a:lnTo>
                    <a:lnTo>
                      <a:pt x="8705" y="2781"/>
                    </a:lnTo>
                    <a:lnTo>
                      <a:pt x="8771" y="2759"/>
                    </a:lnTo>
                    <a:lnTo>
                      <a:pt x="8837" y="2737"/>
                    </a:lnTo>
                    <a:lnTo>
                      <a:pt x="8899" y="2713"/>
                    </a:lnTo>
                    <a:lnTo>
                      <a:pt x="8959" y="2685"/>
                    </a:lnTo>
                    <a:lnTo>
                      <a:pt x="9019" y="2659"/>
                    </a:lnTo>
                    <a:lnTo>
                      <a:pt x="9075" y="2628"/>
                    </a:lnTo>
                    <a:lnTo>
                      <a:pt x="9128" y="2596"/>
                    </a:lnTo>
                    <a:lnTo>
                      <a:pt x="9179" y="2563"/>
                    </a:lnTo>
                    <a:lnTo>
                      <a:pt x="9225" y="2530"/>
                    </a:lnTo>
                    <a:lnTo>
                      <a:pt x="9271" y="2494"/>
                    </a:lnTo>
                    <a:lnTo>
                      <a:pt x="9313" y="2458"/>
                    </a:lnTo>
                    <a:lnTo>
                      <a:pt x="9350" y="2419"/>
                    </a:lnTo>
                    <a:lnTo>
                      <a:pt x="9386" y="2378"/>
                    </a:lnTo>
                    <a:lnTo>
                      <a:pt x="9417" y="2339"/>
                    </a:lnTo>
                    <a:lnTo>
                      <a:pt x="9444" y="2298"/>
                    </a:lnTo>
                    <a:lnTo>
                      <a:pt x="9470" y="2256"/>
                    </a:lnTo>
                    <a:lnTo>
                      <a:pt x="9490" y="2214"/>
                    </a:lnTo>
                    <a:lnTo>
                      <a:pt x="9507" y="2170"/>
                    </a:lnTo>
                    <a:lnTo>
                      <a:pt x="9521" y="2127"/>
                    </a:lnTo>
                    <a:lnTo>
                      <a:pt x="9531" y="2082"/>
                    </a:lnTo>
                    <a:lnTo>
                      <a:pt x="9535" y="2039"/>
                    </a:lnTo>
                    <a:lnTo>
                      <a:pt x="9538" y="1994"/>
                    </a:lnTo>
                    <a:lnTo>
                      <a:pt x="9535" y="1950"/>
                    </a:lnTo>
                    <a:lnTo>
                      <a:pt x="9531" y="1906"/>
                    </a:lnTo>
                    <a:lnTo>
                      <a:pt x="9521" y="1861"/>
                    </a:lnTo>
                    <a:lnTo>
                      <a:pt x="9507" y="1817"/>
                    </a:lnTo>
                    <a:lnTo>
                      <a:pt x="9491" y="1774"/>
                    </a:lnTo>
                    <a:lnTo>
                      <a:pt x="9471" y="1733"/>
                    </a:lnTo>
                    <a:lnTo>
                      <a:pt x="9445" y="1690"/>
                    </a:lnTo>
                    <a:lnTo>
                      <a:pt x="9418" y="1649"/>
                    </a:lnTo>
                    <a:lnTo>
                      <a:pt x="9388" y="1609"/>
                    </a:lnTo>
                    <a:lnTo>
                      <a:pt x="9351" y="1570"/>
                    </a:lnTo>
                    <a:lnTo>
                      <a:pt x="9313" y="1530"/>
                    </a:lnTo>
                    <a:lnTo>
                      <a:pt x="9272" y="1492"/>
                    </a:lnTo>
                    <a:lnTo>
                      <a:pt x="9228" y="1458"/>
                    </a:lnTo>
                    <a:lnTo>
                      <a:pt x="9180" y="1424"/>
                    </a:lnTo>
                    <a:lnTo>
                      <a:pt x="9130" y="1391"/>
                    </a:lnTo>
                    <a:lnTo>
                      <a:pt x="9077" y="1359"/>
                    </a:lnTo>
                    <a:lnTo>
                      <a:pt x="9160" y="1535"/>
                    </a:lnTo>
                    <a:lnTo>
                      <a:pt x="9188" y="1504"/>
                    </a:lnTo>
                    <a:lnTo>
                      <a:pt x="9215" y="1472"/>
                    </a:lnTo>
                    <a:lnTo>
                      <a:pt x="9239" y="1438"/>
                    </a:lnTo>
                    <a:lnTo>
                      <a:pt x="9259" y="1405"/>
                    </a:lnTo>
                    <a:lnTo>
                      <a:pt x="9277" y="1372"/>
                    </a:lnTo>
                    <a:lnTo>
                      <a:pt x="9292" y="1336"/>
                    </a:lnTo>
                    <a:lnTo>
                      <a:pt x="9304" y="1302"/>
                    </a:lnTo>
                    <a:lnTo>
                      <a:pt x="9312" y="1266"/>
                    </a:lnTo>
                    <a:lnTo>
                      <a:pt x="9318" y="1232"/>
                    </a:lnTo>
                    <a:lnTo>
                      <a:pt x="9319" y="1196"/>
                    </a:lnTo>
                    <a:lnTo>
                      <a:pt x="9319" y="1161"/>
                    </a:lnTo>
                    <a:lnTo>
                      <a:pt x="9316" y="1125"/>
                    </a:lnTo>
                    <a:lnTo>
                      <a:pt x="9308" y="1089"/>
                    </a:lnTo>
                    <a:lnTo>
                      <a:pt x="9298" y="1054"/>
                    </a:lnTo>
                    <a:lnTo>
                      <a:pt x="9286" y="1018"/>
                    </a:lnTo>
                    <a:lnTo>
                      <a:pt x="9270" y="985"/>
                    </a:lnTo>
                    <a:lnTo>
                      <a:pt x="9251" y="951"/>
                    </a:lnTo>
                    <a:lnTo>
                      <a:pt x="9229" y="917"/>
                    </a:lnTo>
                    <a:lnTo>
                      <a:pt x="9204" y="885"/>
                    </a:lnTo>
                    <a:lnTo>
                      <a:pt x="9176" y="854"/>
                    </a:lnTo>
                    <a:lnTo>
                      <a:pt x="9146" y="823"/>
                    </a:lnTo>
                    <a:lnTo>
                      <a:pt x="9113" y="793"/>
                    </a:lnTo>
                    <a:lnTo>
                      <a:pt x="9078" y="764"/>
                    </a:lnTo>
                    <a:lnTo>
                      <a:pt x="9039" y="737"/>
                    </a:lnTo>
                    <a:lnTo>
                      <a:pt x="8999" y="711"/>
                    </a:lnTo>
                    <a:lnTo>
                      <a:pt x="8956" y="685"/>
                    </a:lnTo>
                    <a:lnTo>
                      <a:pt x="8911" y="661"/>
                    </a:lnTo>
                    <a:lnTo>
                      <a:pt x="8865" y="639"/>
                    </a:lnTo>
                    <a:lnTo>
                      <a:pt x="8816" y="618"/>
                    </a:lnTo>
                    <a:lnTo>
                      <a:pt x="8765" y="598"/>
                    </a:lnTo>
                    <a:lnTo>
                      <a:pt x="8713" y="579"/>
                    </a:lnTo>
                    <a:lnTo>
                      <a:pt x="8660" y="563"/>
                    </a:lnTo>
                    <a:lnTo>
                      <a:pt x="8604" y="548"/>
                    </a:lnTo>
                    <a:lnTo>
                      <a:pt x="8549" y="535"/>
                    </a:lnTo>
                    <a:lnTo>
                      <a:pt x="8491" y="524"/>
                    </a:lnTo>
                    <a:lnTo>
                      <a:pt x="8433" y="514"/>
                    </a:lnTo>
                    <a:lnTo>
                      <a:pt x="8375" y="506"/>
                    </a:lnTo>
                    <a:lnTo>
                      <a:pt x="8442" y="479"/>
                    </a:lnTo>
                    <a:lnTo>
                      <a:pt x="8428" y="447"/>
                    </a:lnTo>
                    <a:lnTo>
                      <a:pt x="8410" y="417"/>
                    </a:lnTo>
                    <a:lnTo>
                      <a:pt x="8391" y="388"/>
                    </a:lnTo>
                    <a:lnTo>
                      <a:pt x="8368" y="358"/>
                    </a:lnTo>
                    <a:lnTo>
                      <a:pt x="8344" y="329"/>
                    </a:lnTo>
                    <a:lnTo>
                      <a:pt x="8318" y="302"/>
                    </a:lnTo>
                    <a:lnTo>
                      <a:pt x="8287" y="274"/>
                    </a:lnTo>
                    <a:lnTo>
                      <a:pt x="8254" y="249"/>
                    </a:lnTo>
                    <a:lnTo>
                      <a:pt x="8222" y="223"/>
                    </a:lnTo>
                    <a:lnTo>
                      <a:pt x="8186" y="199"/>
                    </a:lnTo>
                    <a:lnTo>
                      <a:pt x="8147" y="178"/>
                    </a:lnTo>
                    <a:lnTo>
                      <a:pt x="8106" y="155"/>
                    </a:lnTo>
                    <a:lnTo>
                      <a:pt x="8063" y="134"/>
                    </a:lnTo>
                    <a:lnTo>
                      <a:pt x="8020" y="116"/>
                    </a:lnTo>
                    <a:lnTo>
                      <a:pt x="7974" y="97"/>
                    </a:lnTo>
                    <a:lnTo>
                      <a:pt x="7927" y="80"/>
                    </a:lnTo>
                    <a:lnTo>
                      <a:pt x="7878" y="66"/>
                    </a:lnTo>
                    <a:lnTo>
                      <a:pt x="7829" y="52"/>
                    </a:lnTo>
                    <a:lnTo>
                      <a:pt x="7778" y="40"/>
                    </a:lnTo>
                    <a:lnTo>
                      <a:pt x="7726" y="28"/>
                    </a:lnTo>
                    <a:lnTo>
                      <a:pt x="7675" y="20"/>
                    </a:lnTo>
                    <a:lnTo>
                      <a:pt x="7621" y="13"/>
                    </a:lnTo>
                    <a:lnTo>
                      <a:pt x="7566" y="8"/>
                    </a:lnTo>
                    <a:lnTo>
                      <a:pt x="7512" y="4"/>
                    </a:lnTo>
                    <a:lnTo>
                      <a:pt x="7458" y="1"/>
                    </a:lnTo>
                    <a:lnTo>
                      <a:pt x="7404" y="0"/>
                    </a:lnTo>
                    <a:lnTo>
                      <a:pt x="7348" y="1"/>
                    </a:lnTo>
                    <a:lnTo>
                      <a:pt x="7293" y="4"/>
                    </a:lnTo>
                    <a:lnTo>
                      <a:pt x="7239" y="7"/>
                    </a:lnTo>
                    <a:lnTo>
                      <a:pt x="7185" y="13"/>
                    </a:lnTo>
                    <a:lnTo>
                      <a:pt x="7132" y="20"/>
                    </a:lnTo>
                    <a:lnTo>
                      <a:pt x="7079" y="28"/>
                    </a:lnTo>
                    <a:lnTo>
                      <a:pt x="7026" y="40"/>
                    </a:lnTo>
                    <a:lnTo>
                      <a:pt x="6975" y="52"/>
                    </a:lnTo>
                    <a:lnTo>
                      <a:pt x="6925" y="65"/>
                    </a:lnTo>
                    <a:lnTo>
                      <a:pt x="6877" y="79"/>
                    </a:lnTo>
                    <a:lnTo>
                      <a:pt x="6829" y="97"/>
                    </a:lnTo>
                    <a:lnTo>
                      <a:pt x="6786" y="115"/>
                    </a:lnTo>
                    <a:lnTo>
                      <a:pt x="6741" y="134"/>
                    </a:lnTo>
                    <a:lnTo>
                      <a:pt x="6697" y="154"/>
                    </a:lnTo>
                    <a:lnTo>
                      <a:pt x="6488" y="159"/>
                    </a:lnTo>
                    <a:lnTo>
                      <a:pt x="6450" y="139"/>
                    </a:lnTo>
                    <a:lnTo>
                      <a:pt x="6412" y="120"/>
                    </a:lnTo>
                    <a:lnTo>
                      <a:pt x="6373" y="103"/>
                    </a:lnTo>
                    <a:lnTo>
                      <a:pt x="6332" y="87"/>
                    </a:lnTo>
                    <a:lnTo>
                      <a:pt x="6289" y="72"/>
                    </a:lnTo>
                    <a:lnTo>
                      <a:pt x="6245" y="59"/>
                    </a:lnTo>
                    <a:lnTo>
                      <a:pt x="6202" y="46"/>
                    </a:lnTo>
                    <a:lnTo>
                      <a:pt x="6156" y="36"/>
                    </a:lnTo>
                    <a:lnTo>
                      <a:pt x="6108" y="27"/>
                    </a:lnTo>
                    <a:lnTo>
                      <a:pt x="6062" y="19"/>
                    </a:lnTo>
                    <a:lnTo>
                      <a:pt x="6013" y="12"/>
                    </a:lnTo>
                    <a:lnTo>
                      <a:pt x="5964" y="6"/>
                    </a:lnTo>
                    <a:lnTo>
                      <a:pt x="5916" y="3"/>
                    </a:lnTo>
                    <a:lnTo>
                      <a:pt x="5867" y="1"/>
                    </a:lnTo>
                    <a:lnTo>
                      <a:pt x="5817" y="0"/>
                    </a:lnTo>
                    <a:lnTo>
                      <a:pt x="5767" y="1"/>
                    </a:lnTo>
                    <a:lnTo>
                      <a:pt x="5718" y="3"/>
                    </a:lnTo>
                    <a:lnTo>
                      <a:pt x="5669" y="7"/>
                    </a:lnTo>
                    <a:lnTo>
                      <a:pt x="5621" y="13"/>
                    </a:lnTo>
                    <a:lnTo>
                      <a:pt x="5572" y="19"/>
                    </a:lnTo>
                    <a:lnTo>
                      <a:pt x="5526" y="27"/>
                    </a:lnTo>
                    <a:lnTo>
                      <a:pt x="5480" y="36"/>
                    </a:lnTo>
                    <a:lnTo>
                      <a:pt x="5433" y="46"/>
                    </a:lnTo>
                    <a:lnTo>
                      <a:pt x="5388" y="59"/>
                    </a:lnTo>
                    <a:lnTo>
                      <a:pt x="5345" y="72"/>
                    </a:lnTo>
                    <a:lnTo>
                      <a:pt x="5302" y="87"/>
                    </a:lnTo>
                    <a:lnTo>
                      <a:pt x="5261" y="104"/>
                    </a:lnTo>
                    <a:lnTo>
                      <a:pt x="5221" y="121"/>
                    </a:lnTo>
                    <a:lnTo>
                      <a:pt x="5185" y="140"/>
                    </a:lnTo>
                    <a:lnTo>
                      <a:pt x="5147" y="159"/>
                    </a:lnTo>
                    <a:lnTo>
                      <a:pt x="5114" y="181"/>
                    </a:lnTo>
                    <a:lnTo>
                      <a:pt x="5080" y="202"/>
                    </a:lnTo>
                    <a:lnTo>
                      <a:pt x="5050" y="225"/>
                    </a:lnTo>
                    <a:lnTo>
                      <a:pt x="5022" y="247"/>
                    </a:lnTo>
                    <a:lnTo>
                      <a:pt x="4823" y="253"/>
                    </a:lnTo>
                    <a:lnTo>
                      <a:pt x="4774" y="234"/>
                    </a:lnTo>
                    <a:lnTo>
                      <a:pt x="4722" y="215"/>
                    </a:lnTo>
                    <a:lnTo>
                      <a:pt x="4669" y="199"/>
                    </a:lnTo>
                    <a:lnTo>
                      <a:pt x="4615" y="184"/>
                    </a:lnTo>
                    <a:lnTo>
                      <a:pt x="4561" y="171"/>
                    </a:lnTo>
                    <a:lnTo>
                      <a:pt x="4504" y="159"/>
                    </a:lnTo>
                    <a:lnTo>
                      <a:pt x="4447" y="149"/>
                    </a:lnTo>
                    <a:lnTo>
                      <a:pt x="4389" y="140"/>
                    </a:lnTo>
                    <a:lnTo>
                      <a:pt x="4331" y="134"/>
                    </a:lnTo>
                    <a:lnTo>
                      <a:pt x="4273" y="128"/>
                    </a:lnTo>
                    <a:lnTo>
                      <a:pt x="4211" y="126"/>
                    </a:lnTo>
                    <a:lnTo>
                      <a:pt x="4154" y="123"/>
                    </a:lnTo>
                    <a:lnTo>
                      <a:pt x="4093" y="123"/>
                    </a:lnTo>
                    <a:lnTo>
                      <a:pt x="4035" y="126"/>
                    </a:lnTo>
                    <a:lnTo>
                      <a:pt x="3975" y="129"/>
                    </a:lnTo>
                    <a:lnTo>
                      <a:pt x="3917" y="134"/>
                    </a:lnTo>
                    <a:lnTo>
                      <a:pt x="3856" y="142"/>
                    </a:lnTo>
                    <a:lnTo>
                      <a:pt x="3800" y="151"/>
                    </a:lnTo>
                    <a:lnTo>
                      <a:pt x="3743" y="162"/>
                    </a:lnTo>
                    <a:lnTo>
                      <a:pt x="3688" y="174"/>
                    </a:lnTo>
                    <a:lnTo>
                      <a:pt x="3633" y="189"/>
                    </a:lnTo>
                    <a:lnTo>
                      <a:pt x="3579" y="205"/>
                    </a:lnTo>
                    <a:lnTo>
                      <a:pt x="3528" y="221"/>
                    </a:lnTo>
                    <a:lnTo>
                      <a:pt x="3476" y="240"/>
                    </a:lnTo>
                    <a:lnTo>
                      <a:pt x="3428" y="261"/>
                    </a:lnTo>
                    <a:lnTo>
                      <a:pt x="3381" y="282"/>
                    </a:lnTo>
                    <a:lnTo>
                      <a:pt x="3336" y="305"/>
                    </a:lnTo>
                    <a:lnTo>
                      <a:pt x="3294" y="329"/>
                    </a:lnTo>
                    <a:lnTo>
                      <a:pt x="3253" y="354"/>
                    </a:lnTo>
                    <a:lnTo>
                      <a:pt x="3215" y="382"/>
                    </a:lnTo>
                    <a:lnTo>
                      <a:pt x="3178" y="409"/>
                    </a:lnTo>
                    <a:lnTo>
                      <a:pt x="2925" y="446"/>
                    </a:lnTo>
                    <a:lnTo>
                      <a:pt x="2855" y="431"/>
                    </a:lnTo>
                    <a:lnTo>
                      <a:pt x="2784" y="415"/>
                    </a:lnTo>
                    <a:lnTo>
                      <a:pt x="2712" y="404"/>
                    </a:lnTo>
                    <a:lnTo>
                      <a:pt x="2639" y="394"/>
                    </a:lnTo>
                    <a:lnTo>
                      <a:pt x="2565" y="385"/>
                    </a:lnTo>
                    <a:lnTo>
                      <a:pt x="2491" y="380"/>
                    </a:lnTo>
                    <a:lnTo>
                      <a:pt x="2416" y="376"/>
                    </a:lnTo>
                    <a:lnTo>
                      <a:pt x="2343" y="375"/>
                    </a:lnTo>
                    <a:lnTo>
                      <a:pt x="2266" y="376"/>
                    </a:lnTo>
                    <a:lnTo>
                      <a:pt x="2193" y="380"/>
                    </a:lnTo>
                    <a:lnTo>
                      <a:pt x="2118" y="384"/>
                    </a:lnTo>
                    <a:lnTo>
                      <a:pt x="2044" y="392"/>
                    </a:lnTo>
                    <a:lnTo>
                      <a:pt x="1971" y="402"/>
                    </a:lnTo>
                    <a:lnTo>
                      <a:pt x="1899" y="414"/>
                    </a:lnTo>
                    <a:lnTo>
                      <a:pt x="1829" y="427"/>
                    </a:lnTo>
                    <a:lnTo>
                      <a:pt x="1759" y="444"/>
                    </a:lnTo>
                    <a:lnTo>
                      <a:pt x="1690" y="461"/>
                    </a:lnTo>
                    <a:lnTo>
                      <a:pt x="1623" y="481"/>
                    </a:lnTo>
                    <a:lnTo>
                      <a:pt x="1558" y="503"/>
                    </a:lnTo>
                    <a:lnTo>
                      <a:pt x="1496" y="527"/>
                    </a:lnTo>
                    <a:lnTo>
                      <a:pt x="1434" y="552"/>
                    </a:lnTo>
                    <a:lnTo>
                      <a:pt x="1377" y="580"/>
                    </a:lnTo>
                    <a:lnTo>
                      <a:pt x="1320" y="609"/>
                    </a:lnTo>
                    <a:lnTo>
                      <a:pt x="1267" y="639"/>
                    </a:lnTo>
                    <a:lnTo>
                      <a:pt x="1215" y="671"/>
                    </a:lnTo>
                    <a:lnTo>
                      <a:pt x="1167" y="706"/>
                    </a:lnTo>
                    <a:lnTo>
                      <a:pt x="1121" y="742"/>
                    </a:lnTo>
                    <a:lnTo>
                      <a:pt x="1079" y="777"/>
                    </a:lnTo>
                    <a:lnTo>
                      <a:pt x="1042" y="815"/>
                    </a:lnTo>
                    <a:lnTo>
                      <a:pt x="1006" y="854"/>
                    </a:lnTo>
                    <a:lnTo>
                      <a:pt x="975" y="894"/>
                    </a:lnTo>
                    <a:lnTo>
                      <a:pt x="946" y="933"/>
                    </a:lnTo>
                    <a:lnTo>
                      <a:pt x="920" y="975"/>
                    </a:lnTo>
                    <a:lnTo>
                      <a:pt x="898" y="1018"/>
                    </a:lnTo>
                    <a:lnTo>
                      <a:pt x="879" y="1059"/>
                    </a:lnTo>
                    <a:lnTo>
                      <a:pt x="866" y="1103"/>
                    </a:lnTo>
                    <a:lnTo>
                      <a:pt x="855" y="1147"/>
                    </a:lnTo>
                    <a:lnTo>
                      <a:pt x="848" y="1190"/>
                    </a:lnTo>
                    <a:lnTo>
                      <a:pt x="844" y="1234"/>
                    </a:lnTo>
                    <a:lnTo>
                      <a:pt x="845" y="1278"/>
                    </a:lnTo>
                    <a:lnTo>
                      <a:pt x="850" y="1322"/>
                    </a:lnTo>
                    <a:lnTo>
                      <a:pt x="857" y="1366"/>
                    </a:lnTo>
                    <a:lnTo>
                      <a:pt x="870" y="1409"/>
                    </a:lnTo>
                    <a:lnTo>
                      <a:pt x="887" y="1366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68" name="Freeform 21"/>
              <p:cNvSpPr>
                <a:spLocks noChangeArrowheads="1"/>
              </p:cNvSpPr>
              <p:nvPr/>
            </p:nvSpPr>
            <p:spPr bwMode="auto">
              <a:xfrm>
                <a:off x="2283" y="1650"/>
                <a:ext cx="98" cy="10"/>
              </a:xfrm>
              <a:custGeom>
                <a:avLst/>
                <a:gdLst>
                  <a:gd name="T0" fmla="*/ 0 w 433"/>
                  <a:gd name="T1" fmla="*/ 0 h 46"/>
                  <a:gd name="T2" fmla="*/ 6 w 433"/>
                  <a:gd name="T3" fmla="*/ 1 h 46"/>
                  <a:gd name="T4" fmla="*/ 12 w 433"/>
                  <a:gd name="T5" fmla="*/ 3 h 46"/>
                  <a:gd name="T6" fmla="*/ 19 w 433"/>
                  <a:gd name="T7" fmla="*/ 4 h 46"/>
                  <a:gd name="T8" fmla="*/ 25 w 433"/>
                  <a:gd name="T9" fmla="*/ 5 h 46"/>
                  <a:gd name="T10" fmla="*/ 31 w 433"/>
                  <a:gd name="T11" fmla="*/ 6 h 46"/>
                  <a:gd name="T12" fmla="*/ 38 w 433"/>
                  <a:gd name="T13" fmla="*/ 7 h 46"/>
                  <a:gd name="T14" fmla="*/ 45 w 433"/>
                  <a:gd name="T15" fmla="*/ 8 h 46"/>
                  <a:gd name="T16" fmla="*/ 51 w 433"/>
                  <a:gd name="T17" fmla="*/ 8 h 46"/>
                  <a:gd name="T18" fmla="*/ 58 w 433"/>
                  <a:gd name="T19" fmla="*/ 9 h 46"/>
                  <a:gd name="T20" fmla="*/ 64 w 433"/>
                  <a:gd name="T21" fmla="*/ 9 h 46"/>
                  <a:gd name="T22" fmla="*/ 71 w 433"/>
                  <a:gd name="T23" fmla="*/ 10 h 46"/>
                  <a:gd name="T24" fmla="*/ 78 w 433"/>
                  <a:gd name="T25" fmla="*/ 10 h 46"/>
                  <a:gd name="T26" fmla="*/ 84 w 433"/>
                  <a:gd name="T27" fmla="*/ 10 h 46"/>
                  <a:gd name="T28" fmla="*/ 91 w 433"/>
                  <a:gd name="T29" fmla="*/ 10 h 46"/>
                  <a:gd name="T30" fmla="*/ 98 w 433"/>
                  <a:gd name="T31" fmla="*/ 10 h 46"/>
                  <a:gd name="T32" fmla="*/ 0 w 433"/>
                  <a:gd name="T33" fmla="*/ 0 h 4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33" h="46">
                    <a:moveTo>
                      <a:pt x="0" y="0"/>
                    </a:moveTo>
                    <a:lnTo>
                      <a:pt x="27" y="6"/>
                    </a:lnTo>
                    <a:lnTo>
                      <a:pt x="55" y="12"/>
                    </a:lnTo>
                    <a:lnTo>
                      <a:pt x="83" y="17"/>
                    </a:lnTo>
                    <a:lnTo>
                      <a:pt x="111" y="23"/>
                    </a:lnTo>
                    <a:lnTo>
                      <a:pt x="139" y="27"/>
                    </a:lnTo>
                    <a:lnTo>
                      <a:pt x="167" y="32"/>
                    </a:lnTo>
                    <a:lnTo>
                      <a:pt x="197" y="35"/>
                    </a:lnTo>
                    <a:lnTo>
                      <a:pt x="227" y="38"/>
                    </a:lnTo>
                    <a:lnTo>
                      <a:pt x="255" y="40"/>
                    </a:lnTo>
                    <a:lnTo>
                      <a:pt x="284" y="41"/>
                    </a:lnTo>
                    <a:lnTo>
                      <a:pt x="313" y="44"/>
                    </a:lnTo>
                    <a:lnTo>
                      <a:pt x="343" y="45"/>
                    </a:lnTo>
                    <a:lnTo>
                      <a:pt x="373" y="45"/>
                    </a:lnTo>
                    <a:lnTo>
                      <a:pt x="402" y="45"/>
                    </a:lnTo>
                    <a:lnTo>
                      <a:pt x="432" y="4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69" name="Freeform 22"/>
              <p:cNvSpPr>
                <a:spLocks noChangeArrowheads="1"/>
              </p:cNvSpPr>
              <p:nvPr/>
            </p:nvSpPr>
            <p:spPr bwMode="auto">
              <a:xfrm>
                <a:off x="2435" y="1850"/>
                <a:ext cx="43" cy="5"/>
              </a:xfrm>
              <a:custGeom>
                <a:avLst/>
                <a:gdLst>
                  <a:gd name="T0" fmla="*/ 0 w 189"/>
                  <a:gd name="T1" fmla="*/ 5 h 23"/>
                  <a:gd name="T2" fmla="*/ 3 w 189"/>
                  <a:gd name="T3" fmla="*/ 4 h 23"/>
                  <a:gd name="T4" fmla="*/ 6 w 189"/>
                  <a:gd name="T5" fmla="*/ 4 h 23"/>
                  <a:gd name="T6" fmla="*/ 9 w 189"/>
                  <a:gd name="T7" fmla="*/ 4 h 23"/>
                  <a:gd name="T8" fmla="*/ 12 w 189"/>
                  <a:gd name="T9" fmla="*/ 4 h 23"/>
                  <a:gd name="T10" fmla="*/ 15 w 189"/>
                  <a:gd name="T11" fmla="*/ 3 h 23"/>
                  <a:gd name="T12" fmla="*/ 17 w 189"/>
                  <a:gd name="T13" fmla="*/ 3 h 23"/>
                  <a:gd name="T14" fmla="*/ 20 w 189"/>
                  <a:gd name="T15" fmla="*/ 3 h 23"/>
                  <a:gd name="T16" fmla="*/ 23 w 189"/>
                  <a:gd name="T17" fmla="*/ 3 h 23"/>
                  <a:gd name="T18" fmla="*/ 26 w 189"/>
                  <a:gd name="T19" fmla="*/ 3 h 23"/>
                  <a:gd name="T20" fmla="*/ 29 w 189"/>
                  <a:gd name="T21" fmla="*/ 2 h 23"/>
                  <a:gd name="T22" fmla="*/ 32 w 189"/>
                  <a:gd name="T23" fmla="*/ 2 h 23"/>
                  <a:gd name="T24" fmla="*/ 35 w 189"/>
                  <a:gd name="T25" fmla="*/ 1 h 23"/>
                  <a:gd name="T26" fmla="*/ 38 w 189"/>
                  <a:gd name="T27" fmla="*/ 1 h 23"/>
                  <a:gd name="T28" fmla="*/ 40 w 189"/>
                  <a:gd name="T29" fmla="*/ 0 h 23"/>
                  <a:gd name="T30" fmla="*/ 43 w 189"/>
                  <a:gd name="T31" fmla="*/ 0 h 23"/>
                  <a:gd name="T32" fmla="*/ 0 w 189"/>
                  <a:gd name="T33" fmla="*/ 5 h 2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89" h="23">
                    <a:moveTo>
                      <a:pt x="0" y="22"/>
                    </a:moveTo>
                    <a:lnTo>
                      <a:pt x="13" y="20"/>
                    </a:lnTo>
                    <a:lnTo>
                      <a:pt x="27" y="19"/>
                    </a:lnTo>
                    <a:lnTo>
                      <a:pt x="39" y="19"/>
                    </a:lnTo>
                    <a:lnTo>
                      <a:pt x="52" y="18"/>
                    </a:lnTo>
                    <a:lnTo>
                      <a:pt x="65" y="16"/>
                    </a:lnTo>
                    <a:lnTo>
                      <a:pt x="76" y="15"/>
                    </a:lnTo>
                    <a:lnTo>
                      <a:pt x="89" y="14"/>
                    </a:lnTo>
                    <a:lnTo>
                      <a:pt x="102" y="13"/>
                    </a:lnTo>
                    <a:lnTo>
                      <a:pt x="115" y="12"/>
                    </a:lnTo>
                    <a:lnTo>
                      <a:pt x="127" y="10"/>
                    </a:lnTo>
                    <a:lnTo>
                      <a:pt x="139" y="8"/>
                    </a:lnTo>
                    <a:lnTo>
                      <a:pt x="153" y="6"/>
                    </a:lnTo>
                    <a:lnTo>
                      <a:pt x="165" y="4"/>
                    </a:lnTo>
                    <a:lnTo>
                      <a:pt x="177" y="2"/>
                    </a:lnTo>
                    <a:lnTo>
                      <a:pt x="188" y="0"/>
                    </a:lnTo>
                    <a:lnTo>
                      <a:pt x="0" y="22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70" name="Freeform 23"/>
              <p:cNvSpPr>
                <a:spLocks noChangeArrowheads="1"/>
              </p:cNvSpPr>
              <p:nvPr/>
            </p:nvSpPr>
            <p:spPr bwMode="auto">
              <a:xfrm>
                <a:off x="2958" y="1921"/>
                <a:ext cx="48" cy="41"/>
              </a:xfrm>
              <a:custGeom>
                <a:avLst/>
                <a:gdLst>
                  <a:gd name="T0" fmla="*/ 0 w 213"/>
                  <a:gd name="T1" fmla="*/ 0 h 179"/>
                  <a:gd name="T2" fmla="*/ 3 w 213"/>
                  <a:gd name="T3" fmla="*/ 3 h 179"/>
                  <a:gd name="T4" fmla="*/ 5 w 213"/>
                  <a:gd name="T5" fmla="*/ 6 h 179"/>
                  <a:gd name="T6" fmla="*/ 8 w 213"/>
                  <a:gd name="T7" fmla="*/ 9 h 179"/>
                  <a:gd name="T8" fmla="*/ 11 w 213"/>
                  <a:gd name="T9" fmla="*/ 11 h 179"/>
                  <a:gd name="T10" fmla="*/ 14 w 213"/>
                  <a:gd name="T11" fmla="*/ 14 h 179"/>
                  <a:gd name="T12" fmla="*/ 17 w 213"/>
                  <a:gd name="T13" fmla="*/ 17 h 179"/>
                  <a:gd name="T14" fmla="*/ 20 w 213"/>
                  <a:gd name="T15" fmla="*/ 20 h 179"/>
                  <a:gd name="T16" fmla="*/ 23 w 213"/>
                  <a:gd name="T17" fmla="*/ 23 h 179"/>
                  <a:gd name="T18" fmla="*/ 27 w 213"/>
                  <a:gd name="T19" fmla="*/ 25 h 179"/>
                  <a:gd name="T20" fmla="*/ 30 w 213"/>
                  <a:gd name="T21" fmla="*/ 28 h 179"/>
                  <a:gd name="T22" fmla="*/ 33 w 213"/>
                  <a:gd name="T23" fmla="*/ 30 h 179"/>
                  <a:gd name="T24" fmla="*/ 37 w 213"/>
                  <a:gd name="T25" fmla="*/ 33 h 179"/>
                  <a:gd name="T26" fmla="*/ 40 w 213"/>
                  <a:gd name="T27" fmla="*/ 35 h 179"/>
                  <a:gd name="T28" fmla="*/ 44 w 213"/>
                  <a:gd name="T29" fmla="*/ 38 h 179"/>
                  <a:gd name="T30" fmla="*/ 48 w 213"/>
                  <a:gd name="T31" fmla="*/ 41 h 179"/>
                  <a:gd name="T32" fmla="*/ 0 w 213"/>
                  <a:gd name="T33" fmla="*/ 0 h 17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13" h="179">
                    <a:moveTo>
                      <a:pt x="0" y="0"/>
                    </a:moveTo>
                    <a:lnTo>
                      <a:pt x="12" y="15"/>
                    </a:lnTo>
                    <a:lnTo>
                      <a:pt x="24" y="27"/>
                    </a:lnTo>
                    <a:lnTo>
                      <a:pt x="36" y="39"/>
                    </a:lnTo>
                    <a:lnTo>
                      <a:pt x="49" y="50"/>
                    </a:lnTo>
                    <a:lnTo>
                      <a:pt x="62" y="63"/>
                    </a:lnTo>
                    <a:lnTo>
                      <a:pt x="77" y="75"/>
                    </a:lnTo>
                    <a:lnTo>
                      <a:pt x="88" y="87"/>
                    </a:lnTo>
                    <a:lnTo>
                      <a:pt x="104" y="99"/>
                    </a:lnTo>
                    <a:lnTo>
                      <a:pt x="118" y="110"/>
                    </a:lnTo>
                    <a:lnTo>
                      <a:pt x="133" y="121"/>
                    </a:lnTo>
                    <a:lnTo>
                      <a:pt x="148" y="133"/>
                    </a:lnTo>
                    <a:lnTo>
                      <a:pt x="163" y="145"/>
                    </a:lnTo>
                    <a:lnTo>
                      <a:pt x="179" y="154"/>
                    </a:lnTo>
                    <a:lnTo>
                      <a:pt x="196" y="166"/>
                    </a:lnTo>
                    <a:lnTo>
                      <a:pt x="212" y="17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71" name="Freeform 24"/>
              <p:cNvSpPr>
                <a:spLocks noChangeArrowheads="1"/>
              </p:cNvSpPr>
              <p:nvPr/>
            </p:nvSpPr>
            <p:spPr bwMode="auto">
              <a:xfrm>
                <a:off x="3568" y="1850"/>
                <a:ext cx="24" cy="54"/>
              </a:xfrm>
              <a:custGeom>
                <a:avLst/>
                <a:gdLst>
                  <a:gd name="T0" fmla="*/ 0 w 105"/>
                  <a:gd name="T1" fmla="*/ 54 h 238"/>
                  <a:gd name="T2" fmla="*/ 2 w 105"/>
                  <a:gd name="T3" fmla="*/ 51 h 238"/>
                  <a:gd name="T4" fmla="*/ 5 w 105"/>
                  <a:gd name="T5" fmla="*/ 47 h 238"/>
                  <a:gd name="T6" fmla="*/ 7 w 105"/>
                  <a:gd name="T7" fmla="*/ 44 h 238"/>
                  <a:gd name="T8" fmla="*/ 9 w 105"/>
                  <a:gd name="T9" fmla="*/ 40 h 238"/>
                  <a:gd name="T10" fmla="*/ 11 w 105"/>
                  <a:gd name="T11" fmla="*/ 37 h 238"/>
                  <a:gd name="T12" fmla="*/ 13 w 105"/>
                  <a:gd name="T13" fmla="*/ 33 h 238"/>
                  <a:gd name="T14" fmla="*/ 14 w 105"/>
                  <a:gd name="T15" fmla="*/ 29 h 238"/>
                  <a:gd name="T16" fmla="*/ 16 w 105"/>
                  <a:gd name="T17" fmla="*/ 26 h 238"/>
                  <a:gd name="T18" fmla="*/ 17 w 105"/>
                  <a:gd name="T19" fmla="*/ 22 h 238"/>
                  <a:gd name="T20" fmla="*/ 19 w 105"/>
                  <a:gd name="T21" fmla="*/ 19 h 238"/>
                  <a:gd name="T22" fmla="*/ 20 w 105"/>
                  <a:gd name="T23" fmla="*/ 15 h 238"/>
                  <a:gd name="T24" fmla="*/ 21 w 105"/>
                  <a:gd name="T25" fmla="*/ 11 h 238"/>
                  <a:gd name="T26" fmla="*/ 22 w 105"/>
                  <a:gd name="T27" fmla="*/ 8 h 238"/>
                  <a:gd name="T28" fmla="*/ 23 w 105"/>
                  <a:gd name="T29" fmla="*/ 4 h 238"/>
                  <a:gd name="T30" fmla="*/ 24 w 105"/>
                  <a:gd name="T31" fmla="*/ 0 h 238"/>
                  <a:gd name="T32" fmla="*/ 0 w 105"/>
                  <a:gd name="T33" fmla="*/ 54 h 2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05" h="238">
                    <a:moveTo>
                      <a:pt x="0" y="237"/>
                    </a:moveTo>
                    <a:lnTo>
                      <a:pt x="10" y="223"/>
                    </a:lnTo>
                    <a:lnTo>
                      <a:pt x="20" y="208"/>
                    </a:lnTo>
                    <a:lnTo>
                      <a:pt x="29" y="192"/>
                    </a:lnTo>
                    <a:lnTo>
                      <a:pt x="38" y="177"/>
                    </a:lnTo>
                    <a:lnTo>
                      <a:pt x="47" y="161"/>
                    </a:lnTo>
                    <a:lnTo>
                      <a:pt x="56" y="146"/>
                    </a:lnTo>
                    <a:lnTo>
                      <a:pt x="62" y="130"/>
                    </a:lnTo>
                    <a:lnTo>
                      <a:pt x="70" y="114"/>
                    </a:lnTo>
                    <a:lnTo>
                      <a:pt x="76" y="98"/>
                    </a:lnTo>
                    <a:lnTo>
                      <a:pt x="82" y="82"/>
                    </a:lnTo>
                    <a:lnTo>
                      <a:pt x="88" y="67"/>
                    </a:lnTo>
                    <a:lnTo>
                      <a:pt x="92" y="49"/>
                    </a:lnTo>
                    <a:lnTo>
                      <a:pt x="97" y="34"/>
                    </a:lnTo>
                    <a:lnTo>
                      <a:pt x="101" y="18"/>
                    </a:lnTo>
                    <a:lnTo>
                      <a:pt x="104" y="0"/>
                    </a:lnTo>
                    <a:lnTo>
                      <a:pt x="0" y="237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72" name="Freeform 25"/>
              <p:cNvSpPr>
                <a:spLocks noChangeArrowheads="1"/>
              </p:cNvSpPr>
              <p:nvPr/>
            </p:nvSpPr>
            <p:spPr bwMode="auto">
              <a:xfrm>
                <a:off x="3831" y="1582"/>
                <a:ext cx="192" cy="162"/>
              </a:xfrm>
              <a:custGeom>
                <a:avLst/>
                <a:gdLst>
                  <a:gd name="T0" fmla="*/ 192 w 847"/>
                  <a:gd name="T1" fmla="*/ 162 h 716"/>
                  <a:gd name="T2" fmla="*/ 191 w 847"/>
                  <a:gd name="T3" fmla="*/ 153 h 716"/>
                  <a:gd name="T4" fmla="*/ 191 w 847"/>
                  <a:gd name="T5" fmla="*/ 144 h 716"/>
                  <a:gd name="T6" fmla="*/ 189 w 847"/>
                  <a:gd name="T7" fmla="*/ 135 h 716"/>
                  <a:gd name="T8" fmla="*/ 186 w 847"/>
                  <a:gd name="T9" fmla="*/ 127 h 716"/>
                  <a:gd name="T10" fmla="*/ 183 w 847"/>
                  <a:gd name="T11" fmla="*/ 118 h 716"/>
                  <a:gd name="T12" fmla="*/ 179 w 847"/>
                  <a:gd name="T13" fmla="*/ 110 h 716"/>
                  <a:gd name="T14" fmla="*/ 174 w 847"/>
                  <a:gd name="T15" fmla="*/ 102 h 716"/>
                  <a:gd name="T16" fmla="*/ 169 w 847"/>
                  <a:gd name="T17" fmla="*/ 93 h 716"/>
                  <a:gd name="T18" fmla="*/ 163 w 847"/>
                  <a:gd name="T19" fmla="*/ 86 h 716"/>
                  <a:gd name="T20" fmla="*/ 156 w 847"/>
                  <a:gd name="T21" fmla="*/ 78 h 716"/>
                  <a:gd name="T22" fmla="*/ 148 w 847"/>
                  <a:gd name="T23" fmla="*/ 70 h 716"/>
                  <a:gd name="T24" fmla="*/ 140 w 847"/>
                  <a:gd name="T25" fmla="*/ 63 h 716"/>
                  <a:gd name="T26" fmla="*/ 131 w 847"/>
                  <a:gd name="T27" fmla="*/ 56 h 716"/>
                  <a:gd name="T28" fmla="*/ 122 w 847"/>
                  <a:gd name="T29" fmla="*/ 49 h 716"/>
                  <a:gd name="T30" fmla="*/ 112 w 847"/>
                  <a:gd name="T31" fmla="*/ 42 h 716"/>
                  <a:gd name="T32" fmla="*/ 101 w 847"/>
                  <a:gd name="T33" fmla="*/ 36 h 716"/>
                  <a:gd name="T34" fmla="*/ 90 w 847"/>
                  <a:gd name="T35" fmla="*/ 31 h 716"/>
                  <a:gd name="T36" fmla="*/ 78 w 847"/>
                  <a:gd name="T37" fmla="*/ 25 h 716"/>
                  <a:gd name="T38" fmla="*/ 66 w 847"/>
                  <a:gd name="T39" fmla="*/ 20 h 716"/>
                  <a:gd name="T40" fmla="*/ 54 w 847"/>
                  <a:gd name="T41" fmla="*/ 15 h 716"/>
                  <a:gd name="T42" fmla="*/ 41 w 847"/>
                  <a:gd name="T43" fmla="*/ 11 h 716"/>
                  <a:gd name="T44" fmla="*/ 27 w 847"/>
                  <a:gd name="T45" fmla="*/ 7 h 716"/>
                  <a:gd name="T46" fmla="*/ 14 w 847"/>
                  <a:gd name="T47" fmla="*/ 3 h 716"/>
                  <a:gd name="T48" fmla="*/ 0 w 847"/>
                  <a:gd name="T49" fmla="*/ 0 h 716"/>
                  <a:gd name="T50" fmla="*/ 192 w 847"/>
                  <a:gd name="T51" fmla="*/ 162 h 71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847" h="716">
                    <a:moveTo>
                      <a:pt x="846" y="715"/>
                    </a:moveTo>
                    <a:lnTo>
                      <a:pt x="844" y="675"/>
                    </a:lnTo>
                    <a:lnTo>
                      <a:pt x="841" y="637"/>
                    </a:lnTo>
                    <a:lnTo>
                      <a:pt x="833" y="598"/>
                    </a:lnTo>
                    <a:lnTo>
                      <a:pt x="822" y="561"/>
                    </a:lnTo>
                    <a:lnTo>
                      <a:pt x="807" y="523"/>
                    </a:lnTo>
                    <a:lnTo>
                      <a:pt x="791" y="485"/>
                    </a:lnTo>
                    <a:lnTo>
                      <a:pt x="768" y="449"/>
                    </a:lnTo>
                    <a:lnTo>
                      <a:pt x="745" y="412"/>
                    </a:lnTo>
                    <a:lnTo>
                      <a:pt x="718" y="378"/>
                    </a:lnTo>
                    <a:lnTo>
                      <a:pt x="688" y="344"/>
                    </a:lnTo>
                    <a:lnTo>
                      <a:pt x="653" y="310"/>
                    </a:lnTo>
                    <a:lnTo>
                      <a:pt x="618" y="278"/>
                    </a:lnTo>
                    <a:lnTo>
                      <a:pt x="578" y="246"/>
                    </a:lnTo>
                    <a:lnTo>
                      <a:pt x="536" y="217"/>
                    </a:lnTo>
                    <a:lnTo>
                      <a:pt x="493" y="187"/>
                    </a:lnTo>
                    <a:lnTo>
                      <a:pt x="447" y="160"/>
                    </a:lnTo>
                    <a:lnTo>
                      <a:pt x="397" y="135"/>
                    </a:lnTo>
                    <a:lnTo>
                      <a:pt x="346" y="112"/>
                    </a:lnTo>
                    <a:lnTo>
                      <a:pt x="292" y="88"/>
                    </a:lnTo>
                    <a:lnTo>
                      <a:pt x="237" y="67"/>
                    </a:lnTo>
                    <a:lnTo>
                      <a:pt x="181" y="48"/>
                    </a:lnTo>
                    <a:lnTo>
                      <a:pt x="121" y="30"/>
                    </a:lnTo>
                    <a:lnTo>
                      <a:pt x="62" y="13"/>
                    </a:lnTo>
                    <a:lnTo>
                      <a:pt x="0" y="0"/>
                    </a:lnTo>
                    <a:lnTo>
                      <a:pt x="846" y="715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73" name="Freeform 26"/>
              <p:cNvSpPr>
                <a:spLocks noChangeArrowheads="1"/>
              </p:cNvSpPr>
              <p:nvPr/>
            </p:nvSpPr>
            <p:spPr bwMode="auto">
              <a:xfrm>
                <a:off x="4138" y="1442"/>
                <a:ext cx="90" cy="54"/>
              </a:xfrm>
              <a:custGeom>
                <a:avLst/>
                <a:gdLst>
                  <a:gd name="T0" fmla="*/ 0 w 396"/>
                  <a:gd name="T1" fmla="*/ 54 h 239"/>
                  <a:gd name="T2" fmla="*/ 8 w 396"/>
                  <a:gd name="T3" fmla="*/ 51 h 239"/>
                  <a:gd name="T4" fmla="*/ 15 w 396"/>
                  <a:gd name="T5" fmla="*/ 48 h 239"/>
                  <a:gd name="T6" fmla="*/ 22 w 396"/>
                  <a:gd name="T7" fmla="*/ 45 h 239"/>
                  <a:gd name="T8" fmla="*/ 28 w 396"/>
                  <a:gd name="T9" fmla="*/ 42 h 239"/>
                  <a:gd name="T10" fmla="*/ 35 w 396"/>
                  <a:gd name="T11" fmla="*/ 39 h 239"/>
                  <a:gd name="T12" fmla="*/ 41 w 396"/>
                  <a:gd name="T13" fmla="*/ 35 h 239"/>
                  <a:gd name="T14" fmla="*/ 48 w 396"/>
                  <a:gd name="T15" fmla="*/ 32 h 239"/>
                  <a:gd name="T16" fmla="*/ 53 w 396"/>
                  <a:gd name="T17" fmla="*/ 28 h 239"/>
                  <a:gd name="T18" fmla="*/ 60 w 396"/>
                  <a:gd name="T19" fmla="*/ 25 h 239"/>
                  <a:gd name="T20" fmla="*/ 65 w 396"/>
                  <a:gd name="T21" fmla="*/ 21 h 239"/>
                  <a:gd name="T22" fmla="*/ 70 w 396"/>
                  <a:gd name="T23" fmla="*/ 17 h 239"/>
                  <a:gd name="T24" fmla="*/ 75 w 396"/>
                  <a:gd name="T25" fmla="*/ 13 h 239"/>
                  <a:gd name="T26" fmla="*/ 80 w 396"/>
                  <a:gd name="T27" fmla="*/ 9 h 239"/>
                  <a:gd name="T28" fmla="*/ 85 w 396"/>
                  <a:gd name="T29" fmla="*/ 4 h 239"/>
                  <a:gd name="T30" fmla="*/ 90 w 396"/>
                  <a:gd name="T31" fmla="*/ 0 h 239"/>
                  <a:gd name="T32" fmla="*/ 0 w 396"/>
                  <a:gd name="T33" fmla="*/ 54 h 23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96" h="239">
                    <a:moveTo>
                      <a:pt x="0" y="238"/>
                    </a:moveTo>
                    <a:lnTo>
                      <a:pt x="33" y="226"/>
                    </a:lnTo>
                    <a:lnTo>
                      <a:pt x="64" y="213"/>
                    </a:lnTo>
                    <a:lnTo>
                      <a:pt x="95" y="199"/>
                    </a:lnTo>
                    <a:lnTo>
                      <a:pt x="124" y="187"/>
                    </a:lnTo>
                    <a:lnTo>
                      <a:pt x="153" y="171"/>
                    </a:lnTo>
                    <a:lnTo>
                      <a:pt x="181" y="157"/>
                    </a:lnTo>
                    <a:lnTo>
                      <a:pt x="209" y="142"/>
                    </a:lnTo>
                    <a:lnTo>
                      <a:pt x="235" y="126"/>
                    </a:lnTo>
                    <a:lnTo>
                      <a:pt x="262" y="109"/>
                    </a:lnTo>
                    <a:lnTo>
                      <a:pt x="285" y="92"/>
                    </a:lnTo>
                    <a:lnTo>
                      <a:pt x="310" y="75"/>
                    </a:lnTo>
                    <a:lnTo>
                      <a:pt x="332" y="56"/>
                    </a:lnTo>
                    <a:lnTo>
                      <a:pt x="354" y="38"/>
                    </a:lnTo>
                    <a:lnTo>
                      <a:pt x="375" y="19"/>
                    </a:lnTo>
                    <a:lnTo>
                      <a:pt x="395" y="0"/>
                    </a:lnTo>
                    <a:lnTo>
                      <a:pt x="0" y="238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74" name="Freeform 27"/>
              <p:cNvSpPr>
                <a:spLocks noChangeArrowheads="1"/>
              </p:cNvSpPr>
              <p:nvPr/>
            </p:nvSpPr>
            <p:spPr bwMode="auto">
              <a:xfrm>
                <a:off x="4065" y="1203"/>
                <a:ext cx="7" cy="37"/>
              </a:xfrm>
              <a:custGeom>
                <a:avLst/>
                <a:gdLst>
                  <a:gd name="T0" fmla="*/ 7 w 31"/>
                  <a:gd name="T1" fmla="*/ 37 h 161"/>
                  <a:gd name="T2" fmla="*/ 7 w 31"/>
                  <a:gd name="T3" fmla="*/ 34 h 161"/>
                  <a:gd name="T4" fmla="*/ 7 w 31"/>
                  <a:gd name="T5" fmla="*/ 32 h 161"/>
                  <a:gd name="T6" fmla="*/ 7 w 31"/>
                  <a:gd name="T7" fmla="*/ 30 h 161"/>
                  <a:gd name="T8" fmla="*/ 7 w 31"/>
                  <a:gd name="T9" fmla="*/ 27 h 161"/>
                  <a:gd name="T10" fmla="*/ 7 w 31"/>
                  <a:gd name="T11" fmla="*/ 25 h 161"/>
                  <a:gd name="T12" fmla="*/ 6 w 31"/>
                  <a:gd name="T13" fmla="*/ 22 h 161"/>
                  <a:gd name="T14" fmla="*/ 6 w 31"/>
                  <a:gd name="T15" fmla="*/ 20 h 161"/>
                  <a:gd name="T16" fmla="*/ 5 w 31"/>
                  <a:gd name="T17" fmla="*/ 17 h 161"/>
                  <a:gd name="T18" fmla="*/ 5 w 31"/>
                  <a:gd name="T19" fmla="*/ 15 h 161"/>
                  <a:gd name="T20" fmla="*/ 4 w 31"/>
                  <a:gd name="T21" fmla="*/ 12 h 161"/>
                  <a:gd name="T22" fmla="*/ 4 w 31"/>
                  <a:gd name="T23" fmla="*/ 9 h 161"/>
                  <a:gd name="T24" fmla="*/ 3 w 31"/>
                  <a:gd name="T25" fmla="*/ 7 h 161"/>
                  <a:gd name="T26" fmla="*/ 2 w 31"/>
                  <a:gd name="T27" fmla="*/ 5 h 161"/>
                  <a:gd name="T28" fmla="*/ 1 w 31"/>
                  <a:gd name="T29" fmla="*/ 2 h 161"/>
                  <a:gd name="T30" fmla="*/ 0 w 31"/>
                  <a:gd name="T31" fmla="*/ 0 h 161"/>
                  <a:gd name="T32" fmla="*/ 7 w 31"/>
                  <a:gd name="T33" fmla="*/ 37 h 16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1" h="161">
                    <a:moveTo>
                      <a:pt x="30" y="160"/>
                    </a:moveTo>
                    <a:lnTo>
                      <a:pt x="30" y="149"/>
                    </a:lnTo>
                    <a:lnTo>
                      <a:pt x="30" y="139"/>
                    </a:lnTo>
                    <a:lnTo>
                      <a:pt x="30" y="129"/>
                    </a:lnTo>
                    <a:lnTo>
                      <a:pt x="30" y="117"/>
                    </a:lnTo>
                    <a:lnTo>
                      <a:pt x="29" y="107"/>
                    </a:lnTo>
                    <a:lnTo>
                      <a:pt x="27" y="96"/>
                    </a:lnTo>
                    <a:lnTo>
                      <a:pt x="26" y="85"/>
                    </a:lnTo>
                    <a:lnTo>
                      <a:pt x="24" y="73"/>
                    </a:lnTo>
                    <a:lnTo>
                      <a:pt x="21" y="64"/>
                    </a:lnTo>
                    <a:lnTo>
                      <a:pt x="17" y="53"/>
                    </a:lnTo>
                    <a:lnTo>
                      <a:pt x="17" y="41"/>
                    </a:lnTo>
                    <a:lnTo>
                      <a:pt x="12" y="32"/>
                    </a:lnTo>
                    <a:lnTo>
                      <a:pt x="8" y="21"/>
                    </a:lnTo>
                    <a:lnTo>
                      <a:pt x="5" y="10"/>
                    </a:lnTo>
                    <a:lnTo>
                      <a:pt x="0" y="0"/>
                    </a:lnTo>
                    <a:lnTo>
                      <a:pt x="30" y="160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75" name="Freeform 28"/>
              <p:cNvSpPr>
                <a:spLocks noChangeArrowheads="1"/>
              </p:cNvSpPr>
              <p:nvPr/>
            </p:nvSpPr>
            <p:spPr bwMode="auto">
              <a:xfrm>
                <a:off x="3620" y="1129"/>
                <a:ext cx="49" cy="35"/>
              </a:xfrm>
              <a:custGeom>
                <a:avLst/>
                <a:gdLst>
                  <a:gd name="T0" fmla="*/ 49 w 218"/>
                  <a:gd name="T1" fmla="*/ 0 h 153"/>
                  <a:gd name="T2" fmla="*/ 45 w 218"/>
                  <a:gd name="T3" fmla="*/ 2 h 153"/>
                  <a:gd name="T4" fmla="*/ 42 w 218"/>
                  <a:gd name="T5" fmla="*/ 4 h 153"/>
                  <a:gd name="T6" fmla="*/ 38 w 218"/>
                  <a:gd name="T7" fmla="*/ 6 h 153"/>
                  <a:gd name="T8" fmla="*/ 34 w 218"/>
                  <a:gd name="T9" fmla="*/ 8 h 153"/>
                  <a:gd name="T10" fmla="*/ 31 w 218"/>
                  <a:gd name="T11" fmla="*/ 10 h 153"/>
                  <a:gd name="T12" fmla="*/ 27 w 218"/>
                  <a:gd name="T13" fmla="*/ 13 h 153"/>
                  <a:gd name="T14" fmla="*/ 24 w 218"/>
                  <a:gd name="T15" fmla="*/ 15 h 153"/>
                  <a:gd name="T16" fmla="*/ 20 w 218"/>
                  <a:gd name="T17" fmla="*/ 17 h 153"/>
                  <a:gd name="T18" fmla="*/ 17 w 218"/>
                  <a:gd name="T19" fmla="*/ 20 h 153"/>
                  <a:gd name="T20" fmla="*/ 14 w 218"/>
                  <a:gd name="T21" fmla="*/ 22 h 153"/>
                  <a:gd name="T22" fmla="*/ 11 w 218"/>
                  <a:gd name="T23" fmla="*/ 24 h 153"/>
                  <a:gd name="T24" fmla="*/ 8 w 218"/>
                  <a:gd name="T25" fmla="*/ 27 h 153"/>
                  <a:gd name="T26" fmla="*/ 5 w 218"/>
                  <a:gd name="T27" fmla="*/ 30 h 153"/>
                  <a:gd name="T28" fmla="*/ 3 w 218"/>
                  <a:gd name="T29" fmla="*/ 32 h 153"/>
                  <a:gd name="T30" fmla="*/ 0 w 218"/>
                  <a:gd name="T31" fmla="*/ 35 h 153"/>
                  <a:gd name="T32" fmla="*/ 49 w 218"/>
                  <a:gd name="T33" fmla="*/ 0 h 15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18" h="153">
                    <a:moveTo>
                      <a:pt x="217" y="0"/>
                    </a:moveTo>
                    <a:lnTo>
                      <a:pt x="201" y="9"/>
                    </a:lnTo>
                    <a:lnTo>
                      <a:pt x="185" y="17"/>
                    </a:lnTo>
                    <a:lnTo>
                      <a:pt x="167" y="27"/>
                    </a:lnTo>
                    <a:lnTo>
                      <a:pt x="152" y="36"/>
                    </a:lnTo>
                    <a:lnTo>
                      <a:pt x="137" y="45"/>
                    </a:lnTo>
                    <a:lnTo>
                      <a:pt x="121" y="56"/>
                    </a:lnTo>
                    <a:lnTo>
                      <a:pt x="106" y="66"/>
                    </a:lnTo>
                    <a:lnTo>
                      <a:pt x="91" y="76"/>
                    </a:lnTo>
                    <a:lnTo>
                      <a:pt x="77" y="86"/>
                    </a:lnTo>
                    <a:lnTo>
                      <a:pt x="63" y="97"/>
                    </a:lnTo>
                    <a:lnTo>
                      <a:pt x="49" y="107"/>
                    </a:lnTo>
                    <a:lnTo>
                      <a:pt x="37" y="118"/>
                    </a:lnTo>
                    <a:lnTo>
                      <a:pt x="24" y="130"/>
                    </a:lnTo>
                    <a:lnTo>
                      <a:pt x="12" y="140"/>
                    </a:lnTo>
                    <a:lnTo>
                      <a:pt x="0" y="152"/>
                    </a:lnTo>
                    <a:lnTo>
                      <a:pt x="217" y="0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76" name="Freeform 29"/>
              <p:cNvSpPr>
                <a:spLocks noChangeArrowheads="1"/>
              </p:cNvSpPr>
              <p:nvPr/>
            </p:nvSpPr>
            <p:spPr bwMode="auto">
              <a:xfrm>
                <a:off x="3261" y="1150"/>
                <a:ext cx="29" cy="36"/>
              </a:xfrm>
              <a:custGeom>
                <a:avLst/>
                <a:gdLst>
                  <a:gd name="T0" fmla="*/ 29 w 129"/>
                  <a:gd name="T1" fmla="*/ 0 h 159"/>
                  <a:gd name="T2" fmla="*/ 26 w 129"/>
                  <a:gd name="T3" fmla="*/ 2 h 159"/>
                  <a:gd name="T4" fmla="*/ 24 w 129"/>
                  <a:gd name="T5" fmla="*/ 5 h 159"/>
                  <a:gd name="T6" fmla="*/ 21 w 129"/>
                  <a:gd name="T7" fmla="*/ 7 h 159"/>
                  <a:gd name="T8" fmla="*/ 19 w 129"/>
                  <a:gd name="T9" fmla="*/ 9 h 159"/>
                  <a:gd name="T10" fmla="*/ 17 w 129"/>
                  <a:gd name="T11" fmla="*/ 11 h 159"/>
                  <a:gd name="T12" fmla="*/ 15 w 129"/>
                  <a:gd name="T13" fmla="*/ 14 h 159"/>
                  <a:gd name="T14" fmla="*/ 13 w 129"/>
                  <a:gd name="T15" fmla="*/ 16 h 159"/>
                  <a:gd name="T16" fmla="*/ 11 w 129"/>
                  <a:gd name="T17" fmla="*/ 19 h 159"/>
                  <a:gd name="T18" fmla="*/ 9 w 129"/>
                  <a:gd name="T19" fmla="*/ 21 h 159"/>
                  <a:gd name="T20" fmla="*/ 8 w 129"/>
                  <a:gd name="T21" fmla="*/ 23 h 159"/>
                  <a:gd name="T22" fmla="*/ 6 w 129"/>
                  <a:gd name="T23" fmla="*/ 26 h 159"/>
                  <a:gd name="T24" fmla="*/ 4 w 129"/>
                  <a:gd name="T25" fmla="*/ 28 h 159"/>
                  <a:gd name="T26" fmla="*/ 3 w 129"/>
                  <a:gd name="T27" fmla="*/ 31 h 159"/>
                  <a:gd name="T28" fmla="*/ 1 w 129"/>
                  <a:gd name="T29" fmla="*/ 33 h 159"/>
                  <a:gd name="T30" fmla="*/ 0 w 129"/>
                  <a:gd name="T31" fmla="*/ 36 h 159"/>
                  <a:gd name="T32" fmla="*/ 29 w 129"/>
                  <a:gd name="T33" fmla="*/ 0 h 15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29" h="159">
                    <a:moveTo>
                      <a:pt x="128" y="0"/>
                    </a:moveTo>
                    <a:lnTo>
                      <a:pt x="117" y="11"/>
                    </a:lnTo>
                    <a:lnTo>
                      <a:pt x="107" y="20"/>
                    </a:lnTo>
                    <a:lnTo>
                      <a:pt x="95" y="31"/>
                    </a:lnTo>
                    <a:lnTo>
                      <a:pt x="86" y="40"/>
                    </a:lnTo>
                    <a:lnTo>
                      <a:pt x="76" y="50"/>
                    </a:lnTo>
                    <a:lnTo>
                      <a:pt x="66" y="62"/>
                    </a:lnTo>
                    <a:lnTo>
                      <a:pt x="57" y="71"/>
                    </a:lnTo>
                    <a:lnTo>
                      <a:pt x="49" y="82"/>
                    </a:lnTo>
                    <a:lnTo>
                      <a:pt x="41" y="93"/>
                    </a:lnTo>
                    <a:lnTo>
                      <a:pt x="34" y="103"/>
                    </a:lnTo>
                    <a:lnTo>
                      <a:pt x="26" y="114"/>
                    </a:lnTo>
                    <a:lnTo>
                      <a:pt x="19" y="125"/>
                    </a:lnTo>
                    <a:lnTo>
                      <a:pt x="12" y="137"/>
                    </a:lnTo>
                    <a:lnTo>
                      <a:pt x="5" y="147"/>
                    </a:lnTo>
                    <a:lnTo>
                      <a:pt x="0" y="158"/>
                    </a:lnTo>
                    <a:lnTo>
                      <a:pt x="128" y="0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77" name="Freeform 30"/>
              <p:cNvSpPr>
                <a:spLocks noChangeArrowheads="1"/>
              </p:cNvSpPr>
              <p:nvPr/>
            </p:nvSpPr>
            <p:spPr bwMode="auto">
              <a:xfrm>
                <a:off x="2814" y="1195"/>
                <a:ext cx="63" cy="21"/>
              </a:xfrm>
              <a:custGeom>
                <a:avLst/>
                <a:gdLst>
                  <a:gd name="T0" fmla="*/ 63 w 280"/>
                  <a:gd name="T1" fmla="*/ 21 h 94"/>
                  <a:gd name="T2" fmla="*/ 58 w 280"/>
                  <a:gd name="T3" fmla="*/ 19 h 94"/>
                  <a:gd name="T4" fmla="*/ 54 w 280"/>
                  <a:gd name="T5" fmla="*/ 18 h 94"/>
                  <a:gd name="T6" fmla="*/ 50 w 280"/>
                  <a:gd name="T7" fmla="*/ 16 h 94"/>
                  <a:gd name="T8" fmla="*/ 47 w 280"/>
                  <a:gd name="T9" fmla="*/ 15 h 94"/>
                  <a:gd name="T10" fmla="*/ 42 w 280"/>
                  <a:gd name="T11" fmla="*/ 13 h 94"/>
                  <a:gd name="T12" fmla="*/ 38 w 280"/>
                  <a:gd name="T13" fmla="*/ 11 h 94"/>
                  <a:gd name="T14" fmla="*/ 34 w 280"/>
                  <a:gd name="T15" fmla="*/ 10 h 94"/>
                  <a:gd name="T16" fmla="*/ 30 w 280"/>
                  <a:gd name="T17" fmla="*/ 9 h 94"/>
                  <a:gd name="T18" fmla="*/ 26 w 280"/>
                  <a:gd name="T19" fmla="*/ 7 h 94"/>
                  <a:gd name="T20" fmla="*/ 21 w 280"/>
                  <a:gd name="T21" fmla="*/ 6 h 94"/>
                  <a:gd name="T22" fmla="*/ 17 w 280"/>
                  <a:gd name="T23" fmla="*/ 5 h 94"/>
                  <a:gd name="T24" fmla="*/ 13 w 280"/>
                  <a:gd name="T25" fmla="*/ 4 h 94"/>
                  <a:gd name="T26" fmla="*/ 9 w 280"/>
                  <a:gd name="T27" fmla="*/ 2 h 94"/>
                  <a:gd name="T28" fmla="*/ 4 w 280"/>
                  <a:gd name="T29" fmla="*/ 1 h 94"/>
                  <a:gd name="T30" fmla="*/ 0 w 280"/>
                  <a:gd name="T31" fmla="*/ 0 h 94"/>
                  <a:gd name="T32" fmla="*/ 63 w 280"/>
                  <a:gd name="T33" fmla="*/ 21 h 9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80" h="94">
                    <a:moveTo>
                      <a:pt x="279" y="93"/>
                    </a:moveTo>
                    <a:lnTo>
                      <a:pt x="259" y="86"/>
                    </a:lnTo>
                    <a:lnTo>
                      <a:pt x="242" y="79"/>
                    </a:lnTo>
                    <a:lnTo>
                      <a:pt x="223" y="72"/>
                    </a:lnTo>
                    <a:lnTo>
                      <a:pt x="207" y="65"/>
                    </a:lnTo>
                    <a:lnTo>
                      <a:pt x="188" y="58"/>
                    </a:lnTo>
                    <a:lnTo>
                      <a:pt x="170" y="50"/>
                    </a:lnTo>
                    <a:lnTo>
                      <a:pt x="152" y="45"/>
                    </a:lnTo>
                    <a:lnTo>
                      <a:pt x="133" y="39"/>
                    </a:lnTo>
                    <a:lnTo>
                      <a:pt x="115" y="33"/>
                    </a:lnTo>
                    <a:lnTo>
                      <a:pt x="95" y="27"/>
                    </a:lnTo>
                    <a:lnTo>
                      <a:pt x="77" y="22"/>
                    </a:lnTo>
                    <a:lnTo>
                      <a:pt x="57" y="17"/>
                    </a:lnTo>
                    <a:lnTo>
                      <a:pt x="38" y="10"/>
                    </a:lnTo>
                    <a:lnTo>
                      <a:pt x="19" y="6"/>
                    </a:lnTo>
                    <a:lnTo>
                      <a:pt x="0" y="0"/>
                    </a:lnTo>
                    <a:lnTo>
                      <a:pt x="279" y="93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78" name="Freeform 31"/>
              <p:cNvSpPr>
                <a:spLocks noChangeArrowheads="1"/>
              </p:cNvSpPr>
              <p:nvPr/>
            </p:nvSpPr>
            <p:spPr bwMode="auto">
              <a:xfrm>
                <a:off x="2348" y="1413"/>
                <a:ext cx="20" cy="40"/>
              </a:xfrm>
              <a:custGeom>
                <a:avLst/>
                <a:gdLst>
                  <a:gd name="T0" fmla="*/ 0 w 88"/>
                  <a:gd name="T1" fmla="*/ 0 h 175"/>
                  <a:gd name="T2" fmla="*/ 1 w 88"/>
                  <a:gd name="T3" fmla="*/ 3 h 175"/>
                  <a:gd name="T4" fmla="*/ 2 w 88"/>
                  <a:gd name="T5" fmla="*/ 5 h 175"/>
                  <a:gd name="T6" fmla="*/ 3 w 88"/>
                  <a:gd name="T7" fmla="*/ 8 h 175"/>
                  <a:gd name="T8" fmla="*/ 4 w 88"/>
                  <a:gd name="T9" fmla="*/ 11 h 175"/>
                  <a:gd name="T10" fmla="*/ 5 w 88"/>
                  <a:gd name="T11" fmla="*/ 13 h 175"/>
                  <a:gd name="T12" fmla="*/ 6 w 88"/>
                  <a:gd name="T13" fmla="*/ 16 h 175"/>
                  <a:gd name="T14" fmla="*/ 8 w 88"/>
                  <a:gd name="T15" fmla="*/ 19 h 175"/>
                  <a:gd name="T16" fmla="*/ 9 w 88"/>
                  <a:gd name="T17" fmla="*/ 21 h 175"/>
                  <a:gd name="T18" fmla="*/ 10 w 88"/>
                  <a:gd name="T19" fmla="*/ 24 h 175"/>
                  <a:gd name="T20" fmla="*/ 11 w 88"/>
                  <a:gd name="T21" fmla="*/ 27 h 175"/>
                  <a:gd name="T22" fmla="*/ 13 w 88"/>
                  <a:gd name="T23" fmla="*/ 29 h 175"/>
                  <a:gd name="T24" fmla="*/ 15 w 88"/>
                  <a:gd name="T25" fmla="*/ 32 h 175"/>
                  <a:gd name="T26" fmla="*/ 16 w 88"/>
                  <a:gd name="T27" fmla="*/ 35 h 175"/>
                  <a:gd name="T28" fmla="*/ 18 w 88"/>
                  <a:gd name="T29" fmla="*/ 37 h 175"/>
                  <a:gd name="T30" fmla="*/ 20 w 88"/>
                  <a:gd name="T31" fmla="*/ 40 h 175"/>
                  <a:gd name="T32" fmla="*/ 0 w 88"/>
                  <a:gd name="T33" fmla="*/ 0 h 1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88" h="175">
                    <a:moveTo>
                      <a:pt x="0" y="0"/>
                    </a:moveTo>
                    <a:lnTo>
                      <a:pt x="3" y="11"/>
                    </a:lnTo>
                    <a:lnTo>
                      <a:pt x="8" y="24"/>
                    </a:lnTo>
                    <a:lnTo>
                      <a:pt x="12" y="36"/>
                    </a:lnTo>
                    <a:lnTo>
                      <a:pt x="16" y="47"/>
                    </a:lnTo>
                    <a:lnTo>
                      <a:pt x="22" y="59"/>
                    </a:lnTo>
                    <a:lnTo>
                      <a:pt x="26" y="70"/>
                    </a:lnTo>
                    <a:lnTo>
                      <a:pt x="33" y="83"/>
                    </a:lnTo>
                    <a:lnTo>
                      <a:pt x="38" y="94"/>
                    </a:lnTo>
                    <a:lnTo>
                      <a:pt x="44" y="106"/>
                    </a:lnTo>
                    <a:lnTo>
                      <a:pt x="50" y="117"/>
                    </a:lnTo>
                    <a:lnTo>
                      <a:pt x="57" y="129"/>
                    </a:lnTo>
                    <a:lnTo>
                      <a:pt x="64" y="140"/>
                    </a:lnTo>
                    <a:lnTo>
                      <a:pt x="71" y="151"/>
                    </a:lnTo>
                    <a:lnTo>
                      <a:pt x="78" y="164"/>
                    </a:lnTo>
                    <a:lnTo>
                      <a:pt x="87" y="17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BE0E3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933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ko-KR" altLang="en-US" sz="1000"/>
              </a:p>
            </p:txBody>
          </p:sp>
          <p:sp>
            <p:nvSpPr>
              <p:cNvPr id="179" name="AutoShape 32"/>
              <p:cNvSpPr>
                <a:spLocks noChangeArrowheads="1"/>
              </p:cNvSpPr>
              <p:nvPr/>
            </p:nvSpPr>
            <p:spPr bwMode="auto">
              <a:xfrm>
                <a:off x="2913" y="1185"/>
                <a:ext cx="716" cy="221"/>
              </a:xfrm>
              <a:prstGeom prst="roundRect">
                <a:avLst>
                  <a:gd name="adj" fmla="val 454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ko-KR" altLang="en-US" sz="1000">
                  <a:ea typeface="굴림" charset="-127"/>
                </a:endParaRPr>
              </a:p>
            </p:txBody>
          </p:sp>
        </p:grpSp>
        <p:sp>
          <p:nvSpPr>
            <p:cNvPr id="144" name="Oval 33"/>
            <p:cNvSpPr>
              <a:spLocks noChangeArrowheads="1"/>
            </p:cNvSpPr>
            <p:nvPr/>
          </p:nvSpPr>
          <p:spPr bwMode="auto">
            <a:xfrm>
              <a:off x="1947863" y="3273425"/>
              <a:ext cx="534987" cy="511175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ko-KR" altLang="en-US" sz="1000">
                <a:ea typeface="굴림" charset="-127"/>
              </a:endParaRPr>
            </a:p>
          </p:txBody>
        </p:sp>
        <p:sp>
          <p:nvSpPr>
            <p:cNvPr id="145" name="Oval 34"/>
            <p:cNvSpPr>
              <a:spLocks noChangeArrowheads="1"/>
            </p:cNvSpPr>
            <p:nvPr/>
          </p:nvSpPr>
          <p:spPr bwMode="auto">
            <a:xfrm>
              <a:off x="1947863" y="4713288"/>
              <a:ext cx="534987" cy="511175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ko-KR" altLang="en-US" sz="1000">
                <a:ea typeface="굴림" charset="-127"/>
              </a:endParaRPr>
            </a:p>
          </p:txBody>
        </p:sp>
        <p:sp>
          <p:nvSpPr>
            <p:cNvPr id="146" name="Oval 35"/>
            <p:cNvSpPr>
              <a:spLocks noChangeArrowheads="1"/>
            </p:cNvSpPr>
            <p:nvPr/>
          </p:nvSpPr>
          <p:spPr bwMode="auto">
            <a:xfrm>
              <a:off x="4468813" y="4678363"/>
              <a:ext cx="534987" cy="511175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ko-KR" altLang="en-US" sz="1000">
                <a:ea typeface="굴림" charset="-127"/>
              </a:endParaRPr>
            </a:p>
          </p:txBody>
        </p:sp>
        <p:sp>
          <p:nvSpPr>
            <p:cNvPr id="147" name="Oval 36"/>
            <p:cNvSpPr>
              <a:spLocks noChangeArrowheads="1"/>
            </p:cNvSpPr>
            <p:nvPr/>
          </p:nvSpPr>
          <p:spPr bwMode="auto">
            <a:xfrm>
              <a:off x="2705099" y="5709837"/>
              <a:ext cx="534987" cy="534195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ko-KR" sz="1200" b="1">
                  <a:solidFill>
                    <a:srgbClr val="000000"/>
                  </a:solidFill>
                  <a:ea typeface="굴림" charset="-127"/>
                </a:rPr>
                <a:t>I</a:t>
              </a:r>
            </a:p>
          </p:txBody>
        </p:sp>
        <p:sp>
          <p:nvSpPr>
            <p:cNvPr id="148" name="Freeform 37"/>
            <p:cNvSpPr>
              <a:spLocks noChangeArrowheads="1"/>
            </p:cNvSpPr>
            <p:nvPr/>
          </p:nvSpPr>
          <p:spPr bwMode="auto">
            <a:xfrm>
              <a:off x="2360613" y="5218113"/>
              <a:ext cx="411162" cy="547687"/>
            </a:xfrm>
            <a:custGeom>
              <a:avLst/>
              <a:gdLst>
                <a:gd name="T0" fmla="*/ 0 w 1142"/>
                <a:gd name="T1" fmla="*/ 0 h 1521"/>
                <a:gd name="T2" fmla="*/ 154816 w 1142"/>
                <a:gd name="T3" fmla="*/ 278345 h 1521"/>
                <a:gd name="T4" fmla="*/ 369038 w 1142"/>
                <a:gd name="T5" fmla="*/ 537965 h 1521"/>
                <a:gd name="T6" fmla="*/ 410802 w 1142"/>
                <a:gd name="T7" fmla="*/ 547327 h 15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2" h="1521">
                  <a:moveTo>
                    <a:pt x="0" y="0"/>
                  </a:moveTo>
                  <a:cubicBezTo>
                    <a:pt x="69" y="344"/>
                    <a:pt x="277" y="532"/>
                    <a:pt x="430" y="773"/>
                  </a:cubicBezTo>
                  <a:cubicBezTo>
                    <a:pt x="606" y="1050"/>
                    <a:pt x="785" y="1350"/>
                    <a:pt x="1025" y="1494"/>
                  </a:cubicBezTo>
                  <a:lnTo>
                    <a:pt x="1141" y="152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 sz="1000"/>
            </a:p>
          </p:txBody>
        </p:sp>
        <p:sp>
          <p:nvSpPr>
            <p:cNvPr id="149" name="Freeform 38"/>
            <p:cNvSpPr>
              <a:spLocks noChangeArrowheads="1"/>
            </p:cNvSpPr>
            <p:nvPr/>
          </p:nvSpPr>
          <p:spPr bwMode="auto">
            <a:xfrm>
              <a:off x="3230563" y="5154613"/>
              <a:ext cx="1368425" cy="722312"/>
            </a:xfrm>
            <a:custGeom>
              <a:avLst/>
              <a:gdLst>
                <a:gd name="T0" fmla="*/ 1368065 w 3803"/>
                <a:gd name="T1" fmla="*/ 0 h 2005"/>
                <a:gd name="T2" fmla="*/ 797738 w 3803"/>
                <a:gd name="T3" fmla="*/ 319547 h 2005"/>
                <a:gd name="T4" fmla="*/ 189629 w 3803"/>
                <a:gd name="T5" fmla="*/ 674758 h 2005"/>
                <a:gd name="T6" fmla="*/ 0 w 3803"/>
                <a:gd name="T7" fmla="*/ 721952 h 20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03" h="2005">
                  <a:moveTo>
                    <a:pt x="3802" y="0"/>
                  </a:moveTo>
                  <a:cubicBezTo>
                    <a:pt x="3154" y="207"/>
                    <a:pt x="2767" y="609"/>
                    <a:pt x="2217" y="887"/>
                  </a:cubicBezTo>
                  <a:cubicBezTo>
                    <a:pt x="1618" y="1189"/>
                    <a:pt x="1016" y="1499"/>
                    <a:pt x="527" y="1873"/>
                  </a:cubicBezTo>
                  <a:lnTo>
                    <a:pt x="0" y="200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 sz="1000"/>
            </a:p>
          </p:txBody>
        </p:sp>
        <p:sp>
          <p:nvSpPr>
            <p:cNvPr id="150" name="Line 39"/>
            <p:cNvSpPr>
              <a:spLocks noChangeShapeType="1"/>
            </p:cNvSpPr>
            <p:nvPr/>
          </p:nvSpPr>
          <p:spPr bwMode="auto">
            <a:xfrm flipV="1">
              <a:off x="2224088" y="3748088"/>
              <a:ext cx="1587" cy="9858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000"/>
            </a:p>
          </p:txBody>
        </p:sp>
        <p:sp>
          <p:nvSpPr>
            <p:cNvPr id="151" name="Oval 40"/>
            <p:cNvSpPr>
              <a:spLocks noChangeArrowheads="1"/>
            </p:cNvSpPr>
            <p:nvPr/>
          </p:nvSpPr>
          <p:spPr bwMode="auto">
            <a:xfrm>
              <a:off x="4432300" y="3236913"/>
              <a:ext cx="534988" cy="511175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ko-KR" altLang="en-US" sz="1000">
                <a:ea typeface="굴림" charset="-127"/>
              </a:endParaRPr>
            </a:p>
          </p:txBody>
        </p:sp>
        <p:sp>
          <p:nvSpPr>
            <p:cNvPr id="152" name="Line 41"/>
            <p:cNvSpPr>
              <a:spLocks noChangeShapeType="1"/>
            </p:cNvSpPr>
            <p:nvPr/>
          </p:nvSpPr>
          <p:spPr bwMode="auto">
            <a:xfrm flipV="1">
              <a:off x="4706938" y="3713163"/>
              <a:ext cx="1587" cy="9858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000"/>
            </a:p>
          </p:txBody>
        </p:sp>
        <p:sp>
          <p:nvSpPr>
            <p:cNvPr id="153" name="Text Box 42"/>
            <p:cNvSpPr txBox="1">
              <a:spLocks noChangeArrowheads="1"/>
            </p:cNvSpPr>
            <p:nvPr/>
          </p:nvSpPr>
          <p:spPr bwMode="auto">
            <a:xfrm>
              <a:off x="1219200" y="4191000"/>
              <a:ext cx="1058748" cy="316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ko-KR" sz="1000">
                  <a:solidFill>
                    <a:srgbClr val="000000"/>
                  </a:solidFill>
                  <a:ea typeface="굴림" charset="-127"/>
                </a:rPr>
                <a:t>New York</a:t>
              </a:r>
            </a:p>
          </p:txBody>
        </p:sp>
        <p:sp>
          <p:nvSpPr>
            <p:cNvPr id="154" name="Text Box 43"/>
            <p:cNvSpPr txBox="1">
              <a:spLocks noChangeArrowheads="1"/>
            </p:cNvSpPr>
            <p:nvPr/>
          </p:nvSpPr>
          <p:spPr bwMode="auto">
            <a:xfrm>
              <a:off x="4724400" y="4144962"/>
              <a:ext cx="755812" cy="316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ko-KR" sz="1000">
                  <a:solidFill>
                    <a:srgbClr val="000000"/>
                  </a:solidFill>
                  <a:ea typeface="굴림" charset="-127"/>
                </a:rPr>
                <a:t>Atlanta</a:t>
              </a:r>
            </a:p>
          </p:txBody>
        </p:sp>
        <p:sp>
          <p:nvSpPr>
            <p:cNvPr id="155" name="Text Box 44"/>
            <p:cNvSpPr txBox="1">
              <a:spLocks noChangeArrowheads="1"/>
            </p:cNvSpPr>
            <p:nvPr/>
          </p:nvSpPr>
          <p:spPr bwMode="auto">
            <a:xfrm>
              <a:off x="2725739" y="6264275"/>
              <a:ext cx="1774780" cy="316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ko-KR" sz="1000">
                  <a:solidFill>
                    <a:srgbClr val="000000"/>
                  </a:solidFill>
                  <a:ea typeface="굴림" charset="-127"/>
                </a:rPr>
                <a:t>Washington, DC</a:t>
              </a:r>
            </a:p>
          </p:txBody>
        </p:sp>
        <p:sp>
          <p:nvSpPr>
            <p:cNvPr id="156" name="Text Box 45"/>
            <p:cNvSpPr txBox="1">
              <a:spLocks noChangeArrowheads="1"/>
            </p:cNvSpPr>
            <p:nvPr/>
          </p:nvSpPr>
          <p:spPr bwMode="auto">
            <a:xfrm>
              <a:off x="2209800" y="5410200"/>
              <a:ext cx="161926" cy="348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ko-KR" sz="1100" b="1">
                  <a:solidFill>
                    <a:srgbClr val="FF3300"/>
                  </a:solidFill>
                  <a:ea typeface="굴림" charset="-127"/>
                </a:rPr>
                <a:t>5</a:t>
              </a:r>
            </a:p>
          </p:txBody>
        </p:sp>
        <p:sp>
          <p:nvSpPr>
            <p:cNvPr id="157" name="Text Box 46"/>
            <p:cNvSpPr txBox="1">
              <a:spLocks noChangeArrowheads="1"/>
            </p:cNvSpPr>
            <p:nvPr/>
          </p:nvSpPr>
          <p:spPr bwMode="auto">
            <a:xfrm>
              <a:off x="4230687" y="5334001"/>
              <a:ext cx="341312" cy="348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ko-KR" sz="1100" b="1">
                  <a:solidFill>
                    <a:srgbClr val="FF3300"/>
                  </a:solidFill>
                  <a:ea typeface="굴림" charset="-127"/>
                </a:rPr>
                <a:t>10</a:t>
              </a:r>
            </a:p>
          </p:txBody>
        </p:sp>
        <p:sp>
          <p:nvSpPr>
            <p:cNvPr id="158" name="Text Box 47"/>
            <p:cNvSpPr txBox="1">
              <a:spLocks noChangeArrowheads="1"/>
            </p:cNvSpPr>
            <p:nvPr/>
          </p:nvSpPr>
          <p:spPr bwMode="auto">
            <a:xfrm>
              <a:off x="3054349" y="3175000"/>
              <a:ext cx="908050" cy="379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ko-KR" sz="1200">
                  <a:solidFill>
                    <a:srgbClr val="000000"/>
                  </a:solidFill>
                  <a:ea typeface="굴림" charset="-127"/>
                </a:rPr>
                <a:t>Dest.</a:t>
              </a:r>
            </a:p>
          </p:txBody>
        </p:sp>
        <p:sp>
          <p:nvSpPr>
            <p:cNvPr id="159" name="Freeform 48"/>
            <p:cNvSpPr>
              <a:spLocks noChangeArrowheads="1"/>
            </p:cNvSpPr>
            <p:nvPr/>
          </p:nvSpPr>
          <p:spPr bwMode="auto">
            <a:xfrm>
              <a:off x="2438400" y="3278188"/>
              <a:ext cx="536575" cy="74612"/>
            </a:xfrm>
            <a:custGeom>
              <a:avLst/>
              <a:gdLst>
                <a:gd name="T0" fmla="*/ 0 w 1521"/>
                <a:gd name="T1" fmla="*/ 68197 h 535"/>
                <a:gd name="T2" fmla="*/ 438856 w 1521"/>
                <a:gd name="T3" fmla="*/ 53832 h 535"/>
                <a:gd name="T4" fmla="*/ 536222 w 1521"/>
                <a:gd name="T5" fmla="*/ 53832 h 5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21" h="535">
                  <a:moveTo>
                    <a:pt x="0" y="489"/>
                  </a:moveTo>
                  <a:cubicBezTo>
                    <a:pt x="431" y="534"/>
                    <a:pt x="835" y="0"/>
                    <a:pt x="1244" y="386"/>
                  </a:cubicBezTo>
                  <a:lnTo>
                    <a:pt x="1520" y="38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 sz="1000"/>
            </a:p>
          </p:txBody>
        </p:sp>
        <p:sp>
          <p:nvSpPr>
            <p:cNvPr id="160" name="Freeform 49"/>
            <p:cNvSpPr>
              <a:spLocks noChangeArrowheads="1"/>
            </p:cNvSpPr>
            <p:nvPr/>
          </p:nvSpPr>
          <p:spPr bwMode="auto">
            <a:xfrm>
              <a:off x="3733800" y="3276600"/>
              <a:ext cx="717550" cy="174625"/>
            </a:xfrm>
            <a:custGeom>
              <a:avLst/>
              <a:gdLst>
                <a:gd name="T0" fmla="*/ 717258 w 2455"/>
                <a:gd name="T1" fmla="*/ 174119 h 345"/>
                <a:gd name="T2" fmla="*/ 393995 w 2455"/>
                <a:gd name="T3" fmla="*/ 16703 h 345"/>
                <a:gd name="T4" fmla="*/ 70732 w 2455"/>
                <a:gd name="T5" fmla="*/ 33913 h 345"/>
                <a:gd name="T6" fmla="*/ 0 w 2455"/>
                <a:gd name="T7" fmla="*/ 33913 h 3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55" h="345">
                  <a:moveTo>
                    <a:pt x="2454" y="344"/>
                  </a:moveTo>
                  <a:cubicBezTo>
                    <a:pt x="2148" y="93"/>
                    <a:pt x="1740" y="0"/>
                    <a:pt x="1348" y="33"/>
                  </a:cubicBezTo>
                  <a:cubicBezTo>
                    <a:pt x="981" y="64"/>
                    <a:pt x="608" y="5"/>
                    <a:pt x="242" y="67"/>
                  </a:cubicBezTo>
                  <a:lnTo>
                    <a:pt x="0" y="6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 sz="1000"/>
            </a:p>
          </p:txBody>
        </p:sp>
        <p:sp>
          <p:nvSpPr>
            <p:cNvPr id="161" name="Freeform 50"/>
            <p:cNvSpPr>
              <a:spLocks/>
            </p:cNvSpPr>
            <p:nvPr/>
          </p:nvSpPr>
          <p:spPr bwMode="auto">
            <a:xfrm>
              <a:off x="2438400" y="3657600"/>
              <a:ext cx="609600" cy="2057400"/>
            </a:xfrm>
            <a:custGeom>
              <a:avLst/>
              <a:gdLst>
                <a:gd name="T0" fmla="*/ 609600 w 384"/>
                <a:gd name="T1" fmla="*/ 2057400 h 1296"/>
                <a:gd name="T2" fmla="*/ 152400 w 384"/>
                <a:gd name="T3" fmla="*/ 1524000 h 1296"/>
                <a:gd name="T4" fmla="*/ 0 w 384"/>
                <a:gd name="T5" fmla="*/ 0 h 12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296">
                  <a:moveTo>
                    <a:pt x="384" y="1296"/>
                  </a:moveTo>
                  <a:cubicBezTo>
                    <a:pt x="272" y="1236"/>
                    <a:pt x="160" y="1176"/>
                    <a:pt x="96" y="960"/>
                  </a:cubicBezTo>
                  <a:cubicBezTo>
                    <a:pt x="32" y="744"/>
                    <a:pt x="16" y="372"/>
                    <a:pt x="0" y="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00"/>
            </a:p>
          </p:txBody>
        </p:sp>
        <p:sp>
          <p:nvSpPr>
            <p:cNvPr id="162" name="Text Box 52"/>
            <p:cNvSpPr txBox="1">
              <a:spLocks noChangeArrowheads="1"/>
            </p:cNvSpPr>
            <p:nvPr/>
          </p:nvSpPr>
          <p:spPr bwMode="auto">
            <a:xfrm>
              <a:off x="2590800" y="4419600"/>
              <a:ext cx="1066800" cy="479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000" b="1" dirty="0">
                  <a:solidFill>
                    <a:srgbClr val="0000FF"/>
                  </a:solidFill>
                  <a:ea typeface="굴림" charset="-127"/>
                </a:rPr>
                <a:t>Traffic</a:t>
              </a:r>
            </a:p>
          </p:txBody>
        </p:sp>
        <p:sp>
          <p:nvSpPr>
            <p:cNvPr id="163" name="Line 53"/>
            <p:cNvSpPr>
              <a:spLocks noChangeShapeType="1"/>
            </p:cNvSpPr>
            <p:nvPr/>
          </p:nvSpPr>
          <p:spPr bwMode="auto">
            <a:xfrm>
              <a:off x="2133600" y="5334000"/>
              <a:ext cx="304800" cy="3810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00"/>
            </a:p>
          </p:txBody>
        </p:sp>
        <p:sp>
          <p:nvSpPr>
            <p:cNvPr id="164" name="Line 54"/>
            <p:cNvSpPr>
              <a:spLocks noChangeShapeType="1"/>
            </p:cNvSpPr>
            <p:nvPr/>
          </p:nvSpPr>
          <p:spPr bwMode="auto">
            <a:xfrm flipH="1">
              <a:off x="2133600" y="5334000"/>
              <a:ext cx="304800" cy="3810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00"/>
            </a:p>
          </p:txBody>
        </p:sp>
        <p:sp>
          <p:nvSpPr>
            <p:cNvPr id="165" name="Text Box 55"/>
            <p:cNvSpPr txBox="1">
              <a:spLocks noChangeArrowheads="1"/>
            </p:cNvSpPr>
            <p:nvPr/>
          </p:nvSpPr>
          <p:spPr bwMode="auto">
            <a:xfrm>
              <a:off x="1792289" y="5334001"/>
              <a:ext cx="341312" cy="348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ko-KR" sz="1100" b="1">
                  <a:solidFill>
                    <a:srgbClr val="FF3300"/>
                  </a:solidFill>
                  <a:ea typeface="굴림" charset="-127"/>
                </a:rPr>
                <a:t>11</a:t>
              </a:r>
            </a:p>
          </p:txBody>
        </p:sp>
        <p:sp>
          <p:nvSpPr>
            <p:cNvPr id="166" name="Freeform 56"/>
            <p:cNvSpPr>
              <a:spLocks/>
            </p:cNvSpPr>
            <p:nvPr/>
          </p:nvSpPr>
          <p:spPr bwMode="auto">
            <a:xfrm flipH="1">
              <a:off x="3124200" y="3657600"/>
              <a:ext cx="1219200" cy="2133600"/>
            </a:xfrm>
            <a:custGeom>
              <a:avLst/>
              <a:gdLst>
                <a:gd name="T0" fmla="*/ 1219200 w 384"/>
                <a:gd name="T1" fmla="*/ 2133600 h 1296"/>
                <a:gd name="T2" fmla="*/ 304800 w 384"/>
                <a:gd name="T3" fmla="*/ 1580444 h 1296"/>
                <a:gd name="T4" fmla="*/ 0 w 384"/>
                <a:gd name="T5" fmla="*/ 0 h 12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296">
                  <a:moveTo>
                    <a:pt x="384" y="1296"/>
                  </a:moveTo>
                  <a:cubicBezTo>
                    <a:pt x="272" y="1236"/>
                    <a:pt x="160" y="1176"/>
                    <a:pt x="96" y="960"/>
                  </a:cubicBezTo>
                  <a:cubicBezTo>
                    <a:pt x="32" y="744"/>
                    <a:pt x="16" y="372"/>
                    <a:pt x="0" y="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100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478356" y="5830657"/>
            <a:ext cx="4848986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Interior </a:t>
            </a:r>
            <a:r>
              <a:rPr lang="en-US" altLang="ko-KR" sz="1400" dirty="0"/>
              <a:t>Gateway Protocol (IGP</a:t>
            </a:r>
            <a:r>
              <a:rPr lang="en-US" altLang="ko-KR" sz="1400" dirty="0" smtClean="0"/>
              <a:t>): for </a:t>
            </a:r>
            <a:r>
              <a:rPr lang="en-US" altLang="ko-KR" sz="1400" dirty="0"/>
              <a:t>exchanging routing information between gateways </a:t>
            </a:r>
            <a:r>
              <a:rPr lang="en-US" altLang="ko-KR" sz="1400" dirty="0" smtClean="0"/>
              <a:t>within an AS: OSPF, RIP..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58975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41B0946F-A81B-A148-80D3-166075551E56}" type="slidenum">
              <a:rPr lang="en-US" altLang="ko-KR">
                <a:latin typeface="Arial"/>
                <a:cs typeface="Arial"/>
              </a:rPr>
              <a:pPr/>
              <a:t>36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43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8228013" cy="647700"/>
          </a:xfrm>
        </p:spPr>
        <p:txBody>
          <a:bodyPr/>
          <a:lstStyle/>
          <a:p>
            <a:r>
              <a:rPr lang="en-US" altLang="ko-KR" sz="3200">
                <a:latin typeface="Arial"/>
                <a:cs typeface="Arial"/>
              </a:rPr>
              <a:t>IDRP(Inter-Domain Routing Protocol)</a:t>
            </a:r>
          </a:p>
        </p:txBody>
      </p:sp>
      <p:sp>
        <p:nvSpPr>
          <p:cNvPr id="143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4891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dirty="0">
                <a:latin typeface="Arial"/>
                <a:cs typeface="Arial"/>
              </a:rPr>
              <a:t>Designed for IPv6</a:t>
            </a:r>
          </a:p>
          <a:p>
            <a:pPr>
              <a:lnSpc>
                <a:spcPct val="90000"/>
              </a:lnSpc>
            </a:pPr>
            <a:r>
              <a:rPr lang="en-US" altLang="ko-KR" sz="2400" dirty="0">
                <a:latin typeface="Arial"/>
                <a:cs typeface="Arial"/>
              </a:rPr>
              <a:t>ISO standard, a superset of BGP</a:t>
            </a:r>
            <a:r>
              <a:rPr lang="ko-KR" altLang="en-US" sz="2400" dirty="0">
                <a:latin typeface="Arial"/>
                <a:cs typeface="Arial"/>
              </a:rPr>
              <a:t>’</a:t>
            </a:r>
            <a:r>
              <a:rPr lang="en-US" altLang="ko-KR" sz="2400" dirty="0">
                <a:latin typeface="Arial"/>
                <a:cs typeface="Arial"/>
              </a:rPr>
              <a:t>s functions</a:t>
            </a:r>
          </a:p>
          <a:p>
            <a:pPr>
              <a:lnSpc>
                <a:spcPct val="90000"/>
              </a:lnSpc>
            </a:pPr>
            <a:r>
              <a:rPr lang="en-US" altLang="ko-KR" sz="2400" dirty="0">
                <a:latin typeface="Arial"/>
                <a:cs typeface="Arial"/>
              </a:rPr>
              <a:t>Key differences</a:t>
            </a:r>
            <a:endParaRPr lang="en-US" altLang="ko-KR" dirty="0">
              <a:latin typeface="Arial"/>
              <a:cs typeface="Arial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Arial"/>
                <a:cs typeface="Arial"/>
              </a:rPr>
              <a:t>BGP </a:t>
            </a:r>
            <a:r>
              <a:rPr lang="en-US" altLang="ko-KR" sz="2000" dirty="0">
                <a:solidFill>
                  <a:srgbClr val="0000FF"/>
                </a:solidFill>
                <a:latin typeface="Arial"/>
                <a:cs typeface="Arial"/>
              </a:rPr>
              <a:t>operates over TCP, whereas IDRP operates over the IP</a:t>
            </a:r>
            <a:r>
              <a:rPr lang="en-US" altLang="ko-KR" sz="2000" dirty="0">
                <a:latin typeface="Arial"/>
                <a:cs typeface="Arial"/>
              </a:rPr>
              <a:t> used in the configuration. IDRP include its own handshaking exchange to guarantee delivery of messages: </a:t>
            </a:r>
            <a:r>
              <a:rPr lang="en-US" altLang="ko-KR" sz="2000" dirty="0">
                <a:solidFill>
                  <a:srgbClr val="33CC33"/>
                </a:solidFill>
                <a:latin typeface="Arial"/>
                <a:cs typeface="Arial"/>
              </a:rPr>
              <a:t>for better performance</a:t>
            </a:r>
            <a:r>
              <a:rPr lang="en-US" altLang="ko-KR" sz="2000" dirty="0">
                <a:latin typeface="Arial"/>
                <a:cs typeface="Arial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Arial"/>
                <a:cs typeface="Arial"/>
              </a:rPr>
              <a:t>BGP uses 16-bit autonomous system number. IDRP uses variable-length identifiers.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Arial"/>
                <a:cs typeface="Arial"/>
              </a:rPr>
              <a:t>IDRP can deal with multiple internet protocols and multiple internet address scheme.</a:t>
            </a:r>
          </a:p>
          <a:p>
            <a:pPr lvl="1">
              <a:lnSpc>
                <a:spcPct val="90000"/>
              </a:lnSpc>
            </a:pPr>
            <a:r>
              <a:rPr lang="en-US" altLang="ko-KR" sz="2000" b="1" dirty="0">
                <a:latin typeface="Arial"/>
                <a:cs typeface="Arial"/>
              </a:rPr>
              <a:t>BGP communicates a path by </a:t>
            </a:r>
            <a:r>
              <a:rPr lang="en-US" altLang="ko-KR" sz="2000" b="1" dirty="0">
                <a:solidFill>
                  <a:srgbClr val="FF0000"/>
                </a:solidFill>
                <a:latin typeface="Arial"/>
                <a:cs typeface="Arial"/>
              </a:rPr>
              <a:t>specifying the complete list of ASs that a path visit.</a:t>
            </a:r>
            <a:r>
              <a:rPr lang="en-US" altLang="ko-KR" sz="2000" b="1" dirty="0">
                <a:latin typeface="Arial"/>
                <a:cs typeface="Arial"/>
              </a:rPr>
              <a:t> IDRP is able to aggregate this information using the concept of routing domain </a:t>
            </a:r>
            <a:r>
              <a:rPr lang="en-US" altLang="ko-KR" sz="2000" b="1" dirty="0">
                <a:solidFill>
                  <a:srgbClr val="FF0000"/>
                </a:solidFill>
                <a:latin typeface="Arial"/>
                <a:cs typeface="Arial"/>
              </a:rPr>
              <a:t>confederation</a:t>
            </a:r>
            <a:r>
              <a:rPr lang="en-US" altLang="ko-KR" sz="2000" b="1" dirty="0">
                <a:latin typeface="Arial"/>
                <a:cs typeface="Arial"/>
              </a:rPr>
              <a:t>(group of ASs appear to the outside world as single AS)</a:t>
            </a:r>
            <a:endParaRPr lang="en-US" altLang="ko-KR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5137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088B424C-6BA7-AA4E-BA82-4BBCF1157DB9}" type="slidenum">
              <a:rPr lang="en-US" altLang="ko-KR">
                <a:latin typeface="Arial"/>
                <a:cs typeface="Arial"/>
              </a:rPr>
              <a:pPr/>
              <a:t>37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43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Policy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439863"/>
            <a:ext cx="8153400" cy="4495800"/>
          </a:xfrm>
        </p:spPr>
        <p:txBody>
          <a:bodyPr/>
          <a:lstStyle/>
          <a:p>
            <a:r>
              <a:rPr lang="en-US" altLang="ko-KR" sz="2000">
                <a:latin typeface="Arial"/>
                <a:cs typeface="Arial"/>
              </a:rPr>
              <a:t>Goal of OSPF: figure out the best way to get from here to there</a:t>
            </a:r>
          </a:p>
          <a:p>
            <a:r>
              <a:rPr lang="en-US" altLang="ko-KR" sz="2000">
                <a:latin typeface="Arial"/>
                <a:cs typeface="Arial"/>
              </a:rPr>
              <a:t>Goal of IDR: figure out the best way to get from here to there without passing through a restricted area</a:t>
            </a:r>
            <a:r>
              <a:rPr lang="en-US" altLang="ko-KR" sz="2000" i="1" u="sng">
                <a:latin typeface="Arial"/>
                <a:cs typeface="Arial"/>
              </a:rPr>
              <a:t>(defines policies)</a:t>
            </a:r>
            <a:endParaRPr lang="en-US" altLang="ko-KR">
              <a:latin typeface="Arial"/>
              <a:cs typeface="Arial"/>
            </a:endParaRPr>
          </a:p>
        </p:txBody>
      </p:sp>
      <p:graphicFrame>
        <p:nvGraphicFramePr>
          <p:cNvPr id="1436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778608"/>
              </p:ext>
            </p:extLst>
          </p:nvPr>
        </p:nvGraphicFramePr>
        <p:xfrm>
          <a:off x="1757363" y="2590800"/>
          <a:ext cx="5592762" cy="333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9" name="비트맵 이미지" r:id="rId4" imgW="6057785" imgH="3333693" progId="Paint.Picture">
                  <p:embed/>
                </p:oleObj>
              </mc:Choice>
              <mc:Fallback>
                <p:oleObj name="비트맵 이미지" r:id="rId4" imgW="6057785" imgH="333369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2590800"/>
                        <a:ext cx="5592762" cy="333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07977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2837CC3E-74C3-8844-AEB8-D26F0B6DDD6C}" type="slidenum">
              <a:rPr lang="en-US" altLang="ko-KR">
                <a:latin typeface="Arial"/>
                <a:cs typeface="Arial"/>
              </a:rPr>
              <a:pPr/>
              <a:t>38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43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400050"/>
            <a:ext cx="7699375" cy="647700"/>
          </a:xfrm>
        </p:spPr>
        <p:txBody>
          <a:bodyPr/>
          <a:lstStyle/>
          <a:p>
            <a:r>
              <a:rPr lang="en-US" altLang="ko-KR" dirty="0">
                <a:latin typeface="Arial"/>
                <a:cs typeface="Arial"/>
              </a:rPr>
              <a:t>Implementing </a:t>
            </a:r>
            <a:r>
              <a:rPr lang="en-US" altLang="ko-KR" dirty="0" smtClean="0">
                <a:latin typeface="Arial"/>
                <a:cs typeface="Arial"/>
              </a:rPr>
              <a:t>Policy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439863"/>
            <a:ext cx="8153400" cy="4495800"/>
          </a:xfrm>
        </p:spPr>
        <p:txBody>
          <a:bodyPr/>
          <a:lstStyle/>
          <a:p>
            <a:r>
              <a:rPr lang="en-US" altLang="ko-KR" sz="2400">
                <a:latin typeface="Arial"/>
                <a:cs typeface="Arial"/>
              </a:rPr>
              <a:t>Policies constrain communications: 3 different ways to implement policy</a:t>
            </a:r>
            <a:endParaRPr lang="en-US" altLang="ko-KR" sz="1800">
              <a:latin typeface="Arial"/>
              <a:cs typeface="Arial"/>
            </a:endParaRPr>
          </a:p>
          <a:p>
            <a:pPr lvl="1"/>
            <a:r>
              <a:rPr lang="en-US" altLang="ko-KR" sz="2000">
                <a:latin typeface="Arial"/>
                <a:cs typeface="Arial"/>
              </a:rPr>
              <a:t>Implementing policy with bandwidth</a:t>
            </a:r>
          </a:p>
          <a:p>
            <a:pPr lvl="1"/>
            <a:r>
              <a:rPr lang="en-US" altLang="ko-KR" sz="2000">
                <a:latin typeface="Arial"/>
                <a:cs typeface="Arial"/>
              </a:rPr>
              <a:t>Implementing policy with packet filter</a:t>
            </a:r>
          </a:p>
          <a:p>
            <a:pPr lvl="1"/>
            <a:r>
              <a:rPr lang="en-US" altLang="ko-KR" sz="2000">
                <a:latin typeface="Arial"/>
                <a:cs typeface="Arial"/>
              </a:rPr>
              <a:t>Implementing policy by restricting routing information</a:t>
            </a:r>
            <a:endParaRPr lang="en-US" altLang="ko-KR">
              <a:latin typeface="Arial"/>
              <a:cs typeface="Arial"/>
            </a:endParaRPr>
          </a:p>
          <a:p>
            <a:endParaRPr lang="en-US" altLang="ko-KR"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6461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78D167A6-0608-E543-A3EA-6B0DD7E44C0B}" type="slidenum">
              <a:rPr lang="en-US" altLang="ko-KR">
                <a:latin typeface="Arial"/>
                <a:cs typeface="Arial"/>
              </a:rPr>
              <a:pPr/>
              <a:t>39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44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400050"/>
            <a:ext cx="7699375" cy="647700"/>
          </a:xfrm>
        </p:spPr>
        <p:txBody>
          <a:bodyPr/>
          <a:lstStyle/>
          <a:p>
            <a:r>
              <a:rPr lang="en-US" altLang="ko-KR" dirty="0">
                <a:latin typeface="Arial"/>
                <a:cs typeface="Arial"/>
              </a:rPr>
              <a:t>Implementing </a:t>
            </a:r>
            <a:r>
              <a:rPr lang="en-US" altLang="ko-KR" dirty="0" smtClean="0">
                <a:latin typeface="Arial"/>
                <a:cs typeface="Arial"/>
              </a:rPr>
              <a:t>Policy</a:t>
            </a:r>
            <a:endParaRPr lang="en-US" altLang="ko-KR" dirty="0">
              <a:latin typeface="Arial"/>
              <a:cs typeface="Arial"/>
            </a:endParaRPr>
          </a:p>
        </p:txBody>
      </p:sp>
      <p:sp>
        <p:nvSpPr>
          <p:cNvPr id="144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439863"/>
            <a:ext cx="8153400" cy="4495800"/>
          </a:xfrm>
        </p:spPr>
        <p:txBody>
          <a:bodyPr/>
          <a:lstStyle/>
          <a:p>
            <a:r>
              <a:rPr lang="en-US" altLang="ko-KR" sz="2400" dirty="0">
                <a:latin typeface="Arial"/>
                <a:cs typeface="Arial"/>
              </a:rPr>
              <a:t>Implementing policy with bandwidth</a:t>
            </a:r>
          </a:p>
          <a:p>
            <a:pPr lvl="1"/>
            <a:r>
              <a:rPr lang="en-US" altLang="ko-KR" sz="2000" dirty="0">
                <a:latin typeface="Arial"/>
                <a:cs typeface="Arial"/>
              </a:rPr>
              <a:t>allowing only limited bandwidth (0 to N bps)</a:t>
            </a:r>
          </a:p>
        </p:txBody>
      </p:sp>
      <p:graphicFrame>
        <p:nvGraphicFramePr>
          <p:cNvPr id="1440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877236"/>
              </p:ext>
            </p:extLst>
          </p:nvPr>
        </p:nvGraphicFramePr>
        <p:xfrm>
          <a:off x="1755775" y="2286000"/>
          <a:ext cx="5556250" cy="395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3" name="비트맵 이미지" r:id="rId4" imgW="6019262" imgH="3952637" progId="Paint.Picture">
                  <p:embed/>
                </p:oleObj>
              </mc:Choice>
              <mc:Fallback>
                <p:oleObj name="비트맵 이미지" r:id="rId4" imgW="6019262" imgH="395263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2286000"/>
                        <a:ext cx="5556250" cy="395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799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948264" y="6237312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eaLnBrk="0" latinLnBrk="0" hangingPunct="0"/>
            <a:fld id="{ACB9E57D-E75A-49D9-A90E-D866CAA85094}" type="slidenum">
              <a:rPr lang="en-US" altLang="ko-KR" sz="1200">
                <a:solidFill>
                  <a:srgbClr val="898989"/>
                </a:solidFill>
                <a:latin typeface="Arial"/>
                <a:cs typeface="Arial"/>
              </a:rPr>
              <a:pPr algn="r" eaLnBrk="0" latinLnBrk="0" hangingPunct="0"/>
              <a:t>4</a:t>
            </a:fld>
            <a:endParaRPr lang="en-US" altLang="ko-KR" sz="1200" dirty="0">
              <a:solidFill>
                <a:srgbClr val="898989"/>
              </a:solidFill>
              <a:latin typeface="Arial"/>
              <a:cs typeface="Arial"/>
            </a:endParaRPr>
          </a:p>
        </p:txBody>
      </p:sp>
      <p:sp>
        <p:nvSpPr>
          <p:cNvPr id="150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BGP Information Exchange</a:t>
            </a:r>
          </a:p>
        </p:txBody>
      </p:sp>
      <p:sp>
        <p:nvSpPr>
          <p:cNvPr id="150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Announcements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router has either</a:t>
            </a:r>
          </a:p>
          <a:p>
            <a:pPr lvl="1"/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Learned of a new route, or</a:t>
            </a:r>
          </a:p>
          <a:p>
            <a:pPr lvl="1"/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Made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a policy decision that it prefers a new route</a:t>
            </a:r>
          </a:p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Withdrawals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: a router concludes that a network is no longer reachable</a:t>
            </a:r>
          </a:p>
          <a:p>
            <a:pPr lvl="1"/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Explicit: associated to the withdrawal message</a:t>
            </a:r>
          </a:p>
          <a:p>
            <a:pPr lvl="1"/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Implicit: when a route is replaced as a result of an announcement message</a:t>
            </a: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In steady state BGP updates should be the result only of infrequent policy changes  </a:t>
            </a:r>
          </a:p>
          <a:p>
            <a:pPr lvl="1"/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Update rate </a:t>
            </a: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measure of network stability</a:t>
            </a:r>
          </a:p>
          <a:p>
            <a:pPr lvl="1"/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85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77D56898-0E36-7B4B-9D54-63025F05A5F6}" type="slidenum">
              <a:rPr lang="en-US" altLang="ko-KR">
                <a:latin typeface="Arial"/>
                <a:cs typeface="Arial"/>
              </a:rPr>
              <a:pPr/>
              <a:t>40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44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400050"/>
            <a:ext cx="7699375" cy="647700"/>
          </a:xfrm>
        </p:spPr>
        <p:txBody>
          <a:bodyPr/>
          <a:lstStyle/>
          <a:p>
            <a:r>
              <a:rPr lang="en-US" altLang="ko-KR" dirty="0">
                <a:latin typeface="Arial"/>
                <a:cs typeface="Arial"/>
              </a:rPr>
              <a:t>Implementing </a:t>
            </a:r>
            <a:r>
              <a:rPr lang="en-US" altLang="ko-KR" dirty="0" smtClean="0">
                <a:latin typeface="Arial"/>
                <a:cs typeface="Arial"/>
              </a:rPr>
              <a:t>Policy</a:t>
            </a:r>
            <a:endParaRPr lang="en-US" altLang="ko-KR" dirty="0">
              <a:latin typeface="Arial"/>
              <a:cs typeface="Arial"/>
            </a:endParaRPr>
          </a:p>
        </p:txBody>
      </p:sp>
      <p:sp>
        <p:nvSpPr>
          <p:cNvPr id="144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382000" cy="4495800"/>
          </a:xfrm>
        </p:spPr>
        <p:txBody>
          <a:bodyPr/>
          <a:lstStyle/>
          <a:p>
            <a:r>
              <a:rPr lang="en-US" altLang="ko-KR" sz="2400" dirty="0">
                <a:latin typeface="Arial"/>
                <a:cs typeface="Arial"/>
              </a:rPr>
              <a:t>Implementing policy with packet filter</a:t>
            </a:r>
          </a:p>
          <a:p>
            <a:pPr lvl="1"/>
            <a:r>
              <a:rPr lang="en-US" altLang="ko-KR" sz="1600" dirty="0">
                <a:latin typeface="Arial"/>
                <a:cs typeface="Arial"/>
              </a:rPr>
              <a:t>constrains in the forwarding process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  <a:latin typeface="Arial"/>
                <a:cs typeface="Arial"/>
              </a:rPr>
              <a:t>most commercial routers support</a:t>
            </a:r>
          </a:p>
          <a:p>
            <a:pPr lvl="1"/>
            <a:r>
              <a:rPr lang="en-US" altLang="ko-KR" sz="1600" dirty="0">
                <a:latin typeface="Arial"/>
                <a:cs typeface="Arial"/>
              </a:rPr>
              <a:t>substantial computation burden on the router</a:t>
            </a:r>
          </a:p>
          <a:p>
            <a:pPr lvl="1"/>
            <a:r>
              <a:rPr lang="en-US" altLang="ko-KR" sz="1600" dirty="0">
                <a:latin typeface="Arial"/>
                <a:cs typeface="Arial"/>
              </a:rPr>
              <a:t>administering packet filters is a challenge: need in-depth knowledge of  message formats and possible values for various fields within packets</a:t>
            </a:r>
            <a:endParaRPr lang="en-US" altLang="ko-KR" dirty="0">
              <a:latin typeface="Arial"/>
              <a:cs typeface="Arial"/>
            </a:endParaRPr>
          </a:p>
          <a:p>
            <a:endParaRPr lang="en-US" altLang="ko-KR" sz="1800" dirty="0">
              <a:latin typeface="Arial"/>
              <a:cs typeface="Arial"/>
            </a:endParaRPr>
          </a:p>
        </p:txBody>
      </p:sp>
      <p:graphicFrame>
        <p:nvGraphicFramePr>
          <p:cNvPr id="1442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643635"/>
              </p:ext>
            </p:extLst>
          </p:nvPr>
        </p:nvGraphicFramePr>
        <p:xfrm>
          <a:off x="2286000" y="3124200"/>
          <a:ext cx="5926138" cy="348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7" name="비트맵 이미지" r:id="rId4" imgW="5924538" imgH="4371843" progId="Paint.Picture">
                  <p:embed/>
                </p:oleObj>
              </mc:Choice>
              <mc:Fallback>
                <p:oleObj name="비트맵 이미지" r:id="rId4" imgW="5924538" imgH="437184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124200"/>
                        <a:ext cx="5926138" cy="348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3049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400FE362-FE28-9C48-B11F-C4045C506DF9}" type="slidenum">
              <a:rPr lang="en-US" altLang="ko-KR">
                <a:latin typeface="Arial"/>
                <a:cs typeface="Arial"/>
              </a:rPr>
              <a:pPr/>
              <a:t>41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44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400050"/>
            <a:ext cx="7699375" cy="647700"/>
          </a:xfrm>
        </p:spPr>
        <p:txBody>
          <a:bodyPr/>
          <a:lstStyle/>
          <a:p>
            <a:r>
              <a:rPr lang="en-US" altLang="ko-KR" dirty="0">
                <a:latin typeface="Arial"/>
                <a:cs typeface="Arial"/>
              </a:rPr>
              <a:t>Implementing </a:t>
            </a:r>
            <a:r>
              <a:rPr lang="en-US" altLang="ko-KR" dirty="0" smtClean="0">
                <a:latin typeface="Arial"/>
                <a:cs typeface="Arial"/>
              </a:rPr>
              <a:t>Policy</a:t>
            </a:r>
            <a:endParaRPr lang="en-US" altLang="ko-KR" dirty="0">
              <a:latin typeface="Arial"/>
              <a:cs typeface="Arial"/>
            </a:endParaRPr>
          </a:p>
        </p:txBody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382000" cy="4495800"/>
          </a:xfrm>
        </p:spPr>
        <p:txBody>
          <a:bodyPr/>
          <a:lstStyle/>
          <a:p>
            <a:r>
              <a:rPr lang="en-US" altLang="ko-KR" sz="2400">
                <a:latin typeface="Arial"/>
                <a:cs typeface="Arial"/>
              </a:rPr>
              <a:t>Implementing policy by restricting routing information</a:t>
            </a:r>
            <a:r>
              <a:rPr lang="en-US" altLang="ko-KR" sz="1800">
                <a:latin typeface="Arial"/>
                <a:cs typeface="Arial"/>
              </a:rPr>
              <a:t> </a:t>
            </a:r>
          </a:p>
          <a:p>
            <a:pPr lvl="1"/>
            <a:r>
              <a:rPr lang="en-US" altLang="ko-KR" sz="1600">
                <a:latin typeface="Arial"/>
                <a:cs typeface="Arial"/>
              </a:rPr>
              <a:t>policy based routing: </a:t>
            </a:r>
            <a:r>
              <a:rPr lang="en-US" altLang="ko-KR" sz="1600" i="1" u="sng">
                <a:latin typeface="Arial"/>
                <a:cs typeface="Arial"/>
              </a:rPr>
              <a:t>IDRP relies on this method</a:t>
            </a:r>
          </a:p>
          <a:p>
            <a:pPr lvl="1"/>
            <a:r>
              <a:rPr lang="en-US" altLang="ko-KR" sz="1600">
                <a:latin typeface="Arial"/>
                <a:cs typeface="Arial"/>
              </a:rPr>
              <a:t>places constraints on how routers distribute routing information</a:t>
            </a:r>
          </a:p>
          <a:p>
            <a:pPr lvl="1"/>
            <a:r>
              <a:rPr lang="en-US" altLang="ko-KR" sz="1600">
                <a:latin typeface="Arial"/>
                <a:cs typeface="Arial"/>
              </a:rPr>
              <a:t>not require special calculations for every IP datagram</a:t>
            </a:r>
            <a:endParaRPr lang="en-US" altLang="ko-KR">
              <a:latin typeface="Arial"/>
              <a:cs typeface="Arial"/>
            </a:endParaRPr>
          </a:p>
          <a:p>
            <a:endParaRPr lang="en-US" altLang="ko-KR" sz="1800">
              <a:latin typeface="Arial"/>
              <a:cs typeface="Arial"/>
            </a:endParaRPr>
          </a:p>
        </p:txBody>
      </p:sp>
      <p:graphicFrame>
        <p:nvGraphicFramePr>
          <p:cNvPr id="1444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064502"/>
              </p:ext>
            </p:extLst>
          </p:nvPr>
        </p:nvGraphicFramePr>
        <p:xfrm>
          <a:off x="1981200" y="2514600"/>
          <a:ext cx="5945188" cy="390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1" name="비트맵 이미지" r:id="rId4" imgW="5943805" imgH="4448026" progId="Paint.Picture">
                  <p:embed/>
                </p:oleObj>
              </mc:Choice>
              <mc:Fallback>
                <p:oleObj name="비트맵 이미지" r:id="rId4" imgW="5943805" imgH="444802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514600"/>
                        <a:ext cx="5945188" cy="390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352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eaLnBrk="0" latinLnBrk="0" hangingPunct="0"/>
            <a:fld id="{E69C60E4-DE9B-4C0E-B850-875328E07FAF}" type="slidenum">
              <a:rPr lang="en-US" altLang="ko-KR" sz="1200">
                <a:solidFill>
                  <a:srgbClr val="898989"/>
                </a:solidFill>
                <a:latin typeface="Arial"/>
                <a:cs typeface="Arial"/>
              </a:rPr>
              <a:pPr algn="r" eaLnBrk="0" latinLnBrk="0" hangingPunct="0"/>
              <a:t>5</a:t>
            </a:fld>
            <a:endParaRPr lang="en-US" altLang="ko-KR" sz="1200">
              <a:solidFill>
                <a:srgbClr val="898989"/>
              </a:solidFill>
              <a:latin typeface="Arial"/>
              <a:cs typeface="Arial"/>
            </a:endParaRPr>
          </a:p>
        </p:txBody>
      </p:sp>
      <p:sp>
        <p:nvSpPr>
          <p:cNvPr id="150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04664"/>
            <a:ext cx="8856984" cy="647700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Routing Successive Events (Instability)</a:t>
            </a:r>
          </a:p>
        </p:txBody>
      </p:sp>
      <p:sp>
        <p:nvSpPr>
          <p:cNvPr id="150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8288" y="1322388"/>
            <a:ext cx="8615362" cy="4621212"/>
          </a:xfrm>
        </p:spPr>
        <p:txBody>
          <a:bodyPr/>
          <a:lstStyle/>
          <a:p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WADiff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: a route is explicitly withdrawn as it becomes unreachable, and is later replaced with an alternative route (forwarding instability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AADiff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: a route is implicitly withdrawn and replaced by an alternative route as the original route becomes unavailable or a new preferred route becomes available (forwarding instability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WADup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: a route is explicitly withdrawn, and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reannounced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later (forwarding instability or pathological behavior)  </a:t>
            </a:r>
          </a:p>
        </p:txBody>
      </p:sp>
    </p:spTree>
    <p:extLst>
      <p:ext uri="{BB962C8B-B14F-4D97-AF65-F5344CB8AC3E}">
        <p14:creationId xmlns:p14="http://schemas.microsoft.com/office/powerpoint/2010/main" val="252620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922612" y="6240463"/>
            <a:ext cx="1983263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eaLnBrk="0" latinLnBrk="0" hangingPunct="0"/>
            <a:fld id="{A5B33D27-7666-49E4-A582-D2D19C9E71E9}" type="slidenum">
              <a:rPr lang="en-US" altLang="ko-KR" sz="1200">
                <a:solidFill>
                  <a:srgbClr val="898989"/>
                </a:solidFill>
                <a:cs typeface="Arial" panose="020B0604020202020204" pitchFamily="34" charset="0"/>
              </a:rPr>
              <a:pPr algn="r" eaLnBrk="0" latinLnBrk="0" hangingPunct="0"/>
              <a:t>6</a:t>
            </a:fld>
            <a:endParaRPr lang="en-US" altLang="ko-KR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150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548680"/>
            <a:ext cx="7757864" cy="647700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Routing Successive Events 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(Pathological Instability)</a:t>
            </a:r>
          </a:p>
        </p:txBody>
      </p:sp>
      <p:sp>
        <p:nvSpPr>
          <p:cNvPr id="150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634" y="1295400"/>
            <a:ext cx="8488366" cy="4495800"/>
          </a:xfrm>
        </p:spPr>
        <p:txBody>
          <a:bodyPr/>
          <a:lstStyle/>
          <a:p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AADup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: A route is implicitly withdrawn and replaced with a duplicate of the original route (pathological behavior or policy fluctuation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WWDup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: The repeated transmission of BGP withdrawals for a prefix that is currently unreachable (pathological behavior)</a:t>
            </a:r>
          </a:p>
        </p:txBody>
      </p:sp>
    </p:spTree>
    <p:extLst>
      <p:ext uri="{BB962C8B-B14F-4D97-AF65-F5344CB8AC3E}">
        <p14:creationId xmlns:p14="http://schemas.microsoft.com/office/powerpoint/2010/main" val="120184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eaLnBrk="0" latinLnBrk="0" hangingPunct="0"/>
            <a:fld id="{10EE6F49-0DB4-4CFB-B3D0-6726C2321E65}" type="slidenum">
              <a:rPr lang="en-US" altLang="ko-KR" sz="1200">
                <a:solidFill>
                  <a:srgbClr val="898989"/>
                </a:solidFill>
                <a:cs typeface="Arial" panose="020B0604020202020204" pitchFamily="34" charset="0"/>
              </a:rPr>
              <a:pPr algn="r" eaLnBrk="0" latinLnBrk="0" hangingPunct="0"/>
              <a:t>7</a:t>
            </a:fld>
            <a:endParaRPr lang="en-US" altLang="ko-KR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150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Findings</a:t>
            </a:r>
          </a:p>
        </p:txBody>
      </p:sp>
      <p:sp>
        <p:nvSpPr>
          <p:cNvPr id="150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675687" cy="4824412"/>
          </a:xfrm>
        </p:spPr>
        <p:txBody>
          <a:bodyPr/>
          <a:lstStyle/>
          <a:p>
            <a:pPr marL="285750" indent="-285750"/>
            <a:r>
              <a:rPr lang="en-US" altLang="ko-KR" sz="2400">
                <a:latin typeface="Arial" panose="020B0604020202020204" pitchFamily="34" charset="0"/>
                <a:cs typeface="Arial" panose="020B0604020202020204" pitchFamily="34" charset="0"/>
              </a:rPr>
              <a:t>BGP updates more than one order of magnitude larger than expected</a:t>
            </a:r>
          </a:p>
          <a:p>
            <a:pPr marL="285750" indent="-285750"/>
            <a:r>
              <a:rPr lang="en-US" altLang="ko-KR" sz="2400">
                <a:latin typeface="Arial" panose="020B0604020202020204" pitchFamily="34" charset="0"/>
                <a:cs typeface="Arial" panose="020B0604020202020204" pitchFamily="34" charset="0"/>
              </a:rPr>
              <a:t>Routing information dominated by pathological updates</a:t>
            </a:r>
          </a:p>
          <a:p>
            <a:pPr marL="685800" lvl="1" indent="-228600"/>
            <a:r>
              <a:rPr lang="en-US" altLang="ko-KR" sz="2000">
                <a:latin typeface="Arial" panose="020B0604020202020204" pitchFamily="34" charset="0"/>
                <a:cs typeface="Arial" panose="020B0604020202020204" pitchFamily="34" charset="0"/>
              </a:rPr>
              <a:t>Implementation problems:</a:t>
            </a:r>
          </a:p>
          <a:p>
            <a:pPr lvl="2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Routers do not maintain the history of the announcements sent to neighbors</a:t>
            </a:r>
          </a:p>
          <a:p>
            <a:pPr lvl="2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When a router gets topological changes they just sent these announcements to </a:t>
            </a:r>
            <a:r>
              <a:rPr lang="en-US" altLang="ko-KR" sz="16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neighbors, irrespective of whether  the router sent previous announcements about that route to a neighbor or not  </a:t>
            </a:r>
          </a:p>
          <a:p>
            <a:pPr marL="685800" lvl="1" indent="-228600"/>
            <a:r>
              <a:rPr lang="en-US" altLang="ko-KR" sz="2000">
                <a:latin typeface="Arial" panose="020B0604020202020204" pitchFamily="34" charset="0"/>
                <a:cs typeface="Arial" panose="020B0604020202020204" pitchFamily="34" charset="0"/>
              </a:rPr>
              <a:t>Self-synchronization – BGP routers exchange information simultaneously </a:t>
            </a:r>
            <a:r>
              <a:rPr lang="en-US" altLang="ko-KR" sz="200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may lead to link </a:t>
            </a:r>
            <a:r>
              <a:rPr lang="en-US" altLang="ko-KR" sz="2000">
                <a:latin typeface="Arial" panose="020B0604020202020204" pitchFamily="34" charset="0"/>
                <a:cs typeface="Arial" panose="020B0604020202020204" pitchFamily="34" charset="0"/>
              </a:rPr>
              <a:t> periodic link/router failures</a:t>
            </a:r>
          </a:p>
          <a:p>
            <a:pPr marL="685800" lvl="1" indent="-228600"/>
            <a:r>
              <a:rPr lang="en-US" altLang="ko-KR" sz="2000">
                <a:latin typeface="Arial" panose="020B0604020202020204" pitchFamily="34" charset="0"/>
                <a:cs typeface="Arial" panose="020B0604020202020204" pitchFamily="34" charset="0"/>
              </a:rPr>
              <a:t>Unconstrained routing policies may lead to persistent route oscillations</a:t>
            </a:r>
          </a:p>
        </p:txBody>
      </p:sp>
    </p:spTree>
    <p:extLst>
      <p:ext uri="{BB962C8B-B14F-4D97-AF65-F5344CB8AC3E}">
        <p14:creationId xmlns:p14="http://schemas.microsoft.com/office/powerpoint/2010/main" val="46928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eaLnBrk="0" latinLnBrk="0" hangingPunct="0"/>
            <a:fld id="{A12C6CAA-A76C-4B5F-BCD3-4EE5EFCF02BF}" type="slidenum">
              <a:rPr lang="en-US" altLang="ko-KR" sz="1200">
                <a:solidFill>
                  <a:srgbClr val="898989"/>
                </a:solidFill>
                <a:cs typeface="Arial" panose="020B0604020202020204" pitchFamily="34" charset="0"/>
              </a:rPr>
              <a:pPr algn="r" eaLnBrk="0" latinLnBrk="0" hangingPunct="0"/>
              <a:t>8</a:t>
            </a:fld>
            <a:endParaRPr lang="en-US" altLang="ko-KR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151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Findings</a:t>
            </a:r>
          </a:p>
        </p:txBody>
      </p:sp>
      <p:sp>
        <p:nvSpPr>
          <p:cNvPr id="151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713787" cy="4800600"/>
          </a:xfrm>
        </p:spPr>
        <p:txBody>
          <a:bodyPr/>
          <a:lstStyle/>
          <a:p>
            <a:pPr marL="285750" indent="-285750"/>
            <a:r>
              <a:rPr lang="en-US" altLang="ko-KR" sz="2400">
                <a:latin typeface="Arial" panose="020B0604020202020204" pitchFamily="34" charset="0"/>
                <a:cs typeface="Arial" panose="020B0604020202020204" pitchFamily="34" charset="0"/>
              </a:rPr>
              <a:t>Instability and redundant updates exhibits strong correlation with load (30 seconds, 24 hours and seven days periods)</a:t>
            </a:r>
          </a:p>
          <a:p>
            <a:pPr marL="685800" lvl="1" indent="-228600"/>
            <a:r>
              <a:rPr lang="en-US" altLang="ko-KR" sz="2000">
                <a:latin typeface="Arial" panose="020B0604020202020204" pitchFamily="34" charset="0"/>
                <a:cs typeface="Arial" panose="020B0604020202020204" pitchFamily="34" charset="0"/>
              </a:rPr>
              <a:t>Overloaded routers fail to respond an their neighbors withdrawn them</a:t>
            </a:r>
          </a:p>
          <a:p>
            <a:pPr marL="285750" indent="-285750"/>
            <a:r>
              <a:rPr lang="en-US" altLang="ko-KR" sz="2400">
                <a:latin typeface="Arial" panose="020B0604020202020204" pitchFamily="34" charset="0"/>
                <a:cs typeface="Arial" panose="020B0604020202020204" pitchFamily="34" charset="0"/>
              </a:rPr>
              <a:t>Instability usually exhibits high frequency</a:t>
            </a:r>
          </a:p>
          <a:p>
            <a:pPr marL="285750" indent="-285750"/>
            <a:r>
              <a:rPr lang="en-US" altLang="ko-KR" sz="2400">
                <a:latin typeface="Arial" panose="020B0604020202020204" pitchFamily="34" charset="0"/>
                <a:cs typeface="Arial" panose="020B0604020202020204" pitchFamily="34" charset="0"/>
              </a:rPr>
              <a:t>Pathological updates exhibits both high and low frequencies</a:t>
            </a:r>
          </a:p>
          <a:p>
            <a:pPr marL="285750" indent="-285750"/>
            <a:r>
              <a:rPr lang="en-US" altLang="ko-KR" sz="2400">
                <a:latin typeface="Arial" panose="020B0604020202020204" pitchFamily="34" charset="0"/>
                <a:cs typeface="Arial" panose="020B0604020202020204" pitchFamily="34" charset="0"/>
              </a:rPr>
              <a:t>No single AS dominates instability statistics</a:t>
            </a:r>
          </a:p>
          <a:p>
            <a:pPr marL="285750" indent="-285750"/>
            <a:r>
              <a:rPr lang="en-US" altLang="ko-KR" sz="2400">
                <a:latin typeface="Arial" panose="020B0604020202020204" pitchFamily="34" charset="0"/>
                <a:cs typeface="Arial" panose="020B0604020202020204" pitchFamily="34" charset="0"/>
              </a:rPr>
              <a:t>No correlation between size of AS and its impact on instability statistics </a:t>
            </a:r>
          </a:p>
          <a:p>
            <a:pPr marL="285750" indent="-285750"/>
            <a:r>
              <a:rPr lang="en-US" altLang="ko-KR" sz="2400">
                <a:latin typeface="Arial" panose="020B0604020202020204" pitchFamily="34" charset="0"/>
                <a:cs typeface="Arial" panose="020B0604020202020204" pitchFamily="34" charset="0"/>
              </a:rPr>
              <a:t>There is no small set of paths that dominate instability statistics</a:t>
            </a:r>
          </a:p>
        </p:txBody>
      </p:sp>
    </p:spTree>
    <p:extLst>
      <p:ext uri="{BB962C8B-B14F-4D97-AF65-F5344CB8AC3E}">
        <p14:creationId xmlns:p14="http://schemas.microsoft.com/office/powerpoint/2010/main" val="26102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eaLnBrk="0" latinLnBrk="0" hangingPunct="0"/>
            <a:fld id="{FD846646-E4FA-4816-B9D4-BDE5FB2F3DE3}" type="slidenum">
              <a:rPr lang="en-US" altLang="ko-KR" sz="1200">
                <a:solidFill>
                  <a:srgbClr val="898989"/>
                </a:solidFill>
                <a:cs typeface="Arial" panose="020B0604020202020204" pitchFamily="34" charset="0"/>
              </a:rPr>
              <a:pPr algn="r" eaLnBrk="0" latinLnBrk="0" hangingPunct="0"/>
              <a:t>9</a:t>
            </a:fld>
            <a:endParaRPr lang="en-US" altLang="ko-KR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sp>
        <p:nvSpPr>
          <p:cNvPr id="163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400050"/>
            <a:ext cx="8047038" cy="647700"/>
          </a:xfrm>
        </p:spPr>
        <p:txBody>
          <a:bodyPr/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BGP misconfiguration [Mahajan02]</a:t>
            </a:r>
          </a:p>
        </p:txBody>
      </p:sp>
      <p:sp>
        <p:nvSpPr>
          <p:cNvPr id="163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12776"/>
            <a:ext cx="8380412" cy="3744193"/>
          </a:xfrm>
        </p:spPr>
        <p:txBody>
          <a:bodyPr/>
          <a:lstStyle/>
          <a:p>
            <a:pPr marL="285750" indent="-285750"/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How common are misconfigurations?</a:t>
            </a:r>
          </a:p>
          <a:p>
            <a:pPr marL="285750" indent="-285750"/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Their impact on connectivity and routing load?</a:t>
            </a:r>
          </a:p>
          <a:p>
            <a:pPr marL="285750" indent="-285750"/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Defined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as behavior unintended by the operator</a:t>
            </a:r>
          </a:p>
          <a:p>
            <a:pPr marL="685800" lvl="1" indent="-228600"/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Includes both </a:t>
            </a:r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slips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(inadvertent errors) and </a:t>
            </a:r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mistakes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(erroneous plan)</a:t>
            </a:r>
          </a:p>
          <a:p>
            <a:pPr marL="285750" indent="-285750"/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Two broad classes of globally visible faults</a:t>
            </a:r>
          </a:p>
          <a:p>
            <a:pPr marL="685800" lvl="1" indent="-228600"/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Origin misconfiguration</a:t>
            </a:r>
          </a:p>
          <a:p>
            <a:pPr marL="685800" lvl="1" indent="-228600"/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Export misconfiguration</a:t>
            </a:r>
          </a:p>
        </p:txBody>
      </p:sp>
    </p:spTree>
    <p:extLst>
      <p:ext uri="{BB962C8B-B14F-4D97-AF65-F5344CB8AC3E}">
        <p14:creationId xmlns:p14="http://schemas.microsoft.com/office/powerpoint/2010/main" val="153860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VC(3.0)">
  <a:themeElements>
    <a:clrScheme name="1_NVC(3.0) 3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B2B2B2"/>
      </a:accent1>
      <a:accent2>
        <a:srgbClr val="868686"/>
      </a:accent2>
      <a:accent3>
        <a:srgbClr val="FFFFFF"/>
      </a:accent3>
      <a:accent4>
        <a:srgbClr val="000000"/>
      </a:accent4>
      <a:accent5>
        <a:srgbClr val="D5D5D5"/>
      </a:accent5>
      <a:accent6>
        <a:srgbClr val="797979"/>
      </a:accent6>
      <a:hlink>
        <a:srgbClr val="5F5F5F"/>
      </a:hlink>
      <a:folHlink>
        <a:srgbClr val="DDDDDD"/>
      </a:folHlink>
    </a:clrScheme>
    <a:fontScheme name="1_NVC(3.0)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NVC(3.0)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VC(3.0)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VC(3.0)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VC(3.0)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48557</TotalTime>
  <Words>2878</Words>
  <Application>Microsoft Office PowerPoint</Application>
  <PresentationFormat>화면 슬라이드 쇼(4:3)</PresentationFormat>
  <Paragraphs>506</Paragraphs>
  <Slides>41</Slides>
  <Notes>38</Notes>
  <HiddenSlides>0</HiddenSlides>
  <MMClips>0</MMClips>
  <ScaleCrop>false</ScaleCrop>
  <HeadingPairs>
    <vt:vector size="6" baseType="variant">
      <vt:variant>
        <vt:lpstr>테마</vt:lpstr>
      </vt:variant>
      <vt:variant>
        <vt:i4>4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1_NVC(3.0)</vt:lpstr>
      <vt:lpstr>2_디자인 사용자 지정</vt:lpstr>
      <vt:lpstr>1_디자인 사용자 지정</vt:lpstr>
      <vt:lpstr>디자인 사용자 지정</vt:lpstr>
      <vt:lpstr>비트맵 이미지</vt:lpstr>
      <vt:lpstr>CS 540 Network Architecture</vt:lpstr>
      <vt:lpstr>BGP problem</vt:lpstr>
      <vt:lpstr>Internet Routing Instability  [Labovitz et al ’96]</vt:lpstr>
      <vt:lpstr>BGP Information Exchange</vt:lpstr>
      <vt:lpstr>Routing Successive Events (Instability)</vt:lpstr>
      <vt:lpstr>Routing Successive Events (Pathological Instability)</vt:lpstr>
      <vt:lpstr>Findings</vt:lpstr>
      <vt:lpstr>Findings</vt:lpstr>
      <vt:lpstr>BGP misconfiguration [Mahajan02]</vt:lpstr>
      <vt:lpstr>BGP misconfiguration [Mahajan02]</vt:lpstr>
      <vt:lpstr>BGP misconfiguration [Mahajan02]</vt:lpstr>
      <vt:lpstr>Lessons: Routing </vt:lpstr>
      <vt:lpstr>Modeling the Process: IP address</vt:lpstr>
      <vt:lpstr>IANA Allocations - Projection</vt:lpstr>
      <vt:lpstr>BGP Announcements - Projection</vt:lpstr>
      <vt:lpstr>BGP Routing Table Growth</vt:lpstr>
      <vt:lpstr>BGP Routing Table Growth</vt:lpstr>
      <vt:lpstr>BGP overload </vt:lpstr>
      <vt:lpstr>CIDR</vt:lpstr>
      <vt:lpstr>BGP entries</vt:lpstr>
      <vt:lpstr>BGP Growth: Multi homing </vt:lpstr>
      <vt:lpstr>BGP Growth: load balancing</vt:lpstr>
      <vt:lpstr>BGP Growth: Fragmentation</vt:lpstr>
      <vt:lpstr>BGP Growth: Four Causes</vt:lpstr>
      <vt:lpstr>BGP Growth: How to limit growth</vt:lpstr>
      <vt:lpstr>Reading Assignment</vt:lpstr>
      <vt:lpstr>PowerPoint 프레젠테이션</vt:lpstr>
      <vt:lpstr>PowerPoint 프레젠테이션</vt:lpstr>
      <vt:lpstr>BGP-4: Border Gateway Protocol</vt:lpstr>
      <vt:lpstr>BGP Example</vt:lpstr>
      <vt:lpstr>Internet inter-AS routing: BGP</vt:lpstr>
      <vt:lpstr>Internet inter-AS routing: BGP</vt:lpstr>
      <vt:lpstr>Why different Intra- and Inter-AS routing ? </vt:lpstr>
      <vt:lpstr>eBGP, iBGP</vt:lpstr>
      <vt:lpstr>Routing attribute &amp; Route Selection</vt:lpstr>
      <vt:lpstr>IDRP(Inter-Domain Routing Protocol)</vt:lpstr>
      <vt:lpstr>Policy</vt:lpstr>
      <vt:lpstr>Implementing Policy</vt:lpstr>
      <vt:lpstr>Implementing Policy</vt:lpstr>
      <vt:lpstr>Implementing Policy</vt:lpstr>
      <vt:lpstr>Implementing Policy</vt:lpstr>
    </vt:vector>
  </TitlesOfParts>
  <Company>ICU-SICE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</dc:title>
  <dc:creator>Younghee Lee</dc:creator>
  <cp:lastModifiedBy>USER</cp:lastModifiedBy>
  <cp:revision>354</cp:revision>
  <cp:lastPrinted>2000-09-05T05:09:43Z</cp:lastPrinted>
  <dcterms:created xsi:type="dcterms:W3CDTF">1998-07-19T12:47:56Z</dcterms:created>
  <dcterms:modified xsi:type="dcterms:W3CDTF">2016-09-21T02:20:27Z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yhlee@pec.etri.re.kr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G:\이영희강의TP</vt:lpwstr>
  </property>
  <property fmtid="{D5CDD505-2E9C-101B-9397-08002B2CF9AE}" pid="22" name="EncodingType">
    <vt:i4>-99</vt:i4>
  </property>
</Properties>
</file>