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736" r:id="rId2"/>
    <p:sldMasterId id="2147483676" r:id="rId3"/>
    <p:sldMasterId id="2147483664" r:id="rId4"/>
  </p:sldMasterIdLst>
  <p:notesMasterIdLst>
    <p:notesMasterId r:id="rId33"/>
  </p:notesMasterIdLst>
  <p:handoutMasterIdLst>
    <p:handoutMasterId r:id="rId34"/>
  </p:handoutMasterIdLst>
  <p:sldIdLst>
    <p:sldId id="277" r:id="rId5"/>
    <p:sldId id="355" r:id="rId6"/>
    <p:sldId id="356" r:id="rId7"/>
    <p:sldId id="357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78" r:id="rId19"/>
    <p:sldId id="380" r:id="rId20"/>
    <p:sldId id="379" r:id="rId21"/>
    <p:sldId id="381" r:id="rId22"/>
    <p:sldId id="384" r:id="rId23"/>
    <p:sldId id="386" r:id="rId24"/>
    <p:sldId id="387" r:id="rId25"/>
    <p:sldId id="385" r:id="rId26"/>
    <p:sldId id="389" r:id="rId27"/>
    <p:sldId id="388" r:id="rId28"/>
    <p:sldId id="374" r:id="rId29"/>
    <p:sldId id="390" r:id="rId30"/>
    <p:sldId id="391" r:id="rId31"/>
    <p:sldId id="373" r:id="rId32"/>
  </p:sldIdLst>
  <p:sldSz cx="9144000" cy="6858000" type="screen4x3"/>
  <p:notesSz cx="6642100" cy="96535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320">
          <p15:clr>
            <a:srgbClr val="A4A3A4"/>
          </p15:clr>
        </p15:guide>
        <p15:guide id="2" pos="28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FFCC"/>
    <a:srgbClr val="EAEAEA"/>
    <a:srgbClr val="DDDDDD"/>
    <a:srgbClr val="CC99FF"/>
    <a:srgbClr val="66FFFF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5" autoAdjust="0"/>
    <p:restoredTop sz="94660"/>
  </p:normalViewPr>
  <p:slideViewPr>
    <p:cSldViewPr>
      <p:cViewPr varScale="1">
        <p:scale>
          <a:sx n="74" d="100"/>
          <a:sy n="74" d="100"/>
        </p:scale>
        <p:origin x="-48" y="-4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760"/>
    </p:cViewPr>
  </p:sorterViewPr>
  <p:notesViewPr>
    <p:cSldViewPr>
      <p:cViewPr>
        <p:scale>
          <a:sx n="66" d="100"/>
          <a:sy n="66" d="100"/>
        </p:scale>
        <p:origin x="-846" y="1368"/>
      </p:cViewPr>
      <p:guideLst>
        <p:guide orient="horz" pos="2320"/>
        <p:guide pos="28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3963" y="0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0988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3963" y="9170988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fld id="{A958FF2F-0791-4F83-8CC1-57DD447D83F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4528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275" y="639763"/>
            <a:ext cx="6589713" cy="4941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9900" y="5772150"/>
            <a:ext cx="5715000" cy="302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94" tIns="45097" rIns="90194" bIns="450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0988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170988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fld id="{51BC0879-4465-4F96-BD3F-DFECAC432D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8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fld id="{612A4EAB-73CD-46CE-91F2-90655C7CE712}" type="slidenum">
              <a:rPr lang="en-US" altLang="ko-KR" sz="1000">
                <a:ea typeface="돋움" pitchFamily="50" charset="-127"/>
              </a:rPr>
              <a:pPr eaLnBrk="1" hangingPunct="1"/>
              <a:t>1</a:t>
            </a:fld>
            <a:endParaRPr lang="en-US" altLang="ko-KR" sz="1000">
              <a:ea typeface="돋움" pitchFamily="50" charset="-127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5ACB4A-FDE7-0843-8F37-AFB963DF3A59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50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0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B22368-851C-E040-B569-9E6DC04A23D1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50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0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5802F-F7A2-D742-B197-34F9175F40EB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50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0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63540-0304-5942-90D4-A249E57CED2C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51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8050" y="723900"/>
            <a:ext cx="4827588" cy="3621088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1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586288"/>
            <a:ext cx="4870450" cy="434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Goals</a:t>
            </a:r>
          </a:p>
          <a:p>
            <a:pPr lvl="1"/>
            <a:r>
              <a:rPr lang="en-US" altLang="ko-KR">
                <a:ea typeface="굴림" charset="0"/>
                <a:cs typeface="굴림" charset="0"/>
              </a:rPr>
              <a:t>Extend RED</a:t>
            </a:r>
          </a:p>
          <a:p>
            <a:pPr lvl="1"/>
            <a:r>
              <a:rPr lang="en-US" altLang="ko-KR">
                <a:ea typeface="굴림" charset="0"/>
                <a:cs typeface="굴림" charset="0"/>
              </a:rPr>
              <a:t>Better Fairness</a:t>
            </a:r>
          </a:p>
          <a:p>
            <a:r>
              <a:rPr lang="en-US" altLang="ko-KR">
                <a:ea typeface="굴림" charset="0"/>
                <a:cs typeface="굴림" charset="0"/>
              </a:rPr>
              <a:t>Fairness concerns here were still TCP-based; concerned about applications like Telnet (fragile, always in slowstart; constantly having to time-out because of no opportunity repeated ACKs.)</a:t>
            </a:r>
          </a:p>
          <a:p>
            <a:endParaRPr lang="en-US" altLang="ko-KR">
              <a:ea typeface="굴림" charset="0"/>
              <a:cs typeface="굴림" charset="0"/>
            </a:endParaRPr>
          </a:p>
          <a:p>
            <a:pPr lvl="1"/>
            <a:endParaRPr lang="en-US" altLang="ko-KR">
              <a:ea typeface="굴림" charset="0"/>
              <a:cs typeface="굴림" charset="0"/>
            </a:endParaRPr>
          </a:p>
          <a:p>
            <a:pPr lvl="1"/>
            <a:r>
              <a:rPr lang="en-US" altLang="ko-KR">
                <a:ea typeface="굴림" charset="0"/>
                <a:cs typeface="굴림" charset="0"/>
              </a:rPr>
              <a:t>dynamically calculated per flow thresholds based on share of queue (red-like thresholds)</a:t>
            </a:r>
          </a:p>
          <a:p>
            <a:pPr lvl="1"/>
            <a:r>
              <a:rPr lang="en-US" altLang="ko-KR">
                <a:ea typeface="굴림" charset="0"/>
                <a:cs typeface="굴림" charset="0"/>
              </a:rPr>
              <a:t>threshold equal to a multiple of the </a:t>
            </a:r>
            <a:r>
              <a:rPr lang="ko-KR" altLang="en-US">
                <a:latin typeface="Times New Roman"/>
                <a:ea typeface="굴림" charset="0"/>
                <a:cs typeface="굴림" charset="0"/>
              </a:rPr>
              <a:t>“</a:t>
            </a:r>
            <a:r>
              <a:rPr lang="en-US" altLang="ko-KR">
                <a:ea typeface="굴림" charset="0"/>
                <a:cs typeface="굴림" charset="0"/>
              </a:rPr>
              <a:t>fair share</a:t>
            </a:r>
            <a:r>
              <a:rPr lang="ko-KR" altLang="en-US">
                <a:latin typeface="Times New Roman"/>
                <a:ea typeface="굴림" charset="0"/>
                <a:cs typeface="굴림" charset="0"/>
              </a:rPr>
              <a:t>”</a:t>
            </a:r>
            <a:r>
              <a:rPr lang="en-US" altLang="ko-KR">
                <a:ea typeface="굴림" charset="0"/>
                <a:cs typeface="굴림" charset="0"/>
              </a:rPr>
              <a:t> to accommodate bursts</a:t>
            </a:r>
          </a:p>
          <a:p>
            <a:pPr lvl="1"/>
            <a:r>
              <a:rPr lang="en-US" altLang="ko-KR">
                <a:ea typeface="굴림" charset="0"/>
                <a:cs typeface="굴림" charset="0"/>
              </a:rPr>
              <a:t>strikes further restrict the share of the queue and prevent you from abusing </a:t>
            </a:r>
            <a:r>
              <a:rPr lang="ko-KR" altLang="en-US">
                <a:latin typeface="Times New Roman"/>
                <a:ea typeface="굴림" charset="0"/>
                <a:cs typeface="굴림" charset="0"/>
              </a:rPr>
              <a:t>“</a:t>
            </a:r>
            <a:r>
              <a:rPr lang="en-US" altLang="ko-KR">
                <a:ea typeface="굴림" charset="0"/>
                <a:cs typeface="굴림" charset="0"/>
              </a:rPr>
              <a:t>fair share</a:t>
            </a:r>
            <a:r>
              <a:rPr lang="ko-KR" altLang="en-US">
                <a:latin typeface="Times New Roman"/>
                <a:ea typeface="굴림" charset="0"/>
                <a:cs typeface="굴림" charset="0"/>
              </a:rPr>
              <a:t>”</a:t>
            </a:r>
            <a:endParaRPr lang="en-US" altLang="ko-KR">
              <a:ea typeface="굴림" charset="0"/>
              <a:cs typeface="굴림" charset="0"/>
            </a:endParaRPr>
          </a:p>
          <a:p>
            <a:endParaRPr lang="en-US" altLang="ko-KR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16086-DDC4-2648-9338-3E425E68302E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51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3DEC0B-8E70-4F4C-A485-00E17573878B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51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1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3DEC0B-8E70-4F4C-A485-00E17573878B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51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1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111AD9-7DCD-984D-9485-66B69B856146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52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8050" y="723900"/>
            <a:ext cx="4827588" cy="3621088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2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586288"/>
            <a:ext cx="4870450" cy="4343400"/>
          </a:xfrm>
        </p:spPr>
        <p:txBody>
          <a:bodyPr/>
          <a:lstStyle/>
          <a:p>
            <a:endParaRPr 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fld id="{52A973C5-FFC8-4733-ABF7-71F75B97CBF1}" type="slidenum">
              <a:rPr lang="en-US" altLang="ko-KR" sz="1000">
                <a:ea typeface="돋움" pitchFamily="50" charset="-127"/>
              </a:rPr>
              <a:pPr eaLnBrk="1" hangingPunct="1"/>
              <a:t>25</a:t>
            </a:fld>
            <a:endParaRPr lang="en-US" altLang="ko-KR" sz="1000">
              <a:ea typeface="돋움" pitchFamily="50" charset="-127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3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fld id="{52A973C5-FFC8-4733-ABF7-71F75B97CBF1}" type="slidenum">
              <a:rPr lang="en-US" altLang="ko-KR" sz="1000">
                <a:ea typeface="돋움" pitchFamily="50" charset="-127"/>
              </a:rPr>
              <a:pPr eaLnBrk="1" hangingPunct="1"/>
              <a:t>26</a:t>
            </a:fld>
            <a:endParaRPr lang="en-US" altLang="ko-KR" sz="1000">
              <a:ea typeface="돋움" pitchFamily="50" charset="-127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3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C0A868-859B-954B-85F1-23BF749BFC66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48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8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fld id="{52A973C5-FFC8-4733-ABF7-71F75B97CBF1}" type="slidenum">
              <a:rPr lang="en-US" altLang="ko-KR" sz="1000">
                <a:ea typeface="돋움" pitchFamily="50" charset="-127"/>
              </a:rPr>
              <a:pPr eaLnBrk="1" hangingPunct="1"/>
              <a:t>27</a:t>
            </a:fld>
            <a:endParaRPr lang="en-US" altLang="ko-KR" sz="1000">
              <a:ea typeface="돋움" pitchFamily="50" charset="-127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3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fld id="{52A973C5-FFC8-4733-ABF7-71F75B97CBF1}" type="slidenum">
              <a:rPr lang="en-US" altLang="ko-KR" sz="1000">
                <a:ea typeface="돋움" pitchFamily="50" charset="-127"/>
              </a:rPr>
              <a:pPr eaLnBrk="1" hangingPunct="1"/>
              <a:t>28</a:t>
            </a:fld>
            <a:endParaRPr lang="en-US" altLang="ko-KR" sz="1000">
              <a:ea typeface="돋움" pitchFamily="50" charset="-127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3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DD838-61B7-DF41-94DE-E86AE2FF33DF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48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8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877DA-01AE-A941-8854-A0DB19B5198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48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8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175A5C-1539-F44C-9700-65E5B4F9CDC2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49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9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23FD35-F57B-414F-B118-1ACBAF004E13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49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9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3CE84A-478B-3743-9F90-D8919F12939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49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9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34F221-9304-1847-A31D-5CF5D05D8774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49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9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13ABD-913E-9B49-A07E-C0A8A33B7F8B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50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0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9050" y="2628900"/>
            <a:ext cx="8026400" cy="0"/>
          </a:xfrm>
          <a:prstGeom prst="line">
            <a:avLst/>
          </a:prstGeom>
          <a:noFill/>
          <a:ln w="50800">
            <a:solidFill>
              <a:srgbClr val="3366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굴림" charset="0"/>
              <a:cs typeface="굴림" charset="0"/>
            </a:endParaRPr>
          </a:p>
        </p:txBody>
      </p:sp>
      <p:pic>
        <p:nvPicPr>
          <p:cNvPr id="5" name="Picture 14" descr="http://imgnews.naver.com/image/277/2009/02/24/2009022410005795830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81750"/>
            <a:ext cx="1368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54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00050" y="13335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유형 편집</a:t>
            </a:r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33500" y="344805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유형 편집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400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400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94BE1A69-7204-4669-835C-56DF833B137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263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1E68CE8-B7C5-451B-9773-D2B2272F0A45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33899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4650" y="400050"/>
            <a:ext cx="2038350" cy="5391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00050"/>
            <a:ext cx="5962650" cy="5391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6B5ECE0-3097-4929-AF42-426F9871410C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237203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1675" y="400050"/>
            <a:ext cx="7451725" cy="647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762500" y="1295400"/>
            <a:ext cx="4000500" cy="44958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70EC80D-BCCC-416E-848B-7BA1F2D3A4BD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51845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1675" y="400050"/>
            <a:ext cx="7451725" cy="647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62500" y="1295400"/>
            <a:ext cx="40005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762500" y="3619500"/>
            <a:ext cx="40005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595AADB-1CC5-4F76-AAAB-457E29130209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14922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40CDBD-162A-47EC-B54D-C7EE496DF4C1}" type="datetimeFigureOut">
              <a:rPr lang="ko-KR" altLang="en-US"/>
              <a:pPr/>
              <a:t>2016-09-28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849023-269E-4F14-983F-B95BAA2D6EF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194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B8FA63-E30A-457C-9209-1D1EAA5A8E16}" type="datetimeFigureOut">
              <a:rPr lang="ko-KR" altLang="en-US"/>
              <a:pPr/>
              <a:t>2016-09-28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07341-95FD-4A36-A4AA-763502469EC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98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72D206-D290-4B33-AB31-497FB6BB785F}" type="datetimeFigureOut">
              <a:rPr lang="ko-KR" altLang="en-US"/>
              <a:pPr/>
              <a:t>2016-09-28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270A5-C988-46B4-A15E-4E4939203A4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459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4FC6E-DE6D-465B-878A-971AF4D10F2F}" type="datetimeFigureOut">
              <a:rPr lang="ko-KR" altLang="en-US"/>
              <a:pPr/>
              <a:t>2016-09-28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902AF-8FD7-423D-AC29-486DE49E863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00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043982-8EC5-429F-B21F-EAC72D48439F}" type="datetimeFigureOut">
              <a:rPr lang="ko-KR" altLang="en-US"/>
              <a:pPr/>
              <a:t>2016-09-28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A6E71-8478-4178-9F18-2EDE888C3BC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45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0A0E7-CE5F-46ED-A831-154D5E8BE255}" type="datetimeFigureOut">
              <a:rPr lang="ko-KR" altLang="en-US"/>
              <a:pPr/>
              <a:t>2016-09-28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E0494-1727-4F0B-9099-E9060EEA34E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3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719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2E93A1-9D87-4BD3-A1B1-46F7616FBC88}" type="datetimeFigureOut">
              <a:rPr lang="ko-KR" altLang="en-US"/>
              <a:pPr/>
              <a:t>2016-09-28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DAFC8-FF0E-4663-9210-4AD8B89742F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82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A0C02A-52C6-40D3-A279-81FC622C664C}" type="datetimeFigureOut">
              <a:rPr lang="ko-KR" altLang="en-US"/>
              <a:pPr/>
              <a:t>2016-09-28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BFB49-7D22-4250-842B-7FCFFC1958F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86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4B8645-FB74-4649-973D-49CE2D02FEB0}" type="datetimeFigureOut">
              <a:rPr lang="ko-KR" altLang="en-US"/>
              <a:pPr/>
              <a:t>2016-09-28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1B44F-63C1-49A6-923C-E336A21B787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51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09C18E-EC3A-44DA-ABCD-5F56711EE203}" type="datetimeFigureOut">
              <a:rPr lang="ko-KR" altLang="en-US"/>
              <a:pPr/>
              <a:t>2016-09-28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32ED9-EE85-4A4E-B406-28E9D81F5FE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595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9B1043-6391-493C-857B-0F02EC3D5CA7}" type="datetimeFigureOut">
              <a:rPr lang="ko-KR" altLang="en-US"/>
              <a:pPr/>
              <a:t>2016-09-28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EA9A9-D815-45DD-947D-E0163D8F7E5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582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E49ED5-A9F3-4B23-B773-E75C242F94E9}" type="datetimeFigureOut">
              <a:rPr lang="ko-KR" altLang="en-US"/>
              <a:pPr/>
              <a:t>2016-09-28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0F370-4554-40C9-BC0A-B3675FF8E6B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40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146EB5-5D9E-4F23-8304-E6FCFC993197}" type="datetimeFigureOut">
              <a:rPr lang="ko-KR" altLang="en-US"/>
              <a:pPr/>
              <a:t>2016-09-28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6FA026-E480-4BD7-9C72-0E54A597660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41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D970E6-7840-4FE4-A210-F82F99086A1C}" type="datetimeFigureOut">
              <a:rPr lang="ko-KR" altLang="en-US"/>
              <a:pPr/>
              <a:t>2016-09-28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BA527-57C2-4351-95BA-DE731E10A2A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522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9FFA2D-F850-4573-9905-689A4711956B}" type="datetimeFigureOut">
              <a:rPr lang="ko-KR" altLang="en-US"/>
              <a:pPr/>
              <a:t>2016-09-28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44B9C-1138-4E17-9F55-94B5F7D6619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240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AC5749-7572-4C94-B37F-0E02062889D2}" type="datetimeFigureOut">
              <a:rPr lang="ko-KR" altLang="en-US"/>
              <a:pPr/>
              <a:t>2016-09-28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5E1A5-2652-49C7-8953-10343D9466B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50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402A2B7-5303-4473-A91B-3F3B6909D3D7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49332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C9537D-68F5-4062-9A0A-A9AA73640A2D}" type="datetimeFigureOut">
              <a:rPr lang="ko-KR" altLang="en-US"/>
              <a:pPr/>
              <a:t>2016-09-28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D8BE0-D732-441C-A3D8-EB9285B1507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6688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AE5796-188C-4602-A960-747250447D0F}" type="datetimeFigureOut">
              <a:rPr lang="ko-KR" altLang="en-US"/>
              <a:pPr/>
              <a:t>2016-09-28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29304-EDF5-45DF-9577-EEAAF07E4A8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534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B7D086-2E22-4C5F-A071-6BEE733F7CD2}" type="datetimeFigureOut">
              <a:rPr lang="ko-KR" altLang="en-US"/>
              <a:pPr/>
              <a:t>2016-09-28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C6D70-F5DE-41FA-B9ED-8D343734B61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98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D8B7E3-B228-454D-9662-91072AA284DF}" type="datetimeFigureOut">
              <a:rPr lang="ko-KR" altLang="en-US"/>
              <a:pPr/>
              <a:t>2016-09-28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DDA23-554F-4BA3-B698-C015F25DC51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241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F7936C-6835-481C-A24C-D3BF06EF97E1}" type="datetimeFigureOut">
              <a:rPr lang="ko-KR" altLang="en-US"/>
              <a:pPr/>
              <a:t>2016-09-28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B78CA-8DD4-41B1-82D3-EE24F2EDDDA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379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9B023C-0D79-4F0F-956F-A57BD2C29D75}" type="datetimeFigureOut">
              <a:rPr lang="ko-KR" altLang="en-US"/>
              <a:pPr/>
              <a:t>2016-09-28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0AFEF-6A86-4E29-BF65-BA0B19D1119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5164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D674D-6432-41AE-B83A-46E0332F6C9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4710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0270C-0C10-46F4-9431-54564CA9D17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572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B656E3-206B-407A-ABE4-241F8E8560C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140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3608E-B9B8-4A3C-8028-9DE3F12DE76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8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6FC87E7-139E-46B6-B37D-94F7E54379A1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497759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F2222-1A46-4D0B-9DAA-0B038CD197C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156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DA6C1C-FBC6-453A-9658-BBEFF3E101D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143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54780-3343-4768-81DF-73B444703FD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935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95A49-35DF-4580-A077-398F2738FB8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865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014F1-89C3-44B2-9D10-62264ADB9EF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5949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C4F3A-72DF-41F5-A78C-0AC82FC6C4D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9706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CB097-55FC-42EF-AD6F-AB3162F6164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7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075D844-74CE-419F-9466-D8C0FB5D7C44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77132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BEDD3AC-F526-42BE-928A-3A70F5EB75BF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83610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EDACEAD-C319-4031-9F75-AD10A62FFAE3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14164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6D5F340-C603-43C9-AFD0-020B8B904189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418909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6238BFD-8519-4D96-AC23-38C6C18D6F8E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9758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143000"/>
            <a:ext cx="8026400" cy="0"/>
          </a:xfrm>
          <a:prstGeom prst="line">
            <a:avLst/>
          </a:prstGeom>
          <a:noFill/>
          <a:ln w="50800">
            <a:solidFill>
              <a:srgbClr val="3366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1675" y="400050"/>
            <a:ext cx="74517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815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1619250" y="6742113"/>
            <a:ext cx="72009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71842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1030" name="Text Box 9"/>
          <p:cNvSpPr txBox="1">
            <a:spLocks noChangeArrowheads="1"/>
          </p:cNvSpPr>
          <p:nvPr/>
        </p:nvSpPr>
        <p:spPr bwMode="auto">
          <a:xfrm>
            <a:off x="3708400" y="6453188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ko-KR" sz="1400" b="1"/>
              <a:t>Prof. Younghee Lee</a:t>
            </a:r>
            <a:endParaRPr lang="en-US" altLang="ko-KR"/>
          </a:p>
        </p:txBody>
      </p:sp>
      <p:pic>
        <p:nvPicPr>
          <p:cNvPr id="1031" name="Picture 14" descr="http://imgnews.naver.com/image/277/2009/02/24/2009022410005795830_1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81750"/>
            <a:ext cx="1368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5621ECD6-F548-4B63-8C64-2C4E0412DC11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  <p:sldLayoutId id="2147484041" r:id="rId12"/>
    <p:sldLayoutId id="2147484042" r:id="rId1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굴림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charset="2"/>
        <a:buChar char="u"/>
        <a:defRPr kumimoji="1" sz="2800">
          <a:solidFill>
            <a:schemeClr val="tx1"/>
          </a:solidFill>
          <a:latin typeface="+mn-lt"/>
          <a:ea typeface="+mn-ea"/>
          <a:cs typeface="굴림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400">
          <a:solidFill>
            <a:schemeClr val="tx1"/>
          </a:solidFill>
          <a:latin typeface="+mn-lt"/>
          <a:ea typeface="+mn-ea"/>
          <a:cs typeface="굴림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>
          <a:solidFill>
            <a:schemeClr val="tx1"/>
          </a:solidFill>
          <a:latin typeface="+mn-lt"/>
          <a:ea typeface="+mn-ea"/>
          <a:cs typeface="굴림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u"/>
        <a:defRPr kumimoji="1">
          <a:solidFill>
            <a:schemeClr val="tx1"/>
          </a:solidFill>
          <a:latin typeface="+mn-lt"/>
          <a:ea typeface="+mn-ea"/>
          <a:cs typeface="굴림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  <a:cs typeface="굴림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433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AD97C94C-5411-43A7-BD80-5653C38686CC}" type="datetimeFigureOut">
              <a:rPr lang="ko-KR" altLang="en-US"/>
              <a:pPr/>
              <a:t>2016-09-28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B364C18B-12D0-4192-A660-08D3F7317F9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66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D2F87966-3DDB-461C-AFC0-730BD3F555EC}" type="datetimeFigureOut">
              <a:rPr lang="ko-KR" altLang="en-US"/>
              <a:pPr/>
              <a:t>2016-09-28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390B3EB5-9F31-4B03-BCA4-0B08C3E90F7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891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DFDB8E15-D83C-4460-B21B-3B4A1AB3625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7950" y="1052513"/>
            <a:ext cx="8712200" cy="11430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ko-KR" sz="4000" dirty="0" smtClean="0">
                <a:latin typeface="Arial" pitchFamily="34" charset="0"/>
              </a:rPr>
              <a:t>CS 540 Network Architecture</a:t>
            </a:r>
            <a:endParaRPr lang="en-US" altLang="ko-KR" dirty="0" smtClean="0"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68313" y="3068638"/>
            <a:ext cx="8280151" cy="1249362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altLang="ko-KR" sz="2400" dirty="0">
                <a:latin typeface="Arial"/>
                <a:cs typeface="Arial"/>
              </a:rPr>
              <a:t>Lecture 7</a:t>
            </a:r>
            <a:r>
              <a:rPr lang="en-US" altLang="ko-KR" sz="2400" dirty="0" smtClean="0">
                <a:latin typeface="Arial"/>
                <a:cs typeface="Arial"/>
              </a:rPr>
              <a:t>: Congestion </a:t>
            </a:r>
            <a:r>
              <a:rPr lang="en-US" altLang="ko-KR" sz="2400" dirty="0" smtClean="0">
                <a:latin typeface="Arial"/>
                <a:cs typeface="Arial"/>
              </a:rPr>
              <a:t>Avoidance</a:t>
            </a:r>
            <a:r>
              <a:rPr lang="en-US" altLang="ko-KR" sz="2400" dirty="0">
                <a:latin typeface="Arial"/>
                <a:cs typeface="Arial"/>
              </a:rPr>
              <a:t> </a:t>
            </a:r>
            <a:r>
              <a:rPr lang="en-US" altLang="ko-KR" sz="2400" dirty="0" smtClean="0">
                <a:latin typeface="Arial"/>
                <a:cs typeface="Arial"/>
              </a:rPr>
              <a:t>at the Router</a:t>
            </a:r>
            <a:endParaRPr lang="en-US" altLang="ko-KR" sz="2400" dirty="0">
              <a:latin typeface="Arial"/>
              <a:cs typeface="Arial"/>
            </a:endParaRP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dirty="0" smtClean="0">
              <a:latin typeface="Arial" pitchFamily="34" charset="0"/>
            </a:endParaRP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sz="1600" dirty="0" smtClean="0">
              <a:latin typeface="Arial" pitchFamily="34" charset="0"/>
            </a:endParaRP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sz="1600" dirty="0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ko-KR" sz="1800" b="1" dirty="0" smtClean="0">
                <a:latin typeface="Arial" pitchFamily="34" charset="0"/>
              </a:rPr>
              <a:t>Prof. </a:t>
            </a:r>
            <a:r>
              <a:rPr lang="en-US" altLang="ko-KR" sz="1800" b="1" dirty="0" err="1" smtClean="0">
                <a:latin typeface="Arial" pitchFamily="34" charset="0"/>
              </a:rPr>
              <a:t>Younghee</a:t>
            </a:r>
            <a:r>
              <a:rPr lang="en-US" altLang="ko-KR" sz="1800" b="1" dirty="0" smtClean="0">
                <a:latin typeface="Arial" pitchFamily="34" charset="0"/>
              </a:rPr>
              <a:t> Lee</a:t>
            </a:r>
            <a:r>
              <a:rPr lang="en-US" altLang="ko-KR" dirty="0" smtClean="0">
                <a:latin typeface="Arial" pitchFamily="34" charset="0"/>
              </a:rPr>
              <a:t> </a:t>
            </a: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dirty="0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ko-KR" sz="2000" i="1" dirty="0" smtClean="0">
                <a:solidFill>
                  <a:srgbClr val="990033"/>
                </a:solidFill>
                <a:latin typeface="Arial" pitchFamily="34" charset="0"/>
              </a:rPr>
              <a:t>Some part of this teaching materials are prepared referencing the lecture note made </a:t>
            </a:r>
            <a:r>
              <a:rPr lang="en-US" altLang="ko-KR" sz="1600" i="1" dirty="0" smtClean="0">
                <a:solidFill>
                  <a:srgbClr val="990033"/>
                </a:solidFill>
                <a:latin typeface="Arial" pitchFamily="34" charset="0"/>
              </a:rPr>
              <a:t>by </a:t>
            </a:r>
            <a:r>
              <a:rPr lang="en-US" altLang="ko-KR" sz="1800" i="1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F. Kurose and Keith W. Ross</a:t>
            </a:r>
            <a:endParaRPr lang="en-US" altLang="ko-KR" i="1" dirty="0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ko-KR" sz="1400" dirty="0" smtClean="0">
                <a:latin typeface="Arial" pitchFamily="34" charset="0"/>
              </a:rPr>
              <a:t>		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8252727E-7557-6747-9E46-DD2C0DB10ED8}" type="slidenum">
              <a:rPr lang="en-US" altLang="ko-KR">
                <a:latin typeface="Arial"/>
                <a:cs typeface="Arial"/>
              </a:rPr>
              <a:pPr/>
              <a:t>10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50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374650"/>
            <a:ext cx="8137525" cy="647700"/>
          </a:xfrm>
        </p:spPr>
        <p:txBody>
          <a:bodyPr/>
          <a:lstStyle/>
          <a:p>
            <a:r>
              <a:rPr lang="en-US" altLang="ko-KR">
                <a:latin typeface="Arial"/>
                <a:cs typeface="Arial"/>
              </a:rPr>
              <a:t>RED Algorithm</a:t>
            </a:r>
          </a:p>
        </p:txBody>
      </p:sp>
      <p:sp>
        <p:nvSpPr>
          <p:cNvPr id="150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08" y="1243013"/>
            <a:ext cx="8964488" cy="521032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latin typeface="Arial"/>
                <a:cs typeface="Arial"/>
              </a:rPr>
              <a:t>Upper bound on </a:t>
            </a:r>
            <a:r>
              <a:rPr lang="en-US" altLang="ko-KR" sz="2400" i="1" dirty="0" err="1">
                <a:latin typeface="Arial"/>
                <a:cs typeface="Arial"/>
              </a:rPr>
              <a:t>w</a:t>
            </a:r>
            <a:r>
              <a:rPr lang="en-US" altLang="ko-KR" sz="2400" i="1" baseline="-25000" dirty="0" err="1">
                <a:latin typeface="Arial"/>
                <a:cs typeface="Arial"/>
              </a:rPr>
              <a:t>q</a:t>
            </a:r>
            <a:r>
              <a:rPr lang="en-US" altLang="ko-KR" sz="2400" baseline="-25000" dirty="0">
                <a:latin typeface="Arial"/>
                <a:cs typeface="Arial"/>
              </a:rPr>
              <a:t> </a:t>
            </a:r>
            <a:r>
              <a:rPr lang="en-US" altLang="ko-KR" sz="2400" dirty="0">
                <a:latin typeface="Arial"/>
                <a:cs typeface="Arial"/>
              </a:rPr>
              <a:t>depends on </a:t>
            </a:r>
            <a:r>
              <a:rPr lang="en-US" altLang="ko-KR" sz="2400" i="1" dirty="0" err="1">
                <a:latin typeface="Arial"/>
                <a:cs typeface="Arial"/>
              </a:rPr>
              <a:t>min</a:t>
            </a:r>
            <a:r>
              <a:rPr lang="en-US" altLang="ko-KR" sz="2400" i="1" baseline="-25000" dirty="0" err="1">
                <a:latin typeface="Arial"/>
                <a:cs typeface="Arial"/>
              </a:rPr>
              <a:t>th</a:t>
            </a:r>
            <a:endParaRPr lang="en-US" altLang="ko-KR" sz="2400" i="1" baseline="-25000" dirty="0">
              <a:latin typeface="Arial"/>
              <a:cs typeface="Arial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/>
                <a:cs typeface="Arial"/>
              </a:rPr>
              <a:t>Want </a:t>
            </a:r>
            <a:r>
              <a:rPr lang="en-US" altLang="ko-KR" sz="2000" b="1" dirty="0">
                <a:solidFill>
                  <a:srgbClr val="0000FF"/>
                </a:solidFill>
                <a:latin typeface="Arial"/>
                <a:cs typeface="Arial"/>
              </a:rPr>
              <a:t>to ignore transient congestion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/>
                <a:cs typeface="Arial"/>
              </a:rPr>
              <a:t>Can calculate the queue average if a burst arrives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>
                <a:latin typeface="Arial"/>
                <a:cs typeface="Arial"/>
              </a:rPr>
              <a:t>Set </a:t>
            </a:r>
            <a:r>
              <a:rPr lang="en-US" altLang="ko-KR" sz="1600" i="1" dirty="0" err="1">
                <a:latin typeface="Arial"/>
                <a:cs typeface="Arial"/>
              </a:rPr>
              <a:t>w</a:t>
            </a:r>
            <a:r>
              <a:rPr lang="en-US" altLang="ko-KR" sz="1600" i="1" baseline="-25000" dirty="0" err="1">
                <a:latin typeface="Arial"/>
                <a:cs typeface="Arial"/>
              </a:rPr>
              <a:t>q</a:t>
            </a:r>
            <a:r>
              <a:rPr lang="en-US" altLang="ko-KR" sz="1600" dirty="0">
                <a:latin typeface="Arial"/>
                <a:cs typeface="Arial"/>
              </a:rPr>
              <a:t> such that certain burst size does </a:t>
            </a:r>
            <a:r>
              <a:rPr lang="en-US" altLang="ko-KR" sz="1600" b="1" dirty="0">
                <a:solidFill>
                  <a:srgbClr val="0000FF"/>
                </a:solidFill>
                <a:latin typeface="Arial"/>
                <a:cs typeface="Arial"/>
              </a:rPr>
              <a:t>not exceed </a:t>
            </a:r>
            <a:r>
              <a:rPr lang="en-US" altLang="ko-KR" sz="1600" b="1" i="1" dirty="0" err="1" smtClean="0">
                <a:solidFill>
                  <a:srgbClr val="0000FF"/>
                </a:solidFill>
                <a:latin typeface="Arial"/>
                <a:cs typeface="Arial"/>
              </a:rPr>
              <a:t>min</a:t>
            </a:r>
            <a:r>
              <a:rPr lang="en-US" altLang="ko-KR" sz="1600" b="1" i="1" baseline="-25000" dirty="0" err="1" smtClean="0">
                <a:solidFill>
                  <a:srgbClr val="0000FF"/>
                </a:solidFill>
                <a:latin typeface="Arial"/>
                <a:cs typeface="Arial"/>
              </a:rPr>
              <a:t>th</a:t>
            </a:r>
            <a:r>
              <a:rPr lang="en-US" altLang="ko-KR" sz="1600" b="1" baseline="-2500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ko-KR" sz="1600" dirty="0">
                <a:latin typeface="Arial"/>
                <a:cs typeface="Arial"/>
              </a:rPr>
              <a:t>Why</a:t>
            </a:r>
            <a:r>
              <a:rPr lang="en-US" altLang="ko-KR" sz="1600" dirty="0" smtClean="0">
                <a:latin typeface="Arial"/>
                <a:cs typeface="Arial"/>
              </a:rPr>
              <a:t>?</a:t>
            </a:r>
            <a:endParaRPr lang="en-US" altLang="ko-KR" sz="1600" b="1" dirty="0">
              <a:solidFill>
                <a:srgbClr val="0000FF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Arial"/>
                <a:cs typeface="Arial"/>
              </a:rPr>
              <a:t>Lower bound on </a:t>
            </a:r>
            <a:r>
              <a:rPr lang="en-US" altLang="ko-KR" sz="2400" i="1" dirty="0" err="1">
                <a:latin typeface="Arial"/>
                <a:cs typeface="Arial"/>
              </a:rPr>
              <a:t>w</a:t>
            </a:r>
            <a:r>
              <a:rPr lang="en-US" altLang="ko-KR" sz="2400" i="1" baseline="-25000" dirty="0" err="1">
                <a:latin typeface="Arial"/>
                <a:cs typeface="Arial"/>
              </a:rPr>
              <a:t>q</a:t>
            </a:r>
            <a:r>
              <a:rPr lang="en-US" altLang="ko-KR" sz="2400" dirty="0">
                <a:latin typeface="Arial"/>
                <a:cs typeface="Arial"/>
              </a:rPr>
              <a:t> to detect congestion relatively </a:t>
            </a:r>
            <a:r>
              <a:rPr lang="en-US" altLang="ko-KR" sz="2400" dirty="0" smtClean="0">
                <a:latin typeface="Arial"/>
                <a:cs typeface="Arial"/>
              </a:rPr>
              <a:t>quickly. Why?</a:t>
            </a:r>
            <a:endParaRPr lang="en-US" altLang="ko-KR" sz="2400" dirty="0"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Arial"/>
                <a:cs typeface="Arial"/>
              </a:rPr>
              <a:t>Typical </a:t>
            </a:r>
            <a:r>
              <a:rPr lang="en-US" altLang="ko-KR" sz="2400" dirty="0" err="1">
                <a:latin typeface="Arial"/>
                <a:cs typeface="Arial"/>
              </a:rPr>
              <a:t>w</a:t>
            </a:r>
            <a:r>
              <a:rPr lang="en-US" altLang="ko-KR" sz="2400" baseline="-25000" dirty="0" err="1">
                <a:latin typeface="Arial"/>
                <a:cs typeface="Arial"/>
              </a:rPr>
              <a:t>q</a:t>
            </a:r>
            <a:r>
              <a:rPr lang="en-US" altLang="ko-KR" sz="2400" dirty="0">
                <a:latin typeface="Arial"/>
                <a:cs typeface="Arial"/>
              </a:rPr>
              <a:t> = 0.002</a:t>
            </a:r>
          </a:p>
          <a:p>
            <a:pPr>
              <a:lnSpc>
                <a:spcPct val="90000"/>
              </a:lnSpc>
            </a:pPr>
            <a:r>
              <a:rPr lang="en-US" altLang="ko-KR" sz="2400" i="1" dirty="0" err="1">
                <a:latin typeface="Arial"/>
                <a:cs typeface="Arial"/>
              </a:rPr>
              <a:t>min</a:t>
            </a:r>
            <a:r>
              <a:rPr lang="en-US" altLang="ko-KR" sz="2400" i="1" baseline="-25000" dirty="0" err="1">
                <a:latin typeface="Arial"/>
                <a:cs typeface="Arial"/>
              </a:rPr>
              <a:t>th</a:t>
            </a:r>
            <a:r>
              <a:rPr lang="en-US" altLang="ko-KR" sz="2400" dirty="0">
                <a:latin typeface="Arial"/>
                <a:cs typeface="Arial"/>
              </a:rPr>
              <a:t> determined by the utilization requirement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/>
                <a:cs typeface="Arial"/>
              </a:rPr>
              <a:t>Tradeoff between queuing delay and </a:t>
            </a:r>
            <a:r>
              <a:rPr lang="en-US" altLang="ko-KR" sz="2000" dirty="0" smtClean="0">
                <a:latin typeface="Arial"/>
                <a:cs typeface="Arial"/>
              </a:rPr>
              <a:t>utilization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 smtClean="0">
                <a:latin typeface="Arial"/>
                <a:cs typeface="Arial"/>
              </a:rPr>
              <a:t>Higher </a:t>
            </a:r>
            <a:r>
              <a:rPr lang="en-US" altLang="ko-KR" sz="1600" i="1" dirty="0" err="1" smtClean="0">
                <a:latin typeface="Arial"/>
                <a:cs typeface="Arial"/>
              </a:rPr>
              <a:t>min</a:t>
            </a:r>
            <a:r>
              <a:rPr lang="en-US" altLang="ko-KR" sz="1600" i="1" baseline="-25000" dirty="0" err="1" smtClean="0">
                <a:latin typeface="Arial"/>
                <a:cs typeface="Arial"/>
              </a:rPr>
              <a:t>th</a:t>
            </a:r>
            <a:r>
              <a:rPr lang="en-US" altLang="ko-KR" sz="1600" dirty="0" smtClean="0">
                <a:latin typeface="Arial"/>
                <a:cs typeface="Arial"/>
              </a:rPr>
              <a:t> =&gt; higher utilization, longer queuing delay</a:t>
            </a:r>
            <a:endParaRPr lang="en-US" altLang="ko-KR" sz="1600" dirty="0"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Arial"/>
                <a:cs typeface="Arial"/>
              </a:rPr>
              <a:t>Relationship between </a:t>
            </a:r>
            <a:r>
              <a:rPr lang="en-US" altLang="ko-KR" sz="2400" i="1" dirty="0" err="1">
                <a:latin typeface="Arial"/>
                <a:cs typeface="Arial"/>
              </a:rPr>
              <a:t>max</a:t>
            </a:r>
            <a:r>
              <a:rPr lang="en-US" altLang="ko-KR" sz="2400" i="1" baseline="-25000" dirty="0" err="1">
                <a:latin typeface="Arial"/>
                <a:cs typeface="Arial"/>
              </a:rPr>
              <a:t>th</a:t>
            </a:r>
            <a:r>
              <a:rPr lang="en-US" altLang="ko-KR" sz="2400" baseline="-25000" dirty="0">
                <a:latin typeface="Arial"/>
                <a:cs typeface="Arial"/>
              </a:rPr>
              <a:t> </a:t>
            </a:r>
            <a:r>
              <a:rPr lang="en-US" altLang="ko-KR" sz="2400" dirty="0">
                <a:latin typeface="Arial"/>
                <a:cs typeface="Arial"/>
              </a:rPr>
              <a:t>and </a:t>
            </a:r>
            <a:r>
              <a:rPr lang="en-US" altLang="ko-KR" sz="2400" i="1" dirty="0" err="1">
                <a:latin typeface="Arial"/>
                <a:cs typeface="Arial"/>
              </a:rPr>
              <a:t>min</a:t>
            </a:r>
            <a:r>
              <a:rPr lang="en-US" altLang="ko-KR" sz="2400" i="1" baseline="-25000" dirty="0" err="1">
                <a:latin typeface="Arial"/>
                <a:cs typeface="Arial"/>
              </a:rPr>
              <a:t>th</a:t>
            </a:r>
            <a:endParaRPr lang="en-US" altLang="ko-KR" sz="2400" i="1" baseline="-25000" dirty="0">
              <a:latin typeface="Arial"/>
              <a:cs typeface="Arial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latin typeface="Arial"/>
                <a:cs typeface="Arial"/>
              </a:rPr>
              <a:t>Depends </a:t>
            </a:r>
            <a:r>
              <a:rPr lang="en-US" altLang="ko-KR" sz="2000" dirty="0">
                <a:latin typeface="Arial"/>
                <a:cs typeface="Arial"/>
              </a:rPr>
              <a:t>on average queue increase in one RTT 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/>
                <a:cs typeface="Arial"/>
              </a:rPr>
              <a:t>Paper suggest ratio of 2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>
                <a:latin typeface="Arial"/>
                <a:cs typeface="Arial"/>
              </a:rPr>
              <a:t>Current rule of thumb is factor of 3</a:t>
            </a:r>
          </a:p>
          <a:p>
            <a:pPr lvl="1">
              <a:lnSpc>
                <a:spcPct val="90000"/>
              </a:lnSpc>
            </a:pPr>
            <a:endParaRPr lang="en-US" altLang="ko-KR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9642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EDFA9D6E-A2E4-7648-B337-E91BDEB46C60}" type="slidenum">
              <a:rPr lang="en-US" altLang="ko-KR">
                <a:latin typeface="Arial"/>
                <a:cs typeface="Arial"/>
              </a:rPr>
              <a:pPr/>
              <a:t>11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50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374650"/>
            <a:ext cx="8137525" cy="647700"/>
          </a:xfrm>
        </p:spPr>
        <p:txBody>
          <a:bodyPr/>
          <a:lstStyle/>
          <a:p>
            <a:r>
              <a:rPr lang="en-US" altLang="ko-KR">
                <a:latin typeface="Arial"/>
                <a:cs typeface="Arial"/>
              </a:rPr>
              <a:t>RED Algorithm</a:t>
            </a:r>
          </a:p>
        </p:txBody>
      </p:sp>
      <p:sp>
        <p:nvSpPr>
          <p:cNvPr id="150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68760"/>
            <a:ext cx="4392488" cy="4896544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>
                <a:latin typeface="Arial"/>
                <a:cs typeface="Arial"/>
              </a:rPr>
              <a:t>Queues aren’t full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Arial"/>
                <a:cs typeface="Arial"/>
              </a:rPr>
              <a:t>Bursts are accommodated</a:t>
            </a:r>
          </a:p>
          <a:p>
            <a:pPr>
              <a:spcBef>
                <a:spcPct val="0"/>
              </a:spcBef>
            </a:pPr>
            <a:r>
              <a:rPr lang="en-US" sz="2400" dirty="0">
                <a:latin typeface="Arial"/>
                <a:cs typeface="Arial"/>
              </a:rPr>
              <a:t>Lower latency</a:t>
            </a:r>
          </a:p>
          <a:p>
            <a:pPr>
              <a:spcBef>
                <a:spcPct val="0"/>
              </a:spcBef>
            </a:pPr>
            <a:r>
              <a:rPr lang="en-US" sz="2400" dirty="0">
                <a:latin typeface="Arial"/>
                <a:cs typeface="Arial"/>
              </a:rPr>
              <a:t>Smarter drops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Arial"/>
                <a:cs typeface="Arial"/>
              </a:rPr>
              <a:t>better feedback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Arial"/>
                <a:cs typeface="Arial"/>
              </a:rPr>
              <a:t>more evenly distributed</a:t>
            </a:r>
            <a:endParaRPr lang="en-US" altLang="ko-KR" sz="2000" dirty="0">
              <a:latin typeface="Arial"/>
              <a:cs typeface="Arial"/>
            </a:endParaRPr>
          </a:p>
          <a:p>
            <a:pPr lvl="1">
              <a:spcBef>
                <a:spcPct val="0"/>
              </a:spcBef>
            </a:pPr>
            <a:endParaRPr lang="en-US" altLang="ko-KR" sz="2000" dirty="0">
              <a:latin typeface="Arial"/>
              <a:cs typeface="Arial"/>
            </a:endParaRPr>
          </a:p>
          <a:p>
            <a:pPr lvl="1">
              <a:spcBef>
                <a:spcPct val="0"/>
              </a:spcBef>
            </a:pPr>
            <a:endParaRPr lang="en-US" altLang="ko-KR" sz="2000" dirty="0">
              <a:latin typeface="Arial"/>
              <a:cs typeface="Arial"/>
            </a:endParaRPr>
          </a:p>
        </p:txBody>
      </p:sp>
      <p:pic>
        <p:nvPicPr>
          <p:cNvPr id="15042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492896"/>
            <a:ext cx="4502394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674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D34898EE-8A85-DB44-95FD-BE997992387F}" type="slidenum">
              <a:rPr lang="en-US" altLang="ko-KR">
                <a:latin typeface="Arial"/>
                <a:cs typeface="Arial"/>
              </a:rPr>
              <a:pPr/>
              <a:t>12</a:t>
            </a:fld>
            <a:endParaRPr lang="en-US" altLang="ko-KR" sz="1000" dirty="0">
              <a:latin typeface="Arial"/>
              <a:cs typeface="Arial"/>
            </a:endParaRPr>
          </a:p>
        </p:txBody>
      </p:sp>
      <p:sp>
        <p:nvSpPr>
          <p:cNvPr id="150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7451725" cy="647700"/>
          </a:xfrm>
        </p:spPr>
        <p:txBody>
          <a:bodyPr/>
          <a:lstStyle/>
          <a:p>
            <a:r>
              <a:rPr lang="en-US" altLang="ko-KR" dirty="0">
                <a:latin typeface="Arial"/>
                <a:cs typeface="Arial"/>
              </a:rPr>
              <a:t>Extending RED for Flow Isolation</a:t>
            </a:r>
          </a:p>
        </p:txBody>
      </p:sp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95400"/>
            <a:ext cx="8583488" cy="4495800"/>
          </a:xfrm>
        </p:spPr>
        <p:txBody>
          <a:bodyPr/>
          <a:lstStyle/>
          <a:p>
            <a:r>
              <a:rPr lang="en-US" altLang="ko-KR" dirty="0">
                <a:latin typeface="Arial"/>
                <a:cs typeface="Arial"/>
              </a:rPr>
              <a:t>Problem: </a:t>
            </a:r>
            <a:r>
              <a:rPr lang="en-US" altLang="ko-KR" dirty="0">
                <a:solidFill>
                  <a:srgbClr val="FF0000"/>
                </a:solidFill>
                <a:latin typeface="Arial"/>
                <a:cs typeface="Arial"/>
              </a:rPr>
              <a:t>what to do with non-cooperative flows?</a:t>
            </a:r>
          </a:p>
          <a:p>
            <a:r>
              <a:rPr lang="en-US" altLang="ko-KR" dirty="0">
                <a:latin typeface="Arial"/>
                <a:cs typeface="Arial"/>
              </a:rPr>
              <a:t>Fair queuing achieves isolation using per-flow state – expensive at backbone routers</a:t>
            </a:r>
          </a:p>
          <a:p>
            <a:pPr lvl="1"/>
            <a:r>
              <a:rPr lang="en-US" altLang="ko-KR" dirty="0">
                <a:latin typeface="Arial"/>
                <a:cs typeface="Arial"/>
              </a:rPr>
              <a:t>How can we isolate unresponsive flows without per-flow state?</a:t>
            </a:r>
          </a:p>
          <a:p>
            <a:r>
              <a:rPr lang="en-US" altLang="ko-KR" dirty="0">
                <a:latin typeface="Arial"/>
                <a:cs typeface="Arial"/>
              </a:rPr>
              <a:t>RED penalty box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Arial"/>
                <a:cs typeface="Arial"/>
              </a:rPr>
              <a:t>Monitor history for packet drops, identify flows </a:t>
            </a:r>
            <a:r>
              <a:rPr lang="en-US" altLang="ko-KR" dirty="0">
                <a:latin typeface="Arial"/>
                <a:cs typeface="Arial"/>
              </a:rPr>
              <a:t>that use disproportionate bandwidth</a:t>
            </a:r>
          </a:p>
          <a:p>
            <a:pPr lvl="1"/>
            <a:r>
              <a:rPr lang="en-US" altLang="ko-KR" dirty="0">
                <a:latin typeface="Arial"/>
                <a:cs typeface="Arial"/>
              </a:rPr>
              <a:t>Isolate and </a:t>
            </a:r>
            <a:r>
              <a:rPr lang="en-US" altLang="ko-KR" dirty="0" smtClean="0">
                <a:latin typeface="Arial"/>
                <a:cs typeface="Arial"/>
              </a:rPr>
              <a:t>punish </a:t>
            </a:r>
            <a:r>
              <a:rPr lang="en-US" altLang="ko-KR" dirty="0">
                <a:latin typeface="Arial"/>
                <a:cs typeface="Arial"/>
              </a:rPr>
              <a:t>those flows</a:t>
            </a:r>
          </a:p>
          <a:p>
            <a:endParaRPr lang="en-US" altLang="ko-KR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735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30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019EEDD6-DEB7-6041-8B47-E72E9BC195A6}" type="slidenum">
              <a:rPr lang="en-US" altLang="ko-KR">
                <a:latin typeface="Arial"/>
                <a:cs typeface="Arial"/>
              </a:rPr>
              <a:pPr/>
              <a:t>13</a:t>
            </a:fld>
            <a:endParaRPr lang="en-US" altLang="ko-KR" sz="1000" dirty="0">
              <a:latin typeface="Arial"/>
              <a:cs typeface="Arial"/>
            </a:endParaRPr>
          </a:p>
        </p:txBody>
      </p:sp>
      <p:sp>
        <p:nvSpPr>
          <p:cNvPr id="150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442325" cy="647700"/>
          </a:xfrm>
        </p:spPr>
        <p:txBody>
          <a:bodyPr/>
          <a:lstStyle/>
          <a:p>
            <a:r>
              <a:rPr lang="en-US" altLang="ko-KR" dirty="0">
                <a:latin typeface="Arial"/>
                <a:cs typeface="Arial"/>
              </a:rPr>
              <a:t>Explicit Congestion Notification(ECN)</a:t>
            </a:r>
          </a:p>
        </p:txBody>
      </p:sp>
      <p:sp>
        <p:nvSpPr>
          <p:cNvPr id="150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2213"/>
            <a:ext cx="6588224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ko-KR" sz="2400" dirty="0">
                <a:latin typeface="Arial"/>
                <a:cs typeface="Arial"/>
              </a:rPr>
              <a:t>The goal is to provide </a:t>
            </a:r>
            <a:r>
              <a:rPr lang="en-US" altLang="ko-KR" sz="2400" dirty="0">
                <a:solidFill>
                  <a:srgbClr val="0000FF"/>
                </a:solidFill>
                <a:latin typeface="Arial"/>
                <a:cs typeface="Arial"/>
              </a:rPr>
              <a:t>explicit congestion notification</a:t>
            </a:r>
            <a:r>
              <a:rPr lang="en-US" altLang="ko-KR" sz="2400" dirty="0">
                <a:latin typeface="Arial"/>
                <a:cs typeface="Arial"/>
              </a:rPr>
              <a:t> to senders.</a:t>
            </a:r>
          </a:p>
          <a:p>
            <a:pPr lvl="1"/>
            <a:r>
              <a:rPr lang="en-US" altLang="ko-KR" sz="2000" dirty="0">
                <a:latin typeface="Arial"/>
                <a:cs typeface="Arial"/>
              </a:rPr>
              <a:t>Complements the </a:t>
            </a:r>
            <a:r>
              <a:rPr lang="en-US" altLang="ko-KR" sz="2000" dirty="0">
                <a:solidFill>
                  <a:srgbClr val="0000FF"/>
                </a:solidFill>
                <a:latin typeface="Arial"/>
                <a:cs typeface="Arial"/>
              </a:rPr>
              <a:t>implicit feedback through packet drops</a:t>
            </a:r>
          </a:p>
          <a:p>
            <a:r>
              <a:rPr lang="en-US" altLang="ko-KR" sz="2400" dirty="0">
                <a:latin typeface="Arial"/>
                <a:cs typeface="Arial"/>
              </a:rPr>
              <a:t>Bits 6-7 of the </a:t>
            </a:r>
            <a:r>
              <a:rPr lang="en-US" altLang="ko-KR" sz="2400" b="1" dirty="0">
                <a:solidFill>
                  <a:srgbClr val="0000FF"/>
                </a:solidFill>
                <a:latin typeface="Arial"/>
                <a:cs typeface="Arial"/>
              </a:rPr>
              <a:t>TOS</a:t>
            </a:r>
            <a:r>
              <a:rPr lang="en-US" altLang="ko-KR" sz="2400" dirty="0">
                <a:latin typeface="Arial"/>
                <a:cs typeface="Arial"/>
              </a:rPr>
              <a:t> bit form the ECN field.</a:t>
            </a:r>
          </a:p>
          <a:p>
            <a:pPr lvl="1"/>
            <a:r>
              <a:rPr lang="en-US" altLang="ko-KR" sz="2000" dirty="0">
                <a:latin typeface="Arial"/>
                <a:cs typeface="Arial"/>
              </a:rPr>
              <a:t>The ECN-Capable Transport (ECT) bit is set by the sender to indicate that the end-points are ECN-capable</a:t>
            </a:r>
          </a:p>
          <a:p>
            <a:pPr lvl="1"/>
            <a:r>
              <a:rPr lang="en-US" altLang="ko-KR" sz="2000" dirty="0">
                <a:latin typeface="Arial"/>
                <a:cs typeface="Arial"/>
              </a:rPr>
              <a:t>The Congestion Experience </a:t>
            </a:r>
            <a:r>
              <a:rPr lang="en-US" altLang="ko-KR" sz="2000" b="1" dirty="0">
                <a:solidFill>
                  <a:srgbClr val="FF0000"/>
                </a:solidFill>
                <a:latin typeface="Arial"/>
                <a:cs typeface="Arial"/>
              </a:rPr>
              <a:t>(CE) </a:t>
            </a:r>
            <a:r>
              <a:rPr lang="en-US" altLang="ko-KR" sz="2000" dirty="0">
                <a:latin typeface="Arial"/>
                <a:cs typeface="Arial"/>
              </a:rPr>
              <a:t>bit is set by the router to signal congestion</a:t>
            </a:r>
          </a:p>
          <a:p>
            <a:r>
              <a:rPr lang="en-US" altLang="ko-KR" sz="2400" dirty="0">
                <a:latin typeface="Arial"/>
                <a:cs typeface="Arial"/>
              </a:rPr>
              <a:t>The ECN is received by the receiver, who is responsible for forwarding the information to the sender</a:t>
            </a:r>
            <a:r>
              <a:rPr lang="en-US" altLang="ko-KR" sz="2400" dirty="0" smtClean="0">
                <a:latin typeface="Arial"/>
                <a:cs typeface="Arial"/>
              </a:rPr>
              <a:t>.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  <a:latin typeface="Arial"/>
                <a:cs typeface="Arial"/>
              </a:rPr>
              <a:t>End nodes(L4)&lt;-&gt;network(L3):  problems?  </a:t>
            </a:r>
            <a:endParaRPr lang="en-US" altLang="ko-KR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380282" y="2298700"/>
            <a:ext cx="2635130" cy="1970973"/>
            <a:chOff x="5661025" y="2298700"/>
            <a:chExt cx="3354388" cy="2260600"/>
          </a:xfrm>
        </p:grpSpPr>
        <p:sp>
          <p:nvSpPr>
            <p:cNvPr id="1508356" name="Rectangle 4"/>
            <p:cNvSpPr>
              <a:spLocks noChangeArrowheads="1"/>
            </p:cNvSpPr>
            <p:nvPr/>
          </p:nvSpPr>
          <p:spPr bwMode="auto">
            <a:xfrm>
              <a:off x="5661025" y="2298700"/>
              <a:ext cx="822325" cy="357188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624" tIns="44517" rIns="90624" bIns="44517" anchor="ctr"/>
            <a:lstStyle/>
            <a:p>
              <a:pPr algn="ctr" defTabSz="915988" eaLnBrk="1" latinLnBrk="1" hangingPunct="1"/>
              <a:r>
                <a:rPr lang="en-US" altLang="ko-KR" sz="1400" b="1">
                  <a:solidFill>
                    <a:srgbClr val="FFFFFF"/>
                  </a:solidFill>
                  <a:latin typeface="Arial"/>
                  <a:cs typeface="Arial"/>
                </a:rPr>
                <a:t>V/HL</a:t>
              </a:r>
            </a:p>
          </p:txBody>
        </p:sp>
        <p:sp>
          <p:nvSpPr>
            <p:cNvPr id="1508357" name="Rectangle 5"/>
            <p:cNvSpPr>
              <a:spLocks noChangeArrowheads="1"/>
            </p:cNvSpPr>
            <p:nvPr/>
          </p:nvSpPr>
          <p:spPr bwMode="auto">
            <a:xfrm>
              <a:off x="6505575" y="2298700"/>
              <a:ext cx="820738" cy="357188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624" tIns="44517" rIns="90624" bIns="44517" anchor="ctr"/>
            <a:lstStyle/>
            <a:p>
              <a:pPr algn="ctr" defTabSz="915988" eaLnBrk="1" latinLnBrk="1" hangingPunct="1"/>
              <a:r>
                <a:rPr lang="en-US" altLang="ko-KR" sz="1400" b="1">
                  <a:solidFill>
                    <a:srgbClr val="FFFFFF"/>
                  </a:solidFill>
                  <a:latin typeface="Arial"/>
                  <a:cs typeface="Arial"/>
                </a:rPr>
                <a:t>TOS</a:t>
              </a:r>
            </a:p>
          </p:txBody>
        </p:sp>
        <p:sp>
          <p:nvSpPr>
            <p:cNvPr id="1508358" name="Rectangle 6"/>
            <p:cNvSpPr>
              <a:spLocks noChangeArrowheads="1"/>
            </p:cNvSpPr>
            <p:nvPr/>
          </p:nvSpPr>
          <p:spPr bwMode="auto">
            <a:xfrm>
              <a:off x="7350125" y="2298700"/>
              <a:ext cx="1665288" cy="357188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624" tIns="44517" rIns="90624" bIns="44517" anchor="ctr"/>
            <a:lstStyle/>
            <a:p>
              <a:pPr algn="ctr" defTabSz="915988" eaLnBrk="1" latinLnBrk="1" hangingPunct="1"/>
              <a:r>
                <a:rPr lang="en-US" altLang="ko-KR" sz="1400" b="1">
                  <a:solidFill>
                    <a:srgbClr val="FFFFFF"/>
                  </a:solidFill>
                  <a:latin typeface="Arial"/>
                  <a:cs typeface="Arial"/>
                </a:rPr>
                <a:t>Length</a:t>
              </a:r>
            </a:p>
          </p:txBody>
        </p:sp>
        <p:sp>
          <p:nvSpPr>
            <p:cNvPr id="1508359" name="Rectangle 7"/>
            <p:cNvSpPr>
              <a:spLocks noChangeArrowheads="1"/>
            </p:cNvSpPr>
            <p:nvPr/>
          </p:nvSpPr>
          <p:spPr bwMode="auto">
            <a:xfrm>
              <a:off x="5661025" y="2681288"/>
              <a:ext cx="1665288" cy="354012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624" tIns="44517" rIns="90624" bIns="44517" anchor="ctr"/>
            <a:lstStyle/>
            <a:p>
              <a:pPr algn="ctr" defTabSz="915988" eaLnBrk="1" latinLnBrk="1" hangingPunct="1"/>
              <a:r>
                <a:rPr lang="en-US" altLang="ko-KR" sz="1400" b="1">
                  <a:solidFill>
                    <a:srgbClr val="FFFFFF"/>
                  </a:solidFill>
                  <a:latin typeface="Arial"/>
                  <a:cs typeface="Arial"/>
                </a:rPr>
                <a:t>ID</a:t>
              </a:r>
            </a:p>
          </p:txBody>
        </p:sp>
        <p:sp>
          <p:nvSpPr>
            <p:cNvPr id="1508360" name="Rectangle 8"/>
            <p:cNvSpPr>
              <a:spLocks noChangeArrowheads="1"/>
            </p:cNvSpPr>
            <p:nvPr/>
          </p:nvSpPr>
          <p:spPr bwMode="auto">
            <a:xfrm>
              <a:off x="7350125" y="2681288"/>
              <a:ext cx="1665288" cy="354012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624" tIns="44517" rIns="90624" bIns="44517" anchor="ctr"/>
            <a:lstStyle/>
            <a:p>
              <a:pPr algn="ctr" defTabSz="915988" eaLnBrk="1" latinLnBrk="1" hangingPunct="1"/>
              <a:r>
                <a:rPr lang="en-US" altLang="ko-KR" sz="1400" b="1">
                  <a:solidFill>
                    <a:srgbClr val="FFFFFF"/>
                  </a:solidFill>
                  <a:latin typeface="Arial"/>
                  <a:cs typeface="Arial"/>
                </a:rPr>
                <a:t>Flags/Offset</a:t>
              </a:r>
            </a:p>
          </p:txBody>
        </p:sp>
        <p:sp>
          <p:nvSpPr>
            <p:cNvPr id="1508361" name="Rectangle 9"/>
            <p:cNvSpPr>
              <a:spLocks noChangeArrowheads="1"/>
            </p:cNvSpPr>
            <p:nvPr/>
          </p:nvSpPr>
          <p:spPr bwMode="auto">
            <a:xfrm>
              <a:off x="5661025" y="3060700"/>
              <a:ext cx="822325" cy="357188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624" tIns="44517" rIns="90624" bIns="44517" anchor="ctr"/>
            <a:lstStyle/>
            <a:p>
              <a:pPr algn="ctr" defTabSz="915988" eaLnBrk="1" latinLnBrk="1" hangingPunct="1"/>
              <a:r>
                <a:rPr lang="en-US" altLang="ko-KR" sz="1400" b="1">
                  <a:solidFill>
                    <a:srgbClr val="FFFFFF"/>
                  </a:solidFill>
                  <a:latin typeface="Arial"/>
                  <a:cs typeface="Arial"/>
                </a:rPr>
                <a:t>TTL</a:t>
              </a:r>
            </a:p>
          </p:txBody>
        </p:sp>
        <p:sp>
          <p:nvSpPr>
            <p:cNvPr id="1508362" name="Rectangle 10"/>
            <p:cNvSpPr>
              <a:spLocks noChangeArrowheads="1"/>
            </p:cNvSpPr>
            <p:nvPr/>
          </p:nvSpPr>
          <p:spPr bwMode="auto">
            <a:xfrm>
              <a:off x="6505575" y="3060700"/>
              <a:ext cx="820738" cy="357188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624" tIns="44517" rIns="90624" bIns="44517" anchor="ctr"/>
            <a:lstStyle/>
            <a:p>
              <a:pPr algn="ctr" defTabSz="915988" eaLnBrk="1" latinLnBrk="1" hangingPunct="1"/>
              <a:r>
                <a:rPr lang="en-US" altLang="ko-KR" sz="1400" b="1">
                  <a:solidFill>
                    <a:srgbClr val="FFFFFF"/>
                  </a:solidFill>
                  <a:latin typeface="Arial"/>
                  <a:cs typeface="Arial"/>
                </a:rPr>
                <a:t>Prot.</a:t>
              </a:r>
            </a:p>
          </p:txBody>
        </p:sp>
        <p:sp>
          <p:nvSpPr>
            <p:cNvPr id="1508363" name="Rectangle 11"/>
            <p:cNvSpPr>
              <a:spLocks noChangeArrowheads="1"/>
            </p:cNvSpPr>
            <p:nvPr/>
          </p:nvSpPr>
          <p:spPr bwMode="auto">
            <a:xfrm>
              <a:off x="7350125" y="3060700"/>
              <a:ext cx="1665288" cy="357188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624" tIns="44517" rIns="90624" bIns="44517" anchor="ctr"/>
            <a:lstStyle/>
            <a:p>
              <a:pPr algn="ctr" defTabSz="915988" eaLnBrk="1" latinLnBrk="1" hangingPunct="1"/>
              <a:r>
                <a:rPr lang="en-US" altLang="ko-KR" sz="1400" b="1">
                  <a:solidFill>
                    <a:srgbClr val="FFFFFF"/>
                  </a:solidFill>
                  <a:latin typeface="Arial"/>
                  <a:cs typeface="Arial"/>
                </a:rPr>
                <a:t>H. Checksum</a:t>
              </a:r>
            </a:p>
          </p:txBody>
        </p:sp>
        <p:sp>
          <p:nvSpPr>
            <p:cNvPr id="1508364" name="Rectangle 12"/>
            <p:cNvSpPr>
              <a:spLocks noChangeArrowheads="1"/>
            </p:cNvSpPr>
            <p:nvPr/>
          </p:nvSpPr>
          <p:spPr bwMode="auto">
            <a:xfrm>
              <a:off x="5661025" y="3443288"/>
              <a:ext cx="3354388" cy="354012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624" tIns="44517" rIns="90624" bIns="44517" anchor="ctr"/>
            <a:lstStyle/>
            <a:p>
              <a:pPr algn="ctr" defTabSz="915988" eaLnBrk="1" latinLnBrk="1" hangingPunct="1"/>
              <a:r>
                <a:rPr lang="en-US" altLang="ko-KR" sz="1400" b="1" dirty="0">
                  <a:solidFill>
                    <a:srgbClr val="FFFFFF"/>
                  </a:solidFill>
                  <a:latin typeface="Arial"/>
                  <a:cs typeface="Arial"/>
                </a:rPr>
                <a:t>Source IP address</a:t>
              </a:r>
            </a:p>
          </p:txBody>
        </p:sp>
        <p:sp>
          <p:nvSpPr>
            <p:cNvPr id="1508365" name="Rectangle 13"/>
            <p:cNvSpPr>
              <a:spLocks noChangeArrowheads="1"/>
            </p:cNvSpPr>
            <p:nvPr/>
          </p:nvSpPr>
          <p:spPr bwMode="auto">
            <a:xfrm>
              <a:off x="5661025" y="3822700"/>
              <a:ext cx="3354388" cy="357188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624" tIns="44517" rIns="90624" bIns="44517" anchor="ctr"/>
            <a:lstStyle/>
            <a:p>
              <a:pPr algn="ctr" defTabSz="915988" eaLnBrk="1" latinLnBrk="1" hangingPunct="1"/>
              <a:r>
                <a:rPr lang="en-US" altLang="ko-KR" sz="1400" b="1" dirty="0">
                  <a:solidFill>
                    <a:srgbClr val="FFFFFF"/>
                  </a:solidFill>
                  <a:latin typeface="Arial"/>
                  <a:cs typeface="Arial"/>
                </a:rPr>
                <a:t>Destination IP address</a:t>
              </a:r>
            </a:p>
          </p:txBody>
        </p:sp>
        <p:sp>
          <p:nvSpPr>
            <p:cNvPr id="1508366" name="Rectangle 14"/>
            <p:cNvSpPr>
              <a:spLocks noChangeArrowheads="1"/>
            </p:cNvSpPr>
            <p:nvPr/>
          </p:nvSpPr>
          <p:spPr bwMode="auto">
            <a:xfrm>
              <a:off x="5661025" y="4205288"/>
              <a:ext cx="3354388" cy="354012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624" tIns="44517" rIns="90624" bIns="44517" anchor="ctr"/>
            <a:lstStyle/>
            <a:p>
              <a:pPr algn="ctr" defTabSz="915988" eaLnBrk="1" latinLnBrk="1" hangingPunct="1"/>
              <a:r>
                <a:rPr lang="en-US" altLang="ko-KR" sz="1400" b="1">
                  <a:solidFill>
                    <a:srgbClr val="FFFFFF"/>
                  </a:solidFill>
                  <a:latin typeface="Arial"/>
                  <a:cs typeface="Arial"/>
                </a:rPr>
                <a:t>Options..</a:t>
              </a:r>
            </a:p>
          </p:txBody>
        </p:sp>
      </p:grpSp>
      <p:sp>
        <p:nvSpPr>
          <p:cNvPr id="1508367" name="Line 15"/>
          <p:cNvSpPr>
            <a:spLocks noChangeShapeType="1"/>
          </p:cNvSpPr>
          <p:nvPr/>
        </p:nvSpPr>
        <p:spPr bwMode="auto">
          <a:xfrm flipH="1">
            <a:off x="7350125" y="1477484"/>
            <a:ext cx="234950" cy="815504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7183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778DECDB-D8C9-C941-B155-402B1011A7DB}" type="slidenum">
              <a:rPr lang="en-US" altLang="ko-KR">
                <a:latin typeface="Arial"/>
                <a:cs typeface="Arial"/>
              </a:rPr>
              <a:pPr/>
              <a:t>14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50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137525" cy="647700"/>
          </a:xfrm>
        </p:spPr>
        <p:txBody>
          <a:bodyPr/>
          <a:lstStyle/>
          <a:p>
            <a:r>
              <a:rPr lang="en-US" altLang="ko-KR" dirty="0">
                <a:latin typeface="Arial"/>
                <a:cs typeface="Arial"/>
              </a:rPr>
              <a:t>Use of ECN with TCP</a:t>
            </a:r>
          </a:p>
        </p:txBody>
      </p:sp>
      <p:sp>
        <p:nvSpPr>
          <p:cNvPr id="150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016" y="1233488"/>
            <a:ext cx="889248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ko-KR" sz="2400" dirty="0">
                <a:latin typeface="Arial"/>
                <a:cs typeface="Arial"/>
              </a:rPr>
              <a:t>Receiver signals congestion to the sender by setting the ECN-Echo flag in the TCP header.</a:t>
            </a:r>
          </a:p>
          <a:p>
            <a:pPr lvl="1"/>
            <a:r>
              <a:rPr lang="en-US" altLang="ko-KR" sz="2000" dirty="0">
                <a:latin typeface="Arial"/>
                <a:cs typeface="Arial"/>
              </a:rPr>
              <a:t>Bit 9 in the reserved field of the TCP header</a:t>
            </a:r>
          </a:p>
          <a:p>
            <a:pPr lvl="1"/>
            <a:r>
              <a:rPr lang="en-US" altLang="ko-KR" sz="2000" dirty="0">
                <a:latin typeface="Arial"/>
                <a:cs typeface="Arial"/>
              </a:rPr>
              <a:t>Deals correctly with asymmetric routes</a:t>
            </a:r>
          </a:p>
          <a:p>
            <a:pPr lvl="1"/>
            <a:r>
              <a:rPr lang="en-US" altLang="ko-KR" sz="2000" dirty="0">
                <a:latin typeface="Arial"/>
                <a:cs typeface="Arial"/>
              </a:rPr>
              <a:t>ECN-Echo flag also used to negotiate ECN use</a:t>
            </a:r>
          </a:p>
          <a:p>
            <a:r>
              <a:rPr lang="en-US" altLang="ko-KR" sz="2400" dirty="0">
                <a:latin typeface="Arial"/>
                <a:cs typeface="Arial"/>
              </a:rPr>
              <a:t>The TCP sender should respond to ECN feedback as if a single packet loss occurred.</a:t>
            </a:r>
          </a:p>
          <a:p>
            <a:pPr lvl="1"/>
            <a:r>
              <a:rPr lang="en-US" altLang="ko-KR" sz="2000" dirty="0">
                <a:latin typeface="Arial"/>
                <a:cs typeface="Arial"/>
              </a:rPr>
              <a:t>Reduce the congestion window size</a:t>
            </a:r>
          </a:p>
          <a:p>
            <a:r>
              <a:rPr lang="en-US" altLang="ko-KR" sz="2400" dirty="0">
                <a:latin typeface="Arial"/>
                <a:cs typeface="Arial"/>
              </a:rPr>
              <a:t>ECN and RED are supposed to leverage each other.</a:t>
            </a:r>
          </a:p>
          <a:p>
            <a:pPr lvl="1"/>
            <a:r>
              <a:rPr lang="en-US" altLang="ko-KR" sz="2000" dirty="0">
                <a:latin typeface="Arial"/>
                <a:cs typeface="Arial"/>
              </a:rPr>
              <a:t>The router should set the CE </a:t>
            </a:r>
            <a:r>
              <a:rPr lang="en-US" altLang="ko-KR" sz="2000" dirty="0">
                <a:solidFill>
                  <a:srgbClr val="0000FF"/>
                </a:solidFill>
                <a:latin typeface="Arial"/>
                <a:cs typeface="Arial"/>
              </a:rPr>
              <a:t>bit if it would otherwise have dropped the packet </a:t>
            </a:r>
            <a:r>
              <a:rPr lang="en-US" altLang="ko-KR" sz="2000" dirty="0">
                <a:latin typeface="Arial"/>
                <a:cs typeface="Arial"/>
              </a:rPr>
              <a:t>(for a non-ECN enabled flow)</a:t>
            </a:r>
          </a:p>
          <a:p>
            <a:pPr lvl="1"/>
            <a:r>
              <a:rPr lang="en-US" altLang="ko-KR" sz="2000" dirty="0">
                <a:latin typeface="Arial"/>
                <a:cs typeface="Arial"/>
              </a:rPr>
              <a:t>When RED is used, this happens before the queues fill up so ECN and RED combined can result in </a:t>
            </a:r>
            <a:r>
              <a:rPr lang="en-US" altLang="ko-KR" sz="2000" b="1" dirty="0">
                <a:solidFill>
                  <a:srgbClr val="0000FF"/>
                </a:solidFill>
                <a:latin typeface="Arial"/>
                <a:cs typeface="Arial"/>
              </a:rPr>
              <a:t>congestion notification without packet loss</a:t>
            </a:r>
          </a:p>
        </p:txBody>
      </p:sp>
    </p:spTree>
    <p:extLst>
      <p:ext uri="{BB962C8B-B14F-4D97-AF65-F5344CB8AC3E}">
        <p14:creationId xmlns:p14="http://schemas.microsoft.com/office/powerpoint/2010/main" val="2860638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778DECDB-D8C9-C941-B155-402B1011A7DB}" type="slidenum">
              <a:rPr lang="en-US" altLang="ko-KR">
                <a:latin typeface="Arial"/>
                <a:cs typeface="Arial"/>
              </a:rPr>
              <a:pPr/>
              <a:t>15</a:t>
            </a:fld>
            <a:endParaRPr lang="en-US" altLang="ko-KR" sz="1000" dirty="0">
              <a:latin typeface="Arial"/>
              <a:cs typeface="Arial"/>
            </a:endParaRPr>
          </a:p>
        </p:txBody>
      </p:sp>
      <p:sp>
        <p:nvSpPr>
          <p:cNvPr id="150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640960" cy="647700"/>
          </a:xfrm>
        </p:spPr>
        <p:txBody>
          <a:bodyPr/>
          <a:lstStyle/>
          <a:p>
            <a:r>
              <a:rPr lang="en-US" altLang="ko-KR" dirty="0">
                <a:latin typeface="Arial"/>
                <a:cs typeface="Arial"/>
              </a:rPr>
              <a:t>Random Exponential Marking (REM</a:t>
            </a:r>
            <a:r>
              <a:rPr lang="en-US" altLang="ko-KR" dirty="0" smtClean="0">
                <a:latin typeface="Arial"/>
                <a:cs typeface="Arial"/>
              </a:rPr>
              <a:t>)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150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233488"/>
            <a:ext cx="9001000" cy="50758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ko-KR" sz="2000" dirty="0" smtClean="0">
                <a:latin typeface="Arial"/>
                <a:cs typeface="Arial"/>
              </a:rPr>
              <a:t>Periodically </a:t>
            </a:r>
            <a:r>
              <a:rPr lang="en-US" altLang="ko-KR" sz="2000" dirty="0">
                <a:latin typeface="Arial"/>
                <a:cs typeface="Arial"/>
              </a:rPr>
              <a:t>updates a congestion measure called “price”</a:t>
            </a:r>
          </a:p>
          <a:p>
            <a:r>
              <a:rPr lang="en-US" altLang="ko-KR" sz="2000" dirty="0">
                <a:latin typeface="Arial"/>
                <a:cs typeface="Arial"/>
              </a:rPr>
              <a:t>Price </a:t>
            </a:r>
            <a:r>
              <a:rPr lang="en-US" altLang="ko-KR" sz="2000" i="1" dirty="0">
                <a:latin typeface="Arial"/>
                <a:cs typeface="Arial"/>
              </a:rPr>
              <a:t>p(t)</a:t>
            </a:r>
          </a:p>
          <a:p>
            <a:pPr lvl="1"/>
            <a:r>
              <a:rPr lang="en-US" altLang="ko-KR" sz="1800" dirty="0">
                <a:latin typeface="Arial"/>
                <a:cs typeface="Arial"/>
              </a:rPr>
              <a:t>used to determine the marking probability</a:t>
            </a:r>
          </a:p>
          <a:p>
            <a:pPr lvl="1"/>
            <a:r>
              <a:rPr lang="en-US" altLang="ko-KR" sz="1800" dirty="0" smtClean="0">
                <a:latin typeface="Arial"/>
                <a:cs typeface="Arial"/>
              </a:rPr>
              <a:t>Rate mismatch</a:t>
            </a:r>
            <a:r>
              <a:rPr lang="en-US" altLang="ko-KR" sz="1800" dirty="0">
                <a:latin typeface="Arial"/>
                <a:cs typeface="Arial"/>
              </a:rPr>
              <a:t>: i.e., </a:t>
            </a:r>
            <a:r>
              <a:rPr lang="en-US" altLang="ko-KR" sz="1800" dirty="0" smtClean="0">
                <a:latin typeface="Arial"/>
                <a:cs typeface="Arial"/>
              </a:rPr>
              <a:t>difference between </a:t>
            </a:r>
            <a:r>
              <a:rPr lang="en-US" altLang="ko-KR" sz="1800" dirty="0">
                <a:latin typeface="Arial"/>
                <a:cs typeface="Arial"/>
              </a:rPr>
              <a:t>input rate and link </a:t>
            </a:r>
            <a:r>
              <a:rPr lang="en-US" altLang="ko-KR" sz="1800" dirty="0" smtClean="0">
                <a:latin typeface="Arial"/>
                <a:cs typeface="Arial"/>
              </a:rPr>
              <a:t>capacity</a:t>
            </a:r>
          </a:p>
          <a:p>
            <a:pPr lvl="1"/>
            <a:r>
              <a:rPr lang="en-US" altLang="ko-KR" sz="1800" dirty="0" smtClean="0">
                <a:latin typeface="Arial"/>
                <a:cs typeface="Arial"/>
              </a:rPr>
              <a:t>Queue mismatch: i.e</a:t>
            </a:r>
            <a:r>
              <a:rPr lang="en-US" altLang="ko-KR" sz="1800" dirty="0">
                <a:latin typeface="Arial"/>
                <a:cs typeface="Arial"/>
              </a:rPr>
              <a:t>., difference between queue length and </a:t>
            </a:r>
            <a:r>
              <a:rPr lang="en-US" altLang="ko-KR" sz="1800" dirty="0" smtClean="0">
                <a:latin typeface="Arial"/>
                <a:cs typeface="Arial"/>
              </a:rPr>
              <a:t>target value</a:t>
            </a:r>
          </a:p>
          <a:p>
            <a:pPr lvl="1"/>
            <a:r>
              <a:rPr lang="en-US" altLang="ko-KR" sz="1800" dirty="0" smtClean="0">
                <a:latin typeface="Arial"/>
                <a:cs typeface="Arial"/>
              </a:rPr>
              <a:t>incremented </a:t>
            </a:r>
            <a:r>
              <a:rPr lang="en-US" altLang="ko-KR" sz="1800" dirty="0">
                <a:latin typeface="Arial"/>
                <a:cs typeface="Arial"/>
              </a:rPr>
              <a:t>if the weighted sum of these mismatches </a:t>
            </a:r>
            <a:r>
              <a:rPr lang="en-US" altLang="ko-KR" sz="1800" dirty="0" smtClean="0">
                <a:latin typeface="Arial"/>
                <a:cs typeface="Arial"/>
              </a:rPr>
              <a:t>is positive</a:t>
            </a:r>
            <a:r>
              <a:rPr lang="en-US" altLang="ko-KR" sz="1800" dirty="0">
                <a:latin typeface="Arial"/>
                <a:cs typeface="Arial"/>
              </a:rPr>
              <a:t>, </a:t>
            </a:r>
            <a:r>
              <a:rPr lang="en-US" altLang="ko-KR" sz="1800" dirty="0" smtClean="0">
                <a:latin typeface="Arial"/>
                <a:cs typeface="Arial"/>
              </a:rPr>
              <a:t>and decremented </a:t>
            </a:r>
            <a:r>
              <a:rPr lang="en-US" altLang="ko-KR" sz="1800" dirty="0">
                <a:latin typeface="Arial"/>
                <a:cs typeface="Arial"/>
              </a:rPr>
              <a:t>otherwise. </a:t>
            </a:r>
            <a:endParaRPr lang="en-US" altLang="ko-KR" sz="1800" dirty="0" smtClean="0">
              <a:latin typeface="Arial"/>
              <a:cs typeface="Arial"/>
            </a:endParaRPr>
          </a:p>
          <a:p>
            <a:pPr lvl="1"/>
            <a:r>
              <a:rPr lang="en-US" altLang="ko-KR" sz="1800" b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fr-FR" altLang="ko-KR" sz="1800" i="1" dirty="0">
                <a:latin typeface="Dutch801BT-Italic"/>
              </a:rPr>
              <a:t>p</a:t>
            </a:r>
            <a:r>
              <a:rPr lang="fr-FR" altLang="ko-KR" sz="1200" i="1" dirty="0">
                <a:latin typeface="Dutch801BT-Italic"/>
              </a:rPr>
              <a:t>l</a:t>
            </a:r>
            <a:r>
              <a:rPr lang="fr-FR" altLang="ko-KR" sz="1800" dirty="0">
                <a:latin typeface="Dutch801BT-Roman"/>
              </a:rPr>
              <a:t>(</a:t>
            </a:r>
            <a:r>
              <a:rPr lang="fr-FR" altLang="ko-KR" sz="1800" i="1" dirty="0">
                <a:latin typeface="Dutch801BT-Italic"/>
              </a:rPr>
              <a:t>t </a:t>
            </a:r>
            <a:r>
              <a:rPr lang="fr-FR" altLang="ko-KR" sz="1800" dirty="0">
                <a:latin typeface="Dutch801BT-Roman"/>
              </a:rPr>
              <a:t>+ 1) = [</a:t>
            </a:r>
            <a:r>
              <a:rPr lang="fr-FR" altLang="ko-KR" sz="1800" i="1" dirty="0" smtClean="0">
                <a:latin typeface="Dutch801BT-Italic"/>
              </a:rPr>
              <a:t>p</a:t>
            </a:r>
            <a:r>
              <a:rPr lang="fr-FR" altLang="ko-KR" sz="800" i="1" dirty="0">
                <a:latin typeface="Dutch801BT-Italic"/>
              </a:rPr>
              <a:t>l </a:t>
            </a:r>
            <a:r>
              <a:rPr lang="fr-FR" altLang="ko-KR" sz="1800" dirty="0" smtClean="0">
                <a:latin typeface="Dutch801BT-Roman"/>
              </a:rPr>
              <a:t>(</a:t>
            </a:r>
            <a:r>
              <a:rPr lang="fr-FR" altLang="ko-KR" sz="1800" i="1" dirty="0">
                <a:latin typeface="Dutch801BT-Italic"/>
              </a:rPr>
              <a:t>t</a:t>
            </a:r>
            <a:r>
              <a:rPr lang="fr-FR" altLang="ko-KR" sz="1800" dirty="0">
                <a:latin typeface="Dutch801BT-Roman"/>
              </a:rPr>
              <a:t>) + </a:t>
            </a:r>
            <a:r>
              <a:rPr lang="fr-FR" altLang="ko-KR" sz="1800" dirty="0" smtClean="0">
                <a:latin typeface="Symbol"/>
              </a:rPr>
              <a:t>g</a:t>
            </a:r>
            <a:r>
              <a:rPr lang="fr-FR" altLang="ko-KR" sz="1800" dirty="0" smtClean="0">
                <a:latin typeface="Dutch801BT-Roman"/>
              </a:rPr>
              <a:t>(</a:t>
            </a:r>
            <a:r>
              <a:rPr lang="fr-FR" altLang="ko-KR" sz="1800" dirty="0" smtClean="0">
                <a:latin typeface="Symbol"/>
              </a:rPr>
              <a:t>a</a:t>
            </a:r>
            <a:r>
              <a:rPr lang="fr-FR" altLang="ko-KR" sz="800" i="1" dirty="0" smtClean="0">
                <a:latin typeface="Dutch801BT-Italic"/>
              </a:rPr>
              <a:t>l</a:t>
            </a:r>
            <a:r>
              <a:rPr lang="fr-FR" altLang="ko-KR" sz="1800" dirty="0" smtClean="0">
                <a:latin typeface="Dutch801BT-Roman"/>
              </a:rPr>
              <a:t>(</a:t>
            </a:r>
            <a:r>
              <a:rPr lang="fr-FR" altLang="ko-KR" sz="1800" i="1" dirty="0" smtClean="0">
                <a:latin typeface="Dutch801BT-Italic"/>
              </a:rPr>
              <a:t>b</a:t>
            </a:r>
            <a:r>
              <a:rPr lang="fr-FR" altLang="ko-KR" sz="800" i="1" dirty="0">
                <a:latin typeface="Dutch801BT-Italic"/>
              </a:rPr>
              <a:t>l </a:t>
            </a:r>
            <a:r>
              <a:rPr lang="fr-FR" altLang="ko-KR" sz="1800" dirty="0" smtClean="0">
                <a:latin typeface="Dutch801BT-Roman"/>
              </a:rPr>
              <a:t>(</a:t>
            </a:r>
            <a:r>
              <a:rPr lang="fr-FR" altLang="ko-KR" sz="1800" i="1" dirty="0">
                <a:latin typeface="Dutch801BT-Italic"/>
              </a:rPr>
              <a:t>t</a:t>
            </a:r>
            <a:r>
              <a:rPr lang="fr-FR" altLang="ko-KR" sz="1800" dirty="0">
                <a:latin typeface="Dutch801BT-Roman"/>
              </a:rPr>
              <a:t>) – </a:t>
            </a:r>
            <a:r>
              <a:rPr lang="fr-FR" altLang="ko-KR" sz="1800" i="1" dirty="0" smtClean="0">
                <a:latin typeface="Dutch801BT-Italic"/>
              </a:rPr>
              <a:t>b</a:t>
            </a:r>
            <a:r>
              <a:rPr lang="fr-FR" altLang="ko-KR" sz="2000" baseline="30000" dirty="0" smtClean="0">
                <a:latin typeface="Dutch801BT-Roman"/>
              </a:rPr>
              <a:t>*</a:t>
            </a:r>
            <a:r>
              <a:rPr lang="fr-FR" altLang="ko-KR" sz="1200" i="1" dirty="0">
                <a:latin typeface="Dutch801BT-Italic"/>
              </a:rPr>
              <a:t>l</a:t>
            </a:r>
            <a:r>
              <a:rPr lang="fr-FR" altLang="ko-KR" sz="1800" dirty="0" smtClean="0">
                <a:latin typeface="Dutch801BT-Roman"/>
              </a:rPr>
              <a:t>) </a:t>
            </a:r>
            <a:r>
              <a:rPr lang="fr-FR" altLang="ko-KR" sz="1800" dirty="0">
                <a:latin typeface="Dutch801BT-Roman"/>
              </a:rPr>
              <a:t>+ </a:t>
            </a:r>
            <a:r>
              <a:rPr lang="fr-FR" altLang="ko-KR" sz="1800" i="1" dirty="0">
                <a:latin typeface="Dutch801BT-Italic"/>
              </a:rPr>
              <a:t>x</a:t>
            </a:r>
            <a:r>
              <a:rPr lang="fr-FR" altLang="ko-KR" sz="800" i="1" dirty="0">
                <a:latin typeface="Dutch801BT-Italic"/>
              </a:rPr>
              <a:t>l</a:t>
            </a:r>
            <a:r>
              <a:rPr lang="fr-FR" altLang="ko-KR" sz="1800" dirty="0">
                <a:latin typeface="Dutch801BT-Roman"/>
              </a:rPr>
              <a:t>(</a:t>
            </a:r>
            <a:r>
              <a:rPr lang="fr-FR" altLang="ko-KR" sz="1800" i="1" dirty="0">
                <a:latin typeface="Dutch801BT-Italic"/>
              </a:rPr>
              <a:t>t</a:t>
            </a:r>
            <a:r>
              <a:rPr lang="fr-FR" altLang="ko-KR" sz="1800" dirty="0">
                <a:latin typeface="Dutch801BT-Roman"/>
              </a:rPr>
              <a:t>) – </a:t>
            </a:r>
            <a:r>
              <a:rPr lang="fr-FR" altLang="ko-KR" sz="1800" i="1" dirty="0">
                <a:latin typeface="Dutch801BT-Italic"/>
              </a:rPr>
              <a:t>c</a:t>
            </a:r>
            <a:r>
              <a:rPr lang="fr-FR" altLang="ko-KR" sz="800" i="1" dirty="0">
                <a:latin typeface="Dutch801BT-Italic"/>
              </a:rPr>
              <a:t>l</a:t>
            </a:r>
            <a:r>
              <a:rPr lang="fr-FR" altLang="ko-KR" sz="1800" dirty="0">
                <a:latin typeface="Dutch801BT-Roman"/>
              </a:rPr>
              <a:t>(</a:t>
            </a:r>
            <a:r>
              <a:rPr lang="fr-FR" altLang="ko-KR" sz="1800" i="1" dirty="0">
                <a:latin typeface="Dutch801BT-Italic"/>
              </a:rPr>
              <a:t>t</a:t>
            </a:r>
            <a:r>
              <a:rPr lang="fr-FR" altLang="ko-KR" sz="1800" dirty="0" smtClean="0">
                <a:latin typeface="Dutch801BT-Roman"/>
              </a:rPr>
              <a:t>))]</a:t>
            </a:r>
            <a:r>
              <a:rPr lang="fr-FR" altLang="ko-KR" sz="800" dirty="0" smtClean="0">
                <a:latin typeface="Dutch801BT-Roman"/>
              </a:rPr>
              <a:t>+</a:t>
            </a:r>
            <a:r>
              <a:rPr lang="fr-FR" altLang="ko-KR" sz="1800" dirty="0" smtClean="0">
                <a:latin typeface="Dutch801BT-Roman"/>
              </a:rPr>
              <a:t>,</a:t>
            </a:r>
          </a:p>
          <a:p>
            <a:pPr marL="0" indent="0">
              <a:buNone/>
            </a:pPr>
            <a:r>
              <a:rPr lang="en-US" altLang="ko-KR" sz="1400" dirty="0">
                <a:latin typeface="Dutch801BT-Roman"/>
              </a:rPr>
              <a:t>	</a:t>
            </a:r>
            <a:r>
              <a:rPr lang="en-US" altLang="ko-KR" sz="1400" dirty="0" smtClean="0">
                <a:latin typeface="Dutch801BT-Roman"/>
              </a:rPr>
              <a:t>where </a:t>
            </a:r>
            <a:r>
              <a:rPr lang="en-US" altLang="ko-KR" sz="1400" dirty="0">
                <a:latin typeface="Symbol"/>
              </a:rPr>
              <a:t>g </a:t>
            </a:r>
            <a:r>
              <a:rPr lang="en-US" altLang="ko-KR" sz="1400" dirty="0">
                <a:latin typeface="Dutch801BT-Roman"/>
              </a:rPr>
              <a:t>&gt; 0 and </a:t>
            </a:r>
            <a:r>
              <a:rPr lang="en-US" altLang="ko-KR" sz="1400" dirty="0">
                <a:latin typeface="Symbol"/>
              </a:rPr>
              <a:t>a</a:t>
            </a:r>
            <a:r>
              <a:rPr lang="en-US" altLang="ko-KR" sz="300" i="1" dirty="0">
                <a:latin typeface="Dutch801BT-Italic"/>
              </a:rPr>
              <a:t>l </a:t>
            </a:r>
            <a:r>
              <a:rPr lang="en-US" altLang="ko-KR" sz="1400" dirty="0">
                <a:latin typeface="Dutch801BT-Roman"/>
              </a:rPr>
              <a:t>&gt; are small </a:t>
            </a:r>
            <a:r>
              <a:rPr lang="en-US" altLang="ko-KR" sz="1400" dirty="0" smtClean="0">
                <a:latin typeface="Dutch801BT-Roman"/>
              </a:rPr>
              <a:t>constants. </a:t>
            </a:r>
            <a:r>
              <a:rPr lang="en-US" altLang="ko-KR" sz="1400" dirty="0">
                <a:latin typeface="Dutch801BT-Roman"/>
              </a:rPr>
              <a:t>and [</a:t>
            </a:r>
            <a:r>
              <a:rPr lang="en-US" altLang="ko-KR" sz="1400" i="1" dirty="0">
                <a:latin typeface="Dutch801BT-Italic"/>
              </a:rPr>
              <a:t>z</a:t>
            </a:r>
            <a:r>
              <a:rPr lang="en-US" altLang="ko-KR" sz="1400" dirty="0">
                <a:latin typeface="Dutch801BT-Roman"/>
              </a:rPr>
              <a:t>]</a:t>
            </a:r>
            <a:r>
              <a:rPr lang="en-US" altLang="ko-KR" sz="300" dirty="0">
                <a:latin typeface="Dutch801BT-Roman"/>
              </a:rPr>
              <a:t>+ </a:t>
            </a:r>
            <a:r>
              <a:rPr lang="en-US" altLang="ko-KR" sz="1400" dirty="0">
                <a:latin typeface="Dutch801BT-Roman"/>
              </a:rPr>
              <a:t>= max {</a:t>
            </a:r>
            <a:r>
              <a:rPr lang="en-US" altLang="ko-KR" sz="1400" i="1" dirty="0" smtClean="0">
                <a:latin typeface="Dutch801BT-Italic"/>
              </a:rPr>
              <a:t>z</a:t>
            </a:r>
            <a:r>
              <a:rPr lang="en-US" altLang="ko-KR" sz="1400" dirty="0" smtClean="0">
                <a:latin typeface="Dutch801BT-Roman"/>
              </a:rPr>
              <a:t>, 0}.</a:t>
            </a:r>
          </a:p>
          <a:p>
            <a:pPr marL="0" indent="0">
              <a:buNone/>
            </a:pPr>
            <a:r>
              <a:rPr lang="en-US" altLang="ko-KR" sz="1400" i="1" dirty="0">
                <a:latin typeface="Dutch801BT-Roman"/>
              </a:rPr>
              <a:t>	</a:t>
            </a:r>
            <a:r>
              <a:rPr lang="en-US" altLang="ko-KR" sz="1400" i="1" dirty="0" err="1" smtClean="0">
                <a:latin typeface="Dutch801BT-Italic"/>
              </a:rPr>
              <a:t>b</a:t>
            </a:r>
            <a:r>
              <a:rPr lang="en-US" altLang="ko-KR" sz="900" i="1" dirty="0" err="1" smtClean="0">
                <a:latin typeface="Dutch801BT-Italic"/>
              </a:rPr>
              <a:t>l</a:t>
            </a:r>
            <a:r>
              <a:rPr lang="en-US" altLang="ko-KR" sz="900" i="1" dirty="0" smtClean="0">
                <a:latin typeface="Dutch801BT-Italic"/>
              </a:rPr>
              <a:t>(</a:t>
            </a:r>
            <a:r>
              <a:rPr lang="en-US" altLang="ko-KR" sz="1400" i="1" dirty="0" smtClean="0">
                <a:latin typeface="Dutch801BT-Italic"/>
              </a:rPr>
              <a:t>t</a:t>
            </a:r>
            <a:r>
              <a:rPr lang="en-US" altLang="ko-KR" sz="1400" i="1" dirty="0">
                <a:latin typeface="Dutch801BT-Italic"/>
              </a:rPr>
              <a:t>) </a:t>
            </a:r>
            <a:r>
              <a:rPr lang="en-US" altLang="ko-KR" sz="1400" i="1" dirty="0" smtClean="0">
                <a:latin typeface="Dutch801BT-Italic"/>
              </a:rPr>
              <a:t> </a:t>
            </a:r>
            <a:r>
              <a:rPr lang="en-US" altLang="ko-KR" sz="1400" dirty="0" smtClean="0">
                <a:latin typeface="Dutch801BT-Roman"/>
              </a:rPr>
              <a:t>is </a:t>
            </a:r>
            <a:r>
              <a:rPr lang="en-US" altLang="ko-KR" sz="1400" dirty="0">
                <a:latin typeface="Dutch801BT-Roman"/>
              </a:rPr>
              <a:t>the aggregate buffer occupancy at queue </a:t>
            </a:r>
            <a:r>
              <a:rPr lang="en-US" altLang="ko-KR" sz="1400" i="1" dirty="0">
                <a:latin typeface="Dutch801BT-Italic"/>
              </a:rPr>
              <a:t>l </a:t>
            </a:r>
            <a:r>
              <a:rPr lang="en-US" altLang="ko-KR" sz="1400" dirty="0" smtClean="0">
                <a:latin typeface="Dutch801BT-Roman"/>
              </a:rPr>
              <a:t>in period </a:t>
            </a:r>
            <a:r>
              <a:rPr lang="en-US" altLang="ko-KR" sz="1400" i="1" dirty="0">
                <a:latin typeface="Dutch801BT-Italic"/>
              </a:rPr>
              <a:t>t  </a:t>
            </a:r>
            <a:r>
              <a:rPr lang="en-US" altLang="ko-KR" sz="1400" dirty="0" smtClean="0">
                <a:latin typeface="Dutch801BT-Roman"/>
              </a:rPr>
              <a:t>and </a:t>
            </a:r>
            <a:r>
              <a:rPr lang="fr-FR" altLang="ko-KR" sz="1400" i="1" dirty="0" smtClean="0">
                <a:latin typeface="Dutch801BT-Italic"/>
              </a:rPr>
              <a:t>b</a:t>
            </a:r>
            <a:r>
              <a:rPr lang="fr-FR" altLang="ko-KR" sz="1600" baseline="30000" dirty="0" smtClean="0">
                <a:latin typeface="Dutch801BT-Roman"/>
              </a:rPr>
              <a:t>*</a:t>
            </a:r>
            <a:r>
              <a:rPr lang="fr-FR" altLang="ko-KR" sz="1050" i="1" dirty="0" smtClean="0">
                <a:latin typeface="Dutch801BT-Italic"/>
              </a:rPr>
              <a:t>l </a:t>
            </a:r>
            <a:r>
              <a:rPr lang="ko-KR" altLang="en-US" sz="1400" dirty="0"/>
              <a:t>≥</a:t>
            </a:r>
            <a:r>
              <a:rPr lang="en-US" altLang="ko-KR" sz="1400" dirty="0" smtClean="0">
                <a:latin typeface="Symbol"/>
              </a:rPr>
              <a:t> </a:t>
            </a:r>
            <a:r>
              <a:rPr lang="en-US" altLang="ko-KR" sz="1400" dirty="0">
                <a:latin typeface="Dutch801BT-Roman"/>
              </a:rPr>
              <a:t>0 is target queue </a:t>
            </a:r>
            <a:r>
              <a:rPr lang="en-US" altLang="ko-KR" sz="1400" dirty="0" smtClean="0">
                <a:latin typeface="Dutch801BT-Roman"/>
              </a:rPr>
              <a:t>	length, </a:t>
            </a:r>
          </a:p>
          <a:p>
            <a:pPr marL="0" indent="0">
              <a:buNone/>
            </a:pPr>
            <a:r>
              <a:rPr lang="en-US" altLang="ko-KR" sz="1400" i="1" dirty="0">
                <a:latin typeface="Dutch801BT-Roman"/>
              </a:rPr>
              <a:t>	</a:t>
            </a:r>
            <a:r>
              <a:rPr lang="fr-FR" altLang="ko-KR" sz="1400" i="1" dirty="0" smtClean="0">
                <a:latin typeface="Dutch801BT-Italic"/>
              </a:rPr>
              <a:t>x</a:t>
            </a:r>
            <a:r>
              <a:rPr lang="fr-FR" altLang="ko-KR" sz="600" i="1" dirty="0" smtClean="0">
                <a:latin typeface="Dutch801BT-Italic"/>
              </a:rPr>
              <a:t>l</a:t>
            </a:r>
            <a:r>
              <a:rPr lang="fr-FR" altLang="ko-KR" sz="1400" dirty="0" smtClean="0">
                <a:latin typeface="Dutch801BT-Roman"/>
              </a:rPr>
              <a:t>(</a:t>
            </a:r>
            <a:r>
              <a:rPr lang="fr-FR" altLang="ko-KR" sz="1400" i="1" dirty="0" smtClean="0">
                <a:latin typeface="Dutch801BT-Italic"/>
              </a:rPr>
              <a:t>t</a:t>
            </a:r>
            <a:r>
              <a:rPr lang="fr-FR" altLang="ko-KR" sz="1400" dirty="0">
                <a:latin typeface="Dutch801BT-Roman"/>
              </a:rPr>
              <a:t>)</a:t>
            </a:r>
            <a:r>
              <a:rPr lang="en-US" altLang="ko-KR" sz="1400" dirty="0" smtClean="0">
                <a:latin typeface="Dutch801BT-Roman"/>
              </a:rPr>
              <a:t> </a:t>
            </a:r>
            <a:r>
              <a:rPr lang="en-US" altLang="ko-KR" sz="1400" dirty="0">
                <a:latin typeface="Dutch801BT-Roman"/>
              </a:rPr>
              <a:t>is the </a:t>
            </a:r>
            <a:r>
              <a:rPr lang="en-US" altLang="ko-KR" sz="1400" i="1" dirty="0" smtClean="0">
                <a:latin typeface="Dutch801BT-Italic"/>
              </a:rPr>
              <a:t>aggregate </a:t>
            </a:r>
            <a:r>
              <a:rPr lang="en-US" altLang="ko-KR" sz="1400" dirty="0" smtClean="0">
                <a:latin typeface="Dutch801BT-Roman"/>
              </a:rPr>
              <a:t>input </a:t>
            </a:r>
            <a:r>
              <a:rPr lang="en-US" altLang="ko-KR" sz="1400" dirty="0">
                <a:latin typeface="Dutch801BT-Roman"/>
              </a:rPr>
              <a:t>rate to queue </a:t>
            </a:r>
            <a:r>
              <a:rPr lang="en-US" altLang="ko-KR" sz="1400" i="1" dirty="0">
                <a:latin typeface="Dutch801BT-Italic"/>
              </a:rPr>
              <a:t>l </a:t>
            </a:r>
            <a:r>
              <a:rPr lang="en-US" altLang="ko-KR" sz="1400" dirty="0">
                <a:latin typeface="Dutch801BT-Roman"/>
              </a:rPr>
              <a:t>in period </a:t>
            </a:r>
            <a:r>
              <a:rPr lang="en-US" altLang="ko-KR" sz="1400" i="1" dirty="0">
                <a:latin typeface="Dutch801BT-Italic"/>
              </a:rPr>
              <a:t>t</a:t>
            </a:r>
            <a:r>
              <a:rPr lang="en-US" altLang="ko-KR" sz="1400" dirty="0">
                <a:latin typeface="Dutch801BT-Roman"/>
              </a:rPr>
              <a:t>, and </a:t>
            </a:r>
            <a:r>
              <a:rPr lang="fr-FR" altLang="ko-KR" sz="1400" i="1" dirty="0">
                <a:latin typeface="Dutch801BT-Italic"/>
              </a:rPr>
              <a:t>c</a:t>
            </a:r>
            <a:r>
              <a:rPr lang="fr-FR" altLang="ko-KR" sz="600" i="1" dirty="0">
                <a:latin typeface="Dutch801BT-Italic"/>
              </a:rPr>
              <a:t>l</a:t>
            </a:r>
            <a:r>
              <a:rPr lang="fr-FR" altLang="ko-KR" sz="1400" dirty="0">
                <a:latin typeface="Dutch801BT-Roman"/>
              </a:rPr>
              <a:t>(</a:t>
            </a:r>
            <a:r>
              <a:rPr lang="fr-FR" altLang="ko-KR" sz="1400" i="1" dirty="0">
                <a:latin typeface="Dutch801BT-Italic"/>
              </a:rPr>
              <a:t>t</a:t>
            </a:r>
            <a:r>
              <a:rPr lang="fr-FR" altLang="ko-KR" sz="1400" dirty="0">
                <a:latin typeface="Dutch801BT-Roman"/>
              </a:rPr>
              <a:t>)</a:t>
            </a:r>
            <a:r>
              <a:rPr lang="en-US" altLang="ko-KR" sz="1400" dirty="0" smtClean="0">
                <a:latin typeface="Dutch801BT-Roman"/>
              </a:rPr>
              <a:t> </a:t>
            </a:r>
            <a:r>
              <a:rPr lang="en-US" altLang="ko-KR" sz="1400" dirty="0">
                <a:latin typeface="Dutch801BT-Roman"/>
              </a:rPr>
              <a:t>is the </a:t>
            </a:r>
            <a:r>
              <a:rPr lang="en-US" altLang="ko-KR" sz="1400" dirty="0" smtClean="0">
                <a:latin typeface="Dutch801BT-Roman"/>
              </a:rPr>
              <a:t>available bandwidth </a:t>
            </a:r>
            <a:r>
              <a:rPr lang="en-US" altLang="ko-KR" sz="1400" dirty="0">
                <a:latin typeface="Dutch801BT-Roman"/>
              </a:rPr>
              <a:t>to </a:t>
            </a:r>
            <a:r>
              <a:rPr lang="en-US" altLang="ko-KR" sz="1400" dirty="0" smtClean="0">
                <a:latin typeface="Dutch801BT-Roman"/>
              </a:rPr>
              <a:t>	queue </a:t>
            </a:r>
            <a:r>
              <a:rPr lang="en-US" altLang="ko-KR" sz="1400" i="1" dirty="0">
                <a:latin typeface="Dutch801BT-Italic"/>
              </a:rPr>
              <a:t>l </a:t>
            </a:r>
            <a:r>
              <a:rPr lang="en-US" altLang="ko-KR" sz="1400" dirty="0">
                <a:latin typeface="Dutch801BT-Roman"/>
              </a:rPr>
              <a:t>in period </a:t>
            </a:r>
            <a:r>
              <a:rPr lang="en-US" altLang="ko-KR" sz="1400" i="1" dirty="0" smtClean="0">
                <a:latin typeface="Dutch801BT-Italic"/>
              </a:rPr>
              <a:t>t</a:t>
            </a:r>
            <a:r>
              <a:rPr lang="en-US" altLang="ko-KR" sz="1400" dirty="0" smtClean="0">
                <a:latin typeface="Dutch801BT-Roman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latin typeface="Dutch801BT-Roman"/>
              </a:rPr>
              <a:t>The </a:t>
            </a:r>
            <a:r>
              <a:rPr lang="en-US" altLang="ko-KR" sz="1400" dirty="0">
                <a:latin typeface="Dutch801BT-Roman"/>
              </a:rPr>
              <a:t>constant </a:t>
            </a:r>
            <a:r>
              <a:rPr lang="en-US" altLang="ko-KR" sz="1400" dirty="0" smtClean="0">
                <a:latin typeface="Symbol"/>
              </a:rPr>
              <a:t>a </a:t>
            </a:r>
            <a:r>
              <a:rPr lang="en-US" altLang="ko-KR" sz="300" i="1" dirty="0" smtClean="0">
                <a:latin typeface="Dutch801BT-Italic"/>
              </a:rPr>
              <a:t>l </a:t>
            </a:r>
            <a:r>
              <a:rPr lang="en-US" altLang="ko-KR" sz="1400" dirty="0">
                <a:latin typeface="Dutch801BT-Roman"/>
              </a:rPr>
              <a:t>can be set by each </a:t>
            </a:r>
            <a:r>
              <a:rPr lang="en-US" altLang="ko-KR" sz="1400" dirty="0" smtClean="0">
                <a:latin typeface="Dutch801BT-Roman"/>
              </a:rPr>
              <a:t>queue individually</a:t>
            </a:r>
            <a:r>
              <a:rPr lang="en-US" altLang="ko-KR" sz="1400" dirty="0">
                <a:latin typeface="Dutch801BT-Roman"/>
              </a:rPr>
              <a:t>, and trades off utilization and queuing </a:t>
            </a:r>
            <a:r>
              <a:rPr lang="en-US" altLang="ko-KR" sz="1400" dirty="0" smtClean="0">
                <a:latin typeface="Dutch801BT-Roman"/>
              </a:rPr>
              <a:t>delay during transient</a:t>
            </a:r>
            <a:r>
              <a:rPr lang="en-US" altLang="ko-KR" sz="1400" dirty="0">
                <a:latin typeface="Dutch801BT-Roman"/>
              </a:rPr>
              <a:t>. </a:t>
            </a:r>
            <a:endParaRPr lang="en-US" altLang="ko-KR" sz="1400" dirty="0" smtClean="0">
              <a:latin typeface="Dutch801BT-Roman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latin typeface="Dutch801BT-Roman"/>
              </a:rPr>
              <a:t>The </a:t>
            </a:r>
            <a:r>
              <a:rPr lang="en-US" altLang="ko-KR" sz="1400" dirty="0">
                <a:latin typeface="Dutch801BT-Roman"/>
              </a:rPr>
              <a:t>constant </a:t>
            </a:r>
            <a:r>
              <a:rPr lang="en-US" altLang="ko-KR" sz="1400" dirty="0">
                <a:latin typeface="Symbol"/>
              </a:rPr>
              <a:t>g </a:t>
            </a:r>
            <a:r>
              <a:rPr lang="en-US" altLang="ko-KR" sz="1400" dirty="0">
                <a:latin typeface="Dutch801BT-Roman"/>
              </a:rPr>
              <a:t>controls the responsiveness </a:t>
            </a:r>
            <a:r>
              <a:rPr lang="en-US" altLang="ko-KR" sz="1400" dirty="0" smtClean="0">
                <a:latin typeface="Dutch801BT-Roman"/>
              </a:rPr>
              <a:t>of REM </a:t>
            </a:r>
            <a:r>
              <a:rPr lang="en-US" altLang="ko-KR" sz="1400" dirty="0">
                <a:latin typeface="Dutch801BT-Roman"/>
              </a:rPr>
              <a:t>to changes in network conditions. </a:t>
            </a:r>
            <a:endParaRPr lang="en-US" altLang="ko-KR" sz="1400" dirty="0" smtClean="0">
              <a:latin typeface="Dutch801BT-Roman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latin typeface="Dutch801BT-Roman"/>
              </a:rPr>
              <a:t>In </a:t>
            </a:r>
            <a:r>
              <a:rPr lang="en-US" altLang="ko-KR" sz="1400" dirty="0">
                <a:latin typeface="Dutch801BT-Roman"/>
              </a:rPr>
              <a:t>equilibrium the price stabilizes, and this weighted </a:t>
            </a:r>
            <a:r>
              <a:rPr lang="en-US" altLang="ko-KR" sz="1400" dirty="0" smtClean="0">
                <a:latin typeface="Dutch801BT-Roman"/>
              </a:rPr>
              <a:t>sum </a:t>
            </a:r>
            <a:r>
              <a:rPr lang="fr-FR" altLang="ko-KR" sz="1400" dirty="0" smtClean="0">
                <a:latin typeface="Dutch801BT-Roman"/>
              </a:rPr>
              <a:t>must </a:t>
            </a:r>
            <a:r>
              <a:rPr lang="fr-FR" altLang="ko-KR" sz="1400" dirty="0">
                <a:latin typeface="Dutch801BT-Roman"/>
              </a:rPr>
              <a:t>be </a:t>
            </a:r>
            <a:r>
              <a:rPr lang="fr-FR" altLang="ko-KR" sz="1400" dirty="0" smtClean="0">
                <a:latin typeface="Dutch801BT-Roman"/>
              </a:rPr>
              <a:t>zero. </a:t>
            </a:r>
            <a:r>
              <a:rPr lang="fr-FR" altLang="ko-KR" sz="1400" dirty="0" smtClean="0">
                <a:latin typeface="Dutch801BT-Roman"/>
                <a:sym typeface="Wingdings" panose="05000000000000000000" pitchFamily="2" charset="2"/>
              </a:rPr>
              <a:t> </a:t>
            </a:r>
            <a:r>
              <a:rPr lang="en-US" altLang="ko-KR" sz="1400" dirty="0">
                <a:latin typeface="Dutch801BT-Roman"/>
                <a:sym typeface="Wingdings" panose="05000000000000000000" pitchFamily="2" charset="2"/>
              </a:rPr>
              <a:t>This can hold </a:t>
            </a:r>
            <a:r>
              <a:rPr lang="en-US" altLang="ko-KR" sz="1400" dirty="0" smtClean="0">
                <a:latin typeface="Dutch801BT-Roman"/>
                <a:sym typeface="Wingdings" panose="05000000000000000000" pitchFamily="2" charset="2"/>
              </a:rPr>
              <a:t>only if </a:t>
            </a:r>
            <a:r>
              <a:rPr lang="en-US" altLang="ko-KR" sz="1400" dirty="0">
                <a:latin typeface="Dutch801BT-Roman"/>
                <a:sym typeface="Wingdings" panose="05000000000000000000" pitchFamily="2" charset="2"/>
              </a:rPr>
              <a:t>the input rate equals capacity (</a:t>
            </a:r>
            <a:r>
              <a:rPr lang="en-US" altLang="ko-KR" sz="1400" i="1" dirty="0">
                <a:latin typeface="Dutch801BT-Roman"/>
                <a:sym typeface="Wingdings" panose="05000000000000000000" pitchFamily="2" charset="2"/>
              </a:rPr>
              <a:t>x</a:t>
            </a:r>
            <a:r>
              <a:rPr lang="en-US" altLang="ko-KR" sz="1200" i="1" dirty="0">
                <a:latin typeface="Dutch801BT-Roman"/>
                <a:sym typeface="Wingdings" panose="05000000000000000000" pitchFamily="2" charset="2"/>
              </a:rPr>
              <a:t>l</a:t>
            </a:r>
            <a:r>
              <a:rPr lang="en-US" altLang="ko-KR" sz="1400" i="1" dirty="0">
                <a:latin typeface="Dutch801BT-Roman"/>
                <a:sym typeface="Wingdings" panose="05000000000000000000" pitchFamily="2" charset="2"/>
              </a:rPr>
              <a:t> = c</a:t>
            </a:r>
            <a:r>
              <a:rPr lang="en-US" altLang="ko-KR" sz="1200" i="1" dirty="0">
                <a:latin typeface="Dutch801BT-Roman"/>
                <a:sym typeface="Wingdings" panose="05000000000000000000" pitchFamily="2" charset="2"/>
              </a:rPr>
              <a:t>l</a:t>
            </a:r>
            <a:r>
              <a:rPr lang="en-US" altLang="ko-KR" sz="1400" dirty="0">
                <a:latin typeface="Dutch801BT-Roman"/>
                <a:sym typeface="Wingdings" panose="05000000000000000000" pitchFamily="2" charset="2"/>
              </a:rPr>
              <a:t>) and the </a:t>
            </a:r>
            <a:r>
              <a:rPr lang="en-US" altLang="ko-KR" sz="1400" dirty="0" smtClean="0">
                <a:latin typeface="Dutch801BT-Roman"/>
                <a:sym typeface="Wingdings" panose="05000000000000000000" pitchFamily="2" charset="2"/>
              </a:rPr>
              <a:t>backlog equals </a:t>
            </a:r>
            <a:r>
              <a:rPr lang="en-US" altLang="ko-KR" sz="1400" dirty="0">
                <a:latin typeface="Dutch801BT-Roman"/>
                <a:sym typeface="Wingdings" panose="05000000000000000000" pitchFamily="2" charset="2"/>
              </a:rPr>
              <a:t>its target (</a:t>
            </a:r>
            <a:r>
              <a:rPr lang="en-US" altLang="ko-KR" sz="1400" i="1" dirty="0" err="1">
                <a:latin typeface="Dutch801BT-Roman"/>
                <a:sym typeface="Wingdings" panose="05000000000000000000" pitchFamily="2" charset="2"/>
              </a:rPr>
              <a:t>bl</a:t>
            </a:r>
            <a:r>
              <a:rPr lang="en-US" altLang="ko-KR" sz="1400" i="1" dirty="0">
                <a:latin typeface="Dutch801BT-Roman"/>
                <a:sym typeface="Wingdings" panose="05000000000000000000" pitchFamily="2" charset="2"/>
              </a:rPr>
              <a:t> = b</a:t>
            </a:r>
            <a:r>
              <a:rPr lang="en-US" altLang="ko-KR" sz="1400" i="1" baseline="30000" dirty="0">
                <a:latin typeface="Dutch801BT-Roman"/>
                <a:sym typeface="Wingdings" panose="05000000000000000000" pitchFamily="2" charset="2"/>
              </a:rPr>
              <a:t>*</a:t>
            </a:r>
            <a:r>
              <a:rPr lang="en-US" altLang="ko-KR" sz="1400" i="1" dirty="0">
                <a:latin typeface="Dutch801BT-Roman"/>
                <a:sym typeface="Wingdings" panose="05000000000000000000" pitchFamily="2" charset="2"/>
              </a:rPr>
              <a:t>l </a:t>
            </a:r>
            <a:r>
              <a:rPr lang="en-US" altLang="ko-KR" sz="1400" dirty="0" smtClean="0">
                <a:latin typeface="Dutch801BT-Roman"/>
                <a:sym typeface="Wingdings" panose="05000000000000000000" pitchFamily="2" charset="2"/>
              </a:rPr>
              <a:t>)</a:t>
            </a:r>
            <a:endParaRPr lang="en-US" altLang="ko-KR" sz="24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3481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778DECDB-D8C9-C941-B155-402B1011A7DB}" type="slidenum">
              <a:rPr lang="en-US" altLang="ko-KR">
                <a:latin typeface="Arial"/>
                <a:cs typeface="Arial"/>
              </a:rPr>
              <a:pPr/>
              <a:t>16</a:t>
            </a:fld>
            <a:endParaRPr lang="en-US" altLang="ko-KR" sz="1000" dirty="0">
              <a:latin typeface="Arial"/>
              <a:cs typeface="Arial"/>
            </a:endParaRPr>
          </a:p>
        </p:txBody>
      </p:sp>
      <p:sp>
        <p:nvSpPr>
          <p:cNvPr id="150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640960" cy="647700"/>
          </a:xfrm>
        </p:spPr>
        <p:txBody>
          <a:bodyPr/>
          <a:lstStyle/>
          <a:p>
            <a:r>
              <a:rPr lang="en-US" altLang="ko-KR" dirty="0">
                <a:latin typeface="Arial"/>
                <a:cs typeface="Arial"/>
              </a:rPr>
              <a:t>Random Exponential Marking (REM</a:t>
            </a:r>
            <a:r>
              <a:rPr lang="en-US" altLang="ko-KR" dirty="0" smtClean="0">
                <a:latin typeface="Arial"/>
                <a:cs typeface="Arial"/>
              </a:rPr>
              <a:t>)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150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233488"/>
            <a:ext cx="9001000" cy="50758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ko-KR" sz="2000" dirty="0" smtClean="0">
                <a:latin typeface="Arial"/>
                <a:cs typeface="Arial"/>
              </a:rPr>
              <a:t>Marking probability</a:t>
            </a:r>
          </a:p>
          <a:p>
            <a:pPr marL="685800" lvl="1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latin typeface="Dutch801BT-Roman"/>
              </a:rPr>
              <a:t>suppose </a:t>
            </a:r>
            <a:r>
              <a:rPr lang="en-US" altLang="ko-KR" sz="1600" dirty="0">
                <a:latin typeface="Dutch801BT-Roman"/>
              </a:rPr>
              <a:t>a packet traverses links </a:t>
            </a:r>
            <a:r>
              <a:rPr lang="en-US" altLang="ko-KR" sz="1600" i="1" dirty="0">
                <a:latin typeface="Dutch801BT-Italic"/>
              </a:rPr>
              <a:t>l </a:t>
            </a:r>
            <a:r>
              <a:rPr lang="en-US" altLang="ko-KR" sz="1600" dirty="0">
                <a:latin typeface="Dutch801BT-Roman"/>
              </a:rPr>
              <a:t>= 1, 2, …, </a:t>
            </a:r>
            <a:r>
              <a:rPr lang="en-US" altLang="ko-KR" sz="1600" i="1" dirty="0" smtClean="0">
                <a:latin typeface="Dutch801BT-Italic"/>
              </a:rPr>
              <a:t>L </a:t>
            </a:r>
            <a:r>
              <a:rPr lang="en-US" altLang="ko-KR" sz="1600" dirty="0" smtClean="0">
                <a:latin typeface="Dutch801BT-Roman"/>
              </a:rPr>
              <a:t>that </a:t>
            </a:r>
            <a:r>
              <a:rPr lang="en-US" altLang="ko-KR" sz="1600" dirty="0">
                <a:latin typeface="Dutch801BT-Roman"/>
              </a:rPr>
              <a:t>have prices </a:t>
            </a:r>
            <a:r>
              <a:rPr lang="fr-FR" altLang="ko-KR" sz="1600" i="1" dirty="0"/>
              <a:t>pl</a:t>
            </a:r>
            <a:r>
              <a:rPr lang="fr-FR" altLang="ko-KR" sz="1600" dirty="0"/>
              <a:t>(</a:t>
            </a:r>
            <a:r>
              <a:rPr lang="fr-FR" altLang="ko-KR" sz="1600" i="1" dirty="0"/>
              <a:t>t</a:t>
            </a:r>
            <a:r>
              <a:rPr lang="fr-FR" altLang="ko-KR" sz="1600" dirty="0"/>
              <a:t>)</a:t>
            </a:r>
            <a:r>
              <a:rPr lang="en-US" altLang="ko-KR" sz="1600" dirty="0" smtClean="0">
                <a:latin typeface="Dutch801BT-Roman"/>
              </a:rPr>
              <a:t> </a:t>
            </a:r>
            <a:r>
              <a:rPr lang="en-US" altLang="ko-KR" sz="1600" dirty="0">
                <a:latin typeface="Dutch801BT-Roman"/>
              </a:rPr>
              <a:t>in period </a:t>
            </a:r>
            <a:r>
              <a:rPr lang="en-US" altLang="ko-KR" sz="1600" i="1" dirty="0">
                <a:latin typeface="Dutch801BT-Italic"/>
              </a:rPr>
              <a:t>t</a:t>
            </a:r>
            <a:r>
              <a:rPr lang="en-US" altLang="ko-KR" sz="1600" dirty="0">
                <a:latin typeface="Dutch801BT-Roman"/>
              </a:rPr>
              <a:t>. </a:t>
            </a:r>
            <a:r>
              <a:rPr lang="en-US" altLang="ko-KR" sz="1600" dirty="0" smtClean="0">
                <a:latin typeface="Dutch801BT-Roman"/>
              </a:rPr>
              <a:t>Then the marking probability </a:t>
            </a:r>
            <a:r>
              <a:rPr lang="fr-FR" altLang="ko-KR" sz="1600" i="1" dirty="0" smtClean="0"/>
              <a:t>ml</a:t>
            </a:r>
            <a:r>
              <a:rPr lang="fr-FR" altLang="ko-KR" sz="1600" dirty="0" smtClean="0"/>
              <a:t>(</a:t>
            </a:r>
            <a:r>
              <a:rPr lang="fr-FR" altLang="ko-KR" sz="1600" i="1" dirty="0" smtClean="0"/>
              <a:t>t</a:t>
            </a:r>
            <a:r>
              <a:rPr lang="fr-FR" altLang="ko-KR" sz="1600" dirty="0" smtClean="0"/>
              <a:t>)</a:t>
            </a:r>
            <a:r>
              <a:rPr lang="en-US" altLang="ko-KR" sz="1600" dirty="0" smtClean="0">
                <a:latin typeface="Dutch801BT-Roman"/>
              </a:rPr>
              <a:t> at queue </a:t>
            </a:r>
            <a:r>
              <a:rPr lang="en-US" altLang="ko-KR" sz="1600" i="1" dirty="0" smtClean="0">
                <a:latin typeface="Dutch801BT-Italic"/>
              </a:rPr>
              <a:t>l </a:t>
            </a:r>
            <a:r>
              <a:rPr lang="en-US" altLang="ko-KR" sz="1600" dirty="0" smtClean="0">
                <a:latin typeface="Dutch801BT-Roman"/>
              </a:rPr>
              <a:t>in period </a:t>
            </a:r>
            <a:r>
              <a:rPr lang="en-US" altLang="ko-KR" sz="1600" i="1" dirty="0" smtClean="0">
                <a:latin typeface="Dutch801BT-Italic"/>
              </a:rPr>
              <a:t>t </a:t>
            </a:r>
            <a:r>
              <a:rPr lang="en-US" altLang="ko-KR" sz="1600" dirty="0" smtClean="0">
                <a:latin typeface="Dutch801BT-Roman"/>
              </a:rPr>
              <a:t>is</a:t>
            </a:r>
          </a:p>
          <a:p>
            <a:pPr marL="400050" lvl="1" indent="0">
              <a:buNone/>
            </a:pPr>
            <a:r>
              <a:rPr lang="en-US" altLang="ko-KR" sz="1600" dirty="0" smtClean="0">
                <a:latin typeface="Dutch801BT-Roman"/>
              </a:rPr>
              <a:t>                           	where </a:t>
            </a:r>
            <a:r>
              <a:rPr lang="en-US" altLang="ko-KR" sz="1600" dirty="0">
                <a:latin typeface="Symbol"/>
              </a:rPr>
              <a:t>f </a:t>
            </a:r>
            <a:r>
              <a:rPr lang="en-US" altLang="ko-KR" sz="1600" dirty="0">
                <a:latin typeface="Dutch801BT-Roman"/>
              </a:rPr>
              <a:t>&gt; 1 is a constant. </a:t>
            </a:r>
            <a:endParaRPr lang="en-US" altLang="ko-KR" sz="1600" dirty="0" smtClean="0">
              <a:latin typeface="Dutch801BT-Roman"/>
            </a:endParaRPr>
          </a:p>
          <a:p>
            <a:pPr marL="400050" lvl="1" indent="0">
              <a:buNone/>
            </a:pPr>
            <a:endParaRPr lang="en-US" altLang="ko-KR" sz="1600" dirty="0" smtClean="0">
              <a:latin typeface="Dutch801BT-Roman"/>
            </a:endParaRPr>
          </a:p>
          <a:p>
            <a:pPr marL="685800" lvl="1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latin typeface="Dutch801BT-Roman"/>
              </a:rPr>
              <a:t>The </a:t>
            </a:r>
            <a:r>
              <a:rPr lang="en-US" altLang="ko-KR" sz="1600" dirty="0">
                <a:latin typeface="Dutch801BT-Roman"/>
              </a:rPr>
              <a:t>end-to-end marking </a:t>
            </a:r>
            <a:r>
              <a:rPr lang="en-US" altLang="ko-KR" sz="1600" dirty="0" smtClean="0">
                <a:latin typeface="Dutch801BT-Roman"/>
              </a:rPr>
              <a:t>probability for </a:t>
            </a:r>
            <a:r>
              <a:rPr lang="en-US" altLang="ko-KR" sz="1600" dirty="0">
                <a:latin typeface="Dutch801BT-Roman"/>
              </a:rPr>
              <a:t>the packet is then</a:t>
            </a:r>
          </a:p>
          <a:p>
            <a:pPr marL="400050" lvl="1" indent="0">
              <a:buNone/>
            </a:pPr>
            <a:endParaRPr lang="en-US" altLang="ko-KR" sz="1600" dirty="0">
              <a:latin typeface="Arial"/>
              <a:cs typeface="Arial"/>
            </a:endParaRP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2952328" cy="572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18764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565" y="3212977"/>
            <a:ext cx="3817023" cy="317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86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778DECDB-D8C9-C941-B155-402B1011A7DB}" type="slidenum">
              <a:rPr lang="en-US" altLang="ko-KR">
                <a:latin typeface="Arial"/>
                <a:cs typeface="Arial"/>
              </a:rPr>
              <a:pPr/>
              <a:t>17</a:t>
            </a:fld>
            <a:endParaRPr lang="en-US" altLang="ko-KR" sz="1000" dirty="0">
              <a:latin typeface="Arial"/>
              <a:cs typeface="Arial"/>
            </a:endParaRPr>
          </a:p>
        </p:txBody>
      </p:sp>
      <p:sp>
        <p:nvSpPr>
          <p:cNvPr id="150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640960" cy="647700"/>
          </a:xfrm>
        </p:spPr>
        <p:txBody>
          <a:bodyPr/>
          <a:lstStyle/>
          <a:p>
            <a:r>
              <a:rPr lang="en-US" altLang="ko-KR" dirty="0">
                <a:latin typeface="Arial"/>
                <a:cs typeface="Arial"/>
              </a:rPr>
              <a:t>Random Exponential Marking (REM</a:t>
            </a:r>
            <a:r>
              <a:rPr lang="en-US" altLang="ko-KR" dirty="0" smtClean="0">
                <a:latin typeface="Arial"/>
                <a:cs typeface="Arial"/>
              </a:rPr>
              <a:t>)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150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233488"/>
            <a:ext cx="9001000" cy="50758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ko-KR" sz="2000" dirty="0">
                <a:latin typeface="Arial"/>
                <a:cs typeface="Arial"/>
              </a:rPr>
              <a:t>Performance of </a:t>
            </a:r>
            <a:r>
              <a:rPr lang="en-US" altLang="ko-KR" sz="2000" dirty="0" err="1">
                <a:latin typeface="Arial"/>
                <a:cs typeface="Arial"/>
              </a:rPr>
              <a:t>NewReno</a:t>
            </a:r>
            <a:r>
              <a:rPr lang="en-US" altLang="ko-KR" sz="2000" dirty="0">
                <a:latin typeface="Arial"/>
                <a:cs typeface="Arial"/>
              </a:rPr>
              <a:t>/</a:t>
            </a:r>
            <a:r>
              <a:rPr lang="en-US" altLang="ko-KR" sz="2000" dirty="0" err="1">
                <a:latin typeface="Arial"/>
                <a:cs typeface="Arial"/>
              </a:rPr>
              <a:t>DropTail</a:t>
            </a:r>
            <a:r>
              <a:rPr lang="en-US" altLang="ko-KR" sz="2000" dirty="0">
                <a:latin typeface="Arial"/>
                <a:cs typeface="Arial"/>
              </a:rPr>
              <a:t>, </a:t>
            </a:r>
            <a:r>
              <a:rPr lang="en-US" altLang="ko-KR" sz="2000" dirty="0" err="1">
                <a:latin typeface="Arial"/>
                <a:cs typeface="Arial"/>
              </a:rPr>
              <a:t>NewReno</a:t>
            </a:r>
            <a:r>
              <a:rPr lang="en-US" altLang="ko-KR" sz="2000" dirty="0">
                <a:latin typeface="Arial"/>
                <a:cs typeface="Arial"/>
              </a:rPr>
              <a:t>/RED, </a:t>
            </a:r>
            <a:r>
              <a:rPr lang="en-US" altLang="ko-KR" sz="2000" dirty="0" err="1">
                <a:latin typeface="Arial"/>
                <a:cs typeface="Arial"/>
              </a:rPr>
              <a:t>NewReno</a:t>
            </a:r>
            <a:r>
              <a:rPr lang="en-US" altLang="ko-KR" sz="2000" dirty="0">
                <a:latin typeface="Arial"/>
                <a:cs typeface="Arial"/>
              </a:rPr>
              <a:t>/REM.</a:t>
            </a:r>
            <a:endParaRPr lang="en-US" altLang="ko-KR" sz="24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635101"/>
            <a:ext cx="8317680" cy="467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86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778DECDB-D8C9-C941-B155-402B1011A7DB}" type="slidenum">
              <a:rPr lang="en-US" altLang="ko-KR">
                <a:latin typeface="Arial"/>
                <a:cs typeface="Arial"/>
              </a:rPr>
              <a:pPr/>
              <a:t>18</a:t>
            </a:fld>
            <a:endParaRPr lang="en-US" altLang="ko-KR" sz="1000" dirty="0">
              <a:latin typeface="Arial"/>
              <a:cs typeface="Arial"/>
            </a:endParaRPr>
          </a:p>
        </p:txBody>
      </p:sp>
      <p:sp>
        <p:nvSpPr>
          <p:cNvPr id="150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640960" cy="647700"/>
          </a:xfrm>
        </p:spPr>
        <p:txBody>
          <a:bodyPr/>
          <a:lstStyle/>
          <a:p>
            <a:r>
              <a:rPr lang="en-US" altLang="ko-KR" dirty="0">
                <a:latin typeface="Arial"/>
                <a:cs typeface="Arial"/>
              </a:rPr>
              <a:t>Random Exponential Marking (REM</a:t>
            </a:r>
            <a:r>
              <a:rPr lang="en-US" altLang="ko-KR" dirty="0" smtClean="0">
                <a:latin typeface="Arial"/>
                <a:cs typeface="Arial"/>
              </a:rPr>
              <a:t>)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150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233488"/>
            <a:ext cx="9001000" cy="50758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ko-KR" sz="2000" dirty="0">
                <a:latin typeface="Arial"/>
                <a:cs typeface="Arial"/>
              </a:rPr>
              <a:t>Performance of </a:t>
            </a:r>
            <a:r>
              <a:rPr lang="en-US" altLang="ko-KR" sz="2000" dirty="0" smtClean="0">
                <a:latin typeface="Arial"/>
                <a:cs typeface="Arial"/>
              </a:rPr>
              <a:t>Wireless TCP</a:t>
            </a:r>
            <a:endParaRPr lang="en-US" altLang="ko-KR" sz="24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3923598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9" y="1916832"/>
            <a:ext cx="4213234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36762" y="5801421"/>
            <a:ext cx="82456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As time increases on </a:t>
            </a:r>
            <a:r>
              <a:rPr lang="en-US" altLang="ko-KR" sz="1400" dirty="0" smtClean="0"/>
              <a:t>the x-axis</a:t>
            </a:r>
            <a:r>
              <a:rPr lang="en-US" altLang="ko-KR" sz="1400" dirty="0"/>
              <a:t>, the number of sources increases from 20 to 100 and </a:t>
            </a:r>
            <a:r>
              <a:rPr lang="en-US" altLang="ko-KR" sz="1400" dirty="0" smtClean="0"/>
              <a:t>the average </a:t>
            </a:r>
            <a:r>
              <a:rPr lang="en-US" altLang="ko-KR" sz="1400" dirty="0"/>
              <a:t>window size decreases from 22 to 4 packets.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29131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778DECDB-D8C9-C941-B155-402B1011A7DB}" type="slidenum">
              <a:rPr lang="en-US" altLang="ko-KR">
                <a:latin typeface="Arial"/>
                <a:cs typeface="Arial"/>
              </a:rPr>
              <a:pPr/>
              <a:t>19</a:t>
            </a:fld>
            <a:endParaRPr lang="en-US" altLang="ko-KR" sz="1000" dirty="0">
              <a:latin typeface="Arial"/>
              <a:cs typeface="Arial"/>
            </a:endParaRPr>
          </a:p>
        </p:txBody>
      </p:sp>
      <p:sp>
        <p:nvSpPr>
          <p:cNvPr id="150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640960" cy="647700"/>
          </a:xfrm>
        </p:spPr>
        <p:txBody>
          <a:bodyPr/>
          <a:lstStyle/>
          <a:p>
            <a:r>
              <a:rPr lang="en-US" altLang="ko-KR" dirty="0" smtClean="0">
                <a:latin typeface="Arial"/>
                <a:cs typeface="Arial"/>
              </a:rPr>
              <a:t>Flow (Fair) </a:t>
            </a:r>
            <a:r>
              <a:rPr lang="en-US" altLang="ko-KR" dirty="0">
                <a:latin typeface="Arial"/>
                <a:cs typeface="Arial"/>
              </a:rPr>
              <a:t>Random Early Drop (FRED)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150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124744"/>
            <a:ext cx="9073008" cy="50758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ko-KR" sz="2400" dirty="0" smtClean="0">
                <a:latin typeface="Arial"/>
                <a:cs typeface="Arial"/>
              </a:rPr>
              <a:t>Review of RED</a:t>
            </a:r>
          </a:p>
          <a:p>
            <a:pPr lvl="1"/>
            <a:r>
              <a:rPr lang="en-US" altLang="ko-KR" sz="2000" dirty="0" smtClean="0">
                <a:latin typeface="Arial"/>
                <a:cs typeface="Arial"/>
              </a:rPr>
              <a:t>Non-Adaptive traffic: </a:t>
            </a:r>
            <a:r>
              <a:rPr lang="en-US" altLang="ko-KR" sz="2000" dirty="0" err="1" smtClean="0">
                <a:latin typeface="Arial"/>
                <a:cs typeface="Arial"/>
              </a:rPr>
              <a:t>udp</a:t>
            </a:r>
            <a:r>
              <a:rPr lang="en-US" altLang="ko-KR" sz="2000" dirty="0" smtClean="0">
                <a:latin typeface="Arial"/>
                <a:cs typeface="Arial"/>
              </a:rPr>
              <a:t> based MM traffic</a:t>
            </a:r>
          </a:p>
          <a:p>
            <a:pPr marL="981075" lvl="2"/>
            <a:r>
              <a:rPr lang="en-US" altLang="ko-KR" dirty="0" smtClean="0">
                <a:latin typeface="Arial"/>
                <a:cs typeface="Arial"/>
              </a:rPr>
              <a:t>Non-responsive to implicit congestion</a:t>
            </a:r>
          </a:p>
          <a:p>
            <a:pPr marL="981075" lvl="2"/>
            <a:r>
              <a:rPr lang="en-US" altLang="ko-KR" dirty="0" smtClean="0">
                <a:solidFill>
                  <a:srgbClr val="FF0000"/>
                </a:solidFill>
                <a:latin typeface="Arial"/>
                <a:cs typeface="Arial"/>
              </a:rPr>
              <a:t>Danger of domination</a:t>
            </a:r>
          </a:p>
          <a:p>
            <a:pPr lvl="1"/>
            <a:r>
              <a:rPr lang="en-US" altLang="ko-KR" sz="2000" dirty="0">
                <a:latin typeface="Arial"/>
                <a:cs typeface="Arial"/>
              </a:rPr>
              <a:t>Adaptive(TCP) &amp; Robust traffic</a:t>
            </a:r>
          </a:p>
          <a:p>
            <a:pPr marL="981075" lvl="2"/>
            <a:r>
              <a:rPr lang="en-US" altLang="ko-KR" dirty="0">
                <a:latin typeface="Arial"/>
                <a:cs typeface="Arial"/>
              </a:rPr>
              <a:t>Always has data to send: larger windows and shorter RTT </a:t>
            </a:r>
            <a:r>
              <a:rPr lang="en-US" altLang="ko-KR" dirty="0" smtClean="0">
                <a:latin typeface="Arial"/>
                <a:cs typeface="Arial"/>
              </a:rPr>
              <a:t>values</a:t>
            </a:r>
          </a:p>
          <a:p>
            <a:pPr marL="981075" lvl="2"/>
            <a:r>
              <a:rPr lang="en-US" altLang="ko-KR" dirty="0" smtClean="0">
                <a:solidFill>
                  <a:srgbClr val="FF0000"/>
                </a:solidFill>
                <a:latin typeface="Arial"/>
                <a:cs typeface="Arial"/>
              </a:rPr>
              <a:t>Non-proportional dropping among identical flows</a:t>
            </a:r>
          </a:p>
          <a:p>
            <a:pPr marL="981075" lvl="2"/>
            <a:r>
              <a:rPr lang="en-US" altLang="ko-KR" dirty="0" smtClean="0">
                <a:solidFill>
                  <a:srgbClr val="00B050"/>
                </a:solidFill>
                <a:latin typeface="Arial"/>
                <a:cs typeface="Arial"/>
              </a:rPr>
              <a:t>RED: can pick the same connection to drop packets for a short period of time </a:t>
            </a:r>
            <a:endParaRPr lang="en-US" altLang="ko-KR" dirty="0">
              <a:solidFill>
                <a:srgbClr val="00B050"/>
              </a:solidFill>
              <a:latin typeface="Arial"/>
              <a:cs typeface="Arial"/>
              <a:sym typeface="Wingdings" panose="05000000000000000000" pitchFamily="2" charset="2"/>
            </a:endParaRPr>
          </a:p>
          <a:p>
            <a:pPr marL="981075" lvl="2"/>
            <a:r>
              <a:rPr lang="en-US" altLang="ko-KR" dirty="0" smtClean="0">
                <a:solidFill>
                  <a:srgbClr val="00B050"/>
                </a:solidFill>
                <a:latin typeface="Arial"/>
                <a:cs typeface="Arial"/>
                <a:sym typeface="Wingdings" panose="05000000000000000000" pitchFamily="2" charset="2"/>
              </a:rPr>
              <a:t>Accepting a packet from a connection  cause higher drop prob. for future packets from other connection</a:t>
            </a:r>
            <a:endParaRPr lang="en-US" altLang="ko-KR" dirty="0" smtClean="0">
              <a:solidFill>
                <a:srgbClr val="00B050"/>
              </a:solidFill>
              <a:latin typeface="Arial"/>
              <a:cs typeface="Arial"/>
            </a:endParaRPr>
          </a:p>
          <a:p>
            <a:pPr lvl="1"/>
            <a:r>
              <a:rPr lang="en-US" altLang="ko-KR" sz="2000" dirty="0" smtClean="0">
                <a:latin typeface="Arial"/>
                <a:cs typeface="Arial"/>
              </a:rPr>
              <a:t>Adaptive </a:t>
            </a:r>
            <a:r>
              <a:rPr lang="en-US" altLang="ko-KR" sz="2000" dirty="0">
                <a:latin typeface="Arial"/>
                <a:cs typeface="Arial"/>
              </a:rPr>
              <a:t>&amp; </a:t>
            </a:r>
            <a:r>
              <a:rPr lang="en-US" altLang="ko-KR" sz="2000" dirty="0" smtClean="0">
                <a:latin typeface="Arial"/>
                <a:cs typeface="Arial"/>
              </a:rPr>
              <a:t>Fragile </a:t>
            </a:r>
            <a:r>
              <a:rPr lang="en-US" altLang="ko-KR" sz="2000" dirty="0">
                <a:latin typeface="Arial"/>
                <a:cs typeface="Arial"/>
              </a:rPr>
              <a:t>traffic</a:t>
            </a:r>
          </a:p>
          <a:p>
            <a:pPr marL="981075" lvl="2"/>
            <a:r>
              <a:rPr lang="en-US" altLang="ko-KR" dirty="0" smtClean="0">
                <a:latin typeface="Arial"/>
                <a:cs typeface="Arial"/>
              </a:rPr>
              <a:t>More sensitive to loss: smaller windows and/or longer RTT</a:t>
            </a:r>
          </a:p>
          <a:p>
            <a:pPr marL="981075" lvl="2"/>
            <a:r>
              <a:rPr lang="en-US" altLang="ko-KR" dirty="0" smtClean="0">
                <a:solidFill>
                  <a:srgbClr val="FF0000"/>
                </a:solidFill>
                <a:latin typeface="Arial"/>
                <a:cs typeface="Arial"/>
              </a:rPr>
              <a:t>Bias against fragile connections</a:t>
            </a:r>
            <a:endParaRPr lang="en-US" altLang="ko-KR" dirty="0">
              <a:solidFill>
                <a:srgbClr val="FF0000"/>
              </a:solidFill>
              <a:latin typeface="Arial"/>
              <a:cs typeface="Arial"/>
            </a:endParaRPr>
          </a:p>
          <a:p>
            <a:pPr marL="981075" lvl="2"/>
            <a:r>
              <a:rPr lang="en-US" altLang="ko-KR" dirty="0" smtClean="0">
                <a:solidFill>
                  <a:srgbClr val="00B050"/>
                </a:solidFill>
                <a:latin typeface="Arial"/>
                <a:cs typeface="Arial"/>
              </a:rPr>
              <a:t>RED: uniform loss rate regardless of the resource usage </a:t>
            </a:r>
            <a:r>
              <a:rPr lang="en-US" altLang="ko-KR" dirty="0" smtClean="0">
                <a:solidFill>
                  <a:srgbClr val="00B050"/>
                </a:solidFill>
                <a:latin typeface="Arial"/>
                <a:cs typeface="Arial"/>
                <a:sym typeface="Wingdings" panose="05000000000000000000" pitchFamily="2" charset="2"/>
              </a:rPr>
              <a:t> Not guarantee fair bandwidth sharing</a:t>
            </a:r>
            <a:endParaRPr lang="en-US" altLang="ko-KR" sz="2400" dirty="0">
              <a:solidFill>
                <a:srgbClr val="00B05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354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B31F39FD-7D28-1543-B2C2-75FCE52B7F62}" type="slidenum">
              <a:rPr lang="en-US" altLang="ko-KR">
                <a:latin typeface="Arial"/>
                <a:cs typeface="Arial"/>
              </a:rPr>
              <a:pPr/>
              <a:t>2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48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374650"/>
            <a:ext cx="8137525" cy="647700"/>
          </a:xfrm>
        </p:spPr>
        <p:txBody>
          <a:bodyPr/>
          <a:lstStyle/>
          <a:p>
            <a:r>
              <a:rPr lang="en-US" altLang="ko-KR" dirty="0">
                <a:latin typeface="Arial"/>
                <a:cs typeface="Arial"/>
              </a:rPr>
              <a:t>Congestion avoidance</a:t>
            </a:r>
          </a:p>
        </p:txBody>
      </p:sp>
      <p:sp>
        <p:nvSpPr>
          <p:cNvPr id="148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32514"/>
            <a:ext cx="8610600" cy="2916566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2400" dirty="0">
                <a:latin typeface="Arial"/>
                <a:cs typeface="Arial"/>
              </a:rPr>
              <a:t>Motivation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Arial"/>
                <a:cs typeface="Arial"/>
              </a:rPr>
              <a:t>Drops are the </a:t>
            </a:r>
            <a:r>
              <a:rPr lang="en-US" altLang="ko-KR" b="1" dirty="0">
                <a:solidFill>
                  <a:srgbClr val="FF0000"/>
                </a:solidFill>
                <a:latin typeface="Arial"/>
                <a:cs typeface="Arial"/>
              </a:rPr>
              <a:t>only widely used indicator </a:t>
            </a:r>
            <a:r>
              <a:rPr lang="en-US" altLang="ko-KR" dirty="0">
                <a:latin typeface="Arial"/>
                <a:cs typeface="Arial"/>
              </a:rPr>
              <a:t>of congestion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Arial"/>
                <a:cs typeface="Arial"/>
              </a:rPr>
              <a:t>TCP - drops and </a:t>
            </a:r>
            <a:r>
              <a:rPr lang="en-US" altLang="ko-KR" dirty="0" smtClean="0">
                <a:latin typeface="Arial"/>
                <a:cs typeface="Arial"/>
              </a:rPr>
              <a:t>retransmissions</a:t>
            </a:r>
          </a:p>
          <a:p>
            <a:pPr lvl="2">
              <a:lnSpc>
                <a:spcPct val="80000"/>
              </a:lnSpc>
            </a:pPr>
            <a:r>
              <a:rPr lang="en-US" altLang="ko-KR" dirty="0" smtClean="0">
                <a:latin typeface="Arial"/>
                <a:cs typeface="Arial"/>
              </a:rPr>
              <a:t>End node involvement for network congestion problem</a:t>
            </a:r>
          </a:p>
          <a:p>
            <a:pPr lvl="2">
              <a:lnSpc>
                <a:spcPct val="80000"/>
              </a:lnSpc>
            </a:pPr>
            <a:r>
              <a:rPr lang="en-US" altLang="ko-KR" dirty="0" smtClean="0">
                <a:latin typeface="Arial"/>
                <a:cs typeface="Arial"/>
              </a:rPr>
              <a:t>Why no network level involvement?(ECN, reservation? Inter-router collaboration?)</a:t>
            </a:r>
            <a:endParaRPr lang="en-US" altLang="ko-KR" dirty="0">
              <a:latin typeface="Arial"/>
              <a:cs typeface="Arial"/>
            </a:endParaRPr>
          </a:p>
          <a:p>
            <a:pPr>
              <a:lnSpc>
                <a:spcPct val="80000"/>
              </a:lnSpc>
              <a:buClrTx/>
              <a:buFont typeface="Wingdings" pitchFamily="2" charset="2"/>
              <a:buChar char="u"/>
            </a:pPr>
            <a:r>
              <a:rPr lang="en-US" sz="2400" dirty="0">
                <a:latin typeface="Arial"/>
                <a:cs typeface="Arial"/>
              </a:rPr>
              <a:t>Buffer size	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/>
                <a:cs typeface="Arial"/>
              </a:rPr>
              <a:t>Space for bursts of packets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/>
                <a:cs typeface="Arial"/>
              </a:rPr>
              <a:t>Latency</a:t>
            </a:r>
            <a:endParaRPr lang="en-US" altLang="ko-KR" dirty="0">
              <a:latin typeface="Arial"/>
              <a:cs typeface="Arial"/>
            </a:endParaRPr>
          </a:p>
          <a:p>
            <a:pPr lvl="1">
              <a:lnSpc>
                <a:spcPct val="80000"/>
              </a:lnSpc>
            </a:pPr>
            <a:endParaRPr lang="en-US" altLang="ko-KR" dirty="0">
              <a:latin typeface="Arial"/>
              <a:cs typeface="Arial"/>
            </a:endParaRPr>
          </a:p>
        </p:txBody>
      </p:sp>
      <p:grpSp>
        <p:nvGrpSpPr>
          <p:cNvPr id="1483780" name="Group 4"/>
          <p:cNvGrpSpPr>
            <a:grpSpLocks/>
          </p:cNvGrpSpPr>
          <p:nvPr/>
        </p:nvGrpSpPr>
        <p:grpSpPr bwMode="auto">
          <a:xfrm>
            <a:off x="1143000" y="3683843"/>
            <a:ext cx="7434263" cy="3057525"/>
            <a:chOff x="720" y="2053"/>
            <a:chExt cx="4683" cy="1926"/>
          </a:xfrm>
        </p:grpSpPr>
        <p:sp>
          <p:nvSpPr>
            <p:cNvPr id="1483781" name="Line 5"/>
            <p:cNvSpPr>
              <a:spLocks noChangeShapeType="1"/>
            </p:cNvSpPr>
            <p:nvPr/>
          </p:nvSpPr>
          <p:spPr bwMode="auto">
            <a:xfrm flipV="1">
              <a:off x="3161" y="2696"/>
              <a:ext cx="0" cy="99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83782" name="Line 6"/>
            <p:cNvSpPr>
              <a:spLocks noChangeShapeType="1"/>
            </p:cNvSpPr>
            <p:nvPr/>
          </p:nvSpPr>
          <p:spPr bwMode="auto">
            <a:xfrm>
              <a:off x="3161" y="3694"/>
              <a:ext cx="18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83783" name="Line 7"/>
            <p:cNvSpPr>
              <a:spLocks noChangeShapeType="1"/>
            </p:cNvSpPr>
            <p:nvPr/>
          </p:nvSpPr>
          <p:spPr bwMode="auto">
            <a:xfrm flipV="1">
              <a:off x="3161" y="2977"/>
              <a:ext cx="1244" cy="71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83784" name="Line 8"/>
            <p:cNvSpPr>
              <a:spLocks noChangeShapeType="1"/>
            </p:cNvSpPr>
            <p:nvPr/>
          </p:nvSpPr>
          <p:spPr bwMode="auto">
            <a:xfrm flipV="1">
              <a:off x="3161" y="3147"/>
              <a:ext cx="1073" cy="55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83785" name="Text Box 9"/>
            <p:cNvSpPr txBox="1">
              <a:spLocks noChangeArrowheads="1"/>
            </p:cNvSpPr>
            <p:nvPr/>
          </p:nvSpPr>
          <p:spPr bwMode="auto">
            <a:xfrm>
              <a:off x="4759" y="2795"/>
              <a:ext cx="4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ko-KR" sz="1800">
                  <a:solidFill>
                    <a:schemeClr val="accent2"/>
                  </a:solidFill>
                  <a:latin typeface="Arial"/>
                  <a:cs typeface="Arial"/>
                </a:rPr>
                <a:t>Load</a:t>
              </a:r>
              <a:endParaRPr kumimoji="0" lang="en-US" altLang="ko-KR" sz="1800">
                <a:latin typeface="Arial"/>
                <a:cs typeface="Arial"/>
              </a:endParaRPr>
            </a:p>
          </p:txBody>
        </p:sp>
        <p:sp>
          <p:nvSpPr>
            <p:cNvPr id="1483786" name="Text Box 10"/>
            <p:cNvSpPr txBox="1">
              <a:spLocks noChangeArrowheads="1"/>
            </p:cNvSpPr>
            <p:nvPr/>
          </p:nvSpPr>
          <p:spPr bwMode="auto">
            <a:xfrm>
              <a:off x="4729" y="3222"/>
              <a:ext cx="67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ko-KR" sz="1800">
                  <a:solidFill>
                    <a:srgbClr val="FF3300"/>
                  </a:solidFill>
                  <a:latin typeface="Arial"/>
                  <a:cs typeface="Arial"/>
                </a:rPr>
                <a:t>Goodput</a:t>
              </a:r>
              <a:endParaRPr kumimoji="0" lang="en-US" altLang="ko-KR" sz="1800">
                <a:latin typeface="Arial"/>
                <a:cs typeface="Arial"/>
              </a:endParaRPr>
            </a:p>
          </p:txBody>
        </p:sp>
        <p:sp>
          <p:nvSpPr>
            <p:cNvPr id="1483787" name="Line 11"/>
            <p:cNvSpPr>
              <a:spLocks noChangeShapeType="1"/>
            </p:cNvSpPr>
            <p:nvPr/>
          </p:nvSpPr>
          <p:spPr bwMode="auto">
            <a:xfrm>
              <a:off x="4437" y="3085"/>
              <a:ext cx="711" cy="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83788" name="Text Box 12"/>
            <p:cNvSpPr txBox="1">
              <a:spLocks noChangeArrowheads="1"/>
            </p:cNvSpPr>
            <p:nvPr/>
          </p:nvSpPr>
          <p:spPr bwMode="auto">
            <a:xfrm rot="16200000">
              <a:off x="2484" y="2879"/>
              <a:ext cx="10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ko-KR" sz="1800">
                  <a:latin typeface="Arial"/>
                  <a:cs typeface="Arial"/>
                </a:rPr>
                <a:t>Kbytes/sec</a:t>
              </a:r>
            </a:p>
          </p:txBody>
        </p:sp>
        <p:sp>
          <p:nvSpPr>
            <p:cNvPr id="1483789" name="Text Box 13"/>
            <p:cNvSpPr txBox="1">
              <a:spLocks noChangeArrowheads="1"/>
            </p:cNvSpPr>
            <p:nvPr/>
          </p:nvSpPr>
          <p:spPr bwMode="auto">
            <a:xfrm>
              <a:off x="3967" y="3746"/>
              <a:ext cx="43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ko-KR" sz="1800">
                  <a:latin typeface="Arial"/>
                  <a:cs typeface="Arial"/>
                </a:rPr>
                <a:t>Time</a:t>
              </a:r>
              <a:endParaRPr kumimoji="0" lang="en-US" altLang="ko-KR" sz="2400">
                <a:latin typeface="Arial"/>
                <a:cs typeface="Arial"/>
              </a:endParaRPr>
            </a:p>
          </p:txBody>
        </p:sp>
        <p:sp>
          <p:nvSpPr>
            <p:cNvPr id="1483790" name="Text Box 14"/>
            <p:cNvSpPr txBox="1">
              <a:spLocks noChangeArrowheads="1"/>
            </p:cNvSpPr>
            <p:nvPr/>
          </p:nvSpPr>
          <p:spPr bwMode="auto">
            <a:xfrm>
              <a:off x="3474" y="2457"/>
              <a:ext cx="16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ko-KR" sz="1800" b="1">
                  <a:latin typeface="Arial"/>
                  <a:cs typeface="Arial"/>
                </a:rPr>
                <a:t>Congestion Avoidance</a:t>
              </a:r>
              <a:endParaRPr kumimoji="0" lang="en-US" altLang="ko-KR" sz="2400" b="1">
                <a:latin typeface="Arial"/>
                <a:cs typeface="Arial"/>
              </a:endParaRPr>
            </a:p>
          </p:txBody>
        </p:sp>
        <p:sp>
          <p:nvSpPr>
            <p:cNvPr id="1483791" name="Arc 15"/>
            <p:cNvSpPr>
              <a:spLocks/>
            </p:cNvSpPr>
            <p:nvPr/>
          </p:nvSpPr>
          <p:spPr bwMode="auto">
            <a:xfrm rot="-1800000">
              <a:off x="4239" y="3116"/>
              <a:ext cx="11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6361"/>
                <a:gd name="T2" fmla="*/ 21069 w 21600"/>
                <a:gd name="T3" fmla="*/ 26361 h 26361"/>
                <a:gd name="T4" fmla="*/ 0 w 21600"/>
                <a:gd name="T5" fmla="*/ 21600 h 26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6361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201"/>
                    <a:pt x="21421" y="24798"/>
                    <a:pt x="21068" y="26360"/>
                  </a:cubicBezTo>
                </a:path>
                <a:path w="21600" h="26361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201"/>
                    <a:pt x="21421" y="24798"/>
                    <a:pt x="21068" y="2636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83792" name="Arc 16"/>
            <p:cNvSpPr>
              <a:spLocks/>
            </p:cNvSpPr>
            <p:nvPr/>
          </p:nvSpPr>
          <p:spPr bwMode="auto">
            <a:xfrm rot="16200000" flipH="1">
              <a:off x="4365" y="3140"/>
              <a:ext cx="58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7981"/>
                <a:gd name="T2" fmla="*/ 14080 w 21600"/>
                <a:gd name="T3" fmla="*/ 37981 h 37981"/>
                <a:gd name="T4" fmla="*/ 0 w 21600"/>
                <a:gd name="T5" fmla="*/ 21600 h 37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7981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895"/>
                    <a:pt x="18853" y="33877"/>
                    <a:pt x="14079" y="37980"/>
                  </a:cubicBezTo>
                </a:path>
                <a:path w="21600" h="37981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895"/>
                    <a:pt x="18853" y="33877"/>
                    <a:pt x="14079" y="3798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83793" name="Line 17"/>
            <p:cNvSpPr>
              <a:spLocks noChangeShapeType="1"/>
            </p:cNvSpPr>
            <p:nvPr/>
          </p:nvSpPr>
          <p:spPr bwMode="auto">
            <a:xfrm>
              <a:off x="4538" y="3129"/>
              <a:ext cx="24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83794" name="Arc 18"/>
            <p:cNvSpPr>
              <a:spLocks/>
            </p:cNvSpPr>
            <p:nvPr/>
          </p:nvSpPr>
          <p:spPr bwMode="auto">
            <a:xfrm rot="10800000" flipV="1">
              <a:off x="4423" y="3127"/>
              <a:ext cx="124" cy="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83795" name="Line 19"/>
            <p:cNvSpPr>
              <a:spLocks noChangeShapeType="1"/>
            </p:cNvSpPr>
            <p:nvPr/>
          </p:nvSpPr>
          <p:spPr bwMode="auto">
            <a:xfrm flipH="1" flipV="1">
              <a:off x="4400" y="2978"/>
              <a:ext cx="41" cy="11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83796" name="Text Box 20"/>
            <p:cNvSpPr txBox="1">
              <a:spLocks noChangeArrowheads="1"/>
            </p:cNvSpPr>
            <p:nvPr/>
          </p:nvSpPr>
          <p:spPr bwMode="auto">
            <a:xfrm>
              <a:off x="720" y="205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Char char="»"/>
              </a:pPr>
              <a:endParaRPr kumimoji="0" lang="en-US" sz="1800" b="1">
                <a:latin typeface="Arial"/>
                <a:cs typeface="Arial"/>
              </a:endParaRPr>
            </a:p>
          </p:txBody>
        </p:sp>
      </p:grpSp>
      <p:grpSp>
        <p:nvGrpSpPr>
          <p:cNvPr id="1483797" name="Group 21"/>
          <p:cNvGrpSpPr>
            <a:grpSpLocks/>
          </p:cNvGrpSpPr>
          <p:nvPr/>
        </p:nvGrpSpPr>
        <p:grpSpPr bwMode="auto">
          <a:xfrm>
            <a:off x="582613" y="3225056"/>
            <a:ext cx="3995737" cy="3516312"/>
            <a:chOff x="367" y="1785"/>
            <a:chExt cx="2517" cy="2215"/>
          </a:xfrm>
        </p:grpSpPr>
        <p:sp>
          <p:nvSpPr>
            <p:cNvPr id="1483798" name="Line 22"/>
            <p:cNvSpPr>
              <a:spLocks noChangeShapeType="1"/>
            </p:cNvSpPr>
            <p:nvPr/>
          </p:nvSpPr>
          <p:spPr bwMode="auto">
            <a:xfrm flipV="1">
              <a:off x="642" y="2714"/>
              <a:ext cx="0" cy="99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83799" name="Line 23"/>
            <p:cNvSpPr>
              <a:spLocks noChangeShapeType="1"/>
            </p:cNvSpPr>
            <p:nvPr/>
          </p:nvSpPr>
          <p:spPr bwMode="auto">
            <a:xfrm>
              <a:off x="642" y="3712"/>
              <a:ext cx="18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83800" name="Line 24"/>
            <p:cNvSpPr>
              <a:spLocks noChangeShapeType="1"/>
            </p:cNvSpPr>
            <p:nvPr/>
          </p:nvSpPr>
          <p:spPr bwMode="auto">
            <a:xfrm flipV="1">
              <a:off x="642" y="2762"/>
              <a:ext cx="1646" cy="9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83801" name="Line 25"/>
            <p:cNvSpPr>
              <a:spLocks noChangeShapeType="1"/>
            </p:cNvSpPr>
            <p:nvPr/>
          </p:nvSpPr>
          <p:spPr bwMode="auto">
            <a:xfrm flipV="1">
              <a:off x="642" y="3165"/>
              <a:ext cx="1073" cy="55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83802" name="Arc 26"/>
            <p:cNvSpPr>
              <a:spLocks/>
            </p:cNvSpPr>
            <p:nvPr/>
          </p:nvSpPr>
          <p:spPr bwMode="auto">
            <a:xfrm rot="-1800000">
              <a:off x="1741" y="3110"/>
              <a:ext cx="181" cy="17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9136"/>
                <a:gd name="T2" fmla="*/ 20243 w 21600"/>
                <a:gd name="T3" fmla="*/ 29136 h 29136"/>
                <a:gd name="T4" fmla="*/ 0 w 21600"/>
                <a:gd name="T5" fmla="*/ 21600 h 29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9136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172"/>
                    <a:pt x="21140" y="26724"/>
                    <a:pt x="20242" y="29135"/>
                  </a:cubicBezTo>
                </a:path>
                <a:path w="21600" h="29136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172"/>
                    <a:pt x="21140" y="26724"/>
                    <a:pt x="20242" y="2913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83803" name="Arc 27"/>
            <p:cNvSpPr>
              <a:spLocks/>
            </p:cNvSpPr>
            <p:nvPr/>
          </p:nvSpPr>
          <p:spPr bwMode="auto">
            <a:xfrm rot="16200000" flipH="1">
              <a:off x="1810" y="3355"/>
              <a:ext cx="475" cy="20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83804" name="Line 28"/>
            <p:cNvSpPr>
              <a:spLocks noChangeShapeType="1"/>
            </p:cNvSpPr>
            <p:nvPr/>
          </p:nvSpPr>
          <p:spPr bwMode="auto">
            <a:xfrm>
              <a:off x="2148" y="3695"/>
              <a:ext cx="24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83805" name="Text Box 29"/>
            <p:cNvSpPr txBox="1">
              <a:spLocks noChangeArrowheads="1"/>
            </p:cNvSpPr>
            <p:nvPr/>
          </p:nvSpPr>
          <p:spPr bwMode="auto">
            <a:xfrm>
              <a:off x="2240" y="2813"/>
              <a:ext cx="4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ko-KR" sz="1800">
                  <a:solidFill>
                    <a:schemeClr val="accent2"/>
                  </a:solidFill>
                  <a:latin typeface="Arial"/>
                  <a:cs typeface="Arial"/>
                </a:rPr>
                <a:t>Load</a:t>
              </a:r>
              <a:endParaRPr kumimoji="0" lang="en-US" altLang="ko-KR" sz="1800">
                <a:latin typeface="Arial"/>
                <a:cs typeface="Arial"/>
              </a:endParaRPr>
            </a:p>
          </p:txBody>
        </p:sp>
        <p:sp>
          <p:nvSpPr>
            <p:cNvPr id="1483806" name="Text Box 30"/>
            <p:cNvSpPr txBox="1">
              <a:spLocks noChangeArrowheads="1"/>
            </p:cNvSpPr>
            <p:nvPr/>
          </p:nvSpPr>
          <p:spPr bwMode="auto">
            <a:xfrm>
              <a:off x="2210" y="3383"/>
              <a:ext cx="67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ko-KR" sz="1800">
                  <a:solidFill>
                    <a:srgbClr val="FF3300"/>
                  </a:solidFill>
                  <a:latin typeface="Arial"/>
                  <a:cs typeface="Arial"/>
                </a:rPr>
                <a:t>Goodput</a:t>
              </a:r>
              <a:endParaRPr kumimoji="0" lang="en-US" altLang="ko-KR" sz="1800">
                <a:latin typeface="Arial"/>
                <a:cs typeface="Arial"/>
              </a:endParaRPr>
            </a:p>
          </p:txBody>
        </p:sp>
        <p:sp>
          <p:nvSpPr>
            <p:cNvPr id="1483807" name="Text Box 31"/>
            <p:cNvSpPr txBox="1">
              <a:spLocks noChangeArrowheads="1"/>
            </p:cNvSpPr>
            <p:nvPr/>
          </p:nvSpPr>
          <p:spPr bwMode="auto">
            <a:xfrm rot="16200000">
              <a:off x="-50" y="2909"/>
              <a:ext cx="10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ko-KR" sz="1800">
                  <a:latin typeface="Arial"/>
                  <a:cs typeface="Arial"/>
                </a:rPr>
                <a:t>Kbytes/sec</a:t>
              </a:r>
            </a:p>
          </p:txBody>
        </p:sp>
        <p:sp>
          <p:nvSpPr>
            <p:cNvPr id="1483808" name="Text Box 32"/>
            <p:cNvSpPr txBox="1">
              <a:spLocks noChangeArrowheads="1"/>
            </p:cNvSpPr>
            <p:nvPr/>
          </p:nvSpPr>
          <p:spPr bwMode="auto">
            <a:xfrm>
              <a:off x="1397" y="3767"/>
              <a:ext cx="43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ko-KR" sz="1800">
                  <a:latin typeface="Arial"/>
                  <a:cs typeface="Arial"/>
                </a:rPr>
                <a:t>Time</a:t>
              </a:r>
              <a:endParaRPr kumimoji="0" lang="en-US" altLang="ko-KR" sz="2400">
                <a:latin typeface="Arial"/>
                <a:cs typeface="Arial"/>
              </a:endParaRPr>
            </a:p>
          </p:txBody>
        </p:sp>
        <p:sp>
          <p:nvSpPr>
            <p:cNvPr id="1483809" name="Text Box 33"/>
            <p:cNvSpPr txBox="1">
              <a:spLocks noChangeArrowheads="1"/>
            </p:cNvSpPr>
            <p:nvPr/>
          </p:nvSpPr>
          <p:spPr bwMode="auto">
            <a:xfrm>
              <a:off x="946" y="2430"/>
              <a:ext cx="15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ko-KR" sz="1800" b="1" dirty="0">
                  <a:latin typeface="Arial"/>
                  <a:cs typeface="Arial"/>
                </a:rPr>
                <a:t>Congestion Collapse</a:t>
              </a:r>
              <a:endParaRPr kumimoji="0" lang="en-US" altLang="ko-KR" sz="2400" b="1" dirty="0">
                <a:latin typeface="Arial"/>
                <a:cs typeface="Arial"/>
              </a:endParaRPr>
            </a:p>
          </p:txBody>
        </p:sp>
        <p:sp>
          <p:nvSpPr>
            <p:cNvPr id="1483810" name="Text Box 34"/>
            <p:cNvSpPr txBox="1">
              <a:spLocks noChangeArrowheads="1"/>
            </p:cNvSpPr>
            <p:nvPr/>
          </p:nvSpPr>
          <p:spPr bwMode="auto">
            <a:xfrm>
              <a:off x="720" y="178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Char char="»"/>
              </a:pPr>
              <a:endParaRPr kumimoji="0" lang="en-US" sz="1800" b="1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671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06B692A1-92F1-1442-8599-9D3E91187BA1}" type="slidenum">
              <a:rPr lang="en-US" altLang="ko-KR">
                <a:latin typeface="Arial"/>
                <a:cs typeface="Arial"/>
              </a:rPr>
              <a:pPr/>
              <a:t>20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512450" name="Rectangle 2"/>
          <p:cNvSpPr>
            <a:spLocks noChangeArrowheads="1"/>
          </p:cNvSpPr>
          <p:nvPr/>
        </p:nvSpPr>
        <p:spPr bwMode="auto">
          <a:xfrm>
            <a:off x="2252663" y="2901950"/>
            <a:ext cx="4445000" cy="520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107763" dir="2700000" algn="ctr" rotWithShape="0">
              <a:srgbClr val="CECECE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12451" name="Line 3"/>
          <p:cNvSpPr>
            <a:spLocks noChangeShapeType="1"/>
          </p:cNvSpPr>
          <p:nvPr/>
        </p:nvSpPr>
        <p:spPr bwMode="auto">
          <a:xfrm flipV="1">
            <a:off x="6678613" y="2889250"/>
            <a:ext cx="0" cy="5603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12452" name="Rectangle 4"/>
          <p:cNvSpPr>
            <a:spLocks noChangeArrowheads="1"/>
          </p:cNvSpPr>
          <p:nvPr/>
        </p:nvSpPr>
        <p:spPr bwMode="auto">
          <a:xfrm>
            <a:off x="6488113" y="2908300"/>
            <a:ext cx="190500" cy="482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endParaRPr kumimoji="0" lang="en-US" sz="1800" baseline="-25000">
              <a:solidFill>
                <a:schemeClr val="hlink"/>
              </a:solidFill>
              <a:latin typeface="Arial"/>
              <a:cs typeface="Arial"/>
            </a:endParaRPr>
          </a:p>
        </p:txBody>
      </p:sp>
      <p:sp>
        <p:nvSpPr>
          <p:cNvPr id="1512453" name="Rectangle 5"/>
          <p:cNvSpPr>
            <a:spLocks noChangeArrowheads="1"/>
          </p:cNvSpPr>
          <p:nvPr/>
        </p:nvSpPr>
        <p:spPr bwMode="auto">
          <a:xfrm>
            <a:off x="6297613" y="2908300"/>
            <a:ext cx="190500" cy="482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endParaRPr kumimoji="0" lang="en-US" sz="1800" baseline="-25000">
              <a:solidFill>
                <a:schemeClr val="hlink"/>
              </a:solidFill>
              <a:latin typeface="Arial"/>
              <a:cs typeface="Arial"/>
            </a:endParaRPr>
          </a:p>
        </p:txBody>
      </p:sp>
      <p:sp>
        <p:nvSpPr>
          <p:cNvPr id="1512454" name="Rectangle 6"/>
          <p:cNvSpPr>
            <a:spLocks noChangeArrowheads="1"/>
          </p:cNvSpPr>
          <p:nvPr/>
        </p:nvSpPr>
        <p:spPr bwMode="auto">
          <a:xfrm>
            <a:off x="6107113" y="2908300"/>
            <a:ext cx="190500" cy="482600"/>
          </a:xfrm>
          <a:prstGeom prst="rect">
            <a:avLst/>
          </a:prstGeom>
          <a:solidFill>
            <a:srgbClr val="CC99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endParaRPr kumimoji="0" lang="en-US" sz="1800" baseline="-25000">
              <a:solidFill>
                <a:schemeClr val="hlink"/>
              </a:solidFill>
              <a:latin typeface="Arial"/>
              <a:cs typeface="Arial"/>
            </a:endParaRPr>
          </a:p>
        </p:txBody>
      </p:sp>
      <p:sp>
        <p:nvSpPr>
          <p:cNvPr id="1512455" name="Rectangle 7"/>
          <p:cNvSpPr>
            <a:spLocks noChangeArrowheads="1"/>
          </p:cNvSpPr>
          <p:nvPr/>
        </p:nvSpPr>
        <p:spPr bwMode="auto">
          <a:xfrm>
            <a:off x="5916613" y="2908300"/>
            <a:ext cx="190500" cy="482600"/>
          </a:xfrm>
          <a:prstGeom prst="rect">
            <a:avLst/>
          </a:prstGeom>
          <a:solidFill>
            <a:srgbClr val="FF6699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endParaRPr kumimoji="0" lang="en-US" sz="1800" baseline="-25000">
              <a:solidFill>
                <a:schemeClr val="hlink"/>
              </a:solidFill>
              <a:latin typeface="Arial"/>
              <a:cs typeface="Arial"/>
            </a:endParaRPr>
          </a:p>
        </p:txBody>
      </p:sp>
      <p:sp>
        <p:nvSpPr>
          <p:cNvPr id="1512456" name="Rectangle 8"/>
          <p:cNvSpPr>
            <a:spLocks noChangeArrowheads="1"/>
          </p:cNvSpPr>
          <p:nvPr/>
        </p:nvSpPr>
        <p:spPr bwMode="auto">
          <a:xfrm>
            <a:off x="5726113" y="2908300"/>
            <a:ext cx="190500" cy="482600"/>
          </a:xfrm>
          <a:prstGeom prst="rect">
            <a:avLst/>
          </a:prstGeom>
          <a:solidFill>
            <a:srgbClr val="CC66FF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endParaRPr kumimoji="0" lang="en-US" sz="1800" baseline="-25000">
              <a:solidFill>
                <a:schemeClr val="hlink"/>
              </a:solidFill>
              <a:latin typeface="Arial"/>
              <a:cs typeface="Arial"/>
            </a:endParaRPr>
          </a:p>
        </p:txBody>
      </p:sp>
      <p:sp>
        <p:nvSpPr>
          <p:cNvPr id="1512457" name="Rectangle 9"/>
          <p:cNvSpPr>
            <a:spLocks noChangeArrowheads="1"/>
          </p:cNvSpPr>
          <p:nvPr/>
        </p:nvSpPr>
        <p:spPr bwMode="auto">
          <a:xfrm>
            <a:off x="5535613" y="2908300"/>
            <a:ext cx="190500" cy="482600"/>
          </a:xfrm>
          <a:prstGeom prst="rect">
            <a:avLst/>
          </a:prstGeom>
          <a:solidFill>
            <a:srgbClr val="000099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endParaRPr kumimoji="0" lang="en-US" sz="1800" baseline="-25000">
              <a:solidFill>
                <a:schemeClr val="hlink"/>
              </a:solidFill>
              <a:latin typeface="Arial"/>
              <a:cs typeface="Arial"/>
            </a:endParaRPr>
          </a:p>
        </p:txBody>
      </p:sp>
      <p:sp>
        <p:nvSpPr>
          <p:cNvPr id="1512458" name="Rectangle 10"/>
          <p:cNvSpPr>
            <a:spLocks noChangeArrowheads="1"/>
          </p:cNvSpPr>
          <p:nvPr/>
        </p:nvSpPr>
        <p:spPr bwMode="auto">
          <a:xfrm>
            <a:off x="5345113" y="2908300"/>
            <a:ext cx="190500" cy="48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endParaRPr kumimoji="0" lang="en-US" sz="1800" baseline="-25000">
              <a:solidFill>
                <a:schemeClr val="hlink"/>
              </a:solidFill>
              <a:latin typeface="Arial"/>
              <a:cs typeface="Arial"/>
            </a:endParaRPr>
          </a:p>
        </p:txBody>
      </p:sp>
      <p:sp>
        <p:nvSpPr>
          <p:cNvPr id="1512459" name="Rectangle 11"/>
          <p:cNvSpPr>
            <a:spLocks noChangeArrowheads="1"/>
          </p:cNvSpPr>
          <p:nvPr/>
        </p:nvSpPr>
        <p:spPr bwMode="auto">
          <a:xfrm>
            <a:off x="5154613" y="2908300"/>
            <a:ext cx="190500" cy="4826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endParaRPr kumimoji="0" lang="en-US" sz="1800" baseline="-25000">
              <a:solidFill>
                <a:schemeClr val="hlink"/>
              </a:solidFill>
              <a:latin typeface="Arial"/>
              <a:cs typeface="Arial"/>
            </a:endParaRPr>
          </a:p>
        </p:txBody>
      </p:sp>
      <p:sp>
        <p:nvSpPr>
          <p:cNvPr id="1512460" name="Rectangle 12"/>
          <p:cNvSpPr>
            <a:spLocks noChangeArrowheads="1"/>
          </p:cNvSpPr>
          <p:nvPr/>
        </p:nvSpPr>
        <p:spPr bwMode="auto">
          <a:xfrm>
            <a:off x="4964113" y="2908300"/>
            <a:ext cx="190500" cy="482600"/>
          </a:xfrm>
          <a:prstGeom prst="rect">
            <a:avLst/>
          </a:prstGeom>
          <a:solidFill>
            <a:srgbClr val="0080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endParaRPr kumimoji="0" lang="en-US" sz="1800" baseline="-25000">
              <a:solidFill>
                <a:schemeClr val="hlink"/>
              </a:solidFill>
              <a:latin typeface="Arial"/>
              <a:cs typeface="Arial"/>
            </a:endParaRPr>
          </a:p>
        </p:txBody>
      </p:sp>
      <p:sp>
        <p:nvSpPr>
          <p:cNvPr id="1512461" name="Rectangle 13"/>
          <p:cNvSpPr>
            <a:spLocks noChangeArrowheads="1"/>
          </p:cNvSpPr>
          <p:nvPr/>
        </p:nvSpPr>
        <p:spPr bwMode="auto">
          <a:xfrm>
            <a:off x="4773613" y="2908300"/>
            <a:ext cx="190500" cy="482600"/>
          </a:xfrm>
          <a:prstGeom prst="rect">
            <a:avLst/>
          </a:prstGeom>
          <a:solidFill>
            <a:srgbClr val="000099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endParaRPr kumimoji="0" lang="en-US" sz="1800" baseline="-25000">
              <a:solidFill>
                <a:schemeClr val="hlink"/>
              </a:solidFill>
              <a:latin typeface="Arial"/>
              <a:cs typeface="Arial"/>
            </a:endParaRPr>
          </a:p>
        </p:txBody>
      </p:sp>
      <p:sp>
        <p:nvSpPr>
          <p:cNvPr id="1512462" name="Rectangle 14"/>
          <p:cNvSpPr>
            <a:spLocks noChangeArrowheads="1"/>
          </p:cNvSpPr>
          <p:nvPr/>
        </p:nvSpPr>
        <p:spPr bwMode="auto">
          <a:xfrm>
            <a:off x="4583113" y="2908300"/>
            <a:ext cx="190500" cy="482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endParaRPr kumimoji="0" lang="en-US" sz="1800" baseline="-25000">
              <a:solidFill>
                <a:schemeClr val="hlink"/>
              </a:solidFill>
              <a:latin typeface="Arial"/>
              <a:cs typeface="Arial"/>
            </a:endParaRPr>
          </a:p>
        </p:txBody>
      </p:sp>
      <p:sp>
        <p:nvSpPr>
          <p:cNvPr id="1512463" name="Rectangle 15"/>
          <p:cNvSpPr>
            <a:spLocks noChangeArrowheads="1"/>
          </p:cNvSpPr>
          <p:nvPr/>
        </p:nvSpPr>
        <p:spPr bwMode="auto">
          <a:xfrm>
            <a:off x="4392613" y="2908300"/>
            <a:ext cx="190500" cy="4826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endParaRPr kumimoji="0" lang="en-US" sz="1800" baseline="-25000">
              <a:solidFill>
                <a:schemeClr val="hlink"/>
              </a:solidFill>
              <a:latin typeface="Arial"/>
              <a:cs typeface="Arial"/>
            </a:endParaRPr>
          </a:p>
        </p:txBody>
      </p:sp>
      <p:sp>
        <p:nvSpPr>
          <p:cNvPr id="1512464" name="Rectangle 16"/>
          <p:cNvSpPr>
            <a:spLocks noChangeArrowheads="1"/>
          </p:cNvSpPr>
          <p:nvPr/>
        </p:nvSpPr>
        <p:spPr bwMode="auto">
          <a:xfrm>
            <a:off x="4202113" y="2908300"/>
            <a:ext cx="190500" cy="482600"/>
          </a:xfrm>
          <a:prstGeom prst="rect">
            <a:avLst/>
          </a:prstGeom>
          <a:solidFill>
            <a:srgbClr val="000099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endParaRPr kumimoji="0" lang="en-US" sz="1800" baseline="-25000">
              <a:solidFill>
                <a:schemeClr val="hlink"/>
              </a:solidFill>
              <a:latin typeface="Arial"/>
              <a:cs typeface="Arial"/>
            </a:endParaRPr>
          </a:p>
        </p:txBody>
      </p:sp>
      <p:sp>
        <p:nvSpPr>
          <p:cNvPr id="1512465" name="Rectangle 17"/>
          <p:cNvSpPr>
            <a:spLocks noChangeArrowheads="1"/>
          </p:cNvSpPr>
          <p:nvPr/>
        </p:nvSpPr>
        <p:spPr bwMode="auto">
          <a:xfrm>
            <a:off x="4011613" y="2908300"/>
            <a:ext cx="190500" cy="48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endParaRPr kumimoji="0" lang="en-US" sz="1800" baseline="-25000">
              <a:solidFill>
                <a:schemeClr val="hlink"/>
              </a:solidFill>
              <a:latin typeface="Arial"/>
              <a:cs typeface="Arial"/>
            </a:endParaRPr>
          </a:p>
        </p:txBody>
      </p:sp>
      <p:sp>
        <p:nvSpPr>
          <p:cNvPr id="1512466" name="Rectangle 18"/>
          <p:cNvSpPr>
            <a:spLocks noChangeArrowheads="1"/>
          </p:cNvSpPr>
          <p:nvPr/>
        </p:nvSpPr>
        <p:spPr bwMode="auto">
          <a:xfrm>
            <a:off x="3821113" y="2908300"/>
            <a:ext cx="190500" cy="482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endParaRPr kumimoji="0" lang="en-US" sz="1800" baseline="-25000">
              <a:solidFill>
                <a:schemeClr val="hlink"/>
              </a:solidFill>
              <a:latin typeface="Arial"/>
              <a:cs typeface="Arial"/>
            </a:endParaRPr>
          </a:p>
        </p:txBody>
      </p:sp>
      <p:sp>
        <p:nvSpPr>
          <p:cNvPr id="1512467" name="Rectangle 19"/>
          <p:cNvSpPr>
            <a:spLocks noChangeArrowheads="1"/>
          </p:cNvSpPr>
          <p:nvPr/>
        </p:nvSpPr>
        <p:spPr bwMode="auto">
          <a:xfrm>
            <a:off x="3630613" y="2908300"/>
            <a:ext cx="190500" cy="4826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endParaRPr kumimoji="0" lang="en-US" sz="1800" baseline="-25000">
              <a:solidFill>
                <a:schemeClr val="hlink"/>
              </a:solidFill>
              <a:latin typeface="Arial"/>
              <a:cs typeface="Arial"/>
            </a:endParaRPr>
          </a:p>
        </p:txBody>
      </p:sp>
      <p:sp>
        <p:nvSpPr>
          <p:cNvPr id="1512468" name="Rectangle 20"/>
          <p:cNvSpPr>
            <a:spLocks noChangeArrowheads="1"/>
          </p:cNvSpPr>
          <p:nvPr/>
        </p:nvSpPr>
        <p:spPr bwMode="auto">
          <a:xfrm>
            <a:off x="3440113" y="2908300"/>
            <a:ext cx="190500" cy="482600"/>
          </a:xfrm>
          <a:prstGeom prst="rect">
            <a:avLst/>
          </a:prstGeom>
          <a:solidFill>
            <a:srgbClr val="000099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endParaRPr kumimoji="0" lang="en-US" sz="1800" baseline="-25000">
              <a:solidFill>
                <a:schemeClr val="hlink"/>
              </a:solidFill>
              <a:latin typeface="Arial"/>
              <a:cs typeface="Arial"/>
            </a:endParaRPr>
          </a:p>
        </p:txBody>
      </p:sp>
      <p:sp>
        <p:nvSpPr>
          <p:cNvPr id="1512469" name="Rectangle 21"/>
          <p:cNvSpPr>
            <a:spLocks noChangeArrowheads="1"/>
          </p:cNvSpPr>
          <p:nvPr/>
        </p:nvSpPr>
        <p:spPr bwMode="auto">
          <a:xfrm>
            <a:off x="3249613" y="2908300"/>
            <a:ext cx="190500" cy="482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endParaRPr kumimoji="0" lang="en-US" sz="1800" baseline="-25000">
              <a:solidFill>
                <a:schemeClr val="hlink"/>
              </a:solidFill>
              <a:latin typeface="Arial"/>
              <a:cs typeface="Arial"/>
            </a:endParaRPr>
          </a:p>
        </p:txBody>
      </p:sp>
      <p:sp>
        <p:nvSpPr>
          <p:cNvPr id="1512470" name="Rectangle 22"/>
          <p:cNvSpPr>
            <a:spLocks noChangeArrowheads="1"/>
          </p:cNvSpPr>
          <p:nvPr/>
        </p:nvSpPr>
        <p:spPr bwMode="auto">
          <a:xfrm>
            <a:off x="3062288" y="2908300"/>
            <a:ext cx="190500" cy="482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endParaRPr kumimoji="0" lang="en-US" sz="1800" baseline="-25000">
              <a:solidFill>
                <a:schemeClr val="hlink"/>
              </a:solidFill>
              <a:latin typeface="Arial"/>
              <a:cs typeface="Arial"/>
            </a:endParaRPr>
          </a:p>
        </p:txBody>
      </p:sp>
      <p:sp>
        <p:nvSpPr>
          <p:cNvPr id="1512471" name="Rectangle 23"/>
          <p:cNvSpPr>
            <a:spLocks noChangeArrowheads="1"/>
          </p:cNvSpPr>
          <p:nvPr/>
        </p:nvSpPr>
        <p:spPr bwMode="auto">
          <a:xfrm>
            <a:off x="2871788" y="2908300"/>
            <a:ext cx="190500" cy="482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endParaRPr kumimoji="0" lang="en-US" sz="1800" baseline="-25000">
              <a:solidFill>
                <a:schemeClr val="hlink"/>
              </a:solidFill>
              <a:latin typeface="Arial"/>
              <a:cs typeface="Arial"/>
            </a:endParaRPr>
          </a:p>
        </p:txBody>
      </p:sp>
      <p:sp>
        <p:nvSpPr>
          <p:cNvPr id="1512472" name="Rectangle 24"/>
          <p:cNvSpPr>
            <a:spLocks noChangeArrowheads="1"/>
          </p:cNvSpPr>
          <p:nvPr/>
        </p:nvSpPr>
        <p:spPr bwMode="auto">
          <a:xfrm>
            <a:off x="2681288" y="2908300"/>
            <a:ext cx="190500" cy="482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endParaRPr kumimoji="0" lang="en-US" sz="1800" baseline="-25000">
              <a:solidFill>
                <a:schemeClr val="hlink"/>
              </a:solidFill>
              <a:latin typeface="Arial"/>
              <a:cs typeface="Arial"/>
            </a:endParaRPr>
          </a:p>
        </p:txBody>
      </p:sp>
      <p:sp>
        <p:nvSpPr>
          <p:cNvPr id="1512473" name="Rectangle 25"/>
          <p:cNvSpPr>
            <a:spLocks noChangeArrowheads="1"/>
          </p:cNvSpPr>
          <p:nvPr/>
        </p:nvSpPr>
        <p:spPr bwMode="auto">
          <a:xfrm>
            <a:off x="2490788" y="2908300"/>
            <a:ext cx="190500" cy="482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endParaRPr kumimoji="0" lang="en-US" sz="1800" baseline="-25000">
              <a:solidFill>
                <a:schemeClr val="hlink"/>
              </a:solidFill>
              <a:latin typeface="Arial"/>
              <a:cs typeface="Arial"/>
            </a:endParaRPr>
          </a:p>
        </p:txBody>
      </p:sp>
      <p:sp>
        <p:nvSpPr>
          <p:cNvPr id="1512474" name="Rectangle 26"/>
          <p:cNvSpPr>
            <a:spLocks noChangeArrowheads="1"/>
          </p:cNvSpPr>
          <p:nvPr/>
        </p:nvSpPr>
        <p:spPr bwMode="auto">
          <a:xfrm>
            <a:off x="2300288" y="2908300"/>
            <a:ext cx="190500" cy="482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endParaRPr kumimoji="0" lang="en-US" sz="1800" baseline="-25000">
              <a:solidFill>
                <a:schemeClr val="hlink"/>
              </a:solidFill>
              <a:latin typeface="Arial"/>
              <a:cs typeface="Arial"/>
            </a:endParaRPr>
          </a:p>
        </p:txBody>
      </p:sp>
      <p:sp>
        <p:nvSpPr>
          <p:cNvPr id="1512475" name="Rectangle 27"/>
          <p:cNvSpPr>
            <a:spLocks noGrp="1" noChangeArrowheads="1"/>
          </p:cNvSpPr>
          <p:nvPr>
            <p:ph type="title"/>
          </p:nvPr>
        </p:nvSpPr>
        <p:spPr>
          <a:xfrm>
            <a:off x="557213" y="260648"/>
            <a:ext cx="7378700" cy="657225"/>
          </a:xfrm>
        </p:spPr>
        <p:txBody>
          <a:bodyPr/>
          <a:lstStyle/>
          <a:p>
            <a:r>
              <a:rPr lang="en-US" altLang="ko-KR" dirty="0">
                <a:latin typeface="Arial"/>
                <a:cs typeface="Arial"/>
              </a:rPr>
              <a:t>FRED </a:t>
            </a:r>
            <a:r>
              <a:rPr lang="en-US" altLang="ko-KR" dirty="0" smtClean="0">
                <a:latin typeface="Arial"/>
                <a:cs typeface="Arial"/>
              </a:rPr>
              <a:t> design </a:t>
            </a:r>
            <a:r>
              <a:rPr lang="en-US" altLang="ko-KR" dirty="0">
                <a:latin typeface="Arial"/>
                <a:cs typeface="Arial"/>
              </a:rPr>
              <a:t>goal</a:t>
            </a:r>
          </a:p>
        </p:txBody>
      </p:sp>
      <p:sp>
        <p:nvSpPr>
          <p:cNvPr id="1512476" name="Rectangle 28"/>
          <p:cNvSpPr>
            <a:spLocks noChangeArrowheads="1"/>
          </p:cNvSpPr>
          <p:nvPr/>
        </p:nvSpPr>
        <p:spPr bwMode="auto">
          <a:xfrm>
            <a:off x="2817813" y="1370013"/>
            <a:ext cx="3213100" cy="14081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endParaRPr kumimoji="0" lang="en-US" sz="2400">
              <a:latin typeface="Arial"/>
              <a:cs typeface="Arial"/>
            </a:endParaRPr>
          </a:p>
        </p:txBody>
      </p:sp>
      <p:sp>
        <p:nvSpPr>
          <p:cNvPr id="1512477" name="Line 29"/>
          <p:cNvSpPr>
            <a:spLocks noChangeShapeType="1"/>
          </p:cNvSpPr>
          <p:nvPr/>
        </p:nvSpPr>
        <p:spPr bwMode="auto">
          <a:xfrm>
            <a:off x="258763" y="3168650"/>
            <a:ext cx="5588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12478" name="Rectangle 30"/>
          <p:cNvSpPr>
            <a:spLocks noChangeArrowheads="1"/>
          </p:cNvSpPr>
          <p:nvPr/>
        </p:nvSpPr>
        <p:spPr bwMode="auto">
          <a:xfrm>
            <a:off x="3286125" y="1374775"/>
            <a:ext cx="189474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kumimoji="0" lang="en-US" altLang="ko-KR" sz="2000" dirty="0" smtClean="0">
                <a:latin typeface="Arial"/>
                <a:cs typeface="Arial"/>
              </a:rPr>
              <a:t>Flow </a:t>
            </a:r>
            <a:r>
              <a:rPr kumimoji="0" lang="en-US" altLang="ko-KR" sz="2000" dirty="0">
                <a:latin typeface="Arial"/>
                <a:cs typeface="Arial"/>
              </a:rPr>
              <a:t>Database</a:t>
            </a:r>
            <a:endParaRPr kumimoji="0" lang="en-US" altLang="ko-KR" sz="2000" baseline="-25000" dirty="0">
              <a:latin typeface="Arial"/>
              <a:cs typeface="Arial"/>
            </a:endParaRPr>
          </a:p>
        </p:txBody>
      </p:sp>
      <p:sp>
        <p:nvSpPr>
          <p:cNvPr id="1512479" name="Rectangle 31"/>
          <p:cNvSpPr>
            <a:spLocks noChangeArrowheads="1"/>
          </p:cNvSpPr>
          <p:nvPr/>
        </p:nvSpPr>
        <p:spPr bwMode="auto">
          <a:xfrm>
            <a:off x="3641725" y="1619250"/>
            <a:ext cx="37085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kumimoji="0" lang="en-US" altLang="ko-KR" sz="2000" i="1">
                <a:solidFill>
                  <a:schemeClr val="bg2"/>
                </a:solidFill>
                <a:latin typeface="Arial"/>
                <a:cs typeface="Arial"/>
              </a:rPr>
              <a:t>f</a:t>
            </a:r>
            <a:r>
              <a:rPr kumimoji="0" lang="en-US" altLang="ko-KR" sz="2000" baseline="-25000">
                <a:solidFill>
                  <a:schemeClr val="bg2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1512480" name="Line 32"/>
          <p:cNvSpPr>
            <a:spLocks noChangeShapeType="1"/>
          </p:cNvSpPr>
          <p:nvPr/>
        </p:nvSpPr>
        <p:spPr bwMode="auto">
          <a:xfrm>
            <a:off x="2252663" y="3422650"/>
            <a:ext cx="4419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12481" name="Line 33"/>
          <p:cNvSpPr>
            <a:spLocks noChangeShapeType="1"/>
          </p:cNvSpPr>
          <p:nvPr/>
        </p:nvSpPr>
        <p:spPr bwMode="auto">
          <a:xfrm>
            <a:off x="8086725" y="3143250"/>
            <a:ext cx="7112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12482" name="Oval 34"/>
          <p:cNvSpPr>
            <a:spLocks noChangeArrowheads="1"/>
          </p:cNvSpPr>
          <p:nvPr/>
        </p:nvSpPr>
        <p:spPr bwMode="auto">
          <a:xfrm>
            <a:off x="868363" y="2762250"/>
            <a:ext cx="1282700" cy="800100"/>
          </a:xfrm>
          <a:prstGeom prst="ellipse">
            <a:avLst/>
          </a:prstGeom>
          <a:solidFill>
            <a:srgbClr val="FCFEB9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CECECE">
                <a:alpha val="74998"/>
              </a:srgbClr>
            </a:outerShdw>
          </a:effectLst>
        </p:spPr>
        <p:txBody>
          <a:bodyPr wrap="none" lIns="90487" tIns="44450" rIns="90487" bIns="44450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Classifier</a:t>
            </a:r>
          </a:p>
        </p:txBody>
      </p:sp>
      <p:sp>
        <p:nvSpPr>
          <p:cNvPr id="1512483" name="Rectangle 35"/>
          <p:cNvSpPr>
            <a:spLocks noChangeArrowheads="1"/>
          </p:cNvSpPr>
          <p:nvPr/>
        </p:nvSpPr>
        <p:spPr bwMode="auto">
          <a:xfrm>
            <a:off x="3103563" y="2038350"/>
            <a:ext cx="330200" cy="342900"/>
          </a:xfrm>
          <a:prstGeom prst="rect">
            <a:avLst/>
          </a:prstGeom>
          <a:solidFill>
            <a:srgbClr val="000099"/>
          </a:solidFill>
          <a:ln>
            <a:noFill/>
          </a:ln>
          <a:effectLst>
            <a:prstShdw prst="shdw17" dist="17961" dir="2700000">
              <a:srgbClr val="000099">
                <a:gamma/>
                <a:shade val="60000"/>
                <a:invGamma/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400">
                <a:solidFill>
                  <a:schemeClr val="bg1"/>
                </a:solidFill>
                <a:latin typeface="Arial"/>
                <a:cs typeface="Arial"/>
              </a:rPr>
              <a:t>3</a:t>
            </a:r>
            <a:endParaRPr kumimoji="0" lang="en-US" altLang="ko-KR" sz="2400">
              <a:latin typeface="Arial"/>
              <a:cs typeface="Arial"/>
            </a:endParaRPr>
          </a:p>
        </p:txBody>
      </p:sp>
      <p:sp>
        <p:nvSpPr>
          <p:cNvPr id="1512484" name="Rectangle 36"/>
          <p:cNvSpPr>
            <a:spLocks noChangeArrowheads="1"/>
          </p:cNvSpPr>
          <p:nvPr/>
        </p:nvSpPr>
        <p:spPr bwMode="auto">
          <a:xfrm>
            <a:off x="3675063" y="2038350"/>
            <a:ext cx="330200" cy="342900"/>
          </a:xfrm>
          <a:prstGeom prst="rect">
            <a:avLst/>
          </a:prstGeom>
          <a:solidFill>
            <a:srgbClr val="FF6699"/>
          </a:solidFill>
          <a:ln>
            <a:noFill/>
          </a:ln>
          <a:effectLst>
            <a:prstShdw prst="shdw17" dist="17961" dir="2700000">
              <a:srgbClr val="FF6699">
                <a:gamma/>
                <a:shade val="60000"/>
                <a:invGamma/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400">
                <a:solidFill>
                  <a:schemeClr val="bg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512485" name="Rectangle 37"/>
          <p:cNvSpPr>
            <a:spLocks noChangeArrowheads="1"/>
          </p:cNvSpPr>
          <p:nvPr/>
        </p:nvSpPr>
        <p:spPr bwMode="auto">
          <a:xfrm>
            <a:off x="4246563" y="2038350"/>
            <a:ext cx="330200" cy="342900"/>
          </a:xfrm>
          <a:prstGeom prst="rect">
            <a:avLst/>
          </a:prstGeom>
          <a:solidFill>
            <a:srgbClr val="DDDDDD"/>
          </a:solidFill>
          <a:ln>
            <a:noFill/>
          </a:ln>
          <a:effectLst>
            <a:prstShdw prst="shdw17" dist="17961" dir="2700000">
              <a:srgbClr val="DDDDDD">
                <a:gamma/>
                <a:shade val="60000"/>
                <a:invGamma/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400">
                <a:solidFill>
                  <a:schemeClr val="bg1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1512486" name="Rectangle 38"/>
          <p:cNvSpPr>
            <a:spLocks noChangeArrowheads="1"/>
          </p:cNvSpPr>
          <p:nvPr/>
        </p:nvSpPr>
        <p:spPr bwMode="auto">
          <a:xfrm>
            <a:off x="4213225" y="1619250"/>
            <a:ext cx="37085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kumimoji="0" lang="en-US" altLang="ko-KR" sz="2000" i="1">
                <a:solidFill>
                  <a:schemeClr val="bg2"/>
                </a:solidFill>
                <a:latin typeface="Arial"/>
                <a:cs typeface="Arial"/>
              </a:rPr>
              <a:t>f</a:t>
            </a:r>
            <a:r>
              <a:rPr kumimoji="0" lang="en-US" altLang="ko-KR" sz="2000" baseline="-25000">
                <a:solidFill>
                  <a:schemeClr val="bg2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1512487" name="Rectangle 39"/>
          <p:cNvSpPr>
            <a:spLocks noChangeArrowheads="1"/>
          </p:cNvSpPr>
          <p:nvPr/>
        </p:nvSpPr>
        <p:spPr bwMode="auto">
          <a:xfrm>
            <a:off x="3082925" y="1619250"/>
            <a:ext cx="37085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kumimoji="0" lang="en-US" altLang="ko-KR" sz="2000" i="1">
                <a:solidFill>
                  <a:schemeClr val="bg2"/>
                </a:solidFill>
                <a:latin typeface="Arial"/>
                <a:cs typeface="Arial"/>
              </a:rPr>
              <a:t>f</a:t>
            </a:r>
            <a:r>
              <a:rPr kumimoji="0" lang="en-US" altLang="ko-KR" sz="2000" baseline="-25000">
                <a:solidFill>
                  <a:schemeClr val="bg2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512488" name="Oval 40"/>
          <p:cNvSpPr>
            <a:spLocks noChangeArrowheads="1"/>
          </p:cNvSpPr>
          <p:nvPr/>
        </p:nvSpPr>
        <p:spPr bwMode="auto">
          <a:xfrm>
            <a:off x="6329363" y="1746250"/>
            <a:ext cx="368300" cy="355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400" b="1">
                <a:latin typeface="Arial"/>
                <a:cs typeface="Arial"/>
              </a:rPr>
              <a:t>–</a:t>
            </a:r>
          </a:p>
        </p:txBody>
      </p:sp>
      <p:sp>
        <p:nvSpPr>
          <p:cNvPr id="1512489" name="Oval 41"/>
          <p:cNvSpPr>
            <a:spLocks noChangeArrowheads="1"/>
          </p:cNvSpPr>
          <p:nvPr/>
        </p:nvSpPr>
        <p:spPr bwMode="auto">
          <a:xfrm>
            <a:off x="2112963" y="1746250"/>
            <a:ext cx="368300" cy="355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400" b="1">
                <a:latin typeface="Arial"/>
                <a:cs typeface="Arial"/>
              </a:rPr>
              <a:t>+</a:t>
            </a:r>
          </a:p>
        </p:txBody>
      </p:sp>
      <p:sp>
        <p:nvSpPr>
          <p:cNvPr id="1512490" name="Arc 42"/>
          <p:cNvSpPr>
            <a:spLocks/>
          </p:cNvSpPr>
          <p:nvPr/>
        </p:nvSpPr>
        <p:spPr bwMode="auto">
          <a:xfrm flipH="1">
            <a:off x="1528763" y="1949450"/>
            <a:ext cx="5588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12491" name="Line 43"/>
          <p:cNvSpPr>
            <a:spLocks noChangeShapeType="1"/>
          </p:cNvSpPr>
          <p:nvPr/>
        </p:nvSpPr>
        <p:spPr bwMode="auto">
          <a:xfrm flipH="1">
            <a:off x="6011863" y="1924050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12492" name="Line 44"/>
          <p:cNvSpPr>
            <a:spLocks noChangeShapeType="1"/>
          </p:cNvSpPr>
          <p:nvPr/>
        </p:nvSpPr>
        <p:spPr bwMode="auto">
          <a:xfrm>
            <a:off x="2493963" y="1924050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12493" name="Arc 45"/>
          <p:cNvSpPr>
            <a:spLocks/>
          </p:cNvSpPr>
          <p:nvPr/>
        </p:nvSpPr>
        <p:spPr bwMode="auto">
          <a:xfrm>
            <a:off x="6723063" y="1936750"/>
            <a:ext cx="5207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12494" name="Line 46"/>
          <p:cNvSpPr>
            <a:spLocks noChangeShapeType="1"/>
          </p:cNvSpPr>
          <p:nvPr/>
        </p:nvSpPr>
        <p:spPr bwMode="auto">
          <a:xfrm>
            <a:off x="2252663" y="2914650"/>
            <a:ext cx="4419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12495" name="Text Box 47"/>
          <p:cNvSpPr txBox="1">
            <a:spLocks noChangeArrowheads="1"/>
          </p:cNvSpPr>
          <p:nvPr/>
        </p:nvSpPr>
        <p:spPr bwMode="auto">
          <a:xfrm>
            <a:off x="1987550" y="2382838"/>
            <a:ext cx="9685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>
                <a:latin typeface="Arial"/>
                <a:cs typeface="Arial"/>
              </a:rPr>
              <a:t>Strikes</a:t>
            </a:r>
            <a:endParaRPr kumimoji="0" lang="en-US" altLang="ko-KR" sz="1400">
              <a:latin typeface="Arial"/>
              <a:cs typeface="Arial"/>
            </a:endParaRPr>
          </a:p>
        </p:txBody>
      </p:sp>
      <p:sp>
        <p:nvSpPr>
          <p:cNvPr id="1512496" name="Arc 48"/>
          <p:cNvSpPr>
            <a:spLocks/>
          </p:cNvSpPr>
          <p:nvPr/>
        </p:nvSpPr>
        <p:spPr bwMode="auto">
          <a:xfrm rot="-10800000">
            <a:off x="3173413" y="3425825"/>
            <a:ext cx="517525" cy="358775"/>
          </a:xfrm>
          <a:custGeom>
            <a:avLst/>
            <a:gdLst>
              <a:gd name="G0" fmla="+- 210 0 0"/>
              <a:gd name="G1" fmla="+- 21600 0 0"/>
              <a:gd name="G2" fmla="+- 21600 0 0"/>
              <a:gd name="T0" fmla="*/ 0 w 21810"/>
              <a:gd name="T1" fmla="*/ 1 h 21600"/>
              <a:gd name="T2" fmla="*/ 21810 w 21810"/>
              <a:gd name="T3" fmla="*/ 21600 h 21600"/>
              <a:gd name="T4" fmla="*/ 210 w 2181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10" h="21600" fill="none" extrusionOk="0">
                <a:moveTo>
                  <a:pt x="0" y="1"/>
                </a:moveTo>
                <a:cubicBezTo>
                  <a:pt x="69" y="0"/>
                  <a:pt x="139" y="-1"/>
                  <a:pt x="210" y="-1"/>
                </a:cubicBezTo>
                <a:cubicBezTo>
                  <a:pt x="12139" y="-1"/>
                  <a:pt x="21810" y="9670"/>
                  <a:pt x="21810" y="21600"/>
                </a:cubicBezTo>
              </a:path>
              <a:path w="21810" h="21600" stroke="0" extrusionOk="0">
                <a:moveTo>
                  <a:pt x="0" y="1"/>
                </a:moveTo>
                <a:cubicBezTo>
                  <a:pt x="69" y="0"/>
                  <a:pt x="139" y="-1"/>
                  <a:pt x="210" y="-1"/>
                </a:cubicBezTo>
                <a:cubicBezTo>
                  <a:pt x="12139" y="-1"/>
                  <a:pt x="21810" y="9670"/>
                  <a:pt x="21810" y="21600"/>
                </a:cubicBezTo>
                <a:lnTo>
                  <a:pt x="21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12497" name="Oval 49"/>
          <p:cNvSpPr>
            <a:spLocks noChangeArrowheads="1"/>
          </p:cNvSpPr>
          <p:nvPr/>
        </p:nvSpPr>
        <p:spPr bwMode="auto">
          <a:xfrm>
            <a:off x="3757613" y="3916363"/>
            <a:ext cx="215900" cy="76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FFFFFF">
                  <a:gamma/>
                  <a:shade val="63529"/>
                  <a:invGamma/>
                </a:srgbClr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12498" name="AutoShape 50"/>
          <p:cNvSpPr>
            <a:spLocks noChangeArrowheads="1"/>
          </p:cNvSpPr>
          <p:nvPr/>
        </p:nvSpPr>
        <p:spPr bwMode="auto">
          <a:xfrm>
            <a:off x="3695700" y="3625850"/>
            <a:ext cx="333375" cy="338138"/>
          </a:xfrm>
          <a:custGeom>
            <a:avLst/>
            <a:gdLst>
              <a:gd name="G0" fmla="+- 3971 0 0"/>
              <a:gd name="G1" fmla="+- 21600 0 3971"/>
              <a:gd name="G2" fmla="*/ 3971 1 2"/>
              <a:gd name="G3" fmla="+- 21600 0 G2"/>
              <a:gd name="G4" fmla="+/ 3971 21600 2"/>
              <a:gd name="G5" fmla="+/ G1 0 2"/>
              <a:gd name="G6" fmla="*/ 21600 21600 3971"/>
              <a:gd name="G7" fmla="*/ G6 1 2"/>
              <a:gd name="G8" fmla="+- 21600 0 G7"/>
              <a:gd name="G9" fmla="*/ 21600 1 2"/>
              <a:gd name="G10" fmla="+- 3971 0 G9"/>
              <a:gd name="G11" fmla="?: G10 G8 0"/>
              <a:gd name="G12" fmla="?: G10 G7 21600"/>
              <a:gd name="T0" fmla="*/ 19614 w 21600"/>
              <a:gd name="T1" fmla="*/ 10800 h 21600"/>
              <a:gd name="T2" fmla="*/ 10800 w 21600"/>
              <a:gd name="T3" fmla="*/ 21600 h 21600"/>
              <a:gd name="T4" fmla="*/ 1986 w 21600"/>
              <a:gd name="T5" fmla="*/ 10800 h 21600"/>
              <a:gd name="T6" fmla="*/ 10800 w 21600"/>
              <a:gd name="T7" fmla="*/ 0 h 21600"/>
              <a:gd name="T8" fmla="*/ 3786 w 21600"/>
              <a:gd name="T9" fmla="*/ 3786 h 21600"/>
              <a:gd name="T10" fmla="*/ 17814 w 21600"/>
              <a:gd name="T11" fmla="*/ 178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971" y="21600"/>
                </a:lnTo>
                <a:lnTo>
                  <a:pt x="17629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FFFFFF">
                  <a:gamma/>
                  <a:shade val="63529"/>
                  <a:invGamma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12499" name="Oval 51"/>
          <p:cNvSpPr>
            <a:spLocks noChangeArrowheads="1"/>
          </p:cNvSpPr>
          <p:nvPr/>
        </p:nvSpPr>
        <p:spPr bwMode="auto">
          <a:xfrm>
            <a:off x="3681413" y="3494088"/>
            <a:ext cx="336550" cy="127000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12500" name="Rectangle 52"/>
          <p:cNvSpPr>
            <a:spLocks noGrp="1" noChangeArrowheads="1"/>
          </p:cNvSpPr>
          <p:nvPr>
            <p:ph type="body" idx="1"/>
          </p:nvPr>
        </p:nvSpPr>
        <p:spPr>
          <a:xfrm>
            <a:off x="179512" y="3933056"/>
            <a:ext cx="8856984" cy="1584325"/>
          </a:xfrm>
          <a:noFill/>
          <a:ln/>
        </p:spPr>
        <p:txBody>
          <a:bodyPr lIns="91440" tIns="45720" rIns="91440" bIns="45720"/>
          <a:lstStyle/>
          <a:p>
            <a:pPr>
              <a:lnSpc>
                <a:spcPct val="8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cs typeface="Arial"/>
              </a:rPr>
              <a:t>Maintain a single FIFO queue </a:t>
            </a:r>
            <a:r>
              <a:rPr lang="en-US" altLang="ko-KR" sz="2400" dirty="0">
                <a:latin typeface="Arial"/>
                <a:cs typeface="Arial"/>
              </a:rPr>
              <a:t>but track the number of packets in the queue from each connection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altLang="ko-KR" sz="2400" dirty="0">
                <a:latin typeface="Arial"/>
                <a:cs typeface="Arial"/>
              </a:rPr>
              <a:t>Drop packets from a connection when the connection exceeds its share of the queue</a:t>
            </a:r>
            <a:r>
              <a:rPr lang="ko-KR" altLang="en-US" sz="2400" dirty="0">
                <a:latin typeface="Arial"/>
                <a:cs typeface="Arial"/>
              </a:rPr>
              <a:t>’</a:t>
            </a:r>
            <a:r>
              <a:rPr lang="en-US" altLang="ko-KR" sz="2400" dirty="0">
                <a:latin typeface="Arial"/>
                <a:cs typeface="Arial"/>
              </a:rPr>
              <a:t>s </a:t>
            </a:r>
            <a:r>
              <a:rPr lang="en-US" altLang="ko-KR" sz="2400" dirty="0" smtClean="0">
                <a:latin typeface="Arial"/>
                <a:cs typeface="Arial"/>
              </a:rPr>
              <a:t>capacity </a:t>
            </a:r>
            <a:r>
              <a:rPr lang="en-US" altLang="ko-KR" sz="2400" dirty="0" smtClean="0">
                <a:latin typeface="Arial"/>
                <a:cs typeface="Arial"/>
              </a:rPr>
              <a:t> </a:t>
            </a:r>
            <a:endParaRPr lang="en-US" altLang="ko-KR" sz="2400" dirty="0">
              <a:latin typeface="Arial"/>
              <a:cs typeface="Arial"/>
            </a:endParaRP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latin typeface="Arial"/>
                <a:cs typeface="Arial"/>
              </a:rPr>
              <a:t>Drops are proportional to bandwidth used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latin typeface="Arial"/>
                <a:cs typeface="Arial"/>
              </a:rPr>
              <a:t>Unresponsive flows are identified and penalized</a:t>
            </a:r>
          </a:p>
        </p:txBody>
      </p:sp>
      <p:sp>
        <p:nvSpPr>
          <p:cNvPr id="1512501" name="Rectangle 53"/>
          <p:cNvSpPr>
            <a:spLocks noChangeArrowheads="1"/>
          </p:cNvSpPr>
          <p:nvPr/>
        </p:nvSpPr>
        <p:spPr bwMode="auto">
          <a:xfrm>
            <a:off x="5407025" y="2035175"/>
            <a:ext cx="330200" cy="342900"/>
          </a:xfrm>
          <a:prstGeom prst="rect">
            <a:avLst/>
          </a:prstGeom>
          <a:solidFill>
            <a:srgbClr val="CC9900"/>
          </a:solidFill>
          <a:ln>
            <a:noFill/>
          </a:ln>
          <a:effectLst>
            <a:prstShdw prst="shdw17" dist="17961" dir="2700000">
              <a:srgbClr val="CC9900">
                <a:gamma/>
                <a:shade val="60000"/>
                <a:invGamma/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400">
                <a:solidFill>
                  <a:schemeClr val="bg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512502" name="Rectangle 54"/>
          <p:cNvSpPr>
            <a:spLocks noChangeArrowheads="1"/>
          </p:cNvSpPr>
          <p:nvPr/>
        </p:nvSpPr>
        <p:spPr bwMode="auto">
          <a:xfrm>
            <a:off x="5373688" y="1616075"/>
            <a:ext cx="39924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kumimoji="0" lang="en-US" altLang="ko-KR" sz="2000" i="1">
                <a:solidFill>
                  <a:schemeClr val="bg2"/>
                </a:solidFill>
                <a:latin typeface="Arial"/>
                <a:cs typeface="Arial"/>
              </a:rPr>
              <a:t>f</a:t>
            </a:r>
            <a:r>
              <a:rPr kumimoji="0" lang="en-US" altLang="ko-KR" sz="2000" baseline="-25000">
                <a:solidFill>
                  <a:schemeClr val="bg2"/>
                </a:solidFill>
                <a:latin typeface="Arial"/>
                <a:cs typeface="Arial"/>
              </a:rPr>
              <a:t>N</a:t>
            </a:r>
          </a:p>
        </p:txBody>
      </p:sp>
      <p:sp>
        <p:nvSpPr>
          <p:cNvPr id="1512503" name="AutoShape 5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772400" y="6413500"/>
            <a:ext cx="285750" cy="238125"/>
          </a:xfrm>
          <a:prstGeom prst="actionButtonForwardNex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12504" name="Text Box 56"/>
          <p:cNvSpPr txBox="1">
            <a:spLocks noChangeArrowheads="1"/>
          </p:cNvSpPr>
          <p:nvPr/>
        </p:nvSpPr>
        <p:spPr bwMode="auto">
          <a:xfrm>
            <a:off x="4730750" y="1746250"/>
            <a:ext cx="5694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3600" b="1">
                <a:latin typeface="Arial"/>
                <a:cs typeface="Arial"/>
              </a:rPr>
              <a:t>...</a:t>
            </a:r>
            <a:endParaRPr kumimoji="0" lang="en-US" altLang="ko-KR" sz="2400">
              <a:latin typeface="Arial"/>
              <a:cs typeface="Arial"/>
            </a:endParaRPr>
          </a:p>
        </p:txBody>
      </p:sp>
      <p:sp>
        <p:nvSpPr>
          <p:cNvPr id="1512505" name="Rectangle 57"/>
          <p:cNvSpPr>
            <a:spLocks noChangeArrowheads="1"/>
          </p:cNvSpPr>
          <p:nvPr/>
        </p:nvSpPr>
        <p:spPr bwMode="auto">
          <a:xfrm>
            <a:off x="3128963" y="2490788"/>
            <a:ext cx="252412" cy="2349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12506" name="Text Box 58"/>
          <p:cNvSpPr txBox="1">
            <a:spLocks noChangeArrowheads="1"/>
          </p:cNvSpPr>
          <p:nvPr/>
        </p:nvSpPr>
        <p:spPr bwMode="auto">
          <a:xfrm>
            <a:off x="3071813" y="2352675"/>
            <a:ext cx="4650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Monotype Sorts" charset="0"/>
              <a:buChar char="4"/>
            </a:pPr>
            <a:r>
              <a:rPr kumimoji="0" lang="en-US" altLang="ko-KR" sz="2400">
                <a:latin typeface="Arial"/>
                <a:cs typeface="Arial"/>
              </a:rPr>
              <a:t> </a:t>
            </a:r>
          </a:p>
        </p:txBody>
      </p:sp>
      <p:sp>
        <p:nvSpPr>
          <p:cNvPr id="1512507" name="Rectangle 59"/>
          <p:cNvSpPr>
            <a:spLocks noChangeArrowheads="1"/>
          </p:cNvSpPr>
          <p:nvPr/>
        </p:nvSpPr>
        <p:spPr bwMode="auto">
          <a:xfrm>
            <a:off x="3702050" y="2486025"/>
            <a:ext cx="252413" cy="2349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12508" name="Rectangle 60"/>
          <p:cNvSpPr>
            <a:spLocks noChangeArrowheads="1"/>
          </p:cNvSpPr>
          <p:nvPr/>
        </p:nvSpPr>
        <p:spPr bwMode="auto">
          <a:xfrm>
            <a:off x="4275138" y="2481263"/>
            <a:ext cx="252412" cy="2349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12509" name="Rectangle 61"/>
          <p:cNvSpPr>
            <a:spLocks noChangeArrowheads="1"/>
          </p:cNvSpPr>
          <p:nvPr/>
        </p:nvSpPr>
        <p:spPr bwMode="auto">
          <a:xfrm>
            <a:off x="5438775" y="2471738"/>
            <a:ext cx="252413" cy="2349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12510" name="Text Box 62"/>
          <p:cNvSpPr txBox="1">
            <a:spLocks noChangeArrowheads="1"/>
          </p:cNvSpPr>
          <p:nvPr/>
        </p:nvSpPr>
        <p:spPr bwMode="auto">
          <a:xfrm>
            <a:off x="4733925" y="2108200"/>
            <a:ext cx="5694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3600" b="1">
                <a:latin typeface="Arial"/>
                <a:cs typeface="Arial"/>
              </a:rPr>
              <a:t>...</a:t>
            </a:r>
            <a:endParaRPr kumimoji="0" lang="en-US" altLang="ko-KR" sz="2400">
              <a:latin typeface="Arial"/>
              <a:cs typeface="Arial"/>
            </a:endParaRPr>
          </a:p>
        </p:txBody>
      </p:sp>
      <p:sp>
        <p:nvSpPr>
          <p:cNvPr id="1512511" name="Oval 63"/>
          <p:cNvSpPr>
            <a:spLocks noChangeArrowheads="1"/>
          </p:cNvSpPr>
          <p:nvPr/>
        </p:nvSpPr>
        <p:spPr bwMode="auto">
          <a:xfrm>
            <a:off x="6837363" y="2724150"/>
            <a:ext cx="1330325" cy="812800"/>
          </a:xfrm>
          <a:prstGeom prst="ellipse">
            <a:avLst/>
          </a:prstGeom>
          <a:solidFill>
            <a:srgbClr val="FCFEB9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CECECE">
                <a:alpha val="74998"/>
              </a:srgbClr>
            </a:outerShdw>
          </a:effectLst>
        </p:spPr>
        <p:txBody>
          <a:bodyPr wrap="none" lIns="90487" tIns="44450" rIns="90487" bIns="44450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Network</a:t>
            </a:r>
          </a:p>
          <a:p>
            <a:pPr algn="ctr"/>
            <a:r>
              <a:rPr kumimoji="0" lang="en-US" altLang="ko-KR" sz="2000" b="1">
                <a:latin typeface="Arial"/>
                <a:cs typeface="Arial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473861263"/>
      </p:ext>
    </p:extLst>
  </p:cSld>
  <p:clrMapOvr>
    <a:masterClrMapping/>
  </p:clrMapOvr>
  <p:transition spd="med" advTm="80240">
    <p:pull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BBE82325-20CD-9F46-A8BA-542E71E7B5E1}" type="slidenum">
              <a:rPr lang="en-US" altLang="ko-KR">
                <a:latin typeface="Arial"/>
                <a:cs typeface="Arial"/>
              </a:rPr>
              <a:pPr/>
              <a:t>21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/>
                <a:cs typeface="Arial"/>
              </a:rPr>
              <a:t>FRED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712968" cy="4495800"/>
          </a:xfrm>
        </p:spPr>
        <p:txBody>
          <a:bodyPr/>
          <a:lstStyle/>
          <a:p>
            <a:r>
              <a:rPr lang="en-US" altLang="ko-KR" sz="2400" dirty="0">
                <a:latin typeface="Arial"/>
                <a:cs typeface="Arial"/>
              </a:rPr>
              <a:t>Maintain per flow state only for active flows (ones having packets in the buffer)</a:t>
            </a:r>
          </a:p>
          <a:p>
            <a:r>
              <a:rPr lang="en-US" altLang="ko-KR" sz="2400" dirty="0" err="1">
                <a:latin typeface="Arial"/>
                <a:cs typeface="Arial"/>
              </a:rPr>
              <a:t>min</a:t>
            </a:r>
            <a:r>
              <a:rPr lang="en-US" altLang="ko-KR" sz="2400" baseline="-25000" dirty="0" err="1">
                <a:latin typeface="Arial"/>
                <a:cs typeface="Arial"/>
              </a:rPr>
              <a:t>q</a:t>
            </a:r>
            <a:r>
              <a:rPr lang="en-US" altLang="ko-KR" sz="2400" baseline="-25000" dirty="0">
                <a:latin typeface="Arial"/>
                <a:cs typeface="Arial"/>
              </a:rPr>
              <a:t> </a:t>
            </a:r>
            <a:r>
              <a:rPr lang="en-US" altLang="ko-KR" sz="2400" dirty="0">
                <a:latin typeface="Arial"/>
                <a:cs typeface="Arial"/>
              </a:rPr>
              <a:t>and </a:t>
            </a:r>
            <a:r>
              <a:rPr lang="en-US" altLang="ko-KR" sz="2400" dirty="0" err="1">
                <a:latin typeface="Arial"/>
                <a:cs typeface="Arial"/>
              </a:rPr>
              <a:t>max</a:t>
            </a:r>
            <a:r>
              <a:rPr lang="en-US" altLang="ko-KR" sz="2400" baseline="-25000" dirty="0" err="1">
                <a:latin typeface="Arial"/>
                <a:cs typeface="Arial"/>
              </a:rPr>
              <a:t>q</a:t>
            </a:r>
            <a:r>
              <a:rPr lang="en-US" altLang="ko-KR" sz="2400" dirty="0">
                <a:latin typeface="Arial"/>
                <a:cs typeface="Arial"/>
              </a:rPr>
              <a:t> </a:t>
            </a:r>
            <a:r>
              <a:rPr lang="en-US" altLang="ko-KR" sz="2400" dirty="0">
                <a:latin typeface="Arial"/>
                <a:cs typeface="Arial"/>
                <a:sym typeface="Wingdings" charset="0"/>
              </a:rPr>
              <a:t> min and max number of buffers a flow is allowed occupy</a:t>
            </a:r>
          </a:p>
          <a:p>
            <a:r>
              <a:rPr lang="en-US" altLang="ko-KR" sz="2400" dirty="0" err="1">
                <a:latin typeface="Arial"/>
                <a:cs typeface="Arial"/>
                <a:sym typeface="Wingdings" charset="0"/>
              </a:rPr>
              <a:t>avgcq</a:t>
            </a:r>
            <a:r>
              <a:rPr lang="en-US" altLang="ko-KR" sz="2400" dirty="0">
                <a:latin typeface="Arial"/>
                <a:cs typeface="Arial"/>
                <a:sym typeface="Wingdings" charset="0"/>
              </a:rPr>
              <a:t> = average buffers per flow</a:t>
            </a:r>
          </a:p>
          <a:p>
            <a:r>
              <a:rPr lang="en-US" altLang="ko-KR" sz="2400" dirty="0">
                <a:latin typeface="Arial"/>
                <a:cs typeface="Arial"/>
                <a:sym typeface="Wingdings" charset="0"/>
              </a:rPr>
              <a:t>Strike count of number of times flow has exceeded </a:t>
            </a:r>
            <a:r>
              <a:rPr lang="en-US" altLang="ko-KR" sz="2400" dirty="0" err="1" smtClean="0">
                <a:latin typeface="Arial"/>
                <a:cs typeface="Arial"/>
                <a:sym typeface="Wingdings" charset="0"/>
              </a:rPr>
              <a:t>max</a:t>
            </a:r>
            <a:r>
              <a:rPr lang="en-US" altLang="ko-KR" sz="2400" baseline="-25000" dirty="0" err="1" smtClean="0">
                <a:latin typeface="Arial"/>
                <a:cs typeface="Arial"/>
                <a:sym typeface="Wingdings" charset="0"/>
              </a:rPr>
              <a:t>q</a:t>
            </a:r>
            <a:endParaRPr lang="en-US" altLang="ko-KR" sz="2400" baseline="-25000" dirty="0" smtClean="0">
              <a:latin typeface="Arial"/>
              <a:cs typeface="Arial"/>
              <a:sym typeface="Wingdings" charset="0"/>
            </a:endParaRPr>
          </a:p>
          <a:p>
            <a:endParaRPr lang="en-US" altLang="ko-KR" sz="2400" baseline="-25000" dirty="0">
              <a:latin typeface="Arial"/>
              <a:cs typeface="Arial"/>
              <a:sym typeface="Wingdings" charset="0"/>
            </a:endParaRPr>
          </a:p>
          <a:p>
            <a:r>
              <a:rPr lang="en-US" altLang="ko-KR" sz="2400" dirty="0">
                <a:latin typeface="Arial"/>
                <a:cs typeface="Arial"/>
              </a:rPr>
              <a:t>Non-adaptive flows</a:t>
            </a:r>
          </a:p>
          <a:p>
            <a:pPr lvl="1"/>
            <a:r>
              <a:rPr lang="en-US" altLang="ko-KR" sz="2000" dirty="0">
                <a:latin typeface="Arial"/>
                <a:cs typeface="Arial"/>
              </a:rPr>
              <a:t>Flows with high strike count are not allowed more than </a:t>
            </a:r>
            <a:r>
              <a:rPr lang="en-US" altLang="ko-KR" sz="2000" dirty="0" err="1">
                <a:latin typeface="Arial"/>
                <a:cs typeface="Arial"/>
              </a:rPr>
              <a:t>avgcq</a:t>
            </a:r>
            <a:r>
              <a:rPr lang="en-US" altLang="ko-KR" sz="2000" dirty="0">
                <a:latin typeface="Arial"/>
                <a:cs typeface="Arial"/>
              </a:rPr>
              <a:t> buffers</a:t>
            </a:r>
          </a:p>
          <a:p>
            <a:pPr lvl="1"/>
            <a:r>
              <a:rPr lang="en-US" altLang="ko-KR" sz="2000" dirty="0">
                <a:latin typeface="Arial"/>
                <a:cs typeface="Arial"/>
              </a:rPr>
              <a:t>Allows adaptive flows to occasionally burst to </a:t>
            </a:r>
            <a:r>
              <a:rPr lang="en-US" altLang="ko-KR" sz="2000" dirty="0" err="1">
                <a:latin typeface="Arial"/>
                <a:cs typeface="Arial"/>
              </a:rPr>
              <a:t>max</a:t>
            </a:r>
            <a:r>
              <a:rPr lang="en-US" altLang="ko-KR" sz="2000" baseline="-25000" dirty="0" err="1">
                <a:latin typeface="Arial"/>
                <a:cs typeface="Arial"/>
              </a:rPr>
              <a:t>q</a:t>
            </a:r>
            <a:r>
              <a:rPr lang="en-US" altLang="ko-KR" sz="2000" dirty="0">
                <a:latin typeface="Arial"/>
                <a:cs typeface="Arial"/>
              </a:rPr>
              <a:t> but repeated attempts incur </a:t>
            </a:r>
            <a:r>
              <a:rPr lang="en-US" altLang="ko-KR" sz="2000" dirty="0" smtClean="0">
                <a:latin typeface="Arial"/>
                <a:cs typeface="Arial"/>
              </a:rPr>
              <a:t>penalty</a:t>
            </a:r>
            <a:endParaRPr lang="en-US" altLang="ko-KR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7424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08198D76-FF71-EA44-B4A5-2379E3700890}" type="slidenum">
              <a:rPr lang="en-US" altLang="ko-KR">
                <a:latin typeface="Arial"/>
                <a:cs typeface="Arial"/>
              </a:rPr>
              <a:pPr/>
              <a:t>22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51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95400"/>
            <a:ext cx="8511480" cy="4495800"/>
          </a:xfrm>
        </p:spPr>
        <p:txBody>
          <a:bodyPr/>
          <a:lstStyle/>
          <a:p>
            <a:r>
              <a:rPr lang="en-US" altLang="ko-KR" sz="2400" dirty="0" smtClean="0">
                <a:latin typeface="Arial"/>
                <a:cs typeface="Arial"/>
              </a:rPr>
              <a:t>Goal: Reduce unfairness of RED</a:t>
            </a:r>
          </a:p>
          <a:p>
            <a:r>
              <a:rPr lang="en-US" altLang="ko-KR" sz="2000" dirty="0" smtClean="0">
                <a:latin typeface="Arial"/>
                <a:cs typeface="Arial"/>
              </a:rPr>
              <a:t>Parameters</a:t>
            </a:r>
            <a:endParaRPr lang="en-US" altLang="ko-KR" sz="2000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altLang="ko-KR" sz="1800" dirty="0"/>
              <a:t>w</a:t>
            </a:r>
            <a:r>
              <a:rPr lang="fr-FR" altLang="ko-KR" sz="1800" baseline="-25000" dirty="0"/>
              <a:t>q</a:t>
            </a:r>
            <a:r>
              <a:rPr lang="fr-FR" altLang="ko-KR" sz="1800" dirty="0" smtClean="0">
                <a:latin typeface="Courier"/>
              </a:rPr>
              <a:t>= </a:t>
            </a:r>
            <a:r>
              <a:rPr lang="fr-FR" altLang="ko-KR" sz="1800" dirty="0">
                <a:latin typeface="Courier"/>
              </a:rPr>
              <a:t>0.002;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>
                <a:latin typeface="Courier"/>
              </a:rPr>
              <a:t>min</a:t>
            </a:r>
            <a:r>
              <a:rPr lang="en-US" altLang="ko-KR" sz="1050" dirty="0" err="1">
                <a:latin typeface="Courier"/>
              </a:rPr>
              <a:t>th</a:t>
            </a:r>
            <a:r>
              <a:rPr lang="en-US" altLang="ko-KR" sz="500" dirty="0">
                <a:latin typeface="Courier"/>
              </a:rPr>
              <a:t> </a:t>
            </a:r>
            <a:r>
              <a:rPr lang="en-US" altLang="ko-KR" sz="1800" dirty="0">
                <a:latin typeface="Courier"/>
              </a:rPr>
              <a:t>= MIN(buffer size / 4, RTT);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altLang="ko-KR" sz="1800" dirty="0">
                <a:latin typeface="Courier"/>
              </a:rPr>
              <a:t>max</a:t>
            </a:r>
            <a:r>
              <a:rPr lang="fr-FR" altLang="ko-KR" sz="1050" dirty="0">
                <a:latin typeface="Courier"/>
              </a:rPr>
              <a:t>th </a:t>
            </a:r>
            <a:r>
              <a:rPr lang="fr-FR" altLang="ko-KR" sz="1800" dirty="0">
                <a:latin typeface="Courier"/>
              </a:rPr>
              <a:t>= 2*min</a:t>
            </a:r>
            <a:r>
              <a:rPr lang="fr-FR" altLang="ko-KR" sz="500" dirty="0">
                <a:latin typeface="Courier"/>
              </a:rPr>
              <a:t>th</a:t>
            </a:r>
            <a:r>
              <a:rPr lang="fr-FR" altLang="ko-KR" sz="1800" dirty="0">
                <a:latin typeface="Courier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altLang="ko-KR" sz="1800" dirty="0">
                <a:latin typeface="Courier"/>
              </a:rPr>
              <a:t>max</a:t>
            </a:r>
            <a:r>
              <a:rPr lang="fr-FR" altLang="ko-KR" sz="1000" dirty="0">
                <a:latin typeface="Courier"/>
              </a:rPr>
              <a:t>p </a:t>
            </a:r>
            <a:r>
              <a:rPr lang="fr-FR" altLang="ko-KR" sz="1800" dirty="0">
                <a:latin typeface="Courier"/>
              </a:rPr>
              <a:t>= 0.02;</a:t>
            </a:r>
          </a:p>
          <a:p>
            <a:r>
              <a:rPr lang="fr-FR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Additional parameters</a:t>
            </a:r>
            <a:endParaRPr lang="fr-FR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 smtClean="0">
                <a:latin typeface="Courier"/>
              </a:rPr>
              <a:t>avgcq</a:t>
            </a:r>
            <a:r>
              <a:rPr lang="en-US" altLang="ko-KR" sz="1800" dirty="0">
                <a:latin typeface="Courier"/>
              </a:rPr>
              <a:t>: </a:t>
            </a:r>
            <a:r>
              <a:rPr lang="en-US" altLang="ko-KR" sz="1800" dirty="0" smtClean="0">
                <a:latin typeface="Courier"/>
              </a:rPr>
              <a:t>estimate for average </a:t>
            </a:r>
            <a:r>
              <a:rPr lang="en-US" altLang="ko-KR" sz="1800" dirty="0">
                <a:latin typeface="Courier"/>
              </a:rPr>
              <a:t>per-flow </a:t>
            </a:r>
            <a:r>
              <a:rPr lang="en-US" altLang="ko-KR" sz="1800" dirty="0" smtClean="0">
                <a:latin typeface="Courier"/>
              </a:rPr>
              <a:t>buffer count;</a:t>
            </a:r>
            <a:endParaRPr lang="en-US" altLang="ko-KR" sz="1800" dirty="0">
              <a:latin typeface="Courie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>
                <a:latin typeface="Courier"/>
              </a:rPr>
              <a:t>max</a:t>
            </a:r>
            <a:r>
              <a:rPr lang="en-US" altLang="ko-KR" sz="1200" dirty="0" err="1">
                <a:latin typeface="Courier"/>
              </a:rPr>
              <a:t>q</a:t>
            </a:r>
            <a:r>
              <a:rPr lang="en-US" altLang="ko-KR" sz="1800" dirty="0">
                <a:latin typeface="Courier"/>
              </a:rPr>
              <a:t>: maximum </a:t>
            </a:r>
            <a:r>
              <a:rPr lang="en-US" altLang="ko-KR" sz="1800" dirty="0" smtClean="0">
                <a:latin typeface="Courier"/>
              </a:rPr>
              <a:t># of packets allowed </a:t>
            </a:r>
            <a:r>
              <a:rPr lang="en-US" altLang="ko-KR" sz="1800" dirty="0">
                <a:latin typeface="Courier"/>
              </a:rPr>
              <a:t>per-flow </a:t>
            </a:r>
            <a:r>
              <a:rPr lang="en-US" altLang="ko-KR" sz="1800" dirty="0" smtClean="0">
                <a:latin typeface="Courier"/>
              </a:rPr>
              <a:t>buffer count;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>
                <a:latin typeface="Courier"/>
              </a:rPr>
              <a:t>min</a:t>
            </a:r>
            <a:r>
              <a:rPr lang="en-US" altLang="ko-KR" sz="1200" dirty="0" err="1">
                <a:latin typeface="Courier"/>
              </a:rPr>
              <a:t>q</a:t>
            </a:r>
            <a:r>
              <a:rPr lang="en-US" altLang="ko-KR" sz="500" dirty="0">
                <a:latin typeface="Courier"/>
              </a:rPr>
              <a:t> </a:t>
            </a:r>
            <a:r>
              <a:rPr lang="en-US" altLang="ko-KR" sz="1800" dirty="0">
                <a:latin typeface="Courier"/>
              </a:rPr>
              <a:t>= </a:t>
            </a:r>
            <a:r>
              <a:rPr lang="en-US" altLang="ko-KR" sz="1800" dirty="0" smtClean="0">
                <a:latin typeface="Courier"/>
              </a:rPr>
              <a:t>minimum </a:t>
            </a:r>
            <a:r>
              <a:rPr lang="en-US" altLang="ko-KR" sz="1800" dirty="0">
                <a:latin typeface="Courier"/>
              </a:rPr>
              <a:t># of packets allowed per-flow buffer count;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latin typeface="Courier"/>
              </a:rPr>
              <a:t>2 </a:t>
            </a:r>
            <a:r>
              <a:rPr lang="en-US" altLang="ko-KR" sz="1600" dirty="0">
                <a:latin typeface="Courier"/>
              </a:rPr>
              <a:t>for small </a:t>
            </a:r>
            <a:r>
              <a:rPr lang="en-US" altLang="ko-KR" sz="1600" dirty="0" smtClean="0">
                <a:latin typeface="Courier"/>
              </a:rPr>
              <a:t>buffers, </a:t>
            </a:r>
            <a:r>
              <a:rPr lang="fr-FR" altLang="ko-KR" sz="1600" dirty="0" smtClean="0">
                <a:latin typeface="Courier"/>
              </a:rPr>
              <a:t>4 </a:t>
            </a:r>
            <a:r>
              <a:rPr lang="fr-FR" altLang="ko-KR" sz="1600" dirty="0">
                <a:latin typeface="Courier"/>
              </a:rPr>
              <a:t>for large buffers</a:t>
            </a:r>
            <a:r>
              <a:rPr lang="fr-FR" altLang="ko-KR" sz="1600" dirty="0" smtClean="0">
                <a:latin typeface="Courier"/>
              </a:rPr>
              <a:t>;</a:t>
            </a:r>
            <a:endParaRPr lang="en-US" altLang="ko-KR" sz="1600" dirty="0">
              <a:latin typeface="Courier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fr-FR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Per-flow </a:t>
            </a:r>
            <a:endParaRPr lang="fr-FR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>
                <a:latin typeface="Courier"/>
              </a:rPr>
              <a:t>qleni</a:t>
            </a:r>
            <a:r>
              <a:rPr lang="en-US" altLang="ko-KR" sz="1800" dirty="0">
                <a:latin typeface="Courier"/>
              </a:rPr>
              <a:t>: number of packets buffered;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altLang="ko-KR" sz="1800" dirty="0">
                <a:latin typeface="Courier"/>
              </a:rPr>
              <a:t>strike</a:t>
            </a:r>
            <a:r>
              <a:rPr lang="fr-FR" altLang="ko-KR" sz="500" dirty="0">
                <a:latin typeface="Courier"/>
              </a:rPr>
              <a:t>i</a:t>
            </a:r>
            <a:r>
              <a:rPr lang="fr-FR" altLang="ko-KR" sz="1800" dirty="0">
                <a:latin typeface="Courier"/>
              </a:rPr>
              <a:t>: number of over-runs;</a:t>
            </a:r>
            <a:endParaRPr lang="en-US" altLang="ko-KR" sz="4800" dirty="0">
              <a:latin typeface="Arial"/>
              <a:cs typeface="Arial"/>
            </a:endParaRPr>
          </a:p>
        </p:txBody>
      </p:sp>
      <p:sp>
        <p:nvSpPr>
          <p:cNvPr id="50" name="Rectangle 27"/>
          <p:cNvSpPr txBox="1">
            <a:spLocks noChangeArrowheads="1"/>
          </p:cNvSpPr>
          <p:nvPr/>
        </p:nvSpPr>
        <p:spPr bwMode="auto">
          <a:xfrm>
            <a:off x="404553" y="332656"/>
            <a:ext cx="746494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latin typeface="+mj-lt"/>
                <a:ea typeface="+mj-ea"/>
                <a:cs typeface="굴림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latin typeface="굴림" pitchFamily="50" charset="-127"/>
                <a:ea typeface="굴림" pitchFamily="50" charset="-127"/>
                <a:cs typeface="굴림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latin typeface="굴림" pitchFamily="50" charset="-127"/>
                <a:ea typeface="굴림" pitchFamily="50" charset="-127"/>
                <a:cs typeface="굴림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latin typeface="굴림" pitchFamily="50" charset="-127"/>
                <a:ea typeface="굴림" pitchFamily="50" charset="-127"/>
                <a:cs typeface="굴림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latin typeface="굴림" pitchFamily="50" charset="-127"/>
                <a:ea typeface="굴림" pitchFamily="50" charset="-127"/>
                <a:cs typeface="굴림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dirty="0" smtClean="0">
                <a:latin typeface="Arial"/>
                <a:cs typeface="Arial"/>
              </a:rPr>
              <a:t>FRED </a:t>
            </a:r>
            <a:r>
              <a:rPr lang="en-US" altLang="ko-KR" dirty="0" smtClean="0">
                <a:latin typeface="Arial"/>
                <a:cs typeface="Arial"/>
              </a:rPr>
              <a:t>design goal</a:t>
            </a:r>
            <a:endParaRPr lang="en-US" altLang="ko-KR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1490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08198D76-FF71-EA44-B4A5-2379E3700890}" type="slidenum">
              <a:rPr lang="en-US" altLang="ko-KR">
                <a:latin typeface="Arial"/>
                <a:cs typeface="Arial"/>
              </a:rPr>
              <a:pPr/>
              <a:t>23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50" name="Rectangle 27"/>
          <p:cNvSpPr txBox="1">
            <a:spLocks noChangeArrowheads="1"/>
          </p:cNvSpPr>
          <p:nvPr/>
        </p:nvSpPr>
        <p:spPr bwMode="auto">
          <a:xfrm>
            <a:off x="404553" y="332656"/>
            <a:ext cx="746494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latin typeface="+mj-lt"/>
                <a:ea typeface="+mj-ea"/>
                <a:cs typeface="굴림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latin typeface="굴림" pitchFamily="50" charset="-127"/>
                <a:ea typeface="굴림" pitchFamily="50" charset="-127"/>
                <a:cs typeface="굴림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latin typeface="굴림" pitchFamily="50" charset="-127"/>
                <a:ea typeface="굴림" pitchFamily="50" charset="-127"/>
                <a:cs typeface="굴림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latin typeface="굴림" pitchFamily="50" charset="-127"/>
                <a:ea typeface="굴림" pitchFamily="50" charset="-127"/>
                <a:cs typeface="굴림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latin typeface="굴림" pitchFamily="50" charset="-127"/>
                <a:ea typeface="굴림" pitchFamily="50" charset="-127"/>
                <a:cs typeface="굴림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dirty="0" smtClean="0">
                <a:latin typeface="Arial"/>
                <a:cs typeface="Arial"/>
              </a:rPr>
              <a:t>FRED </a:t>
            </a:r>
            <a:r>
              <a:rPr lang="en-US" altLang="ko-KR" dirty="0" smtClean="0">
                <a:latin typeface="Arial"/>
                <a:cs typeface="Arial"/>
              </a:rPr>
              <a:t>design goal</a:t>
            </a:r>
            <a:endParaRPr lang="en-US" altLang="ko-KR" dirty="0">
              <a:latin typeface="Arial"/>
              <a:cs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7" y="1382488"/>
            <a:ext cx="7641580" cy="49657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28384" y="5445224"/>
            <a:ext cx="100811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From slides of author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3523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80C86-9C47-434D-8FA2-5BBAF91244A9}" type="slidenum">
              <a:rPr lang="en-US" altLang="ko-KR">
                <a:latin typeface="Arial"/>
                <a:cs typeface="Arial"/>
              </a:rPr>
              <a:pPr/>
              <a:t>24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52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0"/>
            <a:ext cx="7772400" cy="1143000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TCP Performance with FRED</a:t>
            </a:r>
          </a:p>
        </p:txBody>
      </p:sp>
      <p:sp>
        <p:nvSpPr>
          <p:cNvPr id="1520643" name="Rectangle 3"/>
          <p:cNvSpPr>
            <a:spLocks noChangeArrowheads="1"/>
          </p:cNvSpPr>
          <p:nvPr/>
        </p:nvSpPr>
        <p:spPr bwMode="auto">
          <a:xfrm>
            <a:off x="2016125" y="1541463"/>
            <a:ext cx="5202238" cy="409733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644" name="Line 4"/>
          <p:cNvSpPr>
            <a:spLocks noChangeShapeType="1"/>
          </p:cNvSpPr>
          <p:nvPr/>
        </p:nvSpPr>
        <p:spPr bwMode="auto">
          <a:xfrm>
            <a:off x="2016125" y="5048250"/>
            <a:ext cx="52022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645" name="Line 5"/>
          <p:cNvSpPr>
            <a:spLocks noChangeShapeType="1"/>
          </p:cNvSpPr>
          <p:nvPr/>
        </p:nvSpPr>
        <p:spPr bwMode="auto">
          <a:xfrm>
            <a:off x="2016125" y="4468813"/>
            <a:ext cx="52022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646" name="Line 6"/>
          <p:cNvSpPr>
            <a:spLocks noChangeShapeType="1"/>
          </p:cNvSpPr>
          <p:nvPr/>
        </p:nvSpPr>
        <p:spPr bwMode="auto">
          <a:xfrm>
            <a:off x="2016125" y="3879850"/>
            <a:ext cx="52022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647" name="Line 7"/>
          <p:cNvSpPr>
            <a:spLocks noChangeShapeType="1"/>
          </p:cNvSpPr>
          <p:nvPr/>
        </p:nvSpPr>
        <p:spPr bwMode="auto">
          <a:xfrm>
            <a:off x="2016125" y="3300413"/>
            <a:ext cx="52022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648" name="Line 8"/>
          <p:cNvSpPr>
            <a:spLocks noChangeShapeType="1"/>
          </p:cNvSpPr>
          <p:nvPr/>
        </p:nvSpPr>
        <p:spPr bwMode="auto">
          <a:xfrm>
            <a:off x="2016125" y="2709863"/>
            <a:ext cx="52022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649" name="Line 9"/>
          <p:cNvSpPr>
            <a:spLocks noChangeShapeType="1"/>
          </p:cNvSpPr>
          <p:nvPr/>
        </p:nvSpPr>
        <p:spPr bwMode="auto">
          <a:xfrm>
            <a:off x="2016125" y="2130425"/>
            <a:ext cx="52022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650" name="Line 10"/>
          <p:cNvSpPr>
            <a:spLocks noChangeShapeType="1"/>
          </p:cNvSpPr>
          <p:nvPr/>
        </p:nvSpPr>
        <p:spPr bwMode="auto">
          <a:xfrm>
            <a:off x="2016125" y="1541463"/>
            <a:ext cx="52022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651" name="Rectangle 11"/>
          <p:cNvSpPr>
            <a:spLocks noChangeArrowheads="1"/>
          </p:cNvSpPr>
          <p:nvPr/>
        </p:nvSpPr>
        <p:spPr bwMode="auto">
          <a:xfrm>
            <a:off x="2016125" y="1541463"/>
            <a:ext cx="5202238" cy="4097337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652" name="Line 12"/>
          <p:cNvSpPr>
            <a:spLocks noChangeShapeType="1"/>
          </p:cNvSpPr>
          <p:nvPr/>
        </p:nvSpPr>
        <p:spPr bwMode="auto">
          <a:xfrm>
            <a:off x="1968500" y="5638800"/>
            <a:ext cx="476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653" name="Line 13"/>
          <p:cNvSpPr>
            <a:spLocks noChangeShapeType="1"/>
          </p:cNvSpPr>
          <p:nvPr/>
        </p:nvSpPr>
        <p:spPr bwMode="auto">
          <a:xfrm>
            <a:off x="1968500" y="5048250"/>
            <a:ext cx="476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654" name="Line 14"/>
          <p:cNvSpPr>
            <a:spLocks noChangeShapeType="1"/>
          </p:cNvSpPr>
          <p:nvPr/>
        </p:nvSpPr>
        <p:spPr bwMode="auto">
          <a:xfrm>
            <a:off x="1968500" y="4468813"/>
            <a:ext cx="476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655" name="Line 15"/>
          <p:cNvSpPr>
            <a:spLocks noChangeShapeType="1"/>
          </p:cNvSpPr>
          <p:nvPr/>
        </p:nvSpPr>
        <p:spPr bwMode="auto">
          <a:xfrm>
            <a:off x="1968500" y="3879850"/>
            <a:ext cx="476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656" name="Line 16"/>
          <p:cNvSpPr>
            <a:spLocks noChangeShapeType="1"/>
          </p:cNvSpPr>
          <p:nvPr/>
        </p:nvSpPr>
        <p:spPr bwMode="auto">
          <a:xfrm>
            <a:off x="1968500" y="3300413"/>
            <a:ext cx="476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657" name="Line 17"/>
          <p:cNvSpPr>
            <a:spLocks noChangeShapeType="1"/>
          </p:cNvSpPr>
          <p:nvPr/>
        </p:nvSpPr>
        <p:spPr bwMode="auto">
          <a:xfrm>
            <a:off x="1968500" y="2709863"/>
            <a:ext cx="476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658" name="Line 18"/>
          <p:cNvSpPr>
            <a:spLocks noChangeShapeType="1"/>
          </p:cNvSpPr>
          <p:nvPr/>
        </p:nvSpPr>
        <p:spPr bwMode="auto">
          <a:xfrm>
            <a:off x="1968500" y="2130425"/>
            <a:ext cx="476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659" name="Line 19"/>
          <p:cNvSpPr>
            <a:spLocks noChangeShapeType="1"/>
          </p:cNvSpPr>
          <p:nvPr/>
        </p:nvSpPr>
        <p:spPr bwMode="auto">
          <a:xfrm>
            <a:off x="1968500" y="1541463"/>
            <a:ext cx="476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660" name="Line 20"/>
          <p:cNvSpPr>
            <a:spLocks noChangeShapeType="1"/>
          </p:cNvSpPr>
          <p:nvPr/>
        </p:nvSpPr>
        <p:spPr bwMode="auto">
          <a:xfrm flipV="1">
            <a:off x="2016125" y="5638800"/>
            <a:ext cx="1588" cy="47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661" name="Line 21"/>
          <p:cNvSpPr>
            <a:spLocks noChangeShapeType="1"/>
          </p:cNvSpPr>
          <p:nvPr/>
        </p:nvSpPr>
        <p:spPr bwMode="auto">
          <a:xfrm flipV="1">
            <a:off x="2538413" y="5638800"/>
            <a:ext cx="1587" cy="47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662" name="Line 22"/>
          <p:cNvSpPr>
            <a:spLocks noChangeShapeType="1"/>
          </p:cNvSpPr>
          <p:nvPr/>
        </p:nvSpPr>
        <p:spPr bwMode="auto">
          <a:xfrm flipV="1">
            <a:off x="3052763" y="5638800"/>
            <a:ext cx="1587" cy="47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663" name="Line 23"/>
          <p:cNvSpPr>
            <a:spLocks noChangeShapeType="1"/>
          </p:cNvSpPr>
          <p:nvPr/>
        </p:nvSpPr>
        <p:spPr bwMode="auto">
          <a:xfrm flipV="1">
            <a:off x="3575050" y="5638800"/>
            <a:ext cx="1588" cy="47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664" name="Line 24"/>
          <p:cNvSpPr>
            <a:spLocks noChangeShapeType="1"/>
          </p:cNvSpPr>
          <p:nvPr/>
        </p:nvSpPr>
        <p:spPr bwMode="auto">
          <a:xfrm flipV="1">
            <a:off x="4098925" y="5638800"/>
            <a:ext cx="1588" cy="47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665" name="Line 25"/>
          <p:cNvSpPr>
            <a:spLocks noChangeShapeType="1"/>
          </p:cNvSpPr>
          <p:nvPr/>
        </p:nvSpPr>
        <p:spPr bwMode="auto">
          <a:xfrm flipV="1">
            <a:off x="4621213" y="5638800"/>
            <a:ext cx="1587" cy="47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666" name="Line 26"/>
          <p:cNvSpPr>
            <a:spLocks noChangeShapeType="1"/>
          </p:cNvSpPr>
          <p:nvPr/>
        </p:nvSpPr>
        <p:spPr bwMode="auto">
          <a:xfrm flipV="1">
            <a:off x="5135563" y="5638800"/>
            <a:ext cx="1587" cy="47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667" name="Line 27"/>
          <p:cNvSpPr>
            <a:spLocks noChangeShapeType="1"/>
          </p:cNvSpPr>
          <p:nvPr/>
        </p:nvSpPr>
        <p:spPr bwMode="auto">
          <a:xfrm flipV="1">
            <a:off x="5657850" y="5638800"/>
            <a:ext cx="1588" cy="47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668" name="Line 28"/>
          <p:cNvSpPr>
            <a:spLocks noChangeShapeType="1"/>
          </p:cNvSpPr>
          <p:nvPr/>
        </p:nvSpPr>
        <p:spPr bwMode="auto">
          <a:xfrm flipV="1">
            <a:off x="6181725" y="5638800"/>
            <a:ext cx="1588" cy="47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669" name="Line 29"/>
          <p:cNvSpPr>
            <a:spLocks noChangeShapeType="1"/>
          </p:cNvSpPr>
          <p:nvPr/>
        </p:nvSpPr>
        <p:spPr bwMode="auto">
          <a:xfrm flipV="1">
            <a:off x="6696075" y="5638800"/>
            <a:ext cx="1588" cy="47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670" name="Line 30"/>
          <p:cNvSpPr>
            <a:spLocks noChangeShapeType="1"/>
          </p:cNvSpPr>
          <p:nvPr/>
        </p:nvSpPr>
        <p:spPr bwMode="auto">
          <a:xfrm flipV="1">
            <a:off x="7218363" y="5638800"/>
            <a:ext cx="1587" cy="47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671" name="Freeform 31"/>
          <p:cNvSpPr>
            <a:spLocks/>
          </p:cNvSpPr>
          <p:nvPr/>
        </p:nvSpPr>
        <p:spPr bwMode="auto">
          <a:xfrm>
            <a:off x="2006600" y="2254250"/>
            <a:ext cx="5202238" cy="3022600"/>
          </a:xfrm>
          <a:custGeom>
            <a:avLst/>
            <a:gdLst>
              <a:gd name="T0" fmla="*/ 29 w 3277"/>
              <a:gd name="T1" fmla="*/ 138 h 1904"/>
              <a:gd name="T2" fmla="*/ 95 w 3277"/>
              <a:gd name="T3" fmla="*/ 138 h 1904"/>
              <a:gd name="T4" fmla="*/ 161 w 3277"/>
              <a:gd name="T5" fmla="*/ 108 h 1904"/>
              <a:gd name="T6" fmla="*/ 227 w 3277"/>
              <a:gd name="T7" fmla="*/ 108 h 1904"/>
              <a:gd name="T8" fmla="*/ 293 w 3277"/>
              <a:gd name="T9" fmla="*/ 197 h 1904"/>
              <a:gd name="T10" fmla="*/ 359 w 3277"/>
              <a:gd name="T11" fmla="*/ 138 h 1904"/>
              <a:gd name="T12" fmla="*/ 425 w 3277"/>
              <a:gd name="T13" fmla="*/ 120 h 1904"/>
              <a:gd name="T14" fmla="*/ 491 w 3277"/>
              <a:gd name="T15" fmla="*/ 155 h 1904"/>
              <a:gd name="T16" fmla="*/ 557 w 3277"/>
              <a:gd name="T17" fmla="*/ 114 h 1904"/>
              <a:gd name="T18" fmla="*/ 623 w 3277"/>
              <a:gd name="T19" fmla="*/ 138 h 1904"/>
              <a:gd name="T20" fmla="*/ 689 w 3277"/>
              <a:gd name="T21" fmla="*/ 1676 h 1904"/>
              <a:gd name="T22" fmla="*/ 754 w 3277"/>
              <a:gd name="T23" fmla="*/ 1605 h 1904"/>
              <a:gd name="T24" fmla="*/ 820 w 3277"/>
              <a:gd name="T25" fmla="*/ 1593 h 1904"/>
              <a:gd name="T26" fmla="*/ 886 w 3277"/>
              <a:gd name="T27" fmla="*/ 1730 h 1904"/>
              <a:gd name="T28" fmla="*/ 952 w 3277"/>
              <a:gd name="T29" fmla="*/ 1718 h 1904"/>
              <a:gd name="T30" fmla="*/ 1018 w 3277"/>
              <a:gd name="T31" fmla="*/ 1694 h 1904"/>
              <a:gd name="T32" fmla="*/ 1084 w 3277"/>
              <a:gd name="T33" fmla="*/ 1730 h 1904"/>
              <a:gd name="T34" fmla="*/ 1144 w 3277"/>
              <a:gd name="T35" fmla="*/ 1820 h 1904"/>
              <a:gd name="T36" fmla="*/ 1210 w 3277"/>
              <a:gd name="T37" fmla="*/ 1778 h 1904"/>
              <a:gd name="T38" fmla="*/ 1276 w 3277"/>
              <a:gd name="T39" fmla="*/ 1688 h 1904"/>
              <a:gd name="T40" fmla="*/ 1342 w 3277"/>
              <a:gd name="T41" fmla="*/ 1778 h 1904"/>
              <a:gd name="T42" fmla="*/ 1408 w 3277"/>
              <a:gd name="T43" fmla="*/ 1832 h 1904"/>
              <a:gd name="T44" fmla="*/ 1474 w 3277"/>
              <a:gd name="T45" fmla="*/ 1718 h 1904"/>
              <a:gd name="T46" fmla="*/ 1539 w 3277"/>
              <a:gd name="T47" fmla="*/ 1880 h 1904"/>
              <a:gd name="T48" fmla="*/ 1605 w 3277"/>
              <a:gd name="T49" fmla="*/ 1730 h 1904"/>
              <a:gd name="T50" fmla="*/ 1671 w 3277"/>
              <a:gd name="T51" fmla="*/ 1772 h 1904"/>
              <a:gd name="T52" fmla="*/ 1737 w 3277"/>
              <a:gd name="T53" fmla="*/ 1874 h 1904"/>
              <a:gd name="T54" fmla="*/ 1803 w 3277"/>
              <a:gd name="T55" fmla="*/ 1778 h 1904"/>
              <a:gd name="T56" fmla="*/ 1869 w 3277"/>
              <a:gd name="T57" fmla="*/ 1790 h 1904"/>
              <a:gd name="T58" fmla="*/ 1935 w 3277"/>
              <a:gd name="T59" fmla="*/ 1898 h 1904"/>
              <a:gd name="T60" fmla="*/ 2001 w 3277"/>
              <a:gd name="T61" fmla="*/ 1880 h 1904"/>
              <a:gd name="T62" fmla="*/ 2067 w 3277"/>
              <a:gd name="T63" fmla="*/ 1706 h 1904"/>
              <a:gd name="T64" fmla="*/ 2133 w 3277"/>
              <a:gd name="T65" fmla="*/ 1772 h 1904"/>
              <a:gd name="T66" fmla="*/ 2193 w 3277"/>
              <a:gd name="T67" fmla="*/ 1736 h 1904"/>
              <a:gd name="T68" fmla="*/ 2258 w 3277"/>
              <a:gd name="T69" fmla="*/ 257 h 1904"/>
              <a:gd name="T70" fmla="*/ 2324 w 3277"/>
              <a:gd name="T71" fmla="*/ 108 h 1904"/>
              <a:gd name="T72" fmla="*/ 2390 w 3277"/>
              <a:gd name="T73" fmla="*/ 150 h 1904"/>
              <a:gd name="T74" fmla="*/ 2456 w 3277"/>
              <a:gd name="T75" fmla="*/ 126 h 1904"/>
              <a:gd name="T76" fmla="*/ 2522 w 3277"/>
              <a:gd name="T77" fmla="*/ 150 h 1904"/>
              <a:gd name="T78" fmla="*/ 2588 w 3277"/>
              <a:gd name="T79" fmla="*/ 138 h 1904"/>
              <a:gd name="T80" fmla="*/ 2654 w 3277"/>
              <a:gd name="T81" fmla="*/ 132 h 1904"/>
              <a:gd name="T82" fmla="*/ 2720 w 3277"/>
              <a:gd name="T83" fmla="*/ 138 h 1904"/>
              <a:gd name="T84" fmla="*/ 2786 w 3277"/>
              <a:gd name="T85" fmla="*/ 173 h 1904"/>
              <a:gd name="T86" fmla="*/ 2852 w 3277"/>
              <a:gd name="T87" fmla="*/ 54 h 1904"/>
              <a:gd name="T88" fmla="*/ 2918 w 3277"/>
              <a:gd name="T89" fmla="*/ 84 h 1904"/>
              <a:gd name="T90" fmla="*/ 2983 w 3277"/>
              <a:gd name="T91" fmla="*/ 54 h 1904"/>
              <a:gd name="T92" fmla="*/ 3049 w 3277"/>
              <a:gd name="T93" fmla="*/ 18 h 1904"/>
              <a:gd name="T94" fmla="*/ 3115 w 3277"/>
              <a:gd name="T95" fmla="*/ 161 h 1904"/>
              <a:gd name="T96" fmla="*/ 3181 w 3277"/>
              <a:gd name="T97" fmla="*/ 120 h 1904"/>
              <a:gd name="T98" fmla="*/ 3247 w 3277"/>
              <a:gd name="T99" fmla="*/ 251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77" h="1904">
                <a:moveTo>
                  <a:pt x="0" y="96"/>
                </a:moveTo>
                <a:lnTo>
                  <a:pt x="29" y="138"/>
                </a:lnTo>
                <a:lnTo>
                  <a:pt x="65" y="138"/>
                </a:lnTo>
                <a:lnTo>
                  <a:pt x="95" y="138"/>
                </a:lnTo>
                <a:lnTo>
                  <a:pt x="131" y="144"/>
                </a:lnTo>
                <a:lnTo>
                  <a:pt x="161" y="108"/>
                </a:lnTo>
                <a:lnTo>
                  <a:pt x="197" y="138"/>
                </a:lnTo>
                <a:lnTo>
                  <a:pt x="227" y="108"/>
                </a:lnTo>
                <a:lnTo>
                  <a:pt x="263" y="167"/>
                </a:lnTo>
                <a:lnTo>
                  <a:pt x="293" y="197"/>
                </a:lnTo>
                <a:lnTo>
                  <a:pt x="329" y="167"/>
                </a:lnTo>
                <a:lnTo>
                  <a:pt x="359" y="138"/>
                </a:lnTo>
                <a:lnTo>
                  <a:pt x="395" y="144"/>
                </a:lnTo>
                <a:lnTo>
                  <a:pt x="425" y="120"/>
                </a:lnTo>
                <a:lnTo>
                  <a:pt x="461" y="138"/>
                </a:lnTo>
                <a:lnTo>
                  <a:pt x="491" y="155"/>
                </a:lnTo>
                <a:lnTo>
                  <a:pt x="527" y="114"/>
                </a:lnTo>
                <a:lnTo>
                  <a:pt x="557" y="114"/>
                </a:lnTo>
                <a:lnTo>
                  <a:pt x="587" y="114"/>
                </a:lnTo>
                <a:lnTo>
                  <a:pt x="623" y="138"/>
                </a:lnTo>
                <a:lnTo>
                  <a:pt x="653" y="916"/>
                </a:lnTo>
                <a:lnTo>
                  <a:pt x="689" y="1676"/>
                </a:lnTo>
                <a:lnTo>
                  <a:pt x="719" y="1688"/>
                </a:lnTo>
                <a:lnTo>
                  <a:pt x="754" y="1605"/>
                </a:lnTo>
                <a:lnTo>
                  <a:pt x="784" y="1611"/>
                </a:lnTo>
                <a:lnTo>
                  <a:pt x="820" y="1593"/>
                </a:lnTo>
                <a:lnTo>
                  <a:pt x="850" y="1688"/>
                </a:lnTo>
                <a:lnTo>
                  <a:pt x="886" y="1730"/>
                </a:lnTo>
                <a:lnTo>
                  <a:pt x="916" y="1748"/>
                </a:lnTo>
                <a:lnTo>
                  <a:pt x="952" y="1718"/>
                </a:lnTo>
                <a:lnTo>
                  <a:pt x="982" y="1605"/>
                </a:lnTo>
                <a:lnTo>
                  <a:pt x="1018" y="1694"/>
                </a:lnTo>
                <a:lnTo>
                  <a:pt x="1048" y="1647"/>
                </a:lnTo>
                <a:lnTo>
                  <a:pt x="1084" y="1730"/>
                </a:lnTo>
                <a:lnTo>
                  <a:pt x="1114" y="1700"/>
                </a:lnTo>
                <a:lnTo>
                  <a:pt x="1144" y="1820"/>
                </a:lnTo>
                <a:lnTo>
                  <a:pt x="1180" y="1682"/>
                </a:lnTo>
                <a:lnTo>
                  <a:pt x="1210" y="1778"/>
                </a:lnTo>
                <a:lnTo>
                  <a:pt x="1246" y="1754"/>
                </a:lnTo>
                <a:lnTo>
                  <a:pt x="1276" y="1688"/>
                </a:lnTo>
                <a:lnTo>
                  <a:pt x="1312" y="1772"/>
                </a:lnTo>
                <a:lnTo>
                  <a:pt x="1342" y="1778"/>
                </a:lnTo>
                <a:lnTo>
                  <a:pt x="1378" y="1832"/>
                </a:lnTo>
                <a:lnTo>
                  <a:pt x="1408" y="1832"/>
                </a:lnTo>
                <a:lnTo>
                  <a:pt x="1444" y="1629"/>
                </a:lnTo>
                <a:lnTo>
                  <a:pt x="1474" y="1718"/>
                </a:lnTo>
                <a:lnTo>
                  <a:pt x="1509" y="1850"/>
                </a:lnTo>
                <a:lnTo>
                  <a:pt x="1539" y="1880"/>
                </a:lnTo>
                <a:lnTo>
                  <a:pt x="1575" y="1844"/>
                </a:lnTo>
                <a:lnTo>
                  <a:pt x="1605" y="1730"/>
                </a:lnTo>
                <a:lnTo>
                  <a:pt x="1641" y="1802"/>
                </a:lnTo>
                <a:lnTo>
                  <a:pt x="1671" y="1772"/>
                </a:lnTo>
                <a:lnTo>
                  <a:pt x="1701" y="1730"/>
                </a:lnTo>
                <a:lnTo>
                  <a:pt x="1737" y="1874"/>
                </a:lnTo>
                <a:lnTo>
                  <a:pt x="1767" y="1868"/>
                </a:lnTo>
                <a:lnTo>
                  <a:pt x="1803" y="1778"/>
                </a:lnTo>
                <a:lnTo>
                  <a:pt x="1833" y="1880"/>
                </a:lnTo>
                <a:lnTo>
                  <a:pt x="1869" y="1790"/>
                </a:lnTo>
                <a:lnTo>
                  <a:pt x="1899" y="1904"/>
                </a:lnTo>
                <a:lnTo>
                  <a:pt x="1935" y="1898"/>
                </a:lnTo>
                <a:lnTo>
                  <a:pt x="1965" y="1760"/>
                </a:lnTo>
                <a:lnTo>
                  <a:pt x="2001" y="1880"/>
                </a:lnTo>
                <a:lnTo>
                  <a:pt x="2031" y="1802"/>
                </a:lnTo>
                <a:lnTo>
                  <a:pt x="2067" y="1706"/>
                </a:lnTo>
                <a:lnTo>
                  <a:pt x="2097" y="1844"/>
                </a:lnTo>
                <a:lnTo>
                  <a:pt x="2133" y="1772"/>
                </a:lnTo>
                <a:lnTo>
                  <a:pt x="2163" y="1862"/>
                </a:lnTo>
                <a:lnTo>
                  <a:pt x="2193" y="1736"/>
                </a:lnTo>
                <a:lnTo>
                  <a:pt x="2229" y="126"/>
                </a:lnTo>
                <a:lnTo>
                  <a:pt x="2258" y="257"/>
                </a:lnTo>
                <a:lnTo>
                  <a:pt x="2294" y="155"/>
                </a:lnTo>
                <a:lnTo>
                  <a:pt x="2324" y="108"/>
                </a:lnTo>
                <a:lnTo>
                  <a:pt x="2360" y="72"/>
                </a:lnTo>
                <a:lnTo>
                  <a:pt x="2390" y="150"/>
                </a:lnTo>
                <a:lnTo>
                  <a:pt x="2426" y="114"/>
                </a:lnTo>
                <a:lnTo>
                  <a:pt x="2456" y="126"/>
                </a:lnTo>
                <a:lnTo>
                  <a:pt x="2492" y="150"/>
                </a:lnTo>
                <a:lnTo>
                  <a:pt x="2522" y="150"/>
                </a:lnTo>
                <a:lnTo>
                  <a:pt x="2558" y="144"/>
                </a:lnTo>
                <a:lnTo>
                  <a:pt x="2588" y="138"/>
                </a:lnTo>
                <a:lnTo>
                  <a:pt x="2624" y="179"/>
                </a:lnTo>
                <a:lnTo>
                  <a:pt x="2654" y="132"/>
                </a:lnTo>
                <a:lnTo>
                  <a:pt x="2690" y="138"/>
                </a:lnTo>
                <a:lnTo>
                  <a:pt x="2720" y="138"/>
                </a:lnTo>
                <a:lnTo>
                  <a:pt x="2750" y="108"/>
                </a:lnTo>
                <a:lnTo>
                  <a:pt x="2786" y="173"/>
                </a:lnTo>
                <a:lnTo>
                  <a:pt x="2816" y="60"/>
                </a:lnTo>
                <a:lnTo>
                  <a:pt x="2852" y="54"/>
                </a:lnTo>
                <a:lnTo>
                  <a:pt x="2882" y="0"/>
                </a:lnTo>
                <a:lnTo>
                  <a:pt x="2918" y="84"/>
                </a:lnTo>
                <a:lnTo>
                  <a:pt x="2948" y="90"/>
                </a:lnTo>
                <a:lnTo>
                  <a:pt x="2983" y="54"/>
                </a:lnTo>
                <a:lnTo>
                  <a:pt x="3013" y="12"/>
                </a:lnTo>
                <a:lnTo>
                  <a:pt x="3049" y="18"/>
                </a:lnTo>
                <a:lnTo>
                  <a:pt x="3079" y="66"/>
                </a:lnTo>
                <a:lnTo>
                  <a:pt x="3115" y="161"/>
                </a:lnTo>
                <a:lnTo>
                  <a:pt x="3145" y="167"/>
                </a:lnTo>
                <a:lnTo>
                  <a:pt x="3181" y="120"/>
                </a:lnTo>
                <a:lnTo>
                  <a:pt x="3211" y="150"/>
                </a:lnTo>
                <a:lnTo>
                  <a:pt x="3247" y="251"/>
                </a:lnTo>
                <a:lnTo>
                  <a:pt x="3277" y="144"/>
                </a:lnTo>
              </a:path>
            </a:pathLst>
          </a:custGeom>
          <a:noFill/>
          <a:ln w="28575">
            <a:solidFill>
              <a:srgbClr val="0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672" name="Freeform 32"/>
          <p:cNvSpPr>
            <a:spLocks/>
          </p:cNvSpPr>
          <p:nvPr/>
        </p:nvSpPr>
        <p:spPr bwMode="auto">
          <a:xfrm>
            <a:off x="2006600" y="2301875"/>
            <a:ext cx="5202238" cy="2698750"/>
          </a:xfrm>
          <a:custGeom>
            <a:avLst/>
            <a:gdLst>
              <a:gd name="T0" fmla="*/ 29 w 3277"/>
              <a:gd name="T1" fmla="*/ 221 h 1700"/>
              <a:gd name="T2" fmla="*/ 95 w 3277"/>
              <a:gd name="T3" fmla="*/ 96 h 1700"/>
              <a:gd name="T4" fmla="*/ 161 w 3277"/>
              <a:gd name="T5" fmla="*/ 66 h 1700"/>
              <a:gd name="T6" fmla="*/ 227 w 3277"/>
              <a:gd name="T7" fmla="*/ 114 h 1700"/>
              <a:gd name="T8" fmla="*/ 293 w 3277"/>
              <a:gd name="T9" fmla="*/ 42 h 1700"/>
              <a:gd name="T10" fmla="*/ 359 w 3277"/>
              <a:gd name="T11" fmla="*/ 120 h 1700"/>
              <a:gd name="T12" fmla="*/ 425 w 3277"/>
              <a:gd name="T13" fmla="*/ 36 h 1700"/>
              <a:gd name="T14" fmla="*/ 491 w 3277"/>
              <a:gd name="T15" fmla="*/ 149 h 1700"/>
              <a:gd name="T16" fmla="*/ 557 w 3277"/>
              <a:gd name="T17" fmla="*/ 108 h 1700"/>
              <a:gd name="T18" fmla="*/ 623 w 3277"/>
              <a:gd name="T19" fmla="*/ 108 h 1700"/>
              <a:gd name="T20" fmla="*/ 689 w 3277"/>
              <a:gd name="T21" fmla="*/ 1413 h 1700"/>
              <a:gd name="T22" fmla="*/ 754 w 3277"/>
              <a:gd name="T23" fmla="*/ 1491 h 1700"/>
              <a:gd name="T24" fmla="*/ 820 w 3277"/>
              <a:gd name="T25" fmla="*/ 1497 h 1700"/>
              <a:gd name="T26" fmla="*/ 886 w 3277"/>
              <a:gd name="T27" fmla="*/ 1670 h 1700"/>
              <a:gd name="T28" fmla="*/ 952 w 3277"/>
              <a:gd name="T29" fmla="*/ 1509 h 1700"/>
              <a:gd name="T30" fmla="*/ 1018 w 3277"/>
              <a:gd name="T31" fmla="*/ 1431 h 1700"/>
              <a:gd name="T32" fmla="*/ 1084 w 3277"/>
              <a:gd name="T33" fmla="*/ 1545 h 1700"/>
              <a:gd name="T34" fmla="*/ 1144 w 3277"/>
              <a:gd name="T35" fmla="*/ 1581 h 1700"/>
              <a:gd name="T36" fmla="*/ 1210 w 3277"/>
              <a:gd name="T37" fmla="*/ 1563 h 1700"/>
              <a:gd name="T38" fmla="*/ 1276 w 3277"/>
              <a:gd name="T39" fmla="*/ 1521 h 1700"/>
              <a:gd name="T40" fmla="*/ 1342 w 3277"/>
              <a:gd name="T41" fmla="*/ 1635 h 1700"/>
              <a:gd name="T42" fmla="*/ 1408 w 3277"/>
              <a:gd name="T43" fmla="*/ 1676 h 1700"/>
              <a:gd name="T44" fmla="*/ 1474 w 3277"/>
              <a:gd name="T45" fmla="*/ 1593 h 1700"/>
              <a:gd name="T46" fmla="*/ 1539 w 3277"/>
              <a:gd name="T47" fmla="*/ 1617 h 1700"/>
              <a:gd name="T48" fmla="*/ 1605 w 3277"/>
              <a:gd name="T49" fmla="*/ 1437 h 1700"/>
              <a:gd name="T50" fmla="*/ 1671 w 3277"/>
              <a:gd name="T51" fmla="*/ 1569 h 1700"/>
              <a:gd name="T52" fmla="*/ 1737 w 3277"/>
              <a:gd name="T53" fmla="*/ 1617 h 1700"/>
              <a:gd name="T54" fmla="*/ 1803 w 3277"/>
              <a:gd name="T55" fmla="*/ 1700 h 1700"/>
              <a:gd name="T56" fmla="*/ 1869 w 3277"/>
              <a:gd name="T57" fmla="*/ 1587 h 1700"/>
              <a:gd name="T58" fmla="*/ 1935 w 3277"/>
              <a:gd name="T59" fmla="*/ 1569 h 1700"/>
              <a:gd name="T60" fmla="*/ 2001 w 3277"/>
              <a:gd name="T61" fmla="*/ 1646 h 1700"/>
              <a:gd name="T62" fmla="*/ 2067 w 3277"/>
              <a:gd name="T63" fmla="*/ 1605 h 1700"/>
              <a:gd name="T64" fmla="*/ 2133 w 3277"/>
              <a:gd name="T65" fmla="*/ 1509 h 1700"/>
              <a:gd name="T66" fmla="*/ 2193 w 3277"/>
              <a:gd name="T67" fmla="*/ 1599 h 1700"/>
              <a:gd name="T68" fmla="*/ 2258 w 3277"/>
              <a:gd name="T69" fmla="*/ 269 h 1700"/>
              <a:gd name="T70" fmla="*/ 2324 w 3277"/>
              <a:gd name="T71" fmla="*/ 84 h 1700"/>
              <a:gd name="T72" fmla="*/ 2390 w 3277"/>
              <a:gd name="T73" fmla="*/ 60 h 1700"/>
              <a:gd name="T74" fmla="*/ 2456 w 3277"/>
              <a:gd name="T75" fmla="*/ 0 h 1700"/>
              <a:gd name="T76" fmla="*/ 2522 w 3277"/>
              <a:gd name="T77" fmla="*/ 102 h 1700"/>
              <a:gd name="T78" fmla="*/ 2588 w 3277"/>
              <a:gd name="T79" fmla="*/ 191 h 1700"/>
              <a:gd name="T80" fmla="*/ 2654 w 3277"/>
              <a:gd name="T81" fmla="*/ 84 h 1700"/>
              <a:gd name="T82" fmla="*/ 2720 w 3277"/>
              <a:gd name="T83" fmla="*/ 209 h 1700"/>
              <a:gd name="T84" fmla="*/ 2786 w 3277"/>
              <a:gd name="T85" fmla="*/ 179 h 1700"/>
              <a:gd name="T86" fmla="*/ 2852 w 3277"/>
              <a:gd name="T87" fmla="*/ 102 h 1700"/>
              <a:gd name="T88" fmla="*/ 2918 w 3277"/>
              <a:gd name="T89" fmla="*/ 245 h 1700"/>
              <a:gd name="T90" fmla="*/ 2983 w 3277"/>
              <a:gd name="T91" fmla="*/ 114 h 1700"/>
              <a:gd name="T92" fmla="*/ 3049 w 3277"/>
              <a:gd name="T93" fmla="*/ 96 h 1700"/>
              <a:gd name="T94" fmla="*/ 3115 w 3277"/>
              <a:gd name="T95" fmla="*/ 203 h 1700"/>
              <a:gd name="T96" fmla="*/ 3181 w 3277"/>
              <a:gd name="T97" fmla="*/ 96 h 1700"/>
              <a:gd name="T98" fmla="*/ 3247 w 3277"/>
              <a:gd name="T99" fmla="*/ 149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77" h="1700">
                <a:moveTo>
                  <a:pt x="0" y="120"/>
                </a:moveTo>
                <a:lnTo>
                  <a:pt x="29" y="221"/>
                </a:lnTo>
                <a:lnTo>
                  <a:pt x="65" y="155"/>
                </a:lnTo>
                <a:lnTo>
                  <a:pt x="95" y="96"/>
                </a:lnTo>
                <a:lnTo>
                  <a:pt x="131" y="60"/>
                </a:lnTo>
                <a:lnTo>
                  <a:pt x="161" y="66"/>
                </a:lnTo>
                <a:lnTo>
                  <a:pt x="197" y="108"/>
                </a:lnTo>
                <a:lnTo>
                  <a:pt x="227" y="114"/>
                </a:lnTo>
                <a:lnTo>
                  <a:pt x="263" y="54"/>
                </a:lnTo>
                <a:lnTo>
                  <a:pt x="293" y="42"/>
                </a:lnTo>
                <a:lnTo>
                  <a:pt x="329" y="54"/>
                </a:lnTo>
                <a:lnTo>
                  <a:pt x="359" y="120"/>
                </a:lnTo>
                <a:lnTo>
                  <a:pt x="395" y="78"/>
                </a:lnTo>
                <a:lnTo>
                  <a:pt x="425" y="36"/>
                </a:lnTo>
                <a:lnTo>
                  <a:pt x="461" y="66"/>
                </a:lnTo>
                <a:lnTo>
                  <a:pt x="491" y="149"/>
                </a:lnTo>
                <a:lnTo>
                  <a:pt x="527" y="114"/>
                </a:lnTo>
                <a:lnTo>
                  <a:pt x="557" y="108"/>
                </a:lnTo>
                <a:lnTo>
                  <a:pt x="587" y="197"/>
                </a:lnTo>
                <a:lnTo>
                  <a:pt x="623" y="108"/>
                </a:lnTo>
                <a:lnTo>
                  <a:pt x="653" y="305"/>
                </a:lnTo>
                <a:lnTo>
                  <a:pt x="689" y="1413"/>
                </a:lnTo>
                <a:lnTo>
                  <a:pt x="719" y="1407"/>
                </a:lnTo>
                <a:lnTo>
                  <a:pt x="754" y="1491"/>
                </a:lnTo>
                <a:lnTo>
                  <a:pt x="784" y="1515"/>
                </a:lnTo>
                <a:lnTo>
                  <a:pt x="820" y="1497"/>
                </a:lnTo>
                <a:lnTo>
                  <a:pt x="850" y="1664"/>
                </a:lnTo>
                <a:lnTo>
                  <a:pt x="886" y="1670"/>
                </a:lnTo>
                <a:lnTo>
                  <a:pt x="916" y="1563"/>
                </a:lnTo>
                <a:lnTo>
                  <a:pt x="952" y="1509"/>
                </a:lnTo>
                <a:lnTo>
                  <a:pt x="982" y="1515"/>
                </a:lnTo>
                <a:lnTo>
                  <a:pt x="1018" y="1431"/>
                </a:lnTo>
                <a:lnTo>
                  <a:pt x="1048" y="1527"/>
                </a:lnTo>
                <a:lnTo>
                  <a:pt x="1084" y="1545"/>
                </a:lnTo>
                <a:lnTo>
                  <a:pt x="1114" y="1539"/>
                </a:lnTo>
                <a:lnTo>
                  <a:pt x="1144" y="1581"/>
                </a:lnTo>
                <a:lnTo>
                  <a:pt x="1180" y="1473"/>
                </a:lnTo>
                <a:lnTo>
                  <a:pt x="1210" y="1563"/>
                </a:lnTo>
                <a:lnTo>
                  <a:pt x="1246" y="1443"/>
                </a:lnTo>
                <a:lnTo>
                  <a:pt x="1276" y="1521"/>
                </a:lnTo>
                <a:lnTo>
                  <a:pt x="1312" y="1575"/>
                </a:lnTo>
                <a:lnTo>
                  <a:pt x="1342" y="1635"/>
                </a:lnTo>
                <a:lnTo>
                  <a:pt x="1378" y="1652"/>
                </a:lnTo>
                <a:lnTo>
                  <a:pt x="1408" y="1676"/>
                </a:lnTo>
                <a:lnTo>
                  <a:pt x="1444" y="1551"/>
                </a:lnTo>
                <a:lnTo>
                  <a:pt x="1474" y="1593"/>
                </a:lnTo>
                <a:lnTo>
                  <a:pt x="1509" y="1521"/>
                </a:lnTo>
                <a:lnTo>
                  <a:pt x="1539" y="1617"/>
                </a:lnTo>
                <a:lnTo>
                  <a:pt x="1575" y="1629"/>
                </a:lnTo>
                <a:lnTo>
                  <a:pt x="1605" y="1437"/>
                </a:lnTo>
                <a:lnTo>
                  <a:pt x="1641" y="1551"/>
                </a:lnTo>
                <a:lnTo>
                  <a:pt x="1671" y="1569"/>
                </a:lnTo>
                <a:lnTo>
                  <a:pt x="1701" y="1497"/>
                </a:lnTo>
                <a:lnTo>
                  <a:pt x="1737" y="1617"/>
                </a:lnTo>
                <a:lnTo>
                  <a:pt x="1767" y="1670"/>
                </a:lnTo>
                <a:lnTo>
                  <a:pt x="1803" y="1700"/>
                </a:lnTo>
                <a:lnTo>
                  <a:pt x="1833" y="1664"/>
                </a:lnTo>
                <a:lnTo>
                  <a:pt x="1869" y="1587"/>
                </a:lnTo>
                <a:lnTo>
                  <a:pt x="1899" y="1688"/>
                </a:lnTo>
                <a:lnTo>
                  <a:pt x="1935" y="1569"/>
                </a:lnTo>
                <a:lnTo>
                  <a:pt x="1965" y="1641"/>
                </a:lnTo>
                <a:lnTo>
                  <a:pt x="2001" y="1646"/>
                </a:lnTo>
                <a:lnTo>
                  <a:pt x="2031" y="1569"/>
                </a:lnTo>
                <a:lnTo>
                  <a:pt x="2067" y="1605"/>
                </a:lnTo>
                <a:lnTo>
                  <a:pt x="2097" y="1491"/>
                </a:lnTo>
                <a:lnTo>
                  <a:pt x="2133" y="1509"/>
                </a:lnTo>
                <a:lnTo>
                  <a:pt x="2163" y="1563"/>
                </a:lnTo>
                <a:lnTo>
                  <a:pt x="2193" y="1599"/>
                </a:lnTo>
                <a:lnTo>
                  <a:pt x="2229" y="245"/>
                </a:lnTo>
                <a:lnTo>
                  <a:pt x="2258" y="269"/>
                </a:lnTo>
                <a:lnTo>
                  <a:pt x="2294" y="108"/>
                </a:lnTo>
                <a:lnTo>
                  <a:pt x="2324" y="84"/>
                </a:lnTo>
                <a:lnTo>
                  <a:pt x="2360" y="131"/>
                </a:lnTo>
                <a:lnTo>
                  <a:pt x="2390" y="60"/>
                </a:lnTo>
                <a:lnTo>
                  <a:pt x="2426" y="18"/>
                </a:lnTo>
                <a:lnTo>
                  <a:pt x="2456" y="0"/>
                </a:lnTo>
                <a:lnTo>
                  <a:pt x="2492" y="12"/>
                </a:lnTo>
                <a:lnTo>
                  <a:pt x="2522" y="102"/>
                </a:lnTo>
                <a:lnTo>
                  <a:pt x="2558" y="251"/>
                </a:lnTo>
                <a:lnTo>
                  <a:pt x="2588" y="191"/>
                </a:lnTo>
                <a:lnTo>
                  <a:pt x="2624" y="18"/>
                </a:lnTo>
                <a:lnTo>
                  <a:pt x="2654" y="84"/>
                </a:lnTo>
                <a:lnTo>
                  <a:pt x="2690" y="131"/>
                </a:lnTo>
                <a:lnTo>
                  <a:pt x="2720" y="209"/>
                </a:lnTo>
                <a:lnTo>
                  <a:pt x="2750" y="143"/>
                </a:lnTo>
                <a:lnTo>
                  <a:pt x="2786" y="179"/>
                </a:lnTo>
                <a:lnTo>
                  <a:pt x="2816" y="161"/>
                </a:lnTo>
                <a:lnTo>
                  <a:pt x="2852" y="102"/>
                </a:lnTo>
                <a:lnTo>
                  <a:pt x="2882" y="96"/>
                </a:lnTo>
                <a:lnTo>
                  <a:pt x="2918" y="245"/>
                </a:lnTo>
                <a:lnTo>
                  <a:pt x="2948" y="227"/>
                </a:lnTo>
                <a:lnTo>
                  <a:pt x="2983" y="114"/>
                </a:lnTo>
                <a:lnTo>
                  <a:pt x="3013" y="114"/>
                </a:lnTo>
                <a:lnTo>
                  <a:pt x="3049" y="96"/>
                </a:lnTo>
                <a:lnTo>
                  <a:pt x="3079" y="90"/>
                </a:lnTo>
                <a:lnTo>
                  <a:pt x="3115" y="203"/>
                </a:lnTo>
                <a:lnTo>
                  <a:pt x="3145" y="84"/>
                </a:lnTo>
                <a:lnTo>
                  <a:pt x="3181" y="96"/>
                </a:lnTo>
                <a:lnTo>
                  <a:pt x="3211" y="48"/>
                </a:lnTo>
                <a:lnTo>
                  <a:pt x="3247" y="149"/>
                </a:lnTo>
                <a:lnTo>
                  <a:pt x="3277" y="84"/>
                </a:lnTo>
              </a:path>
            </a:pathLst>
          </a:cu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673" name="Freeform 33"/>
          <p:cNvSpPr>
            <a:spLocks/>
          </p:cNvSpPr>
          <p:nvPr/>
        </p:nvSpPr>
        <p:spPr bwMode="auto">
          <a:xfrm>
            <a:off x="2006600" y="2311400"/>
            <a:ext cx="5202238" cy="1635125"/>
          </a:xfrm>
          <a:custGeom>
            <a:avLst/>
            <a:gdLst>
              <a:gd name="T0" fmla="*/ 29 w 3277"/>
              <a:gd name="T1" fmla="*/ 72 h 1030"/>
              <a:gd name="T2" fmla="*/ 95 w 3277"/>
              <a:gd name="T3" fmla="*/ 90 h 1030"/>
              <a:gd name="T4" fmla="*/ 161 w 3277"/>
              <a:gd name="T5" fmla="*/ 54 h 1030"/>
              <a:gd name="T6" fmla="*/ 227 w 3277"/>
              <a:gd name="T7" fmla="*/ 102 h 1030"/>
              <a:gd name="T8" fmla="*/ 293 w 3277"/>
              <a:gd name="T9" fmla="*/ 66 h 1030"/>
              <a:gd name="T10" fmla="*/ 359 w 3277"/>
              <a:gd name="T11" fmla="*/ 6 h 1030"/>
              <a:gd name="T12" fmla="*/ 425 w 3277"/>
              <a:gd name="T13" fmla="*/ 96 h 1030"/>
              <a:gd name="T14" fmla="*/ 491 w 3277"/>
              <a:gd name="T15" fmla="*/ 155 h 1030"/>
              <a:gd name="T16" fmla="*/ 557 w 3277"/>
              <a:gd name="T17" fmla="*/ 569 h 1030"/>
              <a:gd name="T18" fmla="*/ 623 w 3277"/>
              <a:gd name="T19" fmla="*/ 131 h 1030"/>
              <a:gd name="T20" fmla="*/ 689 w 3277"/>
              <a:gd name="T21" fmla="*/ 473 h 1030"/>
              <a:gd name="T22" fmla="*/ 754 w 3277"/>
              <a:gd name="T23" fmla="*/ 467 h 1030"/>
              <a:gd name="T24" fmla="*/ 820 w 3277"/>
              <a:gd name="T25" fmla="*/ 832 h 1030"/>
              <a:gd name="T26" fmla="*/ 886 w 3277"/>
              <a:gd name="T27" fmla="*/ 545 h 1030"/>
              <a:gd name="T28" fmla="*/ 952 w 3277"/>
              <a:gd name="T29" fmla="*/ 760 h 1030"/>
              <a:gd name="T30" fmla="*/ 1018 w 3277"/>
              <a:gd name="T31" fmla="*/ 581 h 1030"/>
              <a:gd name="T32" fmla="*/ 1084 w 3277"/>
              <a:gd name="T33" fmla="*/ 515 h 1030"/>
              <a:gd name="T34" fmla="*/ 1144 w 3277"/>
              <a:gd name="T35" fmla="*/ 634 h 1030"/>
              <a:gd name="T36" fmla="*/ 1210 w 3277"/>
              <a:gd name="T37" fmla="*/ 617 h 1030"/>
              <a:gd name="T38" fmla="*/ 1276 w 3277"/>
              <a:gd name="T39" fmla="*/ 676 h 1030"/>
              <a:gd name="T40" fmla="*/ 1342 w 3277"/>
              <a:gd name="T41" fmla="*/ 778 h 1030"/>
              <a:gd name="T42" fmla="*/ 1408 w 3277"/>
              <a:gd name="T43" fmla="*/ 539 h 1030"/>
              <a:gd name="T44" fmla="*/ 1474 w 3277"/>
              <a:gd name="T45" fmla="*/ 640 h 1030"/>
              <a:gd name="T46" fmla="*/ 1539 w 3277"/>
              <a:gd name="T47" fmla="*/ 545 h 1030"/>
              <a:gd name="T48" fmla="*/ 1605 w 3277"/>
              <a:gd name="T49" fmla="*/ 886 h 1030"/>
              <a:gd name="T50" fmla="*/ 1671 w 3277"/>
              <a:gd name="T51" fmla="*/ 575 h 1030"/>
              <a:gd name="T52" fmla="*/ 1737 w 3277"/>
              <a:gd name="T53" fmla="*/ 1030 h 1030"/>
              <a:gd name="T54" fmla="*/ 1803 w 3277"/>
              <a:gd name="T55" fmla="*/ 964 h 1030"/>
              <a:gd name="T56" fmla="*/ 1869 w 3277"/>
              <a:gd name="T57" fmla="*/ 724 h 1030"/>
              <a:gd name="T58" fmla="*/ 1935 w 3277"/>
              <a:gd name="T59" fmla="*/ 778 h 1030"/>
              <a:gd name="T60" fmla="*/ 2001 w 3277"/>
              <a:gd name="T61" fmla="*/ 605 h 1030"/>
              <a:gd name="T62" fmla="*/ 2067 w 3277"/>
              <a:gd name="T63" fmla="*/ 563 h 1030"/>
              <a:gd name="T64" fmla="*/ 2133 w 3277"/>
              <a:gd name="T65" fmla="*/ 449 h 1030"/>
              <a:gd name="T66" fmla="*/ 2193 w 3277"/>
              <a:gd name="T67" fmla="*/ 179 h 1030"/>
              <a:gd name="T68" fmla="*/ 2258 w 3277"/>
              <a:gd name="T69" fmla="*/ 119 h 1030"/>
              <a:gd name="T70" fmla="*/ 2324 w 3277"/>
              <a:gd name="T71" fmla="*/ 125 h 1030"/>
              <a:gd name="T72" fmla="*/ 2390 w 3277"/>
              <a:gd name="T73" fmla="*/ 60 h 1030"/>
              <a:gd name="T74" fmla="*/ 2456 w 3277"/>
              <a:gd name="T75" fmla="*/ 119 h 1030"/>
              <a:gd name="T76" fmla="*/ 2522 w 3277"/>
              <a:gd name="T77" fmla="*/ 125 h 1030"/>
              <a:gd name="T78" fmla="*/ 2588 w 3277"/>
              <a:gd name="T79" fmla="*/ 108 h 1030"/>
              <a:gd name="T80" fmla="*/ 2654 w 3277"/>
              <a:gd name="T81" fmla="*/ 137 h 1030"/>
              <a:gd name="T82" fmla="*/ 2720 w 3277"/>
              <a:gd name="T83" fmla="*/ 114 h 1030"/>
              <a:gd name="T84" fmla="*/ 2786 w 3277"/>
              <a:gd name="T85" fmla="*/ 102 h 1030"/>
              <a:gd name="T86" fmla="*/ 2852 w 3277"/>
              <a:gd name="T87" fmla="*/ 54 h 1030"/>
              <a:gd name="T88" fmla="*/ 2918 w 3277"/>
              <a:gd name="T89" fmla="*/ 0 h 1030"/>
              <a:gd name="T90" fmla="*/ 2983 w 3277"/>
              <a:gd name="T91" fmla="*/ 42 h 1030"/>
              <a:gd name="T92" fmla="*/ 3049 w 3277"/>
              <a:gd name="T93" fmla="*/ 6 h 1030"/>
              <a:gd name="T94" fmla="*/ 3115 w 3277"/>
              <a:gd name="T95" fmla="*/ 78 h 1030"/>
              <a:gd name="T96" fmla="*/ 3181 w 3277"/>
              <a:gd name="T97" fmla="*/ 131 h 1030"/>
              <a:gd name="T98" fmla="*/ 3247 w 3277"/>
              <a:gd name="T99" fmla="*/ 102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77" h="1030">
                <a:moveTo>
                  <a:pt x="0" y="90"/>
                </a:moveTo>
                <a:lnTo>
                  <a:pt x="29" y="72"/>
                </a:lnTo>
                <a:lnTo>
                  <a:pt x="65" y="90"/>
                </a:lnTo>
                <a:lnTo>
                  <a:pt x="95" y="90"/>
                </a:lnTo>
                <a:lnTo>
                  <a:pt x="131" y="60"/>
                </a:lnTo>
                <a:lnTo>
                  <a:pt x="161" y="54"/>
                </a:lnTo>
                <a:lnTo>
                  <a:pt x="197" y="96"/>
                </a:lnTo>
                <a:lnTo>
                  <a:pt x="227" y="102"/>
                </a:lnTo>
                <a:lnTo>
                  <a:pt x="263" y="84"/>
                </a:lnTo>
                <a:lnTo>
                  <a:pt x="293" y="66"/>
                </a:lnTo>
                <a:lnTo>
                  <a:pt x="329" y="54"/>
                </a:lnTo>
                <a:lnTo>
                  <a:pt x="359" y="6"/>
                </a:lnTo>
                <a:lnTo>
                  <a:pt x="395" y="54"/>
                </a:lnTo>
                <a:lnTo>
                  <a:pt x="425" y="96"/>
                </a:lnTo>
                <a:lnTo>
                  <a:pt x="461" y="60"/>
                </a:lnTo>
                <a:lnTo>
                  <a:pt x="491" y="155"/>
                </a:lnTo>
                <a:lnTo>
                  <a:pt x="527" y="149"/>
                </a:lnTo>
                <a:lnTo>
                  <a:pt x="557" y="569"/>
                </a:lnTo>
                <a:lnTo>
                  <a:pt x="587" y="233"/>
                </a:lnTo>
                <a:lnTo>
                  <a:pt x="623" y="131"/>
                </a:lnTo>
                <a:lnTo>
                  <a:pt x="653" y="748"/>
                </a:lnTo>
                <a:lnTo>
                  <a:pt x="689" y="473"/>
                </a:lnTo>
                <a:lnTo>
                  <a:pt x="719" y="539"/>
                </a:lnTo>
                <a:lnTo>
                  <a:pt x="754" y="467"/>
                </a:lnTo>
                <a:lnTo>
                  <a:pt x="784" y="874"/>
                </a:lnTo>
                <a:lnTo>
                  <a:pt x="820" y="832"/>
                </a:lnTo>
                <a:lnTo>
                  <a:pt x="850" y="515"/>
                </a:lnTo>
                <a:lnTo>
                  <a:pt x="886" y="545"/>
                </a:lnTo>
                <a:lnTo>
                  <a:pt x="916" y="587"/>
                </a:lnTo>
                <a:lnTo>
                  <a:pt x="952" y="760"/>
                </a:lnTo>
                <a:lnTo>
                  <a:pt x="982" y="527"/>
                </a:lnTo>
                <a:lnTo>
                  <a:pt x="1018" y="581"/>
                </a:lnTo>
                <a:lnTo>
                  <a:pt x="1048" y="652"/>
                </a:lnTo>
                <a:lnTo>
                  <a:pt x="1084" y="515"/>
                </a:lnTo>
                <a:lnTo>
                  <a:pt x="1114" y="652"/>
                </a:lnTo>
                <a:lnTo>
                  <a:pt x="1144" y="634"/>
                </a:lnTo>
                <a:lnTo>
                  <a:pt x="1180" y="545"/>
                </a:lnTo>
                <a:lnTo>
                  <a:pt x="1210" y="617"/>
                </a:lnTo>
                <a:lnTo>
                  <a:pt x="1246" y="664"/>
                </a:lnTo>
                <a:lnTo>
                  <a:pt x="1276" y="676"/>
                </a:lnTo>
                <a:lnTo>
                  <a:pt x="1312" y="742"/>
                </a:lnTo>
                <a:lnTo>
                  <a:pt x="1342" y="778"/>
                </a:lnTo>
                <a:lnTo>
                  <a:pt x="1378" y="814"/>
                </a:lnTo>
                <a:lnTo>
                  <a:pt x="1408" y="539"/>
                </a:lnTo>
                <a:lnTo>
                  <a:pt x="1444" y="557"/>
                </a:lnTo>
                <a:lnTo>
                  <a:pt x="1474" y="640"/>
                </a:lnTo>
                <a:lnTo>
                  <a:pt x="1509" y="581"/>
                </a:lnTo>
                <a:lnTo>
                  <a:pt x="1539" y="545"/>
                </a:lnTo>
                <a:lnTo>
                  <a:pt x="1575" y="994"/>
                </a:lnTo>
                <a:lnTo>
                  <a:pt x="1605" y="886"/>
                </a:lnTo>
                <a:lnTo>
                  <a:pt x="1641" y="485"/>
                </a:lnTo>
                <a:lnTo>
                  <a:pt x="1671" y="575"/>
                </a:lnTo>
                <a:lnTo>
                  <a:pt x="1701" y="563"/>
                </a:lnTo>
                <a:lnTo>
                  <a:pt x="1737" y="1030"/>
                </a:lnTo>
                <a:lnTo>
                  <a:pt x="1767" y="826"/>
                </a:lnTo>
                <a:lnTo>
                  <a:pt x="1803" y="964"/>
                </a:lnTo>
                <a:lnTo>
                  <a:pt x="1833" y="736"/>
                </a:lnTo>
                <a:lnTo>
                  <a:pt x="1869" y="724"/>
                </a:lnTo>
                <a:lnTo>
                  <a:pt x="1899" y="682"/>
                </a:lnTo>
                <a:lnTo>
                  <a:pt x="1935" y="778"/>
                </a:lnTo>
                <a:lnTo>
                  <a:pt x="1965" y="628"/>
                </a:lnTo>
                <a:lnTo>
                  <a:pt x="2001" y="605"/>
                </a:lnTo>
                <a:lnTo>
                  <a:pt x="2031" y="581"/>
                </a:lnTo>
                <a:lnTo>
                  <a:pt x="2067" y="563"/>
                </a:lnTo>
                <a:lnTo>
                  <a:pt x="2097" y="658"/>
                </a:lnTo>
                <a:lnTo>
                  <a:pt x="2133" y="449"/>
                </a:lnTo>
                <a:lnTo>
                  <a:pt x="2163" y="6"/>
                </a:lnTo>
                <a:lnTo>
                  <a:pt x="2193" y="179"/>
                </a:lnTo>
                <a:lnTo>
                  <a:pt x="2229" y="30"/>
                </a:lnTo>
                <a:lnTo>
                  <a:pt x="2258" y="119"/>
                </a:lnTo>
                <a:lnTo>
                  <a:pt x="2294" y="119"/>
                </a:lnTo>
                <a:lnTo>
                  <a:pt x="2324" y="125"/>
                </a:lnTo>
                <a:lnTo>
                  <a:pt x="2360" y="60"/>
                </a:lnTo>
                <a:lnTo>
                  <a:pt x="2390" y="60"/>
                </a:lnTo>
                <a:lnTo>
                  <a:pt x="2426" y="161"/>
                </a:lnTo>
                <a:lnTo>
                  <a:pt x="2456" y="119"/>
                </a:lnTo>
                <a:lnTo>
                  <a:pt x="2492" y="161"/>
                </a:lnTo>
                <a:lnTo>
                  <a:pt x="2522" y="125"/>
                </a:lnTo>
                <a:lnTo>
                  <a:pt x="2558" y="167"/>
                </a:lnTo>
                <a:lnTo>
                  <a:pt x="2588" y="108"/>
                </a:lnTo>
                <a:lnTo>
                  <a:pt x="2624" y="119"/>
                </a:lnTo>
                <a:lnTo>
                  <a:pt x="2654" y="137"/>
                </a:lnTo>
                <a:lnTo>
                  <a:pt x="2690" y="96"/>
                </a:lnTo>
                <a:lnTo>
                  <a:pt x="2720" y="114"/>
                </a:lnTo>
                <a:lnTo>
                  <a:pt x="2750" y="102"/>
                </a:lnTo>
                <a:lnTo>
                  <a:pt x="2786" y="102"/>
                </a:lnTo>
                <a:lnTo>
                  <a:pt x="2816" y="119"/>
                </a:lnTo>
                <a:lnTo>
                  <a:pt x="2852" y="54"/>
                </a:lnTo>
                <a:lnTo>
                  <a:pt x="2882" y="24"/>
                </a:lnTo>
                <a:lnTo>
                  <a:pt x="2918" y="0"/>
                </a:lnTo>
                <a:lnTo>
                  <a:pt x="2948" y="48"/>
                </a:lnTo>
                <a:lnTo>
                  <a:pt x="2983" y="42"/>
                </a:lnTo>
                <a:lnTo>
                  <a:pt x="3013" y="24"/>
                </a:lnTo>
                <a:lnTo>
                  <a:pt x="3049" y="6"/>
                </a:lnTo>
                <a:lnTo>
                  <a:pt x="3079" y="12"/>
                </a:lnTo>
                <a:lnTo>
                  <a:pt x="3115" y="78"/>
                </a:lnTo>
                <a:lnTo>
                  <a:pt x="3145" y="102"/>
                </a:lnTo>
                <a:lnTo>
                  <a:pt x="3181" y="131"/>
                </a:lnTo>
                <a:lnTo>
                  <a:pt x="3211" y="84"/>
                </a:lnTo>
                <a:lnTo>
                  <a:pt x="3247" y="102"/>
                </a:lnTo>
                <a:lnTo>
                  <a:pt x="3277" y="131"/>
                </a:lnTo>
              </a:path>
            </a:pathLst>
          </a:custGeom>
          <a:noFill/>
          <a:ln w="28575">
            <a:solidFill>
              <a:srgbClr val="008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grpSp>
        <p:nvGrpSpPr>
          <p:cNvPr id="1520674" name="Group 34"/>
          <p:cNvGrpSpPr>
            <a:grpSpLocks/>
          </p:cNvGrpSpPr>
          <p:nvPr/>
        </p:nvGrpSpPr>
        <p:grpSpPr bwMode="auto">
          <a:xfrm>
            <a:off x="1858963" y="5727709"/>
            <a:ext cx="5646737" cy="338138"/>
            <a:chOff x="891" y="3733"/>
            <a:chExt cx="3557" cy="213"/>
          </a:xfrm>
        </p:grpSpPr>
        <p:sp>
          <p:nvSpPr>
            <p:cNvPr id="1520675" name="Text Box 35"/>
            <p:cNvSpPr txBox="1">
              <a:spLocks noChangeArrowheads="1"/>
            </p:cNvSpPr>
            <p:nvPr/>
          </p:nvSpPr>
          <p:spPr bwMode="auto">
            <a:xfrm>
              <a:off x="891" y="3733"/>
              <a:ext cx="18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sz="1600" b="1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20676" name="Text Box 36"/>
            <p:cNvSpPr txBox="1">
              <a:spLocks noChangeArrowheads="1"/>
            </p:cNvSpPr>
            <p:nvPr/>
          </p:nvSpPr>
          <p:spPr bwMode="auto">
            <a:xfrm>
              <a:off x="1190" y="3733"/>
              <a:ext cx="2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sz="1600" b="1"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520677" name="Text Box 37"/>
            <p:cNvSpPr txBox="1">
              <a:spLocks noChangeArrowheads="1"/>
            </p:cNvSpPr>
            <p:nvPr/>
          </p:nvSpPr>
          <p:spPr bwMode="auto">
            <a:xfrm>
              <a:off x="1518" y="3733"/>
              <a:ext cx="2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sz="1600" b="1"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520678" name="Text Box 38"/>
            <p:cNvSpPr txBox="1">
              <a:spLocks noChangeArrowheads="1"/>
            </p:cNvSpPr>
            <p:nvPr/>
          </p:nvSpPr>
          <p:spPr bwMode="auto">
            <a:xfrm>
              <a:off x="1846" y="3733"/>
              <a:ext cx="2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sz="1600" b="1"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520679" name="Text Box 39"/>
            <p:cNvSpPr txBox="1">
              <a:spLocks noChangeArrowheads="1"/>
            </p:cNvSpPr>
            <p:nvPr/>
          </p:nvSpPr>
          <p:spPr bwMode="auto">
            <a:xfrm>
              <a:off x="2174" y="3733"/>
              <a:ext cx="2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sz="1600" b="1"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520680" name="Text Box 40"/>
            <p:cNvSpPr txBox="1">
              <a:spLocks noChangeArrowheads="1"/>
            </p:cNvSpPr>
            <p:nvPr/>
          </p:nvSpPr>
          <p:spPr bwMode="auto">
            <a:xfrm>
              <a:off x="2502" y="3733"/>
              <a:ext cx="2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sz="1600" b="1"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520681" name="Text Box 41"/>
            <p:cNvSpPr txBox="1">
              <a:spLocks noChangeArrowheads="1"/>
            </p:cNvSpPr>
            <p:nvPr/>
          </p:nvSpPr>
          <p:spPr bwMode="auto">
            <a:xfrm>
              <a:off x="2830" y="3733"/>
              <a:ext cx="2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sz="1600" b="1"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520682" name="Text Box 42"/>
            <p:cNvSpPr txBox="1">
              <a:spLocks noChangeArrowheads="1"/>
            </p:cNvSpPr>
            <p:nvPr/>
          </p:nvSpPr>
          <p:spPr bwMode="auto">
            <a:xfrm>
              <a:off x="3158" y="3733"/>
              <a:ext cx="2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sz="1600" b="1"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1520683" name="Text Box 43"/>
            <p:cNvSpPr txBox="1">
              <a:spLocks noChangeArrowheads="1"/>
            </p:cNvSpPr>
            <p:nvPr/>
          </p:nvSpPr>
          <p:spPr bwMode="auto">
            <a:xfrm>
              <a:off x="3486" y="3733"/>
              <a:ext cx="2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sz="1600" b="1"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520684" name="Text Box 44"/>
            <p:cNvSpPr txBox="1">
              <a:spLocks noChangeArrowheads="1"/>
            </p:cNvSpPr>
            <p:nvPr/>
          </p:nvSpPr>
          <p:spPr bwMode="auto">
            <a:xfrm>
              <a:off x="3815" y="3733"/>
              <a:ext cx="2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sz="1600" b="1"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520685" name="Text Box 45"/>
            <p:cNvSpPr txBox="1">
              <a:spLocks noChangeArrowheads="1"/>
            </p:cNvSpPr>
            <p:nvPr/>
          </p:nvSpPr>
          <p:spPr bwMode="auto">
            <a:xfrm>
              <a:off x="4116" y="3733"/>
              <a:ext cx="33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sz="1600" b="1">
                  <a:latin typeface="Arial"/>
                  <a:cs typeface="Arial"/>
                </a:rPr>
                <a:t>100</a:t>
              </a:r>
            </a:p>
          </p:txBody>
        </p:sp>
      </p:grpSp>
      <p:grpSp>
        <p:nvGrpSpPr>
          <p:cNvPr id="1520686" name="Group 46"/>
          <p:cNvGrpSpPr>
            <a:grpSpLocks/>
          </p:cNvGrpSpPr>
          <p:nvPr/>
        </p:nvGrpSpPr>
        <p:grpSpPr bwMode="auto">
          <a:xfrm>
            <a:off x="1350963" y="1382713"/>
            <a:ext cx="698500" cy="4440238"/>
            <a:chOff x="487" y="919"/>
            <a:chExt cx="440" cy="2797"/>
          </a:xfrm>
        </p:grpSpPr>
        <p:sp>
          <p:nvSpPr>
            <p:cNvPr id="1520687" name="Text Box 47"/>
            <p:cNvSpPr txBox="1">
              <a:spLocks noChangeArrowheads="1"/>
            </p:cNvSpPr>
            <p:nvPr/>
          </p:nvSpPr>
          <p:spPr bwMode="auto">
            <a:xfrm>
              <a:off x="711" y="3503"/>
              <a:ext cx="18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sz="1600" b="1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20688" name="Text Box 48"/>
            <p:cNvSpPr txBox="1">
              <a:spLocks noChangeArrowheads="1"/>
            </p:cNvSpPr>
            <p:nvPr/>
          </p:nvSpPr>
          <p:spPr bwMode="auto">
            <a:xfrm>
              <a:off x="583" y="3133"/>
              <a:ext cx="33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sz="1600" b="1"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20689" name="Text Box 49"/>
            <p:cNvSpPr txBox="1">
              <a:spLocks noChangeArrowheads="1"/>
            </p:cNvSpPr>
            <p:nvPr/>
          </p:nvSpPr>
          <p:spPr bwMode="auto">
            <a:xfrm>
              <a:off x="583" y="2764"/>
              <a:ext cx="33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sz="1600" b="1"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520690" name="Text Box 50"/>
            <p:cNvSpPr txBox="1">
              <a:spLocks noChangeArrowheads="1"/>
            </p:cNvSpPr>
            <p:nvPr/>
          </p:nvSpPr>
          <p:spPr bwMode="auto">
            <a:xfrm>
              <a:off x="583" y="2395"/>
              <a:ext cx="33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sz="1600" b="1"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520691" name="Text Box 51"/>
            <p:cNvSpPr txBox="1">
              <a:spLocks noChangeArrowheads="1"/>
            </p:cNvSpPr>
            <p:nvPr/>
          </p:nvSpPr>
          <p:spPr bwMode="auto">
            <a:xfrm>
              <a:off x="583" y="2026"/>
              <a:ext cx="33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sz="1600" b="1"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1520692" name="Text Box 52"/>
            <p:cNvSpPr txBox="1">
              <a:spLocks noChangeArrowheads="1"/>
            </p:cNvSpPr>
            <p:nvPr/>
          </p:nvSpPr>
          <p:spPr bwMode="auto">
            <a:xfrm>
              <a:off x="487" y="1657"/>
              <a:ext cx="4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sz="1600" b="1">
                  <a:latin typeface="Arial"/>
                  <a:cs typeface="Arial"/>
                </a:rPr>
                <a:t>1,000</a:t>
              </a:r>
            </a:p>
          </p:txBody>
        </p:sp>
        <p:sp>
          <p:nvSpPr>
            <p:cNvPr id="1520693" name="Text Box 53"/>
            <p:cNvSpPr txBox="1">
              <a:spLocks noChangeArrowheads="1"/>
            </p:cNvSpPr>
            <p:nvPr/>
          </p:nvSpPr>
          <p:spPr bwMode="auto">
            <a:xfrm>
              <a:off x="487" y="1288"/>
              <a:ext cx="4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sz="1600" b="1">
                  <a:latin typeface="Arial"/>
                  <a:cs typeface="Arial"/>
                </a:rPr>
                <a:t>1,200</a:t>
              </a:r>
            </a:p>
          </p:txBody>
        </p:sp>
        <p:sp>
          <p:nvSpPr>
            <p:cNvPr id="1520694" name="Text Box 54"/>
            <p:cNvSpPr txBox="1">
              <a:spLocks noChangeArrowheads="1"/>
            </p:cNvSpPr>
            <p:nvPr/>
          </p:nvSpPr>
          <p:spPr bwMode="auto">
            <a:xfrm>
              <a:off x="487" y="919"/>
              <a:ext cx="4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sz="1600" b="1">
                  <a:latin typeface="Arial"/>
                  <a:cs typeface="Arial"/>
                </a:rPr>
                <a:t>1,400</a:t>
              </a:r>
            </a:p>
          </p:txBody>
        </p:sp>
      </p:grpSp>
      <p:sp>
        <p:nvSpPr>
          <p:cNvPr id="1520695" name="Line 55"/>
          <p:cNvSpPr>
            <a:spLocks noChangeShapeType="1"/>
          </p:cNvSpPr>
          <p:nvPr/>
        </p:nvSpPr>
        <p:spPr bwMode="auto">
          <a:xfrm>
            <a:off x="7673975" y="3144838"/>
            <a:ext cx="228600" cy="158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696" name="Line 56"/>
          <p:cNvSpPr>
            <a:spLocks noChangeShapeType="1"/>
          </p:cNvSpPr>
          <p:nvPr/>
        </p:nvSpPr>
        <p:spPr bwMode="auto">
          <a:xfrm flipV="1">
            <a:off x="7681913" y="3402013"/>
            <a:ext cx="220662" cy="6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697" name="Line 57"/>
          <p:cNvSpPr>
            <a:spLocks noChangeShapeType="1"/>
          </p:cNvSpPr>
          <p:nvPr/>
        </p:nvSpPr>
        <p:spPr bwMode="auto">
          <a:xfrm>
            <a:off x="7673975" y="3663950"/>
            <a:ext cx="228600" cy="1588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698" name="Text Box 58"/>
          <p:cNvSpPr txBox="1">
            <a:spLocks noChangeArrowheads="1"/>
          </p:cNvSpPr>
          <p:nvPr/>
        </p:nvSpPr>
        <p:spPr bwMode="auto">
          <a:xfrm>
            <a:off x="7912100" y="2944813"/>
            <a:ext cx="8130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sz="1800">
                <a:latin typeface="Arial"/>
                <a:cs typeface="Arial"/>
              </a:rPr>
              <a:t>FIFO</a:t>
            </a:r>
          </a:p>
          <a:p>
            <a:r>
              <a:rPr kumimoji="0" lang="en-US" sz="1800">
                <a:latin typeface="Arial"/>
                <a:cs typeface="Arial"/>
              </a:rPr>
              <a:t>RED</a:t>
            </a:r>
          </a:p>
          <a:p>
            <a:r>
              <a:rPr kumimoji="0" lang="en-US" sz="1800">
                <a:latin typeface="Arial"/>
                <a:cs typeface="Arial"/>
              </a:rPr>
              <a:t>FRED</a:t>
            </a:r>
            <a:endParaRPr kumimoji="0" lang="en-US" sz="1400">
              <a:latin typeface="Arial"/>
              <a:cs typeface="Arial"/>
            </a:endParaRPr>
          </a:p>
        </p:txBody>
      </p:sp>
      <p:sp>
        <p:nvSpPr>
          <p:cNvPr id="1520699" name="Line 59"/>
          <p:cNvSpPr>
            <a:spLocks noChangeShapeType="1"/>
          </p:cNvSpPr>
          <p:nvPr/>
        </p:nvSpPr>
        <p:spPr bwMode="auto">
          <a:xfrm>
            <a:off x="3024188" y="1941513"/>
            <a:ext cx="25098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0700" name="Text Box 60"/>
          <p:cNvSpPr txBox="1">
            <a:spLocks noChangeArrowheads="1"/>
          </p:cNvSpPr>
          <p:nvPr/>
        </p:nvSpPr>
        <p:spPr bwMode="auto">
          <a:xfrm>
            <a:off x="3786188" y="1622425"/>
            <a:ext cx="984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sz="1400">
                <a:solidFill>
                  <a:schemeClr val="tx2"/>
                </a:solidFill>
                <a:latin typeface="Arial"/>
                <a:cs typeface="Arial"/>
              </a:rPr>
              <a:t>UDP blast</a:t>
            </a:r>
          </a:p>
        </p:txBody>
      </p:sp>
      <p:sp>
        <p:nvSpPr>
          <p:cNvPr id="1520702" name="Text Box 62"/>
          <p:cNvSpPr txBox="1">
            <a:spLocks noChangeArrowheads="1"/>
          </p:cNvSpPr>
          <p:nvPr/>
        </p:nvSpPr>
        <p:spPr bwMode="auto">
          <a:xfrm rot="16200000">
            <a:off x="65550" y="3240773"/>
            <a:ext cx="20056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ko-KR" sz="1800" b="1">
                <a:latin typeface="Arial"/>
                <a:cs typeface="Arial"/>
              </a:rPr>
              <a:t>TCP Throughput</a:t>
            </a:r>
          </a:p>
          <a:p>
            <a:pPr algn="ctr"/>
            <a:r>
              <a:rPr kumimoji="0" lang="en-US" altLang="ko-KR" sz="1800" b="1">
                <a:latin typeface="Arial"/>
                <a:cs typeface="Arial"/>
              </a:rPr>
              <a:t>(Kbytes/Sec)</a:t>
            </a:r>
          </a:p>
        </p:txBody>
      </p:sp>
      <p:sp>
        <p:nvSpPr>
          <p:cNvPr id="1520703" name="Text Box 63"/>
          <p:cNvSpPr txBox="1">
            <a:spLocks noChangeArrowheads="1"/>
          </p:cNvSpPr>
          <p:nvPr/>
        </p:nvSpPr>
        <p:spPr bwMode="auto">
          <a:xfrm>
            <a:off x="3525838" y="6111875"/>
            <a:ext cx="18736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1800" b="1">
                <a:latin typeface="Arial"/>
                <a:cs typeface="Arial"/>
              </a:rPr>
              <a:t>Time (seconds)</a:t>
            </a:r>
          </a:p>
        </p:txBody>
      </p:sp>
    </p:spTree>
    <p:extLst>
      <p:ext uri="{BB962C8B-B14F-4D97-AF65-F5344CB8AC3E}">
        <p14:creationId xmlns:p14="http://schemas.microsoft.com/office/powerpoint/2010/main" val="870525809"/>
      </p:ext>
    </p:extLst>
  </p:cSld>
  <p:clrMapOvr>
    <a:masterClrMapping/>
  </p:clrMapOvr>
  <p:transition spd="med" advTm="16784">
    <p:pull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00875" y="624046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fld id="{CB82EB17-A493-4172-BAEC-358922DB6ECA}" type="slidenum">
              <a:rPr lang="en-US" altLang="ko-KR" sz="1200">
                <a:solidFill>
                  <a:srgbClr val="898989"/>
                </a:solidFill>
              </a:rPr>
              <a:pPr/>
              <a:t>25</a:t>
            </a:fld>
            <a:endParaRPr lang="en-US" altLang="ko-KR" sz="1000" dirty="0">
              <a:solidFill>
                <a:srgbClr val="898989"/>
              </a:solidFill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08" y="1269131"/>
            <a:ext cx="8964488" cy="4824165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ko-KR" sz="2000" dirty="0"/>
              <a:t>According to </a:t>
            </a:r>
            <a:r>
              <a:rPr lang="en-US" altLang="ko-KR" sz="2000" dirty="0" smtClean="0"/>
              <a:t>observations </a:t>
            </a:r>
            <a:r>
              <a:rPr lang="en-US" altLang="ko-KR" sz="2000" dirty="0"/>
              <a:t>of proposed mechanism in this paper; how we can </a:t>
            </a:r>
            <a:r>
              <a:rPr lang="en-US" altLang="ko-KR" sz="2000" dirty="0" smtClean="0"/>
              <a:t>determine the </a:t>
            </a:r>
            <a:r>
              <a:rPr lang="en-US" altLang="ko-KR" sz="2000" dirty="0"/>
              <a:t>optimum average queue size using RED gateway? It is very difficult to determine </a:t>
            </a:r>
            <a:r>
              <a:rPr lang="en-US" altLang="ko-KR" sz="2000" dirty="0" smtClean="0"/>
              <a:t>the optimum </a:t>
            </a:r>
            <a:r>
              <a:rPr lang="en-US" altLang="ko-KR" sz="2000" dirty="0"/>
              <a:t>average queue size for maximizing throughput and </a:t>
            </a:r>
            <a:r>
              <a:rPr lang="en-US" altLang="ko-KR" sz="2000" dirty="0" smtClean="0"/>
              <a:t>minimizing </a:t>
            </a:r>
            <a:r>
              <a:rPr lang="en-US" altLang="ko-KR" sz="2000" dirty="0"/>
              <a:t>delay. If the source </a:t>
            </a:r>
            <a:r>
              <a:rPr lang="en-US" altLang="ko-KR" sz="2000" dirty="0" smtClean="0"/>
              <a:t>rate increased </a:t>
            </a:r>
            <a:r>
              <a:rPr lang="en-US" altLang="ko-KR" sz="2000" dirty="0"/>
              <a:t>then, how we can control the length of growing queue? And how we can control </a:t>
            </a:r>
            <a:r>
              <a:rPr lang="en-US" altLang="ko-KR" sz="2000" dirty="0" smtClean="0"/>
              <a:t>the rate </a:t>
            </a:r>
            <a:r>
              <a:rPr lang="en-US" altLang="ko-KR" sz="2000" dirty="0"/>
              <a:t>of marked packets in network? If the number of users increases then, how we can control </a:t>
            </a:r>
            <a:r>
              <a:rPr lang="en-US" altLang="ko-KR" sz="2000" dirty="0" smtClean="0"/>
              <a:t>the queues </a:t>
            </a:r>
            <a:r>
              <a:rPr lang="en-US" altLang="ko-KR" sz="2000" dirty="0"/>
              <a:t>length?</a:t>
            </a:r>
            <a:endParaRPr lang="en-US" altLang="ko-KR" sz="2000" dirty="0">
              <a:latin typeface="Arial" pitchFamily="34" charset="0"/>
              <a:cs typeface="Arial" panose="020B0604020202020204" pitchFamily="34" charset="0"/>
            </a:endParaRPr>
          </a:p>
          <a:p>
            <a:r>
              <a:rPr lang="en-US" altLang="ko-KR" sz="2000" dirty="0"/>
              <a:t>It </a:t>
            </a:r>
            <a:r>
              <a:rPr lang="en-US" altLang="ko-KR" sz="2000" dirty="0" smtClean="0"/>
              <a:t>is observed </a:t>
            </a:r>
            <a:r>
              <a:rPr lang="en-US" altLang="ko-KR" sz="2000" dirty="0"/>
              <a:t>that REM has similar properties as PI controller has; it is well known that PI </a:t>
            </a:r>
            <a:r>
              <a:rPr lang="en-US" altLang="ko-KR" sz="2000" dirty="0" smtClean="0"/>
              <a:t>cannot efficiently </a:t>
            </a:r>
            <a:r>
              <a:rPr lang="en-US" altLang="ko-KR" sz="2000" dirty="0"/>
              <a:t>detect the congestion. So, it is not clearly elaborated that how REM can target </a:t>
            </a:r>
            <a:r>
              <a:rPr lang="en-US" altLang="ko-KR" sz="2000" dirty="0" smtClean="0"/>
              <a:t>this issue </a:t>
            </a:r>
            <a:r>
              <a:rPr lang="en-US" altLang="ko-KR" sz="2000" dirty="0"/>
              <a:t>in paper. The other few questions still need to be address: how REM can achieve </a:t>
            </a:r>
            <a:r>
              <a:rPr lang="en-US" altLang="ko-KR" sz="2000" dirty="0" smtClean="0"/>
              <a:t>fast convergence </a:t>
            </a:r>
            <a:r>
              <a:rPr lang="en-US" altLang="ko-KR" sz="2000" dirty="0"/>
              <a:t>speed when providing large information? What about REM responses </a:t>
            </a:r>
            <a:r>
              <a:rPr lang="en-US" altLang="ko-KR" sz="2000" dirty="0" smtClean="0"/>
              <a:t>when dynamic </a:t>
            </a:r>
            <a:r>
              <a:rPr lang="en-US" altLang="ko-KR" sz="2000" dirty="0"/>
              <a:t>traffic within networks? Finally, we need to address these shortcomings of </a:t>
            </a:r>
            <a:r>
              <a:rPr lang="en-US" altLang="ko-KR" sz="2000" dirty="0" smtClean="0"/>
              <a:t>REM algorithm</a:t>
            </a:r>
            <a:r>
              <a:rPr lang="en-US" altLang="ko-KR" sz="2000" dirty="0"/>
              <a:t>.</a:t>
            </a:r>
            <a:endParaRPr lang="en-US" altLang="ko-KR" sz="2000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451725" cy="647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fr-FR" altLang="ko-KR" sz="3200" dirty="0" smtClean="0">
                <a:latin typeface="Arial" charset="0"/>
              </a:rPr>
              <a:t>Discussion: </a:t>
            </a:r>
            <a:r>
              <a:rPr lang="fr-FR" altLang="ko-KR" sz="2800" i="1" dirty="0" smtClean="0">
                <a:solidFill>
                  <a:srgbClr val="FF0000"/>
                </a:solidFill>
                <a:latin typeface="Arial" charset="0"/>
              </a:rPr>
              <a:t>picked up randomly</a:t>
            </a:r>
            <a:r>
              <a:rPr lang="ko-KR" altLang="en-US" sz="2800" i="1" dirty="0" smtClean="0">
                <a:solidFill>
                  <a:srgbClr val="FF0000"/>
                </a:solidFill>
                <a:latin typeface="Arial" charset="0"/>
              </a:rPr>
              <a:t> </a:t>
            </a:r>
            <a:endParaRPr lang="en-US" altLang="ko-KR" sz="3200" i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9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00875" y="624046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fld id="{CB82EB17-A493-4172-BAEC-358922DB6ECA}" type="slidenum">
              <a:rPr lang="en-US" altLang="ko-KR" sz="1200">
                <a:solidFill>
                  <a:srgbClr val="898989"/>
                </a:solidFill>
              </a:rPr>
              <a:pPr/>
              <a:t>26</a:t>
            </a:fld>
            <a:endParaRPr lang="en-US" altLang="ko-KR" sz="1000" dirty="0">
              <a:solidFill>
                <a:srgbClr val="898989"/>
              </a:solidFill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08" y="1269131"/>
            <a:ext cx="8964488" cy="4824165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ko-KR" sz="2000" dirty="0" smtClean="0"/>
              <a:t>In </a:t>
            </a:r>
            <a:r>
              <a:rPr lang="en-US" altLang="ko-KR" sz="2000" dirty="0"/>
              <a:t>the paper, Fig 2 shows that conventional REM is no better than Drop tail, it seems that it conflicts with the two previous papers. What factors caused these results?</a:t>
            </a:r>
          </a:p>
          <a:p>
            <a:r>
              <a:rPr lang="en-US" altLang="ko-KR" sz="2000" dirty="0" smtClean="0"/>
              <a:t>As </a:t>
            </a:r>
            <a:r>
              <a:rPr lang="en-US" altLang="ko-KR" sz="2000" dirty="0"/>
              <a:t>authors wrote, this approach has a problem with its application in ECN-capability. Is this active queue management approach scalable in practice? If then, how much proportion does it takes currently</a:t>
            </a:r>
            <a:r>
              <a:rPr lang="en-US" altLang="ko-KR" sz="2000" dirty="0" smtClean="0"/>
              <a:t>?</a:t>
            </a:r>
          </a:p>
          <a:p>
            <a:r>
              <a:rPr lang="en-US" altLang="ko-KR" sz="2000" dirty="0"/>
              <a:t>While we could detect congestion with RED gateways, can we detect which </a:t>
            </a:r>
            <a:r>
              <a:rPr lang="en-US" altLang="ko-KR" sz="2000" dirty="0" smtClean="0"/>
              <a:t>connection(s</a:t>
            </a:r>
            <a:r>
              <a:rPr lang="en-US" altLang="ko-KR" sz="2000" dirty="0"/>
              <a:t>) creates congestion. As a result, we could find out a way to reduce traffic </a:t>
            </a:r>
            <a:r>
              <a:rPr lang="en-US" altLang="ko-KR" sz="2000" dirty="0" smtClean="0"/>
              <a:t>come from </a:t>
            </a:r>
            <a:r>
              <a:rPr lang="en-US" altLang="ko-KR" sz="2000" dirty="0"/>
              <a:t>this connection and give bandwidth to others?</a:t>
            </a:r>
          </a:p>
          <a:p>
            <a:r>
              <a:rPr lang="en-US" altLang="ko-KR" sz="2000" dirty="0"/>
              <a:t>When RED gateways detect congestion, they will either drop packets or mark </a:t>
            </a:r>
            <a:r>
              <a:rPr lang="en-US" altLang="ko-KR" sz="2000" dirty="0" smtClean="0"/>
              <a:t>congestion bit </a:t>
            </a:r>
            <a:r>
              <a:rPr lang="en-US" altLang="ko-KR" sz="2000" dirty="0"/>
              <a:t>in packets’ headers. While dropping packets could help to control average queue size, is there any case that dropping packets is a bad thing to do and mark </a:t>
            </a:r>
            <a:r>
              <a:rPr lang="en-US" altLang="ko-KR" sz="2000" dirty="0" smtClean="0"/>
              <a:t>congestion bit </a:t>
            </a:r>
            <a:r>
              <a:rPr lang="en-US" altLang="ko-KR" sz="2000" dirty="0"/>
              <a:t>is a better way to use?</a:t>
            </a:r>
            <a:endParaRPr lang="en-US" altLang="ko-KR" sz="2000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451725" cy="647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fr-FR" altLang="ko-KR" sz="3200" dirty="0">
                <a:latin typeface="Arial" charset="0"/>
              </a:rPr>
              <a:t>D</a:t>
            </a:r>
            <a:r>
              <a:rPr lang="fr-FR" altLang="ko-KR" sz="3200" dirty="0" smtClean="0">
                <a:latin typeface="Arial" charset="0"/>
              </a:rPr>
              <a:t>iscussion</a:t>
            </a:r>
            <a:r>
              <a:rPr lang="ko-KR" altLang="en-US" sz="3200" dirty="0" smtClean="0">
                <a:latin typeface="Arial" charset="0"/>
              </a:rPr>
              <a:t> </a:t>
            </a:r>
            <a:endParaRPr lang="en-US" altLang="ko-KR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20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00875" y="624046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fld id="{CB82EB17-A493-4172-BAEC-358922DB6ECA}" type="slidenum">
              <a:rPr lang="en-US" altLang="ko-KR" sz="1200">
                <a:solidFill>
                  <a:srgbClr val="898989"/>
                </a:solidFill>
              </a:rPr>
              <a:pPr/>
              <a:t>27</a:t>
            </a:fld>
            <a:endParaRPr lang="en-US" altLang="ko-KR" sz="1000" dirty="0">
              <a:solidFill>
                <a:srgbClr val="898989"/>
              </a:solidFill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96752"/>
            <a:ext cx="8964488" cy="4824165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ko-KR" sz="1800" dirty="0"/>
              <a:t>This is enhanced by the third paper’s presented technology, FRED - that takes into account </a:t>
            </a:r>
            <a:r>
              <a:rPr lang="en-US" altLang="ko-KR" sz="1800" dirty="0" smtClean="0"/>
              <a:t>the bandwidth </a:t>
            </a:r>
            <a:r>
              <a:rPr lang="en-US" altLang="ko-KR" sz="1800" dirty="0"/>
              <a:t>taken by each flow to balance both between sender nodes and by bandwidth occupied.</a:t>
            </a:r>
          </a:p>
          <a:p>
            <a:r>
              <a:rPr lang="en-US" altLang="ko-KR" sz="1800" dirty="0"/>
              <a:t>One advantage that the paper presents is that FRED is “more effective at isolating </a:t>
            </a:r>
            <a:r>
              <a:rPr lang="en-US" altLang="ko-KR" sz="1800" dirty="0" smtClean="0"/>
              <a:t>ill-behaved flows</a:t>
            </a:r>
            <a:r>
              <a:rPr lang="en-US" altLang="ko-KR" sz="1800" dirty="0"/>
              <a:t>”. This could also be valid for voluntarily ill-behaved flows: for example, if an infected </a:t>
            </a:r>
            <a:r>
              <a:rPr lang="en-US" altLang="ko-KR" sz="1800" dirty="0" smtClean="0"/>
              <a:t>device (such </a:t>
            </a:r>
            <a:r>
              <a:rPr lang="en-US" altLang="ko-KR" sz="1800" dirty="0"/>
              <a:t>as an </a:t>
            </a:r>
            <a:r>
              <a:rPr lang="en-US" altLang="ko-KR" sz="1800" dirty="0" err="1"/>
              <a:t>IoT</a:t>
            </a:r>
            <a:r>
              <a:rPr lang="en-US" altLang="ko-KR" sz="1800" dirty="0"/>
              <a:t> device) tries a TCP SYN flood, it will try to use as much bandwidth as </a:t>
            </a:r>
            <a:r>
              <a:rPr lang="en-US" altLang="ko-KR" sz="1800" dirty="0" smtClean="0"/>
              <a:t>possible. The </a:t>
            </a:r>
            <a:r>
              <a:rPr lang="en-US" altLang="ko-KR" sz="1800" dirty="0"/>
              <a:t>usage of FRED in ISP or enterprise routers will limit the unwanted traffic. 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r>
              <a:rPr lang="en-US" altLang="ko-KR" sz="1800" dirty="0" smtClean="0"/>
              <a:t>REM: This </a:t>
            </a:r>
            <a:r>
              <a:rPr lang="en-US" altLang="ko-KR" sz="1800" dirty="0"/>
              <a:t>process, however, can only be useful if end nodes behave correctly. We could imagine, </a:t>
            </a:r>
            <a:r>
              <a:rPr lang="en-US" altLang="ko-KR" sz="1800" dirty="0" smtClean="0"/>
              <a:t>for example</a:t>
            </a:r>
            <a:r>
              <a:rPr lang="en-US" altLang="ko-KR" sz="1800" dirty="0"/>
              <a:t>, TCP implementations that would refuse to go back to Slow Start if they suspect that </a:t>
            </a:r>
            <a:r>
              <a:rPr lang="en-US" altLang="ko-KR" sz="1800" dirty="0" smtClean="0"/>
              <a:t>the packet </a:t>
            </a:r>
            <a:r>
              <a:rPr lang="en-US" altLang="ko-KR" sz="1800" dirty="0"/>
              <a:t>loss was to force a Slow Start. The paper suggests to count every marker sent to </a:t>
            </a:r>
            <a:r>
              <a:rPr lang="en-US" altLang="ko-KR" sz="1800" dirty="0" smtClean="0"/>
              <a:t>every node</a:t>
            </a:r>
            <a:r>
              <a:rPr lang="en-US" altLang="ko-KR" sz="1800" dirty="0"/>
              <a:t>, to detect incorrect </a:t>
            </a:r>
            <a:r>
              <a:rPr lang="en-US" altLang="ko-KR" sz="1800" dirty="0" err="1"/>
              <a:t>behaviour</a:t>
            </a:r>
            <a:r>
              <a:rPr lang="en-US" altLang="ko-KR" sz="1800" dirty="0"/>
              <a:t>. In the case of disobedience, the router could limit or </a:t>
            </a:r>
            <a:r>
              <a:rPr lang="en-US" altLang="ko-KR" sz="1800" dirty="0" smtClean="0"/>
              <a:t>block input </a:t>
            </a:r>
            <a:r>
              <a:rPr lang="en-US" altLang="ko-KR" sz="1800" dirty="0"/>
              <a:t>from this node.</a:t>
            </a:r>
          </a:p>
          <a:p>
            <a:r>
              <a:rPr lang="en-US" altLang="ko-KR" sz="1800" dirty="0"/>
              <a:t>Studying these processes might lead us to think that these processes do not distinguish users (</a:t>
            </a:r>
            <a:r>
              <a:rPr lang="en-US" altLang="ko-KR" sz="1800" dirty="0" smtClean="0"/>
              <a:t>or flows</a:t>
            </a:r>
            <a:r>
              <a:rPr lang="en-US" altLang="ko-KR" sz="1800" dirty="0"/>
              <a:t>, in the case of FRED) from each other. We might for example, as administrators, want </a:t>
            </a:r>
            <a:r>
              <a:rPr lang="en-US" altLang="ko-KR" sz="1800" dirty="0" smtClean="0"/>
              <a:t>to favor </a:t>
            </a:r>
            <a:r>
              <a:rPr lang="en-US" altLang="ko-KR" sz="1800" dirty="0"/>
              <a:t>bandwidth for a particular user. In that case, we could add a system of coefficients </a:t>
            </a:r>
            <a:r>
              <a:rPr lang="en-US" altLang="ko-KR" sz="1800" dirty="0" smtClean="0"/>
              <a:t>depending on </a:t>
            </a:r>
            <a:r>
              <a:rPr lang="en-US" altLang="ko-KR" sz="1800" dirty="0"/>
              <a:t>the user in the probability/price equation.</a:t>
            </a:r>
          </a:p>
          <a:p>
            <a:r>
              <a:rPr lang="en-US" altLang="ko-KR" sz="1800" dirty="0" smtClean="0"/>
              <a:t> </a:t>
            </a:r>
            <a:endParaRPr lang="en-US" altLang="ko-KR" sz="1800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451725" cy="647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fr-FR" altLang="ko-KR" sz="3200" dirty="0">
                <a:latin typeface="Arial" charset="0"/>
              </a:rPr>
              <a:t>D</a:t>
            </a:r>
            <a:r>
              <a:rPr lang="fr-FR" altLang="ko-KR" sz="3200" dirty="0" smtClean="0">
                <a:latin typeface="Arial" charset="0"/>
              </a:rPr>
              <a:t>iscussion</a:t>
            </a:r>
            <a:r>
              <a:rPr lang="ko-KR" altLang="en-US" sz="3200" dirty="0" smtClean="0">
                <a:latin typeface="Arial" charset="0"/>
              </a:rPr>
              <a:t> </a:t>
            </a:r>
            <a:endParaRPr lang="en-US" altLang="ko-KR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67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00875" y="624046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fld id="{CB82EB17-A493-4172-BAEC-358922DB6ECA}" type="slidenum">
              <a:rPr lang="en-US" altLang="ko-KR" sz="1200">
                <a:solidFill>
                  <a:srgbClr val="898989"/>
                </a:solidFill>
              </a:rPr>
              <a:pPr/>
              <a:t>28</a:t>
            </a:fld>
            <a:endParaRPr lang="en-US" altLang="ko-KR" sz="1000">
              <a:solidFill>
                <a:srgbClr val="898989"/>
              </a:solidFill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08" y="1269131"/>
            <a:ext cx="8964488" cy="3528021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US" altLang="ko-KR" sz="2400" dirty="0">
              <a:latin typeface="Arial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Jon C.R. Bennett, “WF2Q : Worst-case Fair Weighted Fair Queueing”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000" dirty="0">
                <a:latin typeface="Arial" pitchFamily="34" charset="0"/>
                <a:cs typeface="Arial" panose="020B0604020202020204" pitchFamily="34" charset="0"/>
              </a:rPr>
              <a:t>Ion </a:t>
            </a:r>
            <a:r>
              <a:rPr lang="en-US" altLang="ko-KR" sz="2000" dirty="0" err="1">
                <a:latin typeface="Arial" pitchFamily="34" charset="0"/>
                <a:cs typeface="Arial" panose="020B0604020202020204" pitchFamily="34" charset="0"/>
              </a:rPr>
              <a:t>Stoica</a:t>
            </a:r>
            <a:r>
              <a:rPr lang="en-US" altLang="ko-KR" sz="2000" dirty="0">
                <a:latin typeface="Arial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latin typeface="Arial" pitchFamily="34" charset="0"/>
                <a:cs typeface="Arial" panose="020B0604020202020204" pitchFamily="34" charset="0"/>
              </a:rPr>
              <a:t>et al., </a:t>
            </a:r>
            <a:r>
              <a:rPr lang="en-US" altLang="ko-KR" sz="2000" dirty="0">
                <a:latin typeface="Arial" pitchFamily="34" charset="0"/>
                <a:cs typeface="Arial" panose="020B0604020202020204" pitchFamily="34" charset="0"/>
              </a:rPr>
              <a:t>“Core-St at </a:t>
            </a:r>
            <a:r>
              <a:rPr lang="en-US" altLang="ko-KR" sz="2000" dirty="0" err="1">
                <a:latin typeface="Arial" pitchFamily="34" charset="0"/>
                <a:cs typeface="Arial" panose="020B0604020202020204" pitchFamily="34" charset="0"/>
              </a:rPr>
              <a:t>eless</a:t>
            </a:r>
            <a:r>
              <a:rPr lang="en-US" altLang="ko-KR" sz="2000" dirty="0">
                <a:latin typeface="Arial" pitchFamily="34" charset="0"/>
                <a:cs typeface="Arial" panose="020B0604020202020204" pitchFamily="34" charset="0"/>
              </a:rPr>
              <a:t> Fair Queueing: Achieving Approximately </a:t>
            </a:r>
            <a:r>
              <a:rPr lang="en-US" altLang="ko-KR" sz="2000" dirty="0" smtClean="0">
                <a:latin typeface="Arial" pitchFamily="34" charset="0"/>
                <a:cs typeface="Arial" panose="020B0604020202020204" pitchFamily="34" charset="0"/>
              </a:rPr>
              <a:t>Fair Bandwidth </a:t>
            </a:r>
            <a:r>
              <a:rPr lang="en-US" altLang="ko-KR" sz="2000" dirty="0">
                <a:latin typeface="Arial" pitchFamily="34" charset="0"/>
                <a:cs typeface="Arial" panose="020B0604020202020204" pitchFamily="34" charset="0"/>
              </a:rPr>
              <a:t>Allocations in High Speed Networks*”</a:t>
            </a:r>
            <a:endParaRPr lang="en-US" altLang="ko-KR" sz="2000" dirty="0" smtClean="0">
              <a:latin typeface="Arial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000" dirty="0">
              <a:latin typeface="Arial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0000FF"/>
                </a:solidFill>
                <a:latin typeface="Arial" pitchFamily="34" charset="0"/>
              </a:rPr>
              <a:t>Submit 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itchFamily="34" charset="0"/>
              </a:rPr>
              <a:t>less than 1 </a:t>
            </a:r>
            <a:r>
              <a:rPr lang="en-US" altLang="ko-KR" sz="2000" b="1" dirty="0">
                <a:solidFill>
                  <a:srgbClr val="0000FF"/>
                </a:solidFill>
                <a:latin typeface="Arial" pitchFamily="34" charset="0"/>
              </a:rPr>
              <a:t>page report online via KLMS by 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itchFamily="34" charset="0"/>
              </a:rPr>
              <a:t>6pm 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itchFamily="34" charset="0"/>
              </a:rPr>
              <a:t>Oct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itchFamily="34" charset="0"/>
              </a:rPr>
              <a:t>. 3 </a:t>
            </a:r>
            <a:r>
              <a:rPr lang="en-US" altLang="ko-KR" sz="2000" b="1" dirty="0">
                <a:solidFill>
                  <a:srgbClr val="0000FF"/>
                </a:solidFill>
                <a:latin typeface="Arial" pitchFamily="34" charset="0"/>
              </a:rPr>
              <a:t>which is the day before the lecture of 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itchFamily="34" charset="0"/>
              </a:rPr>
              <a:t>Oct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itchFamily="34" charset="0"/>
              </a:rPr>
              <a:t>. 4 </a:t>
            </a:r>
            <a:r>
              <a:rPr lang="en-US" altLang="ko-KR" sz="2000" b="1" dirty="0">
                <a:solidFill>
                  <a:srgbClr val="0000FF"/>
                </a:solidFill>
                <a:latin typeface="Arial" pitchFamily="34" charset="0"/>
              </a:rPr>
              <a:t>(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itchFamily="34" charset="0"/>
              </a:rPr>
              <a:t>Tue.)</a:t>
            </a:r>
            <a:endParaRPr lang="en-US" altLang="ko-KR" sz="2000" b="1" dirty="0">
              <a:solidFill>
                <a:srgbClr val="0000FF"/>
              </a:solidFill>
              <a:latin typeface="Arial" pitchFamily="34" charset="0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rgbClr val="0000FF"/>
                </a:solidFill>
                <a:latin typeface="Arial" pitchFamily="34" charset="0"/>
              </a:rPr>
              <a:t>Submit 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itchFamily="34" charset="0"/>
              </a:rPr>
              <a:t>also hard copy report </a:t>
            </a:r>
            <a:r>
              <a:rPr lang="en-US" altLang="ko-KR" sz="2000" b="1" dirty="0">
                <a:solidFill>
                  <a:srgbClr val="0000FF"/>
                </a:solidFill>
                <a:latin typeface="Arial" pitchFamily="34" charset="0"/>
              </a:rPr>
              <a:t>at the beginning of the lecture of </a:t>
            </a:r>
            <a:r>
              <a:rPr lang="en-US" altLang="ko-KR" sz="2000" b="1" dirty="0">
                <a:solidFill>
                  <a:srgbClr val="0000FF"/>
                </a:solidFill>
                <a:latin typeface="Arial" pitchFamily="34" charset="0"/>
              </a:rPr>
              <a:t>Oct. 4 (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itchFamily="34" charset="0"/>
              </a:rPr>
              <a:t>Tue.) </a:t>
            </a:r>
            <a:r>
              <a:rPr lang="en-US" altLang="ko-KR" sz="2000" b="1" dirty="0">
                <a:solidFill>
                  <a:srgbClr val="0000FF"/>
                </a:solidFill>
                <a:latin typeface="Arial" pitchFamily="34" charset="0"/>
              </a:rPr>
              <a:t>as attendance check and for discussion </a:t>
            </a:r>
            <a:endParaRPr lang="en-US" altLang="ko-KR" sz="2000" b="1" dirty="0" smtClean="0">
              <a:solidFill>
                <a:srgbClr val="0000FF"/>
              </a:solidFill>
              <a:latin typeface="Arial" pitchFamily="34" charset="0"/>
            </a:endParaRPr>
          </a:p>
          <a:p>
            <a:pPr marL="0" indent="0" eaLnBrk="1" hangingPunct="1">
              <a:buNone/>
            </a:pPr>
            <a:endParaRPr lang="en-US" altLang="ko-KR" sz="2000" b="1" dirty="0">
              <a:solidFill>
                <a:srgbClr val="0000FF"/>
              </a:solidFill>
              <a:latin typeface="Arial" pitchFamily="34" charset="0"/>
            </a:endParaRPr>
          </a:p>
          <a:p>
            <a:pPr marL="0" indent="0" eaLnBrk="1" hangingPunct="1">
              <a:buNone/>
            </a:pPr>
            <a:endParaRPr lang="en-US" altLang="ko-KR" sz="2000" b="1" dirty="0">
              <a:solidFill>
                <a:srgbClr val="0000FF"/>
              </a:solidFill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ko-KR" sz="2000" dirty="0" smtClean="0">
              <a:latin typeface="Arial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451725" cy="647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 smtClean="0">
                <a:latin typeface="Arial" charset="0"/>
              </a:rPr>
              <a:t>Reading Assignment</a:t>
            </a:r>
            <a:endParaRPr lang="en-US" altLang="ko-KR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22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9B98A3DC-FCDA-104E-B13D-C23B6EDBABA9}" type="slidenum">
              <a:rPr lang="en-US" altLang="ko-KR">
                <a:latin typeface="Arial"/>
                <a:cs typeface="Arial"/>
              </a:rPr>
              <a:pPr/>
              <a:t>3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48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374650"/>
            <a:ext cx="8137525" cy="647700"/>
          </a:xfrm>
        </p:spPr>
        <p:txBody>
          <a:bodyPr/>
          <a:lstStyle/>
          <a:p>
            <a:r>
              <a:rPr lang="en-US" altLang="ko-KR" dirty="0">
                <a:latin typeface="Arial"/>
                <a:cs typeface="Arial"/>
              </a:rPr>
              <a:t>FIFO + Drop-tail Problems</a:t>
            </a:r>
          </a:p>
        </p:txBody>
      </p:sp>
      <p:sp>
        <p:nvSpPr>
          <p:cNvPr id="148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371600"/>
            <a:ext cx="8928992" cy="4721696"/>
          </a:xfrm>
          <a:noFill/>
          <a:ln/>
        </p:spPr>
        <p:txBody>
          <a:bodyPr/>
          <a:lstStyle/>
          <a:p>
            <a:r>
              <a:rPr lang="en-US" altLang="ko-KR" sz="2400" dirty="0">
                <a:latin typeface="Arial"/>
                <a:cs typeface="Arial"/>
              </a:rPr>
              <a:t>S</a:t>
            </a:r>
            <a:r>
              <a:rPr lang="en-US" altLang="ko-KR" sz="2400" dirty="0" smtClean="0">
                <a:latin typeface="Arial"/>
                <a:cs typeface="Arial"/>
              </a:rPr>
              <a:t>urge </a:t>
            </a:r>
            <a:r>
              <a:rPr lang="en-US" altLang="ko-KR" sz="2400" dirty="0">
                <a:latin typeface="Arial"/>
                <a:cs typeface="Arial"/>
              </a:rPr>
              <a:t>of congestion in TCP: slow start etc.,</a:t>
            </a:r>
          </a:p>
          <a:p>
            <a:pPr lvl="1"/>
            <a:r>
              <a:rPr lang="en-US" altLang="ko-KR" sz="2000" b="1" dirty="0" smtClean="0">
                <a:latin typeface="Arial"/>
                <a:cs typeface="Arial"/>
              </a:rPr>
              <a:t>Retransmission </a:t>
            </a:r>
            <a:r>
              <a:rPr lang="en-US" altLang="ko-KR" sz="2000" b="1" dirty="0">
                <a:latin typeface="Arial"/>
                <a:cs typeface="Arial"/>
              </a:rPr>
              <a:t>adding to the load on the network 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lang="en-US" altLang="ko-KR" sz="2000" dirty="0" smtClean="0">
                <a:solidFill>
                  <a:srgbClr val="FF0000"/>
                </a:solidFill>
                <a:latin typeface="Arial"/>
                <a:cs typeface="Arial"/>
              </a:rPr>
              <a:t>lobal </a:t>
            </a:r>
            <a:r>
              <a:rPr lang="en-US" altLang="ko-KR" sz="2000" dirty="0">
                <a:solidFill>
                  <a:srgbClr val="FF0000"/>
                </a:solidFill>
                <a:latin typeface="Arial"/>
                <a:cs typeface="Arial"/>
              </a:rPr>
              <a:t>synchronization: end hosts react to same </a:t>
            </a:r>
            <a:r>
              <a:rPr lang="en-US" altLang="ko-KR" sz="2000" dirty="0" smtClean="0">
                <a:solidFill>
                  <a:srgbClr val="FF0000"/>
                </a:solidFill>
                <a:latin typeface="Arial"/>
                <a:cs typeface="Arial"/>
              </a:rPr>
              <a:t>events</a:t>
            </a:r>
          </a:p>
          <a:p>
            <a:pPr lvl="1"/>
            <a:endParaRPr lang="en-US" altLang="ko-KR" sz="2000" dirty="0">
              <a:latin typeface="Arial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Arial"/>
                <a:cs typeface="Arial"/>
              </a:rPr>
              <a:t>Full </a:t>
            </a:r>
            <a:r>
              <a:rPr lang="en-US" sz="2400" dirty="0">
                <a:latin typeface="Arial"/>
                <a:cs typeface="Arial"/>
              </a:rPr>
              <a:t>queues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/>
                <a:cs typeface="Arial"/>
              </a:rPr>
              <a:t>no room for bursts of </a:t>
            </a:r>
            <a:r>
              <a:rPr lang="en-US" sz="2000" dirty="0" smtClean="0">
                <a:latin typeface="Arial"/>
                <a:cs typeface="Arial"/>
              </a:rPr>
              <a:t>packets =&gt; problem to </a:t>
            </a:r>
            <a:r>
              <a:rPr lang="en-US" sz="2000" dirty="0" err="1" smtClean="0">
                <a:latin typeface="Arial"/>
                <a:cs typeface="Arial"/>
              </a:rPr>
              <a:t>bursty</a:t>
            </a:r>
            <a:r>
              <a:rPr lang="en-US" sz="2000" dirty="0" smtClean="0">
                <a:latin typeface="Arial"/>
                <a:cs typeface="Arial"/>
              </a:rPr>
              <a:t> traffic</a:t>
            </a:r>
          </a:p>
          <a:p>
            <a:pPr lvl="2">
              <a:lnSpc>
                <a:spcPct val="8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latin typeface="Arial"/>
                <a:cs typeface="Arial"/>
              </a:rPr>
              <a:t>Remind: Buffer size =&gt; Space </a:t>
            </a:r>
            <a:r>
              <a:rPr lang="en-US" altLang="ko-KR" sz="1600" dirty="0">
                <a:latin typeface="Arial"/>
                <a:cs typeface="Arial"/>
              </a:rPr>
              <a:t>for bursts of </a:t>
            </a:r>
            <a:r>
              <a:rPr lang="en-US" altLang="ko-KR" sz="1600" dirty="0" smtClean="0">
                <a:latin typeface="Arial"/>
                <a:cs typeface="Arial"/>
              </a:rPr>
              <a:t>packets</a:t>
            </a:r>
            <a:endParaRPr lang="en-US" sz="1400" dirty="0">
              <a:latin typeface="Arial"/>
              <a:cs typeface="Arial"/>
            </a:endParaRPr>
          </a:p>
          <a:p>
            <a:pPr lvl="1"/>
            <a:r>
              <a:rPr lang="en-US" altLang="ko-KR" sz="2000" dirty="0">
                <a:latin typeface="Arial"/>
                <a:cs typeface="Arial"/>
              </a:rPr>
              <a:t>Routers are forced </a:t>
            </a:r>
            <a:r>
              <a:rPr lang="en-US" altLang="ko-KR" sz="2000" dirty="0" smtClean="0">
                <a:latin typeface="Arial"/>
                <a:cs typeface="Arial"/>
              </a:rPr>
              <a:t>to </a:t>
            </a:r>
            <a:r>
              <a:rPr lang="en-US" altLang="ko-KR" sz="2000" dirty="0">
                <a:latin typeface="Arial"/>
                <a:cs typeface="Arial"/>
              </a:rPr>
              <a:t>have large queues to maintain high </a:t>
            </a:r>
            <a:r>
              <a:rPr lang="en-US" altLang="ko-KR" sz="2000" dirty="0" smtClean="0">
                <a:latin typeface="Arial"/>
                <a:cs typeface="Arial"/>
              </a:rPr>
              <a:t>utilizations =&gt; </a:t>
            </a:r>
            <a:r>
              <a:rPr lang="en-US" sz="2000" dirty="0" smtClean="0">
                <a:latin typeface="Arial"/>
                <a:cs typeface="Arial"/>
              </a:rPr>
              <a:t>High latency ( </a:t>
            </a:r>
            <a:r>
              <a:rPr lang="en-US" altLang="ko-KR" sz="2000" dirty="0">
                <a:latin typeface="Arial"/>
                <a:cs typeface="Arial"/>
              </a:rPr>
              <a:t>bigger buffer -&gt; bigger </a:t>
            </a:r>
            <a:r>
              <a:rPr lang="en-US" altLang="ko-KR" sz="2000" dirty="0" smtClean="0">
                <a:latin typeface="Arial"/>
                <a:cs typeface="Arial"/>
              </a:rPr>
              <a:t>delay)</a:t>
            </a:r>
            <a:endParaRPr lang="en-US" altLang="ko-KR" sz="2000" dirty="0">
              <a:latin typeface="Arial"/>
              <a:cs typeface="Arial"/>
            </a:endParaRPr>
          </a:p>
          <a:p>
            <a:pPr lvl="1"/>
            <a:r>
              <a:rPr lang="en-US" altLang="ko-KR" sz="2000" dirty="0">
                <a:latin typeface="Arial"/>
                <a:cs typeface="Arial"/>
              </a:rPr>
              <a:t>TCP detects congestion from </a:t>
            </a:r>
            <a:r>
              <a:rPr lang="en-US" altLang="ko-KR" sz="2000" dirty="0" smtClean="0">
                <a:latin typeface="Arial"/>
                <a:cs typeface="Arial"/>
              </a:rPr>
              <a:t>loss: </a:t>
            </a:r>
            <a:endParaRPr lang="en-US" altLang="ko-KR" sz="2000" dirty="0">
              <a:latin typeface="Arial"/>
              <a:cs typeface="Arial"/>
            </a:endParaRPr>
          </a:p>
          <a:p>
            <a:pPr lvl="2"/>
            <a:r>
              <a:rPr lang="en-US" altLang="ko-KR" sz="2000" dirty="0">
                <a:latin typeface="Arial"/>
                <a:cs typeface="Arial"/>
              </a:rPr>
              <a:t>Forces network to have long standing queues in </a:t>
            </a:r>
            <a:r>
              <a:rPr lang="en-US" altLang="ko-KR" sz="2000" dirty="0" smtClean="0">
                <a:latin typeface="Arial"/>
                <a:cs typeface="Arial"/>
              </a:rPr>
              <a:t>steady-state</a:t>
            </a:r>
          </a:p>
          <a:p>
            <a:pPr lvl="2"/>
            <a:r>
              <a:rPr lang="en-US" sz="2000" i="1" dirty="0" smtClean="0">
                <a:latin typeface="Arial"/>
                <a:cs typeface="Arial"/>
              </a:rPr>
              <a:t>Congestion avoidance without loss detection? Yes. How?</a:t>
            </a:r>
          </a:p>
        </p:txBody>
      </p:sp>
    </p:spTree>
    <p:extLst>
      <p:ext uri="{BB962C8B-B14F-4D97-AF65-F5344CB8AC3E}">
        <p14:creationId xmlns:p14="http://schemas.microsoft.com/office/powerpoint/2010/main" val="308367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BCB99DA4-41AC-424A-AC30-9785573CBC0E}" type="slidenum">
              <a:rPr lang="en-US" altLang="ko-KR">
                <a:latin typeface="Arial"/>
                <a:cs typeface="Arial"/>
              </a:rPr>
              <a:pPr/>
              <a:t>4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48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374650"/>
            <a:ext cx="8137525" cy="647700"/>
          </a:xfrm>
        </p:spPr>
        <p:txBody>
          <a:bodyPr/>
          <a:lstStyle/>
          <a:p>
            <a:r>
              <a:rPr lang="en-US" altLang="ko-KR">
                <a:latin typeface="Arial"/>
                <a:cs typeface="Arial"/>
              </a:rPr>
              <a:t>FIFO + Drop-tail Problems</a:t>
            </a:r>
          </a:p>
        </p:txBody>
      </p:sp>
      <p:sp>
        <p:nvSpPr>
          <p:cNvPr id="148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340768"/>
            <a:ext cx="8856984" cy="49530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Arial"/>
                <a:cs typeface="Arial"/>
              </a:rPr>
              <a:t>Lock-out </a:t>
            </a:r>
            <a:r>
              <a:rPr lang="en-US" sz="2400" dirty="0" smtClean="0">
                <a:latin typeface="Arial"/>
                <a:cs typeface="Arial"/>
              </a:rPr>
              <a:t>phenomena: </a:t>
            </a:r>
            <a:r>
              <a:rPr lang="en-US" altLang="ko-KR" sz="1800" dirty="0">
                <a:solidFill>
                  <a:srgbClr val="FF0000"/>
                </a:solidFill>
                <a:latin typeface="Arial Narrow" pitchFamily="34" charset="0"/>
              </a:rPr>
              <a:t> </a:t>
            </a:r>
            <a:endParaRPr lang="en-US" sz="1800" dirty="0">
              <a:solidFill>
                <a:srgbClr val="FF0000"/>
              </a:solidFill>
              <a:latin typeface="Arial Narrow" pitchFamily="34" charset="0"/>
              <a:cs typeface="Arial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olidFill>
                  <a:srgbClr val="FF0000"/>
                </a:solidFill>
                <a:latin typeface="Arial"/>
                <a:cs typeface="Arial"/>
              </a:rPr>
              <a:t>Some end </a:t>
            </a:r>
            <a:r>
              <a:rPr lang="en-US" altLang="ko-KR" sz="2000" dirty="0">
                <a:solidFill>
                  <a:srgbClr val="FF0000"/>
                </a:solidFill>
                <a:latin typeface="Arial"/>
                <a:cs typeface="Arial"/>
              </a:rPr>
              <a:t>hosts react to same </a:t>
            </a:r>
            <a:r>
              <a:rPr lang="en-US" altLang="ko-KR" sz="2000" dirty="0" smtClean="0">
                <a:solidFill>
                  <a:srgbClr val="FF0000"/>
                </a:solidFill>
                <a:latin typeface="Arial"/>
                <a:cs typeface="Arial"/>
              </a:rPr>
              <a:t>events </a:t>
            </a:r>
            <a:r>
              <a:rPr lang="en-US" altLang="ko-KR" sz="2000" dirty="0">
                <a:latin typeface="Arial"/>
                <a:cs typeface="Arial"/>
                <a:sym typeface="Wingdings" charset="0"/>
              </a:rPr>
              <a:t></a:t>
            </a:r>
            <a:r>
              <a:rPr lang="en-US" altLang="ko-KR" sz="20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ko-KR" sz="2000" dirty="0" smtClean="0">
                <a:latin typeface="Arial"/>
                <a:cs typeface="Arial"/>
              </a:rPr>
              <a:t>Traffic </a:t>
            </a:r>
            <a:r>
              <a:rPr lang="en-US" altLang="ko-KR" sz="2000" dirty="0">
                <a:latin typeface="Arial"/>
                <a:cs typeface="Arial"/>
              </a:rPr>
              <a:t>gets synchronized easily </a:t>
            </a:r>
            <a:r>
              <a:rPr lang="en-US" altLang="ko-KR" sz="2000" dirty="0">
                <a:latin typeface="Arial"/>
                <a:cs typeface="Arial"/>
                <a:sym typeface="Wingdings" charset="0"/>
              </a:rPr>
              <a:t> </a:t>
            </a:r>
            <a:r>
              <a:rPr lang="en-US" altLang="ko-KR" sz="2000" dirty="0">
                <a:latin typeface="Arial"/>
                <a:cs typeface="Arial"/>
              </a:rPr>
              <a:t>allows a few flows to monopolize the queue </a:t>
            </a:r>
            <a:r>
              <a:rPr lang="en-US" altLang="ko-KR" sz="2000" dirty="0" smtClean="0">
                <a:latin typeface="Arial"/>
                <a:cs typeface="Arial"/>
              </a:rPr>
              <a:t>space: </a:t>
            </a:r>
            <a:r>
              <a:rPr lang="en-US" altLang="ko-KR" sz="2000" dirty="0">
                <a:latin typeface="Arial"/>
                <a:cs typeface="Arial"/>
                <a:sym typeface="Wingdings" charset="0"/>
              </a:rPr>
              <a:t></a:t>
            </a:r>
            <a:r>
              <a:rPr lang="en-US" altLang="ko-KR" sz="2000" dirty="0" smtClean="0">
                <a:latin typeface="Arial"/>
                <a:cs typeface="Arial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Arial"/>
                <a:cs typeface="Arial"/>
              </a:rPr>
              <a:t>Lock-out other flows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>
                <a:latin typeface="Arial"/>
                <a:cs typeface="Arial"/>
              </a:rPr>
              <a:t>Fairness problem </a:t>
            </a:r>
            <a:endParaRPr lang="en-US" altLang="ko-KR" dirty="0">
              <a:latin typeface="Arial"/>
              <a:cs typeface="Arial"/>
            </a:endParaRPr>
          </a:p>
          <a:p>
            <a:pPr lvl="3">
              <a:lnSpc>
                <a:spcPct val="90000"/>
              </a:lnSpc>
            </a:pPr>
            <a:r>
              <a:rPr lang="en-US" altLang="ko-KR" dirty="0" smtClean="0">
                <a:latin typeface="Arial"/>
                <a:cs typeface="Arial"/>
              </a:rPr>
              <a:t>Does </a:t>
            </a:r>
            <a:r>
              <a:rPr lang="en-US" altLang="ko-KR" dirty="0">
                <a:latin typeface="Arial"/>
                <a:cs typeface="Arial"/>
              </a:rPr>
              <a:t>not separate between different </a:t>
            </a:r>
            <a:r>
              <a:rPr lang="en-US" altLang="ko-KR" dirty="0" smtClean="0">
                <a:latin typeface="Arial"/>
                <a:cs typeface="Arial"/>
              </a:rPr>
              <a:t>flows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/>
                <a:cs typeface="Arial"/>
              </a:rPr>
              <a:t>Susceptible to misbehaving flows</a:t>
            </a:r>
            <a:r>
              <a:rPr lang="en-US" altLang="ko-KR" sz="2400" dirty="0">
                <a:latin typeface="Arial"/>
                <a:cs typeface="Arial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latin typeface="Arial"/>
                <a:cs typeface="Arial"/>
              </a:rPr>
              <a:t>No policing: </a:t>
            </a:r>
            <a:r>
              <a:rPr lang="en-US" altLang="ko-KR" sz="2000" dirty="0">
                <a:solidFill>
                  <a:srgbClr val="FF0000"/>
                </a:solidFill>
                <a:latin typeface="Arial"/>
                <a:cs typeface="Arial"/>
              </a:rPr>
              <a:t>send more packets </a:t>
            </a:r>
            <a:r>
              <a:rPr lang="en-US" altLang="ko-KR" sz="2000" dirty="0">
                <a:solidFill>
                  <a:srgbClr val="FF0000"/>
                </a:solidFill>
                <a:latin typeface="Arial"/>
                <a:cs typeface="Arial"/>
                <a:sym typeface="Wingdings" charset="0"/>
              </a:rPr>
              <a:t> </a:t>
            </a:r>
            <a:r>
              <a:rPr lang="en-US" altLang="ko-KR" sz="2000" dirty="0">
                <a:solidFill>
                  <a:srgbClr val="FF0000"/>
                </a:solidFill>
                <a:latin typeface="Arial"/>
                <a:cs typeface="Arial"/>
              </a:rPr>
              <a:t>get more service</a:t>
            </a:r>
          </a:p>
          <a:p>
            <a:pPr>
              <a:lnSpc>
                <a:spcPct val="90000"/>
              </a:lnSpc>
            </a:pPr>
            <a:endParaRPr lang="en-US" altLang="ko-KR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52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4C624ABC-2A55-BD4E-A0A4-FC1EC92541DE}" type="slidenum">
              <a:rPr lang="en-US" altLang="ko-KR">
                <a:latin typeface="Arial"/>
                <a:cs typeface="Arial"/>
              </a:rPr>
              <a:pPr/>
              <a:t>5</a:t>
            </a:fld>
            <a:endParaRPr lang="en-US" altLang="ko-KR" sz="1000" dirty="0">
              <a:latin typeface="Arial"/>
              <a:cs typeface="Arial"/>
            </a:endParaRPr>
          </a:p>
        </p:txBody>
      </p:sp>
      <p:sp>
        <p:nvSpPr>
          <p:cNvPr id="149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374650"/>
            <a:ext cx="8137525" cy="647700"/>
          </a:xfrm>
        </p:spPr>
        <p:txBody>
          <a:bodyPr/>
          <a:lstStyle/>
          <a:p>
            <a:r>
              <a:rPr lang="en-US" altLang="ko-KR" dirty="0">
                <a:latin typeface="Arial"/>
                <a:cs typeface="Arial"/>
              </a:rPr>
              <a:t>Random Early Detection(RED)</a:t>
            </a:r>
          </a:p>
        </p:txBody>
      </p:sp>
      <p:sp>
        <p:nvSpPr>
          <p:cNvPr id="149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43013"/>
            <a:ext cx="8928992" cy="470626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 dirty="0" smtClean="0">
                <a:latin typeface="Arial"/>
                <a:cs typeface="Arial"/>
              </a:rPr>
              <a:t>Active Queue management</a:t>
            </a:r>
          </a:p>
          <a:p>
            <a:pPr>
              <a:lnSpc>
                <a:spcPct val="90000"/>
              </a:lnSpc>
            </a:pPr>
            <a:r>
              <a:rPr lang="en-US" altLang="ko-KR" sz="2200" dirty="0" smtClean="0">
                <a:latin typeface="Arial"/>
                <a:cs typeface="Arial"/>
              </a:rPr>
              <a:t>Motivation</a:t>
            </a:r>
            <a:endParaRPr lang="en-US" altLang="ko-KR" sz="2200" dirty="0">
              <a:latin typeface="Arial"/>
              <a:cs typeface="Arial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/>
                <a:cs typeface="Arial"/>
              </a:rPr>
              <a:t>S</a:t>
            </a:r>
            <a:r>
              <a:rPr lang="en-US" altLang="ko-KR" sz="2000" dirty="0" smtClean="0">
                <a:latin typeface="Arial"/>
                <a:cs typeface="Arial"/>
              </a:rPr>
              <a:t>urge </a:t>
            </a:r>
            <a:r>
              <a:rPr lang="en-US" altLang="ko-KR" sz="2000" dirty="0">
                <a:latin typeface="Arial"/>
                <a:cs typeface="Arial"/>
              </a:rPr>
              <a:t>of congestion in TCP: slow start etc</a:t>
            </a:r>
            <a:r>
              <a:rPr lang="en-US" altLang="ko-KR" sz="2000" dirty="0" smtClean="0">
                <a:latin typeface="Arial"/>
                <a:cs typeface="Arial"/>
              </a:rPr>
              <a:t>.,</a:t>
            </a:r>
            <a:endParaRPr lang="en-US" altLang="ko-KR" sz="2000" dirty="0">
              <a:latin typeface="Arial"/>
              <a:cs typeface="Arial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/>
                <a:cs typeface="Arial"/>
              </a:rPr>
              <a:t>outer </a:t>
            </a:r>
            <a:r>
              <a:rPr lang="en-US" altLang="ko-KR" sz="2000" b="1" dirty="0">
                <a:solidFill>
                  <a:srgbClr val="0000FF"/>
                </a:solidFill>
                <a:latin typeface="Arial"/>
                <a:cs typeface="Arial"/>
              </a:rPr>
              <a:t>centric congestion 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/>
                <a:cs typeface="Arial"/>
              </a:rPr>
              <a:t>avoidance</a:t>
            </a:r>
            <a:r>
              <a:rPr lang="en-US" altLang="ko-KR" sz="2000" dirty="0" smtClean="0">
                <a:latin typeface="Arial"/>
                <a:cs typeface="Arial"/>
              </a:rPr>
              <a:t>: 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>
                <a:latin typeface="Arial"/>
                <a:cs typeface="Arial"/>
              </a:rPr>
              <a:t>Router does something for network layer problem</a:t>
            </a:r>
            <a:endParaRPr lang="en-US" altLang="ko-KR" dirty="0">
              <a:latin typeface="Arial"/>
              <a:cs typeface="Arial"/>
            </a:endParaRPr>
          </a:p>
          <a:p>
            <a:pPr lvl="2">
              <a:lnSpc>
                <a:spcPct val="90000"/>
              </a:lnSpc>
            </a:pPr>
            <a:r>
              <a:rPr lang="ko-KR" altLang="en-US" i="1" dirty="0">
                <a:latin typeface="Arial"/>
                <a:cs typeface="Arial"/>
              </a:rPr>
              <a:t>“</a:t>
            </a:r>
            <a:r>
              <a:rPr lang="en-US" altLang="ko-KR" i="1" dirty="0">
                <a:latin typeface="Arial"/>
                <a:cs typeface="Arial"/>
              </a:rPr>
              <a:t>EPD</a:t>
            </a:r>
            <a:r>
              <a:rPr lang="ko-KR" altLang="en-US" i="1" dirty="0">
                <a:latin typeface="Arial"/>
                <a:cs typeface="Arial"/>
              </a:rPr>
              <a:t>”</a:t>
            </a:r>
            <a:r>
              <a:rPr lang="en-US" altLang="ko-KR" i="1" dirty="0">
                <a:latin typeface="Arial"/>
                <a:cs typeface="Arial"/>
              </a:rPr>
              <a:t> in TCP over ATM</a:t>
            </a:r>
            <a:endParaRPr lang="en-US" altLang="ko-KR" sz="2000" dirty="0">
              <a:latin typeface="Arial"/>
              <a:cs typeface="Arial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/>
                <a:cs typeface="Arial"/>
              </a:rPr>
              <a:t>Keep the average queue size small in routers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>
                <a:latin typeface="Arial"/>
                <a:cs typeface="Arial"/>
              </a:rPr>
              <a:t>bigger </a:t>
            </a:r>
            <a:r>
              <a:rPr lang="en-US" altLang="ko-KR" dirty="0">
                <a:latin typeface="Arial"/>
                <a:cs typeface="Arial"/>
              </a:rPr>
              <a:t>buffer -&gt; bigger delay</a:t>
            </a:r>
          </a:p>
          <a:p>
            <a:pPr lvl="3">
              <a:lnSpc>
                <a:spcPct val="90000"/>
              </a:lnSpc>
            </a:pPr>
            <a:r>
              <a:rPr lang="en-US" altLang="ko-KR" dirty="0">
                <a:latin typeface="Arial"/>
                <a:cs typeface="Arial"/>
              </a:rPr>
              <a:t>in case of self-similar </a:t>
            </a:r>
            <a:r>
              <a:rPr lang="en-US" altLang="ko-KR" dirty="0" smtClean="0">
                <a:latin typeface="Arial"/>
                <a:cs typeface="Arial"/>
              </a:rPr>
              <a:t>traffic (more bursts)</a:t>
            </a:r>
          </a:p>
          <a:p>
            <a:pPr lvl="2">
              <a:lnSpc>
                <a:spcPct val="90000"/>
              </a:lnSpc>
            </a:pPr>
            <a:endParaRPr lang="en-US" altLang="ko-KR" sz="1600" dirty="0"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/>
                <a:cs typeface="Arial"/>
              </a:rPr>
              <a:t>RED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latin typeface="Arial"/>
                <a:cs typeface="Arial"/>
              </a:rPr>
              <a:t>Proactive: </a:t>
            </a:r>
            <a:r>
              <a:rPr lang="en-US" altLang="ko-KR" sz="2000" dirty="0">
                <a:latin typeface="Arial"/>
                <a:cs typeface="Arial"/>
              </a:rPr>
              <a:t>packet </a:t>
            </a:r>
            <a:r>
              <a:rPr lang="en-US" altLang="ko-KR" sz="2000" dirty="0" smtClean="0">
                <a:latin typeface="Arial"/>
                <a:cs typeface="Arial"/>
              </a:rPr>
              <a:t>discard before full queue (drop-tail: reactive)</a:t>
            </a:r>
            <a:endParaRPr lang="en-US" altLang="ko-KR" sz="2000" dirty="0">
              <a:latin typeface="Arial"/>
              <a:cs typeface="Arial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/>
                <a:cs typeface="Arial"/>
              </a:rPr>
              <a:t>In the context of ISA, RED can be exercised on queues for elastic traffic</a:t>
            </a:r>
            <a:r>
              <a:rPr lang="en-US" altLang="ko-KR" sz="2000" dirty="0" smtClean="0">
                <a:latin typeface="Arial"/>
                <a:cs typeface="Arial"/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 smtClean="0">
                <a:latin typeface="Arial"/>
                <a:cs typeface="Arial"/>
              </a:rPr>
              <a:t>Inelastic traffic: reservation</a:t>
            </a:r>
            <a:endParaRPr lang="en-US" altLang="ko-KR" sz="2000" dirty="0">
              <a:latin typeface="Arial"/>
              <a:cs typeface="Arial"/>
            </a:endParaRPr>
          </a:p>
          <a:p>
            <a:pPr lvl="1">
              <a:lnSpc>
                <a:spcPct val="90000"/>
              </a:lnSpc>
            </a:pPr>
            <a:endParaRPr lang="en-US" altLang="ko-KR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953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59CB3A25-DEC5-4747-8163-8628FE5C3A0A}" type="slidenum">
              <a:rPr lang="en-US" altLang="ko-KR">
                <a:latin typeface="Arial"/>
                <a:cs typeface="Arial"/>
              </a:rPr>
              <a:pPr/>
              <a:t>6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49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374650"/>
            <a:ext cx="8137525" cy="647700"/>
          </a:xfrm>
        </p:spPr>
        <p:txBody>
          <a:bodyPr/>
          <a:lstStyle/>
          <a:p>
            <a:r>
              <a:rPr lang="en-US" altLang="ko-KR">
                <a:latin typeface="Arial"/>
                <a:cs typeface="Arial"/>
              </a:rPr>
              <a:t>RED Design Goal</a:t>
            </a:r>
          </a:p>
        </p:txBody>
      </p:sp>
      <p:sp>
        <p:nvSpPr>
          <p:cNvPr id="149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08" y="1243013"/>
            <a:ext cx="8964488" cy="4994299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 dirty="0">
                <a:latin typeface="Arial"/>
                <a:cs typeface="Arial"/>
              </a:rPr>
              <a:t>Congestion Avoidance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solidFill>
                  <a:srgbClr val="0000FF"/>
                </a:solidFill>
                <a:latin typeface="Arial"/>
                <a:cs typeface="Arial"/>
              </a:rPr>
              <a:t>detect the </a:t>
            </a:r>
            <a:r>
              <a:rPr lang="en-US" altLang="ko-KR" sz="2000" b="1" dirty="0">
                <a:solidFill>
                  <a:srgbClr val="0000FF"/>
                </a:solidFill>
                <a:latin typeface="Arial"/>
                <a:cs typeface="Arial"/>
              </a:rPr>
              <a:t>onset of congestion</a:t>
            </a:r>
            <a:r>
              <a:rPr lang="en-US" altLang="ko-KR" sz="20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to maintain the network in a region of low delay and high throughput</a:t>
            </a: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/>
                <a:cs typeface="Arial"/>
              </a:rPr>
              <a:t>Global synchronization avoidance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solidFill>
                  <a:srgbClr val="0000FF"/>
                </a:solidFill>
                <a:latin typeface="Arial"/>
                <a:cs typeface="Arial"/>
              </a:rPr>
              <a:t>implicit notification by dropping packets</a:t>
            </a:r>
            <a:r>
              <a:rPr lang="en-US" altLang="ko-KR" sz="2000" dirty="0">
                <a:latin typeface="Arial"/>
                <a:cs typeface="Arial"/>
              </a:rPr>
              <a:t> to </a:t>
            </a:r>
            <a:r>
              <a:rPr lang="en-US" altLang="ko-KR" sz="2000" b="1" dirty="0">
                <a:solidFill>
                  <a:srgbClr val="0000FF"/>
                </a:solidFill>
                <a:latin typeface="Arial"/>
                <a:cs typeface="Arial"/>
              </a:rPr>
              <a:t>as many connections as necessary</a:t>
            </a:r>
            <a:endParaRPr lang="en-US" altLang="ko-KR" b="1" dirty="0">
              <a:solidFill>
                <a:srgbClr val="0000FF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/>
                <a:cs typeface="Arial"/>
              </a:rPr>
              <a:t>Avoidance of bias against </a:t>
            </a:r>
            <a:r>
              <a:rPr lang="en-US" altLang="ko-KR" sz="2200" dirty="0" err="1">
                <a:latin typeface="Arial"/>
                <a:cs typeface="Arial"/>
              </a:rPr>
              <a:t>bursty</a:t>
            </a:r>
            <a:r>
              <a:rPr lang="en-US" altLang="ko-KR" sz="2200" dirty="0">
                <a:latin typeface="Arial"/>
                <a:cs typeface="Arial"/>
              </a:rPr>
              <a:t> traffic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/>
                <a:cs typeface="Arial"/>
              </a:rPr>
              <a:t>Maintain shorter </a:t>
            </a:r>
            <a:r>
              <a:rPr lang="en-US" altLang="ko-KR" sz="2000" dirty="0" smtClean="0">
                <a:latin typeface="Arial"/>
                <a:cs typeface="Arial"/>
              </a:rPr>
              <a:t>queues to accommodate </a:t>
            </a:r>
            <a:r>
              <a:rPr lang="en-US" altLang="ko-KR" sz="2000" dirty="0">
                <a:latin typeface="Arial"/>
                <a:cs typeface="Arial"/>
              </a:rPr>
              <a:t>bursts </a:t>
            </a: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/>
                <a:cs typeface="Arial"/>
              </a:rPr>
              <a:t>Bound on average queue length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solidFill>
                  <a:srgbClr val="0000FF"/>
                </a:solidFill>
                <a:latin typeface="Arial"/>
                <a:cs typeface="Arial"/>
              </a:rPr>
              <a:t>control the average queue size </a:t>
            </a:r>
            <a:r>
              <a:rPr lang="en-US" altLang="ko-KR" sz="2000" dirty="0">
                <a:latin typeface="Arial"/>
                <a:cs typeface="Arial"/>
              </a:rPr>
              <a:t>and therefore </a:t>
            </a:r>
            <a:r>
              <a:rPr lang="en-US" altLang="ko-KR" sz="2000" dirty="0">
                <a:solidFill>
                  <a:srgbClr val="0000FF"/>
                </a:solidFill>
                <a:latin typeface="Arial"/>
                <a:cs typeface="Arial"/>
              </a:rPr>
              <a:t>average delay</a:t>
            </a: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/>
                <a:cs typeface="Arial"/>
              </a:rPr>
              <a:t>Queue size should reflect ability to </a:t>
            </a:r>
            <a:r>
              <a:rPr lang="en-US" altLang="ko-KR" sz="2200" dirty="0">
                <a:solidFill>
                  <a:srgbClr val="0000FF"/>
                </a:solidFill>
                <a:latin typeface="Arial"/>
                <a:cs typeface="Arial"/>
              </a:rPr>
              <a:t>accept bursts </a:t>
            </a:r>
            <a:r>
              <a:rPr lang="en-US" altLang="ko-KR" sz="2200" dirty="0">
                <a:latin typeface="Arial"/>
                <a:cs typeface="Arial"/>
              </a:rPr>
              <a:t>rather than steady-state queuing</a:t>
            </a:r>
          </a:p>
          <a:p>
            <a:pPr>
              <a:lnSpc>
                <a:spcPct val="90000"/>
              </a:lnSpc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cs typeface="Arial"/>
              </a:rPr>
              <a:t>Fairness in drops (proportional</a:t>
            </a:r>
            <a:r>
              <a:rPr lang="en-US" altLang="ko-KR" sz="2200" dirty="0">
                <a:latin typeface="Arial"/>
                <a:cs typeface="Arial"/>
              </a:rPr>
              <a:t>)</a:t>
            </a:r>
          </a:p>
          <a:p>
            <a:pPr>
              <a:lnSpc>
                <a:spcPct val="90000"/>
              </a:lnSpc>
            </a:pPr>
            <a:endParaRPr lang="en-US" altLang="ko-KR"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107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33956040-9FA0-AF41-97B9-57C77A0B1972}" type="slidenum">
              <a:rPr lang="en-US" altLang="ko-KR">
                <a:latin typeface="Arial"/>
                <a:cs typeface="Arial"/>
              </a:rPr>
              <a:pPr/>
              <a:t>7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49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374650"/>
            <a:ext cx="8137525" cy="647700"/>
          </a:xfrm>
        </p:spPr>
        <p:txBody>
          <a:bodyPr/>
          <a:lstStyle/>
          <a:p>
            <a:r>
              <a:rPr lang="en-US" altLang="ko-KR">
                <a:latin typeface="Arial"/>
                <a:cs typeface="Arial"/>
              </a:rPr>
              <a:t>Design </a:t>
            </a:r>
          </a:p>
        </p:txBody>
      </p:sp>
      <p:sp>
        <p:nvSpPr>
          <p:cNvPr id="149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08" y="1243013"/>
            <a:ext cx="8964488" cy="5065712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latin typeface="Arial"/>
                <a:cs typeface="Arial"/>
              </a:rPr>
              <a:t>Solution of Lock-out Problem?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/>
                <a:cs typeface="Arial"/>
              </a:rPr>
              <a:t>Random drop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>
                <a:latin typeface="Arial"/>
                <a:cs typeface="Arial"/>
              </a:rPr>
              <a:t>Packet arriving when queue is full causes some random packet to be dropped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/>
                <a:cs typeface="Arial"/>
              </a:rPr>
              <a:t>Drop front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>
                <a:latin typeface="Arial"/>
                <a:cs typeface="Arial"/>
              </a:rPr>
              <a:t>On full queue, drop packet at head of queue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solidFill>
                  <a:srgbClr val="0000FF"/>
                </a:solidFill>
                <a:latin typeface="Arial"/>
                <a:cs typeface="Arial"/>
              </a:rPr>
              <a:t>Random drop and drop front solve the lock-out problem </a:t>
            </a:r>
            <a:r>
              <a:rPr lang="en-US" altLang="ko-KR" sz="2000" dirty="0">
                <a:latin typeface="Arial"/>
                <a:cs typeface="Arial"/>
              </a:rPr>
              <a:t>but not the full-queues problem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Arial"/>
                <a:cs typeface="Arial"/>
              </a:rPr>
              <a:t>Solution of Full Queues Problem?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/>
                <a:cs typeface="Arial"/>
              </a:rPr>
              <a:t>Drop packets before queue becomes full (</a:t>
            </a:r>
            <a:r>
              <a:rPr lang="en-US" altLang="ko-KR" sz="2000" dirty="0">
                <a:solidFill>
                  <a:srgbClr val="0000FF"/>
                </a:solidFill>
                <a:latin typeface="Arial"/>
                <a:cs typeface="Arial"/>
              </a:rPr>
              <a:t>early drop)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/>
                <a:cs typeface="Arial"/>
              </a:rPr>
              <a:t>Intuition: notify senders of incipient congestion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Arial"/>
                <a:cs typeface="Arial"/>
              </a:rPr>
              <a:t>Avoid window synchronization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/>
                <a:cs typeface="Arial"/>
              </a:rPr>
              <a:t>Randomly mark packets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Arial"/>
                <a:cs typeface="Arial"/>
              </a:rPr>
              <a:t>Avoid bias against </a:t>
            </a:r>
            <a:r>
              <a:rPr lang="en-US" altLang="ko-KR" sz="2400" dirty="0" err="1">
                <a:latin typeface="Arial"/>
                <a:cs typeface="Arial"/>
              </a:rPr>
              <a:t>bursty</a:t>
            </a:r>
            <a:r>
              <a:rPr lang="en-US" altLang="ko-KR" sz="2400" dirty="0">
                <a:latin typeface="Arial"/>
                <a:cs typeface="Arial"/>
              </a:rPr>
              <a:t> traffic: shorter queue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Arial"/>
                <a:cs typeface="Arial"/>
              </a:rPr>
              <a:t>Some protection against ill-behaved users</a:t>
            </a:r>
          </a:p>
          <a:p>
            <a:pPr>
              <a:lnSpc>
                <a:spcPct val="90000"/>
              </a:lnSpc>
            </a:pPr>
            <a:endParaRPr lang="en-US" altLang="ko-KR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908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E72369E8-7742-5A4D-802F-82B808781EB3}" type="slidenum">
              <a:rPr lang="en-US" altLang="ko-KR">
                <a:latin typeface="Arial"/>
                <a:cs typeface="Arial"/>
              </a:rPr>
              <a:pPr/>
              <a:t>8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49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374650"/>
            <a:ext cx="8137525" cy="647700"/>
          </a:xfrm>
        </p:spPr>
        <p:txBody>
          <a:bodyPr/>
          <a:lstStyle/>
          <a:p>
            <a:r>
              <a:rPr lang="en-US" altLang="ko-KR">
                <a:latin typeface="Arial"/>
                <a:cs typeface="Arial"/>
              </a:rPr>
              <a:t>RED Algorithm</a:t>
            </a:r>
          </a:p>
        </p:txBody>
      </p:sp>
      <p:sp>
        <p:nvSpPr>
          <p:cNvPr id="149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08" y="1243013"/>
            <a:ext cx="9036496" cy="35591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 dirty="0">
                <a:latin typeface="Arial"/>
                <a:cs typeface="Arial"/>
              </a:rPr>
              <a:t>Calculating average queue size 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/>
                <a:cs typeface="Arial"/>
              </a:rPr>
              <a:t>exponentially weighted average of previous queue length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latin typeface="Arial"/>
                <a:cs typeface="Arial"/>
              </a:rPr>
              <a:t>to filter out transient congestion at the router </a:t>
            </a:r>
          </a:p>
          <a:p>
            <a:pPr lvl="2">
              <a:lnSpc>
                <a:spcPct val="90000"/>
              </a:lnSpc>
            </a:pPr>
            <a:r>
              <a:rPr lang="en-US" altLang="ko-KR" i="1" dirty="0" err="1">
                <a:latin typeface="Arial"/>
                <a:cs typeface="Arial"/>
              </a:rPr>
              <a:t>a</a:t>
            </a:r>
            <a:r>
              <a:rPr lang="en-US" altLang="ko-KR" i="1" dirty="0" err="1" smtClean="0">
                <a:latin typeface="Arial"/>
                <a:cs typeface="Arial"/>
              </a:rPr>
              <a:t>vg</a:t>
            </a:r>
            <a:r>
              <a:rPr lang="en-US" altLang="ko-KR" i="1" dirty="0" smtClean="0">
                <a:latin typeface="Arial"/>
                <a:cs typeface="Arial"/>
              </a:rPr>
              <a:t> = </a:t>
            </a:r>
            <a:r>
              <a:rPr lang="en-US" altLang="ko-KR" dirty="0" smtClean="0">
                <a:latin typeface="Arial"/>
                <a:cs typeface="Arial"/>
              </a:rPr>
              <a:t>(1-</a:t>
            </a:r>
            <a:r>
              <a:rPr lang="en-US" altLang="ko-KR" i="1" dirty="0" smtClean="0">
                <a:latin typeface="Arial"/>
                <a:cs typeface="Arial"/>
              </a:rPr>
              <a:t>w</a:t>
            </a:r>
            <a:r>
              <a:rPr lang="en-US" altLang="ko-KR" i="1" baseline="-25000" dirty="0" smtClean="0">
                <a:latin typeface="Arial"/>
                <a:cs typeface="Arial"/>
              </a:rPr>
              <a:t>q</a:t>
            </a:r>
            <a:r>
              <a:rPr lang="en-US" altLang="ko-KR" dirty="0" smtClean="0">
                <a:latin typeface="Arial"/>
                <a:cs typeface="Arial"/>
              </a:rPr>
              <a:t>)</a:t>
            </a:r>
            <a:r>
              <a:rPr lang="en-US" altLang="ko-KR" i="1" dirty="0" err="1" smtClean="0">
                <a:latin typeface="Arial"/>
                <a:cs typeface="Arial"/>
              </a:rPr>
              <a:t>avg</a:t>
            </a:r>
            <a:r>
              <a:rPr lang="en-US" altLang="ko-KR" i="1" dirty="0" smtClean="0">
                <a:latin typeface="Arial"/>
                <a:cs typeface="Arial"/>
              </a:rPr>
              <a:t> </a:t>
            </a:r>
            <a:r>
              <a:rPr lang="en-US" altLang="ko-KR" i="1" dirty="0">
                <a:latin typeface="Arial"/>
                <a:cs typeface="Arial"/>
              </a:rPr>
              <a:t>+ </a:t>
            </a:r>
            <a:r>
              <a:rPr lang="en-US" altLang="ko-KR" i="1" dirty="0" err="1">
                <a:latin typeface="Arial"/>
                <a:cs typeface="Arial"/>
              </a:rPr>
              <a:t>w</a:t>
            </a:r>
            <a:r>
              <a:rPr lang="en-US" altLang="ko-KR" i="1" baseline="-25000" dirty="0" err="1">
                <a:latin typeface="Arial"/>
                <a:cs typeface="Arial"/>
              </a:rPr>
              <a:t>q</a:t>
            </a:r>
            <a:r>
              <a:rPr lang="en-US" altLang="ko-KR" i="1" dirty="0" err="1">
                <a:latin typeface="Arial"/>
                <a:cs typeface="Arial"/>
              </a:rPr>
              <a:t>q</a:t>
            </a:r>
            <a:r>
              <a:rPr lang="en-US" altLang="ko-KR" i="1" dirty="0">
                <a:latin typeface="Arial"/>
                <a:cs typeface="Arial"/>
              </a:rPr>
              <a:t>; 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latin typeface="Arial"/>
                <a:cs typeface="Arial"/>
              </a:rPr>
              <a:t>small value of weight is </a:t>
            </a:r>
            <a:r>
              <a:rPr lang="en-US" altLang="ko-KR" i="1" dirty="0" err="1">
                <a:latin typeface="Arial"/>
                <a:cs typeface="Arial"/>
              </a:rPr>
              <a:t>w</a:t>
            </a:r>
            <a:r>
              <a:rPr lang="en-US" altLang="ko-KR" i="1" baseline="-25000" dirty="0" err="1">
                <a:latin typeface="Arial"/>
                <a:cs typeface="Arial"/>
              </a:rPr>
              <a:t>q</a:t>
            </a:r>
            <a:r>
              <a:rPr lang="en-US" altLang="ko-KR" i="1" dirty="0">
                <a:latin typeface="Arial"/>
                <a:cs typeface="Arial"/>
              </a:rPr>
              <a:t> </a:t>
            </a:r>
            <a:r>
              <a:rPr lang="en-US" altLang="ko-KR" dirty="0">
                <a:latin typeface="Arial"/>
                <a:cs typeface="Arial"/>
              </a:rPr>
              <a:t> recommended: </a:t>
            </a:r>
            <a:r>
              <a:rPr lang="en-US" altLang="ko-KR" i="1" dirty="0" err="1">
                <a:latin typeface="Arial"/>
                <a:cs typeface="Arial"/>
              </a:rPr>
              <a:t>w</a:t>
            </a:r>
            <a:r>
              <a:rPr lang="en-US" altLang="ko-KR" i="1" baseline="-25000" dirty="0" err="1">
                <a:latin typeface="Arial"/>
                <a:cs typeface="Arial"/>
              </a:rPr>
              <a:t>q</a:t>
            </a:r>
            <a:r>
              <a:rPr lang="en-US" altLang="ko-KR" dirty="0">
                <a:latin typeface="Arial"/>
                <a:cs typeface="Arial"/>
              </a:rPr>
              <a:t> =</a:t>
            </a:r>
            <a:r>
              <a:rPr lang="en-US" altLang="ko-KR" dirty="0" smtClean="0">
                <a:latin typeface="Arial"/>
                <a:cs typeface="Arial"/>
              </a:rPr>
              <a:t>0.002</a:t>
            </a:r>
          </a:p>
          <a:p>
            <a:pPr lvl="3">
              <a:lnSpc>
                <a:spcPct val="90000"/>
              </a:lnSpc>
            </a:pPr>
            <a:r>
              <a:rPr lang="en-US" altLang="ko-KR" dirty="0" smtClean="0">
                <a:latin typeface="Arial"/>
                <a:cs typeface="Arial"/>
              </a:rPr>
              <a:t>large weight value? : sensitive to transient congestion</a:t>
            </a:r>
            <a:endParaRPr lang="en-US" altLang="ko-KR" sz="2200" dirty="0" smtClean="0"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US" altLang="ko-KR" sz="2200" dirty="0" smtClean="0">
                <a:latin typeface="Arial"/>
                <a:cs typeface="Arial"/>
              </a:rPr>
              <a:t>Determining </a:t>
            </a:r>
            <a:r>
              <a:rPr lang="en-US" altLang="ko-KR" sz="2200" dirty="0">
                <a:latin typeface="Arial"/>
                <a:cs typeface="Arial"/>
              </a:rPr>
              <a:t>packet discard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/>
                <a:cs typeface="Arial"/>
              </a:rPr>
              <a:t>The closer </a:t>
            </a:r>
            <a:r>
              <a:rPr lang="en-US" altLang="ko-KR" sz="2000" i="1" dirty="0" err="1">
                <a:latin typeface="Arial"/>
                <a:cs typeface="Arial"/>
              </a:rPr>
              <a:t>avg</a:t>
            </a:r>
            <a:r>
              <a:rPr lang="en-US" altLang="ko-KR" sz="2000" i="1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is to </a:t>
            </a:r>
            <a:r>
              <a:rPr lang="en-US" altLang="ko-KR" sz="2000" i="1" dirty="0" err="1">
                <a:latin typeface="Arial"/>
                <a:cs typeface="Arial"/>
              </a:rPr>
              <a:t>TH</a:t>
            </a:r>
            <a:r>
              <a:rPr lang="en-US" altLang="ko-KR" sz="2000" baseline="-25000" dirty="0" err="1">
                <a:latin typeface="Arial"/>
                <a:cs typeface="Arial"/>
              </a:rPr>
              <a:t>max</a:t>
            </a:r>
            <a:r>
              <a:rPr lang="en-US" altLang="ko-KR" sz="2000" dirty="0">
                <a:latin typeface="Arial"/>
                <a:cs typeface="Arial"/>
              </a:rPr>
              <a:t>, the higher the probability of </a:t>
            </a:r>
            <a:r>
              <a:rPr lang="en-US" altLang="ko-KR" sz="2000" dirty="0" smtClean="0">
                <a:latin typeface="Arial"/>
                <a:cs typeface="Arial"/>
              </a:rPr>
              <a:t>discard </a:t>
            </a:r>
            <a:r>
              <a:rPr lang="en-US" altLang="ko-KR" sz="2000" dirty="0" smtClean="0">
                <a:solidFill>
                  <a:srgbClr val="0000FF"/>
                </a:solidFill>
                <a:latin typeface="Arial"/>
                <a:cs typeface="Arial"/>
              </a:rPr>
              <a:t>(*1)</a:t>
            </a:r>
            <a:endParaRPr lang="en-US" altLang="ko-KR" sz="2000" dirty="0">
              <a:solidFill>
                <a:srgbClr val="0000FF"/>
              </a:solidFill>
              <a:latin typeface="Arial"/>
              <a:cs typeface="Arial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/>
                <a:cs typeface="Arial"/>
              </a:rPr>
              <a:t>As long as </a:t>
            </a:r>
            <a:r>
              <a:rPr lang="en-US" altLang="ko-KR" sz="2000" i="1" dirty="0" err="1">
                <a:latin typeface="Arial"/>
                <a:cs typeface="Arial"/>
              </a:rPr>
              <a:t>avg</a:t>
            </a:r>
            <a:r>
              <a:rPr lang="en-US" altLang="ko-KR" sz="2000" i="1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is in the critical </a:t>
            </a:r>
            <a:r>
              <a:rPr lang="en-US" altLang="ko-KR" sz="2000" dirty="0" smtClean="0">
                <a:latin typeface="Arial"/>
                <a:cs typeface="Arial"/>
              </a:rPr>
              <a:t>range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>
                <a:latin typeface="Arial"/>
                <a:cs typeface="Arial"/>
              </a:rPr>
              <a:t>keep </a:t>
            </a:r>
            <a:r>
              <a:rPr lang="en-US" altLang="ko-KR" dirty="0">
                <a:latin typeface="Arial"/>
                <a:cs typeface="Arial"/>
              </a:rPr>
              <a:t>a </a:t>
            </a:r>
            <a:r>
              <a:rPr lang="en-US" altLang="ko-KR" i="1" dirty="0">
                <a:solidFill>
                  <a:srgbClr val="0000FF"/>
                </a:solidFill>
                <a:latin typeface="Arial"/>
                <a:cs typeface="Arial"/>
              </a:rPr>
              <a:t>count </a:t>
            </a:r>
            <a:r>
              <a:rPr lang="en-US" altLang="ko-KR" dirty="0">
                <a:latin typeface="Arial"/>
                <a:cs typeface="Arial"/>
              </a:rPr>
              <a:t>of how many consecutive packets escape discard </a:t>
            </a:r>
            <a:r>
              <a:rPr lang="en-US" altLang="ko-KR" dirty="0" smtClean="0">
                <a:solidFill>
                  <a:srgbClr val="0000FF"/>
                </a:solidFill>
                <a:latin typeface="Arial"/>
                <a:cs typeface="Arial"/>
              </a:rPr>
              <a:t>(*2)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>
                <a:latin typeface="Arial"/>
                <a:cs typeface="Arial"/>
              </a:rPr>
              <a:t>the </a:t>
            </a:r>
            <a:r>
              <a:rPr lang="en-US" altLang="ko-KR" dirty="0">
                <a:latin typeface="Arial"/>
                <a:cs typeface="Arial"/>
              </a:rPr>
              <a:t>higher the value of </a:t>
            </a:r>
            <a:r>
              <a:rPr lang="en-US" altLang="ko-KR" i="1" dirty="0">
                <a:latin typeface="Arial"/>
                <a:cs typeface="Arial"/>
              </a:rPr>
              <a:t>count</a:t>
            </a:r>
            <a:r>
              <a:rPr lang="en-US" altLang="ko-KR" dirty="0">
                <a:latin typeface="Arial"/>
                <a:cs typeface="Arial"/>
              </a:rPr>
              <a:t>, the higher the probability of discard</a:t>
            </a:r>
            <a:endParaRPr lang="en-US" altLang="ko-KR" sz="2400" dirty="0">
              <a:latin typeface="Arial"/>
              <a:cs typeface="Arial"/>
            </a:endParaRPr>
          </a:p>
          <a:p>
            <a:pPr lvl="1">
              <a:lnSpc>
                <a:spcPct val="90000"/>
              </a:lnSpc>
            </a:pPr>
            <a:endParaRPr lang="en-US" altLang="ko-KR" dirty="0">
              <a:latin typeface="Arial"/>
              <a:cs typeface="Arial"/>
            </a:endParaRPr>
          </a:p>
        </p:txBody>
      </p:sp>
      <p:pic>
        <p:nvPicPr>
          <p:cNvPr id="14981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201493"/>
            <a:ext cx="8737600" cy="153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4631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A83B0E0B-10EC-0A4B-B49A-038E267537C5}" type="slidenum">
              <a:rPr lang="en-US" altLang="ko-KR">
                <a:latin typeface="Arial"/>
                <a:cs typeface="Arial"/>
              </a:rPr>
              <a:pPr/>
              <a:t>9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50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374650"/>
            <a:ext cx="8137525" cy="647700"/>
          </a:xfrm>
        </p:spPr>
        <p:txBody>
          <a:bodyPr/>
          <a:lstStyle/>
          <a:p>
            <a:r>
              <a:rPr lang="en-US" altLang="ko-KR">
                <a:latin typeface="Arial"/>
                <a:cs typeface="Arial"/>
              </a:rPr>
              <a:t>RED Algorithm</a:t>
            </a:r>
          </a:p>
        </p:txBody>
      </p:sp>
      <p:graphicFrame>
        <p:nvGraphicFramePr>
          <p:cNvPr id="15001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166086"/>
              </p:ext>
            </p:extLst>
          </p:nvPr>
        </p:nvGraphicFramePr>
        <p:xfrm>
          <a:off x="244475" y="1212850"/>
          <a:ext cx="8255000" cy="518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7" name="수식" r:id="rId4" imgW="5626080" imgH="3733560" progId="Equation.3">
                  <p:embed/>
                </p:oleObj>
              </mc:Choice>
              <mc:Fallback>
                <p:oleObj name="수식" r:id="rId4" imgW="5626080" imgH="3733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1212850"/>
                        <a:ext cx="8255000" cy="518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직사각형 1"/>
          <p:cNvSpPr/>
          <p:nvPr/>
        </p:nvSpPr>
        <p:spPr>
          <a:xfrm>
            <a:off x="2267744" y="1268760"/>
            <a:ext cx="5164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Arial"/>
                <a:cs typeface="Arial"/>
              </a:rPr>
              <a:t>(*1)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32040" y="2958102"/>
            <a:ext cx="143981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</a:pPr>
            <a:r>
              <a:rPr lang="en-US" altLang="ko-KR" b="1" dirty="0">
                <a:solidFill>
                  <a:srgbClr val="0000FF"/>
                </a:solidFill>
                <a:latin typeface="Arial"/>
                <a:cs typeface="Arial"/>
              </a:rPr>
              <a:t>(*2)</a:t>
            </a:r>
          </a:p>
        </p:txBody>
      </p:sp>
    </p:spTree>
    <p:extLst>
      <p:ext uri="{BB962C8B-B14F-4D97-AF65-F5344CB8AC3E}">
        <p14:creationId xmlns:p14="http://schemas.microsoft.com/office/powerpoint/2010/main" val="2588841394"/>
      </p:ext>
    </p:extLst>
  </p:cSld>
  <p:clrMapOvr>
    <a:masterClrMapping/>
  </p:clrMapOvr>
</p:sld>
</file>

<file path=ppt/theme/theme1.xml><?xml version="1.0" encoding="utf-8"?>
<a:theme xmlns:a="http://schemas.openxmlformats.org/drawingml/2006/main" name="1_NVC(3.0)">
  <a:themeElements>
    <a:clrScheme name="1_NVC(3.0) 3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B2B2B2"/>
      </a:accent1>
      <a:accent2>
        <a:srgbClr val="868686"/>
      </a:accent2>
      <a:accent3>
        <a:srgbClr val="FFFFFF"/>
      </a:accent3>
      <a:accent4>
        <a:srgbClr val="000000"/>
      </a:accent4>
      <a:accent5>
        <a:srgbClr val="D5D5D5"/>
      </a:accent5>
      <a:accent6>
        <a:srgbClr val="797979"/>
      </a:accent6>
      <a:hlink>
        <a:srgbClr val="5F5F5F"/>
      </a:hlink>
      <a:folHlink>
        <a:srgbClr val="DDDDDD"/>
      </a:folHlink>
    </a:clrScheme>
    <a:fontScheme name="1_NVC(3.0)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NVC(3.0)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VC(3.0)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VC(3.0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VC(3.0)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31382</TotalTime>
  <Words>2370</Words>
  <Application>Microsoft Office PowerPoint</Application>
  <PresentationFormat>화면 슬라이드 쇼(4:3)</PresentationFormat>
  <Paragraphs>354</Paragraphs>
  <Slides>28</Slides>
  <Notes>21</Notes>
  <HiddenSlides>0</HiddenSlides>
  <MMClips>0</MMClips>
  <ScaleCrop>false</ScaleCrop>
  <HeadingPairs>
    <vt:vector size="6" baseType="variant">
      <vt:variant>
        <vt:lpstr>테마</vt:lpstr>
      </vt:variant>
      <vt:variant>
        <vt:i4>4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1_NVC(3.0)</vt:lpstr>
      <vt:lpstr>2_디자인 사용자 지정</vt:lpstr>
      <vt:lpstr>1_디자인 사용자 지정</vt:lpstr>
      <vt:lpstr>디자인 사용자 지정</vt:lpstr>
      <vt:lpstr>수식</vt:lpstr>
      <vt:lpstr>CS 540 Network Architecture</vt:lpstr>
      <vt:lpstr>Congestion avoidance</vt:lpstr>
      <vt:lpstr>FIFO + Drop-tail Problems</vt:lpstr>
      <vt:lpstr>FIFO + Drop-tail Problems</vt:lpstr>
      <vt:lpstr>Random Early Detection(RED)</vt:lpstr>
      <vt:lpstr>RED Design Goal</vt:lpstr>
      <vt:lpstr>Design </vt:lpstr>
      <vt:lpstr>RED Algorithm</vt:lpstr>
      <vt:lpstr>RED Algorithm</vt:lpstr>
      <vt:lpstr>RED Algorithm</vt:lpstr>
      <vt:lpstr>RED Algorithm</vt:lpstr>
      <vt:lpstr>Extending RED for Flow Isolation</vt:lpstr>
      <vt:lpstr>Explicit Congestion Notification(ECN)</vt:lpstr>
      <vt:lpstr>Use of ECN with TCP</vt:lpstr>
      <vt:lpstr>Random Exponential Marking (REM)</vt:lpstr>
      <vt:lpstr>Random Exponential Marking (REM)</vt:lpstr>
      <vt:lpstr>Random Exponential Marking (REM)</vt:lpstr>
      <vt:lpstr>Random Exponential Marking (REM)</vt:lpstr>
      <vt:lpstr>Flow (Fair) Random Early Drop (FRED)</vt:lpstr>
      <vt:lpstr>FRED  design goal</vt:lpstr>
      <vt:lpstr>FRED</vt:lpstr>
      <vt:lpstr>PowerPoint 프레젠테이션</vt:lpstr>
      <vt:lpstr>PowerPoint 프레젠테이션</vt:lpstr>
      <vt:lpstr>TCP Performance with FRED</vt:lpstr>
      <vt:lpstr>Discussion: picked up randomly </vt:lpstr>
      <vt:lpstr>Discussion </vt:lpstr>
      <vt:lpstr>Discussion </vt:lpstr>
      <vt:lpstr>Reading Assignment</vt:lpstr>
    </vt:vector>
  </TitlesOfParts>
  <Company>ICU-SICE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</dc:title>
  <dc:creator>Younghee Lee</dc:creator>
  <cp:lastModifiedBy>USER</cp:lastModifiedBy>
  <cp:revision>316</cp:revision>
  <cp:lastPrinted>2000-09-05T05:09:43Z</cp:lastPrinted>
  <dcterms:created xsi:type="dcterms:W3CDTF">1998-07-19T12:47:56Z</dcterms:created>
  <dcterms:modified xsi:type="dcterms:W3CDTF">2016-09-28T12:17:00Z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yhlee@pec.etri.re.kr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G:\이영희강의TP</vt:lpwstr>
  </property>
  <property fmtid="{D5CDD505-2E9C-101B-9397-08002B2CF9AE}" pid="22" name="EncodingType">
    <vt:i4>-99</vt:i4>
  </property>
</Properties>
</file>