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2" r:id="rId3"/>
    <p:sldId id="269" r:id="rId4"/>
    <p:sldId id="270" r:id="rId5"/>
    <p:sldId id="274" r:id="rId6"/>
    <p:sldId id="271" r:id="rId7"/>
    <p:sldId id="275" r:id="rId8"/>
    <p:sldId id="272" r:id="rId9"/>
    <p:sldId id="276" r:id="rId10"/>
    <p:sldId id="278" r:id="rId11"/>
    <p:sldId id="277" r:id="rId12"/>
    <p:sldId id="279" r:id="rId13"/>
    <p:sldId id="261" r:id="rId14"/>
    <p:sldId id="257" r:id="rId15"/>
    <p:sldId id="258" r:id="rId16"/>
    <p:sldId id="259" r:id="rId17"/>
    <p:sldId id="260" r:id="rId18"/>
    <p:sldId id="264" r:id="rId19"/>
    <p:sldId id="265" r:id="rId20"/>
    <p:sldId id="267" r:id="rId21"/>
    <p:sldId id="268" r:id="rId22"/>
    <p:sldId id="263" r:id="rId23"/>
    <p:sldId id="281" r:id="rId24"/>
    <p:sldId id="282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47" autoAdjust="0"/>
  </p:normalViewPr>
  <p:slideViewPr>
    <p:cSldViewPr snapToGrid="0">
      <p:cViewPr varScale="1">
        <p:scale>
          <a:sx n="80" d="100"/>
          <a:sy n="80" d="100"/>
        </p:scale>
        <p:origin x="15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A85DC-D397-4039-8CF2-7B84945618B0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00E6A-1DEC-48BE-AC53-93C69FF87E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Using Oregon route server data</a:t>
            </a:r>
            <a:r>
              <a:rPr lang="en-US" altLang="ko-KR" baseline="0" dirty="0" smtClean="0"/>
              <a:t> (98~02)</a:t>
            </a:r>
            <a:r>
              <a:rPr lang="en-US" altLang="ko-KR" dirty="0" smtClean="0"/>
              <a:t> /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Oregon Route Views and RIPE NCC Routing Information Service projects (03~09)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0E6A-1DEC-48BE-AC53-93C69FF87E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8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Steady, quasi-linear growth in recent years suggests that the increase in allocations will continue at a similar, moderate pace after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IPv6 deployment.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00E6A-1DEC-48BE-AC53-93C69FF87E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4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D1D75-9A9B-4CA1-8803-7AE2996C3A0D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Maybe mention that the format of the geolocation field is lat/lon, but for this paper we assume country.region.city</a:t>
            </a:r>
          </a:p>
        </p:txBody>
      </p:sp>
    </p:spTree>
    <p:extLst>
      <p:ext uri="{BB962C8B-B14F-4D97-AF65-F5344CB8AC3E}">
        <p14:creationId xmlns:p14="http://schemas.microsoft.com/office/powerpoint/2010/main" val="38102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5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50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6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9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7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6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5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4CC8-DA9A-469B-AFEB-72E67DA660C6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7DC1-1532-4564-9E29-6CB04DBF6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0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102964"/>
            <a:ext cx="9144000" cy="3755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101" y="3298782"/>
            <a:ext cx="5291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 domain Routing, BGP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13949" y="6345372"/>
            <a:ext cx="1524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Sungjoon Park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62167" y="178037"/>
            <a:ext cx="21764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CS542, Fall 2016</a:t>
            </a:r>
          </a:p>
          <a:p>
            <a:pPr algn="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Paper presentation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4683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. Growth </a:t>
            </a:r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rate of each 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contributors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15"/>
          <p:cNvSpPr/>
          <p:nvPr/>
        </p:nvSpPr>
        <p:spPr>
          <a:xfrm>
            <a:off x="478568" y="5563434"/>
            <a:ext cx="85645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ashed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line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indicates overall routing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Load balancing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and multi-homing contributions grow faster than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overall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oad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balancing has surpassed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multihoming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becoming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fastest growing contributor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268" y="1663788"/>
            <a:ext cx="4923798" cy="35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5523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4. </a:t>
            </a:r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table size &amp; routable addresses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15"/>
          <p:cNvSpPr/>
          <p:nvPr/>
        </p:nvSpPr>
        <p:spPr>
          <a:xfrm>
            <a:off x="478568" y="5525298"/>
            <a:ext cx="85645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Compare the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 of prefixes and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number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IP addresses that are covered by at least one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 in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routing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expanding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reachable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IP address space contributes little to the rapid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growth of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table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889031"/>
            <a:ext cx="4626246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5349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5. Prefix growth at different mask length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15"/>
          <p:cNvSpPr/>
          <p:nvPr/>
        </p:nvSpPr>
        <p:spPr>
          <a:xfrm>
            <a:off x="478568" y="5590329"/>
            <a:ext cx="85645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number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prefixes of length greater than 17 and less than 24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has tripled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and grow the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fastest.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number of prefixes of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length 24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has doubled whereas the number of prefixes of length 16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does not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change much during the last four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years.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37" y="1679902"/>
            <a:ext cx="4584326" cy="36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471" y="1051538"/>
            <a:ext cx="2083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Introduction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93" y="1806417"/>
            <a:ext cx="7150112" cy="3390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8393" y="5504225"/>
            <a:ext cx="7698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 of the global routing table entries has more than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doubled.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amount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allocated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but not announced in routing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tables has ranged from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little over 1/3 to a little over 1/4 of the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total.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3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471" y="1051538"/>
            <a:ext cx="333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IP allocation dynamics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255493" y="5078524"/>
            <a:ext cx="85926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number of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allocations increasing for every prefix length in every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24 prefix allocations are the most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prevalent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Almost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no increase in /16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Growing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trend toward smaller blocks as the IPv4 address space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approaches saturation.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82" y="1779583"/>
            <a:ext cx="4142535" cy="315774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470769" y="1104561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Allocated IP block sizes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77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471" y="1051538"/>
            <a:ext cx="3336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IP allocation dynamics</a:t>
            </a:r>
            <a:endParaRPr lang="ko-KR" altLang="en-US" sz="2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40" y="1946176"/>
            <a:ext cx="3980765" cy="29778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70769" y="1097704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Yearly distribution of IP allocations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0515" y="5009248"/>
            <a:ext cx="7861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refix splitting :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dividing of one prefix into multiple smaller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prefixes (13k) 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0515" y="5425046"/>
            <a:ext cx="8251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 extension : aggregating of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 existing prefix with its adjacent, previously unallocated address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space (5k)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0516" y="6117843"/>
            <a:ext cx="5259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Deallocation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: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withdrawing of a prefix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allocation (10k)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79823" y="2260140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40k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0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4471" y="1051538"/>
            <a:ext cx="4670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3. BGP routing table </a:t>
            </a:r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growth 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factors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464" y="1566818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IP block fragmentation</a:t>
            </a:r>
            <a:endParaRPr lang="ko-KR" altLang="en-US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629755" y="2026774"/>
            <a:ext cx="3884487" cy="3317476"/>
            <a:chOff x="948042" y="2269310"/>
            <a:chExt cx="3884487" cy="331747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/>
            <a:srcRect r="48251"/>
            <a:stretch/>
          </p:blipFill>
          <p:spPr>
            <a:xfrm>
              <a:off x="948042" y="2269310"/>
              <a:ext cx="3884487" cy="3317476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29894" y="3054619"/>
              <a:ext cx="54373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83%</a:t>
              </a:r>
              <a:endPara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19566" y="5467839"/>
            <a:ext cx="83048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Matched = exact form of they were issued by RIRs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 various possible reasons (e.g., geographical dispersion), ISPs split up allocated blocks into a number of sub-blocks and announce each of these independently.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Its primary intent, to reduce the number of entries in the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table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is outweighed far more by other policy routing choices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89069" y="343269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17%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1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464" y="1566818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Duplicate announcements of IP blocks</a:t>
            </a:r>
            <a:endParaRPr lang="ko-KR" altLang="en-US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471" y="5481285"/>
            <a:ext cx="9069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1-level and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unique curves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the number of IP prefixes in the BGP table which are covered by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exactly one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bigger prefix is nearly the same as the number of unique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There is moreover a substantial number of prefixes that have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several layers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This finding proves that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 duplication is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common practice on the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Incentive for the duplication :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multihoming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86" y="2142059"/>
            <a:ext cx="3667125" cy="32289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4471" y="1051538"/>
            <a:ext cx="4670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3. BGP routing table </a:t>
            </a:r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growth 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factors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1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464" y="1566818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BGP announcements by geographical region</a:t>
            </a:r>
            <a:endParaRPr lang="ko-KR" altLang="en-US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157412"/>
            <a:ext cx="7019925" cy="2543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69795" y="5106530"/>
            <a:ext cx="90692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United States retains its leading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ome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countries announce a large number of relatively small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prefixes (South Korea)</a:t>
            </a:r>
            <a:endParaRPr lang="ko-KR" altLang="en-US" sz="3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4471" y="1051538"/>
            <a:ext cx="3917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. BGP routing table contents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464" y="1566818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BGP announcements by geographical region</a:t>
            </a:r>
            <a:endParaRPr lang="ko-KR" altLang="en-US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4471" y="5594911"/>
            <a:ext cx="9069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All regions show </a:t>
            </a:r>
            <a:r>
              <a:rPr lang="en-US" altLang="ko-KR" sz="1600" dirty="0"/>
              <a:t>various degrees of greater Internet hosting.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While </a:t>
            </a:r>
            <a:r>
              <a:rPr lang="en-US" altLang="ko-KR" sz="1600" dirty="0"/>
              <a:t>the United States </a:t>
            </a:r>
            <a:r>
              <a:rPr lang="en-US" altLang="ko-KR" sz="1600" dirty="0" smtClean="0"/>
              <a:t>retains the </a:t>
            </a:r>
            <a:r>
              <a:rPr lang="en-US" altLang="ko-KR" sz="1600" dirty="0"/>
              <a:t>lead position throughout the years measured, several regions with </a:t>
            </a:r>
            <a:r>
              <a:rPr lang="en-US" altLang="ko-KR" sz="1600" dirty="0" smtClean="0"/>
              <a:t>emerging economies </a:t>
            </a:r>
            <a:r>
              <a:rPr lang="en-US" altLang="ko-KR" sz="1600" dirty="0"/>
              <a:t>exhibit marked change (toward darker shades) within the </a:t>
            </a:r>
            <a:r>
              <a:rPr lang="en-US" altLang="ko-KR" sz="1600" dirty="0" smtClean="0"/>
              <a:t>six-year span</a:t>
            </a:r>
            <a:r>
              <a:rPr lang="en-US" altLang="ko-KR" sz="1600" dirty="0"/>
              <a:t>, such as Russia, China, and India.</a:t>
            </a:r>
            <a:endParaRPr lang="ko-KR" altLang="en-US" sz="3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179068"/>
            <a:ext cx="7648575" cy="3476625"/>
          </a:xfrm>
          <a:prstGeom prst="rect">
            <a:avLst/>
          </a:prstGeom>
        </p:spPr>
      </p:pic>
      <p:sp>
        <p:nvSpPr>
          <p:cNvPr id="12" name="직사각형 13"/>
          <p:cNvSpPr/>
          <p:nvPr/>
        </p:nvSpPr>
        <p:spPr>
          <a:xfrm>
            <a:off x="134471" y="1051538"/>
            <a:ext cx="3917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. BGP routing table contents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4156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 domain Routing, BGP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4471" y="1051538"/>
            <a:ext cx="1327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Contents</a:t>
            </a:r>
            <a:endParaRPr lang="ko-KR" altLang="en-US" sz="2400" b="1" dirty="0"/>
          </a:p>
        </p:txBody>
      </p:sp>
      <p:sp>
        <p:nvSpPr>
          <p:cNvPr id="13" name="직사각형 12"/>
          <p:cNvSpPr/>
          <p:nvPr/>
        </p:nvSpPr>
        <p:spPr>
          <a:xfrm>
            <a:off x="822314" y="5281232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IP allocation dynamics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2314" y="5647674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BGP routing table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growth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factors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22314" y="6014116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BGP routing table contents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22314" y="491479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Introduction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255" y="4453125"/>
            <a:ext cx="6512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 smtClean="0">
                <a:ea typeface="+mj-ea"/>
                <a:cs typeface="Arial Unicode MS" panose="020B0604020202020204" pitchFamily="50" charset="-127"/>
              </a:rPr>
              <a:t>BGP Routing Table : Trends and Challenges (03~09)</a:t>
            </a:r>
            <a:endParaRPr lang="ko-KR" altLang="en-US" sz="2400" i="1" dirty="0"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4255" y="1633440"/>
            <a:ext cx="677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i="1" dirty="0" smtClean="0">
                <a:ea typeface="+mj-ea"/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400" i="1" dirty="0">
              <a:ea typeface="+mj-ea"/>
              <a:cs typeface="Arial Unicode MS" panose="020B0604020202020204" pitchFamily="50" charset="-127"/>
            </a:endParaRPr>
          </a:p>
        </p:txBody>
      </p:sp>
      <p:sp>
        <p:nvSpPr>
          <p:cNvPr id="11" name="직사각형 15"/>
          <p:cNvSpPr/>
          <p:nvPr/>
        </p:nvSpPr>
        <p:spPr>
          <a:xfrm>
            <a:off x="822314" y="2215342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Background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직사각형 15"/>
          <p:cNvSpPr/>
          <p:nvPr/>
        </p:nvSpPr>
        <p:spPr>
          <a:xfrm>
            <a:off x="847975" y="2578014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Quantification of the growth factors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9" name="직사각형 15"/>
          <p:cNvSpPr/>
          <p:nvPr/>
        </p:nvSpPr>
        <p:spPr>
          <a:xfrm>
            <a:off x="847974" y="2944456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Growth rate of each contributors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0" name="직사각형 15"/>
          <p:cNvSpPr/>
          <p:nvPr/>
        </p:nvSpPr>
        <p:spPr>
          <a:xfrm>
            <a:off x="860787" y="3310898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Routing table size &amp; routable addresses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1" name="직사각형 15"/>
          <p:cNvSpPr/>
          <p:nvPr/>
        </p:nvSpPr>
        <p:spPr>
          <a:xfrm>
            <a:off x="860787" y="3668295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Prefix growth at different mask length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4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464" y="1566818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Lengths of announced IP prefixes</a:t>
            </a:r>
            <a:endParaRPr lang="ko-KR" altLang="en-US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8600" y="5594911"/>
            <a:ext cx="9069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majority of the global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table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entries are /24 prefixes and account for more than 53% of the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/24 prefixes has nearly doubled between 2003 and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2009, but the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 of blocks allocated that are actually /24 in size is 4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times smaller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71" y="1936150"/>
            <a:ext cx="4187721" cy="3442263"/>
          </a:xfrm>
          <a:prstGeom prst="rect">
            <a:avLst/>
          </a:prstGeom>
        </p:spPr>
      </p:pic>
      <p:sp>
        <p:nvSpPr>
          <p:cNvPr id="12" name="직사각형 13"/>
          <p:cNvSpPr/>
          <p:nvPr/>
        </p:nvSpPr>
        <p:spPr>
          <a:xfrm>
            <a:off x="134471" y="1051538"/>
            <a:ext cx="3917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. BGP routing table contents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00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6498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 Routing Table : Trends and Challenges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464" y="1566818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- Longevity distribution of BGP entries</a:t>
            </a:r>
            <a:endParaRPr lang="ko-KR" altLang="en-US" i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18" y="1936150"/>
            <a:ext cx="3721699" cy="314835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34471" y="5032004"/>
            <a:ext cx="9069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5% of all prefixes remain </a:t>
            </a:r>
            <a:r>
              <a:rPr lang="en-US" altLang="ko-KR" dirty="0" smtClean="0"/>
              <a:t>stable over </a:t>
            </a:r>
            <a:r>
              <a:rPr lang="en-US" altLang="ko-KR" dirty="0"/>
              <a:t>the six-year </a:t>
            </a:r>
            <a:r>
              <a:rPr lang="en-US" altLang="ko-KR" dirty="0" smtClean="0"/>
              <a:t>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18</a:t>
            </a:r>
            <a:r>
              <a:rPr lang="en-US" altLang="ko-KR" dirty="0"/>
              <a:t>% of all prefixes </a:t>
            </a:r>
            <a:r>
              <a:rPr lang="en-US" altLang="ko-KR" dirty="0" smtClean="0"/>
              <a:t>observed are </a:t>
            </a:r>
            <a:r>
              <a:rPr lang="en-US" altLang="ko-KR" dirty="0"/>
              <a:t>active for only short periods of time (i.e., 1–3 days</a:t>
            </a:r>
            <a:r>
              <a:rPr lang="en-US" altLang="ko-KR" dirty="0" smtClean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Spammers who hijack other’s </a:t>
            </a:r>
            <a:r>
              <a:rPr lang="en-US" altLang="ko-KR" sz="1600" dirty="0"/>
              <a:t>prefix, announce it for a brief time, </a:t>
            </a:r>
            <a:r>
              <a:rPr lang="en-US" altLang="ko-KR" sz="1600" dirty="0" smtClean="0"/>
              <a:t>and send </a:t>
            </a:r>
            <a:r>
              <a:rPr lang="en-US" altLang="ko-KR" sz="1600" dirty="0"/>
              <a:t>virtually untraceable spam messages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configuration </a:t>
            </a:r>
            <a:r>
              <a:rPr lang="en-US" altLang="ko-KR" sz="1600" dirty="0"/>
              <a:t>errors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normal </a:t>
            </a:r>
            <a:r>
              <a:rPr lang="en-US" altLang="ko-KR" sz="1600" dirty="0"/>
              <a:t>BGP operations</a:t>
            </a:r>
            <a:r>
              <a:rPr lang="en-US" altLang="ko-KR" sz="1600" dirty="0" smtClean="0"/>
              <a:t>, where </a:t>
            </a:r>
            <a:r>
              <a:rPr lang="en-US" altLang="ko-KR" sz="1600" dirty="0"/>
              <a:t>some prefix becomes briefly visible, as for example when a primary </a:t>
            </a:r>
            <a:r>
              <a:rPr lang="en-US" altLang="ko-KR" sz="1600" dirty="0" smtClean="0"/>
              <a:t>network channel </a:t>
            </a:r>
            <a:r>
              <a:rPr lang="en-US" altLang="ko-KR" sz="1600" dirty="0"/>
              <a:t>malfunctions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2" name="직사각형 13"/>
          <p:cNvSpPr/>
          <p:nvPr/>
        </p:nvSpPr>
        <p:spPr>
          <a:xfrm>
            <a:off x="134471" y="1051538"/>
            <a:ext cx="3917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a typeface="Arial Unicode MS" panose="020B0604020202020204" pitchFamily="50" charset="-127"/>
                <a:cs typeface="Arial Unicode MS" panose="020B0604020202020204" pitchFamily="50" charset="-127"/>
              </a:rPr>
              <a:t>4</a:t>
            </a:r>
            <a:r>
              <a:rPr lang="en-US" altLang="ko-KR" sz="2400" b="1" dirty="0" smtClean="0">
                <a:ea typeface="Arial Unicode MS" panose="020B0604020202020204" pitchFamily="50" charset="-127"/>
                <a:cs typeface="Arial Unicode MS" panose="020B0604020202020204" pitchFamily="50" charset="-127"/>
              </a:rPr>
              <a:t>. BGP routing table contents</a:t>
            </a:r>
            <a:endParaRPr lang="ko-KR" altLang="en-US" sz="2400" b="1" dirty="0"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0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471" y="1733744"/>
            <a:ext cx="90692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 the quantification metrics measuring growth factors valid?</a:t>
            </a:r>
            <a:endParaRPr lang="ko-KR" altLang="en-US" sz="3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How to reduce the table size while maintaining number of prefixes?</a:t>
            </a:r>
          </a:p>
          <a:p>
            <a:pPr lvl="1"/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Why South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Korea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announced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 large number of relatively small prefixes?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IPv4 exhaustion and current state of IPv6 allocation?</a:t>
            </a:r>
          </a:p>
        </p:txBody>
      </p:sp>
    </p:spTree>
    <p:extLst>
      <p:ext uri="{BB962C8B-B14F-4D97-AF65-F5344CB8AC3E}">
        <p14:creationId xmlns:p14="http://schemas.microsoft.com/office/powerpoint/2010/main" val="7574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391774"/>
            <a:ext cx="2057400" cy="365125"/>
          </a:xfrm>
        </p:spPr>
        <p:txBody>
          <a:bodyPr/>
          <a:lstStyle/>
          <a:p>
            <a:fld id="{B80950CC-2B1D-46BF-9183-488C0EB3F37F}" type="slidenum">
              <a:rPr lang="en-US" altLang="ko-KR" sz="1100"/>
              <a:pPr/>
              <a:t>23</a:t>
            </a:fld>
            <a:endParaRPr lang="en-US" altLang="ko-KR" sz="110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1181941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GIRO Address Scheme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1000" y="2407023"/>
            <a:ext cx="2057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Hoefler Text" charset="0"/>
              </a:rPr>
              <a:t>ASN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438400" y="2407023"/>
            <a:ext cx="2209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Hoefler Text" charset="0"/>
              </a:rPr>
              <a:t>geolocation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572000" y="2407023"/>
            <a:ext cx="838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Hoefler Text" charset="0"/>
              </a:rPr>
              <a:t>SID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410200" y="2407023"/>
            <a:ext cx="2743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Hoefler Text" charset="0"/>
              </a:rPr>
              <a:t>Subnet and host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410200" y="2407023"/>
            <a:ext cx="76200" cy="838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381000" y="324522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5424488" y="324522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381000" y="339762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655763" y="3262686"/>
            <a:ext cx="25811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Hoefler Text" charset="0"/>
              </a:rPr>
              <a:t>External component</a:t>
            </a:r>
          </a:p>
          <a:p>
            <a:r>
              <a:rPr lang="en-US" altLang="ko-KR" sz="2000">
                <a:latin typeface="Hoefler Text" charset="0"/>
              </a:rPr>
              <a:t>(G-prefix)</a:t>
            </a:r>
          </a:p>
        </p:txBody>
      </p:sp>
      <p:sp>
        <p:nvSpPr>
          <p:cNvPr id="73740" name="Line 12"/>
          <p:cNvSpPr>
            <a:spLocks noChangeShapeType="1"/>
          </p:cNvSpPr>
          <p:nvPr/>
        </p:nvSpPr>
        <p:spPr bwMode="auto">
          <a:xfrm flipH="1">
            <a:off x="4495800" y="339762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>
            <a:off x="8151813" y="324839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5438775" y="3397623"/>
            <a:ext cx="657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932488" y="3245223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Hoefler Text" charset="0"/>
              </a:rPr>
              <a:t>Internal component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 flipV="1">
            <a:off x="7543800" y="3397623"/>
            <a:ext cx="59372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158750" y="4150098"/>
            <a:ext cx="6946132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ko-KR" sz="1600">
                <a:latin typeface="Hoefler Text" charset="0"/>
              </a:rPr>
              <a:t> Including </a:t>
            </a:r>
            <a:r>
              <a:rPr lang="en-US" altLang="ko-KR" sz="1600" b="1">
                <a:latin typeface="Hoefler Text" charset="0"/>
              </a:rPr>
              <a:t>ASN</a:t>
            </a:r>
            <a:r>
              <a:rPr lang="en-US" altLang="ko-KR" sz="1600">
                <a:latin typeface="Hoefler Text" charset="0"/>
              </a:rPr>
              <a:t> upfront in the address ensures that pkts are routed</a:t>
            </a:r>
            <a:br>
              <a:rPr lang="en-US" altLang="ko-KR" sz="1600">
                <a:latin typeface="Hoefler Text" charset="0"/>
              </a:rPr>
            </a:br>
            <a:r>
              <a:rPr lang="en-US" altLang="ko-KR" sz="1600">
                <a:latin typeface="Hoefler Text" charset="0"/>
              </a:rPr>
              <a:t>primarily based on policies</a:t>
            </a:r>
          </a:p>
          <a:p>
            <a:endParaRPr lang="en-US" altLang="ko-KR" sz="1600">
              <a:latin typeface="Hoefler Text" charset="0"/>
            </a:endParaRPr>
          </a:p>
          <a:p>
            <a:pPr>
              <a:buFontTx/>
              <a:buChar char="•"/>
            </a:pPr>
            <a:r>
              <a:rPr lang="en-US" altLang="ko-KR" sz="1600" b="1">
                <a:latin typeface="Hoefler Text" charset="0"/>
              </a:rPr>
              <a:t> Geolocation </a:t>
            </a:r>
            <a:r>
              <a:rPr lang="en-US" altLang="ko-KR" sz="1600">
                <a:latin typeface="Hoefler Text" charset="0"/>
              </a:rPr>
              <a:t>information serves as secondary hint</a:t>
            </a:r>
          </a:p>
          <a:p>
            <a:pPr>
              <a:buFontTx/>
              <a:buChar char="•"/>
            </a:pPr>
            <a:endParaRPr lang="en-US" altLang="ko-KR" sz="1600">
              <a:latin typeface="Hoefler Text" charset="0"/>
            </a:endParaRPr>
          </a:p>
          <a:p>
            <a:pPr>
              <a:buFontTx/>
              <a:buChar char="•"/>
            </a:pPr>
            <a:r>
              <a:rPr lang="en-US" altLang="ko-KR" sz="1600">
                <a:latin typeface="Hoefler Text" charset="0"/>
              </a:rPr>
              <a:t> </a:t>
            </a:r>
            <a:r>
              <a:rPr lang="en-US" altLang="ko-KR" sz="1600" b="1">
                <a:latin typeface="Hoefler Text" charset="0"/>
              </a:rPr>
              <a:t>Traffic slice</a:t>
            </a:r>
            <a:r>
              <a:rPr lang="en-US" altLang="ko-KR" sz="1600">
                <a:latin typeface="Hoefler Text" charset="0"/>
              </a:rPr>
              <a:t> (SID) divides the incoming traffic to the G-prefix, e.g.</a:t>
            </a:r>
            <a:br>
              <a:rPr lang="en-US" altLang="ko-KR" sz="1600">
                <a:latin typeface="Hoefler Text" charset="0"/>
              </a:rPr>
            </a:br>
            <a:r>
              <a:rPr lang="en-US" altLang="ko-KR" sz="1600">
                <a:latin typeface="Hoefler Text" charset="0"/>
              </a:rPr>
              <a:t>one SID per provider</a:t>
            </a:r>
          </a:p>
          <a:p>
            <a:endParaRPr lang="en-US" altLang="ko-KR" sz="1600">
              <a:latin typeface="Hoefler Text" charset="0"/>
            </a:endParaRPr>
          </a:p>
          <a:p>
            <a:pPr>
              <a:buFontTx/>
              <a:buChar char="•"/>
            </a:pPr>
            <a:r>
              <a:rPr lang="en-US" altLang="ko-KR" sz="1600">
                <a:latin typeface="Hoefler Text" charset="0"/>
              </a:rPr>
              <a:t> The </a:t>
            </a:r>
            <a:r>
              <a:rPr lang="en-US" altLang="ko-KR" sz="1600" b="1">
                <a:latin typeface="Hoefler Text" charset="0"/>
              </a:rPr>
              <a:t>internal component</a:t>
            </a:r>
            <a:r>
              <a:rPr lang="en-US" altLang="ko-KR" sz="1600">
                <a:latin typeface="Hoefler Text" charset="0"/>
              </a:rPr>
              <a:t> is not announced to other networks; </a:t>
            </a:r>
            <a:br>
              <a:rPr lang="en-US" altLang="ko-KR" sz="1600">
                <a:latin typeface="Hoefler Text" charset="0"/>
              </a:rPr>
            </a:br>
            <a:r>
              <a:rPr lang="en-US" altLang="ko-KR" sz="1600">
                <a:latin typeface="Hoefler Text" charset="0"/>
              </a:rPr>
              <a:t>it’s used to route pkts inside the origin network</a:t>
            </a:r>
          </a:p>
        </p:txBody>
      </p:sp>
      <p:sp>
        <p:nvSpPr>
          <p:cNvPr id="20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8"/>
          <p:cNvSpPr/>
          <p:nvPr/>
        </p:nvSpPr>
        <p:spPr>
          <a:xfrm>
            <a:off x="134471" y="371009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9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9" y="1271962"/>
            <a:ext cx="6505671" cy="495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71" y="371009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Discussion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471" y="1191698"/>
            <a:ext cx="90692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IPv4 exhaustion and current state of IPv6 allocation?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Because of the demand of the growing Internet, the small address space finally </a:t>
            </a:r>
            <a:r>
              <a:rPr lang="en-US" altLang="ko-KR" sz="1600" dirty="0" smtClean="0"/>
              <a:t>suffered exhaustion</a:t>
            </a:r>
            <a:r>
              <a:rPr lang="en-US" altLang="ko-KR" sz="1600" dirty="0"/>
              <a:t> on February 3, 2011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8872"/>
              </p:ext>
            </p:extLst>
          </p:nvPr>
        </p:nvGraphicFramePr>
        <p:xfrm>
          <a:off x="151280" y="2824428"/>
          <a:ext cx="8841440" cy="2203160"/>
        </p:xfrm>
        <a:graphic>
          <a:graphicData uri="http://schemas.openxmlformats.org/drawingml/2006/table">
            <a:tbl>
              <a:tblPr/>
              <a:tblGrid>
                <a:gridCol w="176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8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98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Country/Region Name     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Percentage of used IPv6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space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     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IPv6 Assignments and Allocations     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IPv6 Allocations     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IPv6 Assignments     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Brazil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39.67115098%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0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United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States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11.07051810%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2571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1604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967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Japan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6.76423444%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397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366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31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Germany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6.44004484%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600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498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102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China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5.68015466%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173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167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France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5.20816673%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279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248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31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Australia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5.15324597%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466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334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132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8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European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Union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3.74029554%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85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55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30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83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Republic of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Korea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3.15181890%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118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111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7</a:t>
                      </a:r>
                    </a:p>
                  </a:txBody>
                  <a:tcPr marL="61615" marR="61615" marT="17035" marB="170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2003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Background</a:t>
            </a:r>
            <a:endParaRPr lang="ko-KR" altLang="en-US" sz="2400" b="1" dirty="0"/>
          </a:p>
        </p:txBody>
      </p:sp>
      <p:sp>
        <p:nvSpPr>
          <p:cNvPr id="23" name="직사각형 15"/>
          <p:cNvSpPr/>
          <p:nvPr/>
        </p:nvSpPr>
        <p:spPr>
          <a:xfrm>
            <a:off x="478571" y="2226568"/>
            <a:ext cx="74703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BGP:	Inter-domain routing protocol.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K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ey component enabling Internet routing worldwide.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Connecting independent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ASes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(separate networks, economic entries).</a:t>
            </a:r>
          </a:p>
          <a:p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Tries to satisfy ISP-specific routing policies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15"/>
          <p:cNvSpPr/>
          <p:nvPr/>
        </p:nvSpPr>
        <p:spPr>
          <a:xfrm>
            <a:off x="478568" y="1663788"/>
            <a:ext cx="8564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 Architecture : divided into thousands of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ASes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직사각형 15"/>
          <p:cNvSpPr/>
          <p:nvPr/>
        </p:nvSpPr>
        <p:spPr>
          <a:xfrm>
            <a:off x="478568" y="3559210"/>
            <a:ext cx="83856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Route Aggregation : Scalability of routing infra depends on this, but not always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Multi-homed : multiple providers to ensure connectivity, can’t aggregate prefixes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Load-balancing : AS originates several different prefixes for each 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Fragmentation : allocated IP address are not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aggregatable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with previous ones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직사각형 15"/>
          <p:cNvSpPr/>
          <p:nvPr/>
        </p:nvSpPr>
        <p:spPr>
          <a:xfrm>
            <a:off x="379185" y="5005339"/>
            <a:ext cx="8675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tables : Each BGP speaker router maintain a routing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 size : the number of prefixes appeared in the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extent that route </a:t>
            </a:r>
            <a:r>
              <a:rPr lang="en-US" altLang="ko-KR" sz="16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aggregations are 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performed directly affects the routing table size</a:t>
            </a:r>
            <a:endParaRPr lang="ko-KR" altLang="en-US" sz="32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41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2003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1. Background</a:t>
            </a:r>
            <a:endParaRPr lang="ko-KR" altLang="en-US" sz="2400" b="1" dirty="0"/>
          </a:p>
        </p:txBody>
      </p:sp>
      <p:sp>
        <p:nvSpPr>
          <p:cNvPr id="24" name="직사각형 15"/>
          <p:cNvSpPr/>
          <p:nvPr/>
        </p:nvSpPr>
        <p:spPr>
          <a:xfrm>
            <a:off x="478569" y="1717125"/>
            <a:ext cx="8396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 of a BGP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table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i.e., the number of prefixes contained in the routing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table, has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risen from 10,000 to 100,000 over the past six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years.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May decrease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packet  forwarding speed,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demand more router memory space.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8568" y="2742297"/>
            <a:ext cx="818685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Exploring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contribution to routing table size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ulti-homing (20~30% extra prefixes, fast growth)</a:t>
            </a:r>
          </a:p>
          <a:p>
            <a:r>
              <a:rPr lang="en-US" altLang="ko-KR" sz="1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Many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ASes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connect to more than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one provider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 the purpose of fault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tolerance</a:t>
            </a:r>
            <a:endParaRPr lang="en-US" altLang="ko-KR" sz="28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ailure to Aggregate (15~20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% extra prefixes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pPr lvl="1"/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oad Balancing 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20~25%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extra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prefixes, fastest growing factor)</a:t>
            </a:r>
          </a:p>
          <a:p>
            <a:pPr lvl="1"/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	Many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ASes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announce different prefix for each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Address Fragmentation (75~% extra prefixes, contributes the most)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</a:t>
            </a:r>
            <a:r>
              <a:rPr lang="en-US" altLang="ko-KR" sz="1600" dirty="0" smtClean="0"/>
              <a:t>oad Balancing and </a:t>
            </a:r>
            <a:r>
              <a:rPr lang="en-US" altLang="ko-KR" sz="1600" dirty="0" err="1" smtClean="0"/>
              <a:t>Multihoming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contribute to the routing table growth </a:t>
            </a:r>
            <a:r>
              <a:rPr lang="en-US" altLang="ko-KR" sz="1600" dirty="0" smtClean="0"/>
              <a:t>by introducing </a:t>
            </a:r>
            <a:r>
              <a:rPr lang="en-US" altLang="ko-KR" sz="1600" dirty="0"/>
              <a:t>more prefixes of length greater than 17 but less </a:t>
            </a:r>
            <a:r>
              <a:rPr lang="en-US" altLang="ko-KR" sz="1600" dirty="0" smtClean="0"/>
              <a:t>than 25</a:t>
            </a:r>
            <a:r>
              <a:rPr lang="en-US" altLang="ko-KR" sz="1600" dirty="0"/>
              <a:t>, which are the fastest </a:t>
            </a:r>
            <a:r>
              <a:rPr lang="en-US" altLang="ko-KR" sz="1600" dirty="0" smtClean="0"/>
              <a:t> growing </a:t>
            </a:r>
            <a:r>
              <a:rPr lang="en-US" altLang="ko-KR" sz="1600" dirty="0"/>
              <a:t>prefixes.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직사각형 15"/>
          <p:cNvSpPr/>
          <p:nvPr/>
        </p:nvSpPr>
        <p:spPr>
          <a:xfrm>
            <a:off x="478568" y="5921905"/>
            <a:ext cx="85645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demand of routing more IP address can contribute to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routing table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growth as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well, but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ajor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contributor of the routing table growth is not the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increase on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routable IP addresses</a:t>
            </a:r>
            <a:endParaRPr lang="ko-KR" altLang="en-US" sz="16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77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458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2. Quantification of growth factors</a:t>
            </a:r>
            <a:endParaRPr lang="ko-KR" alt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81824" y="1576899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</a:rPr>
              <a:t>a) Multi-homing: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15"/>
              <p:cNvSpPr/>
              <p:nvPr/>
            </p:nvSpPr>
            <p:spPr>
              <a:xfrm>
                <a:off x="766005" y="2098460"/>
                <a:ext cx="4360448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</a:t>
                </a:r>
                <a:r>
                  <a:rPr lang="en-US" altLang="ko-KR" sz="1000" i="1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</a:t>
                </a:r>
                <a:r>
                  <a:rPr lang="en-US" altLang="ko-KR" sz="1600" i="1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”c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ontains” </a:t>
                </a:r>
                <a:r>
                  <a:rPr lang="en-US" altLang="ko-KR" sz="1600" i="1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</a:t>
                </a:r>
                <a:r>
                  <a:rPr lang="en-US" altLang="ko-KR" sz="1000" i="1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2 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: </a:t>
                </a:r>
                <a:endParaRPr lang="en-US" altLang="ko-KR" sz="16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len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(</a:t>
                </a:r>
                <a:r>
                  <a:rPr lang="en-US" altLang="ko-KR" sz="16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</a:t>
                </a:r>
                <a:r>
                  <a:rPr lang="en-US" altLang="ko-KR" sz="10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2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 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&gt; </a:t>
                </a:r>
                <a:r>
                  <a:rPr lang="en-US" altLang="ko-KR" sz="1600" dirty="0" err="1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len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(</a:t>
                </a:r>
                <a:r>
                  <a:rPr lang="en-US" altLang="ko-KR" sz="16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</a:t>
                </a:r>
                <a:r>
                  <a:rPr lang="en-US" altLang="ko-KR" sz="10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</a:t>
                </a:r>
                <a:r>
                  <a:rPr lang="en-US" altLang="ko-KR" sz="16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&amp; </a:t>
                </a:r>
                <a:endParaRPr lang="en-US" altLang="ko-KR" sz="16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err="1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addr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(</a:t>
                </a:r>
                <a:r>
                  <a:rPr lang="en-US" altLang="ko-KR" sz="16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</a:t>
                </a:r>
                <a:r>
                  <a:rPr lang="en-US" altLang="ko-KR" sz="1000" i="1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2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)/2</a:t>
                </a:r>
                <a:r>
                  <a:rPr lang="en-US" altLang="ko-KR" sz="1600" baseline="300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32-len(p</a:t>
                </a:r>
                <a:r>
                  <a:rPr lang="en-US" altLang="ko-KR" sz="1100" baseline="300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</a:t>
                </a:r>
                <a:r>
                  <a:rPr lang="en-US" altLang="ko-KR" sz="1600" baseline="300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 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== </a:t>
                </a:r>
                <a:r>
                  <a:rPr lang="en-US" altLang="ko-KR" sz="1600" dirty="0" err="1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addr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(</a:t>
                </a:r>
                <a:r>
                  <a:rPr lang="en-US" altLang="ko-KR" sz="1600" i="1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</a:t>
                </a:r>
                <a:r>
                  <a:rPr lang="en-US" altLang="ko-KR" sz="1000" i="1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)/2</a:t>
                </a:r>
                <a:r>
                  <a:rPr lang="en-US" altLang="ko-KR" sz="1600" baseline="300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32-len(p</a:t>
                </a:r>
                <a:r>
                  <a:rPr lang="en-US" altLang="ko-KR" sz="1100" baseline="300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</a:t>
                </a:r>
                <a:r>
                  <a:rPr lang="en-US" altLang="ko-KR" sz="1600" baseline="300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Ex) </a:t>
                </a:r>
                <a:r>
                  <a:rPr lang="en-US" altLang="ko-KR" sz="1600" u="sng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15.78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.0.0 contains </a:t>
                </a:r>
                <a:r>
                  <a:rPr lang="en-US" altLang="ko-KR" sz="1600" u="sng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15.78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.1.0, </a:t>
                </a:r>
                <a:r>
                  <a:rPr lang="en-US" altLang="ko-KR" sz="1600" u="sng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15.78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.2.0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 is </a:t>
                </a:r>
                <a:r>
                  <a:rPr lang="en-US" altLang="ko-KR" sz="1600" dirty="0" err="1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multihomed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prefix 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prefix(</a:t>
                </a:r>
                <a:r>
                  <a:rPr lang="en-US" altLang="ko-KR" sz="1600" dirty="0" err="1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multihomed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AS u) and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50" charset="-127"/>
                      </a:rPr>
                      <m:t>∃</m:t>
                    </m:r>
                  </m:oMath>
                </a14:m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q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prefix(AS v)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v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provider(u) and q contains 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Ex) </a:t>
                </a:r>
                <a:r>
                  <a:rPr lang="en-US" altLang="ko-KR" sz="1600" u="sng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15.78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.0.0 (q, AS </a:t>
                </a:r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v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anose="020B0604020202020204" pitchFamily="50" charset="-127"/>
                      </a:rPr>
                      <m:t>∈</m:t>
                    </m:r>
                  </m:oMath>
                </a14:m>
                <a:r>
                  <a:rPr lang="en-US" altLang="ko-KR" sz="1600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provider(u)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), </a:t>
                </a:r>
                <a:r>
                  <a:rPr lang="en-US" altLang="ko-KR" sz="1600" u="sng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15.78</a:t>
                </a:r>
                <a:r>
                  <a:rPr lang="en-US" altLang="ko-KR" sz="1600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.1.0 (p, AS u)</a:t>
                </a:r>
                <a:endParaRPr lang="ko-KR" altLang="en-US" sz="1600" b="1" baseline="300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10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5" y="2098460"/>
                <a:ext cx="4360448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559" t="-516" r="-2238"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53" y="2217371"/>
            <a:ext cx="3943588" cy="33016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34774" y="4279757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20~30%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more prefixes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6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458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2. Quantification of growth factors</a:t>
            </a:r>
            <a:endParaRPr lang="ko-KR" alt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81824" y="1573768"/>
            <a:ext cx="236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Times New Roman" panose="02020603050405020304" pitchFamily="18" charset="0"/>
              </a:rPr>
              <a:t>b) Failure to Aggregate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87505" y="2003665"/>
            <a:ext cx="77522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 cluster </a:t>
            </a:r>
            <a:r>
              <a:rPr lang="en-US" altLang="ko-KR" sz="16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: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maximal set of prefixes whose routing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table entries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are the same in every BGP routing tables in the Internet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i="1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16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and 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belongs to the same cluster : 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RouteEntry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(p1) ==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RouteEntry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(p2)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Then, </a:t>
            </a:r>
            <a:r>
              <a:rPr lang="en-US" altLang="ko-KR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 the same cluster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iteratively aggregate for </a:t>
            </a:r>
            <a:r>
              <a:rPr lang="en-US" altLang="ko-KR" sz="16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consecutive prefixes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based on the </a:t>
            </a:r>
            <a:r>
              <a:rPr lang="en-US" altLang="ko-KR" sz="16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sorted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table: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and 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are “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aggregatable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len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= </a:t>
            </a: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len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 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addr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)/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1600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32-len(p</a:t>
            </a:r>
            <a:r>
              <a:rPr lang="en-US" altLang="ko-KR" sz="1100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1600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+1 =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addr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)/2</a:t>
            </a:r>
            <a:r>
              <a:rPr lang="en-US" altLang="ko-KR" sz="1600" baseline="30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32-len(p</a:t>
            </a:r>
            <a:r>
              <a:rPr lang="en-US" altLang="ko-KR" sz="1100" baseline="30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</a:t>
            </a:r>
            <a:r>
              <a:rPr lang="en-US" altLang="ko-KR" sz="1600" baseline="30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&amp;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addr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6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</a:t>
            </a:r>
            <a:r>
              <a:rPr lang="en-US" altLang="ko-KR" sz="1000" i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)/2</a:t>
            </a:r>
            <a:r>
              <a:rPr lang="en-US" altLang="ko-KR" sz="1600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32-len(p</a:t>
            </a:r>
            <a:r>
              <a:rPr lang="en-US" altLang="ko-KR" sz="1100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</a:t>
            </a:r>
            <a:r>
              <a:rPr lang="en-US" altLang="ko-KR" sz="1600" baseline="300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Ex) </a:t>
            </a:r>
            <a:r>
              <a:rPr lang="en-US" altLang="ko-KR" sz="16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15.78.1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.0 and </a:t>
            </a:r>
            <a:r>
              <a:rPr lang="en-US" altLang="ko-KR" sz="1600" u="sng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15.78.2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.0 are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aggregatable</a:t>
            </a:r>
            <a:endParaRPr lang="en-US" altLang="ko-KR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7505" y="5695004"/>
            <a:ext cx="81758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total number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prefixes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after the aggregation is the number of prefixes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excluding those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are introduced by failure to aggregate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9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458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2. Quantification of growth factors</a:t>
            </a:r>
            <a:endParaRPr lang="ko-KR" alt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81824" y="1573768"/>
            <a:ext cx="236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Times New Roman" panose="02020603050405020304" pitchFamily="18" charset="0"/>
              </a:rPr>
              <a:t>b) Failure to Aggregate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58" y="1943100"/>
            <a:ext cx="5819775" cy="4800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58257" y="2955221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15~20%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more prefixes</a:t>
            </a:r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458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2. Quantification of growth factors</a:t>
            </a:r>
            <a:endParaRPr lang="ko-KR" alt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1824" y="157689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 smtClean="0">
                <a:latin typeface="Times New Roman" panose="02020603050405020304" pitchFamily="18" charset="0"/>
              </a:rPr>
              <a:t>c) Load Balancing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33717" y="2009927"/>
            <a:ext cx="74765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 </a:t>
            </a:r>
            <a:r>
              <a:rPr lang="en-US" altLang="ko-KR" sz="1600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aggregatable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prefixes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originated by the same AS 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</a:t>
            </a:r>
            <a:r>
              <a:rPr lang="en-US" altLang="ko-KR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independent of whether 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those prefixes are announced identically or not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prefixes after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aggregation exclude the contribution of 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1"/>
            <a:r>
              <a:rPr lang="en-US" altLang="ko-KR" sz="1600" b="1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both failure to </a:t>
            </a:r>
            <a:r>
              <a:rPr lang="en-US" altLang="ko-KR" sz="1600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aggregate and load balancing</a:t>
            </a:r>
            <a:endParaRPr lang="ko-KR" altLang="en-US" sz="3200" b="1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3717" y="3150841"/>
            <a:ext cx="8034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Difference between the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total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 of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prefixes after the aggregation with </a:t>
            </a:r>
            <a:endParaRPr lang="en-US" altLang="ko-KR" sz="1600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the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number of prefixes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excluding those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introduced by failure to aggregate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1824" y="4011453"/>
            <a:ext cx="260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Times New Roman" panose="02020603050405020304" pitchFamily="18" charset="0"/>
              </a:rPr>
              <a:t>d) Address Fragmentation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3717" y="4567592"/>
            <a:ext cx="8034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Difference between the number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of prefixes excluding those contributed by failure to </a:t>
            </a:r>
            <a:r>
              <a:rPr lang="en-US" altLang="ko-KR" sz="16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aggregate with </a:t>
            </a:r>
            <a:r>
              <a:rPr lang="en-US" altLang="ko-KR" sz="16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the number of prefix clusters.</a:t>
            </a:r>
            <a:endParaRPr lang="ko-KR" altLang="en-US" sz="16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40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9009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4471" y="371009"/>
            <a:ext cx="706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 Unicode MS" panose="020B0604020202020204" pitchFamily="50" charset="-127"/>
              </a:rPr>
              <a:t>On characterizing BGP Routing Table Growth (98~02)</a:t>
            </a:r>
            <a:endParaRPr lang="ko-KR" altLang="en-US" sz="2800" b="1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 Unicode MS" panose="020B0604020202020204" pitchFamily="50" charset="-127"/>
            </a:endParaRPr>
          </a:p>
        </p:txBody>
      </p:sp>
      <p:sp>
        <p:nvSpPr>
          <p:cNvPr id="22" name="직사각형 9"/>
          <p:cNvSpPr/>
          <p:nvPr/>
        </p:nvSpPr>
        <p:spPr>
          <a:xfrm>
            <a:off x="134471" y="1051538"/>
            <a:ext cx="4586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2. Quantification of growth factors</a:t>
            </a:r>
            <a:endParaRPr lang="ko-KR" altLang="en-US" sz="2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882358" y="1663788"/>
            <a:ext cx="7971236" cy="4800600"/>
            <a:chOff x="882358" y="1663788"/>
            <a:chExt cx="7971236" cy="4800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358" y="1663788"/>
              <a:ext cx="5819775" cy="4800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495256" y="2645131"/>
              <a:ext cx="23583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FA : 15~20% </a:t>
              </a:r>
              <a:r>
                <a:rPr lang="en-US" altLang="ko-KR" sz="14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more prefixes</a:t>
              </a:r>
              <a:endPara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95256" y="3322240"/>
              <a:ext cx="234872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LB : 20~25% </a:t>
              </a:r>
              <a:r>
                <a:rPr lang="en-US" altLang="ko-KR" sz="14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more prefixes</a:t>
              </a:r>
              <a:endPara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16" name="Left Brace 15"/>
            <p:cNvSpPr/>
            <p:nvPr/>
          </p:nvSpPr>
          <p:spPr>
            <a:xfrm rot="10800000">
              <a:off x="5942607" y="2983685"/>
              <a:ext cx="552649" cy="927847"/>
            </a:xfrm>
            <a:prstGeom prst="leftBrace">
              <a:avLst>
                <a:gd name="adj1" fmla="val 8333"/>
                <a:gd name="adj2" fmla="val 492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Left Brace 17"/>
            <p:cNvSpPr/>
            <p:nvPr/>
          </p:nvSpPr>
          <p:spPr>
            <a:xfrm rot="10800000">
              <a:off x="5942606" y="2654541"/>
              <a:ext cx="552649" cy="288957"/>
            </a:xfrm>
            <a:prstGeom prst="leftBrace">
              <a:avLst>
                <a:gd name="adj1" fmla="val 8333"/>
                <a:gd name="adj2" fmla="val 492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Left Brace 19"/>
            <p:cNvSpPr/>
            <p:nvPr/>
          </p:nvSpPr>
          <p:spPr>
            <a:xfrm rot="10800000">
              <a:off x="5792339" y="3006403"/>
              <a:ext cx="552649" cy="2106555"/>
            </a:xfrm>
            <a:prstGeom prst="leftBrace">
              <a:avLst>
                <a:gd name="adj1" fmla="val 8333"/>
                <a:gd name="adj2" fmla="val 167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04874" y="4668621"/>
              <a:ext cx="21691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FR : 75~% </a:t>
              </a:r>
              <a:r>
                <a:rPr lang="en-US" altLang="ko-KR" sz="1400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more prefixes</a:t>
              </a:r>
              <a:endParaRPr lang="ko-KR" altLang="en-US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0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1716</Words>
  <Application>Microsoft Office PowerPoint</Application>
  <PresentationFormat>화면 슬라이드 쇼(4:3)</PresentationFormat>
  <Paragraphs>259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Arial Unicode MS</vt:lpstr>
      <vt:lpstr>Hoefler Text</vt:lpstr>
      <vt:lpstr>맑은 고딕</vt:lpstr>
      <vt:lpstr>Arial</vt:lpstr>
      <vt:lpstr>Calibri</vt:lpstr>
      <vt:lpstr>Calibri Light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GIRO Address Scheme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sungjoon park</dc:creator>
  <cp:lastModifiedBy>chomk</cp:lastModifiedBy>
  <cp:revision>93</cp:revision>
  <dcterms:created xsi:type="dcterms:W3CDTF">2016-09-21T11:36:24Z</dcterms:created>
  <dcterms:modified xsi:type="dcterms:W3CDTF">2016-09-22T01:27:10Z</dcterms:modified>
</cp:coreProperties>
</file>