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47"/>
  </p:notesMasterIdLst>
  <p:handoutMasterIdLst>
    <p:handoutMasterId r:id="rId48"/>
  </p:handoutMasterIdLst>
  <p:sldIdLst>
    <p:sldId id="277" r:id="rId5"/>
    <p:sldId id="437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468" r:id="rId38"/>
    <p:sldId id="469" r:id="rId39"/>
    <p:sldId id="470" r:id="rId40"/>
    <p:sldId id="471" r:id="rId41"/>
    <p:sldId id="472" r:id="rId42"/>
    <p:sldId id="473" r:id="rId43"/>
    <p:sldId id="474" r:id="rId44"/>
    <p:sldId id="476" r:id="rId45"/>
    <p:sldId id="477" r:id="rId46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320">
          <p15:clr>
            <a:srgbClr val="A4A3A4"/>
          </p15:clr>
        </p15:guide>
        <p15:guide id="2" pos="28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FFFF"/>
    <a:srgbClr val="CC3300"/>
    <a:srgbClr val="FFFFCC"/>
    <a:srgbClr val="EAEAEA"/>
    <a:srgbClr val="DDDDDD"/>
    <a:srgbClr val="CC99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85" autoAdjust="0"/>
    <p:restoredTop sz="94660"/>
  </p:normalViewPr>
  <p:slideViewPr>
    <p:cSldViewPr>
      <p:cViewPr varScale="1">
        <p:scale>
          <a:sx n="79" d="100"/>
          <a:sy n="79" d="100"/>
        </p:scale>
        <p:origin x="-27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27B78-EC3C-473F-BE9E-F355DD5D2BF3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73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242E03-D7EE-4315-8DE9-584C237D9413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73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79A091-A9F4-4E75-A895-56B4AB74CCEE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71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4D966-4AE8-4035-839B-63F58D77F892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83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0A141-49C5-4ED2-951F-90E235024F4D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83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90484-5940-452E-B51C-B06B6F09C9F8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83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19081-14D4-4D1A-957A-09984566B7C4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83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A864E-3733-46C8-9C7C-C5801AC00CCD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84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5C55E-5B5A-4B9D-BFB6-3B83F5918E7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84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5C97D-3321-433B-84EC-FBF1F6B178A2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84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219FD-FEFF-4D76-934E-E41C1E112FED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85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3E21E-73B4-4B5E-9AA7-A5F79A866F1D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81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D3327-2569-4618-98FB-83873D1C6262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85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2295-E931-4428-BB95-1CB350BE193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87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3FDCE-5146-42B6-A4CA-78C6BD2AE74D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88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FF9CA2-5E2F-4542-A127-44C2E26FEBB7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88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A2279-2D61-4E8B-8ADF-17DB1F2F8238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77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0F07-5154-4BE6-A71B-A8F2405DC70B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96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E8495F-D1DC-47D0-B8E6-35BC719F02D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78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51CED-561F-482B-9219-89A215A6D0DD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78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6EABF-661F-4AE3-AA45-3C6F44CDD327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81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89FA7-7FE3-48A6-BD0D-F6588FDE69F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79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C92A6-0643-48C5-B107-26D431D608B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81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E0DAE09-44EB-4461-82F1-396E098E16BB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518038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en-us/research/event/computing-21st-century-201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etf.org/meeting/97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Wrap-up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8EB32A-A087-492B-872F-CB197ED02736}" type="slidenum">
              <a:rPr lang="en-US" altLang="ko-KR">
                <a:cs typeface="Arial" pitchFamily="34" charset="0"/>
              </a:rPr>
              <a:pPr/>
              <a:t>10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3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549052"/>
            <a:ext cx="8137525" cy="647700"/>
          </a:xfrm>
        </p:spPr>
        <p:txBody>
          <a:bodyPr/>
          <a:lstStyle/>
          <a:p>
            <a:r>
              <a:rPr lang="en-US" altLang="ko-KR" sz="3200" dirty="0">
                <a:latin typeface="Arial" pitchFamily="34" charset="0"/>
                <a:cs typeface="Arial" pitchFamily="34" charset="0"/>
              </a:rPr>
              <a:t>Retransmission timer management;</a:t>
            </a:r>
            <a:br>
              <a:rPr lang="en-US" altLang="ko-KR" sz="3200" dirty="0">
                <a:latin typeface="Arial" pitchFamily="34" charset="0"/>
                <a:cs typeface="Arial" pitchFamily="34" charset="0"/>
              </a:rPr>
            </a:br>
            <a:r>
              <a:rPr lang="en-US" altLang="ko-K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3200" dirty="0" err="1">
                <a:latin typeface="Arial" pitchFamily="34" charset="0"/>
                <a:cs typeface="Arial" pitchFamily="34" charset="0"/>
              </a:rPr>
              <a:t>Karn’s</a:t>
            </a:r>
            <a:r>
              <a:rPr lang="en-US" altLang="ko-KR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3200" dirty="0" smtClean="0">
                <a:latin typeface="Arial" pitchFamily="34" charset="0"/>
                <a:cs typeface="Arial" pitchFamily="34" charset="0"/>
              </a:rPr>
              <a:t>algorithm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04900"/>
            <a:ext cx="89916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Suppose that a segment times out and must be retransmitted.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An subsequent ACK can be the one to the first transmission of the segment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This can be ACK to the second transmission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TCP cannot distinguish</a:t>
            </a:r>
          </a:p>
          <a:p>
            <a:pPr>
              <a:lnSpc>
                <a:spcPct val="90000"/>
              </a:lnSpc>
            </a:pPr>
            <a:r>
              <a:rPr lang="en-US" altLang="ko-KR" sz="2400" dirty="0" err="1">
                <a:latin typeface="Arial" pitchFamily="34" charset="0"/>
                <a:cs typeface="Arial" pitchFamily="34" charset="0"/>
              </a:rPr>
              <a:t>Karn’s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 algorithm.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Do not use the measured RTT for a retransmitted segment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Calculate the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backoff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RTO when a retransmission occurs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Use the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backoff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RTO until an ACK arrives without retransmission</a:t>
            </a:r>
          </a:p>
        </p:txBody>
      </p:sp>
      <p:graphicFrame>
        <p:nvGraphicFramePr>
          <p:cNvPr id="1730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050510"/>
              </p:ext>
            </p:extLst>
          </p:nvPr>
        </p:nvGraphicFramePr>
        <p:xfrm>
          <a:off x="300038" y="4437112"/>
          <a:ext cx="854551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비트맵 이미지" r:id="rId4" imgW="8544000" imgH="3942949" progId="Paint.Picture">
                  <p:embed/>
                </p:oleObj>
              </mc:Choice>
              <mc:Fallback>
                <p:oleObj name="비트맵 이미지" r:id="rId4" imgW="8544000" imgH="3942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4437112"/>
                        <a:ext cx="8545512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87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DDC66C5-254E-474F-B010-3144CE73A32D}" type="slidenum">
              <a:rPr lang="en-US" altLang="ko-KR">
                <a:cs typeface="Arial" pitchFamily="34" charset="0"/>
              </a:rPr>
              <a:pPr/>
              <a:t>11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3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Timer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Granularity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3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12968" cy="449580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Many TCP implementations set RTO in multiples of 200,500,1000ms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Why?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Avoid spurious timeouts – RTTs can vary quickly due to cross traffic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Make timers interrupts efficient</a:t>
            </a:r>
          </a:p>
          <a:p>
            <a:pPr lvl="1"/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2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6B0B13A3-BC7E-48A5-B801-72D433BE9581}" type="slidenum">
              <a:rPr lang="en-US" altLang="ko-KR">
                <a:cs typeface="Arial" pitchFamily="34" charset="0"/>
              </a:rPr>
              <a:pPr/>
              <a:t>12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1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Persist 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1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640763" cy="5013325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Persist state</a:t>
            </a: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If an acknowledgment is lost, we could end up with both sides waiting for the other</a:t>
            </a: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TCP persist timer</a:t>
            </a:r>
          </a:p>
          <a:p>
            <a:pPr lvl="2"/>
            <a:r>
              <a:rPr lang="en-US" altLang="ko-KR" sz="2000" dirty="0">
                <a:latin typeface="Arial" pitchFamily="34" charset="0"/>
                <a:cs typeface="Arial" pitchFamily="34" charset="0"/>
              </a:rPr>
              <a:t>Sender periodically sends 1 byte packets</a:t>
            </a:r>
          </a:p>
          <a:p>
            <a:pPr lvl="3"/>
            <a:r>
              <a:rPr lang="en-US" altLang="ko-KR" sz="2000" dirty="0">
                <a:latin typeface="Arial" pitchFamily="34" charset="0"/>
                <a:cs typeface="Arial" pitchFamily="34" charset="0"/>
              </a:rPr>
              <a:t>Why 1 byte?</a:t>
            </a: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Receiver responds with ACK even if it can’t store the packet</a:t>
            </a:r>
          </a:p>
        </p:txBody>
      </p:sp>
    </p:spTree>
    <p:extLst>
      <p:ext uri="{BB962C8B-B14F-4D97-AF65-F5344CB8AC3E}">
        <p14:creationId xmlns:p14="http://schemas.microsoft.com/office/powerpoint/2010/main" val="61520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827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13F263E4-B91B-4DF9-A829-9E99987CE77F}" type="slidenum">
              <a:rPr lang="en-US" altLang="ko-KR">
                <a:cs typeface="Arial" pitchFamily="34" charset="0"/>
              </a:rPr>
              <a:pPr/>
              <a:t>13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3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Fairness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19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340768"/>
                <a:ext cx="5688632" cy="489108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ko-KR" sz="2400" dirty="0" smtClean="0">
                    <a:latin typeface="Arial" pitchFamily="34" charset="0"/>
                    <a:cs typeface="Arial" pitchFamily="34" charset="0"/>
                  </a:rPr>
                  <a:t>Fairness</a:t>
                </a:r>
                <a:r>
                  <a:rPr lang="en-US" altLang="ko-KR" sz="2400" dirty="0">
                    <a:latin typeface="Arial" pitchFamily="34" charset="0"/>
                    <a:cs typeface="Arial" pitchFamily="34" charset="0"/>
                  </a:rPr>
                  <a:t>: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i="1">
                            <a:latin typeface="Cambria Math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2400" i="1" baseline="-2500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sz="2400" dirty="0" smtClean="0"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altLang="ko-KR" sz="2400" baseline="30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altLang="ko-KR" sz="2400" dirty="0" smtClean="0">
                    <a:latin typeface="Arial" pitchFamily="34" charset="0"/>
                    <a:cs typeface="Arial" pitchFamily="34" charset="0"/>
                  </a:rPr>
                  <a:t>/nx(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400" i="1" smtClean="0">
                            <a:latin typeface="Cambria Math"/>
                            <a:cs typeface="Arial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400" b="0" i="1" smtClean="0">
                            <a:latin typeface="Cambria Math"/>
                            <a:cs typeface="Arial" pitchFamily="34" charset="0"/>
                          </a:rPr>
                          <m:t>𝑥</m:t>
                        </m:r>
                        <m:r>
                          <a:rPr lang="en-US" altLang="ko-KR" sz="2400" b="0" i="1" baseline="-25000" smtClean="0">
                            <a:latin typeface="Cambria Math"/>
                            <a:cs typeface="Arial" pitchFamily="34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ko-KR" sz="2400" baseline="30000" dirty="0" smtClean="0"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en-US" altLang="ko-KR" sz="2400" dirty="0" smtClean="0">
                    <a:latin typeface="Arial" pitchFamily="34" charset="0"/>
                    <a:cs typeface="Arial" pitchFamily="34" charset="0"/>
                  </a:rPr>
                  <a:t>)</a:t>
                </a:r>
                <a:endParaRPr lang="en-US" altLang="ko-KR" sz="2400" dirty="0">
                  <a:latin typeface="Arial" pitchFamily="34" charset="0"/>
                  <a:cs typeface="Arial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ko-KR" sz="2400" dirty="0">
                    <a:latin typeface="Arial" pitchFamily="34" charset="0"/>
                    <a:cs typeface="Arial" pitchFamily="34" charset="0"/>
                  </a:rPr>
                  <a:t>Many different possibilities for reaction to congestion and probing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Examine simple linear controls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Window(t + 1) = a + b Window(t)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Different </a:t>
                </a:r>
                <a:r>
                  <a:rPr lang="en-US" altLang="ko-KR" sz="2000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ko-KR" sz="2000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altLang="ko-KR" sz="2000" dirty="0" smtClean="0">
                    <a:latin typeface="Arial" pitchFamily="34" charset="0"/>
                    <a:cs typeface="Arial" pitchFamily="34" charset="0"/>
                  </a:rPr>
                  <a:t>, b</a:t>
                </a:r>
                <a:r>
                  <a:rPr lang="en-US" altLang="ko-KR" sz="2000" baseline="-25000" dirty="0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altLang="ko-KR" sz="2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for increase and </a:t>
                </a:r>
                <a:r>
                  <a:rPr lang="en-US" altLang="ko-KR" sz="2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ko-KR" sz="2000" baseline="-25000" dirty="0" smtClean="0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altLang="ko-KR" sz="2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2000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altLang="ko-KR" sz="2000" baseline="-25000" dirty="0" err="1" smtClean="0">
                    <a:latin typeface="Arial" pitchFamily="34" charset="0"/>
                    <a:cs typeface="Arial" pitchFamily="34" charset="0"/>
                  </a:rPr>
                  <a:t>d</a:t>
                </a:r>
                <a:r>
                  <a:rPr lang="en-US" altLang="ko-KR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for </a:t>
                </a:r>
                <a:r>
                  <a:rPr lang="en-US" altLang="ko-KR" sz="2000" dirty="0" smtClean="0">
                    <a:latin typeface="Arial" pitchFamily="34" charset="0"/>
                    <a:cs typeface="Arial" pitchFamily="34" charset="0"/>
                  </a:rPr>
                  <a:t>decrease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ko-KR" sz="1600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altLang="ko-KR" sz="1600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altLang="ko-KR" sz="1600" baseline="-25000" dirty="0" smtClean="0"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en-US" altLang="ko-KR" sz="1600" dirty="0" smtClean="0">
                    <a:latin typeface="Arial" pitchFamily="34" charset="0"/>
                    <a:cs typeface="Arial" pitchFamily="34" charset="0"/>
                  </a:rPr>
                  <a:t>increase additively</a:t>
                </a:r>
                <a:r>
                  <a:rPr lang="en-US" altLang="ko-KR" sz="1600" baseline="-25000" dirty="0" smtClean="0"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n-US" altLang="ko-KR" sz="1600" dirty="0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en-US" altLang="ko-KR" sz="1600" baseline="-25000" dirty="0" smtClean="0">
                    <a:latin typeface="Arial" pitchFamily="34" charset="0"/>
                    <a:cs typeface="Arial" pitchFamily="34" charset="0"/>
                  </a:rPr>
                  <a:t>i : </a:t>
                </a:r>
                <a:r>
                  <a:rPr lang="en-US" altLang="ko-KR" sz="1600" dirty="0" smtClean="0">
                    <a:latin typeface="Arial" pitchFamily="34" charset="0"/>
                    <a:cs typeface="Arial" pitchFamily="34" charset="0"/>
                  </a:rPr>
                  <a:t>increase multiplicatively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2400" dirty="0" smtClean="0">
                    <a:latin typeface="Arial" pitchFamily="34" charset="0"/>
                    <a:cs typeface="Arial" pitchFamily="34" charset="0"/>
                  </a:rPr>
                  <a:t>Supports various reaction to signals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dirty="0" smtClean="0">
                    <a:latin typeface="Arial" pitchFamily="34" charset="0"/>
                    <a:cs typeface="Arial" pitchFamily="34" charset="0"/>
                  </a:rPr>
                  <a:t>Increase/decrease </a:t>
                </a: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additively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Increased/decrease multiplicatively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ko-KR" sz="2000" dirty="0">
                    <a:latin typeface="Arial" pitchFamily="34" charset="0"/>
                    <a:cs typeface="Arial" pitchFamily="34" charset="0"/>
                  </a:rPr>
                  <a:t>Which of the four combinations is optimal?</a:t>
                </a:r>
                <a:endParaRPr lang="en-US" altLang="ko-KR" sz="2000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319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340768"/>
                <a:ext cx="5688632" cy="4891087"/>
              </a:xfrm>
              <a:blipFill rotWithShape="1">
                <a:blip r:embed="rId3"/>
                <a:stretch>
                  <a:fillRect l="-642" t="-12843" r="-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68760"/>
            <a:ext cx="349188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97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BB862E0C-F484-4B8D-8B5E-91742DE0796E}" type="slidenum">
              <a:rPr lang="en-US" altLang="ko-KR">
                <a:cs typeface="Arial" pitchFamily="34" charset="0"/>
              </a:rPr>
              <a:pPr/>
              <a:t>14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3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Phase plots</a:t>
            </a:r>
          </a:p>
        </p:txBody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1336675"/>
            <a:ext cx="8153400" cy="4495800"/>
          </a:xfrm>
        </p:spPr>
        <p:txBody>
          <a:bodyPr/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What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are desirable properties?</a:t>
            </a:r>
          </a:p>
        </p:txBody>
      </p:sp>
      <p:sp>
        <p:nvSpPr>
          <p:cNvPr id="1833988" name="Line 4"/>
          <p:cNvSpPr>
            <a:spLocks noChangeShapeType="1"/>
          </p:cNvSpPr>
          <p:nvPr/>
        </p:nvSpPr>
        <p:spPr bwMode="auto">
          <a:xfrm flipV="1">
            <a:off x="2228850" y="2108200"/>
            <a:ext cx="0" cy="3762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3989" name="Line 5"/>
          <p:cNvSpPr>
            <a:spLocks noChangeShapeType="1"/>
          </p:cNvSpPr>
          <p:nvPr/>
        </p:nvSpPr>
        <p:spPr bwMode="auto">
          <a:xfrm>
            <a:off x="2228850" y="5870575"/>
            <a:ext cx="448786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3990" name="Line 6"/>
          <p:cNvSpPr>
            <a:spLocks noChangeShapeType="1"/>
          </p:cNvSpPr>
          <p:nvPr/>
        </p:nvSpPr>
        <p:spPr bwMode="auto">
          <a:xfrm>
            <a:off x="2228850" y="2782888"/>
            <a:ext cx="3690938" cy="3087687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3991" name="Line 7"/>
          <p:cNvSpPr>
            <a:spLocks noChangeShapeType="1"/>
          </p:cNvSpPr>
          <p:nvPr/>
        </p:nvSpPr>
        <p:spPr bwMode="auto">
          <a:xfrm flipV="1">
            <a:off x="2228850" y="2590800"/>
            <a:ext cx="3390900" cy="3279775"/>
          </a:xfrm>
          <a:prstGeom prst="line">
            <a:avLst/>
          </a:prstGeom>
          <a:noFill/>
          <a:ln w="571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3992" name="Text Box 8"/>
          <p:cNvSpPr txBox="1">
            <a:spLocks noChangeArrowheads="1"/>
          </p:cNvSpPr>
          <p:nvPr/>
        </p:nvSpPr>
        <p:spPr bwMode="auto">
          <a:xfrm>
            <a:off x="5419725" y="5121275"/>
            <a:ext cx="13371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Efficiency Line</a:t>
            </a:r>
            <a:endParaRPr kumimoji="0" lang="en-US" altLang="ko-KR" sz="1400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3993" name="Text Box 9"/>
          <p:cNvSpPr txBox="1">
            <a:spLocks noChangeArrowheads="1"/>
          </p:cNvSpPr>
          <p:nvPr/>
        </p:nvSpPr>
        <p:spPr bwMode="auto">
          <a:xfrm>
            <a:off x="5721350" y="2374900"/>
            <a:ext cx="12586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Fairness Line</a:t>
            </a:r>
            <a:endParaRPr kumimoji="0" lang="en-US" altLang="ko-KR" sz="1400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3994" name="Text Box 10"/>
          <p:cNvSpPr txBox="1">
            <a:spLocks noChangeArrowheads="1"/>
          </p:cNvSpPr>
          <p:nvPr/>
        </p:nvSpPr>
        <p:spPr bwMode="auto">
          <a:xfrm>
            <a:off x="3227388" y="5945188"/>
            <a:ext cx="199875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 b="1">
                <a:solidFill>
                  <a:srgbClr val="000000"/>
                </a:solidFill>
                <a:cs typeface="Arial" pitchFamily="34" charset="0"/>
              </a:rPr>
              <a:t>User 1’s Allocation </a:t>
            </a:r>
            <a:r>
              <a:rPr kumimoji="0" lang="en-US" altLang="ko-KR" sz="1400" b="1" i="1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kumimoji="0" lang="en-US" altLang="ko-KR" sz="1400" b="1" i="1" baseline="-250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833995" name="Text Box 11"/>
          <p:cNvSpPr txBox="1">
            <a:spLocks noChangeArrowheads="1"/>
          </p:cNvSpPr>
          <p:nvPr/>
        </p:nvSpPr>
        <p:spPr bwMode="auto">
          <a:xfrm>
            <a:off x="1031875" y="3516313"/>
            <a:ext cx="122078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en-US" altLang="ko-KR" sz="1400" b="1">
                <a:solidFill>
                  <a:srgbClr val="000000"/>
                </a:solidFill>
                <a:cs typeface="Arial" pitchFamily="34" charset="0"/>
              </a:rPr>
              <a:t>User 2’s Allocation </a:t>
            </a:r>
            <a:r>
              <a:rPr kumimoji="0" lang="en-US" altLang="ko-KR" sz="1400" b="1" i="1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kumimoji="0" lang="en-US" altLang="ko-KR" sz="1400" b="1" i="1" baseline="-25000">
                <a:solidFill>
                  <a:srgbClr val="000000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33996" name="Line 12"/>
          <p:cNvSpPr>
            <a:spLocks noChangeShapeType="1"/>
          </p:cNvSpPr>
          <p:nvPr/>
        </p:nvSpPr>
        <p:spPr bwMode="auto">
          <a:xfrm flipH="1">
            <a:off x="4124325" y="4095750"/>
            <a:ext cx="1295400" cy="9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3997" name="Text Box 13"/>
          <p:cNvSpPr txBox="1">
            <a:spLocks noChangeArrowheads="1"/>
          </p:cNvSpPr>
          <p:nvPr/>
        </p:nvSpPr>
        <p:spPr bwMode="auto">
          <a:xfrm>
            <a:off x="5519738" y="3881438"/>
            <a:ext cx="12394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Optimal point</a:t>
            </a:r>
            <a:endParaRPr kumimoji="0" lang="en-US" altLang="ko-KR" sz="1400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3998" name="Text Box 14"/>
          <p:cNvSpPr txBox="1">
            <a:spLocks noChangeArrowheads="1"/>
          </p:cNvSpPr>
          <p:nvPr/>
        </p:nvSpPr>
        <p:spPr bwMode="auto">
          <a:xfrm>
            <a:off x="3789811" y="2960941"/>
            <a:ext cx="9108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 dirty="0">
                <a:solidFill>
                  <a:srgbClr val="FF0000"/>
                </a:solidFill>
                <a:cs typeface="Arial" pitchFamily="34" charset="0"/>
              </a:rPr>
              <a:t>Overload</a:t>
            </a:r>
            <a:endParaRPr kumimoji="0" lang="en-US" altLang="ko-KR" sz="14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33999" name="Text Box 15"/>
          <p:cNvSpPr txBox="1">
            <a:spLocks noChangeArrowheads="1"/>
          </p:cNvSpPr>
          <p:nvPr/>
        </p:nvSpPr>
        <p:spPr bwMode="auto">
          <a:xfrm>
            <a:off x="3001042" y="4960943"/>
            <a:ext cx="14189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 dirty="0">
                <a:solidFill>
                  <a:srgbClr val="FF0000"/>
                </a:solidFill>
                <a:cs typeface="Arial" pitchFamily="34" charset="0"/>
              </a:rPr>
              <a:t>Underutilization</a:t>
            </a:r>
            <a:endParaRPr kumimoji="0" lang="en-US" altLang="ko-KR" sz="1400" baseline="-25000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834000" name="Line 16"/>
          <p:cNvSpPr>
            <a:spLocks noChangeShapeType="1"/>
          </p:cNvSpPr>
          <p:nvPr/>
        </p:nvSpPr>
        <p:spPr bwMode="auto">
          <a:xfrm flipV="1">
            <a:off x="3325813" y="3459163"/>
            <a:ext cx="1098550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1" name="Line 17"/>
          <p:cNvSpPr>
            <a:spLocks noChangeShapeType="1"/>
          </p:cNvSpPr>
          <p:nvPr/>
        </p:nvSpPr>
        <p:spPr bwMode="auto">
          <a:xfrm flipH="1">
            <a:off x="3325813" y="3362325"/>
            <a:ext cx="896937" cy="1157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2" name="Line 18"/>
          <p:cNvSpPr>
            <a:spLocks noChangeShapeType="1"/>
          </p:cNvSpPr>
          <p:nvPr/>
        </p:nvSpPr>
        <p:spPr bwMode="auto">
          <a:xfrm flipH="1">
            <a:off x="3227388" y="3362325"/>
            <a:ext cx="995362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3" name="Line 19"/>
          <p:cNvSpPr>
            <a:spLocks noChangeShapeType="1"/>
          </p:cNvSpPr>
          <p:nvPr/>
        </p:nvSpPr>
        <p:spPr bwMode="auto">
          <a:xfrm flipV="1">
            <a:off x="3227388" y="3362324"/>
            <a:ext cx="546893" cy="1060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4" name="Line 20"/>
          <p:cNvSpPr>
            <a:spLocks noChangeShapeType="1"/>
          </p:cNvSpPr>
          <p:nvPr/>
        </p:nvSpPr>
        <p:spPr bwMode="auto">
          <a:xfrm flipH="1">
            <a:off x="2925763" y="3362325"/>
            <a:ext cx="848518" cy="965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5" name="Line 21"/>
          <p:cNvSpPr>
            <a:spLocks noChangeShapeType="1"/>
          </p:cNvSpPr>
          <p:nvPr/>
        </p:nvSpPr>
        <p:spPr bwMode="auto">
          <a:xfrm flipV="1">
            <a:off x="2925763" y="2976563"/>
            <a:ext cx="600075" cy="1350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6" name="Line 22"/>
          <p:cNvSpPr>
            <a:spLocks noChangeShapeType="1"/>
          </p:cNvSpPr>
          <p:nvPr/>
        </p:nvSpPr>
        <p:spPr bwMode="auto">
          <a:xfrm flipH="1">
            <a:off x="2627313" y="2976563"/>
            <a:ext cx="898525" cy="1157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7" name="Line 23"/>
          <p:cNvSpPr>
            <a:spLocks noChangeShapeType="1"/>
          </p:cNvSpPr>
          <p:nvPr/>
        </p:nvSpPr>
        <p:spPr bwMode="auto">
          <a:xfrm flipH="1">
            <a:off x="2627313" y="2952164"/>
            <a:ext cx="298450" cy="11816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4008" name="Line 24"/>
          <p:cNvSpPr>
            <a:spLocks noChangeShapeType="1"/>
          </p:cNvSpPr>
          <p:nvPr/>
        </p:nvSpPr>
        <p:spPr bwMode="auto">
          <a:xfrm flipV="1">
            <a:off x="2328863" y="2952163"/>
            <a:ext cx="596900" cy="7959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7313" y="1873769"/>
            <a:ext cx="11624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X</a:t>
            </a:r>
            <a:r>
              <a:rPr lang="en-US" altLang="ko-KR" i="1" baseline="-25000" dirty="0" smtClean="0"/>
              <a:t>2</a:t>
            </a:r>
            <a:r>
              <a:rPr lang="en-US" altLang="ko-KR" i="1" dirty="0" smtClean="0"/>
              <a:t> = C –X</a:t>
            </a:r>
            <a:r>
              <a:rPr lang="en-US" altLang="ko-KR" i="1" baseline="-25000" dirty="0" smtClean="0"/>
              <a:t>1</a:t>
            </a:r>
            <a:endParaRPr lang="ko-KR" altLang="en-US" i="1" baseline="-25000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 flipH="1">
            <a:off x="2483768" y="2212323"/>
            <a:ext cx="441995" cy="7642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직사각형 4"/>
          <p:cNvSpPr/>
          <p:nvPr/>
        </p:nvSpPr>
        <p:spPr>
          <a:xfrm>
            <a:off x="1878171" y="2613611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773485" y="5870575"/>
            <a:ext cx="3321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58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E66C278-E224-42C1-BC63-DEFC19FDB5DE}" type="slidenum">
              <a:rPr lang="en-US" altLang="ko-KR">
                <a:cs typeface="Arial" pitchFamily="34" charset="0"/>
              </a:rPr>
              <a:pPr/>
              <a:t>15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3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Additive Increase/Decrease</a:t>
            </a:r>
          </a:p>
        </p:txBody>
      </p:sp>
      <p:sp>
        <p:nvSpPr>
          <p:cNvPr id="1836035" name="Line 3"/>
          <p:cNvSpPr>
            <a:spLocks noChangeShapeType="1"/>
          </p:cNvSpPr>
          <p:nvPr/>
        </p:nvSpPr>
        <p:spPr bwMode="auto">
          <a:xfrm flipV="1">
            <a:off x="3352800" y="3001963"/>
            <a:ext cx="0" cy="297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6036" name="Line 4"/>
          <p:cNvSpPr>
            <a:spLocks noChangeShapeType="1"/>
          </p:cNvSpPr>
          <p:nvPr/>
        </p:nvSpPr>
        <p:spPr bwMode="auto">
          <a:xfrm>
            <a:off x="3352800" y="5973763"/>
            <a:ext cx="3429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6037" name="Line 5"/>
          <p:cNvSpPr>
            <a:spLocks noChangeShapeType="1"/>
          </p:cNvSpPr>
          <p:nvPr/>
        </p:nvSpPr>
        <p:spPr bwMode="auto">
          <a:xfrm>
            <a:off x="3352800" y="3535363"/>
            <a:ext cx="2819400" cy="2438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6038" name="Line 6"/>
          <p:cNvSpPr>
            <a:spLocks noChangeShapeType="1"/>
          </p:cNvSpPr>
          <p:nvPr/>
        </p:nvSpPr>
        <p:spPr bwMode="auto">
          <a:xfrm flipV="1">
            <a:off x="3352800" y="3382963"/>
            <a:ext cx="2590800" cy="25908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6039" name="Line 7"/>
          <p:cNvSpPr>
            <a:spLocks noChangeShapeType="1"/>
          </p:cNvSpPr>
          <p:nvPr/>
        </p:nvSpPr>
        <p:spPr bwMode="auto">
          <a:xfrm flipH="1">
            <a:off x="3962400" y="3886200"/>
            <a:ext cx="762000" cy="868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6040" name="Text Box 8"/>
          <p:cNvSpPr txBox="1">
            <a:spLocks noChangeArrowheads="1"/>
          </p:cNvSpPr>
          <p:nvPr/>
        </p:nvSpPr>
        <p:spPr bwMode="auto">
          <a:xfrm>
            <a:off x="3778250" y="4267200"/>
            <a:ext cx="360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T</a:t>
            </a:r>
            <a:r>
              <a:rPr kumimoji="0" lang="en-US" altLang="ko-KR" sz="1400" baseline="-25000">
                <a:solidFill>
                  <a:srgbClr val="000000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1836041" name="Text Box 9"/>
          <p:cNvSpPr txBox="1">
            <a:spLocks noChangeArrowheads="1"/>
          </p:cNvSpPr>
          <p:nvPr/>
        </p:nvSpPr>
        <p:spPr bwMode="auto">
          <a:xfrm>
            <a:off x="4387850" y="3657600"/>
            <a:ext cx="360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T</a:t>
            </a:r>
            <a:r>
              <a:rPr kumimoji="0" lang="en-US" altLang="ko-KR" sz="1400" baseline="-250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836042" name="Text Box 10"/>
          <p:cNvSpPr txBox="1">
            <a:spLocks noChangeArrowheads="1"/>
          </p:cNvSpPr>
          <p:nvPr/>
        </p:nvSpPr>
        <p:spPr bwMode="auto">
          <a:xfrm>
            <a:off x="5791200" y="5399088"/>
            <a:ext cx="1501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>
                <a:solidFill>
                  <a:srgbClr val="000000"/>
                </a:solidFill>
                <a:cs typeface="Arial" pitchFamily="34" charset="0"/>
              </a:rPr>
              <a:t>Efficiency Line</a:t>
            </a:r>
            <a:endParaRPr kumimoji="0" lang="en-US" altLang="ko-KR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6043" name="Text Box 11"/>
          <p:cNvSpPr txBox="1">
            <a:spLocks noChangeArrowheads="1"/>
          </p:cNvSpPr>
          <p:nvPr/>
        </p:nvSpPr>
        <p:spPr bwMode="auto">
          <a:xfrm>
            <a:off x="6019800" y="3230563"/>
            <a:ext cx="1414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>
                <a:solidFill>
                  <a:srgbClr val="000000"/>
                </a:solidFill>
                <a:cs typeface="Arial" pitchFamily="34" charset="0"/>
              </a:rPr>
              <a:t>Fairness Line</a:t>
            </a:r>
            <a:endParaRPr kumimoji="0" lang="en-US" altLang="ko-KR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6044" name="Text Box 12"/>
          <p:cNvSpPr txBox="1">
            <a:spLocks noChangeArrowheads="1"/>
          </p:cNvSpPr>
          <p:nvPr/>
        </p:nvSpPr>
        <p:spPr bwMode="auto">
          <a:xfrm>
            <a:off x="4114800" y="6049963"/>
            <a:ext cx="22645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b="1">
                <a:solidFill>
                  <a:srgbClr val="000000"/>
                </a:solidFill>
                <a:cs typeface="Arial" pitchFamily="34" charset="0"/>
              </a:rPr>
              <a:t>User 1’s Allocation </a:t>
            </a:r>
            <a:r>
              <a:rPr kumimoji="0" lang="en-US" altLang="ko-KR" b="1" i="1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kumimoji="0" lang="en-US" altLang="ko-KR" b="1" i="1" baseline="-250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836045" name="Text Box 13"/>
          <p:cNvSpPr txBox="1">
            <a:spLocks noChangeArrowheads="1"/>
          </p:cNvSpPr>
          <p:nvPr/>
        </p:nvSpPr>
        <p:spPr bwMode="auto">
          <a:xfrm>
            <a:off x="2438400" y="4114800"/>
            <a:ext cx="9318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en-US" altLang="ko-KR" b="1">
                <a:solidFill>
                  <a:srgbClr val="000000"/>
                </a:solidFill>
                <a:cs typeface="Arial" pitchFamily="34" charset="0"/>
              </a:rPr>
              <a:t>User 2’s Allocation </a:t>
            </a:r>
            <a:r>
              <a:rPr kumimoji="0" lang="en-US" altLang="ko-KR" b="1" i="1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kumimoji="0" lang="en-US" altLang="ko-KR" b="1" i="1" baseline="-25000">
                <a:solidFill>
                  <a:srgbClr val="000000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83604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1546225"/>
          </a:xfrm>
          <a:noFill/>
          <a:ln/>
        </p:spPr>
        <p:txBody>
          <a:bodyPr/>
          <a:lstStyle/>
          <a:p>
            <a:r>
              <a:rPr lang="en-US" altLang="ko-KR" sz="2400">
                <a:latin typeface="Arial" pitchFamily="34" charset="0"/>
                <a:cs typeface="Arial" pitchFamily="34" charset="0"/>
              </a:rPr>
              <a:t>Both X</a:t>
            </a:r>
            <a:r>
              <a:rPr lang="en-US" altLang="ko-KR" sz="24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400">
                <a:latin typeface="Arial" pitchFamily="34" charset="0"/>
                <a:cs typeface="Arial" pitchFamily="34" charset="0"/>
              </a:rPr>
              <a:t> and X</a:t>
            </a:r>
            <a:r>
              <a:rPr lang="en-US" altLang="ko-KR" sz="24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>
                <a:latin typeface="Arial" pitchFamily="34" charset="0"/>
                <a:cs typeface="Arial" pitchFamily="34" charset="0"/>
              </a:rPr>
              <a:t> increase/decrease by the same amount over time</a:t>
            </a:r>
          </a:p>
          <a:p>
            <a:pPr lvl="1"/>
            <a:r>
              <a:rPr lang="en-US" altLang="ko-KR" sz="2000">
                <a:latin typeface="Arial" pitchFamily="34" charset="0"/>
                <a:cs typeface="Arial" pitchFamily="34" charset="0"/>
              </a:rPr>
              <a:t>Additive increase improves fairness and additive decrease reduces fairness</a:t>
            </a:r>
          </a:p>
        </p:txBody>
      </p:sp>
    </p:spTree>
    <p:extLst>
      <p:ext uri="{BB962C8B-B14F-4D97-AF65-F5344CB8AC3E}">
        <p14:creationId xmlns:p14="http://schemas.microsoft.com/office/powerpoint/2010/main" val="30940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883D440-5B8E-4B11-94E1-0C8971A727FC}" type="slidenum">
              <a:rPr lang="en-US" altLang="ko-KR">
                <a:cs typeface="Arial" pitchFamily="34" charset="0"/>
              </a:rPr>
              <a:pPr/>
              <a:t>16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3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Multiplicative Increase/Decrease</a:t>
            </a:r>
          </a:p>
        </p:txBody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latin typeface="Arial" pitchFamily="34" charset="0"/>
                <a:cs typeface="Arial" pitchFamily="34" charset="0"/>
              </a:rPr>
              <a:t>Both X</a:t>
            </a:r>
            <a:r>
              <a:rPr lang="en-US" altLang="ko-KR" sz="24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altLang="ko-KR" sz="2400">
                <a:latin typeface="Arial" pitchFamily="34" charset="0"/>
                <a:cs typeface="Arial" pitchFamily="34" charset="0"/>
              </a:rPr>
              <a:t> and X</a:t>
            </a:r>
            <a:r>
              <a:rPr lang="en-US" altLang="ko-KR" sz="24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>
                <a:latin typeface="Arial" pitchFamily="34" charset="0"/>
                <a:cs typeface="Arial" pitchFamily="34" charset="0"/>
              </a:rPr>
              <a:t> increase by the same factor over time</a:t>
            </a:r>
          </a:p>
          <a:p>
            <a:pPr lvl="1"/>
            <a:r>
              <a:rPr lang="en-US" altLang="ko-KR" sz="2000">
                <a:latin typeface="Arial" pitchFamily="34" charset="0"/>
                <a:cs typeface="Arial" pitchFamily="34" charset="0"/>
              </a:rPr>
              <a:t>Extension from origin – constant fairness</a:t>
            </a:r>
          </a:p>
        </p:txBody>
      </p:sp>
      <p:sp>
        <p:nvSpPr>
          <p:cNvPr id="1838084" name="Line 4"/>
          <p:cNvSpPr>
            <a:spLocks noChangeShapeType="1"/>
          </p:cNvSpPr>
          <p:nvPr/>
        </p:nvSpPr>
        <p:spPr bwMode="auto">
          <a:xfrm flipV="1">
            <a:off x="3352800" y="2925763"/>
            <a:ext cx="0" cy="297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8085" name="Line 5"/>
          <p:cNvSpPr>
            <a:spLocks noChangeShapeType="1"/>
          </p:cNvSpPr>
          <p:nvPr/>
        </p:nvSpPr>
        <p:spPr bwMode="auto">
          <a:xfrm>
            <a:off x="3352800" y="5897563"/>
            <a:ext cx="3429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8086" name="Line 6"/>
          <p:cNvSpPr>
            <a:spLocks noChangeShapeType="1"/>
          </p:cNvSpPr>
          <p:nvPr/>
        </p:nvSpPr>
        <p:spPr bwMode="auto">
          <a:xfrm>
            <a:off x="3352800" y="3459163"/>
            <a:ext cx="2819400" cy="2438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8087" name="Line 7"/>
          <p:cNvSpPr>
            <a:spLocks noChangeShapeType="1"/>
          </p:cNvSpPr>
          <p:nvPr/>
        </p:nvSpPr>
        <p:spPr bwMode="auto">
          <a:xfrm flipV="1">
            <a:off x="3352800" y="3306763"/>
            <a:ext cx="2590800" cy="2590800"/>
          </a:xfrm>
          <a:prstGeom prst="line">
            <a:avLst/>
          </a:prstGeom>
          <a:noFill/>
          <a:ln w="9525" cap="rnd">
            <a:solidFill>
              <a:srgbClr val="FF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8088" name="Line 8"/>
          <p:cNvSpPr>
            <a:spLocks noChangeShapeType="1"/>
          </p:cNvSpPr>
          <p:nvPr/>
        </p:nvSpPr>
        <p:spPr bwMode="auto">
          <a:xfrm flipV="1">
            <a:off x="3352800" y="4678363"/>
            <a:ext cx="533400" cy="12192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8089" name="Line 9"/>
          <p:cNvSpPr>
            <a:spLocks noChangeShapeType="1"/>
          </p:cNvSpPr>
          <p:nvPr/>
        </p:nvSpPr>
        <p:spPr bwMode="auto">
          <a:xfrm flipV="1">
            <a:off x="3886200" y="3611563"/>
            <a:ext cx="4572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ko-KR" altLang="en-US">
              <a:cs typeface="Arial" pitchFamily="34" charset="0"/>
            </a:endParaRPr>
          </a:p>
        </p:txBody>
      </p:sp>
      <p:sp>
        <p:nvSpPr>
          <p:cNvPr id="1838090" name="Text Box 10"/>
          <p:cNvSpPr txBox="1">
            <a:spLocks noChangeArrowheads="1"/>
          </p:cNvSpPr>
          <p:nvPr/>
        </p:nvSpPr>
        <p:spPr bwMode="auto">
          <a:xfrm>
            <a:off x="3549650" y="4419600"/>
            <a:ext cx="360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T</a:t>
            </a:r>
            <a:r>
              <a:rPr kumimoji="0" lang="en-US" altLang="ko-KR" sz="1400" baseline="-25000">
                <a:solidFill>
                  <a:srgbClr val="000000"/>
                </a:solidFill>
                <a:cs typeface="Arial" pitchFamily="34" charset="0"/>
              </a:rPr>
              <a:t>0</a:t>
            </a:r>
          </a:p>
        </p:txBody>
      </p:sp>
      <p:sp>
        <p:nvSpPr>
          <p:cNvPr id="1838091" name="Text Box 11"/>
          <p:cNvSpPr txBox="1">
            <a:spLocks noChangeArrowheads="1"/>
          </p:cNvSpPr>
          <p:nvPr/>
        </p:nvSpPr>
        <p:spPr bwMode="auto">
          <a:xfrm>
            <a:off x="4038600" y="3352800"/>
            <a:ext cx="3609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sz="1400">
                <a:solidFill>
                  <a:srgbClr val="000000"/>
                </a:solidFill>
                <a:cs typeface="Arial" pitchFamily="34" charset="0"/>
              </a:rPr>
              <a:t>T</a:t>
            </a:r>
            <a:r>
              <a:rPr kumimoji="0" lang="en-US" altLang="ko-KR" sz="1400" baseline="-250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838092" name="Text Box 12"/>
          <p:cNvSpPr txBox="1">
            <a:spLocks noChangeArrowheads="1"/>
          </p:cNvSpPr>
          <p:nvPr/>
        </p:nvSpPr>
        <p:spPr bwMode="auto">
          <a:xfrm>
            <a:off x="5791200" y="5322888"/>
            <a:ext cx="1501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>
                <a:solidFill>
                  <a:srgbClr val="000000"/>
                </a:solidFill>
                <a:cs typeface="Arial" pitchFamily="34" charset="0"/>
              </a:rPr>
              <a:t>Efficiency Line</a:t>
            </a:r>
            <a:endParaRPr kumimoji="0" lang="en-US" altLang="ko-KR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8093" name="Text Box 13"/>
          <p:cNvSpPr txBox="1">
            <a:spLocks noChangeArrowheads="1"/>
          </p:cNvSpPr>
          <p:nvPr/>
        </p:nvSpPr>
        <p:spPr bwMode="auto">
          <a:xfrm>
            <a:off x="6019800" y="3154363"/>
            <a:ext cx="14141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>
                <a:solidFill>
                  <a:srgbClr val="000000"/>
                </a:solidFill>
                <a:cs typeface="Arial" pitchFamily="34" charset="0"/>
              </a:rPr>
              <a:t>Fairness Line</a:t>
            </a:r>
            <a:endParaRPr kumimoji="0" lang="en-US" altLang="ko-KR" baseline="-2500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838094" name="Text Box 14"/>
          <p:cNvSpPr txBox="1">
            <a:spLocks noChangeArrowheads="1"/>
          </p:cNvSpPr>
          <p:nvPr/>
        </p:nvSpPr>
        <p:spPr bwMode="auto">
          <a:xfrm>
            <a:off x="4114800" y="5973763"/>
            <a:ext cx="22645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en-US" altLang="ko-KR" b="1">
                <a:solidFill>
                  <a:srgbClr val="000000"/>
                </a:solidFill>
                <a:cs typeface="Arial" pitchFamily="34" charset="0"/>
              </a:rPr>
              <a:t>User 1’s Allocation </a:t>
            </a:r>
            <a:r>
              <a:rPr kumimoji="0" lang="en-US" altLang="ko-KR" b="1" i="1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kumimoji="0" lang="en-US" altLang="ko-KR" b="1" i="1" baseline="-25000">
                <a:solidFill>
                  <a:srgbClr val="000000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838095" name="Text Box 15"/>
          <p:cNvSpPr txBox="1">
            <a:spLocks noChangeArrowheads="1"/>
          </p:cNvSpPr>
          <p:nvPr/>
        </p:nvSpPr>
        <p:spPr bwMode="auto">
          <a:xfrm>
            <a:off x="2438400" y="4038600"/>
            <a:ext cx="9318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0" lang="en-US" altLang="ko-KR" b="1">
                <a:solidFill>
                  <a:srgbClr val="000000"/>
                </a:solidFill>
                <a:cs typeface="Arial" pitchFamily="34" charset="0"/>
              </a:rPr>
              <a:t>User 2’s Allocation </a:t>
            </a:r>
            <a:r>
              <a:rPr kumimoji="0" lang="en-US" altLang="ko-KR" b="1" i="1">
                <a:solidFill>
                  <a:srgbClr val="000000"/>
                </a:solidFill>
                <a:cs typeface="Arial" pitchFamily="34" charset="0"/>
              </a:rPr>
              <a:t>x</a:t>
            </a:r>
            <a:r>
              <a:rPr kumimoji="0" lang="en-US" altLang="ko-KR" b="1" i="1" baseline="-25000">
                <a:solidFill>
                  <a:srgbClr val="000000"/>
                </a:solidFill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761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5B9431A3-4EF8-4D02-874B-5EAB97B630F3}" type="slidenum">
              <a:rPr lang="en-US" altLang="ko-KR">
                <a:cs typeface="Arial" pitchFamily="34" charset="0"/>
              </a:rPr>
              <a:pPr/>
              <a:t>17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4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Constraints</a:t>
            </a:r>
          </a:p>
        </p:txBody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357376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Distributed efficiency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  <a:sym typeface="Math A" pitchFamily="18" charset="2"/>
              </a:rPr>
              <a:t>I.e., 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Window(t+1) &gt;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A" pitchFamily="18" charset="2"/>
              </a:rPr>
              <a:t>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Window(t) during increase</a:t>
            </a:r>
          </a:p>
          <a:p>
            <a:pPr lvl="2"/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160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 &gt; 0 &amp; b</a:t>
            </a:r>
            <a:r>
              <a:rPr lang="en-US" altLang="ko-KR" sz="16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>
                <a:latin typeface="Arial" pitchFamily="34" charset="0"/>
                <a:cs typeface="Arial" pitchFamily="34" charset="0"/>
                <a:sym typeface="Math B" pitchFamily="2" charset="2"/>
              </a:rPr>
              <a:t>≥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1</a:t>
            </a:r>
          </a:p>
          <a:p>
            <a:pPr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Similarly, a</a:t>
            </a:r>
            <a:r>
              <a:rPr lang="en-US" altLang="ko-KR" sz="1600" baseline="-25000" dirty="0">
                <a:latin typeface="Arial" pitchFamily="34" charset="0"/>
                <a:cs typeface="Arial" pitchFamily="34" charset="0"/>
              </a:rPr>
              <a:t>d 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&lt; 0 &amp;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1600" baseline="-25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>
                <a:latin typeface="Arial" pitchFamily="34" charset="0"/>
                <a:cs typeface="Arial" pitchFamily="34" charset="0"/>
                <a:sym typeface="Math B" pitchFamily="2" charset="2"/>
              </a:rPr>
              <a:t>≤ 1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Must never decrease fairness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a &amp; b’s must be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B" pitchFamily="2" charset="2"/>
              </a:rPr>
              <a:t>≥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0</a:t>
            </a:r>
          </a:p>
          <a:p>
            <a:pPr lvl="1"/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/b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i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&gt; 0 and a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/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B" pitchFamily="2" charset="2"/>
              </a:rPr>
              <a:t>≥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0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Full constraints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= 0,  0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B" pitchFamily="2" charset="2"/>
              </a:rPr>
              <a:t>≤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</a:rPr>
              <a:t>d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&lt;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B" pitchFamily="2" charset="2"/>
              </a:rPr>
              <a:t> 1,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  <a:sym typeface="Math B" pitchFamily="2" charset="2"/>
              </a:rPr>
              <a:t>a</a:t>
            </a:r>
            <a:r>
              <a:rPr lang="en-US" altLang="ko-KR" sz="2000" baseline="-25000" dirty="0" err="1">
                <a:latin typeface="Arial" pitchFamily="34" charset="0"/>
                <a:cs typeface="Arial" pitchFamily="34" charset="0"/>
                <a:sym typeface="Math B" pitchFamily="2" charset="2"/>
              </a:rPr>
              <a:t>i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B" pitchFamily="2" charset="2"/>
              </a:rPr>
              <a:t> &gt; 0 and b</a:t>
            </a:r>
            <a:r>
              <a:rPr lang="en-US" altLang="ko-KR" sz="2000" baseline="-25000" dirty="0">
                <a:latin typeface="Arial" pitchFamily="34" charset="0"/>
                <a:cs typeface="Arial" pitchFamily="34" charset="0"/>
                <a:sym typeface="Math B" pitchFamily="2" charset="2"/>
              </a:rPr>
              <a:t>i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Math B" pitchFamily="2" charset="2"/>
              </a:rPr>
              <a:t> ≥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274542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B51CFF7-3A6A-4251-8F8B-F2DB17021715}" type="slidenum">
              <a:rPr lang="en-US" altLang="ko-KR">
                <a:cs typeface="Arial" pitchFamily="34" charset="0"/>
              </a:rPr>
              <a:pPr/>
              <a:t>18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4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What is the Right Choice?</a:t>
            </a:r>
          </a:p>
        </p:txBody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1616075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Constraints limit us to AIMD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Can have multiplicative term in increase (MAIMD)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AIMD moves towards optimal point</a:t>
            </a:r>
          </a:p>
        </p:txBody>
      </p:sp>
      <p:grpSp>
        <p:nvGrpSpPr>
          <p:cNvPr id="1846276" name="Group 4"/>
          <p:cNvGrpSpPr>
            <a:grpSpLocks/>
          </p:cNvGrpSpPr>
          <p:nvPr/>
        </p:nvGrpSpPr>
        <p:grpSpPr bwMode="auto">
          <a:xfrm>
            <a:off x="2438400" y="3001963"/>
            <a:ext cx="4995863" cy="3386137"/>
            <a:chOff x="1584" y="1104"/>
            <a:chExt cx="3147" cy="2133"/>
          </a:xfrm>
        </p:grpSpPr>
        <p:sp>
          <p:nvSpPr>
            <p:cNvPr id="1846277" name="Line 5"/>
            <p:cNvSpPr>
              <a:spLocks noChangeShapeType="1"/>
            </p:cNvSpPr>
            <p:nvPr/>
          </p:nvSpPr>
          <p:spPr bwMode="auto">
            <a:xfrm flipV="1">
              <a:off x="2160" y="1104"/>
              <a:ext cx="0" cy="18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78" name="Line 6"/>
            <p:cNvSpPr>
              <a:spLocks noChangeShapeType="1"/>
            </p:cNvSpPr>
            <p:nvPr/>
          </p:nvSpPr>
          <p:spPr bwMode="auto">
            <a:xfrm>
              <a:off x="2160" y="2976"/>
              <a:ext cx="21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79" name="Line 7"/>
            <p:cNvSpPr>
              <a:spLocks noChangeShapeType="1"/>
            </p:cNvSpPr>
            <p:nvPr/>
          </p:nvSpPr>
          <p:spPr bwMode="auto">
            <a:xfrm>
              <a:off x="2160" y="1440"/>
              <a:ext cx="1776" cy="15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0" name="Line 8"/>
            <p:cNvSpPr>
              <a:spLocks noChangeShapeType="1"/>
            </p:cNvSpPr>
            <p:nvPr/>
          </p:nvSpPr>
          <p:spPr bwMode="auto">
            <a:xfrm flipV="1">
              <a:off x="2160" y="1344"/>
              <a:ext cx="1632" cy="1632"/>
            </a:xfrm>
            <a:prstGeom prst="line">
              <a:avLst/>
            </a:prstGeom>
            <a:noFill/>
            <a:ln w="9525" cap="rnd">
              <a:solidFill>
                <a:schemeClr val="fol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1" name="Line 9"/>
            <p:cNvSpPr>
              <a:spLocks noChangeShapeType="1"/>
            </p:cNvSpPr>
            <p:nvPr/>
          </p:nvSpPr>
          <p:spPr bwMode="auto">
            <a:xfrm flipV="1">
              <a:off x="2160" y="2256"/>
              <a:ext cx="480" cy="7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2" name="Line 10"/>
            <p:cNvSpPr>
              <a:spLocks noChangeShapeType="1"/>
            </p:cNvSpPr>
            <p:nvPr/>
          </p:nvSpPr>
          <p:spPr bwMode="auto">
            <a:xfrm flipV="1">
              <a:off x="2160" y="2208"/>
              <a:ext cx="336" cy="76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3" name="Line 11"/>
            <p:cNvSpPr>
              <a:spLocks noChangeShapeType="1"/>
            </p:cNvSpPr>
            <p:nvPr/>
          </p:nvSpPr>
          <p:spPr bwMode="auto">
            <a:xfrm flipV="1">
              <a:off x="2160" y="2112"/>
              <a:ext cx="192" cy="86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4" name="Line 12"/>
            <p:cNvSpPr>
              <a:spLocks noChangeShapeType="1"/>
            </p:cNvSpPr>
            <p:nvPr/>
          </p:nvSpPr>
          <p:spPr bwMode="auto">
            <a:xfrm flipV="1">
              <a:off x="2160" y="2304"/>
              <a:ext cx="528" cy="67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5" name="Line 13"/>
            <p:cNvSpPr>
              <a:spLocks noChangeShapeType="1"/>
            </p:cNvSpPr>
            <p:nvPr/>
          </p:nvSpPr>
          <p:spPr bwMode="auto">
            <a:xfrm flipV="1">
              <a:off x="2688" y="1776"/>
              <a:ext cx="52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6" name="Line 14"/>
            <p:cNvSpPr>
              <a:spLocks noChangeShapeType="1"/>
            </p:cNvSpPr>
            <p:nvPr/>
          </p:nvSpPr>
          <p:spPr bwMode="auto">
            <a:xfrm flipH="1">
              <a:off x="2688" y="1728"/>
              <a:ext cx="43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7" name="Line 15"/>
            <p:cNvSpPr>
              <a:spLocks noChangeShapeType="1"/>
            </p:cNvSpPr>
            <p:nvPr/>
          </p:nvSpPr>
          <p:spPr bwMode="auto">
            <a:xfrm flipH="1">
              <a:off x="2640" y="1728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8" name="Line 16"/>
            <p:cNvSpPr>
              <a:spLocks noChangeShapeType="1"/>
            </p:cNvSpPr>
            <p:nvPr/>
          </p:nvSpPr>
          <p:spPr bwMode="auto">
            <a:xfrm flipV="1">
              <a:off x="2640" y="1632"/>
              <a:ext cx="336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89" name="Line 17"/>
            <p:cNvSpPr>
              <a:spLocks noChangeShapeType="1"/>
            </p:cNvSpPr>
            <p:nvPr/>
          </p:nvSpPr>
          <p:spPr bwMode="auto">
            <a:xfrm flipH="1">
              <a:off x="2496" y="1632"/>
              <a:ext cx="48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90" name="Line 18"/>
            <p:cNvSpPr>
              <a:spLocks noChangeShapeType="1"/>
            </p:cNvSpPr>
            <p:nvPr/>
          </p:nvSpPr>
          <p:spPr bwMode="auto">
            <a:xfrm flipV="1">
              <a:off x="2496" y="1536"/>
              <a:ext cx="288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91" name="Line 19"/>
            <p:cNvSpPr>
              <a:spLocks noChangeShapeType="1"/>
            </p:cNvSpPr>
            <p:nvPr/>
          </p:nvSpPr>
          <p:spPr bwMode="auto">
            <a:xfrm flipH="1">
              <a:off x="2352" y="1536"/>
              <a:ext cx="432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92" name="Line 20"/>
            <p:cNvSpPr>
              <a:spLocks noChangeShapeType="1"/>
            </p:cNvSpPr>
            <p:nvPr/>
          </p:nvSpPr>
          <p:spPr bwMode="auto">
            <a:xfrm flipH="1">
              <a:off x="2352" y="1440"/>
              <a:ext cx="144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93" name="Line 21"/>
            <p:cNvSpPr>
              <a:spLocks noChangeShapeType="1"/>
            </p:cNvSpPr>
            <p:nvPr/>
          </p:nvSpPr>
          <p:spPr bwMode="auto">
            <a:xfrm flipV="1">
              <a:off x="2208" y="1440"/>
              <a:ext cx="28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ko-KR" altLang="en-US">
                <a:cs typeface="Arial" pitchFamily="34" charset="0"/>
              </a:endParaRPr>
            </a:p>
          </p:txBody>
        </p:sp>
        <p:sp>
          <p:nvSpPr>
            <p:cNvPr id="1846294" name="Text Box 22"/>
            <p:cNvSpPr txBox="1">
              <a:spLocks noChangeArrowheads="1"/>
            </p:cNvSpPr>
            <p:nvPr/>
          </p:nvSpPr>
          <p:spPr bwMode="auto">
            <a:xfrm>
              <a:off x="2112" y="1697"/>
              <a:ext cx="2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ko-KR" sz="1400">
                  <a:solidFill>
                    <a:srgbClr val="000000"/>
                  </a:solidFill>
                  <a:cs typeface="Arial" pitchFamily="34" charset="0"/>
                </a:rPr>
                <a:t>x</a:t>
              </a:r>
              <a:r>
                <a:rPr kumimoji="0" lang="en-US" altLang="ko-KR" sz="1400" baseline="-25000">
                  <a:solidFill>
                    <a:srgbClr val="000000"/>
                  </a:solidFill>
                  <a:cs typeface="Arial" pitchFamily="34" charset="0"/>
                </a:rPr>
                <a:t>0</a:t>
              </a:r>
            </a:p>
          </p:txBody>
        </p:sp>
        <p:sp>
          <p:nvSpPr>
            <p:cNvPr id="1846295" name="Text Box 23"/>
            <p:cNvSpPr txBox="1">
              <a:spLocks noChangeArrowheads="1"/>
            </p:cNvSpPr>
            <p:nvPr/>
          </p:nvSpPr>
          <p:spPr bwMode="auto">
            <a:xfrm>
              <a:off x="2496" y="1313"/>
              <a:ext cx="2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ko-KR" sz="1400">
                  <a:solidFill>
                    <a:srgbClr val="000000"/>
                  </a:solidFill>
                  <a:cs typeface="Arial" pitchFamily="34" charset="0"/>
                </a:rPr>
                <a:t>x</a:t>
              </a:r>
              <a:r>
                <a:rPr kumimoji="0" lang="en-US" altLang="ko-KR" sz="1400" baseline="-25000">
                  <a:solidFill>
                    <a:srgbClr val="000000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846296" name="Text Box 24"/>
            <p:cNvSpPr txBox="1">
              <a:spLocks noChangeArrowheads="1"/>
            </p:cNvSpPr>
            <p:nvPr/>
          </p:nvSpPr>
          <p:spPr bwMode="auto">
            <a:xfrm>
              <a:off x="2160" y="1985"/>
              <a:ext cx="2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ko-KR" sz="1400">
                  <a:solidFill>
                    <a:srgbClr val="000000"/>
                  </a:solidFill>
                  <a:cs typeface="Arial" pitchFamily="34" charset="0"/>
                </a:rPr>
                <a:t>x</a:t>
              </a:r>
              <a:r>
                <a:rPr kumimoji="0" lang="en-US" altLang="ko-KR" sz="1400" baseline="-25000">
                  <a:solidFill>
                    <a:srgbClr val="000000"/>
                  </a:solidFill>
                  <a:cs typeface="Arial" pitchFamily="34" charset="0"/>
                </a:rPr>
                <a:t>2</a:t>
              </a:r>
            </a:p>
          </p:txBody>
        </p:sp>
        <p:sp>
          <p:nvSpPr>
            <p:cNvPr id="1846297" name="Text Box 25"/>
            <p:cNvSpPr txBox="1">
              <a:spLocks noChangeArrowheads="1"/>
            </p:cNvSpPr>
            <p:nvPr/>
          </p:nvSpPr>
          <p:spPr bwMode="auto">
            <a:xfrm>
              <a:off x="3696" y="2614"/>
              <a:ext cx="9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ko-KR">
                  <a:solidFill>
                    <a:srgbClr val="000000"/>
                  </a:solidFill>
                  <a:cs typeface="Arial" pitchFamily="34" charset="0"/>
                </a:rPr>
                <a:t>Efficiency Line</a:t>
              </a:r>
              <a:endParaRPr kumimoji="0" lang="en-US" altLang="ko-KR" baseline="-250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46298" name="Text Box 26"/>
            <p:cNvSpPr txBox="1">
              <a:spLocks noChangeArrowheads="1"/>
            </p:cNvSpPr>
            <p:nvPr/>
          </p:nvSpPr>
          <p:spPr bwMode="auto">
            <a:xfrm>
              <a:off x="3840" y="1248"/>
              <a:ext cx="89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ko-KR">
                  <a:solidFill>
                    <a:srgbClr val="000000"/>
                  </a:solidFill>
                  <a:cs typeface="Arial" pitchFamily="34" charset="0"/>
                </a:rPr>
                <a:t>Fairness Line</a:t>
              </a:r>
              <a:endParaRPr kumimoji="0" lang="en-US" altLang="ko-KR" baseline="-25000">
                <a:solidFill>
                  <a:srgbClr val="000000"/>
                </a:solidFill>
                <a:cs typeface="Arial" pitchFamily="34" charset="0"/>
              </a:endParaRPr>
            </a:p>
          </p:txBody>
        </p:sp>
        <p:sp>
          <p:nvSpPr>
            <p:cNvPr id="1846299" name="Text Box 27"/>
            <p:cNvSpPr txBox="1">
              <a:spLocks noChangeArrowheads="1"/>
            </p:cNvSpPr>
            <p:nvPr/>
          </p:nvSpPr>
          <p:spPr bwMode="auto">
            <a:xfrm>
              <a:off x="2640" y="3024"/>
              <a:ext cx="142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0" lang="en-US" altLang="ko-KR" b="1">
                  <a:solidFill>
                    <a:srgbClr val="000000"/>
                  </a:solidFill>
                  <a:cs typeface="Arial" pitchFamily="34" charset="0"/>
                </a:rPr>
                <a:t>User 1’s Allocation </a:t>
              </a:r>
              <a:r>
                <a:rPr kumimoji="0" lang="en-US" altLang="ko-KR" b="1" i="1">
                  <a:solidFill>
                    <a:srgbClr val="000000"/>
                  </a:solidFill>
                  <a:cs typeface="Arial" pitchFamily="34" charset="0"/>
                </a:rPr>
                <a:t>x</a:t>
              </a:r>
              <a:r>
                <a:rPr kumimoji="0" lang="en-US" altLang="ko-KR" b="1" i="1" baseline="-25000">
                  <a:solidFill>
                    <a:srgbClr val="000000"/>
                  </a:solidFill>
                  <a:cs typeface="Arial" pitchFamily="34" charset="0"/>
                </a:rPr>
                <a:t>1</a:t>
              </a:r>
            </a:p>
          </p:txBody>
        </p:sp>
        <p:sp>
          <p:nvSpPr>
            <p:cNvPr id="1846300" name="Text Box 28"/>
            <p:cNvSpPr txBox="1">
              <a:spLocks noChangeArrowheads="1"/>
            </p:cNvSpPr>
            <p:nvPr/>
          </p:nvSpPr>
          <p:spPr bwMode="auto">
            <a:xfrm>
              <a:off x="1584" y="1805"/>
              <a:ext cx="587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0" lang="en-US" altLang="ko-KR" b="1">
                  <a:solidFill>
                    <a:srgbClr val="000000"/>
                  </a:solidFill>
                  <a:cs typeface="Arial" pitchFamily="34" charset="0"/>
                </a:rPr>
                <a:t>User 2’s Allocation </a:t>
              </a:r>
              <a:r>
                <a:rPr kumimoji="0" lang="en-US" altLang="ko-KR" b="1" i="1">
                  <a:solidFill>
                    <a:srgbClr val="000000"/>
                  </a:solidFill>
                  <a:cs typeface="Arial" pitchFamily="34" charset="0"/>
                </a:rPr>
                <a:t>x</a:t>
              </a:r>
              <a:r>
                <a:rPr kumimoji="0" lang="en-US" altLang="ko-KR" b="1" i="1" baseline="-25000">
                  <a:solidFill>
                    <a:srgbClr val="000000"/>
                  </a:solidFill>
                  <a:cs typeface="Arial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3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D6C6A57-92BE-49EF-8AD7-8B1AFE59B6A8}" type="slidenum">
              <a:rPr lang="en-US" altLang="ko-KR">
                <a:cs typeface="Arial" pitchFamily="34" charset="0"/>
              </a:rPr>
              <a:pPr/>
              <a:t>19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4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047038" cy="647700"/>
          </a:xfrm>
        </p:spPr>
        <p:txBody>
          <a:bodyPr/>
          <a:lstStyle/>
          <a:p>
            <a:r>
              <a:rPr lang="en-US" altLang="ko-KR" sz="3200">
                <a:latin typeface="Arial" pitchFamily="34" charset="0"/>
                <a:cs typeface="Arial" pitchFamily="34" charset="0"/>
              </a:rPr>
              <a:t>Binomial Congestion Control[Bansal01]</a:t>
            </a:r>
          </a:p>
        </p:txBody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196752"/>
            <a:ext cx="4320480" cy="520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In AIMD</a:t>
            </a: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Increase: W</a:t>
            </a:r>
            <a:r>
              <a:rPr lang="en-US" altLang="ko-KR" sz="1800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Math A" pitchFamily="18" charset="2"/>
              </a:rPr>
              <a:t></a:t>
            </a: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  <a:sym typeface="Math A" pitchFamily="18" charset="2"/>
              </a:rPr>
              <a:t>Decrease: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(1-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Math A" pitchFamily="18" charset="2"/>
              </a:rPr>
              <a:t>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 err="1">
                <a:latin typeface="Arial" pitchFamily="34" charset="0"/>
                <a:cs typeface="Arial" pitchFamily="34" charset="0"/>
              </a:rPr>
              <a:t>n</a:t>
            </a:r>
            <a:endParaRPr lang="en-US" altLang="ko-KR" sz="1800" baseline="-25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In Binomial: non linear congestion control</a:t>
            </a: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Increase: W</a:t>
            </a:r>
            <a:r>
              <a:rPr lang="en-US" altLang="ko-KR" sz="1800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Math A" pitchFamily="18" charset="2"/>
              </a:rPr>
              <a:t>/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  <a:sym typeface="Math A" pitchFamily="18" charset="2"/>
              </a:rPr>
              <a:t>W</a:t>
            </a:r>
            <a:r>
              <a:rPr lang="en-US" altLang="ko-KR" sz="1800" baseline="-25000" dirty="0" err="1">
                <a:latin typeface="Arial" pitchFamily="34" charset="0"/>
                <a:cs typeface="Arial" pitchFamily="34" charset="0"/>
                <a:sym typeface="Math A" pitchFamily="18" charset="2"/>
              </a:rPr>
              <a:t>n</a:t>
            </a:r>
            <a:r>
              <a:rPr lang="en-US" altLang="ko-KR" sz="1800" baseline="30000" dirty="0" err="1">
                <a:latin typeface="Arial" pitchFamily="34" charset="0"/>
                <a:cs typeface="Arial" pitchFamily="34" charset="0"/>
                <a:sym typeface="Math A" pitchFamily="18" charset="2"/>
              </a:rPr>
              <a:t>k</a:t>
            </a:r>
            <a:endParaRPr lang="en-US" altLang="ko-KR" sz="1800" dirty="0">
              <a:latin typeface="Arial" pitchFamily="34" charset="0"/>
              <a:cs typeface="Arial" pitchFamily="34" charset="0"/>
              <a:sym typeface="Math A" pitchFamily="18" charset="2"/>
            </a:endParaRP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  <a:sym typeface="Math A" pitchFamily="18" charset="2"/>
              </a:rPr>
              <a:t>Decrease: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>
                <a:latin typeface="Arial" pitchFamily="34" charset="0"/>
                <a:cs typeface="Arial" pitchFamily="34" charset="0"/>
              </a:rPr>
              <a:t>n+1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Math A" pitchFamily="18" charset="2"/>
              </a:rPr>
              <a:t>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altLang="ko-KR" sz="1800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altLang="ko-KR" sz="1800" baseline="30000" dirty="0" err="1">
                <a:latin typeface="Arial" pitchFamily="34" charset="0"/>
                <a:cs typeface="Arial" pitchFamily="34" charset="0"/>
              </a:rPr>
              <a:t>l</a:t>
            </a:r>
            <a:endParaRPr lang="en-US" altLang="ko-KR" sz="1800" baseline="30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k=0 &amp; l=1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AIMD,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k=-1 &amp; l=1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MIMD,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    k=-1 &amp; l=0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MIAD,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</a:t>
            </a:r>
            <a:r>
              <a:rPr lang="en-US" altLang="ko-KR" sz="1800" dirty="0">
                <a:latin typeface="Arial" pitchFamily="34" charset="0"/>
                <a:cs typeface="Arial" pitchFamily="34" charset="0"/>
              </a:rPr>
              <a:t>k=0 &amp; l=0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 AIAD  </a:t>
            </a:r>
          </a:p>
          <a:p>
            <a:pPr lvl="1">
              <a:lnSpc>
                <a:spcPct val="85000"/>
              </a:lnSpc>
              <a:buFontTx/>
              <a:buNone/>
            </a:pP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   =&gt; covering the class of all linear algorithm</a:t>
            </a: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</a:rPr>
              <a:t>l &lt; 1 results in less than multiplicative decrease</a:t>
            </a:r>
          </a:p>
          <a:p>
            <a:pPr lvl="2">
              <a:lnSpc>
                <a:spcPct val="85000"/>
              </a:lnSpc>
            </a:pPr>
            <a:r>
              <a:rPr lang="en-US" altLang="ko-KR" sz="1400" dirty="0">
                <a:latin typeface="Arial" pitchFamily="34" charset="0"/>
                <a:cs typeface="Arial" pitchFamily="34" charset="0"/>
              </a:rPr>
              <a:t>Good for multimedia applications</a:t>
            </a:r>
          </a:p>
          <a:p>
            <a:pPr lvl="2">
              <a:lnSpc>
                <a:spcPct val="85000"/>
              </a:lnSpc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k=1 &amp; l=0 </a:t>
            </a:r>
            <a:r>
              <a:rPr lang="en-US" altLang="ko-KR" sz="1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IIAD 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(</a:t>
            </a:r>
            <a:r>
              <a:rPr lang="fr-FR" altLang="ko-KR" sz="1000" dirty="0" smtClean="0">
                <a:latin typeface="Arial" pitchFamily="34" charset="0"/>
                <a:cs typeface="Arial" pitchFamily="34" charset="0"/>
              </a:rPr>
              <a:t>Inverse-Increase/Additive-Decrease), for 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TCP-friendly </a:t>
            </a:r>
            <a:r>
              <a:rPr lang="en-US" altLang="ko-KR" sz="1000" dirty="0">
                <a:latin typeface="Arial" pitchFamily="34" charset="0"/>
                <a:cs typeface="Arial" pitchFamily="34" charset="0"/>
              </a:rPr>
              <a:t>Congestion Control for Real-time Streaming Applications</a:t>
            </a:r>
            <a:endParaRPr lang="fr-FR" altLang="ko-KR" sz="1000" dirty="0" smtClean="0">
              <a:latin typeface="Arial" pitchFamily="34" charset="0"/>
              <a:cs typeface="Arial" pitchFamily="34" charset="0"/>
            </a:endParaRPr>
          </a:p>
          <a:p>
            <a:pPr lvl="2">
              <a:lnSpc>
                <a:spcPct val="85000"/>
              </a:lnSpc>
            </a:pPr>
            <a:r>
              <a:rPr lang="en-US" altLang="ko-KR" sz="1400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altLang="ko-KR" sz="1400" dirty="0">
                <a:latin typeface="Arial" pitchFamily="34" charset="0"/>
                <a:cs typeface="Arial" pitchFamily="34" charset="0"/>
              </a:rPr>
              <a:t>&amp; l= 0.5 </a:t>
            </a:r>
            <a:r>
              <a:rPr lang="en-US" altLang="ko-KR" sz="1400" dirty="0">
                <a:latin typeface="Arial" pitchFamily="34" charset="0"/>
                <a:cs typeface="Arial" pitchFamily="34" charset="0"/>
                <a:sym typeface="Wingdings" pitchFamily="2" charset="2"/>
              </a:rPr>
              <a:t> SQRT, </a:t>
            </a:r>
          </a:p>
          <a:p>
            <a:pPr lvl="1">
              <a:lnSpc>
                <a:spcPct val="85000"/>
              </a:lnSpc>
            </a:pPr>
            <a:endParaRPr lang="en-US" altLang="ko-K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8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268413"/>
            <a:ext cx="4643438" cy="30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83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224" y="4365104"/>
            <a:ext cx="4666272" cy="227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444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2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Upcoming events!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fr-FR" altLang="ko-KR" sz="2000" dirty="0" smtClean="0">
                <a:hlinkClick r:id="rId3"/>
              </a:rPr>
              <a:t>www.microsoft.com/en-us/research/event/computing-21st-century-2016/</a:t>
            </a:r>
            <a:endParaRPr lang="fr-FR" altLang="ko-KR" sz="2000" dirty="0" smtClean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fr-FR" altLang="ko-KR" sz="2000" dirty="0" smtClean="0">
                <a:solidFill>
                  <a:srgbClr val="FF0000"/>
                </a:solidFill>
              </a:rPr>
              <a:t>Nov. 3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</a:pPr>
            <a:endParaRPr kumimoji="0" lang="en-US" altLang="ko-KR" sz="20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000" dirty="0" smtClean="0">
                <a:hlinkClick r:id="rId4"/>
              </a:rPr>
              <a:t>https</a:t>
            </a:r>
            <a:r>
              <a:rPr lang="en-US" altLang="ko-KR" sz="2000" dirty="0">
                <a:hlinkClick r:id="rId4"/>
              </a:rPr>
              <a:t>://www.ietf.org/meeting/97</a:t>
            </a:r>
            <a:r>
              <a:rPr lang="en-US" altLang="ko-KR" sz="2000" dirty="0" smtClean="0">
                <a:hlinkClick r:id="rId4"/>
              </a:rPr>
              <a:t>/</a:t>
            </a:r>
            <a:endParaRPr lang="en-US" altLang="ko-KR" sz="2000" dirty="0" smtClean="0"/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ko-KR" sz="2000" dirty="0" smtClean="0"/>
              <a:t>Nov. 14 ~ Nov. 18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lang="en-US" altLang="ko-KR" sz="2000" dirty="0"/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EB623FAF-1E04-4234-B8FC-C4177275E10F}" type="slidenum">
              <a:rPr lang="en-US" altLang="ko-KR">
                <a:cs typeface="Arial" pitchFamily="34" charset="0"/>
              </a:rPr>
              <a:pPr/>
              <a:t>20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5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Binomial Congestion Control</a:t>
            </a:r>
          </a:p>
        </p:txBody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268413"/>
            <a:ext cx="8351838" cy="5207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Rate ~ 1/ (loss rate)</a:t>
            </a:r>
            <a:r>
              <a:rPr lang="en-US" altLang="ko-KR" sz="2000" baseline="30000" dirty="0">
                <a:latin typeface="Arial" pitchFamily="34" charset="0"/>
                <a:cs typeface="Arial" pitchFamily="34" charset="0"/>
              </a:rPr>
              <a:t>1/(k+l+1)</a:t>
            </a:r>
          </a:p>
          <a:p>
            <a:pPr>
              <a:lnSpc>
                <a:spcPct val="85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k+l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=1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rate ~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1/p</a:t>
            </a:r>
            <a:r>
              <a:rPr lang="en-US" altLang="ko-KR" sz="2000" baseline="30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0.5   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(Why? See next “Simple Loss Model)</a:t>
            </a:r>
            <a:endParaRPr lang="en-US" altLang="ko-KR" sz="2000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TCP friendly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if </a:t>
            </a:r>
            <a:r>
              <a:rPr lang="en-US" altLang="ko-KR" sz="18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k+l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en-US" altLang="ko-KR" sz="1800" dirty="0">
                <a:latin typeface="Arial" pitchFamily="34" charset="0"/>
                <a:cs typeface="Arial" pitchFamily="34" charset="0"/>
                <a:sym typeface="Math B" pitchFamily="2" charset="2"/>
              </a:rPr>
              <a:t>≤ </a:t>
            </a:r>
            <a:r>
              <a:rPr lang="en-US" altLang="ko-KR" sz="1800" dirty="0" smtClean="0">
                <a:latin typeface="Arial" pitchFamily="34" charset="0"/>
                <a:cs typeface="Arial" pitchFamily="34" charset="0"/>
                <a:sym typeface="Math B" pitchFamily="2" charset="2"/>
              </a:rPr>
              <a:t>1 </a:t>
            </a:r>
            <a:endParaRPr lang="en-US" altLang="ko-KR" sz="18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lnSpc>
                <a:spcPct val="85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AIMD (k=0, l=1) is the most aggressive of this class </a:t>
            </a:r>
          </a:p>
          <a:p>
            <a:pPr lvl="1">
              <a:lnSpc>
                <a:spcPct val="85000"/>
              </a:lnSpc>
            </a:pPr>
            <a:r>
              <a:rPr lang="en-US" altLang="ko-KR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Good for applications that want to probe quickly and can use any available bandwidth</a:t>
            </a:r>
          </a:p>
        </p:txBody>
      </p:sp>
      <p:pic>
        <p:nvPicPr>
          <p:cNvPr id="1850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141663"/>
            <a:ext cx="8482012" cy="322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5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856E0-4CA5-4026-AF29-1514EA823225}" type="slidenum">
              <a:rPr lang="en-US" altLang="ko-KR">
                <a:cs typeface="Arial" pitchFamily="34" charset="0"/>
              </a:rPr>
              <a:pPr/>
              <a:t>21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1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1" y="442913"/>
            <a:ext cx="8640960" cy="474662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TCP Connection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Management</a:t>
            </a:r>
            <a:endParaRPr lang="en-US" altLang="ko-KR" sz="4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3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390650"/>
            <a:ext cx="3810000" cy="46482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ko-KR" sz="24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Recall:</a:t>
            </a:r>
            <a:r>
              <a:rPr lang="en-US" altLang="ko-KR" sz="24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TCP sender, receiver establish “connection” before exchanging data segments</a:t>
            </a:r>
          </a:p>
          <a:p>
            <a:r>
              <a:rPr lang="en-US" altLang="ko-KR" sz="2000">
                <a:latin typeface="Arial" pitchFamily="34" charset="0"/>
                <a:cs typeface="Arial" pitchFamily="34" charset="0"/>
              </a:rPr>
              <a:t>initialize TCP variables:</a:t>
            </a:r>
            <a:endParaRPr lang="en-US" altLang="ko-KR" sz="240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>
                <a:latin typeface="Arial" pitchFamily="34" charset="0"/>
                <a:cs typeface="Arial" pitchFamily="34" charset="0"/>
              </a:rPr>
              <a:t>seq. #s</a:t>
            </a:r>
          </a:p>
          <a:p>
            <a:pPr lvl="1"/>
            <a:r>
              <a:rPr lang="en-US" altLang="ko-KR" sz="2000">
                <a:latin typeface="Arial" pitchFamily="34" charset="0"/>
                <a:cs typeface="Arial" pitchFamily="34" charset="0"/>
              </a:rPr>
              <a:t>buffers, flow control info (e.g. </a:t>
            </a:r>
            <a:r>
              <a:rPr lang="en-US" altLang="ko-KR" sz="2000" b="1">
                <a:latin typeface="Arial" pitchFamily="34" charset="0"/>
                <a:cs typeface="Arial" pitchFamily="34" charset="0"/>
              </a:rPr>
              <a:t>RcvWindow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ko-KR" sz="2000" i="1">
                <a:latin typeface="Arial" pitchFamily="34" charset="0"/>
                <a:cs typeface="Arial" pitchFamily="34" charset="0"/>
              </a:rPr>
              <a:t>client: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 connection initiator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  <a:cs typeface="Arial" pitchFamily="34" charset="0"/>
              </a:rPr>
              <a:t>  Socket clientSocket = new   Socket("hostname","port number");</a:t>
            </a:r>
            <a:r>
              <a:rPr lang="en-US" altLang="ko-KR" sz="240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sz="2000" i="1">
                <a:latin typeface="Arial" pitchFamily="34" charset="0"/>
                <a:cs typeface="Arial" pitchFamily="34" charset="0"/>
              </a:rPr>
              <a:t>server: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 contacted by client</a:t>
            </a:r>
          </a:p>
          <a:p>
            <a:pPr>
              <a:buFont typeface="Monotype Sorts" pitchFamily="2" charset="2"/>
              <a:buNone/>
            </a:pPr>
            <a:r>
              <a:rPr lang="en-US" altLang="ko-KR" sz="1600" b="1">
                <a:latin typeface="Arial" pitchFamily="34" charset="0"/>
                <a:cs typeface="Arial" pitchFamily="34" charset="0"/>
              </a:rPr>
              <a:t>  Socket connectionSocket = welcomeSocket.accept();</a:t>
            </a:r>
            <a:endParaRPr lang="en-US" altLang="ko-KR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3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5325" y="1343025"/>
            <a:ext cx="3981450" cy="504825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ko-KR" sz="24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Three way handshake:</a:t>
            </a:r>
            <a:endParaRPr lang="en-US" altLang="ko-KR"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60000"/>
              </a:spcBef>
              <a:buFont typeface="Monotype Sorts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1: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>
                <a:latin typeface="Arial" pitchFamily="34" charset="0"/>
                <a:cs typeface="Arial" pitchFamily="34" charset="0"/>
              </a:rPr>
              <a:t>client end system sends TCP SYN control segment to server</a:t>
            </a:r>
          </a:p>
          <a:p>
            <a:pPr lvl="1"/>
            <a:r>
              <a:rPr lang="en-US" altLang="ko-KR" sz="1800">
                <a:latin typeface="Arial" pitchFamily="34" charset="0"/>
                <a:cs typeface="Arial" pitchFamily="34" charset="0"/>
              </a:rPr>
              <a:t>specifies initial seq #</a:t>
            </a:r>
          </a:p>
          <a:p>
            <a:pPr>
              <a:spcBef>
                <a:spcPct val="60000"/>
              </a:spcBef>
              <a:buFont typeface="Monotype Sorts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2: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800">
                <a:latin typeface="Arial" pitchFamily="34" charset="0"/>
                <a:cs typeface="Arial" pitchFamily="34" charset="0"/>
              </a:rPr>
              <a:t>server end system receives SYN, replies with SYNACK control segment</a:t>
            </a:r>
          </a:p>
          <a:p>
            <a:pPr lvl="1">
              <a:spcBef>
                <a:spcPct val="40000"/>
              </a:spcBef>
            </a:pPr>
            <a:r>
              <a:rPr lang="en-US" altLang="ko-KR" sz="1800">
                <a:latin typeface="Arial" pitchFamily="34" charset="0"/>
                <a:cs typeface="Arial" pitchFamily="34" charset="0"/>
              </a:rPr>
              <a:t>ACKs received SYN</a:t>
            </a:r>
          </a:p>
          <a:p>
            <a:pPr lvl="1"/>
            <a:r>
              <a:rPr lang="en-US" altLang="ko-KR" sz="1800">
                <a:latin typeface="Arial" pitchFamily="34" charset="0"/>
                <a:cs typeface="Arial" pitchFamily="34" charset="0"/>
              </a:rPr>
              <a:t>allocates buffers</a:t>
            </a:r>
          </a:p>
          <a:p>
            <a:pPr lvl="1"/>
            <a:r>
              <a:rPr lang="en-US" altLang="ko-KR" sz="1800">
                <a:latin typeface="Arial" pitchFamily="34" charset="0"/>
                <a:cs typeface="Arial" pitchFamily="34" charset="0"/>
              </a:rPr>
              <a:t>specifies server-&gt; receiver initial seq. #</a:t>
            </a:r>
          </a:p>
          <a:p>
            <a:pPr>
              <a:buFont typeface="Monotype Sorts" pitchFamily="2" charset="2"/>
              <a:buNone/>
            </a:pPr>
            <a:r>
              <a:rPr lang="en-US" altLang="ko-KR" sz="2000" u="sng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Step 3: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 client receives SYNACK, replies with ACK segment, which may contain data</a:t>
            </a:r>
            <a:endParaRPr lang="en-US" altLang="ko-KR" sz="18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44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DBECBDDC-1BD5-4A37-BF53-6F9C3BE62D31}" type="slidenum">
              <a:rPr lang="en-US" altLang="ko-KR">
                <a:cs typeface="Arial" pitchFamily="34" charset="0"/>
              </a:rPr>
              <a:pPr/>
              <a:t>22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5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400050"/>
            <a:ext cx="8137525" cy="647700"/>
          </a:xfrm>
        </p:spPr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TCP Performance Issues</a:t>
            </a:r>
          </a:p>
        </p:txBody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3" y="1193800"/>
            <a:ext cx="884758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Consistently full queues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can degrade TCP performance.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Lock out of some sessions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Synchronization of TCP sessions due to the dropping of bursts of packets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Penalizing of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bursty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flows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Increased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queueing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delay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Not all users sharing a bottleneck link get the same bandwidth.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Can be considered to be unfair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Malicious users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can grab more bandwidth by modifying TCP or by using UDP.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Again a fairness issue - very hard problem</a:t>
            </a:r>
          </a:p>
          <a:p>
            <a:pPr lvl="1"/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4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A17E9E2-E548-40BA-993B-E0F87F3084A7}" type="slidenum">
              <a:rPr lang="en-US" altLang="ko-KR">
                <a:cs typeface="Arial" pitchFamily="34" charset="0"/>
              </a:rPr>
              <a:pPr/>
              <a:t>23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TCP Modeling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784976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Given the congestion behavior of TCP can we predict what type of performance we should get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What are the important factors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Loss rate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Affects how often window is reduced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RTT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Affects increase rate and relates BW to window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RTO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Affects performance during loss recovery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MSS </a:t>
            </a:r>
          </a:p>
          <a:p>
            <a:pPr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Affects increase rate</a:t>
            </a:r>
          </a:p>
        </p:txBody>
      </p:sp>
    </p:spTree>
    <p:extLst>
      <p:ext uri="{BB962C8B-B14F-4D97-AF65-F5344CB8AC3E}">
        <p14:creationId xmlns:p14="http://schemas.microsoft.com/office/powerpoint/2010/main" val="297243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A389756-B2D6-47E5-8D62-1EE1953CB527}" type="slidenum">
              <a:rPr lang="en-US" altLang="ko-KR">
                <a:cs typeface="Arial" pitchFamily="34" charset="0"/>
              </a:rPr>
              <a:pPr/>
              <a:t>24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8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Transmission Rate</a:t>
            </a:r>
          </a:p>
        </p:txBody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0" y="1295400"/>
            <a:ext cx="617092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What is area under curve?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W =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pkts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/RTT, T = RTTs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A =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avg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window * time = ¾ W *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 lvl="1">
              <a:lnSpc>
                <a:spcPct val="90000"/>
              </a:lnSpc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What was bandwidth?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BW = A / T = ¾ W</a:t>
            </a:r>
          </a:p>
          <a:p>
            <a:pPr marL="1085850" lvl="2">
              <a:lnSpc>
                <a:spcPct val="90000"/>
              </a:lnSpc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In packets per RTT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Need to convert to bytes per second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BW = ¾ W * MSS / RTT</a:t>
            </a:r>
          </a:p>
          <a:p>
            <a:pPr>
              <a:lnSpc>
                <a:spcPct val="90000"/>
              </a:lnSpc>
            </a:pPr>
            <a:endParaRPr lang="en-US" altLang="ko-KR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 pitchFamily="34" charset="0"/>
                <a:cs typeface="Arial" pitchFamily="34" charset="0"/>
              </a:rPr>
              <a:t>What is W?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Depends on loss rate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311166" y="1383118"/>
            <a:ext cx="2023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dirty="0">
                <a:solidFill>
                  <a:srgbClr val="0000FF"/>
                </a:solidFill>
                <a:cs typeface="Arial" pitchFamily="34" charset="0"/>
              </a:rPr>
              <a:t>Packets transferred 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23492" y="2636912"/>
            <a:ext cx="327231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ko-KR" dirty="0">
                <a:solidFill>
                  <a:srgbClr val="000000"/>
                </a:solidFill>
                <a:cs typeface="Arial" pitchFamily="34" charset="0"/>
              </a:rPr>
              <a:t>Assumption: no timeouts and perfect loss recovery</a:t>
            </a:r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5004049" y="3869220"/>
            <a:ext cx="3888432" cy="2490622"/>
            <a:chOff x="4776241" y="2209800"/>
            <a:chExt cx="3986759" cy="3056098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5868988" y="3657601"/>
              <a:ext cx="2514600" cy="11928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5564188" y="4850478"/>
              <a:ext cx="31988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V="1">
              <a:off x="5610225" y="2209800"/>
              <a:ext cx="0" cy="26406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6750050" y="4850478"/>
              <a:ext cx="926382" cy="41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solidFill>
                    <a:srgbClr val="000000"/>
                  </a:solidFill>
                  <a:cs typeface="Arial" pitchFamily="34" charset="0"/>
                </a:rPr>
                <a:t>Time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964974" y="3109705"/>
              <a:ext cx="554740" cy="41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solidFill>
                    <a:srgbClr val="000000"/>
                  </a:solidFill>
                  <a:cs typeface="Arial" pitchFamily="34" charset="0"/>
                </a:rPr>
                <a:t>W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5878513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5878513" y="3224213"/>
              <a:ext cx="500062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6378575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6378575" y="3224213"/>
              <a:ext cx="503238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881813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V="1">
              <a:off x="6881813" y="3224213"/>
              <a:ext cx="500062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7381875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 flipV="1">
              <a:off x="7381875" y="3224213"/>
              <a:ext cx="50165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7883525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 flipV="1">
              <a:off x="7883525" y="3224213"/>
              <a:ext cx="500063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8383588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4776241" y="3904917"/>
              <a:ext cx="806040" cy="41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solidFill>
                    <a:srgbClr val="000000"/>
                  </a:solidFill>
                  <a:cs typeface="Arial" pitchFamily="34" charset="0"/>
                </a:rPr>
                <a:t>W/2</a:t>
              </a:r>
            </a:p>
          </p:txBody>
        </p:sp>
      </p:grpSp>
      <p:cxnSp>
        <p:nvCxnSpPr>
          <p:cNvPr id="5" name="구부러진 연결선 4"/>
          <p:cNvCxnSpPr/>
          <p:nvPr/>
        </p:nvCxnSpPr>
        <p:spPr bwMode="auto">
          <a:xfrm rot="10800000" flipV="1">
            <a:off x="6156176" y="4945254"/>
            <a:ext cx="360040" cy="211938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056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00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BC6E9-2C49-4334-B6C7-E7C696B6022F}" type="slidenum">
              <a:rPr lang="en-US" altLang="ko-KR">
                <a:cs typeface="Arial" pitchFamily="34" charset="0"/>
              </a:rPr>
              <a:pPr/>
              <a:t>25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8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Simple Loss Model</a:t>
            </a:r>
          </a:p>
        </p:txBody>
      </p:sp>
      <p:sp>
        <p:nvSpPr>
          <p:cNvPr id="1884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8288338" cy="548640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What was the loss rate?</a:t>
            </a:r>
          </a:p>
          <a:p>
            <a:pPr lvl="1"/>
            <a:r>
              <a:rPr lang="en-US" altLang="ko-KR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Packets transferred between the packet loss </a:t>
            </a:r>
          </a:p>
          <a:p>
            <a:pPr marL="1085850" lvl="2"/>
            <a:r>
              <a:rPr lang="en-US" altLang="ko-KR" sz="1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sz="1600" dirty="0">
                <a:latin typeface="Arial" pitchFamily="34" charset="0"/>
                <a:cs typeface="Arial" pitchFamily="34" charset="0"/>
                <a:sym typeface="Wingdings" pitchFamily="2" charset="2"/>
              </a:rPr>
              <a:t>¾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W/RTT) * (W/2 * RTT) = 3W</a:t>
            </a:r>
            <a:r>
              <a:rPr lang="en-US" altLang="ko-KR" sz="16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/8</a:t>
            </a:r>
          </a:p>
          <a:p>
            <a:pPr marL="1428750" lvl="3"/>
            <a:r>
              <a:rPr lang="en-US" altLang="ko-KR" sz="16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¾</a:t>
            </a:r>
            <a:r>
              <a:rPr lang="en-US" altLang="ko-KR" sz="1600" dirty="0" smtClean="0">
                <a:latin typeface="Arial" pitchFamily="34" charset="0"/>
                <a:cs typeface="Arial" pitchFamily="34" charset="0"/>
              </a:rPr>
              <a:t> W/RTT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: number of packets per sec</a:t>
            </a:r>
          </a:p>
          <a:p>
            <a:pPr marL="1428750" lvl="3"/>
            <a:r>
              <a:rPr lang="en-US" altLang="ko-KR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W/2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* RTT: time between the packet loss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1 packet lost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loss rate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: p </a:t>
            </a:r>
            <a:r>
              <a:rPr lang="en-US" altLang="ko-KR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8/3W</a:t>
            </a:r>
            <a:r>
              <a:rPr lang="en-US" altLang="ko-KR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</a:p>
          <a:p>
            <a:pPr lvl="1"/>
            <a:endParaRPr lang="en-US" altLang="ko-KR" sz="2000" baseline="30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endParaRPr lang="en-US" altLang="ko-KR" sz="2000" baseline="30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 lvl="1"/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>
              <a:buFontTx/>
              <a:buNone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/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  <a:sym typeface="Wingdings" pitchFamily="2" charset="2"/>
              </a:rPr>
              <a:t>BW = ¾ * W * MSS / RTT</a:t>
            </a:r>
          </a:p>
        </p:txBody>
      </p:sp>
      <p:graphicFrame>
        <p:nvGraphicFramePr>
          <p:cNvPr id="188416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7151094"/>
              </p:ext>
            </p:extLst>
          </p:nvPr>
        </p:nvGraphicFramePr>
        <p:xfrm>
          <a:off x="1403350" y="5648027"/>
          <a:ext cx="22764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4" imgW="1295280" imgH="558720" progId="Equation.3">
                  <p:embed/>
                </p:oleObj>
              </mc:Choice>
              <mc:Fallback>
                <p:oleObj name="Equation" r:id="rId4" imgW="12952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648027"/>
                        <a:ext cx="22764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88525"/>
              </p:ext>
            </p:extLst>
          </p:nvPr>
        </p:nvGraphicFramePr>
        <p:xfrm>
          <a:off x="1258888" y="3284538"/>
          <a:ext cx="11842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6" imgW="647640" imgH="469800" progId="Equation.3">
                  <p:embed/>
                </p:oleObj>
              </mc:Choice>
              <mc:Fallback>
                <p:oleObj name="Equation" r:id="rId6" imgW="6476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84538"/>
                        <a:ext cx="11842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407419"/>
              </p:ext>
            </p:extLst>
          </p:nvPr>
        </p:nvGraphicFramePr>
        <p:xfrm>
          <a:off x="1187450" y="4076700"/>
          <a:ext cx="24622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8" imgW="1346040" imgH="469800" progId="Equation.3">
                  <p:embed/>
                </p:oleObj>
              </mc:Choice>
              <mc:Fallback>
                <p:oleObj name="Equation" r:id="rId8" imgW="13460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6700"/>
                        <a:ext cx="24622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4788024" y="4106730"/>
            <a:ext cx="4104456" cy="2490622"/>
            <a:chOff x="4859473" y="2209800"/>
            <a:chExt cx="3903527" cy="3056098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5868988" y="3657601"/>
              <a:ext cx="2514600" cy="11928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5564188" y="4850478"/>
              <a:ext cx="31988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5610225" y="2209800"/>
              <a:ext cx="0" cy="26406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750050" y="4850478"/>
              <a:ext cx="926382" cy="41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solidFill>
                    <a:srgbClr val="000000"/>
                  </a:solidFill>
                  <a:cs typeface="Arial" pitchFamily="34" charset="0"/>
                </a:rPr>
                <a:t>Time</a:t>
              </a: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5027540" y="3083341"/>
              <a:ext cx="554740" cy="41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solidFill>
                    <a:srgbClr val="000000"/>
                  </a:solidFill>
                  <a:cs typeface="Arial" pitchFamily="34" charset="0"/>
                </a:rPr>
                <a:t>W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5878513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5878513" y="3224213"/>
              <a:ext cx="500062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6378575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6378575" y="3224213"/>
              <a:ext cx="503238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6881813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6881813" y="3224213"/>
              <a:ext cx="500062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7381875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7381875" y="3224213"/>
              <a:ext cx="50165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7883525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7883525" y="3224213"/>
              <a:ext cx="500063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8383588" y="3224213"/>
              <a:ext cx="0" cy="928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sz="1100">
                <a:cs typeface="Arial" pitchFamily="34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859473" y="3878553"/>
              <a:ext cx="806040" cy="415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ko-KR" dirty="0">
                  <a:solidFill>
                    <a:srgbClr val="000000"/>
                  </a:solidFill>
                  <a:cs typeface="Arial" pitchFamily="34" charset="0"/>
                </a:rPr>
                <a:t>W/2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249479" y="2348880"/>
            <a:ext cx="2787017" cy="7571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cs typeface="Arial" pitchFamily="34" charset="0"/>
              </a:rPr>
              <a:t>A</a:t>
            </a:r>
            <a:r>
              <a:rPr lang="en-US" altLang="ko-KR" dirty="0" smtClean="0">
                <a:cs typeface="Arial" pitchFamily="34" charset="0"/>
              </a:rPr>
              <a:t>dditional </a:t>
            </a:r>
            <a:r>
              <a:rPr lang="en-US" altLang="ko-KR" dirty="0">
                <a:cs typeface="Arial" pitchFamily="34" charset="0"/>
              </a:rPr>
              <a:t>assumptions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Fixed RTT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dirty="0">
                <a:cs typeface="Arial" pitchFamily="34" charset="0"/>
              </a:rPr>
              <a:t>No delayed ACKs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402298" y="3284984"/>
            <a:ext cx="2481378" cy="9787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altLang="ko-KR" dirty="0">
                <a:cs typeface="Arial" pitchFamily="34" charset="0"/>
              </a:rPr>
              <a:t>Each RTT window increases by 1 </a:t>
            </a:r>
            <a:r>
              <a:rPr lang="en-US" altLang="ko-KR" dirty="0" smtClean="0">
                <a:cs typeface="Arial" pitchFamily="34" charset="0"/>
              </a:rPr>
              <a:t>packet</a:t>
            </a:r>
          </a:p>
          <a:p>
            <a:pPr marL="0" lvl="1">
              <a:lnSpc>
                <a:spcPct val="90000"/>
              </a:lnSpc>
            </a:pPr>
            <a:r>
              <a:rPr lang="en-US" altLang="ko-KR" dirty="0" smtClean="0">
                <a:cs typeface="Arial" pitchFamily="34" charset="0"/>
                <a:sym typeface="Wingdings" pitchFamily="2" charset="2"/>
              </a:rPr>
              <a:t></a:t>
            </a:r>
            <a:r>
              <a:rPr lang="en-US" altLang="ko-KR" dirty="0">
                <a:cs typeface="Arial" pitchFamily="34" charset="0"/>
                <a:sym typeface="Wingdings" pitchFamily="2" charset="2"/>
              </a:rPr>
              <a:t>W/2 * RTT before next loss</a:t>
            </a:r>
          </a:p>
        </p:txBody>
      </p:sp>
      <p:sp>
        <p:nvSpPr>
          <p:cNvPr id="30" name="자유형 29"/>
          <p:cNvSpPr/>
          <p:nvPr/>
        </p:nvSpPr>
        <p:spPr bwMode="auto">
          <a:xfrm>
            <a:off x="7491218" y="4963390"/>
            <a:ext cx="508964" cy="1275009"/>
          </a:xfrm>
          <a:custGeom>
            <a:avLst/>
            <a:gdLst>
              <a:gd name="connsiteX0" fmla="*/ 321972 w 347730"/>
              <a:gd name="connsiteY0" fmla="*/ 0 h 1275009"/>
              <a:gd name="connsiteX1" fmla="*/ 321972 w 347730"/>
              <a:gd name="connsiteY1" fmla="*/ 0 h 1275009"/>
              <a:gd name="connsiteX2" fmla="*/ 257577 w 347730"/>
              <a:gd name="connsiteY2" fmla="*/ 90152 h 1275009"/>
              <a:gd name="connsiteX3" fmla="*/ 244699 w 347730"/>
              <a:gd name="connsiteY3" fmla="*/ 154547 h 1275009"/>
              <a:gd name="connsiteX4" fmla="*/ 12879 w 347730"/>
              <a:gd name="connsiteY4" fmla="*/ 695459 h 1275009"/>
              <a:gd name="connsiteX5" fmla="*/ 0 w 347730"/>
              <a:gd name="connsiteY5" fmla="*/ 1275009 h 1275009"/>
              <a:gd name="connsiteX6" fmla="*/ 347730 w 347730"/>
              <a:gd name="connsiteY6" fmla="*/ 1262130 h 1275009"/>
              <a:gd name="connsiteX7" fmla="*/ 321972 w 347730"/>
              <a:gd name="connsiteY7" fmla="*/ 0 h 12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730" h="1275009">
                <a:moveTo>
                  <a:pt x="321972" y="0"/>
                </a:moveTo>
                <a:lnTo>
                  <a:pt x="321972" y="0"/>
                </a:lnTo>
                <a:cubicBezTo>
                  <a:pt x="300507" y="30051"/>
                  <a:pt x="274092" y="57121"/>
                  <a:pt x="257577" y="90152"/>
                </a:cubicBezTo>
                <a:cubicBezTo>
                  <a:pt x="247788" y="109731"/>
                  <a:pt x="285482" y="-42929"/>
                  <a:pt x="244699" y="154547"/>
                </a:cubicBezTo>
                <a:lnTo>
                  <a:pt x="12879" y="695459"/>
                </a:lnTo>
                <a:lnTo>
                  <a:pt x="0" y="1275009"/>
                </a:lnTo>
                <a:lnTo>
                  <a:pt x="347730" y="1262130"/>
                </a:lnTo>
                <a:lnTo>
                  <a:pt x="321972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6270343" y="1340768"/>
            <a:ext cx="317881" cy="637505"/>
          </a:xfrm>
          <a:custGeom>
            <a:avLst/>
            <a:gdLst>
              <a:gd name="connsiteX0" fmla="*/ 321972 w 347730"/>
              <a:gd name="connsiteY0" fmla="*/ 0 h 1275009"/>
              <a:gd name="connsiteX1" fmla="*/ 321972 w 347730"/>
              <a:gd name="connsiteY1" fmla="*/ 0 h 1275009"/>
              <a:gd name="connsiteX2" fmla="*/ 257577 w 347730"/>
              <a:gd name="connsiteY2" fmla="*/ 90152 h 1275009"/>
              <a:gd name="connsiteX3" fmla="*/ 244699 w 347730"/>
              <a:gd name="connsiteY3" fmla="*/ 154547 h 1275009"/>
              <a:gd name="connsiteX4" fmla="*/ 12879 w 347730"/>
              <a:gd name="connsiteY4" fmla="*/ 695459 h 1275009"/>
              <a:gd name="connsiteX5" fmla="*/ 0 w 347730"/>
              <a:gd name="connsiteY5" fmla="*/ 1275009 h 1275009"/>
              <a:gd name="connsiteX6" fmla="*/ 347730 w 347730"/>
              <a:gd name="connsiteY6" fmla="*/ 1262130 h 1275009"/>
              <a:gd name="connsiteX7" fmla="*/ 321972 w 347730"/>
              <a:gd name="connsiteY7" fmla="*/ 0 h 127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730" h="1275009">
                <a:moveTo>
                  <a:pt x="321972" y="0"/>
                </a:moveTo>
                <a:lnTo>
                  <a:pt x="321972" y="0"/>
                </a:lnTo>
                <a:cubicBezTo>
                  <a:pt x="300507" y="30051"/>
                  <a:pt x="274092" y="57121"/>
                  <a:pt x="257577" y="90152"/>
                </a:cubicBezTo>
                <a:cubicBezTo>
                  <a:pt x="247788" y="109731"/>
                  <a:pt x="285482" y="-42929"/>
                  <a:pt x="244699" y="154547"/>
                </a:cubicBezTo>
                <a:lnTo>
                  <a:pt x="12879" y="695459"/>
                </a:lnTo>
                <a:lnTo>
                  <a:pt x="0" y="1275009"/>
                </a:lnTo>
                <a:lnTo>
                  <a:pt x="347730" y="1262130"/>
                </a:lnTo>
                <a:lnTo>
                  <a:pt x="321972" y="0"/>
                </a:lnTo>
                <a:close/>
              </a:path>
            </a:pathLst>
          </a:cu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04048" y="5143550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cs typeface="Arial" pitchFamily="34" charset="0"/>
                <a:sym typeface="Wingdings" pitchFamily="2" charset="2"/>
              </a:rPr>
              <a:t>¾</a:t>
            </a:r>
            <a:r>
              <a:rPr lang="en-US" altLang="ko-KR" dirty="0">
                <a:cs typeface="Arial" pitchFamily="34" charset="0"/>
              </a:rPr>
              <a:t> W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491218" y="6115226"/>
            <a:ext cx="476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cs typeface="Arial" pitchFamily="34" charset="0"/>
              </a:rPr>
              <a:t>W/2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49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26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2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27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e2e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What is the motivation of the e2e principle?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Comparison </a:t>
            </a: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with Telco data networking paradigm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Why do “soft state” and “fate sharing” concepts so well for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high survivability that is </a:t>
            </a: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one of the Internet design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goals.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2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28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29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Problem of the Internet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Problems of the e2e principle?</a:t>
            </a:r>
          </a:p>
          <a:p>
            <a:pPr lvl="1">
              <a:lnSpc>
                <a:spcPct val="80000"/>
              </a:lnSpc>
            </a:pPr>
            <a:r>
              <a:rPr lang="en-US" altLang="ko-KR" sz="1800" b="1" kern="0" dirty="0" smtClean="0">
                <a:latin typeface="Arial" pitchFamily="34" charset="0"/>
                <a:cs typeface="Arial" pitchFamily="34" charset="0"/>
              </a:rPr>
              <a:t>Inefficiency</a:t>
            </a:r>
          </a:p>
          <a:p>
            <a:pPr lvl="2">
              <a:lnSpc>
                <a:spcPct val="80000"/>
              </a:lnSpc>
            </a:pPr>
            <a:r>
              <a:rPr lang="en-US" altLang="ko-KR" sz="1100" b="1" kern="0" dirty="0" smtClean="0">
                <a:latin typeface="Arial" pitchFamily="34" charset="0"/>
                <a:cs typeface="Arial" pitchFamily="34" charset="0"/>
              </a:rPr>
              <a:t>End </a:t>
            </a:r>
            <a:r>
              <a:rPr lang="en-US" altLang="ko-KR" sz="1100" b="1" kern="0" dirty="0">
                <a:latin typeface="Arial" pitchFamily="34" charset="0"/>
                <a:cs typeface="Arial" pitchFamily="34" charset="0"/>
              </a:rPr>
              <a:t>hosts do the network level functions such as retransmission, congestion control</a:t>
            </a:r>
          </a:p>
          <a:p>
            <a:pPr lvl="1">
              <a:lnSpc>
                <a:spcPct val="80000"/>
              </a:lnSpc>
            </a:pPr>
            <a:r>
              <a:rPr lang="en-US" altLang="ko-KR" sz="1800" b="1" kern="0" dirty="0">
                <a:latin typeface="Arial" pitchFamily="34" charset="0"/>
                <a:cs typeface="Arial" pitchFamily="34" charset="0"/>
              </a:rPr>
              <a:t>Difficulties to implement some functions which need network level control information </a:t>
            </a:r>
            <a:endParaRPr lang="en-US" altLang="ko-KR" sz="1800" b="1" kern="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b="1" kern="0" dirty="0" smtClean="0">
                <a:latin typeface="Arial" pitchFamily="34" charset="0"/>
                <a:cs typeface="Arial" pitchFamily="34" charset="0"/>
              </a:rPr>
              <a:t>Inappropriate </a:t>
            </a:r>
            <a:r>
              <a:rPr lang="en-US" altLang="ko-KR" sz="1800" b="1" kern="0" dirty="0">
                <a:latin typeface="Arial" pitchFamily="34" charset="0"/>
                <a:cs typeface="Arial" pitchFamily="34" charset="0"/>
              </a:rPr>
              <a:t>implementation hurt the network as well as the hosts</a:t>
            </a:r>
          </a:p>
          <a:p>
            <a:pPr lvl="1">
              <a:lnSpc>
                <a:spcPct val="80000"/>
              </a:lnSpc>
            </a:pPr>
            <a:r>
              <a:rPr lang="en-US" altLang="ko-KR" sz="1800" b="1" kern="0" dirty="0">
                <a:latin typeface="Arial" pitchFamily="34" charset="0"/>
                <a:cs typeface="Arial" pitchFamily="34" charset="0"/>
              </a:rPr>
              <a:t>Greedy sources aren’t handled well  </a:t>
            </a:r>
          </a:p>
          <a:p>
            <a:pPr lvl="1">
              <a:lnSpc>
                <a:spcPct val="80000"/>
              </a:lnSpc>
            </a:pPr>
            <a:r>
              <a:rPr lang="en-US" altLang="ko-KR" sz="1800" b="1" kern="0" dirty="0">
                <a:latin typeface="Arial" pitchFamily="34" charset="0"/>
                <a:cs typeface="Arial" pitchFamily="34" charset="0"/>
              </a:rPr>
              <a:t>Weak accounting and pricing tools</a:t>
            </a:r>
          </a:p>
          <a:p>
            <a:pPr lvl="1">
              <a:lnSpc>
                <a:spcPct val="80000"/>
              </a:lnSpc>
            </a:pPr>
            <a:r>
              <a:rPr lang="en-US" altLang="ko-KR" sz="1800" b="1" kern="0" dirty="0">
                <a:latin typeface="Arial" pitchFamily="34" charset="0"/>
                <a:cs typeface="Arial" pitchFamily="34" charset="0"/>
              </a:rPr>
              <a:t>Weak administration and management tools </a:t>
            </a:r>
            <a:r>
              <a:rPr lang="en-US" altLang="ko-KR" sz="1800" b="1" kern="0" dirty="0" smtClean="0">
                <a:latin typeface="Arial" pitchFamily="34" charset="0"/>
                <a:cs typeface="Arial" pitchFamily="34" charset="0"/>
              </a:rPr>
              <a:t> </a:t>
            </a:r>
            <a:endParaRPr lang="en-US" altLang="ko-KR" sz="1800" b="1" kern="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b="1" kern="0" dirty="0">
                <a:latin typeface="Arial" pitchFamily="34" charset="0"/>
                <a:cs typeface="Arial" pitchFamily="34" charset="0"/>
              </a:rPr>
              <a:t>Incremental deployment difficult at </a:t>
            </a:r>
            <a:r>
              <a:rPr lang="en-US" altLang="ko-KR" sz="1800" b="1" kern="0" dirty="0" smtClean="0">
                <a:latin typeface="Arial" pitchFamily="34" charset="0"/>
                <a:cs typeface="Arial" pitchFamily="34" charset="0"/>
              </a:rPr>
              <a:t>times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Rethinking the design of the Internet</a:t>
            </a: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Tussle design?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Performance comparison in terms of error/congestion control and easiness of network design and evolution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0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30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31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Mobility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mobility problem of each layer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Basic reason of </a:t>
            </a:r>
            <a:r>
              <a:rPr lang="en-US" altLang="ko-KR" sz="2400" b="1" kern="0" dirty="0" err="1" smtClean="0">
                <a:latin typeface="Arial" pitchFamily="34" charset="0"/>
                <a:cs typeface="Arial" pitchFamily="34" charset="0"/>
              </a:rPr>
              <a:t>ip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 mobility problem? Possible solutions?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HIP, LISP, ILNP, i3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Advantages and disadvantages?</a:t>
            </a: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0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32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33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IDR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BGP growth problems? How to limit growth?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Address fragmentation: </a:t>
            </a: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Most significant 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Multi-homing: Increasing </a:t>
            </a: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over time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Load balancing: Increasing </a:t>
            </a: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over time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Failure to aggregation</a:t>
            </a:r>
          </a:p>
          <a:p>
            <a:pPr lvl="1">
              <a:lnSpc>
                <a:spcPct val="80000"/>
              </a:lnSpc>
            </a:pPr>
            <a:endParaRPr lang="en-US" altLang="ko-KR" sz="20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Policies?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Machine learning to solve?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SDN? IPv6?</a:t>
            </a: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34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35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Routers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Head of line blocking problem? Solution?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smaller buffers </a:t>
            </a: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in backbone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routers? Why?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36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37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RED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Full queues problem?, Lock-out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phenomena?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Random Exponential Marking (REM)</a:t>
            </a: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Flow (Fair) Random Early Drop (FRED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Comparison: RED, REM, FRED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38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39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Fair queueing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Max-Min Fair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Share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Problem of Weighted </a:t>
            </a: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Fair Queuing(WFQ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WF</a:t>
            </a:r>
            <a:r>
              <a:rPr lang="en-US" altLang="ko-KR" sz="2400" b="1" kern="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Q: Worst-case Fair Weighted Fair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Queueing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Core-Stateless Fair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err="1" smtClean="0">
                <a:latin typeface="Arial" pitchFamily="34" charset="0"/>
                <a:cs typeface="Arial" pitchFamily="34" charset="0"/>
              </a:rPr>
              <a:t>Mis</a:t>
            </a: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-behaving flows? Role of edge router to this? Core router?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97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6778616-6576-4B1E-8739-0BE4DE4D3E51}" type="slidenum">
              <a:rPr lang="en-US" altLang="ko-KR">
                <a:cs typeface="Arial" pitchFamily="34" charset="0"/>
              </a:rPr>
              <a:pPr/>
              <a:t>4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7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Observed TCP Problems</a:t>
            </a:r>
          </a:p>
        </p:txBody>
      </p:sp>
      <p:sp>
        <p:nvSpPr>
          <p:cNvPr id="177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784976" cy="3794125"/>
          </a:xfrm>
        </p:spPr>
        <p:txBody>
          <a:bodyPr/>
          <a:lstStyle/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Timeout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&gt;&gt; fast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rexmit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Need 3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dupacks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/sacks</a:t>
            </a: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Not great </a:t>
            </a:r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 small transfers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Don’t have 3 packets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outstanding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Too many small packets</a:t>
            </a:r>
          </a:p>
          <a:p>
            <a:pPr lvl="1"/>
            <a:r>
              <a:rPr lang="en-US" altLang="ko-KR" dirty="0">
                <a:latin typeface="Arial" pitchFamily="34" charset="0"/>
                <a:cs typeface="Arial" pitchFamily="34" charset="0"/>
              </a:rPr>
              <a:t>Solution: </a:t>
            </a:r>
            <a:r>
              <a:rPr lang="en-US" altLang="ko-K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Delayed ACKS</a:t>
            </a:r>
            <a:endParaRPr lang="en-US" alt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Don’t ACK data immediately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Wait 200ms (must be less than 500ms – why?)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Must ACK every other packet(full sized incoming segment)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Must not delay duplicate ACKs(why?)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lvl="2">
              <a:buFont typeface="Symbol"/>
              <a:buChar char="Þ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reducing protocol overhead but reducing application performance</a:t>
            </a:r>
          </a:p>
          <a:p>
            <a:pPr lvl="1"/>
            <a:r>
              <a:rPr lang="en-US" altLang="en-US" dirty="0">
                <a:latin typeface="Arial" pitchFamily="34" charset="0"/>
                <a:cs typeface="Arial" pitchFamily="34" charset="0"/>
              </a:rPr>
              <a:t>Silly Window Syndrome</a:t>
            </a:r>
          </a:p>
          <a:p>
            <a:pPr lvl="2"/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990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40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 smtClean="0">
                <a:solidFill>
                  <a:srgbClr val="000099"/>
                </a:solidFill>
              </a:rPr>
              <a:t>Wrap up</a:t>
            </a:r>
            <a:endParaRPr lang="en-US" altLang="ko-KR" sz="3600" b="1" dirty="0">
              <a:solidFill>
                <a:srgbClr val="000099"/>
              </a:solidFill>
            </a:endParaRP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Uncovered topics of TCP: fairness, performance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Scope of midterm exam.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e2e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Problem of the Internet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IDR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Routers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RED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Fair queueing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TCP</a:t>
            </a: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1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41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TCP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three ways for packet conservation to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fail: solutions?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The connection doesn’t get to equilibrium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A sender injects a new packet before an old packet has </a:t>
            </a: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exited</a:t>
            </a:r>
          </a:p>
          <a:p>
            <a:pPr lvl="2">
              <a:lnSpc>
                <a:spcPct val="80000"/>
              </a:lnSpc>
            </a:pPr>
            <a:r>
              <a:rPr lang="en-US" altLang="ko-KR" b="1" kern="0" dirty="0" smtClean="0">
                <a:latin typeface="Arial" pitchFamily="34" charset="0"/>
                <a:cs typeface="Arial" pitchFamily="34" charset="0"/>
              </a:rPr>
              <a:t>Self clocking? 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2000" b="1" kern="0" dirty="0">
                <a:latin typeface="Arial" pitchFamily="34" charset="0"/>
                <a:cs typeface="Arial" pitchFamily="34" charset="0"/>
              </a:rPr>
              <a:t>equilibrium can’t be reached because of resource limits along the path. 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Slow start for short lived flow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? Solution?</a:t>
            </a:r>
            <a:endParaRPr lang="en-US" altLang="ko-KR" sz="2400" b="1" kern="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TCP-RENO, TCP-SACK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Fairness : AIMD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=================================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BIC-TCP(flows with very different RTTs), CUBIC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TFRC problems?</a:t>
            </a: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21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E07F07A-D3DF-4D32-92CE-E014E825FBD0}" type="slidenum">
              <a:rPr lang="en-US" altLang="ko-KR"/>
              <a:pPr/>
              <a:t>42</a:t>
            </a:fld>
            <a:endParaRPr lang="en-US" altLang="ko-KR" sz="1000" dirty="0"/>
          </a:p>
        </p:txBody>
      </p:sp>
      <p:sp>
        <p:nvSpPr>
          <p:cNvPr id="1961986" name="Rectangle 2"/>
          <p:cNvSpPr>
            <a:spLocks noChangeArrowheads="1"/>
          </p:cNvSpPr>
          <p:nvPr/>
        </p:nvSpPr>
        <p:spPr bwMode="auto">
          <a:xfrm>
            <a:off x="914400" y="381000"/>
            <a:ext cx="6781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/>
          <a:p>
            <a:pPr eaLnBrk="1" hangingPunct="1"/>
            <a:r>
              <a:rPr lang="en-US" altLang="ko-KR" sz="3600" b="1" dirty="0">
                <a:solidFill>
                  <a:srgbClr val="000099"/>
                </a:solidFill>
              </a:rPr>
              <a:t>TCP</a:t>
            </a:r>
          </a:p>
        </p:txBody>
      </p:sp>
      <p:sp>
        <p:nvSpPr>
          <p:cNvPr id="1961987" name="Rectangle 3"/>
          <p:cNvSpPr>
            <a:spLocks noChangeArrowheads="1"/>
          </p:cNvSpPr>
          <p:nvPr/>
        </p:nvSpPr>
        <p:spPr bwMode="auto">
          <a:xfrm>
            <a:off x="107504" y="1196752"/>
            <a:ext cx="8856984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endParaRPr kumimoji="0" lang="en-US" altLang="ko-KR" sz="240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tx1"/>
              </a:buClr>
            </a:pPr>
            <a:endParaRPr kumimoji="0"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496" y="1412776"/>
            <a:ext cx="9073008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charset="2"/>
              <a:buChar char="u"/>
              <a:defRPr kumimoji="1" sz="28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u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  <a:cs typeface="굴림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sz="2400" b="1" kern="0" dirty="0" err="1" smtClean="0">
                <a:latin typeface="Arial" pitchFamily="34" charset="0"/>
                <a:cs typeface="Arial" pitchFamily="34" charset="0"/>
              </a:rPr>
              <a:t>vega</a:t>
            </a: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TCP </a:t>
            </a:r>
            <a:r>
              <a:rPr lang="en-US" altLang="ko-KR" sz="2400" b="1" kern="0" dirty="0" err="1" smtClean="0">
                <a:latin typeface="Arial" pitchFamily="34" charset="0"/>
                <a:cs typeface="Arial" pitchFamily="34" charset="0"/>
              </a:rPr>
              <a:t>westwood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: why is it good for both wired &amp; wireless networks?, TCPW with snoop?</a:t>
            </a:r>
          </a:p>
          <a:p>
            <a:pPr>
              <a:lnSpc>
                <a:spcPct val="80000"/>
              </a:lnSpc>
            </a:pPr>
            <a:r>
              <a:rPr lang="en-US" altLang="ko-KR" sz="2400" b="1" kern="0" dirty="0">
                <a:latin typeface="Arial" pitchFamily="34" charset="0"/>
                <a:cs typeface="Arial" pitchFamily="34" charset="0"/>
              </a:rPr>
              <a:t>TCP/UDP in Mobile Ad Hoc </a:t>
            </a:r>
            <a:r>
              <a:rPr lang="en-US" altLang="ko-KR" sz="2400" b="1" kern="0" dirty="0" smtClean="0">
                <a:latin typeface="Arial" pitchFamily="34" charset="0"/>
                <a:cs typeface="Arial" pitchFamily="34" charset="0"/>
              </a:rPr>
              <a:t>Networks</a:t>
            </a:r>
          </a:p>
          <a:p>
            <a:pPr lvl="1">
              <a:lnSpc>
                <a:spcPct val="80000"/>
              </a:lnSpc>
            </a:pPr>
            <a:r>
              <a:rPr lang="en-US" altLang="ko-KR" sz="2000" b="1" kern="0" dirty="0" smtClean="0">
                <a:latin typeface="Arial" pitchFamily="34" charset="0"/>
                <a:cs typeface="Arial" pitchFamily="34" charset="0"/>
              </a:rPr>
              <a:t>Mobility, stale route information, link failure</a:t>
            </a:r>
          </a:p>
          <a:p>
            <a:pPr>
              <a:lnSpc>
                <a:spcPct val="80000"/>
              </a:lnSpc>
            </a:pPr>
            <a:endParaRPr lang="en-US" altLang="ko-KR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400" b="1" kern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0000"/>
              </a:lnSpc>
            </a:pPr>
            <a:endParaRPr lang="en-US" altLang="ko-KR" sz="2000" b="1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DC4CD03-C897-4B9B-BECF-230296AD7962}" type="slidenum">
              <a:rPr lang="en-US" altLang="ko-KR">
                <a:cs typeface="Arial" pitchFamily="34" charset="0"/>
              </a:rPr>
              <a:pPr/>
              <a:t>5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8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itchFamily="34" charset="0"/>
                <a:cs typeface="Arial" pitchFamily="34" charset="0"/>
              </a:rPr>
              <a:t>Silly Window Syndrome</a:t>
            </a:r>
          </a:p>
        </p:txBody>
      </p:sp>
      <p:sp>
        <p:nvSpPr>
          <p:cNvPr id="178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65250"/>
            <a:ext cx="8784976" cy="494407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Problem: (Clark, 1982)</a:t>
            </a:r>
          </a:p>
          <a:p>
            <a:pPr lvl="1"/>
            <a:r>
              <a:rPr lang="en-US" altLang="en-US" sz="2000" dirty="0">
                <a:latin typeface="Arial" pitchFamily="34" charset="0"/>
                <a:cs typeface="Arial" pitchFamily="34" charset="0"/>
              </a:rPr>
              <a:t>If receiver advertises small increases in the  receive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window(due to small available buffer size)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then the sender may waste time sending lots of small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packets =&gt; receiver can’t process all incoming data =&gt; almost buffer full =&gt; </a:t>
            </a:r>
            <a:r>
              <a:rPr lang="en-US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vicious cycle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lvl="1"/>
            <a:r>
              <a:rPr lang="en-US" altLang="ko-KR" sz="2000" i="1" dirty="0">
                <a:latin typeface="Arial" pitchFamily="34" charset="0"/>
                <a:cs typeface="Arial" pitchFamily="34" charset="0"/>
              </a:rPr>
              <a:t>Silly window syndrome occurs when the window is almost full</a:t>
            </a:r>
            <a:r>
              <a:rPr lang="en-US" altLang="ko-KR" sz="2000" dirty="0" smtClean="0"/>
              <a:t>.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Solution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b="1" i="1" dirty="0" smtClean="0">
                <a:latin typeface="Arial" pitchFamily="34" charset="0"/>
                <a:cs typeface="Arial" pitchFamily="34" charset="0"/>
              </a:rPr>
              <a:t>Receive-side </a:t>
            </a:r>
            <a:r>
              <a:rPr lang="en-US" altLang="ko-KR" sz="2000" b="1" i="1" dirty="0">
                <a:latin typeface="Arial" pitchFamily="34" charset="0"/>
                <a:cs typeface="Arial" pitchFamily="34" charset="0"/>
              </a:rPr>
              <a:t>silly window </a:t>
            </a:r>
            <a:r>
              <a:rPr lang="en-US" altLang="ko-KR" sz="2000" b="1" i="1" dirty="0" smtClean="0">
                <a:latin typeface="Arial" pitchFamily="34" charset="0"/>
                <a:cs typeface="Arial" pitchFamily="34" charset="0"/>
              </a:rPr>
              <a:t>avoidance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:(David Clack)</a:t>
            </a:r>
          </a:p>
          <a:p>
            <a:pPr lvl="2"/>
            <a:r>
              <a:rPr lang="en-US" altLang="en-US" dirty="0" smtClean="0">
                <a:latin typeface="Arial" pitchFamily="34" charset="0"/>
                <a:cs typeface="Arial" pitchFamily="34" charset="0"/>
              </a:rPr>
              <a:t>Receiver </a:t>
            </a: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must not 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advertise small window increases </a:t>
            </a:r>
          </a:p>
          <a:p>
            <a:pPr lvl="2"/>
            <a:r>
              <a:rPr lang="en-US" altLang="en-US" dirty="0">
                <a:latin typeface="Arial" pitchFamily="34" charset="0"/>
                <a:cs typeface="Arial" pitchFamily="34" charset="0"/>
              </a:rPr>
              <a:t>Increase window by min(MSS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en-US" dirty="0" err="1" smtClean="0">
                <a:latin typeface="Arial" pitchFamily="34" charset="0"/>
                <a:cs typeface="Arial" pitchFamily="34" charset="0"/>
              </a:rPr>
              <a:t>RecvBuffer</a:t>
            </a: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/2</a:t>
            </a:r>
            <a:r>
              <a:rPr lang="en-US" alt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6544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6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592F18AD-B3CA-46FF-A0F2-B98901A00209}" type="slidenum">
              <a:rPr lang="en-US" altLang="ko-KR">
                <a:cs typeface="Arial" pitchFamily="34" charset="0"/>
              </a:rPr>
              <a:pPr/>
              <a:t>6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8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0050"/>
            <a:ext cx="8640959" cy="647700"/>
          </a:xfrm>
        </p:spPr>
        <p:txBody>
          <a:bodyPr/>
          <a:lstStyle/>
          <a:p>
            <a:r>
              <a:rPr lang="en-US" altLang="en-US" dirty="0" smtClean="0">
                <a:latin typeface="Arial" pitchFamily="34" charset="0"/>
                <a:cs typeface="Arial" pitchFamily="34" charset="0"/>
              </a:rPr>
              <a:t>Silly window syndrome: </a:t>
            </a:r>
            <a:r>
              <a:rPr lang="en-US" altLang="en-US" sz="2800" dirty="0" smtClean="0">
                <a:latin typeface="Arial" pitchFamily="34" charset="0"/>
                <a:cs typeface="Arial" pitchFamily="34" charset="0"/>
              </a:rPr>
              <a:t>Nagel’s </a:t>
            </a:r>
            <a:r>
              <a:rPr lang="en-US" altLang="en-US" sz="2800" dirty="0">
                <a:latin typeface="Aria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178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495800"/>
          </a:xfrm>
        </p:spPr>
        <p:txBody>
          <a:bodyPr/>
          <a:lstStyle/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Small packet problem:</a:t>
            </a:r>
          </a:p>
          <a:p>
            <a:pPr lvl="1"/>
            <a:r>
              <a:rPr lang="en-US" altLang="en-US" sz="2000" dirty="0">
                <a:latin typeface="Arial" pitchFamily="34" charset="0"/>
                <a:cs typeface="Arial" pitchFamily="34" charset="0"/>
              </a:rPr>
              <a:t>Don’t want to send a 41 byte packet for each 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keystroke</a:t>
            </a:r>
          </a:p>
          <a:p>
            <a:pPr lvl="2"/>
            <a:r>
              <a:rPr lang="en-US" altLang="en-US" sz="1600" dirty="0" smtClean="0">
                <a:latin typeface="Arial" pitchFamily="34" charset="0"/>
                <a:cs typeface="Arial" pitchFamily="34" charset="0"/>
              </a:rPr>
              <a:t>1 byte of information + 40 bytes header : telnet session</a:t>
            </a:r>
          </a:p>
          <a:p>
            <a:pPr lvl="1"/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How </a:t>
            </a:r>
            <a:r>
              <a:rPr lang="en-US" altLang="en-US" sz="2000" dirty="0">
                <a:latin typeface="Arial" pitchFamily="34" charset="0"/>
                <a:cs typeface="Arial" pitchFamily="34" charset="0"/>
              </a:rPr>
              <a:t>long to wait for more data</a:t>
            </a:r>
            <a:r>
              <a:rPr lang="en-US" altLang="en-US" sz="20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lvl="1"/>
            <a:r>
              <a:rPr lang="en-US" altLang="ko-KR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Applications </a:t>
            </a:r>
            <a:r>
              <a:rPr lang="en-US" altLang="ko-KR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such as networked multiplayer video </a:t>
            </a:r>
            <a:r>
              <a:rPr lang="en-US" altLang="ko-KR" sz="2000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games?</a:t>
            </a:r>
          </a:p>
          <a:p>
            <a:pPr lvl="2"/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use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 TCP_NODELAY </a:t>
            </a:r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(set to on) to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bypass the Nagle delay</a:t>
            </a:r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2"/>
            <a:endParaRPr lang="en-US" altLang="en-US" sz="1600" b="1" i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>
                <a:latin typeface="Arial" pitchFamily="34" charset="0"/>
                <a:cs typeface="Arial" pitchFamily="34" charset="0"/>
              </a:rPr>
              <a:t>Solution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ko-KR" sz="2400" b="1" i="1" dirty="0">
                <a:latin typeface="Arial" pitchFamily="34" charset="0"/>
                <a:cs typeface="Arial" pitchFamily="34" charset="0"/>
              </a:rPr>
              <a:t>Send-side silly window </a:t>
            </a:r>
            <a:r>
              <a:rPr lang="en-US" altLang="ko-KR" sz="2400" b="1" i="1" dirty="0" smtClean="0">
                <a:latin typeface="Arial" pitchFamily="34" charset="0"/>
                <a:cs typeface="Arial" pitchFamily="34" charset="0"/>
              </a:rPr>
              <a:t>avoidance</a:t>
            </a:r>
            <a:endParaRPr lang="en-US" altLang="en-US" sz="2400" i="1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sender sends the first segment even if it is a small 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one. Then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sender waits until an 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ACK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 is received or a maximum sized segment (MSS) is accumulated</a:t>
            </a: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dirty="0" smtClean="0">
                <a:latin typeface="Arial" pitchFamily="34" charset="0"/>
                <a:cs typeface="Arial" pitchFamily="34" charset="0"/>
              </a:rPr>
              <a:t>keep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buffering its output until it has a full packet's worth of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2851964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3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11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E1EE888-1A89-491F-8E76-C3AA5F8F391B}" type="slidenum">
              <a:rPr lang="en-US" altLang="ko-KR">
                <a:cs typeface="Arial" pitchFamily="34" charset="0"/>
              </a:rPr>
              <a:pPr/>
              <a:t>7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 pitchFamily="34" charset="0"/>
                <a:cs typeface="Arial" pitchFamily="34" charset="0"/>
              </a:rPr>
              <a:t>Protection From Wraparound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712968" cy="3717776"/>
          </a:xfrm>
        </p:spPr>
        <p:txBody>
          <a:bodyPr/>
          <a:lstStyle/>
          <a:p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Sequence Time Wraparound </a:t>
            </a:r>
            <a:r>
              <a:rPr lang="en-US" altLang="ko-KR" sz="2400" dirty="0">
                <a:latin typeface="Arial" pitchFamily="34" charset="0"/>
                <a:cs typeface="Arial" pitchFamily="34" charset="0"/>
              </a:rPr>
              <a:t>time vs. Link speed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1.5Mbps: 6.4 hours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10Mbps: 57 minutes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45Mbps: 13 minutes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100Mbps: 6 minutes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622Mbps: 55 seconds </a:t>
            </a:r>
            <a:r>
              <a:rPr lang="en-US" altLang="ko-KR" dirty="0">
                <a:latin typeface="Arial" pitchFamily="34" charset="0"/>
                <a:cs typeface="Arial" pitchFamily="34" charset="0"/>
                <a:sym typeface="Wingdings" pitchFamily="2" charset="2"/>
              </a:rPr>
              <a:t> &lt; MSL!(</a:t>
            </a:r>
            <a:r>
              <a:rPr lang="en-US" altLang="ko-KR" b="1" dirty="0">
                <a:latin typeface="Arial" pitchFamily="34" charset="0"/>
                <a:cs typeface="Arial" pitchFamily="34" charset="0"/>
                <a:sym typeface="Wingdings" pitchFamily="2" charset="2"/>
              </a:rPr>
              <a:t>Maximum</a:t>
            </a:r>
            <a:r>
              <a:rPr lang="en-US" altLang="ko-KR" dirty="0">
                <a:latin typeface="Arial" pitchFamily="34" charset="0"/>
                <a:cs typeface="Arial" pitchFamily="34" charset="0"/>
                <a:sym typeface="Wingdings" pitchFamily="2" charset="2"/>
              </a:rPr>
              <a:t> Segment Lifetime ) 255sec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1.2Gbps: 28 seconds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Use timestamp to distinguish sequence number wraparound</a:t>
            </a:r>
          </a:p>
        </p:txBody>
      </p:sp>
    </p:spTree>
    <p:extLst>
      <p:ext uri="{BB962C8B-B14F-4D97-AF65-F5344CB8AC3E}">
        <p14:creationId xmlns:p14="http://schemas.microsoft.com/office/powerpoint/2010/main" val="10228665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5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55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7139103D-9F50-4131-8935-DA5011394953}" type="slidenum">
              <a:rPr lang="en-US" altLang="ko-KR">
                <a:cs typeface="Arial" pitchFamily="34" charset="0"/>
              </a:rPr>
              <a:pPr/>
              <a:t>8</a:t>
            </a:fld>
            <a:endParaRPr lang="en-US" altLang="ko-KR" sz="1000">
              <a:cs typeface="Arial" pitchFamily="34" charset="0"/>
            </a:endParaRPr>
          </a:p>
        </p:txBody>
      </p:sp>
      <p:sp>
        <p:nvSpPr>
          <p:cNvPr id="178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Large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Windows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8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799512" cy="449580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Delay-bandwidth product for 100ms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delay</a:t>
            </a:r>
          </a:p>
          <a:p>
            <a:pPr lvl="1"/>
            <a:r>
              <a:rPr lang="en-US" altLang="ko-KR" sz="2000" i="1" dirty="0" smtClean="0">
                <a:latin typeface="Arial" pitchFamily="34" charset="0"/>
                <a:cs typeface="Arial" pitchFamily="34" charset="0"/>
              </a:rPr>
              <a:t>equivalent </a:t>
            </a:r>
            <a:r>
              <a:rPr lang="en-US" altLang="ko-KR" sz="2000" i="1" dirty="0">
                <a:latin typeface="Arial" pitchFamily="34" charset="0"/>
                <a:cs typeface="Arial" pitchFamily="34" charset="0"/>
              </a:rPr>
              <a:t>to the maximum amount of data on the network circuit at any given </a:t>
            </a:r>
            <a:r>
              <a:rPr lang="en-US" altLang="ko-KR" sz="2000" i="1" dirty="0" smtClean="0">
                <a:latin typeface="Arial" pitchFamily="34" charset="0"/>
                <a:cs typeface="Arial" pitchFamily="34" charset="0"/>
              </a:rPr>
              <a:t>time: </a:t>
            </a:r>
            <a:r>
              <a:rPr lang="en-US" altLang="ko-KR" sz="1400" i="1" dirty="0" smtClean="0">
                <a:latin typeface="Arial" pitchFamily="34" charset="0"/>
                <a:cs typeface="Arial" pitchFamily="34" charset="0"/>
              </a:rPr>
              <a:t>Long Fat Networks(LFN) such as High Speed LAN or satellite link</a:t>
            </a:r>
            <a:endParaRPr lang="en-US" altLang="ko-KR" sz="1400" i="1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1.5Mbps: 18KB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10Mbps: 122KB &gt; max 16bit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window : </a:t>
            </a:r>
            <a:r>
              <a:rPr lang="en-US" altLang="ko-KR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max. 65,535 </a:t>
            </a:r>
            <a:r>
              <a:rPr lang="en-US" altLang="ko-KR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bytes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45Mbps: 549KB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100Mbps: 1.2MB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622Mbps: 7.4MB</a:t>
            </a:r>
          </a:p>
          <a:p>
            <a:pPr lvl="2"/>
            <a:r>
              <a:rPr lang="en-US" altLang="ko-KR" dirty="0">
                <a:latin typeface="Arial" pitchFamily="34" charset="0"/>
                <a:cs typeface="Arial" pitchFamily="34" charset="0"/>
              </a:rPr>
              <a:t>1.2Gbps: 14.8MB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Scaling factor on advertised window</a:t>
            </a:r>
          </a:p>
          <a:p>
            <a:pPr lvl="1"/>
            <a:r>
              <a:rPr lang="en-US" altLang="ko-KR" sz="2000" b="1" dirty="0" smtClean="0">
                <a:latin typeface="Arial" pitchFamily="34" charset="0"/>
                <a:cs typeface="Arial" pitchFamily="34" charset="0"/>
              </a:rPr>
              <a:t>TCP window scale option</a:t>
            </a:r>
          </a:p>
          <a:p>
            <a:pPr lvl="1"/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Specifies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how many bits window must be shifted to the left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Scaling factor exchanged during connection setup</a:t>
            </a:r>
          </a:p>
        </p:txBody>
      </p:sp>
    </p:spTree>
    <p:extLst>
      <p:ext uri="{BB962C8B-B14F-4D97-AF65-F5344CB8AC3E}">
        <p14:creationId xmlns:p14="http://schemas.microsoft.com/office/powerpoint/2010/main" val="11063749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C98C518-1656-4C9F-8393-E58FA9DD7527}" type="slidenum">
              <a:rPr lang="en-US" altLang="ko-KR">
                <a:cs typeface="Arial" pitchFamily="34" charset="0"/>
              </a:rPr>
              <a:pPr/>
              <a:t>9</a:t>
            </a:fld>
            <a:endParaRPr lang="en-US" altLang="ko-KR" sz="1000" dirty="0">
              <a:cs typeface="Arial" pitchFamily="34" charset="0"/>
            </a:endParaRPr>
          </a:p>
        </p:txBody>
      </p:sp>
      <p:sp>
        <p:nvSpPr>
          <p:cNvPr id="181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0050"/>
            <a:ext cx="8442325" cy="647700"/>
          </a:xfrm>
        </p:spPr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Maximum Segment Size (MSS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) 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495800"/>
          </a:xfrm>
        </p:spPr>
        <p:txBody>
          <a:bodyPr/>
          <a:lstStyle/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Exchanged at connection setup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Typically pick 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Maximum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Transmission Unit (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MTU</a:t>
            </a:r>
            <a:r>
              <a:rPr lang="en-US" altLang="ko-KR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of local link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What all does this effect?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Efficiency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Congestion control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Retransmission</a:t>
            </a:r>
          </a:p>
          <a:p>
            <a:r>
              <a:rPr lang="en-US" altLang="ko-KR" sz="2400" dirty="0">
                <a:latin typeface="Arial" pitchFamily="34" charset="0"/>
                <a:cs typeface="Arial" pitchFamily="34" charset="0"/>
              </a:rPr>
              <a:t>Path MTU discovery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IP Datagram Size: 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Maximum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 Transmission Unit (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MTU</a:t>
            </a:r>
            <a:r>
              <a:rPr lang="en-US" altLang="ko-KR" sz="2000" dirty="0">
                <a:latin typeface="Arial" pitchFamily="34" charset="0"/>
                <a:cs typeface="Arial" pitchFamily="34" charset="0"/>
              </a:rPr>
              <a:t>) </a:t>
            </a:r>
          </a:p>
          <a:p>
            <a:pPr lvl="1"/>
            <a:r>
              <a:rPr lang="en-US" altLang="ko-KR" sz="2000" dirty="0">
                <a:latin typeface="Arial" pitchFamily="34" charset="0"/>
                <a:cs typeface="Arial" pitchFamily="34" charset="0"/>
              </a:rPr>
              <a:t>Why should MTU match MSS?</a:t>
            </a:r>
          </a:p>
        </p:txBody>
      </p:sp>
    </p:spTree>
    <p:extLst>
      <p:ext uri="{BB962C8B-B14F-4D97-AF65-F5344CB8AC3E}">
        <p14:creationId xmlns:p14="http://schemas.microsoft.com/office/powerpoint/2010/main" val="21545758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49142</TotalTime>
  <Words>2162</Words>
  <Application>Microsoft Office PowerPoint</Application>
  <PresentationFormat>화면 슬라이드 쇼(4:3)</PresentationFormat>
  <Paragraphs>514</Paragraphs>
  <Slides>42</Slides>
  <Notes>42</Notes>
  <HiddenSlides>1</HiddenSlides>
  <MMClips>0</MMClips>
  <ScaleCrop>false</ScaleCrop>
  <HeadingPairs>
    <vt:vector size="6" baseType="variant">
      <vt:variant>
        <vt:lpstr>테마</vt:lpstr>
      </vt:variant>
      <vt:variant>
        <vt:i4>4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1_NVC(3.0)</vt:lpstr>
      <vt:lpstr>2_디자인 사용자 지정</vt:lpstr>
      <vt:lpstr>1_디자인 사용자 지정</vt:lpstr>
      <vt:lpstr>디자인 사용자 지정</vt:lpstr>
      <vt:lpstr>비트맵 이미지</vt:lpstr>
      <vt:lpstr>Equation</vt:lpstr>
      <vt:lpstr>CS 540 Network Architecture</vt:lpstr>
      <vt:lpstr>PowerPoint 프레젠테이션</vt:lpstr>
      <vt:lpstr>PowerPoint 프레젠테이션</vt:lpstr>
      <vt:lpstr>Observed TCP Problems</vt:lpstr>
      <vt:lpstr>Silly Window Syndrome</vt:lpstr>
      <vt:lpstr>Silly window syndrome: Nagel’s Algorithm</vt:lpstr>
      <vt:lpstr>Protection From Wraparound</vt:lpstr>
      <vt:lpstr>Large Windows</vt:lpstr>
      <vt:lpstr>Maximum Segment Size (MSS) </vt:lpstr>
      <vt:lpstr>Retransmission timer management;  Karn’s algorithm</vt:lpstr>
      <vt:lpstr>Timer Granularity</vt:lpstr>
      <vt:lpstr>TCP Persist  </vt:lpstr>
      <vt:lpstr>Fairness</vt:lpstr>
      <vt:lpstr>Phase plots</vt:lpstr>
      <vt:lpstr>Additive Increase/Decrease</vt:lpstr>
      <vt:lpstr>Multiplicative Increase/Decrease</vt:lpstr>
      <vt:lpstr>Constraints</vt:lpstr>
      <vt:lpstr>What is the Right Choice?</vt:lpstr>
      <vt:lpstr>Binomial Congestion Control[Bansal01]</vt:lpstr>
      <vt:lpstr>Binomial Congestion Control</vt:lpstr>
      <vt:lpstr>TCP Connection Management</vt:lpstr>
      <vt:lpstr>TCP Performance Issues</vt:lpstr>
      <vt:lpstr>TCP Modeling</vt:lpstr>
      <vt:lpstr>Transmission Rate</vt:lpstr>
      <vt:lpstr>Simple Loss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449</cp:revision>
  <cp:lastPrinted>2000-09-05T05:09:43Z</cp:lastPrinted>
  <dcterms:created xsi:type="dcterms:W3CDTF">1998-07-19T12:47:56Z</dcterms:created>
  <dcterms:modified xsi:type="dcterms:W3CDTF">2016-10-18T00:53:17Z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