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custShowLst>
    <p:custShow name="การนำเสนอแบบกำหนดเอง 1" id="0">
      <p:sldLst>
        <p:sld r:id="rId2"/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8B"/>
    <a:srgbClr val="CC9900"/>
    <a:srgbClr val="FF9E1D"/>
    <a:srgbClr val="D68B1C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ไม่มีลักษณะ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ลักษณะสีอ่อน 2 - เน้น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ลักษณะชุดรูปแบบ 1 - เน้น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ลักษณะสีปานกลาง 4 - เน้น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ลักษณะสีปานกลาง 2 - เน้น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1" d="100"/>
        <a:sy n="41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490" y="374900"/>
            <a:ext cx="7329840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1138425"/>
            <a:ext cx="7787955" cy="45811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DE8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7605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E8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42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E8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44604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DE8B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11938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DE8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74924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11938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DE8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74924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22195"/>
            <a:ext cx="7940660" cy="1527050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FreesiaUPC" pitchFamily="34" charset="-34"/>
                <a:cs typeface="FreesiaUPC" pitchFamily="34" charset="-34"/>
              </a:rPr>
              <a:t>โครงงานพิเศษ</a:t>
            </a:r>
            <a:r>
              <a:rPr lang="en-US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b="1" dirty="0">
                <a:latin typeface="FreesiaUPC" pitchFamily="34" charset="-34"/>
                <a:cs typeface="FreesiaUPC" pitchFamily="34" charset="-34"/>
              </a:rPr>
              <a:t>ปริญญานิพนธ์</a:t>
            </a:r>
            <a:r>
              <a:rPr lang="en-US" b="1" dirty="0">
                <a:latin typeface="FreesiaUPC" pitchFamily="34" charset="-34"/>
                <a:cs typeface="FreesiaUPC" pitchFamily="34" charset="-34"/>
              </a:rPr>
              <a:t>)</a:t>
            </a:r>
            <a:r>
              <a:rPr lang="en-US" dirty="0">
                <a:latin typeface="FreesiaUPC" pitchFamily="34" charset="-34"/>
                <a:cs typeface="FreesiaUPC" pitchFamily="34" charset="-34"/>
              </a:rPr>
              <a:t/>
            </a:r>
            <a:br>
              <a:rPr lang="en-US" dirty="0">
                <a:latin typeface="FreesiaUPC" pitchFamily="34" charset="-34"/>
                <a:cs typeface="FreesiaUPC" pitchFamily="34" charset="-34"/>
              </a:rPr>
            </a:br>
            <a:r>
              <a:rPr lang="th-TH" b="1" dirty="0">
                <a:latin typeface="FreesiaUPC" pitchFamily="34" charset="-34"/>
                <a:cs typeface="FreesiaUPC" pitchFamily="34" charset="-34"/>
              </a:rPr>
              <a:t>สาขาวิชา เทคโนโลยีสารสนเทศ ภาควิชา เทคโนโลยีสารสนเทศ</a:t>
            </a:r>
            <a:r>
              <a:rPr lang="en-US" dirty="0">
                <a:latin typeface="FreesiaUPC" pitchFamily="34" charset="-34"/>
                <a:cs typeface="FreesiaUPC" pitchFamily="34" charset="-34"/>
              </a:rPr>
              <a:t/>
            </a:r>
            <a:br>
              <a:rPr lang="en-US" dirty="0">
                <a:latin typeface="FreesiaUPC" pitchFamily="34" charset="-34"/>
                <a:cs typeface="FreesiaUPC" pitchFamily="34" charset="-34"/>
              </a:rPr>
            </a:br>
            <a:r>
              <a:rPr lang="th-TH" b="1" dirty="0">
                <a:latin typeface="FreesiaUPC" pitchFamily="34" charset="-34"/>
                <a:cs typeface="FreesiaUPC" pitchFamily="34" charset="-34"/>
              </a:rPr>
              <a:t>คณะเทคโนโลยีและการจัดการอุตสาหกรรม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48865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ขอบเขตของการจัดทำโครงงานพิเศษ(ต่อ) 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4000" dirty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ระบบการทำงานย่อยๆ ดังนี้(ต่อ)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4000" dirty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4000" dirty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5 ระบบจัดการการสั่งซื้อผลิตภัณฑ์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และสืบค้นข้อมูลการสั่งซื้อ</a:t>
            </a: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สินค้า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คำนวณเงินในการสั่งซื้อแต่ละครั้งได้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40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4000" dirty="0" smtClean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6 ระบบการรับผลิตภัณฑ์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และสืบค้นข้อมูลการรับสินค้าได้ </a:t>
            </a:r>
            <a:endParaRPr lang="en-US" sz="4000" dirty="0" smtClean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		- สามารถตรวจสอบรายการสต็อกสินค้าที่เหลือได้</a:t>
            </a:r>
            <a:endParaRPr lang="en-US" sz="40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4000" dirty="0" smtClean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7 ระบบการเบิกผลิตภัณฑ์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40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และสืบค้นข้อมูลการเบิก</a:t>
            </a: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สินค้า</a:t>
            </a:r>
            <a:endParaRPr lang="en-US" sz="40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99" y="1138425"/>
            <a:ext cx="8704184" cy="44284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34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ขอบเขตของการจัดทำโครงงานพิเศษ(ต่อ) 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400" dirty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ระบบการทำงานย่อยๆ ดังนี้(ต่อ)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8 ระบบจัดการการบริการ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ข้อมูลการบริการ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ได้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สามารถคำนวณเงินในการบริการแต่ละครั้งได้</a:t>
            </a:r>
            <a:endParaRPr lang="en-US" sz="3400" dirty="0" smtClean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เก็บประวัติการเข้าใช้บริการของลูกค้า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และ</a:t>
            </a:r>
          </a:p>
          <a:p>
            <a:pPr marL="0" indent="0">
              <a:buNone/>
            </a:pPr>
            <a:r>
              <a:rPr lang="th-TH" sz="3400" dirty="0">
                <a:latin typeface="FreesiaUPC" pitchFamily="34" charset="-34"/>
                <a:cs typeface="FreesiaUPC" pitchFamily="34" charset="-34"/>
              </a:rPr>
              <a:t>			สมาชิก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ได้</a:t>
            </a:r>
          </a:p>
          <a:p>
            <a:pPr mar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9 ระบบการจัดการรายการบริการ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และสืบค้นข้อมูลรายการบริการได้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2.3.1.10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ระบบจัดการโปรโมชั่น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และสืบค้นข้อมูลโปรโมชั่นได้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1" y="1138425"/>
            <a:ext cx="8704184" cy="47338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34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ขอบเขตของการจัดทำโครงงานพิเศษ(ต่อ) 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400" dirty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ระบบการทำงานย่อยๆ ดังนี้(ต่อ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)</a:t>
            </a:r>
          </a:p>
          <a:p>
            <a:pPr mar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2.3.1.10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ระบบจัดการโปรโมชั่น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และสืบค้นข้อมูลโปรโมชั่นได้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2.3.1.11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</a:t>
            </a:r>
            <a:r>
              <a:rPr lang="th-TH" sz="3400" dirty="0" err="1">
                <a:latin typeface="FreesiaUPC" pitchFamily="34" charset="-34"/>
                <a:cs typeface="FreesiaUPC" pitchFamily="34" charset="-34"/>
              </a:rPr>
              <a:t>จัดสปา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แพ็คเกจ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</a:t>
            </a:r>
            <a:r>
              <a:rPr lang="th-TH" sz="3400" dirty="0" err="1">
                <a:latin typeface="FreesiaUPC" pitchFamily="34" charset="-34"/>
                <a:cs typeface="FreesiaUPC" pitchFamily="34" charset="-34"/>
              </a:rPr>
              <a:t>ของส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ปาแพ็คเกจได้ 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2.3.1.12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ระบบจัดการเงินเดือนพนักงาน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และสืบค้นข้อมูลของ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เงินเดือน</a:t>
            </a:r>
          </a:p>
          <a:p>
            <a:pPr marL="0" indent="0">
              <a:buNone/>
            </a:pPr>
            <a:r>
              <a:rPr lang="th-TH" sz="3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พนักงานได้ </a:t>
            </a:r>
            <a:endParaRPr lang="th-TH" sz="3400" dirty="0" smtClean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400" dirty="0" smtClean="0">
                <a:latin typeface="FreesiaUPC" pitchFamily="34" charset="-34"/>
                <a:cs typeface="FreesiaUPC" pitchFamily="34" charset="-34"/>
              </a:rPr>
              <a:t>2.3.1.13 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ระบบจัดการสิทธิ์ในการใช้งาน</a:t>
            </a:r>
            <a:endParaRPr lang="en-US" sz="34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400" dirty="0">
                <a:latin typeface="FreesiaUPC" pitchFamily="34" charset="-34"/>
                <a:cs typeface="FreesiaUPC" pitchFamily="34" charset="-34"/>
              </a:rPr>
              <a:t>กำหนดสิทธิ์ในการใช้งาน แบ่งออกเป็น 2 กลุ่ม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คือ</a:t>
            </a:r>
          </a:p>
          <a:p>
            <a:pPr marL="0" indent="0">
              <a:buNone/>
            </a:pPr>
            <a:r>
              <a:rPr lang="th-TH" sz="3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Administrator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(ผู้ดูแลระบบ)  และ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Officer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(เจ้าหน้าที่)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4"/>
            <a:ext cx="8543245" cy="5344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ขอบเขตของการจัดทำโครงงานพิเศษ(ต่อ)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ระบบการทำงานย่อยๆ ดังนี้(ต่อ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2.3.1.14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ระบบจัดการการจอง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ทำการเพิ่ม ลบ แก้ไข สืบค้นข้อมูลการจองของ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ลูกค้า</a:t>
            </a: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	ทั่วไป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และสมาชิกได้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ระบุผู้ให้บริการได้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ระบุวันเวลาที่ลูกค้าสามารถจองได้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ระบุได้ว่าลูกค้าหรือสมาชิกคนใดมาก่อนหรือมาหลัง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เลือกห้องและเตียงในการจองเพื่อใช้บริการได้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2.3.1.15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ระบบจัดการห้องนวดและเตียง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ทำการเพิ่ม ลบ แก้ไข สืบค้นข้อมูลห้องนวดและ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เตียง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138425"/>
            <a:ext cx="9315005" cy="50392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ขอบเขตของการจัดทำโครงงานพิเศษ(ต่อ)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ระบบการทำงานย่อยๆ ดังนี้(ต่อ)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2.3.1.16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ระบบจัดการบริษัทจำหน่ายผลิตภัณฑ์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และสืบค้นข้อมูลการจองของลูกค้าได้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2.3.1.17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ระบบจัดการชำระเงิน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มี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การรับชำระเงินด้วยเงินสด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ระบุรายการในการชำระเงินได้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คำนวณยอดการบริการได้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ออก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บิลชำระค่าบริการ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1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8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การออกรายงาน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รายงาน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สรุปรายได้–รายจ่ายตามช่วงเวลา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รายงาน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แพ็คเกจจัดเรียงลำดับตามความนิยม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รายงาน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ผลิตภัณฑ์จัดเรียงลำดับตามความนิยม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5853504" cy="4733855"/>
          </a:xfrm>
        </p:spPr>
        <p:txBody>
          <a:bodyPr>
            <a:normAutofit fontScale="92500" lnSpcReduction="10000"/>
          </a:bodyPr>
          <a:lstStyle/>
          <a:p>
            <a:pPr marL="0" lvl="2" indent="0">
              <a:buNone/>
            </a:pPr>
            <a:r>
              <a:rPr lang="en-US" sz="26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ข้อมูลในระบบที่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จัดเก็บ</a:t>
            </a:r>
          </a:p>
          <a:p>
            <a:pPr marL="0" lvl="2" indent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2.3.2.1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พนักงาน</a:t>
            </a:r>
          </a:p>
          <a:p>
            <a:pPr marL="0" lvl="2" indent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รหัสพนักงาน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ชื่อ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นามสกุล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ที่อยู่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เบอร์โทรศัพท์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ชื่อผู้ใช้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รหัสผ่าน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รหัสคำนำหน้าชื่อ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รหัสเงินเดือน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38425"/>
            <a:ext cx="6252671" cy="5191970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6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ข้อมูลในระบบที่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จัดเก็บ(ต่อ)</a:t>
            </a:r>
            <a:endParaRPr lang="th-TH" sz="2600" dirty="0">
              <a:latin typeface="FreesiaUPC" pitchFamily="34" charset="-34"/>
              <a:cs typeface="FreesiaUPC" pitchFamily="34" charset="-34"/>
            </a:endParaRPr>
          </a:p>
          <a:p>
            <a:pPr marL="0" lvl="2" indent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2.3.2.2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ข้อมูลคำนำหน้าชื่อ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รหัสคำนำหน้าชื่อ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- คำ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นำหน้า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ชื่อ</a:t>
            </a:r>
          </a:p>
          <a:p>
            <a:pPr marL="0" lvl="0" indent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2.3.2.3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ข้อมูลเงินเดือน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รหัสเงินเดือน</a:t>
            </a:r>
          </a:p>
          <a:p>
            <a:pPr marL="0" lvl="0" indent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- จำนวนเงินเดือน</a:t>
            </a:r>
          </a:p>
          <a:p>
            <a:pPr marL="0" lvl="0" indent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2.3.2.4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วันที่ให้บริการ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รหัสพนักงาน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รหัสผู้ใช้บริการ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marL="0" lvl="2" indent="0">
              <a:buNone/>
            </a:pPr>
            <a:endParaRPr lang="th-TH" sz="2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38425"/>
            <a:ext cx="6099966" cy="5191970"/>
          </a:xfrm>
        </p:spPr>
        <p:txBody>
          <a:bodyPr>
            <a:normAutofit fontScale="92500" lnSpcReduction="20000"/>
          </a:bodyPr>
          <a:lstStyle/>
          <a:p>
            <a:pPr marL="0" lvl="2" indent="0">
              <a:buNone/>
            </a:pPr>
            <a:r>
              <a:rPr lang="en-US" sz="26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)</a:t>
            </a:r>
          </a:p>
          <a:p>
            <a:pPr marL="0" lvl="2" indent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2.3.2.5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ข้อมูลรายละเอียดการบริการ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รหัสรายละเอียดการบริการ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เวลาการให้บริการ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รหัสพนักงาน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รหัสรายการ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บริการ</a:t>
            </a: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2.3.2.6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ชื่อรายการบริการ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ราคารายการบริการ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 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เวลาที่ใช้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รหัสประเภทรายการบริการ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เตียง</a:t>
            </a: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2.3.2.7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ข้อมูลประเภทรายการบริการ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/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รหัสประเภทรายการบริการ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/>
            <a:r>
              <a:rPr lang="th-TH" sz="2200" dirty="0">
                <a:latin typeface="FreesiaUPC" pitchFamily="34" charset="-34"/>
                <a:cs typeface="FreesiaUPC" pitchFamily="34" charset="-34"/>
              </a:rPr>
              <a:t>                           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รายการบริการ</a:t>
            </a:r>
            <a:endParaRPr lang="th-TH" dirty="0">
              <a:latin typeface="FreesiaUPC" pitchFamily="34" charset="-34"/>
              <a:cs typeface="FreesiaUPC" pitchFamily="34" charset="-34"/>
            </a:endParaRPr>
          </a:p>
          <a:p>
            <a:pPr>
              <a:buNone/>
            </a:pPr>
            <a:endParaRPr lang="th-TH" sz="2200" dirty="0">
              <a:latin typeface="Angsana New" pitchFamily="18" charset="-34"/>
              <a:cs typeface="Angsana New" pitchFamily="18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138425"/>
            <a:ext cx="6252671" cy="5719575"/>
          </a:xfrm>
        </p:spPr>
        <p:txBody>
          <a:bodyPr>
            <a:normAutofit fontScale="85000" lnSpcReduction="20000"/>
          </a:bodyPr>
          <a:lstStyle/>
          <a:p>
            <a:pPr marL="58738" lvl="3" indent="58738">
              <a:buNone/>
            </a:pP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)</a:t>
            </a:r>
          </a:p>
          <a:p>
            <a:pPr lvl="3">
              <a:buNone/>
            </a:pP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2.3.2.8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ชื่อโปรโมชั่น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วันที่เริ่มโปรโมชั่น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วันที่สิ้นสุดโปรโมชั่น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3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2.3.2.9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ข้อมูลรายละเอียดโปรโมชั่น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รหัสรายละเอียดโปรโมชั่น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รายการโปรโมชั่น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ราคาโปรโมชั่น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รหัสโปรโมชั่น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3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2.3.2.10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ข้อมูลแพ็คเกจ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รหัสแพ็คเกจ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ชื่อแพ็คเกจ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เวลาที่ใช้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ราคาแพ็คเกจ</a:t>
            </a:r>
            <a:endParaRPr lang="en-US" sz="40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138425"/>
            <a:ext cx="6099966" cy="5719575"/>
          </a:xfrm>
        </p:spPr>
        <p:txBody>
          <a:bodyPr>
            <a:normAutofit/>
          </a:bodyPr>
          <a:lstStyle/>
          <a:p>
            <a:pPr marL="58738" lvl="3" indent="0">
              <a:buNone/>
            </a:pPr>
            <a:r>
              <a:rPr lang="en-US" sz="24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)</a:t>
            </a:r>
            <a:r>
              <a:rPr lang="th-TH" sz="2200" dirty="0" smtClean="0">
                <a:latin typeface="Angsana New" pitchFamily="18" charset="-34"/>
                <a:cs typeface="Angsana New" pitchFamily="18" charset="-34"/>
              </a:rPr>
              <a:t>	</a:t>
            </a:r>
          </a:p>
          <a:p>
            <a:pPr lvl="3">
              <a:buNone/>
            </a:pP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2.3.2.11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ข้อมูลรายละเอียดแพ็คเกจ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รหัสรายละเอียดแพ็คเกจ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รหัสแพ็คเกจ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รหัสรายการบริการ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3">
              <a:buNone/>
            </a:pPr>
            <a:r>
              <a:rPr lang="en-US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2.3.2.12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ข้อมูลผู้ใช้บริการ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รหัสผู้ใช้บริการ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ชื่อ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นามสกุล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ที่อยู่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เบอร์โทรศัพท์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รหัสคำนำหน้าชื่อ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	- รหัสประเภทผู้ใช้บริการ</a:t>
            </a: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FreesiaUPC" pitchFamily="34" charset="-34"/>
                <a:cs typeface="FreesiaUPC" pitchFamily="34" charset="-34"/>
              </a:rPr>
              <a:t>1. </a:t>
            </a:r>
            <a:r>
              <a:rPr lang="th-TH" sz="4000" b="1" dirty="0" smtClean="0">
                <a:latin typeface="FreesiaUPC" pitchFamily="34" charset="-34"/>
                <a:cs typeface="FreesiaUPC" pitchFamily="34" charset="-34"/>
              </a:rPr>
              <a:t>ข้อมูล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ขั้นต้นของโครงงาน 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39188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1.1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ชื่อโครงงาน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ระบบ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สารสนเทศเพื่อการ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จัดการส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ปาเพื่อสุขภาพ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(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กรณีศึกษา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: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สปาโรงพยาบาลเจ้าพระยาอภัยภูเบศร อ.เมือง 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/>
            </a:r>
            <a:br>
              <a:rPr lang="en-US" sz="3200" dirty="0" smtClean="0">
                <a:latin typeface="FreesiaUPC" pitchFamily="34" charset="-34"/>
                <a:cs typeface="FreesiaUPC" pitchFamily="34" charset="-34"/>
              </a:rPr>
            </a:b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จ.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ปราจีนบุรี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)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Healthy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Spa Management 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Information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System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(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Case Study: Spa of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Chao </a:t>
            </a:r>
            <a:r>
              <a:rPr lang="en-US" sz="3200" dirty="0" err="1">
                <a:latin typeface="FreesiaUPC" pitchFamily="34" charset="-34"/>
                <a:cs typeface="FreesiaUPC" pitchFamily="34" charset="-34"/>
              </a:rPr>
              <a:t>Phya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sz="3200" dirty="0" err="1">
                <a:latin typeface="FreesiaUPC" pitchFamily="34" charset="-34"/>
                <a:cs typeface="FreesiaUPC" pitchFamily="34" charset="-34"/>
              </a:rPr>
              <a:t>Abhaibhubejhr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Hospital ) </a:t>
            </a: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6252671" cy="5650085"/>
          </a:xfrm>
        </p:spPr>
        <p:txBody>
          <a:bodyPr>
            <a:normAutofit fontScale="92500" lnSpcReduction="20000"/>
          </a:bodyPr>
          <a:lstStyle/>
          <a:p>
            <a:pPr marL="58738" lvl="3" indent="0">
              <a:buNone/>
            </a:pPr>
            <a:r>
              <a:rPr lang="en-US" sz="26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)</a:t>
            </a:r>
          </a:p>
          <a:p>
            <a:pPr lvl="3">
              <a:buNone/>
            </a:pP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2.3.2.13 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ประเภทผู้ใช้บริการ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รหัสประเภทผู้ใช้บริการ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ชื่อประเภทผู้ใช้บริการ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3">
              <a:buNone/>
            </a:pP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2.3.2.14 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ข้อมูลการจอง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รหัสการจอง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วันที่จอง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รหัสพนักงาน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รหัสผู้ใช้บริการ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3">
              <a:buNone/>
            </a:pPr>
            <a:r>
              <a:rPr lang="en-US" sz="2600" dirty="0">
                <a:latin typeface="FreesiaUPC" pitchFamily="34" charset="-34"/>
                <a:cs typeface="FreesiaUPC" pitchFamily="34" charset="-34"/>
              </a:rPr>
              <a:t>		2.3.2.15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ข้อมูลรายละเอียดการจอง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รหัสรายละเอียดการจอง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เวลาจอง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รหัสการจอง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รหัสผู้ใช้บริการ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	- รหัสรายการบริการ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5794556" cy="5719575"/>
          </a:xfrm>
        </p:spPr>
        <p:txBody>
          <a:bodyPr>
            <a:normAutofit lnSpcReduction="10000"/>
          </a:bodyPr>
          <a:lstStyle/>
          <a:p>
            <a:pPr marL="0" lvl="3" indent="0">
              <a:buNone/>
            </a:pPr>
            <a:r>
              <a:rPr lang="en-US" sz="26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)</a:t>
            </a:r>
          </a:p>
          <a:p>
            <a:pPr marL="0" lvl="3" indent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2.3.2.16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ข้อมูลเวลาทำงาน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รหัสเวลาทำงาน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เวลาเริ่มงาน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เวลาสิ้นสุดการทำงาน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รวมเวลาทำงาน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พนักงาน</a:t>
            </a: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2.3.2.17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ข้อมูลตำแหน่ง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รหัสตำแหน่ง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ชื่อ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ตำแหน่ง</a:t>
            </a: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2.3.2.18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ข้อมูลการซื้อผลิตภัณฑ์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รหัสการสั่งซื้อผลิตภัณฑ์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วันที่สั่งซื้อผลิตภัณฑ์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รหัสพนักงาน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รหัสบริษัทจำหน่ายผลิตภัณฑ์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138425"/>
            <a:ext cx="5947261" cy="5719575"/>
          </a:xfrm>
        </p:spPr>
        <p:txBody>
          <a:bodyPr>
            <a:normAutofit lnSpcReduction="10000"/>
          </a:bodyPr>
          <a:lstStyle/>
          <a:p>
            <a:pPr marL="0" lvl="3" indent="0">
              <a:buNone/>
            </a:pPr>
            <a:r>
              <a:rPr lang="en-US" sz="24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th-TH" sz="2200" dirty="0">
              <a:latin typeface="FreesiaUPC" pitchFamily="34" charset="-34"/>
              <a:cs typeface="FreesiaUPC" pitchFamily="34" charset="-34"/>
            </a:endParaRPr>
          </a:p>
          <a:p>
            <a:pPr marL="0" lvl="3" indent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2.3.2.19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ข้อมูลรายละเอียดการสั่งซื้อผลิตภัณฑ์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รหัสรายละเอียดการสั่งซื้อผลิตภัณฑ์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จำนวนที่สั่งซื้อ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รหัสการสั่งซื้อผลิตภัณฑ์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ผลิตภัณฑ์</a:t>
            </a: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2.3.2.20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ชื่อผลิตภัณฑ์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ยี่ห้อ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ราคา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ปริมาณ</a:t>
            </a:r>
            <a:endParaRPr lang="th-TH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2.3.2.21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ข้อมูลประเภทผลิตภัณฑ์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รหัสประเภทผลิตภัณฑ์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ชื่อประเภทผลิตภัณฑ์</a:t>
            </a: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138425"/>
            <a:ext cx="5641851" cy="5191970"/>
          </a:xfrm>
        </p:spPr>
        <p:txBody>
          <a:bodyPr>
            <a:normAutofit fontScale="92500" lnSpcReduction="10000"/>
          </a:bodyPr>
          <a:lstStyle/>
          <a:p>
            <a:pPr marL="0" lvl="3" indent="0">
              <a:buNone/>
            </a:pPr>
            <a:r>
              <a:rPr lang="en-US" sz="24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th-TH" sz="2200" dirty="0" smtClean="0">
              <a:latin typeface="FreesiaUPC" pitchFamily="34" charset="-34"/>
              <a:cs typeface="FreesiaUPC" pitchFamily="34" charset="-34"/>
            </a:endParaRPr>
          </a:p>
          <a:p>
            <a:pPr marL="0" lvl="3" indent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2.3.2.22 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ข้อมูลรายละเอียดผลิตภัณฑ์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รหัสรายละเอียดผลิตภัณฑ์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จำนวน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ราคารวม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รหัสการรับ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ผลิตภัณฑ์</a:t>
            </a: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600" dirty="0" smtClean="0">
                <a:latin typeface="FreesiaUPC" pitchFamily="34" charset="-34"/>
                <a:cs typeface="FreesiaUPC" pitchFamily="34" charset="-34"/>
              </a:rPr>
              <a:t>2.3.2.23 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ข้อมูลการรับผลิตภัณฑ์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รหัสการรับผลิตภัณฑ์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วันที่รับผลิตภัณฑ์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รหัสการสั่งซื้อผลิตภัณฑ์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6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6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600" dirty="0">
                <a:latin typeface="FreesiaUPC" pitchFamily="34" charset="-34"/>
                <a:cs typeface="FreesiaUPC" pitchFamily="34" charset="-34"/>
              </a:rPr>
              <a:t>รหัสพนักงาน</a:t>
            </a:r>
            <a:endParaRPr lang="en-US" sz="2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38425"/>
            <a:ext cx="6252671" cy="5719575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r>
              <a:rPr lang="en-US" sz="24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th-TH" sz="2200" dirty="0" smtClean="0">
              <a:latin typeface="FreesiaUPC" pitchFamily="34" charset="-34"/>
              <a:cs typeface="FreesiaUPC" pitchFamily="34" charset="-34"/>
            </a:endParaRPr>
          </a:p>
          <a:p>
            <a:pPr marL="0" lvl="3" indent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2.3.2.24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ข้อมูลบริษัทจำหน่ายผลิตภัณฑ์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รหัสบริษัทจำหน่ายผลิตภัณฑ์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ชื่อบริษัท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ที่อยู่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เบอร์โทรศัพท์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 err="1" smtClean="0">
                <a:latin typeface="FreesiaUPC" pitchFamily="34" charset="-34"/>
                <a:cs typeface="FreesiaUPC" pitchFamily="34" charset="-34"/>
              </a:rPr>
              <a:t>แฟ็กซ์</a:t>
            </a:r>
            <a:endParaRPr lang="th-TH" sz="2200" dirty="0" smtClean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2.3.2.25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ข้อมูลหน่วยนับ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รหัสหน่วยนับ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ชื่อหน่วย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นับ</a:t>
            </a: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200" dirty="0" smtClean="0">
                <a:latin typeface="FreesiaUPC" pitchFamily="34" charset="-34"/>
                <a:cs typeface="FreesiaUPC" pitchFamily="34" charset="-34"/>
              </a:rPr>
              <a:t>2.3.2.26 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ข้อมูลการเบิกผลิตภัณฑ์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รหัสการเบิกผลิตภัณฑ์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รหัสพนักงาน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2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2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200" dirty="0">
                <a:latin typeface="FreesiaUPC" pitchFamily="34" charset="-34"/>
                <a:cs typeface="FreesiaUPC" pitchFamily="34" charset="-34"/>
              </a:rPr>
              <a:t>วันที่เบิก</a:t>
            </a:r>
            <a:endParaRPr lang="en-US" sz="2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6405376" cy="5191970"/>
          </a:xfrm>
        </p:spPr>
        <p:txBody>
          <a:bodyPr/>
          <a:lstStyle/>
          <a:p>
            <a:pPr marL="0" lvl="3" indent="0">
              <a:buNone/>
            </a:pPr>
            <a:r>
              <a:rPr lang="en-US" sz="2800" dirty="0">
                <a:latin typeface="FreesiaUPC" pitchFamily="34" charset="-34"/>
                <a:cs typeface="FreesiaUPC" pitchFamily="34" charset="-34"/>
              </a:rPr>
              <a:t>2.3.2 </a:t>
            </a:r>
            <a:r>
              <a:rPr lang="th-TH" sz="2800" dirty="0">
                <a:latin typeface="FreesiaUPC" pitchFamily="34" charset="-34"/>
                <a:cs typeface="FreesiaUPC" pitchFamily="34" charset="-34"/>
              </a:rPr>
              <a:t>ข้อมูลในระบบที่จัดเก็บ(ต่อ</a:t>
            </a:r>
            <a:r>
              <a:rPr lang="th-TH" sz="2800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th-TH" sz="2400" dirty="0" smtClean="0">
              <a:latin typeface="FreesiaUPC" pitchFamily="34" charset="-34"/>
              <a:cs typeface="FreesiaUPC" pitchFamily="34" charset="-34"/>
            </a:endParaRPr>
          </a:p>
          <a:p>
            <a:pPr marL="0" lvl="3" indent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400" dirty="0" smtClean="0">
                <a:latin typeface="FreesiaUPC" pitchFamily="34" charset="-34"/>
                <a:cs typeface="FreesiaUPC" pitchFamily="34" charset="-34"/>
              </a:rPr>
              <a:t>2.3.2.27 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ข้อมูลรายละเอียดการเบิกผลิตภัณฑ์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รหัสการเบิกผลิตภัณฑ์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รหัสผลิตภัณฑ์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จำนวนที่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เบิก</a:t>
            </a: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400" dirty="0" smtClean="0">
                <a:latin typeface="FreesiaUPC" pitchFamily="34" charset="-34"/>
                <a:cs typeface="FreesiaUPC" pitchFamily="34" charset="-34"/>
              </a:rPr>
              <a:t>2.3.2.28 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ข้อมูลเตียง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รหัส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เตียง</a:t>
            </a:r>
          </a:p>
          <a:p>
            <a:pPr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ชื่อเตียง</a:t>
            </a:r>
            <a:endParaRPr lang="th-TH" sz="2400" dirty="0" smtClean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2400" dirty="0" smtClean="0">
                <a:latin typeface="FreesiaUPC" pitchFamily="34" charset="-34"/>
                <a:cs typeface="FreesiaUPC" pitchFamily="34" charset="-34"/>
              </a:rPr>
              <a:t>2.3.2.29 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ข้อมูลห้องนวด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lvl="0"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รหัสห้อง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นวด</a:t>
            </a:r>
          </a:p>
          <a:p>
            <a:pPr>
              <a:buNone/>
            </a:pPr>
            <a:r>
              <a:rPr lang="th-TH" sz="2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- 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ชื่อห้อง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นวด</a:t>
            </a:r>
          </a:p>
          <a:p>
            <a:pPr lvl="0">
              <a:buNone/>
            </a:pPr>
            <a:endParaRPr lang="th-TH" sz="2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4" y="680311"/>
            <a:ext cx="9000445" cy="617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FreesiaUPC" pitchFamily="34" charset="-34"/>
                <a:cs typeface="FreesiaUPC" pitchFamily="34" charset="-34"/>
              </a:rPr>
              <a:t>2.3.3 </a:t>
            </a:r>
            <a:r>
              <a:rPr lang="th-TH" sz="3000" dirty="0">
                <a:latin typeface="FreesiaUPC" pitchFamily="34" charset="-34"/>
                <a:cs typeface="FreesiaUPC" pitchFamily="34" charset="-34"/>
              </a:rPr>
              <a:t>กลุ่มผู้ใช้งานในระบบ</a:t>
            </a:r>
            <a:endParaRPr lang="en-US" sz="30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0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000" dirty="0" smtClean="0">
                <a:latin typeface="FreesiaUPC" pitchFamily="34" charset="-34"/>
                <a:cs typeface="FreesiaUPC" pitchFamily="34" charset="-34"/>
              </a:rPr>
              <a:t>2.3.3.1 </a:t>
            </a:r>
            <a:r>
              <a:rPr lang="th-TH" sz="30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000" dirty="0">
                <a:latin typeface="FreesiaUPC" pitchFamily="34" charset="-34"/>
                <a:cs typeface="FreesiaUPC" pitchFamily="34" charset="-34"/>
              </a:rPr>
              <a:t>ส่วนของ </a:t>
            </a:r>
            <a:r>
              <a:rPr lang="en-US" sz="3000" dirty="0">
                <a:latin typeface="FreesiaUPC" pitchFamily="34" charset="-34"/>
                <a:cs typeface="FreesiaUPC" pitchFamily="34" charset="-34"/>
              </a:rPr>
              <a:t>Administrator </a:t>
            </a:r>
            <a:r>
              <a:rPr lang="th-TH" sz="3000" dirty="0">
                <a:latin typeface="FreesiaUPC" pitchFamily="34" charset="-34"/>
                <a:cs typeface="FreesiaUPC" pitchFamily="34" charset="-34"/>
              </a:rPr>
              <a:t>(ผู้ดูแลระบบ) มีการจัดการข้อมูลดังนี้</a:t>
            </a:r>
            <a:endParaRPr lang="en-US" sz="3000" dirty="0">
              <a:latin typeface="FreesiaUPC" pitchFamily="34" charset="-34"/>
              <a:cs typeface="FreesiaUPC" pitchFamily="34" charset="-34"/>
            </a:endParaRPr>
          </a:p>
          <a:p>
            <a:pPr marL="1371600" indent="0">
              <a:buNone/>
            </a:pP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สามารถกำหนด </a:t>
            </a:r>
            <a:r>
              <a:rPr lang="en-US" sz="3000" dirty="0">
                <a:latin typeface="FreesiaUPC" pitchFamily="34" charset="-34"/>
                <a:cs typeface="FreesiaUPC" pitchFamily="34" charset="-34"/>
              </a:rPr>
              <a:t>Login/Password </a:t>
            </a:r>
            <a:r>
              <a:rPr lang="th-TH" sz="3000" dirty="0">
                <a:latin typeface="FreesiaUPC" pitchFamily="34" charset="-34"/>
                <a:cs typeface="FreesiaUPC" pitchFamily="34" charset="-34"/>
              </a:rPr>
              <a:t>เพื่อเพิ่มผู้ใช้ระบบ</a:t>
            </a:r>
            <a:r>
              <a:rPr lang="en-US" sz="30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1371600" indent="0">
              <a:buNone/>
            </a:pP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สามารถยกเลิกหรือถอนสิทธิ์การเข้าใช้งานระบบได้</a:t>
            </a:r>
            <a:r>
              <a:rPr lang="en-US" sz="3000" dirty="0">
                <a:latin typeface="FreesiaUPC" pitchFamily="34" charset="-34"/>
                <a:cs typeface="FreesiaUPC" pitchFamily="34" charset="-34"/>
              </a:rPr>
              <a:t> </a:t>
            </a:r>
            <a:endParaRPr lang="th-TH" sz="30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0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000" dirty="0">
                <a:latin typeface="FreesiaUPC" pitchFamily="34" charset="-34"/>
                <a:cs typeface="FreesiaUPC" pitchFamily="34" charset="-34"/>
              </a:rPr>
              <a:t>2.3.3.2 </a:t>
            </a:r>
            <a:r>
              <a:rPr lang="th-TH" sz="3000" dirty="0">
                <a:latin typeface="FreesiaUPC" pitchFamily="34" charset="-34"/>
                <a:cs typeface="FreesiaUPC" pitchFamily="34" charset="-34"/>
              </a:rPr>
              <a:t>   ส่วนของ </a:t>
            </a:r>
            <a:r>
              <a:rPr lang="en-US" sz="3000" dirty="0">
                <a:latin typeface="FreesiaUPC" pitchFamily="34" charset="-34"/>
                <a:cs typeface="FreesiaUPC" pitchFamily="34" charset="-34"/>
              </a:rPr>
              <a:t>Officer </a:t>
            </a:r>
            <a:r>
              <a:rPr lang="th-TH" sz="3000" dirty="0">
                <a:latin typeface="FreesiaUPC" pitchFamily="34" charset="-34"/>
                <a:cs typeface="FreesiaUPC" pitchFamily="34" charset="-34"/>
              </a:rPr>
              <a:t>(เจ้าหน้าที่) มีการจัดการข้อมูลดังนี้</a:t>
            </a:r>
            <a:endParaRPr lang="en-US" sz="3000" dirty="0">
              <a:latin typeface="FreesiaUPC" pitchFamily="34" charset="-34"/>
              <a:cs typeface="FreesiaUPC" pitchFamily="34" charset="-34"/>
            </a:endParaRPr>
          </a:p>
          <a:p>
            <a:pPr marL="1371600" indent="0">
              <a:buNone/>
            </a:pP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ข้อมูลพื้นฐาน</a:t>
            </a:r>
            <a:br>
              <a:rPr lang="th-TH" sz="3000" dirty="0">
                <a:latin typeface="FreesiaUPC" pitchFamily="34" charset="-34"/>
                <a:cs typeface="FreesiaUPC" pitchFamily="34" charset="-34"/>
              </a:rPr>
            </a:b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ข้อมูลพนักงาน</a:t>
            </a:r>
            <a:br>
              <a:rPr lang="th-TH" sz="3000" dirty="0">
                <a:latin typeface="FreesiaUPC" pitchFamily="34" charset="-34"/>
                <a:cs typeface="FreesiaUPC" pitchFamily="34" charset="-34"/>
              </a:rPr>
            </a:b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ข้อมูลค่าตอบแทน</a:t>
            </a:r>
            <a:br>
              <a:rPr lang="th-TH" sz="3000" dirty="0">
                <a:latin typeface="FreesiaUPC" pitchFamily="34" charset="-34"/>
                <a:cs typeface="FreesiaUPC" pitchFamily="34" charset="-34"/>
              </a:rPr>
            </a:b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ข้อมูลการบริการ</a:t>
            </a:r>
            <a:br>
              <a:rPr lang="th-TH" sz="3000" dirty="0">
                <a:latin typeface="FreesiaUPC" pitchFamily="34" charset="-34"/>
                <a:cs typeface="FreesiaUPC" pitchFamily="34" charset="-34"/>
              </a:rPr>
            </a:b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ข้อมูลรายการบริการ</a:t>
            </a:r>
            <a:br>
              <a:rPr lang="th-TH" sz="3000" dirty="0">
                <a:latin typeface="FreesiaUPC" pitchFamily="34" charset="-34"/>
                <a:cs typeface="FreesiaUPC" pitchFamily="34" charset="-34"/>
              </a:rPr>
            </a:b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ข้อมูลโปรโมชั่น</a:t>
            </a:r>
            <a:br>
              <a:rPr lang="th-TH" sz="3000" dirty="0">
                <a:latin typeface="FreesiaUPC" pitchFamily="34" charset="-34"/>
                <a:cs typeface="FreesiaUPC" pitchFamily="34" charset="-34"/>
              </a:rPr>
            </a:br>
            <a:r>
              <a:rPr lang="th-TH" sz="3000" dirty="0">
                <a:latin typeface="FreesiaUPC" pitchFamily="34" charset="-34"/>
                <a:cs typeface="FreesiaUPC" pitchFamily="34" charset="-34"/>
              </a:rPr>
              <a:t>-    ข้อมูลแพ็คเกจ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/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38425"/>
            <a:ext cx="8704186" cy="5191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2.3.3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กลุ่มผู้ใช้งานใน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ระบบ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th-TH" sz="32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2.3.3.2 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ส่วนของ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Officer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(เจ้าหน้าที่) มีการจัดการข้อมูล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ดังนี้(ต่อ)</a:t>
            </a: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ข้อมูลผู้ใช้บริการ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ข้อมูลการจอง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ข้อมูลเวลาทำงาน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ข้อมูลการซื้อผลิตภัณฑ์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ข้อมูลผลิตภัณฑ์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ข้อมูลการรับผลิตภัณฑ์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ข้อมูลบริษัทจำหน่ายผลิตภัณฑ์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ข้อมูลการเบิกผลิตภัณฑ์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ข้อมูลเตียง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ข้อมูลห้องนวด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- 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การออกรายงานต่างๆ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3835"/>
            <a:ext cx="8543245" cy="361339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2.4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ติดตั้งระบบแบบ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Client Server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พัฒนาด้วยภาษา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PHP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</a:t>
            </a:r>
            <a:endParaRPr lang="th-TH" sz="32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   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2.5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ระบบจะถูกทำการติดตั้งและทดสอบก่อนสอบโครงงานพิเศษ เป็นระยะเวลา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2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สัปดาห์ พร้อมมีการจัดทำคู่มือการใช้งานและการฝึกอบรบผู้ใช้งานหลังจากการติดตั้งในขั้นตอนสุดท้าย       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1138425"/>
            <a:ext cx="8093364" cy="50392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2.7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ขั้นตอนและวิธีการดำเนินงาน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2.7.1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ศึกษาปัญหาและความเป็นไปได้ของระบบ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2.7.2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ศึกษาและสืบค้นความต้องการของผู้ใช้ระบบ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2.7.3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วิเคราะห์และออกแบบระบบ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2.7.4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จัดเตรียมข้อมูลที่จำเป็น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2.7.5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ทดสอบและปรับปรุงแก้ไข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2.7.6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ติดตั้งระบบให้ผู้ใช้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2.7.7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การดำเนินงานและประเมินผล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2.7.8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จัดทำเอกสารประกอบขั้นตอนการทำงาน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FreesiaUPC" pitchFamily="34" charset="-34"/>
                <a:cs typeface="FreesiaUPC" pitchFamily="34" charset="-34"/>
              </a:rPr>
              <a:t>1. </a:t>
            </a:r>
            <a:r>
              <a:rPr lang="th-TH" sz="4000" b="1" dirty="0" smtClean="0">
                <a:latin typeface="FreesiaUPC" pitchFamily="34" charset="-34"/>
                <a:cs typeface="FreesiaUPC" pitchFamily="34" charset="-34"/>
              </a:rPr>
              <a:t>ข้อมูล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ขั้นต้นของ</a:t>
            </a:r>
            <a:r>
              <a:rPr lang="th-TH" sz="4000" b="1" dirty="0" smtClean="0">
                <a:latin typeface="FreesiaUPC" pitchFamily="34" charset="-34"/>
                <a:cs typeface="FreesiaUPC" pitchFamily="34" charset="-34"/>
              </a:rPr>
              <a:t>โครงงาน(ต่อ) 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4275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1.2 ชื่อนักศึกษาผู้ทำโครงงาน </a:t>
            </a:r>
            <a:endParaRPr lang="en-US" sz="3200" b="1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1.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นางสาว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กนกพร น้อยมาลา 	รหัส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5406021621015	</a:t>
            </a:r>
            <a:endParaRPr lang="th-TH" sz="3200" dirty="0" smtClean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นางสาว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พิจิตรา พันธุ์สะอาด	รหัส  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5406021621155</a:t>
            </a:r>
          </a:p>
          <a:p>
            <a:pPr marL="0" indent="0">
              <a:buNone/>
            </a:pP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1.3 ชื่ออาจารย์ที่ปรึกษา</a:t>
            </a: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/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ที่ปรึกษาร่วม </a:t>
            </a:r>
            <a:endParaRPr lang="en-US" sz="3200" b="1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1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.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อาจารย์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สมพัตร์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เบ็ญจ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ชัยพร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อาจารย์ที่ปรึกษา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2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.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คุณวิทยา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      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ชมภู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นุช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ที่ปรึกษาร่วม</a:t>
            </a:r>
            <a:br>
              <a:rPr lang="th-TH" sz="3200" dirty="0">
                <a:latin typeface="FreesiaUPC" pitchFamily="34" charset="-34"/>
                <a:cs typeface="FreesiaUPC" pitchFamily="34" charset="-34"/>
              </a:rPr>
            </a:b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3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.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คุณอารี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วรรณ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    ต้นทัพไทย	ที่ปรึกษาร่วม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33015"/>
            <a:ext cx="8543245" cy="60249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FreesiaUPC" pitchFamily="34" charset="-34"/>
                <a:cs typeface="FreesiaUPC" pitchFamily="34" charset="-34"/>
              </a:rPr>
              <a:t>2.8 </a:t>
            </a:r>
            <a:r>
              <a:rPr lang="th-TH" b="1" dirty="0">
                <a:latin typeface="FreesiaUPC" pitchFamily="34" charset="-34"/>
                <a:cs typeface="FreesiaUPC" pitchFamily="34" charset="-34"/>
              </a:rPr>
              <a:t>แผนกิจกรรมและตารางเวลาในการจัดทำโครงการพิเศษ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ภาค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เรียนที่</a:t>
            </a:r>
            <a:r>
              <a:rPr lang="en-US" dirty="0">
                <a:latin typeface="FreesiaUPC" pitchFamily="34" charset="-34"/>
                <a:cs typeface="FreesiaUPC" pitchFamily="34" charset="-34"/>
              </a:rPr>
              <a:t> 1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ปีการศึกษา</a:t>
            </a:r>
            <a:r>
              <a:rPr lang="en-US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dirty="0" smtClean="0">
                <a:latin typeface="FreesiaUPC" pitchFamily="34" charset="-34"/>
                <a:cs typeface="FreesiaUPC" pitchFamily="34" charset="-34"/>
              </a:rPr>
              <a:t>2557</a:t>
            </a:r>
            <a:endParaRPr lang="th-TH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2.8.1   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วิเคราะห์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และออกแบบฐานข้อมูล</a:t>
            </a:r>
            <a:r>
              <a:rPr lang="en-US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2.8.2  </a:t>
            </a:r>
            <a:r>
              <a:rPr lang="en-US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จัดทำระบบดังนี้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- 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ระบบจัดการข้อมูลพื้นฐาน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- 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ระบบจัดการลูกค้าและสมาชิก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ระบบจัดการพนักงานและระบบการปฏิบัติงานของพนักงาน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- 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ระบบจัดการการบริการ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ระบบการจัดการรายการบริการ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ระบบจัดการห้องนวดและเตียง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- 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</a:t>
            </a:r>
            <a:r>
              <a:rPr lang="th-TH" dirty="0" err="1">
                <a:latin typeface="FreesiaUPC" pitchFamily="34" charset="-34"/>
                <a:cs typeface="FreesiaUPC" pitchFamily="34" charset="-34"/>
              </a:rPr>
              <a:t>จัดการส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ปาแพ็คเกจ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ระบบจัดการข้อมูลผลิตภัณฑ์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dirty="0">
                <a:latin typeface="FreesiaUPC" pitchFamily="34" charset="-34"/>
                <a:cs typeface="FreesiaUPC" pitchFamily="34" charset="-34"/>
              </a:rPr>
              <a:t>ระบบจัดการบริษัทจำหน่ายผลิตภัณฑ์</a:t>
            </a:r>
            <a:endParaRPr lang="en-US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833014"/>
            <a:ext cx="7177134" cy="60249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2.8.3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จัดทำรูปเล่มปริญญานิพนธ์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ภาค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เรียนที่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2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ปีการศึกษา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2557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2.8.4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จัดทำระบบดังนี้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ระบบจัดการการสั่งซื้อผลิตภัณฑ์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ระบบการรับ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ผลิตภัณฑ์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ระบบการเบิกผลิตภัณฑ์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ระบบจัดการโปรโมชั่น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ระบบจัดการการจอง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ระบบจัดการชำระเงิน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ระบบจัดการสิทธิ์ในการใช้งาน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การออกรายงาน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2.8.5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ทดสอบการใช้งานโปรแกรมและแก้ไขข้อผิดพลาด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2.8.6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จัดทำคู่มือการใช้งานและฝึกอบรมให้ผู้ใช้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2.8.7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ติดตั้งระบบและทดสอบโดย ผู้ใช้งาน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2.8.8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จัดทำรูปเล่มปริญญา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นิพนธ์</a:t>
            </a:r>
            <a:r>
              <a:rPr lang="en-US" sz="3200" dirty="0"/>
              <a:t> </a:t>
            </a: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680310"/>
            <a:ext cx="8543245" cy="3918803"/>
          </a:xfrm>
        </p:spPr>
        <p:txBody>
          <a:bodyPr/>
          <a:lstStyle/>
          <a:p>
            <a:pPr marL="0" indent="0">
              <a:buNone/>
            </a:pPr>
            <a:r>
              <a:rPr lang="th-TH" sz="2400" b="1" dirty="0">
                <a:latin typeface="FreesiaUPC" pitchFamily="34" charset="-34"/>
                <a:cs typeface="FreesiaUPC" pitchFamily="34" charset="-34"/>
              </a:rPr>
              <a:t>กิจกรรมและตารางเวลาในการจัดทำโครงงานพิเศษ 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24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400" dirty="0" smtClean="0">
                <a:latin typeface="FreesiaUPC" pitchFamily="34" charset="-34"/>
                <a:cs typeface="FreesiaUPC" pitchFamily="34" charset="-34"/>
              </a:rPr>
              <a:t>แผน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กิจกรรมหลักและระยะเวลา ปีการศึกษา</a:t>
            </a:r>
            <a:r>
              <a:rPr lang="en-US" sz="2400" dirty="0">
                <a:latin typeface="FreesiaUPC" pitchFamily="34" charset="-34"/>
                <a:cs typeface="FreesiaUPC" pitchFamily="34" charset="-34"/>
              </a:rPr>
              <a:t> 1/2557</a:t>
            </a: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4" t="30833" r="17306" b="12083"/>
          <a:stretch/>
        </p:blipFill>
        <p:spPr bwMode="auto">
          <a:xfrm>
            <a:off x="2586835" y="1596540"/>
            <a:ext cx="4581150" cy="514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45811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680311"/>
            <a:ext cx="8543245" cy="4376918"/>
          </a:xfrm>
        </p:spPr>
        <p:txBody>
          <a:bodyPr/>
          <a:lstStyle/>
          <a:p>
            <a:pPr marL="0" indent="0">
              <a:buNone/>
            </a:pPr>
            <a:r>
              <a:rPr lang="th-TH" sz="2400" b="1" dirty="0">
                <a:latin typeface="FreesiaUPC" pitchFamily="34" charset="-34"/>
                <a:cs typeface="FreesiaUPC" pitchFamily="34" charset="-34"/>
              </a:rPr>
              <a:t>กิจกรรมและตารางเวลาในการจัดทำโครงงานพิเศษ </a:t>
            </a:r>
            <a:r>
              <a:rPr lang="en-US" sz="2400" b="1" dirty="0" smtClean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2400" b="1" dirty="0" smtClean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2400" b="1" dirty="0" smtClean="0">
                <a:latin typeface="FreesiaUPC" pitchFamily="34" charset="-34"/>
                <a:cs typeface="FreesiaUPC" pitchFamily="34" charset="-34"/>
              </a:rPr>
              <a:t>)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24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2400" dirty="0">
                <a:latin typeface="FreesiaUPC" pitchFamily="34" charset="-34"/>
                <a:cs typeface="FreesiaUPC" pitchFamily="34" charset="-34"/>
              </a:rPr>
              <a:t>แผนกิจกรรมหลักและระยะเวลา ปีการศึกษา</a:t>
            </a:r>
            <a:r>
              <a:rPr lang="en-US" sz="2400" dirty="0">
                <a:latin typeface="FreesiaUPC" pitchFamily="34" charset="-34"/>
                <a:cs typeface="FreesiaUPC" pitchFamily="34" charset="-34"/>
              </a:rPr>
              <a:t> </a:t>
            </a:r>
            <a:r>
              <a:rPr lang="en-US" sz="2400" dirty="0" smtClean="0">
                <a:latin typeface="FreesiaUPC" pitchFamily="34" charset="-34"/>
                <a:cs typeface="FreesiaUPC" pitchFamily="34" charset="-34"/>
              </a:rPr>
              <a:t>2/2557</a:t>
            </a:r>
            <a:endParaRPr lang="en-US" sz="24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32057" r="54202" b="13958"/>
          <a:stretch/>
        </p:blipFill>
        <p:spPr bwMode="auto">
          <a:xfrm>
            <a:off x="1823310" y="1749245"/>
            <a:ext cx="5650085" cy="452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3918803"/>
          </a:xfrm>
        </p:spPr>
        <p:txBody>
          <a:bodyPr/>
          <a:lstStyle/>
          <a:p>
            <a:pPr marL="58738" lvl="1" indent="0">
              <a:buNone/>
            </a:pPr>
            <a:r>
              <a:rPr lang="en-US" sz="3200" b="1" dirty="0" smtClean="0">
                <a:latin typeface="FreesiaUPC" pitchFamily="34" charset="-34"/>
                <a:cs typeface="FreesiaUPC" pitchFamily="34" charset="-34"/>
              </a:rPr>
              <a:t>2.9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ทรัพยากร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ที่ต้องใช้ในการจัดทำโครงงานพิเศษ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b="1" dirty="0" smtClean="0">
                <a:latin typeface="FreesiaUPC" pitchFamily="34" charset="-34"/>
                <a:cs typeface="FreesiaUPC" pitchFamily="34" charset="-34"/>
              </a:rPr>
              <a:t>	2.9.1 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เครื่องมือในการจัดทำโครงงานพิเศษ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2.9.1.1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Hardware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                                                                                                                  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   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-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Computer Notebook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                                                                                        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เครื่องพิมพ์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(Printer)</a:t>
            </a:r>
            <a:br>
              <a:rPr lang="en-US" sz="3200" dirty="0">
                <a:latin typeface="FreesiaUPC" pitchFamily="34" charset="-34"/>
                <a:cs typeface="FreesiaUPC" pitchFamily="34" charset="-34"/>
              </a:rPr>
            </a:b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	- 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เครื่องทดลองลง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Server</a:t>
            </a: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195" y="1138425"/>
            <a:ext cx="6871724" cy="5039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2.9.1.2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Software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-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ระบบปฏิบัติการ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Window 7</a:t>
            </a:r>
            <a:br>
              <a:rPr lang="en-US" sz="3200" dirty="0">
                <a:latin typeface="FreesiaUPC" pitchFamily="34" charset="-34"/>
                <a:cs typeface="FreesiaUPC" pitchFamily="34" charset="-34"/>
              </a:rPr>
            </a:b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- 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Adobe Dreamweaver CS4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-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Edit Plus 3.51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-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en-US" sz="3200" dirty="0" err="1">
                <a:latin typeface="FreesiaUPC" pitchFamily="34" charset="-34"/>
                <a:cs typeface="FreesiaUPC" pitchFamily="34" charset="-34"/>
              </a:rPr>
              <a:t>AppServ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2.50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-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Windows Server 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-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Database MySQL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                                                                                                         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PHP Version 5.4.0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HTML 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5</a:t>
            </a:r>
          </a:p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dirty="0" smtClean="0">
                <a:latin typeface="FreesiaUPC" pitchFamily="34" charset="-34"/>
                <a:cs typeface="FreesiaUPC" pitchFamily="34" charset="-34"/>
              </a:rPr>
              <a:t>-   </a:t>
            </a:r>
            <a:r>
              <a:rPr lang="en-US" dirty="0">
                <a:latin typeface="FreesiaUPC" pitchFamily="34" charset="-34"/>
                <a:cs typeface="FreesiaUPC" pitchFamily="34" charset="-34"/>
              </a:rPr>
              <a:t>CSS 3</a:t>
            </a: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3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1130"/>
            <a:ext cx="8543245" cy="488656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2.9.2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งบประมาณที่ใช้ในการจัดทำ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2.9.2.1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ค่าปริญญานิพนธ์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			2,000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บาท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2.9.2.2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อุปกรณ์เครื่องเขียนและหนังสือ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	1,000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บาท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2.9.2.3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ค่าอุปกรณ์เพิ่มเติมอื่นๆ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		1,000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บาท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รวม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เป็นเงิน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			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4,000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บาท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3.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ผลที่คาดว่าจะได้รับ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3918803"/>
          </a:xfrm>
        </p:spPr>
        <p:txBody>
          <a:bodyPr/>
          <a:lstStyle/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3.1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 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องค์กรได้ระบบสารสนเทศในการ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จัดการส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ปาเพื่อสุขภาพที่สามารถใช้งานได้จริง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200" dirty="0">
                <a:latin typeface="FreesiaUPC" pitchFamily="34" charset="-34"/>
                <a:cs typeface="FreesiaUPC" pitchFamily="34" charset="-34"/>
              </a:rPr>
              <a:t>3.2  เจ้าหน้าที่สามารถทำงานได้สะดวกมากขึ้น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200" dirty="0">
                <a:latin typeface="FreesiaUPC" pitchFamily="34" charset="-34"/>
                <a:cs typeface="FreesiaUPC" pitchFamily="34" charset="-34"/>
              </a:rPr>
              <a:t>3.3  ช่วยลดระยะเวลาในการทำงานของพนักงาน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FreesiaUPC" pitchFamily="34" charset="-34"/>
                <a:cs typeface="FreesiaUPC" pitchFamily="34" charset="-34"/>
              </a:rPr>
              <a:t>3.4  ข้อมูลมีความน่าเชื่อถือและปลอดภัย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3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000" b="1" dirty="0" smtClean="0">
                <a:latin typeface="FreesiaUPC" pitchFamily="34" charset="-34"/>
                <a:cs typeface="FreesiaUPC" pitchFamily="34" charset="-34"/>
              </a:rPr>
              <a:t>ตารางเปรียบเทียบโครงการ</a:t>
            </a:r>
            <a:endParaRPr lang="en-US" sz="4000" b="1" dirty="0">
              <a:latin typeface="FreesiaUPC" pitchFamily="34" charset="-34"/>
              <a:cs typeface="FreesiaUPC" pitchFamily="34" charset="-34"/>
            </a:endParaRP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23406"/>
              </p:ext>
            </p:extLst>
          </p:nvPr>
        </p:nvGraphicFramePr>
        <p:xfrm>
          <a:off x="601670" y="1138425"/>
          <a:ext cx="8229600" cy="515629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ระบบสารสนเทศเพื่อการจัดการ</a:t>
                      </a:r>
                    </a:p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สปาเพื่อสุขภาพ 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รพ. เจ้าพระยาอภัยภูเบศร</a:t>
                      </a:r>
                      <a:endParaRPr lang="en-US" sz="2000" dirty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ระบบสารเทศเพื่อการจัดการ</a:t>
                      </a:r>
                      <a:r>
                        <a:rPr lang="th-TH" sz="2000" kern="1200" dirty="0" err="1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ร้านสปา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 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Ai Spa Beauty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ปทุมธานี</a:t>
                      </a:r>
                      <a:endParaRPr lang="en-US" sz="2000" dirty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ระบบสารเทศจัดการร้านเสริมสวย</a:t>
                      </a:r>
                      <a:endParaRPr lang="en-US" sz="2000" kern="1200" dirty="0" smtClean="0">
                        <a:effectLst/>
                        <a:latin typeface="FreesiaUPC" pitchFamily="34" charset="-34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ร้านเสริมสวย</a:t>
                      </a:r>
                      <a:r>
                        <a:rPr lang="th-TH" sz="2000" kern="1200" dirty="0" err="1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ดาณี</a:t>
                      </a:r>
                      <a:endParaRPr lang="en-US" sz="2000" dirty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ขอบเขตงานที่มีเหมือนกัน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4212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ระบบจัดการข้อมูลนำหน้าชื่อ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ระบบจัดการตำแหน่ง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3.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ระบบจัดการประเภทบริการ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4.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ระบบจัดการประเภทผู้ใช้บริการ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5. ระบบจัดการหน่วยนับ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6.ระบบจัดการประเภทผลิตภัณฑ์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7.ระบบจัดการข้อมูลพนักงาน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8.ระบบการบันทึกเวลางานของพนักงาน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9.ระบบจัดการข้อมูลผลิตภัณฑ์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10.ระบบจัดการรายการบริการ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ระบบจัดการข้อมูลนำหน้าชื่อ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ระบบจัดการตำแหน่ง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3.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ระบบจัดการประเภทบริการ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4.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ระบบจัดการประเภทผู้ใช้บริการ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5. ระบบจัดการหน่วยนับ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6.ระบบจัดการประเภทผลิตภัณฑ์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7.ระบบจัดการข้อมูลพนักงาน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8.ระบบการบันทึกเวลางานของพนักงาน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9.ระบบจัดการข้อมูลผลิตภัณฑ์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10.ระบบจัดการรายการบริการ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ระบบจัดการประเภทผู้ใช้บริการ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2.ระบบจัดการรายการบริการ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3.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ระบบจัดการคลังผลิตภัณฑ์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4.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ระบบจัดการข้อมูลผลิตภัณฑ์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5.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ระบบจัดการข้อมูลพนักงาน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6.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ระบบจัดการโปรโมชั่น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7.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ออกรายงาน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8.ระบบคำนวณเงินเดือน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6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000" dirty="0">
                <a:latin typeface="FreesiaUPC" pitchFamily="34" charset="-34"/>
                <a:cs typeface="FreesiaUPC" pitchFamily="34" charset="-34"/>
              </a:rPr>
              <a:t>ตารางเปรียบเทียบ</a:t>
            </a:r>
            <a:r>
              <a:rPr lang="th-TH" sz="4000" dirty="0" smtClean="0">
                <a:latin typeface="FreesiaUPC" pitchFamily="34" charset="-34"/>
                <a:cs typeface="FreesiaUPC" pitchFamily="34" charset="-34"/>
              </a:rPr>
              <a:t>โครงการ(ต่อ)</a:t>
            </a:r>
            <a:endParaRPr lang="en-US" sz="4000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360386"/>
              </p:ext>
            </p:extLst>
          </p:nvPr>
        </p:nvGraphicFramePr>
        <p:xfrm>
          <a:off x="448963" y="1596540"/>
          <a:ext cx="7787956" cy="423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93978"/>
                <a:gridCol w="3893978"/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ระบบสารสนเทศเพื่อการ</a:t>
                      </a:r>
                      <a:r>
                        <a:rPr lang="th-TH" sz="2000" kern="1200" dirty="0" err="1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จัดการส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ปาเพื่อสุขภาพ 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รพ. เจ้าพระยาอภัยภูเบศร</a:t>
                      </a:r>
                      <a:endParaRPr lang="en-US" sz="2000" dirty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ระบบสารเทศเพื่อการจัดการ</a:t>
                      </a:r>
                      <a:r>
                        <a:rPr lang="th-TH" sz="2000" kern="1200" dirty="0" err="1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ร้านสปา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 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Ai Spa Beauty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ปทุมธานี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ขอบเขตงานที่มีเหมือนกัน</a:t>
                      </a:r>
                      <a:endParaRPr lang="en-US" sz="2000" dirty="0" smtClean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11.ระบบจัดการสั่งซื้อผลิตภัณฑ์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12.ระบบจัดการข้อมูลผู้ใช้บริการ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13.ระบบจัดการคลังผลิตภัณฑ์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14.ระบบจัดการรับผลิตภัณฑ์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15.ระบบจัดการเบิกผลิตภัณฑ์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16.ระบบจัดการบริการ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17.ระบบคำนวณเงินเดือน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18.ระบบจัดการโปรโมชั่น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19.ออกรายงาน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11.ระบบจัดการสั่งซื้อผลิตภัณฑ์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12.ระบบจัดการข้อมูลผู้ใช้บริการ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13.ระบบจัดการคลังผลิตภัณฑ์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14.ระบบจัดการรับผลิตภัณฑ์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15.ระบบจัดการเบิกผลิตภัณฑ์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16.ระบบจัดการบริการ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17.ระบบคำนวณเงินเดือน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18.ระบบจัดการโปรโมชั่น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19.ออกรายงาน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39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458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FreesiaUPC" pitchFamily="34" charset="-34"/>
                <a:cs typeface="FreesiaUPC" pitchFamily="34" charset="-34"/>
              </a:rPr>
              <a:t>	2.1 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ความ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เป็นมาและความสำคัญของปัญหา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โรงพยาบาล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เจ้าพระยาอภัยภูเบศร ที่ตั้ง เลขที่ 32/7 หมู่ 12 ถนนปราจีนอนุสรณ์ ตำบลท่างาม อำเภอเมืองปราจีนบุรี จังหวัดปราจีนบุรี 25000 เป็นโรงพยาบาลศูนย์ประจำจังหวัดปราจีนบุรี เป็นโรงพยาบาลนำร่องเรื่องการแพทย์แผนไทยใช้สมุนไพรบำบัดรักษาโรค มีการนวดตัว นวดน้ำมัน นวดประคบ นวดเท้า อบสมุนไพร นวดหน้า ขัดตัว เป็นต้น และยังมีการแปรรูปสมุนไพรไทยเป็นเวชภัณฑ์ และเครื่องสำอาง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ตารางเปรียบเทียบโครงการ(ต่อ)</a:t>
            </a:r>
            <a:endParaRPr lang="en-US" sz="4000" b="1" dirty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794819"/>
              </p:ext>
            </p:extLst>
          </p:nvPr>
        </p:nvGraphicFramePr>
        <p:xfrm>
          <a:off x="448965" y="1443835"/>
          <a:ext cx="8229600" cy="519165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43200"/>
                <a:gridCol w="2743200"/>
                <a:gridCol w="2743200"/>
              </a:tblGrid>
              <a:tr h="1395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ระบบสารสนเทศเพื่อการจัดการ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สปาเพื่อสุขภาพ 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รพ. เจ้าพระยาอภัยภูเบศร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ระบบสารเทศเพื่อการจัดการ</a:t>
                      </a:r>
                      <a:r>
                        <a:rPr lang="th-TH" sz="2000" kern="1200" dirty="0" err="1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ร้านสปา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 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Ai Spa Beauty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ปทุมธานี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ระบบสารเทศจัดการร้านเสริมสวย</a:t>
                      </a:r>
                      <a:endParaRPr lang="en-US" sz="2000" kern="1200" dirty="0" smtClean="0">
                        <a:effectLst/>
                        <a:latin typeface="FreesiaUPC" pitchFamily="34" charset="-34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กรณีศึกษา </a:t>
                      </a:r>
                      <a:r>
                        <a:rPr lang="en-US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: </a:t>
                      </a:r>
                      <a:r>
                        <a:rPr lang="th-TH" sz="2000" kern="1200" dirty="0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ร้านเสริมสวย</a:t>
                      </a:r>
                      <a:r>
                        <a:rPr lang="th-TH" sz="2000" kern="1200" dirty="0" err="1" smtClean="0">
                          <a:effectLst/>
                          <a:latin typeface="FreesiaUPC" pitchFamily="34" charset="-34"/>
                          <a:cs typeface="FreesiaUPC" pitchFamily="34" charset="-34"/>
                        </a:rPr>
                        <a:t>ดาณี</a:t>
                      </a:r>
                      <a:endParaRPr lang="en-US" sz="2000" dirty="0" smtClean="0">
                        <a:solidFill>
                          <a:schemeClr val="tx1"/>
                        </a:solidFill>
                        <a:latin typeface="FreesiaUPC" pitchFamily="34" charset="-34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</a:tr>
              <a:tr h="435228">
                <a:tc gridSpan="3">
                  <a:txBody>
                    <a:bodyPr/>
                    <a:lstStyle/>
                    <a:p>
                      <a:pPr algn="ctr"/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ขอบเขตงานที่แตกต่างกัน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3166"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1.ระบบการ</a:t>
                      </a:r>
                      <a:r>
                        <a:rPr lang="th-TH" sz="2000" kern="1200" dirty="0" err="1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จองสปา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2.ระบบแสดงเวลาทำงานของพนักงาน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3.ระบบจัดการแพ็คเกจ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1.ระบบจัดการตัวแทนจำหน่าย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2ระบบจัดการวงเงิน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. ระบบส่งคืนผลิตภัณฑ์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. 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ระบบ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บันทึก</a:t>
                      </a:r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ยอดขาย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</a:txBody>
                  <a:tcPr/>
                </a:tc>
              </a:tr>
              <a:tr h="435228">
                <a:tc gridSpan="3">
                  <a:txBody>
                    <a:bodyPr/>
                    <a:lstStyle/>
                    <a:p>
                      <a:pPr algn="ctr"/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ขอบเขตงานเพิ่มเติม</a:t>
                      </a:r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395116">
                <a:tc>
                  <a:txBody>
                    <a:bodyPr/>
                    <a:lstStyle/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1.ระบบการ</a:t>
                      </a:r>
                      <a:r>
                        <a:rPr lang="th-TH" sz="2000" kern="1200" dirty="0" err="1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จองสปา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2.ระบบแสดงเวลาทำงานของพนักงาน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r>
                        <a:rPr lang="th-TH" sz="2000" kern="1200" dirty="0" smtClean="0">
                          <a:solidFill>
                            <a:schemeClr val="dk1"/>
                          </a:solidFill>
                          <a:effectLst/>
                          <a:latin typeface="FreesiaUPC" pitchFamily="34" charset="-34"/>
                          <a:ea typeface="+mn-ea"/>
                          <a:cs typeface="FreesiaUPC" pitchFamily="34" charset="-34"/>
                        </a:rPr>
                        <a:t>3.ระบบจัดการแพ็คเกจ</a:t>
                      </a:r>
                      <a:endParaRPr lang="en-US" sz="2000" kern="1200" dirty="0" smtClean="0">
                        <a:solidFill>
                          <a:schemeClr val="dk1"/>
                        </a:solidFill>
                        <a:effectLst/>
                        <a:latin typeface="FreesiaUPC" pitchFamily="34" charset="-34"/>
                        <a:ea typeface="+mn-ea"/>
                        <a:cs typeface="FreesiaUPC" pitchFamily="34" charset="-34"/>
                      </a:endParaRPr>
                    </a:p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FreesiaUPC" pitchFamily="34" charset="-34"/>
                        <a:cs typeface="FreesiaUPC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4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2595985"/>
          </a:xfrm>
        </p:spPr>
        <p:txBody>
          <a:bodyPr>
            <a:noAutofit/>
          </a:bodyPr>
          <a:lstStyle/>
          <a:p>
            <a:pPr algn="ctr"/>
            <a:r>
              <a:rPr lang="th-TH" sz="4800" b="1" dirty="0" smtClean="0">
                <a:latin typeface="FreesiaUPC" pitchFamily="34" charset="-34"/>
                <a:cs typeface="FreesiaUPC" pitchFamily="34" charset="-34"/>
              </a:rPr>
              <a:t>จบการนำเสนอ</a:t>
            </a:r>
            <a:br>
              <a:rPr lang="th-TH" sz="4800" b="1" dirty="0" smtClean="0">
                <a:latin typeface="FreesiaUPC" pitchFamily="34" charset="-34"/>
                <a:cs typeface="FreesiaUPC" pitchFamily="34" charset="-34"/>
              </a:rPr>
            </a:br>
            <a:r>
              <a:rPr lang="th-TH" sz="4800" b="1" dirty="0" smtClean="0">
                <a:latin typeface="FreesiaUPC" pitchFamily="34" charset="-34"/>
                <a:cs typeface="FreesiaUPC" pitchFamily="34" charset="-34"/>
              </a:rPr>
              <a:t>ขอบคุณค่ะ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004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</a:t>
            </a:r>
            <a:r>
              <a:rPr lang="th-TH" sz="4000" b="1" dirty="0" smtClean="0">
                <a:latin typeface="FreesiaUPC" pitchFamily="34" charset="-34"/>
                <a:cs typeface="FreesiaUPC" pitchFamily="34" charset="-34"/>
              </a:rPr>
              <a:t>โครงงาน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4581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b="1" dirty="0" smtClean="0">
                <a:latin typeface="FreesiaUPC" pitchFamily="34" charset="-34"/>
                <a:cs typeface="FreesiaUPC" pitchFamily="34" charset="-34"/>
              </a:rPr>
              <a:t>2.1 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ความ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เป็นมาและความสำคัญของ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ปัญหา(ต่อ)</a:t>
            </a:r>
            <a:r>
              <a:rPr lang="en-US" sz="3200" dirty="0" smtClean="0"/>
              <a:t>	</a:t>
            </a:r>
            <a:endParaRPr lang="th-TH" sz="3200" dirty="0" smtClean="0"/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ทาง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โรงพยาบาลเจ้าพระยาอภัยภูเบศรมีความต้องการที่จะขยายขอบเขตเพื่อการ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ทำส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ปาเพิ่มเติม นอกเหนือจากการแพทย์แผนไทยใช้สมุนไพรบำบัดรักษา  โดยแต่เดิมนั้นมีการเก็บและบันทึกข้อมูลลงกระดาษ ซึ่งข้อมูลที่เก็บนั้นอาจสูญหายและยากต่อการค้นหา  ทำให้เกิดความล่าช้า และเสียเวลา ซึ่งอาจก่อให้เกิดผลกระทบต่อการดำเนินงานของโรงพยาบาล หากยังมีการดำเนินงานแบบเดิมในการดำเนินงาน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ของสปา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 จะก่อให้เกิดปัญหาตามมา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3918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b="1" dirty="0" smtClean="0">
                <a:latin typeface="FreesiaUPC" pitchFamily="34" charset="-34"/>
                <a:cs typeface="FreesiaUPC" pitchFamily="34" charset="-34"/>
              </a:rPr>
              <a:t>2.1 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ความ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เป็นมาและความสำคัญของปัญหา(ต่อ)</a:t>
            </a:r>
            <a:r>
              <a:rPr lang="en-US" sz="3200" dirty="0"/>
              <a:t>	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สปา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ที่ถูกขยายขอบเขตมาจากการแพทย์แผนไทยใช้สมุนไพรบำบัดรักษาโรคนี้ จึงจำเป็นต้องมีระบบสารสนเทศมารองรับ เพื่อแก้ปัญหาระบบการจัดเก็บและบันทึกข้อมูลลงกระดาษแบบเดิม ซึ่งระบบที่จะเกิดขึ้นใหม่นี้มีความสามารถในการจัดเก็บข้อมูลต่างๆ อย่างเป็นระบบ มีการจัดการข้อมูลได้อย่างถูกต้อง แม่นยำ และรวดเร็ว ง่ายต่อการค้นหาข้อมูล และก่อให้เกิดประโยชน์สูงสุด โดยเฉพาะการเก็บเงินค่าบริการในแต่ละครั้งถือเป็นข้อมูลที่มีความสำคัญมากที่สุด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39188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atin typeface="FreesiaUPC" pitchFamily="34" charset="-34"/>
                <a:cs typeface="FreesiaUPC" pitchFamily="34" charset="-34"/>
              </a:rPr>
              <a:t>	2.2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วัตถุประสงค์ของการจัดทำโครงงานพิเศษ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2.2.1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เพื่อออกแบบและพัฒนาระบบสารสนเทศเพื่อการ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จัดการ</a:t>
            </a: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สปา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เพื่อสุขภาพให้กับ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โรงพยาบาลเจ้าพระยา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อภัยภูเบศร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2.2.2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เพื่อออกแบบและสร้างฐานข้อมูลรองรับระบบสารสนเทศเพื่อการ</a:t>
            </a:r>
            <a:r>
              <a:rPr lang="th-TH" sz="3200" dirty="0" err="1">
                <a:latin typeface="FreesiaUPC" pitchFamily="34" charset="-34"/>
                <a:cs typeface="FreesiaUPC" pitchFamily="34" charset="-34"/>
              </a:rPr>
              <a:t>จัดการส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ปาเพื่อสุขภาพ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2.2.3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เพื่อเพิ่มประสิทธิภาพในการดำเนินงาน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42757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36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ขอบเขตของการจัดทำโครงงานพิเศษ 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ระบบการทำงานย่อยๆ ดังนี้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2.3.1.1 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ระบบจัดการข้อมูลพื้นฐาน ได้แก่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ข้อมูล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คำนำหน้าชื่อ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ข้อมูล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ตำแหน่งพนักงาน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ข้อมูล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หน่วยนับ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ข้อมูล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ประเภทผลิตภัณฑ์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ข้อมูล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ประเภทผู้ใช้บริการ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ข้อมูล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ประเภทรายการบริการ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en-US" sz="3600" dirty="0" smtClean="0">
                <a:latin typeface="FreesiaUPC" pitchFamily="34" charset="-34"/>
                <a:cs typeface="FreesiaUPC" pitchFamily="34" charset="-34"/>
              </a:rPr>
              <a:t>			</a:t>
            </a:r>
            <a:r>
              <a:rPr lang="th-TH" sz="3600" dirty="0" smtClean="0">
                <a:latin typeface="FreesiaUPC" pitchFamily="34" charset="-34"/>
                <a:cs typeface="FreesiaUPC" pitchFamily="34" charset="-34"/>
              </a:rPr>
              <a:t>- สามารถ</a:t>
            </a:r>
            <a:r>
              <a:rPr lang="th-TH" sz="3600" dirty="0">
                <a:latin typeface="FreesiaUPC" pitchFamily="34" charset="-34"/>
                <a:cs typeface="FreesiaUPC" pitchFamily="34" charset="-34"/>
              </a:rPr>
              <a:t>ทำการเพิ่ม ลบ และแก้ไขข้อมูลพื้นฐานได้ </a:t>
            </a:r>
            <a:endParaRPr lang="en-US" sz="36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068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2. 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รายละเอียดโครงงาน 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(</a:t>
            </a:r>
            <a:r>
              <a:rPr lang="th-TH" sz="4000" b="1" dirty="0">
                <a:latin typeface="FreesiaUPC" pitchFamily="34" charset="-34"/>
                <a:cs typeface="FreesiaUPC" pitchFamily="34" charset="-34"/>
              </a:rPr>
              <a:t>ต่อ</a:t>
            </a:r>
            <a:r>
              <a:rPr lang="en-US" sz="4000" b="1" dirty="0">
                <a:latin typeface="FreesiaUPC" pitchFamily="34" charset="-34"/>
                <a:cs typeface="FreesiaUPC" pitchFamily="34" charset="-34"/>
              </a:rPr>
              <a:t>)</a:t>
            </a:r>
            <a:endParaRPr lang="en-US" sz="4000" dirty="0">
              <a:latin typeface="FreesiaUPC" pitchFamily="34" charset="-34"/>
              <a:cs typeface="FreesiaUPC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8425"/>
            <a:ext cx="8543245" cy="4581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FreesiaUPC" pitchFamily="34" charset="-34"/>
                <a:cs typeface="FreesiaUPC" pitchFamily="34" charset="-34"/>
              </a:rPr>
              <a:t>2.3 </a:t>
            </a:r>
            <a:r>
              <a:rPr lang="th-TH" sz="3200" b="1" dirty="0">
                <a:latin typeface="FreesiaUPC" pitchFamily="34" charset="-34"/>
                <a:cs typeface="FreesiaUPC" pitchFamily="34" charset="-34"/>
              </a:rPr>
              <a:t>ขอบเขตของการจัดทำโครงงาน</a:t>
            </a:r>
            <a:r>
              <a:rPr lang="th-TH" sz="3200" b="1" dirty="0" smtClean="0">
                <a:latin typeface="FreesiaUPC" pitchFamily="34" charset="-34"/>
                <a:cs typeface="FreesiaUPC" pitchFamily="34" charset="-34"/>
              </a:rPr>
              <a:t>พิเศษ(ต่อ)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en-US" sz="3200" dirty="0">
                <a:latin typeface="FreesiaUPC" pitchFamily="34" charset="-34"/>
                <a:cs typeface="FreesiaUPC" pitchFamily="34" charset="-34"/>
              </a:rPr>
              <a:t>	2.3.1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ระบบการทำงานย่อยๆ 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ดังนี้(ต่อ)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2.3.1.2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ระบบจัดการลูกค้าและสมาชิก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ทำการเพิ่ม ลบ แก้ไข สืบค้นข้อมูลของลูกค้าทั่วไป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และ</a:t>
            </a:r>
            <a:br>
              <a:rPr lang="th-TH" sz="3200" dirty="0" smtClean="0">
                <a:latin typeface="FreesiaUPC" pitchFamily="34" charset="-34"/>
                <a:cs typeface="FreesiaUPC" pitchFamily="34" charset="-34"/>
              </a:rPr>
            </a:b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 			สมาชิก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ได้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2.3.1.3 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ระบบจัดการพนักงานและระบบการปฏิบัติงานของพนักงาน</a:t>
            </a:r>
            <a:endParaRPr lang="en-US" sz="3200" b="1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และสืบค้นข้อมูลของพนักงานได้ 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 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เก็บประวัติการทำงานของพนักงานได้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r>
              <a:rPr lang="th-TH" sz="3200" dirty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>
                <a:latin typeface="FreesiaUPC" pitchFamily="34" charset="-34"/>
                <a:cs typeface="FreesiaUPC" pitchFamily="34" charset="-34"/>
              </a:rPr>
              <a:t>   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</a:t>
            </a:r>
            <a:r>
              <a:rPr lang="en-US" sz="3200" dirty="0" smtClean="0">
                <a:latin typeface="FreesiaUPC" pitchFamily="34" charset="-34"/>
                <a:cs typeface="FreesiaUPC" pitchFamily="34" charset="-34"/>
              </a:rPr>
              <a:t>2.3.1.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4 ระบบจัดการข้อมูลผลิตภัณฑ์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lvl="0" indent="0">
              <a:buNone/>
            </a:pP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			-สามารถ</a:t>
            </a:r>
            <a:r>
              <a:rPr lang="th-TH" sz="3200" dirty="0">
                <a:latin typeface="FreesiaUPC" pitchFamily="34" charset="-34"/>
                <a:cs typeface="FreesiaUPC" pitchFamily="34" charset="-34"/>
              </a:rPr>
              <a:t>ทำการเพิ่ม ลบ แก้ไข และสืบค้นข้อมูลของ</a:t>
            </a:r>
            <a:r>
              <a:rPr lang="th-TH" sz="3200" dirty="0" smtClean="0">
                <a:latin typeface="FreesiaUPC" pitchFamily="34" charset="-34"/>
                <a:cs typeface="FreesiaUPC" pitchFamily="34" charset="-34"/>
              </a:rPr>
              <a:t>ผลิตภัณฑ์</a:t>
            </a:r>
            <a:endParaRPr lang="en-US" sz="3200" dirty="0">
              <a:latin typeface="FreesiaUPC" pitchFamily="34" charset="-34"/>
              <a:cs typeface="FreesiaUPC" pitchFamily="34" charset="-34"/>
            </a:endParaRPr>
          </a:p>
          <a:p>
            <a:pPr marL="0" indent="0">
              <a:buNone/>
            </a:pPr>
            <a:endParaRPr lang="en-US" sz="3200" dirty="0" smtClean="0">
              <a:latin typeface="FreesiaUPC" pitchFamily="34" charset="-34"/>
              <a:cs typeface="FreesiaUPC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029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1003</Words>
  <Application>Microsoft Office PowerPoint</Application>
  <PresentationFormat>นำเสนอทางหน้าจอ (4:3)</PresentationFormat>
  <Paragraphs>442</Paragraphs>
  <Slides>41</Slides>
  <Notes>0</Notes>
  <HiddenSlides>0</HiddenSlides>
  <MMClips>0</MMClips>
  <ScaleCrop>false</ScaleCrop>
  <HeadingPairs>
    <vt:vector size="6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41</vt:i4>
      </vt:variant>
      <vt:variant>
        <vt:lpstr>การนำเสนอแบบกำหนดเอง</vt:lpstr>
      </vt:variant>
      <vt:variant>
        <vt:i4>1</vt:i4>
      </vt:variant>
    </vt:vector>
  </HeadingPairs>
  <TitlesOfParts>
    <vt:vector size="43" baseType="lpstr">
      <vt:lpstr>Office Theme</vt:lpstr>
      <vt:lpstr>โครงงานพิเศษ(ปริญญานิพนธ์) สาขาวิชา เทคโนโลยีสารสนเทศ ภาควิชา เทคโนโลยีสารสนเทศ คณะเทคโนโลยีและการจัดการอุตสาหกรรม</vt:lpstr>
      <vt:lpstr>1. ข้อมูลขั้นต้นของโครงงาน </vt:lpstr>
      <vt:lpstr>1. ข้อมูลขั้นต้นของโครงงาน(ต่อ) </vt:lpstr>
      <vt:lpstr>2. รายละเอียดโครงงาน </vt:lpstr>
      <vt:lpstr>2. รายละเอียดโครงงาน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2. รายละเอียดโครงงาน (ต่อ)</vt:lpstr>
      <vt:lpstr>3. ผลที่คาดว่าจะได้รับ</vt:lpstr>
      <vt:lpstr>ตารางเปรียบเทียบโครงการ</vt:lpstr>
      <vt:lpstr>ตารางเปรียบเทียบโครงการ(ต่อ)</vt:lpstr>
      <vt:lpstr>ตารางเปรียบเทียบโครงการ(ต่อ)</vt:lpstr>
      <vt:lpstr>จบการนำเสนอ ขอบคุณค่ะ</vt:lpstr>
      <vt:lpstr>การนำเสนอแบบกำหนดเอง 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Mamew</cp:lastModifiedBy>
  <cp:revision>119</cp:revision>
  <dcterms:created xsi:type="dcterms:W3CDTF">2013-08-21T19:17:07Z</dcterms:created>
  <dcterms:modified xsi:type="dcterms:W3CDTF">2014-05-26T04:26:58Z</dcterms:modified>
</cp:coreProperties>
</file>