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4" r:id="rId11"/>
    <p:sldId id="266" r:id="rId12"/>
    <p:sldId id="268" r:id="rId13"/>
    <p:sldId id="269" r:id="rId14"/>
    <p:sldId id="270" r:id="rId15"/>
    <p:sldId id="271" r:id="rId16"/>
    <p:sldId id="273" r:id="rId17"/>
    <p:sldId id="272" r:id="rId18"/>
    <p:sldId id="274" r:id="rId19"/>
    <p:sldId id="276" r:id="rId20"/>
    <p:sldId id="278" r:id="rId21"/>
    <p:sldId id="277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66"/>
  </p:normalViewPr>
  <p:slideViewPr>
    <p:cSldViewPr snapToGrid="0" snapToObjects="1">
      <p:cViewPr varScale="1">
        <p:scale>
          <a:sx n="73" d="100"/>
          <a:sy n="73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0" i="0"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50000"/>
              </a:lnSpc>
              <a:defRPr sz="2400" b="0" i="0"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>
              <a:lnSpc>
                <a:spcPct val="150000"/>
              </a:lnSpc>
              <a:defRPr sz="2400" b="0" i="0">
                <a:latin typeface="Microsoft YaHei Light" charset="-122"/>
                <a:ea typeface="Microsoft YaHei Light" charset="-122"/>
                <a:cs typeface="Microsoft YaHei Light" charset="-122"/>
              </a:defRPr>
            </a:lvl2pPr>
            <a:lvl3pPr>
              <a:lnSpc>
                <a:spcPct val="150000"/>
              </a:lnSpc>
              <a:defRPr sz="2400" b="0" i="0">
                <a:latin typeface="Microsoft YaHei Light" charset="-122"/>
                <a:ea typeface="Microsoft YaHei Light" charset="-122"/>
                <a:cs typeface="Microsoft YaHei Light" charset="-122"/>
              </a:defRPr>
            </a:lvl3pPr>
            <a:lvl4pPr>
              <a:lnSpc>
                <a:spcPct val="150000"/>
              </a:lnSpc>
              <a:defRPr sz="2400" b="0" i="0">
                <a:latin typeface="Microsoft YaHei Light" charset="-122"/>
                <a:ea typeface="Microsoft YaHei Light" charset="-122"/>
                <a:cs typeface="Microsoft YaHei Light" charset="-122"/>
              </a:defRPr>
            </a:lvl4pPr>
            <a:lvl5pPr>
              <a:lnSpc>
                <a:spcPct val="150000"/>
              </a:lnSpc>
              <a:defRPr sz="2400" b="0" i="0">
                <a:latin typeface="Microsoft YaHei Light" charset="-122"/>
                <a:ea typeface="Microsoft YaHei Light" charset="-122"/>
                <a:cs typeface="Microsoft YaHei Light" charset="-122"/>
              </a:defRPr>
            </a:lvl5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Murphi</a:t>
            </a: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语言介绍</a:t>
            </a:r>
            <a:endParaRPr kumimoji="1" lang="zh-CN" altLang="en-US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分享人：曹嘉伦</a:t>
            </a:r>
            <a:endParaRPr kumimoji="1"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algn="r"/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指导老师：李勇坚</a:t>
            </a:r>
            <a:endParaRPr kumimoji="1" lang="zh-CN" altLang="en-US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33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 smtClean="0"/>
              <a:t>性质部分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安全性质： 对所有状态都必须满足的性质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Invariant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“inv1”</a:t>
            </a:r>
          </a:p>
          <a:p>
            <a:pPr lvl="1"/>
            <a:endParaRPr kumimoji="1"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018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互斥协议讲解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声明部分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1995788"/>
            <a:ext cx="60198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2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互斥协议讲解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规则部分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1482296"/>
            <a:ext cx="64389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19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互斥协议讲解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初始化部分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1932803"/>
            <a:ext cx="64389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53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互斥协议讲解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性质部分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868" y="2386913"/>
            <a:ext cx="71120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5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互斥协议讲解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运行结果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311" y="1654261"/>
            <a:ext cx="63246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89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互斥协议讲解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可达集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488" y="1385887"/>
            <a:ext cx="62357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67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如何安装</a:t>
            </a:r>
            <a:endParaRPr kumimoji="1" lang="zh-CN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下载安装包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src</a:t>
            </a:r>
            <a:r>
              <a:rPr kumimoji="1" lang="zh-CN" altLang="en-US" dirty="0" smtClean="0"/>
              <a:t>中</a:t>
            </a:r>
            <a:r>
              <a:rPr kumimoji="1" lang="en-US" altLang="zh-CN" dirty="0" smtClean="0"/>
              <a:t>make</a:t>
            </a:r>
          </a:p>
          <a:p>
            <a:r>
              <a:rPr kumimoji="1" lang="zh-CN" altLang="en-US" dirty="0" smtClean="0"/>
              <a:t>具体见博客</a:t>
            </a:r>
            <a:r>
              <a:rPr kumimoji="1" lang="zh-CN" altLang="en-US" sz="2000" dirty="0" smtClean="0"/>
              <a:t>： </a:t>
            </a:r>
            <a:r>
              <a:rPr kumimoji="1" lang="en-US" altLang="zh-CN" sz="2000" dirty="0"/>
              <a:t>https://</a:t>
            </a:r>
            <a:r>
              <a:rPr kumimoji="1" lang="en-US" altLang="zh-CN" sz="2000" dirty="0" err="1"/>
              <a:t>arabelatso.github.io</a:t>
            </a:r>
            <a:r>
              <a:rPr kumimoji="1" lang="en-US" altLang="zh-CN" sz="2000" dirty="0"/>
              <a:t>/</a:t>
            </a:r>
            <a:endParaRPr kumimoji="1" lang="en-US" altLang="zh-CN" sz="2000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414" y="3615985"/>
            <a:ext cx="66548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3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运行步骤</a:t>
            </a:r>
            <a:endParaRPr kumimoji="1" lang="zh-CN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编写Murphi语言程序，</a:t>
            </a:r>
            <a:r>
              <a:rPr lang="en-US" sz="2000" dirty="0" err="1" smtClean="0"/>
              <a:t>命名如</a:t>
            </a:r>
            <a:r>
              <a:rPr lang="en-US" altLang="zh-CN" sz="2000" b="1" dirty="0" err="1" smtClean="0">
                <a:solidFill>
                  <a:schemeClr val="accent1"/>
                </a:solidFill>
              </a:rPr>
              <a:t>xx</a:t>
            </a:r>
            <a:r>
              <a:rPr lang="en-US" sz="2000" b="1" dirty="0" err="1" smtClean="0">
                <a:solidFill>
                  <a:schemeClr val="accent1"/>
                </a:solidFill>
              </a:rPr>
              <a:t>.m</a:t>
            </a:r>
            <a:endParaRPr lang="en-US" sz="2000" b="1" dirty="0">
              <a:solidFill>
                <a:schemeClr val="accent1"/>
              </a:solidFill>
            </a:endParaRPr>
          </a:p>
          <a:p>
            <a:r>
              <a:rPr lang="en-US" sz="2000" dirty="0" err="1"/>
              <a:t>运行Murphi编译器，</a:t>
            </a:r>
            <a:r>
              <a:rPr lang="en-US" sz="2000" dirty="0" err="1" smtClean="0"/>
              <a:t>将</a:t>
            </a:r>
            <a:r>
              <a:rPr lang="en-US" altLang="zh-CN" sz="2000" dirty="0" err="1" smtClean="0"/>
              <a:t>xx</a:t>
            </a:r>
            <a:r>
              <a:rPr lang="en-US" sz="2000" dirty="0" err="1" smtClean="0"/>
              <a:t>.m编译成</a:t>
            </a:r>
            <a:r>
              <a:rPr lang="en-US" altLang="zh-CN" sz="2000" b="1" dirty="0" err="1" smtClean="0">
                <a:solidFill>
                  <a:schemeClr val="accent1"/>
                </a:solidFill>
              </a:rPr>
              <a:t>xx.</a:t>
            </a:r>
            <a:r>
              <a:rPr lang="en-US" sz="2000" b="1" dirty="0" err="1" smtClean="0">
                <a:solidFill>
                  <a:schemeClr val="accent1"/>
                </a:solidFill>
              </a:rPr>
              <a:t>c</a:t>
            </a:r>
            <a:r>
              <a:rPr lang="en-US" altLang="zh-CN" sz="2000" b="1" dirty="0" err="1" smtClean="0">
                <a:solidFill>
                  <a:schemeClr val="accent1"/>
                </a:solidFill>
              </a:rPr>
              <a:t>pp</a:t>
            </a:r>
            <a:endParaRPr lang="en-US" sz="2000" b="1" dirty="0">
              <a:solidFill>
                <a:schemeClr val="accent1"/>
              </a:solidFill>
            </a:endParaRPr>
          </a:p>
          <a:p>
            <a:r>
              <a:rPr lang="en-US" sz="2000" dirty="0" err="1"/>
              <a:t>运行C</a:t>
            </a:r>
            <a:r>
              <a:rPr lang="en-US" sz="2000" dirty="0"/>
              <a:t>++</a:t>
            </a:r>
            <a:r>
              <a:rPr lang="en-US" sz="2000" dirty="0" err="1"/>
              <a:t>编译器，</a:t>
            </a:r>
            <a:r>
              <a:rPr lang="en-US" sz="2000" dirty="0" err="1" smtClean="0"/>
              <a:t>将</a:t>
            </a:r>
            <a:r>
              <a:rPr lang="en-US" altLang="zh-CN" sz="2000" dirty="0" err="1" smtClean="0"/>
              <a:t>xx</a:t>
            </a:r>
            <a:r>
              <a:rPr lang="en-US" sz="2000" dirty="0" err="1" smtClean="0"/>
              <a:t>.c</a:t>
            </a:r>
            <a:r>
              <a:rPr lang="en-US" altLang="zh-CN" sz="2000" dirty="0" err="1" smtClean="0"/>
              <a:t>pp</a:t>
            </a:r>
            <a:r>
              <a:rPr lang="zh-CN" altLang="en-US" sz="2000" dirty="0" smtClean="0"/>
              <a:t>生成</a:t>
            </a:r>
            <a:r>
              <a:rPr lang="en-US" altLang="zh-CN" sz="2000" b="1" dirty="0" err="1" smtClean="0">
                <a:solidFill>
                  <a:schemeClr val="accent1"/>
                </a:solidFill>
              </a:rPr>
              <a:t>xx.o</a:t>
            </a:r>
            <a:endParaRPr lang="en-US" sz="2000" b="1" dirty="0">
              <a:solidFill>
                <a:schemeClr val="accent1"/>
              </a:solidFill>
            </a:endParaRPr>
          </a:p>
          <a:p>
            <a:r>
              <a:rPr lang="en-US" sz="2000" dirty="0" err="1" smtClean="0"/>
              <a:t>运行</a:t>
            </a:r>
            <a:r>
              <a:rPr lang="en-US" altLang="zh-CN" sz="2000" dirty="0" err="1" smtClean="0"/>
              <a:t>xx</a:t>
            </a:r>
            <a:r>
              <a:rPr lang="en-US" sz="2000" dirty="0" err="1" smtClean="0"/>
              <a:t>.o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1057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阅读资料</a:t>
            </a:r>
            <a:endParaRPr kumimoji="1" lang="zh-CN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本篇</a:t>
            </a:r>
            <a:r>
              <a:rPr lang="en-US" altLang="zh-CN" sz="2000" dirty="0" smtClean="0"/>
              <a:t>PPT</a:t>
            </a:r>
          </a:p>
          <a:p>
            <a:r>
              <a:rPr lang="en-US" sz="2000" dirty="0" err="1" smtClean="0"/>
              <a:t>Murphi</a:t>
            </a:r>
            <a:r>
              <a:rPr lang="zh-CN" altLang="en-US" sz="2000" dirty="0" smtClean="0"/>
              <a:t>工具下的</a:t>
            </a:r>
            <a:r>
              <a:rPr lang="en-US" altLang="zh-CN" sz="2000" dirty="0" smtClean="0"/>
              <a:t>/doc</a:t>
            </a:r>
            <a:r>
              <a:rPr lang="zh-CN" altLang="en-US" sz="2000" dirty="0" smtClean="0"/>
              <a:t>目录的</a:t>
            </a:r>
            <a:r>
              <a:rPr lang="en-US" altLang="zh-CN" sz="2000" dirty="0" smtClean="0"/>
              <a:t>user manual</a:t>
            </a:r>
            <a:endParaRPr lang="en-US" sz="2000" b="1" dirty="0">
              <a:solidFill>
                <a:schemeClr val="accent1"/>
              </a:solidFill>
            </a:endParaRPr>
          </a:p>
          <a:p>
            <a:r>
              <a:rPr lang="en-US" altLang="zh-CN" sz="2000" dirty="0" err="1"/>
              <a:t>Murphi</a:t>
            </a:r>
            <a:r>
              <a:rPr lang="zh-CN" altLang="en-US" sz="2000" dirty="0"/>
              <a:t>工具下的</a:t>
            </a:r>
            <a:r>
              <a:rPr lang="en-US" altLang="zh-CN" sz="2000" dirty="0" smtClean="0"/>
              <a:t>/ex</a:t>
            </a:r>
            <a:r>
              <a:rPr lang="zh-CN" altLang="en-US" sz="2000" dirty="0" smtClean="0"/>
              <a:t>例子，缓存一致性协议的例子</a:t>
            </a:r>
            <a:r>
              <a:rPr lang="en-US" altLang="zh-CN" sz="2000" dirty="0"/>
              <a:t>https://github.com/paraVerifier/paraVerifier/tree/master/murphi2ocaml/murphi</a:t>
            </a:r>
            <a:endParaRPr lang="en-US" altLang="zh-CN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6134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Murphi</a:t>
            </a:r>
            <a:r>
              <a:rPr kumimoji="1" lang="zh-CN" altLang="en-US" sz="3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是什么</a:t>
            </a:r>
            <a:endParaRPr kumimoji="1" lang="zh-CN" altLang="en-US" sz="32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 smtClean="0"/>
              <a:t>一种用于建模的语言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zh-CN" altLang="en-US" sz="2000" dirty="0" smtClean="0"/>
              <a:t>建模：将系统的行为进行抽象，从而模拟系统的运行规则</a:t>
            </a:r>
            <a:endParaRPr kumimoji="1" lang="en-US" altLang="zh-CN" sz="2000" dirty="0" smtClean="0"/>
          </a:p>
          <a:p>
            <a:pPr>
              <a:lnSpc>
                <a:spcPct val="150000"/>
              </a:lnSpc>
            </a:pPr>
            <a:r>
              <a:rPr kumimoji="1" lang="zh-CN" altLang="en-US" sz="2400" dirty="0" smtClean="0"/>
              <a:t>基于规则迁移</a:t>
            </a:r>
            <a:endParaRPr kumimoji="1" lang="en-US" altLang="zh-CN" sz="2400" dirty="0" smtClean="0"/>
          </a:p>
          <a:p>
            <a:pPr lvl="1">
              <a:lnSpc>
                <a:spcPct val="150000"/>
              </a:lnSpc>
            </a:pPr>
            <a:r>
              <a:rPr kumimoji="1" lang="zh-CN" altLang="en-US" sz="2000" dirty="0" smtClean="0"/>
              <a:t>规则：满足规则的卫式（</a:t>
            </a:r>
            <a:r>
              <a:rPr kumimoji="1" lang="en-US" altLang="zh-CN" sz="2000" dirty="0" smtClean="0"/>
              <a:t>guard</a:t>
            </a:r>
            <a:r>
              <a:rPr kumimoji="1" lang="zh-CN" altLang="en-US" sz="2000" dirty="0" smtClean="0"/>
              <a:t>），则可以执行行为（</a:t>
            </a:r>
            <a:r>
              <a:rPr kumimoji="1" lang="en-US" altLang="zh-CN" sz="2000" dirty="0" smtClean="0"/>
              <a:t>action</a:t>
            </a:r>
            <a:r>
              <a:rPr kumimoji="1" lang="zh-CN" altLang="en-US" sz="2000" dirty="0" smtClean="0"/>
              <a:t>）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953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模型检测</a:t>
            </a:r>
            <a:r>
              <a:rPr lang="en-US" altLang="zh-CN" dirty="0" smtClean="0"/>
              <a:t>=</a:t>
            </a:r>
            <a:r>
              <a:rPr lang="zh-CN" altLang="en-US" dirty="0" smtClean="0"/>
              <a:t>模型</a:t>
            </a:r>
            <a:r>
              <a:rPr lang="en-US" altLang="zh-CN" dirty="0" smtClean="0"/>
              <a:t>(model)+</a:t>
            </a:r>
            <a:r>
              <a:rPr lang="zh-CN" altLang="en-US" dirty="0" smtClean="0"/>
              <a:t> 规范</a:t>
            </a:r>
            <a:r>
              <a:rPr lang="en-US" altLang="zh-CN" dirty="0" smtClean="0"/>
              <a:t>(specification)</a:t>
            </a:r>
          </a:p>
          <a:p>
            <a:r>
              <a:rPr lang="en-US" altLang="zh-CN" dirty="0" err="1" smtClean="0"/>
              <a:t>Murphi</a:t>
            </a:r>
            <a:r>
              <a:rPr lang="en-US" altLang="zh-CN" dirty="0" smtClean="0"/>
              <a:t> model=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 + rules</a:t>
            </a:r>
          </a:p>
          <a:p>
            <a:r>
              <a:rPr lang="en-US" altLang="zh-CN" dirty="0" smtClean="0"/>
              <a:t>Rules are </a:t>
            </a:r>
            <a:r>
              <a:rPr lang="en-US" altLang="zh-CN" dirty="0" err="1" smtClean="0"/>
              <a:t>dijstra</a:t>
            </a:r>
            <a:r>
              <a:rPr lang="en-US" altLang="zh-CN" dirty="0" smtClean="0"/>
              <a:t>-like guarded commands</a:t>
            </a:r>
          </a:p>
          <a:p>
            <a:r>
              <a:rPr lang="en-US" altLang="zh-CN" dirty="0" smtClean="0"/>
              <a:t>Specs are invariants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3612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murphi</a:t>
            </a:r>
            <a:r>
              <a:rPr lang="en-US" altLang="zh-CN" dirty="0" smtClean="0"/>
              <a:t>,</a:t>
            </a:r>
            <a:r>
              <a:rPr lang="zh-CN" altLang="en-US" dirty="0" smtClean="0"/>
              <a:t>给出</a:t>
            </a:r>
            <a:r>
              <a:rPr lang="en-US" altLang="zh-CN" dirty="0" smtClean="0"/>
              <a:t>4</a:t>
            </a:r>
            <a:r>
              <a:rPr lang="zh-CN" altLang="en-US" dirty="0" smtClean="0"/>
              <a:t>皇后或八皇后的</a:t>
            </a:r>
            <a:r>
              <a:rPr lang="zh-CN" altLang="en-US" dirty="0" smtClean="0"/>
              <a:t>解</a:t>
            </a:r>
            <a:endParaRPr lang="en-US" altLang="zh-CN" dirty="0" smtClean="0"/>
          </a:p>
          <a:p>
            <a:r>
              <a:rPr lang="zh-CN" altLang="en-US" dirty="0" smtClean="0"/>
              <a:t>根据你们的理解对</a:t>
            </a:r>
            <a:r>
              <a:rPr lang="en-US" altLang="zh-CN" dirty="0" smtClean="0"/>
              <a:t>NS</a:t>
            </a:r>
            <a:r>
              <a:rPr lang="zh-CN" altLang="en-US" smtClean="0"/>
              <a:t>协议建模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3123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谢谢大家</a:t>
            </a:r>
            <a:endParaRPr kumimoji="1" lang="zh-CN" altLang="en-US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更多精彩，参见博客：</a:t>
            </a:r>
            <a:r>
              <a:rPr kumimoji="1" lang="en-US" altLang="zh-CN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 https://</a:t>
            </a:r>
            <a:r>
              <a:rPr kumimoji="1" lang="en-US" altLang="zh-CN" sz="20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arabelatso.github.io</a:t>
            </a:r>
            <a:r>
              <a:rPr kumimoji="1" lang="en-US" altLang="zh-CN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/</a:t>
            </a:r>
            <a:endParaRPr kumimoji="1" lang="zh-CN" altLang="en-US" sz="20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199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kumimoji="1" lang="en-US" altLang="zh-CN" sz="3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Murphi</a:t>
            </a:r>
            <a:r>
              <a:rPr kumimoji="1" lang="zh-CN" altLang="en-US" dirty="0" smtClean="0"/>
              <a:t>语言内部结构</a:t>
            </a:r>
            <a:endParaRPr kumimoji="1" lang="zh-CN" altLang="en-US" sz="32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44216" y="864108"/>
            <a:ext cx="7340252" cy="7515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 smtClean="0"/>
              <a:t>定义部分</a:t>
            </a:r>
            <a:endParaRPr kumimoji="1" lang="zh-CN" alt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3844216" y="1918382"/>
            <a:ext cx="7340252" cy="21400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 smtClean="0"/>
              <a:t>规则部分</a:t>
            </a:r>
            <a:endParaRPr kumimoji="1" lang="zh-CN" alt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3844216" y="4958960"/>
            <a:ext cx="7340252" cy="10257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 smtClean="0"/>
              <a:t>性质部分</a:t>
            </a:r>
            <a:endParaRPr kumimoji="1" lang="zh-CN" alt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3844216" y="4270365"/>
            <a:ext cx="7340252" cy="4766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smtClean="0"/>
              <a:t>初始化部分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1364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000" dirty="0" smtClean="0">
                <a:solidFill>
                  <a:schemeClr val="accent1"/>
                </a:solidFill>
              </a:rPr>
              <a:t>常量声明</a:t>
            </a:r>
            <a:endParaRPr kumimoji="1" lang="en-US" altLang="zh-CN" sz="2000" dirty="0" smtClean="0">
              <a:solidFill>
                <a:schemeClr val="accent1"/>
              </a:solidFill>
            </a:endParaRPr>
          </a:p>
          <a:p>
            <a:pPr lvl="1"/>
            <a:r>
              <a:rPr kumimoji="1" lang="en-US" altLang="zh-CN" sz="2000" dirty="0" smtClean="0">
                <a:solidFill>
                  <a:schemeClr val="accent1"/>
                </a:solidFill>
              </a:rPr>
              <a:t>Const</a:t>
            </a:r>
            <a:r>
              <a:rPr kumimoji="1" lang="zh-CN" altLang="en-US" sz="2000" dirty="0" smtClean="0">
                <a:solidFill>
                  <a:schemeClr val="accent1"/>
                </a:solidFill>
              </a:rPr>
              <a:t> </a:t>
            </a:r>
            <a:r>
              <a:rPr kumimoji="1" lang="en-US" altLang="zh-CN" sz="2000" dirty="0" smtClean="0">
                <a:solidFill>
                  <a:schemeClr val="accent1"/>
                </a:solidFill>
              </a:rPr>
              <a:t>const-name</a:t>
            </a:r>
            <a:r>
              <a:rPr kumimoji="1" lang="zh-CN" altLang="en-US" sz="2000" dirty="0" smtClean="0">
                <a:solidFill>
                  <a:schemeClr val="accent1"/>
                </a:solidFill>
              </a:rPr>
              <a:t> </a:t>
            </a:r>
            <a:r>
              <a:rPr kumimoji="1" lang="en-US" altLang="zh-CN" sz="2000" dirty="0" smtClean="0">
                <a:solidFill>
                  <a:schemeClr val="accent1"/>
                </a:solidFill>
              </a:rPr>
              <a:t>:</a:t>
            </a:r>
            <a:r>
              <a:rPr kumimoji="1" lang="zh-CN" altLang="en-US" sz="2000" dirty="0" smtClean="0">
                <a:solidFill>
                  <a:schemeClr val="accent1"/>
                </a:solidFill>
              </a:rPr>
              <a:t> </a:t>
            </a:r>
            <a:r>
              <a:rPr kumimoji="1" lang="en-US" altLang="zh-CN" sz="2000" dirty="0" smtClean="0">
                <a:solidFill>
                  <a:schemeClr val="accent1"/>
                </a:solidFill>
              </a:rPr>
              <a:t>2</a:t>
            </a:r>
            <a:r>
              <a:rPr kumimoji="1" lang="zh-CN" altLang="en-US" sz="2000" dirty="0" smtClean="0">
                <a:solidFill>
                  <a:schemeClr val="accent1"/>
                </a:solidFill>
              </a:rPr>
              <a:t> </a:t>
            </a:r>
            <a:endParaRPr kumimoji="1" lang="en-US" altLang="zh-CN" sz="2000" dirty="0" smtClean="0">
              <a:solidFill>
                <a:schemeClr val="accent1"/>
              </a:solidFill>
            </a:endParaRPr>
          </a:p>
          <a:p>
            <a:r>
              <a:rPr kumimoji="1" lang="zh-CN" altLang="en-US" sz="2000" dirty="0" smtClean="0">
                <a:solidFill>
                  <a:schemeClr val="accent1"/>
                </a:solidFill>
              </a:rPr>
              <a:t>声明变量</a:t>
            </a:r>
            <a:endParaRPr kumimoji="1" lang="en-US" altLang="zh-CN" sz="2000" dirty="0" smtClean="0">
              <a:solidFill>
                <a:schemeClr val="accent1"/>
              </a:solidFill>
            </a:endParaRPr>
          </a:p>
          <a:p>
            <a:pPr lvl="1"/>
            <a:r>
              <a:rPr kumimoji="1" lang="en-US" altLang="zh-CN" sz="2000" dirty="0" smtClean="0">
                <a:solidFill>
                  <a:schemeClr val="accent1"/>
                </a:solidFill>
              </a:rPr>
              <a:t>Var</a:t>
            </a:r>
            <a:r>
              <a:rPr kumimoji="1" lang="zh-CN" altLang="en-US" sz="2000" dirty="0" smtClean="0">
                <a:solidFill>
                  <a:schemeClr val="accent1"/>
                </a:solidFill>
              </a:rPr>
              <a:t> </a:t>
            </a:r>
            <a:r>
              <a:rPr kumimoji="1" lang="en-US" altLang="zh-CN" sz="2000" dirty="0" smtClean="0">
                <a:solidFill>
                  <a:schemeClr val="accent1"/>
                </a:solidFill>
              </a:rPr>
              <a:t>var-name</a:t>
            </a:r>
          </a:p>
          <a:p>
            <a:r>
              <a:rPr kumimoji="1" lang="zh-CN" altLang="en-US" sz="2000" dirty="0" smtClean="0">
                <a:solidFill>
                  <a:schemeClr val="accent1"/>
                </a:solidFill>
              </a:rPr>
              <a:t>类型声明</a:t>
            </a:r>
            <a:endParaRPr kumimoji="1" lang="en-US" altLang="zh-CN" sz="2000" dirty="0" smtClean="0">
              <a:solidFill>
                <a:schemeClr val="accent1"/>
              </a:solidFill>
            </a:endParaRPr>
          </a:p>
          <a:p>
            <a:pPr lvl="1"/>
            <a:r>
              <a:rPr kumimoji="1" lang="en-US" altLang="zh-CN" sz="2000" dirty="0" smtClean="0">
                <a:solidFill>
                  <a:schemeClr val="accent1"/>
                </a:solidFill>
              </a:rPr>
              <a:t>Type</a:t>
            </a:r>
            <a:r>
              <a:rPr kumimoji="1" lang="zh-CN" altLang="en-US" sz="2000" dirty="0" smtClean="0">
                <a:solidFill>
                  <a:schemeClr val="accent1"/>
                </a:solidFill>
              </a:rPr>
              <a:t> </a:t>
            </a:r>
            <a:r>
              <a:rPr kumimoji="1" lang="en-US" altLang="zh-CN" sz="2000" dirty="0" smtClean="0">
                <a:solidFill>
                  <a:schemeClr val="accent1"/>
                </a:solidFill>
              </a:rPr>
              <a:t>type-name</a:t>
            </a:r>
          </a:p>
          <a:p>
            <a:endParaRPr kumimoji="1" lang="en-US" altLang="zh-CN" sz="2000" dirty="0" smtClean="0">
              <a:solidFill>
                <a:schemeClr val="accent1"/>
              </a:solidFill>
            </a:endParaRPr>
          </a:p>
          <a:p>
            <a:pPr lvl="1"/>
            <a:endParaRPr kumimoji="1"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dirty="0"/>
              <a:t>定义部分</a:t>
            </a:r>
          </a:p>
        </p:txBody>
      </p:sp>
    </p:spTree>
    <p:extLst>
      <p:ext uri="{BB962C8B-B14F-4D97-AF65-F5344CB8AC3E}">
        <p14:creationId xmlns:p14="http://schemas.microsoft.com/office/powerpoint/2010/main" val="6541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solidFill>
                  <a:schemeClr val="accent3"/>
                </a:solidFill>
              </a:rPr>
              <a:t>规则集：包含一系列规则的集合</a:t>
            </a:r>
            <a:endParaRPr kumimoji="1" lang="en-US" altLang="zh-CN" sz="2000" dirty="0" smtClean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 err="1" smtClean="0">
                <a:solidFill>
                  <a:schemeClr val="accent3"/>
                </a:solidFill>
              </a:rPr>
              <a:t>Ruleset</a:t>
            </a:r>
            <a:r>
              <a:rPr kumimoji="1" lang="zh-CN" altLang="en-US" sz="2000" dirty="0" smtClean="0">
                <a:solidFill>
                  <a:schemeClr val="accent3"/>
                </a:solidFill>
              </a:rPr>
              <a:t> </a:t>
            </a:r>
            <a:r>
              <a:rPr kumimoji="1" lang="en-US" altLang="zh-CN" sz="2000" dirty="0" err="1">
                <a:solidFill>
                  <a:schemeClr val="accent3"/>
                </a:solidFill>
              </a:rPr>
              <a:t>i</a:t>
            </a:r>
            <a:r>
              <a:rPr kumimoji="1" lang="zh-CN" altLang="en-US" sz="2000" dirty="0" smtClean="0">
                <a:solidFill>
                  <a:schemeClr val="accent3"/>
                </a:solidFill>
              </a:rPr>
              <a:t> ：</a:t>
            </a:r>
            <a:r>
              <a:rPr kumimoji="1" lang="en-US" altLang="zh-CN" sz="2000" dirty="0" smtClean="0">
                <a:solidFill>
                  <a:schemeClr val="accent3"/>
                </a:solidFill>
              </a:rPr>
              <a:t>Node</a:t>
            </a:r>
            <a:r>
              <a:rPr kumimoji="1" lang="zh-CN" altLang="en-US" sz="2000" dirty="0" smtClean="0">
                <a:solidFill>
                  <a:schemeClr val="accent3"/>
                </a:solidFill>
              </a:rPr>
              <a:t> </a:t>
            </a:r>
            <a:endParaRPr kumimoji="1" lang="en-US" altLang="zh-CN" sz="2000" dirty="0" smtClean="0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solidFill>
                  <a:schemeClr val="accent3"/>
                </a:solidFill>
              </a:rPr>
              <a:t>规则：规定一种迁移行为</a:t>
            </a:r>
            <a:endParaRPr kumimoji="1" lang="en-US" altLang="zh-CN" sz="2000" dirty="0" smtClean="0">
              <a:solidFill>
                <a:schemeClr val="accent3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dirty="0" smtClean="0"/>
              <a:t>规则部分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17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 smtClean="0">
                <a:solidFill>
                  <a:schemeClr val="accent6"/>
                </a:solidFill>
              </a:rPr>
              <a:t>=&gt;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dirty="0" smtClean="0"/>
              <a:t>什么是规则</a:t>
            </a:r>
            <a:endParaRPr kumimoji="1" lang="zh-CN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3858016" y="2016690"/>
            <a:ext cx="7327726" cy="951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满足条件</a:t>
            </a:r>
          </a:p>
        </p:txBody>
      </p:sp>
      <p:sp>
        <p:nvSpPr>
          <p:cNvPr id="5" name="Rectangle 4"/>
          <p:cNvSpPr/>
          <p:nvPr/>
        </p:nvSpPr>
        <p:spPr>
          <a:xfrm>
            <a:off x="3869268" y="4075875"/>
            <a:ext cx="7327726" cy="9519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执行动作</a:t>
            </a:r>
          </a:p>
        </p:txBody>
      </p:sp>
    </p:spTree>
    <p:extLst>
      <p:ext uri="{BB962C8B-B14F-4D97-AF65-F5344CB8AC3E}">
        <p14:creationId xmlns:p14="http://schemas.microsoft.com/office/powerpoint/2010/main" val="16297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 smtClean="0">
                <a:solidFill>
                  <a:schemeClr val="accent6"/>
                </a:solidFill>
              </a:rPr>
              <a:t>==&gt;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dirty="0" smtClean="0"/>
              <a:t>什么是规则</a:t>
            </a:r>
            <a:endParaRPr kumimoji="1" lang="zh-CN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3858016" y="1365337"/>
            <a:ext cx="7327726" cy="1603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8640"/>
            <a:r>
              <a:rPr kumimoji="1" lang="en-US" altLang="zh-CN" dirty="0" smtClean="0"/>
              <a:t>Ruleset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node</a:t>
            </a:r>
          </a:p>
          <a:p>
            <a:pPr marL="548640" lvl="1"/>
            <a:r>
              <a:rPr kumimoji="1" lang="en-US" altLang="zh-CN" dirty="0" smtClean="0"/>
              <a:t>Rule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“rule1”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</a:t>
            </a:r>
          </a:p>
          <a:p>
            <a:pPr marL="1005840" lvl="1"/>
            <a:r>
              <a:rPr kumimoji="1" lang="en-US" altLang="zh-CN" dirty="0" smtClean="0"/>
              <a:t>n[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]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</a:t>
            </a:r>
          </a:p>
          <a:p>
            <a:pPr marL="1005840" lvl="1"/>
            <a:r>
              <a:rPr kumimoji="1" lang="en-US" altLang="zh-CN" dirty="0" smtClean="0"/>
              <a:t>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true</a:t>
            </a:r>
            <a:endParaRPr kumimoji="1"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3869268" y="4075874"/>
            <a:ext cx="7327726" cy="16491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05840" lvl="1"/>
            <a:r>
              <a:rPr kumimoji="1" lang="en-US" altLang="zh-CN" dirty="0" smtClean="0"/>
              <a:t>n[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]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:=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C;</a:t>
            </a:r>
          </a:p>
          <a:p>
            <a:pPr marL="1005840" lvl="1"/>
            <a:r>
              <a:rPr kumimoji="1" lang="en-US" altLang="zh-CN" dirty="0" smtClean="0"/>
              <a:t>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:=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false;</a:t>
            </a:r>
          </a:p>
          <a:p>
            <a:pPr marL="548640" lvl="1"/>
            <a:r>
              <a:rPr kumimoji="1" lang="en-US" altLang="zh-CN" dirty="0" err="1" smtClean="0"/>
              <a:t>endrule</a:t>
            </a:r>
            <a:r>
              <a:rPr kumimoji="1" lang="en-US" altLang="zh-CN" dirty="0" smtClean="0"/>
              <a:t>;</a:t>
            </a:r>
          </a:p>
          <a:p>
            <a:pPr marL="548640" lvl="1"/>
            <a:r>
              <a:rPr kumimoji="1" lang="en-US" altLang="zh-CN" dirty="0" err="1" smtClean="0"/>
              <a:t>Endruleset</a:t>
            </a:r>
            <a:r>
              <a:rPr kumimoji="1" lang="en-US" altLang="zh-CN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0436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000" dirty="0" smtClean="0">
                <a:solidFill>
                  <a:schemeClr val="accent1"/>
                </a:solidFill>
              </a:rPr>
              <a:t>迁移是针对状态而言</a:t>
            </a:r>
            <a:endParaRPr kumimoji="1" lang="en-US" altLang="zh-CN" sz="2000" dirty="0" smtClean="0">
              <a:solidFill>
                <a:schemeClr val="accent1"/>
              </a:solidFill>
            </a:endParaRPr>
          </a:p>
          <a:p>
            <a:r>
              <a:rPr kumimoji="1" lang="zh-CN" altLang="en-US" sz="2000" dirty="0" smtClean="0">
                <a:solidFill>
                  <a:schemeClr val="accent1"/>
                </a:solidFill>
              </a:rPr>
              <a:t>状态</a:t>
            </a:r>
            <a:endParaRPr kumimoji="1" lang="en-US" altLang="zh-CN" sz="2000" dirty="0" smtClean="0">
              <a:solidFill>
                <a:schemeClr val="accent1"/>
              </a:solidFill>
            </a:endParaRPr>
          </a:p>
          <a:p>
            <a:pPr lvl="1"/>
            <a:r>
              <a:rPr kumimoji="1" lang="zh-CN" altLang="en-US" sz="2000" dirty="0" smtClean="0">
                <a:solidFill>
                  <a:schemeClr val="accent1"/>
                </a:solidFill>
              </a:rPr>
              <a:t>对所有全局变量的一次全部赋值 即称为 一个状态</a:t>
            </a:r>
            <a:endParaRPr kumimoji="1" lang="en-US" altLang="zh-CN" sz="2000" dirty="0" smtClean="0">
              <a:solidFill>
                <a:schemeClr val="accent1"/>
              </a:solidFill>
            </a:endParaRPr>
          </a:p>
          <a:p>
            <a:r>
              <a:rPr kumimoji="1" lang="zh-CN" altLang="en-US" sz="2000" dirty="0" smtClean="0">
                <a:solidFill>
                  <a:schemeClr val="accent1"/>
                </a:solidFill>
              </a:rPr>
              <a:t>可达集</a:t>
            </a:r>
            <a:endParaRPr kumimoji="1" lang="en-US" altLang="zh-CN" sz="2000" dirty="0" smtClean="0">
              <a:solidFill>
                <a:schemeClr val="accent1"/>
              </a:solidFill>
            </a:endParaRPr>
          </a:p>
          <a:p>
            <a:pPr lvl="1"/>
            <a:r>
              <a:rPr kumimoji="1" lang="zh-CN" altLang="en-US" sz="2000" dirty="0" smtClean="0">
                <a:solidFill>
                  <a:schemeClr val="accent1"/>
                </a:solidFill>
              </a:rPr>
              <a:t>对所有全局变量可能达到的状态的集合</a:t>
            </a:r>
            <a:endParaRPr kumimoji="1" lang="en-US" altLang="zh-CN" sz="2000" dirty="0" smtClean="0">
              <a:solidFill>
                <a:schemeClr val="accent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dirty="0" smtClean="0"/>
              <a:t>什么是迁移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763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 smtClean="0"/>
              <a:t>初始化部分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000" dirty="0" smtClean="0">
                <a:solidFill>
                  <a:schemeClr val="accent6"/>
                </a:solidFill>
              </a:rPr>
              <a:t>初始化规定了模型最开始的状态</a:t>
            </a:r>
            <a:endParaRPr kumimoji="1" lang="en-US" altLang="zh-CN" sz="2000" dirty="0" smtClean="0">
              <a:solidFill>
                <a:schemeClr val="accent6"/>
              </a:solidFill>
            </a:endParaRPr>
          </a:p>
          <a:p>
            <a:r>
              <a:rPr kumimoji="1" lang="en-US" altLang="zh-CN" sz="2000" dirty="0" err="1" smtClean="0">
                <a:solidFill>
                  <a:schemeClr val="accent6"/>
                </a:solidFill>
              </a:rPr>
              <a:t>Startstate</a:t>
            </a:r>
            <a:r>
              <a:rPr kumimoji="1" lang="zh-CN" altLang="en-US" sz="2000" dirty="0" smtClean="0">
                <a:solidFill>
                  <a:schemeClr val="accent6"/>
                </a:solidFill>
              </a:rPr>
              <a:t>：</a:t>
            </a:r>
            <a:endParaRPr kumimoji="1" lang="en-US" altLang="zh-CN" sz="2000" dirty="0" smtClean="0">
              <a:solidFill>
                <a:schemeClr val="accent6"/>
              </a:solidFill>
            </a:endParaRPr>
          </a:p>
          <a:p>
            <a:pPr lvl="1"/>
            <a:r>
              <a:rPr kumimoji="1" lang="en-US" altLang="zh-CN" sz="2000" dirty="0" smtClean="0">
                <a:solidFill>
                  <a:schemeClr val="accent6"/>
                </a:solidFill>
              </a:rPr>
              <a:t>--</a:t>
            </a:r>
            <a:r>
              <a:rPr kumimoji="1" lang="zh-CN" altLang="en-US" sz="2000" dirty="0" smtClean="0">
                <a:solidFill>
                  <a:schemeClr val="accent6"/>
                </a:solidFill>
              </a:rPr>
              <a:t> 对所有变量进行赋值 </a:t>
            </a:r>
            <a:r>
              <a:rPr kumimoji="1" lang="en-US" altLang="zh-CN" sz="2000" dirty="0" smtClean="0">
                <a:solidFill>
                  <a:schemeClr val="accent6"/>
                </a:solidFill>
              </a:rPr>
              <a:t>--</a:t>
            </a:r>
          </a:p>
          <a:p>
            <a:r>
              <a:rPr kumimoji="1" lang="en-US" altLang="zh-CN" sz="2000" dirty="0" err="1" smtClean="0">
                <a:solidFill>
                  <a:schemeClr val="accent6"/>
                </a:solidFill>
              </a:rPr>
              <a:t>endstartstate</a:t>
            </a:r>
            <a:r>
              <a:rPr kumimoji="1" lang="zh-CN" altLang="en-US" sz="2000" dirty="0" smtClean="0">
                <a:solidFill>
                  <a:schemeClr val="accent6"/>
                </a:solidFill>
              </a:rPr>
              <a:t>；</a:t>
            </a:r>
            <a:endParaRPr kumimoji="1" lang="en-US" altLang="zh-CN" sz="2000" dirty="0" smtClean="0">
              <a:solidFill>
                <a:schemeClr val="accent6"/>
              </a:solidFill>
            </a:endParaRPr>
          </a:p>
          <a:p>
            <a:endParaRPr kumimoji="1" lang="zh-CN" altLang="en-US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42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184</TotalTime>
  <Words>380</Words>
  <Application>Microsoft Office PowerPoint</Application>
  <PresentationFormat>宽屏</PresentationFormat>
  <Paragraphs>118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Microsoft YaHei Light</vt:lpstr>
      <vt:lpstr>幼圆</vt:lpstr>
      <vt:lpstr>Corbel</vt:lpstr>
      <vt:lpstr>Wingdings 2</vt:lpstr>
      <vt:lpstr>Frame</vt:lpstr>
      <vt:lpstr>Murphi语言介绍</vt:lpstr>
      <vt:lpstr>Murphi是什么</vt:lpstr>
      <vt:lpstr>Murphi语言内部结构</vt:lpstr>
      <vt:lpstr>定义部分</vt:lpstr>
      <vt:lpstr>规则部分</vt:lpstr>
      <vt:lpstr>什么是规则</vt:lpstr>
      <vt:lpstr>什么是规则</vt:lpstr>
      <vt:lpstr>什么是迁移</vt:lpstr>
      <vt:lpstr>初始化部分</vt:lpstr>
      <vt:lpstr>性质部分</vt:lpstr>
      <vt:lpstr>互斥协议讲解</vt:lpstr>
      <vt:lpstr>互斥协议讲解</vt:lpstr>
      <vt:lpstr>互斥协议讲解</vt:lpstr>
      <vt:lpstr>互斥协议讲解</vt:lpstr>
      <vt:lpstr>互斥协议讲解</vt:lpstr>
      <vt:lpstr>互斥协议讲解</vt:lpstr>
      <vt:lpstr>如何安装</vt:lpstr>
      <vt:lpstr>运行步骤</vt:lpstr>
      <vt:lpstr>阅读资料</vt:lpstr>
      <vt:lpstr>总结</vt:lpstr>
      <vt:lpstr>作业</vt:lpstr>
      <vt:lpstr>谢谢大家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Murphi语言介绍</dc:title>
  <dc:creator>arabela tso</dc:creator>
  <cp:lastModifiedBy>lyjlyj238 lyjlyj238</cp:lastModifiedBy>
  <cp:revision>69</cp:revision>
  <dcterms:created xsi:type="dcterms:W3CDTF">2017-10-15T01:19:59Z</dcterms:created>
  <dcterms:modified xsi:type="dcterms:W3CDTF">2018-09-09T11:16:08Z</dcterms:modified>
</cp:coreProperties>
</file>