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1" r:id="rId4"/>
    <p:sldId id="258" r:id="rId5"/>
    <p:sldId id="259" r:id="rId6"/>
    <p:sldId id="260" r:id="rId7"/>
    <p:sldId id="267" r:id="rId8"/>
    <p:sldId id="269" r:id="rId9"/>
    <p:sldId id="270" r:id="rId10"/>
    <p:sldId id="268" r:id="rId11"/>
    <p:sldId id="262" r:id="rId12"/>
    <p:sldId id="271"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F5211-6478-4829-B823-571274A4A09E}">
          <p14:sldIdLst>
            <p14:sldId id="256"/>
          </p14:sldIdLst>
        </p14:section>
        <p14:section name="Untitled Section" id="{F30B5B88-84B3-4220-9DE6-E8E35D353EC0}">
          <p14:sldIdLst>
            <p14:sldId id="257"/>
            <p14:sldId id="261"/>
            <p14:sldId id="258"/>
            <p14:sldId id="259"/>
            <p14:sldId id="260"/>
            <p14:sldId id="267"/>
            <p14:sldId id="269"/>
            <p14:sldId id="270"/>
            <p14:sldId id="268"/>
            <p14:sldId id="262"/>
            <p14:sldId id="271"/>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72" autoAdjust="0"/>
  </p:normalViewPr>
  <p:slideViewPr>
    <p:cSldViewPr snapToGrid="0">
      <p:cViewPr varScale="1">
        <p:scale>
          <a:sx n="79" d="100"/>
          <a:sy n="79" d="100"/>
        </p:scale>
        <p:origin x="120" y="77"/>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6527C-E90F-44BB-8A98-C2C76A6B7D89}" type="datetimeFigureOut">
              <a:rPr lang="en-US" smtClean="0"/>
              <a:t>11/13/2019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B14D0-97E8-45AE-9DDC-A35E38D7A75B}" type="slidenum">
              <a:rPr lang="en-US" smtClean="0"/>
              <a:t>‹#›</a:t>
            </a:fld>
            <a:endParaRPr lang="en-US" dirty="0"/>
          </a:p>
        </p:txBody>
      </p:sp>
    </p:spTree>
    <p:extLst>
      <p:ext uri="{BB962C8B-B14F-4D97-AF65-F5344CB8AC3E}">
        <p14:creationId xmlns:p14="http://schemas.microsoft.com/office/powerpoint/2010/main" val="44447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heart.org/en/health-topics/high-blood-pressure/understanding-blood-pressure-readings/hypertensive-crisis-when-you-should-call-911-for-high-blood-pressu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mayoclinic.org/diseases-conditions/low-blood-pressure/symptoms-causes/syc-20355465"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dc.gov/obesity/adult/defining.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in data science presentations, it is important to understand your audience.  In that goal, I have elected to assume the instructor and the DSC 530 class are that audience so this content is presented at a more technical level.</a:t>
            </a:r>
          </a:p>
        </p:txBody>
      </p:sp>
      <p:sp>
        <p:nvSpPr>
          <p:cNvPr id="4" name="Slide Number Placeholder 3"/>
          <p:cNvSpPr>
            <a:spLocks noGrp="1"/>
          </p:cNvSpPr>
          <p:nvPr>
            <p:ph type="sldNum" sz="quarter" idx="5"/>
          </p:nvPr>
        </p:nvSpPr>
        <p:spPr/>
        <p:txBody>
          <a:bodyPr/>
          <a:lstStyle/>
          <a:p>
            <a:fld id="{2B9B14D0-97E8-45AE-9DDC-A35E38D7A75B}" type="slidenum">
              <a:rPr lang="en-US" smtClean="0"/>
              <a:t>1</a:t>
            </a:fld>
            <a:endParaRPr lang="en-US" dirty="0"/>
          </a:p>
        </p:txBody>
      </p:sp>
    </p:spTree>
    <p:extLst>
      <p:ext uri="{BB962C8B-B14F-4D97-AF65-F5344CB8AC3E}">
        <p14:creationId xmlns:p14="http://schemas.microsoft.com/office/powerpoint/2010/main" val="2770323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Boxen or enhanced box plots are created by the boxen function in the Seaborn package in python.  </a:t>
            </a:r>
          </a:p>
        </p:txBody>
      </p:sp>
      <p:sp>
        <p:nvSpPr>
          <p:cNvPr id="4" name="Slide Number Placeholder 3"/>
          <p:cNvSpPr>
            <a:spLocks noGrp="1"/>
          </p:cNvSpPr>
          <p:nvPr>
            <p:ph type="sldNum" sz="quarter" idx="5"/>
          </p:nvPr>
        </p:nvSpPr>
        <p:spPr/>
        <p:txBody>
          <a:bodyPr/>
          <a:lstStyle/>
          <a:p>
            <a:fld id="{2B9B14D0-97E8-45AE-9DDC-A35E38D7A75B}" type="slidenum">
              <a:rPr lang="en-US" smtClean="0"/>
              <a:t>10</a:t>
            </a:fld>
            <a:endParaRPr lang="en-US" dirty="0"/>
          </a:p>
        </p:txBody>
      </p:sp>
    </p:spTree>
    <p:extLst>
      <p:ext uri="{BB962C8B-B14F-4D97-AF65-F5344CB8AC3E}">
        <p14:creationId xmlns:p14="http://schemas.microsoft.com/office/powerpoint/2010/main" val="309903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graph shows, systolic (ap_hi) and diastolic (ap_lo) pressure had the highest correlation. This was followed by age, cholesterol, bmi and then weight respectively.</a:t>
            </a:r>
          </a:p>
        </p:txBody>
      </p:sp>
      <p:sp>
        <p:nvSpPr>
          <p:cNvPr id="4" name="Slide Number Placeholder 3"/>
          <p:cNvSpPr>
            <a:spLocks noGrp="1"/>
          </p:cNvSpPr>
          <p:nvPr>
            <p:ph type="sldNum" sz="quarter" idx="5"/>
          </p:nvPr>
        </p:nvSpPr>
        <p:spPr/>
        <p:txBody>
          <a:bodyPr/>
          <a:lstStyle/>
          <a:p>
            <a:fld id="{2B9B14D0-97E8-45AE-9DDC-A35E38D7A75B}" type="slidenum">
              <a:rPr lang="en-US" smtClean="0"/>
              <a:t>11</a:t>
            </a:fld>
            <a:endParaRPr lang="en-US" dirty="0"/>
          </a:p>
        </p:txBody>
      </p:sp>
    </p:spTree>
    <p:extLst>
      <p:ext uri="{BB962C8B-B14F-4D97-AF65-F5344CB8AC3E}">
        <p14:creationId xmlns:p14="http://schemas.microsoft.com/office/powerpoint/2010/main" val="31133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was built using age, gender, height, weight, </a:t>
            </a:r>
            <a:r>
              <a:rPr lang="en-US" dirty="0" err="1"/>
              <a:t>ap_hi</a:t>
            </a:r>
            <a:r>
              <a:rPr lang="en-US" dirty="0"/>
              <a:t>, </a:t>
            </a:r>
            <a:r>
              <a:rPr lang="en-US" dirty="0" err="1"/>
              <a:t>ap_lo</a:t>
            </a:r>
            <a:r>
              <a:rPr lang="en-US" dirty="0"/>
              <a:t>, cholesterol, </a:t>
            </a:r>
            <a:r>
              <a:rPr lang="en-US" dirty="0" err="1"/>
              <a:t>gluc</a:t>
            </a:r>
            <a:r>
              <a:rPr lang="en-US" dirty="0"/>
              <a:t>, smoke, </a:t>
            </a:r>
            <a:r>
              <a:rPr lang="en-US" dirty="0" err="1"/>
              <a:t>alco</a:t>
            </a:r>
            <a:r>
              <a:rPr lang="en-US" dirty="0"/>
              <a:t>, active, cardio, </a:t>
            </a:r>
            <a:r>
              <a:rPr lang="en-US" dirty="0" err="1"/>
              <a:t>bmi</a:t>
            </a:r>
            <a:r>
              <a:rPr lang="en-US" dirty="0"/>
              <a:t>, obese letting the </a:t>
            </a:r>
            <a:r>
              <a:rPr lang="en-US" dirty="0" err="1"/>
              <a:t>LogisticRegression</a:t>
            </a:r>
            <a:r>
              <a:rPr lang="en-US" dirty="0"/>
              <a:t> function doing the work.  The other model that I found had the same accuracy using only model = </a:t>
            </a:r>
            <a:r>
              <a:rPr lang="en-US" dirty="0" err="1"/>
              <a:t>smf.logit</a:t>
            </a:r>
            <a:r>
              <a:rPr lang="en-US" dirty="0"/>
              <a:t>('cardio ~ </a:t>
            </a:r>
            <a:r>
              <a:rPr lang="en-US" dirty="0" err="1"/>
              <a:t>bmi</a:t>
            </a:r>
            <a:r>
              <a:rPr lang="en-US" dirty="0"/>
              <a:t> + </a:t>
            </a:r>
            <a:r>
              <a:rPr lang="en-US" dirty="0" err="1"/>
              <a:t>ap_hi</a:t>
            </a:r>
            <a:r>
              <a:rPr lang="en-US" dirty="0"/>
              <a:t> + age + C(gender)', data=</a:t>
            </a:r>
            <a:r>
              <a:rPr lang="en-US" dirty="0" err="1"/>
              <a:t>dfcardio</a:t>
            </a:r>
            <a:r>
              <a:rPr lang="en-US" dirty="0"/>
              <a:t>).</a:t>
            </a:r>
          </a:p>
        </p:txBody>
      </p:sp>
      <p:sp>
        <p:nvSpPr>
          <p:cNvPr id="4" name="Slide Number Placeholder 3"/>
          <p:cNvSpPr>
            <a:spLocks noGrp="1"/>
          </p:cNvSpPr>
          <p:nvPr>
            <p:ph type="sldNum" sz="quarter" idx="5"/>
          </p:nvPr>
        </p:nvSpPr>
        <p:spPr/>
        <p:txBody>
          <a:bodyPr/>
          <a:lstStyle/>
          <a:p>
            <a:fld id="{2B9B14D0-97E8-45AE-9DDC-A35E38D7A75B}" type="slidenum">
              <a:rPr lang="en-US" smtClean="0"/>
              <a:t>12</a:t>
            </a:fld>
            <a:endParaRPr lang="en-US" dirty="0"/>
          </a:p>
        </p:txBody>
      </p:sp>
    </p:spTree>
    <p:extLst>
      <p:ext uri="{BB962C8B-B14F-4D97-AF65-F5344CB8AC3E}">
        <p14:creationId xmlns:p14="http://schemas.microsoft.com/office/powerpoint/2010/main" val="444717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blood pressure measures proved more useful, the models had around a 72 percent accuracy when using multiple variables to predict cardio disease and 71 percent from systolic pressure alone using the logit function and hand picking variables.</a:t>
            </a:r>
          </a:p>
          <a:p>
            <a:endParaRPr lang="en-US" dirty="0"/>
          </a:p>
          <a:p>
            <a:r>
              <a:rPr lang="en-US" dirty="0"/>
              <a:t>The limits of this analysis being projected onto the general population should be understood.   This data was taken from Kaggle, with no representation made as to sampling bias.  The age ranges alone would indicate that there is probable bias, and </a:t>
            </a:r>
            <a:r>
              <a:rPr lang="en-US" b="1" dirty="0"/>
              <a:t>I would discourage projecting this conclusion on a larger population without further analysis beyond the scope of my work.</a:t>
            </a:r>
          </a:p>
        </p:txBody>
      </p:sp>
      <p:sp>
        <p:nvSpPr>
          <p:cNvPr id="4" name="Slide Number Placeholder 3"/>
          <p:cNvSpPr>
            <a:spLocks noGrp="1"/>
          </p:cNvSpPr>
          <p:nvPr>
            <p:ph type="sldNum" sz="quarter" idx="5"/>
          </p:nvPr>
        </p:nvSpPr>
        <p:spPr/>
        <p:txBody>
          <a:bodyPr/>
          <a:lstStyle/>
          <a:p>
            <a:fld id="{2B9B14D0-97E8-45AE-9DDC-A35E38D7A75B}" type="slidenum">
              <a:rPr lang="en-US" smtClean="0"/>
              <a:t>13</a:t>
            </a:fld>
            <a:endParaRPr lang="en-US" dirty="0"/>
          </a:p>
        </p:txBody>
      </p:sp>
    </p:spTree>
    <p:extLst>
      <p:ext uri="{BB962C8B-B14F-4D97-AF65-F5344CB8AC3E}">
        <p14:creationId xmlns:p14="http://schemas.microsoft.com/office/powerpoint/2010/main" val="409144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Codebook taken from </a:t>
            </a:r>
            <a:r>
              <a:rPr lang="en-US" dirty="0" err="1"/>
              <a:t>Ulinva’s</a:t>
            </a:r>
            <a:r>
              <a:rPr lang="en-US" dirty="0"/>
              <a:t> notebook:</a:t>
            </a:r>
          </a:p>
          <a:p>
            <a:r>
              <a:rPr lang="en-US" dirty="0"/>
              <a:t>Age | Objective Feature | age | int (days) </a:t>
            </a:r>
          </a:p>
          <a:p>
            <a:r>
              <a:rPr lang="en-US" dirty="0"/>
              <a:t>Height | Objective Feature | height | int (cm)  </a:t>
            </a:r>
          </a:p>
          <a:p>
            <a:r>
              <a:rPr lang="en-US" dirty="0"/>
              <a:t>Weight | Objective Feature | weight | float (kg)  </a:t>
            </a:r>
          </a:p>
          <a:p>
            <a:r>
              <a:rPr lang="en-US" dirty="0"/>
              <a:t>Gender | Objective Feature | gender | categorical code  </a:t>
            </a:r>
          </a:p>
          <a:p>
            <a:r>
              <a:rPr lang="en-US" dirty="0"/>
              <a:t>Systolic blood pressure | Examination Feature | ap_hi | int  </a:t>
            </a:r>
          </a:p>
          <a:p>
            <a:r>
              <a:rPr lang="en-US" dirty="0"/>
              <a:t>Diastolic blood pressure | Examination Feature | ap_lo | int  </a:t>
            </a:r>
          </a:p>
          <a:p>
            <a:r>
              <a:rPr lang="en-US" dirty="0"/>
              <a:t>Cholesterol | Examination Feature | cholesterol | 1: normal 2: above 3: well above </a:t>
            </a:r>
          </a:p>
          <a:p>
            <a:r>
              <a:rPr lang="en-US" dirty="0"/>
              <a:t>Glucose | Examination Feature | gluc | 1: normal, 2: above  3: well above </a:t>
            </a:r>
          </a:p>
          <a:p>
            <a:r>
              <a:rPr lang="en-US" dirty="0"/>
              <a:t>Smoking | Subjective Feature | smoke | binary </a:t>
            </a:r>
          </a:p>
          <a:p>
            <a:r>
              <a:rPr lang="en-US" dirty="0"/>
              <a:t>Alcohol intake | Subjective Feature | alco | binary  </a:t>
            </a:r>
          </a:p>
          <a:p>
            <a:r>
              <a:rPr lang="en-US" dirty="0"/>
              <a:t>Physical activity | Subjective Feature | active | binary  </a:t>
            </a:r>
          </a:p>
          <a:p>
            <a:r>
              <a:rPr lang="en-US" b="1" dirty="0"/>
              <a:t>Presence or absence of cardiovascular disease | Target Variable | cardio | binary  </a:t>
            </a:r>
            <a:r>
              <a:rPr lang="en-US" dirty="0"/>
              <a:t>(</a:t>
            </a:r>
            <a:r>
              <a:rPr lang="en-US" dirty="0" err="1"/>
              <a:t>Ulinova</a:t>
            </a:r>
            <a:r>
              <a:rPr lang="en-US" dirty="0"/>
              <a:t>, n.d., para. 5) </a:t>
            </a:r>
          </a:p>
          <a:p>
            <a:endParaRPr lang="en-US" dirty="0"/>
          </a:p>
          <a:p>
            <a:r>
              <a:rPr lang="en-US" dirty="0"/>
              <a:t>Reference: </a:t>
            </a:r>
          </a:p>
          <a:p>
            <a:r>
              <a:rPr lang="en-US" dirty="0" err="1"/>
              <a:t>Ulinova</a:t>
            </a:r>
            <a:r>
              <a:rPr lang="en-US" dirty="0"/>
              <a:t>, S. (n.d.). EDA of </a:t>
            </a:r>
            <a:r>
              <a:rPr lang="en-US" dirty="0" err="1"/>
              <a:t>cadiovascular</a:t>
            </a:r>
            <a:r>
              <a:rPr lang="en-US" dirty="0"/>
              <a:t> diseases data. Retrieved from https://www.kaggle.com/sulianova/eda-cardiovascular-data/notebook#EDA-of-cadiovascular-diseases-data</a:t>
            </a:r>
          </a:p>
        </p:txBody>
      </p:sp>
      <p:sp>
        <p:nvSpPr>
          <p:cNvPr id="4" name="Slide Number Placeholder 3"/>
          <p:cNvSpPr>
            <a:spLocks noGrp="1"/>
          </p:cNvSpPr>
          <p:nvPr>
            <p:ph type="sldNum" sz="quarter" idx="5"/>
          </p:nvPr>
        </p:nvSpPr>
        <p:spPr/>
        <p:txBody>
          <a:bodyPr/>
          <a:lstStyle/>
          <a:p>
            <a:fld id="{2B9B14D0-97E8-45AE-9DDC-A35E38D7A75B}" type="slidenum">
              <a:rPr lang="en-US" smtClean="0"/>
              <a:t>2</a:t>
            </a:fld>
            <a:endParaRPr lang="en-US" dirty="0"/>
          </a:p>
        </p:txBody>
      </p:sp>
    </p:spTree>
    <p:extLst>
      <p:ext uri="{BB962C8B-B14F-4D97-AF65-F5344CB8AC3E}">
        <p14:creationId xmlns:p14="http://schemas.microsoft.com/office/powerpoint/2010/main" val="1991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3</a:t>
            </a:fld>
            <a:endParaRPr lang="en-US" dirty="0"/>
          </a:p>
        </p:txBody>
      </p:sp>
    </p:spTree>
    <p:extLst>
      <p:ext uri="{BB962C8B-B14F-4D97-AF65-F5344CB8AC3E}">
        <p14:creationId xmlns:p14="http://schemas.microsoft.com/office/powerpoint/2010/main" val="11964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AGE:</a:t>
            </a:r>
          </a:p>
          <a:p>
            <a:r>
              <a:rPr lang="en-US" sz="1100" dirty="0"/>
              <a:t>Mean: 19468.865814285713 </a:t>
            </a:r>
          </a:p>
          <a:p>
            <a:r>
              <a:rPr lang="en-US" sz="1100" dirty="0"/>
              <a:t>Median: 19703.0 </a:t>
            </a:r>
          </a:p>
          <a:p>
            <a:r>
              <a:rPr lang="en-US" sz="1100" dirty="0"/>
              <a:t>Skew: -0.3070553957245462 </a:t>
            </a:r>
          </a:p>
          <a:p>
            <a:r>
              <a:rPr lang="en-US" sz="1100" dirty="0"/>
              <a:t>Kurtosis: -0.8234468444820653 </a:t>
            </a:r>
          </a:p>
          <a:p>
            <a:r>
              <a:rPr lang="en-US" sz="1100" dirty="0"/>
              <a:t>Variance: 6087330.789505426 </a:t>
            </a:r>
          </a:p>
          <a:p>
            <a:r>
              <a:rPr lang="en-US" sz="1100" dirty="0"/>
              <a:t>Std Dev: 2467.2516672413913</a:t>
            </a:r>
          </a:p>
          <a:p>
            <a:r>
              <a:rPr lang="en-US" sz="1100" b="1" dirty="0"/>
              <a:t>WEIGHT:</a:t>
            </a:r>
          </a:p>
          <a:p>
            <a:r>
              <a:rPr lang="en-US" sz="1100" dirty="0"/>
              <a:t>Mean: 74.20569 </a:t>
            </a:r>
          </a:p>
          <a:p>
            <a:r>
              <a:rPr lang="en-US" sz="1100" dirty="0"/>
              <a:t>Median: 72.0 </a:t>
            </a:r>
          </a:p>
          <a:p>
            <a:r>
              <a:rPr lang="en-US" sz="1100" dirty="0"/>
              <a:t>Skew: 1.0120701082089065 </a:t>
            </a:r>
          </a:p>
          <a:p>
            <a:r>
              <a:rPr lang="en-US" sz="1100" dirty="0"/>
              <a:t>Kurtosis: 2.5868254500056223 </a:t>
            </a:r>
          </a:p>
          <a:p>
            <a:r>
              <a:rPr lang="en-US" sz="1100" dirty="0"/>
              <a:t>Variance: 207.2378103468814 </a:t>
            </a:r>
          </a:p>
          <a:p>
            <a:r>
              <a:rPr lang="en-US" sz="1100" dirty="0"/>
              <a:t>Std Dev: 14.39575667851056</a:t>
            </a:r>
            <a:endParaRPr lang="en-US" sz="1100" b="1" dirty="0"/>
          </a:p>
          <a:p>
            <a:r>
              <a:rPr lang="en-US" sz="1100" b="1" dirty="0"/>
              <a:t>HEIGHT:</a:t>
            </a:r>
          </a:p>
          <a:p>
            <a:r>
              <a:rPr lang="en-US" sz="1100" dirty="0"/>
              <a:t>Mean: 164.36358049394008 </a:t>
            </a:r>
          </a:p>
          <a:p>
            <a:r>
              <a:rPr lang="en-US" sz="1100" dirty="0"/>
              <a:t>Median: 165.0 </a:t>
            </a:r>
          </a:p>
          <a:p>
            <a:r>
              <a:rPr lang="en-US" sz="1100" dirty="0"/>
              <a:t>Skew: -0.6394827943261461 </a:t>
            </a:r>
          </a:p>
          <a:p>
            <a:r>
              <a:rPr lang="en-US" sz="1100" dirty="0"/>
              <a:t>Kurtosis: 7.9622969785301985 </a:t>
            </a:r>
          </a:p>
          <a:p>
            <a:r>
              <a:rPr lang="en-US" sz="1100" dirty="0"/>
              <a:t>Variance: 67.28028750431609 </a:t>
            </a:r>
          </a:p>
          <a:p>
            <a:r>
              <a:rPr lang="en-US" sz="1100" dirty="0"/>
              <a:t>Std Dev: 8.202456187284154</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4</a:t>
            </a:fld>
            <a:endParaRPr lang="en-US" dirty="0"/>
          </a:p>
        </p:txBody>
      </p:sp>
    </p:spTree>
    <p:extLst>
      <p:ext uri="{BB962C8B-B14F-4D97-AF65-F5344CB8AC3E}">
        <p14:creationId xmlns:p14="http://schemas.microsoft.com/office/powerpoint/2010/main" val="383948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outliers were also found on blood pressure values.  </a:t>
            </a:r>
          </a:p>
          <a:p>
            <a:r>
              <a:rPr lang="en-US" b="1" dirty="0"/>
              <a:t>Systolic observations were removed if less than 71 and greater than 199.</a:t>
            </a:r>
          </a:p>
          <a:p>
            <a:r>
              <a:rPr lang="en-US" b="1" dirty="0"/>
              <a:t>Diastolic observations were removed if less than 41 and greater than 139.</a:t>
            </a:r>
          </a:p>
          <a:p>
            <a:r>
              <a:rPr lang="en-US" b="1" dirty="0"/>
              <a:t>Observations with diastolic values higher than systolic values were also removed.</a:t>
            </a:r>
          </a:p>
          <a:p>
            <a:endParaRPr lang="en-US" b="1" dirty="0"/>
          </a:p>
          <a:p>
            <a:r>
              <a:rPr lang="en-US" dirty="0"/>
              <a:t>The following are direct quotes from two articles:</a:t>
            </a:r>
          </a:p>
          <a:p>
            <a:r>
              <a:rPr lang="en-US" dirty="0"/>
              <a:t>A hypertensive (high blood pressure) crisis is when blood pressure rises quickly and severely with readings of 180/120 or greater (AHA, n.d., para 1).</a:t>
            </a:r>
          </a:p>
          <a:p>
            <a:r>
              <a:rPr lang="en-US" dirty="0"/>
              <a:t>Some experts define low blood pressure as readings lower than 90 mm Hg systolic or 60 mm Hg diastolic. If either number is below that, your pressure is lower than normal (Mayo Clinic, n.d., para 17).</a:t>
            </a:r>
          </a:p>
          <a:p>
            <a:r>
              <a:rPr lang="en-US" dirty="0"/>
              <a:t>Reference: </a:t>
            </a:r>
          </a:p>
          <a:p>
            <a:r>
              <a:rPr lang="en-US" dirty="0"/>
              <a:t>AHA, (n.d.). Hypertensive Crisis: When You Should Call 9-1-1 for High Blood Pressure. Retrieved from </a:t>
            </a:r>
            <a:r>
              <a:rPr lang="en-US" u="sng" dirty="0">
                <a:hlinkClick r:id="rId3"/>
              </a:rPr>
              <a:t>https://www.heart.org/en/health-topics/high-blood-pressure/understanding-blood-pressure-readings/hypertensive-crisis-when-you-should-call-911-for-high-blood-pressure</a:t>
            </a:r>
            <a:endParaRPr lang="en-US" dirty="0"/>
          </a:p>
          <a:p>
            <a:r>
              <a:rPr lang="en-US" dirty="0"/>
              <a:t>Mayo Clinic, (n.d.). Low blood pressure (hypotension). Retrieved from </a:t>
            </a:r>
            <a:r>
              <a:rPr lang="en-US" u="sng" dirty="0">
                <a:hlinkClick r:id="rId4"/>
              </a:rPr>
              <a:t>https://www.mayoclinic.org/diseases-conditions/low-blood-pressure/symptoms-causes/syc-20355465</a:t>
            </a:r>
            <a:endParaRPr lang="en-US" dirty="0"/>
          </a:p>
          <a:p>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2B9B14D0-97E8-45AE-9DDC-A35E38D7A75B}" type="slidenum">
              <a:rPr lang="en-US" smtClean="0"/>
              <a:t>5</a:t>
            </a:fld>
            <a:endParaRPr lang="en-US" dirty="0"/>
          </a:p>
        </p:txBody>
      </p:sp>
    </p:spTree>
    <p:extLst>
      <p:ext uri="{BB962C8B-B14F-4D97-AF65-F5344CB8AC3E}">
        <p14:creationId xmlns:p14="http://schemas.microsoft.com/office/powerpoint/2010/main" val="3285719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BMI</a:t>
            </a:r>
            <a:br>
              <a:rPr lang="en-US" dirty="0"/>
            </a:br>
            <a:r>
              <a:rPr lang="en-US" dirty="0"/>
              <a:t>&lt; 18.5 underweight</a:t>
            </a:r>
            <a:br>
              <a:rPr lang="en-US" dirty="0"/>
            </a:br>
            <a:r>
              <a:rPr lang="en-US" dirty="0"/>
              <a:t>18.5 - 25 normal</a:t>
            </a:r>
            <a:br>
              <a:rPr lang="en-US" dirty="0"/>
            </a:br>
            <a:r>
              <a:rPr lang="en-US" dirty="0"/>
              <a:t>25.0 - 30 overweight</a:t>
            </a:r>
            <a:br>
              <a:rPr lang="en-US" dirty="0"/>
            </a:br>
            <a:r>
              <a:rPr lang="en-US" dirty="0"/>
              <a:t>&gt; 30 obese</a:t>
            </a:r>
          </a:p>
          <a:p>
            <a:r>
              <a:rPr lang="en-US" dirty="0"/>
              <a:t>OBESITY:</a:t>
            </a:r>
            <a:br>
              <a:rPr lang="en-US" dirty="0"/>
            </a:br>
            <a:r>
              <a:rPr lang="en-US" dirty="0"/>
              <a:t>Class 1: 30 to &lt; 35</a:t>
            </a:r>
            <a:br>
              <a:rPr lang="en-US" dirty="0"/>
            </a:br>
            <a:r>
              <a:rPr lang="en-US" dirty="0"/>
              <a:t>Class 2: 35 to &lt; 40</a:t>
            </a:r>
            <a:br>
              <a:rPr lang="en-US" dirty="0"/>
            </a:br>
            <a:r>
              <a:rPr lang="en-US" dirty="0"/>
              <a:t>Class 3: 40 or higher (CDC, n.d.)</a:t>
            </a:r>
          </a:p>
          <a:p>
            <a:endParaRPr lang="en-US" dirty="0"/>
          </a:p>
          <a:p>
            <a:r>
              <a:rPr lang="en-US" dirty="0"/>
              <a:t>Reference:</a:t>
            </a:r>
          </a:p>
          <a:p>
            <a:br>
              <a:rPr lang="en-US" dirty="0"/>
            </a:br>
            <a:r>
              <a:rPr lang="en-US" dirty="0"/>
              <a:t>CDC, (n.d.). Defining Adult Overweight and Obesity. Retrieved from </a:t>
            </a:r>
            <a:r>
              <a:rPr lang="en-US" u="sng" dirty="0">
                <a:hlinkClick r:id="rId3"/>
              </a:rPr>
              <a:t>https://www.cdc.gov/obesity/adult/defining.html</a:t>
            </a:r>
            <a:endParaRPr lang="en-US" dirty="0"/>
          </a:p>
          <a:p>
            <a:endParaRPr lang="en-US" dirty="0"/>
          </a:p>
          <a:p>
            <a:r>
              <a:rPr lang="en-US" b="1" dirty="0"/>
              <a:t>Removed BMIs higher than 99 and less than 16.</a:t>
            </a:r>
          </a:p>
        </p:txBody>
      </p:sp>
      <p:sp>
        <p:nvSpPr>
          <p:cNvPr id="4" name="Slide Number Placeholder 3"/>
          <p:cNvSpPr>
            <a:spLocks noGrp="1"/>
          </p:cNvSpPr>
          <p:nvPr>
            <p:ph type="sldNum" sz="quarter" idx="5"/>
          </p:nvPr>
        </p:nvSpPr>
        <p:spPr/>
        <p:txBody>
          <a:bodyPr/>
          <a:lstStyle/>
          <a:p>
            <a:fld id="{2B9B14D0-97E8-45AE-9DDC-A35E38D7A75B}" type="slidenum">
              <a:rPr lang="en-US" smtClean="0"/>
              <a:t>6</a:t>
            </a:fld>
            <a:endParaRPr lang="en-US" dirty="0"/>
          </a:p>
        </p:txBody>
      </p:sp>
    </p:spTree>
    <p:extLst>
      <p:ext uri="{BB962C8B-B14F-4D97-AF65-F5344CB8AC3E}">
        <p14:creationId xmlns:p14="http://schemas.microsoft.com/office/powerpoint/2010/main" val="330729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AGE:</a:t>
            </a:r>
          </a:p>
          <a:p>
            <a:r>
              <a:rPr lang="en-US" dirty="0"/>
              <a:t>Unchanged.</a:t>
            </a:r>
          </a:p>
          <a:p>
            <a:r>
              <a:rPr lang="en-US" b="1" dirty="0"/>
              <a:t>WEIGHT:</a:t>
            </a:r>
          </a:p>
          <a:p>
            <a:r>
              <a:rPr lang="en-US" dirty="0"/>
              <a:t>Mean: 74.21658258060829 </a:t>
            </a:r>
          </a:p>
          <a:p>
            <a:r>
              <a:rPr lang="en-US" dirty="0"/>
              <a:t>Median: 72.0 </a:t>
            </a:r>
          </a:p>
          <a:p>
            <a:r>
              <a:rPr lang="en-US" dirty="0"/>
              <a:t>Skew: 1.00217356575386 </a:t>
            </a:r>
          </a:p>
          <a:p>
            <a:r>
              <a:rPr lang="en-US" dirty="0"/>
              <a:t>Kurtosis: 2.3654336155679774 </a:t>
            </a:r>
          </a:p>
          <a:p>
            <a:r>
              <a:rPr lang="en-US" dirty="0"/>
              <a:t>Variance: 205.7578274094943 </a:t>
            </a:r>
          </a:p>
          <a:p>
            <a:r>
              <a:rPr lang="en-US" dirty="0"/>
              <a:t>Std Dev: 14.344261131529024</a:t>
            </a:r>
            <a:endParaRPr lang="en-US" b="1" dirty="0"/>
          </a:p>
          <a:p>
            <a:r>
              <a:rPr lang="en-US" b="1" dirty="0"/>
              <a:t>HEIGHT:</a:t>
            </a:r>
          </a:p>
          <a:p>
            <a:r>
              <a:rPr lang="en-US" dirty="0"/>
              <a:t>Mean: 164.43941215191322 </a:t>
            </a:r>
          </a:p>
          <a:p>
            <a:r>
              <a:rPr lang="en-US" dirty="0"/>
              <a:t>Median: 165.0 </a:t>
            </a:r>
          </a:p>
          <a:p>
            <a:r>
              <a:rPr lang="en-US" dirty="0"/>
              <a:t>Skew: 0.10908161496923831 </a:t>
            </a:r>
          </a:p>
          <a:p>
            <a:r>
              <a:rPr lang="en-US" dirty="0"/>
              <a:t>Kurtosis: 0.22083446951193153 </a:t>
            </a:r>
          </a:p>
          <a:p>
            <a:r>
              <a:rPr lang="en-US" dirty="0"/>
              <a:t>Variance: 61.790128519216665 </a:t>
            </a:r>
          </a:p>
          <a:p>
            <a:r>
              <a:rPr lang="en-US" dirty="0"/>
              <a:t>Std Dev: 7.860669724598322</a:t>
            </a:r>
            <a:endParaRPr lang="en-US" b="1" dirty="0"/>
          </a:p>
        </p:txBody>
      </p:sp>
      <p:sp>
        <p:nvSpPr>
          <p:cNvPr id="4" name="Slide Number Placeholder 3"/>
          <p:cNvSpPr>
            <a:spLocks noGrp="1"/>
          </p:cNvSpPr>
          <p:nvPr>
            <p:ph type="sldNum" sz="quarter" idx="5"/>
          </p:nvPr>
        </p:nvSpPr>
        <p:spPr/>
        <p:txBody>
          <a:bodyPr/>
          <a:lstStyle/>
          <a:p>
            <a:fld id="{2B9B14D0-97E8-45AE-9DDC-A35E38D7A75B}" type="slidenum">
              <a:rPr lang="en-US" smtClean="0"/>
              <a:t>7</a:t>
            </a:fld>
            <a:endParaRPr lang="en-US" dirty="0"/>
          </a:p>
        </p:txBody>
      </p:sp>
    </p:spTree>
    <p:extLst>
      <p:ext uri="{BB962C8B-B14F-4D97-AF65-F5344CB8AC3E}">
        <p14:creationId xmlns:p14="http://schemas.microsoft.com/office/powerpoint/2010/main" val="141016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b="1" dirty="0"/>
              <a:t>SYSTOLIC OR AP_HI: </a:t>
            </a:r>
          </a:p>
          <a:p>
            <a:r>
              <a:rPr lang="en-US" sz="1100" dirty="0"/>
              <a:t>Mean: 126.82905552276621 </a:t>
            </a:r>
          </a:p>
          <a:p>
            <a:r>
              <a:rPr lang="en-US" sz="1100" dirty="0"/>
              <a:t>Median: 120.0 </a:t>
            </a:r>
          </a:p>
          <a:p>
            <a:r>
              <a:rPr lang="en-US" sz="1100" dirty="0"/>
              <a:t>Skew: 0.7598588736081258 </a:t>
            </a:r>
          </a:p>
          <a:p>
            <a:r>
              <a:rPr lang="en-US" sz="1100" dirty="0"/>
              <a:t>Kurtosis: 0.9333338734723617 </a:t>
            </a:r>
          </a:p>
          <a:p>
            <a:r>
              <a:rPr lang="en-US" sz="1100" dirty="0"/>
              <a:t>Variance: 276.4307004050727 </a:t>
            </a:r>
          </a:p>
          <a:p>
            <a:r>
              <a:rPr lang="en-US" sz="1100" dirty="0"/>
              <a:t>Std Dev: 16.626205231653813</a:t>
            </a:r>
          </a:p>
          <a:p>
            <a:r>
              <a:rPr lang="en-US" sz="1100" b="1" dirty="0"/>
              <a:t>DIASTOLIC OR AP_LO:</a:t>
            </a:r>
          </a:p>
          <a:p>
            <a:r>
              <a:rPr lang="en-US" sz="1100" dirty="0"/>
              <a:t>Mean: 81.24775551981284 </a:t>
            </a:r>
          </a:p>
          <a:p>
            <a:r>
              <a:rPr lang="en-US" sz="1100" dirty="0"/>
              <a:t>Median: 80.0 </a:t>
            </a:r>
          </a:p>
          <a:p>
            <a:r>
              <a:rPr lang="en-US" sz="1100" dirty="0"/>
              <a:t>Skew: 0.2311814630183121 </a:t>
            </a:r>
          </a:p>
          <a:p>
            <a:r>
              <a:rPr lang="en-US" sz="1100" dirty="0"/>
              <a:t>Kurtosis: 1.073681791065506 </a:t>
            </a:r>
          </a:p>
          <a:p>
            <a:r>
              <a:rPr lang="en-US" sz="1100" dirty="0"/>
              <a:t>Variance: 85.98374052081441 </a:t>
            </a:r>
          </a:p>
          <a:p>
            <a:r>
              <a:rPr lang="en-US" sz="1100" dirty="0"/>
              <a:t>Std Dev: 9.272741801690286</a:t>
            </a:r>
          </a:p>
          <a:p>
            <a:r>
              <a:rPr lang="en-US" sz="1100" b="1" dirty="0"/>
              <a:t>BMI:</a:t>
            </a:r>
          </a:p>
          <a:p>
            <a:r>
              <a:rPr lang="en-US" sz="1100" dirty="0"/>
              <a:t>Mean: 27.43202562752326 </a:t>
            </a:r>
          </a:p>
          <a:p>
            <a:r>
              <a:rPr lang="en-US" sz="1100" dirty="0"/>
              <a:t>Median: 26.0 </a:t>
            </a:r>
          </a:p>
          <a:p>
            <a:r>
              <a:rPr lang="en-US" sz="1100" dirty="0"/>
              <a:t>Skew: 1.215403478838704 </a:t>
            </a:r>
          </a:p>
          <a:p>
            <a:r>
              <a:rPr lang="en-US" sz="1100" dirty="0"/>
              <a:t>Kurtosis: 2.7866235498032927 </a:t>
            </a:r>
          </a:p>
          <a:p>
            <a:r>
              <a:rPr lang="en-US" sz="1100" dirty="0"/>
              <a:t>Variance: 26.95222741966617 </a:t>
            </a:r>
          </a:p>
          <a:p>
            <a:r>
              <a:rPr lang="en-US" sz="1100" dirty="0"/>
              <a:t>Std Dev: 5.191553468824738</a:t>
            </a:r>
            <a:endParaRPr lang="en-US" sz="1100" b="1" dirty="0"/>
          </a:p>
        </p:txBody>
      </p:sp>
      <p:sp>
        <p:nvSpPr>
          <p:cNvPr id="4" name="Slide Number Placeholder 3"/>
          <p:cNvSpPr>
            <a:spLocks noGrp="1"/>
          </p:cNvSpPr>
          <p:nvPr>
            <p:ph type="sldNum" sz="quarter" idx="5"/>
          </p:nvPr>
        </p:nvSpPr>
        <p:spPr/>
        <p:txBody>
          <a:bodyPr/>
          <a:lstStyle/>
          <a:p>
            <a:fld id="{2B9B14D0-97E8-45AE-9DDC-A35E38D7A75B}" type="slidenum">
              <a:rPr lang="en-US" smtClean="0"/>
              <a:t>8</a:t>
            </a:fld>
            <a:endParaRPr lang="en-US" dirty="0"/>
          </a:p>
        </p:txBody>
      </p:sp>
    </p:spTree>
    <p:extLst>
      <p:ext uri="{BB962C8B-B14F-4D97-AF65-F5344CB8AC3E}">
        <p14:creationId xmlns:p14="http://schemas.microsoft.com/office/powerpoint/2010/main" val="126182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sz="1100" dirty="0"/>
              <a:t>The cumulative distribution plot function indicates skew.</a:t>
            </a:r>
          </a:p>
          <a:p>
            <a:endParaRPr lang="en-US" sz="1100" dirty="0"/>
          </a:p>
          <a:p>
            <a:r>
              <a:rPr lang="en-US" sz="1100" dirty="0"/>
              <a:t>Note the deviation from the line on both ends of the probability plot which indicates skew.</a:t>
            </a:r>
          </a:p>
          <a:p>
            <a:endParaRPr lang="en-US" sz="1100" dirty="0"/>
          </a:p>
          <a:p>
            <a:r>
              <a:rPr lang="en-US" sz="1100" dirty="0"/>
              <a:t>The kernel density estimate is not symmetrical.  This is further evidence of skew.  </a:t>
            </a:r>
          </a:p>
          <a:p>
            <a:endParaRPr lang="en-US" sz="1100" dirty="0"/>
          </a:p>
          <a:p>
            <a:r>
              <a:rPr lang="en-US" sz="1100" dirty="0"/>
              <a:t>This evidence combined with the previous slides strongly back up my decision to use Spearman’s method over Pearson’s for correlation analysis.  </a:t>
            </a:r>
          </a:p>
        </p:txBody>
      </p:sp>
      <p:sp>
        <p:nvSpPr>
          <p:cNvPr id="4" name="Slide Number Placeholder 3"/>
          <p:cNvSpPr>
            <a:spLocks noGrp="1"/>
          </p:cNvSpPr>
          <p:nvPr>
            <p:ph type="sldNum" sz="quarter" idx="5"/>
          </p:nvPr>
        </p:nvSpPr>
        <p:spPr/>
        <p:txBody>
          <a:bodyPr/>
          <a:lstStyle/>
          <a:p>
            <a:fld id="{2B9B14D0-97E8-45AE-9DDC-A35E38D7A75B}" type="slidenum">
              <a:rPr lang="en-US" smtClean="0"/>
              <a:t>9</a:t>
            </a:fld>
            <a:endParaRPr lang="en-US" dirty="0"/>
          </a:p>
        </p:txBody>
      </p:sp>
    </p:spTree>
    <p:extLst>
      <p:ext uri="{BB962C8B-B14F-4D97-AF65-F5344CB8AC3E}">
        <p14:creationId xmlns:p14="http://schemas.microsoft.com/office/powerpoint/2010/main" val="256193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sulianova/eda-cardiovascular-data/notebook#EDA-of-cadiovascular-diseases-data"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CB89-E126-4A65-B8EA-B6F90F3E07D8}"/>
              </a:ext>
            </a:extLst>
          </p:cNvPr>
          <p:cNvSpPr>
            <a:spLocks noGrp="1"/>
          </p:cNvSpPr>
          <p:nvPr>
            <p:ph type="ctrTitle"/>
          </p:nvPr>
        </p:nvSpPr>
        <p:spPr>
          <a:xfrm>
            <a:off x="1876424" y="1000126"/>
            <a:ext cx="8791575" cy="3376802"/>
          </a:xfrm>
        </p:spPr>
        <p:txBody>
          <a:bodyPr>
            <a:normAutofit fontScale="90000"/>
          </a:bodyPr>
          <a:lstStyle/>
          <a:p>
            <a:pPr algn="ctr"/>
            <a:r>
              <a:rPr lang="en-US" sz="4400" dirty="0"/>
              <a:t>Kaggle Cardiac Data</a:t>
            </a:r>
            <a:br>
              <a:rPr lang="en-US" sz="4400" dirty="0"/>
            </a:br>
            <a:r>
              <a:rPr lang="en-US" sz="4400" dirty="0"/>
              <a:t>DSC 530 </a:t>
            </a:r>
            <a:br>
              <a:rPr lang="en-US" sz="4400" dirty="0"/>
            </a:br>
            <a:r>
              <a:rPr lang="en-US" sz="4400" dirty="0"/>
              <a:t>DATA EXPLORATION AND ANALYSIS</a:t>
            </a:r>
            <a:br>
              <a:rPr lang="en-US" sz="4400" dirty="0"/>
            </a:br>
            <a:br>
              <a:rPr lang="en-US" sz="4400" dirty="0"/>
            </a:br>
            <a:r>
              <a:rPr lang="en-US" sz="4400" dirty="0"/>
              <a:t>Sam Loyd</a:t>
            </a:r>
            <a:br>
              <a:rPr lang="en-US" sz="4400" dirty="0"/>
            </a:br>
            <a:r>
              <a:rPr lang="en-US" sz="4400" dirty="0"/>
              <a:t>November 2019</a:t>
            </a:r>
          </a:p>
        </p:txBody>
      </p:sp>
    </p:spTree>
    <p:extLst>
      <p:ext uri="{BB962C8B-B14F-4D97-AF65-F5344CB8AC3E}">
        <p14:creationId xmlns:p14="http://schemas.microsoft.com/office/powerpoint/2010/main" val="610466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CARDIO Visualizations using BOXEN PLOTS</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BMI - CARDIO</a:t>
            </a:r>
          </a:p>
        </p:txBody>
      </p:sp>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Correlation appears slightly noticeable.</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DIASTOLIC - CARDIO</a:t>
            </a:r>
          </a:p>
        </p:txBody>
      </p:sp>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Indicates some positive correlation.</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SYSTOLIC - CARDIO</a:t>
            </a:r>
          </a:p>
        </p:txBody>
      </p:sp>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Strongest visual of positive correlation.</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8690" y="1499773"/>
            <a:ext cx="9901897" cy="646331"/>
          </a:xfrm>
          <a:prstGeom prst="rect">
            <a:avLst/>
          </a:prstGeom>
          <a:noFill/>
        </p:spPr>
        <p:txBody>
          <a:bodyPr wrap="square" rtlCol="0">
            <a:spAutoFit/>
          </a:bodyPr>
          <a:lstStyle/>
          <a:p>
            <a:r>
              <a:rPr lang="en-US" dirty="0"/>
              <a:t>Due to the binary nature of having a cardio disease used in this analysis, enhanced box plots from the python based seaborn package were utilized for visualizations.</a:t>
            </a:r>
          </a:p>
        </p:txBody>
      </p:sp>
      <p:pic>
        <p:nvPicPr>
          <p:cNvPr id="20" name="Picture Placeholder 19">
            <a:extLst>
              <a:ext uri="{FF2B5EF4-FFF2-40B4-BE49-F238E27FC236}">
                <a16:creationId xmlns:a16="http://schemas.microsoft.com/office/drawing/2014/main" id="{C7A8DF5A-7E1D-43F1-A1AB-7658677E7742}"/>
              </a:ext>
            </a:extLst>
          </p:cNvPr>
          <p:cNvPicPr preferRelativeResize="0">
            <a:picLocks noGrp="1"/>
          </p:cNvPicPr>
          <p:nvPr>
            <p:ph type="pic" idx="15"/>
          </p:nvPr>
        </p:nvPicPr>
        <p:blipFill>
          <a:blip r:embed="rId3"/>
          <a:stretch>
            <a:fillRect/>
          </a:stretch>
        </p:blipFill>
        <p:spPr>
          <a:xfrm>
            <a:off x="1141413" y="2399201"/>
            <a:ext cx="3183191" cy="1791798"/>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378323D3-52CB-4275-A6C8-FCFEABFDBC12}"/>
              </a:ext>
            </a:extLst>
          </p:cNvPr>
          <p:cNvPicPr preferRelativeResize="0">
            <a:picLocks noGrp="1"/>
          </p:cNvPicPr>
          <p:nvPr>
            <p:ph type="pic" idx="21"/>
          </p:nvPr>
        </p:nvPicPr>
        <p:blipFill>
          <a:blip r:embed="rId4"/>
          <a:stretch>
            <a:fillRect/>
          </a:stretch>
        </p:blipFill>
        <p:spPr>
          <a:xfrm>
            <a:off x="4489054" y="2399201"/>
            <a:ext cx="3198940" cy="1791797"/>
          </a:xfrm>
          <a:prstGeom prst="round2DiagRect">
            <a:avLst>
              <a:gd name="adj1" fmla="val 0"/>
              <a:gd name="adj2" fmla="val 0"/>
            </a:avLst>
          </a:prstGeom>
          <a:solidFill>
            <a:schemeClr val="tx1"/>
          </a:solidFill>
        </p:spPr>
      </p:pic>
      <p:pic>
        <p:nvPicPr>
          <p:cNvPr id="24" name="Picture Placeholder 23">
            <a:extLst>
              <a:ext uri="{FF2B5EF4-FFF2-40B4-BE49-F238E27FC236}">
                <a16:creationId xmlns:a16="http://schemas.microsoft.com/office/drawing/2014/main" id="{C0A88431-8F5A-431E-B075-19F12EAFE615}"/>
              </a:ext>
            </a:extLst>
          </p:cNvPr>
          <p:cNvPicPr preferRelativeResize="0">
            <a:picLocks noGrp="1"/>
          </p:cNvPicPr>
          <p:nvPr>
            <p:ph type="pic" idx="22"/>
          </p:nvPr>
        </p:nvPicPr>
        <p:blipFill>
          <a:blip r:embed="rId5"/>
          <a:stretch>
            <a:fillRect/>
          </a:stretch>
        </p:blipFill>
        <p:spPr>
          <a:xfrm>
            <a:off x="7852442" y="2399199"/>
            <a:ext cx="3198145" cy="1791799"/>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292293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creenshot of a cell phone&#10;&#10;Description automatically generated">
            <a:extLst>
              <a:ext uri="{FF2B5EF4-FFF2-40B4-BE49-F238E27FC236}">
                <a16:creationId xmlns:a16="http://schemas.microsoft.com/office/drawing/2014/main" id="{B03A8127-5504-4EC2-8C98-01BF9999095B}"/>
              </a:ext>
            </a:extLst>
          </p:cNvPr>
          <p:cNvPicPr preferRelativeResize="0">
            <a:picLocks noGrp="1"/>
          </p:cNvPicPr>
          <p:nvPr>
            <p:ph type="pic" idx="1"/>
          </p:nvPr>
        </p:nvPicPr>
        <p:blipFill>
          <a:blip r:embed="rId3"/>
          <a:stretch>
            <a:fillRect/>
          </a:stretch>
        </p:blipFill>
        <p:spPr>
          <a:xfrm>
            <a:off x="1622039" y="314325"/>
            <a:ext cx="8947922" cy="5693664"/>
          </a:xfrm>
          <a:prstGeom prst="round2DiagRect">
            <a:avLst>
              <a:gd name="adj1" fmla="val 0"/>
              <a:gd name="adj2" fmla="val 0"/>
            </a:avLst>
          </a:prstGeom>
          <a:ln w="76200"/>
        </p:spPr>
      </p:pic>
      <p:sp>
        <p:nvSpPr>
          <p:cNvPr id="7" name="TextBox 6">
            <a:extLst>
              <a:ext uri="{FF2B5EF4-FFF2-40B4-BE49-F238E27FC236}">
                <a16:creationId xmlns:a16="http://schemas.microsoft.com/office/drawing/2014/main" id="{320176D0-6724-4018-AF85-B590338491B8}"/>
              </a:ext>
            </a:extLst>
          </p:cNvPr>
          <p:cNvSpPr txBox="1"/>
          <p:nvPr/>
        </p:nvSpPr>
        <p:spPr>
          <a:xfrm>
            <a:off x="1622039" y="6132576"/>
            <a:ext cx="8947922" cy="523220"/>
          </a:xfrm>
          <a:prstGeom prst="rect">
            <a:avLst/>
          </a:prstGeom>
          <a:noFill/>
        </p:spPr>
        <p:txBody>
          <a:bodyPr wrap="square" rtlCol="0">
            <a:spAutoFit/>
          </a:bodyPr>
          <a:lstStyle/>
          <a:p>
            <a:pPr algn="ctr"/>
            <a:r>
              <a:rPr lang="en-US" sz="2800" dirty="0">
                <a:latin typeface="+mj-lt"/>
              </a:rPr>
              <a:t>Correlation Heatmap Using Spearman’s Method</a:t>
            </a:r>
          </a:p>
        </p:txBody>
      </p:sp>
    </p:spTree>
    <p:extLst>
      <p:ext uri="{BB962C8B-B14F-4D97-AF65-F5344CB8AC3E}">
        <p14:creationId xmlns:p14="http://schemas.microsoft.com/office/powerpoint/2010/main" val="7480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0176D0-6724-4018-AF85-B590338491B8}"/>
              </a:ext>
            </a:extLst>
          </p:cNvPr>
          <p:cNvSpPr txBox="1"/>
          <p:nvPr/>
        </p:nvSpPr>
        <p:spPr>
          <a:xfrm>
            <a:off x="1622039" y="5315453"/>
            <a:ext cx="8947922" cy="523220"/>
          </a:xfrm>
          <a:prstGeom prst="rect">
            <a:avLst/>
          </a:prstGeom>
          <a:noFill/>
        </p:spPr>
        <p:txBody>
          <a:bodyPr wrap="square" rtlCol="0">
            <a:spAutoFit/>
          </a:bodyPr>
          <a:lstStyle/>
          <a:p>
            <a:pPr algn="ctr"/>
            <a:r>
              <a:rPr lang="en-US" sz="2800" dirty="0">
                <a:latin typeface="+mj-lt"/>
              </a:rPr>
              <a:t>ROC Curve from </a:t>
            </a:r>
            <a:r>
              <a:rPr lang="en-US" sz="2800" dirty="0" err="1">
                <a:latin typeface="+mj-lt"/>
              </a:rPr>
              <a:t>Sklearn’s</a:t>
            </a:r>
            <a:r>
              <a:rPr lang="en-US" sz="2800" dirty="0">
                <a:latin typeface="+mj-lt"/>
              </a:rPr>
              <a:t> </a:t>
            </a:r>
            <a:r>
              <a:rPr lang="en-US" sz="2800" dirty="0" err="1">
                <a:latin typeface="+mj-lt"/>
              </a:rPr>
              <a:t>LogisticRegression</a:t>
            </a:r>
            <a:r>
              <a:rPr lang="en-US" sz="2800" dirty="0">
                <a:latin typeface="+mj-lt"/>
              </a:rPr>
              <a:t> Function</a:t>
            </a:r>
          </a:p>
        </p:txBody>
      </p:sp>
      <p:pic>
        <p:nvPicPr>
          <p:cNvPr id="5" name="Picture Placeholder 4">
            <a:extLst>
              <a:ext uri="{FF2B5EF4-FFF2-40B4-BE49-F238E27FC236}">
                <a16:creationId xmlns:a16="http://schemas.microsoft.com/office/drawing/2014/main" id="{6C32FD81-C127-4050-B891-2D18C48B8821}"/>
              </a:ext>
            </a:extLst>
          </p:cNvPr>
          <p:cNvPicPr preferRelativeResize="0">
            <a:picLocks noGrp="1"/>
          </p:cNvPicPr>
          <p:nvPr>
            <p:ph type="pic" idx="1"/>
          </p:nvPr>
        </p:nvPicPr>
        <p:blipFill>
          <a:blip r:embed="rId3"/>
          <a:stretch>
            <a:fillRect/>
          </a:stretch>
        </p:blipFill>
        <p:spPr>
          <a:xfrm>
            <a:off x="1540229" y="593846"/>
            <a:ext cx="9111542" cy="4211618"/>
          </a:xfrm>
          <a:prstGeom prst="round2DiagRect">
            <a:avLst>
              <a:gd name="adj1" fmla="val 0"/>
              <a:gd name="adj2" fmla="val 0"/>
            </a:avLst>
          </a:prstGeom>
        </p:spPr>
      </p:pic>
    </p:spTree>
    <p:extLst>
      <p:ext uri="{BB962C8B-B14F-4D97-AF65-F5344CB8AC3E}">
        <p14:creationId xmlns:p14="http://schemas.microsoft.com/office/powerpoint/2010/main" val="260023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09A2-13F3-44CD-AF71-DE04B3BC8A70}"/>
              </a:ext>
            </a:extLst>
          </p:cNvPr>
          <p:cNvSpPr>
            <a:spLocks noGrp="1"/>
          </p:cNvSpPr>
          <p:nvPr>
            <p:ph type="title"/>
          </p:nvPr>
        </p:nvSpPr>
        <p:spPr>
          <a:xfrm>
            <a:off x="1443036" y="375345"/>
            <a:ext cx="9302752" cy="2330792"/>
          </a:xfrm>
        </p:spPr>
        <p:txBody>
          <a:bodyPr>
            <a:noAutofit/>
          </a:bodyPr>
          <a:lstStyle/>
          <a:p>
            <a:pPr algn="ctr"/>
            <a:r>
              <a:rPr lang="en-US" sz="2800" dirty="0"/>
              <a:t>Conclusion</a:t>
            </a:r>
            <a:br>
              <a:rPr lang="en-US" sz="2800" dirty="0"/>
            </a:br>
            <a:br>
              <a:rPr lang="en-US" sz="2800" dirty="0"/>
            </a:br>
            <a:r>
              <a:rPr lang="en-US" sz="2800" dirty="0"/>
              <a:t>CORRELATION BETWEEN BMI and cardiovascular disease, while statistically significant, was weak. Blood pressure VALUES had stronger correlations and were more useful in constructing predictive models.</a:t>
            </a:r>
          </a:p>
        </p:txBody>
      </p:sp>
      <p:sp>
        <p:nvSpPr>
          <p:cNvPr id="4" name="Text Placeholder 3">
            <a:extLst>
              <a:ext uri="{FF2B5EF4-FFF2-40B4-BE49-F238E27FC236}">
                <a16:creationId xmlns:a16="http://schemas.microsoft.com/office/drawing/2014/main" id="{677CC46E-AD20-490C-B911-629464E28EB6}"/>
              </a:ext>
            </a:extLst>
          </p:cNvPr>
          <p:cNvSpPr>
            <a:spLocks noGrp="1"/>
          </p:cNvSpPr>
          <p:nvPr>
            <p:ph type="body" sz="half" idx="2"/>
          </p:nvPr>
        </p:nvSpPr>
        <p:spPr>
          <a:xfrm>
            <a:off x="1141411" y="3073941"/>
            <a:ext cx="9906002" cy="3273382"/>
          </a:xfrm>
        </p:spPr>
        <p:txBody>
          <a:bodyPr>
            <a:noAutofit/>
          </a:bodyPr>
          <a:lstStyle/>
          <a:p>
            <a:r>
              <a:rPr lang="en-US" sz="2800" dirty="0">
                <a:latin typeface="+mj-lt"/>
              </a:rPr>
              <a:t>Systolic blood pressure proved the most useful in models.  Gender, like BMI, showed slight correlation but did have statistical significance in this population.  Given the unknown amount of sampling and other bias in this population set, I would discourage projecting this conclusion onto a larger population set such as the general public.</a:t>
            </a:r>
          </a:p>
        </p:txBody>
      </p:sp>
    </p:spTree>
    <p:extLst>
      <p:ext uri="{BB962C8B-B14F-4D97-AF65-F5344CB8AC3E}">
        <p14:creationId xmlns:p14="http://schemas.microsoft.com/office/powerpoint/2010/main" val="409658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6F5A-A64E-4F86-ACE9-AC3C056C4A43}"/>
              </a:ext>
            </a:extLst>
          </p:cNvPr>
          <p:cNvSpPr>
            <a:spLocks noGrp="1"/>
          </p:cNvSpPr>
          <p:nvPr>
            <p:ph type="title"/>
          </p:nvPr>
        </p:nvSpPr>
        <p:spPr>
          <a:xfrm>
            <a:off x="1141413" y="609600"/>
            <a:ext cx="9905998" cy="1246909"/>
          </a:xfrm>
        </p:spPr>
        <p:txBody>
          <a:bodyPr>
            <a:normAutofit fontScale="90000"/>
          </a:bodyPr>
          <a:lstStyle/>
          <a:p>
            <a:r>
              <a:rPr lang="en-US" dirty="0"/>
              <a:t>KAGGLE Cardiac Data code Book</a:t>
            </a:r>
            <a:br>
              <a:rPr lang="en-US" sz="1800" dirty="0"/>
            </a:br>
            <a:r>
              <a:rPr lang="en-US" sz="1800" dirty="0"/>
              <a:t>PROVIDED BY SVETLANA UNLIANOVA at RYERSON UNIVERSITY</a:t>
            </a:r>
            <a:br>
              <a:rPr lang="en-US" sz="1800" dirty="0"/>
            </a:br>
            <a:br>
              <a:rPr lang="en-US" sz="1800" dirty="0"/>
            </a:br>
            <a:r>
              <a:rPr lang="en-US" sz="1600" dirty="0">
                <a:hlinkClick r:id="rId3"/>
              </a:rPr>
              <a:t>https://www.kaggle.com/sulianova/eda-cardiovascular-data/notebook#EDA-of-cadiovascular-diseases-data</a:t>
            </a:r>
            <a:br>
              <a:rPr lang="en-US" sz="1800" dirty="0"/>
            </a:br>
            <a:endParaRPr lang="en-US" sz="1800" dirty="0"/>
          </a:p>
        </p:txBody>
      </p:sp>
      <p:sp>
        <p:nvSpPr>
          <p:cNvPr id="3" name="Text Placeholder 2">
            <a:extLst>
              <a:ext uri="{FF2B5EF4-FFF2-40B4-BE49-F238E27FC236}">
                <a16:creationId xmlns:a16="http://schemas.microsoft.com/office/drawing/2014/main" id="{865CE9E4-7972-4959-BD9B-88B0F5C285B0}"/>
              </a:ext>
            </a:extLst>
          </p:cNvPr>
          <p:cNvSpPr>
            <a:spLocks noGrp="1"/>
          </p:cNvSpPr>
          <p:nvPr>
            <p:ph type="body" idx="1"/>
          </p:nvPr>
        </p:nvSpPr>
        <p:spPr>
          <a:xfrm>
            <a:off x="1141410" y="2263916"/>
            <a:ext cx="3196899" cy="685800"/>
          </a:xfrm>
        </p:spPr>
        <p:txBody>
          <a:bodyPr/>
          <a:lstStyle/>
          <a:p>
            <a:r>
              <a:rPr lang="en-US" dirty="0"/>
              <a:t>Numerical Data</a:t>
            </a:r>
          </a:p>
        </p:txBody>
      </p:sp>
      <p:sp>
        <p:nvSpPr>
          <p:cNvPr id="4" name="Text Placeholder 3">
            <a:extLst>
              <a:ext uri="{FF2B5EF4-FFF2-40B4-BE49-F238E27FC236}">
                <a16:creationId xmlns:a16="http://schemas.microsoft.com/office/drawing/2014/main" id="{F07F3BC8-3545-4FD3-9B7F-84BA76A96FF8}"/>
              </a:ext>
            </a:extLst>
          </p:cNvPr>
          <p:cNvSpPr>
            <a:spLocks noGrp="1"/>
          </p:cNvSpPr>
          <p:nvPr>
            <p:ph type="body" sz="half" idx="15"/>
          </p:nvPr>
        </p:nvSpPr>
        <p:spPr>
          <a:xfrm>
            <a:off x="1127918" y="2949716"/>
            <a:ext cx="3208735" cy="2430936"/>
          </a:xfrm>
        </p:spPr>
        <p:txBody>
          <a:bodyPr>
            <a:normAutofit/>
          </a:bodyPr>
          <a:lstStyle/>
          <a:p>
            <a:r>
              <a:rPr lang="en-US" sz="1800" dirty="0"/>
              <a:t>AGE - days</a:t>
            </a:r>
          </a:p>
          <a:p>
            <a:r>
              <a:rPr lang="en-US" sz="1800" dirty="0"/>
              <a:t>HEIGHT - cm</a:t>
            </a:r>
          </a:p>
          <a:p>
            <a:r>
              <a:rPr lang="en-US" sz="1800" dirty="0"/>
              <a:t>WEIGHT - kg</a:t>
            </a:r>
          </a:p>
          <a:p>
            <a:r>
              <a:rPr lang="en-US" sz="1800" dirty="0"/>
              <a:t>SYSTOLIC BLOOD PRESSURE</a:t>
            </a:r>
          </a:p>
          <a:p>
            <a:r>
              <a:rPr lang="en-US" sz="1800" dirty="0"/>
              <a:t>DIASTOLIC BLOOD PRESSURE</a:t>
            </a:r>
          </a:p>
        </p:txBody>
      </p:sp>
      <p:sp>
        <p:nvSpPr>
          <p:cNvPr id="5" name="Text Placeholder 4">
            <a:extLst>
              <a:ext uri="{FF2B5EF4-FFF2-40B4-BE49-F238E27FC236}">
                <a16:creationId xmlns:a16="http://schemas.microsoft.com/office/drawing/2014/main" id="{D503AC3B-C3DD-41E1-A842-39FEDF44BE7C}"/>
              </a:ext>
            </a:extLst>
          </p:cNvPr>
          <p:cNvSpPr>
            <a:spLocks noGrp="1"/>
          </p:cNvSpPr>
          <p:nvPr>
            <p:ph type="body" sz="quarter" idx="3"/>
          </p:nvPr>
        </p:nvSpPr>
        <p:spPr>
          <a:xfrm>
            <a:off x="4514766" y="2267088"/>
            <a:ext cx="3184385" cy="685800"/>
          </a:xfrm>
        </p:spPr>
        <p:txBody>
          <a:bodyPr/>
          <a:lstStyle/>
          <a:p>
            <a:r>
              <a:rPr lang="en-US" dirty="0"/>
              <a:t>Binary Data</a:t>
            </a:r>
          </a:p>
        </p:txBody>
      </p:sp>
      <p:sp>
        <p:nvSpPr>
          <p:cNvPr id="6" name="Text Placeholder 5">
            <a:extLst>
              <a:ext uri="{FF2B5EF4-FFF2-40B4-BE49-F238E27FC236}">
                <a16:creationId xmlns:a16="http://schemas.microsoft.com/office/drawing/2014/main" id="{D54629A4-A820-4B1B-B770-C727ED35AC6C}"/>
              </a:ext>
            </a:extLst>
          </p:cNvPr>
          <p:cNvSpPr>
            <a:spLocks noGrp="1"/>
          </p:cNvSpPr>
          <p:nvPr>
            <p:ph type="body" sz="half" idx="16"/>
          </p:nvPr>
        </p:nvSpPr>
        <p:spPr>
          <a:xfrm>
            <a:off x="4504213" y="2952888"/>
            <a:ext cx="3195830" cy="2430936"/>
          </a:xfrm>
        </p:spPr>
        <p:txBody>
          <a:bodyPr>
            <a:normAutofit/>
          </a:bodyPr>
          <a:lstStyle/>
          <a:p>
            <a:r>
              <a:rPr lang="en-US" sz="1800" dirty="0"/>
              <a:t>GENDER</a:t>
            </a:r>
          </a:p>
          <a:p>
            <a:r>
              <a:rPr lang="en-US" sz="1800" dirty="0"/>
              <a:t>SMOKING</a:t>
            </a:r>
          </a:p>
          <a:p>
            <a:r>
              <a:rPr lang="en-US" sz="1800" dirty="0"/>
              <a:t>ALCOHOL</a:t>
            </a:r>
          </a:p>
          <a:p>
            <a:r>
              <a:rPr lang="en-US" sz="1800" dirty="0"/>
              <a:t>PHYSICAL ACTIVITY</a:t>
            </a:r>
          </a:p>
          <a:p>
            <a:r>
              <a:rPr lang="en-US" sz="1800" b="1" i="1" u="sng" dirty="0"/>
              <a:t>CARDIOVASCULAR DISEASE </a:t>
            </a:r>
          </a:p>
        </p:txBody>
      </p:sp>
      <p:sp>
        <p:nvSpPr>
          <p:cNvPr id="7" name="Text Placeholder 6">
            <a:extLst>
              <a:ext uri="{FF2B5EF4-FFF2-40B4-BE49-F238E27FC236}">
                <a16:creationId xmlns:a16="http://schemas.microsoft.com/office/drawing/2014/main" id="{B0CDA7FF-69DD-4D3E-85E7-D3EF15235A14}"/>
              </a:ext>
            </a:extLst>
          </p:cNvPr>
          <p:cNvSpPr>
            <a:spLocks noGrp="1"/>
          </p:cNvSpPr>
          <p:nvPr>
            <p:ph type="body" sz="quarter" idx="13"/>
          </p:nvPr>
        </p:nvSpPr>
        <p:spPr>
          <a:xfrm>
            <a:off x="7852442" y="2263916"/>
            <a:ext cx="3194968" cy="685800"/>
          </a:xfrm>
        </p:spPr>
        <p:txBody>
          <a:bodyPr/>
          <a:lstStyle/>
          <a:p>
            <a:r>
              <a:rPr lang="en-US" dirty="0"/>
              <a:t>CATEGORICAL DATA</a:t>
            </a:r>
          </a:p>
        </p:txBody>
      </p:sp>
      <p:sp>
        <p:nvSpPr>
          <p:cNvPr id="8" name="Text Placeholder 7">
            <a:extLst>
              <a:ext uri="{FF2B5EF4-FFF2-40B4-BE49-F238E27FC236}">
                <a16:creationId xmlns:a16="http://schemas.microsoft.com/office/drawing/2014/main" id="{D4D1BD50-9521-46C2-BCBD-FB5D6A795C21}"/>
              </a:ext>
            </a:extLst>
          </p:cNvPr>
          <p:cNvSpPr>
            <a:spLocks noGrp="1"/>
          </p:cNvSpPr>
          <p:nvPr>
            <p:ph type="body" sz="half" idx="17"/>
          </p:nvPr>
        </p:nvSpPr>
        <p:spPr>
          <a:xfrm>
            <a:off x="7852442" y="2949716"/>
            <a:ext cx="3194968" cy="2430936"/>
          </a:xfrm>
        </p:spPr>
        <p:txBody>
          <a:bodyPr>
            <a:normAutofit/>
          </a:bodyPr>
          <a:lstStyle/>
          <a:p>
            <a:r>
              <a:rPr lang="en-US" sz="1800" dirty="0"/>
              <a:t>CHOLESTEROL</a:t>
            </a:r>
          </a:p>
          <a:p>
            <a:r>
              <a:rPr lang="en-US" sz="1800" dirty="0"/>
              <a:t>GLUCOSE</a:t>
            </a:r>
          </a:p>
          <a:p>
            <a:endParaRPr lang="en-US" sz="1800" dirty="0"/>
          </a:p>
        </p:txBody>
      </p:sp>
    </p:spTree>
    <p:extLst>
      <p:ext uri="{BB962C8B-B14F-4D97-AF65-F5344CB8AC3E}">
        <p14:creationId xmlns:p14="http://schemas.microsoft.com/office/powerpoint/2010/main" val="18418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A16F-1E71-4E30-9AF2-A2D1482FD812}"/>
              </a:ext>
            </a:extLst>
          </p:cNvPr>
          <p:cNvSpPr>
            <a:spLocks noGrp="1"/>
          </p:cNvSpPr>
          <p:nvPr>
            <p:ph type="title"/>
          </p:nvPr>
        </p:nvSpPr>
        <p:spPr>
          <a:xfrm>
            <a:off x="1003041" y="249045"/>
            <a:ext cx="9647853" cy="2299443"/>
          </a:xfrm>
        </p:spPr>
        <p:txBody>
          <a:bodyPr>
            <a:noAutofit/>
          </a:bodyPr>
          <a:lstStyle/>
          <a:p>
            <a:pPr algn="ctr"/>
            <a:r>
              <a:rPr lang="en-US" sz="2800" b="1" dirty="0"/>
              <a:t>HYPOTHESIS</a:t>
            </a:r>
            <a:br>
              <a:rPr lang="en-US" sz="2800" dirty="0"/>
            </a:br>
            <a:br>
              <a:rPr lang="en-US" sz="2800" dirty="0"/>
            </a:br>
            <a:r>
              <a:rPr lang="en-US" sz="2800" dirty="0"/>
              <a:t>Does being overweight as measured by the standard BMI formula using weight and height, tend to increase the likelihood of having a cardiovascular disease?</a:t>
            </a:r>
          </a:p>
        </p:txBody>
      </p:sp>
      <p:sp>
        <p:nvSpPr>
          <p:cNvPr id="4" name="Text Placeholder 3">
            <a:extLst>
              <a:ext uri="{FF2B5EF4-FFF2-40B4-BE49-F238E27FC236}">
                <a16:creationId xmlns:a16="http://schemas.microsoft.com/office/drawing/2014/main" id="{22F7946B-6709-42E6-8FD9-D67B289AAA35}"/>
              </a:ext>
            </a:extLst>
          </p:cNvPr>
          <p:cNvSpPr>
            <a:spLocks noGrp="1"/>
          </p:cNvSpPr>
          <p:nvPr>
            <p:ph type="body" sz="half" idx="2"/>
          </p:nvPr>
        </p:nvSpPr>
        <p:spPr>
          <a:xfrm>
            <a:off x="849087" y="3750082"/>
            <a:ext cx="9955762" cy="1489496"/>
          </a:xfrm>
        </p:spPr>
        <p:txBody>
          <a:bodyPr>
            <a:normAutofit/>
          </a:bodyPr>
          <a:lstStyle/>
          <a:p>
            <a:r>
              <a:rPr lang="en-US" sz="2800" dirty="0">
                <a:latin typeface="+mj-lt"/>
              </a:rPr>
              <a:t>How does gender impact the answer to the question above if at all?</a:t>
            </a:r>
          </a:p>
        </p:txBody>
      </p:sp>
    </p:spTree>
    <p:extLst>
      <p:ext uri="{BB962C8B-B14F-4D97-AF65-F5344CB8AC3E}">
        <p14:creationId xmlns:p14="http://schemas.microsoft.com/office/powerpoint/2010/main" val="70157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EXAMPLES FROM DISTRIBUTION ANALYSIS</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Statistics indicate symmetry and</a:t>
            </a:r>
          </a:p>
          <a:p>
            <a:r>
              <a:rPr lang="en-US" sz="1800" dirty="0"/>
              <a:t>platykurtic (light tailed).</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 </a:t>
            </a:r>
          </a:p>
        </p:txBody>
      </p:sp>
      <p:pic>
        <p:nvPicPr>
          <p:cNvPr id="28" name="Picture Placeholder 27" descr="A screenshot of a cell phone&#10;&#10;Description automatically generated">
            <a:extLst>
              <a:ext uri="{FF2B5EF4-FFF2-40B4-BE49-F238E27FC236}">
                <a16:creationId xmlns:a16="http://schemas.microsoft.com/office/drawing/2014/main" id="{1C9B377F-F95A-4F3A-B75D-864CB7476A74}"/>
              </a:ext>
            </a:extLst>
          </p:cNvPr>
          <p:cNvPicPr preferRelativeResize="0">
            <a:picLocks noGrp="1"/>
          </p:cNvPicPr>
          <p:nvPr>
            <p:ph type="pic" idx="21"/>
          </p:nvPr>
        </p:nvPicPr>
        <p:blipFill>
          <a:blip r:embed="rId3"/>
          <a:stretch>
            <a:fillRect/>
          </a:stretch>
        </p:blipFill>
        <p:spPr>
          <a:xfrm>
            <a:off x="4483622" y="2138543"/>
            <a:ext cx="3200400" cy="2052454"/>
          </a:xfrm>
          <a:prstGeom prst="round2DiagRect">
            <a:avLst>
              <a:gd name="adj1" fmla="val 34"/>
              <a:gd name="adj2" fmla="val 0"/>
            </a:avLst>
          </a:prstGeom>
          <a:solidFill>
            <a:schemeClr val="tx1"/>
          </a:solidFill>
        </p:spPr>
      </p:pic>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a:xfrm>
            <a:off x="4487593" y="4980857"/>
            <a:ext cx="3200400" cy="810342"/>
          </a:xfrm>
        </p:spPr>
        <p:txBody>
          <a:bodyPr>
            <a:noAutofit/>
          </a:bodyPr>
          <a:lstStyle/>
          <a:p>
            <a:r>
              <a:rPr lang="en-US" sz="1800" dirty="0"/>
              <a:t>Statistics show positive skew and</a:t>
            </a:r>
          </a:p>
          <a:p>
            <a:r>
              <a:rPr lang="en-US" sz="1800" dirty="0"/>
              <a:t>leptokurtic (heavy tailed).</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Statistics indicate negative skew and leptokurtic.</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4">
            <a:extLst>
              <a:ext uri="{28A0092B-C50C-407E-A947-70E740481C1C}">
                <a14:useLocalDpi xmlns:a14="http://schemas.microsoft.com/office/drawing/2010/main" val="0"/>
              </a:ext>
            </a:extLst>
          </a:blip>
          <a:stretch>
            <a:fillRect/>
          </a:stretch>
        </p:blipFill>
        <p:spPr bwMode="auto">
          <a:xfrm>
            <a:off x="1141410" y="2138544"/>
            <a:ext cx="3173791" cy="2052454"/>
          </a:xfrm>
          <a:prstGeom prst="rect">
            <a:avLst/>
          </a:prstGeom>
          <a:solidFill>
            <a:schemeClr val="tx1"/>
          </a:solidFill>
        </p:spPr>
      </p:pic>
      <p:pic>
        <p:nvPicPr>
          <p:cNvPr id="12" name="Picture Placeholder 11">
            <a:extLst>
              <a:ext uri="{FF2B5EF4-FFF2-40B4-BE49-F238E27FC236}">
                <a16:creationId xmlns:a16="http://schemas.microsoft.com/office/drawing/2014/main" id="{430659CA-EE55-4909-ADE8-8648FFDF557F}"/>
              </a:ext>
            </a:extLst>
          </p:cNvPr>
          <p:cNvPicPr preferRelativeResize="0">
            <a:picLocks noGrp="1"/>
          </p:cNvPicPr>
          <p:nvPr>
            <p:ph type="pic" idx="22"/>
          </p:nvPr>
        </p:nvPicPr>
        <p:blipFill>
          <a:blip r:embed="rId5"/>
          <a:stretch>
            <a:fillRect/>
          </a:stretch>
        </p:blipFill>
        <p:spPr>
          <a:xfrm>
            <a:off x="7852442" y="2138543"/>
            <a:ext cx="3198147" cy="2052454"/>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61792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460F-24DB-4383-B672-D86C598C82E9}"/>
              </a:ext>
            </a:extLst>
          </p:cNvPr>
          <p:cNvSpPr>
            <a:spLocks noGrp="1"/>
          </p:cNvSpPr>
          <p:nvPr>
            <p:ph type="title"/>
          </p:nvPr>
        </p:nvSpPr>
        <p:spPr>
          <a:xfrm>
            <a:off x="1141411" y="609600"/>
            <a:ext cx="9905999" cy="1239555"/>
          </a:xfrm>
        </p:spPr>
        <p:txBody>
          <a:bodyPr/>
          <a:lstStyle/>
          <a:p>
            <a:r>
              <a:rPr lang="en-US" dirty="0"/>
              <a:t>EXAMPLES FROM OUTLIER ANALYSIS</a:t>
            </a:r>
          </a:p>
        </p:txBody>
      </p:sp>
      <p:sp>
        <p:nvSpPr>
          <p:cNvPr id="3" name="Text Placeholder 2">
            <a:extLst>
              <a:ext uri="{FF2B5EF4-FFF2-40B4-BE49-F238E27FC236}">
                <a16:creationId xmlns:a16="http://schemas.microsoft.com/office/drawing/2014/main" id="{DC21FD93-0351-4401-921A-D0A9E1B38513}"/>
              </a:ext>
            </a:extLst>
          </p:cNvPr>
          <p:cNvSpPr>
            <a:spLocks noGrp="1"/>
          </p:cNvSpPr>
          <p:nvPr>
            <p:ph type="body" idx="1"/>
          </p:nvPr>
        </p:nvSpPr>
        <p:spPr/>
        <p:txBody>
          <a:bodyPr/>
          <a:lstStyle/>
          <a:p>
            <a:r>
              <a:rPr lang="en-US" sz="2400" b="1" dirty="0"/>
              <a:t>AGE</a:t>
            </a:r>
          </a:p>
        </p:txBody>
      </p:sp>
      <p:pic>
        <p:nvPicPr>
          <p:cNvPr id="13" name="Picture Placeholder 12" descr="A screenshot of a cell phone&#10;&#10;Description automatically generated">
            <a:extLst>
              <a:ext uri="{FF2B5EF4-FFF2-40B4-BE49-F238E27FC236}">
                <a16:creationId xmlns:a16="http://schemas.microsoft.com/office/drawing/2014/main" id="{BAAC77AA-FAC5-4F75-9B61-CDFDCFC351A1}"/>
              </a:ext>
            </a:extLst>
          </p:cNvPr>
          <p:cNvPicPr preferRelativeResize="0">
            <a:picLocks noGrp="1" noChangeAspect="1"/>
          </p:cNvPicPr>
          <p:nvPr>
            <p:ph type="pic" idx="15"/>
          </p:nvPr>
        </p:nvPicPr>
        <p:blipFill>
          <a:blip r:embed="rId3"/>
          <a:stretch>
            <a:fillRect/>
          </a:stretch>
        </p:blipFill>
        <p:spPr>
          <a:xfrm>
            <a:off x="1141413" y="2090756"/>
            <a:ext cx="3181731" cy="2100242"/>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3023693-E552-41F0-B029-D47812F5442F}"/>
              </a:ext>
            </a:extLst>
          </p:cNvPr>
          <p:cNvSpPr>
            <a:spLocks noGrp="1"/>
          </p:cNvSpPr>
          <p:nvPr>
            <p:ph type="body" sz="half" idx="18"/>
          </p:nvPr>
        </p:nvSpPr>
        <p:spPr/>
        <p:txBody>
          <a:bodyPr>
            <a:normAutofit/>
          </a:bodyPr>
          <a:lstStyle/>
          <a:p>
            <a:r>
              <a:rPr lang="en-US" sz="1800" dirty="0"/>
              <a:t>Age 29 was reasonable so not removed.</a:t>
            </a:r>
          </a:p>
        </p:txBody>
      </p:sp>
      <p:sp>
        <p:nvSpPr>
          <p:cNvPr id="6" name="Text Placeholder 5">
            <a:extLst>
              <a:ext uri="{FF2B5EF4-FFF2-40B4-BE49-F238E27FC236}">
                <a16:creationId xmlns:a16="http://schemas.microsoft.com/office/drawing/2014/main" id="{9B4B813C-21B3-4B11-B661-165DB1DB3261}"/>
              </a:ext>
            </a:extLst>
          </p:cNvPr>
          <p:cNvSpPr>
            <a:spLocks noGrp="1"/>
          </p:cNvSpPr>
          <p:nvPr>
            <p:ph type="body" sz="quarter" idx="3"/>
          </p:nvPr>
        </p:nvSpPr>
        <p:spPr/>
        <p:txBody>
          <a:bodyPr/>
          <a:lstStyle/>
          <a:p>
            <a:r>
              <a:rPr lang="en-US" sz="2400" b="1" dirty="0"/>
              <a:t>WEIGHT</a:t>
            </a:r>
          </a:p>
        </p:txBody>
      </p:sp>
      <p:pic>
        <p:nvPicPr>
          <p:cNvPr id="15" name="Picture Placeholder 14" descr="A picture containing door&#10;&#10;Description automatically generated">
            <a:extLst>
              <a:ext uri="{FF2B5EF4-FFF2-40B4-BE49-F238E27FC236}">
                <a16:creationId xmlns:a16="http://schemas.microsoft.com/office/drawing/2014/main" id="{7271C20A-CF26-4FD7-A701-1A79B595D4D4}"/>
              </a:ext>
            </a:extLst>
          </p:cNvPr>
          <p:cNvPicPr preferRelativeResize="0">
            <a:picLocks noGrp="1"/>
          </p:cNvPicPr>
          <p:nvPr>
            <p:ph type="pic" idx="21"/>
          </p:nvPr>
        </p:nvPicPr>
        <p:blipFill>
          <a:blip r:embed="rId4"/>
          <a:stretch>
            <a:fillRect/>
          </a:stretch>
        </p:blipFill>
        <p:spPr>
          <a:xfrm>
            <a:off x="4489053" y="2090756"/>
            <a:ext cx="3198940" cy="2100242"/>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7504A857-554B-4CE5-8EC4-2A5F2DBF936A}"/>
              </a:ext>
            </a:extLst>
          </p:cNvPr>
          <p:cNvSpPr>
            <a:spLocks noGrp="1"/>
          </p:cNvSpPr>
          <p:nvPr>
            <p:ph type="body" sz="half" idx="19"/>
          </p:nvPr>
        </p:nvSpPr>
        <p:spPr/>
        <p:txBody>
          <a:bodyPr>
            <a:normAutofit/>
          </a:bodyPr>
          <a:lstStyle/>
          <a:p>
            <a:r>
              <a:rPr lang="en-US" sz="1800" dirty="0"/>
              <a:t>Removed cases over 181 kg and less than 36 kg.</a:t>
            </a:r>
          </a:p>
          <a:p>
            <a:endParaRPr lang="en-US" sz="1800" dirty="0"/>
          </a:p>
        </p:txBody>
      </p:sp>
      <p:sp>
        <p:nvSpPr>
          <p:cNvPr id="9" name="Text Placeholder 8">
            <a:extLst>
              <a:ext uri="{FF2B5EF4-FFF2-40B4-BE49-F238E27FC236}">
                <a16:creationId xmlns:a16="http://schemas.microsoft.com/office/drawing/2014/main" id="{D8E009F9-65B5-489C-A7B5-AA1BF3843F3D}"/>
              </a:ext>
            </a:extLst>
          </p:cNvPr>
          <p:cNvSpPr>
            <a:spLocks noGrp="1"/>
          </p:cNvSpPr>
          <p:nvPr>
            <p:ph type="body" sz="quarter" idx="13"/>
          </p:nvPr>
        </p:nvSpPr>
        <p:spPr/>
        <p:txBody>
          <a:bodyPr/>
          <a:lstStyle/>
          <a:p>
            <a:r>
              <a:rPr lang="en-US" sz="2400" b="1" dirty="0"/>
              <a:t>HEIGHT</a:t>
            </a:r>
          </a:p>
        </p:txBody>
      </p:sp>
      <p:pic>
        <p:nvPicPr>
          <p:cNvPr id="17" name="Picture Placeholder 16" descr="A screenshot of a cell phone&#10;&#10;Description automatically generated">
            <a:extLst>
              <a:ext uri="{FF2B5EF4-FFF2-40B4-BE49-F238E27FC236}">
                <a16:creationId xmlns:a16="http://schemas.microsoft.com/office/drawing/2014/main" id="{636518DF-6D2E-4C37-B2D7-8F152A061E34}"/>
              </a:ext>
            </a:extLst>
          </p:cNvPr>
          <p:cNvPicPr preferRelativeResize="0">
            <a:picLocks noGrp="1"/>
          </p:cNvPicPr>
          <p:nvPr>
            <p:ph type="pic" idx="22"/>
          </p:nvPr>
        </p:nvPicPr>
        <p:blipFill>
          <a:blip r:embed="rId5"/>
          <a:stretch>
            <a:fillRect/>
          </a:stretch>
        </p:blipFill>
        <p:spPr>
          <a:xfrm>
            <a:off x="7852442" y="2091800"/>
            <a:ext cx="3190741" cy="2099198"/>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8082103-F487-4FE0-893A-A4BDF76D7AAA}"/>
              </a:ext>
            </a:extLst>
          </p:cNvPr>
          <p:cNvSpPr>
            <a:spLocks noGrp="1"/>
          </p:cNvSpPr>
          <p:nvPr>
            <p:ph type="body" sz="half" idx="20"/>
          </p:nvPr>
        </p:nvSpPr>
        <p:spPr/>
        <p:txBody>
          <a:bodyPr>
            <a:normAutofit/>
          </a:bodyPr>
          <a:lstStyle/>
          <a:p>
            <a:r>
              <a:rPr lang="en-US" sz="1800" dirty="0"/>
              <a:t>Removed top outlier to the right and all less than 121 cm or 4 ft.</a:t>
            </a:r>
          </a:p>
        </p:txBody>
      </p:sp>
    </p:spTree>
    <p:extLst>
      <p:ext uri="{BB962C8B-B14F-4D97-AF65-F5344CB8AC3E}">
        <p14:creationId xmlns:p14="http://schemas.microsoft.com/office/powerpoint/2010/main" val="150077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175E-89DF-4368-AEC6-64B81DEF045D}"/>
              </a:ext>
            </a:extLst>
          </p:cNvPr>
          <p:cNvSpPr>
            <a:spLocks noGrp="1"/>
          </p:cNvSpPr>
          <p:nvPr>
            <p:ph type="title"/>
          </p:nvPr>
        </p:nvSpPr>
        <p:spPr>
          <a:xfrm>
            <a:off x="1141411" y="609599"/>
            <a:ext cx="9905999" cy="999743"/>
          </a:xfrm>
        </p:spPr>
        <p:txBody>
          <a:bodyPr/>
          <a:lstStyle/>
          <a:p>
            <a:r>
              <a:rPr lang="en-US" dirty="0"/>
              <a:t>CALCULATED BMI</a:t>
            </a:r>
          </a:p>
        </p:txBody>
      </p:sp>
      <p:sp>
        <p:nvSpPr>
          <p:cNvPr id="3" name="Text Placeholder 2">
            <a:extLst>
              <a:ext uri="{FF2B5EF4-FFF2-40B4-BE49-F238E27FC236}">
                <a16:creationId xmlns:a16="http://schemas.microsoft.com/office/drawing/2014/main" id="{166C4481-BFB2-42E7-9703-594D4951A979}"/>
              </a:ext>
            </a:extLst>
          </p:cNvPr>
          <p:cNvSpPr>
            <a:spLocks noGrp="1"/>
          </p:cNvSpPr>
          <p:nvPr>
            <p:ph type="body" idx="1"/>
          </p:nvPr>
        </p:nvSpPr>
        <p:spPr/>
        <p:txBody>
          <a:bodyPr/>
          <a:lstStyle/>
          <a:p>
            <a:r>
              <a:rPr lang="en-US" sz="2400" b="1" dirty="0"/>
              <a:t>INITIAL HISTOGRAM</a:t>
            </a:r>
          </a:p>
        </p:txBody>
      </p:sp>
      <p:pic>
        <p:nvPicPr>
          <p:cNvPr id="14" name="Picture Placeholder 13" descr="A picture containing drawing&#10;&#10;Description automatically generated">
            <a:extLst>
              <a:ext uri="{FF2B5EF4-FFF2-40B4-BE49-F238E27FC236}">
                <a16:creationId xmlns:a16="http://schemas.microsoft.com/office/drawing/2014/main" id="{5CBE8463-18BB-46B4-AC50-F180DD10A977}"/>
              </a:ext>
            </a:extLst>
          </p:cNvPr>
          <p:cNvPicPr preferRelativeResize="0">
            <a:picLocks noGrp="1"/>
          </p:cNvPicPr>
          <p:nvPr>
            <p:ph type="pic" idx="15"/>
          </p:nvPr>
        </p:nvPicPr>
        <p:blipFill>
          <a:blip r:embed="rId3"/>
          <a:stretch>
            <a:fillRect/>
          </a:stretch>
        </p:blipFill>
        <p:spPr>
          <a:xfrm>
            <a:off x="1141413" y="2453404"/>
            <a:ext cx="3198021" cy="1737594"/>
          </a:xfrm>
          <a:prstGeom prst="round2DiagRect">
            <a:avLst>
              <a:gd name="adj1" fmla="val 0"/>
              <a:gd name="adj2" fmla="val 0"/>
            </a:avLst>
          </a:prstGeom>
          <a:solidFill>
            <a:schemeClr val="tx1"/>
          </a:solidFill>
        </p:spPr>
      </p:pic>
      <p:sp>
        <p:nvSpPr>
          <p:cNvPr id="5" name="Text Placeholder 4">
            <a:extLst>
              <a:ext uri="{FF2B5EF4-FFF2-40B4-BE49-F238E27FC236}">
                <a16:creationId xmlns:a16="http://schemas.microsoft.com/office/drawing/2014/main" id="{DDB1353B-2CA5-49C9-AC07-AA0531A1C3D8}"/>
              </a:ext>
            </a:extLst>
          </p:cNvPr>
          <p:cNvSpPr>
            <a:spLocks noGrp="1"/>
          </p:cNvSpPr>
          <p:nvPr>
            <p:ph type="body" sz="half" idx="18"/>
          </p:nvPr>
        </p:nvSpPr>
        <p:spPr/>
        <p:txBody>
          <a:bodyPr>
            <a:normAutofit/>
          </a:bodyPr>
          <a:lstStyle/>
          <a:p>
            <a:r>
              <a:rPr lang="en-US" sz="1800" dirty="0"/>
              <a:t>Positive skew and leptokurtotic.</a:t>
            </a:r>
          </a:p>
        </p:txBody>
      </p:sp>
      <p:sp>
        <p:nvSpPr>
          <p:cNvPr id="6" name="Text Placeholder 5">
            <a:extLst>
              <a:ext uri="{FF2B5EF4-FFF2-40B4-BE49-F238E27FC236}">
                <a16:creationId xmlns:a16="http://schemas.microsoft.com/office/drawing/2014/main" id="{65C8A349-7E70-4821-836B-018F293553D6}"/>
              </a:ext>
            </a:extLst>
          </p:cNvPr>
          <p:cNvSpPr>
            <a:spLocks noGrp="1"/>
          </p:cNvSpPr>
          <p:nvPr>
            <p:ph type="body" sz="quarter" idx="3"/>
          </p:nvPr>
        </p:nvSpPr>
        <p:spPr/>
        <p:txBody>
          <a:bodyPr/>
          <a:lstStyle/>
          <a:p>
            <a:r>
              <a:rPr lang="en-US" sz="2400" b="1" dirty="0"/>
              <a:t>Box PLOT - OUTLIERS</a:t>
            </a:r>
          </a:p>
        </p:txBody>
      </p:sp>
      <p:pic>
        <p:nvPicPr>
          <p:cNvPr id="18" name="Picture Placeholder 17">
            <a:extLst>
              <a:ext uri="{FF2B5EF4-FFF2-40B4-BE49-F238E27FC236}">
                <a16:creationId xmlns:a16="http://schemas.microsoft.com/office/drawing/2014/main" id="{428098B4-27E4-4580-82E8-9E5764F4922F}"/>
              </a:ext>
            </a:extLst>
          </p:cNvPr>
          <p:cNvPicPr preferRelativeResize="0">
            <a:picLocks noGrp="1"/>
          </p:cNvPicPr>
          <p:nvPr>
            <p:ph type="pic" idx="21"/>
          </p:nvPr>
        </p:nvPicPr>
        <p:blipFill>
          <a:blip r:embed="rId4"/>
          <a:stretch>
            <a:fillRect/>
          </a:stretch>
        </p:blipFill>
        <p:spPr>
          <a:xfrm>
            <a:off x="4489053" y="2453404"/>
            <a:ext cx="3190741" cy="1737594"/>
          </a:xfrm>
          <a:prstGeom prst="round2DiagRect">
            <a:avLst>
              <a:gd name="adj1" fmla="val 0"/>
              <a:gd name="adj2" fmla="val 0"/>
            </a:avLst>
          </a:prstGeom>
          <a:solidFill>
            <a:schemeClr val="tx1"/>
          </a:solidFill>
        </p:spPr>
      </p:pic>
      <p:sp>
        <p:nvSpPr>
          <p:cNvPr id="8" name="Text Placeholder 7">
            <a:extLst>
              <a:ext uri="{FF2B5EF4-FFF2-40B4-BE49-F238E27FC236}">
                <a16:creationId xmlns:a16="http://schemas.microsoft.com/office/drawing/2014/main" id="{F5294FD1-D40A-4CF0-B76C-9BA8B825A757}"/>
              </a:ext>
            </a:extLst>
          </p:cNvPr>
          <p:cNvSpPr>
            <a:spLocks noGrp="1"/>
          </p:cNvSpPr>
          <p:nvPr>
            <p:ph type="body" sz="half" idx="19"/>
          </p:nvPr>
        </p:nvSpPr>
        <p:spPr/>
        <p:txBody>
          <a:bodyPr>
            <a:normAutofit/>
          </a:bodyPr>
          <a:lstStyle/>
          <a:p>
            <a:r>
              <a:rPr lang="en-US" sz="1800" dirty="0"/>
              <a:t>Removed extreme cases based on domain knowledge.</a:t>
            </a:r>
          </a:p>
        </p:txBody>
      </p:sp>
      <p:sp>
        <p:nvSpPr>
          <p:cNvPr id="9" name="Text Placeholder 8">
            <a:extLst>
              <a:ext uri="{FF2B5EF4-FFF2-40B4-BE49-F238E27FC236}">
                <a16:creationId xmlns:a16="http://schemas.microsoft.com/office/drawing/2014/main" id="{65292AE1-F4BF-486F-9F48-94D707AA1A54}"/>
              </a:ext>
            </a:extLst>
          </p:cNvPr>
          <p:cNvSpPr>
            <a:spLocks noGrp="1"/>
          </p:cNvSpPr>
          <p:nvPr>
            <p:ph type="body" sz="quarter" idx="13"/>
          </p:nvPr>
        </p:nvSpPr>
        <p:spPr/>
        <p:txBody>
          <a:bodyPr/>
          <a:lstStyle/>
          <a:p>
            <a:r>
              <a:rPr lang="en-US" sz="2400" b="1" dirty="0"/>
              <a:t>FINAL HISTOGRAM</a:t>
            </a:r>
          </a:p>
        </p:txBody>
      </p:sp>
      <p:pic>
        <p:nvPicPr>
          <p:cNvPr id="16" name="Picture Placeholder 15" descr="A picture containing drawing&#10;&#10;Description automatically generated">
            <a:extLst>
              <a:ext uri="{FF2B5EF4-FFF2-40B4-BE49-F238E27FC236}">
                <a16:creationId xmlns:a16="http://schemas.microsoft.com/office/drawing/2014/main" id="{971222A7-994C-4C52-A135-07FD2876CB3C}"/>
              </a:ext>
            </a:extLst>
          </p:cNvPr>
          <p:cNvPicPr preferRelativeResize="0">
            <a:picLocks noGrp="1"/>
          </p:cNvPicPr>
          <p:nvPr>
            <p:ph type="pic" idx="22"/>
          </p:nvPr>
        </p:nvPicPr>
        <p:blipFill>
          <a:blip r:embed="rId3"/>
          <a:stretch>
            <a:fillRect/>
          </a:stretch>
        </p:blipFill>
        <p:spPr>
          <a:xfrm>
            <a:off x="7852442" y="2453404"/>
            <a:ext cx="3190741" cy="1737594"/>
          </a:xfrm>
          <a:prstGeom prst="round2DiagRect">
            <a:avLst>
              <a:gd name="adj1" fmla="val 0"/>
              <a:gd name="adj2" fmla="val 0"/>
            </a:avLst>
          </a:prstGeom>
          <a:solidFill>
            <a:schemeClr val="tx1"/>
          </a:solidFill>
        </p:spPr>
      </p:pic>
      <p:sp>
        <p:nvSpPr>
          <p:cNvPr id="11" name="Text Placeholder 10">
            <a:extLst>
              <a:ext uri="{FF2B5EF4-FFF2-40B4-BE49-F238E27FC236}">
                <a16:creationId xmlns:a16="http://schemas.microsoft.com/office/drawing/2014/main" id="{0D7C2DF1-1E7A-4521-A66C-63EF85A60CF3}"/>
              </a:ext>
            </a:extLst>
          </p:cNvPr>
          <p:cNvSpPr>
            <a:spLocks noGrp="1"/>
          </p:cNvSpPr>
          <p:nvPr>
            <p:ph type="body" sz="half" idx="20"/>
          </p:nvPr>
        </p:nvSpPr>
        <p:spPr/>
        <p:txBody>
          <a:bodyPr>
            <a:normAutofit/>
          </a:bodyPr>
          <a:lstStyle/>
          <a:p>
            <a:r>
              <a:rPr lang="en-US" sz="1800" dirty="0"/>
              <a:t>Slight kurtosis improvement which was hard to detect visually. </a:t>
            </a:r>
          </a:p>
        </p:txBody>
      </p:sp>
      <p:sp>
        <p:nvSpPr>
          <p:cNvPr id="12" name="TextBox 11">
            <a:extLst>
              <a:ext uri="{FF2B5EF4-FFF2-40B4-BE49-F238E27FC236}">
                <a16:creationId xmlns:a16="http://schemas.microsoft.com/office/drawing/2014/main" id="{03556455-61ED-4663-AD92-7DD35025E504}"/>
              </a:ext>
            </a:extLst>
          </p:cNvPr>
          <p:cNvSpPr txBox="1"/>
          <p:nvPr/>
        </p:nvSpPr>
        <p:spPr>
          <a:xfrm>
            <a:off x="1141411" y="1609344"/>
            <a:ext cx="9901897" cy="646331"/>
          </a:xfrm>
          <a:prstGeom prst="rect">
            <a:avLst/>
          </a:prstGeom>
          <a:noFill/>
        </p:spPr>
        <p:txBody>
          <a:bodyPr wrap="square" rtlCol="0">
            <a:spAutoFit/>
          </a:bodyPr>
          <a:lstStyle/>
          <a:p>
            <a:r>
              <a:rPr lang="en-US" dirty="0"/>
              <a:t>The formula for </a:t>
            </a:r>
            <a:r>
              <a:rPr lang="en-US" b="1" dirty="0"/>
              <a:t>BMI</a:t>
            </a:r>
            <a:r>
              <a:rPr lang="en-US" dirty="0"/>
              <a:t> is weight in kilograms divided by height in meters squared. Using this data set that is weight divided by the square of the height after it is divided by 100.</a:t>
            </a:r>
          </a:p>
        </p:txBody>
      </p:sp>
    </p:spTree>
    <p:extLst>
      <p:ext uri="{BB962C8B-B14F-4D97-AF65-F5344CB8AC3E}">
        <p14:creationId xmlns:p14="http://schemas.microsoft.com/office/powerpoint/2010/main" val="231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FOLLOW UP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AGE</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No changes to outlier or analysis. </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WEIGHT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Lessened kurtosis.</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HEIGHT	</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Most improved example with  relatively normal statistics.</a:t>
            </a:r>
          </a:p>
        </p:txBody>
      </p:sp>
      <p:pic>
        <p:nvPicPr>
          <p:cNvPr id="2056" name="Picture 8">
            <a:extLst>
              <a:ext uri="{FF2B5EF4-FFF2-40B4-BE49-F238E27FC236}">
                <a16:creationId xmlns:a16="http://schemas.microsoft.com/office/drawing/2014/main" id="{17EFF819-3DB5-4D85-A7F0-C7AC9FB52B57}"/>
              </a:ext>
            </a:extLst>
          </p:cNvPr>
          <p:cNvPicPr preferRelativeResize="0">
            <a:picLocks noGrp="1" noChangeArrowheads="1"/>
          </p:cNvPicPr>
          <p:nvPr>
            <p:ph type="pic" idx="15"/>
          </p:nvPr>
        </p:nvPicPr>
        <p:blipFill>
          <a:blip r:embed="rId3">
            <a:extLst>
              <a:ext uri="{28A0092B-C50C-407E-A947-70E740481C1C}">
                <a14:useLocalDpi xmlns:a14="http://schemas.microsoft.com/office/drawing/2010/main" val="0"/>
              </a:ext>
            </a:extLst>
          </a:blip>
          <a:stretch>
            <a:fillRect/>
          </a:stretch>
        </p:blipFill>
        <p:spPr bwMode="auto">
          <a:xfrm>
            <a:off x="1141410" y="2138544"/>
            <a:ext cx="3195239" cy="2052454"/>
          </a:xfrm>
          <a:prstGeom prst="rect">
            <a:avLst/>
          </a:prstGeom>
          <a:solidFill>
            <a:schemeClr val="tx1"/>
          </a:solidFill>
        </p:spPr>
      </p:pic>
      <p:pic>
        <p:nvPicPr>
          <p:cNvPr id="12" name="Picture Placeholder 11">
            <a:extLst>
              <a:ext uri="{FF2B5EF4-FFF2-40B4-BE49-F238E27FC236}">
                <a16:creationId xmlns:a16="http://schemas.microsoft.com/office/drawing/2014/main" id="{6A05D8C2-F7DF-4EF5-AAF0-795D8F977A9B}"/>
              </a:ext>
            </a:extLst>
          </p:cNvPr>
          <p:cNvPicPr preferRelativeResize="0">
            <a:picLocks noGrp="1"/>
          </p:cNvPicPr>
          <p:nvPr>
            <p:ph type="pic" idx="21"/>
          </p:nvPr>
        </p:nvPicPr>
        <p:blipFill>
          <a:blip r:embed="rId4"/>
          <a:stretch>
            <a:fillRect/>
          </a:stretch>
        </p:blipFill>
        <p:spPr>
          <a:xfrm>
            <a:off x="4486802" y="2138542"/>
            <a:ext cx="3200400" cy="2052455"/>
          </a:xfrm>
          <a:prstGeom prst="round2DiagRect">
            <a:avLst>
              <a:gd name="adj1" fmla="val 0"/>
              <a:gd name="adj2" fmla="val 0"/>
            </a:avLst>
          </a:prstGeom>
          <a:solidFill>
            <a:schemeClr val="tx1"/>
          </a:solidFill>
        </p:spPr>
      </p:pic>
      <p:pic>
        <p:nvPicPr>
          <p:cNvPr id="20" name="Picture Placeholder 19">
            <a:extLst>
              <a:ext uri="{FF2B5EF4-FFF2-40B4-BE49-F238E27FC236}">
                <a16:creationId xmlns:a16="http://schemas.microsoft.com/office/drawing/2014/main" id="{84800AF5-BB42-41E1-87E8-2583C3E35883}"/>
              </a:ext>
            </a:extLst>
          </p:cNvPr>
          <p:cNvPicPr preferRelativeResize="0">
            <a:picLocks noGrp="1"/>
          </p:cNvPicPr>
          <p:nvPr>
            <p:ph type="pic" idx="22"/>
          </p:nvPr>
        </p:nvPicPr>
        <p:blipFill>
          <a:blip r:embed="rId5"/>
          <a:stretch>
            <a:fillRect/>
          </a:stretch>
        </p:blipFill>
        <p:spPr>
          <a:xfrm>
            <a:off x="7852442" y="2138542"/>
            <a:ext cx="3198147" cy="2052455"/>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3477583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r>
              <a:rPr lang="en-US" dirty="0"/>
              <a:t>CONTINUED ANALYSIS POST OUTLIER REMOVAL</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SYSTOLIC</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Slight positive skew and leptokurtic.</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DIASTOLIC</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Relatively normal skew and leptokurtic.</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BMI</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Positive skew and leptokurtic.</a:t>
            </a:r>
          </a:p>
          <a:p>
            <a:endParaRPr lang="en-US" sz="1800" dirty="0"/>
          </a:p>
        </p:txBody>
      </p:sp>
      <p:pic>
        <p:nvPicPr>
          <p:cNvPr id="17" name="Picture Placeholder 16">
            <a:extLst>
              <a:ext uri="{FF2B5EF4-FFF2-40B4-BE49-F238E27FC236}">
                <a16:creationId xmlns:a16="http://schemas.microsoft.com/office/drawing/2014/main" id="{C9455AB3-8949-423D-8347-B2501AC73634}"/>
              </a:ext>
            </a:extLst>
          </p:cNvPr>
          <p:cNvPicPr>
            <a:picLocks noGrp="1"/>
          </p:cNvPicPr>
          <p:nvPr>
            <p:ph type="pic" idx="15"/>
          </p:nvPr>
        </p:nvPicPr>
        <p:blipFill>
          <a:blip r:embed="rId3"/>
          <a:stretch>
            <a:fillRect/>
          </a:stretch>
        </p:blipFill>
        <p:spPr>
          <a:xfrm>
            <a:off x="1141413" y="2225063"/>
            <a:ext cx="3198021" cy="1965935"/>
          </a:xfrm>
          <a:prstGeom prst="round2DiagRect">
            <a:avLst>
              <a:gd name="adj1" fmla="val 0"/>
              <a:gd name="adj2" fmla="val 0"/>
            </a:avLst>
          </a:prstGeom>
          <a:solidFill>
            <a:schemeClr val="tx1"/>
          </a:solidFill>
        </p:spPr>
      </p:pic>
      <p:pic>
        <p:nvPicPr>
          <p:cNvPr id="19" name="Picture Placeholder 18">
            <a:extLst>
              <a:ext uri="{FF2B5EF4-FFF2-40B4-BE49-F238E27FC236}">
                <a16:creationId xmlns:a16="http://schemas.microsoft.com/office/drawing/2014/main" id="{507A5017-4B8C-422E-89DE-A8903E52490E}"/>
              </a:ext>
            </a:extLst>
          </p:cNvPr>
          <p:cNvPicPr preferRelativeResize="0">
            <a:picLocks noGrp="1"/>
          </p:cNvPicPr>
          <p:nvPr>
            <p:ph type="pic" idx="21"/>
          </p:nvPr>
        </p:nvPicPr>
        <p:blipFill>
          <a:blip r:embed="rId4"/>
          <a:stretch>
            <a:fillRect/>
          </a:stretch>
        </p:blipFill>
        <p:spPr>
          <a:xfrm>
            <a:off x="4489054" y="2223888"/>
            <a:ext cx="3198021" cy="1965935"/>
          </a:xfrm>
          <a:prstGeom prst="round2DiagRect">
            <a:avLst>
              <a:gd name="adj1" fmla="val 0"/>
              <a:gd name="adj2" fmla="val 0"/>
            </a:avLst>
          </a:prstGeom>
          <a:solidFill>
            <a:schemeClr val="tx1"/>
          </a:solidFill>
        </p:spPr>
      </p:pic>
      <p:pic>
        <p:nvPicPr>
          <p:cNvPr id="22" name="Picture Placeholder 21">
            <a:extLst>
              <a:ext uri="{FF2B5EF4-FFF2-40B4-BE49-F238E27FC236}">
                <a16:creationId xmlns:a16="http://schemas.microsoft.com/office/drawing/2014/main" id="{ABDFCF27-6065-4F55-9DD0-73F286F72A24}"/>
              </a:ext>
            </a:extLst>
          </p:cNvPr>
          <p:cNvPicPr preferRelativeResize="0">
            <a:picLocks noGrp="1"/>
          </p:cNvPicPr>
          <p:nvPr>
            <p:ph type="pic" idx="22"/>
          </p:nvPr>
        </p:nvPicPr>
        <p:blipFill>
          <a:blip r:embed="rId5"/>
          <a:stretch>
            <a:fillRect/>
          </a:stretch>
        </p:blipFill>
        <p:spPr>
          <a:xfrm>
            <a:off x="7852442" y="2225063"/>
            <a:ext cx="3190743" cy="1964760"/>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41943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709-FA33-4023-9145-14D352128613}"/>
              </a:ext>
            </a:extLst>
          </p:cNvPr>
          <p:cNvSpPr>
            <a:spLocks noGrp="1"/>
          </p:cNvSpPr>
          <p:nvPr>
            <p:ph type="title"/>
          </p:nvPr>
        </p:nvSpPr>
        <p:spPr>
          <a:xfrm>
            <a:off x="1141411" y="609600"/>
            <a:ext cx="9905999" cy="1239555"/>
          </a:xfrm>
        </p:spPr>
        <p:txBody>
          <a:bodyPr/>
          <a:lstStyle/>
          <a:p>
            <a:pPr algn="ctr"/>
            <a:r>
              <a:rPr lang="en-US" dirty="0"/>
              <a:t>FURTHER EVIDENCE OF NON GAUSSIAN DISTRIBUTION for BMI</a:t>
            </a:r>
          </a:p>
        </p:txBody>
      </p:sp>
      <p:sp>
        <p:nvSpPr>
          <p:cNvPr id="3" name="Text Placeholder 2">
            <a:extLst>
              <a:ext uri="{FF2B5EF4-FFF2-40B4-BE49-F238E27FC236}">
                <a16:creationId xmlns:a16="http://schemas.microsoft.com/office/drawing/2014/main" id="{79FCE2DA-0777-4E1B-A5E4-D6CEB78F2820}"/>
              </a:ext>
            </a:extLst>
          </p:cNvPr>
          <p:cNvSpPr>
            <a:spLocks noGrp="1"/>
          </p:cNvSpPr>
          <p:nvPr>
            <p:ph type="body" idx="1"/>
          </p:nvPr>
        </p:nvSpPr>
        <p:spPr/>
        <p:txBody>
          <a:bodyPr/>
          <a:lstStyle/>
          <a:p>
            <a:r>
              <a:rPr lang="en-US" sz="2400" b="1" dirty="0"/>
              <a:t>CDF</a:t>
            </a:r>
          </a:p>
        </p:txBody>
      </p:sp>
      <p:sp>
        <p:nvSpPr>
          <p:cNvPr id="5" name="Text Placeholder 4">
            <a:extLst>
              <a:ext uri="{FF2B5EF4-FFF2-40B4-BE49-F238E27FC236}">
                <a16:creationId xmlns:a16="http://schemas.microsoft.com/office/drawing/2014/main" id="{93663201-FC39-42E7-B2EE-62A41C8EB537}"/>
              </a:ext>
            </a:extLst>
          </p:cNvPr>
          <p:cNvSpPr>
            <a:spLocks noGrp="1"/>
          </p:cNvSpPr>
          <p:nvPr>
            <p:ph type="body" sz="half" idx="18"/>
          </p:nvPr>
        </p:nvSpPr>
        <p:spPr/>
        <p:txBody>
          <a:bodyPr>
            <a:noAutofit/>
          </a:bodyPr>
          <a:lstStyle/>
          <a:p>
            <a:r>
              <a:rPr lang="en-US" sz="1800" dirty="0"/>
              <a:t>Plot indicates skew.</a:t>
            </a:r>
          </a:p>
        </p:txBody>
      </p:sp>
      <p:sp>
        <p:nvSpPr>
          <p:cNvPr id="6" name="Text Placeholder 5">
            <a:extLst>
              <a:ext uri="{FF2B5EF4-FFF2-40B4-BE49-F238E27FC236}">
                <a16:creationId xmlns:a16="http://schemas.microsoft.com/office/drawing/2014/main" id="{970BEE7F-A0DB-4AA0-8DF1-F42B94B78A4F}"/>
              </a:ext>
            </a:extLst>
          </p:cNvPr>
          <p:cNvSpPr>
            <a:spLocks noGrp="1"/>
          </p:cNvSpPr>
          <p:nvPr>
            <p:ph type="body" sz="quarter" idx="3"/>
          </p:nvPr>
        </p:nvSpPr>
        <p:spPr/>
        <p:txBody>
          <a:bodyPr/>
          <a:lstStyle/>
          <a:p>
            <a:r>
              <a:rPr lang="en-US" sz="2400" b="1" dirty="0"/>
              <a:t>PROBABILITY PLOT</a:t>
            </a:r>
          </a:p>
        </p:txBody>
      </p:sp>
      <p:sp>
        <p:nvSpPr>
          <p:cNvPr id="8" name="Text Placeholder 7">
            <a:extLst>
              <a:ext uri="{FF2B5EF4-FFF2-40B4-BE49-F238E27FC236}">
                <a16:creationId xmlns:a16="http://schemas.microsoft.com/office/drawing/2014/main" id="{C63D6A9E-6FDB-4D92-ACCF-128003486260}"/>
              </a:ext>
            </a:extLst>
          </p:cNvPr>
          <p:cNvSpPr>
            <a:spLocks noGrp="1"/>
          </p:cNvSpPr>
          <p:nvPr>
            <p:ph type="body" sz="half" idx="19"/>
          </p:nvPr>
        </p:nvSpPr>
        <p:spPr/>
        <p:txBody>
          <a:bodyPr>
            <a:normAutofit/>
          </a:bodyPr>
          <a:lstStyle/>
          <a:p>
            <a:r>
              <a:rPr lang="en-US" sz="1800" dirty="0"/>
              <a:t>Note the deviations from the line.</a:t>
            </a:r>
          </a:p>
        </p:txBody>
      </p:sp>
      <p:sp>
        <p:nvSpPr>
          <p:cNvPr id="9" name="Text Placeholder 8">
            <a:extLst>
              <a:ext uri="{FF2B5EF4-FFF2-40B4-BE49-F238E27FC236}">
                <a16:creationId xmlns:a16="http://schemas.microsoft.com/office/drawing/2014/main" id="{4CC9CC40-2FDA-4CE0-9669-C6AA082349B9}"/>
              </a:ext>
            </a:extLst>
          </p:cNvPr>
          <p:cNvSpPr>
            <a:spLocks noGrp="1"/>
          </p:cNvSpPr>
          <p:nvPr>
            <p:ph type="body" sz="quarter" idx="13"/>
          </p:nvPr>
        </p:nvSpPr>
        <p:spPr/>
        <p:txBody>
          <a:bodyPr/>
          <a:lstStyle/>
          <a:p>
            <a:r>
              <a:rPr lang="en-US" sz="2400" b="1" dirty="0"/>
              <a:t>KDE</a:t>
            </a:r>
          </a:p>
        </p:txBody>
      </p:sp>
      <p:sp>
        <p:nvSpPr>
          <p:cNvPr id="11" name="Text Placeholder 10">
            <a:extLst>
              <a:ext uri="{FF2B5EF4-FFF2-40B4-BE49-F238E27FC236}">
                <a16:creationId xmlns:a16="http://schemas.microsoft.com/office/drawing/2014/main" id="{4EE2DE73-F895-4FEB-9D24-8F7C4420D0C7}"/>
              </a:ext>
            </a:extLst>
          </p:cNvPr>
          <p:cNvSpPr>
            <a:spLocks noGrp="1"/>
          </p:cNvSpPr>
          <p:nvPr>
            <p:ph type="body" sz="half" idx="20"/>
          </p:nvPr>
        </p:nvSpPr>
        <p:spPr/>
        <p:txBody>
          <a:bodyPr>
            <a:noAutofit/>
          </a:bodyPr>
          <a:lstStyle/>
          <a:p>
            <a:r>
              <a:rPr lang="en-US" sz="1800" dirty="0"/>
              <a:t>Non-symmetrical indicating skew.</a:t>
            </a:r>
          </a:p>
        </p:txBody>
      </p:sp>
      <p:pic>
        <p:nvPicPr>
          <p:cNvPr id="12" name="Picture Placeholder 11">
            <a:extLst>
              <a:ext uri="{FF2B5EF4-FFF2-40B4-BE49-F238E27FC236}">
                <a16:creationId xmlns:a16="http://schemas.microsoft.com/office/drawing/2014/main" id="{53573D25-9863-4241-8C27-5FEDC62C7429}"/>
              </a:ext>
            </a:extLst>
          </p:cNvPr>
          <p:cNvPicPr preferRelativeResize="0">
            <a:picLocks noGrp="1"/>
          </p:cNvPicPr>
          <p:nvPr>
            <p:ph type="pic" idx="15"/>
          </p:nvPr>
        </p:nvPicPr>
        <p:blipFill>
          <a:blip r:embed="rId3"/>
          <a:stretch>
            <a:fillRect/>
          </a:stretch>
        </p:blipFill>
        <p:spPr>
          <a:xfrm>
            <a:off x="1141413" y="2182655"/>
            <a:ext cx="3198021" cy="2008343"/>
          </a:xfrm>
          <a:prstGeom prst="round2DiagRect">
            <a:avLst>
              <a:gd name="adj1" fmla="val 0"/>
              <a:gd name="adj2" fmla="val 0"/>
            </a:avLst>
          </a:prstGeom>
          <a:solidFill>
            <a:schemeClr val="tx1"/>
          </a:solidFill>
        </p:spPr>
      </p:pic>
      <p:pic>
        <p:nvPicPr>
          <p:cNvPr id="16" name="Picture Placeholder 15">
            <a:extLst>
              <a:ext uri="{FF2B5EF4-FFF2-40B4-BE49-F238E27FC236}">
                <a16:creationId xmlns:a16="http://schemas.microsoft.com/office/drawing/2014/main" id="{58B2D410-884D-4E78-A5AA-15FB3B895A7D}"/>
              </a:ext>
            </a:extLst>
          </p:cNvPr>
          <p:cNvPicPr>
            <a:picLocks noGrp="1"/>
          </p:cNvPicPr>
          <p:nvPr>
            <p:ph type="pic" idx="21"/>
          </p:nvPr>
        </p:nvPicPr>
        <p:blipFill>
          <a:blip r:embed="rId4"/>
          <a:stretch>
            <a:fillRect/>
          </a:stretch>
        </p:blipFill>
        <p:spPr>
          <a:xfrm>
            <a:off x="4489053" y="2182654"/>
            <a:ext cx="3194969" cy="2008343"/>
          </a:xfrm>
          <a:prstGeom prst="round2DiagRect">
            <a:avLst>
              <a:gd name="adj1" fmla="val 0"/>
              <a:gd name="adj2" fmla="val 0"/>
            </a:avLst>
          </a:prstGeom>
          <a:solidFill>
            <a:schemeClr val="tx1"/>
          </a:solidFill>
        </p:spPr>
      </p:pic>
      <p:pic>
        <p:nvPicPr>
          <p:cNvPr id="23" name="Picture Placeholder 22">
            <a:extLst>
              <a:ext uri="{FF2B5EF4-FFF2-40B4-BE49-F238E27FC236}">
                <a16:creationId xmlns:a16="http://schemas.microsoft.com/office/drawing/2014/main" id="{D218D792-69A5-4B14-911C-BB91F5801674}"/>
              </a:ext>
            </a:extLst>
          </p:cNvPr>
          <p:cNvPicPr preferRelativeResize="0">
            <a:picLocks noGrp="1"/>
          </p:cNvPicPr>
          <p:nvPr>
            <p:ph type="pic" idx="22"/>
          </p:nvPr>
        </p:nvPicPr>
        <p:blipFill>
          <a:blip r:embed="rId5"/>
          <a:stretch>
            <a:fillRect/>
          </a:stretch>
        </p:blipFill>
        <p:spPr>
          <a:xfrm>
            <a:off x="7852442" y="2182654"/>
            <a:ext cx="3198145" cy="2008343"/>
          </a:xfrm>
          <a:prstGeom prst="round2DiagRect">
            <a:avLst>
              <a:gd name="adj1" fmla="val 0"/>
              <a:gd name="adj2" fmla="val 0"/>
            </a:avLst>
          </a:prstGeom>
          <a:solidFill>
            <a:schemeClr val="tx1"/>
          </a:solidFill>
        </p:spPr>
      </p:pic>
    </p:spTree>
    <p:extLst>
      <p:ext uri="{BB962C8B-B14F-4D97-AF65-F5344CB8AC3E}">
        <p14:creationId xmlns:p14="http://schemas.microsoft.com/office/powerpoint/2010/main" val="280124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1262</Words>
  <Application>Microsoft Office PowerPoint</Application>
  <PresentationFormat>Widescreen</PresentationFormat>
  <Paragraphs>196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Kaggle Cardiac Data DSC 530  DATA EXPLORATION AND ANALYSIS  Sam Loyd November 2019</vt:lpstr>
      <vt:lpstr>KAGGLE Cardiac Data code Book PROVIDED BY SVETLANA UNLIANOVA at RYERSON UNIVERSITY  https://www.kaggle.com/sulianova/eda-cardiovascular-data/notebook#EDA-of-cadiovascular-diseases-data </vt:lpstr>
      <vt:lpstr>HYPOTHESIS  Does being overweight as measured by the standard BMI formula using weight and height, tend to increase the likelihood of having a cardiovascular disease?</vt:lpstr>
      <vt:lpstr>EXAMPLES FROM DISTRIBUTION ANALYSIS</vt:lpstr>
      <vt:lpstr>EXAMPLES FROM OUTLIER ANALYSIS</vt:lpstr>
      <vt:lpstr>CALCULATED BMI</vt:lpstr>
      <vt:lpstr>FOLLOW UP ANALYSIS POST OUTLIER REMOVAL</vt:lpstr>
      <vt:lpstr>CONTINUED ANALYSIS POST OUTLIER REMOVAL</vt:lpstr>
      <vt:lpstr>FURTHER EVIDENCE OF NON GAUSSIAN DISTRIBUTION for BMI</vt:lpstr>
      <vt:lpstr>CARDIO Visualizations using BOXEN PLOTS</vt:lpstr>
      <vt:lpstr>PowerPoint Presentation</vt:lpstr>
      <vt:lpstr>PowerPoint Presentation</vt:lpstr>
      <vt:lpstr>Conclusion  CORRELATION BETWEEN BMI and cardiovascular disease, while statistically significant, was weak. Blood pressure VALUES had stronger correlations and were more useful in constructing predictive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Cardiac Data DSC 530 Sam Loyd November 2019</dc:title>
  <dc:creator>Sam Loyd</dc:creator>
  <cp:lastModifiedBy>Sam Loyd</cp:lastModifiedBy>
  <cp:revision>82</cp:revision>
  <dcterms:created xsi:type="dcterms:W3CDTF">2019-11-08T22:37:21Z</dcterms:created>
  <dcterms:modified xsi:type="dcterms:W3CDTF">2019-11-14T04:38:47Z</dcterms:modified>
</cp:coreProperties>
</file>