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58" r:id="rId5"/>
    <p:sldId id="259" r:id="rId6"/>
    <p:sldId id="260" r:id="rId7"/>
    <p:sldId id="267" r:id="rId8"/>
    <p:sldId id="269" r:id="rId9"/>
    <p:sldId id="270" r:id="rId10"/>
    <p:sldId id="268" r:id="rId11"/>
    <p:sldId id="26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534" autoAdjust="0"/>
  </p:normalViewPr>
  <p:slideViewPr>
    <p:cSldViewPr snapToGrid="0">
      <p:cViewPr varScale="1">
        <p:scale>
          <a:sx n="59" d="100"/>
          <a:sy n="59" d="100"/>
        </p:scale>
        <p:origin x="86" y="653"/>
      </p:cViewPr>
      <p:guideLst/>
    </p:cSldViewPr>
  </p:slideViewPr>
  <p:notesTextViewPr>
    <p:cViewPr>
      <p:scale>
        <a:sx n="1" d="1"/>
        <a:sy n="1" d="1"/>
      </p:scale>
      <p:origin x="0" y="0"/>
    </p:cViewPr>
  </p:notesTextViewPr>
  <p:notesViewPr>
    <p:cSldViewPr snapToGrid="0">
      <p:cViewPr>
        <p:scale>
          <a:sx n="65" d="100"/>
          <a:sy n="65" d="100"/>
        </p:scale>
        <p:origin x="2405"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nhs.uk/live-well/healthy-weight/advice-for-underweight-adul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Boxen</a:t>
            </a:r>
            <a:r>
              <a:rPr lang="en-US" dirty="0"/>
              <a:t> or enhanced box plots are created by the </a:t>
            </a:r>
            <a:r>
              <a:rPr lang="en-US" dirty="0" err="1"/>
              <a:t>boxen</a:t>
            </a:r>
            <a:r>
              <a:rPr lang="en-US" dirty="0"/>
              <a:t>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t>
            </a:r>
            <a:r>
              <a:rPr lang="en-US" dirty="0" err="1"/>
              <a:t>ap_hi</a:t>
            </a:r>
            <a:r>
              <a:rPr lang="en-US" dirty="0"/>
              <a:t>) and diastolic (</a:t>
            </a:r>
            <a:r>
              <a:rPr lang="en-US" dirty="0" err="1"/>
              <a:t>ap_lo</a:t>
            </a:r>
            <a:r>
              <a:rPr lang="en-US" dirty="0"/>
              <a:t>) pressure had the highest correlation. This was followed by age, cholesterol, </a:t>
            </a:r>
            <a:r>
              <a:rPr lang="en-US" dirty="0" err="1"/>
              <a:t>bmi</a:t>
            </a:r>
            <a:r>
              <a:rPr lang="en-US" dirty="0"/>
              <a:t>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models created in this analysis had weak predictive power.</a:t>
            </a:r>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t>
            </a:r>
            <a:r>
              <a:rPr lang="en-US" dirty="0" err="1"/>
              <a:t>ap_hi</a:t>
            </a:r>
            <a:r>
              <a:rPr lang="en-US" dirty="0"/>
              <a:t> | int  </a:t>
            </a:r>
          </a:p>
          <a:p>
            <a:r>
              <a:rPr lang="en-US" dirty="0"/>
              <a:t>Diastolic blood pressure | Examination Feature | </a:t>
            </a:r>
            <a:r>
              <a:rPr lang="en-US" dirty="0" err="1"/>
              <a:t>ap_lo</a:t>
            </a:r>
            <a:r>
              <a:rPr lang="en-US" dirty="0"/>
              <a:t> | int  </a:t>
            </a:r>
          </a:p>
          <a:p>
            <a:r>
              <a:rPr lang="en-US" dirty="0"/>
              <a:t>Cholesterol | Examination Feature | cholesterol | 1: normal 2: above 3: well above </a:t>
            </a:r>
          </a:p>
          <a:p>
            <a:r>
              <a:rPr lang="en-US" dirty="0"/>
              <a:t>Glucose | Examination Feature | </a:t>
            </a:r>
            <a:r>
              <a:rPr lang="en-US" dirty="0" err="1"/>
              <a:t>gluc</a:t>
            </a:r>
            <a:r>
              <a:rPr lang="en-US" dirty="0"/>
              <a:t> | 1: normal, 2: above  3: well above </a:t>
            </a:r>
          </a:p>
          <a:p>
            <a:r>
              <a:rPr lang="en-US" dirty="0"/>
              <a:t>Smoking | Subjective Feature | smoke | binary </a:t>
            </a:r>
          </a:p>
          <a:p>
            <a:r>
              <a:rPr lang="en-US" dirty="0"/>
              <a:t>Alcohol intake | Subjective Feature | </a:t>
            </a:r>
            <a:r>
              <a:rPr lang="en-US" dirty="0" err="1"/>
              <a:t>alco</a:t>
            </a:r>
            <a:r>
              <a:rPr lang="en-US" dirty="0"/>
              <a:t> | binary  </a:t>
            </a:r>
          </a:p>
          <a:p>
            <a:r>
              <a:rPr lang="en-US" dirty="0"/>
              <a:t>Physical activity | Subjective Feature | active | binary  </a:t>
            </a:r>
          </a:p>
          <a:p>
            <a:r>
              <a:rPr lang="en-US" b="1" dirty="0"/>
              <a:t>Presence or absence of cardiovascular disease | Target Variable | cardio | binary  </a:t>
            </a:r>
          </a:p>
          <a:p>
            <a:r>
              <a:rPr lang="en-US" dirty="0"/>
              <a:t>All of the dataset values were collected at the moment of medical examination. </a:t>
            </a:r>
          </a:p>
          <a:p>
            <a:endParaRPr lang="en-US" dirty="0"/>
          </a:p>
          <a:p>
            <a:r>
              <a:rPr lang="en-US" dirty="0"/>
              <a:t>Codebook taken from author Svetlana </a:t>
            </a:r>
            <a:r>
              <a:rPr lang="en-US" dirty="0" err="1"/>
              <a:t>Ulianova</a:t>
            </a:r>
            <a:r>
              <a:rPr lang="en-US" dirty="0"/>
              <a:t> a Data Science Student at Ryerson University Toronto, ON, Canada and posted on Kaggle.com </a:t>
            </a:r>
          </a:p>
          <a:p>
            <a:r>
              <a:rPr lang="en-US" dirty="0"/>
              <a:t>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dirty="0"/>
          </a:p>
          <a:p>
            <a:r>
              <a:rPr lang="en-US" dirty="0"/>
              <a:t>Hypertensive (high blood pressure) crisis is when blood pressure rises quickly and severely with readings of 180/120 or greater.</a:t>
            </a:r>
          </a:p>
          <a:p>
            <a:endParaRPr lang="en-US" dirty="0"/>
          </a:p>
          <a:p>
            <a:r>
              <a:rPr lang="en-US" dirty="0"/>
              <a:t>Retrieved from </a:t>
            </a:r>
            <a:r>
              <a:rPr lang="en-US" u="sng" dirty="0">
                <a:hlinkClick r:id="rId3"/>
              </a:rPr>
              <a:t>https://www.heart.org/en/health-topics/high-blood-pressure/understanding-blood-pressure-readings/hypertensive-crisis-when-you-should-call-911-for-high-blood-pressure</a:t>
            </a:r>
            <a:endParaRPr lang="en-US" dirty="0"/>
          </a:p>
          <a:p>
            <a:endParaRPr lang="en-US" dirty="0"/>
          </a:p>
          <a:p>
            <a:r>
              <a:rPr lang="en-US" dirty="0"/>
              <a:t>Some experts define low blood pressure as readings lower than 90 mm Hg systolic or 60 mm Hg diastolic. If either number is below that, your pressure is lower than normal.</a:t>
            </a:r>
          </a:p>
          <a:p>
            <a:endParaRPr lang="en-US" dirty="0"/>
          </a:p>
          <a:p>
            <a:r>
              <a:rPr lang="en-US" dirty="0"/>
              <a:t>Retrieved from </a:t>
            </a:r>
            <a:r>
              <a:rPr lang="en-US" u="sng" dirty="0">
                <a:hlinkClick r:id="rId4"/>
              </a:rPr>
              <a:t>https://www.mayoclinic.org/diseases-conditions/low-blood-pressure/symptoms-causes/syc-20355465</a:t>
            </a:r>
            <a:endParaRPr lang="en-US" u="sng"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BMI is less than 18.5, it falls within the underweight range. </a:t>
            </a:r>
          </a:p>
          <a:p>
            <a:r>
              <a:rPr lang="en-US" dirty="0"/>
              <a:t>If your BMI is 18.5 to &lt;25, it falls within the normal. If your BMI is 25.0 to &lt;30, it falls within the overweight range. </a:t>
            </a:r>
          </a:p>
          <a:p>
            <a:r>
              <a:rPr lang="en-US" dirty="0"/>
              <a:t>If your BMI is 30.0 or higher, it falls within the obese range. Obesity is frequently subdivided into categories:</a:t>
            </a:r>
          </a:p>
          <a:p>
            <a:r>
              <a:rPr lang="en-US" dirty="0"/>
              <a:t>Class 1: BMI of 30 to &lt; 35 </a:t>
            </a:r>
          </a:p>
          <a:p>
            <a:r>
              <a:rPr lang="en-US" dirty="0"/>
              <a:t>Class 2: BMI of 35 to &lt; 40 </a:t>
            </a:r>
          </a:p>
          <a:p>
            <a:r>
              <a:rPr lang="en-US" dirty="0"/>
              <a:t>Class 3: BMI of 40 or higher. </a:t>
            </a:r>
          </a:p>
          <a:p>
            <a:r>
              <a:rPr lang="en-US" dirty="0"/>
              <a:t>Class 3 obesity is sometimes categorized as “extreme” or “severe” obesity.</a:t>
            </a:r>
          </a:p>
          <a:p>
            <a:r>
              <a:rPr lang="en-US" dirty="0"/>
              <a:t>Reference:</a:t>
            </a:r>
          </a:p>
          <a:p>
            <a:r>
              <a:rPr lang="en-US" dirty="0"/>
              <a:t>Taken from </a:t>
            </a:r>
            <a:r>
              <a:rPr lang="en-US" u="sng" dirty="0">
                <a:hlinkClick r:id="rId3"/>
              </a:rPr>
              <a:t>https://www.cdc.gov/obesity/adult/defining.html</a:t>
            </a:r>
            <a:endParaRPr lang="en-US" dirty="0"/>
          </a:p>
          <a:p>
            <a:r>
              <a:rPr lang="en-US" dirty="0"/>
              <a:t>If your BMI is below 18.5, this suggests that your weight may be too low.</a:t>
            </a:r>
          </a:p>
          <a:p>
            <a:r>
              <a:rPr lang="en-US" dirty="0"/>
              <a:t>Reference:</a:t>
            </a:r>
          </a:p>
          <a:p>
            <a:r>
              <a:rPr lang="en-US" dirty="0"/>
              <a:t>Taken from </a:t>
            </a:r>
            <a:r>
              <a:rPr lang="en-US" u="sng" dirty="0">
                <a:hlinkClick r:id="rId4"/>
              </a:rPr>
              <a:t>https://www.nhs.uk/live-well/healthy-weight/advice-for-underweight-adults/</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indicates skew.</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dirty="0"/>
            </a:br>
            <a:r>
              <a:rPr lang="en-US" sz="4400" dirty="0"/>
              <a:t>DSC 530 </a:t>
            </a: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07252"/>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Blood pressure VALUES had stronger </a:t>
            </a:r>
            <a:r>
              <a:rPr lang="en-US" sz="2800" dirty="0" err="1"/>
              <a:t>correlationS</a:t>
            </a:r>
            <a:r>
              <a:rPr lang="en-US" sz="2800"/>
              <a:t> </a:t>
            </a:r>
            <a:r>
              <a:rPr lang="en-US" sz="2800" dirty="0"/>
              <a:t>and were more useful in constructing </a:t>
            </a:r>
            <a:r>
              <a:rPr lang="en-US" sz="2800"/>
              <a:t>predictive models.</a:t>
            </a:r>
            <a:endParaRPr lang="en-US" sz="2800" dirty="0"/>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429000"/>
            <a:ext cx="9906002" cy="2626493"/>
          </a:xfrm>
        </p:spPr>
        <p:txBody>
          <a:bodyPr>
            <a:noAutofit/>
          </a:bodyPr>
          <a:lstStyle/>
          <a:p>
            <a:r>
              <a:rPr lang="en-US" sz="2800" dirty="0">
                <a:latin typeface="+mj-lt"/>
              </a:rPr>
              <a:t>Gender, like BMI, showed slight correlation but did have statistical significance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this data set 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23" name="Picture Placeholder 22">
            <a:extLst>
              <a:ext uri="{FF2B5EF4-FFF2-40B4-BE49-F238E27FC236}">
                <a16:creationId xmlns:a16="http://schemas.microsoft.com/office/drawing/2014/main" id="{D218D792-69A5-4B14-911C-BB91F5801674}"/>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1133</Words>
  <Application>Microsoft Office PowerPoint</Application>
  <PresentationFormat>Widescreen</PresentationFormat>
  <Paragraphs>200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Kaggle Cardiac Data DSC 530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Conclusion  CORRELATION BETWEEN BMI and cardiovascular disease, while statistically significant, was weak. Blood pressure VALUES had stronger correlationS and were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66</cp:revision>
  <dcterms:created xsi:type="dcterms:W3CDTF">2019-11-08T22:37:21Z</dcterms:created>
  <dcterms:modified xsi:type="dcterms:W3CDTF">2019-11-10T16:39:45Z</dcterms:modified>
</cp:coreProperties>
</file>