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Google / github analytics. Google alerts. Stack overflow. Activity in your project shows health and encourages adoption.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Google / github analytics. Google alerts. Stack overflow. Activity in your project shows health and encourages adoption.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 am not an expert in any of these things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Check github, google, stack overflow. Make sure this problem hasn’t been solved in the way you’re going to solve it. Are you faster, lighterweight, more secure? Or is it something that just doesn’t exist? If it’s already solved, can you contribute there? The unix principle - do one thing, do it really well.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rotatable vs rotate vs rotation. jquery vs jquery-ui. The namespace can be as important as the name. Uniqueness leads to memorability as well as searchability.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Your code should be readable, but most people will read a README and make a decision faster than looking in your source code. Docs show that someone cares about your code.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If it’s something demoable, make it so. People love to tinker with new stuff. Keep it simple so as not to overwhelm.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Look for people with the same problem that you had, and help them solve it. Stack Overflow. </a:t>
            </a:r>
            <a:r>
              <a:rPr lang="en">
                <a:solidFill>
                  <a:schemeClr val="dk1"/>
                </a:solidFill>
              </a:rPr>
              <a:t>Tell people you’re being shameless about plugging your own stuff.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Encourage pull requests. Open issues. Be positive. Incorporate stuff as best you can.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
        <p:nvSpPr>
          <p:cNvPr id="13" name="Shape 13"/>
          <p:cNvSpPr/>
          <p:nvPr/>
        </p:nvSpPr>
        <p:spPr>
          <a:xfrm>
            <a:off x="0" y="-551700"/>
            <a:ext cx="9144000" cy="5695199"/>
          </a:xfrm>
          <a:prstGeom prst="rect">
            <a:avLst/>
          </a:prstGeom>
          <a:solidFill>
            <a:srgbClr val="000000">
              <a:alpha val="36150"/>
            </a:srgbClr>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6" name="Shape 26"/>
        <p:cNvGrpSpPr/>
        <p:nvPr/>
      </p:nvGrpSpPr>
      <p:grpSpPr>
        <a:xfrm>
          <a:off x="0" y="0"/>
          <a:ext cx="0" cy="0"/>
          <a:chOff x="0" y="0"/>
          <a:chExt cx="0" cy="0"/>
        </a:xfrm>
      </p:grpSpPr>
      <p:sp>
        <p:nvSpPr>
          <p:cNvPr id="27" name="Shape 27"/>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9" name="Shape 29"/>
        <p:cNvGrpSpPr/>
        <p:nvPr/>
      </p:nvGrpSpPr>
      <p:grpSpPr>
        <a:xfrm>
          <a:off x="0" y="0"/>
          <a:ext cx="0" cy="0"/>
          <a:chOff x="0" y="0"/>
          <a:chExt cx="0" cy="0"/>
        </a:xfrm>
      </p:grpSpPr>
      <p:sp>
        <p:nvSpPr>
          <p:cNvPr id="30" name="Shape 30"/>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1"/>
                </a:solidFill>
              </a:rPr>
              <a:t>‹#›</a:t>
            </a:fld>
          </a:p>
        </p:txBody>
      </p:sp>
      <p:sp>
        <p:nvSpPr>
          <p:cNvPr id="8" name="Shape 8"/>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0.jp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0.jpg"/><Relationship Id="rId4"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0.jpg"/><Relationship Id="rId4" Type="http://schemas.openxmlformats.org/officeDocument/2006/relationships/image" Target="../media/image01.png"/><Relationship Id="rId5" Type="http://schemas.openxmlformats.org/officeDocument/2006/relationships/hyperlink" Target="http://godswearhats.com/jquery-ui-rotatable/demo.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0.jp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0.jp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jp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0.jpg"/><Relationship Id="rId4"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0.jpg"/><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0.jp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1" name="Shape 31"/>
        <p:cNvGrpSpPr/>
        <p:nvPr/>
      </p:nvGrpSpPr>
      <p:grpSpPr>
        <a:xfrm>
          <a:off x="0" y="0"/>
          <a:ext cx="0" cy="0"/>
          <a:chOff x="0" y="0"/>
          <a:chExt cx="0" cy="0"/>
        </a:xfrm>
      </p:grpSpPr>
      <p:sp>
        <p:nvSpPr>
          <p:cNvPr id="32" name="Shape 32"/>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 name="Shape 33"/>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666666"/>
                </a:solidFill>
              </a:rPr>
              <a:t>Getting Adoption of an Open Source Project</a:t>
            </a:r>
          </a:p>
        </p:txBody>
      </p:sp>
      <p:pic>
        <p:nvPicPr>
          <p:cNvPr id="34" name="Shape 34"/>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35" name="Shape 35"/>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BellevueJS - jquery-ui-rotatable</a:t>
            </a:r>
          </a:p>
        </p:txBody>
      </p:sp>
      <p:sp>
        <p:nvSpPr>
          <p:cNvPr id="36" name="Shape 36"/>
          <p:cNvSpPr txBox="1"/>
          <p:nvPr/>
        </p:nvSpPr>
        <p:spPr>
          <a:xfrm>
            <a:off x="0" y="1554900"/>
            <a:ext cx="9144000" cy="3588600"/>
          </a:xfrm>
          <a:prstGeom prst="rect">
            <a:avLst/>
          </a:prstGeom>
          <a:solidFill>
            <a:srgbClr val="FFFFFF">
              <a:alpha val="63849"/>
            </a:srgbClr>
          </a:solidFill>
          <a:ln>
            <a:noFill/>
          </a:ln>
        </p:spPr>
        <p:txBody>
          <a:bodyPr anchorCtr="0" anchor="t" bIns="91425" lIns="91425" rIns="91425" tIns="91425">
            <a:noAutofit/>
          </a:bodyPr>
          <a:lstStyle/>
          <a:p>
            <a:pPr indent="0" lvl="0" marL="457200" marR="0" rtl="0" algn="l">
              <a:lnSpc>
                <a:spcPct val="150000"/>
              </a:lnSpc>
              <a:spcBef>
                <a:spcPts val="800"/>
              </a:spcBef>
              <a:spcAft>
                <a:spcPts val="0"/>
              </a:spcAft>
              <a:buNone/>
            </a:pPr>
            <a:r>
              <a:t/>
            </a:r>
            <a:endParaRPr sz="2400"/>
          </a:p>
          <a:p>
            <a:pPr indent="0" lvl="0" marL="457200" marR="0" rtl="0" algn="l">
              <a:lnSpc>
                <a:spcPct val="150000"/>
              </a:lnSpc>
              <a:spcBef>
                <a:spcPts val="800"/>
              </a:spcBef>
              <a:spcAft>
                <a:spcPts val="0"/>
              </a:spcAft>
              <a:buNone/>
            </a:pPr>
            <a:r>
              <a:t/>
            </a:r>
            <a:endParaRPr sz="2400"/>
          </a:p>
          <a:p>
            <a:pPr indent="457200" lvl="0" marL="914400" marR="0" rtl="0" algn="l">
              <a:lnSpc>
                <a:spcPct val="150000"/>
              </a:lnSpc>
              <a:spcBef>
                <a:spcPts val="800"/>
              </a:spcBef>
              <a:spcAft>
                <a:spcPts val="0"/>
              </a:spcAft>
              <a:buNone/>
            </a:pPr>
            <a:r>
              <a:rPr lang="en" sz="2400"/>
              <a:t>Aidan Rogers (@godswearhats)</a:t>
            </a:r>
          </a:p>
          <a:p>
            <a:pPr indent="457200" lvl="0" marL="914400" marR="0" rtl="0" algn="l">
              <a:lnSpc>
                <a:spcPct val="150000"/>
              </a:lnSpc>
              <a:spcBef>
                <a:spcPts val="800"/>
              </a:spcBef>
              <a:spcAft>
                <a:spcPts val="0"/>
              </a:spcAft>
              <a:buNone/>
            </a:pPr>
            <a:r>
              <a:rPr lang="en" sz="2400"/>
              <a:t>Geek Wrangler, eBay Partner Network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Shape 113"/>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4" name="Shape 114"/>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115" name="Shape 115"/>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116" name="Shape 116"/>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Principle #7</a:t>
            </a:r>
          </a:p>
        </p:txBody>
      </p:sp>
      <p:sp>
        <p:nvSpPr>
          <p:cNvPr id="117" name="Shape 117"/>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lvl="0" marL="0" marR="0" rtl="0" algn="ctr">
              <a:lnSpc>
                <a:spcPct val="150000"/>
              </a:lnSpc>
              <a:spcBef>
                <a:spcPts val="800"/>
              </a:spcBef>
              <a:spcAft>
                <a:spcPts val="0"/>
              </a:spcAft>
              <a:buNone/>
            </a:pPr>
            <a:r>
              <a:rPr lang="en" sz="4800"/>
              <a:t>Keep an eye on things</a:t>
            </a:r>
          </a:p>
          <a:p>
            <a:pPr indent="0" lvl="0" marL="0" marR="0" rtl="0" algn="ctr">
              <a:lnSpc>
                <a:spcPct val="150000"/>
              </a:lnSpc>
              <a:spcBef>
                <a:spcPts val="800"/>
              </a:spcBef>
              <a:spcAft>
                <a:spcPts val="0"/>
              </a:spcAft>
              <a:buNone/>
            </a:pPr>
            <a:r>
              <a:rPr lang="en" sz="2400"/>
              <a:t>(You are now in marketing)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Shape 122"/>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3" name="Shape 123"/>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124" name="Shape 124"/>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125" name="Shape 125"/>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Thanks!</a:t>
            </a:r>
          </a:p>
        </p:txBody>
      </p:sp>
      <p:sp>
        <p:nvSpPr>
          <p:cNvPr id="126" name="Shape 126"/>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lvl="0" marL="0" marR="0" rtl="0" algn="ctr">
              <a:lnSpc>
                <a:spcPct val="150000"/>
              </a:lnSpc>
              <a:spcBef>
                <a:spcPts val="800"/>
              </a:spcBef>
              <a:spcAft>
                <a:spcPts val="0"/>
              </a:spcAft>
              <a:buNone/>
            </a:pPr>
            <a:r>
              <a:rPr lang="en" sz="4800"/>
              <a:t>Q &amp; A</a:t>
            </a:r>
          </a:p>
          <a:p>
            <a:pPr indent="0" lvl="0" marL="0" marR="0" rtl="0" algn="ctr">
              <a:lnSpc>
                <a:spcPct val="150000"/>
              </a:lnSpc>
              <a:spcBef>
                <a:spcPts val="800"/>
              </a:spcBef>
              <a:spcAft>
                <a:spcPts val="0"/>
              </a:spcAft>
              <a:buNone/>
            </a:pPr>
            <a:r>
              <a:rPr lang="en" sz="2400"/>
              <a:t>(Are you hiring? Yes, yes I am - airogers@ebay.com)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0" name="Shape 40"/>
        <p:cNvGrpSpPr/>
        <p:nvPr/>
      </p:nvGrpSpPr>
      <p:grpSpPr>
        <a:xfrm>
          <a:off x="0" y="0"/>
          <a:ext cx="0" cy="0"/>
          <a:chOff x="0" y="0"/>
          <a:chExt cx="0" cy="0"/>
        </a:xfrm>
      </p:grpSpPr>
      <p:sp>
        <p:nvSpPr>
          <p:cNvPr id="41" name="Shape 41"/>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2" name="Shape 42"/>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43" name="Shape 43"/>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44" name="Shape 44"/>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First, a warning ...</a:t>
            </a:r>
          </a:p>
        </p:txBody>
      </p:sp>
      <p:sp>
        <p:nvSpPr>
          <p:cNvPr id="45" name="Shape 45"/>
          <p:cNvSpPr txBox="1"/>
          <p:nvPr/>
        </p:nvSpPr>
        <p:spPr>
          <a:xfrm>
            <a:off x="0" y="1554900"/>
            <a:ext cx="9144000" cy="3588600"/>
          </a:xfrm>
          <a:prstGeom prst="rect">
            <a:avLst/>
          </a:prstGeom>
          <a:solidFill>
            <a:srgbClr val="FFFFFF">
              <a:alpha val="63849"/>
            </a:srgbClr>
          </a:solidFill>
          <a:ln>
            <a:noFill/>
          </a:ln>
        </p:spPr>
        <p:txBody>
          <a:bodyPr anchorCtr="0" anchor="t" bIns="91425" lIns="91425" rIns="91425" tIns="91425">
            <a:noAutofit/>
          </a:bodyPr>
          <a:lstStyle/>
          <a:p>
            <a:pPr indent="0" lvl="0" marL="0" marR="0" rtl="0" algn="l">
              <a:lnSpc>
                <a:spcPct val="150000"/>
              </a:lnSpc>
              <a:spcBef>
                <a:spcPts val="800"/>
              </a:spcBef>
              <a:spcAft>
                <a:spcPts val="0"/>
              </a:spcAft>
              <a:buNone/>
            </a:pPr>
            <a:r>
              <a:t/>
            </a:r>
            <a:endParaRPr sz="2400"/>
          </a:p>
          <a:p>
            <a:pPr indent="-381000" lvl="0" marL="914400" marR="0" rtl="0" algn="l">
              <a:lnSpc>
                <a:spcPct val="150000"/>
              </a:lnSpc>
              <a:spcBef>
                <a:spcPts val="800"/>
              </a:spcBef>
              <a:spcAft>
                <a:spcPts val="0"/>
              </a:spcAft>
              <a:buSzPct val="100000"/>
              <a:buChar char="●"/>
            </a:pPr>
            <a:r>
              <a:rPr lang="en" sz="2400"/>
              <a:t>JavaScript</a:t>
            </a:r>
          </a:p>
          <a:p>
            <a:pPr indent="-381000" lvl="0" marL="914400" marR="0" rtl="0" algn="l">
              <a:lnSpc>
                <a:spcPct val="150000"/>
              </a:lnSpc>
              <a:spcBef>
                <a:spcPts val="800"/>
              </a:spcBef>
              <a:spcAft>
                <a:spcPts val="0"/>
              </a:spcAft>
              <a:buSzPct val="100000"/>
              <a:buChar char="●"/>
            </a:pPr>
            <a:r>
              <a:rPr lang="en" sz="2400"/>
              <a:t>Open Source</a:t>
            </a:r>
          </a:p>
          <a:p>
            <a:pPr indent="-381000" lvl="0" marL="914400" marR="0" rtl="0" algn="l">
              <a:lnSpc>
                <a:spcPct val="150000"/>
              </a:lnSpc>
              <a:spcBef>
                <a:spcPts val="800"/>
              </a:spcBef>
              <a:spcAft>
                <a:spcPts val="0"/>
              </a:spcAft>
              <a:buSzPct val="100000"/>
              <a:buChar char="●"/>
            </a:pPr>
            <a:r>
              <a:rPr lang="en" sz="2400"/>
              <a:t>Public Speaking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Shape 50"/>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 name="Shape 51"/>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52" name="Shape 52"/>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53" name="Shape 53"/>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 and then:</a:t>
            </a:r>
          </a:p>
        </p:txBody>
      </p:sp>
      <p:sp>
        <p:nvSpPr>
          <p:cNvPr id="54" name="Shape 54"/>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lvl="0" marL="0" marR="0" rtl="0" algn="ctr">
              <a:lnSpc>
                <a:spcPct val="150000"/>
              </a:lnSpc>
              <a:spcBef>
                <a:spcPts val="800"/>
              </a:spcBef>
              <a:spcAft>
                <a:spcPts val="0"/>
              </a:spcAft>
              <a:buNone/>
            </a:pPr>
            <a:r>
              <a:rPr lang="en" sz="3600" u="sng">
                <a:solidFill>
                  <a:schemeClr val="hlink"/>
                </a:solidFill>
                <a:hlinkClick r:id="rId5"/>
              </a:rPr>
              <a:t>demo</a:t>
            </a:r>
          </a:p>
          <a:p>
            <a:pPr lvl="0" marR="0" rtl="0" algn="l">
              <a:lnSpc>
                <a:spcPct val="150000"/>
              </a:lnSpc>
              <a:spcBef>
                <a:spcPts val="800"/>
              </a:spcBef>
              <a:spcAft>
                <a:spcPts val="0"/>
              </a:spcAft>
              <a:buNone/>
            </a:pPr>
            <a:r>
              <a:rPr lang="en" sz="2400"/>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Shape 59"/>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 name="Shape 60"/>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61" name="Shape 61"/>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62" name="Shape 62"/>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Principle #1</a:t>
            </a:r>
          </a:p>
        </p:txBody>
      </p:sp>
      <p:sp>
        <p:nvSpPr>
          <p:cNvPr id="63" name="Shape 63"/>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marL="0" marR="0" rtl="0" algn="ctr">
              <a:lnSpc>
                <a:spcPct val="150000"/>
              </a:lnSpc>
              <a:spcBef>
                <a:spcPts val="800"/>
              </a:spcBef>
              <a:spcAft>
                <a:spcPts val="0"/>
              </a:spcAft>
              <a:buNone/>
            </a:pPr>
            <a:r>
              <a:rPr lang="en" sz="4800"/>
              <a:t>Solve an actual problem</a:t>
            </a:r>
          </a:p>
          <a:p>
            <a:pPr lvl="0" rtl="0" algn="ctr">
              <a:lnSpc>
                <a:spcPct val="150000"/>
              </a:lnSpc>
              <a:spcBef>
                <a:spcPts val="800"/>
              </a:spcBef>
              <a:buNone/>
            </a:pPr>
            <a:r>
              <a:rPr lang="en" sz="2400">
                <a:solidFill>
                  <a:schemeClr val="dk1"/>
                </a:solidFill>
              </a:rPr>
              <a:t>(One that isn’t already solved)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Shape 68"/>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 name="Shape 69"/>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70" name="Shape 70"/>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71" name="Shape 71"/>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Principle #2</a:t>
            </a:r>
          </a:p>
        </p:txBody>
      </p:sp>
      <p:sp>
        <p:nvSpPr>
          <p:cNvPr id="72" name="Shape 72"/>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marL="0" marR="0" rtl="0" algn="ctr">
              <a:lnSpc>
                <a:spcPct val="150000"/>
              </a:lnSpc>
              <a:spcBef>
                <a:spcPts val="800"/>
              </a:spcBef>
              <a:spcAft>
                <a:spcPts val="0"/>
              </a:spcAft>
              <a:buNone/>
            </a:pPr>
            <a:r>
              <a:rPr lang="en" sz="4800"/>
              <a:t>Choose the right name</a:t>
            </a:r>
          </a:p>
          <a:p>
            <a:pPr lvl="0" rtl="0" algn="ctr">
              <a:lnSpc>
                <a:spcPct val="150000"/>
              </a:lnSpc>
              <a:spcBef>
                <a:spcPts val="800"/>
              </a:spcBef>
              <a:buNone/>
            </a:pPr>
            <a:r>
              <a:rPr lang="en" sz="2400">
                <a:solidFill>
                  <a:schemeClr val="dk1"/>
                </a:solidFill>
              </a:rPr>
              <a:t>(Get feedback on it too)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Shape 77"/>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 name="Shape 78"/>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79" name="Shape 79"/>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80" name="Shape 80"/>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Principle #3</a:t>
            </a:r>
          </a:p>
        </p:txBody>
      </p:sp>
      <p:sp>
        <p:nvSpPr>
          <p:cNvPr id="81" name="Shape 81"/>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marL="0" marR="0" rtl="0" algn="ctr">
              <a:lnSpc>
                <a:spcPct val="150000"/>
              </a:lnSpc>
              <a:spcBef>
                <a:spcPts val="800"/>
              </a:spcBef>
              <a:spcAft>
                <a:spcPts val="0"/>
              </a:spcAft>
              <a:buNone/>
            </a:pPr>
            <a:r>
              <a:rPr lang="en" sz="4800"/>
              <a:t>Documentation</a:t>
            </a:r>
          </a:p>
          <a:p>
            <a:pPr indent="0" lvl="0" marL="0" marR="0" rtl="0" algn="ctr">
              <a:lnSpc>
                <a:spcPct val="150000"/>
              </a:lnSpc>
              <a:spcBef>
                <a:spcPts val="800"/>
              </a:spcBef>
              <a:spcAft>
                <a:spcPts val="0"/>
              </a:spcAft>
              <a:buNone/>
            </a:pPr>
            <a:r>
              <a:rPr lang="en" sz="2400"/>
              <a:t>(Make it pastable)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Shape 86"/>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7" name="Shape 87"/>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88" name="Shape 88"/>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89" name="Shape 89"/>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Principle #4</a:t>
            </a:r>
          </a:p>
        </p:txBody>
      </p:sp>
      <p:sp>
        <p:nvSpPr>
          <p:cNvPr id="90" name="Shape 90"/>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marL="0" marR="0" rtl="0" algn="ctr">
              <a:lnSpc>
                <a:spcPct val="150000"/>
              </a:lnSpc>
              <a:spcBef>
                <a:spcPts val="800"/>
              </a:spcBef>
              <a:spcAft>
                <a:spcPts val="0"/>
              </a:spcAft>
              <a:buNone/>
            </a:pPr>
            <a:r>
              <a:rPr lang="en" sz="4800"/>
              <a:t>Make a demo</a:t>
            </a:r>
          </a:p>
          <a:p>
            <a:pPr indent="0" lvl="0" marL="0" marR="0" rtl="0" algn="ctr">
              <a:lnSpc>
                <a:spcPct val="150000"/>
              </a:lnSpc>
              <a:spcBef>
                <a:spcPts val="800"/>
              </a:spcBef>
              <a:spcAft>
                <a:spcPts val="0"/>
              </a:spcAft>
              <a:buNone/>
            </a:pPr>
            <a:r>
              <a:rPr lang="en" sz="2400"/>
              <a:t>(Keep it simple)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Shape 95"/>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6" name="Shape 96"/>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97" name="Shape 97"/>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98" name="Shape 98"/>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Principle #5</a:t>
            </a:r>
          </a:p>
        </p:txBody>
      </p:sp>
      <p:sp>
        <p:nvSpPr>
          <p:cNvPr id="99" name="Shape 99"/>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marL="0" marR="0" rtl="0" algn="ctr">
              <a:lnSpc>
                <a:spcPct val="150000"/>
              </a:lnSpc>
              <a:spcBef>
                <a:spcPts val="800"/>
              </a:spcBef>
              <a:spcAft>
                <a:spcPts val="0"/>
              </a:spcAft>
              <a:buNone/>
            </a:pPr>
            <a:r>
              <a:rPr lang="en" sz="4800"/>
              <a:t>Try to help</a:t>
            </a:r>
          </a:p>
          <a:p>
            <a:pPr indent="0" lvl="0" marL="0" marR="0" rtl="0" algn="ctr">
              <a:lnSpc>
                <a:spcPct val="150000"/>
              </a:lnSpc>
              <a:spcBef>
                <a:spcPts val="800"/>
              </a:spcBef>
              <a:spcAft>
                <a:spcPts val="0"/>
              </a:spcAft>
              <a:buNone/>
            </a:pPr>
            <a:r>
              <a:rPr lang="en" sz="2400"/>
              <a:t>(Be shameless, but own it)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Shape 104"/>
          <p:cNvSpPr/>
          <p:nvPr/>
        </p:nvSpPr>
        <p:spPr>
          <a:xfrm>
            <a:off x="0" y="0"/>
            <a:ext cx="9144000" cy="7664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5" name="Shape 105"/>
          <p:cNvSpPr txBox="1"/>
          <p:nvPr/>
        </p:nvSpPr>
        <p:spPr>
          <a:xfrm>
            <a:off x="1773399" y="107150"/>
            <a:ext cx="7126200" cy="49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2"/>
                </a:solidFill>
              </a:rPr>
              <a:t>Getting Adoption of an Open Source Project</a:t>
            </a:r>
          </a:p>
        </p:txBody>
      </p:sp>
      <p:pic>
        <p:nvPicPr>
          <p:cNvPr id="106" name="Shape 106"/>
          <p:cNvPicPr preferRelativeResize="0"/>
          <p:nvPr/>
        </p:nvPicPr>
        <p:blipFill>
          <a:blip r:embed="rId4">
            <a:alphaModFix/>
          </a:blip>
          <a:stretch>
            <a:fillRect/>
          </a:stretch>
        </p:blipFill>
        <p:spPr>
          <a:xfrm>
            <a:off x="528802" y="114722"/>
            <a:ext cx="1139501" cy="497224"/>
          </a:xfrm>
          <a:prstGeom prst="rect">
            <a:avLst/>
          </a:prstGeom>
          <a:noFill/>
          <a:ln>
            <a:noFill/>
          </a:ln>
        </p:spPr>
      </p:pic>
      <p:sp>
        <p:nvSpPr>
          <p:cNvPr id="107" name="Shape 107"/>
          <p:cNvSpPr txBox="1"/>
          <p:nvPr/>
        </p:nvSpPr>
        <p:spPr>
          <a:xfrm>
            <a:off x="0" y="777450"/>
            <a:ext cx="9144000" cy="766499"/>
          </a:xfrm>
          <a:prstGeom prst="rect">
            <a:avLst/>
          </a:prstGeom>
          <a:solidFill>
            <a:srgbClr val="88E23F">
              <a:alpha val="50770"/>
            </a:srgbClr>
          </a:solidFill>
          <a:ln>
            <a:noFill/>
          </a:ln>
        </p:spPr>
        <p:txBody>
          <a:bodyPr anchorCtr="0" anchor="t" bIns="91425" lIns="91425" rIns="91425" tIns="91425">
            <a:noAutofit/>
          </a:bodyPr>
          <a:lstStyle/>
          <a:p>
            <a:pPr indent="0" lvl="0" marL="457200" rtl="0">
              <a:spcBef>
                <a:spcPts val="0"/>
              </a:spcBef>
              <a:buNone/>
            </a:pPr>
            <a:r>
              <a:rPr b="1" lang="en" sz="3000"/>
              <a:t>Principle #6</a:t>
            </a:r>
          </a:p>
        </p:txBody>
      </p:sp>
      <p:sp>
        <p:nvSpPr>
          <p:cNvPr id="108" name="Shape 108"/>
          <p:cNvSpPr txBox="1"/>
          <p:nvPr/>
        </p:nvSpPr>
        <p:spPr>
          <a:xfrm>
            <a:off x="0" y="1554900"/>
            <a:ext cx="9144000" cy="3588600"/>
          </a:xfrm>
          <a:prstGeom prst="rect">
            <a:avLst/>
          </a:prstGeom>
          <a:solidFill>
            <a:srgbClr val="FFFFFF">
              <a:alpha val="63849"/>
            </a:srgbClr>
          </a:solidFill>
          <a:ln>
            <a:noFill/>
          </a:ln>
        </p:spPr>
        <p:txBody>
          <a:bodyPr anchorCtr="0" anchor="ctr" bIns="91425" lIns="91425" rIns="91425" tIns="91425">
            <a:noAutofit/>
          </a:bodyPr>
          <a:lstStyle/>
          <a:p>
            <a:pPr indent="0" lvl="0" marL="0" marR="0" rtl="0" algn="ctr">
              <a:lnSpc>
                <a:spcPct val="150000"/>
              </a:lnSpc>
              <a:spcBef>
                <a:spcPts val="800"/>
              </a:spcBef>
              <a:spcAft>
                <a:spcPts val="0"/>
              </a:spcAft>
              <a:buNone/>
            </a:pPr>
            <a:r>
              <a:rPr lang="en" sz="4800"/>
              <a:t>Share the burden</a:t>
            </a:r>
          </a:p>
          <a:p>
            <a:pPr indent="0" lvl="0" marL="0" marR="0" rtl="0" algn="ctr">
              <a:lnSpc>
                <a:spcPct val="150000"/>
              </a:lnSpc>
              <a:spcBef>
                <a:spcPts val="800"/>
              </a:spcBef>
              <a:spcAft>
                <a:spcPts val="0"/>
              </a:spcAft>
              <a:buNone/>
            </a:pPr>
            <a:r>
              <a:rPr lang="en" sz="2400"/>
              <a:t>(Geeks like to help)</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PN Tech">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