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elligeethabhavani/stegnograpy-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42543" y="1782746"/>
            <a:ext cx="9981998"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i="0" dirty="0">
                <a:solidFill>
                  <a:schemeClr val="accent1"/>
                </a:solidFill>
                <a:effectLst/>
                <a:latin typeface="Roboto" panose="02000000000000000000" pitchFamily="2"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:Belli Geetha Bhavani </a:t>
            </a:r>
          </a:p>
          <a:p>
            <a:r>
              <a:rPr lang="en-US" sz="2000" b="1" dirty="0">
                <a:solidFill>
                  <a:schemeClr val="accent1">
                    <a:lumMod val="75000"/>
                  </a:schemeClr>
                </a:solidFill>
                <a:latin typeface="Arial"/>
                <a:cs typeface="Arial"/>
              </a:rPr>
              <a:t>College Name &amp; Department : KL University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mj-lt"/>
              <a:buAutoNum type="arabicPeriod"/>
            </a:pPr>
            <a:r>
              <a:rPr lang="en-IN" b="1" dirty="0"/>
              <a:t>Advanced Steganography Techniques</a:t>
            </a:r>
            <a:r>
              <a:rPr lang="en-IN" dirty="0"/>
              <a:t> – Implement deep learning-based steganography for higher security.</a:t>
            </a:r>
          </a:p>
          <a:p>
            <a:pPr>
              <a:buFont typeface="+mj-lt"/>
              <a:buAutoNum type="arabicPeriod"/>
            </a:pPr>
            <a:r>
              <a:rPr lang="en-IN" b="1" dirty="0"/>
              <a:t>Multi-Format Support</a:t>
            </a:r>
            <a:r>
              <a:rPr lang="en-IN" dirty="0"/>
              <a:t> – Extend support to other media types like audio and video steganography.</a:t>
            </a:r>
          </a:p>
          <a:p>
            <a:pPr>
              <a:buFont typeface="+mj-lt"/>
              <a:buAutoNum type="arabicPeriod"/>
            </a:pPr>
            <a:r>
              <a:rPr lang="en-IN" b="1" dirty="0"/>
              <a:t>Cloud-Based Secure Communication</a:t>
            </a:r>
            <a:r>
              <a:rPr lang="en-IN" dirty="0"/>
              <a:t> – Develop a cloud-based steganography system for secure online communication.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With the increasing need for secure communication, traditional encryption methods alone may not be sufficient to protect sensitive information from attackers. Steganography, the practice of concealing data within digital media, offers an additional layer of security by hiding information in images in such a way that it remains undetectable to unauthorized users. However, existing steganographic techniques often face challenges such as low embedding capacity, vulnerability to steganalysis, and degradation of image quality.</a:t>
            </a:r>
          </a:p>
          <a:p>
            <a:r>
              <a:rPr lang="en-US" dirty="0"/>
              <a:t>This project aims to develop a secure and efficient image steganography technique that ensures high imperceptibility, robustness against attacks, and optimized data hiding capacity. The proposed solution will utilize advanced encoding methods and encryption mechanisms to enhance security while maintaining the visual integrity of the carrier image.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2B48E13F-2628-760F-6C9A-8411CE077E48}"/>
              </a:ext>
            </a:extLst>
          </p:cNvPr>
          <p:cNvSpPr>
            <a:spLocks noGrp="1" noChangeArrowheads="1"/>
          </p:cNvSpPr>
          <p:nvPr>
            <p:ph idx="1"/>
          </p:nvPr>
        </p:nvSpPr>
        <p:spPr bwMode="auto">
          <a:xfrm>
            <a:off x="864114" y="857761"/>
            <a:ext cx="11029616" cy="56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endParaRPr kumimoji="0" lang="en-US" altLang="en-US" sz="1800" b="1" i="0" u="none" strike="noStrike" cap="none" normalizeH="0" baseline="0" dirty="0">
              <a:ln>
                <a:noFill/>
              </a:ln>
              <a:solidFill>
                <a:schemeClr val="tx1"/>
              </a:solidFill>
              <a:effectLst/>
            </a:endParaRPr>
          </a:p>
          <a:p>
            <a:pPr marL="0" indent="0" defTabSz="914400" eaLnBrk="0" fontAlgn="base" hangingPunct="0">
              <a:lnSpc>
                <a:spcPct val="100000"/>
              </a:lnSpc>
              <a:spcBef>
                <a:spcPct val="0"/>
              </a:spcBef>
              <a:spcAft>
                <a:spcPct val="0"/>
              </a:spcAft>
              <a:buClrTx/>
              <a:buSzTx/>
              <a:buNone/>
            </a:pPr>
            <a:endParaRPr lang="en-US" altLang="en-US" sz="1800" b="1" dirty="0">
              <a:solidFill>
                <a:schemeClr val="tx1"/>
              </a:solidFill>
            </a:endParaRPr>
          </a:p>
          <a:p>
            <a:pPr marL="0" indent="0" defTabSz="91440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rPr>
              <a:t>Libraries:</a:t>
            </a:r>
          </a:p>
          <a:p>
            <a:pPr marL="0" indent="0" defTabSz="91440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rPr>
              <a:t>OpenCV (cv2)</a:t>
            </a:r>
            <a:r>
              <a:rPr kumimoji="0" lang="en-US" altLang="en-US" sz="1800" b="0" i="0" u="none" strike="noStrike" cap="none" normalizeH="0" baseline="0" dirty="0">
                <a:ln>
                  <a:noFill/>
                </a:ln>
                <a:solidFill>
                  <a:schemeClr val="tx1"/>
                </a:solidFill>
                <a:effectLst/>
              </a:rPr>
              <a:t> – Used for image processing, including reading and writing images.</a:t>
            </a:r>
          </a:p>
          <a:p>
            <a:pPr marL="0" indent="0" defTabSz="91440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rPr>
              <a:t>OS (</a:t>
            </a:r>
            <a:r>
              <a:rPr kumimoji="0" lang="en-US" altLang="en-US" sz="1800" b="1" i="0" u="none" strike="noStrike" cap="none" normalizeH="0" baseline="0" dirty="0" err="1">
                <a:ln>
                  <a:noFill/>
                </a:ln>
                <a:solidFill>
                  <a:schemeClr val="tx1"/>
                </a:solidFill>
                <a:effectLst/>
              </a:rPr>
              <a:t>os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 Used for system-level operations, such as opening the encrypted image.</a:t>
            </a:r>
          </a:p>
          <a:p>
            <a:pPr marL="0" indent="0" defTabSz="91440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rPr>
              <a:t>String (string)</a:t>
            </a:r>
            <a:r>
              <a:rPr kumimoji="0" lang="en-US" altLang="en-US" sz="1800" b="0" i="0" u="none" strike="noStrike" cap="none" normalizeH="0" baseline="0" dirty="0">
                <a:ln>
                  <a:noFill/>
                </a:ln>
                <a:solidFill>
                  <a:schemeClr val="tx1"/>
                </a:solidFill>
                <a:effectLst/>
              </a:rPr>
              <a:t> – Although imported, it is not used in the code.</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marL="0" indent="0" defTabSz="91440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rPr>
              <a:t>Platform: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The code is designed to run on </a:t>
            </a:r>
            <a:r>
              <a:rPr kumimoji="0" lang="en-US" altLang="en-US" sz="1800" b="1" i="0" u="none" strike="noStrike" cap="none" normalizeH="0" baseline="0" dirty="0">
                <a:ln>
                  <a:noFill/>
                </a:ln>
                <a:solidFill>
                  <a:schemeClr val="tx1"/>
                </a:solidFill>
                <a:effectLst/>
              </a:rPr>
              <a:t>Windows OS</a:t>
            </a:r>
            <a:r>
              <a:rPr kumimoji="0" lang="en-US" altLang="en-US" sz="1800" b="0" i="0" u="none" strike="noStrike" cap="none" normalizeH="0" baseline="0" dirty="0">
                <a:ln>
                  <a:noFill/>
                </a:ln>
                <a:solidFill>
                  <a:schemeClr val="tx1"/>
                </a:solidFill>
                <a:effectLst/>
              </a:rPr>
              <a:t> due to the </a:t>
            </a:r>
            <a:r>
              <a:rPr kumimoji="0" lang="en-US" altLang="en-US" sz="1800" b="0" i="0" u="none" strike="noStrike" cap="none" normalizeH="0" baseline="0" dirty="0" err="1">
                <a:ln>
                  <a:noFill/>
                </a:ln>
                <a:solidFill>
                  <a:schemeClr val="tx1"/>
                </a:solidFill>
                <a:effectLst/>
              </a:rPr>
              <a:t>os.system</a:t>
            </a:r>
            <a:r>
              <a:rPr kumimoji="0" lang="en-US" altLang="en-US" sz="1800" b="0" i="0" u="none" strike="noStrike" cap="none" normalizeH="0" baseline="0" dirty="0">
                <a:ln>
                  <a:noFill/>
                </a:ln>
                <a:solidFill>
                  <a:schemeClr val="tx1"/>
                </a:solidFill>
                <a:effectLst/>
              </a:rPr>
              <a:t>("start encryptedImage.jpg") command.</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marL="0" indent="0">
              <a:buNone/>
            </a:pPr>
            <a:r>
              <a:rPr lang="en-US" sz="1800" b="1" dirty="0"/>
              <a:t>Programming Language:</a:t>
            </a:r>
          </a:p>
          <a:p>
            <a:pPr marL="0" indent="0">
              <a:buNone/>
            </a:pPr>
            <a:r>
              <a:rPr lang="en-US" sz="1800" b="1" dirty="0">
                <a:solidFill>
                  <a:schemeClr val="tx1"/>
                </a:solidFill>
              </a:rPr>
              <a:t>Python 3.x</a:t>
            </a:r>
            <a:r>
              <a:rPr lang="en-US" sz="1800" dirty="0">
                <a:solidFill>
                  <a:schemeClr val="tx1"/>
                </a:solidFill>
              </a:rPr>
              <a:t> – The code is written in Python, using basic dictionaries and loops for encoding and decoding the message.</a:t>
            </a:r>
          </a:p>
          <a:p>
            <a:pPr marL="0" indent="0">
              <a:buNone/>
            </a:pPr>
            <a:endParaRPr lang="en-US" sz="1800" dirty="0">
              <a:solidFill>
                <a:schemeClr val="tx1"/>
              </a:solidFill>
            </a:endParaRPr>
          </a:p>
          <a:p>
            <a:pPr marL="0" indent="0">
              <a:buNone/>
            </a:pPr>
            <a:r>
              <a:rPr lang="en-US" sz="1800" b="1" dirty="0">
                <a:solidFill>
                  <a:schemeClr val="tx1"/>
                </a:solidFill>
              </a:rPr>
              <a:t>Concept Used:</a:t>
            </a:r>
          </a:p>
          <a:p>
            <a:pPr marL="0" indent="0">
              <a:buNone/>
            </a:pPr>
            <a:r>
              <a:rPr lang="en-US" sz="1800" b="1" dirty="0">
                <a:solidFill>
                  <a:schemeClr val="tx1"/>
                </a:solidFill>
              </a:rPr>
              <a:t>Image Steganography</a:t>
            </a:r>
            <a:r>
              <a:rPr lang="en-US" sz="1800" dirty="0">
                <a:solidFill>
                  <a:schemeClr val="tx1"/>
                </a:solidFill>
              </a:rPr>
              <a:t> – The program hides a secret message inside an image by modifying pixel values.</a:t>
            </a:r>
          </a:p>
          <a:p>
            <a:pPr marL="0" indent="0">
              <a:buNone/>
            </a:pPr>
            <a:r>
              <a:rPr lang="en-US" sz="1800" b="1" dirty="0">
                <a:solidFill>
                  <a:schemeClr val="tx1"/>
                </a:solidFill>
              </a:rPr>
              <a:t>Basic Encryption</a:t>
            </a:r>
            <a:r>
              <a:rPr lang="en-US" sz="1800" dirty="0">
                <a:solidFill>
                  <a:schemeClr val="tx1"/>
                </a:solidFill>
              </a:rPr>
              <a:t> – A passcode is used to restrict access to the hidden message.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mj-lt"/>
              <a:buAutoNum type="arabicPeriod"/>
            </a:pPr>
            <a:r>
              <a:rPr lang="en-US" b="1" dirty="0"/>
              <a:t>Passcode-Protected Decryption</a:t>
            </a:r>
            <a:endParaRPr lang="en-US" dirty="0"/>
          </a:p>
          <a:p>
            <a:pPr marL="742950" lvl="1" indent="-285750">
              <a:buFont typeface="Arial" panose="020B0604020202020204" pitchFamily="34" charset="0"/>
              <a:buChar char="•"/>
            </a:pPr>
            <a:r>
              <a:rPr lang="en-US" dirty="0"/>
              <a:t>Unlike many steganography projects that only hide data, this project requires a </a:t>
            </a:r>
            <a:r>
              <a:rPr lang="en-US" b="1" dirty="0"/>
              <a:t>correct passcode</a:t>
            </a:r>
            <a:r>
              <a:rPr lang="en-US" dirty="0"/>
              <a:t> to decrypt the message, adding an extra layer of security.</a:t>
            </a:r>
          </a:p>
          <a:p>
            <a:pPr>
              <a:buFont typeface="+mj-lt"/>
              <a:buAutoNum type="arabicPeriod"/>
            </a:pPr>
            <a:r>
              <a:rPr lang="en-US" b="1" dirty="0"/>
              <a:t>Minimal Image Distortion</a:t>
            </a:r>
            <a:endParaRPr lang="en-US" dirty="0"/>
          </a:p>
          <a:p>
            <a:pPr marL="742950" lvl="1" indent="-285750">
              <a:buFont typeface="Arial" panose="020B0604020202020204" pitchFamily="34" charset="0"/>
              <a:buChar char="•"/>
            </a:pPr>
            <a:r>
              <a:rPr lang="en-US" dirty="0"/>
              <a:t>Instead of modifying the least significant bit (LSB) of each pixel, the project </a:t>
            </a:r>
            <a:r>
              <a:rPr lang="en-US" b="1" dirty="0"/>
              <a:t>directly maps ASCII values</a:t>
            </a:r>
            <a:r>
              <a:rPr lang="en-US" dirty="0"/>
              <a:t>, ensuring that the changes are less noticeable and preserving the image's overall quality.</a:t>
            </a:r>
          </a:p>
          <a:p>
            <a:pPr>
              <a:buFont typeface="+mj-lt"/>
              <a:buAutoNum type="arabicPeriod"/>
            </a:pPr>
            <a:r>
              <a:rPr lang="en-US" b="1" dirty="0"/>
              <a:t>Lightweight &amp; No External Dependencies</a:t>
            </a:r>
            <a:endParaRPr lang="en-US" dirty="0"/>
          </a:p>
          <a:p>
            <a:pPr marL="742950" lvl="1" indent="-285750">
              <a:buFont typeface="Arial" panose="020B0604020202020204" pitchFamily="34" charset="0"/>
              <a:buChar char="•"/>
            </a:pPr>
            <a:r>
              <a:rPr lang="en-US" dirty="0"/>
              <a:t>The project only requires </a:t>
            </a:r>
            <a:r>
              <a:rPr lang="en-US" b="1" dirty="0"/>
              <a:t>OpenCV and standard Python libraries</a:t>
            </a:r>
            <a:r>
              <a:rPr lang="en-US" dirty="0"/>
              <a:t>, making it lightweight and easy to run without installing additional cryptographic or image-processing libraries.</a:t>
            </a:r>
          </a:p>
          <a:p>
            <a:pPr>
              <a:buFont typeface="+mj-lt"/>
              <a:buAutoNum type="arabicPeriod"/>
            </a:pPr>
            <a:r>
              <a:rPr lang="en-US" b="1" dirty="0"/>
              <a:t> Fully Reversible &amp; Simple to Implement</a:t>
            </a:r>
            <a:endParaRPr lang="en-US" dirty="0"/>
          </a:p>
          <a:p>
            <a:pPr marL="742950" lvl="1" indent="-285750">
              <a:buFont typeface="Arial" panose="020B0604020202020204" pitchFamily="34" charset="0"/>
              <a:buChar char="•"/>
            </a:pPr>
            <a:r>
              <a:rPr lang="en-US" dirty="0"/>
              <a:t>The encryption and decryption process is </a:t>
            </a:r>
            <a:r>
              <a:rPr lang="en-US" b="1" dirty="0"/>
              <a:t>fully reversible</a:t>
            </a:r>
            <a:r>
              <a:rPr lang="en-US" dirty="0"/>
              <a:t> without needing external metadata or files, making it an </a:t>
            </a:r>
            <a:r>
              <a:rPr lang="en-US" b="1" dirty="0"/>
              <a:t>easy-to-understand and beginner-friendly</a:t>
            </a:r>
            <a:r>
              <a:rPr lang="en-US" dirty="0"/>
              <a:t> steganography approach.</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B95FB88E-7F4A-9A3A-71F8-A69B9AD22769}"/>
              </a:ext>
            </a:extLst>
          </p:cNvPr>
          <p:cNvSpPr>
            <a:spLocks noGrp="1" noChangeArrowheads="1"/>
          </p:cNvSpPr>
          <p:nvPr>
            <p:ph idx="1"/>
          </p:nvPr>
        </p:nvSpPr>
        <p:spPr bwMode="auto">
          <a:xfrm>
            <a:off x="581192" y="1232452"/>
            <a:ext cx="1085372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Enthusiasts &amp; Ethical Hackers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Individuals interested in </a:t>
            </a:r>
            <a:r>
              <a:rPr kumimoji="0" lang="en-US" altLang="en-US" sz="1800" b="1" i="0" u="none" strike="noStrike" cap="none" normalizeH="0" baseline="0" dirty="0">
                <a:ln>
                  <a:noFill/>
                </a:ln>
                <a:solidFill>
                  <a:schemeClr val="tx1"/>
                </a:solidFill>
                <a:effectLst/>
                <a:latin typeface="Arial" panose="020B0604020202020204" pitchFamily="34" charset="0"/>
              </a:rPr>
              <a:t>data hiding techniques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steganography-based security research</a:t>
            </a:r>
            <a:r>
              <a:rPr kumimoji="0" lang="en-US" altLang="en-US" sz="1800" b="0" i="0" u="none" strike="noStrike" cap="none" normalizeH="0" baseline="0" dirty="0">
                <a:ln>
                  <a:noFill/>
                </a:ln>
                <a:solidFill>
                  <a:schemeClr val="tx1"/>
                </a:solidFill>
                <a:effectLst/>
                <a:latin typeface="Arial" panose="020B0604020202020204" pitchFamily="34" charset="0"/>
              </a:rPr>
              <a:t> can use this project to understand how secret messages can be embedded in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Students &amp; Researchers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Ideal for </a:t>
            </a:r>
            <a:r>
              <a:rPr kumimoji="0" lang="en-US" altLang="en-US" sz="1800" b="1" i="0" u="none" strike="noStrike" cap="none" normalizeH="0" baseline="0" dirty="0">
                <a:ln>
                  <a:noFill/>
                </a:ln>
                <a:solidFill>
                  <a:schemeClr val="tx1"/>
                </a:solidFill>
                <a:effectLst/>
                <a:latin typeface="Arial" panose="020B0604020202020204" pitchFamily="34" charset="0"/>
              </a:rPr>
              <a:t>computer science students</a:t>
            </a:r>
            <a:r>
              <a:rPr kumimoji="0" lang="en-US" altLang="en-US" sz="1800" b="0" i="0" u="none" strike="noStrike" cap="none" normalizeH="0" baseline="0" dirty="0">
                <a:ln>
                  <a:noFill/>
                </a:ln>
                <a:solidFill>
                  <a:schemeClr val="tx1"/>
                </a:solidFill>
                <a:effectLst/>
                <a:latin typeface="Arial" panose="020B0604020202020204" pitchFamily="34" charset="0"/>
              </a:rPr>
              <a:t>, cybersecurity learners, and </a:t>
            </a:r>
            <a:r>
              <a:rPr kumimoji="0" lang="en-US" altLang="en-US" sz="1800" b="1" i="0" u="none" strike="noStrike" cap="none" normalizeH="0" baseline="0" dirty="0">
                <a:ln>
                  <a:noFill/>
                </a:ln>
                <a:solidFill>
                  <a:schemeClr val="tx1"/>
                </a:solidFill>
                <a:effectLst/>
                <a:latin typeface="Arial" panose="020B0604020202020204" pitchFamily="34" charset="0"/>
              </a:rPr>
              <a:t>academic researchers</a:t>
            </a:r>
            <a:r>
              <a:rPr kumimoji="0" lang="en-US" altLang="en-US" sz="1800" b="0" i="0" u="none" strike="noStrike" cap="none" normalizeH="0" baseline="0" dirty="0">
                <a:ln>
                  <a:noFill/>
                </a:ln>
                <a:solidFill>
                  <a:schemeClr val="tx1"/>
                </a:solidFill>
                <a:effectLst/>
                <a:latin typeface="Arial" panose="020B0604020202020204" pitchFamily="34" charset="0"/>
              </a:rPr>
              <a:t> who want to study or demonstrate </a:t>
            </a:r>
            <a:r>
              <a:rPr kumimoji="0" lang="en-US" altLang="en-US" sz="1800" b="1" i="0" u="none" strike="noStrike" cap="none" normalizeH="0" baseline="0" dirty="0">
                <a:ln>
                  <a:noFill/>
                </a:ln>
                <a:solidFill>
                  <a:schemeClr val="tx1"/>
                </a:solidFill>
                <a:effectLst/>
                <a:latin typeface="Arial" panose="020B0604020202020204" pitchFamily="34" charset="0"/>
              </a:rPr>
              <a:t>steganography concepts</a:t>
            </a:r>
            <a:r>
              <a:rPr kumimoji="0" lang="en-US" altLang="en-US" sz="1800" b="0" i="0" u="none" strike="noStrike" cap="none" normalizeH="0" baseline="0" dirty="0">
                <a:ln>
                  <a:noFill/>
                </a:ln>
                <a:solidFill>
                  <a:schemeClr val="tx1"/>
                </a:solidFill>
                <a:effectLst/>
                <a:latin typeface="Arial" panose="020B0604020202020204" pitchFamily="34" charset="0"/>
              </a:rPr>
              <a:t> in an easy and practical way.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Intelligence &amp; Law Enforcement Agencies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be adapted for </a:t>
            </a:r>
            <a:r>
              <a:rPr kumimoji="0" lang="en-US" altLang="en-US" sz="1800" b="1" i="0" u="none" strike="noStrike" cap="none" normalizeH="0" baseline="0" dirty="0">
                <a:ln>
                  <a:noFill/>
                </a:ln>
                <a:solidFill>
                  <a:schemeClr val="tx1"/>
                </a:solidFill>
                <a:effectLst/>
                <a:latin typeface="Arial" panose="020B0604020202020204" pitchFamily="34" charset="0"/>
              </a:rPr>
              <a:t>covert communication</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forensic analysis</a:t>
            </a:r>
            <a:r>
              <a:rPr kumimoji="0" lang="en-US" altLang="en-US" sz="1800" b="0" i="0" u="none" strike="noStrike" cap="none" normalizeH="0" baseline="0" dirty="0">
                <a:ln>
                  <a:noFill/>
                </a:ln>
                <a:solidFill>
                  <a:schemeClr val="tx1"/>
                </a:solidFill>
                <a:effectLst/>
                <a:latin typeface="Arial" panose="020B0604020202020204" pitchFamily="34" charset="0"/>
              </a:rPr>
              <a:t> to detect hidden messages in digital media.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Secure Communication Users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Journalists, activists, and individuals working in </a:t>
            </a:r>
            <a:r>
              <a:rPr kumimoji="0" lang="en-US" altLang="en-US" sz="1800" b="1" i="0" u="none" strike="noStrike" cap="none" normalizeH="0" baseline="0" dirty="0">
                <a:ln>
                  <a:noFill/>
                </a:ln>
                <a:solidFill>
                  <a:schemeClr val="tx1"/>
                </a:solidFill>
                <a:effectLst/>
                <a:latin typeface="Arial" panose="020B0604020202020204" pitchFamily="34" charset="0"/>
              </a:rPr>
              <a:t>high-risk environments</a:t>
            </a:r>
            <a:r>
              <a:rPr kumimoji="0" lang="en-US" altLang="en-US" sz="1800" b="0" i="0" u="none" strike="noStrike" cap="none" normalizeH="0" baseline="0" dirty="0">
                <a:ln>
                  <a:noFill/>
                </a:ln>
                <a:solidFill>
                  <a:schemeClr val="tx1"/>
                </a:solidFill>
                <a:effectLst/>
                <a:latin typeface="Arial" panose="020B0604020202020204" pitchFamily="34" charset="0"/>
              </a:rPr>
              <a:t> can use it to </a:t>
            </a:r>
            <a:r>
              <a:rPr kumimoji="0" lang="en-US" altLang="en-US" sz="1800" b="1" i="0" u="none" strike="noStrike" cap="none" normalizeH="0" baseline="0" dirty="0">
                <a:ln>
                  <a:noFill/>
                </a:ln>
                <a:solidFill>
                  <a:schemeClr val="tx1"/>
                </a:solidFill>
                <a:effectLst/>
                <a:latin typeface="Arial" panose="020B0604020202020204" pitchFamily="34" charset="0"/>
              </a:rPr>
              <a:t>discreetly send sensitive messages</a:t>
            </a:r>
            <a:r>
              <a:rPr kumimoji="0" lang="en-US" altLang="en-US" sz="1800" b="0" i="0" u="none" strike="noStrike" cap="none" normalizeH="0" baseline="0" dirty="0">
                <a:ln>
                  <a:noFill/>
                </a:ln>
                <a:solidFill>
                  <a:schemeClr val="tx1"/>
                </a:solidFill>
                <a:effectLst/>
                <a:latin typeface="Arial" panose="020B0604020202020204" pitchFamily="34" charset="0"/>
              </a:rPr>
              <a:t> without attracting attention.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DBC789DA-0F86-90D1-2BF9-04BD75EC3B56}"/>
              </a:ext>
            </a:extLst>
          </p:cNvPr>
          <p:cNvPicPr>
            <a:picLocks noGrp="1" noChangeAspect="1"/>
          </p:cNvPicPr>
          <p:nvPr>
            <p:ph idx="1"/>
          </p:nvPr>
        </p:nvPicPr>
        <p:blipFill>
          <a:blip r:embed="rId2"/>
          <a:stretch>
            <a:fillRect/>
          </a:stretch>
        </p:blipFill>
        <p:spPr>
          <a:xfrm>
            <a:off x="581192" y="1606551"/>
            <a:ext cx="6044947" cy="4204314"/>
          </a:xfrm>
        </p:spPr>
      </p:pic>
      <p:pic>
        <p:nvPicPr>
          <p:cNvPr id="13" name="Picture 12">
            <a:extLst>
              <a:ext uri="{FF2B5EF4-FFF2-40B4-BE49-F238E27FC236}">
                <a16:creationId xmlns:a16="http://schemas.microsoft.com/office/drawing/2014/main" id="{D5AFB9D4-05D3-97D4-394D-694A75DA7556}"/>
              </a:ext>
            </a:extLst>
          </p:cNvPr>
          <p:cNvPicPr>
            <a:picLocks noChangeAspect="1"/>
          </p:cNvPicPr>
          <p:nvPr/>
        </p:nvPicPr>
        <p:blipFill>
          <a:blip r:embed="rId3"/>
          <a:stretch>
            <a:fillRect/>
          </a:stretch>
        </p:blipFill>
        <p:spPr>
          <a:xfrm>
            <a:off x="7083119" y="1606552"/>
            <a:ext cx="4204314" cy="420431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Font typeface="Arial" panose="020B0604020202020204" pitchFamily="34" charset="0"/>
              <a:buChar char="•"/>
            </a:pPr>
            <a:r>
              <a:rPr lang="en-US" dirty="0"/>
              <a:t>This project successfully addresses the need for secure and discreet communication by implementing </a:t>
            </a:r>
            <a:r>
              <a:rPr lang="en-US" b="1" dirty="0"/>
              <a:t>image steganography</a:t>
            </a:r>
            <a:r>
              <a:rPr lang="en-US" dirty="0"/>
              <a:t> with </a:t>
            </a:r>
            <a:r>
              <a:rPr lang="en-US" b="1" dirty="0"/>
              <a:t>passcode-protected decryption</a:t>
            </a:r>
            <a:r>
              <a:rPr lang="en-US" dirty="0"/>
              <a:t>. Unlike traditional encryption, which may attract attention, this method allows users to </a:t>
            </a:r>
            <a:r>
              <a:rPr lang="en-US" b="1" dirty="0"/>
              <a:t>hide sensitive messages within images</a:t>
            </a:r>
            <a:r>
              <a:rPr lang="en-US" dirty="0"/>
              <a:t>, making the data practically invisible to unauthorized parties.</a:t>
            </a:r>
          </a:p>
          <a:p>
            <a:pPr>
              <a:buFont typeface="Arial" panose="020B0604020202020204" pitchFamily="34" charset="0"/>
              <a:buChar char="•"/>
            </a:pPr>
            <a:r>
              <a:rPr lang="en-US" dirty="0"/>
              <a:t>By </a:t>
            </a:r>
            <a:r>
              <a:rPr lang="en-US" b="1" dirty="0"/>
              <a:t>modifying pixel values directly</a:t>
            </a:r>
            <a:r>
              <a:rPr lang="en-US" dirty="0"/>
              <a:t> and keeping the image distortion minimal, the project ensures that the hidden message remains undetectable while preserving the image’s visual integrity. Additionally, the </a:t>
            </a:r>
            <a:r>
              <a:rPr lang="en-US" b="1" dirty="0"/>
              <a:t>lightweight implementation using OpenCV</a:t>
            </a:r>
            <a:r>
              <a:rPr lang="en-US" dirty="0"/>
              <a:t> makes it accessible for students, researchers, and cybersecurity professionals looking for a simple yet effective steganographic technique.</a:t>
            </a:r>
          </a:p>
          <a:p>
            <a:pPr>
              <a:buFont typeface="Arial" panose="020B0604020202020204" pitchFamily="34" charset="0"/>
              <a:buChar char="•"/>
            </a:pPr>
            <a:r>
              <a:rPr lang="en-US" dirty="0"/>
              <a:t>Moving forward, this project can be enhanced by incorporating </a:t>
            </a:r>
            <a:r>
              <a:rPr lang="en-US" b="1" dirty="0"/>
              <a:t>encryption mechanisms, adaptive embedding strategies, and resistance to steganalysis</a:t>
            </a:r>
            <a:r>
              <a:rPr lang="en-US" dirty="0"/>
              <a:t>, making it even more secure for real-world applications.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https://github.com/Belligeethabhavani/stegnograpy-aicte-project.git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754</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Roboto</vt:lpstr>
      <vt:lpstr>Wingdings 2</vt:lpstr>
      <vt:lpstr>DividendVTI</vt:lpstr>
      <vt:lpstr>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Belli Geetha Bhavani</cp:lastModifiedBy>
  <cp:revision>26</cp:revision>
  <dcterms:created xsi:type="dcterms:W3CDTF">2021-05-26T16:50:10Z</dcterms:created>
  <dcterms:modified xsi:type="dcterms:W3CDTF">2025-02-19T13:08:20Z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