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7" name="Shape 2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80"/>
            <a:ext cx="7771680" cy="146916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idx="1"/>
          </p:nvPr>
        </p:nvSpPr>
        <p:spPr>
          <a:xfrm>
            <a:off x="457200" y="1604519"/>
            <a:ext cx="8229239" cy="3977283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xfrm>
            <a:off x="685800" y="2130480"/>
            <a:ext cx="7771680" cy="146916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sz="half" idx="1"/>
          </p:nvPr>
        </p:nvSpPr>
        <p:spPr>
          <a:xfrm>
            <a:off x="457200" y="1604519"/>
            <a:ext cx="8229239" cy="1896842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hape 97"/>
          <p:cNvSpPr/>
          <p:nvPr>
            <p:ph type="body" sz="half" idx="13"/>
          </p:nvPr>
        </p:nvSpPr>
        <p:spPr>
          <a:xfrm>
            <a:off x="457200" y="3682079"/>
            <a:ext cx="8229239" cy="189684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/>
          <p:nvPr>
            <p:ph type="title"/>
          </p:nvPr>
        </p:nvSpPr>
        <p:spPr>
          <a:xfrm>
            <a:off x="685800" y="2130480"/>
            <a:ext cx="7771680" cy="146916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08" name="Shape 108"/>
          <p:cNvSpPr/>
          <p:nvPr>
            <p:ph type="body" sz="quarter" idx="14"/>
          </p:nvPr>
        </p:nvSpPr>
        <p:spPr>
          <a:xfrm>
            <a:off x="4674239" y="3682079"/>
            <a:ext cx="4015800" cy="189684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09" name="Shape 109"/>
          <p:cNvSpPr/>
          <p:nvPr>
            <p:ph type="body" sz="quarter" idx="15"/>
          </p:nvPr>
        </p:nvSpPr>
        <p:spPr>
          <a:xfrm>
            <a:off x="457197" y="3682079"/>
            <a:ext cx="4015804" cy="189684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685800" y="2130480"/>
            <a:ext cx="7771680" cy="146916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xfrm>
            <a:off x="457200" y="1604519"/>
            <a:ext cx="8229239" cy="3977283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/>
          <p:nvPr>
            <p:ph type="body" idx="13"/>
          </p:nvPr>
        </p:nvSpPr>
        <p:spPr>
          <a:xfrm>
            <a:off x="457200" y="1604517"/>
            <a:ext cx="8229239" cy="397728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pic>
        <p:nvPicPr>
          <p:cNvPr id="120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3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/>
          <p:nvPr>
            <p:ph type="title"/>
          </p:nvPr>
        </p:nvSpPr>
        <p:spPr>
          <a:xfrm>
            <a:off x="685800" y="2130480"/>
            <a:ext cx="7771680" cy="146916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7" name="Body Level One…"/>
          <p:cNvSpPr txBox="1"/>
          <p:nvPr>
            <p:ph type="body" idx="1"/>
          </p:nvPr>
        </p:nvSpPr>
        <p:spPr>
          <a:xfrm>
            <a:off x="457200" y="1604519"/>
            <a:ext cx="8229239" cy="397728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Text"/>
          <p:cNvSpPr txBox="1"/>
          <p:nvPr>
            <p:ph type="title"/>
          </p:nvPr>
        </p:nvSpPr>
        <p:spPr>
          <a:xfrm>
            <a:off x="685800" y="2130480"/>
            <a:ext cx="7771680" cy="146916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46" name="Body Level One…"/>
          <p:cNvSpPr txBox="1"/>
          <p:nvPr>
            <p:ph type="body" idx="1"/>
          </p:nvPr>
        </p:nvSpPr>
        <p:spPr>
          <a:xfrm>
            <a:off x="457200" y="1604519"/>
            <a:ext cx="8229239" cy="3977283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Text"/>
          <p:cNvSpPr txBox="1"/>
          <p:nvPr>
            <p:ph type="title"/>
          </p:nvPr>
        </p:nvSpPr>
        <p:spPr>
          <a:xfrm>
            <a:off x="685800" y="2130480"/>
            <a:ext cx="7771680" cy="146916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55" name="Body Level One…"/>
          <p:cNvSpPr txBox="1"/>
          <p:nvPr>
            <p:ph type="body" sz="half" idx="1"/>
          </p:nvPr>
        </p:nvSpPr>
        <p:spPr>
          <a:xfrm>
            <a:off x="457200" y="1604519"/>
            <a:ext cx="4015800" cy="3977283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6" name="Shape 156"/>
          <p:cNvSpPr/>
          <p:nvPr>
            <p:ph type="body" sz="half" idx="13"/>
          </p:nvPr>
        </p:nvSpPr>
        <p:spPr>
          <a:xfrm>
            <a:off x="4674239" y="1604517"/>
            <a:ext cx="4015800" cy="397728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Text"/>
          <p:cNvSpPr txBox="1"/>
          <p:nvPr>
            <p:ph type="title"/>
          </p:nvPr>
        </p:nvSpPr>
        <p:spPr>
          <a:xfrm>
            <a:off x="685800" y="2130480"/>
            <a:ext cx="7771680" cy="146916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Text"/>
          <p:cNvSpPr txBox="1"/>
          <p:nvPr>
            <p:ph type="title"/>
          </p:nvPr>
        </p:nvSpPr>
        <p:spPr>
          <a:xfrm>
            <a:off x="685800" y="2130480"/>
            <a:ext cx="7771680" cy="146916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81" name="Body Level One…"/>
          <p:cNvSpPr txBox="1"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hape 182"/>
          <p:cNvSpPr/>
          <p:nvPr>
            <p:ph type="body" sz="quarter" idx="13"/>
          </p:nvPr>
        </p:nvSpPr>
        <p:spPr>
          <a:xfrm>
            <a:off x="457197" y="3682079"/>
            <a:ext cx="4015804" cy="189684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83" name="Shape 183"/>
          <p:cNvSpPr/>
          <p:nvPr>
            <p:ph type="body" sz="half" idx="14"/>
          </p:nvPr>
        </p:nvSpPr>
        <p:spPr>
          <a:xfrm>
            <a:off x="4674239" y="1604517"/>
            <a:ext cx="4015800" cy="397728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Text"/>
          <p:cNvSpPr txBox="1"/>
          <p:nvPr>
            <p:ph type="title"/>
          </p:nvPr>
        </p:nvSpPr>
        <p:spPr>
          <a:xfrm>
            <a:off x="685800" y="2130480"/>
            <a:ext cx="7771680" cy="146916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2" name="Body Level One…"/>
          <p:cNvSpPr txBox="1"/>
          <p:nvPr>
            <p:ph type="body" sz="half" idx="1"/>
          </p:nvPr>
        </p:nvSpPr>
        <p:spPr>
          <a:xfrm>
            <a:off x="457200" y="1604519"/>
            <a:ext cx="4015800" cy="3977283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3" name="Shape 193"/>
          <p:cNvSpPr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4"/>
          </p:nvPr>
        </p:nvSpPr>
        <p:spPr>
          <a:xfrm>
            <a:off x="4674239" y="3682079"/>
            <a:ext cx="4015800" cy="189684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le Text"/>
          <p:cNvSpPr txBox="1"/>
          <p:nvPr>
            <p:ph type="title"/>
          </p:nvPr>
        </p:nvSpPr>
        <p:spPr>
          <a:xfrm>
            <a:off x="685800" y="2130480"/>
            <a:ext cx="7771680" cy="146916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03" name="Body Level One…"/>
          <p:cNvSpPr txBox="1"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4" name="Shape 204"/>
          <p:cNvSpPr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05" name="Shape 205"/>
          <p:cNvSpPr/>
          <p:nvPr>
            <p:ph type="body" sz="half" idx="14"/>
          </p:nvPr>
        </p:nvSpPr>
        <p:spPr>
          <a:xfrm>
            <a:off x="457200" y="3682079"/>
            <a:ext cx="8229239" cy="189684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le Text"/>
          <p:cNvSpPr txBox="1"/>
          <p:nvPr>
            <p:ph type="title"/>
          </p:nvPr>
        </p:nvSpPr>
        <p:spPr>
          <a:xfrm>
            <a:off x="685800" y="2130480"/>
            <a:ext cx="7771680" cy="146916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14" name="Body Level One…"/>
          <p:cNvSpPr txBox="1"/>
          <p:nvPr>
            <p:ph type="body" sz="half" idx="1"/>
          </p:nvPr>
        </p:nvSpPr>
        <p:spPr>
          <a:xfrm>
            <a:off x="457200" y="1604519"/>
            <a:ext cx="8229239" cy="1896842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5" name="Shape 215"/>
          <p:cNvSpPr/>
          <p:nvPr>
            <p:ph type="body" sz="half" idx="13"/>
          </p:nvPr>
        </p:nvSpPr>
        <p:spPr>
          <a:xfrm>
            <a:off x="457200" y="3682079"/>
            <a:ext cx="8229239" cy="189684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Text"/>
          <p:cNvSpPr txBox="1"/>
          <p:nvPr>
            <p:ph type="title"/>
          </p:nvPr>
        </p:nvSpPr>
        <p:spPr>
          <a:xfrm>
            <a:off x="685800" y="2130480"/>
            <a:ext cx="7771680" cy="146916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24" name="Body Level One…"/>
          <p:cNvSpPr txBox="1"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5" name="Shape 225"/>
          <p:cNvSpPr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26" name="Shape 226"/>
          <p:cNvSpPr/>
          <p:nvPr>
            <p:ph type="body" sz="quarter" idx="14"/>
          </p:nvPr>
        </p:nvSpPr>
        <p:spPr>
          <a:xfrm>
            <a:off x="4674239" y="3682079"/>
            <a:ext cx="4015800" cy="189684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27" name="Shape 227"/>
          <p:cNvSpPr/>
          <p:nvPr>
            <p:ph type="body" sz="quarter" idx="15"/>
          </p:nvPr>
        </p:nvSpPr>
        <p:spPr>
          <a:xfrm>
            <a:off x="457197" y="3682079"/>
            <a:ext cx="4015804" cy="189684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Text"/>
          <p:cNvSpPr txBox="1"/>
          <p:nvPr>
            <p:ph type="title"/>
          </p:nvPr>
        </p:nvSpPr>
        <p:spPr>
          <a:xfrm>
            <a:off x="685800" y="2130480"/>
            <a:ext cx="7771680" cy="146916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36" name="Body Level One…"/>
          <p:cNvSpPr txBox="1"/>
          <p:nvPr>
            <p:ph type="body" idx="1"/>
          </p:nvPr>
        </p:nvSpPr>
        <p:spPr>
          <a:xfrm>
            <a:off x="457200" y="1604519"/>
            <a:ext cx="8229239" cy="3977283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7" name="Shape 237"/>
          <p:cNvSpPr/>
          <p:nvPr>
            <p:ph type="body" idx="13"/>
          </p:nvPr>
        </p:nvSpPr>
        <p:spPr>
          <a:xfrm>
            <a:off x="457200" y="1604517"/>
            <a:ext cx="8229239" cy="397728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pic>
        <p:nvPicPr>
          <p:cNvPr id="238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3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/>
          <p:nvPr>
            <p:ph type="title"/>
          </p:nvPr>
        </p:nvSpPr>
        <p:spPr>
          <a:xfrm>
            <a:off x="685800" y="2130480"/>
            <a:ext cx="7771680" cy="146916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xfrm>
            <a:off x="457200" y="1604519"/>
            <a:ext cx="8229239" cy="397728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685800" y="2130480"/>
            <a:ext cx="7771680" cy="146916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half" idx="1"/>
          </p:nvPr>
        </p:nvSpPr>
        <p:spPr>
          <a:xfrm>
            <a:off x="457200" y="1604519"/>
            <a:ext cx="4015800" cy="3977283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hape 38"/>
          <p:cNvSpPr/>
          <p:nvPr>
            <p:ph type="body" sz="half" idx="13"/>
          </p:nvPr>
        </p:nvSpPr>
        <p:spPr>
          <a:xfrm>
            <a:off x="4674239" y="1604517"/>
            <a:ext cx="4015800" cy="397728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xfrm>
            <a:off x="685800" y="2130480"/>
            <a:ext cx="7771680" cy="146916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xfrm>
            <a:off x="685800" y="2130480"/>
            <a:ext cx="7771680" cy="146916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hape 64"/>
          <p:cNvSpPr/>
          <p:nvPr>
            <p:ph type="body" sz="quarter" idx="13"/>
          </p:nvPr>
        </p:nvSpPr>
        <p:spPr>
          <a:xfrm>
            <a:off x="457197" y="3682079"/>
            <a:ext cx="4015804" cy="189684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65" name="Shape 65"/>
          <p:cNvSpPr/>
          <p:nvPr>
            <p:ph type="body" sz="half" idx="14"/>
          </p:nvPr>
        </p:nvSpPr>
        <p:spPr>
          <a:xfrm>
            <a:off x="4674239" y="1604517"/>
            <a:ext cx="4015800" cy="397728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xfrm>
            <a:off x="685800" y="2130480"/>
            <a:ext cx="7771680" cy="146916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457200" y="1604519"/>
            <a:ext cx="4015800" cy="3977283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75"/>
          <p:cNvSpPr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76" name="Shape 76"/>
          <p:cNvSpPr/>
          <p:nvPr>
            <p:ph type="body" sz="quarter" idx="14"/>
          </p:nvPr>
        </p:nvSpPr>
        <p:spPr>
          <a:xfrm>
            <a:off x="4674239" y="3682079"/>
            <a:ext cx="4015800" cy="189684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xfrm>
            <a:off x="685800" y="2130480"/>
            <a:ext cx="7771680" cy="146916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87" name="Shape 87"/>
          <p:cNvSpPr/>
          <p:nvPr>
            <p:ph type="body" sz="half" idx="14"/>
          </p:nvPr>
        </p:nvSpPr>
        <p:spPr>
          <a:xfrm>
            <a:off x="457200" y="3682079"/>
            <a:ext cx="8229239" cy="189684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685800" y="2130480"/>
            <a:ext cx="7771680" cy="6811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370012" y="1077857"/>
            <a:ext cx="7315201" cy="1052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/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279548" y="6224225"/>
            <a:ext cx="273653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jpe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jpe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jpe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tif"/><Relationship Id="rId4" Type="http://schemas.openxmlformats.org/officeDocument/2006/relationships/image" Target="../media/image14.jpe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685799" y="2496209"/>
            <a:ext cx="7771680" cy="737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50" name="Shape 251"/>
          <p:cNvSpPr txBox="1"/>
          <p:nvPr/>
        </p:nvSpPr>
        <p:spPr>
          <a:xfrm>
            <a:off x="1218850" y="2345150"/>
            <a:ext cx="5893800" cy="2024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sz="4800">
                <a:solidFill>
                  <a:srgbClr val="050505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Angular School</a:t>
            </a:r>
          </a:p>
          <a:p>
            <a:pPr>
              <a:defRPr sz="4800">
                <a:solidFill>
                  <a:srgbClr val="050505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>
              <a:defRPr i="1" sz="2400">
                <a:solidFill>
                  <a:srgbClr val="050505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Lesson 7. Components.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88"/>
          <p:cNvSpPr txBox="1"/>
          <p:nvPr/>
        </p:nvSpPr>
        <p:spPr>
          <a:xfrm>
            <a:off x="425649" y="1522374"/>
            <a:ext cx="8330101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ONE-TIME STRING INITIALIZATION</a:t>
            </a:r>
          </a:p>
        </p:txBody>
      </p:sp>
      <p:sp>
        <p:nvSpPr>
          <p:cNvPr id="279" name="Shape 289"/>
          <p:cNvSpPr txBox="1"/>
          <p:nvPr/>
        </p:nvSpPr>
        <p:spPr>
          <a:xfrm>
            <a:off x="415624" y="2484065"/>
            <a:ext cx="7783801" cy="1889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We should omit brackets when all of the following are true:</a:t>
            </a: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The target property accepts a string value.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The string is a fixed value that we can bake into the template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This initial value never changes.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92"/>
          <p:cNvSpPr txBox="1"/>
          <p:nvPr/>
        </p:nvSpPr>
        <p:spPr>
          <a:xfrm>
            <a:off x="380998" y="1547272"/>
            <a:ext cx="8470504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PROPERTY BINDING OR INTERPOLATION</a:t>
            </a:r>
          </a:p>
        </p:txBody>
      </p:sp>
      <p:sp>
        <p:nvSpPr>
          <p:cNvPr id="282" name="Shape 293"/>
          <p:cNvSpPr txBox="1"/>
          <p:nvPr/>
        </p:nvSpPr>
        <p:spPr>
          <a:xfrm>
            <a:off x="424574" y="2783364"/>
            <a:ext cx="7415401" cy="442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There is no technical reason to prefer one form to the other.</a:t>
            </a:r>
          </a:p>
        </p:txBody>
      </p:sp>
      <p:pic>
        <p:nvPicPr>
          <p:cNvPr id="283" name="image14.jpg" descr="image1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850" y="3588148"/>
            <a:ext cx="8380701" cy="900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97"/>
          <p:cNvSpPr txBox="1"/>
          <p:nvPr/>
        </p:nvSpPr>
        <p:spPr>
          <a:xfrm>
            <a:off x="454425" y="1259199"/>
            <a:ext cx="8171699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ATTRIBUTE BINDING</a:t>
            </a:r>
          </a:p>
        </p:txBody>
      </p:sp>
      <p:sp>
        <p:nvSpPr>
          <p:cNvPr id="286" name="Shape 298"/>
          <p:cNvSpPr txBox="1"/>
          <p:nvPr/>
        </p:nvSpPr>
        <p:spPr>
          <a:xfrm>
            <a:off x="354549" y="2219787"/>
            <a:ext cx="8430602" cy="835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/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We can set the value of an attribute directly with an attribute binding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We must use attribute binding when there is no element property to bind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301"/>
          <p:cNvSpPr txBox="1"/>
          <p:nvPr/>
        </p:nvSpPr>
        <p:spPr>
          <a:xfrm>
            <a:off x="457200" y="1273598"/>
            <a:ext cx="8420700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ATTRIBUTE BINDING</a:t>
            </a:r>
          </a:p>
        </p:txBody>
      </p:sp>
      <p:sp>
        <p:nvSpPr>
          <p:cNvPr id="289" name="Shape 302"/>
          <p:cNvSpPr txBox="1"/>
          <p:nvPr/>
        </p:nvSpPr>
        <p:spPr>
          <a:xfrm>
            <a:off x="470849" y="2316690"/>
            <a:ext cx="8202301" cy="1775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/>
          <a:p>
            <a: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Raise an error</a:t>
            </a: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Correct</a:t>
            </a:r>
          </a:p>
        </p:txBody>
      </p:sp>
      <p:pic>
        <p:nvPicPr>
          <p:cNvPr id="290" name="image19.jpg" descr="image1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273" y="2647175"/>
            <a:ext cx="7889854" cy="801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image7.jpg" descr="image7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3273" y="4044950"/>
            <a:ext cx="7889852" cy="610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307"/>
          <p:cNvSpPr txBox="1"/>
          <p:nvPr/>
        </p:nvSpPr>
        <p:spPr>
          <a:xfrm>
            <a:off x="391274" y="1137922"/>
            <a:ext cx="8291401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CLASS BINDING</a:t>
            </a:r>
          </a:p>
        </p:txBody>
      </p:sp>
      <p:sp>
        <p:nvSpPr>
          <p:cNvPr id="294" name="Shape 308"/>
          <p:cNvSpPr txBox="1"/>
          <p:nvPr/>
        </p:nvSpPr>
        <p:spPr>
          <a:xfrm>
            <a:off x="451350" y="2048012"/>
            <a:ext cx="8154900" cy="708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We can add and remove CSS class names from an element’s class attribute with class binding</a:t>
            </a:r>
          </a:p>
        </p:txBody>
      </p:sp>
      <p:pic>
        <p:nvPicPr>
          <p:cNvPr id="295" name="image9.jpg" descr="image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173" y="2943599"/>
            <a:ext cx="7816851" cy="2799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312"/>
          <p:cNvSpPr txBox="1"/>
          <p:nvPr/>
        </p:nvSpPr>
        <p:spPr>
          <a:xfrm>
            <a:off x="460625" y="1097498"/>
            <a:ext cx="8424600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STYLE BINDING</a:t>
            </a:r>
          </a:p>
        </p:txBody>
      </p:sp>
      <p:sp>
        <p:nvSpPr>
          <p:cNvPr id="298" name="Shape 313"/>
          <p:cNvSpPr txBox="1"/>
          <p:nvPr/>
        </p:nvSpPr>
        <p:spPr>
          <a:xfrm>
            <a:off x="530974" y="2028439"/>
            <a:ext cx="8278201" cy="442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We can set inline styles with a style binding.</a:t>
            </a:r>
          </a:p>
        </p:txBody>
      </p:sp>
      <p:pic>
        <p:nvPicPr>
          <p:cNvPr id="299" name="image10.jpg" descr="image1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1349" y="2569672"/>
            <a:ext cx="7828900" cy="4994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17"/>
          <p:cNvSpPr txBox="1"/>
          <p:nvPr/>
        </p:nvSpPr>
        <p:spPr>
          <a:xfrm>
            <a:off x="304800" y="1159423"/>
            <a:ext cx="8334900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COMPONENT STYLES</a:t>
            </a:r>
          </a:p>
        </p:txBody>
      </p:sp>
      <p:sp>
        <p:nvSpPr>
          <p:cNvPr id="302" name="Shape 318"/>
          <p:cNvSpPr txBox="1"/>
          <p:nvPr/>
        </p:nvSpPr>
        <p:spPr>
          <a:xfrm>
            <a:off x="426150" y="1819064"/>
            <a:ext cx="8092200" cy="2689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/>
          <a:p>
            <a: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We may define not only an HTML template, but also the CSS styles that go with that template:</a:t>
            </a: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144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Inline in template HTML</a:t>
            </a:r>
          </a:p>
          <a:p>
            <a:pPr lvl="1" marL="9144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By setting styles or styleUrls metadata</a:t>
            </a:r>
          </a:p>
          <a:p>
            <a:pPr lvl="1" marL="9144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With CSS imports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21"/>
          <p:cNvSpPr txBox="1"/>
          <p:nvPr/>
        </p:nvSpPr>
        <p:spPr>
          <a:xfrm>
            <a:off x="471249" y="1134500"/>
            <a:ext cx="8022602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SPECIAL SELECTORS</a:t>
            </a:r>
          </a:p>
        </p:txBody>
      </p:sp>
      <p:sp>
        <p:nvSpPr>
          <p:cNvPr id="305" name="Shape 322"/>
          <p:cNvSpPr txBox="1"/>
          <p:nvPr/>
        </p:nvSpPr>
        <p:spPr>
          <a:xfrm>
            <a:off x="556724" y="2477716"/>
            <a:ext cx="3000002" cy="2308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/>
          <a:p>
            <a: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:host</a:t>
            </a: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:host-context</a:t>
            </a: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306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5500" y="2184400"/>
            <a:ext cx="5461000" cy="269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26"/>
          <p:cNvSpPr txBox="1"/>
          <p:nvPr/>
        </p:nvSpPr>
        <p:spPr>
          <a:xfrm>
            <a:off x="448249" y="1539297"/>
            <a:ext cx="7923001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TEMPLATE REFERENCE VARIABLES</a:t>
            </a:r>
          </a:p>
        </p:txBody>
      </p:sp>
      <p:sp>
        <p:nvSpPr>
          <p:cNvPr id="309" name="Shape 327"/>
          <p:cNvSpPr txBox="1"/>
          <p:nvPr/>
        </p:nvSpPr>
        <p:spPr>
          <a:xfrm>
            <a:off x="494900" y="2541214"/>
            <a:ext cx="7495500" cy="1775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/>
          <a:p>
            <a: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A template reference variable is a reference to a DOM element or directive within a template</a:t>
            </a: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It can be used with native DOM elements but also with Angular 2 components – in fact, it will work with any custom web component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30"/>
          <p:cNvSpPr txBox="1"/>
          <p:nvPr/>
        </p:nvSpPr>
        <p:spPr>
          <a:xfrm>
            <a:off x="421799" y="1080974"/>
            <a:ext cx="8261402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@INPUT AND @OUTPUT</a:t>
            </a:r>
          </a:p>
        </p:txBody>
      </p:sp>
      <p:sp>
        <p:nvSpPr>
          <p:cNvPr id="312" name="Shape 331"/>
          <p:cNvSpPr txBox="1"/>
          <p:nvPr/>
        </p:nvSpPr>
        <p:spPr>
          <a:xfrm>
            <a:off x="421800" y="2027221"/>
            <a:ext cx="7773900" cy="708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Input properties usually receive data values. Output properties expose event producers, such as EventEmitter objects.</a:t>
            </a:r>
          </a:p>
        </p:txBody>
      </p:sp>
      <p:pic>
        <p:nvPicPr>
          <p:cNvPr id="313" name="image6.jpg" descr="image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573" y="3069906"/>
            <a:ext cx="8384854" cy="18633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4"/>
          <p:cNvSpPr txBox="1"/>
          <p:nvPr/>
        </p:nvSpPr>
        <p:spPr>
          <a:xfrm>
            <a:off x="953675" y="1276224"/>
            <a:ext cx="7587299" cy="2983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lnSpc>
                <a:spcPct val="150000"/>
              </a:lnSpc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Agenda: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Components overview.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Components configuration.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Templates and bindings.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Components interaction. 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Components lifecycle.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Advanced interaction.</a:t>
            </a:r>
          </a:p>
        </p:txBody>
      </p:sp>
      <p:pic>
        <p:nvPicPr>
          <p:cNvPr id="253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26325" y="1276212"/>
            <a:ext cx="2914654" cy="2809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35"/>
          <p:cNvSpPr txBox="1"/>
          <p:nvPr/>
        </p:nvSpPr>
        <p:spPr>
          <a:xfrm>
            <a:off x="404675" y="1061522"/>
            <a:ext cx="8450400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COMPONENT LIFECYCLE</a:t>
            </a:r>
          </a:p>
        </p:txBody>
      </p:sp>
      <p:sp>
        <p:nvSpPr>
          <p:cNvPr id="316" name="Shape 336"/>
          <p:cNvSpPr txBox="1"/>
          <p:nvPr/>
        </p:nvSpPr>
        <p:spPr>
          <a:xfrm>
            <a:off x="404674" y="2141165"/>
            <a:ext cx="7677602" cy="2575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/>
          <a:p>
            <a: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Component has a lifecycle managed by Angular itself.</a:t>
            </a: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Angular offers component lifecycle hooks that give us visibility into component’s key moments and the ability to act when they occur.</a:t>
            </a: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Developers can tap into key moments in that lifecycle by implementing Lifecycle Hook interfaces.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39"/>
          <p:cNvSpPr txBox="1"/>
          <p:nvPr/>
        </p:nvSpPr>
        <p:spPr>
          <a:xfrm>
            <a:off x="352123" y="1436197"/>
            <a:ext cx="8012704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LIFECYCLE: DIRECTIVES AND COMPONENTS</a:t>
            </a:r>
          </a:p>
        </p:txBody>
      </p:sp>
      <p:pic>
        <p:nvPicPr>
          <p:cNvPr id="319" name="image12.jpg" descr="image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0824" y="2247475"/>
            <a:ext cx="8302353" cy="3633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43"/>
          <p:cNvSpPr txBox="1"/>
          <p:nvPr/>
        </p:nvSpPr>
        <p:spPr>
          <a:xfrm>
            <a:off x="381000" y="1449374"/>
            <a:ext cx="8171999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LIFECYCLE: COMPONENTS ONLY </a:t>
            </a:r>
          </a:p>
        </p:txBody>
      </p:sp>
      <p:pic>
        <p:nvPicPr>
          <p:cNvPr id="322" name="image13.jpg" descr="image1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749" y="2169248"/>
            <a:ext cx="7944502" cy="35355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47"/>
          <p:cNvSpPr txBox="1"/>
          <p:nvPr/>
        </p:nvSpPr>
        <p:spPr>
          <a:xfrm>
            <a:off x="457200" y="1012522"/>
            <a:ext cx="7953600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NGONINIT</a:t>
            </a:r>
          </a:p>
        </p:txBody>
      </p:sp>
      <p:sp>
        <p:nvSpPr>
          <p:cNvPr id="325" name="Shape 348"/>
          <p:cNvSpPr txBox="1"/>
          <p:nvPr/>
        </p:nvSpPr>
        <p:spPr>
          <a:xfrm>
            <a:off x="457200" y="1850463"/>
            <a:ext cx="7953600" cy="150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/>
          <a:p>
            <a: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To perform complex initialisations shortly after construction</a:t>
            </a: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To set up the component after Angular sets the input properties.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51"/>
          <p:cNvSpPr txBox="1"/>
          <p:nvPr/>
        </p:nvSpPr>
        <p:spPr>
          <a:xfrm>
            <a:off x="457200" y="1012522"/>
            <a:ext cx="7953600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ONDESTROY</a:t>
            </a:r>
          </a:p>
        </p:txBody>
      </p:sp>
      <p:sp>
        <p:nvSpPr>
          <p:cNvPr id="328" name="Shape 352"/>
          <p:cNvSpPr txBox="1"/>
          <p:nvPr/>
        </p:nvSpPr>
        <p:spPr>
          <a:xfrm>
            <a:off x="457200" y="2084014"/>
            <a:ext cx="7953600" cy="2689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/>
          <a:p>
            <a: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This is replace to free resources that won’t be garbage collected automatically</a:t>
            </a: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144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Unsubscribe from observables and DOM events </a:t>
            </a:r>
          </a:p>
          <a:p>
            <a:pPr lvl="1" marL="9144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Stop interval timers</a:t>
            </a:r>
          </a:p>
          <a:p>
            <a:pPr lvl="1" marL="9144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Unregister all callbacks that this directive registered with global application service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55"/>
          <p:cNvSpPr txBox="1"/>
          <p:nvPr/>
        </p:nvSpPr>
        <p:spPr>
          <a:xfrm>
            <a:off x="457200" y="1012522"/>
            <a:ext cx="7953600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ONCHANGES</a:t>
            </a:r>
          </a:p>
        </p:txBody>
      </p:sp>
      <p:sp>
        <p:nvSpPr>
          <p:cNvPr id="331" name="Shape 356"/>
          <p:cNvSpPr txBox="1"/>
          <p:nvPr/>
        </p:nvSpPr>
        <p:spPr>
          <a:xfrm>
            <a:off x="457200" y="2517214"/>
            <a:ext cx="7953600" cy="1775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/>
          <a:p>
            <a: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Detects changes to input properties of the component (or derictive)</a:t>
            </a: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Angular only calls the hook when the value of the input property changes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68"/>
          <p:cNvSpPr txBox="1"/>
          <p:nvPr/>
        </p:nvSpPr>
        <p:spPr>
          <a:xfrm>
            <a:off x="268749" y="1436649"/>
            <a:ext cx="8659502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COMPONENT INTERACTION: FROM PARENT TO CHILD</a:t>
            </a:r>
          </a:p>
        </p:txBody>
      </p:sp>
      <p:sp>
        <p:nvSpPr>
          <p:cNvPr id="334" name="Shape 369"/>
          <p:cNvSpPr txBox="1"/>
          <p:nvPr/>
        </p:nvSpPr>
        <p:spPr>
          <a:xfrm>
            <a:off x="341700" y="2272432"/>
            <a:ext cx="8460600" cy="3021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/>
          <a:p>
            <a:pPr marL="457200" indent="-228600">
              <a:spcBef>
                <a:spcPts val="1000"/>
              </a:spcBef>
              <a:buSzPct val="100000"/>
              <a:buChar char="■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Pass data from parent to child with input binding</a:t>
            </a:r>
          </a:p>
          <a:p>
            <a:pPr marL="457200" indent="-228600">
              <a:spcBef>
                <a:spcPts val="1000"/>
              </a:spcBef>
              <a:buSzPct val="100000"/>
              <a:buChar char="■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Intercept input property changes with setter</a:t>
            </a:r>
          </a:p>
          <a:p>
            <a:pPr>
              <a:spcBef>
                <a:spcPts val="10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10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10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10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10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10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228600">
              <a:spcBef>
                <a:spcPts val="1000"/>
              </a:spcBef>
              <a:buSzPct val="100000"/>
              <a:buChar char="■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Intercept input property changes with ngOnChanges</a:t>
            </a:r>
          </a:p>
        </p:txBody>
      </p:sp>
      <p:pic>
        <p:nvPicPr>
          <p:cNvPr id="335" name="image18.jpg" descr="image1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625" y="3087597"/>
            <a:ext cx="7810201" cy="1749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73"/>
          <p:cNvSpPr txBox="1"/>
          <p:nvPr/>
        </p:nvSpPr>
        <p:spPr>
          <a:xfrm>
            <a:off x="268749" y="1436649"/>
            <a:ext cx="8659502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COMPONENT INTERACTION: FROM CHILD TO PARENT</a:t>
            </a:r>
          </a:p>
        </p:txBody>
      </p:sp>
      <p:sp>
        <p:nvSpPr>
          <p:cNvPr id="338" name="Shape 374"/>
          <p:cNvSpPr txBox="1"/>
          <p:nvPr/>
        </p:nvSpPr>
        <p:spPr>
          <a:xfrm>
            <a:off x="341700" y="2274136"/>
            <a:ext cx="8460600" cy="3197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/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Parent listens for child event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Parent calls a ViewChild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Parent interacts with child via local variable</a:t>
            </a:r>
          </a:p>
          <a:p>
            <a:pPr>
              <a:spcBef>
                <a:spcPts val="100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100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100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100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Parent and children communicate via a service</a:t>
            </a:r>
          </a:p>
        </p:txBody>
      </p:sp>
      <p:pic>
        <p:nvPicPr>
          <p:cNvPr id="339" name="image16.jpg" descr="image1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423" y="3465300"/>
            <a:ext cx="7730604" cy="1502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image4.png" descr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-1982"/>
            <a:ext cx="9144004" cy="6861965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Shape 378"/>
          <p:cNvSpPr txBox="1"/>
          <p:nvPr/>
        </p:nvSpPr>
        <p:spPr>
          <a:xfrm>
            <a:off x="89799" y="1168100"/>
            <a:ext cx="8142635" cy="2506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Destructing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85519" indent="-426719">
              <a:buSzPct val="100000"/>
              <a:buFont typeface="Helvetica"/>
              <a:buChar char="○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TypeScript Supports following type of destructing:</a:t>
            </a:r>
            <a:endParaRPr sz="2000"/>
          </a:p>
          <a:p>
            <a:pPr lvl="1" marL="1341119" indent="-426719">
              <a:spcBef>
                <a:spcPts val="1000"/>
              </a:spcBef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Object destructing</a:t>
            </a:r>
            <a:endParaRPr sz="2000"/>
          </a:p>
          <a:p>
            <a:pPr lvl="1" marL="1341119" indent="-426719"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Array destructing</a:t>
            </a:r>
            <a:endParaRPr sz="2000"/>
          </a:p>
          <a:p>
            <a:pPr lvl="1" marL="1341119" indent="-426719"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Module destructing</a:t>
            </a:r>
          </a:p>
        </p:txBody>
      </p:sp>
      <p:pic>
        <p:nvPicPr>
          <p:cNvPr id="343" name="image21.tif" descr="image21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0331" y="3832083"/>
            <a:ext cx="7423340" cy="2397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image22.jpeg" descr="image22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0054" y="-152505"/>
            <a:ext cx="9184108" cy="71630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82"/>
          <p:cNvSpPr txBox="1"/>
          <p:nvPr/>
        </p:nvSpPr>
        <p:spPr>
          <a:xfrm>
            <a:off x="685799" y="2496209"/>
            <a:ext cx="7771680" cy="737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47" name="Shape 384"/>
          <p:cNvSpPr txBox="1"/>
          <p:nvPr/>
        </p:nvSpPr>
        <p:spPr>
          <a:xfrm>
            <a:off x="49" y="2954650"/>
            <a:ext cx="9144001" cy="858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 algn="ctr">
              <a:defRPr sz="4800">
                <a:solidFill>
                  <a:srgbClr val="04040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Thanks for watching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8"/>
          <p:cNvSpPr txBox="1"/>
          <p:nvPr/>
        </p:nvSpPr>
        <p:spPr>
          <a:xfrm>
            <a:off x="396839" y="933478"/>
            <a:ext cx="6703201" cy="535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COMPONENT</a:t>
            </a:r>
          </a:p>
        </p:txBody>
      </p:sp>
      <p:sp>
        <p:nvSpPr>
          <p:cNvPr id="256" name="Shape 259"/>
          <p:cNvSpPr txBox="1"/>
          <p:nvPr/>
        </p:nvSpPr>
        <p:spPr>
          <a:xfrm>
            <a:off x="420239" y="1875600"/>
            <a:ext cx="7665602" cy="1099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/>
          <a:p>
            <a:pPr marL="215999" indent="-278865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Declare reusable UI building blocks for an application</a:t>
            </a:r>
          </a:p>
          <a:p>
            <a:pPr marL="215999" indent="-278865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The @component annotation specifies when a component is instantiated and which properties and listeners it binds to</a:t>
            </a:r>
          </a:p>
        </p:txBody>
      </p:sp>
      <p:pic>
        <p:nvPicPr>
          <p:cNvPr id="257" name="image2.jpg" descr="image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7837" y="3200038"/>
            <a:ext cx="4947905" cy="27831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63"/>
          <p:cNvSpPr txBox="1"/>
          <p:nvPr/>
        </p:nvSpPr>
        <p:spPr>
          <a:xfrm>
            <a:off x="293747" y="1168200"/>
            <a:ext cx="8565000" cy="535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COMPONENT’S DEFINITION</a:t>
            </a:r>
          </a:p>
        </p:txBody>
      </p:sp>
      <p:sp>
        <p:nvSpPr>
          <p:cNvPr id="260" name="Shape 264"/>
          <p:cNvSpPr txBox="1"/>
          <p:nvPr/>
        </p:nvSpPr>
        <p:spPr>
          <a:xfrm>
            <a:off x="293749" y="2556562"/>
            <a:ext cx="8276402" cy="149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/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An Angular application is a tree of components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A component controls a patch of screen real estate that we call a view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We define a component’s application logic inside class. The class interacts with the view through an API of properties and methods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7"/>
          <p:cNvSpPr txBox="1"/>
          <p:nvPr/>
        </p:nvSpPr>
        <p:spPr>
          <a:xfrm>
            <a:off x="279700" y="1131600"/>
            <a:ext cx="8459400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COMPONENT === DIRECTIVE</a:t>
            </a:r>
          </a:p>
        </p:txBody>
      </p:sp>
      <p:sp>
        <p:nvSpPr>
          <p:cNvPr id="263" name="Shape 268"/>
          <p:cNvSpPr txBox="1"/>
          <p:nvPr/>
        </p:nvSpPr>
        <p:spPr>
          <a:xfrm>
            <a:off x="305474" y="1791223"/>
            <a:ext cx="7614302" cy="1623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There are three kinds of directives in Angular: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Components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Structural directives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Attribute directives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71"/>
          <p:cNvSpPr txBox="1"/>
          <p:nvPr/>
        </p:nvSpPr>
        <p:spPr>
          <a:xfrm>
            <a:off x="308900" y="1171425"/>
            <a:ext cx="8002500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COMPONENT CONFIGURATION</a:t>
            </a:r>
          </a:p>
        </p:txBody>
      </p:sp>
      <p:sp>
        <p:nvSpPr>
          <p:cNvPr id="266" name="Shape 272"/>
          <p:cNvSpPr txBox="1"/>
          <p:nvPr/>
        </p:nvSpPr>
        <p:spPr>
          <a:xfrm>
            <a:off x="401574" y="2192789"/>
            <a:ext cx="2717402" cy="1623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/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selector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templateUrl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directives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providers</a:t>
            </a:r>
          </a:p>
        </p:txBody>
      </p:sp>
      <p:pic>
        <p:nvPicPr>
          <p:cNvPr id="267" name="image5.jpg" descr="image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2599" y="2025475"/>
            <a:ext cx="4680226" cy="2807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76"/>
          <p:cNvSpPr txBox="1"/>
          <p:nvPr/>
        </p:nvSpPr>
        <p:spPr>
          <a:xfrm>
            <a:off x="295989" y="1045030"/>
            <a:ext cx="6703201" cy="535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TEMPLATE</a:t>
            </a:r>
          </a:p>
        </p:txBody>
      </p:sp>
      <p:sp>
        <p:nvSpPr>
          <p:cNvPr id="270" name="Shape 277"/>
          <p:cNvSpPr txBox="1"/>
          <p:nvPr/>
        </p:nvSpPr>
        <p:spPr>
          <a:xfrm>
            <a:off x="302400" y="1671464"/>
            <a:ext cx="8539200" cy="201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/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Template is a form of HTML that tells Angular how to render the component</a:t>
            </a:r>
          </a:p>
          <a:p>
            <a:pPr lvl="1" marL="9144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Interpolation {{ }}</a:t>
            </a:r>
          </a:p>
          <a:p>
            <a:pPr lvl="1" marL="9144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Property binding [ ]</a:t>
            </a:r>
          </a:p>
          <a:p>
            <a:pPr lvl="1" marL="9144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Event binding ( )</a:t>
            </a:r>
          </a:p>
          <a:p>
            <a:pPr lvl="1" marL="9144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Two-way data binding [( )]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80"/>
          <p:cNvSpPr txBox="1"/>
          <p:nvPr/>
        </p:nvSpPr>
        <p:spPr>
          <a:xfrm>
            <a:off x="262224" y="1237223"/>
            <a:ext cx="8112301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TEMPLATE EXPRESSIONS</a:t>
            </a:r>
          </a:p>
        </p:txBody>
      </p:sp>
      <p:sp>
        <p:nvSpPr>
          <p:cNvPr id="273" name="Shape 281"/>
          <p:cNvSpPr txBox="1"/>
          <p:nvPr/>
        </p:nvSpPr>
        <p:spPr>
          <a:xfrm>
            <a:off x="338425" y="2410265"/>
            <a:ext cx="8450400" cy="2550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JavaScript expressions that have or promote side effects are prohibited, </a:t>
            </a: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including Assignments (=, +=, -=, …)</a:t>
            </a: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new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chaining expressions with ; or ,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Increment and decrement operators (++ and --)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No support for bitwise operators | and &amp;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84"/>
          <p:cNvSpPr txBox="1"/>
          <p:nvPr/>
        </p:nvSpPr>
        <p:spPr>
          <a:xfrm>
            <a:off x="487724" y="1262848"/>
            <a:ext cx="8301302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PROPERTY BINDING</a:t>
            </a:r>
          </a:p>
        </p:txBody>
      </p:sp>
      <p:pic>
        <p:nvPicPr>
          <p:cNvPr id="276" name="image11.jpg" descr="image1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1173" y="2107000"/>
            <a:ext cx="8221654" cy="3293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