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 b="def" i="def"/>
      <a:tcStyle>
        <a:tcBdr/>
        <a:fill>
          <a:solidFill>
            <a:srgbClr val="ED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 b="def" i="def"/>
      <a:tcStyle>
        <a:tcBdr/>
        <a:fill>
          <a:solidFill>
            <a:srgbClr val="EE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11123"/>
            <a:ext cx="7772400" cy="1546479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685800" y="3786737"/>
            <a:ext cx="7772400" cy="1046322"/>
          </a:xfrm>
          <a:prstGeom prst="rect">
            <a:avLst/>
          </a:prstGeom>
        </p:spPr>
        <p:txBody>
          <a:bodyPr/>
          <a:lstStyle>
            <a:lvl1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1pPr>
            <a:lvl2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2pPr>
            <a:lvl3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3pPr>
            <a:lvl4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4pPr>
            <a:lvl5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sz="half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</p:spPr>
        <p:txBody>
          <a:bodyPr/>
          <a:lstStyle>
            <a:lvl1pPr marL="342900" indent="-222250"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72582" indent="-207432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197610" indent="-191135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684864" indent="-237064"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42064" indent="-237064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Прямоугольник"/>
          <p:cNvSpPr txBox="1"/>
          <p:nvPr>
            <p:ph type="body" sz="half" idx="13"/>
          </p:nvPr>
        </p:nvSpPr>
        <p:spPr>
          <a:xfrm>
            <a:off x="4648196" y="1600200"/>
            <a:ext cx="4038604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8293492" y="6348799"/>
            <a:ext cx="393311" cy="380226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0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Прямоугольник"/>
          <p:cNvSpPr txBox="1"/>
          <p:nvPr>
            <p:ph type="body" sz="half" idx="13"/>
          </p:nvPr>
        </p:nvSpPr>
        <p:spPr>
          <a:xfrm>
            <a:off x="457196" y="2174875"/>
            <a:ext cx="4040196" cy="39512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2" name="Прямоугольник"/>
          <p:cNvSpPr txBox="1"/>
          <p:nvPr>
            <p:ph type="body" sz="quarter" idx="14"/>
          </p:nvPr>
        </p:nvSpPr>
        <p:spPr>
          <a:xfrm>
            <a:off x="4645021" y="1535111"/>
            <a:ext cx="4041779" cy="639768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03" name="Прямоугольник"/>
          <p:cNvSpPr txBox="1"/>
          <p:nvPr>
            <p:ph type="body" sz="half" idx="15"/>
          </p:nvPr>
        </p:nvSpPr>
        <p:spPr>
          <a:xfrm>
            <a:off x="4645021" y="2174875"/>
            <a:ext cx="4041779" cy="39512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8293492" y="6348799"/>
            <a:ext cx="393311" cy="380226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xfrm>
            <a:off x="8293492" y="6348799"/>
            <a:ext cx="393311" cy="380226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8293492" y="6348799"/>
            <a:ext cx="393311" cy="380226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 marL="342900" indent="-222250"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7" indent="-182032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8" indent="-243838"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8" indent="-243838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Прямоугольник"/>
          <p:cNvSpPr txBox="1"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8293492" y="6348799"/>
            <a:ext cx="393311" cy="380226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Text"/>
          <p:cNvSpPr txBox="1"/>
          <p:nvPr>
            <p:ph type="title"/>
          </p:nvPr>
        </p:nvSpPr>
        <p:spPr>
          <a:xfrm>
            <a:off x="1792288" y="4800600"/>
            <a:ext cx="5486399" cy="566738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7" name="Изображение"/>
          <p:cNvSpPr/>
          <p:nvPr>
            <p:ph type="pic" sz="half" idx="13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8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399" cy="804866"/>
          </a:xfrm>
          <a:prstGeom prst="rect">
            <a:avLst/>
          </a:prstGeom>
        </p:spPr>
        <p:txBody>
          <a:bodyPr/>
          <a:lstStyle>
            <a:lvl1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8293492" y="6348799"/>
            <a:ext cx="393311" cy="380226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7" name="Body Level One…"/>
          <p:cNvSpPr txBox="1"/>
          <p:nvPr>
            <p:ph type="body" idx="1"/>
          </p:nvPr>
        </p:nvSpPr>
        <p:spPr>
          <a:xfrm rot="5400000">
            <a:off x="2309017" y="-251618"/>
            <a:ext cx="4525965" cy="8229601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7" indent="-182032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8" indent="-243838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8" indent="-243838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xfrm>
            <a:off x="8293492" y="6348799"/>
            <a:ext cx="393311" cy="380226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Text"/>
          <p:cNvSpPr txBox="1"/>
          <p:nvPr>
            <p:ph type="title"/>
          </p:nvPr>
        </p:nvSpPr>
        <p:spPr>
          <a:xfrm rot="5400000">
            <a:off x="4732337" y="2171700"/>
            <a:ext cx="5851529" cy="2057400"/>
          </a:xfrm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6" name="Body Level One…"/>
          <p:cNvSpPr txBox="1"/>
          <p:nvPr>
            <p:ph type="body" idx="1"/>
          </p:nvPr>
        </p:nvSpPr>
        <p:spPr>
          <a:xfrm rot="5400000">
            <a:off x="541337" y="190500"/>
            <a:ext cx="5851527" cy="6019799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7" indent="-182032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8" indent="-243838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8" indent="-243838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8293492" y="6348799"/>
            <a:ext cx="393311" cy="380226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half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Прямоугольник"/>
          <p:cNvSpPr txBox="1"/>
          <p:nvPr>
            <p:ph type="body" sz="half" idx="13"/>
          </p:nvPr>
        </p:nvSpPr>
        <p:spPr>
          <a:xfrm>
            <a:off x="4692272" y="1600200"/>
            <a:ext cx="3994530" cy="496757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ody Level One…"/>
          <p:cNvSpPr txBox="1"/>
          <p:nvPr>
            <p:ph type="body" sz="quarter" idx="1"/>
          </p:nvPr>
        </p:nvSpPr>
        <p:spPr>
          <a:xfrm>
            <a:off x="457200" y="5875077"/>
            <a:ext cx="8229600" cy="692698"/>
          </a:xfrm>
          <a:prstGeom prst="rect">
            <a:avLst/>
          </a:prstGeom>
        </p:spPr>
        <p:txBody>
          <a:bodyPr/>
          <a:lstStyle>
            <a:lvl1pPr algn="ctr">
              <a:spcBef>
                <a:spcPts val="300"/>
              </a:spcBef>
              <a:defRPr sz="1800"/>
            </a:lvl1pPr>
            <a:lvl2pPr algn="ctr">
              <a:spcBef>
                <a:spcPts val="300"/>
              </a:spcBef>
              <a:defRPr sz="1800"/>
            </a:lvl2pPr>
            <a:lvl3pPr algn="ctr">
              <a:spcBef>
                <a:spcPts val="300"/>
              </a:spcBef>
              <a:defRPr sz="1800"/>
            </a:lvl3pPr>
            <a:lvl4pPr algn="ctr">
              <a:spcBef>
                <a:spcPts val="300"/>
              </a:spcBef>
              <a:defRPr sz="1800"/>
            </a:lvl4pPr>
            <a:lvl5pPr algn="ctr">
              <a:spcBef>
                <a:spcPts val="300"/>
              </a:spcBef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8293492" y="6348799"/>
            <a:ext cx="393311" cy="380226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7" indent="-182032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8" indent="-243838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8" indent="-243838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xfrm>
            <a:off x="8293492" y="6348799"/>
            <a:ext cx="393311" cy="380226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cap="small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92"/>
          </a:xfrm>
          <a:prstGeom prst="rect">
            <a:avLst/>
          </a:prstGeom>
        </p:spPr>
        <p:txBody>
          <a:bodyPr anchor="b"/>
          <a:lstStyle>
            <a:lvl1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xfrm>
            <a:off x="8293492" y="6348799"/>
            <a:ext cx="393311" cy="380226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5"/>
            <a:ext cx="8229600" cy="1143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279550" y="6224225"/>
            <a:ext cx="273652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tif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tif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18.tif"/><Relationship Id="rId4" Type="http://schemas.openxmlformats.org/officeDocument/2006/relationships/image" Target="../media/image1.jpe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tif"/><Relationship Id="rId3" Type="http://schemas.openxmlformats.org/officeDocument/2006/relationships/image" Target="../media/image5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Заголово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</a:t>
            </a:r>
          </a:p>
        </p:txBody>
      </p:sp>
      <p:sp>
        <p:nvSpPr>
          <p:cNvPr id="167" name="Angular School…"/>
          <p:cNvSpPr txBox="1"/>
          <p:nvPr/>
        </p:nvSpPr>
        <p:spPr>
          <a:xfrm>
            <a:off x="1218850" y="2345150"/>
            <a:ext cx="5893800" cy="2024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sz="4800">
                <a:solidFill>
                  <a:srgbClr val="0A0A0A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Angular School</a:t>
            </a:r>
          </a:p>
          <a:p>
            <a:pPr>
              <a:defRPr sz="4800">
                <a:solidFill>
                  <a:srgbClr val="0A0A0A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>
              <a:defRPr i="1" sz="2400">
                <a:solidFill>
                  <a:srgbClr val="0A0A0A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Lesson 2. OOP.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OOP: Abstract…"/>
          <p:cNvSpPr txBox="1"/>
          <p:nvPr/>
        </p:nvSpPr>
        <p:spPr>
          <a:xfrm>
            <a:off x="89799" y="1168096"/>
            <a:ext cx="7666202" cy="2075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OOP: Abstract 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Abstract can be thought as access modifier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Abstract class can’t be directly instantiated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Abstract members can’t be directly accessed it can be implemented in child class only</a:t>
            </a:r>
          </a:p>
        </p:txBody>
      </p:sp>
      <p:pic>
        <p:nvPicPr>
          <p:cNvPr id="195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5403" y="3340441"/>
            <a:ext cx="6334096" cy="27200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OOP: Properties"/>
          <p:cNvSpPr txBox="1"/>
          <p:nvPr/>
        </p:nvSpPr>
        <p:spPr>
          <a:xfrm>
            <a:off x="89799" y="1168100"/>
            <a:ext cx="7666202" cy="53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OOP: Properties</a:t>
            </a:r>
          </a:p>
        </p:txBody>
      </p:sp>
      <p:pic>
        <p:nvPicPr>
          <p:cNvPr id="198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8179" y="1949430"/>
            <a:ext cx="6687643" cy="39152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OOP: Interfaces…"/>
          <p:cNvSpPr txBox="1"/>
          <p:nvPr/>
        </p:nvSpPr>
        <p:spPr>
          <a:xfrm>
            <a:off x="89799" y="1168096"/>
            <a:ext cx="7666202" cy="1783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OOP: Interfaces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The interface defines property and methods that object has to implement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The interface is definition of custom data type.</a:t>
            </a:r>
          </a:p>
        </p:txBody>
      </p:sp>
      <p:pic>
        <p:nvPicPr>
          <p:cNvPr id="201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7230" y="3065601"/>
            <a:ext cx="5149540" cy="32106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Mixins…"/>
          <p:cNvSpPr txBox="1"/>
          <p:nvPr/>
        </p:nvSpPr>
        <p:spPr>
          <a:xfrm>
            <a:off x="89799" y="1168096"/>
            <a:ext cx="7666202" cy="3243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Mixins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Along with traditional OO hierarchy, another popular way building classes from the reusable components is to build them by combining simplier partial classes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To satisfy this requirements we create stand-in properties and their types for the members that will com from mixins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That satisfy compiler that members will available in runtime.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eneric interfaces and classes"/>
          <p:cNvSpPr txBox="1"/>
          <p:nvPr/>
        </p:nvSpPr>
        <p:spPr>
          <a:xfrm>
            <a:off x="89799" y="1168100"/>
            <a:ext cx="7666202" cy="53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Generic interfaces and classes</a:t>
            </a:r>
          </a:p>
        </p:txBody>
      </p:sp>
      <p:pic>
        <p:nvPicPr>
          <p:cNvPr id="206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166784"/>
            <a:ext cx="9144000" cy="37073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Modules…"/>
          <p:cNvSpPr txBox="1"/>
          <p:nvPr/>
        </p:nvSpPr>
        <p:spPr>
          <a:xfrm>
            <a:off x="89798" y="1168096"/>
            <a:ext cx="8483119" cy="2075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Modules 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Modules are designed for organisation of large programs.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Modules help group interfaces and classes in logical structures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Modules is obsolete construction in TypeScript</a:t>
            </a:r>
          </a:p>
        </p:txBody>
      </p:sp>
      <p:pic>
        <p:nvPicPr>
          <p:cNvPr id="209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9410" y="3345183"/>
            <a:ext cx="5463896" cy="25936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Namespaces…"/>
          <p:cNvSpPr txBox="1"/>
          <p:nvPr/>
        </p:nvSpPr>
        <p:spPr>
          <a:xfrm>
            <a:off x="89798" y="1168096"/>
            <a:ext cx="8483119" cy="1490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Namespaces 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The same as modules.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Modules removed by Namespace.</a:t>
            </a:r>
          </a:p>
        </p:txBody>
      </p:sp>
      <p:pic>
        <p:nvPicPr>
          <p:cNvPr id="212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1449" y="2810497"/>
            <a:ext cx="7121102" cy="32271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Decorators…"/>
          <p:cNvSpPr txBox="1"/>
          <p:nvPr/>
        </p:nvSpPr>
        <p:spPr>
          <a:xfrm>
            <a:off x="89799" y="1168096"/>
            <a:ext cx="7666202" cy="1490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Decorators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Used to add new functionality to an existing object, without being obtrusive</a:t>
            </a:r>
          </a:p>
        </p:txBody>
      </p:sp>
      <p:pic>
        <p:nvPicPr>
          <p:cNvPr id="215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979" y="2660293"/>
            <a:ext cx="8156042" cy="340324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Decorators…"/>
          <p:cNvSpPr txBox="1"/>
          <p:nvPr/>
        </p:nvSpPr>
        <p:spPr>
          <a:xfrm>
            <a:off x="89799" y="1168096"/>
            <a:ext cx="7666202" cy="119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Decorators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Decorators - basic</a:t>
            </a:r>
          </a:p>
        </p:txBody>
      </p:sp>
      <p:pic>
        <p:nvPicPr>
          <p:cNvPr id="218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4851" y="2353697"/>
            <a:ext cx="6079541" cy="39418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Decorators - Classes"/>
          <p:cNvSpPr txBox="1"/>
          <p:nvPr/>
        </p:nvSpPr>
        <p:spPr>
          <a:xfrm>
            <a:off x="89799" y="1168100"/>
            <a:ext cx="8142635" cy="53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Decorators - Classes </a:t>
            </a:r>
          </a:p>
        </p:txBody>
      </p:sp>
      <p:pic>
        <p:nvPicPr>
          <p:cNvPr id="221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1668" y="1956448"/>
            <a:ext cx="7420665" cy="39198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genda:…"/>
          <p:cNvSpPr txBox="1"/>
          <p:nvPr/>
        </p:nvSpPr>
        <p:spPr>
          <a:xfrm>
            <a:off x="942721" y="1276224"/>
            <a:ext cx="7587299" cy="338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lnSpc>
                <a:spcPct val="150000"/>
              </a:lnSpc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Agenda: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 basic concepts.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 TypeScript.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Classes. Interfaces. Mixins.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Namespaces and Modules.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Decorators.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Promises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Declarations</a:t>
            </a:r>
          </a:p>
        </p:txBody>
      </p:sp>
      <p:pic>
        <p:nvPicPr>
          <p:cNvPr id="170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26325" y="1276212"/>
            <a:ext cx="2914655" cy="2809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Decorators - Methods"/>
          <p:cNvSpPr txBox="1"/>
          <p:nvPr/>
        </p:nvSpPr>
        <p:spPr>
          <a:xfrm>
            <a:off x="89799" y="1168100"/>
            <a:ext cx="8142635" cy="53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Decorators - Methods</a:t>
            </a:r>
          </a:p>
        </p:txBody>
      </p:sp>
      <p:pic>
        <p:nvPicPr>
          <p:cNvPr id="224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992" y="2048902"/>
            <a:ext cx="7884016" cy="36306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romises"/>
          <p:cNvSpPr txBox="1"/>
          <p:nvPr/>
        </p:nvSpPr>
        <p:spPr>
          <a:xfrm>
            <a:off x="89799" y="1168100"/>
            <a:ext cx="8142635" cy="53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Promises</a:t>
            </a:r>
          </a:p>
        </p:txBody>
      </p:sp>
      <p:pic>
        <p:nvPicPr>
          <p:cNvPr id="227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2895" y="1714156"/>
            <a:ext cx="7036745" cy="44298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Declare and types"/>
          <p:cNvSpPr txBox="1"/>
          <p:nvPr/>
        </p:nvSpPr>
        <p:spPr>
          <a:xfrm>
            <a:off x="89799" y="1168100"/>
            <a:ext cx="8142635" cy="53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Declare and types</a:t>
            </a:r>
          </a:p>
        </p:txBody>
      </p:sp>
      <p:pic>
        <p:nvPicPr>
          <p:cNvPr id="230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6727" y="2064785"/>
            <a:ext cx="7730546" cy="27284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-1982"/>
            <a:ext cx="9144004" cy="6861965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Destructing…"/>
          <p:cNvSpPr txBox="1"/>
          <p:nvPr/>
        </p:nvSpPr>
        <p:spPr>
          <a:xfrm>
            <a:off x="89799" y="1168097"/>
            <a:ext cx="8142635" cy="2506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Destructing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85519" indent="-426719">
              <a:buSzPct val="100000"/>
              <a:buFont typeface="Helvetica"/>
              <a:buChar char="○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TypeScript Supports following type of destructing:</a:t>
            </a:r>
          </a:p>
          <a:p>
            <a:pPr lvl="1" marL="1341119" indent="-426719">
              <a:spcBef>
                <a:spcPts val="1000"/>
              </a:spcBef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Object destructing</a:t>
            </a:r>
          </a:p>
          <a:p>
            <a:pPr lvl="1" marL="1341119" indent="-426719"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Array destructing</a:t>
            </a:r>
          </a:p>
          <a:p>
            <a:pPr lvl="1" marL="1341119" indent="-426719"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Module destructing</a:t>
            </a:r>
          </a:p>
        </p:txBody>
      </p:sp>
      <p:pic>
        <p:nvPicPr>
          <p:cNvPr id="234" name="01.tiff" descr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0331" y="3832083"/>
            <a:ext cx="7423340" cy="239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01.jpg" descr="01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0054" y="-152505"/>
            <a:ext cx="9184108" cy="71630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Заголово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</a:t>
            </a:r>
          </a:p>
        </p:txBody>
      </p:sp>
      <p:sp>
        <p:nvSpPr>
          <p:cNvPr id="238" name="Thank you for your attention"/>
          <p:cNvSpPr txBox="1"/>
          <p:nvPr/>
        </p:nvSpPr>
        <p:spPr>
          <a:xfrm>
            <a:off x="312044" y="2594548"/>
            <a:ext cx="8543715" cy="2011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 algn="ctr">
              <a:defRPr b="1" sz="60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Thank you for your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OOP. Classes…"/>
          <p:cNvSpPr txBox="1"/>
          <p:nvPr/>
        </p:nvSpPr>
        <p:spPr>
          <a:xfrm>
            <a:off x="293923" y="1168096"/>
            <a:ext cx="7624455" cy="1783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OOP. Classes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TypeScript support Object Oriented Approach.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Full class support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For define new class use class keyword.</a:t>
            </a:r>
          </a:p>
        </p:txBody>
      </p:sp>
      <p:pic>
        <p:nvPicPr>
          <p:cNvPr id="173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3630" y="3121455"/>
            <a:ext cx="6936741" cy="30527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OOP. Constructors.…"/>
          <p:cNvSpPr txBox="1"/>
          <p:nvPr/>
        </p:nvSpPr>
        <p:spPr>
          <a:xfrm>
            <a:off x="89799" y="1168096"/>
            <a:ext cx="8724932" cy="2075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OOP. Constructors.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Apart from the usual functions of classes have special features designers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Constructor defined with keyword constructor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Designers perform initial define of instance properties</a:t>
            </a:r>
          </a:p>
        </p:txBody>
      </p:sp>
      <p:pic>
        <p:nvPicPr>
          <p:cNvPr id="176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5005" y="3195228"/>
            <a:ext cx="4913990" cy="31984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OOP. Constructors.…"/>
          <p:cNvSpPr txBox="1"/>
          <p:nvPr/>
        </p:nvSpPr>
        <p:spPr>
          <a:xfrm>
            <a:off x="89799" y="1168096"/>
            <a:ext cx="8724932" cy="1490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OOP. Constructors.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Constructor as well as ordinary functions, TypeScript supported overload</a:t>
            </a:r>
          </a:p>
        </p:txBody>
      </p:sp>
      <p:pic>
        <p:nvPicPr>
          <p:cNvPr id="179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0022" y="2763553"/>
            <a:ext cx="5223956" cy="34002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OOP. Static.…"/>
          <p:cNvSpPr txBox="1"/>
          <p:nvPr/>
        </p:nvSpPr>
        <p:spPr>
          <a:xfrm>
            <a:off x="89799" y="1168096"/>
            <a:ext cx="7666202" cy="1783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OOP. Static.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Besides usual properties and functions you can define static members 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Static members is not available via this</a:t>
            </a:r>
          </a:p>
        </p:txBody>
      </p:sp>
      <p:pic>
        <p:nvPicPr>
          <p:cNvPr id="182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7432" y="3074235"/>
            <a:ext cx="5329136" cy="28680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Inheritance"/>
          <p:cNvSpPr txBox="1"/>
          <p:nvPr/>
        </p:nvSpPr>
        <p:spPr>
          <a:xfrm>
            <a:off x="89799" y="1168097"/>
            <a:ext cx="7666202" cy="53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Inheritance</a:t>
            </a:r>
          </a:p>
        </p:txBody>
      </p:sp>
      <p:pic>
        <p:nvPicPr>
          <p:cNvPr id="185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1923517"/>
            <a:ext cx="7239000" cy="42545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Inheritance example"/>
          <p:cNvSpPr txBox="1"/>
          <p:nvPr/>
        </p:nvSpPr>
        <p:spPr>
          <a:xfrm>
            <a:off x="89799" y="1168100"/>
            <a:ext cx="7666202" cy="53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Inheritance example</a:t>
            </a:r>
          </a:p>
        </p:txBody>
      </p:sp>
      <p:pic>
        <p:nvPicPr>
          <p:cNvPr id="188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302" y="1753704"/>
            <a:ext cx="4664201" cy="2132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01.tiff" descr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14279" y="3454265"/>
            <a:ext cx="5214200" cy="25827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OOP: Access modifiers."/>
          <p:cNvSpPr txBox="1"/>
          <p:nvPr/>
        </p:nvSpPr>
        <p:spPr>
          <a:xfrm>
            <a:off x="89799" y="1168100"/>
            <a:ext cx="7666202" cy="53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OOP: Access modifiers.</a:t>
            </a:r>
          </a:p>
        </p:txBody>
      </p:sp>
      <p:graphicFrame>
        <p:nvGraphicFramePr>
          <p:cNvPr id="192" name="Таблица"/>
          <p:cNvGraphicFramePr/>
          <p:nvPr/>
        </p:nvGraphicFramePr>
        <p:xfrm>
          <a:off x="366176" y="2460369"/>
          <a:ext cx="8411644" cy="19372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102911"/>
                <a:gridCol w="2102911"/>
                <a:gridCol w="2102911"/>
                <a:gridCol w="2102911"/>
              </a:tblGrid>
              <a:tr h="54860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Accessable On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public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protected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private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62883">
                <a:tc>
                  <a:txBody>
                    <a:bodyPr/>
                    <a:lstStyle/>
                    <a:p>
                      <a:pPr algn="just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Class instances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yes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no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no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6288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Class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yes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yes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yes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6288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Class child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yes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yes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no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imple 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imple 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