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381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381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381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381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381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381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0000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381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381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+mn-lt"/>
                <a:ea typeface="+mn-ea"/>
                <a:cs typeface="+mn-cs"/>
                <a:sym typeface="Helvetica"/>
              </a:defRPr>
            </a:lvl1pPr>
            <a:lvl2pPr marL="794083" indent="-336883" algn="ctr">
              <a:spcBef>
                <a:spcPts val="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lvl2pPr>
            <a:lvl3pPr marL="1251283" indent="-336883" algn="ctr">
              <a:spcBef>
                <a:spcPts val="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lvl3pPr>
            <a:lvl4pPr marL="1708484" indent="-336883" algn="ctr">
              <a:spcBef>
                <a:spcPts val="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lvl4pPr>
            <a:lvl5pPr marL="2165684" indent="-336884" algn="ctr">
              <a:spcBef>
                <a:spcPts val="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75358" y="3029936"/>
            <a:ext cx="11054083" cy="2090705"/>
          </a:xfrm>
          <a:prstGeom prst="rect">
            <a:avLst/>
          </a:prstGeom>
        </p:spPr>
        <p:txBody>
          <a:bodyPr lIns="130022" tIns="130022" rIns="130022" bIns="130022"/>
          <a:lstStyle>
            <a:lvl1pPr defTabSz="1300480">
              <a:defRPr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950718" y="5527040"/>
            <a:ext cx="9103361" cy="2492588"/>
          </a:xfrm>
          <a:prstGeom prst="rect">
            <a:avLst/>
          </a:prstGeom>
        </p:spPr>
        <p:txBody>
          <a:bodyPr lIns="130022" tIns="130022" rIns="130022" bIns="130022" anchor="t"/>
          <a:lstStyle>
            <a:lvl1pPr marL="0" indent="0" algn="ctr" defTabSz="1300480">
              <a:spcBef>
                <a:spcPts val="8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1300480">
              <a:spcBef>
                <a:spcPts val="8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1300480">
              <a:spcBef>
                <a:spcPts val="8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1300480">
              <a:spcBef>
                <a:spcPts val="8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1300480">
              <a:spcBef>
                <a:spcPts val="8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827543" y="9040153"/>
            <a:ext cx="527020" cy="519268"/>
          </a:xfrm>
          <a:prstGeom prst="rect">
            <a:avLst/>
          </a:prstGeom>
        </p:spPr>
        <p:txBody>
          <a:bodyPr lIns="130022" tIns="130022" rIns="130022" bIns="130022" anchor="ctr"/>
          <a:lstStyle>
            <a:lvl1pPr algn="r" defTabSz="1300480"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4.tif"/><Relationship Id="rId4" Type="http://schemas.openxmlformats.org/officeDocument/2006/relationships/image" Target="../media/image3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"/>
          <p:cNvSpPr txBox="1"/>
          <p:nvPr>
            <p:ph type="title"/>
          </p:nvPr>
        </p:nvSpPr>
        <p:spPr>
          <a:xfrm>
            <a:off x="975359" y="3029936"/>
            <a:ext cx="11054082" cy="2090705"/>
          </a:xfrm>
          <a:prstGeom prst="rect">
            <a:avLst/>
          </a:prstGeom>
        </p:spPr>
        <p:txBody>
          <a:bodyPr lIns="64993" tIns="64993" rIns="64993" bIns="64993"/>
          <a:lstStyle/>
          <a:p>
            <a:pPr/>
            <a:r>
              <a:t> </a:t>
            </a:r>
          </a:p>
        </p:txBody>
      </p:sp>
      <p:sp>
        <p:nvSpPr>
          <p:cNvPr id="129" name="Angular School…"/>
          <p:cNvSpPr txBox="1"/>
          <p:nvPr/>
        </p:nvSpPr>
        <p:spPr>
          <a:xfrm>
            <a:off x="1733475" y="3335323"/>
            <a:ext cx="8382294" cy="2863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2" tIns="130022" rIns="130022" bIns="130022">
            <a:spAutoFit/>
          </a:bodyPr>
          <a:lstStyle/>
          <a:p>
            <a:pPr algn="l" defTabSz="1300480">
              <a:defRPr sz="6800">
                <a:solidFill>
                  <a:srgbClr val="0A0A0A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Angular School</a:t>
            </a:r>
          </a:p>
          <a:p>
            <a:pPr algn="l" defTabSz="1300480">
              <a:defRPr sz="6800">
                <a:solidFill>
                  <a:srgbClr val="0A0A0A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algn="l" defTabSz="1300480">
              <a:defRPr i="1" sz="3400">
                <a:solidFill>
                  <a:srgbClr val="0A0A0A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Lesson 1. TypeScript Basics.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202"/>
          <p:cNvSpPr txBox="1"/>
          <p:nvPr/>
        </p:nvSpPr>
        <p:spPr>
          <a:xfrm>
            <a:off x="178217" y="305069"/>
            <a:ext cx="5414673" cy="768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>
            <a:lvl1pPr>
              <a:defRPr sz="3400">
                <a:solidFill>
                  <a:srgbClr val="03030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Types tips and tricks</a:t>
            </a:r>
          </a:p>
        </p:txBody>
      </p:sp>
      <p:pic>
        <p:nvPicPr>
          <p:cNvPr id="154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0530" y="2243352"/>
            <a:ext cx="10403739" cy="5266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206"/>
          <p:cNvSpPr txBox="1"/>
          <p:nvPr/>
        </p:nvSpPr>
        <p:spPr>
          <a:xfrm>
            <a:off x="607502" y="2752208"/>
            <a:ext cx="10903044" cy="3727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>
              <a:defRPr sz="3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 tips and tricks</a:t>
            </a:r>
          </a:p>
          <a:p>
            <a:pPr algn="l">
              <a:defRPr sz="3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You can’t re-assign constant variable.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BUT if constant variable is object do not forget that constant save only reference to this object and you can change object properties.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Also you can add new and delete existing properties of the constant object.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209"/>
          <p:cNvSpPr txBox="1"/>
          <p:nvPr/>
        </p:nvSpPr>
        <p:spPr>
          <a:xfrm>
            <a:off x="860023" y="1856945"/>
            <a:ext cx="10903044" cy="332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>
              <a:defRPr sz="3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Enum</a:t>
            </a:r>
          </a:p>
          <a:p>
            <a:pPr>
              <a:defRPr sz="3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 enum is borrowed from C# and is intended to describe set of numeric data using string constants.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When creating enum all items are numeric values ranging from zero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You can overrid</a:t>
            </a:r>
            <a:r>
              <a:rPr>
                <a:solidFill>
                  <a:srgbClr val="FFFFFF"/>
                </a:solidFill>
              </a:rPr>
              <a:t>e these values</a:t>
            </a:r>
          </a:p>
        </p:txBody>
      </p:sp>
      <p:pic>
        <p:nvPicPr>
          <p:cNvPr id="159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5575017"/>
            <a:ext cx="13004805" cy="2252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213"/>
          <p:cNvSpPr txBox="1"/>
          <p:nvPr/>
        </p:nvSpPr>
        <p:spPr>
          <a:xfrm>
            <a:off x="1050878" y="1141998"/>
            <a:ext cx="10903044" cy="169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Arrays</a:t>
            </a:r>
          </a:p>
          <a:p>
            <a:pPr>
              <a:defRPr sz="3400">
                <a:solidFill>
                  <a:srgbClr val="010101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 array is collection of elements with the same type</a:t>
            </a:r>
          </a:p>
        </p:txBody>
      </p:sp>
      <p:pic>
        <p:nvPicPr>
          <p:cNvPr id="162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878" y="4018083"/>
            <a:ext cx="10903044" cy="4399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217"/>
          <p:cNvSpPr txBox="1"/>
          <p:nvPr/>
        </p:nvSpPr>
        <p:spPr>
          <a:xfrm>
            <a:off x="569624" y="913545"/>
            <a:ext cx="10903044" cy="2101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Tuples</a:t>
            </a:r>
          </a:p>
          <a:p>
            <a:pPr>
              <a:defRPr sz="3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 array is collection of elements with the different type</a:t>
            </a:r>
          </a:p>
        </p:txBody>
      </p:sp>
      <p:pic>
        <p:nvPicPr>
          <p:cNvPr id="165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021" y="4977808"/>
            <a:ext cx="11564761" cy="2362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221"/>
          <p:cNvSpPr txBox="1"/>
          <p:nvPr/>
        </p:nvSpPr>
        <p:spPr>
          <a:xfrm>
            <a:off x="856296" y="898553"/>
            <a:ext cx="10903044" cy="2914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Functions</a:t>
            </a:r>
          </a:p>
          <a:p>
            <a:pPr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In TypeScript used keyword function but you need specify input parameter types and after colon specify output parameter type.  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 in the declaration and in call should be the same</a:t>
            </a:r>
          </a:p>
        </p:txBody>
      </p:sp>
      <p:pic>
        <p:nvPicPr>
          <p:cNvPr id="168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69" y="4851829"/>
            <a:ext cx="7198296" cy="4458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225"/>
          <p:cNvSpPr txBox="1"/>
          <p:nvPr/>
        </p:nvSpPr>
        <p:spPr>
          <a:xfrm>
            <a:off x="127712" y="204121"/>
            <a:ext cx="10903047" cy="2914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3030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Optional parameters</a:t>
            </a:r>
          </a:p>
          <a:p>
            <a:pPr>
              <a:defRPr sz="3400">
                <a:solidFill>
                  <a:srgbClr val="030303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Function may retrieve parameters as marked as optional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Optional parameters declare after compulsory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If optional parameter did not set it equal undefined</a:t>
            </a:r>
          </a:p>
        </p:txBody>
      </p:sp>
      <p:pic>
        <p:nvPicPr>
          <p:cNvPr id="171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0555" y="4939329"/>
            <a:ext cx="11443690" cy="3512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229"/>
          <p:cNvSpPr txBox="1"/>
          <p:nvPr/>
        </p:nvSpPr>
        <p:spPr>
          <a:xfrm>
            <a:off x="127712" y="407321"/>
            <a:ext cx="10903047" cy="2507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20202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Default settings</a:t>
            </a:r>
          </a:p>
          <a:p>
            <a:pPr>
              <a:defRPr sz="3400">
                <a:solidFill>
                  <a:srgbClr val="020202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20202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As special type of optional parameters is default settings. If you do not pass any parameter program use default value</a:t>
            </a:r>
          </a:p>
        </p:txBody>
      </p:sp>
      <p:pic>
        <p:nvPicPr>
          <p:cNvPr id="174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034" y="4911183"/>
            <a:ext cx="11826734" cy="24622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233"/>
          <p:cNvSpPr txBox="1"/>
          <p:nvPr/>
        </p:nvSpPr>
        <p:spPr>
          <a:xfrm>
            <a:off x="127712" y="610521"/>
            <a:ext cx="10903047" cy="2101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count of input parameters</a:t>
            </a:r>
          </a:p>
          <a:p>
            <a:pPr>
              <a:defRPr sz="3400">
                <a:solidFill>
                  <a:srgbClr val="040404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In TypeScript a call to the function must as much value as it is defined into the parameters</a:t>
            </a:r>
          </a:p>
        </p:txBody>
      </p:sp>
      <p:pic>
        <p:nvPicPr>
          <p:cNvPr id="177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144" y="4378840"/>
            <a:ext cx="11214513" cy="3726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237"/>
          <p:cNvSpPr txBox="1"/>
          <p:nvPr/>
        </p:nvSpPr>
        <p:spPr>
          <a:xfrm>
            <a:off x="127713" y="585121"/>
            <a:ext cx="11580639" cy="2152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Overloading </a:t>
            </a:r>
          </a:p>
          <a:p>
            <a:pPr algn="l"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163318" indent="-604516" algn="l">
              <a:buSzPct val="100000"/>
              <a:buFont typeface="Helvetica"/>
              <a:buChar char="○"/>
              <a:defRPr sz="2800">
                <a:latin typeface="Bree Serif"/>
                <a:ea typeface="Bree Serif"/>
                <a:cs typeface="Bree Serif"/>
                <a:sym typeface="Bree Serif"/>
              </a:defRPr>
            </a:pPr>
            <a:r>
              <a:t>Overloading is create few signatures of one function</a:t>
            </a:r>
          </a:p>
          <a:p>
            <a:pPr lvl="1" marL="1163318" indent="-604516" algn="l">
              <a:buSzPct val="100000"/>
              <a:buFont typeface="Helvetica"/>
              <a:buChar char="○"/>
              <a:defRPr sz="28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allows create few declarations of one function</a:t>
            </a:r>
          </a:p>
        </p:txBody>
      </p:sp>
      <p:pic>
        <p:nvPicPr>
          <p:cNvPr id="180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140" y="3785515"/>
            <a:ext cx="10998519" cy="4231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72"/>
          <p:cNvSpPr txBox="1"/>
          <p:nvPr/>
        </p:nvSpPr>
        <p:spPr>
          <a:xfrm>
            <a:off x="1192197" y="2854473"/>
            <a:ext cx="6322995" cy="404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>
              <a:lnSpc>
                <a:spcPct val="150000"/>
              </a:lnSpc>
              <a:defRPr sz="3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571500" indent="-457200" algn="l">
              <a:lnSpc>
                <a:spcPct val="150000"/>
              </a:lnSpc>
              <a:buSzPct val="100000"/>
              <a:buFont typeface="Helvetica"/>
              <a:buChar char="●"/>
              <a:defRPr sz="2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Basic Concepts.</a:t>
            </a:r>
          </a:p>
          <a:p>
            <a:pPr marL="571500" indent="-457200" algn="l">
              <a:lnSpc>
                <a:spcPct val="150000"/>
              </a:lnSpc>
              <a:buSzPct val="100000"/>
              <a:buFont typeface="Helvetica"/>
              <a:buChar char="●"/>
              <a:defRPr sz="2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History.</a:t>
            </a:r>
          </a:p>
          <a:p>
            <a:pPr marL="571500" indent="-457200" algn="l">
              <a:lnSpc>
                <a:spcPct val="150000"/>
              </a:lnSpc>
              <a:buSzPct val="100000"/>
              <a:buFont typeface="Helvetica"/>
              <a:buChar char="●"/>
              <a:defRPr sz="2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Datatypes.</a:t>
            </a:r>
          </a:p>
          <a:p>
            <a:pPr marL="571500" indent="-457200" algn="l">
              <a:lnSpc>
                <a:spcPct val="150000"/>
              </a:lnSpc>
              <a:buSzPct val="100000"/>
              <a:buFont typeface="Helvetica"/>
              <a:buChar char="●"/>
              <a:defRPr sz="2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Enum. Array. Tuples. </a:t>
            </a:r>
          </a:p>
          <a:p>
            <a:pPr marL="571500" indent="-457200" algn="l">
              <a:lnSpc>
                <a:spcPct val="150000"/>
              </a:lnSpc>
              <a:buSzPct val="100000"/>
              <a:buFont typeface="Helvetica"/>
              <a:buChar char="●"/>
              <a:defRPr sz="2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Functions.</a:t>
            </a:r>
          </a:p>
          <a:p>
            <a:pPr marL="571500" indent="-457200" algn="l">
              <a:lnSpc>
                <a:spcPct val="150000"/>
              </a:lnSpc>
              <a:buSzPct val="100000"/>
              <a:buFont typeface="Helvetica"/>
              <a:buChar char="●"/>
              <a:defRPr sz="2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Generics.</a:t>
            </a:r>
          </a:p>
        </p:txBody>
      </p:sp>
      <p:pic>
        <p:nvPicPr>
          <p:cNvPr id="132" name="image9.png" descr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3290" y="2878664"/>
            <a:ext cx="4145284" cy="3996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241"/>
          <p:cNvSpPr txBox="1"/>
          <p:nvPr/>
        </p:nvSpPr>
        <p:spPr>
          <a:xfrm>
            <a:off x="127713" y="585121"/>
            <a:ext cx="11580639" cy="2152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Callback functions</a:t>
            </a:r>
          </a:p>
          <a:p>
            <a:pPr>
              <a:defRPr sz="3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163318" indent="-604516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Type script use the lambda expression for passing callback function as argument</a:t>
            </a:r>
          </a:p>
        </p:txBody>
      </p:sp>
      <p:pic>
        <p:nvPicPr>
          <p:cNvPr id="183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436" y="4165222"/>
            <a:ext cx="11687931" cy="4654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245"/>
          <p:cNvSpPr txBox="1"/>
          <p:nvPr/>
        </p:nvSpPr>
        <p:spPr>
          <a:xfrm>
            <a:off x="127713" y="801021"/>
            <a:ext cx="11580639" cy="1720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Union</a:t>
            </a:r>
          </a:p>
          <a:p>
            <a:pPr>
              <a:defRPr sz="3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163318" indent="-604516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Union helps you define several types for the one parameter</a:t>
            </a:r>
          </a:p>
        </p:txBody>
      </p:sp>
      <p:pic>
        <p:nvPicPr>
          <p:cNvPr id="186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082" y="4722062"/>
            <a:ext cx="11580636" cy="2806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249"/>
          <p:cNvSpPr txBox="1"/>
          <p:nvPr/>
        </p:nvSpPr>
        <p:spPr>
          <a:xfrm>
            <a:off x="127713" y="235871"/>
            <a:ext cx="11580639" cy="285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Generics</a:t>
            </a:r>
          </a:p>
          <a:p>
            <a:pPr>
              <a:defRPr sz="3400">
                <a:solidFill>
                  <a:srgbClr val="040404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163318" indent="-604516" algn="l">
              <a:buSzPct val="100000"/>
              <a:buFont typeface="Helvetica"/>
              <a:buChar char="○"/>
              <a:defRPr sz="3400">
                <a:solidFill>
                  <a:srgbClr val="040404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For better type re-using we have Generics</a:t>
            </a:r>
          </a:p>
          <a:p>
            <a:pPr lvl="1" marL="1163318" indent="-604516" algn="l">
              <a:buSzPct val="100000"/>
              <a:buFont typeface="Helvetica"/>
              <a:buChar char="○"/>
              <a:defRPr sz="3400">
                <a:solidFill>
                  <a:srgbClr val="040404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Generics has constraints that allows creates restriction for types</a:t>
            </a:r>
          </a:p>
        </p:txBody>
      </p:sp>
      <p:pic>
        <p:nvPicPr>
          <p:cNvPr id="189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082" y="4285253"/>
            <a:ext cx="11580636" cy="2723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253"/>
          <p:cNvSpPr txBox="1"/>
          <p:nvPr/>
        </p:nvSpPr>
        <p:spPr>
          <a:xfrm>
            <a:off x="266599" y="443202"/>
            <a:ext cx="11580639" cy="319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3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163318" indent="-604516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</a:p>
          <a:p>
            <a:pPr lvl="3" marL="1780673" indent="-409071" algn="l">
              <a:spcBef>
                <a:spcPts val="1400"/>
              </a:spcBef>
              <a:buSzPct val="75000"/>
              <a:buChar char="•"/>
              <a:defRPr sz="28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</a:p>
          <a:p>
            <a:pPr lvl="3" marL="1780673" indent="-409071" algn="l">
              <a:buSzPct val="75000"/>
              <a:buChar char="•"/>
              <a:defRPr sz="28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</a:p>
          <a:p>
            <a:pPr lvl="3" marL="1780673" indent="-409071" algn="l">
              <a:buSzPct val="75000"/>
              <a:buChar char="•"/>
              <a:defRPr sz="28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192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3581" y="4578877"/>
            <a:ext cx="10557638" cy="3410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-2819"/>
            <a:ext cx="13004804" cy="975923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257"/>
          <p:cNvSpPr txBox="1"/>
          <p:nvPr/>
        </p:nvSpPr>
        <p:spPr>
          <a:xfrm>
            <a:off x="127713" y="-113379"/>
            <a:ext cx="11580639" cy="3549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163318" indent="-604516">
              <a:buSzPct val="100000"/>
              <a:buFont typeface="Helvetica"/>
              <a:buChar char="○"/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</a:p>
          <a:p>
            <a:pPr lvl="1" marL="1518918" indent="-604518">
              <a:spcBef>
                <a:spcPts val="1400"/>
              </a:spcBef>
              <a:buSzPct val="100000"/>
              <a:buFont typeface="Helvetica"/>
              <a:buChar char="✦"/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</a:p>
          <a:p>
            <a:pPr lvl="1" marL="1518918" indent="-604518">
              <a:buSzPct val="100000"/>
              <a:buFont typeface="Helvetica"/>
              <a:buChar char="✦"/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</a:p>
          <a:p>
            <a:pPr lvl="1" marL="1518918" indent="-604518">
              <a:buSzPct val="100000"/>
              <a:buFont typeface="Helvetica"/>
              <a:buChar char="✦"/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196" name="01.tiff" descr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3581" y="5450073"/>
            <a:ext cx="10557638" cy="3410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01.jpg" descr="0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8522" y="-216899"/>
            <a:ext cx="13061845" cy="101873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264"/>
          <p:cNvSpPr txBox="1"/>
          <p:nvPr/>
        </p:nvSpPr>
        <p:spPr>
          <a:xfrm>
            <a:off x="903135" y="3464076"/>
            <a:ext cx="11198529" cy="282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2" tIns="130022" rIns="130022" bIns="130022" anchor="ctr">
            <a:spAutoFit/>
          </a:bodyPr>
          <a:lstStyle>
            <a:lvl1pPr>
              <a:defRPr b="1" sz="8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76"/>
          <p:cNvSpPr txBox="1"/>
          <p:nvPr/>
        </p:nvSpPr>
        <p:spPr>
          <a:xfrm>
            <a:off x="418025" y="1277272"/>
            <a:ext cx="9534295" cy="768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>
            <a:lvl1pPr>
              <a:defRPr sz="3400">
                <a:solidFill>
                  <a:srgbClr val="03030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History</a:t>
            </a:r>
          </a:p>
        </p:txBody>
      </p:sp>
      <p:sp>
        <p:nvSpPr>
          <p:cNvPr id="135" name="Shape 177"/>
          <p:cNvSpPr txBox="1"/>
          <p:nvPr/>
        </p:nvSpPr>
        <p:spPr>
          <a:xfrm>
            <a:off x="367522" y="2412636"/>
            <a:ext cx="7297283" cy="4324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marL="599440" indent="-497840" algn="l">
              <a:buSzPct val="100000"/>
              <a:buFont typeface="Helvetica"/>
              <a:buChar char="●"/>
              <a:defRPr sz="2800">
                <a:solidFill>
                  <a:srgbClr val="020202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development began in late 2012. Its creator is Anders Hejlsberg. He also developed such languages as Delphi, C#. Project develop as open source.</a:t>
            </a:r>
          </a:p>
          <a:p>
            <a:pPr algn="l">
              <a:defRPr sz="2800">
                <a:solidFill>
                  <a:srgbClr val="020202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marL="599440" indent="-497840" algn="l">
              <a:buSzPct val="100000"/>
              <a:buFont typeface="Helvetica"/>
              <a:buChar char="●"/>
              <a:defRPr sz="2800">
                <a:solidFill>
                  <a:srgbClr val="020202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And from the very beginning of new language began to spread rapidly because of their flexibility and performance. </a:t>
            </a:r>
          </a:p>
        </p:txBody>
      </p:sp>
      <p:pic>
        <p:nvPicPr>
          <p:cNvPr id="136" name="image6.jpeg" descr="image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7605" y="1795857"/>
            <a:ext cx="4517635" cy="6161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81"/>
          <p:cNvSpPr txBox="1"/>
          <p:nvPr/>
        </p:nvSpPr>
        <p:spPr>
          <a:xfrm>
            <a:off x="186711" y="2752208"/>
            <a:ext cx="8225236" cy="3727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 algn="l">
              <a:defRPr sz="34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Specifications</a:t>
            </a:r>
          </a:p>
          <a:p>
            <a:pPr algn="l">
              <a:defRPr sz="3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Static typization.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 Support.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Interfaces and abstract classes support.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Namespaces and modules.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Full - ES6 feature support.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Search errors at compilation time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139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0947" y="2725909"/>
            <a:ext cx="4515560" cy="4515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85"/>
          <p:cNvSpPr txBox="1"/>
          <p:nvPr/>
        </p:nvSpPr>
        <p:spPr>
          <a:xfrm>
            <a:off x="1050878" y="2403623"/>
            <a:ext cx="10903044" cy="4946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>
              <a:defRPr sz="34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Transpiling</a:t>
            </a:r>
          </a:p>
          <a:p>
            <a:pPr algn="l">
              <a:defRPr sz="3400">
                <a:solidFill>
                  <a:srgbClr val="040404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language with static typization and transpilation to JavaScript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In TypeScript configuration you can to set JavaScript version, how output result transpilation.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support transpilation to next JavaScript versions:</a:t>
            </a:r>
          </a:p>
          <a:p>
            <a:pPr lvl="2" marL="1513838" indent="-497838" algn="l">
              <a:buSzPct val="100000"/>
              <a:buFont typeface="Helvetica"/>
              <a:buChar char="■"/>
              <a:defRPr sz="28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ECMAScript 6</a:t>
            </a:r>
          </a:p>
          <a:p>
            <a:pPr lvl="2" marL="1513838" indent="-497838" algn="l">
              <a:buSzPct val="100000"/>
              <a:buFont typeface="Helvetica"/>
              <a:buChar char="■"/>
              <a:defRPr sz="28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ECMAScript 5</a:t>
            </a:r>
          </a:p>
          <a:p>
            <a:pPr lvl="2" marL="1513838" indent="-497838" algn="l">
              <a:buSzPct val="100000"/>
              <a:buFont typeface="Helvetica"/>
              <a:buChar char="■"/>
              <a:defRPr sz="2800">
                <a:solidFill>
                  <a:srgbClr val="04040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ECMAScript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88"/>
          <p:cNvSpPr txBox="1"/>
          <p:nvPr/>
        </p:nvSpPr>
        <p:spPr>
          <a:xfrm>
            <a:off x="-3712525" y="479044"/>
            <a:ext cx="10903044" cy="768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Data </a:t>
            </a:r>
            <a:r>
              <a:rPr>
                <a:solidFill>
                  <a:srgbClr val="000000"/>
                </a:solidFill>
              </a:rPr>
              <a:t>Types</a:t>
            </a:r>
          </a:p>
        </p:txBody>
      </p:sp>
      <p:graphicFrame>
        <p:nvGraphicFramePr>
          <p:cNvPr id="144" name="Table 189"/>
          <p:cNvGraphicFramePr/>
          <p:nvPr/>
        </p:nvGraphicFramePr>
        <p:xfrm>
          <a:off x="1361014" y="1335801"/>
          <a:ext cx="10282769" cy="70819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141383"/>
                <a:gridCol w="5141383"/>
              </a:tblGrid>
              <a:tr h="63659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TypeScript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JavaScript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number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Number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string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String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boolean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Boolean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object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Object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undefined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undefined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null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null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enum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Array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Tupple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any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never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5371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void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92"/>
          <p:cNvSpPr txBox="1"/>
          <p:nvPr/>
        </p:nvSpPr>
        <p:spPr>
          <a:xfrm>
            <a:off x="1050878" y="2403623"/>
            <a:ext cx="10903044" cy="4946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>
              <a:defRPr sz="34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Variables and constants</a:t>
            </a:r>
          </a:p>
          <a:p>
            <a:pPr>
              <a:defRPr sz="3400">
                <a:solidFill>
                  <a:srgbClr val="010101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To declare variable  you use var and let.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For type definition use colon.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For constant definition use const. 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Const like let declaration but , as their implies, their value cannot be changed once they are bound. In other worlds, they has the same scoping ruler as let, but you can’t re-assign to them.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This should not be confused with the idea that the values they refer to are immutable.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95"/>
          <p:cNvSpPr txBox="1"/>
          <p:nvPr/>
        </p:nvSpPr>
        <p:spPr>
          <a:xfrm>
            <a:off x="253973" y="481832"/>
            <a:ext cx="7512516" cy="76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>
            <a:lvl1pPr algn="l">
              <a:defRPr sz="3400">
                <a:solidFill>
                  <a:srgbClr val="060606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Variables and constants</a:t>
            </a:r>
          </a:p>
        </p:txBody>
      </p:sp>
      <p:pic>
        <p:nvPicPr>
          <p:cNvPr id="149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5040" y="2391362"/>
            <a:ext cx="9794720" cy="5163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99"/>
          <p:cNvSpPr txBox="1"/>
          <p:nvPr/>
        </p:nvSpPr>
        <p:spPr>
          <a:xfrm>
            <a:off x="1050878" y="2590563"/>
            <a:ext cx="10903044" cy="4572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 anchor="ctr">
            <a:spAutoFit/>
          </a:bodyPr>
          <a:lstStyle/>
          <a:p>
            <a:pPr>
              <a:defRPr sz="34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 tips and tricks</a:t>
            </a:r>
          </a:p>
          <a:p>
            <a:pPr>
              <a:defRPr sz="3400">
                <a:solidFill>
                  <a:srgbClr val="010101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All valid JavaScript is valid for TypeScript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If you define value and not set it type  TypeScript set its type as first value of these variable.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When you define value type you can’t change this type.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You can’t assign variables of one type to another.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Only type for type any you can assign another types.</a:t>
            </a:r>
          </a:p>
          <a:p>
            <a:pPr lvl="1" marL="1056638" indent="-497838" algn="l">
              <a:buSzPct val="100000"/>
              <a:buFont typeface="Helvetica"/>
              <a:buChar char="○"/>
              <a:defRPr sz="2800">
                <a:solidFill>
                  <a:srgbClr val="010101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When you use type any you have no idea that’s type would be used.</a:t>
            </a:r>
            <a:r>
              <a:rPr>
                <a:latin typeface="Bree Serif"/>
                <a:ea typeface="Bree Serif"/>
                <a:cs typeface="Bree Serif"/>
                <a:sym typeface="Bree Serif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