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2"/>
  </p:notesMasterIdLst>
  <p:handoutMasterIdLst>
    <p:handoutMasterId r:id="rId23"/>
  </p:handoutMasterIdLst>
  <p:sldIdLst>
    <p:sldId id="261" r:id="rId3"/>
    <p:sldId id="305" r:id="rId4"/>
    <p:sldId id="290" r:id="rId5"/>
    <p:sldId id="289" r:id="rId6"/>
    <p:sldId id="262" r:id="rId7"/>
    <p:sldId id="294" r:id="rId8"/>
    <p:sldId id="295" r:id="rId9"/>
    <p:sldId id="293" r:id="rId10"/>
    <p:sldId id="291" r:id="rId11"/>
    <p:sldId id="292" r:id="rId12"/>
    <p:sldId id="296" r:id="rId13"/>
    <p:sldId id="299" r:id="rId14"/>
    <p:sldId id="297" r:id="rId15"/>
    <p:sldId id="300" r:id="rId16"/>
    <p:sldId id="302" r:id="rId17"/>
    <p:sldId id="303" r:id="rId18"/>
    <p:sldId id="304" r:id="rId19"/>
    <p:sldId id="306" r:id="rId20"/>
    <p:sldId id="287"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ирилл Василенко" initials="КВ" lastIdx="2" clrIdx="0">
    <p:extLst>
      <p:ext uri="{19B8F6BF-5375-455C-9EA6-DF929625EA0E}">
        <p15:presenceInfo xmlns:p15="http://schemas.microsoft.com/office/powerpoint/2012/main" userId="5c8e64cf656227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BAB"/>
    <a:srgbClr val="92D050"/>
    <a:srgbClr val="5B9BD5"/>
    <a:srgbClr val="65FF00"/>
    <a:srgbClr val="FFFFFF"/>
    <a:srgbClr val="FF7900"/>
    <a:srgbClr val="7F7F7F"/>
    <a:srgbClr val="D8D5EB"/>
    <a:srgbClr val="A7D86D"/>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6" autoAdjust="0"/>
    <p:restoredTop sz="87075" autoAdjust="0"/>
  </p:normalViewPr>
  <p:slideViewPr>
    <p:cSldViewPr snapToGrid="0">
      <p:cViewPr>
        <p:scale>
          <a:sx n="75" d="100"/>
          <a:sy n="75" d="100"/>
        </p:scale>
        <p:origin x="511" y="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A61AE2-9EF6-415B-9BBA-5F4A98ACC92C}" type="datetimeFigureOut">
              <a:rPr lang="ru-RU" smtClean="0"/>
              <a:t>25.02.2019</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BC671-BE0D-482E-B0C4-A419035D2824}" type="slidenum">
              <a:rPr lang="ru-RU" smtClean="0"/>
              <a:t>‹#›</a:t>
            </a:fld>
            <a:endParaRPr lang="ru-RU"/>
          </a:p>
        </p:txBody>
      </p:sp>
    </p:spTree>
    <p:extLst>
      <p:ext uri="{BB962C8B-B14F-4D97-AF65-F5344CB8AC3E}">
        <p14:creationId xmlns:p14="http://schemas.microsoft.com/office/powerpoint/2010/main" val="21962764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A51CA-9947-44BA-9AA7-66724FE8E627}" type="datetimeFigureOut">
              <a:rPr lang="ru-RU" smtClean="0"/>
              <a:t>25.02.2019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55460-6636-49D9-BDB4-57EEF991F358}" type="slidenum">
              <a:rPr lang="ru-RU" smtClean="0"/>
              <a:t>‹#›</a:t>
            </a:fld>
            <a:endParaRPr lang="ru-RU"/>
          </a:p>
        </p:txBody>
      </p:sp>
    </p:spTree>
    <p:extLst>
      <p:ext uri="{BB962C8B-B14F-4D97-AF65-F5344CB8AC3E}">
        <p14:creationId xmlns:p14="http://schemas.microsoft.com/office/powerpoint/2010/main" val="11345432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we’re going to talk about amazingly powerful data structure known as an Object Pool</a:t>
            </a:r>
            <a:endParaRPr lang="en-US" dirty="0" smtClean="0"/>
          </a:p>
        </p:txBody>
      </p:sp>
    </p:spTree>
    <p:extLst>
      <p:ext uri="{BB962C8B-B14F-4D97-AF65-F5344CB8AC3E}">
        <p14:creationId xmlns:p14="http://schemas.microsoft.com/office/powerpoint/2010/main" val="1546500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that there’s an overhead involved each time the object pool needs to go back to the main heap to allocate memory.</a:t>
            </a:r>
          </a:p>
          <a:p>
            <a:endParaRPr lang="en-US" baseline="0" dirty="0" smtClean="0"/>
          </a:p>
          <a:p>
            <a:r>
              <a:rPr lang="en-US" baseline="0" dirty="0" smtClean="0"/>
              <a:t>Rather than allocating an object each time one is needed, it makes more </a:t>
            </a:r>
            <a:r>
              <a:rPr lang="en-US" baseline="0" dirty="0" err="1" smtClean="0"/>
              <a:t>sence</a:t>
            </a:r>
            <a:r>
              <a:rPr lang="en-US" baseline="0" dirty="0" smtClean="0"/>
              <a:t> to allocate a group of free objects at one time.</a:t>
            </a:r>
            <a:endParaRPr lang="ru-RU" dirty="0"/>
          </a:p>
        </p:txBody>
      </p:sp>
    </p:spTree>
    <p:extLst>
      <p:ext uri="{BB962C8B-B14F-4D97-AF65-F5344CB8AC3E}">
        <p14:creationId xmlns:p14="http://schemas.microsoft.com/office/powerpoint/2010/main" val="77460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rather than waiting for each empty pool request to make a new heap allocation,</a:t>
            </a:r>
            <a:r>
              <a:rPr lang="en-US" baseline="0" dirty="0" smtClean="0"/>
              <a:t> instead fill your pool at application load time</a:t>
            </a:r>
          </a:p>
          <a:p>
            <a:r>
              <a:rPr lang="en-US" baseline="0" dirty="0" smtClean="0"/>
              <a:t>So the first group of objects you’re grabbing from the pool are as fast as possible.</a:t>
            </a:r>
          </a:p>
          <a:p>
            <a:r>
              <a:rPr lang="en-US" baseline="0" dirty="0" smtClean="0"/>
              <a:t>You could even figure out the ideal </a:t>
            </a:r>
            <a:r>
              <a:rPr lang="en-US" baseline="0" dirty="0" err="1" smtClean="0"/>
              <a:t>preallocation</a:t>
            </a:r>
            <a:r>
              <a:rPr lang="en-US" baseline="0" dirty="0" smtClean="0"/>
              <a:t> amount so you could fill your pool ahead of time minimizing the number of times you have to go back to the heap.</a:t>
            </a:r>
          </a:p>
        </p:txBody>
      </p:sp>
    </p:spTree>
    <p:extLst>
      <p:ext uri="{BB962C8B-B14F-4D97-AF65-F5344CB8AC3E}">
        <p14:creationId xmlns:p14="http://schemas.microsoft.com/office/powerpoint/2010/main" val="3171360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order to make sure that all of your objects are returned to the pool properly, make sure that member variables of these objects are cleaned up. So they doesn’t contain any references to any other objects in memory.</a:t>
            </a:r>
          </a:p>
          <a:p>
            <a:endParaRPr lang="en-US" baseline="0" dirty="0" smtClean="0"/>
          </a:p>
          <a:p>
            <a:r>
              <a:rPr lang="en-US" baseline="0" dirty="0" smtClean="0"/>
              <a:t>If you are not careful you can end up creating a lot of persistent memory leaks for this objects in your pools</a:t>
            </a:r>
          </a:p>
        </p:txBody>
      </p:sp>
    </p:spTree>
    <p:extLst>
      <p:ext uri="{BB962C8B-B14F-4D97-AF65-F5344CB8AC3E}">
        <p14:creationId xmlns:p14="http://schemas.microsoft.com/office/powerpoint/2010/main" val="2333743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1518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a:t>
            </a:r>
            <a:r>
              <a:rPr lang="en-US" baseline="0" dirty="0" smtClean="0"/>
              <a:t>t transport management in logistics application</a:t>
            </a:r>
            <a:endParaRPr lang="ru-RU" dirty="0"/>
          </a:p>
        </p:txBody>
      </p:sp>
    </p:spTree>
    <p:extLst>
      <p:ext uri="{BB962C8B-B14F-4D97-AF65-F5344CB8AC3E}">
        <p14:creationId xmlns:p14="http://schemas.microsoft.com/office/powerpoint/2010/main" val="279770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a:t>
            </a:r>
            <a:r>
              <a:rPr lang="en-US" baseline="0" dirty="0" smtClean="0"/>
              <a:t>t transport management in logistics application</a:t>
            </a:r>
            <a:endParaRPr lang="ru-RU" dirty="0"/>
          </a:p>
        </p:txBody>
      </p:sp>
    </p:spTree>
    <p:extLst>
      <p:ext uri="{BB962C8B-B14F-4D97-AF65-F5344CB8AC3E}">
        <p14:creationId xmlns:p14="http://schemas.microsoft.com/office/powerpoint/2010/main" val="2554403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a:t>
            </a:r>
            <a:r>
              <a:rPr lang="en-US" baseline="0" dirty="0" smtClean="0"/>
              <a:t>t transport management in logistics application</a:t>
            </a:r>
            <a:endParaRPr lang="ru-RU" dirty="0"/>
          </a:p>
        </p:txBody>
      </p:sp>
    </p:spTree>
    <p:extLst>
      <p:ext uri="{BB962C8B-B14F-4D97-AF65-F5344CB8AC3E}">
        <p14:creationId xmlns:p14="http://schemas.microsoft.com/office/powerpoint/2010/main" val="329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repeatedly get created, exists for little while, and</a:t>
            </a:r>
            <a:r>
              <a:rPr lang="en-US" baseline="0" dirty="0" smtClean="0"/>
              <a:t> then are freed</a:t>
            </a:r>
          </a:p>
          <a:p>
            <a:endParaRPr lang="en-US" baseline="0" dirty="0" smtClean="0"/>
          </a:p>
          <a:p>
            <a:r>
              <a:rPr lang="en-US" baseline="0" dirty="0" smtClean="0"/>
              <a:t>This actions are polluting a memory heap in a very short amount of time</a:t>
            </a:r>
            <a:endParaRPr lang="ru-RU" dirty="0"/>
          </a:p>
        </p:txBody>
      </p:sp>
    </p:spTree>
    <p:extLst>
      <p:ext uri="{BB962C8B-B14F-4D97-AF65-F5344CB8AC3E}">
        <p14:creationId xmlns:p14="http://schemas.microsoft.com/office/powerpoint/2010/main" val="398378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this happens on a regular basis you’re ending up in a great deal of memory allocation and releasing events</a:t>
            </a:r>
            <a:endParaRPr lang="ru-RU" dirty="0"/>
          </a:p>
        </p:txBody>
      </p:sp>
    </p:spTree>
    <p:extLst>
      <p:ext uri="{BB962C8B-B14F-4D97-AF65-F5344CB8AC3E}">
        <p14:creationId xmlns:p14="http://schemas.microsoft.com/office/powerpoint/2010/main" val="384172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Effectively,</a:t>
            </a:r>
            <a:r>
              <a:rPr lang="en-US" baseline="0" dirty="0" smtClean="0"/>
              <a:t> when you’re done with an object, rather than freeing it back to the memory heap, you keep a reference to it in a queue of available objects.</a:t>
            </a:r>
          </a:p>
          <a:p>
            <a:endParaRPr lang="en-US" baseline="0" dirty="0" smtClean="0"/>
          </a:p>
          <a:p>
            <a:r>
              <a:rPr lang="en-US" baseline="0" dirty="0" smtClean="0"/>
              <a:t> The next time you need to allocate an object of that type, you can repurpose an existing object from the pool rather than grabbing a new one from the memory heap.</a:t>
            </a:r>
          </a:p>
          <a:p>
            <a:endParaRPr lang="en-US" baseline="0" dirty="0" smtClean="0"/>
          </a:p>
          <a:p>
            <a:r>
              <a:rPr lang="en-US" dirty="0" smtClean="0"/>
              <a:t>And</a:t>
            </a:r>
            <a:r>
              <a:rPr lang="en-US" baseline="0" dirty="0" smtClean="0"/>
              <a:t> only when your pool is empty does it make sense to go back to the heap to allocate new objects, which will eventually </a:t>
            </a:r>
            <a:r>
              <a:rPr lang="en-US" baseline="0" dirty="0" err="1" smtClean="0"/>
              <a:t>ve</a:t>
            </a:r>
            <a:r>
              <a:rPr lang="en-US" baseline="0" dirty="0" smtClean="0"/>
              <a:t> freed back to the pool, growing its potential size over time.</a:t>
            </a:r>
            <a:endParaRPr lang="ru-RU" dirty="0"/>
          </a:p>
        </p:txBody>
      </p:sp>
    </p:spTree>
    <p:extLst>
      <p:ext uri="{BB962C8B-B14F-4D97-AF65-F5344CB8AC3E}">
        <p14:creationId xmlns:p14="http://schemas.microsoft.com/office/powerpoint/2010/main" val="127679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420946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end result</a:t>
            </a:r>
            <a:r>
              <a:rPr lang="en-US" baseline="0" smtClean="0"/>
              <a:t> of using an object pool is that instead of ton of heap fluctuation, you’ll end up with stable allocations or small growths</a:t>
            </a:r>
          </a:p>
          <a:p>
            <a:endParaRPr lang="en-US" baseline="0" smtClean="0"/>
          </a:p>
          <a:p>
            <a:r>
              <a:rPr lang="en-US" baseline="0" smtClean="0"/>
              <a:t>So this is helping you save precious </a:t>
            </a:r>
            <a:endParaRPr lang="ru-RU" dirty="0"/>
          </a:p>
        </p:txBody>
      </p:sp>
    </p:spTree>
    <p:extLst>
      <p:ext uri="{BB962C8B-B14F-4D97-AF65-F5344CB8AC3E}">
        <p14:creationId xmlns:p14="http://schemas.microsoft.com/office/powerpoint/2010/main" val="3687996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7B55B851-DE93-4D4A-A8CA-11031B51EA79}" type="datetime3">
              <a:rPr lang="en-US" smtClean="0"/>
              <a:t>25 February 2019</a:t>
            </a:fld>
            <a:endParaRPr lang="ru-RU"/>
          </a:p>
        </p:txBody>
      </p:sp>
      <p:sp>
        <p:nvSpPr>
          <p:cNvPr id="5" name="Footer Placeholder 4"/>
          <p:cNvSpPr>
            <a:spLocks noGrp="1"/>
          </p:cNvSpPr>
          <p:nvPr>
            <p:ph type="ftr" sz="quarter" idx="11"/>
          </p:nvPr>
        </p:nvSpPr>
        <p:spPr/>
        <p:txBody>
          <a:bodyPr/>
          <a:lstStyle/>
          <a:p>
            <a:r>
              <a:rPr lang="en-US" smtClean="0"/>
              <a:t>@Bellkross</a:t>
            </a:r>
            <a:endParaRPr lang="ru-RU"/>
          </a:p>
        </p:txBody>
      </p:sp>
      <p:sp>
        <p:nvSpPr>
          <p:cNvPr id="6" name="Slide Number Placeholder 5"/>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20204295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E86EBA65-FBEF-4E78-B3EC-E0E9A1688544}" type="datetime3">
              <a:rPr lang="en-US" smtClean="0"/>
              <a:t>25 February 2019</a:t>
            </a:fld>
            <a:endParaRPr lang="ru-RU"/>
          </a:p>
        </p:txBody>
      </p:sp>
      <p:sp>
        <p:nvSpPr>
          <p:cNvPr id="5" name="Footer Placeholder 4"/>
          <p:cNvSpPr>
            <a:spLocks noGrp="1"/>
          </p:cNvSpPr>
          <p:nvPr>
            <p:ph type="ftr" sz="quarter" idx="11"/>
          </p:nvPr>
        </p:nvSpPr>
        <p:spPr/>
        <p:txBody>
          <a:bodyPr/>
          <a:lstStyle/>
          <a:p>
            <a:r>
              <a:rPr lang="en-US" smtClean="0"/>
              <a:t>@Bellkross</a:t>
            </a:r>
            <a:endParaRPr lang="ru-RU"/>
          </a:p>
        </p:txBody>
      </p:sp>
      <p:sp>
        <p:nvSpPr>
          <p:cNvPr id="6" name="Slide Number Placeholder 5"/>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273290942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B7F9F018-6DB4-4741-B32F-EC558344D423}" type="datetime3">
              <a:rPr lang="en-US" smtClean="0"/>
              <a:t>25 February 2019</a:t>
            </a:fld>
            <a:endParaRPr lang="ru-RU"/>
          </a:p>
        </p:txBody>
      </p:sp>
      <p:sp>
        <p:nvSpPr>
          <p:cNvPr id="5" name="Footer Placeholder 4"/>
          <p:cNvSpPr>
            <a:spLocks noGrp="1"/>
          </p:cNvSpPr>
          <p:nvPr>
            <p:ph type="ftr" sz="quarter" idx="11"/>
          </p:nvPr>
        </p:nvSpPr>
        <p:spPr/>
        <p:txBody>
          <a:bodyPr/>
          <a:lstStyle/>
          <a:p>
            <a:r>
              <a:rPr lang="en-US" smtClean="0"/>
              <a:t>@Bellkross</a:t>
            </a:r>
            <a:endParaRPr lang="ru-RU"/>
          </a:p>
        </p:txBody>
      </p:sp>
      <p:sp>
        <p:nvSpPr>
          <p:cNvPr id="6" name="Slide Number Placeholder 5"/>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7169972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F3E29414-314B-4BBC-90EC-F581425B44D3}" type="datetime3">
              <a:rPr lang="en-US" smtClean="0"/>
              <a:t>25 February 2019</a:t>
            </a:fld>
            <a:endParaRPr lang="ru-RU"/>
          </a:p>
        </p:txBody>
      </p:sp>
      <p:sp>
        <p:nvSpPr>
          <p:cNvPr id="5" name="Footer Placeholder 4"/>
          <p:cNvSpPr>
            <a:spLocks noGrp="1"/>
          </p:cNvSpPr>
          <p:nvPr>
            <p:ph type="ftr" sz="quarter" idx="11"/>
          </p:nvPr>
        </p:nvSpPr>
        <p:spPr/>
        <p:txBody>
          <a:bodyPr/>
          <a:lstStyle/>
          <a:p>
            <a:r>
              <a:rPr lang="en-US" smtClean="0"/>
              <a:t>@Bellkross</a:t>
            </a:r>
            <a:endParaRPr lang="ru-RU"/>
          </a:p>
        </p:txBody>
      </p:sp>
      <p:sp>
        <p:nvSpPr>
          <p:cNvPr id="6" name="Slide Number Placeholder 5"/>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7156854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97B7D8-4027-4BC0-B809-A55EFBE429E1}" type="datetime3">
              <a:rPr lang="en-US" smtClean="0"/>
              <a:t>25 February 2019</a:t>
            </a:fld>
            <a:endParaRPr lang="ru-RU"/>
          </a:p>
        </p:txBody>
      </p:sp>
      <p:sp>
        <p:nvSpPr>
          <p:cNvPr id="5" name="Footer Placeholder 4"/>
          <p:cNvSpPr>
            <a:spLocks noGrp="1"/>
          </p:cNvSpPr>
          <p:nvPr>
            <p:ph type="ftr" sz="quarter" idx="11"/>
          </p:nvPr>
        </p:nvSpPr>
        <p:spPr/>
        <p:txBody>
          <a:bodyPr/>
          <a:lstStyle/>
          <a:p>
            <a:r>
              <a:rPr lang="en-US" smtClean="0"/>
              <a:t>@Bellkross</a:t>
            </a:r>
            <a:endParaRPr lang="ru-RU"/>
          </a:p>
        </p:txBody>
      </p:sp>
      <p:sp>
        <p:nvSpPr>
          <p:cNvPr id="6" name="Slide Number Placeholder 5"/>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18598614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B7C170E9-6698-4598-956D-28CDE8856D34}" type="datetime3">
              <a:rPr lang="en-US" smtClean="0"/>
              <a:t>25 February 2019</a:t>
            </a:fld>
            <a:endParaRPr lang="ru-RU"/>
          </a:p>
        </p:txBody>
      </p:sp>
      <p:sp>
        <p:nvSpPr>
          <p:cNvPr id="6" name="Footer Placeholder 5"/>
          <p:cNvSpPr>
            <a:spLocks noGrp="1"/>
          </p:cNvSpPr>
          <p:nvPr>
            <p:ph type="ftr" sz="quarter" idx="11"/>
          </p:nvPr>
        </p:nvSpPr>
        <p:spPr/>
        <p:txBody>
          <a:bodyPr/>
          <a:lstStyle/>
          <a:p>
            <a:r>
              <a:rPr lang="en-US" smtClean="0"/>
              <a:t>@Bellkross</a:t>
            </a:r>
            <a:endParaRPr lang="ru-RU"/>
          </a:p>
        </p:txBody>
      </p:sp>
      <p:sp>
        <p:nvSpPr>
          <p:cNvPr id="7" name="Slide Number Placeholder 6"/>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6046812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D06DAEBC-00FB-43E2-9A62-728BCC36BCDE}" type="datetime3">
              <a:rPr lang="en-US" smtClean="0"/>
              <a:t>25 February 2019</a:t>
            </a:fld>
            <a:endParaRPr lang="ru-RU"/>
          </a:p>
        </p:txBody>
      </p:sp>
      <p:sp>
        <p:nvSpPr>
          <p:cNvPr id="8" name="Footer Placeholder 7"/>
          <p:cNvSpPr>
            <a:spLocks noGrp="1"/>
          </p:cNvSpPr>
          <p:nvPr>
            <p:ph type="ftr" sz="quarter" idx="11"/>
          </p:nvPr>
        </p:nvSpPr>
        <p:spPr/>
        <p:txBody>
          <a:bodyPr/>
          <a:lstStyle/>
          <a:p>
            <a:r>
              <a:rPr lang="en-US" smtClean="0"/>
              <a:t>@Bellkross</a:t>
            </a:r>
            <a:endParaRPr lang="ru-RU"/>
          </a:p>
        </p:txBody>
      </p:sp>
      <p:sp>
        <p:nvSpPr>
          <p:cNvPr id="9" name="Slide Number Placeholder 8"/>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358614207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AB18DE3F-9B93-4889-A323-6EC312FABF66}" type="datetime3">
              <a:rPr lang="en-US" smtClean="0"/>
              <a:t>25 February 2019</a:t>
            </a:fld>
            <a:endParaRPr lang="ru-RU"/>
          </a:p>
        </p:txBody>
      </p:sp>
      <p:sp>
        <p:nvSpPr>
          <p:cNvPr id="4" name="Footer Placeholder 3"/>
          <p:cNvSpPr>
            <a:spLocks noGrp="1"/>
          </p:cNvSpPr>
          <p:nvPr>
            <p:ph type="ftr" sz="quarter" idx="11"/>
          </p:nvPr>
        </p:nvSpPr>
        <p:spPr/>
        <p:txBody>
          <a:bodyPr/>
          <a:lstStyle/>
          <a:p>
            <a:r>
              <a:rPr lang="en-US" smtClean="0"/>
              <a:t>@Bellkross</a:t>
            </a:r>
            <a:endParaRPr lang="ru-RU"/>
          </a:p>
        </p:txBody>
      </p:sp>
      <p:sp>
        <p:nvSpPr>
          <p:cNvPr id="5" name="Slide Number Placeholder 4"/>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301794665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6F82-631A-4238-BABA-C9B8B6C4F978}" type="datetime3">
              <a:rPr lang="en-US" smtClean="0"/>
              <a:t>25 February 2019</a:t>
            </a:fld>
            <a:endParaRPr lang="ru-RU"/>
          </a:p>
        </p:txBody>
      </p:sp>
      <p:sp>
        <p:nvSpPr>
          <p:cNvPr id="3" name="Footer Placeholder 2"/>
          <p:cNvSpPr>
            <a:spLocks noGrp="1"/>
          </p:cNvSpPr>
          <p:nvPr>
            <p:ph type="ftr" sz="quarter" idx="11"/>
          </p:nvPr>
        </p:nvSpPr>
        <p:spPr/>
        <p:txBody>
          <a:bodyPr/>
          <a:lstStyle/>
          <a:p>
            <a:r>
              <a:rPr lang="en-US" smtClean="0"/>
              <a:t>@Bellkross</a:t>
            </a:r>
            <a:endParaRPr lang="ru-RU"/>
          </a:p>
        </p:txBody>
      </p:sp>
      <p:sp>
        <p:nvSpPr>
          <p:cNvPr id="4" name="Slide Number Placeholder 3"/>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17190329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B24B70-A4CD-4445-BB16-669A3264FA19}" type="datetime3">
              <a:rPr lang="en-US" smtClean="0"/>
              <a:t>25 February 2019</a:t>
            </a:fld>
            <a:endParaRPr lang="ru-RU"/>
          </a:p>
        </p:txBody>
      </p:sp>
      <p:sp>
        <p:nvSpPr>
          <p:cNvPr id="6" name="Footer Placeholder 5"/>
          <p:cNvSpPr>
            <a:spLocks noGrp="1"/>
          </p:cNvSpPr>
          <p:nvPr>
            <p:ph type="ftr" sz="quarter" idx="11"/>
          </p:nvPr>
        </p:nvSpPr>
        <p:spPr/>
        <p:txBody>
          <a:bodyPr/>
          <a:lstStyle/>
          <a:p>
            <a:r>
              <a:rPr lang="en-US" smtClean="0"/>
              <a:t>@Bellkross</a:t>
            </a:r>
            <a:endParaRPr lang="ru-RU"/>
          </a:p>
        </p:txBody>
      </p:sp>
      <p:sp>
        <p:nvSpPr>
          <p:cNvPr id="7" name="Slide Number Placeholder 6"/>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3534907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014D9A-44C2-4A81-AA5B-B49ED5839460}" type="datetime3">
              <a:rPr lang="en-US" smtClean="0"/>
              <a:t>25 February 2019</a:t>
            </a:fld>
            <a:endParaRPr lang="ru-RU"/>
          </a:p>
        </p:txBody>
      </p:sp>
      <p:sp>
        <p:nvSpPr>
          <p:cNvPr id="6" name="Footer Placeholder 5"/>
          <p:cNvSpPr>
            <a:spLocks noGrp="1"/>
          </p:cNvSpPr>
          <p:nvPr>
            <p:ph type="ftr" sz="quarter" idx="11"/>
          </p:nvPr>
        </p:nvSpPr>
        <p:spPr/>
        <p:txBody>
          <a:bodyPr/>
          <a:lstStyle/>
          <a:p>
            <a:r>
              <a:rPr lang="en-US" smtClean="0"/>
              <a:t>@Bellkross</a:t>
            </a:r>
            <a:endParaRPr lang="ru-RU"/>
          </a:p>
        </p:txBody>
      </p:sp>
      <p:sp>
        <p:nvSpPr>
          <p:cNvPr id="7" name="Slide Number Placeholder 6"/>
          <p:cNvSpPr>
            <a:spLocks noGrp="1"/>
          </p:cNvSpPr>
          <p:nvPr>
            <p:ph type="sldNum" sz="quarter" idx="12"/>
          </p:nvPr>
        </p:nvSpPr>
        <p:spPr/>
        <p:txBody>
          <a:bodyPr/>
          <a:lstStyle/>
          <a:p>
            <a:fld id="{CC773FDF-CFC8-4E8E-9B0A-721751DF8B11}" type="slidenum">
              <a:rPr lang="ru-RU" smtClean="0"/>
              <a:t>‹#›</a:t>
            </a:fld>
            <a:endParaRPr lang="ru-RU"/>
          </a:p>
        </p:txBody>
      </p:sp>
    </p:spTree>
    <p:extLst>
      <p:ext uri="{BB962C8B-B14F-4D97-AF65-F5344CB8AC3E}">
        <p14:creationId xmlns:p14="http://schemas.microsoft.com/office/powerpoint/2010/main" val="7062122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3955C-E4C2-41B5-8098-ADB300087B42}" type="datetime3">
              <a:rPr lang="en-US" smtClean="0"/>
              <a:t>25 February 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@Bellkross</a:t>
            </a:r>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73FDF-CFC8-4E8E-9B0A-721751DF8B11}" type="slidenum">
              <a:rPr lang="ru-RU" smtClean="0"/>
              <a:t>‹#›</a:t>
            </a:fld>
            <a:endParaRPr lang="ru-RU"/>
          </a:p>
        </p:txBody>
      </p:sp>
    </p:spTree>
    <p:extLst>
      <p:ext uri="{BB962C8B-B14F-4D97-AF65-F5344CB8AC3E}">
        <p14:creationId xmlns:p14="http://schemas.microsoft.com/office/powerpoint/2010/main" val="333035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customXml" Target="../../customXml/item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2560x1440 Wallpaper italy, venice, gondolas, ri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6299"/>
            <a:ext cx="12191999" cy="51543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AD14B3-99CD-413E-B858-CF449FD497AD}"/>
              </a:ext>
            </a:extLst>
          </p:cNvPr>
          <p:cNvSpPr>
            <a:spLocks noGrp="1"/>
          </p:cNvSpPr>
          <p:nvPr>
            <p:ph type="title"/>
          </p:nvPr>
        </p:nvSpPr>
        <p:spPr>
          <a:xfrm>
            <a:off x="1449604" y="218851"/>
            <a:ext cx="3499420" cy="1307448"/>
          </a:xfrm>
        </p:spPr>
        <p:txBody>
          <a:bodyPr anchor="t">
            <a:noAutofit/>
          </a:bodyPr>
          <a:lstStyle/>
          <a:p>
            <a:r>
              <a:rPr lang="en-US" b="1" dirty="0" smtClean="0">
                <a:latin typeface="Arial" panose="020B0604020202020204" pitchFamily="34" charset="0"/>
                <a:cs typeface="Arial" panose="020B0604020202020204" pitchFamily="34" charset="0"/>
              </a:rPr>
              <a:t>Design</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Patterns</a:t>
            </a:r>
            <a:endParaRPr lang="ru-RU" b="1" dirty="0">
              <a:latin typeface="Arial" panose="020B0604020202020204" pitchFamily="34" charset="0"/>
              <a:cs typeface="Arial" panose="020B0604020202020204" pitchFamily="34" charset="0"/>
            </a:endParaRPr>
          </a:p>
        </p:txBody>
      </p:sp>
      <p:sp>
        <p:nvSpPr>
          <p:cNvPr id="22" name="Title 1">
            <a:extLst>
              <a:ext uri="{FF2B5EF4-FFF2-40B4-BE49-F238E27FC236}">
                <a16:creationId xmlns:a16="http://schemas.microsoft.com/office/drawing/2014/main" id="{6EAD14B3-99CD-413E-B858-CF449FD497AD}"/>
              </a:ext>
            </a:extLst>
          </p:cNvPr>
          <p:cNvSpPr txBox="1">
            <a:spLocks/>
          </p:cNvSpPr>
          <p:nvPr/>
        </p:nvSpPr>
        <p:spPr>
          <a:xfrm>
            <a:off x="1127677" y="1821461"/>
            <a:ext cx="3021171"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Polina</a:t>
            </a:r>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Shlepakova</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6EAD14B3-99CD-413E-B858-CF449FD497AD}"/>
              </a:ext>
            </a:extLst>
          </p:cNvPr>
          <p:cNvSpPr txBox="1">
            <a:spLocks/>
          </p:cNvSpPr>
          <p:nvPr/>
        </p:nvSpPr>
        <p:spPr>
          <a:xfrm>
            <a:off x="1134176" y="2197525"/>
            <a:ext cx="3021171"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Reviewer</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5" name="Title 1">
            <a:extLst>
              <a:ext uri="{FF2B5EF4-FFF2-40B4-BE49-F238E27FC236}">
                <a16:creationId xmlns:a16="http://schemas.microsoft.com/office/drawing/2014/main" id="{6EAD14B3-99CD-413E-B858-CF449FD497AD}"/>
              </a:ext>
            </a:extLst>
          </p:cNvPr>
          <p:cNvSpPr txBox="1">
            <a:spLocks/>
          </p:cNvSpPr>
          <p:nvPr/>
        </p:nvSpPr>
        <p:spPr>
          <a:xfrm>
            <a:off x="1134176" y="2573725"/>
            <a:ext cx="3325149"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GitHub: @</a:t>
            </a:r>
            <a:r>
              <a:rPr lang="en-US" sz="18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PolinaShlepakova</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78" y="5687961"/>
            <a:ext cx="1044000" cy="10440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8" name="Title 1">
            <a:extLst>
              <a:ext uri="{FF2B5EF4-FFF2-40B4-BE49-F238E27FC236}">
                <a16:creationId xmlns:a16="http://schemas.microsoft.com/office/drawing/2014/main" id="{6EAD14B3-99CD-413E-B858-CF449FD497AD}"/>
              </a:ext>
            </a:extLst>
          </p:cNvPr>
          <p:cNvSpPr txBox="1">
            <a:spLocks/>
          </p:cNvSpPr>
          <p:nvPr/>
        </p:nvSpPr>
        <p:spPr>
          <a:xfrm>
            <a:off x="1127677" y="5663335"/>
            <a:ext cx="3021171"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Kyrylo</a:t>
            </a:r>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b="1" dirty="0" err="1"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Vasylenko</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9" name="Title 1">
            <a:extLst>
              <a:ext uri="{FF2B5EF4-FFF2-40B4-BE49-F238E27FC236}">
                <a16:creationId xmlns:a16="http://schemas.microsoft.com/office/drawing/2014/main" id="{6EAD14B3-99CD-413E-B858-CF449FD497AD}"/>
              </a:ext>
            </a:extLst>
          </p:cNvPr>
          <p:cNvSpPr txBox="1">
            <a:spLocks/>
          </p:cNvSpPr>
          <p:nvPr/>
        </p:nvSpPr>
        <p:spPr>
          <a:xfrm>
            <a:off x="1134176" y="6039399"/>
            <a:ext cx="3021171"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Author</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0" name="Title 1">
            <a:extLst>
              <a:ext uri="{FF2B5EF4-FFF2-40B4-BE49-F238E27FC236}">
                <a16:creationId xmlns:a16="http://schemas.microsoft.com/office/drawing/2014/main" id="{6EAD14B3-99CD-413E-B858-CF449FD497AD}"/>
              </a:ext>
            </a:extLst>
          </p:cNvPr>
          <p:cNvSpPr txBox="1">
            <a:spLocks/>
          </p:cNvSpPr>
          <p:nvPr/>
        </p:nvSpPr>
        <p:spPr>
          <a:xfrm>
            <a:off x="1134176" y="6415599"/>
            <a:ext cx="3325149"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GitHub: @Bellkross</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6EAD14B3-99CD-413E-B858-CF449FD497AD}"/>
              </a:ext>
            </a:extLst>
          </p:cNvPr>
          <p:cNvSpPr txBox="1">
            <a:spLocks/>
          </p:cNvSpPr>
          <p:nvPr/>
        </p:nvSpPr>
        <p:spPr>
          <a:xfrm>
            <a:off x="1127677" y="3741741"/>
            <a:ext cx="3021171"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Volodymyr</a:t>
            </a:r>
            <a:r>
              <a:rPr lang="en-US"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18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Boublik</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4" name="Title 1">
            <a:extLst>
              <a:ext uri="{FF2B5EF4-FFF2-40B4-BE49-F238E27FC236}">
                <a16:creationId xmlns:a16="http://schemas.microsoft.com/office/drawing/2014/main" id="{6EAD14B3-99CD-413E-B858-CF449FD497AD}"/>
              </a:ext>
            </a:extLst>
          </p:cNvPr>
          <p:cNvSpPr txBox="1">
            <a:spLocks/>
          </p:cNvSpPr>
          <p:nvPr/>
        </p:nvSpPr>
        <p:spPr>
          <a:xfrm>
            <a:off x="1134176" y="4117805"/>
            <a:ext cx="3021171"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Teacher</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5" name="Title 1">
            <a:extLst>
              <a:ext uri="{FF2B5EF4-FFF2-40B4-BE49-F238E27FC236}">
                <a16:creationId xmlns:a16="http://schemas.microsoft.com/office/drawing/2014/main" id="{6EAD14B3-99CD-413E-B858-CF449FD497AD}"/>
              </a:ext>
            </a:extLst>
          </p:cNvPr>
          <p:cNvSpPr txBox="1">
            <a:spLocks/>
          </p:cNvSpPr>
          <p:nvPr/>
        </p:nvSpPr>
        <p:spPr>
          <a:xfrm>
            <a:off x="1134176" y="4494005"/>
            <a:ext cx="3325149" cy="3411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Email: vboublik@gmail.com</a:t>
            </a:r>
            <a:endParaRPr lang="ru-RU" sz="1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678" y="3769943"/>
            <a:ext cx="1044000" cy="1040424"/>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180" y="1846087"/>
            <a:ext cx="1044000" cy="10440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7" name="Title 1">
            <a:extLst>
              <a:ext uri="{FF2B5EF4-FFF2-40B4-BE49-F238E27FC236}">
                <a16:creationId xmlns:a16="http://schemas.microsoft.com/office/drawing/2014/main" id="{EA695A15-BC2E-41A9-9DF6-1B8B2237039A}"/>
              </a:ext>
            </a:extLst>
          </p:cNvPr>
          <p:cNvSpPr txBox="1">
            <a:spLocks/>
          </p:cNvSpPr>
          <p:nvPr/>
        </p:nvSpPr>
        <p:spPr>
          <a:xfrm>
            <a:off x="4408170" y="4957695"/>
            <a:ext cx="7783829" cy="19003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500" b="1" dirty="0" smtClean="0">
                <a:solidFill>
                  <a:schemeClr val="bg1"/>
                </a:solidFill>
                <a:effectLst>
                  <a:outerShdw blurRad="38100" dist="38100" dir="2700000" algn="tl">
                    <a:srgbClr val="000000">
                      <a:alpha val="43137"/>
                    </a:srgbClr>
                  </a:outerShdw>
                </a:effectLst>
                <a:latin typeface="Abadi" panose="020B0604020202020204" pitchFamily="34" charset="0"/>
              </a:rPr>
              <a:t>Object pool</a:t>
            </a:r>
            <a:endParaRPr lang="ru-RU" sz="11500" b="1"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grpSp>
        <p:nvGrpSpPr>
          <p:cNvPr id="11" name="Group 10"/>
          <p:cNvGrpSpPr/>
          <p:nvPr>
            <p:custDataLst>
              <p:custData r:id="rId1"/>
            </p:custDataLst>
          </p:nvPr>
        </p:nvGrpSpPr>
        <p:grpSpPr>
          <a:xfrm>
            <a:off x="10267453" y="1346299"/>
            <a:ext cx="720000" cy="720000"/>
            <a:chOff x="10079991" y="1355619"/>
            <a:chExt cx="720000" cy="720000"/>
          </a:xfrm>
        </p:grpSpPr>
        <p:sp>
          <p:nvSpPr>
            <p:cNvPr id="21" name="Oval 20"/>
            <p:cNvSpPr/>
            <p:nvPr/>
          </p:nvSpPr>
          <p:spPr>
            <a:xfrm>
              <a:off x="10079991" y="1355619"/>
              <a:ext cx="720000" cy="720000"/>
            </a:xfrm>
            <a:prstGeom prst="ellipse">
              <a:avLst/>
            </a:prstGeom>
            <a:solidFill>
              <a:schemeClr val="bg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a:t>
              </a:r>
              <a:endParaRPr lang="ru-RU" dirty="0"/>
            </a:p>
          </p:txBody>
        </p:sp>
        <p:sp>
          <p:nvSpPr>
            <p:cNvPr id="38" name="Isosceles Triangle 37">
              <a:hlinkClick r:id="" action="ppaction://hlinkshowjump?jump=nextslide"/>
            </p:cNvPr>
            <p:cNvSpPr/>
            <p:nvPr/>
          </p:nvSpPr>
          <p:spPr>
            <a:xfrm rot="5400000">
              <a:off x="10321446" y="1526299"/>
              <a:ext cx="360000" cy="360000"/>
            </a:xfrm>
            <a:prstGeom prst="triangl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grpSp>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678" y="1035939"/>
            <a:ext cx="1425214" cy="356304"/>
          </a:xfrm>
          <a:prstGeom prst="rect">
            <a:avLst/>
          </a:prstGeom>
        </p:spPr>
      </p:pic>
      <p:pic>
        <p:nvPicPr>
          <p:cNvPr id="26" name="Picture 25"/>
          <p:cNvPicPr>
            <a:picLocks noChangeAspect="1"/>
          </p:cNvPicPr>
          <p:nvPr/>
        </p:nvPicPr>
        <p:blipFill rotWithShape="1">
          <a:blip r:embed="rId9" cstate="print">
            <a:extLst>
              <a:ext uri="{28A0092B-C50C-407E-A947-70E740481C1C}">
                <a14:useLocalDpi xmlns:a14="http://schemas.microsoft.com/office/drawing/2010/main" val="0"/>
              </a:ext>
            </a:extLst>
          </a:blip>
          <a:srcRect l="20401" t="25502" r="20401" b="25502"/>
          <a:stretch/>
        </p:blipFill>
        <p:spPr>
          <a:xfrm>
            <a:off x="227786" y="59853"/>
            <a:ext cx="1136998" cy="941010"/>
          </a:xfrm>
          <a:prstGeom prst="rect">
            <a:avLst/>
          </a:prstGeom>
        </p:spPr>
      </p:pic>
    </p:spTree>
    <p:extLst>
      <p:ext uri="{BB962C8B-B14F-4D97-AF65-F5344CB8AC3E}">
        <p14:creationId xmlns:p14="http://schemas.microsoft.com/office/powerpoint/2010/main" val="1717815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nextCondLst>
                <p:cond evt="onClick" delay="0">
                  <p:tgtEl>
                    <p:spTgt spid="18"/>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27"/>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fill="hold" nodeType="clickEffect">
                                  <p:stCondLst>
                                    <p:cond delay="0"/>
                                  </p:stCondLst>
                                  <p:childTnLst>
                                    <p:animEffect transition="out" filter="fade">
                                      <p:cBhvr>
                                        <p:cTn id="18" dur="500" tmFilter="0, 0; .2, .5; .8, .5; 1, 0"/>
                                        <p:tgtEl>
                                          <p:spTgt spid="27"/>
                                        </p:tgtEl>
                                      </p:cBhvr>
                                    </p:animEffect>
                                    <p:animScale>
                                      <p:cBhvr>
                                        <p:cTn id="19" dur="250" autoRev="1" fill="hold"/>
                                        <p:tgtEl>
                                          <p:spTgt spid="27"/>
                                        </p:tgtEl>
                                      </p:cBhvr>
                                      <p:by x="105000" y="105000"/>
                                    </p:animScale>
                                  </p:childTnLst>
                                </p:cTn>
                              </p:par>
                            </p:childTnLst>
                          </p:cTn>
                        </p:par>
                      </p:childTnLst>
                    </p:cTn>
                  </p:par>
                </p:childTnLst>
              </p:cTn>
              <p:nextCondLst>
                <p:cond evt="onClick" delay="0">
                  <p:tgtEl>
                    <p:spTgt spid="27"/>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1125434"/>
            <a:ext cx="9448800" cy="5099284"/>
          </a:xfrm>
          <a:prstGeom prst="rect">
            <a:avLst/>
          </a:prstGeom>
        </p:spPr>
      </p:pic>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Memory churn problem</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a:solidFill>
                  <a:schemeClr val="tx1"/>
                </a:solidFill>
              </a:rPr>
              <a:t>9</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5" name="Rounded Rectangle 4"/>
          <p:cNvSpPr/>
          <p:nvPr/>
        </p:nvSpPr>
        <p:spPr>
          <a:xfrm>
            <a:off x="2555240" y="1757680"/>
            <a:ext cx="7188200" cy="153416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ounded Rectangular Callout 5"/>
          <p:cNvSpPr/>
          <p:nvPr/>
        </p:nvSpPr>
        <p:spPr>
          <a:xfrm>
            <a:off x="40640" y="4688840"/>
            <a:ext cx="1300480" cy="863600"/>
          </a:xfrm>
          <a:prstGeom prst="wedgeRoundRectCallout">
            <a:avLst>
              <a:gd name="adj1" fmla="val 391667"/>
              <a:gd name="adj2" fmla="val 5367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Timeframe</a:t>
            </a:r>
          </a:p>
          <a:p>
            <a:pPr algn="ctr"/>
            <a:r>
              <a:rPr lang="en-US" sz="1600" dirty="0" smtClean="0"/>
              <a:t>In delivers</a:t>
            </a:r>
            <a:endParaRPr lang="ru-RU" dirty="0"/>
          </a:p>
        </p:txBody>
      </p:sp>
      <p:sp>
        <p:nvSpPr>
          <p:cNvPr id="61" name="Rounded Rectangular Callout 60"/>
          <p:cNvSpPr/>
          <p:nvPr/>
        </p:nvSpPr>
        <p:spPr>
          <a:xfrm>
            <a:off x="9240520" y="3786385"/>
            <a:ext cx="2870200" cy="1125434"/>
          </a:xfrm>
          <a:prstGeom prst="wedgeRoundRectCallout">
            <a:avLst>
              <a:gd name="adj1" fmla="val -160280"/>
              <a:gd name="adj2" fmla="val -9180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Flood</a:t>
            </a:r>
          </a:p>
          <a:p>
            <a:pPr algn="ctr"/>
            <a:r>
              <a:rPr lang="en-US" sz="1600" dirty="0" smtClean="0"/>
              <a:t>Memory management events</a:t>
            </a:r>
            <a:endParaRPr lang="ru-RU" sz="1600" dirty="0"/>
          </a:p>
        </p:txBody>
      </p:sp>
    </p:spTree>
    <p:extLst>
      <p:ext uri="{BB962C8B-B14F-4D97-AF65-F5344CB8AC3E}">
        <p14:creationId xmlns:p14="http://schemas.microsoft.com/office/powerpoint/2010/main" val="2014329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Object pool</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smtClean="0">
                <a:solidFill>
                  <a:schemeClr val="tx1"/>
                </a:solidFill>
              </a:rPr>
              <a:t>10</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2" name="Rectangle 1"/>
          <p:cNvSpPr/>
          <p:nvPr/>
        </p:nvSpPr>
        <p:spPr>
          <a:xfrm>
            <a:off x="9917312" y="1403998"/>
            <a:ext cx="2050476" cy="330436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MEMORY HEAP</a:t>
            </a:r>
            <a:endParaRPr lang="ru-RU" sz="3600" b="1" dirty="0"/>
          </a:p>
        </p:txBody>
      </p:sp>
      <p:sp>
        <p:nvSpPr>
          <p:cNvPr id="15" name="Rectangle 14"/>
          <p:cNvSpPr/>
          <p:nvPr/>
        </p:nvSpPr>
        <p:spPr>
          <a:xfrm>
            <a:off x="4389805" y="1565116"/>
            <a:ext cx="2824480" cy="4551680"/>
          </a:xfrm>
          <a:prstGeom prst="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EXECUTING PROGRAM</a:t>
            </a:r>
            <a:endParaRPr lang="ru-RU" sz="3600" b="1" dirty="0"/>
          </a:p>
        </p:txBody>
      </p:sp>
      <p:sp>
        <p:nvSpPr>
          <p:cNvPr id="3" name="TextBox 2"/>
          <p:cNvSpPr txBox="1"/>
          <p:nvPr/>
        </p:nvSpPr>
        <p:spPr>
          <a:xfrm>
            <a:off x="7889701" y="757667"/>
            <a:ext cx="1930400" cy="646331"/>
          </a:xfrm>
          <a:prstGeom prst="rect">
            <a:avLst/>
          </a:prstGeom>
          <a:noFill/>
        </p:spPr>
        <p:txBody>
          <a:bodyPr wrap="square" rtlCol="0">
            <a:spAutoFit/>
          </a:bodyPr>
          <a:lstStyle/>
          <a:p>
            <a:pPr algn="ctr"/>
            <a:r>
              <a:rPr lang="en-US" sz="3600" b="1" dirty="0" smtClean="0"/>
              <a:t>Create</a:t>
            </a:r>
            <a:endParaRPr lang="ru-RU" sz="3600" b="1" dirty="0"/>
          </a:p>
        </p:txBody>
      </p:sp>
      <p:sp>
        <p:nvSpPr>
          <p:cNvPr id="17" name="TextBox 16"/>
          <p:cNvSpPr txBox="1"/>
          <p:nvPr/>
        </p:nvSpPr>
        <p:spPr>
          <a:xfrm>
            <a:off x="117991" y="1122174"/>
            <a:ext cx="2585029" cy="646331"/>
          </a:xfrm>
          <a:prstGeom prst="rect">
            <a:avLst/>
          </a:prstGeom>
          <a:noFill/>
        </p:spPr>
        <p:txBody>
          <a:bodyPr wrap="square" rtlCol="0">
            <a:spAutoFit/>
          </a:bodyPr>
          <a:lstStyle/>
          <a:p>
            <a:r>
              <a:rPr lang="en-US" sz="3600" b="1" dirty="0" smtClean="0"/>
              <a:t>Pool</a:t>
            </a:r>
            <a:endParaRPr lang="ru-RU" sz="3600" b="1" dirty="0"/>
          </a:p>
        </p:txBody>
      </p:sp>
      <p:grpSp>
        <p:nvGrpSpPr>
          <p:cNvPr id="103" name="Group 102"/>
          <p:cNvGrpSpPr/>
          <p:nvPr/>
        </p:nvGrpSpPr>
        <p:grpSpPr>
          <a:xfrm>
            <a:off x="7214287" y="1616105"/>
            <a:ext cx="2703025" cy="2739936"/>
            <a:chOff x="7214287" y="1616105"/>
            <a:chExt cx="2703025" cy="2739936"/>
          </a:xfrm>
        </p:grpSpPr>
        <p:cxnSp>
          <p:nvCxnSpPr>
            <p:cNvPr id="24" name="Straight Arrow Connector 23"/>
            <p:cNvCxnSpPr/>
            <p:nvPr/>
          </p:nvCxnSpPr>
          <p:spPr>
            <a:xfrm flipH="1">
              <a:off x="7214290" y="2016521"/>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214291" y="1616105"/>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214289" y="2790785"/>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214290" y="2390369"/>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7214288" y="3581777"/>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7214289" y="3181361"/>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7214287" y="4356041"/>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7214288" y="3955625"/>
              <a:ext cx="2703021"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5" name="Rectangle 64"/>
          <p:cNvSpPr/>
          <p:nvPr/>
        </p:nvSpPr>
        <p:spPr>
          <a:xfrm>
            <a:off x="117991" y="1799144"/>
            <a:ext cx="2050476" cy="4317652"/>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Object Pool</a:t>
            </a:r>
            <a:endParaRPr lang="ru-RU" sz="3600" b="1" dirty="0"/>
          </a:p>
        </p:txBody>
      </p:sp>
      <p:grpSp>
        <p:nvGrpSpPr>
          <p:cNvPr id="39" name="Group 38"/>
          <p:cNvGrpSpPr/>
          <p:nvPr/>
        </p:nvGrpSpPr>
        <p:grpSpPr>
          <a:xfrm>
            <a:off x="2168467" y="1920716"/>
            <a:ext cx="2221338" cy="2257901"/>
            <a:chOff x="2168467" y="1920716"/>
            <a:chExt cx="2221338" cy="2257901"/>
          </a:xfrm>
        </p:grpSpPr>
        <p:grpSp>
          <p:nvGrpSpPr>
            <p:cNvPr id="32" name="Group 31"/>
            <p:cNvGrpSpPr/>
            <p:nvPr/>
          </p:nvGrpSpPr>
          <p:grpSpPr>
            <a:xfrm>
              <a:off x="2168467" y="1920716"/>
              <a:ext cx="2221338" cy="969963"/>
              <a:chOff x="2168467" y="1920716"/>
              <a:chExt cx="2221338" cy="969963"/>
            </a:xfrm>
          </p:grpSpPr>
          <p:grpSp>
            <p:nvGrpSpPr>
              <p:cNvPr id="28" name="Group 27"/>
              <p:cNvGrpSpPr/>
              <p:nvPr/>
            </p:nvGrpSpPr>
            <p:grpSpPr>
              <a:xfrm>
                <a:off x="2168467" y="1920716"/>
                <a:ext cx="2221338" cy="325120"/>
                <a:chOff x="2168467" y="1920716"/>
                <a:chExt cx="2221338" cy="325120"/>
              </a:xfrm>
            </p:grpSpPr>
            <p:cxnSp>
              <p:nvCxnSpPr>
                <p:cNvPr id="79" name="Straight Arrow Connector 78"/>
                <p:cNvCxnSpPr/>
                <p:nvPr/>
              </p:nvCxnSpPr>
              <p:spPr>
                <a:xfrm flipH="1">
                  <a:off x="2168467" y="192071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2168467" y="224583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168467" y="2565559"/>
                <a:ext cx="2221338" cy="325120"/>
                <a:chOff x="2168467" y="1920716"/>
                <a:chExt cx="2221338" cy="325120"/>
              </a:xfrm>
            </p:grpSpPr>
            <p:cxnSp>
              <p:nvCxnSpPr>
                <p:cNvPr id="82" name="Straight Arrow Connector 81"/>
                <p:cNvCxnSpPr/>
                <p:nvPr/>
              </p:nvCxnSpPr>
              <p:spPr>
                <a:xfrm flipH="1">
                  <a:off x="2168467" y="192071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2168467" y="224583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84" name="Group 83"/>
            <p:cNvGrpSpPr/>
            <p:nvPr/>
          </p:nvGrpSpPr>
          <p:grpSpPr>
            <a:xfrm>
              <a:off x="2168467" y="3208654"/>
              <a:ext cx="2221338" cy="969963"/>
              <a:chOff x="2168467" y="1920716"/>
              <a:chExt cx="2221338" cy="969963"/>
            </a:xfrm>
          </p:grpSpPr>
          <p:grpSp>
            <p:nvGrpSpPr>
              <p:cNvPr id="85" name="Group 84"/>
              <p:cNvGrpSpPr/>
              <p:nvPr/>
            </p:nvGrpSpPr>
            <p:grpSpPr>
              <a:xfrm>
                <a:off x="2168467" y="1920716"/>
                <a:ext cx="2221338" cy="325120"/>
                <a:chOff x="2168467" y="1920716"/>
                <a:chExt cx="2221338" cy="325120"/>
              </a:xfrm>
            </p:grpSpPr>
            <p:cxnSp>
              <p:nvCxnSpPr>
                <p:cNvPr id="89" name="Straight Arrow Connector 88"/>
                <p:cNvCxnSpPr/>
                <p:nvPr/>
              </p:nvCxnSpPr>
              <p:spPr>
                <a:xfrm flipH="1">
                  <a:off x="2168467" y="192071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2168467" y="224583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2168467" y="2565559"/>
                <a:ext cx="2221338" cy="325120"/>
                <a:chOff x="2168467" y="1920716"/>
                <a:chExt cx="2221338" cy="325120"/>
              </a:xfrm>
            </p:grpSpPr>
            <p:cxnSp>
              <p:nvCxnSpPr>
                <p:cNvPr id="87" name="Straight Arrow Connector 86"/>
                <p:cNvCxnSpPr/>
                <p:nvPr/>
              </p:nvCxnSpPr>
              <p:spPr>
                <a:xfrm flipH="1">
                  <a:off x="2168467" y="192071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2168467" y="2245836"/>
                  <a:ext cx="2221338"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166857" y="4463227"/>
            <a:ext cx="2224558" cy="975360"/>
            <a:chOff x="2209800" y="3203257"/>
            <a:chExt cx="2224558" cy="975360"/>
          </a:xfrm>
        </p:grpSpPr>
        <p:grpSp>
          <p:nvGrpSpPr>
            <p:cNvPr id="98" name="Group 97"/>
            <p:cNvGrpSpPr/>
            <p:nvPr/>
          </p:nvGrpSpPr>
          <p:grpSpPr>
            <a:xfrm>
              <a:off x="2209800" y="3853497"/>
              <a:ext cx="2221332" cy="325120"/>
              <a:chOff x="2209800" y="3853497"/>
              <a:chExt cx="2221332" cy="325120"/>
            </a:xfrm>
          </p:grpSpPr>
          <p:cxnSp>
            <p:nvCxnSpPr>
              <p:cNvPr id="91" name="Straight Arrow Connector 90"/>
              <p:cNvCxnSpPr/>
              <p:nvPr/>
            </p:nvCxnSpPr>
            <p:spPr>
              <a:xfrm>
                <a:off x="2209800" y="3853497"/>
                <a:ext cx="2221332"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2209800" y="4178617"/>
                <a:ext cx="2221332"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2213026" y="3203257"/>
              <a:ext cx="2221332" cy="325120"/>
              <a:chOff x="2209800" y="3853497"/>
              <a:chExt cx="2221332" cy="325120"/>
            </a:xfrm>
          </p:grpSpPr>
          <p:cxnSp>
            <p:nvCxnSpPr>
              <p:cNvPr id="100" name="Straight Arrow Connector 99"/>
              <p:cNvCxnSpPr/>
              <p:nvPr/>
            </p:nvCxnSpPr>
            <p:spPr>
              <a:xfrm>
                <a:off x="2209800" y="3853497"/>
                <a:ext cx="2221332"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2209800" y="4178617"/>
                <a:ext cx="2221332"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105" name="Straight Arrow Connector 104"/>
          <p:cNvCxnSpPr/>
          <p:nvPr/>
        </p:nvCxnSpPr>
        <p:spPr>
          <a:xfrm flipH="1">
            <a:off x="7214285" y="5063144"/>
            <a:ext cx="2703023"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7214284" y="5352704"/>
            <a:ext cx="2703023"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H="1">
            <a:off x="2166858" y="5738784"/>
            <a:ext cx="2232000"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2166857" y="6028344"/>
            <a:ext cx="2232000"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75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right)">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right)">
                                      <p:cBhvr>
                                        <p:cTn id="20" dur="500"/>
                                        <p:tgtEl>
                                          <p:spTgt spid="105"/>
                                        </p:tgtEl>
                                      </p:cBhvr>
                                    </p:animEffect>
                                  </p:childTnLst>
                                </p:cTn>
                              </p:par>
                              <p:par>
                                <p:cTn id="21" presetID="22" presetClass="entr" presetSubtype="2"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wipe(right)">
                                      <p:cBhvr>
                                        <p:cTn id="23" dur="500"/>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0"/>
                                        </p:tgtEl>
                                        <p:attrNameLst>
                                          <p:attrName>style.visibility</p:attrName>
                                        </p:attrNameLst>
                                      </p:cBhvr>
                                      <p:to>
                                        <p:strVal val="visible"/>
                                      </p:to>
                                    </p:set>
                                    <p:animEffect transition="in" filter="wipe(right)">
                                      <p:cBhvr>
                                        <p:cTn id="28" dur="500"/>
                                        <p:tgtEl>
                                          <p:spTgt spid="110"/>
                                        </p:tgtEl>
                                      </p:cBhvr>
                                    </p:animEffect>
                                  </p:childTnLst>
                                </p:cTn>
                              </p:par>
                              <p:par>
                                <p:cTn id="29" presetID="22" presetClass="entr" presetSubtype="2" fill="hold"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wipe(right)">
                                      <p:cBhvr>
                                        <p:cTn id="3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Implementation</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smtClean="0">
                <a:solidFill>
                  <a:schemeClr val="tx1"/>
                </a:solidFill>
              </a:rPr>
              <a:t>11</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pic>
        <p:nvPicPr>
          <p:cNvPr id="3" name="Picture 2"/>
          <p:cNvPicPr>
            <a:picLocks noChangeAspect="1"/>
          </p:cNvPicPr>
          <p:nvPr/>
        </p:nvPicPr>
        <p:blipFill>
          <a:blip r:embed="rId4"/>
          <a:stretch>
            <a:fillRect/>
          </a:stretch>
        </p:blipFill>
        <p:spPr>
          <a:xfrm>
            <a:off x="0" y="1204952"/>
            <a:ext cx="6344920" cy="4763571"/>
          </a:xfrm>
          <a:prstGeom prst="rect">
            <a:avLst/>
          </a:prstGeom>
          <a:ln>
            <a:solidFill>
              <a:srgbClr val="AFABAB"/>
            </a:solidFill>
          </a:ln>
        </p:spPr>
      </p:pic>
      <p:sp>
        <p:nvSpPr>
          <p:cNvPr id="9" name="TextBox 8"/>
          <p:cNvSpPr txBox="1"/>
          <p:nvPr/>
        </p:nvSpPr>
        <p:spPr>
          <a:xfrm>
            <a:off x="6344920" y="1204952"/>
            <a:ext cx="584708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Allocation management</a:t>
            </a:r>
            <a:endParaRPr lang="ru-RU" sz="3600" b="1" dirty="0"/>
          </a:p>
        </p:txBody>
      </p:sp>
      <p:sp>
        <p:nvSpPr>
          <p:cNvPr id="10" name="TextBox 9"/>
          <p:cNvSpPr txBox="1"/>
          <p:nvPr/>
        </p:nvSpPr>
        <p:spPr>
          <a:xfrm>
            <a:off x="6344920" y="3263572"/>
            <a:ext cx="584708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Optimization</a:t>
            </a:r>
            <a:endParaRPr lang="ru-RU" sz="3600" b="1" dirty="0"/>
          </a:p>
        </p:txBody>
      </p:sp>
      <p:sp>
        <p:nvSpPr>
          <p:cNvPr id="11" name="TextBox 10"/>
          <p:cNvSpPr txBox="1"/>
          <p:nvPr/>
        </p:nvSpPr>
        <p:spPr>
          <a:xfrm>
            <a:off x="6344920" y="5322192"/>
            <a:ext cx="584708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Reuse</a:t>
            </a:r>
            <a:endParaRPr lang="ru-RU" sz="3600" b="1" dirty="0"/>
          </a:p>
        </p:txBody>
      </p:sp>
    </p:spTree>
    <p:extLst>
      <p:ext uri="{BB962C8B-B14F-4D97-AF65-F5344CB8AC3E}">
        <p14:creationId xmlns:p14="http://schemas.microsoft.com/office/powerpoint/2010/main" val="1080555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560" y="887265"/>
            <a:ext cx="9997440" cy="5388436"/>
          </a:xfrm>
          <a:prstGeom prst="rect">
            <a:avLst/>
          </a:prstGeom>
        </p:spPr>
      </p:pic>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Result</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smtClean="0">
                <a:solidFill>
                  <a:schemeClr val="tx1"/>
                </a:solidFill>
              </a:rPr>
              <a:t>12</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Tree>
    <p:extLst>
      <p:ext uri="{BB962C8B-B14F-4D97-AF65-F5344CB8AC3E}">
        <p14:creationId xmlns:p14="http://schemas.microsoft.com/office/powerpoint/2010/main" val="851313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7337"/>
            <a:ext cx="12192000" cy="1325563"/>
          </a:xfrm>
        </p:spPr>
        <p:txBody>
          <a:bodyPr>
            <a:noAutofit/>
          </a:bodyPr>
          <a:lstStyle/>
          <a:p>
            <a:pPr algn="ctr"/>
            <a:r>
              <a:rPr lang="en-US" sz="9600" dirty="0" smtClean="0"/>
              <a:t>Best practices</a:t>
            </a:r>
            <a:endParaRPr lang="ru-RU" sz="9600" dirty="0"/>
          </a:p>
        </p:txBody>
      </p:sp>
    </p:spTree>
    <p:extLst>
      <p:ext uri="{BB962C8B-B14F-4D97-AF65-F5344CB8AC3E}">
        <p14:creationId xmlns:p14="http://schemas.microsoft.com/office/powerpoint/2010/main" val="38934904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Allocation in groups</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smtClean="0">
                <a:solidFill>
                  <a:schemeClr val="tx1"/>
                </a:solidFill>
              </a:rPr>
              <a:t>14</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2" name="Rectangle 1"/>
          <p:cNvSpPr/>
          <p:nvPr/>
        </p:nvSpPr>
        <p:spPr>
          <a:xfrm>
            <a:off x="8465124" y="1949347"/>
            <a:ext cx="2050476" cy="330436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MEMORY HEAP</a:t>
            </a:r>
            <a:endParaRPr lang="ru-RU" sz="3600" b="1" dirty="0"/>
          </a:p>
        </p:txBody>
      </p:sp>
      <p:sp>
        <p:nvSpPr>
          <p:cNvPr id="65" name="Rectangle 64"/>
          <p:cNvSpPr/>
          <p:nvPr/>
        </p:nvSpPr>
        <p:spPr>
          <a:xfrm>
            <a:off x="1645227" y="1442703"/>
            <a:ext cx="2050476" cy="4317652"/>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Object Pool</a:t>
            </a:r>
            <a:endParaRPr lang="ru-RU" sz="3600" b="1" dirty="0"/>
          </a:p>
        </p:txBody>
      </p:sp>
      <p:cxnSp>
        <p:nvCxnSpPr>
          <p:cNvPr id="105" name="Straight Arrow Connector 104"/>
          <p:cNvCxnSpPr/>
          <p:nvPr/>
        </p:nvCxnSpPr>
        <p:spPr>
          <a:xfrm flipH="1">
            <a:off x="3695703" y="2155450"/>
            <a:ext cx="423989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935595" y="1955395"/>
            <a:ext cx="450730" cy="400110"/>
          </a:xfrm>
          <a:prstGeom prst="rect">
            <a:avLst/>
          </a:prstGeom>
          <a:noFill/>
        </p:spPr>
        <p:txBody>
          <a:bodyPr wrap="square" rtlCol="0">
            <a:spAutoFit/>
          </a:bodyPr>
          <a:lstStyle/>
          <a:p>
            <a:r>
              <a:rPr lang="en-US" sz="2000" b="1" dirty="0" smtClean="0">
                <a:solidFill>
                  <a:srgbClr val="5B9BD5"/>
                </a:solidFill>
              </a:rPr>
              <a:t>1x</a:t>
            </a:r>
            <a:endParaRPr lang="ru-RU" sz="2000" b="1" dirty="0">
              <a:solidFill>
                <a:srgbClr val="5B9BD5"/>
              </a:solidFill>
            </a:endParaRPr>
          </a:p>
        </p:txBody>
      </p:sp>
      <p:cxnSp>
        <p:nvCxnSpPr>
          <p:cNvPr id="49" name="Straight Arrow Connector 48"/>
          <p:cNvCxnSpPr/>
          <p:nvPr/>
        </p:nvCxnSpPr>
        <p:spPr>
          <a:xfrm flipH="1">
            <a:off x="3695703" y="2701362"/>
            <a:ext cx="423989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935595" y="2501307"/>
            <a:ext cx="450730" cy="400110"/>
          </a:xfrm>
          <a:prstGeom prst="rect">
            <a:avLst/>
          </a:prstGeom>
          <a:noFill/>
        </p:spPr>
        <p:txBody>
          <a:bodyPr wrap="square" rtlCol="0">
            <a:spAutoFit/>
          </a:bodyPr>
          <a:lstStyle/>
          <a:p>
            <a:r>
              <a:rPr lang="en-US" sz="2000" b="1" dirty="0" smtClean="0">
                <a:solidFill>
                  <a:srgbClr val="5B9BD5"/>
                </a:solidFill>
              </a:rPr>
              <a:t>1x</a:t>
            </a:r>
            <a:endParaRPr lang="ru-RU" sz="2000" b="1" dirty="0">
              <a:solidFill>
                <a:srgbClr val="5B9BD5"/>
              </a:solidFill>
            </a:endParaRPr>
          </a:p>
        </p:txBody>
      </p:sp>
      <p:cxnSp>
        <p:nvCxnSpPr>
          <p:cNvPr id="51" name="Straight Arrow Connector 50"/>
          <p:cNvCxnSpPr/>
          <p:nvPr/>
        </p:nvCxnSpPr>
        <p:spPr>
          <a:xfrm flipH="1">
            <a:off x="3695703" y="4020536"/>
            <a:ext cx="423989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3848103" y="4172936"/>
            <a:ext cx="408749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695703" y="4325336"/>
            <a:ext cx="423989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022363" y="4477736"/>
            <a:ext cx="391323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3695703" y="4630136"/>
            <a:ext cx="423989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848103" y="4782536"/>
            <a:ext cx="4087492"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918964" y="3565721"/>
            <a:ext cx="450730" cy="400110"/>
          </a:xfrm>
          <a:prstGeom prst="rect">
            <a:avLst/>
          </a:prstGeom>
          <a:noFill/>
        </p:spPr>
        <p:txBody>
          <a:bodyPr wrap="square" rtlCol="0">
            <a:spAutoFit/>
          </a:bodyPr>
          <a:lstStyle/>
          <a:p>
            <a:r>
              <a:rPr lang="en-US" sz="2000" b="1" dirty="0">
                <a:solidFill>
                  <a:srgbClr val="5B9BD5"/>
                </a:solidFill>
              </a:rPr>
              <a:t>6</a:t>
            </a:r>
            <a:r>
              <a:rPr lang="en-US" sz="2000" b="1" dirty="0" smtClean="0">
                <a:solidFill>
                  <a:srgbClr val="5B9BD5"/>
                </a:solidFill>
              </a:rPr>
              <a:t>x</a:t>
            </a:r>
            <a:endParaRPr lang="ru-RU" sz="2000" b="1" dirty="0">
              <a:solidFill>
                <a:srgbClr val="5B9BD5"/>
              </a:solidFill>
            </a:endParaRPr>
          </a:p>
        </p:txBody>
      </p:sp>
    </p:spTree>
    <p:extLst>
      <p:ext uri="{BB962C8B-B14F-4D97-AF65-F5344CB8AC3E}">
        <p14:creationId xmlns:p14="http://schemas.microsoft.com/office/powerpoint/2010/main" val="410519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49"/>
                                        </p:tgtEl>
                                        <p:attrNameLst>
                                          <p:attrName>style.visibility</p:attrName>
                                        </p:attrNameLst>
                                      </p:cBhvr>
                                      <p:to>
                                        <p:strVal val="visible"/>
                                      </p:to>
                                    </p:set>
                                    <p:animEffect transition="in" filter="wipe(right)">
                                      <p:cBhvr>
                                        <p:cTn id="9" dur="500"/>
                                        <p:tgtEl>
                                          <p:spTgt spid="4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par>
                                <p:cTn id="14" presetID="22" presetClass="entr" presetSubtype="2"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right)">
                                      <p:cBhvr>
                                        <p:cTn id="16" dur="500"/>
                                        <p:tgtEl>
                                          <p:spTgt spid="51"/>
                                        </p:tgtEl>
                                      </p:cBhvr>
                                    </p:animEffect>
                                  </p:childTnLst>
                                </p:cTn>
                              </p:par>
                              <p:par>
                                <p:cTn id="17" presetID="22" presetClass="entr" presetSubtype="2"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right)">
                                      <p:cBhvr>
                                        <p:cTn id="19" dur="500"/>
                                        <p:tgtEl>
                                          <p:spTgt spid="52"/>
                                        </p:tgtEl>
                                      </p:cBhvr>
                                    </p:animEffect>
                                  </p:childTnLst>
                                </p:cTn>
                              </p:par>
                              <p:par>
                                <p:cTn id="20" presetID="22" presetClass="entr" presetSubtype="2"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right)">
                                      <p:cBhvr>
                                        <p:cTn id="22" dur="500"/>
                                        <p:tgtEl>
                                          <p:spTgt spid="55"/>
                                        </p:tgtEl>
                                      </p:cBhvr>
                                    </p:animEffect>
                                  </p:childTnLst>
                                </p:cTn>
                              </p:par>
                              <p:par>
                                <p:cTn id="23" presetID="22" presetClass="entr" presetSubtype="2"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right)">
                                      <p:cBhvr>
                                        <p:cTn id="25" dur="500"/>
                                        <p:tgtEl>
                                          <p:spTgt spid="56"/>
                                        </p:tgtEl>
                                      </p:cBhvr>
                                    </p:animEffect>
                                  </p:childTnLst>
                                </p:cTn>
                              </p:par>
                              <p:par>
                                <p:cTn id="26" presetID="22" presetClass="entr" presetSubtype="2"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right)">
                                      <p:cBhvr>
                                        <p:cTn id="28" dur="500"/>
                                        <p:tgtEl>
                                          <p:spTgt spid="58"/>
                                        </p:tgtEl>
                                      </p:cBhvr>
                                    </p:animEffect>
                                  </p:childTnLst>
                                </p:cTn>
                              </p:par>
                              <p:par>
                                <p:cTn id="29" presetID="22" presetClass="entr" presetSubtype="2"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right)">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Pre-allocate</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smtClean="0">
                <a:solidFill>
                  <a:schemeClr val="tx1"/>
                </a:solidFill>
              </a:rPr>
              <a:t>15</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2" name="Rectangle 1"/>
          <p:cNvSpPr/>
          <p:nvPr/>
        </p:nvSpPr>
        <p:spPr>
          <a:xfrm>
            <a:off x="9004526" y="1066801"/>
            <a:ext cx="2050476" cy="330436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MEMORY HEAP</a:t>
            </a:r>
            <a:endParaRPr lang="ru-RU" sz="3600" b="1" dirty="0"/>
          </a:p>
        </p:txBody>
      </p:sp>
      <p:sp>
        <p:nvSpPr>
          <p:cNvPr id="65" name="Rectangle 64"/>
          <p:cNvSpPr/>
          <p:nvPr/>
        </p:nvSpPr>
        <p:spPr>
          <a:xfrm>
            <a:off x="874064" y="1066801"/>
            <a:ext cx="2050476" cy="4317652"/>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Object Pool</a:t>
            </a:r>
            <a:endParaRPr lang="ru-RU" sz="3600" b="1" dirty="0"/>
          </a:p>
        </p:txBody>
      </p:sp>
      <p:cxnSp>
        <p:nvCxnSpPr>
          <p:cNvPr id="105" name="Straight Arrow Connector 104"/>
          <p:cNvCxnSpPr/>
          <p:nvPr/>
        </p:nvCxnSpPr>
        <p:spPr>
          <a:xfrm flipH="1">
            <a:off x="2924540" y="1187831"/>
            <a:ext cx="6123529"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72800" y="1957242"/>
            <a:ext cx="2456076" cy="3957994"/>
          </a:xfrm>
          <a:prstGeom prst="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EXECUTING PROGRAM</a:t>
            </a:r>
            <a:endParaRPr lang="ru-RU" sz="3600" b="1" dirty="0"/>
          </a:p>
        </p:txBody>
      </p:sp>
      <p:cxnSp>
        <p:nvCxnSpPr>
          <p:cNvPr id="21" name="Straight Arrow Connector 20"/>
          <p:cNvCxnSpPr/>
          <p:nvPr/>
        </p:nvCxnSpPr>
        <p:spPr>
          <a:xfrm flipH="1">
            <a:off x="2924539" y="1403126"/>
            <a:ext cx="6123529"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924539" y="1618422"/>
            <a:ext cx="6123529" cy="0"/>
          </a:xfrm>
          <a:prstGeom prst="straightConnector1">
            <a:avLst/>
          </a:prstGeom>
          <a:ln w="381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5" idx="3"/>
          </p:cNvCxnSpPr>
          <p:nvPr/>
        </p:nvCxnSpPr>
        <p:spPr>
          <a:xfrm>
            <a:off x="2924540" y="3225627"/>
            <a:ext cx="1948260"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24540" y="3460275"/>
            <a:ext cx="1948260"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24540" y="3680408"/>
            <a:ext cx="1948260"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24540" y="3913085"/>
            <a:ext cx="1948260" cy="0"/>
          </a:xfrm>
          <a:prstGeom prst="straightConnector1">
            <a:avLst/>
          </a:prstGeom>
          <a:ln w="38100">
            <a:solidFill>
              <a:srgbClr val="92D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748482"/>
      </p:ext>
    </p:extLst>
  </p:cSld>
  <p:clrMapOvr>
    <a:masterClrMapping/>
  </p:clrMapOvr>
  <mc:AlternateContent xmlns:mc="http://schemas.openxmlformats.org/markup-compatibility/2006">
    <mc:Choice xmlns:p14="http://schemas.microsoft.com/office/powerpoint/2010/main" Requires="p14">
      <p:transition spd="med">
        <p14:prism dir="u" isContent="1"/>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Clear object references</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smtClean="0">
                <a:solidFill>
                  <a:schemeClr val="tx1"/>
                </a:solidFill>
              </a:rPr>
              <a:t>16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65" name="Rectangle 64"/>
          <p:cNvSpPr/>
          <p:nvPr/>
        </p:nvSpPr>
        <p:spPr>
          <a:xfrm>
            <a:off x="0" y="1128194"/>
            <a:ext cx="2159416" cy="4547048"/>
          </a:xfrm>
          <a:prstGeom prst="rect">
            <a:avLst/>
          </a:prstGeom>
          <a:solidFill>
            <a:srgbClr val="92D05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Object Pool</a:t>
            </a:r>
            <a:endParaRPr lang="ru-RU" sz="3600" b="1" dirty="0"/>
          </a:p>
        </p:txBody>
      </p:sp>
      <p:sp>
        <p:nvSpPr>
          <p:cNvPr id="19" name="Rectangle 18"/>
          <p:cNvSpPr/>
          <p:nvPr/>
        </p:nvSpPr>
        <p:spPr>
          <a:xfrm>
            <a:off x="3484267" y="1962079"/>
            <a:ext cx="2456078" cy="3957998"/>
          </a:xfrm>
          <a:prstGeom prst="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EXECUTING PROGRAM</a:t>
            </a:r>
            <a:endParaRPr lang="ru-RU" sz="3600" b="1" dirty="0"/>
          </a:p>
        </p:txBody>
      </p:sp>
      <p:cxnSp>
        <p:nvCxnSpPr>
          <p:cNvPr id="17" name="Straight Arrow Connector 16"/>
          <p:cNvCxnSpPr/>
          <p:nvPr/>
        </p:nvCxnSpPr>
        <p:spPr>
          <a:xfrm flipH="1">
            <a:off x="2159416" y="4391555"/>
            <a:ext cx="1324852"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59416" y="4626203"/>
            <a:ext cx="1329690"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9416" y="4846336"/>
            <a:ext cx="1324852"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159416" y="5079013"/>
            <a:ext cx="1324851" cy="0"/>
          </a:xfrm>
          <a:prstGeom prst="straightConnector1">
            <a:avLst/>
          </a:prstGeom>
          <a:ln w="38100">
            <a:solidFill>
              <a:srgbClr val="AFABA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2016099" y="4276875"/>
            <a:ext cx="1698140" cy="967272"/>
          </a:xfrm>
          <a:prstGeom prst="round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ounded Rectangular Callout 4"/>
          <p:cNvSpPr/>
          <p:nvPr/>
        </p:nvSpPr>
        <p:spPr>
          <a:xfrm>
            <a:off x="1942675" y="1761836"/>
            <a:ext cx="1625048" cy="1088782"/>
          </a:xfrm>
          <a:prstGeom prst="wedgeRoundRectCallout">
            <a:avLst>
              <a:gd name="adj1" fmla="val 8949"/>
              <a:gd name="adj2" fmla="val 17905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Attention</a:t>
            </a:r>
            <a:endParaRPr lang="ru-RU" dirty="0"/>
          </a:p>
        </p:txBody>
      </p:sp>
      <p:sp>
        <p:nvSpPr>
          <p:cNvPr id="39" name="TextBox 38"/>
          <p:cNvSpPr txBox="1"/>
          <p:nvPr/>
        </p:nvSpPr>
        <p:spPr>
          <a:xfrm>
            <a:off x="5989562" y="1204952"/>
            <a:ext cx="6202438"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Clean up member variables</a:t>
            </a:r>
            <a:endParaRPr lang="ru-RU" sz="3600" b="1" dirty="0"/>
          </a:p>
        </p:txBody>
      </p:sp>
      <p:sp>
        <p:nvSpPr>
          <p:cNvPr id="40" name="TextBox 39"/>
          <p:cNvSpPr txBox="1"/>
          <p:nvPr/>
        </p:nvSpPr>
        <p:spPr>
          <a:xfrm>
            <a:off x="5989562" y="1851283"/>
            <a:ext cx="6202438" cy="830997"/>
          </a:xfrm>
          <a:prstGeom prst="rect">
            <a:avLst/>
          </a:prstGeom>
          <a:noFill/>
        </p:spPr>
        <p:txBody>
          <a:bodyPr wrap="square" rtlCol="0">
            <a:spAutoFit/>
          </a:bodyPr>
          <a:lstStyle/>
          <a:p>
            <a:r>
              <a:rPr lang="en-US" sz="2400" i="1" dirty="0" smtClean="0"/>
              <a:t>So they doesn’t contain any references to any objects in memory</a:t>
            </a:r>
            <a:endParaRPr lang="ru-RU" sz="2400" i="1" dirty="0"/>
          </a:p>
        </p:txBody>
      </p:sp>
      <p:sp>
        <p:nvSpPr>
          <p:cNvPr id="42" name="TextBox 41"/>
          <p:cNvSpPr txBox="1"/>
          <p:nvPr/>
        </p:nvSpPr>
        <p:spPr>
          <a:xfrm>
            <a:off x="5940345" y="3125395"/>
            <a:ext cx="6202438" cy="1200329"/>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Don’t try to use already returned object</a:t>
            </a:r>
            <a:endParaRPr lang="ru-RU" sz="3600" b="1" dirty="0"/>
          </a:p>
        </p:txBody>
      </p:sp>
      <p:sp>
        <p:nvSpPr>
          <p:cNvPr id="43" name="TextBox 42"/>
          <p:cNvSpPr txBox="1"/>
          <p:nvPr/>
        </p:nvSpPr>
        <p:spPr>
          <a:xfrm>
            <a:off x="5940345" y="4694538"/>
            <a:ext cx="6202438" cy="1200329"/>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Or you will end up with memory leaks</a:t>
            </a:r>
            <a:endParaRPr lang="ru-RU" sz="3600" b="1" dirty="0"/>
          </a:p>
        </p:txBody>
      </p:sp>
    </p:spTree>
    <p:extLst>
      <p:ext uri="{BB962C8B-B14F-4D97-AF65-F5344CB8AC3E}">
        <p14:creationId xmlns:p14="http://schemas.microsoft.com/office/powerpoint/2010/main" val="2872405802"/>
      </p:ext>
    </p:extLst>
  </p:cSld>
  <p:clrMapOvr>
    <a:masterClrMapping/>
  </p:clrMapOvr>
  <mc:AlternateContent xmlns:mc="http://schemas.openxmlformats.org/markup-compatibility/2006">
    <mc:Choice xmlns:p14="http://schemas.microsoft.com/office/powerpoint/2010/main" Requires="p14">
      <p:transition spd="med">
        <p14:prism dir="u"/>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32" presetClass="emph" presetSubtype="0" fill="hold" nodeType="withEffect">
                                  <p:stCondLst>
                                    <p:cond delay="0"/>
                                  </p:stCondLst>
                                  <p:childTnLst>
                                    <p:animRot by="120000">
                                      <p:cBhvr>
                                        <p:cTn id="28" dur="100" fill="hold">
                                          <p:stCondLst>
                                            <p:cond delay="0"/>
                                          </p:stCondLst>
                                        </p:cTn>
                                        <p:tgtEl>
                                          <p:spTgt spid="16"/>
                                        </p:tgtEl>
                                        <p:attrNameLst>
                                          <p:attrName>r</p:attrName>
                                        </p:attrNameLst>
                                      </p:cBhvr>
                                    </p:animRot>
                                    <p:animRot by="-240000">
                                      <p:cBhvr>
                                        <p:cTn id="29" dur="200" fill="hold">
                                          <p:stCondLst>
                                            <p:cond delay="200"/>
                                          </p:stCondLst>
                                        </p:cTn>
                                        <p:tgtEl>
                                          <p:spTgt spid="16"/>
                                        </p:tgtEl>
                                        <p:attrNameLst>
                                          <p:attrName>r</p:attrName>
                                        </p:attrNameLst>
                                      </p:cBhvr>
                                    </p:animRot>
                                    <p:animRot by="240000">
                                      <p:cBhvr>
                                        <p:cTn id="30" dur="200" fill="hold">
                                          <p:stCondLst>
                                            <p:cond delay="400"/>
                                          </p:stCondLst>
                                        </p:cTn>
                                        <p:tgtEl>
                                          <p:spTgt spid="16"/>
                                        </p:tgtEl>
                                        <p:attrNameLst>
                                          <p:attrName>r</p:attrName>
                                        </p:attrNameLst>
                                      </p:cBhvr>
                                    </p:animRot>
                                    <p:animRot by="-240000">
                                      <p:cBhvr>
                                        <p:cTn id="31" dur="200" fill="hold">
                                          <p:stCondLst>
                                            <p:cond delay="600"/>
                                          </p:stCondLst>
                                        </p:cTn>
                                        <p:tgtEl>
                                          <p:spTgt spid="16"/>
                                        </p:tgtEl>
                                        <p:attrNameLst>
                                          <p:attrName>r</p:attrName>
                                        </p:attrNameLst>
                                      </p:cBhvr>
                                    </p:animRot>
                                    <p:animRot by="120000">
                                      <p:cBhvr>
                                        <p:cTn id="32"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9" grpId="0"/>
      <p:bldP spid="40" grpId="0"/>
      <p:bldP spid="4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0"/>
            <a:ext cx="10515600" cy="1325563"/>
          </a:xfrm>
        </p:spPr>
        <p:txBody>
          <a:bodyPr>
            <a:normAutofit/>
          </a:bodyPr>
          <a:lstStyle/>
          <a:p>
            <a:r>
              <a:rPr lang="en-US" sz="5400" dirty="0" smtClean="0"/>
              <a:t>Resources</a:t>
            </a:r>
            <a:endParaRPr lang="ru-RU" sz="5400" dirty="0"/>
          </a:p>
        </p:txBody>
      </p:sp>
      <p:sp>
        <p:nvSpPr>
          <p:cNvPr id="8" name="TextBox 7"/>
          <p:cNvSpPr txBox="1"/>
          <p:nvPr/>
        </p:nvSpPr>
        <p:spPr>
          <a:xfrm>
            <a:off x="0" y="1494896"/>
            <a:ext cx="11524343" cy="523220"/>
          </a:xfrm>
          <a:prstGeom prst="rect">
            <a:avLst/>
          </a:prstGeom>
          <a:noFill/>
        </p:spPr>
        <p:txBody>
          <a:bodyPr wrap="square" rtlCol="0">
            <a:spAutoFit/>
          </a:bodyPr>
          <a:lstStyle/>
          <a:p>
            <a:pPr marL="571500" indent="-571500">
              <a:buFont typeface="Arial" panose="020B0604020202020204" pitchFamily="34" charset="0"/>
              <a:buChar char="•"/>
            </a:pPr>
            <a:r>
              <a:rPr lang="en-US" sz="2800" dirty="0"/>
              <a:t>https://www.youtube.com/watch?v=bSOREVMEFnM</a:t>
            </a:r>
            <a:endParaRPr lang="ru-RU" sz="2800" b="1" dirty="0"/>
          </a:p>
        </p:txBody>
      </p:sp>
      <p:sp>
        <p:nvSpPr>
          <p:cNvPr id="10" name="TextBox 9"/>
          <p:cNvSpPr txBox="1"/>
          <p:nvPr/>
        </p:nvSpPr>
        <p:spPr>
          <a:xfrm>
            <a:off x="27819" y="3432360"/>
            <a:ext cx="11325981" cy="954107"/>
          </a:xfrm>
          <a:prstGeom prst="rect">
            <a:avLst/>
          </a:prstGeom>
          <a:noFill/>
        </p:spPr>
        <p:txBody>
          <a:bodyPr wrap="square" rtlCol="0">
            <a:spAutoFit/>
          </a:bodyPr>
          <a:lstStyle/>
          <a:p>
            <a:pPr marL="571500" indent="-571500">
              <a:buFont typeface="Arial" panose="020B0604020202020204" pitchFamily="34" charset="0"/>
              <a:buChar char="•"/>
            </a:pPr>
            <a:r>
              <a:rPr lang="en-US" sz="2800" dirty="0"/>
              <a:t>https://www.journaldev.com/1377/java-singleton-design-pattern-best-practices-examples</a:t>
            </a:r>
            <a:endParaRPr lang="ru-RU" sz="2800" dirty="0"/>
          </a:p>
        </p:txBody>
      </p:sp>
      <p:sp>
        <p:nvSpPr>
          <p:cNvPr id="11" name="TextBox 10"/>
          <p:cNvSpPr txBox="1"/>
          <p:nvPr/>
        </p:nvSpPr>
        <p:spPr>
          <a:xfrm>
            <a:off x="-2" y="4554980"/>
            <a:ext cx="11325981" cy="523220"/>
          </a:xfrm>
          <a:prstGeom prst="rect">
            <a:avLst/>
          </a:prstGeom>
          <a:noFill/>
        </p:spPr>
        <p:txBody>
          <a:bodyPr wrap="square" rtlCol="0">
            <a:spAutoFit/>
          </a:bodyPr>
          <a:lstStyle/>
          <a:p>
            <a:pPr marL="571500" indent="-571500">
              <a:buFont typeface="Arial" panose="020B0604020202020204" pitchFamily="34" charset="0"/>
              <a:buChar char="•"/>
            </a:pPr>
            <a:r>
              <a:rPr lang="en-US" sz="2800" dirty="0"/>
              <a:t>https://stackoverflow.com</a:t>
            </a:r>
            <a:endParaRPr lang="ru-RU" sz="2800" dirty="0"/>
          </a:p>
        </p:txBody>
      </p:sp>
      <p:sp>
        <p:nvSpPr>
          <p:cNvPr id="12" name="TextBox 11"/>
          <p:cNvSpPr txBox="1"/>
          <p:nvPr/>
        </p:nvSpPr>
        <p:spPr>
          <a:xfrm>
            <a:off x="-60476" y="5369824"/>
            <a:ext cx="11325981" cy="523220"/>
          </a:xfrm>
          <a:prstGeom prst="rect">
            <a:avLst/>
          </a:prstGeom>
          <a:noFill/>
        </p:spPr>
        <p:txBody>
          <a:bodyPr wrap="square" rtlCol="0">
            <a:spAutoFit/>
          </a:bodyPr>
          <a:lstStyle/>
          <a:p>
            <a:pPr marL="571500" indent="-571500">
              <a:buFont typeface="Arial" panose="020B0604020202020204" pitchFamily="34" charset="0"/>
              <a:buChar char="•"/>
            </a:pPr>
            <a:r>
              <a:rPr lang="en-US" sz="2800" dirty="0"/>
              <a:t>Design Patterns Explained Simply by Alexander Shvets</a:t>
            </a:r>
            <a:endParaRPr lang="ru-RU" sz="2800" dirty="0"/>
          </a:p>
        </p:txBody>
      </p:sp>
      <p:sp>
        <p:nvSpPr>
          <p:cNvPr id="13" name="TextBox 12"/>
          <p:cNvSpPr txBox="1"/>
          <p:nvPr/>
        </p:nvSpPr>
        <p:spPr>
          <a:xfrm>
            <a:off x="-3" y="2474909"/>
            <a:ext cx="11325981" cy="523220"/>
          </a:xfrm>
          <a:prstGeom prst="rect">
            <a:avLst/>
          </a:prstGeom>
          <a:noFill/>
        </p:spPr>
        <p:txBody>
          <a:bodyPr wrap="square" rtlCol="0">
            <a:spAutoFit/>
          </a:bodyPr>
          <a:lstStyle/>
          <a:p>
            <a:pPr marL="571500" indent="-571500">
              <a:buFont typeface="Arial" panose="020B0604020202020204" pitchFamily="34" charset="0"/>
              <a:buChar char="•"/>
            </a:pPr>
            <a:r>
              <a:rPr lang="en-US" sz="2800" dirty="0" smtClean="0"/>
              <a:t>@</a:t>
            </a:r>
            <a:r>
              <a:rPr lang="en-US" sz="2800" dirty="0" err="1" smtClean="0"/>
              <a:t>PolinaShlepakova</a:t>
            </a:r>
            <a:endParaRPr lang="ru-RU" sz="2800" dirty="0"/>
          </a:p>
        </p:txBody>
      </p:sp>
    </p:spTree>
    <p:extLst>
      <p:ext uri="{BB962C8B-B14F-4D97-AF65-F5344CB8AC3E}">
        <p14:creationId xmlns:p14="http://schemas.microsoft.com/office/powerpoint/2010/main" val="91685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7337"/>
            <a:ext cx="12192000" cy="1325563"/>
          </a:xfrm>
        </p:spPr>
        <p:txBody>
          <a:bodyPr>
            <a:noAutofit/>
          </a:bodyPr>
          <a:lstStyle/>
          <a:p>
            <a:pPr algn="ctr"/>
            <a:r>
              <a:rPr lang="en-US" sz="9600" dirty="0" smtClean="0"/>
              <a:t>Thank you for your attention</a:t>
            </a:r>
            <a:endParaRPr lang="ru-RU" sz="9600" dirty="0"/>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20401" t="25502" r="20401" b="25502"/>
          <a:stretch/>
        </p:blipFill>
        <p:spPr>
          <a:xfrm>
            <a:off x="5472082" y="716280"/>
            <a:ext cx="1136998" cy="941010"/>
          </a:xfrm>
          <a:prstGeom prst="rect">
            <a:avLst/>
          </a:prstGeom>
        </p:spPr>
      </p:pic>
    </p:spTree>
    <p:extLst>
      <p:ext uri="{BB962C8B-B14F-4D97-AF65-F5344CB8AC3E}">
        <p14:creationId xmlns:p14="http://schemas.microsoft.com/office/powerpoint/2010/main" val="27382740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7337"/>
            <a:ext cx="12192000" cy="1325563"/>
          </a:xfrm>
        </p:spPr>
        <p:txBody>
          <a:bodyPr>
            <a:noAutofit/>
          </a:bodyPr>
          <a:lstStyle/>
          <a:p>
            <a:pPr algn="ctr"/>
            <a:r>
              <a:rPr lang="en-US" sz="9600" dirty="0" smtClean="0"/>
              <a:t>Pattern relationships</a:t>
            </a:r>
            <a:endParaRPr lang="ru-RU" sz="9600" dirty="0"/>
          </a:p>
        </p:txBody>
      </p:sp>
    </p:spTree>
    <p:extLst>
      <p:ext uri="{BB962C8B-B14F-4D97-AF65-F5344CB8AC3E}">
        <p14:creationId xmlns:p14="http://schemas.microsoft.com/office/powerpoint/2010/main" val="40752600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Pattern relationships</a:t>
            </a:r>
            <a:endParaRPr lang="en-US" sz="5400" dirty="0"/>
          </a:p>
        </p:txBody>
      </p:sp>
      <p:sp>
        <p:nvSpPr>
          <p:cNvPr id="18" name="Rounded Rectangle 17"/>
          <p:cNvSpPr/>
          <p:nvPr/>
        </p:nvSpPr>
        <p:spPr>
          <a:xfrm flipH="1">
            <a:off x="7216588" y="2985596"/>
            <a:ext cx="3299012" cy="815962"/>
          </a:xfrm>
          <a:prstGeom prst="round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dirty="0">
                <a:solidFill>
                  <a:schemeClr val="tx1"/>
                </a:solidFill>
              </a:rPr>
              <a:t>Object pool</a:t>
            </a:r>
            <a:endParaRPr lang="ru-RU" sz="3200" b="1" dirty="0">
              <a:solidFill>
                <a:schemeClr val="tx1"/>
              </a:solidFill>
            </a:endParaRPr>
          </a:p>
        </p:txBody>
      </p:sp>
      <p:sp>
        <p:nvSpPr>
          <p:cNvPr id="19" name="Rounded Rectangle 18"/>
          <p:cNvSpPr/>
          <p:nvPr/>
        </p:nvSpPr>
        <p:spPr>
          <a:xfrm flipH="1">
            <a:off x="809064" y="2985596"/>
            <a:ext cx="3299012" cy="81596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tx1"/>
                </a:solidFill>
              </a:rPr>
              <a:t>Singleton</a:t>
            </a:r>
            <a:endParaRPr lang="ru-RU" sz="3200" b="1" dirty="0">
              <a:ln w="10160">
                <a:solidFill>
                  <a:schemeClr val="accent5"/>
                </a:solidFill>
                <a:prstDash val="solid"/>
              </a:ln>
              <a:solidFill>
                <a:schemeClr val="tx1"/>
              </a:solidFill>
            </a:endParaRPr>
          </a:p>
        </p:txBody>
      </p:sp>
      <p:cxnSp>
        <p:nvCxnSpPr>
          <p:cNvPr id="39" name="Curved Connector 38"/>
          <p:cNvCxnSpPr>
            <a:stCxn id="18" idx="3"/>
            <a:endCxn id="19" idx="1"/>
          </p:cNvCxnSpPr>
          <p:nvPr/>
        </p:nvCxnSpPr>
        <p:spPr>
          <a:xfrm rot="10800000">
            <a:off x="4108076" y="3393577"/>
            <a:ext cx="3108512" cy="12700"/>
          </a:xfrm>
          <a:prstGeom prst="curvedConnector3">
            <a:avLst>
              <a:gd name="adj1" fmla="val 50000"/>
            </a:avLst>
          </a:prstGeom>
          <a:ln>
            <a:solidFill>
              <a:schemeClr val="tx2"/>
            </a:solidFill>
            <a:tailEnd type="triangle"/>
          </a:ln>
        </p:spPr>
        <p:style>
          <a:lnRef idx="3">
            <a:schemeClr val="accent6"/>
          </a:lnRef>
          <a:fillRef idx="0">
            <a:schemeClr val="accent6"/>
          </a:fillRef>
          <a:effectRef idx="2">
            <a:schemeClr val="accent6"/>
          </a:effectRef>
          <a:fontRef idx="minor">
            <a:schemeClr val="tx1"/>
          </a:fontRef>
        </p:style>
      </p:cxn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smtClean="0">
                <a:solidFill>
                  <a:schemeClr val="tx1"/>
                </a:solidFill>
              </a:rPr>
              <a:t>2 out of </a:t>
            </a:r>
            <a:r>
              <a:rPr lang="en-US" dirty="0" smtClean="0">
                <a:solidFill>
                  <a:schemeClr val="tx1"/>
                </a:solidFill>
              </a:rPr>
              <a:t>16</a:t>
            </a:r>
            <a:endParaRPr lang="en-US" dirty="0" smtClean="0">
              <a:solidFill>
                <a:schemeClr val="tx1"/>
              </a:solidFill>
            </a:endParaRPr>
          </a:p>
        </p:txBody>
      </p:sp>
    </p:spTree>
    <p:extLst>
      <p:ext uri="{BB962C8B-B14F-4D97-AF65-F5344CB8AC3E}">
        <p14:creationId xmlns:p14="http://schemas.microsoft.com/office/powerpoint/2010/main" val="59102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32" presetClass="emph" presetSubtype="0" fill="hold" nodeType="withEffect">
                                  <p:stCondLst>
                                    <p:cond delay="0"/>
                                  </p:stCondLst>
                                  <p:childTnLst>
                                    <p:animRot by="120000">
                                      <p:cBhvr>
                                        <p:cTn id="12" dur="100" fill="hold">
                                          <p:stCondLst>
                                            <p:cond delay="0"/>
                                          </p:stCondLst>
                                        </p:cTn>
                                        <p:tgtEl>
                                          <p:spTgt spid="16"/>
                                        </p:tgtEl>
                                        <p:attrNameLst>
                                          <p:attrName>r</p:attrName>
                                        </p:attrNameLst>
                                      </p:cBhvr>
                                    </p:animRot>
                                    <p:animRot by="-240000">
                                      <p:cBhvr>
                                        <p:cTn id="13" dur="200" fill="hold">
                                          <p:stCondLst>
                                            <p:cond delay="200"/>
                                          </p:stCondLst>
                                        </p:cTn>
                                        <p:tgtEl>
                                          <p:spTgt spid="16"/>
                                        </p:tgtEl>
                                        <p:attrNameLst>
                                          <p:attrName>r</p:attrName>
                                        </p:attrNameLst>
                                      </p:cBhvr>
                                    </p:animRot>
                                    <p:animRot by="240000">
                                      <p:cBhvr>
                                        <p:cTn id="14" dur="200" fill="hold">
                                          <p:stCondLst>
                                            <p:cond delay="400"/>
                                          </p:stCondLst>
                                        </p:cTn>
                                        <p:tgtEl>
                                          <p:spTgt spid="16"/>
                                        </p:tgtEl>
                                        <p:attrNameLst>
                                          <p:attrName>r</p:attrName>
                                        </p:attrNameLst>
                                      </p:cBhvr>
                                    </p:animRot>
                                    <p:animRot by="-240000">
                                      <p:cBhvr>
                                        <p:cTn id="15" dur="200" fill="hold">
                                          <p:stCondLst>
                                            <p:cond delay="600"/>
                                          </p:stCondLst>
                                        </p:cTn>
                                        <p:tgtEl>
                                          <p:spTgt spid="16"/>
                                        </p:tgtEl>
                                        <p:attrNameLst>
                                          <p:attrName>r</p:attrName>
                                        </p:attrNameLst>
                                      </p:cBhvr>
                                    </p:animRot>
                                    <p:animRot by="120000">
                                      <p:cBhvr>
                                        <p:cTn id="16" dur="200" fill="hold">
                                          <p:stCondLst>
                                            <p:cond delay="80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7337"/>
            <a:ext cx="12192000" cy="1325563"/>
          </a:xfrm>
        </p:spPr>
        <p:txBody>
          <a:bodyPr>
            <a:noAutofit/>
          </a:bodyPr>
          <a:lstStyle/>
          <a:p>
            <a:pPr algn="ctr"/>
            <a:r>
              <a:rPr lang="en-US" sz="9600" dirty="0" smtClean="0"/>
              <a:t>Main idea</a:t>
            </a:r>
            <a:endParaRPr lang="ru-RU" sz="9600" dirty="0"/>
          </a:p>
        </p:txBody>
      </p:sp>
    </p:spTree>
    <p:extLst>
      <p:ext uri="{BB962C8B-B14F-4D97-AF65-F5344CB8AC3E}">
        <p14:creationId xmlns:p14="http://schemas.microsoft.com/office/powerpoint/2010/main" val="26910705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472883"/>
            <a:ext cx="7919021" cy="4208462"/>
          </a:xfrm>
          <a:prstGeom prst="rect">
            <a:avLst/>
          </a:prstGeom>
          <a:ln>
            <a:solidFill>
              <a:schemeClr val="bg1">
                <a:lumMod val="50000"/>
              </a:schemeClr>
            </a:solidFill>
          </a:ln>
        </p:spPr>
      </p:pic>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Logistics program</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a:solidFill>
                  <a:schemeClr val="tx1"/>
                </a:solidFill>
              </a:rPr>
              <a:t>4</a:t>
            </a:r>
            <a:r>
              <a:rPr lang="en-US" dirty="0" smtClean="0">
                <a:solidFill>
                  <a:schemeClr val="tx1"/>
                </a:solidFill>
              </a:rPr>
              <a:t> out </a:t>
            </a:r>
            <a:r>
              <a:rPr lang="en-US" dirty="0" smtClean="0">
                <a:solidFill>
                  <a:schemeClr val="tx1"/>
                </a:solidFill>
              </a:rPr>
              <a:t>of </a:t>
            </a:r>
            <a:r>
              <a:rPr lang="en-US" dirty="0" smtClean="0">
                <a:solidFill>
                  <a:schemeClr val="tx1"/>
                </a:solidFill>
              </a:rPr>
              <a:t>16</a:t>
            </a:r>
            <a:endParaRPr lang="en-US" dirty="0" smtClean="0">
              <a:solidFill>
                <a:schemeClr val="tx1"/>
              </a:solidFill>
            </a:endParaRPr>
          </a:p>
        </p:txBody>
      </p:sp>
      <p:sp>
        <p:nvSpPr>
          <p:cNvPr id="5" name="Rounded Rectangle 4"/>
          <p:cNvSpPr/>
          <p:nvPr/>
        </p:nvSpPr>
        <p:spPr>
          <a:xfrm>
            <a:off x="0" y="3647440"/>
            <a:ext cx="7101840" cy="1620520"/>
          </a:xfrm>
          <a:prstGeom prst="roundRect">
            <a:avLst/>
          </a:prstGeom>
          <a:noFill/>
          <a:ln w="19050"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u-RU"/>
          </a:p>
        </p:txBody>
      </p:sp>
      <p:sp>
        <p:nvSpPr>
          <p:cNvPr id="6" name="Rounded Rectangular Callout 5"/>
          <p:cNvSpPr/>
          <p:nvPr/>
        </p:nvSpPr>
        <p:spPr>
          <a:xfrm>
            <a:off x="8773160" y="1472883"/>
            <a:ext cx="2926080" cy="2291397"/>
          </a:xfrm>
          <a:prstGeom prst="wedgeRoundRectCallout">
            <a:avLst>
              <a:gd name="adj1" fmla="val -108035"/>
              <a:gd name="adj2" fmla="val 509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smtClean="0"/>
              <a:t>Most interesting part</a:t>
            </a:r>
            <a:endParaRPr lang="ru-RU" sz="3200" b="1" dirty="0"/>
          </a:p>
        </p:txBody>
      </p:sp>
    </p:spTree>
    <p:extLst>
      <p:ext uri="{BB962C8B-B14F-4D97-AF65-F5344CB8AC3E}">
        <p14:creationId xmlns:p14="http://schemas.microsoft.com/office/powerpoint/2010/main" val="3060474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Logistics program</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a:solidFill>
                  <a:schemeClr val="tx1"/>
                </a:solidFill>
              </a:rPr>
              <a:t>5</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pic>
        <p:nvPicPr>
          <p:cNvPr id="2" name="Picture 1"/>
          <p:cNvPicPr>
            <a:picLocks noChangeAspect="1"/>
          </p:cNvPicPr>
          <p:nvPr/>
        </p:nvPicPr>
        <p:blipFill>
          <a:blip r:embed="rId4"/>
          <a:stretch>
            <a:fillRect/>
          </a:stretch>
        </p:blipFill>
        <p:spPr>
          <a:xfrm>
            <a:off x="0" y="1127443"/>
            <a:ext cx="10002520" cy="2835201"/>
          </a:xfrm>
          <a:prstGeom prst="rect">
            <a:avLst/>
          </a:prstGeom>
          <a:ln>
            <a:solidFill>
              <a:schemeClr val="bg2">
                <a:lumMod val="50000"/>
              </a:schemeClr>
            </a:solidFill>
          </a:ln>
        </p:spPr>
      </p:pic>
      <p:sp>
        <p:nvSpPr>
          <p:cNvPr id="11" name="TextBox 10"/>
          <p:cNvSpPr txBox="1"/>
          <p:nvPr/>
        </p:nvSpPr>
        <p:spPr>
          <a:xfrm>
            <a:off x="0" y="4190000"/>
            <a:ext cx="1156208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Simple</a:t>
            </a:r>
            <a:endParaRPr lang="ru-RU" sz="3600" b="1" dirty="0"/>
          </a:p>
        </p:txBody>
      </p:sp>
      <p:sp>
        <p:nvSpPr>
          <p:cNvPr id="13" name="TextBox 12"/>
          <p:cNvSpPr txBox="1"/>
          <p:nvPr/>
        </p:nvSpPr>
        <p:spPr>
          <a:xfrm>
            <a:off x="0" y="5273175"/>
            <a:ext cx="1156208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smtClean="0"/>
              <a:t>No responsibility for resource management</a:t>
            </a:r>
            <a:endParaRPr lang="ru-RU" sz="3600" b="1" dirty="0"/>
          </a:p>
        </p:txBody>
      </p:sp>
      <p:sp>
        <p:nvSpPr>
          <p:cNvPr id="7" name="Rounded Rectangular Callout 6"/>
          <p:cNvSpPr/>
          <p:nvPr/>
        </p:nvSpPr>
        <p:spPr>
          <a:xfrm>
            <a:off x="8133080" y="1094703"/>
            <a:ext cx="1910080" cy="1549400"/>
          </a:xfrm>
          <a:prstGeom prst="wedgeRoundRectCallout">
            <a:avLst>
              <a:gd name="adj1" fmla="val 116933"/>
              <a:gd name="adj2" fmla="val -7061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b="1" dirty="0" smtClean="0"/>
              <a:t>Stop</a:t>
            </a:r>
            <a:endParaRPr lang="ru-RU" sz="3600" b="1" dirty="0"/>
          </a:p>
        </p:txBody>
      </p:sp>
      <p:sp>
        <p:nvSpPr>
          <p:cNvPr id="14" name="Rounded Rectangular Callout 13"/>
          <p:cNvSpPr/>
          <p:nvPr/>
        </p:nvSpPr>
        <p:spPr>
          <a:xfrm>
            <a:off x="7929880" y="1092951"/>
            <a:ext cx="2636520" cy="1551151"/>
          </a:xfrm>
          <a:prstGeom prst="wedgeRoundRectCallout">
            <a:avLst>
              <a:gd name="adj1" fmla="val 77338"/>
              <a:gd name="adj2" fmla="val -6832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t>What about storage implementation?</a:t>
            </a:r>
            <a:endParaRPr lang="ru-RU" sz="2000" b="1" dirty="0"/>
          </a:p>
        </p:txBody>
      </p:sp>
      <p:sp>
        <p:nvSpPr>
          <p:cNvPr id="8" name="Rounded Rectangle 7"/>
          <p:cNvSpPr/>
          <p:nvPr/>
        </p:nvSpPr>
        <p:spPr>
          <a:xfrm>
            <a:off x="1783080" y="1505915"/>
            <a:ext cx="2123440" cy="512983"/>
          </a:xfrm>
          <a:prstGeom prst="roundRect">
            <a:avLst/>
          </a:prstGeom>
          <a:noFill/>
          <a:ln w="28575" cap="flat" cmpd="sng" algn="ctr">
            <a:solidFill>
              <a:srgbClr val="FF79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17" name="Rounded Rectangle 16"/>
          <p:cNvSpPr/>
          <p:nvPr/>
        </p:nvSpPr>
        <p:spPr>
          <a:xfrm>
            <a:off x="629920" y="3101035"/>
            <a:ext cx="2123440" cy="512983"/>
          </a:xfrm>
          <a:prstGeom prst="roundRect">
            <a:avLst/>
          </a:prstGeom>
          <a:noFill/>
          <a:ln w="28575" cap="flat" cmpd="sng" algn="ctr">
            <a:solidFill>
              <a:srgbClr val="FF79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3797316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7" grpId="0" animBg="1"/>
      <p:bldP spid="7" grpId="1" animBg="1"/>
      <p:bldP spid="14" grpId="0" animBg="1"/>
      <p:bldP spid="8"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325563"/>
            <a:ext cx="8275320" cy="4727053"/>
          </a:xfrm>
          <a:prstGeom prst="rect">
            <a:avLst/>
          </a:prstGeom>
          <a:ln>
            <a:solidFill>
              <a:srgbClr val="7F7F7F"/>
            </a:solidFill>
          </a:ln>
        </p:spPr>
      </p:pic>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Storage implementation</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a:solidFill>
                  <a:schemeClr val="tx1"/>
                </a:solidFill>
              </a:rPr>
              <a:t>6</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15" name="Rounded Rectangular Callout 14"/>
          <p:cNvSpPr/>
          <p:nvPr/>
        </p:nvSpPr>
        <p:spPr>
          <a:xfrm>
            <a:off x="8427720" y="1569720"/>
            <a:ext cx="2199640" cy="972782"/>
          </a:xfrm>
          <a:prstGeom prst="wedgeRoundRectCallout">
            <a:avLst>
              <a:gd name="adj1" fmla="val 82881"/>
              <a:gd name="adj2" fmla="val -13307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I</a:t>
            </a:r>
            <a:r>
              <a:rPr lang="en-US" sz="2000" b="1" dirty="0" smtClean="0"/>
              <a:t>t is terrible and produces memory churn problem</a:t>
            </a:r>
            <a:endParaRPr lang="ru-RU" sz="2000" b="1" dirty="0"/>
          </a:p>
        </p:txBody>
      </p:sp>
      <p:sp>
        <p:nvSpPr>
          <p:cNvPr id="4" name="Rounded Rectangle 3"/>
          <p:cNvSpPr/>
          <p:nvPr/>
        </p:nvSpPr>
        <p:spPr>
          <a:xfrm>
            <a:off x="0" y="4343400"/>
            <a:ext cx="8275320" cy="1709216"/>
          </a:xfrm>
          <a:prstGeom prst="roundRect">
            <a:avLst/>
          </a:prstGeom>
          <a:noFill/>
          <a:ln>
            <a:solidFill>
              <a:srgbClr val="FF7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983804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Memory churn problem</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a:solidFill>
                  <a:schemeClr val="tx1"/>
                </a:solidFill>
              </a:rPr>
              <a:t>7</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10" name="TextBox 9"/>
          <p:cNvSpPr txBox="1"/>
          <p:nvPr/>
        </p:nvSpPr>
        <p:spPr>
          <a:xfrm>
            <a:off x="0" y="1439755"/>
            <a:ext cx="1156208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a:t>Comes from creating the whole group of similar objects</a:t>
            </a:r>
            <a:endParaRPr lang="ru-RU" sz="3600" b="1" dirty="0"/>
          </a:p>
        </p:txBody>
      </p:sp>
      <p:sp>
        <p:nvSpPr>
          <p:cNvPr id="11" name="TextBox 10"/>
          <p:cNvSpPr txBox="1"/>
          <p:nvPr/>
        </p:nvSpPr>
        <p:spPr>
          <a:xfrm>
            <a:off x="61421" y="2584831"/>
            <a:ext cx="11562080" cy="584775"/>
          </a:xfrm>
          <a:prstGeom prst="rect">
            <a:avLst/>
          </a:prstGeom>
          <a:noFill/>
        </p:spPr>
        <p:txBody>
          <a:bodyPr wrap="square" rtlCol="0">
            <a:spAutoFit/>
          </a:bodyPr>
          <a:lstStyle/>
          <a:p>
            <a:pPr marL="914400" lvl="1" indent="-457200">
              <a:buFont typeface="Courier New" panose="02070309020205020404" pitchFamily="49" charset="0"/>
              <a:buChar char="o"/>
            </a:pPr>
            <a:r>
              <a:rPr lang="en-US" sz="3200" dirty="0" smtClean="0"/>
              <a:t>Images, other similar resources</a:t>
            </a:r>
            <a:endParaRPr lang="ru-RU" sz="3200" dirty="0"/>
          </a:p>
        </p:txBody>
      </p:sp>
      <p:sp>
        <p:nvSpPr>
          <p:cNvPr id="13" name="TextBox 12"/>
          <p:cNvSpPr txBox="1"/>
          <p:nvPr/>
        </p:nvSpPr>
        <p:spPr>
          <a:xfrm>
            <a:off x="0" y="3729907"/>
            <a:ext cx="11562080" cy="584775"/>
          </a:xfrm>
          <a:prstGeom prst="rect">
            <a:avLst/>
          </a:prstGeom>
          <a:noFill/>
        </p:spPr>
        <p:txBody>
          <a:bodyPr wrap="square" rtlCol="0">
            <a:spAutoFit/>
          </a:bodyPr>
          <a:lstStyle/>
          <a:p>
            <a:pPr marL="914400" lvl="1" indent="-457200">
              <a:buFont typeface="Courier New" panose="02070309020205020404" pitchFamily="49" charset="0"/>
              <a:buChar char="o"/>
            </a:pPr>
            <a:r>
              <a:rPr lang="en-US" sz="3200" dirty="0" smtClean="0"/>
              <a:t>Database connections</a:t>
            </a:r>
            <a:endParaRPr lang="ru-RU" sz="3200" dirty="0"/>
          </a:p>
        </p:txBody>
      </p:sp>
      <p:sp>
        <p:nvSpPr>
          <p:cNvPr id="14" name="TextBox 13"/>
          <p:cNvSpPr txBox="1"/>
          <p:nvPr/>
        </p:nvSpPr>
        <p:spPr>
          <a:xfrm>
            <a:off x="0" y="4874983"/>
            <a:ext cx="11562080" cy="584775"/>
          </a:xfrm>
          <a:prstGeom prst="rect">
            <a:avLst/>
          </a:prstGeom>
          <a:noFill/>
        </p:spPr>
        <p:txBody>
          <a:bodyPr wrap="square" rtlCol="0">
            <a:spAutoFit/>
          </a:bodyPr>
          <a:lstStyle/>
          <a:p>
            <a:pPr marL="914400" lvl="1" indent="-457200">
              <a:buFont typeface="Courier New" panose="02070309020205020404" pitchFamily="49" charset="0"/>
              <a:buChar char="o"/>
            </a:pPr>
            <a:r>
              <a:rPr lang="en-US" sz="3200" dirty="0" smtClean="0"/>
              <a:t>Ships, Trucks for logistic</a:t>
            </a:r>
            <a:endParaRPr lang="ru-RU" sz="3200" dirty="0"/>
          </a:p>
        </p:txBody>
      </p:sp>
    </p:spTree>
    <p:extLst>
      <p:ext uri="{BB962C8B-B14F-4D97-AF65-F5344CB8AC3E}">
        <p14:creationId xmlns:p14="http://schemas.microsoft.com/office/powerpoint/2010/main" val="2391139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a:stCxn id="2" idx="1"/>
            <a:endCxn id="15" idx="3"/>
          </p:cNvCxnSpPr>
          <p:nvPr/>
        </p:nvCxnSpPr>
        <p:spPr>
          <a:xfrm flipH="1">
            <a:off x="5527501" y="3840956"/>
            <a:ext cx="2703021" cy="0"/>
          </a:xfrm>
          <a:prstGeom prst="straightConnector1">
            <a:avLst/>
          </a:prstGeom>
          <a:ln w="762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527499" y="3138804"/>
            <a:ext cx="2703021" cy="0"/>
          </a:xfrm>
          <a:prstGeom prst="straightConnector1">
            <a:avLst/>
          </a:prstGeom>
          <a:ln w="762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527498" y="4531121"/>
            <a:ext cx="2703021" cy="0"/>
          </a:xfrm>
          <a:prstGeom prst="straightConnector1">
            <a:avLst/>
          </a:prstGeom>
          <a:ln w="762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527497" y="2448640"/>
            <a:ext cx="2703021" cy="0"/>
          </a:xfrm>
          <a:prstGeom prst="straightConnector1">
            <a:avLst/>
          </a:prstGeom>
          <a:ln w="762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527493" y="1768505"/>
            <a:ext cx="2703021" cy="0"/>
          </a:xfrm>
          <a:prstGeom prst="straightConnector1">
            <a:avLst/>
          </a:prstGeom>
          <a:ln w="762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527492" y="5229384"/>
            <a:ext cx="2703021" cy="0"/>
          </a:xfrm>
          <a:prstGeom prst="straightConnector1">
            <a:avLst/>
          </a:prstGeom>
          <a:ln w="76200">
            <a:solidFill>
              <a:srgbClr val="5B9BD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Google Shape;196;p27"/>
          <p:cNvSpPr txBox="1">
            <a:spLocks noGrp="1"/>
          </p:cNvSpPr>
          <p:nvPr>
            <p:ph type="title"/>
          </p:nvPr>
        </p:nvSpPr>
        <p:spPr>
          <a:xfrm>
            <a:off x="0" y="0"/>
            <a:ext cx="10515600" cy="1325563"/>
          </a:xfrm>
        </p:spPr>
        <p:txBody>
          <a:bodyPr>
            <a:normAutofit/>
          </a:bodyPr>
          <a:lstStyle/>
          <a:p>
            <a:pPr lvl="0"/>
            <a:r>
              <a:rPr lang="en-US" sz="5400" dirty="0" smtClean="0"/>
              <a:t>Memory churn problem</a:t>
            </a:r>
            <a:endParaRPr lang="en-US" sz="5400" dirty="0"/>
          </a:p>
        </p:txBody>
      </p:sp>
      <p:sp>
        <p:nvSpPr>
          <p:cNvPr id="53" name="Date Placeholder 52"/>
          <p:cNvSpPr>
            <a:spLocks noGrp="1"/>
          </p:cNvSpPr>
          <p:nvPr>
            <p:ph type="dt" sz="half" idx="10"/>
          </p:nvPr>
        </p:nvSpPr>
        <p:spPr/>
        <p:txBody>
          <a:bodyPr/>
          <a:lstStyle/>
          <a:p>
            <a:fld id="{B3D9764A-A7CD-4166-A3A4-6FABB32BD54E}" type="datetime3">
              <a:rPr lang="en-US" smtClean="0">
                <a:solidFill>
                  <a:schemeClr val="tx1"/>
                </a:solidFill>
              </a:rPr>
              <a:t>25 February 2019</a:t>
            </a:fld>
            <a:endParaRPr lang="ru-RU">
              <a:solidFill>
                <a:schemeClr val="tx1"/>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0401" t="25502" r="20401" b="25502"/>
          <a:stretch/>
        </p:blipFill>
        <p:spPr>
          <a:xfrm>
            <a:off x="11055002" y="0"/>
            <a:ext cx="1136998" cy="941010"/>
          </a:xfrm>
          <a:prstGeom prst="rect">
            <a:avLst/>
          </a:prstGeom>
        </p:spPr>
      </p:pic>
      <p:sp>
        <p:nvSpPr>
          <p:cNvPr id="30" name="Slide Number Placeholder 54"/>
          <p:cNvSpPr>
            <a:spLocks noGrp="1"/>
          </p:cNvSpPr>
          <p:nvPr>
            <p:ph type="sldNum" sz="quarter" idx="12"/>
          </p:nvPr>
        </p:nvSpPr>
        <p:spPr>
          <a:xfrm>
            <a:off x="8610600" y="6356350"/>
            <a:ext cx="2743200" cy="365125"/>
          </a:xfrm>
        </p:spPr>
        <p:txBody>
          <a:bodyPr/>
          <a:lstStyle/>
          <a:p>
            <a:r>
              <a:rPr lang="en-US" dirty="0">
                <a:solidFill>
                  <a:schemeClr val="tx1"/>
                </a:solidFill>
              </a:rPr>
              <a:t>8</a:t>
            </a:r>
            <a:r>
              <a:rPr lang="en-US" dirty="0" smtClean="0">
                <a:solidFill>
                  <a:schemeClr val="tx1"/>
                </a:solidFill>
              </a:rPr>
              <a:t> </a:t>
            </a:r>
            <a:r>
              <a:rPr lang="en-US" dirty="0" smtClean="0">
                <a:solidFill>
                  <a:schemeClr val="tx1"/>
                </a:solidFill>
              </a:rPr>
              <a:t>out of </a:t>
            </a:r>
            <a:r>
              <a:rPr lang="en-US" dirty="0" smtClean="0">
                <a:solidFill>
                  <a:schemeClr val="tx1"/>
                </a:solidFill>
              </a:rPr>
              <a:t>16</a:t>
            </a:r>
            <a:endParaRPr lang="en-US" dirty="0" smtClean="0">
              <a:solidFill>
                <a:schemeClr val="tx1"/>
              </a:solidFill>
            </a:endParaRPr>
          </a:p>
        </p:txBody>
      </p:sp>
      <p:sp>
        <p:nvSpPr>
          <p:cNvPr id="2" name="Rectangle 1"/>
          <p:cNvSpPr/>
          <p:nvPr/>
        </p:nvSpPr>
        <p:spPr>
          <a:xfrm>
            <a:off x="8230522" y="1565116"/>
            <a:ext cx="2824480" cy="45516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MEMORY HEAP</a:t>
            </a:r>
            <a:endParaRPr lang="ru-RU" sz="3600" b="1" dirty="0"/>
          </a:p>
        </p:txBody>
      </p:sp>
      <p:sp>
        <p:nvSpPr>
          <p:cNvPr id="15" name="Rectangle 14"/>
          <p:cNvSpPr/>
          <p:nvPr/>
        </p:nvSpPr>
        <p:spPr>
          <a:xfrm>
            <a:off x="2703021" y="1565116"/>
            <a:ext cx="2824480" cy="4551680"/>
          </a:xfrm>
          <a:prstGeom prst="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b="1" dirty="0" smtClean="0"/>
              <a:t>EXECUTING PROGRAM</a:t>
            </a:r>
            <a:endParaRPr lang="ru-RU" sz="3600" b="1" dirty="0"/>
          </a:p>
        </p:txBody>
      </p:sp>
      <p:sp>
        <p:nvSpPr>
          <p:cNvPr id="3" name="TextBox 2"/>
          <p:cNvSpPr txBox="1"/>
          <p:nvPr/>
        </p:nvSpPr>
        <p:spPr>
          <a:xfrm>
            <a:off x="5913811" y="1002397"/>
            <a:ext cx="1930400" cy="646331"/>
          </a:xfrm>
          <a:prstGeom prst="rect">
            <a:avLst/>
          </a:prstGeom>
          <a:noFill/>
        </p:spPr>
        <p:txBody>
          <a:bodyPr wrap="square" rtlCol="0">
            <a:spAutoFit/>
          </a:bodyPr>
          <a:lstStyle/>
          <a:p>
            <a:pPr algn="ctr"/>
            <a:r>
              <a:rPr lang="en-US" sz="3600" b="1" dirty="0" smtClean="0"/>
              <a:t>Create</a:t>
            </a:r>
            <a:endParaRPr lang="ru-RU" sz="3600" b="1" dirty="0"/>
          </a:p>
        </p:txBody>
      </p:sp>
      <p:sp>
        <p:nvSpPr>
          <p:cNvPr id="17" name="TextBox 16"/>
          <p:cNvSpPr txBox="1"/>
          <p:nvPr/>
        </p:nvSpPr>
        <p:spPr>
          <a:xfrm>
            <a:off x="-1" y="1122174"/>
            <a:ext cx="2703021" cy="646331"/>
          </a:xfrm>
          <a:prstGeom prst="rect">
            <a:avLst/>
          </a:prstGeom>
          <a:noFill/>
        </p:spPr>
        <p:txBody>
          <a:bodyPr wrap="square" rtlCol="0">
            <a:spAutoFit/>
          </a:bodyPr>
          <a:lstStyle/>
          <a:p>
            <a:pPr algn="ctr"/>
            <a:r>
              <a:rPr lang="en-US" sz="3600" b="1" dirty="0" smtClean="0"/>
              <a:t>Free</a:t>
            </a:r>
            <a:endParaRPr lang="ru-RU" sz="3600" b="1" dirty="0"/>
          </a:p>
        </p:txBody>
      </p:sp>
      <p:grpSp>
        <p:nvGrpSpPr>
          <p:cNvPr id="34" name="Group 33"/>
          <p:cNvGrpSpPr/>
          <p:nvPr/>
        </p:nvGrpSpPr>
        <p:grpSpPr>
          <a:xfrm>
            <a:off x="391634" y="1823959"/>
            <a:ext cx="2311388" cy="192562"/>
            <a:chOff x="391634" y="1823959"/>
            <a:chExt cx="2311388" cy="192562"/>
          </a:xfrm>
        </p:grpSpPr>
        <p:cxnSp>
          <p:nvCxnSpPr>
            <p:cNvPr id="31" name="Straight Arrow Connector 30"/>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Oval 32"/>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6" name="Group 35"/>
          <p:cNvGrpSpPr/>
          <p:nvPr/>
        </p:nvGrpSpPr>
        <p:grpSpPr>
          <a:xfrm>
            <a:off x="391634" y="2254271"/>
            <a:ext cx="2311388" cy="192562"/>
            <a:chOff x="391634" y="1823959"/>
            <a:chExt cx="2311388" cy="192562"/>
          </a:xfrm>
        </p:grpSpPr>
        <p:cxnSp>
          <p:nvCxnSpPr>
            <p:cNvPr id="37" name="Straight Arrow Connector 36"/>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8" name="Oval 37"/>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2" name="Group 41"/>
          <p:cNvGrpSpPr/>
          <p:nvPr/>
        </p:nvGrpSpPr>
        <p:grpSpPr>
          <a:xfrm>
            <a:off x="391634" y="2684583"/>
            <a:ext cx="2311388" cy="192562"/>
            <a:chOff x="391634" y="1823959"/>
            <a:chExt cx="2311388" cy="192562"/>
          </a:xfrm>
        </p:grpSpPr>
        <p:cxnSp>
          <p:nvCxnSpPr>
            <p:cNvPr id="43" name="Straight Arrow Connector 42"/>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4" name="Oval 43"/>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5" name="Group 44"/>
          <p:cNvGrpSpPr/>
          <p:nvPr/>
        </p:nvGrpSpPr>
        <p:grpSpPr>
          <a:xfrm>
            <a:off x="391634" y="3114895"/>
            <a:ext cx="2311388" cy="192562"/>
            <a:chOff x="391634" y="1823959"/>
            <a:chExt cx="2311388" cy="192562"/>
          </a:xfrm>
        </p:grpSpPr>
        <p:cxnSp>
          <p:nvCxnSpPr>
            <p:cNvPr id="46" name="Straight Arrow Connector 45"/>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47" name="Oval 46"/>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48" name="Group 47"/>
          <p:cNvGrpSpPr/>
          <p:nvPr/>
        </p:nvGrpSpPr>
        <p:grpSpPr>
          <a:xfrm>
            <a:off x="391634" y="3555128"/>
            <a:ext cx="2311388" cy="192562"/>
            <a:chOff x="391634" y="1823959"/>
            <a:chExt cx="2311388" cy="192562"/>
          </a:xfrm>
        </p:grpSpPr>
        <p:cxnSp>
          <p:nvCxnSpPr>
            <p:cNvPr id="49" name="Straight Arrow Connector 48"/>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0" name="Oval 49"/>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51" name="Group 50"/>
          <p:cNvGrpSpPr/>
          <p:nvPr/>
        </p:nvGrpSpPr>
        <p:grpSpPr>
          <a:xfrm>
            <a:off x="391634" y="3985440"/>
            <a:ext cx="2311388" cy="192562"/>
            <a:chOff x="391634" y="1823959"/>
            <a:chExt cx="2311388" cy="192562"/>
          </a:xfrm>
        </p:grpSpPr>
        <p:cxnSp>
          <p:nvCxnSpPr>
            <p:cNvPr id="52" name="Straight Arrow Connector 51"/>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4" name="Oval 53"/>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55" name="Group 54"/>
          <p:cNvGrpSpPr/>
          <p:nvPr/>
        </p:nvGrpSpPr>
        <p:grpSpPr>
          <a:xfrm>
            <a:off x="391634" y="4415752"/>
            <a:ext cx="2311388" cy="192562"/>
            <a:chOff x="391634" y="1823959"/>
            <a:chExt cx="2311388" cy="192562"/>
          </a:xfrm>
        </p:grpSpPr>
        <p:cxnSp>
          <p:nvCxnSpPr>
            <p:cNvPr id="56" name="Straight Arrow Connector 55"/>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7" name="Oval 56"/>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58" name="Group 57"/>
          <p:cNvGrpSpPr/>
          <p:nvPr/>
        </p:nvGrpSpPr>
        <p:grpSpPr>
          <a:xfrm>
            <a:off x="391634" y="4846064"/>
            <a:ext cx="2311388" cy="192562"/>
            <a:chOff x="391634" y="1823959"/>
            <a:chExt cx="2311388" cy="192562"/>
          </a:xfrm>
        </p:grpSpPr>
        <p:cxnSp>
          <p:nvCxnSpPr>
            <p:cNvPr id="59" name="Straight Arrow Connector 58"/>
            <p:cNvCxnSpPr/>
            <p:nvPr/>
          </p:nvCxnSpPr>
          <p:spPr>
            <a:xfrm flipH="1" flipV="1">
              <a:off x="584200" y="1920240"/>
              <a:ext cx="2118822" cy="9921"/>
            </a:xfrm>
            <a:prstGeom prst="straightConnector1">
              <a:avLst/>
            </a:prstGeom>
            <a:ln w="76200">
              <a:solidFill>
                <a:srgbClr val="AFABAB"/>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Oval 59"/>
            <p:cNvSpPr/>
            <p:nvPr/>
          </p:nvSpPr>
          <p:spPr>
            <a:xfrm>
              <a:off x="391634" y="1823959"/>
              <a:ext cx="192562" cy="192562"/>
            </a:xfrm>
            <a:prstGeom prst="ellipse">
              <a:avLst/>
            </a:prstGeom>
            <a:solidFill>
              <a:srgbClr val="7F7F7F"/>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827246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right)">
                                      <p:cBhvr>
                                        <p:cTn id="10" dur="500"/>
                                        <p:tgtEl>
                                          <p:spTgt spid="24"/>
                                        </p:tgtEl>
                                      </p:cBhvr>
                                    </p:animEffect>
                                  </p:childTnLst>
                                </p:cTn>
                              </p:par>
                              <p:par>
                                <p:cTn id="11" presetID="22" presetClass="entr" presetSubtype="2"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right)">
                                      <p:cBhvr>
                                        <p:cTn id="13" dur="500"/>
                                        <p:tgtEl>
                                          <p:spTgt spid="19"/>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par>
                                <p:cTn id="20" presetID="22" presetClass="entr" presetSubtype="2"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righ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par>
                                <p:cTn id="28" presetID="22" presetClass="entr" presetSubtype="2"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right)">
                                      <p:cBhvr>
                                        <p:cTn id="30" dur="500"/>
                                        <p:tgtEl>
                                          <p:spTgt spid="36"/>
                                        </p:tgtEl>
                                      </p:cBhvr>
                                    </p:animEffect>
                                  </p:childTnLst>
                                </p:cTn>
                              </p:par>
                              <p:par>
                                <p:cTn id="31" presetID="22" presetClass="entr" presetSubtype="2"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right)">
                                      <p:cBhvr>
                                        <p:cTn id="33" dur="500"/>
                                        <p:tgtEl>
                                          <p:spTgt spid="42"/>
                                        </p:tgtEl>
                                      </p:cBhvr>
                                    </p:animEffect>
                                  </p:childTnLst>
                                </p:cTn>
                              </p:par>
                              <p:par>
                                <p:cTn id="34" presetID="22" presetClass="entr" presetSubtype="2"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right)">
                                      <p:cBhvr>
                                        <p:cTn id="36" dur="500"/>
                                        <p:tgtEl>
                                          <p:spTgt spid="45"/>
                                        </p:tgtEl>
                                      </p:cBhvr>
                                    </p:animEffect>
                                  </p:childTnLst>
                                </p:cTn>
                              </p:par>
                              <p:par>
                                <p:cTn id="37" presetID="22" presetClass="entr" presetSubtype="2"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par>
                                <p:cTn id="40" presetID="22" presetClass="entr" presetSubtype="2"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right)">
                                      <p:cBhvr>
                                        <p:cTn id="42" dur="500"/>
                                        <p:tgtEl>
                                          <p:spTgt spid="51"/>
                                        </p:tgtEl>
                                      </p:cBhvr>
                                    </p:animEffect>
                                  </p:childTnLst>
                                </p:cTn>
                              </p:par>
                              <p:par>
                                <p:cTn id="43" presetID="22" presetClass="entr" presetSubtype="2"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right)">
                                      <p:cBhvr>
                                        <p:cTn id="45" dur="500"/>
                                        <p:tgtEl>
                                          <p:spTgt spid="55"/>
                                        </p:tgtEl>
                                      </p:cBhvr>
                                    </p:animEffect>
                                  </p:childTnLst>
                                </p:cTn>
                              </p:par>
                              <p:par>
                                <p:cTn id="46" presetID="22" presetClass="entr" presetSubtype="2"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wipe(right)">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d5cbc8f2-26ed-44ab-947b-8653b8f3b28c" Revision="1" Stencil="System.MyShapes" StencilVersion="1.0"/>
</Control>
</file>

<file path=customXml/itemProps1.xml><?xml version="1.0" encoding="utf-8"?>
<ds:datastoreItem xmlns:ds="http://schemas.openxmlformats.org/officeDocument/2006/customXml" ds:itemID="{F0E06B35-94CF-4EDA-8754-772D6EB7E43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Facet</Template>
  <TotalTime>856</TotalTime>
  <Words>680</Words>
  <Application>Microsoft Office PowerPoint</Application>
  <PresentationFormat>Widescreen</PresentationFormat>
  <Paragraphs>129</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Abadi</vt:lpstr>
      <vt:lpstr>Arial</vt:lpstr>
      <vt:lpstr>Arial Black</vt:lpstr>
      <vt:lpstr>Calibri</vt:lpstr>
      <vt:lpstr>Calibri Light</vt:lpstr>
      <vt:lpstr>Courier New</vt:lpstr>
      <vt:lpstr>Office Theme</vt:lpstr>
      <vt:lpstr>Design Patterns</vt:lpstr>
      <vt:lpstr>Pattern relationships</vt:lpstr>
      <vt:lpstr>Pattern relationships</vt:lpstr>
      <vt:lpstr>Main idea</vt:lpstr>
      <vt:lpstr>Logistics program</vt:lpstr>
      <vt:lpstr>Logistics program</vt:lpstr>
      <vt:lpstr>Storage implementation</vt:lpstr>
      <vt:lpstr>Memory churn problem</vt:lpstr>
      <vt:lpstr>Memory churn problem</vt:lpstr>
      <vt:lpstr>Memory churn problem</vt:lpstr>
      <vt:lpstr>Object pool</vt:lpstr>
      <vt:lpstr>Implementation</vt:lpstr>
      <vt:lpstr>Result</vt:lpstr>
      <vt:lpstr>Best practices</vt:lpstr>
      <vt:lpstr>Allocation in groups</vt:lpstr>
      <vt:lpstr>Pre-allocate</vt:lpstr>
      <vt:lpstr>Clear object references</vt:lpstr>
      <vt:lpstr>Resources</vt:lpstr>
      <vt:lpstr>Thank you for your attention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Кирилл Василенко</dc:creator>
  <cp:lastModifiedBy>Кирилл Василенко</cp:lastModifiedBy>
  <cp:revision>98</cp:revision>
  <dcterms:created xsi:type="dcterms:W3CDTF">2019-02-19T16:55:13Z</dcterms:created>
  <dcterms:modified xsi:type="dcterms:W3CDTF">2019-02-25T17:15:12Z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