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notesMasterIdLst>
    <p:notesMasterId r:id="rId20"/>
  </p:notesMasterIdLst>
  <p:handoutMasterIdLst>
    <p:handoutMasterId r:id="rId21"/>
  </p:handoutMasterIdLst>
  <p:sldIdLst>
    <p:sldId id="261" r:id="rId3"/>
    <p:sldId id="270" r:id="rId4"/>
    <p:sldId id="262" r:id="rId5"/>
    <p:sldId id="280" r:id="rId6"/>
    <p:sldId id="284" r:id="rId7"/>
    <p:sldId id="272" r:id="rId8"/>
    <p:sldId id="271" r:id="rId9"/>
    <p:sldId id="274" r:id="rId10"/>
    <p:sldId id="275" r:id="rId11"/>
    <p:sldId id="276" r:id="rId12"/>
    <p:sldId id="286" r:id="rId13"/>
    <p:sldId id="285" r:id="rId14"/>
    <p:sldId id="283" r:id="rId15"/>
    <p:sldId id="278" r:id="rId16"/>
    <p:sldId id="282" r:id="rId17"/>
    <p:sldId id="288" r:id="rId18"/>
    <p:sldId id="287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ирилл Василенко" initials="КВ" lastIdx="2" clrIdx="0">
    <p:extLst>
      <p:ext uri="{19B8F6BF-5375-455C-9EA6-DF929625EA0E}">
        <p15:presenceInfo xmlns:p15="http://schemas.microsoft.com/office/powerpoint/2012/main" userId="5c8e64cf6562272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5FF00"/>
    <a:srgbClr val="A7D86D"/>
    <a:srgbClr val="D8D5EB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76" autoAdjust="0"/>
    <p:restoredTop sz="87075" autoAdjust="0"/>
  </p:normalViewPr>
  <p:slideViewPr>
    <p:cSldViewPr snapToGrid="0">
      <p:cViewPr varScale="1">
        <p:scale>
          <a:sx n="79" d="100"/>
          <a:sy n="79" d="100"/>
        </p:scale>
        <p:origin x="367" y="3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A61AE2-9EF6-415B-9BBA-5F4A98ACC92C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0BC671-BE0D-482E-B0C4-A419035D282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2764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4A51CA-9947-44BA-9AA7-66724FE8E627}" type="datetimeFigureOut">
              <a:rPr lang="ru-RU" smtClean="0"/>
              <a:t>23.02.2019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C55460-6636-49D9-BDB4-57EEF991F35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5432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Geneva lake source:</a:t>
            </a:r>
          </a:p>
          <a:p>
            <a:r>
              <a:rPr lang="en-US" dirty="0" smtClean="0"/>
              <a:t>http://wallpaperswide.com/lake_geneva_switzerland-wallpapers.html</a:t>
            </a:r>
          </a:p>
        </p:txBody>
      </p:sp>
    </p:spTree>
    <p:extLst>
      <p:ext uri="{BB962C8B-B14F-4D97-AF65-F5344CB8AC3E}">
        <p14:creationId xmlns:p14="http://schemas.microsoft.com/office/powerpoint/2010/main" val="15465000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55418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79592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48125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If your singleton class is not using a lot of resources, this is the approach to use. </a:t>
            </a:r>
          </a:p>
          <a:p>
            <a:r>
              <a:rPr lang="en-US" dirty="0" smtClean="0"/>
              <a:t>But in most of the scenarios, Singleton classes are created for resources such as File System, Database connections etc. </a:t>
            </a:r>
          </a:p>
          <a:p>
            <a:r>
              <a:rPr lang="en-US" dirty="0" smtClean="0"/>
              <a:t>Preferable</a:t>
            </a:r>
            <a:r>
              <a:rPr lang="en-US" baseline="0" dirty="0" smtClean="0"/>
              <a:t> to </a:t>
            </a:r>
            <a:r>
              <a:rPr lang="en-US" dirty="0" smtClean="0"/>
              <a:t>avoid the instantiation until client calls the </a:t>
            </a:r>
            <a:r>
              <a:rPr lang="en-US" dirty="0" err="1" smtClean="0"/>
              <a:t>getInstance</a:t>
            </a:r>
            <a:r>
              <a:rPr lang="en-US" dirty="0" smtClean="0"/>
              <a:t> method.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514002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above implementation works fine in case of the single-threaded environment but when it comes to multithreaded systems, it can cause issues if multiple threads are inside the if condition at the same time. 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will destroy the singleton pattern and both threads will get the different instances of the singleton class.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48626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Almost</a:t>
            </a:r>
            <a:r>
              <a:rPr lang="en-US" baseline="0" dirty="0" smtClean="0"/>
              <a:t> good, but guard locks every thread</a:t>
            </a:r>
          </a:p>
        </p:txBody>
      </p:sp>
    </p:spTree>
    <p:extLst>
      <p:ext uri="{BB962C8B-B14F-4D97-AF65-F5344CB8AC3E}">
        <p14:creationId xmlns:p14="http://schemas.microsoft.com/office/powerpoint/2010/main" val="13040038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Guard works properly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794549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Image</a:t>
            </a:r>
            <a:r>
              <a:rPr lang="en-US" baseline="0" dirty="0" smtClean="0"/>
              <a:t> resource: https://www.shutterstock.com/cs/video/clip-6419210-savior-salvation-religion-concept-mountain-man-snow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88171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603592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87268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5B851-DE93-4D4A-A8CA-11031B51EA79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042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6EBA65-FBEF-4E78-B3EC-E0E9A1688544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2909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9F018-6DB4-4741-B32F-EC558344D423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6997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29414-314B-4BBC-90EC-F581425B44D3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5685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7B7D8-4027-4BC0-B809-A55EFBE429E1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986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C170E9-6698-4598-956D-28CDE8856D34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68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DAEBC-00FB-43E2-9A62-728BCC36BCDE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142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7946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16F82-631A-4238-BABA-C9B8B6C4F978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90329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4B70-A4CD-4445-BB16-669A3264FA19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4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14D9A-44C2-4A81-AA5B-B49ED5839460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621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43955C-E4C2-41B5-8098-ADB300087B42}" type="datetime3">
              <a:rPr lang="en-US" smtClean="0"/>
              <a:t>23 February 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@Bellkross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73FDF-CFC8-4E8E-9B0A-721751DF8B1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035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.jpeg"/><Relationship Id="rId2" Type="http://schemas.openxmlformats.org/officeDocument/2006/relationships/slideLayout" Target="../slideLayouts/slideLayout2.xml"/><Relationship Id="rId1" Type="http://schemas.openxmlformats.org/officeDocument/2006/relationships/customXml" Target="../../customXml/item1.x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1.jpeg"/><Relationship Id="rId9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6299"/>
            <a:ext cx="12191999" cy="5152782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04" y="218851"/>
            <a:ext cx="3499420" cy="1307448"/>
          </a:xfrm>
        </p:spPr>
        <p:txBody>
          <a:bodyPr anchor="t">
            <a:noAutofit/>
          </a:bodyPr>
          <a:lstStyle/>
          <a:p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Design</a:t>
            </a:r>
            <a:b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Patterns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182146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19752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Reviewer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257372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PolinaShlepakova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5687961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28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566333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Kyrylo</a:t>
            </a:r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Vasylenko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039399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Author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6415599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GitHub: @Bellkross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27677" y="3741741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Volodymyr</a:t>
            </a:r>
            <a:r>
              <a:rPr lang="en-US" sz="1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8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Boublik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117805"/>
            <a:ext cx="3021171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Teacher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6EAD14B3-99CD-413E-B858-CF449FD497AD}"/>
              </a:ext>
            </a:extLst>
          </p:cNvPr>
          <p:cNvSpPr txBox="1">
            <a:spLocks/>
          </p:cNvSpPr>
          <p:nvPr/>
        </p:nvSpPr>
        <p:spPr>
          <a:xfrm>
            <a:off x="1134176" y="4494005"/>
            <a:ext cx="3325149" cy="34112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Email: vboublik@gmail.com</a:t>
            </a:r>
            <a:endParaRPr lang="ru-RU" sz="1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3769943"/>
            <a:ext cx="1044000" cy="1040424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0" y="1846087"/>
            <a:ext cx="1044000" cy="1044000"/>
          </a:xfrm>
          <a:prstGeom prst="ellipse">
            <a:avLst/>
          </a:prstGeom>
          <a:ln w="63500" cap="rnd">
            <a:solidFill>
              <a:schemeClr val="bg1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7" name="Title 1">
            <a:extLst>
              <a:ext uri="{FF2B5EF4-FFF2-40B4-BE49-F238E27FC236}">
                <a16:creationId xmlns:a16="http://schemas.microsoft.com/office/drawing/2014/main" id="{EA695A15-BC2E-41A9-9DF6-1B8B2237039A}"/>
              </a:ext>
            </a:extLst>
          </p:cNvPr>
          <p:cNvSpPr txBox="1">
            <a:spLocks/>
          </p:cNvSpPr>
          <p:nvPr/>
        </p:nvSpPr>
        <p:spPr>
          <a:xfrm>
            <a:off x="4554665" y="4957695"/>
            <a:ext cx="7637334" cy="19003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38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202020204" pitchFamily="34" charset="0"/>
              </a:rPr>
              <a:t>Singleton</a:t>
            </a:r>
            <a:endParaRPr lang="ru-RU" sz="138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grpSp>
        <p:nvGrpSpPr>
          <p:cNvPr id="11" name="Group 10"/>
          <p:cNvGrpSpPr/>
          <p:nvPr>
            <p:custDataLst>
              <p:custData r:id="rId1"/>
            </p:custDataLst>
          </p:nvPr>
        </p:nvGrpSpPr>
        <p:grpSpPr>
          <a:xfrm>
            <a:off x="10267453" y="1346299"/>
            <a:ext cx="720000" cy="720000"/>
            <a:chOff x="10079991" y="1355619"/>
            <a:chExt cx="720000" cy="720000"/>
          </a:xfrm>
        </p:grpSpPr>
        <p:sp>
          <p:nvSpPr>
            <p:cNvPr id="21" name="Oval 20"/>
            <p:cNvSpPr/>
            <p:nvPr/>
          </p:nvSpPr>
          <p:spPr>
            <a:xfrm>
              <a:off x="10079991" y="1355619"/>
              <a:ext cx="720000" cy="72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 </a:t>
              </a:r>
              <a:endParaRPr lang="ru-RU" dirty="0"/>
            </a:p>
          </p:txBody>
        </p:sp>
        <p:sp>
          <p:nvSpPr>
            <p:cNvPr id="38" name="Isosceles Triangle 37">
              <a:hlinkClick r:id="" action="ppaction://hlinkshowjump?jump=nextslide"/>
            </p:cNvPr>
            <p:cNvSpPr/>
            <p:nvPr/>
          </p:nvSpPr>
          <p:spPr>
            <a:xfrm rot="5400000">
              <a:off x="10321446" y="1526299"/>
              <a:ext cx="360000" cy="360000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78" y="1035939"/>
            <a:ext cx="1425214" cy="35630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227786" y="59853"/>
            <a:ext cx="1136998" cy="9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8156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1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 tmFilter="0, 0; .2, .5; .8, .5; 1, 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3" dur="250" autoRev="1" fill="hold"/>
                                        <p:tgtEl>
                                          <p:spTgt spid="1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8"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1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 tmFilter="0, 0; .2, .5; .8, .5; 1, 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5" dur="250" autoRev="1" fill="hold"/>
                                        <p:tgtEl>
                                          <p:spTgt spid="1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36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5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2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 tmFilter="0, 0; .2, .5; .8, .5; 1, 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7" dur="250" autoRev="1" fill="hold"/>
                                        <p:tgtEl>
                                          <p:spTgt spid="2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7"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Double checked locking</a:t>
            </a:r>
            <a:endParaRPr lang="en-US" sz="5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4242" y="2179772"/>
            <a:ext cx="184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Lazy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54242" y="3313321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Thread safe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54242" y="4446870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Fast</a:t>
            </a:r>
            <a:endParaRPr lang="ru-RU" sz="3600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25563"/>
            <a:ext cx="8074716" cy="472446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17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9 </a:t>
            </a:r>
            <a:r>
              <a:rPr lang="en-US" dirty="0" smtClean="0">
                <a:solidFill>
                  <a:schemeClr val="tx1"/>
                </a:solidFill>
              </a:rPr>
              <a:t>out </a:t>
            </a:r>
            <a:r>
              <a:rPr lang="en-US" dirty="0" smtClean="0">
                <a:solidFill>
                  <a:schemeClr val="tx1"/>
                </a:solidFill>
              </a:rPr>
              <a:t>of 14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6586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6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7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9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7893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76684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dirty="0" smtClean="0"/>
              <a:t>Mistakes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000644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6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How to destroy your architecture</a:t>
            </a:r>
            <a:endParaRPr lang="ru-RU" sz="5400" dirty="0"/>
          </a:p>
        </p:txBody>
      </p:sp>
      <p:sp>
        <p:nvSpPr>
          <p:cNvPr id="7" name="TextBox 6"/>
          <p:cNvSpPr txBox="1"/>
          <p:nvPr/>
        </p:nvSpPr>
        <p:spPr>
          <a:xfrm>
            <a:off x="0" y="1610974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Forget</a:t>
            </a:r>
            <a:r>
              <a:rPr lang="en-US" sz="3600" dirty="0" smtClean="0"/>
              <a:t> </a:t>
            </a:r>
            <a:r>
              <a:rPr lang="en-US" sz="3600" dirty="0"/>
              <a:t>about Single Responsibility </a:t>
            </a:r>
            <a:r>
              <a:rPr lang="en-US" sz="3600" dirty="0" smtClean="0"/>
              <a:t>principle</a:t>
            </a:r>
            <a:endParaRPr lang="ru-RU" sz="36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-1" y="2542716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Stuff up your singleton with “helpful” functionality</a:t>
            </a:r>
            <a:endParaRPr lang="ru-RU" sz="36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0" y="3474458"/>
            <a:ext cx="12056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When almost every class knows about your singleton:</a:t>
            </a:r>
            <a:endParaRPr lang="ru-RU" sz="3600" dirty="0"/>
          </a:p>
        </p:txBody>
      </p:sp>
      <p:sp>
        <p:nvSpPr>
          <p:cNvPr id="23" name="TextBox 22"/>
          <p:cNvSpPr txBox="1"/>
          <p:nvPr/>
        </p:nvSpPr>
        <p:spPr>
          <a:xfrm>
            <a:off x="0" y="4406200"/>
            <a:ext cx="1205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 smtClean="0"/>
              <a:t>Congratulation, you have a </a:t>
            </a:r>
            <a:r>
              <a:rPr lang="en-US" sz="3200" b="1" dirty="0" smtClean="0"/>
              <a:t>God object</a:t>
            </a:r>
            <a:endParaRPr lang="ru-RU" sz="3200" dirty="0"/>
          </a:p>
        </p:txBody>
      </p:sp>
      <p:sp>
        <p:nvSpPr>
          <p:cNvPr id="24" name="TextBox 23"/>
          <p:cNvSpPr txBox="1"/>
          <p:nvPr/>
        </p:nvSpPr>
        <p:spPr>
          <a:xfrm>
            <a:off x="48722" y="5381275"/>
            <a:ext cx="120565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200" dirty="0"/>
              <a:t>How about creating non-thread </a:t>
            </a:r>
            <a:r>
              <a:rPr lang="en-US" sz="3200" dirty="0" smtClean="0"/>
              <a:t>safe implementation?</a:t>
            </a:r>
            <a:endParaRPr lang="ru-RU" sz="3200" dirty="0"/>
          </a:p>
        </p:txBody>
      </p:sp>
      <p:sp>
        <p:nvSpPr>
          <p:cNvPr id="25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11 </a:t>
            </a:r>
            <a:r>
              <a:rPr lang="en-US" dirty="0" smtClean="0">
                <a:solidFill>
                  <a:schemeClr val="tx1"/>
                </a:solidFill>
              </a:rPr>
              <a:t>out </a:t>
            </a:r>
            <a:r>
              <a:rPr lang="en-US" dirty="0" smtClean="0">
                <a:solidFill>
                  <a:schemeClr val="tx1"/>
                </a:solidFill>
              </a:rPr>
              <a:t>of 14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161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9" grpId="0"/>
      <p:bldP spid="22" grpId="0"/>
      <p:bldP spid="23" grpId="0"/>
      <p:bldP spid="2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Applicability </a:t>
            </a:r>
            <a:br>
              <a:rPr lang="en-US" sz="9600" dirty="0" smtClean="0"/>
            </a:br>
            <a:r>
              <a:rPr lang="en-US" sz="9600" dirty="0" smtClean="0"/>
              <a:t>and </a:t>
            </a:r>
            <a:br>
              <a:rPr lang="en-US" sz="9600" dirty="0" smtClean="0"/>
            </a:br>
            <a:r>
              <a:rPr lang="en-US" sz="9600" dirty="0" smtClean="0"/>
              <a:t>relationships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6093319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Singleton minor applicability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94896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In </a:t>
            </a:r>
            <a:r>
              <a:rPr lang="en-US" sz="3600" dirty="0" smtClean="0"/>
              <a:t>most </a:t>
            </a:r>
            <a:r>
              <a:rPr lang="en-US" sz="3600" dirty="0"/>
              <a:t>cases Facade could be Singleton</a:t>
            </a:r>
            <a:endParaRPr lang="ru-RU" sz="3600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2463628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Also you could use with singleton: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19" y="3432360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Abstract factory</a:t>
            </a:r>
            <a:endParaRPr lang="ru-R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38" y="4401092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Builder</a:t>
            </a:r>
            <a:endParaRPr lang="ru-R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-60476" y="5369824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Prototype</a:t>
            </a:r>
            <a:endParaRPr lang="ru-RU" sz="3600" dirty="0"/>
          </a:p>
        </p:txBody>
      </p:sp>
      <p:sp>
        <p:nvSpPr>
          <p:cNvPr id="21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13 </a:t>
            </a:r>
            <a:r>
              <a:rPr lang="en-US" dirty="0" smtClean="0">
                <a:solidFill>
                  <a:schemeClr val="tx1"/>
                </a:solidFill>
              </a:rPr>
              <a:t>out </a:t>
            </a:r>
            <a:r>
              <a:rPr lang="en-US" dirty="0" smtClean="0">
                <a:solidFill>
                  <a:schemeClr val="tx1"/>
                </a:solidFill>
              </a:rPr>
              <a:t>of 14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480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Singleton and Object pool</a:t>
            </a:r>
            <a:endParaRPr lang="ru-RU" sz="54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494896"/>
            <a:ext cx="115243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The real reason for using singleton is </a:t>
            </a:r>
            <a:r>
              <a:rPr lang="en-US" sz="3600" b="1" dirty="0" smtClean="0"/>
              <a:t>resource contention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-1" y="2468466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You need singleton if you have resource that:</a:t>
            </a:r>
            <a:endParaRPr lang="ru-RU" sz="3600" dirty="0"/>
          </a:p>
        </p:txBody>
      </p:sp>
      <p:sp>
        <p:nvSpPr>
          <p:cNvPr id="17" name="TextBox 16"/>
          <p:cNvSpPr txBox="1"/>
          <p:nvPr/>
        </p:nvSpPr>
        <p:spPr>
          <a:xfrm>
            <a:off x="27819" y="3432360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Can only have a single instance</a:t>
            </a:r>
            <a:endParaRPr lang="ru-RU" sz="3600" dirty="0"/>
          </a:p>
        </p:txBody>
      </p:sp>
      <p:sp>
        <p:nvSpPr>
          <p:cNvPr id="19" name="TextBox 18"/>
          <p:cNvSpPr txBox="1"/>
          <p:nvPr/>
        </p:nvSpPr>
        <p:spPr>
          <a:xfrm>
            <a:off x="4838" y="4401092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28700" lvl="1" indent="-571500">
              <a:buFont typeface="Courier New" panose="02070309020205020404" pitchFamily="49" charset="0"/>
              <a:buChar char="o"/>
            </a:pPr>
            <a:r>
              <a:rPr lang="en-US" sz="3600" dirty="0" smtClean="0"/>
              <a:t>Has to be managed</a:t>
            </a:r>
            <a:endParaRPr lang="ru-RU" sz="3600" dirty="0"/>
          </a:p>
        </p:txBody>
      </p:sp>
      <p:sp>
        <p:nvSpPr>
          <p:cNvPr id="20" name="TextBox 19"/>
          <p:cNvSpPr txBox="1"/>
          <p:nvPr/>
        </p:nvSpPr>
        <p:spPr>
          <a:xfrm>
            <a:off x="-60476" y="5369824"/>
            <a:ext cx="11325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 smtClean="0"/>
              <a:t>For example: Log file, Database, Object Pool</a:t>
            </a:r>
            <a:endParaRPr lang="ru-RU" sz="3600" dirty="0"/>
          </a:p>
        </p:txBody>
      </p:sp>
      <p:sp>
        <p:nvSpPr>
          <p:cNvPr id="11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14 </a:t>
            </a:r>
            <a:r>
              <a:rPr lang="en-US" dirty="0" smtClean="0">
                <a:solidFill>
                  <a:schemeClr val="tx1"/>
                </a:solidFill>
              </a:rPr>
              <a:t>out </a:t>
            </a:r>
            <a:r>
              <a:rPr lang="en-US" dirty="0" smtClean="0">
                <a:solidFill>
                  <a:schemeClr val="tx1"/>
                </a:solidFill>
              </a:rPr>
              <a:t>of 14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18352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2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4" grpId="0"/>
      <p:bldP spid="17" grpId="0"/>
      <p:bldP spid="19" grpId="0"/>
      <p:bldP spid="20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 smtClean="0"/>
              <a:t>Resources</a:t>
            </a:r>
            <a:endParaRPr lang="ru-RU" sz="5400" dirty="0"/>
          </a:p>
        </p:txBody>
      </p:sp>
      <p:sp>
        <p:nvSpPr>
          <p:cNvPr id="8" name="TextBox 7"/>
          <p:cNvSpPr txBox="1"/>
          <p:nvPr/>
        </p:nvSpPr>
        <p:spPr>
          <a:xfrm>
            <a:off x="0" y="1494896"/>
            <a:ext cx="115243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https://www.aristeia.com/Papers/DDJ_Jul_Aug_2004_revised.pdf</a:t>
            </a:r>
            <a:endParaRPr lang="ru-RU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-1" y="2468466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http://www.modernescpp.com/index.php/prefer-locks-to-mutexes</a:t>
            </a:r>
            <a:endParaRPr lang="ru-RU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7819" y="3432360"/>
            <a:ext cx="1132598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https://www.journaldev.com/1377/java-singleton-design-pattern-best-practices-examples</a:t>
            </a:r>
            <a:endParaRPr lang="ru-RU" sz="2800" dirty="0"/>
          </a:p>
        </p:txBody>
      </p:sp>
      <p:sp>
        <p:nvSpPr>
          <p:cNvPr id="11" name="TextBox 10"/>
          <p:cNvSpPr txBox="1"/>
          <p:nvPr/>
        </p:nvSpPr>
        <p:spPr>
          <a:xfrm>
            <a:off x="-2" y="4554980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https://stackoverflow.com</a:t>
            </a:r>
            <a:endParaRPr lang="ru-RU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-60476" y="5369824"/>
            <a:ext cx="113259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800" dirty="0"/>
              <a:t>Design Patterns Explained Simply by Alexander Shvets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53060038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Thank you for your attention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27382740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" y="1325563"/>
            <a:ext cx="6450107" cy="401767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459072" y="1860621"/>
            <a:ext cx="5247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Single instance</a:t>
            </a:r>
            <a:endParaRPr lang="ru-RU" sz="3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59072" y="4108485"/>
            <a:ext cx="6420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Global </a:t>
            </a:r>
            <a:r>
              <a:rPr lang="en-US" sz="3600" b="1" dirty="0"/>
              <a:t>access </a:t>
            </a:r>
            <a:r>
              <a:rPr lang="en-US" sz="3600" b="1" dirty="0" smtClean="0"/>
              <a:t>point</a:t>
            </a:r>
            <a:endParaRPr lang="ru-RU" sz="3600" b="1" dirty="0"/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Main idea</a:t>
            </a:r>
            <a:endParaRPr lang="en-US" sz="5400" dirty="0"/>
          </a:p>
        </p:txBody>
      </p:sp>
      <p:sp>
        <p:nvSpPr>
          <p:cNvPr id="14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1 out </a:t>
            </a:r>
            <a:r>
              <a:rPr lang="en-US" dirty="0" smtClean="0">
                <a:solidFill>
                  <a:schemeClr val="tx1"/>
                </a:solidFill>
              </a:rPr>
              <a:t>of 14</a:t>
            </a:r>
            <a:endParaRPr lang="en-US" dirty="0" smtClean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0" y="5066236"/>
            <a:ext cx="645907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dirty="0"/>
              <a:t>Image source: Design Patterns Explained Simply by Alexander Shvets, pg. 133</a:t>
            </a:r>
            <a:endParaRPr lang="ru-RU" sz="1200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8721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Pattern relationships</a:t>
            </a:r>
            <a:endParaRPr lang="en-US" sz="5400" dirty="0"/>
          </a:p>
        </p:txBody>
      </p:sp>
      <p:sp>
        <p:nvSpPr>
          <p:cNvPr id="15" name="Rounded Rectangle 14"/>
          <p:cNvSpPr/>
          <p:nvPr/>
        </p:nvSpPr>
        <p:spPr>
          <a:xfrm flipH="1">
            <a:off x="3581400" y="1121572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Abstract factory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 flipH="1">
            <a:off x="8081681" y="2318538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Facade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 flipH="1">
            <a:off x="3608294" y="4849620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Object pool</a:t>
            </a:r>
            <a:endParaRPr lang="ru-RU" sz="3200" b="1" dirty="0">
              <a:solidFill>
                <a:schemeClr val="tx1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 flipH="1">
            <a:off x="809064" y="2985596"/>
            <a:ext cx="3299012" cy="81596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Singleton</a:t>
            </a:r>
            <a:endParaRPr lang="ru-RU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tx1"/>
              </a:solidFill>
            </a:endParaRPr>
          </a:p>
        </p:txBody>
      </p:sp>
      <p:cxnSp>
        <p:nvCxnSpPr>
          <p:cNvPr id="24" name="Straight Arrow Connector 23"/>
          <p:cNvCxnSpPr>
            <a:stCxn id="17" idx="3"/>
            <a:endCxn id="19" idx="1"/>
          </p:cNvCxnSpPr>
          <p:nvPr/>
        </p:nvCxnSpPr>
        <p:spPr>
          <a:xfrm flipH="1">
            <a:off x="4108076" y="2726519"/>
            <a:ext cx="3973605" cy="667058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2" name="Curved Connector 31"/>
          <p:cNvCxnSpPr>
            <a:stCxn id="15" idx="3"/>
            <a:endCxn id="19" idx="0"/>
          </p:cNvCxnSpPr>
          <p:nvPr/>
        </p:nvCxnSpPr>
        <p:spPr>
          <a:xfrm rot="10800000" flipV="1">
            <a:off x="2458570" y="1529552"/>
            <a:ext cx="1122830" cy="1456043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Curved Connector 38"/>
          <p:cNvCxnSpPr>
            <a:stCxn id="18" idx="3"/>
            <a:endCxn id="19" idx="2"/>
          </p:cNvCxnSpPr>
          <p:nvPr/>
        </p:nvCxnSpPr>
        <p:spPr>
          <a:xfrm rot="10800000">
            <a:off x="2458570" y="3801559"/>
            <a:ext cx="1149724" cy="1456043"/>
          </a:xfrm>
          <a:prstGeom prst="curvedConnector2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3" name="Date Placeholder 5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9764A-A7CD-4166-A3A4-6FABB32BD54E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 flipH="1">
            <a:off x="8081681" y="3801558"/>
            <a:ext cx="3299012" cy="815962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 smtClean="0">
                <a:solidFill>
                  <a:schemeClr val="tx1"/>
                </a:solidFill>
              </a:rPr>
              <a:t>Builder</a:t>
            </a:r>
            <a:endParaRPr lang="ru-RU" sz="3200" b="1" dirty="0">
              <a:solidFill>
                <a:schemeClr val="tx1"/>
              </a:solidFill>
            </a:endParaRPr>
          </a:p>
        </p:txBody>
      </p:sp>
      <p:cxnSp>
        <p:nvCxnSpPr>
          <p:cNvPr id="25" name="Straight Arrow Connector 24"/>
          <p:cNvCxnSpPr>
            <a:stCxn id="23" idx="3"/>
            <a:endCxn id="19" idx="1"/>
          </p:cNvCxnSpPr>
          <p:nvPr/>
        </p:nvCxnSpPr>
        <p:spPr>
          <a:xfrm flipH="1" flipV="1">
            <a:off x="4108076" y="3393577"/>
            <a:ext cx="3973605" cy="815962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2 </a:t>
            </a:r>
            <a:r>
              <a:rPr lang="en-US" dirty="0" smtClean="0">
                <a:solidFill>
                  <a:schemeClr val="tx1"/>
                </a:solidFill>
              </a:rPr>
              <a:t>out </a:t>
            </a:r>
            <a:r>
              <a:rPr lang="en-US" dirty="0" smtClean="0">
                <a:solidFill>
                  <a:schemeClr val="tx1"/>
                </a:solidFill>
              </a:rPr>
              <a:t>of 14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047464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41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2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43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4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5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err="1" smtClean="0"/>
              <a:t>Antipatterns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38295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5532437"/>
            <a:ext cx="12192000" cy="1325563"/>
          </a:xfrm>
          <a:solidFill>
            <a:schemeClr val="dk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algn="ctr"/>
            <a:r>
              <a:rPr lang="en-US" sz="9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Singleton   +   Prototype</a:t>
            </a:r>
            <a:endParaRPr lang="ru-RU" sz="9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6356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597337"/>
            <a:ext cx="12192000" cy="1325563"/>
          </a:xfrm>
        </p:spPr>
        <p:txBody>
          <a:bodyPr>
            <a:noAutofit/>
          </a:bodyPr>
          <a:lstStyle/>
          <a:p>
            <a:pPr algn="ctr"/>
            <a:r>
              <a:rPr lang="en-US" sz="9600" dirty="0" smtClean="0"/>
              <a:t>Implementation</a:t>
            </a:r>
            <a:endParaRPr lang="ru-RU" sz="9600" dirty="0"/>
          </a:p>
        </p:txBody>
      </p:sp>
    </p:spTree>
    <p:extLst>
      <p:ext uri="{BB962C8B-B14F-4D97-AF65-F5344CB8AC3E}">
        <p14:creationId xmlns:p14="http://schemas.microsoft.com/office/powerpoint/2010/main" val="18363900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Eager initialization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-52754" y="4518235"/>
            <a:ext cx="6955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Too confident instantiation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0" y="5437292"/>
            <a:ext cx="826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Doesn’t provide exception handling</a:t>
            </a:r>
            <a:endParaRPr lang="ru-RU" sz="3600" b="1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59399"/>
            <a:ext cx="7814529" cy="340941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25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6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out </a:t>
            </a:r>
            <a:r>
              <a:rPr lang="en-US" dirty="0" smtClean="0">
                <a:solidFill>
                  <a:schemeClr val="tx1"/>
                </a:solidFill>
              </a:rPr>
              <a:t>of 14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3832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2" y="1250441"/>
            <a:ext cx="8215653" cy="404289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 smtClean="0"/>
              <a:t>Lazy instantiation</a:t>
            </a:r>
            <a:endParaRPr lang="en-US" sz="5400" dirty="0"/>
          </a:p>
        </p:txBody>
      </p:sp>
      <p:sp>
        <p:nvSpPr>
          <p:cNvPr id="20" name="TextBox 19"/>
          <p:cNvSpPr txBox="1"/>
          <p:nvPr/>
        </p:nvSpPr>
        <p:spPr>
          <a:xfrm>
            <a:off x="8178313" y="1667627"/>
            <a:ext cx="40488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Lazy initialization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9552" y="5389575"/>
            <a:ext cx="8260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Fine for single-threaded environment</a:t>
            </a:r>
            <a:endParaRPr lang="ru-RU" sz="3600" b="1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14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7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out </a:t>
            </a:r>
            <a:r>
              <a:rPr lang="en-US" dirty="0" smtClean="0">
                <a:solidFill>
                  <a:schemeClr val="tx1"/>
                </a:solidFill>
              </a:rPr>
              <a:t>of 14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32887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8DE3F-9B93-4889-A323-6EC312FABF66}" type="datetime3">
              <a:rPr lang="en-US" smtClean="0">
                <a:solidFill>
                  <a:schemeClr val="tx1"/>
                </a:solidFill>
              </a:rPr>
              <a:t>23 February 2019</a:t>
            </a:fld>
            <a:endParaRPr lang="ru-RU">
              <a:solidFill>
                <a:schemeClr val="tx1"/>
              </a:solidFill>
            </a:endParaRPr>
          </a:p>
        </p:txBody>
      </p:sp>
      <p:sp>
        <p:nvSpPr>
          <p:cNvPr id="11" name="Google Shape;196;p27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5400" dirty="0"/>
              <a:t>Thread safe implementation</a:t>
            </a:r>
            <a:endParaRPr lang="en-US" sz="5400" dirty="0">
              <a:latin typeface="+mn-l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8354242" y="2179772"/>
            <a:ext cx="18448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Lazy</a:t>
            </a:r>
            <a:endParaRPr lang="ru-RU" sz="36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8354242" y="3313321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Thread safe</a:t>
            </a:r>
            <a:endParaRPr lang="ru-RU" sz="36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08595"/>
            <a:ext cx="8213634" cy="44557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/>
          <p:cNvSpPr txBox="1"/>
          <p:nvPr/>
        </p:nvSpPr>
        <p:spPr>
          <a:xfrm>
            <a:off x="8354242" y="4446870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Perfect</a:t>
            </a:r>
            <a:endParaRPr lang="ru-RU" sz="3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0348220" y="4446870"/>
            <a:ext cx="10813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(No)</a:t>
            </a:r>
            <a:endParaRPr lang="ru-RU" sz="3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8354242" y="4447040"/>
            <a:ext cx="3159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 smtClean="0"/>
              <a:t>Too slow</a:t>
            </a:r>
            <a:endParaRPr lang="ru-RU" sz="3600" b="1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226527" y="2857641"/>
            <a:ext cx="5824904" cy="1280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01" t="25502" r="20401" b="25502"/>
          <a:stretch/>
        </p:blipFill>
        <p:spPr>
          <a:xfrm>
            <a:off x="11055002" y="0"/>
            <a:ext cx="1136998" cy="941010"/>
          </a:xfrm>
          <a:prstGeom prst="rect">
            <a:avLst/>
          </a:prstGeom>
        </p:spPr>
      </p:pic>
      <p:sp>
        <p:nvSpPr>
          <p:cNvPr id="27" name="Slide Number Placeholder 5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8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out </a:t>
            </a:r>
            <a:r>
              <a:rPr lang="en-US" dirty="0" smtClean="0">
                <a:solidFill>
                  <a:schemeClr val="tx1"/>
                </a:solidFill>
              </a:rPr>
              <a:t>of 14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13277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10" grpId="0"/>
      <p:bldP spid="10" grpId="1"/>
      <p:bldP spid="13" grpId="0"/>
      <p:bldP spid="13" grpId="1"/>
      <p:bldP spid="1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d5cbc8f2-26ed-44ab-947b-8653b8f3b28c" Revision="1" Stencil="System.MyShapes" StencilVersion="1.0"/>
</Control>
</file>

<file path=customXml/itemProps1.xml><?xml version="1.0" encoding="utf-8"?>
<ds:datastoreItem xmlns:ds="http://schemas.openxmlformats.org/officeDocument/2006/customXml" ds:itemID="{F0E06B35-94CF-4EDA-8754-772D6EB7E43E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619</TotalTime>
  <Words>403</Words>
  <Application>Microsoft Office PowerPoint</Application>
  <PresentationFormat>Widescreen</PresentationFormat>
  <Paragraphs>96</Paragraphs>
  <Slides>17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Abadi</vt:lpstr>
      <vt:lpstr>Arial</vt:lpstr>
      <vt:lpstr>Arial Black</vt:lpstr>
      <vt:lpstr>Calibri</vt:lpstr>
      <vt:lpstr>Calibri Light</vt:lpstr>
      <vt:lpstr>Courier New</vt:lpstr>
      <vt:lpstr>Office Theme</vt:lpstr>
      <vt:lpstr>Design Patterns</vt:lpstr>
      <vt:lpstr>Main idea</vt:lpstr>
      <vt:lpstr>Pattern relationships</vt:lpstr>
      <vt:lpstr>Antipatterns</vt:lpstr>
      <vt:lpstr>Singleton   +   Prototype</vt:lpstr>
      <vt:lpstr>Implementation</vt:lpstr>
      <vt:lpstr>Eager initialization</vt:lpstr>
      <vt:lpstr>Lazy instantiation</vt:lpstr>
      <vt:lpstr>Thread safe implementation</vt:lpstr>
      <vt:lpstr>Double checked locking</vt:lpstr>
      <vt:lpstr>Mistakes</vt:lpstr>
      <vt:lpstr>How to destroy your architecture</vt:lpstr>
      <vt:lpstr>Applicability  and  relationships</vt:lpstr>
      <vt:lpstr>Singleton minor applicability</vt:lpstr>
      <vt:lpstr>Singleton and Object pool</vt:lpstr>
      <vt:lpstr>Resources</vt:lpstr>
      <vt:lpstr>Thank you for your attention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 Patterns</dc:title>
  <dc:creator>Кирилл Василенко</dc:creator>
  <cp:lastModifiedBy>Кирилл Василенко</cp:lastModifiedBy>
  <cp:revision>67</cp:revision>
  <dcterms:created xsi:type="dcterms:W3CDTF">2019-02-19T16:55:13Z</dcterms:created>
  <dcterms:modified xsi:type="dcterms:W3CDTF">2019-02-23T21:14:19Z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fs.IsStoryboard">
    <vt:bool>true</vt:bool>
  </property>
</Properties>
</file>