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89" r:id="rId4"/>
    <p:sldId id="262" r:id="rId5"/>
    <p:sldId id="294" r:id="rId6"/>
    <p:sldId id="295" r:id="rId7"/>
    <p:sldId id="293" r:id="rId8"/>
    <p:sldId id="291" r:id="rId9"/>
    <p:sldId id="292" r:id="rId10"/>
    <p:sldId id="296" r:id="rId11"/>
    <p:sldId id="299" r:id="rId12"/>
    <p:sldId id="297" r:id="rId13"/>
    <p:sldId id="290" r:id="rId14"/>
    <p:sldId id="28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Василенко" initials="КВ" lastIdx="2" clrIdx="0">
    <p:extLst>
      <p:ext uri="{19B8F6BF-5375-455C-9EA6-DF929625EA0E}">
        <p15:presenceInfo xmlns:p15="http://schemas.microsoft.com/office/powerpoint/2012/main" userId="5c8e64cf65622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5B9BD5"/>
    <a:srgbClr val="92D050"/>
    <a:srgbClr val="65FF00"/>
    <a:srgbClr val="FFFFFF"/>
    <a:srgbClr val="FF7900"/>
    <a:srgbClr val="7F7F7F"/>
    <a:srgbClr val="D8D5EB"/>
    <a:srgbClr val="A7D86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6" autoAdjust="0"/>
    <p:restoredTop sz="87075" autoAdjust="0"/>
  </p:normalViewPr>
  <p:slideViewPr>
    <p:cSldViewPr snapToGrid="0">
      <p:cViewPr>
        <p:scale>
          <a:sx n="75" d="100"/>
          <a:sy n="75" d="100"/>
        </p:scale>
        <p:origin x="511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1AE2-9EF6-415B-9BBA-5F4A98ACC92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BC671-BE0D-482E-B0C4-A419035D2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76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51CA-9947-44BA-9AA7-66724FE8E627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5460-6636-49D9-BDB4-57EEF991F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43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we’re going to talk about amazingly powerful data structure known as an Object Pool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5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talk abou</a:t>
            </a:r>
            <a:r>
              <a:rPr lang="en-US" baseline="0" dirty="0" smtClean="0"/>
              <a:t>t transport management in logistics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70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talk abou</a:t>
            </a:r>
            <a:r>
              <a:rPr lang="en-US" baseline="0" dirty="0" smtClean="0"/>
              <a:t>t transport management in logistics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40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talk abou</a:t>
            </a:r>
            <a:r>
              <a:rPr lang="en-US" baseline="0" dirty="0" smtClean="0"/>
              <a:t>t transport management in logistics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repeatedly get created, exists for little while, and</a:t>
            </a:r>
            <a:r>
              <a:rPr lang="en-US" baseline="0" dirty="0" smtClean="0"/>
              <a:t> then are freed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actions are polluting a memory heap in a very short amount of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78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this happens on a regular basis you’re ending up in a great deal of memory allocation and releasing events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72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Effectively,</a:t>
            </a:r>
            <a:r>
              <a:rPr lang="en-US" baseline="0" dirty="0" smtClean="0"/>
              <a:t> when you’re done with an object, rather than freeing it back to the memory heap, you keep a reference to it in a queue of available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The next time you need to allocate an object of that type, you can repurpose an existing object from the pool rather than grabbing a new one from the memory heap.</a:t>
            </a:r>
          </a:p>
          <a:p>
            <a:endParaRPr lang="en-US" baseline="0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only when your pool is empty does it make sense to go back to the heap to allocate new objects, which will eventually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freed back to the pool, growing its potential size over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79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94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end result</a:t>
            </a:r>
            <a:r>
              <a:rPr lang="en-US" baseline="0" smtClean="0"/>
              <a:t> of using an object pool is that instead of ton of heap fluctuation, you’ll end up with stable allocations or small growths</a:t>
            </a:r>
          </a:p>
          <a:p>
            <a:endParaRPr lang="en-US" baseline="0" smtClean="0"/>
          </a:p>
          <a:p>
            <a:r>
              <a:rPr lang="en-US" baseline="0" smtClean="0"/>
              <a:t>So this is helping you save precious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99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B851-DE93-4D4A-A8CA-11031B51EA79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A65-FBEF-4E78-B3EC-E0E9A1688544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F018-6DB4-4741-B32F-EC558344D423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9414-314B-4BBC-90EC-F581425B44D3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7D8-4027-4BC0-B809-A55EFBE429E1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0E9-6698-4598-956D-28CDE8856D34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AEBC-00FB-43E2-9A62-728BCC36BCDE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F82-631A-4238-BABA-C9B8B6C4F978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4B70-A4CD-4445-BB16-669A3264FA19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D9A-44C2-4A81-AA5B-B49ED5839460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955C-E4C2-41B5-8098-ADB300087B42}" type="datetime3">
              <a:rPr lang="en-US" smtClean="0"/>
              <a:t>25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2560x1440 Wallpaper italy, venice, gondolas, ri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299"/>
            <a:ext cx="12191999" cy="51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04" y="218851"/>
            <a:ext cx="3499420" cy="1307448"/>
          </a:xfrm>
        </p:spPr>
        <p:txBody>
          <a:bodyPr anchor="t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182146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19752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57372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5687961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566333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Kyrylo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Vasylenko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039399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415599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@Bellkross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374174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Volodymyr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Boublik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11780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49400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vboublik@gmail.com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3769943"/>
            <a:ext cx="1044000" cy="10404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1846087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A695A15-BC2E-41A9-9DF6-1B8B2237039A}"/>
              </a:ext>
            </a:extLst>
          </p:cNvPr>
          <p:cNvSpPr txBox="1">
            <a:spLocks/>
          </p:cNvSpPr>
          <p:nvPr/>
        </p:nvSpPr>
        <p:spPr>
          <a:xfrm>
            <a:off x="4408170" y="4957695"/>
            <a:ext cx="7783829" cy="1900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Object pool</a:t>
            </a:r>
            <a:endParaRPr lang="ru-RU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0267453" y="1346299"/>
            <a:ext cx="720000" cy="720000"/>
            <a:chOff x="10079991" y="1355619"/>
            <a:chExt cx="720000" cy="720000"/>
          </a:xfrm>
        </p:grpSpPr>
        <p:sp>
          <p:nvSpPr>
            <p:cNvPr id="21" name="Oval 20"/>
            <p:cNvSpPr/>
            <p:nvPr/>
          </p:nvSpPr>
          <p:spPr>
            <a:xfrm>
              <a:off x="10079991" y="13556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38" name="Isosceles Triangle 37">
              <a:hlinkClick r:id="" action="ppaction://hlinkshowjump?jump=nextslide"/>
            </p:cNvPr>
            <p:cNvSpPr/>
            <p:nvPr/>
          </p:nvSpPr>
          <p:spPr>
            <a:xfrm rot="5400000">
              <a:off x="10321446" y="1526299"/>
              <a:ext cx="360000" cy="36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1035939"/>
            <a:ext cx="1425214" cy="356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227786" y="59853"/>
            <a:ext cx="1136998" cy="9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Implementation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4952"/>
            <a:ext cx="6344920" cy="4763571"/>
          </a:xfrm>
          <a:prstGeom prst="rect">
            <a:avLst/>
          </a:prstGeom>
          <a:ln>
            <a:solidFill>
              <a:srgbClr val="AFABAB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344920" y="1204952"/>
            <a:ext cx="584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Allocation management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44920" y="3263572"/>
            <a:ext cx="584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Optimization</a:t>
            </a:r>
            <a:endParaRPr lang="ru-RU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44920" y="5322192"/>
            <a:ext cx="584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Reuse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08055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887265"/>
            <a:ext cx="9997440" cy="5388436"/>
          </a:xfrm>
          <a:prstGeom prst="rect">
            <a:avLst/>
          </a:prstGeom>
        </p:spPr>
      </p:pic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Result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</p:spTree>
    <p:extLst>
      <p:ext uri="{BB962C8B-B14F-4D97-AF65-F5344CB8AC3E}">
        <p14:creationId xmlns:p14="http://schemas.microsoft.com/office/powerpoint/2010/main" val="85131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Pattern relationships</a:t>
            </a:r>
            <a:endParaRPr lang="en-US" sz="5400" dirty="0"/>
          </a:p>
        </p:txBody>
      </p:sp>
      <p:sp>
        <p:nvSpPr>
          <p:cNvPr id="18" name="Rounded Rectangle 17"/>
          <p:cNvSpPr/>
          <p:nvPr/>
        </p:nvSpPr>
        <p:spPr>
          <a:xfrm flipH="1">
            <a:off x="7216588" y="2985596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Object pool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809064" y="2985596"/>
            <a:ext cx="3299012" cy="81596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Singleton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>
            <a:stCxn id="18" idx="3"/>
            <a:endCxn id="19" idx="1"/>
          </p:cNvCxnSpPr>
          <p:nvPr/>
        </p:nvCxnSpPr>
        <p:spPr>
          <a:xfrm rot="10800000">
            <a:off x="4108076" y="3393577"/>
            <a:ext cx="310851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</p:spTree>
    <p:extLst>
      <p:ext uri="{BB962C8B-B14F-4D97-AF65-F5344CB8AC3E}">
        <p14:creationId xmlns:p14="http://schemas.microsoft.com/office/powerpoint/2010/main" val="5910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 for your attention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73827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Main idea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6910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2883"/>
            <a:ext cx="7919021" cy="42084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Logistics program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3647440"/>
            <a:ext cx="7101840" cy="1620520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8773160" y="1472883"/>
            <a:ext cx="2926080" cy="2291397"/>
          </a:xfrm>
          <a:prstGeom prst="wedgeRoundRectCallout">
            <a:avLst>
              <a:gd name="adj1" fmla="val -108035"/>
              <a:gd name="adj2" fmla="val 5099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Most interesting part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6047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Logistics program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7443"/>
            <a:ext cx="10002520" cy="28352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0" y="4190000"/>
            <a:ext cx="1156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Simple</a:t>
            </a:r>
            <a:endParaRPr lang="ru-RU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273175"/>
            <a:ext cx="1156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No responsibility for resource management</a:t>
            </a:r>
            <a:endParaRPr lang="ru-RU" sz="3600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133080" y="1094703"/>
            <a:ext cx="1910080" cy="1549400"/>
          </a:xfrm>
          <a:prstGeom prst="wedgeRoundRectCallout">
            <a:avLst>
              <a:gd name="adj1" fmla="val 116933"/>
              <a:gd name="adj2" fmla="val -7061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Stop</a:t>
            </a:r>
            <a:endParaRPr lang="ru-RU" sz="3600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7929880" y="1092951"/>
            <a:ext cx="2636520" cy="1551151"/>
          </a:xfrm>
          <a:prstGeom prst="wedgeRoundRectCallout">
            <a:avLst>
              <a:gd name="adj1" fmla="val 77338"/>
              <a:gd name="adj2" fmla="val -683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What about storage implementation?</a:t>
            </a:r>
            <a:endParaRPr lang="ru-RU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783080" y="1505915"/>
            <a:ext cx="2123440" cy="512983"/>
          </a:xfrm>
          <a:prstGeom prst="roundRect">
            <a:avLst/>
          </a:prstGeom>
          <a:noFill/>
          <a:ln w="28575" cap="flat" cmpd="sng" algn="ctr">
            <a:solidFill>
              <a:srgbClr val="FF7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ounded Rectangle 16"/>
          <p:cNvSpPr/>
          <p:nvPr/>
        </p:nvSpPr>
        <p:spPr>
          <a:xfrm>
            <a:off x="629920" y="3101035"/>
            <a:ext cx="2123440" cy="512983"/>
          </a:xfrm>
          <a:prstGeom prst="roundRect">
            <a:avLst/>
          </a:prstGeom>
          <a:noFill/>
          <a:ln w="28575" cap="flat" cmpd="sng" algn="ctr">
            <a:solidFill>
              <a:srgbClr val="FF7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1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7" grpId="0" animBg="1"/>
      <p:bldP spid="7" grpId="1" animBg="1"/>
      <p:bldP spid="14" grpId="0" animBg="1"/>
      <p:bldP spid="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8275320" cy="472705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Storage implementation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8427720" y="1569720"/>
            <a:ext cx="2199640" cy="972782"/>
          </a:xfrm>
          <a:prstGeom prst="wedgeRoundRectCallout">
            <a:avLst>
              <a:gd name="adj1" fmla="val 82881"/>
              <a:gd name="adj2" fmla="val -1330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</a:t>
            </a:r>
            <a:r>
              <a:rPr lang="en-US" sz="2000" b="1" dirty="0" smtClean="0"/>
              <a:t>t is terrible and produces memory churn problem</a:t>
            </a:r>
            <a:endParaRPr lang="ru-RU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4343400"/>
            <a:ext cx="8275320" cy="1709216"/>
          </a:xfrm>
          <a:prstGeom prst="roundRect">
            <a:avLst/>
          </a:prstGeom>
          <a:noFill/>
          <a:ln>
            <a:solidFill>
              <a:srgbClr val="FF7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0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Memory churn problem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39755"/>
            <a:ext cx="1156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Comes from creating the whole group of similar objects</a:t>
            </a:r>
            <a:endParaRPr lang="ru-RU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421" y="2584831"/>
            <a:ext cx="1156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Images, other similar resources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729907"/>
            <a:ext cx="1156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Database connections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874983"/>
            <a:ext cx="1156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Ships, Trucks for logistic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911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stCxn id="2" idx="1"/>
            <a:endCxn id="15" idx="3"/>
          </p:cNvCxnSpPr>
          <p:nvPr/>
        </p:nvCxnSpPr>
        <p:spPr>
          <a:xfrm flipH="1">
            <a:off x="5527501" y="3840956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27499" y="3138804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27498" y="4531121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27497" y="2448640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27493" y="1768505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27492" y="5229384"/>
            <a:ext cx="2703021" cy="0"/>
          </a:xfrm>
          <a:prstGeom prst="straightConnector1">
            <a:avLst/>
          </a:prstGeom>
          <a:ln w="762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Memory churn problem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  <p:sp>
        <p:nvSpPr>
          <p:cNvPr id="2" name="Rectangle 1"/>
          <p:cNvSpPr/>
          <p:nvPr/>
        </p:nvSpPr>
        <p:spPr>
          <a:xfrm>
            <a:off x="8230522" y="1565116"/>
            <a:ext cx="2824480" cy="4551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MEMORY HEAP</a:t>
            </a:r>
            <a:endParaRPr lang="ru-RU" sz="3600" b="1" dirty="0"/>
          </a:p>
        </p:txBody>
      </p:sp>
      <p:sp>
        <p:nvSpPr>
          <p:cNvPr id="15" name="Rectangle 14"/>
          <p:cNvSpPr/>
          <p:nvPr/>
        </p:nvSpPr>
        <p:spPr>
          <a:xfrm>
            <a:off x="2703021" y="1565116"/>
            <a:ext cx="2824480" cy="4551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EXECUTING PROGRAM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3811" y="1002397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Create</a:t>
            </a:r>
            <a:endParaRPr lang="ru-RU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-1" y="1122174"/>
            <a:ext cx="27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Free</a:t>
            </a:r>
            <a:endParaRPr lang="ru-RU" sz="36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91634" y="1823959"/>
            <a:ext cx="2311388" cy="192562"/>
            <a:chOff x="391634" y="1823959"/>
            <a:chExt cx="2311388" cy="192562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1634" y="2254271"/>
            <a:ext cx="2311388" cy="192562"/>
            <a:chOff x="391634" y="1823959"/>
            <a:chExt cx="2311388" cy="192562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1634" y="2684583"/>
            <a:ext cx="2311388" cy="192562"/>
            <a:chOff x="391634" y="1823959"/>
            <a:chExt cx="2311388" cy="192562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1634" y="3114895"/>
            <a:ext cx="2311388" cy="192562"/>
            <a:chOff x="391634" y="1823959"/>
            <a:chExt cx="2311388" cy="192562"/>
          </a:xfrm>
        </p:grpSpPr>
        <p:cxnSp>
          <p:nvCxnSpPr>
            <p:cNvPr id="46" name="Straight Arrow Connector 45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1634" y="3555128"/>
            <a:ext cx="2311388" cy="192562"/>
            <a:chOff x="391634" y="1823959"/>
            <a:chExt cx="2311388" cy="192562"/>
          </a:xfrm>
        </p:grpSpPr>
        <p:cxnSp>
          <p:nvCxnSpPr>
            <p:cNvPr id="49" name="Straight Arrow Connector 48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91634" y="3985440"/>
            <a:ext cx="2311388" cy="192562"/>
            <a:chOff x="391634" y="1823959"/>
            <a:chExt cx="2311388" cy="192562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1634" y="4415752"/>
            <a:ext cx="2311388" cy="192562"/>
            <a:chOff x="391634" y="1823959"/>
            <a:chExt cx="2311388" cy="192562"/>
          </a:xfrm>
        </p:grpSpPr>
        <p:cxnSp>
          <p:nvCxnSpPr>
            <p:cNvPr id="56" name="Straight Arrow Connector 55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1634" y="4846064"/>
            <a:ext cx="2311388" cy="192562"/>
            <a:chOff x="391634" y="1823959"/>
            <a:chExt cx="2311388" cy="192562"/>
          </a:xfrm>
        </p:grpSpPr>
        <p:cxnSp>
          <p:nvCxnSpPr>
            <p:cNvPr id="59" name="Straight Arrow Connector 58"/>
            <p:cNvCxnSpPr/>
            <p:nvPr/>
          </p:nvCxnSpPr>
          <p:spPr>
            <a:xfrm flipH="1" flipV="1">
              <a:off x="584200" y="1920240"/>
              <a:ext cx="2118822" cy="9921"/>
            </a:xfrm>
            <a:prstGeom prst="straightConnector1">
              <a:avLst/>
            </a:prstGeom>
            <a:ln w="76200">
              <a:solidFill>
                <a:srgbClr val="AFABAB"/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91634" y="1823959"/>
              <a:ext cx="192562" cy="192562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2724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25434"/>
            <a:ext cx="9448800" cy="5099284"/>
          </a:xfrm>
          <a:prstGeom prst="rect">
            <a:avLst/>
          </a:prstGeom>
        </p:spPr>
      </p:pic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Memory churn problem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55240" y="1757680"/>
            <a:ext cx="7188200" cy="153416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40640" y="4688840"/>
            <a:ext cx="1300480" cy="863600"/>
          </a:xfrm>
          <a:prstGeom prst="wedgeRoundRectCallout">
            <a:avLst>
              <a:gd name="adj1" fmla="val 391667"/>
              <a:gd name="adj2" fmla="val 536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Timeframe</a:t>
            </a:r>
          </a:p>
          <a:p>
            <a:pPr algn="ctr"/>
            <a:r>
              <a:rPr lang="en-US" sz="1600" dirty="0" smtClean="0"/>
              <a:t>In delivers</a:t>
            </a:r>
            <a:endParaRPr lang="ru-RU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9240520" y="3786385"/>
            <a:ext cx="2870200" cy="1125434"/>
          </a:xfrm>
          <a:prstGeom prst="wedgeRoundRectCallout">
            <a:avLst>
              <a:gd name="adj1" fmla="val -160280"/>
              <a:gd name="adj2" fmla="val -918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Flood</a:t>
            </a:r>
          </a:p>
          <a:p>
            <a:pPr algn="ctr"/>
            <a:r>
              <a:rPr lang="en-US" sz="1600" dirty="0" smtClean="0"/>
              <a:t>Memory management events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1432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Object pool</a:t>
            </a:r>
            <a:endParaRPr lang="en-US" sz="5400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25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7312" y="1403998"/>
            <a:ext cx="2050476" cy="33043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MEMORY HEAP</a:t>
            </a:r>
            <a:endParaRPr lang="ru-RU" sz="3600" b="1" dirty="0"/>
          </a:p>
        </p:txBody>
      </p:sp>
      <p:sp>
        <p:nvSpPr>
          <p:cNvPr id="15" name="Rectangle 14"/>
          <p:cNvSpPr/>
          <p:nvPr/>
        </p:nvSpPr>
        <p:spPr>
          <a:xfrm>
            <a:off x="4389805" y="1565116"/>
            <a:ext cx="2824480" cy="4551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EXECUTING PROGRAM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89701" y="757667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Create</a:t>
            </a:r>
            <a:endParaRPr lang="ru-RU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991" y="1122174"/>
            <a:ext cx="258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Pool</a:t>
            </a:r>
            <a:endParaRPr lang="ru-RU" sz="3600" b="1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7214287" y="1616105"/>
            <a:ext cx="2703025" cy="2739936"/>
            <a:chOff x="7214287" y="1616105"/>
            <a:chExt cx="2703025" cy="2739936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7214290" y="2016521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7214291" y="1616105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7214289" y="2790785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7214290" y="2390369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7214288" y="3581777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7214289" y="3181361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7214287" y="4356041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7214288" y="3955625"/>
              <a:ext cx="270302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117991" y="1799144"/>
            <a:ext cx="2050476" cy="4317652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Object Pool</a:t>
            </a:r>
            <a:endParaRPr lang="ru-RU" sz="36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2168467" y="1920716"/>
            <a:ext cx="2221338" cy="2257901"/>
            <a:chOff x="2168467" y="1920716"/>
            <a:chExt cx="2221338" cy="2257901"/>
          </a:xfrm>
        </p:grpSpPr>
        <p:grpSp>
          <p:nvGrpSpPr>
            <p:cNvPr id="32" name="Group 31"/>
            <p:cNvGrpSpPr/>
            <p:nvPr/>
          </p:nvGrpSpPr>
          <p:grpSpPr>
            <a:xfrm>
              <a:off x="2168467" y="1920716"/>
              <a:ext cx="2221338" cy="969963"/>
              <a:chOff x="2168467" y="1920716"/>
              <a:chExt cx="2221338" cy="96996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168467" y="1920716"/>
                <a:ext cx="2221338" cy="325120"/>
                <a:chOff x="2168467" y="1920716"/>
                <a:chExt cx="2221338" cy="325120"/>
              </a:xfrm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2168467" y="192071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>
                  <a:off x="2168467" y="224583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168467" y="2565559"/>
                <a:ext cx="2221338" cy="325120"/>
                <a:chOff x="2168467" y="1920716"/>
                <a:chExt cx="2221338" cy="325120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2168467" y="192071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H="1">
                  <a:off x="2168467" y="224583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oup 83"/>
            <p:cNvGrpSpPr/>
            <p:nvPr/>
          </p:nvGrpSpPr>
          <p:grpSpPr>
            <a:xfrm>
              <a:off x="2168467" y="3208654"/>
              <a:ext cx="2221338" cy="969963"/>
              <a:chOff x="2168467" y="1920716"/>
              <a:chExt cx="2221338" cy="96996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2168467" y="1920716"/>
                <a:ext cx="2221338" cy="325120"/>
                <a:chOff x="2168467" y="1920716"/>
                <a:chExt cx="2221338" cy="325120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2168467" y="192071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>
                  <a:off x="2168467" y="224583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2168467" y="2565559"/>
                <a:ext cx="2221338" cy="325120"/>
                <a:chOff x="2168467" y="1920716"/>
                <a:chExt cx="2221338" cy="32512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H="1">
                  <a:off x="2168467" y="192071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H="1">
                  <a:off x="2168467" y="2245836"/>
                  <a:ext cx="2221338" cy="0"/>
                </a:xfrm>
                <a:prstGeom prst="straightConnector1">
                  <a:avLst/>
                </a:prstGeom>
                <a:ln w="38100">
                  <a:solidFill>
                    <a:srgbClr val="AFABAB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2" name="Group 101"/>
          <p:cNvGrpSpPr/>
          <p:nvPr/>
        </p:nvGrpSpPr>
        <p:grpSpPr>
          <a:xfrm>
            <a:off x="2166857" y="4463227"/>
            <a:ext cx="2224558" cy="975360"/>
            <a:chOff x="2209800" y="3203257"/>
            <a:chExt cx="2224558" cy="975360"/>
          </a:xfrm>
        </p:grpSpPr>
        <p:grpSp>
          <p:nvGrpSpPr>
            <p:cNvPr id="98" name="Group 97"/>
            <p:cNvGrpSpPr/>
            <p:nvPr/>
          </p:nvGrpSpPr>
          <p:grpSpPr>
            <a:xfrm>
              <a:off x="2209800" y="3853497"/>
              <a:ext cx="2221332" cy="325120"/>
              <a:chOff x="2209800" y="3853497"/>
              <a:chExt cx="2221332" cy="325120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>
                <a:off x="2209800" y="3853497"/>
                <a:ext cx="222133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2209800" y="4178617"/>
                <a:ext cx="222133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2213026" y="3203257"/>
              <a:ext cx="2221332" cy="325120"/>
              <a:chOff x="2209800" y="3853497"/>
              <a:chExt cx="2221332" cy="325120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2209800" y="3853497"/>
                <a:ext cx="222133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2209800" y="4178617"/>
                <a:ext cx="222133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5" name="Straight Arrow Connector 104"/>
          <p:cNvCxnSpPr/>
          <p:nvPr/>
        </p:nvCxnSpPr>
        <p:spPr>
          <a:xfrm flipH="1">
            <a:off x="7214285" y="5063144"/>
            <a:ext cx="2703023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214284" y="5352704"/>
            <a:ext cx="2703023" cy="0"/>
          </a:xfrm>
          <a:prstGeom prst="straightConnector1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166858" y="5738784"/>
            <a:ext cx="2232000" cy="0"/>
          </a:xfrm>
          <a:prstGeom prst="straightConnector1">
            <a:avLst/>
          </a:prstGeom>
          <a:ln w="38100">
            <a:solidFill>
              <a:srgbClr val="AFABA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2166857" y="6028344"/>
            <a:ext cx="2232000" cy="0"/>
          </a:xfrm>
          <a:prstGeom prst="straightConnector1">
            <a:avLst/>
          </a:prstGeom>
          <a:ln w="38100">
            <a:solidFill>
              <a:srgbClr val="AFABA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5cbc8f2-26ed-44ab-947b-8653b8f3b28c" Revision="1" Stencil="System.MyShapes" StencilVersion="1.0"/>
</Control>
</file>

<file path=customXml/itemProps1.xml><?xml version="1.0" encoding="utf-8"?>
<ds:datastoreItem xmlns:ds="http://schemas.openxmlformats.org/officeDocument/2006/customXml" ds:itemID="{F0E06B35-94CF-4EDA-8754-772D6EB7E4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760</TotalTime>
  <Words>399</Words>
  <Application>Microsoft Office PowerPoint</Application>
  <PresentationFormat>Widescreen</PresentationFormat>
  <Paragraphs>88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</vt:lpstr>
      <vt:lpstr>Arial</vt:lpstr>
      <vt:lpstr>Arial Black</vt:lpstr>
      <vt:lpstr>Calibri</vt:lpstr>
      <vt:lpstr>Calibri Light</vt:lpstr>
      <vt:lpstr>Courier New</vt:lpstr>
      <vt:lpstr>Office Theme</vt:lpstr>
      <vt:lpstr>Design Patterns</vt:lpstr>
      <vt:lpstr>Main idea</vt:lpstr>
      <vt:lpstr>Logistics program</vt:lpstr>
      <vt:lpstr>Logistics program</vt:lpstr>
      <vt:lpstr>Storage implementation</vt:lpstr>
      <vt:lpstr>Memory churn problem</vt:lpstr>
      <vt:lpstr>Memory churn problem</vt:lpstr>
      <vt:lpstr>Memory churn problem</vt:lpstr>
      <vt:lpstr>Object pool</vt:lpstr>
      <vt:lpstr>Implementation</vt:lpstr>
      <vt:lpstr>Result</vt:lpstr>
      <vt:lpstr>Pattern relationships</vt:lpstr>
      <vt:lpstr>Thank you for your attention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Кирилл Василенко</dc:creator>
  <cp:lastModifiedBy>Кирилл Василенко</cp:lastModifiedBy>
  <cp:revision>88</cp:revision>
  <dcterms:created xsi:type="dcterms:W3CDTF">2019-02-19T16:55:13Z</dcterms:created>
  <dcterms:modified xsi:type="dcterms:W3CDTF">2019-02-25T10:38:16Z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