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61" r:id="rId3"/>
    <p:sldId id="305" r:id="rId4"/>
    <p:sldId id="290" r:id="rId5"/>
    <p:sldId id="289" r:id="rId6"/>
    <p:sldId id="262" r:id="rId7"/>
    <p:sldId id="294" r:id="rId8"/>
    <p:sldId id="295" r:id="rId9"/>
    <p:sldId id="293" r:id="rId10"/>
    <p:sldId id="291" r:id="rId11"/>
    <p:sldId id="292" r:id="rId12"/>
    <p:sldId id="296" r:id="rId13"/>
    <p:sldId id="299" r:id="rId14"/>
    <p:sldId id="297" r:id="rId15"/>
    <p:sldId id="300" r:id="rId16"/>
    <p:sldId id="302" r:id="rId17"/>
    <p:sldId id="303" r:id="rId18"/>
    <p:sldId id="304" r:id="rId19"/>
    <p:sldId id="306" r:id="rId20"/>
    <p:sldId id="28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ирилл Василенко" initials="КВ" lastIdx="2" clrIdx="0">
    <p:extLst>
      <p:ext uri="{19B8F6BF-5375-455C-9EA6-DF929625EA0E}">
        <p15:presenceInfo xmlns:p15="http://schemas.microsoft.com/office/powerpoint/2012/main" userId="5c8e64cf656227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BAB"/>
    <a:srgbClr val="92D050"/>
    <a:srgbClr val="5B9BD5"/>
    <a:srgbClr val="65FF00"/>
    <a:srgbClr val="FFFFFF"/>
    <a:srgbClr val="FF7900"/>
    <a:srgbClr val="7F7F7F"/>
    <a:srgbClr val="D8D5EB"/>
    <a:srgbClr val="A7D86D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6" autoAdjust="0"/>
    <p:restoredTop sz="87075" autoAdjust="0"/>
  </p:normalViewPr>
  <p:slideViewPr>
    <p:cSldViewPr snapToGrid="0">
      <p:cViewPr varScale="1">
        <p:scale>
          <a:sx n="79" d="100"/>
          <a:sy n="79" d="100"/>
        </p:scale>
        <p:origin x="943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1AE2-9EF6-415B-9BBA-5F4A98ACC92C}" type="datetimeFigureOut">
              <a:rPr lang="ru-RU" smtClean="0"/>
              <a:t>25.02.2019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BC671-BE0D-482E-B0C4-A419035D28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2764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A51CA-9947-44BA-9AA7-66724FE8E627}" type="datetimeFigureOut">
              <a:rPr lang="ru-RU" smtClean="0"/>
              <a:t>25.02.2019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55460-6636-49D9-BDB4-57EEF991F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5432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r>
              <a:rPr lang="en-US" baseline="0" dirty="0" smtClean="0"/>
              <a:t> we’re going to talk about amazingly powerful data structure known as an Object Pool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6500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r>
              <a:rPr lang="en-US" baseline="0" dirty="0" smtClean="0"/>
              <a:t> that there’s an overhead involved each time the object pool needs to go back to the main heap to allocate memory.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Rather than allocating an object each time one is needed, it makes more </a:t>
            </a:r>
            <a:r>
              <a:rPr lang="en-US" baseline="0" dirty="0" err="1" smtClean="0"/>
              <a:t>sence</a:t>
            </a:r>
            <a:r>
              <a:rPr lang="en-US" baseline="0" dirty="0" smtClean="0"/>
              <a:t> to allocate a group of free objects at one time.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4603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addition, rather than waiting for each empty pool request to make a new heap allocation,</a:t>
            </a:r>
            <a:r>
              <a:rPr lang="en-US" baseline="0" dirty="0" smtClean="0"/>
              <a:t> instead fill your pool at application load time</a:t>
            </a:r>
          </a:p>
          <a:p>
            <a:r>
              <a:rPr lang="en-US" baseline="0" dirty="0" smtClean="0"/>
              <a:t>So the first group of objects you’re grabbing from the pool are as fast as possible.</a:t>
            </a:r>
          </a:p>
          <a:p>
            <a:r>
              <a:rPr lang="en-US" baseline="0" dirty="0" smtClean="0"/>
              <a:t>You could even figure out the ideal </a:t>
            </a:r>
            <a:r>
              <a:rPr lang="en-US" baseline="0" dirty="0" err="1" smtClean="0"/>
              <a:t>preallocation</a:t>
            </a:r>
            <a:r>
              <a:rPr lang="en-US" baseline="0" dirty="0" smtClean="0"/>
              <a:t> amount so you could fill your pool ahead of time minimizing the number of times you have to go back to the heap.</a:t>
            </a:r>
          </a:p>
        </p:txBody>
      </p:sp>
    </p:spTree>
    <p:extLst>
      <p:ext uri="{BB962C8B-B14F-4D97-AF65-F5344CB8AC3E}">
        <p14:creationId xmlns:p14="http://schemas.microsoft.com/office/powerpoint/2010/main" val="3171360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order to make sure that all of your objects are returned to the pool properly, make sure that member variables of these objects are cleaned up. So they </a:t>
            </a:r>
            <a:r>
              <a:rPr lang="en-US" baseline="0" dirty="0" smtClean="0"/>
              <a:t>don’t </a:t>
            </a:r>
            <a:r>
              <a:rPr lang="en-US" baseline="0" dirty="0" smtClean="0"/>
              <a:t>contain any references to any other objects in memory.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are not careful you can end up creating a lot of persistent memory leaks </a:t>
            </a:r>
            <a:r>
              <a:rPr lang="en-US" baseline="0" smtClean="0"/>
              <a:t>for </a:t>
            </a:r>
            <a:r>
              <a:rPr lang="en-US" baseline="0" smtClean="0"/>
              <a:t>these </a:t>
            </a:r>
            <a:r>
              <a:rPr lang="en-US" baseline="0" dirty="0" smtClean="0"/>
              <a:t>objects in your pools</a:t>
            </a:r>
          </a:p>
        </p:txBody>
      </p:sp>
    </p:spTree>
    <p:extLst>
      <p:ext uri="{BB962C8B-B14F-4D97-AF65-F5344CB8AC3E}">
        <p14:creationId xmlns:p14="http://schemas.microsoft.com/office/powerpoint/2010/main" val="2333743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18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talk abou</a:t>
            </a:r>
            <a:r>
              <a:rPr lang="en-US" baseline="0" dirty="0" smtClean="0"/>
              <a:t>t transport management in logistics application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7709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4403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repeatedly get created, exists for little while, and</a:t>
            </a:r>
            <a:r>
              <a:rPr lang="en-US" baseline="0" dirty="0" smtClean="0"/>
              <a:t> then are freed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actions are polluting a memory heap in a very short amount of time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3787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this happens on a regular basis you’re ending up in a great deal of memory allocation and releasing events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172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Effectively,</a:t>
            </a:r>
            <a:r>
              <a:rPr lang="en-US" baseline="0" dirty="0" smtClean="0"/>
              <a:t> when you’re done with an object, rather than freeing it back to the memory heap, you keep a reference to it in a queue of available objects.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The next time you need to allocate an object of that type, you can repurpose an existing object from the pool rather than grabbing a new one from the memory heap.</a:t>
            </a:r>
          </a:p>
          <a:p>
            <a:endParaRPr lang="en-US" baseline="0" dirty="0" smtClean="0"/>
          </a:p>
          <a:p>
            <a:r>
              <a:rPr lang="en-US" dirty="0" smtClean="0"/>
              <a:t>And</a:t>
            </a:r>
            <a:r>
              <a:rPr lang="en-US" baseline="0" dirty="0" smtClean="0"/>
              <a:t> only when your pool is empty does it make sense to go back to the heap to allocate new objects, which will eventually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freed back to the pool, growing its potential size over time.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799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0946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end result</a:t>
            </a:r>
            <a:r>
              <a:rPr lang="en-US" baseline="0" dirty="0" smtClean="0"/>
              <a:t> of using an object pool is that instead of ton of heap fluctuation, you’ll end up with stable allocations or small growths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this is helping you save precious </a:t>
            </a:r>
            <a:r>
              <a:rPr lang="en-US" baseline="0" dirty="0" smtClean="0"/>
              <a:t>computation time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99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B851-DE93-4D4A-A8CA-11031B51EA79}" type="datetime3">
              <a:rPr lang="en-US" smtClean="0"/>
              <a:t>25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4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BA65-FBEF-4E78-B3EC-E0E9A1688544}" type="datetime3">
              <a:rPr lang="en-US" smtClean="0"/>
              <a:t>25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90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F018-6DB4-4741-B32F-EC558344D423}" type="datetime3">
              <a:rPr lang="en-US" smtClean="0"/>
              <a:t>25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9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9414-314B-4BBC-90EC-F581425B44D3}" type="datetime3">
              <a:rPr lang="en-US" smtClean="0"/>
              <a:t>25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68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B7D8-4027-4BC0-B809-A55EFBE429E1}" type="datetime3">
              <a:rPr lang="en-US" smtClean="0"/>
              <a:t>25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86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70E9-6698-4598-956D-28CDE8856D34}" type="datetime3">
              <a:rPr lang="en-US" smtClean="0"/>
              <a:t>25 February 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68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AEBC-00FB-43E2-9A62-728BCC36BCDE}" type="datetime3">
              <a:rPr lang="en-US" smtClean="0"/>
              <a:t>25 February 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14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/>
              <a:t>25 February 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4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6F82-631A-4238-BABA-C9B8B6C4F978}" type="datetime3">
              <a:rPr lang="en-US" smtClean="0"/>
              <a:t>25 February 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03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4B70-A4CD-4445-BB16-669A3264FA19}" type="datetime3">
              <a:rPr lang="en-US" smtClean="0"/>
              <a:t>25 February 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4D9A-44C2-4A81-AA5B-B49ED5839460}" type="datetime3">
              <a:rPr lang="en-US" smtClean="0"/>
              <a:t>25 February 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21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955C-E4C2-41B5-8098-ADB300087B42}" type="datetime3">
              <a:rPr lang="en-US" smtClean="0"/>
              <a:t>25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3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9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2560x1440 Wallpaper italy, venice, gondolas, ri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6299"/>
            <a:ext cx="12191999" cy="515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04" y="218851"/>
            <a:ext cx="3499420" cy="1307448"/>
          </a:xfrm>
        </p:spPr>
        <p:txBody>
          <a:bodyPr anchor="t">
            <a:no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27677" y="1821461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Polina</a:t>
            </a:r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Shlepakova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2197525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Reviewer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2573725"/>
            <a:ext cx="3325149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GitHub: @</a:t>
            </a:r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PolinaShlepakova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" y="5687961"/>
            <a:ext cx="1044000" cy="10440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27677" y="5663335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Kyrylo</a:t>
            </a:r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Vasylenko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6039399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6415599"/>
            <a:ext cx="3325149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GitHub: @Bellkross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27677" y="3741741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Volodymyr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Boublik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4117805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4494005"/>
            <a:ext cx="3325149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Email: vboublik@gmail.com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" y="3769943"/>
            <a:ext cx="1044000" cy="1040424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" y="1846087"/>
            <a:ext cx="1044000" cy="10440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EA695A15-BC2E-41A9-9DF6-1B8B2237039A}"/>
              </a:ext>
            </a:extLst>
          </p:cNvPr>
          <p:cNvSpPr txBox="1">
            <a:spLocks/>
          </p:cNvSpPr>
          <p:nvPr/>
        </p:nvSpPr>
        <p:spPr>
          <a:xfrm>
            <a:off x="4408170" y="4957695"/>
            <a:ext cx="7783829" cy="19003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Object pool</a:t>
            </a:r>
            <a:endParaRPr lang="ru-RU" sz="1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11" name="Group 10"/>
          <p:cNvGrpSpPr/>
          <p:nvPr>
            <p:custDataLst>
              <p:custData r:id="rId1"/>
            </p:custDataLst>
          </p:nvPr>
        </p:nvGrpSpPr>
        <p:grpSpPr>
          <a:xfrm>
            <a:off x="10267453" y="1346299"/>
            <a:ext cx="720000" cy="720000"/>
            <a:chOff x="10079991" y="1355619"/>
            <a:chExt cx="720000" cy="720000"/>
          </a:xfrm>
        </p:grpSpPr>
        <p:sp>
          <p:nvSpPr>
            <p:cNvPr id="21" name="Oval 20"/>
            <p:cNvSpPr/>
            <p:nvPr/>
          </p:nvSpPr>
          <p:spPr>
            <a:xfrm>
              <a:off x="10079991" y="1355619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ru-RU" dirty="0"/>
            </a:p>
          </p:txBody>
        </p:sp>
        <p:sp>
          <p:nvSpPr>
            <p:cNvPr id="38" name="Isosceles Triangle 37">
              <a:hlinkClick r:id="" action="ppaction://hlinkshowjump?jump=nextslide"/>
            </p:cNvPr>
            <p:cNvSpPr/>
            <p:nvPr/>
          </p:nvSpPr>
          <p:spPr>
            <a:xfrm rot="5400000">
              <a:off x="10321446" y="1526299"/>
              <a:ext cx="360000" cy="36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" y="1035939"/>
            <a:ext cx="1425214" cy="35630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227786" y="59853"/>
            <a:ext cx="1136998" cy="94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1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25434"/>
            <a:ext cx="9448800" cy="5099284"/>
          </a:xfrm>
          <a:prstGeom prst="rect">
            <a:avLst/>
          </a:prstGeom>
        </p:spPr>
      </p:pic>
      <p:sp>
        <p:nvSpPr>
          <p:cNvPr id="12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Memory churn problem</a:t>
            </a:r>
            <a:endParaRPr lang="en-US" sz="5400" dirty="0"/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64A-A7CD-4166-A3A4-6FABB32BD54E}" type="datetime3">
              <a:rPr lang="en-US" smtClean="0">
                <a:solidFill>
                  <a:schemeClr val="tx1"/>
                </a:solidFill>
              </a:rPr>
              <a:t>25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30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en-US" dirty="0" smtClean="0">
                <a:solidFill>
                  <a:schemeClr val="tx1"/>
                </a:solidFill>
              </a:rPr>
              <a:t> out of 16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55240" y="1757680"/>
            <a:ext cx="7188200" cy="153416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ounded Rectangular Callout 5"/>
          <p:cNvSpPr/>
          <p:nvPr/>
        </p:nvSpPr>
        <p:spPr>
          <a:xfrm>
            <a:off x="40640" y="4688840"/>
            <a:ext cx="1300480" cy="863600"/>
          </a:xfrm>
          <a:prstGeom prst="wedgeRoundRectCallout">
            <a:avLst>
              <a:gd name="adj1" fmla="val 391667"/>
              <a:gd name="adj2" fmla="val 5367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Timeframe</a:t>
            </a:r>
          </a:p>
          <a:p>
            <a:pPr algn="ctr"/>
            <a:r>
              <a:rPr lang="en-US" sz="1600" dirty="0" smtClean="0"/>
              <a:t>In delivers</a:t>
            </a:r>
            <a:endParaRPr lang="ru-RU" dirty="0"/>
          </a:p>
        </p:txBody>
      </p:sp>
      <p:sp>
        <p:nvSpPr>
          <p:cNvPr id="61" name="Rounded Rectangular Callout 60"/>
          <p:cNvSpPr/>
          <p:nvPr/>
        </p:nvSpPr>
        <p:spPr>
          <a:xfrm>
            <a:off x="9240520" y="3786385"/>
            <a:ext cx="2870200" cy="1125434"/>
          </a:xfrm>
          <a:prstGeom prst="wedgeRoundRectCallout">
            <a:avLst>
              <a:gd name="adj1" fmla="val -160280"/>
              <a:gd name="adj2" fmla="val -9180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Flood</a:t>
            </a:r>
          </a:p>
          <a:p>
            <a:pPr algn="ctr"/>
            <a:r>
              <a:rPr lang="en-US" sz="1600" dirty="0" smtClean="0"/>
              <a:t>Memory management events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143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Object pool</a:t>
            </a:r>
            <a:endParaRPr lang="en-US" sz="5400" dirty="0"/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64A-A7CD-4166-A3A4-6FABB32BD54E}" type="datetime3">
              <a:rPr lang="en-US" smtClean="0">
                <a:solidFill>
                  <a:schemeClr val="tx1"/>
                </a:solidFill>
              </a:rPr>
              <a:t>25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30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 out of 16</a:t>
            </a:r>
          </a:p>
        </p:txBody>
      </p:sp>
      <p:sp>
        <p:nvSpPr>
          <p:cNvPr id="2" name="Rectangle 1"/>
          <p:cNvSpPr/>
          <p:nvPr/>
        </p:nvSpPr>
        <p:spPr>
          <a:xfrm>
            <a:off x="9917312" y="1403998"/>
            <a:ext cx="2050476" cy="33043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MEMORY HEAP</a:t>
            </a:r>
            <a:endParaRPr lang="ru-RU" sz="3600" b="1" dirty="0"/>
          </a:p>
        </p:txBody>
      </p:sp>
      <p:sp>
        <p:nvSpPr>
          <p:cNvPr id="15" name="Rectangle 14"/>
          <p:cNvSpPr/>
          <p:nvPr/>
        </p:nvSpPr>
        <p:spPr>
          <a:xfrm>
            <a:off x="4389805" y="1565116"/>
            <a:ext cx="2824480" cy="4551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EXECUTING PROGRAM</a:t>
            </a:r>
            <a:endParaRPr lang="ru-RU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889701" y="757667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Create</a:t>
            </a:r>
            <a:endParaRPr lang="ru-RU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7991" y="1122174"/>
            <a:ext cx="258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Pool</a:t>
            </a:r>
            <a:endParaRPr lang="ru-RU" sz="3600" b="1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7214287" y="1616105"/>
            <a:ext cx="2703025" cy="2739936"/>
            <a:chOff x="7214287" y="1616105"/>
            <a:chExt cx="2703025" cy="2739936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7214290" y="2016521"/>
              <a:ext cx="2703021" cy="0"/>
            </a:xfrm>
            <a:prstGeom prst="straightConnector1">
              <a:avLst/>
            </a:prstGeom>
            <a:ln w="38100">
              <a:solidFill>
                <a:srgbClr val="5B9BD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7214291" y="1616105"/>
              <a:ext cx="2703021" cy="0"/>
            </a:xfrm>
            <a:prstGeom prst="straightConnector1">
              <a:avLst/>
            </a:prstGeom>
            <a:ln w="38100">
              <a:solidFill>
                <a:srgbClr val="5B9BD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7214289" y="2790785"/>
              <a:ext cx="2703021" cy="0"/>
            </a:xfrm>
            <a:prstGeom prst="straightConnector1">
              <a:avLst/>
            </a:prstGeom>
            <a:ln w="38100">
              <a:solidFill>
                <a:srgbClr val="5B9BD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7214290" y="2390369"/>
              <a:ext cx="2703021" cy="0"/>
            </a:xfrm>
            <a:prstGeom prst="straightConnector1">
              <a:avLst/>
            </a:prstGeom>
            <a:ln w="38100">
              <a:solidFill>
                <a:srgbClr val="5B9BD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7214288" y="3581777"/>
              <a:ext cx="2703021" cy="0"/>
            </a:xfrm>
            <a:prstGeom prst="straightConnector1">
              <a:avLst/>
            </a:prstGeom>
            <a:ln w="38100">
              <a:solidFill>
                <a:srgbClr val="5B9BD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7214289" y="3181361"/>
              <a:ext cx="2703021" cy="0"/>
            </a:xfrm>
            <a:prstGeom prst="straightConnector1">
              <a:avLst/>
            </a:prstGeom>
            <a:ln w="38100">
              <a:solidFill>
                <a:srgbClr val="5B9BD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7214287" y="4356041"/>
              <a:ext cx="2703021" cy="0"/>
            </a:xfrm>
            <a:prstGeom prst="straightConnector1">
              <a:avLst/>
            </a:prstGeom>
            <a:ln w="38100">
              <a:solidFill>
                <a:srgbClr val="5B9BD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7214288" y="3955625"/>
              <a:ext cx="2703021" cy="0"/>
            </a:xfrm>
            <a:prstGeom prst="straightConnector1">
              <a:avLst/>
            </a:prstGeom>
            <a:ln w="38100">
              <a:solidFill>
                <a:srgbClr val="5B9BD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117991" y="1799144"/>
            <a:ext cx="2050476" cy="4317652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Object Pool</a:t>
            </a:r>
            <a:endParaRPr lang="ru-RU" sz="3600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2168467" y="1920716"/>
            <a:ext cx="2221338" cy="2257901"/>
            <a:chOff x="2168467" y="1920716"/>
            <a:chExt cx="2221338" cy="2257901"/>
          </a:xfrm>
        </p:grpSpPr>
        <p:grpSp>
          <p:nvGrpSpPr>
            <p:cNvPr id="32" name="Group 31"/>
            <p:cNvGrpSpPr/>
            <p:nvPr/>
          </p:nvGrpSpPr>
          <p:grpSpPr>
            <a:xfrm>
              <a:off x="2168467" y="1920716"/>
              <a:ext cx="2221338" cy="969963"/>
              <a:chOff x="2168467" y="1920716"/>
              <a:chExt cx="2221338" cy="969963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168467" y="1920716"/>
                <a:ext cx="2221338" cy="325120"/>
                <a:chOff x="2168467" y="1920716"/>
                <a:chExt cx="2221338" cy="325120"/>
              </a:xfrm>
            </p:grpSpPr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2168467" y="1920716"/>
                  <a:ext cx="2221338" cy="0"/>
                </a:xfrm>
                <a:prstGeom prst="straightConnector1">
                  <a:avLst/>
                </a:prstGeom>
                <a:ln w="38100">
                  <a:solidFill>
                    <a:srgbClr val="AFABAB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/>
                <p:nvPr/>
              </p:nvCxnSpPr>
              <p:spPr>
                <a:xfrm flipH="1">
                  <a:off x="2168467" y="2245836"/>
                  <a:ext cx="2221338" cy="0"/>
                </a:xfrm>
                <a:prstGeom prst="straightConnector1">
                  <a:avLst/>
                </a:prstGeom>
                <a:ln w="38100">
                  <a:solidFill>
                    <a:srgbClr val="AFABAB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/>
              <p:cNvGrpSpPr/>
              <p:nvPr/>
            </p:nvGrpSpPr>
            <p:grpSpPr>
              <a:xfrm>
                <a:off x="2168467" y="2565559"/>
                <a:ext cx="2221338" cy="325120"/>
                <a:chOff x="2168467" y="1920716"/>
                <a:chExt cx="2221338" cy="325120"/>
              </a:xfrm>
            </p:grpSpPr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2168467" y="1920716"/>
                  <a:ext cx="2221338" cy="0"/>
                </a:xfrm>
                <a:prstGeom prst="straightConnector1">
                  <a:avLst/>
                </a:prstGeom>
                <a:ln w="38100">
                  <a:solidFill>
                    <a:srgbClr val="AFABAB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flipH="1">
                  <a:off x="2168467" y="2245836"/>
                  <a:ext cx="2221338" cy="0"/>
                </a:xfrm>
                <a:prstGeom prst="straightConnector1">
                  <a:avLst/>
                </a:prstGeom>
                <a:ln w="38100">
                  <a:solidFill>
                    <a:srgbClr val="AFABAB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4" name="Group 83"/>
            <p:cNvGrpSpPr/>
            <p:nvPr/>
          </p:nvGrpSpPr>
          <p:grpSpPr>
            <a:xfrm>
              <a:off x="2168467" y="3208654"/>
              <a:ext cx="2221338" cy="969963"/>
              <a:chOff x="2168467" y="1920716"/>
              <a:chExt cx="2221338" cy="969963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2168467" y="1920716"/>
                <a:ext cx="2221338" cy="325120"/>
                <a:chOff x="2168467" y="1920716"/>
                <a:chExt cx="2221338" cy="325120"/>
              </a:xfrm>
            </p:grpSpPr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2168467" y="1920716"/>
                  <a:ext cx="2221338" cy="0"/>
                </a:xfrm>
                <a:prstGeom prst="straightConnector1">
                  <a:avLst/>
                </a:prstGeom>
                <a:ln w="38100">
                  <a:solidFill>
                    <a:srgbClr val="AFABAB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 flipH="1">
                  <a:off x="2168467" y="2245836"/>
                  <a:ext cx="2221338" cy="0"/>
                </a:xfrm>
                <a:prstGeom prst="straightConnector1">
                  <a:avLst/>
                </a:prstGeom>
                <a:ln w="38100">
                  <a:solidFill>
                    <a:srgbClr val="AFABAB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/>
              <p:cNvGrpSpPr/>
              <p:nvPr/>
            </p:nvGrpSpPr>
            <p:grpSpPr>
              <a:xfrm>
                <a:off x="2168467" y="2565559"/>
                <a:ext cx="2221338" cy="325120"/>
                <a:chOff x="2168467" y="1920716"/>
                <a:chExt cx="2221338" cy="325120"/>
              </a:xfrm>
            </p:grpSpPr>
            <p:cxnSp>
              <p:nvCxnSpPr>
                <p:cNvPr id="87" name="Straight Arrow Connector 86"/>
                <p:cNvCxnSpPr/>
                <p:nvPr/>
              </p:nvCxnSpPr>
              <p:spPr>
                <a:xfrm flipH="1">
                  <a:off x="2168467" y="1920716"/>
                  <a:ext cx="2221338" cy="0"/>
                </a:xfrm>
                <a:prstGeom prst="straightConnector1">
                  <a:avLst/>
                </a:prstGeom>
                <a:ln w="38100">
                  <a:solidFill>
                    <a:srgbClr val="AFABAB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 flipH="1">
                  <a:off x="2168467" y="2245836"/>
                  <a:ext cx="2221338" cy="0"/>
                </a:xfrm>
                <a:prstGeom prst="straightConnector1">
                  <a:avLst/>
                </a:prstGeom>
                <a:ln w="38100">
                  <a:solidFill>
                    <a:srgbClr val="AFABAB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2" name="Group 101"/>
          <p:cNvGrpSpPr/>
          <p:nvPr/>
        </p:nvGrpSpPr>
        <p:grpSpPr>
          <a:xfrm>
            <a:off x="2166857" y="4463227"/>
            <a:ext cx="2224558" cy="975360"/>
            <a:chOff x="2209800" y="3203257"/>
            <a:chExt cx="2224558" cy="975360"/>
          </a:xfrm>
        </p:grpSpPr>
        <p:grpSp>
          <p:nvGrpSpPr>
            <p:cNvPr id="98" name="Group 97"/>
            <p:cNvGrpSpPr/>
            <p:nvPr/>
          </p:nvGrpSpPr>
          <p:grpSpPr>
            <a:xfrm>
              <a:off x="2209800" y="3853497"/>
              <a:ext cx="2221332" cy="325120"/>
              <a:chOff x="2209800" y="3853497"/>
              <a:chExt cx="2221332" cy="325120"/>
            </a:xfrm>
          </p:grpSpPr>
          <p:cxnSp>
            <p:nvCxnSpPr>
              <p:cNvPr id="91" name="Straight Arrow Connector 90"/>
              <p:cNvCxnSpPr/>
              <p:nvPr/>
            </p:nvCxnSpPr>
            <p:spPr>
              <a:xfrm>
                <a:off x="2209800" y="3853497"/>
                <a:ext cx="2221332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2209800" y="4178617"/>
                <a:ext cx="2221332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2213026" y="3203257"/>
              <a:ext cx="2221332" cy="325120"/>
              <a:chOff x="2209800" y="3853497"/>
              <a:chExt cx="2221332" cy="325120"/>
            </a:xfrm>
          </p:grpSpPr>
          <p:cxnSp>
            <p:nvCxnSpPr>
              <p:cNvPr id="100" name="Straight Arrow Connector 99"/>
              <p:cNvCxnSpPr/>
              <p:nvPr/>
            </p:nvCxnSpPr>
            <p:spPr>
              <a:xfrm>
                <a:off x="2209800" y="3853497"/>
                <a:ext cx="2221332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2209800" y="4178617"/>
                <a:ext cx="2221332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5" name="Straight Arrow Connector 104"/>
          <p:cNvCxnSpPr/>
          <p:nvPr/>
        </p:nvCxnSpPr>
        <p:spPr>
          <a:xfrm flipH="1">
            <a:off x="7214285" y="5063144"/>
            <a:ext cx="2703023" cy="0"/>
          </a:xfrm>
          <a:prstGeom prst="straightConnector1">
            <a:avLst/>
          </a:prstGeom>
          <a:ln w="381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7214284" y="5352704"/>
            <a:ext cx="2703023" cy="0"/>
          </a:xfrm>
          <a:prstGeom prst="straightConnector1">
            <a:avLst/>
          </a:prstGeom>
          <a:ln w="381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2166858" y="5738784"/>
            <a:ext cx="2232000" cy="0"/>
          </a:xfrm>
          <a:prstGeom prst="straightConnector1">
            <a:avLst/>
          </a:prstGeom>
          <a:ln w="38100">
            <a:solidFill>
              <a:srgbClr val="AFABA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2166857" y="6028344"/>
            <a:ext cx="2232000" cy="0"/>
          </a:xfrm>
          <a:prstGeom prst="straightConnector1">
            <a:avLst/>
          </a:prstGeom>
          <a:ln w="38100">
            <a:solidFill>
              <a:srgbClr val="AFABA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7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Implementation</a:t>
            </a:r>
            <a:endParaRPr lang="en-US" sz="5400" dirty="0"/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64A-A7CD-4166-A3A4-6FABB32BD54E}" type="datetime3">
              <a:rPr lang="en-US" smtClean="0">
                <a:solidFill>
                  <a:schemeClr val="tx1"/>
                </a:solidFill>
              </a:rPr>
              <a:t>25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30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11 out of 16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04952"/>
            <a:ext cx="6344920" cy="4763571"/>
          </a:xfrm>
          <a:prstGeom prst="rect">
            <a:avLst/>
          </a:prstGeom>
          <a:ln>
            <a:solidFill>
              <a:srgbClr val="AFABAB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344920" y="1204952"/>
            <a:ext cx="5847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Allocation management</a:t>
            </a:r>
            <a:endParaRPr lang="ru-RU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44920" y="3263572"/>
            <a:ext cx="5847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Optimization</a:t>
            </a:r>
            <a:endParaRPr lang="ru-RU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44920" y="5322192"/>
            <a:ext cx="5847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Reuse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08055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887265"/>
            <a:ext cx="9997440" cy="5388436"/>
          </a:xfrm>
          <a:prstGeom prst="rect">
            <a:avLst/>
          </a:prstGeom>
        </p:spPr>
      </p:pic>
      <p:sp>
        <p:nvSpPr>
          <p:cNvPr id="12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Result</a:t>
            </a:r>
            <a:endParaRPr lang="en-US" sz="5400" dirty="0"/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64A-A7CD-4166-A3A4-6FABB32BD54E}" type="datetime3">
              <a:rPr lang="en-US" smtClean="0">
                <a:solidFill>
                  <a:schemeClr val="tx1"/>
                </a:solidFill>
              </a:rPr>
              <a:t>25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30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12 out of 16</a:t>
            </a:r>
          </a:p>
        </p:txBody>
      </p:sp>
    </p:spTree>
    <p:extLst>
      <p:ext uri="{BB962C8B-B14F-4D97-AF65-F5344CB8AC3E}">
        <p14:creationId xmlns:p14="http://schemas.microsoft.com/office/powerpoint/2010/main" val="85131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7337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Best practices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89349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Allocation in groups</a:t>
            </a:r>
            <a:endParaRPr lang="en-US" sz="5400" dirty="0"/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64A-A7CD-4166-A3A4-6FABB32BD54E}" type="datetime3">
              <a:rPr lang="en-US" smtClean="0">
                <a:solidFill>
                  <a:schemeClr val="tx1"/>
                </a:solidFill>
              </a:rPr>
              <a:t>25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30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14 out of 16</a:t>
            </a:r>
          </a:p>
        </p:txBody>
      </p:sp>
      <p:sp>
        <p:nvSpPr>
          <p:cNvPr id="2" name="Rectangle 1"/>
          <p:cNvSpPr/>
          <p:nvPr/>
        </p:nvSpPr>
        <p:spPr>
          <a:xfrm>
            <a:off x="8465124" y="1949347"/>
            <a:ext cx="2050476" cy="33043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MEMORY HEAP</a:t>
            </a:r>
            <a:endParaRPr lang="ru-RU" sz="3600" b="1" dirty="0"/>
          </a:p>
        </p:txBody>
      </p:sp>
      <p:sp>
        <p:nvSpPr>
          <p:cNvPr id="65" name="Rectangle 64"/>
          <p:cNvSpPr/>
          <p:nvPr/>
        </p:nvSpPr>
        <p:spPr>
          <a:xfrm>
            <a:off x="1645227" y="1442703"/>
            <a:ext cx="2050476" cy="4317652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Object Pool</a:t>
            </a:r>
            <a:endParaRPr lang="ru-RU" sz="3600" b="1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3695703" y="2155450"/>
            <a:ext cx="4239892" cy="0"/>
          </a:xfrm>
          <a:prstGeom prst="straightConnector1">
            <a:avLst/>
          </a:prstGeom>
          <a:ln w="381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935595" y="1955395"/>
            <a:ext cx="450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5B9BD5"/>
                </a:solidFill>
              </a:rPr>
              <a:t>1x</a:t>
            </a:r>
            <a:endParaRPr lang="ru-RU" sz="2000" b="1" dirty="0">
              <a:solidFill>
                <a:srgbClr val="5B9BD5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695703" y="2701362"/>
            <a:ext cx="4239892" cy="0"/>
          </a:xfrm>
          <a:prstGeom prst="straightConnector1">
            <a:avLst/>
          </a:prstGeom>
          <a:ln w="381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935595" y="2501307"/>
            <a:ext cx="450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5B9BD5"/>
                </a:solidFill>
              </a:rPr>
              <a:t>1x</a:t>
            </a:r>
            <a:endParaRPr lang="ru-RU" sz="2000" b="1" dirty="0">
              <a:solidFill>
                <a:srgbClr val="5B9BD5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3695703" y="4020536"/>
            <a:ext cx="4239892" cy="0"/>
          </a:xfrm>
          <a:prstGeom prst="straightConnector1">
            <a:avLst/>
          </a:prstGeom>
          <a:ln w="381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3848103" y="4172936"/>
            <a:ext cx="4087492" cy="0"/>
          </a:xfrm>
          <a:prstGeom prst="straightConnector1">
            <a:avLst/>
          </a:prstGeom>
          <a:ln w="381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695703" y="4325336"/>
            <a:ext cx="4239892" cy="0"/>
          </a:xfrm>
          <a:prstGeom prst="straightConnector1">
            <a:avLst/>
          </a:prstGeom>
          <a:ln w="381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022363" y="4477736"/>
            <a:ext cx="3913232" cy="0"/>
          </a:xfrm>
          <a:prstGeom prst="straightConnector1">
            <a:avLst/>
          </a:prstGeom>
          <a:ln w="381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695703" y="4630136"/>
            <a:ext cx="4239892" cy="0"/>
          </a:xfrm>
          <a:prstGeom prst="straightConnector1">
            <a:avLst/>
          </a:prstGeom>
          <a:ln w="381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848103" y="4782536"/>
            <a:ext cx="4087492" cy="0"/>
          </a:xfrm>
          <a:prstGeom prst="straightConnector1">
            <a:avLst/>
          </a:prstGeom>
          <a:ln w="381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918964" y="3565721"/>
            <a:ext cx="450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5B9BD5"/>
                </a:solidFill>
              </a:rPr>
              <a:t>6</a:t>
            </a:r>
            <a:r>
              <a:rPr lang="en-US" sz="2000" b="1" dirty="0" smtClean="0">
                <a:solidFill>
                  <a:srgbClr val="5B9BD5"/>
                </a:solidFill>
              </a:rPr>
              <a:t>x</a:t>
            </a:r>
            <a:endParaRPr lang="ru-RU" sz="2000" b="1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Pre-allocate</a:t>
            </a:r>
            <a:endParaRPr lang="en-US" sz="5400" dirty="0"/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64A-A7CD-4166-A3A4-6FABB32BD54E}" type="datetime3">
              <a:rPr lang="en-US" smtClean="0">
                <a:solidFill>
                  <a:schemeClr val="tx1"/>
                </a:solidFill>
              </a:rPr>
              <a:t>25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30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15 out of 16</a:t>
            </a:r>
          </a:p>
        </p:txBody>
      </p:sp>
      <p:sp>
        <p:nvSpPr>
          <p:cNvPr id="2" name="Rectangle 1"/>
          <p:cNvSpPr/>
          <p:nvPr/>
        </p:nvSpPr>
        <p:spPr>
          <a:xfrm>
            <a:off x="9004526" y="1066801"/>
            <a:ext cx="2050476" cy="33043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MEMORY HEAP</a:t>
            </a:r>
            <a:endParaRPr lang="ru-RU" sz="3600" b="1" dirty="0"/>
          </a:p>
        </p:txBody>
      </p:sp>
      <p:sp>
        <p:nvSpPr>
          <p:cNvPr id="65" name="Rectangle 64"/>
          <p:cNvSpPr/>
          <p:nvPr/>
        </p:nvSpPr>
        <p:spPr>
          <a:xfrm>
            <a:off x="874064" y="1066801"/>
            <a:ext cx="2050476" cy="4317652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Object Pool</a:t>
            </a:r>
            <a:endParaRPr lang="ru-RU" sz="3600" b="1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2924540" y="1187831"/>
            <a:ext cx="6123529" cy="0"/>
          </a:xfrm>
          <a:prstGeom prst="straightConnector1">
            <a:avLst/>
          </a:prstGeom>
          <a:ln w="381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72800" y="1957242"/>
            <a:ext cx="2456076" cy="395799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EXECUTING PROGRAM</a:t>
            </a:r>
            <a:endParaRPr lang="ru-RU" sz="3600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924539" y="1403126"/>
            <a:ext cx="6123529" cy="0"/>
          </a:xfrm>
          <a:prstGeom prst="straightConnector1">
            <a:avLst/>
          </a:prstGeom>
          <a:ln w="381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924539" y="1618422"/>
            <a:ext cx="6123529" cy="0"/>
          </a:xfrm>
          <a:prstGeom prst="straightConnector1">
            <a:avLst/>
          </a:prstGeom>
          <a:ln w="381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5" idx="3"/>
          </p:cNvCxnSpPr>
          <p:nvPr/>
        </p:nvCxnSpPr>
        <p:spPr>
          <a:xfrm>
            <a:off x="2924540" y="3225627"/>
            <a:ext cx="1948260" cy="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24540" y="3460275"/>
            <a:ext cx="1948260" cy="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24540" y="3680408"/>
            <a:ext cx="1948260" cy="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24540" y="3913085"/>
            <a:ext cx="1948260" cy="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74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dir="u"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Clear object references</a:t>
            </a:r>
            <a:endParaRPr lang="en-US" sz="5400" dirty="0"/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64A-A7CD-4166-A3A4-6FABB32BD54E}" type="datetime3">
              <a:rPr lang="en-US" smtClean="0">
                <a:solidFill>
                  <a:schemeClr val="tx1"/>
                </a:solidFill>
              </a:rPr>
              <a:t>25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30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16 out of 16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1128194"/>
            <a:ext cx="2159416" cy="4547048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Object Pool</a:t>
            </a:r>
            <a:endParaRPr lang="ru-RU" sz="3600" b="1" dirty="0"/>
          </a:p>
        </p:txBody>
      </p:sp>
      <p:sp>
        <p:nvSpPr>
          <p:cNvPr id="19" name="Rectangle 18"/>
          <p:cNvSpPr/>
          <p:nvPr/>
        </p:nvSpPr>
        <p:spPr>
          <a:xfrm>
            <a:off x="3484267" y="1962079"/>
            <a:ext cx="2456078" cy="3957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EXECUTING PROGRAM</a:t>
            </a:r>
            <a:endParaRPr lang="ru-RU" sz="36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59416" y="4391555"/>
            <a:ext cx="1324852" cy="0"/>
          </a:xfrm>
          <a:prstGeom prst="straightConnector1">
            <a:avLst/>
          </a:prstGeom>
          <a:ln w="38100">
            <a:solidFill>
              <a:srgbClr val="AFABA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159416" y="4626203"/>
            <a:ext cx="1329690" cy="0"/>
          </a:xfrm>
          <a:prstGeom prst="straightConnector1">
            <a:avLst/>
          </a:prstGeom>
          <a:ln w="38100">
            <a:solidFill>
              <a:srgbClr val="AFABA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59416" y="4846336"/>
            <a:ext cx="1324852" cy="0"/>
          </a:xfrm>
          <a:prstGeom prst="straightConnector1">
            <a:avLst/>
          </a:prstGeom>
          <a:ln w="38100">
            <a:solidFill>
              <a:srgbClr val="AFABA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159416" y="5079013"/>
            <a:ext cx="1324851" cy="0"/>
          </a:xfrm>
          <a:prstGeom prst="straightConnector1">
            <a:avLst/>
          </a:prstGeom>
          <a:ln w="38100">
            <a:solidFill>
              <a:srgbClr val="AFABA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016099" y="4276875"/>
            <a:ext cx="1698140" cy="967272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ounded Rectangular Callout 4"/>
          <p:cNvSpPr/>
          <p:nvPr/>
        </p:nvSpPr>
        <p:spPr>
          <a:xfrm>
            <a:off x="1942675" y="1761836"/>
            <a:ext cx="1625048" cy="1088782"/>
          </a:xfrm>
          <a:prstGeom prst="wedgeRoundRectCallout">
            <a:avLst>
              <a:gd name="adj1" fmla="val 8949"/>
              <a:gd name="adj2" fmla="val 17905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Attention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989562" y="1204952"/>
            <a:ext cx="6202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Clean up member variables</a:t>
            </a:r>
            <a:endParaRPr lang="ru-RU" sz="3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89562" y="1851283"/>
            <a:ext cx="6202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So they doesn’t contain any references to any objects in memory</a:t>
            </a:r>
            <a:endParaRPr lang="ru-RU" sz="24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0345" y="3125395"/>
            <a:ext cx="6202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Don’t try to use already returned object</a:t>
            </a:r>
            <a:endParaRPr lang="ru-RU" sz="3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940345" y="4694538"/>
            <a:ext cx="6202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Or you will end up with memory leaks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87240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9" grpId="0"/>
      <p:bldP spid="40" grpId="0"/>
      <p:bldP spid="42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Resources</a:t>
            </a:r>
            <a:endParaRPr lang="ru-RU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494896"/>
            <a:ext cx="1152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https://www.youtube.com/watch?v=bSOREVMEFnM</a:t>
            </a:r>
            <a:endParaRPr lang="ru-RU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7819" y="3432360"/>
            <a:ext cx="11325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https://www.journaldev.com/1377/java-singleton-design-pattern-best-practices-examples</a:t>
            </a:r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-2" y="4554980"/>
            <a:ext cx="1132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https://stackoverflow.com</a:t>
            </a:r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-60476" y="5369824"/>
            <a:ext cx="1132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Design Patterns Explained Simply by Alexander Shvets</a:t>
            </a:r>
            <a:endParaRPr lang="ru-RU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-3" y="2474909"/>
            <a:ext cx="1132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@</a:t>
            </a:r>
            <a:r>
              <a:rPr lang="en-US" sz="2800" dirty="0" err="1" smtClean="0"/>
              <a:t>PolinaShlepakova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168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7337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Thank you for your attention</a:t>
            </a:r>
            <a:endParaRPr lang="ru-RU" sz="9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5472082" y="716280"/>
            <a:ext cx="1136998" cy="94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7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7337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Pattern relationships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407526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Pattern relationships</a:t>
            </a:r>
            <a:endParaRPr lang="en-US" sz="5400" dirty="0"/>
          </a:p>
        </p:txBody>
      </p:sp>
      <p:sp>
        <p:nvSpPr>
          <p:cNvPr id="18" name="Rounded Rectangle 17"/>
          <p:cNvSpPr/>
          <p:nvPr/>
        </p:nvSpPr>
        <p:spPr>
          <a:xfrm flipH="1">
            <a:off x="7216588" y="2985596"/>
            <a:ext cx="3299012" cy="8159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Object pool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 flipH="1">
            <a:off x="809064" y="2985596"/>
            <a:ext cx="3299012" cy="81596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Singleton</a:t>
            </a:r>
            <a:endParaRPr lang="ru-RU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cxnSp>
        <p:nvCxnSpPr>
          <p:cNvPr id="39" name="Curved Connector 38"/>
          <p:cNvCxnSpPr>
            <a:stCxn id="18" idx="3"/>
            <a:endCxn id="19" idx="1"/>
          </p:cNvCxnSpPr>
          <p:nvPr/>
        </p:nvCxnSpPr>
        <p:spPr>
          <a:xfrm rot="10800000">
            <a:off x="4108076" y="3393577"/>
            <a:ext cx="3108512" cy="12700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64A-A7CD-4166-A3A4-6FABB32BD54E}" type="datetime3">
              <a:rPr lang="en-US" smtClean="0">
                <a:solidFill>
                  <a:schemeClr val="tx1"/>
                </a:solidFill>
              </a:rPr>
              <a:t>25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30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 out of 16</a:t>
            </a:r>
          </a:p>
        </p:txBody>
      </p:sp>
    </p:spTree>
    <p:extLst>
      <p:ext uri="{BB962C8B-B14F-4D97-AF65-F5344CB8AC3E}">
        <p14:creationId xmlns:p14="http://schemas.microsoft.com/office/powerpoint/2010/main" val="59102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7337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Main idea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69107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2883"/>
            <a:ext cx="7919021" cy="42084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Logistics program</a:t>
            </a:r>
            <a:endParaRPr lang="en-US" sz="5400" dirty="0"/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64A-A7CD-4166-A3A4-6FABB32BD54E}" type="datetime3">
              <a:rPr lang="en-US" smtClean="0">
                <a:solidFill>
                  <a:schemeClr val="tx1"/>
                </a:solidFill>
              </a:rPr>
              <a:t>25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30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 out of 16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0" y="3647440"/>
            <a:ext cx="7101840" cy="1620520"/>
          </a:xfrm>
          <a:prstGeom prst="roundRect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ounded Rectangular Callout 5"/>
          <p:cNvSpPr/>
          <p:nvPr/>
        </p:nvSpPr>
        <p:spPr>
          <a:xfrm>
            <a:off x="8773160" y="1472883"/>
            <a:ext cx="2926080" cy="2291397"/>
          </a:xfrm>
          <a:prstGeom prst="wedgeRoundRectCallout">
            <a:avLst>
              <a:gd name="adj1" fmla="val -108035"/>
              <a:gd name="adj2" fmla="val 5099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Most interesting part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06047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Logistics program</a:t>
            </a:r>
            <a:endParaRPr lang="en-US" sz="5400" dirty="0"/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64A-A7CD-4166-A3A4-6FABB32BD54E}" type="datetime3">
              <a:rPr lang="en-US" smtClean="0">
                <a:solidFill>
                  <a:schemeClr val="tx1"/>
                </a:solidFill>
              </a:rPr>
              <a:t>25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30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 out of 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27443"/>
            <a:ext cx="10002520" cy="283520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0" y="4190000"/>
            <a:ext cx="1156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Simple</a:t>
            </a:r>
            <a:endParaRPr lang="ru-RU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273175"/>
            <a:ext cx="1156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No responsibility for resource management</a:t>
            </a:r>
            <a:endParaRPr lang="ru-RU" sz="3600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133080" y="1094703"/>
            <a:ext cx="1910080" cy="1549400"/>
          </a:xfrm>
          <a:prstGeom prst="wedgeRoundRectCallout">
            <a:avLst>
              <a:gd name="adj1" fmla="val 116933"/>
              <a:gd name="adj2" fmla="val -7061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Stop</a:t>
            </a:r>
            <a:endParaRPr lang="ru-RU" sz="3600" b="1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7929880" y="1092951"/>
            <a:ext cx="2636520" cy="1551151"/>
          </a:xfrm>
          <a:prstGeom prst="wedgeRoundRectCallout">
            <a:avLst>
              <a:gd name="adj1" fmla="val 77338"/>
              <a:gd name="adj2" fmla="val -6832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What about storage implementation?</a:t>
            </a:r>
            <a:endParaRPr lang="ru-RU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783080" y="1505915"/>
            <a:ext cx="2123440" cy="512983"/>
          </a:xfrm>
          <a:prstGeom prst="roundRect">
            <a:avLst/>
          </a:prstGeom>
          <a:noFill/>
          <a:ln w="28575" cap="flat" cmpd="sng" algn="ctr">
            <a:solidFill>
              <a:srgbClr val="FF7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ounded Rectangle 16"/>
          <p:cNvSpPr/>
          <p:nvPr/>
        </p:nvSpPr>
        <p:spPr>
          <a:xfrm>
            <a:off x="629920" y="3101035"/>
            <a:ext cx="2123440" cy="512983"/>
          </a:xfrm>
          <a:prstGeom prst="roundRect">
            <a:avLst/>
          </a:prstGeom>
          <a:noFill/>
          <a:ln w="28575" cap="flat" cmpd="sng" algn="ctr">
            <a:solidFill>
              <a:srgbClr val="FF7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31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7" grpId="0" animBg="1"/>
      <p:bldP spid="7" grpId="1" animBg="1"/>
      <p:bldP spid="14" grpId="0" animBg="1"/>
      <p:bldP spid="8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5563"/>
            <a:ext cx="8275320" cy="4727053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12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Storage implementation</a:t>
            </a:r>
            <a:endParaRPr lang="en-US" sz="5400" dirty="0"/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64A-A7CD-4166-A3A4-6FABB32BD54E}" type="datetime3">
              <a:rPr lang="en-US" smtClean="0">
                <a:solidFill>
                  <a:schemeClr val="tx1"/>
                </a:solidFill>
              </a:rPr>
              <a:t>25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30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 out of 16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8427720" y="1569720"/>
            <a:ext cx="2199640" cy="972782"/>
          </a:xfrm>
          <a:prstGeom prst="wedgeRoundRectCallout">
            <a:avLst>
              <a:gd name="adj1" fmla="val 82881"/>
              <a:gd name="adj2" fmla="val -13307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</a:t>
            </a:r>
            <a:r>
              <a:rPr lang="en-US" sz="2000" b="1" dirty="0" smtClean="0"/>
              <a:t>t is terrible and produces memory churn problem</a:t>
            </a:r>
            <a:endParaRPr lang="ru-RU" sz="2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0" y="4343400"/>
            <a:ext cx="8275320" cy="1709216"/>
          </a:xfrm>
          <a:prstGeom prst="roundRect">
            <a:avLst/>
          </a:prstGeom>
          <a:noFill/>
          <a:ln>
            <a:solidFill>
              <a:srgbClr val="FF7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80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Memory churn problem</a:t>
            </a:r>
            <a:endParaRPr lang="en-US" sz="5400" dirty="0"/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64A-A7CD-4166-A3A4-6FABB32BD54E}" type="datetime3">
              <a:rPr lang="en-US" smtClean="0">
                <a:solidFill>
                  <a:schemeClr val="tx1"/>
                </a:solidFill>
              </a:rPr>
              <a:t>25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30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 out of 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439755"/>
            <a:ext cx="1156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Comes from creating the whole group of similar objects</a:t>
            </a:r>
            <a:endParaRPr lang="ru-RU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421" y="2584831"/>
            <a:ext cx="1156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Images, other similar resources</a:t>
            </a:r>
            <a:endParaRPr lang="ru-RU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729907"/>
            <a:ext cx="1156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Database connections</a:t>
            </a:r>
            <a:endParaRPr lang="ru-RU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874983"/>
            <a:ext cx="1156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Ships, Trucks for logistic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9113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>
            <a:stCxn id="2" idx="1"/>
            <a:endCxn id="15" idx="3"/>
          </p:cNvCxnSpPr>
          <p:nvPr/>
        </p:nvCxnSpPr>
        <p:spPr>
          <a:xfrm flipH="1">
            <a:off x="5527501" y="3840956"/>
            <a:ext cx="2703021" cy="0"/>
          </a:xfrm>
          <a:prstGeom prst="straightConnector1">
            <a:avLst/>
          </a:prstGeom>
          <a:ln w="762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527499" y="3138804"/>
            <a:ext cx="2703021" cy="0"/>
          </a:xfrm>
          <a:prstGeom prst="straightConnector1">
            <a:avLst/>
          </a:prstGeom>
          <a:ln w="762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527498" y="4531121"/>
            <a:ext cx="2703021" cy="0"/>
          </a:xfrm>
          <a:prstGeom prst="straightConnector1">
            <a:avLst/>
          </a:prstGeom>
          <a:ln w="762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527497" y="2448640"/>
            <a:ext cx="2703021" cy="0"/>
          </a:xfrm>
          <a:prstGeom prst="straightConnector1">
            <a:avLst/>
          </a:prstGeom>
          <a:ln w="762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527493" y="1768505"/>
            <a:ext cx="2703021" cy="0"/>
          </a:xfrm>
          <a:prstGeom prst="straightConnector1">
            <a:avLst/>
          </a:prstGeom>
          <a:ln w="762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527492" y="5229384"/>
            <a:ext cx="2703021" cy="0"/>
          </a:xfrm>
          <a:prstGeom prst="straightConnector1">
            <a:avLst/>
          </a:prstGeom>
          <a:ln w="762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Memory churn problem</a:t>
            </a:r>
            <a:endParaRPr lang="en-US" sz="5400" dirty="0"/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64A-A7CD-4166-A3A4-6FABB32BD54E}" type="datetime3">
              <a:rPr lang="en-US" smtClean="0">
                <a:solidFill>
                  <a:schemeClr val="tx1"/>
                </a:solidFill>
              </a:rPr>
              <a:t>25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30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  <a:r>
              <a:rPr lang="en-US" dirty="0" smtClean="0">
                <a:solidFill>
                  <a:schemeClr val="tx1"/>
                </a:solidFill>
              </a:rPr>
              <a:t> out of 16</a:t>
            </a:r>
          </a:p>
        </p:txBody>
      </p:sp>
      <p:sp>
        <p:nvSpPr>
          <p:cNvPr id="2" name="Rectangle 1"/>
          <p:cNvSpPr/>
          <p:nvPr/>
        </p:nvSpPr>
        <p:spPr>
          <a:xfrm>
            <a:off x="8230522" y="1565116"/>
            <a:ext cx="2824480" cy="45516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MEMORY HEAP</a:t>
            </a:r>
            <a:endParaRPr lang="ru-RU" sz="3600" b="1" dirty="0"/>
          </a:p>
        </p:txBody>
      </p:sp>
      <p:sp>
        <p:nvSpPr>
          <p:cNvPr id="15" name="Rectangle 14"/>
          <p:cNvSpPr/>
          <p:nvPr/>
        </p:nvSpPr>
        <p:spPr>
          <a:xfrm>
            <a:off x="2703021" y="1565116"/>
            <a:ext cx="2824480" cy="4551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EXECUTING PROGRAM</a:t>
            </a:r>
            <a:endParaRPr lang="ru-RU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13811" y="1002397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Create</a:t>
            </a:r>
            <a:endParaRPr lang="ru-RU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-1" y="1122174"/>
            <a:ext cx="2703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Free</a:t>
            </a:r>
            <a:endParaRPr lang="ru-RU" sz="3600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391634" y="1823959"/>
            <a:ext cx="2311388" cy="192562"/>
            <a:chOff x="391634" y="1823959"/>
            <a:chExt cx="2311388" cy="192562"/>
          </a:xfrm>
        </p:grpSpPr>
        <p:cxnSp>
          <p:nvCxnSpPr>
            <p:cNvPr id="31" name="Straight Arrow Connector 30"/>
            <p:cNvCxnSpPr/>
            <p:nvPr/>
          </p:nvCxnSpPr>
          <p:spPr>
            <a:xfrm flipH="1" flipV="1">
              <a:off x="584200" y="1920240"/>
              <a:ext cx="2118822" cy="9921"/>
            </a:xfrm>
            <a:prstGeom prst="straightConnector1">
              <a:avLst/>
            </a:prstGeom>
            <a:ln w="76200">
              <a:solidFill>
                <a:srgbClr val="AFABAB"/>
              </a:solidFill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391634" y="1823959"/>
              <a:ext cx="192562" cy="192562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1634" y="2254271"/>
            <a:ext cx="2311388" cy="192562"/>
            <a:chOff x="391634" y="1823959"/>
            <a:chExt cx="2311388" cy="192562"/>
          </a:xfrm>
        </p:grpSpPr>
        <p:cxnSp>
          <p:nvCxnSpPr>
            <p:cNvPr id="37" name="Straight Arrow Connector 36"/>
            <p:cNvCxnSpPr/>
            <p:nvPr/>
          </p:nvCxnSpPr>
          <p:spPr>
            <a:xfrm flipH="1" flipV="1">
              <a:off x="584200" y="1920240"/>
              <a:ext cx="2118822" cy="9921"/>
            </a:xfrm>
            <a:prstGeom prst="straightConnector1">
              <a:avLst/>
            </a:prstGeom>
            <a:ln w="76200">
              <a:solidFill>
                <a:srgbClr val="AFABAB"/>
              </a:solidFill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391634" y="1823959"/>
              <a:ext cx="192562" cy="192562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91634" y="2684583"/>
            <a:ext cx="2311388" cy="192562"/>
            <a:chOff x="391634" y="1823959"/>
            <a:chExt cx="2311388" cy="192562"/>
          </a:xfrm>
        </p:grpSpPr>
        <p:cxnSp>
          <p:nvCxnSpPr>
            <p:cNvPr id="43" name="Straight Arrow Connector 42"/>
            <p:cNvCxnSpPr/>
            <p:nvPr/>
          </p:nvCxnSpPr>
          <p:spPr>
            <a:xfrm flipH="1" flipV="1">
              <a:off x="584200" y="1920240"/>
              <a:ext cx="2118822" cy="9921"/>
            </a:xfrm>
            <a:prstGeom prst="straightConnector1">
              <a:avLst/>
            </a:prstGeom>
            <a:ln w="76200">
              <a:solidFill>
                <a:srgbClr val="AFABAB"/>
              </a:solidFill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391634" y="1823959"/>
              <a:ext cx="192562" cy="192562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91634" y="3114895"/>
            <a:ext cx="2311388" cy="192562"/>
            <a:chOff x="391634" y="1823959"/>
            <a:chExt cx="2311388" cy="192562"/>
          </a:xfrm>
        </p:grpSpPr>
        <p:cxnSp>
          <p:nvCxnSpPr>
            <p:cNvPr id="46" name="Straight Arrow Connector 45"/>
            <p:cNvCxnSpPr/>
            <p:nvPr/>
          </p:nvCxnSpPr>
          <p:spPr>
            <a:xfrm flipH="1" flipV="1">
              <a:off x="584200" y="1920240"/>
              <a:ext cx="2118822" cy="9921"/>
            </a:xfrm>
            <a:prstGeom prst="straightConnector1">
              <a:avLst/>
            </a:prstGeom>
            <a:ln w="76200">
              <a:solidFill>
                <a:srgbClr val="AFABAB"/>
              </a:solidFill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391634" y="1823959"/>
              <a:ext cx="192562" cy="192562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91634" y="3555128"/>
            <a:ext cx="2311388" cy="192562"/>
            <a:chOff x="391634" y="1823959"/>
            <a:chExt cx="2311388" cy="192562"/>
          </a:xfrm>
        </p:grpSpPr>
        <p:cxnSp>
          <p:nvCxnSpPr>
            <p:cNvPr id="49" name="Straight Arrow Connector 48"/>
            <p:cNvCxnSpPr/>
            <p:nvPr/>
          </p:nvCxnSpPr>
          <p:spPr>
            <a:xfrm flipH="1" flipV="1">
              <a:off x="584200" y="1920240"/>
              <a:ext cx="2118822" cy="9921"/>
            </a:xfrm>
            <a:prstGeom prst="straightConnector1">
              <a:avLst/>
            </a:prstGeom>
            <a:ln w="76200">
              <a:solidFill>
                <a:srgbClr val="AFABAB"/>
              </a:solidFill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391634" y="1823959"/>
              <a:ext cx="192562" cy="192562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91634" y="3985440"/>
            <a:ext cx="2311388" cy="192562"/>
            <a:chOff x="391634" y="1823959"/>
            <a:chExt cx="2311388" cy="192562"/>
          </a:xfrm>
        </p:grpSpPr>
        <p:cxnSp>
          <p:nvCxnSpPr>
            <p:cNvPr id="52" name="Straight Arrow Connector 51"/>
            <p:cNvCxnSpPr/>
            <p:nvPr/>
          </p:nvCxnSpPr>
          <p:spPr>
            <a:xfrm flipH="1" flipV="1">
              <a:off x="584200" y="1920240"/>
              <a:ext cx="2118822" cy="9921"/>
            </a:xfrm>
            <a:prstGeom prst="straightConnector1">
              <a:avLst/>
            </a:prstGeom>
            <a:ln w="76200">
              <a:solidFill>
                <a:srgbClr val="AFABAB"/>
              </a:solidFill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391634" y="1823959"/>
              <a:ext cx="192562" cy="192562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91634" y="4415752"/>
            <a:ext cx="2311388" cy="192562"/>
            <a:chOff x="391634" y="1823959"/>
            <a:chExt cx="2311388" cy="192562"/>
          </a:xfrm>
        </p:grpSpPr>
        <p:cxnSp>
          <p:nvCxnSpPr>
            <p:cNvPr id="56" name="Straight Arrow Connector 55"/>
            <p:cNvCxnSpPr/>
            <p:nvPr/>
          </p:nvCxnSpPr>
          <p:spPr>
            <a:xfrm flipH="1" flipV="1">
              <a:off x="584200" y="1920240"/>
              <a:ext cx="2118822" cy="9921"/>
            </a:xfrm>
            <a:prstGeom prst="straightConnector1">
              <a:avLst/>
            </a:prstGeom>
            <a:ln w="76200">
              <a:solidFill>
                <a:srgbClr val="AFABAB"/>
              </a:solidFill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391634" y="1823959"/>
              <a:ext cx="192562" cy="192562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91634" y="4846064"/>
            <a:ext cx="2311388" cy="192562"/>
            <a:chOff x="391634" y="1823959"/>
            <a:chExt cx="2311388" cy="192562"/>
          </a:xfrm>
        </p:grpSpPr>
        <p:cxnSp>
          <p:nvCxnSpPr>
            <p:cNvPr id="59" name="Straight Arrow Connector 58"/>
            <p:cNvCxnSpPr/>
            <p:nvPr/>
          </p:nvCxnSpPr>
          <p:spPr>
            <a:xfrm flipH="1" flipV="1">
              <a:off x="584200" y="1920240"/>
              <a:ext cx="2118822" cy="9921"/>
            </a:xfrm>
            <a:prstGeom prst="straightConnector1">
              <a:avLst/>
            </a:prstGeom>
            <a:ln w="76200">
              <a:solidFill>
                <a:srgbClr val="AFABAB"/>
              </a:solidFill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391634" y="1823959"/>
              <a:ext cx="192562" cy="192562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2724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d5cbc8f2-26ed-44ab-947b-8653b8f3b28c" Revision="1" Stencil="System.MyShapes" StencilVersion="1.0"/>
</Control>
</file>

<file path=customXml/itemProps1.xml><?xml version="1.0" encoding="utf-8"?>
<ds:datastoreItem xmlns:ds="http://schemas.openxmlformats.org/officeDocument/2006/customXml" ds:itemID="{F0E06B35-94CF-4EDA-8754-772D6EB7E43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859</TotalTime>
  <Words>666</Words>
  <Application>Microsoft Office PowerPoint</Application>
  <PresentationFormat>Widescreen</PresentationFormat>
  <Paragraphs>127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Abadi</vt:lpstr>
      <vt:lpstr>Arial</vt:lpstr>
      <vt:lpstr>Arial Black</vt:lpstr>
      <vt:lpstr>Calibri</vt:lpstr>
      <vt:lpstr>Calibri Light</vt:lpstr>
      <vt:lpstr>Courier New</vt:lpstr>
      <vt:lpstr>Office Theme</vt:lpstr>
      <vt:lpstr>Design Patterns</vt:lpstr>
      <vt:lpstr>Pattern relationships</vt:lpstr>
      <vt:lpstr>Pattern relationships</vt:lpstr>
      <vt:lpstr>Main idea</vt:lpstr>
      <vt:lpstr>Logistics program</vt:lpstr>
      <vt:lpstr>Logistics program</vt:lpstr>
      <vt:lpstr>Storage implementation</vt:lpstr>
      <vt:lpstr>Memory churn problem</vt:lpstr>
      <vt:lpstr>Memory churn problem</vt:lpstr>
      <vt:lpstr>Memory churn problem</vt:lpstr>
      <vt:lpstr>Object pool</vt:lpstr>
      <vt:lpstr>Implementation</vt:lpstr>
      <vt:lpstr>Result</vt:lpstr>
      <vt:lpstr>Best practices</vt:lpstr>
      <vt:lpstr>Allocation in groups</vt:lpstr>
      <vt:lpstr>Pre-allocate</vt:lpstr>
      <vt:lpstr>Clear object references</vt:lpstr>
      <vt:lpstr>Resources</vt:lpstr>
      <vt:lpstr>Thank you for your attention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Кирилл Василенко</dc:creator>
  <cp:lastModifiedBy>Кирилл Василенко</cp:lastModifiedBy>
  <cp:revision>102</cp:revision>
  <dcterms:created xsi:type="dcterms:W3CDTF">2019-02-19T16:55:13Z</dcterms:created>
  <dcterms:modified xsi:type="dcterms:W3CDTF">2019-02-25T20:47:10Z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