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1" r:id="rId3"/>
    <p:sldId id="270" r:id="rId4"/>
    <p:sldId id="262" r:id="rId5"/>
    <p:sldId id="280" r:id="rId6"/>
    <p:sldId id="284" r:id="rId7"/>
    <p:sldId id="272" r:id="rId8"/>
    <p:sldId id="271" r:id="rId9"/>
    <p:sldId id="274" r:id="rId10"/>
    <p:sldId id="275" r:id="rId11"/>
    <p:sldId id="276" r:id="rId12"/>
    <p:sldId id="286" r:id="rId13"/>
    <p:sldId id="285" r:id="rId14"/>
    <p:sldId id="283" r:id="rId15"/>
    <p:sldId id="278" r:id="rId16"/>
    <p:sldId id="282" r:id="rId17"/>
    <p:sldId id="288" r:id="rId18"/>
    <p:sldId id="28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Василенко" initials="КВ" lastIdx="2" clrIdx="0">
    <p:extLst>
      <p:ext uri="{19B8F6BF-5375-455C-9EA6-DF929625EA0E}">
        <p15:presenceInfo xmlns:p15="http://schemas.microsoft.com/office/powerpoint/2012/main" userId="5c8e64cf65622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FF00"/>
    <a:srgbClr val="A7D86D"/>
    <a:srgbClr val="D8D5EB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6" autoAdjust="0"/>
    <p:restoredTop sz="87075" autoAdjust="0"/>
  </p:normalViewPr>
  <p:slideViewPr>
    <p:cSldViewPr snapToGrid="0">
      <p:cViewPr varScale="1">
        <p:scale>
          <a:sx n="79" d="100"/>
          <a:sy n="79" d="100"/>
        </p:scale>
        <p:origin x="943" y="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1AE2-9EF6-415B-9BBA-5F4A98ACC92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BC671-BE0D-482E-B0C4-A419035D2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276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51CA-9947-44BA-9AA7-66724FE8E627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5460-6636-49D9-BDB4-57EEF991F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432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Geneva lake source:</a:t>
            </a:r>
          </a:p>
          <a:p>
            <a:r>
              <a:rPr lang="en-US" dirty="0" smtClean="0"/>
              <a:t>http://wallpaperswide.com/lake_geneva_switzerland-wallpapers.html</a:t>
            </a:r>
          </a:p>
        </p:txBody>
      </p:sp>
    </p:spTree>
    <p:extLst>
      <p:ext uri="{BB962C8B-B14F-4D97-AF65-F5344CB8AC3E}">
        <p14:creationId xmlns:p14="http://schemas.microsoft.com/office/powerpoint/2010/main" val="154650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418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95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12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your singleton class is not using a lot of resources, this is the approach to use. </a:t>
            </a:r>
          </a:p>
          <a:p>
            <a:r>
              <a:rPr lang="en-US" dirty="0" smtClean="0"/>
              <a:t>But in </a:t>
            </a:r>
            <a:r>
              <a:rPr lang="en-US" dirty="0" smtClean="0"/>
              <a:t>most</a:t>
            </a:r>
            <a:r>
              <a:rPr lang="en-US" baseline="0" dirty="0" smtClean="0"/>
              <a:t> </a:t>
            </a:r>
            <a:r>
              <a:rPr lang="en-US" dirty="0" smtClean="0"/>
              <a:t>scenarios</a:t>
            </a:r>
            <a:r>
              <a:rPr lang="en-US" dirty="0" smtClean="0"/>
              <a:t>, Singleton classes are created for resources such as File System, Database connections etc. </a:t>
            </a:r>
          </a:p>
          <a:p>
            <a:r>
              <a:rPr lang="en-US" dirty="0" smtClean="0"/>
              <a:t>Preferable</a:t>
            </a:r>
            <a:r>
              <a:rPr lang="en-US" baseline="0" dirty="0" smtClean="0"/>
              <a:t> to </a:t>
            </a:r>
            <a:r>
              <a:rPr lang="en-US" dirty="0" smtClean="0"/>
              <a:t>avoid the instantiation until client calls the </a:t>
            </a:r>
            <a:r>
              <a:rPr lang="en-US" dirty="0" err="1" smtClean="0"/>
              <a:t>getInstance</a:t>
            </a:r>
            <a:r>
              <a:rPr lang="en-US" dirty="0" smtClean="0"/>
              <a:t> method.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40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implementation works fine in case of the single-threaded environment but when it comes to multithreaded systems, it can cause issues if multiple threads are inside the if condition at the same time.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destroy the singleton pattern and both threads will get the different instances of the singleton class.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86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</a:t>
            </a:r>
            <a:r>
              <a:rPr lang="en-US" baseline="0" dirty="0" smtClean="0"/>
              <a:t> good, but guard locks every thread</a:t>
            </a:r>
          </a:p>
        </p:txBody>
      </p:sp>
    </p:spTree>
    <p:extLst>
      <p:ext uri="{BB962C8B-B14F-4D97-AF65-F5344CB8AC3E}">
        <p14:creationId xmlns:p14="http://schemas.microsoft.com/office/powerpoint/2010/main" val="130400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 works properly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45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resource: https://www.shutterstock.com/cs/video/clip-6419210-savior-salvation-religion-concept-mountain-man-snow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817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359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26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B851-DE93-4D4A-A8CA-11031B51EA79}" type="datetime3">
              <a:rPr lang="en-US" smtClean="0"/>
              <a:t>24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A65-FBEF-4E78-B3EC-E0E9A1688544}" type="datetime3">
              <a:rPr lang="en-US" smtClean="0"/>
              <a:t>24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F018-6DB4-4741-B32F-EC558344D423}" type="datetime3">
              <a:rPr lang="en-US" smtClean="0"/>
              <a:t>24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9414-314B-4BBC-90EC-F581425B44D3}" type="datetime3">
              <a:rPr lang="en-US" smtClean="0"/>
              <a:t>24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7D8-4027-4BC0-B809-A55EFBE429E1}" type="datetime3">
              <a:rPr lang="en-US" smtClean="0"/>
              <a:t>24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0E9-6698-4598-956D-28CDE8856D34}" type="datetime3">
              <a:rPr lang="en-US" smtClean="0"/>
              <a:t>24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8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AEBC-00FB-43E2-9A62-728BCC36BCDE}" type="datetime3">
              <a:rPr lang="en-US" smtClean="0"/>
              <a:t>24 February 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/>
              <a:t>24 February 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6F82-631A-4238-BABA-C9B8B6C4F978}" type="datetime3">
              <a:rPr lang="en-US" smtClean="0"/>
              <a:t>24 February 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4B70-A4CD-4445-BB16-669A3264FA19}" type="datetime3">
              <a:rPr lang="en-US" smtClean="0"/>
              <a:t>24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D9A-44C2-4A81-AA5B-B49ED5839460}" type="datetime3">
              <a:rPr lang="en-US" smtClean="0"/>
              <a:t>24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2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955C-E4C2-41B5-8098-ADB300087B42}" type="datetime3">
              <a:rPr lang="en-US" smtClean="0"/>
              <a:t>24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299"/>
            <a:ext cx="12191999" cy="51527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04" y="218851"/>
            <a:ext cx="3499420" cy="1307448"/>
          </a:xfrm>
        </p:spPr>
        <p:txBody>
          <a:bodyPr anchor="t"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182146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19752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57372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5687961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566333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Kyrylo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Vasylenko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039399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415599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@Bellkross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374174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Volodymyr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Boublik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11780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49400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Email: vboublik@gmail.com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3769943"/>
            <a:ext cx="1044000" cy="104042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1846087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EA695A15-BC2E-41A9-9DF6-1B8B2237039A}"/>
              </a:ext>
            </a:extLst>
          </p:cNvPr>
          <p:cNvSpPr txBox="1">
            <a:spLocks/>
          </p:cNvSpPr>
          <p:nvPr/>
        </p:nvSpPr>
        <p:spPr>
          <a:xfrm>
            <a:off x="4554665" y="4957695"/>
            <a:ext cx="7637334" cy="1900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Singleton</a:t>
            </a:r>
            <a:endParaRPr lang="ru-RU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0267453" y="1346299"/>
            <a:ext cx="720000" cy="720000"/>
            <a:chOff x="10079991" y="1355619"/>
            <a:chExt cx="720000" cy="720000"/>
          </a:xfrm>
        </p:grpSpPr>
        <p:sp>
          <p:nvSpPr>
            <p:cNvPr id="21" name="Oval 20"/>
            <p:cNvSpPr/>
            <p:nvPr/>
          </p:nvSpPr>
          <p:spPr>
            <a:xfrm>
              <a:off x="10079991" y="13556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38" name="Isosceles Triangle 37">
              <a:hlinkClick r:id="" action="ppaction://hlinkshowjump?jump=nextslide"/>
            </p:cNvPr>
            <p:cNvSpPr/>
            <p:nvPr/>
          </p:nvSpPr>
          <p:spPr>
            <a:xfrm rot="5400000">
              <a:off x="10321446" y="1526299"/>
              <a:ext cx="360000" cy="36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1035939"/>
            <a:ext cx="1425214" cy="356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227786" y="59853"/>
            <a:ext cx="1136998" cy="9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24 February 2019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Double checked locking</a:t>
            </a:r>
            <a:endParaRPr lang="en-US" sz="5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4242" y="2179772"/>
            <a:ext cx="184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Lazy</a:t>
            </a:r>
            <a:endParaRPr lang="ru-RU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54242" y="3313321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Thread safe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54242" y="4446870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Fast</a:t>
            </a:r>
            <a:endParaRPr lang="ru-RU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563"/>
            <a:ext cx="8074716" cy="4724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17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9 out of 14</a:t>
            </a:r>
          </a:p>
        </p:txBody>
      </p:sp>
    </p:spTree>
    <p:extLst>
      <p:ext uri="{BB962C8B-B14F-4D97-AF65-F5344CB8AC3E}">
        <p14:creationId xmlns:p14="http://schemas.microsoft.com/office/powerpoint/2010/main" val="4026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89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6684"/>
            <a:ext cx="121920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9600" dirty="0" smtClean="0"/>
              <a:t>Mistakes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00064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24 February 2019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How to destroy your architecture</a:t>
            </a:r>
            <a:endParaRPr lang="ru-RU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610974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Forget</a:t>
            </a:r>
            <a:r>
              <a:rPr lang="en-US" sz="3600" dirty="0" smtClean="0"/>
              <a:t> </a:t>
            </a:r>
            <a:r>
              <a:rPr lang="en-US" sz="3600" dirty="0"/>
              <a:t>about Single Responsibility </a:t>
            </a:r>
            <a:r>
              <a:rPr lang="en-US" sz="3600" dirty="0" smtClean="0"/>
              <a:t>principle</a:t>
            </a:r>
            <a:endParaRPr lang="ru-RU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" y="2542716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Stuff up your singleton with “helpful” functionality</a:t>
            </a:r>
            <a:endParaRPr lang="ru-RU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3474458"/>
            <a:ext cx="1205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When almost every class knows about your singleton:</a:t>
            </a:r>
            <a:endParaRPr lang="ru-RU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4406200"/>
            <a:ext cx="1205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 dirty="0" smtClean="0"/>
              <a:t>Congratulation, you have a </a:t>
            </a:r>
            <a:r>
              <a:rPr lang="en-US" sz="3200" b="1" dirty="0" smtClean="0"/>
              <a:t>God object</a:t>
            </a:r>
            <a:endParaRPr lang="ru-RU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48722" y="5381275"/>
            <a:ext cx="1205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 dirty="0"/>
              <a:t>How about creating </a:t>
            </a:r>
            <a:r>
              <a:rPr lang="en-US" sz="3200" dirty="0" smtClean="0"/>
              <a:t>a friend class?</a:t>
            </a:r>
            <a:endParaRPr lang="ru-RU" sz="3200" dirty="0"/>
          </a:p>
        </p:txBody>
      </p:sp>
      <p:sp>
        <p:nvSpPr>
          <p:cNvPr id="25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11 out of 14</a:t>
            </a:r>
          </a:p>
        </p:txBody>
      </p:sp>
    </p:spTree>
    <p:extLst>
      <p:ext uri="{BB962C8B-B14F-4D97-AF65-F5344CB8AC3E}">
        <p14:creationId xmlns:p14="http://schemas.microsoft.com/office/powerpoint/2010/main" val="112616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Applicability </a:t>
            </a:r>
            <a:br>
              <a:rPr lang="en-US" sz="9600" dirty="0" smtClean="0"/>
            </a:br>
            <a:r>
              <a:rPr lang="en-US" sz="9600" dirty="0" smtClean="0"/>
              <a:t>and </a:t>
            </a:r>
            <a:br>
              <a:rPr lang="en-US" sz="9600" dirty="0" smtClean="0"/>
            </a:br>
            <a:r>
              <a:rPr lang="en-US" sz="9600" dirty="0" smtClean="0"/>
              <a:t>relationships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6093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24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Singleton minor applicability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94896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</a:t>
            </a:r>
            <a:r>
              <a:rPr lang="en-US" sz="3600" dirty="0" smtClean="0"/>
              <a:t>most </a:t>
            </a:r>
            <a:r>
              <a:rPr lang="en-US" sz="3600" dirty="0"/>
              <a:t>cases Facade could be Singleton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-1" y="2463628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Also you could use with singleton: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819" y="3432360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Abstract factory</a:t>
            </a:r>
            <a:endParaRPr lang="ru-RU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4838" y="4401092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Builder</a:t>
            </a:r>
            <a:endParaRPr lang="ru-RU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-2" y="5369824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Prototype</a:t>
            </a:r>
            <a:endParaRPr lang="ru-RU" sz="3600" dirty="0"/>
          </a:p>
        </p:txBody>
      </p:sp>
      <p:sp>
        <p:nvSpPr>
          <p:cNvPr id="21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13 out of 14</a:t>
            </a:r>
          </a:p>
        </p:txBody>
      </p:sp>
    </p:spTree>
    <p:extLst>
      <p:ext uri="{BB962C8B-B14F-4D97-AF65-F5344CB8AC3E}">
        <p14:creationId xmlns:p14="http://schemas.microsoft.com/office/powerpoint/2010/main" val="17374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24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Singleton and Object pool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94896"/>
            <a:ext cx="1193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real reason for using singleton is </a:t>
            </a:r>
            <a:r>
              <a:rPr lang="en-US" sz="3600" b="1" dirty="0" smtClean="0"/>
              <a:t>resource </a:t>
            </a:r>
            <a:r>
              <a:rPr lang="en-US" sz="3600" b="1" dirty="0" smtClean="0"/>
              <a:t>management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1" y="2468466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need singleton if you have resource that: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819" y="3432360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Can only have a single instance</a:t>
            </a:r>
            <a:endParaRPr lang="ru-RU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4838" y="4401092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Has to be managed</a:t>
            </a:r>
            <a:endParaRPr lang="ru-RU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-60476" y="5369824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example: Log file, Database, Object Pool</a:t>
            </a:r>
            <a:endParaRPr lang="ru-RU" sz="3600" dirty="0"/>
          </a:p>
        </p:txBody>
      </p:sp>
      <p:sp>
        <p:nvSpPr>
          <p:cNvPr id="11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14 out of 14</a:t>
            </a:r>
          </a:p>
        </p:txBody>
      </p:sp>
    </p:spTree>
    <p:extLst>
      <p:ext uri="{BB962C8B-B14F-4D97-AF65-F5344CB8AC3E}">
        <p14:creationId xmlns:p14="http://schemas.microsoft.com/office/powerpoint/2010/main" val="156183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Resources</a:t>
            </a:r>
            <a:endParaRPr lang="ru-RU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494896"/>
            <a:ext cx="1152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https://www.aristeia.com/Papers/DDJ_Jul_Aug_2004_revised.pdf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2468466"/>
            <a:ext cx="1132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http://www.modernescpp.com/index.php/prefer-locks-to-mutexes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7819" y="3432360"/>
            <a:ext cx="11325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https://www.journaldev.com/1377/java-singleton-design-pattern-best-practices-examples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-2" y="4554980"/>
            <a:ext cx="1132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https://stackoverflow.com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-60476" y="5369824"/>
            <a:ext cx="1132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Design Patterns Explained Simply by Alexander Shvets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06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 for your attention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73827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24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" y="1325563"/>
            <a:ext cx="6450107" cy="40176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9072" y="1860621"/>
            <a:ext cx="5247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Single instance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59072" y="4108485"/>
            <a:ext cx="642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Global </a:t>
            </a:r>
            <a:r>
              <a:rPr lang="en-US" sz="3600" b="1" dirty="0"/>
              <a:t>access </a:t>
            </a:r>
            <a:r>
              <a:rPr lang="en-US" sz="3600" b="1" dirty="0" smtClean="0"/>
              <a:t>point</a:t>
            </a:r>
            <a:endParaRPr lang="ru-RU" sz="3600" b="1" dirty="0"/>
          </a:p>
        </p:txBody>
      </p:sp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Main idea</a:t>
            </a:r>
            <a:endParaRPr lang="en-US" sz="5400" dirty="0"/>
          </a:p>
        </p:txBody>
      </p:sp>
      <p:sp>
        <p:nvSpPr>
          <p:cNvPr id="14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 out of 14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5066236"/>
            <a:ext cx="6459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Image source: Design Patterns Explained Simply by Alexander Shvets, pg. 133</a:t>
            </a:r>
            <a:endParaRPr lang="ru-RU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Pattern relationships</a:t>
            </a:r>
            <a:endParaRPr lang="en-US" sz="5400" dirty="0"/>
          </a:p>
        </p:txBody>
      </p:sp>
      <p:sp>
        <p:nvSpPr>
          <p:cNvPr id="15" name="Rounded Rectangle 14"/>
          <p:cNvSpPr/>
          <p:nvPr/>
        </p:nvSpPr>
        <p:spPr>
          <a:xfrm flipH="1">
            <a:off x="3581400" y="1121572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Abstract factory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8081681" y="2318538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Facade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flipH="1">
            <a:off x="3608294" y="4849620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Object pool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flipH="1">
            <a:off x="809064" y="2985596"/>
            <a:ext cx="3299012" cy="81596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Singleton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7" idx="3"/>
            <a:endCxn id="19" idx="1"/>
          </p:cNvCxnSpPr>
          <p:nvPr/>
        </p:nvCxnSpPr>
        <p:spPr>
          <a:xfrm flipH="1">
            <a:off x="4108076" y="2726519"/>
            <a:ext cx="3973605" cy="6670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5" idx="3"/>
            <a:endCxn id="19" idx="0"/>
          </p:cNvCxnSpPr>
          <p:nvPr/>
        </p:nvCxnSpPr>
        <p:spPr>
          <a:xfrm rot="10800000" flipV="1">
            <a:off x="2458570" y="1529552"/>
            <a:ext cx="1122830" cy="1456043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8" idx="3"/>
            <a:endCxn id="19" idx="2"/>
          </p:cNvCxnSpPr>
          <p:nvPr/>
        </p:nvCxnSpPr>
        <p:spPr>
          <a:xfrm rot="10800000">
            <a:off x="2458570" y="3801559"/>
            <a:ext cx="1149724" cy="1456043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24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 flipH="1">
            <a:off x="8081681" y="3801558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Builder</a:t>
            </a:r>
            <a:endParaRPr lang="ru-RU" sz="32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9" idx="1"/>
          </p:cNvCxnSpPr>
          <p:nvPr/>
        </p:nvCxnSpPr>
        <p:spPr>
          <a:xfrm flipH="1" flipV="1">
            <a:off x="4108076" y="3393577"/>
            <a:ext cx="3973605" cy="8159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out of 14</a:t>
            </a:r>
          </a:p>
        </p:txBody>
      </p:sp>
    </p:spTree>
    <p:extLst>
      <p:ext uri="{BB962C8B-B14F-4D97-AF65-F5344CB8AC3E}">
        <p14:creationId xmlns:p14="http://schemas.microsoft.com/office/powerpoint/2010/main" val="30604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 smtClean="0"/>
              <a:t>Antipatterns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829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32437"/>
            <a:ext cx="121920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Singleton   +   Prototype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5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Implementation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83639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24 February 2019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Eager initialization</a:t>
            </a:r>
            <a:endParaRPr lang="en-US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-52754" y="4518235"/>
            <a:ext cx="695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Too confident instantiation</a:t>
            </a:r>
            <a:endParaRPr lang="ru-RU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437292"/>
            <a:ext cx="826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Doesn’t provide exception handling</a:t>
            </a:r>
            <a:endParaRPr lang="ru-RU" sz="36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399"/>
            <a:ext cx="7814529" cy="3409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25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6 out of 14</a:t>
            </a:r>
          </a:p>
        </p:txBody>
      </p:sp>
    </p:spTree>
    <p:extLst>
      <p:ext uri="{BB962C8B-B14F-4D97-AF65-F5344CB8AC3E}">
        <p14:creationId xmlns:p14="http://schemas.microsoft.com/office/powerpoint/2010/main" val="22073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24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" y="1250441"/>
            <a:ext cx="8215653" cy="40428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Lazy instantiation</a:t>
            </a:r>
            <a:endParaRPr lang="en-US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8178313" y="1667627"/>
            <a:ext cx="404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Lazy initialization</a:t>
            </a:r>
            <a:endParaRPr lang="ru-RU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552" y="5389575"/>
            <a:ext cx="826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Fine for single-threaded environment</a:t>
            </a:r>
            <a:endParaRPr lang="ru-RU" sz="3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14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 out of 14</a:t>
            </a:r>
          </a:p>
        </p:txBody>
      </p:sp>
    </p:spTree>
    <p:extLst>
      <p:ext uri="{BB962C8B-B14F-4D97-AF65-F5344CB8AC3E}">
        <p14:creationId xmlns:p14="http://schemas.microsoft.com/office/powerpoint/2010/main" val="407328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24 February 2019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/>
              <a:t>Thread safe implementation</a:t>
            </a:r>
            <a:endParaRPr lang="en-US" sz="5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4242" y="2179772"/>
            <a:ext cx="184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Lazy</a:t>
            </a:r>
            <a:endParaRPr lang="ru-RU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54242" y="3313321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Thread safe</a:t>
            </a:r>
            <a:endParaRPr lang="ru-RU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8595"/>
            <a:ext cx="8213634" cy="4455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354242" y="4446870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Perfect</a:t>
            </a:r>
            <a:endParaRPr lang="ru-RU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348220" y="4446870"/>
            <a:ext cx="108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(No)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54242" y="4447040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Too slow</a:t>
            </a:r>
            <a:endParaRPr lang="ru-RU" sz="3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26527" y="2857641"/>
            <a:ext cx="5824904" cy="1280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27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8 out of 14</a:t>
            </a:r>
          </a:p>
        </p:txBody>
      </p:sp>
    </p:spTree>
    <p:extLst>
      <p:ext uri="{BB962C8B-B14F-4D97-AF65-F5344CB8AC3E}">
        <p14:creationId xmlns:p14="http://schemas.microsoft.com/office/powerpoint/2010/main" val="236132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0" grpId="0"/>
      <p:bldP spid="10" grpId="1"/>
      <p:bldP spid="13" grpId="0"/>
      <p:bldP spid="13" grpId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5cbc8f2-26ed-44ab-947b-8653b8f3b28c" Revision="1" Stencil="System.MyShapes" StencilVersion="1.0"/>
</Control>
</file>

<file path=customXml/itemProps1.xml><?xml version="1.0" encoding="utf-8"?>
<ds:datastoreItem xmlns:ds="http://schemas.openxmlformats.org/officeDocument/2006/customXml" ds:itemID="{F0E06B35-94CF-4EDA-8754-772D6EB7E4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</TotalTime>
  <Words>401</Words>
  <Application>Microsoft Office PowerPoint</Application>
  <PresentationFormat>Widescreen</PresentationFormat>
  <Paragraphs>96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</vt:lpstr>
      <vt:lpstr>Arial</vt:lpstr>
      <vt:lpstr>Arial Black</vt:lpstr>
      <vt:lpstr>Calibri</vt:lpstr>
      <vt:lpstr>Calibri Light</vt:lpstr>
      <vt:lpstr>Courier New</vt:lpstr>
      <vt:lpstr>Office Theme</vt:lpstr>
      <vt:lpstr>Design Patterns</vt:lpstr>
      <vt:lpstr>Main idea</vt:lpstr>
      <vt:lpstr>Pattern relationships</vt:lpstr>
      <vt:lpstr>Antipatterns</vt:lpstr>
      <vt:lpstr>Singleton   +   Prototype</vt:lpstr>
      <vt:lpstr>Implementation</vt:lpstr>
      <vt:lpstr>Eager initialization</vt:lpstr>
      <vt:lpstr>Lazy instantiation</vt:lpstr>
      <vt:lpstr>Thread safe implementation</vt:lpstr>
      <vt:lpstr>Double checked locking</vt:lpstr>
      <vt:lpstr>Mistakes</vt:lpstr>
      <vt:lpstr>How to destroy your architecture</vt:lpstr>
      <vt:lpstr>Applicability  and  relationships</vt:lpstr>
      <vt:lpstr>Singleton minor applicability</vt:lpstr>
      <vt:lpstr>Singleton and Object pool</vt:lpstr>
      <vt:lpstr>Resources</vt:lpstr>
      <vt:lpstr>Thank you for your attention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Кирилл Василенко</dc:creator>
  <cp:lastModifiedBy>Кирилл Василенко</cp:lastModifiedBy>
  <cp:revision>69</cp:revision>
  <dcterms:created xsi:type="dcterms:W3CDTF">2019-02-19T16:55:13Z</dcterms:created>
  <dcterms:modified xsi:type="dcterms:W3CDTF">2019-02-24T11:37:20Z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