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56E8DF-D226-42BA-8965-7D97FBBCFD53}">
  <a:tblStyle styleId="{6D56E8DF-D226-42BA-8965-7D97FBBCFD5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mforta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omforta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cdbd20c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cdbd20c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d2d718e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d2d718e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cdbd20ca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cdbd20c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2d718e7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2d718e7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cdbd20ca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cdbd20ca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57e5388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57e5388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578c74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578c74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dbd20ca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cdbd20ca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a89f45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a89f45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Suwaphit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cdbd20ca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cdbd20ca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cdbd20c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cdbd20c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da89f45e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da89f45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Suwaphit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cdbd20ca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cdbd20ca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da89f45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da89f45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Suwaphit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dbd20c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cdbd20c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da89f45e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da89f45e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Suwaphit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cdbd20ca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cdbd20ca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d817170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d817170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d4a1198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d4a1198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d7ca5412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d7ca5412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Suwaphit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cdbd20c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cdbd20c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Suwaphit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cdbd20c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cdbd20c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ea95d2de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ea95d2d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Suwaphit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cdbd20ca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cdbd20ca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cdbd20ca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cdbd20ca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cdbd20ca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cdbd20ca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d2d718e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d2d718e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7fdfa3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7fdfa3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96ece8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96ece8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gif"/><Relationship Id="rId4" Type="http://schemas.openxmlformats.org/officeDocument/2006/relationships/image" Target="../media/image13.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gif"/><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gif"/><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gif"/><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qz.com/423288/fake-drivers-and-passengers-are-boosting-ubersgrowth-in-chin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RDFD: Discovering Fake Drivers Based on Temporal Driving Behaviors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Hashim Abu-gellban, Suwaphit Buabuthr, Roshan Dhamala</a:t>
            </a:r>
            <a:r>
              <a:rPr lang="en" strike="sngStrike"/>
              <a:t>, and Franco Navas</a:t>
            </a:r>
            <a:endParaRPr strike="sngStrike"/>
          </a:p>
        </p:txBody>
      </p:sp>
      <p:sp>
        <p:nvSpPr>
          <p:cNvPr id="56" name="Google Shape;56;p13"/>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Challenges</a:t>
            </a:r>
            <a:endParaRPr>
              <a:latin typeface="Comfortaa"/>
              <a:ea typeface="Comfortaa"/>
              <a:cs typeface="Comfortaa"/>
              <a:sym typeface="Comfortaa"/>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Signal noise</a:t>
            </a:r>
            <a:endParaRPr/>
          </a:p>
          <a:p>
            <a:pPr indent="-342900" lvl="0" marL="457200" rtl="0" algn="l">
              <a:spcBef>
                <a:spcPts val="0"/>
              </a:spcBef>
              <a:spcAft>
                <a:spcPts val="0"/>
              </a:spcAft>
              <a:buSzPts val="1800"/>
              <a:buChar char="●"/>
            </a:pPr>
            <a:r>
              <a:rPr lang="en"/>
              <a:t>Multi-class problem (2 to 10 Action Space where some previous research faced unpleasant results when the researcher increased the number of drivers from 2 to 3, 4 &amp; 5)</a:t>
            </a:r>
            <a:endParaRPr/>
          </a:p>
          <a:p>
            <a:pPr indent="-342900" lvl="0" marL="457200" rtl="0" algn="l">
              <a:spcBef>
                <a:spcPts val="0"/>
              </a:spcBef>
              <a:spcAft>
                <a:spcPts val="0"/>
              </a:spcAft>
              <a:buSzPts val="1800"/>
              <a:buChar char="●"/>
            </a:pPr>
            <a:r>
              <a:rPr lang="en"/>
              <a:t>High dimensionality (Large State Space)</a:t>
            </a:r>
            <a:endParaRPr/>
          </a:p>
          <a:p>
            <a:pPr indent="-342900" lvl="0" marL="457200" rtl="0" algn="l">
              <a:spcBef>
                <a:spcPts val="0"/>
              </a:spcBef>
              <a:spcAft>
                <a:spcPts val="0"/>
              </a:spcAft>
              <a:buSzPts val="1800"/>
              <a:buChar char="●"/>
            </a:pPr>
            <a:r>
              <a:rPr lang="en"/>
              <a:t>Multivariate time series</a:t>
            </a:r>
            <a:endParaRPr/>
          </a:p>
          <a:p>
            <a:pPr indent="-342900" lvl="0" marL="457200" rtl="0" algn="l">
              <a:spcBef>
                <a:spcPts val="0"/>
              </a:spcBef>
              <a:spcAft>
                <a:spcPts val="0"/>
              </a:spcAft>
              <a:buSzPts val="1800"/>
              <a:buChar char="●"/>
            </a:pPr>
            <a:r>
              <a:rPr lang="en"/>
              <a:t>Segmentation</a:t>
            </a:r>
            <a:endParaRPr/>
          </a:p>
          <a:p>
            <a:pPr indent="-342900" lvl="0" marL="457200" rtl="0" algn="l">
              <a:spcBef>
                <a:spcPts val="0"/>
              </a:spcBef>
              <a:spcAft>
                <a:spcPts val="0"/>
              </a:spcAft>
              <a:buSzPts val="1800"/>
              <a:buChar char="●"/>
            </a:pPr>
            <a:r>
              <a:rPr lang="en"/>
              <a:t>Set of Feature Generation (FG) approaches</a:t>
            </a:r>
            <a:endParaRPr/>
          </a:p>
          <a:p>
            <a:pPr indent="-342900" lvl="0" marL="457200" rtl="0" algn="l">
              <a:spcBef>
                <a:spcPts val="0"/>
              </a:spcBef>
              <a:spcAft>
                <a:spcPts val="0"/>
              </a:spcAft>
              <a:buSzPts val="1800"/>
              <a:buChar char="●"/>
            </a:pPr>
            <a:r>
              <a:rPr lang="en"/>
              <a:t>Reducing the number of selected features generated by (FG)</a:t>
            </a:r>
            <a:endParaRPr/>
          </a:p>
          <a:p>
            <a:pPr indent="-342900" lvl="0" marL="457200" rtl="0" algn="l">
              <a:spcBef>
                <a:spcPts val="0"/>
              </a:spcBef>
              <a:spcAft>
                <a:spcPts val="0"/>
              </a:spcAft>
              <a:buSzPts val="1800"/>
              <a:buChar char="●"/>
            </a:pPr>
            <a:r>
              <a:rPr lang="en"/>
              <a:t>High-performance classification model</a:t>
            </a:r>
            <a:endParaRPr strike="sngStrike"/>
          </a:p>
        </p:txBody>
      </p:sp>
      <p:sp>
        <p:nvSpPr>
          <p:cNvPr id="120" name="Google Shape;120;p22"/>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Methodology</a:t>
            </a:r>
            <a:endParaRPr>
              <a:latin typeface="Comfortaa"/>
              <a:ea typeface="Comfortaa"/>
              <a:cs typeface="Comfortaa"/>
              <a:sym typeface="Comfortaa"/>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Preprocessing</a:t>
            </a:r>
            <a:endParaRPr/>
          </a:p>
          <a:p>
            <a:pPr indent="-342900" lvl="0" marL="457200" rtl="0" algn="l">
              <a:spcBef>
                <a:spcPts val="0"/>
              </a:spcBef>
              <a:spcAft>
                <a:spcPts val="0"/>
              </a:spcAft>
              <a:buSzPts val="1800"/>
              <a:buChar char="●"/>
            </a:pPr>
            <a:r>
              <a:rPr lang="en"/>
              <a:t>Signal Selection</a:t>
            </a:r>
            <a:endParaRPr/>
          </a:p>
          <a:p>
            <a:pPr indent="-342900" lvl="0" marL="457200" rtl="0" algn="l">
              <a:spcBef>
                <a:spcPts val="0"/>
              </a:spcBef>
              <a:spcAft>
                <a:spcPts val="0"/>
              </a:spcAft>
              <a:buSzPts val="1800"/>
              <a:buChar char="●"/>
            </a:pPr>
            <a:r>
              <a:rPr lang="en"/>
              <a:t>Feature Generation &amp; Bitmap</a:t>
            </a:r>
            <a:endParaRPr/>
          </a:p>
          <a:p>
            <a:pPr indent="-342900" lvl="0" marL="457200" rtl="0" algn="l">
              <a:spcBef>
                <a:spcPts val="0"/>
              </a:spcBef>
              <a:spcAft>
                <a:spcPts val="0"/>
              </a:spcAft>
              <a:buSzPts val="1800"/>
              <a:buChar char="●"/>
            </a:pPr>
            <a:r>
              <a:rPr lang="en"/>
              <a:t>Classification</a:t>
            </a:r>
            <a:endParaRPr/>
          </a:p>
        </p:txBody>
      </p:sp>
      <p:pic>
        <p:nvPicPr>
          <p:cNvPr id="127" name="Google Shape;127;p23"/>
          <p:cNvPicPr preferRelativeResize="0"/>
          <p:nvPr/>
        </p:nvPicPr>
        <p:blipFill>
          <a:blip r:embed="rId3">
            <a:alphaModFix/>
          </a:blip>
          <a:stretch>
            <a:fillRect/>
          </a:stretch>
        </p:blipFill>
        <p:spPr>
          <a:xfrm>
            <a:off x="1857699" y="2841202"/>
            <a:ext cx="5428599" cy="1815825"/>
          </a:xfrm>
          <a:prstGeom prst="rect">
            <a:avLst/>
          </a:prstGeom>
          <a:noFill/>
          <a:ln>
            <a:noFill/>
          </a:ln>
        </p:spPr>
      </p:pic>
      <p:sp>
        <p:nvSpPr>
          <p:cNvPr id="128" name="Google Shape;128;p23"/>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Methodology</a:t>
            </a:r>
            <a:endParaRPr>
              <a:latin typeface="Comfortaa"/>
              <a:ea typeface="Comfortaa"/>
              <a:cs typeface="Comfortaa"/>
              <a:sym typeface="Comfortaa"/>
            </a:endParaRPr>
          </a:p>
        </p:txBody>
      </p:sp>
      <p:sp>
        <p:nvSpPr>
          <p:cNvPr id="134" name="Google Shape;134;p24"/>
          <p:cNvSpPr txBox="1"/>
          <p:nvPr>
            <p:ph idx="1" type="body"/>
          </p:nvPr>
        </p:nvSpPr>
        <p:spPr>
          <a:xfrm>
            <a:off x="311700" y="10881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Preprocessing</a:t>
            </a:r>
            <a:endParaRPr/>
          </a:p>
          <a:p>
            <a:pPr indent="-330200" lvl="1" marL="914400" rtl="0" algn="l">
              <a:spcBef>
                <a:spcPts val="0"/>
              </a:spcBef>
              <a:spcAft>
                <a:spcPts val="0"/>
              </a:spcAft>
              <a:buSzPts val="1600"/>
              <a:buChar char="○"/>
            </a:pPr>
            <a:r>
              <a:rPr lang="en" sz="1600"/>
              <a:t>Data cleaning was done to avoid irrelevant and missing data parts.</a:t>
            </a:r>
            <a:endParaRPr sz="1600" strike="sngStrike"/>
          </a:p>
          <a:p>
            <a:pPr indent="-330200" lvl="2" marL="1371600" rtl="0" algn="l">
              <a:spcBef>
                <a:spcPts val="0"/>
              </a:spcBef>
              <a:spcAft>
                <a:spcPts val="0"/>
              </a:spcAft>
              <a:buSzPts val="1600"/>
              <a:buChar char="■"/>
            </a:pPr>
            <a:r>
              <a:rPr lang="en" sz="1600"/>
              <a:t>Removed few columns(8 signals) which has 0 value in all the rows.</a:t>
            </a:r>
            <a:endParaRPr sz="1600"/>
          </a:p>
          <a:p>
            <a:pPr indent="-330200" lvl="2" marL="1371600" rtl="0" algn="l">
              <a:spcBef>
                <a:spcPts val="0"/>
              </a:spcBef>
              <a:spcAft>
                <a:spcPts val="0"/>
              </a:spcAft>
              <a:buSzPts val="1600"/>
              <a:buChar char="■"/>
            </a:pPr>
            <a:r>
              <a:rPr lang="en" sz="1600"/>
              <a:t>Drop “Time” attribute</a:t>
            </a:r>
            <a:endParaRPr sz="1600"/>
          </a:p>
          <a:p>
            <a:pPr indent="-330200" lvl="1" marL="914400" rtl="0" algn="l">
              <a:spcBef>
                <a:spcPts val="0"/>
              </a:spcBef>
              <a:spcAft>
                <a:spcPts val="0"/>
              </a:spcAft>
              <a:buSzPts val="1600"/>
              <a:buChar char="○"/>
            </a:pPr>
            <a:r>
              <a:rPr lang="en" sz="1600"/>
              <a:t>Convert class labels to factors.</a:t>
            </a:r>
            <a:endParaRPr sz="1600"/>
          </a:p>
          <a:p>
            <a:pPr indent="-330200" lvl="1" marL="914400" rtl="0" algn="l">
              <a:spcBef>
                <a:spcPts val="0"/>
              </a:spcBef>
              <a:spcAft>
                <a:spcPts val="0"/>
              </a:spcAft>
              <a:buSzPts val="1600"/>
              <a:buChar char="○"/>
            </a:pPr>
            <a:r>
              <a:rPr lang="en" sz="1600"/>
              <a:t>Performed normalization in order to scale the data values in a specified range. All the numerical variables have been standardized between 0 and 1.</a:t>
            </a:r>
            <a:endParaRPr sz="1600"/>
          </a:p>
          <a:p>
            <a:pPr indent="0" lvl="0" marL="457200" rtl="0" algn="l">
              <a:spcBef>
                <a:spcPts val="1600"/>
              </a:spcBef>
              <a:spcAft>
                <a:spcPts val="1600"/>
              </a:spcAft>
              <a:buNone/>
            </a:pPr>
            <a:r>
              <a:t/>
            </a:r>
            <a:endParaRPr/>
          </a:p>
        </p:txBody>
      </p:sp>
      <p:sp>
        <p:nvSpPr>
          <p:cNvPr id="135" name="Google Shape;135;p24"/>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Methodology</a:t>
            </a:r>
            <a:endParaRPr>
              <a:latin typeface="Comfortaa"/>
              <a:ea typeface="Comfortaa"/>
              <a:cs typeface="Comfortaa"/>
              <a:sym typeface="Comfortaa"/>
            </a:endParaRPr>
          </a:p>
        </p:txBody>
      </p:sp>
      <p:sp>
        <p:nvSpPr>
          <p:cNvPr id="141" name="Google Shape;141;p25"/>
          <p:cNvSpPr txBox="1"/>
          <p:nvPr>
            <p:ph idx="1" type="body"/>
          </p:nvPr>
        </p:nvSpPr>
        <p:spPr>
          <a:xfrm>
            <a:off x="311700" y="1152600"/>
            <a:ext cx="88323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Signal Selection</a:t>
            </a:r>
            <a:endParaRPr/>
          </a:p>
          <a:p>
            <a:pPr indent="-330200" lvl="1" marL="914400" rtl="0" algn="l">
              <a:spcBef>
                <a:spcPts val="0"/>
              </a:spcBef>
              <a:spcAft>
                <a:spcPts val="0"/>
              </a:spcAft>
              <a:buSzPts val="1600"/>
              <a:buChar char="○"/>
            </a:pPr>
            <a:r>
              <a:rPr lang="en" sz="1600"/>
              <a:t>Selected 11 signals from 51 signals that are most relevant and important for our model.</a:t>
            </a:r>
            <a:endParaRPr sz="1600"/>
          </a:p>
          <a:p>
            <a:pPr indent="-330200" lvl="1" marL="914400" rtl="0" algn="l">
              <a:spcBef>
                <a:spcPts val="0"/>
              </a:spcBef>
              <a:spcAft>
                <a:spcPts val="0"/>
              </a:spcAft>
              <a:buSzPts val="1600"/>
              <a:buChar char="○"/>
            </a:pPr>
            <a:r>
              <a:rPr lang="en" sz="1600"/>
              <a:t>Evaluated variable importance using Random Forest</a:t>
            </a:r>
            <a:endParaRPr sz="1600"/>
          </a:p>
          <a:p>
            <a:pPr indent="-330200" lvl="1" marL="914400" rtl="0" algn="l">
              <a:spcBef>
                <a:spcPts val="0"/>
              </a:spcBef>
              <a:spcAft>
                <a:spcPts val="0"/>
              </a:spcAft>
              <a:buSzPts val="1600"/>
              <a:buChar char="○"/>
            </a:pPr>
            <a:r>
              <a:rPr lang="en" sz="1600"/>
              <a:t>Signal segmentation: 10, 20, 30, 60 seconds</a:t>
            </a:r>
            <a:endParaRPr sz="1200"/>
          </a:p>
          <a:p>
            <a:pPr indent="-342900" lvl="0" marL="457200" rtl="0" algn="l">
              <a:spcBef>
                <a:spcPts val="0"/>
              </a:spcBef>
              <a:spcAft>
                <a:spcPts val="0"/>
              </a:spcAft>
              <a:buSzPts val="1800"/>
              <a:buChar char="●"/>
            </a:pPr>
            <a:r>
              <a:rPr lang="en"/>
              <a:t>Feature Generation</a:t>
            </a:r>
            <a:endParaRPr/>
          </a:p>
          <a:p>
            <a:pPr indent="-330200" lvl="1" marL="914400" rtl="0" algn="l">
              <a:spcBef>
                <a:spcPts val="0"/>
              </a:spcBef>
              <a:spcAft>
                <a:spcPts val="0"/>
              </a:spcAft>
              <a:buSzPts val="1600"/>
              <a:buChar char="○"/>
            </a:pPr>
            <a:r>
              <a:rPr lang="en" sz="1600"/>
              <a:t>Used FTT(Fast Fourier Transform) to reduce noise.</a:t>
            </a:r>
            <a:endParaRPr sz="1600"/>
          </a:p>
          <a:p>
            <a:pPr indent="-330200" lvl="1" marL="914400" rtl="0" algn="l">
              <a:spcBef>
                <a:spcPts val="0"/>
              </a:spcBef>
              <a:spcAft>
                <a:spcPts val="0"/>
              </a:spcAft>
              <a:buSzPts val="1600"/>
              <a:buChar char="○"/>
            </a:pPr>
            <a:r>
              <a:rPr lang="en" sz="1600"/>
              <a:t>Temporal Segment Splitting, to enhance performance.</a:t>
            </a:r>
            <a:endParaRPr sz="1600"/>
          </a:p>
          <a:p>
            <a:pPr indent="-330200" lvl="1" marL="914400" rtl="0" algn="l">
              <a:spcBef>
                <a:spcPts val="0"/>
              </a:spcBef>
              <a:spcAft>
                <a:spcPts val="0"/>
              </a:spcAft>
              <a:buSzPts val="1600"/>
              <a:buChar char="○"/>
            </a:pPr>
            <a:r>
              <a:rPr lang="en" sz="1600"/>
              <a:t>Generated 6 features for each sub-signal: (Mean, SD, </a:t>
            </a:r>
            <a:r>
              <a:rPr lang="en" sz="1600" strike="sngStrike"/>
              <a:t>Min</a:t>
            </a:r>
            <a:r>
              <a:rPr lang="en" sz="1600"/>
              <a:t>, Median, Max, Kurtosis, Skewness, </a:t>
            </a:r>
            <a:r>
              <a:rPr lang="en" sz="1600" strike="sngStrike"/>
              <a:t>Kurtosis of signal differences, Skewness of signal differences</a:t>
            </a:r>
            <a:r>
              <a:rPr lang="en" sz="1600"/>
              <a:t>)</a:t>
            </a:r>
            <a:endParaRPr sz="1600"/>
          </a:p>
          <a:p>
            <a:pPr indent="-330200" lvl="1" marL="914400" rtl="0" algn="l">
              <a:spcBef>
                <a:spcPts val="0"/>
              </a:spcBef>
              <a:spcAft>
                <a:spcPts val="0"/>
              </a:spcAft>
              <a:buSzPts val="1600"/>
              <a:buChar char="○"/>
            </a:pPr>
            <a:r>
              <a:rPr lang="en" sz="1600"/>
              <a:t>Dropped highly correlated features to reduce the dimensionality of input size (e.g., </a:t>
            </a:r>
            <a:r>
              <a:rPr lang="en" sz="1600">
                <a:solidFill>
                  <a:srgbClr val="980000"/>
                </a:solidFill>
              </a:rPr>
              <a:t>132 to 30</a:t>
            </a:r>
            <a:r>
              <a:rPr lang="en" sz="1600"/>
              <a:t>)</a:t>
            </a:r>
            <a:endParaRPr sz="1600"/>
          </a:p>
          <a:p>
            <a:pPr indent="-330200" lvl="1" marL="914400" rtl="0" algn="l">
              <a:spcBef>
                <a:spcPts val="0"/>
              </a:spcBef>
              <a:spcAft>
                <a:spcPts val="0"/>
              </a:spcAft>
              <a:buSzPts val="1600"/>
              <a:buChar char="○"/>
            </a:pPr>
            <a:r>
              <a:rPr lang="en" sz="1600"/>
              <a:t>Bitmap: Scaling data between 0 and 1</a:t>
            </a:r>
            <a:endParaRPr sz="1600"/>
          </a:p>
          <a:p>
            <a:pPr indent="0" lvl="0" marL="0" rtl="0" algn="l">
              <a:spcBef>
                <a:spcPts val="1600"/>
              </a:spcBef>
              <a:spcAft>
                <a:spcPts val="1600"/>
              </a:spcAft>
              <a:buNone/>
            </a:pPr>
            <a:r>
              <a:t/>
            </a:r>
            <a:endParaRPr/>
          </a:p>
        </p:txBody>
      </p:sp>
      <p:sp>
        <p:nvSpPr>
          <p:cNvPr id="142" name="Google Shape;142;p25"/>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Methodology</a:t>
            </a:r>
            <a:endParaRPr>
              <a:latin typeface="Comfortaa"/>
              <a:ea typeface="Comfortaa"/>
              <a:cs typeface="Comfortaa"/>
              <a:sym typeface="Comfortaa"/>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Partitioned generated data into 20% of the testing dataset and 80% of the training dataset.</a:t>
            </a:r>
            <a:endParaRPr sz="1200"/>
          </a:p>
          <a:p>
            <a:pPr indent="-342900" lvl="0" marL="457200" rtl="0" algn="l">
              <a:spcBef>
                <a:spcPts val="0"/>
              </a:spcBef>
              <a:spcAft>
                <a:spcPts val="0"/>
              </a:spcAft>
              <a:buSzPts val="1800"/>
              <a:buChar char="●"/>
            </a:pPr>
            <a:r>
              <a:rPr lang="en"/>
              <a:t>Classification: </a:t>
            </a:r>
            <a:endParaRPr/>
          </a:p>
          <a:p>
            <a:pPr indent="-317500" lvl="1" marL="914400" rtl="0" algn="l">
              <a:spcBef>
                <a:spcPts val="0"/>
              </a:spcBef>
              <a:spcAft>
                <a:spcPts val="0"/>
              </a:spcAft>
              <a:buSzPts val="1400"/>
              <a:buChar char="○"/>
            </a:pPr>
            <a:r>
              <a:rPr lang="en"/>
              <a:t>CTree</a:t>
            </a:r>
            <a:endParaRPr/>
          </a:p>
          <a:p>
            <a:pPr indent="-317500" lvl="1" marL="914400" rtl="0" algn="l">
              <a:spcBef>
                <a:spcPts val="0"/>
              </a:spcBef>
              <a:spcAft>
                <a:spcPts val="0"/>
              </a:spcAft>
              <a:buSzPts val="1400"/>
              <a:buChar char="○"/>
            </a:pPr>
            <a:r>
              <a:rPr lang="en"/>
              <a:t>SVM</a:t>
            </a:r>
            <a:endParaRPr/>
          </a:p>
          <a:p>
            <a:pPr indent="-317500" lvl="1" marL="914400" rtl="0" algn="l">
              <a:spcBef>
                <a:spcPts val="0"/>
              </a:spcBef>
              <a:spcAft>
                <a:spcPts val="0"/>
              </a:spcAft>
              <a:buSzPts val="1400"/>
              <a:buChar char="○"/>
            </a:pPr>
            <a:r>
              <a:rPr lang="en"/>
              <a:t>Random Forest</a:t>
            </a:r>
            <a:endParaRPr/>
          </a:p>
          <a:p>
            <a:pPr indent="-317500" lvl="1" marL="914400" rtl="0" algn="l">
              <a:spcBef>
                <a:spcPts val="0"/>
              </a:spcBef>
              <a:spcAft>
                <a:spcPts val="0"/>
              </a:spcAft>
              <a:buSzPts val="1400"/>
              <a:buChar char="○"/>
            </a:pPr>
            <a:r>
              <a:rPr lang="en"/>
              <a:t>KNN (3, 5, 7, Sqrt(n))</a:t>
            </a:r>
            <a:endParaRPr/>
          </a:p>
        </p:txBody>
      </p:sp>
      <p:sp>
        <p:nvSpPr>
          <p:cNvPr id="149" name="Google Shape;149;p26"/>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mfortaa"/>
                <a:ea typeface="Comfortaa"/>
                <a:cs typeface="Comfortaa"/>
                <a:sym typeface="Comfortaa"/>
              </a:rPr>
              <a:t>Evaluated </a:t>
            </a:r>
            <a:r>
              <a:rPr lang="en" sz="2400">
                <a:latin typeface="Comfortaa"/>
                <a:ea typeface="Comfortaa"/>
                <a:cs typeface="Comfortaa"/>
                <a:sym typeface="Comfortaa"/>
              </a:rPr>
              <a:t>v</a:t>
            </a:r>
            <a:r>
              <a:rPr lang="en" sz="2400">
                <a:latin typeface="Comfortaa"/>
                <a:ea typeface="Comfortaa"/>
                <a:cs typeface="Comfortaa"/>
                <a:sym typeface="Comfortaa"/>
              </a:rPr>
              <a:t>ariable </a:t>
            </a:r>
            <a:r>
              <a:rPr lang="en" sz="2400">
                <a:latin typeface="Comfortaa"/>
                <a:ea typeface="Comfortaa"/>
                <a:cs typeface="Comfortaa"/>
                <a:sym typeface="Comfortaa"/>
              </a:rPr>
              <a:t>i</a:t>
            </a:r>
            <a:r>
              <a:rPr lang="en" sz="2400">
                <a:latin typeface="Comfortaa"/>
                <a:ea typeface="Comfortaa"/>
                <a:cs typeface="Comfortaa"/>
                <a:sym typeface="Comfortaa"/>
              </a:rPr>
              <a:t>mportance </a:t>
            </a:r>
            <a:r>
              <a:rPr lang="en" sz="2400">
                <a:latin typeface="Comfortaa"/>
                <a:ea typeface="Comfortaa"/>
                <a:cs typeface="Comfortaa"/>
                <a:sym typeface="Comfortaa"/>
              </a:rPr>
              <a:t>u</a:t>
            </a:r>
            <a:r>
              <a:rPr lang="en" sz="2400">
                <a:latin typeface="Comfortaa"/>
                <a:ea typeface="Comfortaa"/>
                <a:cs typeface="Comfortaa"/>
                <a:sym typeface="Comfortaa"/>
              </a:rPr>
              <a:t>sing </a:t>
            </a:r>
            <a:r>
              <a:rPr lang="en" sz="2400">
                <a:latin typeface="Comfortaa"/>
                <a:ea typeface="Comfortaa"/>
                <a:cs typeface="Comfortaa"/>
                <a:sym typeface="Comfortaa"/>
              </a:rPr>
              <a:t>r</a:t>
            </a:r>
            <a:r>
              <a:rPr lang="en" sz="2400">
                <a:latin typeface="Comfortaa"/>
                <a:ea typeface="Comfortaa"/>
                <a:cs typeface="Comfortaa"/>
                <a:sym typeface="Comfortaa"/>
              </a:rPr>
              <a:t>andom </a:t>
            </a:r>
            <a:r>
              <a:rPr lang="en" sz="2400">
                <a:latin typeface="Comfortaa"/>
                <a:ea typeface="Comfortaa"/>
                <a:cs typeface="Comfortaa"/>
                <a:sym typeface="Comfortaa"/>
              </a:rPr>
              <a:t>f</a:t>
            </a:r>
            <a:r>
              <a:rPr lang="en" sz="2400">
                <a:latin typeface="Comfortaa"/>
                <a:ea typeface="Comfortaa"/>
                <a:cs typeface="Comfortaa"/>
                <a:sym typeface="Comfortaa"/>
              </a:rPr>
              <a:t>orest</a:t>
            </a:r>
            <a:endParaRPr sz="2400">
              <a:latin typeface="Comfortaa"/>
              <a:ea typeface="Comfortaa"/>
              <a:cs typeface="Comfortaa"/>
              <a:sym typeface="Comfortaa"/>
            </a:endParaRPr>
          </a:p>
        </p:txBody>
      </p:sp>
      <p:pic>
        <p:nvPicPr>
          <p:cNvPr id="155" name="Google Shape;155;p27"/>
          <p:cNvPicPr preferRelativeResize="0"/>
          <p:nvPr/>
        </p:nvPicPr>
        <p:blipFill>
          <a:blip r:embed="rId3">
            <a:alphaModFix/>
          </a:blip>
          <a:stretch>
            <a:fillRect/>
          </a:stretch>
        </p:blipFill>
        <p:spPr>
          <a:xfrm>
            <a:off x="2083875" y="946650"/>
            <a:ext cx="4369790" cy="4058601"/>
          </a:xfrm>
          <a:prstGeom prst="rect">
            <a:avLst/>
          </a:prstGeom>
          <a:noFill/>
          <a:ln>
            <a:noFill/>
          </a:ln>
        </p:spPr>
      </p:pic>
      <p:sp>
        <p:nvSpPr>
          <p:cNvPr id="156" name="Google Shape;156;p27"/>
          <p:cNvSpPr/>
          <p:nvPr/>
        </p:nvSpPr>
        <p:spPr>
          <a:xfrm>
            <a:off x="2068900" y="995725"/>
            <a:ext cx="4369800" cy="1364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0" y="102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Top 11 Signals after feature selection </a:t>
            </a:r>
            <a:endParaRPr>
              <a:latin typeface="Comfortaa"/>
              <a:ea typeface="Comfortaa"/>
              <a:cs typeface="Comfortaa"/>
              <a:sym typeface="Comfortaa"/>
            </a:endParaRPr>
          </a:p>
        </p:txBody>
      </p:sp>
      <p:sp>
        <p:nvSpPr>
          <p:cNvPr id="163" name="Google Shape;163;p28"/>
          <p:cNvSpPr txBox="1"/>
          <p:nvPr>
            <p:ph idx="1" type="body"/>
          </p:nvPr>
        </p:nvSpPr>
        <p:spPr>
          <a:xfrm>
            <a:off x="2474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8"/>
          <p:cNvPicPr preferRelativeResize="0"/>
          <p:nvPr/>
        </p:nvPicPr>
        <p:blipFill>
          <a:blip r:embed="rId3">
            <a:alphaModFix/>
          </a:blip>
          <a:stretch>
            <a:fillRect/>
          </a:stretch>
        </p:blipFill>
        <p:spPr>
          <a:xfrm>
            <a:off x="0" y="675575"/>
            <a:ext cx="9144001" cy="4467924"/>
          </a:xfrm>
          <a:prstGeom prst="rect">
            <a:avLst/>
          </a:prstGeom>
          <a:noFill/>
          <a:ln>
            <a:noFill/>
          </a:ln>
        </p:spPr>
      </p:pic>
      <p:sp>
        <p:nvSpPr>
          <p:cNvPr id="165" name="Google Shape;165;p28"/>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Results - Overall Results</a:t>
            </a:r>
            <a:endParaRPr>
              <a:latin typeface="Comfortaa"/>
              <a:ea typeface="Comfortaa"/>
              <a:cs typeface="Comfortaa"/>
              <a:sym typeface="Comfortaa"/>
            </a:endParaRPr>
          </a:p>
        </p:txBody>
      </p:sp>
      <p:sp>
        <p:nvSpPr>
          <p:cNvPr id="171" name="Google Shape;171;p29"/>
          <p:cNvSpPr txBox="1"/>
          <p:nvPr/>
        </p:nvSpPr>
        <p:spPr>
          <a:xfrm>
            <a:off x="7243200" y="1152475"/>
            <a:ext cx="1841100" cy="997500"/>
          </a:xfrm>
          <a:prstGeom prst="rect">
            <a:avLst/>
          </a:prstGeom>
          <a:solidFill>
            <a:srgbClr val="F3F3F3"/>
          </a:solid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Parameters</a:t>
            </a:r>
            <a:endParaRPr u="sng"/>
          </a:p>
          <a:p>
            <a:pPr indent="0" lvl="0" marL="0" rtl="0" algn="l">
              <a:spcBef>
                <a:spcPts val="0"/>
              </a:spcBef>
              <a:spcAft>
                <a:spcPts val="0"/>
              </a:spcAft>
              <a:buNone/>
            </a:pPr>
            <a:r>
              <a:rPr lang="en"/>
              <a:t>- </a:t>
            </a:r>
            <a:r>
              <a:rPr lang="en">
                <a:highlight>
                  <a:srgbClr val="FFFF00"/>
                </a:highlight>
              </a:rPr>
              <a:t>W = 2</a:t>
            </a:r>
            <a:endParaRPr>
              <a:highlight>
                <a:srgbClr val="FFFF00"/>
              </a:highlight>
            </a:endParaRPr>
          </a:p>
          <a:p>
            <a:pPr indent="0" lvl="0" marL="0" rtl="0" algn="l">
              <a:spcBef>
                <a:spcPts val="0"/>
              </a:spcBef>
              <a:spcAft>
                <a:spcPts val="0"/>
              </a:spcAft>
              <a:buNone/>
            </a:pPr>
            <a:r>
              <a:rPr lang="en"/>
              <a:t>- #Driver = 10</a:t>
            </a:r>
            <a:endParaRPr/>
          </a:p>
          <a:p>
            <a:pPr indent="0" lvl="0" marL="0" rtl="0" algn="l">
              <a:spcBef>
                <a:spcPts val="0"/>
              </a:spcBef>
              <a:spcAft>
                <a:spcPts val="0"/>
              </a:spcAft>
              <a:buNone/>
            </a:pPr>
            <a:r>
              <a:rPr lang="en"/>
              <a:t>- </a:t>
            </a:r>
            <a:r>
              <a:rPr lang="en">
                <a:solidFill>
                  <a:schemeClr val="dk1"/>
                </a:solidFill>
              </a:rPr>
              <a:t>Segmentation </a:t>
            </a:r>
            <a:r>
              <a:rPr lang="en"/>
              <a:t>= </a:t>
            </a:r>
            <a:r>
              <a:rPr lang="en">
                <a:highlight>
                  <a:srgbClr val="FFFF00"/>
                </a:highlight>
              </a:rPr>
              <a:t>10</a:t>
            </a:r>
            <a:endParaRPr>
              <a:highlight>
                <a:srgbClr val="FFFF00"/>
              </a:highlight>
            </a:endParaRPr>
          </a:p>
        </p:txBody>
      </p:sp>
      <p:pic>
        <p:nvPicPr>
          <p:cNvPr id="172" name="Google Shape;172;p29"/>
          <p:cNvPicPr preferRelativeResize="0"/>
          <p:nvPr/>
        </p:nvPicPr>
        <p:blipFill rotWithShape="1">
          <a:blip r:embed="rId3">
            <a:alphaModFix/>
          </a:blip>
          <a:srcRect b="0" l="0" r="0" t="3390"/>
          <a:stretch/>
        </p:blipFill>
        <p:spPr>
          <a:xfrm>
            <a:off x="5028275" y="2219975"/>
            <a:ext cx="4001650" cy="2708250"/>
          </a:xfrm>
          <a:prstGeom prst="rect">
            <a:avLst/>
          </a:prstGeom>
          <a:noFill/>
          <a:ln>
            <a:noFill/>
          </a:ln>
        </p:spPr>
      </p:pic>
      <p:graphicFrame>
        <p:nvGraphicFramePr>
          <p:cNvPr id="173" name="Google Shape;173;p29"/>
          <p:cNvGraphicFramePr/>
          <p:nvPr/>
        </p:nvGraphicFramePr>
        <p:xfrm>
          <a:off x="311700" y="1198375"/>
          <a:ext cx="3000000" cy="3000000"/>
        </p:xfrm>
        <a:graphic>
          <a:graphicData uri="http://schemas.openxmlformats.org/drawingml/2006/table">
            <a:tbl>
              <a:tblPr>
                <a:noFill/>
                <a:tableStyleId>{6D56E8DF-D226-42BA-8965-7D97FBBCFD53}</a:tableStyleId>
              </a:tblPr>
              <a:tblGrid>
                <a:gridCol w="1200150"/>
                <a:gridCol w="828675"/>
                <a:gridCol w="838200"/>
                <a:gridCol w="800100"/>
                <a:gridCol w="828675"/>
              </a:tblGrid>
              <a:tr h="219075">
                <a:tc>
                  <a:txBody>
                    <a:bodyPr/>
                    <a:lstStyle/>
                    <a:p>
                      <a:pPr indent="0" lvl="0" marL="0" rtl="0" algn="ctr">
                        <a:lnSpc>
                          <a:spcPct val="115000"/>
                        </a:lnSpc>
                        <a:spcBef>
                          <a:spcPts val="0"/>
                        </a:spcBef>
                        <a:spcAft>
                          <a:spcPts val="0"/>
                        </a:spcAft>
                        <a:buNone/>
                      </a:pPr>
                      <a:r>
                        <a:rPr b="1" lang="en" sz="1200"/>
                        <a:t>Algorithm</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Accuracy</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Precision</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Recall</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F1-score</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5300">
                      <a:solidFill>
                        <a:srgbClr val="000000"/>
                      </a:solidFill>
                      <a:prstDash val="solid"/>
                      <a:round/>
                      <a:headEnd len="sm" w="sm" type="none"/>
                      <a:tailEnd len="sm" w="sm" type="none"/>
                    </a:lnB>
                  </a:tcPr>
                </a:tc>
              </a:tr>
              <a:tr h="219075">
                <a:tc>
                  <a:txBody>
                    <a:bodyPr/>
                    <a:lstStyle/>
                    <a:p>
                      <a:pPr indent="0" lvl="0" marL="0" rtl="0" algn="ctr">
                        <a:lnSpc>
                          <a:spcPct val="115000"/>
                        </a:lnSpc>
                        <a:spcBef>
                          <a:spcPts val="0"/>
                        </a:spcBef>
                        <a:spcAft>
                          <a:spcPts val="0"/>
                        </a:spcAft>
                        <a:buNone/>
                      </a:pPr>
                      <a:r>
                        <a:rPr lang="en" sz="1200"/>
                        <a:t>Ctree</a:t>
                      </a:r>
                      <a:endParaRPr sz="1200"/>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3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0.93</a:t>
                      </a:r>
                      <a:endParaRPr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3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0.93</a:t>
                      </a:r>
                      <a:endParaRPr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3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0.93</a:t>
                      </a:r>
                      <a:endParaRPr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3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0.93</a:t>
                      </a:r>
                      <a:endParaRPr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3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SVM</a:t>
                      </a:r>
                      <a:endParaRPr sz="1200"/>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0.98</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0.97</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0.97</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0.97</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Random Forest</a:t>
                      </a:r>
                      <a:endParaRPr sz="1200"/>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0.97</a:t>
                      </a:r>
                      <a:endParaRPr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0.97</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0.97</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0.97</a:t>
                      </a:r>
                      <a:endParaRPr b="1"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KNN(3)</a:t>
                      </a:r>
                      <a:endParaRPr sz="1200"/>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0.92</a:t>
                      </a:r>
                      <a:endParaRPr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0.93</a:t>
                      </a:r>
                      <a:endParaRPr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0.92</a:t>
                      </a:r>
                      <a:endParaRPr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0.92</a:t>
                      </a:r>
                      <a:endParaRPr sz="12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4" name="Google Shape;174;p29"/>
          <p:cNvSpPr txBox="1"/>
          <p:nvPr/>
        </p:nvSpPr>
        <p:spPr>
          <a:xfrm>
            <a:off x="2109925" y="3976000"/>
            <a:ext cx="2064300" cy="771300"/>
          </a:xfrm>
          <a:prstGeom prst="rect">
            <a:avLst/>
          </a:prstGeom>
          <a:no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Median of second part of signals, where signals splitted into 2</a:t>
            </a:r>
            <a:endParaRPr/>
          </a:p>
        </p:txBody>
      </p:sp>
      <p:sp>
        <p:nvSpPr>
          <p:cNvPr id="175" name="Google Shape;175;p29"/>
          <p:cNvSpPr/>
          <p:nvPr/>
        </p:nvSpPr>
        <p:spPr>
          <a:xfrm>
            <a:off x="4174225" y="4280350"/>
            <a:ext cx="854100" cy="16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a:off x="0" y="200525"/>
            <a:ext cx="5777924" cy="4473450"/>
          </a:xfrm>
          <a:prstGeom prst="rect">
            <a:avLst/>
          </a:prstGeom>
          <a:noFill/>
          <a:ln>
            <a:noFill/>
          </a:ln>
        </p:spPr>
      </p:pic>
      <p:sp>
        <p:nvSpPr>
          <p:cNvPr id="182" name="Google Shape;182;p30"/>
          <p:cNvSpPr txBox="1"/>
          <p:nvPr/>
        </p:nvSpPr>
        <p:spPr>
          <a:xfrm>
            <a:off x="1154957" y="4400205"/>
            <a:ext cx="3468000" cy="3615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V67: Skewness of signal 1</a:t>
            </a:r>
            <a:endParaRPr sz="1000">
              <a:solidFill>
                <a:schemeClr val="dk1"/>
              </a:solidFill>
              <a:latin typeface="Courier New"/>
              <a:ea typeface="Courier New"/>
              <a:cs typeface="Courier New"/>
              <a:sym typeface="Courier New"/>
            </a:endParaRPr>
          </a:p>
        </p:txBody>
      </p:sp>
      <p:sp>
        <p:nvSpPr>
          <p:cNvPr id="183" name="Google Shape;183;p30"/>
          <p:cNvSpPr txBox="1"/>
          <p:nvPr/>
        </p:nvSpPr>
        <p:spPr>
          <a:xfrm rot="-5400000">
            <a:off x="-1374600" y="2246305"/>
            <a:ext cx="3283500" cy="3819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V68: Skewness of signal 2</a:t>
            </a:r>
            <a:endParaRPr sz="1000">
              <a:solidFill>
                <a:schemeClr val="dk1"/>
              </a:solidFill>
              <a:latin typeface="Courier New"/>
              <a:ea typeface="Courier New"/>
              <a:cs typeface="Courier New"/>
              <a:sym typeface="Courier New"/>
            </a:endParaRPr>
          </a:p>
        </p:txBody>
      </p:sp>
      <p:sp>
        <p:nvSpPr>
          <p:cNvPr id="184" name="Google Shape;184;p30"/>
          <p:cNvSpPr txBox="1"/>
          <p:nvPr/>
        </p:nvSpPr>
        <p:spPr>
          <a:xfrm>
            <a:off x="7243200" y="1152475"/>
            <a:ext cx="1841100" cy="997500"/>
          </a:xfrm>
          <a:prstGeom prst="rect">
            <a:avLst/>
          </a:prstGeom>
          <a:solidFill>
            <a:srgbClr val="F3F3F3"/>
          </a:solid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Parameters</a:t>
            </a:r>
            <a:endParaRPr u="sng"/>
          </a:p>
          <a:p>
            <a:pPr indent="0" lvl="0" marL="0" rtl="0" algn="l">
              <a:spcBef>
                <a:spcPts val="0"/>
              </a:spcBef>
              <a:spcAft>
                <a:spcPts val="0"/>
              </a:spcAft>
              <a:buNone/>
            </a:pPr>
            <a:r>
              <a:rPr lang="en"/>
              <a:t>- </a:t>
            </a:r>
            <a:r>
              <a:rPr lang="en">
                <a:highlight>
                  <a:srgbClr val="FFFF00"/>
                </a:highlight>
              </a:rPr>
              <a:t>W = 2</a:t>
            </a:r>
            <a:endParaRPr>
              <a:highlight>
                <a:srgbClr val="FFFF00"/>
              </a:highlight>
            </a:endParaRPr>
          </a:p>
          <a:p>
            <a:pPr indent="0" lvl="0" marL="0" rtl="0" algn="l">
              <a:spcBef>
                <a:spcPts val="0"/>
              </a:spcBef>
              <a:spcAft>
                <a:spcPts val="0"/>
              </a:spcAft>
              <a:buNone/>
            </a:pPr>
            <a:r>
              <a:rPr lang="en"/>
              <a:t>- #Driver = 10</a:t>
            </a:r>
            <a:endParaRPr/>
          </a:p>
          <a:p>
            <a:pPr indent="0" lvl="0" marL="0" rtl="0" algn="l">
              <a:spcBef>
                <a:spcPts val="0"/>
              </a:spcBef>
              <a:spcAft>
                <a:spcPts val="0"/>
              </a:spcAft>
              <a:buNone/>
            </a:pPr>
            <a:r>
              <a:rPr lang="en"/>
              <a:t>- </a:t>
            </a:r>
            <a:r>
              <a:rPr lang="en">
                <a:solidFill>
                  <a:schemeClr val="dk1"/>
                </a:solidFill>
              </a:rPr>
              <a:t>Segmentation </a:t>
            </a:r>
            <a:r>
              <a:rPr lang="en"/>
              <a:t>= </a:t>
            </a:r>
            <a:r>
              <a:rPr lang="en">
                <a:highlight>
                  <a:srgbClr val="FFFF00"/>
                </a:highlight>
              </a:rPr>
              <a:t>10</a:t>
            </a:r>
            <a:endParaRPr>
              <a:highlight>
                <a:srgbClr val="FFFF00"/>
              </a:highlight>
            </a:endParaRPr>
          </a:p>
        </p:txBody>
      </p:sp>
      <p:pic>
        <p:nvPicPr>
          <p:cNvPr id="185" name="Google Shape;185;p30"/>
          <p:cNvPicPr preferRelativeResize="0"/>
          <p:nvPr/>
        </p:nvPicPr>
        <p:blipFill>
          <a:blip r:embed="rId4">
            <a:alphaModFix/>
          </a:blip>
          <a:stretch>
            <a:fillRect/>
          </a:stretch>
        </p:blipFill>
        <p:spPr>
          <a:xfrm>
            <a:off x="5666869" y="2302375"/>
            <a:ext cx="3324731" cy="2574112"/>
          </a:xfrm>
          <a:prstGeom prst="rect">
            <a:avLst/>
          </a:prstGeom>
          <a:noFill/>
          <a:ln>
            <a:noFill/>
          </a:ln>
        </p:spPr>
      </p:pic>
      <p:sp>
        <p:nvSpPr>
          <p:cNvPr id="186" name="Google Shape;186;p30"/>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S</a:t>
            </a:r>
            <a:endParaRPr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mfortaa"/>
                <a:ea typeface="Comfortaa"/>
                <a:cs typeface="Comfortaa"/>
                <a:sym typeface="Comfortaa"/>
              </a:rPr>
              <a:t>Results - The Effect of Increasing the Action Space</a:t>
            </a:r>
            <a:endParaRPr sz="2500">
              <a:latin typeface="Comfortaa"/>
              <a:ea typeface="Comfortaa"/>
              <a:cs typeface="Comfortaa"/>
              <a:sym typeface="Comfortaa"/>
            </a:endParaRPr>
          </a:p>
        </p:txBody>
      </p:sp>
      <p:sp>
        <p:nvSpPr>
          <p:cNvPr id="192" name="Google Shape;192;p31"/>
          <p:cNvSpPr txBox="1"/>
          <p:nvPr/>
        </p:nvSpPr>
        <p:spPr>
          <a:xfrm>
            <a:off x="7243200" y="1152475"/>
            <a:ext cx="1841100" cy="1223100"/>
          </a:xfrm>
          <a:prstGeom prst="rect">
            <a:avLst/>
          </a:prstGeom>
          <a:solidFill>
            <a:srgbClr val="F3F3F3"/>
          </a:solid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Parameters</a:t>
            </a:r>
            <a:endParaRPr u="sng"/>
          </a:p>
          <a:p>
            <a:pPr indent="0" lvl="0" marL="0" rtl="0" algn="l">
              <a:spcBef>
                <a:spcPts val="0"/>
              </a:spcBef>
              <a:spcAft>
                <a:spcPts val="0"/>
              </a:spcAft>
              <a:buNone/>
            </a:pPr>
            <a:r>
              <a:rPr lang="en"/>
              <a:t>- </a:t>
            </a:r>
            <a:r>
              <a:rPr lang="en">
                <a:highlight>
                  <a:srgbClr val="FFFF00"/>
                </a:highlight>
              </a:rPr>
              <a:t>W = 1</a:t>
            </a:r>
            <a:endParaRPr>
              <a:highlight>
                <a:srgbClr val="FFFF00"/>
              </a:highlight>
            </a:endParaRPr>
          </a:p>
          <a:p>
            <a:pPr indent="0" lvl="0" marL="0" rtl="0" algn="l">
              <a:spcBef>
                <a:spcPts val="0"/>
              </a:spcBef>
              <a:spcAft>
                <a:spcPts val="0"/>
              </a:spcAft>
              <a:buNone/>
            </a:pPr>
            <a:r>
              <a:rPr lang="en"/>
              <a:t>- #Drivers = </a:t>
            </a:r>
            <a:endParaRPr/>
          </a:p>
          <a:p>
            <a:pPr indent="0" lvl="0" marL="0" rtl="0" algn="l">
              <a:spcBef>
                <a:spcPts val="0"/>
              </a:spcBef>
              <a:spcAft>
                <a:spcPts val="0"/>
              </a:spcAft>
              <a:buNone/>
            </a:pPr>
            <a:r>
              <a:rPr lang="en"/>
              <a:t>  </a:t>
            </a:r>
            <a:r>
              <a:rPr lang="en">
                <a:highlight>
                  <a:srgbClr val="FFFF00"/>
                </a:highlight>
              </a:rPr>
              <a:t>2</a:t>
            </a:r>
            <a:r>
              <a:rPr lang="en">
                <a:highlight>
                  <a:srgbClr val="FFFF00"/>
                </a:highlight>
              </a:rPr>
              <a:t>, 4, 6, 10</a:t>
            </a:r>
            <a:endParaRPr>
              <a:highlight>
                <a:srgbClr val="FFFF00"/>
              </a:highlight>
            </a:endParaRPr>
          </a:p>
          <a:p>
            <a:pPr indent="0" lvl="0" marL="0" rtl="0" algn="l">
              <a:spcBef>
                <a:spcPts val="0"/>
              </a:spcBef>
              <a:spcAft>
                <a:spcPts val="0"/>
              </a:spcAft>
              <a:buNone/>
            </a:pPr>
            <a:r>
              <a:rPr lang="en"/>
              <a:t>- </a:t>
            </a:r>
            <a:r>
              <a:rPr lang="en">
                <a:solidFill>
                  <a:schemeClr val="dk1"/>
                </a:solidFill>
              </a:rPr>
              <a:t>Segmentation </a:t>
            </a:r>
            <a:r>
              <a:rPr lang="en"/>
              <a:t>= 10</a:t>
            </a:r>
            <a:endParaRPr/>
          </a:p>
        </p:txBody>
      </p:sp>
      <p:pic>
        <p:nvPicPr>
          <p:cNvPr id="193" name="Google Shape;193;p31"/>
          <p:cNvPicPr preferRelativeResize="0"/>
          <p:nvPr/>
        </p:nvPicPr>
        <p:blipFill>
          <a:blip r:embed="rId3">
            <a:alphaModFix/>
          </a:blip>
          <a:stretch>
            <a:fillRect/>
          </a:stretch>
        </p:blipFill>
        <p:spPr>
          <a:xfrm>
            <a:off x="676175" y="1152475"/>
            <a:ext cx="6400800" cy="3714750"/>
          </a:xfrm>
          <a:prstGeom prst="rect">
            <a:avLst/>
          </a:prstGeom>
          <a:noFill/>
          <a:ln>
            <a:noFill/>
          </a:ln>
        </p:spPr>
      </p:pic>
      <p:sp>
        <p:nvSpPr>
          <p:cNvPr id="194" name="Google Shape;194;p31"/>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Agenda</a:t>
            </a:r>
            <a:endParaRPr>
              <a:latin typeface="Comfortaa"/>
              <a:ea typeface="Comfortaa"/>
              <a:cs typeface="Comfortaa"/>
              <a:sym typeface="Comfortaa"/>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Problem Definition</a:t>
            </a:r>
            <a:endParaRPr/>
          </a:p>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Dataset</a:t>
            </a:r>
            <a:endParaRPr/>
          </a:p>
          <a:p>
            <a:pPr indent="-342900" lvl="0" marL="457200" rtl="0" algn="l">
              <a:spcBef>
                <a:spcPts val="0"/>
              </a:spcBef>
              <a:spcAft>
                <a:spcPts val="0"/>
              </a:spcAft>
              <a:buSzPts val="1800"/>
              <a:buChar char="●"/>
            </a:pPr>
            <a:r>
              <a:rPr lang="en"/>
              <a:t>Challenges</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Contributions</a:t>
            </a:r>
            <a:endParaRPr/>
          </a:p>
          <a:p>
            <a:pPr indent="-342900" lvl="0" marL="457200" rtl="0" algn="l">
              <a:spcBef>
                <a:spcPts val="0"/>
              </a:spcBef>
              <a:spcAft>
                <a:spcPts val="0"/>
              </a:spcAft>
              <a:buSzPts val="1800"/>
              <a:buChar char="●"/>
            </a:pPr>
            <a:r>
              <a:rPr lang="en"/>
              <a:t>References</a:t>
            </a:r>
            <a:endParaRPr/>
          </a:p>
          <a:p>
            <a:pPr indent="-342900" lvl="0" marL="457200" rtl="0" algn="l">
              <a:spcBef>
                <a:spcPts val="0"/>
              </a:spcBef>
              <a:spcAft>
                <a:spcPts val="0"/>
              </a:spcAft>
              <a:buSzPts val="1800"/>
              <a:buChar char="●"/>
            </a:pPr>
            <a:r>
              <a:rPr lang="en"/>
              <a:t>Demo</a:t>
            </a:r>
            <a:endParaRPr/>
          </a:p>
        </p:txBody>
      </p:sp>
      <p:sp>
        <p:nvSpPr>
          <p:cNvPr id="63" name="Google Shape;63;p14"/>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2"/>
          <p:cNvPicPr preferRelativeResize="0"/>
          <p:nvPr/>
        </p:nvPicPr>
        <p:blipFill>
          <a:blip r:embed="rId3">
            <a:alphaModFix/>
          </a:blip>
          <a:stretch>
            <a:fillRect/>
          </a:stretch>
        </p:blipFill>
        <p:spPr>
          <a:xfrm>
            <a:off x="152400" y="152400"/>
            <a:ext cx="6249681" cy="4838701"/>
          </a:xfrm>
          <a:prstGeom prst="rect">
            <a:avLst/>
          </a:prstGeom>
          <a:noFill/>
          <a:ln>
            <a:noFill/>
          </a:ln>
        </p:spPr>
      </p:pic>
      <p:sp>
        <p:nvSpPr>
          <p:cNvPr id="200" name="Google Shape;200;p32"/>
          <p:cNvSpPr txBox="1"/>
          <p:nvPr/>
        </p:nvSpPr>
        <p:spPr>
          <a:xfrm>
            <a:off x="7243200" y="1152475"/>
            <a:ext cx="1841100" cy="1223100"/>
          </a:xfrm>
          <a:prstGeom prst="rect">
            <a:avLst/>
          </a:prstGeom>
          <a:solidFill>
            <a:srgbClr val="F3F3F3"/>
          </a:solid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Parameters</a:t>
            </a:r>
            <a:endParaRPr u="sng"/>
          </a:p>
          <a:p>
            <a:pPr indent="0" lvl="0" marL="0" rtl="0" algn="l">
              <a:spcBef>
                <a:spcPts val="0"/>
              </a:spcBef>
              <a:spcAft>
                <a:spcPts val="0"/>
              </a:spcAft>
              <a:buNone/>
            </a:pPr>
            <a:r>
              <a:rPr lang="en"/>
              <a:t>- </a:t>
            </a:r>
            <a:r>
              <a:rPr lang="en">
                <a:highlight>
                  <a:srgbClr val="FFFF00"/>
                </a:highlight>
              </a:rPr>
              <a:t>W = 1</a:t>
            </a:r>
            <a:endParaRPr>
              <a:highlight>
                <a:srgbClr val="FFFF00"/>
              </a:highlight>
            </a:endParaRPr>
          </a:p>
          <a:p>
            <a:pPr indent="0" lvl="0" marL="0" rtl="0" algn="l">
              <a:spcBef>
                <a:spcPts val="0"/>
              </a:spcBef>
              <a:spcAft>
                <a:spcPts val="0"/>
              </a:spcAft>
              <a:buNone/>
            </a:pPr>
            <a:r>
              <a:rPr lang="en"/>
              <a:t>- #Drivers = </a:t>
            </a:r>
            <a:endParaRPr/>
          </a:p>
          <a:p>
            <a:pPr indent="0" lvl="0" marL="0" rtl="0" algn="l">
              <a:spcBef>
                <a:spcPts val="0"/>
              </a:spcBef>
              <a:spcAft>
                <a:spcPts val="0"/>
              </a:spcAft>
              <a:buNone/>
            </a:pPr>
            <a:r>
              <a:rPr lang="en"/>
              <a:t>  </a:t>
            </a:r>
            <a:r>
              <a:rPr lang="en">
                <a:highlight>
                  <a:srgbClr val="FFFF00"/>
                </a:highlight>
              </a:rPr>
              <a:t>2, 4, 6, 10</a:t>
            </a:r>
            <a:endParaRPr>
              <a:highlight>
                <a:srgbClr val="FFFF00"/>
              </a:highlight>
            </a:endParaRPr>
          </a:p>
          <a:p>
            <a:pPr indent="0" lvl="0" marL="0" rtl="0" algn="l">
              <a:spcBef>
                <a:spcPts val="0"/>
              </a:spcBef>
              <a:spcAft>
                <a:spcPts val="0"/>
              </a:spcAft>
              <a:buNone/>
            </a:pPr>
            <a:r>
              <a:rPr lang="en"/>
              <a:t>- </a:t>
            </a:r>
            <a:r>
              <a:rPr lang="en">
                <a:solidFill>
                  <a:schemeClr val="dk1"/>
                </a:solidFill>
              </a:rPr>
              <a:t>Segmentation </a:t>
            </a:r>
            <a:r>
              <a:rPr lang="en"/>
              <a:t>= 10</a:t>
            </a:r>
            <a:endParaRPr/>
          </a:p>
        </p:txBody>
      </p:sp>
      <p:sp>
        <p:nvSpPr>
          <p:cNvPr id="201" name="Google Shape;201;p32"/>
          <p:cNvSpPr/>
          <p:nvPr/>
        </p:nvSpPr>
        <p:spPr>
          <a:xfrm>
            <a:off x="253325" y="319400"/>
            <a:ext cx="1266600" cy="1323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00"/>
                </a:highlight>
              </a:rPr>
              <a:t>               </a:t>
            </a:r>
            <a:endParaRPr>
              <a:highlight>
                <a:srgbClr val="FFFF00"/>
              </a:highlight>
            </a:endParaRPr>
          </a:p>
        </p:txBody>
      </p:sp>
      <p:pic>
        <p:nvPicPr>
          <p:cNvPr id="202" name="Google Shape;202;p32"/>
          <p:cNvPicPr preferRelativeResize="0"/>
          <p:nvPr/>
        </p:nvPicPr>
        <p:blipFill>
          <a:blip r:embed="rId4">
            <a:alphaModFix/>
          </a:blip>
          <a:stretch>
            <a:fillRect/>
          </a:stretch>
        </p:blipFill>
        <p:spPr>
          <a:xfrm>
            <a:off x="6123750" y="2571750"/>
            <a:ext cx="2960550" cy="1718175"/>
          </a:xfrm>
          <a:prstGeom prst="rect">
            <a:avLst/>
          </a:prstGeom>
          <a:noFill/>
          <a:ln>
            <a:noFill/>
          </a:ln>
        </p:spPr>
      </p:pic>
      <p:sp>
        <p:nvSpPr>
          <p:cNvPr id="203" name="Google Shape;203;p32"/>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S</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mfortaa"/>
                <a:ea typeface="Comfortaa"/>
                <a:cs typeface="Comfortaa"/>
                <a:sym typeface="Comfortaa"/>
              </a:rPr>
              <a:t>Results - </a:t>
            </a:r>
            <a:r>
              <a:rPr lang="en" sz="2500">
                <a:latin typeface="Comfortaa"/>
                <a:ea typeface="Comfortaa"/>
                <a:cs typeface="Comfortaa"/>
                <a:sym typeface="Comfortaa"/>
              </a:rPr>
              <a:t>The Effect of Segmentation Splitting</a:t>
            </a:r>
            <a:endParaRPr sz="2500">
              <a:latin typeface="Comfortaa"/>
              <a:ea typeface="Comfortaa"/>
              <a:cs typeface="Comfortaa"/>
              <a:sym typeface="Comfortaa"/>
            </a:endParaRPr>
          </a:p>
        </p:txBody>
      </p:sp>
      <p:sp>
        <p:nvSpPr>
          <p:cNvPr id="209" name="Google Shape;209;p33"/>
          <p:cNvSpPr txBox="1"/>
          <p:nvPr/>
        </p:nvSpPr>
        <p:spPr>
          <a:xfrm>
            <a:off x="7243200" y="1152475"/>
            <a:ext cx="1841100" cy="997500"/>
          </a:xfrm>
          <a:prstGeom prst="rect">
            <a:avLst/>
          </a:prstGeom>
          <a:solidFill>
            <a:srgbClr val="F3F3F3"/>
          </a:solid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Parameters</a:t>
            </a:r>
            <a:endParaRPr u="sng"/>
          </a:p>
          <a:p>
            <a:pPr indent="0" lvl="0" marL="0" rtl="0" algn="l">
              <a:spcBef>
                <a:spcPts val="0"/>
              </a:spcBef>
              <a:spcAft>
                <a:spcPts val="0"/>
              </a:spcAft>
              <a:buNone/>
            </a:pPr>
            <a:r>
              <a:rPr lang="en"/>
              <a:t>- W = </a:t>
            </a:r>
            <a:r>
              <a:rPr lang="en">
                <a:highlight>
                  <a:srgbClr val="FFFF00"/>
                </a:highlight>
              </a:rPr>
              <a:t>1, 2, 5, 6</a:t>
            </a:r>
            <a:endParaRPr>
              <a:highlight>
                <a:srgbClr val="FFFF00"/>
              </a:highlight>
            </a:endParaRPr>
          </a:p>
          <a:p>
            <a:pPr indent="0" lvl="0" marL="0" rtl="0" algn="l">
              <a:spcBef>
                <a:spcPts val="0"/>
              </a:spcBef>
              <a:spcAft>
                <a:spcPts val="0"/>
              </a:spcAft>
              <a:buNone/>
            </a:pPr>
            <a:r>
              <a:rPr lang="en"/>
              <a:t>- #Drivers = 10</a:t>
            </a:r>
            <a:endParaRPr/>
          </a:p>
          <a:p>
            <a:pPr indent="0" lvl="0" marL="0" rtl="0" algn="l">
              <a:spcBef>
                <a:spcPts val="0"/>
              </a:spcBef>
              <a:spcAft>
                <a:spcPts val="0"/>
              </a:spcAft>
              <a:buNone/>
            </a:pPr>
            <a:r>
              <a:rPr lang="en"/>
              <a:t>- </a:t>
            </a:r>
            <a:r>
              <a:rPr lang="en">
                <a:solidFill>
                  <a:schemeClr val="dk1"/>
                </a:solidFill>
              </a:rPr>
              <a:t>Segmentation </a:t>
            </a:r>
            <a:r>
              <a:rPr lang="en"/>
              <a:t>= </a:t>
            </a:r>
            <a:r>
              <a:rPr lang="en">
                <a:highlight>
                  <a:srgbClr val="FFFF00"/>
                </a:highlight>
              </a:rPr>
              <a:t>30</a:t>
            </a:r>
            <a:endParaRPr>
              <a:highlight>
                <a:srgbClr val="FFFF00"/>
              </a:highlight>
            </a:endParaRPr>
          </a:p>
        </p:txBody>
      </p:sp>
      <p:pic>
        <p:nvPicPr>
          <p:cNvPr id="210" name="Google Shape;210;p33"/>
          <p:cNvPicPr preferRelativeResize="0"/>
          <p:nvPr/>
        </p:nvPicPr>
        <p:blipFill>
          <a:blip r:embed="rId3">
            <a:alphaModFix/>
          </a:blip>
          <a:stretch>
            <a:fillRect/>
          </a:stretch>
        </p:blipFill>
        <p:spPr>
          <a:xfrm>
            <a:off x="240438" y="1152463"/>
            <a:ext cx="6772275" cy="3629025"/>
          </a:xfrm>
          <a:prstGeom prst="rect">
            <a:avLst/>
          </a:prstGeom>
          <a:noFill/>
          <a:ln>
            <a:noFill/>
          </a:ln>
        </p:spPr>
      </p:pic>
      <p:sp>
        <p:nvSpPr>
          <p:cNvPr id="211" name="Google Shape;211;p33"/>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4"/>
          <p:cNvPicPr preferRelativeResize="0"/>
          <p:nvPr/>
        </p:nvPicPr>
        <p:blipFill>
          <a:blip r:embed="rId3">
            <a:alphaModFix/>
          </a:blip>
          <a:stretch>
            <a:fillRect/>
          </a:stretch>
        </p:blipFill>
        <p:spPr>
          <a:xfrm>
            <a:off x="394725" y="0"/>
            <a:ext cx="6572225" cy="5088425"/>
          </a:xfrm>
          <a:prstGeom prst="rect">
            <a:avLst/>
          </a:prstGeom>
          <a:noFill/>
          <a:ln>
            <a:noFill/>
          </a:ln>
        </p:spPr>
      </p:pic>
      <p:sp>
        <p:nvSpPr>
          <p:cNvPr id="217" name="Google Shape;217;p34"/>
          <p:cNvSpPr/>
          <p:nvPr/>
        </p:nvSpPr>
        <p:spPr>
          <a:xfrm>
            <a:off x="793000" y="55075"/>
            <a:ext cx="451500" cy="1320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00"/>
                </a:highlight>
              </a:rPr>
              <a:t>               </a:t>
            </a:r>
            <a:endParaRPr>
              <a:highlight>
                <a:srgbClr val="FFFF00"/>
              </a:highlight>
            </a:endParaRPr>
          </a:p>
        </p:txBody>
      </p:sp>
      <p:sp>
        <p:nvSpPr>
          <p:cNvPr id="218" name="Google Shape;218;p34"/>
          <p:cNvSpPr txBox="1"/>
          <p:nvPr/>
        </p:nvSpPr>
        <p:spPr>
          <a:xfrm>
            <a:off x="7243200" y="1152475"/>
            <a:ext cx="1841100" cy="997500"/>
          </a:xfrm>
          <a:prstGeom prst="rect">
            <a:avLst/>
          </a:prstGeom>
          <a:solidFill>
            <a:srgbClr val="F3F3F3"/>
          </a:solid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Parameters</a:t>
            </a:r>
            <a:endParaRPr u="sng"/>
          </a:p>
          <a:p>
            <a:pPr indent="0" lvl="0" marL="0" rtl="0" algn="l">
              <a:spcBef>
                <a:spcPts val="0"/>
              </a:spcBef>
              <a:spcAft>
                <a:spcPts val="0"/>
              </a:spcAft>
              <a:buNone/>
            </a:pPr>
            <a:r>
              <a:rPr lang="en"/>
              <a:t>- W = </a:t>
            </a:r>
            <a:r>
              <a:rPr lang="en">
                <a:highlight>
                  <a:srgbClr val="FFFF00"/>
                </a:highlight>
              </a:rPr>
              <a:t>1, 2, 5, 6</a:t>
            </a:r>
            <a:endParaRPr>
              <a:highlight>
                <a:srgbClr val="FFFF00"/>
              </a:highlight>
            </a:endParaRPr>
          </a:p>
          <a:p>
            <a:pPr indent="0" lvl="0" marL="0" rtl="0" algn="l">
              <a:spcBef>
                <a:spcPts val="0"/>
              </a:spcBef>
              <a:spcAft>
                <a:spcPts val="0"/>
              </a:spcAft>
              <a:buNone/>
            </a:pPr>
            <a:r>
              <a:rPr lang="en"/>
              <a:t>- #Drivers = 10</a:t>
            </a:r>
            <a:endParaRPr/>
          </a:p>
          <a:p>
            <a:pPr indent="0" lvl="0" marL="0" rtl="0" algn="l">
              <a:spcBef>
                <a:spcPts val="0"/>
              </a:spcBef>
              <a:spcAft>
                <a:spcPts val="0"/>
              </a:spcAft>
              <a:buNone/>
            </a:pPr>
            <a:r>
              <a:rPr lang="en"/>
              <a:t>- </a:t>
            </a:r>
            <a:r>
              <a:rPr lang="en">
                <a:solidFill>
                  <a:schemeClr val="dk1"/>
                </a:solidFill>
              </a:rPr>
              <a:t>Segmentation </a:t>
            </a:r>
            <a:r>
              <a:rPr lang="en"/>
              <a:t>= </a:t>
            </a:r>
            <a:r>
              <a:rPr lang="en">
                <a:highlight>
                  <a:srgbClr val="FFFF00"/>
                </a:highlight>
              </a:rPr>
              <a:t>30</a:t>
            </a:r>
            <a:endParaRPr>
              <a:highlight>
                <a:srgbClr val="FFFF00"/>
              </a:highlight>
            </a:endParaRPr>
          </a:p>
        </p:txBody>
      </p:sp>
      <p:pic>
        <p:nvPicPr>
          <p:cNvPr id="219" name="Google Shape;219;p34"/>
          <p:cNvPicPr preferRelativeResize="0"/>
          <p:nvPr/>
        </p:nvPicPr>
        <p:blipFill>
          <a:blip r:embed="rId4">
            <a:alphaModFix/>
          </a:blip>
          <a:stretch>
            <a:fillRect/>
          </a:stretch>
        </p:blipFill>
        <p:spPr>
          <a:xfrm>
            <a:off x="6696475" y="3059925"/>
            <a:ext cx="2387824" cy="1279575"/>
          </a:xfrm>
          <a:prstGeom prst="rect">
            <a:avLst/>
          </a:prstGeom>
          <a:noFill/>
          <a:ln>
            <a:noFill/>
          </a:ln>
        </p:spPr>
      </p:pic>
      <p:sp>
        <p:nvSpPr>
          <p:cNvPr id="220" name="Google Shape;220;p34"/>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S</a:t>
            </a:r>
            <a:endParaRPr sz="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mfortaa"/>
                <a:ea typeface="Comfortaa"/>
                <a:cs typeface="Comfortaa"/>
                <a:sym typeface="Comfortaa"/>
              </a:rPr>
              <a:t>Results - The </a:t>
            </a:r>
            <a:r>
              <a:rPr lang="en" sz="2500">
                <a:latin typeface="Comfortaa"/>
                <a:ea typeface="Comfortaa"/>
                <a:cs typeface="Comfortaa"/>
                <a:sym typeface="Comfortaa"/>
              </a:rPr>
              <a:t>Effect</a:t>
            </a:r>
            <a:r>
              <a:rPr lang="en" sz="2500">
                <a:latin typeface="Comfortaa"/>
                <a:ea typeface="Comfortaa"/>
                <a:cs typeface="Comfortaa"/>
                <a:sym typeface="Comfortaa"/>
              </a:rPr>
              <a:t> of </a:t>
            </a:r>
            <a:r>
              <a:rPr lang="en" sz="2500">
                <a:latin typeface="Comfortaa"/>
                <a:ea typeface="Comfortaa"/>
                <a:cs typeface="Comfortaa"/>
                <a:sym typeface="Comfortaa"/>
              </a:rPr>
              <a:t>Segmentation</a:t>
            </a:r>
            <a:endParaRPr sz="2500">
              <a:latin typeface="Comfortaa"/>
              <a:ea typeface="Comfortaa"/>
              <a:cs typeface="Comfortaa"/>
              <a:sym typeface="Comfortaa"/>
            </a:endParaRPr>
          </a:p>
        </p:txBody>
      </p:sp>
      <p:sp>
        <p:nvSpPr>
          <p:cNvPr id="226" name="Google Shape;226;p35"/>
          <p:cNvSpPr txBox="1"/>
          <p:nvPr/>
        </p:nvSpPr>
        <p:spPr>
          <a:xfrm>
            <a:off x="7243200" y="1152475"/>
            <a:ext cx="1841100" cy="1330200"/>
          </a:xfrm>
          <a:prstGeom prst="rect">
            <a:avLst/>
          </a:prstGeom>
          <a:solidFill>
            <a:srgbClr val="F3F3F3"/>
          </a:solid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Parameters</a:t>
            </a:r>
            <a:endParaRPr u="sng"/>
          </a:p>
          <a:p>
            <a:pPr indent="0" lvl="0" marL="0" rtl="0" algn="l">
              <a:spcBef>
                <a:spcPts val="0"/>
              </a:spcBef>
              <a:spcAft>
                <a:spcPts val="0"/>
              </a:spcAft>
              <a:buNone/>
            </a:pPr>
            <a:r>
              <a:rPr lang="en"/>
              <a:t>- W = 2</a:t>
            </a:r>
            <a:endParaRPr/>
          </a:p>
          <a:p>
            <a:pPr indent="0" lvl="0" marL="0" rtl="0" algn="l">
              <a:spcBef>
                <a:spcPts val="0"/>
              </a:spcBef>
              <a:spcAft>
                <a:spcPts val="0"/>
              </a:spcAft>
              <a:buNone/>
            </a:pPr>
            <a:r>
              <a:rPr lang="en"/>
              <a:t>- #Drivers = 10</a:t>
            </a:r>
            <a:endParaRPr/>
          </a:p>
          <a:p>
            <a:pPr indent="0" lvl="0" marL="0" rtl="0" algn="l">
              <a:spcBef>
                <a:spcPts val="0"/>
              </a:spcBef>
              <a:spcAft>
                <a:spcPts val="0"/>
              </a:spcAft>
              <a:buNone/>
            </a:pPr>
            <a:r>
              <a:rPr lang="en"/>
              <a:t>- </a:t>
            </a:r>
            <a:r>
              <a:rPr lang="en">
                <a:solidFill>
                  <a:schemeClr val="dk1"/>
                </a:solidFill>
              </a:rPr>
              <a:t>Segmentation</a:t>
            </a:r>
            <a:r>
              <a:rPr lang="en"/>
              <a:t> = </a:t>
            </a:r>
            <a:endParaRPr/>
          </a:p>
          <a:p>
            <a:pPr indent="0" lvl="0" marL="0" rtl="0" algn="l">
              <a:spcBef>
                <a:spcPts val="0"/>
              </a:spcBef>
              <a:spcAft>
                <a:spcPts val="0"/>
              </a:spcAft>
              <a:buNone/>
            </a:pPr>
            <a:r>
              <a:rPr lang="en">
                <a:highlight>
                  <a:srgbClr val="FFFF00"/>
                </a:highlight>
              </a:rPr>
              <a:t>10, 20, 30, 60 seconds</a:t>
            </a:r>
            <a:endParaRPr>
              <a:highlight>
                <a:srgbClr val="FFFF00"/>
              </a:highlight>
            </a:endParaRPr>
          </a:p>
        </p:txBody>
      </p:sp>
      <p:pic>
        <p:nvPicPr>
          <p:cNvPr id="227" name="Google Shape;227;p35"/>
          <p:cNvPicPr preferRelativeResize="0"/>
          <p:nvPr/>
        </p:nvPicPr>
        <p:blipFill>
          <a:blip r:embed="rId3">
            <a:alphaModFix/>
          </a:blip>
          <a:stretch>
            <a:fillRect/>
          </a:stretch>
        </p:blipFill>
        <p:spPr>
          <a:xfrm>
            <a:off x="311700" y="1152475"/>
            <a:ext cx="6686550" cy="3810000"/>
          </a:xfrm>
          <a:prstGeom prst="rect">
            <a:avLst/>
          </a:prstGeom>
          <a:noFill/>
          <a:ln>
            <a:noFill/>
          </a:ln>
        </p:spPr>
      </p:pic>
      <p:sp>
        <p:nvSpPr>
          <p:cNvPr id="228" name="Google Shape;228;p35"/>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nvSpPr>
        <p:spPr>
          <a:xfrm>
            <a:off x="7243200" y="1152475"/>
            <a:ext cx="1841100" cy="1330200"/>
          </a:xfrm>
          <a:prstGeom prst="rect">
            <a:avLst/>
          </a:prstGeom>
          <a:solidFill>
            <a:srgbClr val="F3F3F3"/>
          </a:solid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Parameters</a:t>
            </a:r>
            <a:endParaRPr u="sng"/>
          </a:p>
          <a:p>
            <a:pPr indent="0" lvl="0" marL="0" rtl="0" algn="l">
              <a:spcBef>
                <a:spcPts val="0"/>
              </a:spcBef>
              <a:spcAft>
                <a:spcPts val="0"/>
              </a:spcAft>
              <a:buNone/>
            </a:pPr>
            <a:r>
              <a:rPr lang="en"/>
              <a:t>- W = 2</a:t>
            </a:r>
            <a:endParaRPr/>
          </a:p>
          <a:p>
            <a:pPr indent="0" lvl="0" marL="0" rtl="0" algn="l">
              <a:spcBef>
                <a:spcPts val="0"/>
              </a:spcBef>
              <a:spcAft>
                <a:spcPts val="0"/>
              </a:spcAft>
              <a:buNone/>
            </a:pPr>
            <a:r>
              <a:rPr lang="en"/>
              <a:t>- #Drivers = 10</a:t>
            </a:r>
            <a:endParaRPr/>
          </a:p>
          <a:p>
            <a:pPr indent="0" lvl="0" marL="0" rtl="0" algn="l">
              <a:spcBef>
                <a:spcPts val="0"/>
              </a:spcBef>
              <a:spcAft>
                <a:spcPts val="0"/>
              </a:spcAft>
              <a:buNone/>
            </a:pPr>
            <a:r>
              <a:rPr lang="en"/>
              <a:t>- </a:t>
            </a:r>
            <a:r>
              <a:rPr lang="en">
                <a:solidFill>
                  <a:schemeClr val="dk1"/>
                </a:solidFill>
              </a:rPr>
              <a:t>Segmentation</a:t>
            </a:r>
            <a:r>
              <a:rPr lang="en"/>
              <a:t> = </a:t>
            </a:r>
            <a:endParaRPr/>
          </a:p>
          <a:p>
            <a:pPr indent="0" lvl="0" marL="0" rtl="0" algn="l">
              <a:spcBef>
                <a:spcPts val="0"/>
              </a:spcBef>
              <a:spcAft>
                <a:spcPts val="0"/>
              </a:spcAft>
              <a:buNone/>
            </a:pPr>
            <a:r>
              <a:rPr lang="en">
                <a:highlight>
                  <a:srgbClr val="FFFF00"/>
                </a:highlight>
              </a:rPr>
              <a:t>10, 20, 30, 60</a:t>
            </a:r>
            <a:endParaRPr>
              <a:highlight>
                <a:srgbClr val="FFFF00"/>
              </a:highlight>
            </a:endParaRPr>
          </a:p>
        </p:txBody>
      </p:sp>
      <p:pic>
        <p:nvPicPr>
          <p:cNvPr id="234" name="Google Shape;234;p36"/>
          <p:cNvPicPr preferRelativeResize="0"/>
          <p:nvPr/>
        </p:nvPicPr>
        <p:blipFill>
          <a:blip r:embed="rId3">
            <a:alphaModFix/>
          </a:blip>
          <a:stretch>
            <a:fillRect/>
          </a:stretch>
        </p:blipFill>
        <p:spPr>
          <a:xfrm>
            <a:off x="141400" y="0"/>
            <a:ext cx="6643355" cy="5143500"/>
          </a:xfrm>
          <a:prstGeom prst="rect">
            <a:avLst/>
          </a:prstGeom>
          <a:noFill/>
          <a:ln>
            <a:noFill/>
          </a:ln>
        </p:spPr>
      </p:pic>
      <p:sp>
        <p:nvSpPr>
          <p:cNvPr id="235" name="Google Shape;235;p36"/>
          <p:cNvSpPr/>
          <p:nvPr/>
        </p:nvSpPr>
        <p:spPr>
          <a:xfrm>
            <a:off x="561725" y="341425"/>
            <a:ext cx="1046400" cy="1320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00"/>
                </a:highlight>
              </a:rPr>
              <a:t>               </a:t>
            </a:r>
            <a:endParaRPr>
              <a:highlight>
                <a:srgbClr val="FFFF00"/>
              </a:highlight>
            </a:endParaRPr>
          </a:p>
        </p:txBody>
      </p:sp>
      <p:pic>
        <p:nvPicPr>
          <p:cNvPr id="236" name="Google Shape;236;p36"/>
          <p:cNvPicPr preferRelativeResize="0"/>
          <p:nvPr/>
        </p:nvPicPr>
        <p:blipFill>
          <a:blip r:embed="rId4">
            <a:alphaModFix/>
          </a:blip>
          <a:stretch>
            <a:fillRect/>
          </a:stretch>
        </p:blipFill>
        <p:spPr>
          <a:xfrm>
            <a:off x="6476175" y="2892600"/>
            <a:ext cx="2608125" cy="1486125"/>
          </a:xfrm>
          <a:prstGeom prst="rect">
            <a:avLst/>
          </a:prstGeom>
          <a:noFill/>
          <a:ln>
            <a:noFill/>
          </a:ln>
        </p:spPr>
      </p:pic>
      <p:sp>
        <p:nvSpPr>
          <p:cNvPr id="237" name="Google Shape;237;p36"/>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S</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mfortaa"/>
                <a:ea typeface="Comfortaa"/>
                <a:cs typeface="Comfortaa"/>
                <a:sym typeface="Comfortaa"/>
              </a:rPr>
              <a:t>Results - Using 15 Signals from Previous Research</a:t>
            </a:r>
            <a:endParaRPr sz="2500">
              <a:latin typeface="Comfortaa"/>
              <a:ea typeface="Comfortaa"/>
              <a:cs typeface="Comfortaa"/>
              <a:sym typeface="Comfortaa"/>
            </a:endParaRPr>
          </a:p>
        </p:txBody>
      </p:sp>
      <p:sp>
        <p:nvSpPr>
          <p:cNvPr id="243" name="Google Shape;243;p37"/>
          <p:cNvSpPr txBox="1"/>
          <p:nvPr/>
        </p:nvSpPr>
        <p:spPr>
          <a:xfrm>
            <a:off x="7243200" y="1152475"/>
            <a:ext cx="1841100" cy="1710900"/>
          </a:xfrm>
          <a:prstGeom prst="rect">
            <a:avLst/>
          </a:prstGeom>
          <a:solidFill>
            <a:srgbClr val="F3F3F3"/>
          </a:solidFill>
          <a:ln cap="flat" cmpd="sng" w="9525">
            <a:solidFill>
              <a:srgbClr val="005CC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Parameters</a:t>
            </a:r>
            <a:endParaRPr u="sng"/>
          </a:p>
          <a:p>
            <a:pPr indent="0" lvl="0" marL="0" rtl="0" algn="l">
              <a:spcBef>
                <a:spcPts val="0"/>
              </a:spcBef>
              <a:spcAft>
                <a:spcPts val="0"/>
              </a:spcAft>
              <a:buNone/>
            </a:pPr>
            <a:r>
              <a:rPr lang="en"/>
              <a:t>- W = 1</a:t>
            </a:r>
            <a:endParaRPr/>
          </a:p>
          <a:p>
            <a:pPr indent="0" lvl="0" marL="0" rtl="0" algn="l">
              <a:spcBef>
                <a:spcPts val="0"/>
              </a:spcBef>
              <a:spcAft>
                <a:spcPts val="0"/>
              </a:spcAft>
              <a:buNone/>
            </a:pPr>
            <a:r>
              <a:rPr lang="en"/>
              <a:t>- #Drivers = </a:t>
            </a:r>
            <a:endParaRPr/>
          </a:p>
          <a:p>
            <a:pPr indent="0" lvl="0" marL="0" rtl="0" algn="l">
              <a:spcBef>
                <a:spcPts val="0"/>
              </a:spcBef>
              <a:spcAft>
                <a:spcPts val="0"/>
              </a:spcAft>
              <a:buNone/>
            </a:pPr>
            <a:r>
              <a:rPr lang="en">
                <a:highlight>
                  <a:srgbClr val="FFFF00"/>
                </a:highlight>
              </a:rPr>
              <a:t>2, 4, 6, 10</a:t>
            </a:r>
            <a:endParaRPr>
              <a:highlight>
                <a:srgbClr val="FFFF00"/>
              </a:highlight>
            </a:endParaRPr>
          </a:p>
          <a:p>
            <a:pPr indent="0" lvl="0" marL="0" rtl="0" algn="l">
              <a:spcBef>
                <a:spcPts val="0"/>
              </a:spcBef>
              <a:spcAft>
                <a:spcPts val="0"/>
              </a:spcAft>
              <a:buNone/>
            </a:pPr>
            <a:r>
              <a:rPr lang="en"/>
              <a:t>- Segmentation = 10</a:t>
            </a:r>
            <a:endParaRPr/>
          </a:p>
          <a:p>
            <a:pPr indent="0" lvl="0" marL="0" rtl="0" algn="l">
              <a:spcBef>
                <a:spcPts val="0"/>
              </a:spcBef>
              <a:spcAft>
                <a:spcPts val="0"/>
              </a:spcAft>
              <a:buNone/>
            </a:pPr>
            <a:r>
              <a:rPr lang="en"/>
              <a:t>- </a:t>
            </a:r>
            <a:r>
              <a:rPr lang="en">
                <a:highlight>
                  <a:srgbClr val="FFFF00"/>
                </a:highlight>
              </a:rPr>
              <a:t>Random Forest Classifier</a:t>
            </a:r>
            <a:endParaRPr>
              <a:highlight>
                <a:srgbClr val="FFFF00"/>
              </a:highlight>
            </a:endParaRPr>
          </a:p>
        </p:txBody>
      </p:sp>
      <p:pic>
        <p:nvPicPr>
          <p:cNvPr id="244" name="Google Shape;244;p37"/>
          <p:cNvPicPr preferRelativeResize="0"/>
          <p:nvPr/>
        </p:nvPicPr>
        <p:blipFill>
          <a:blip r:embed="rId3">
            <a:alphaModFix/>
          </a:blip>
          <a:stretch>
            <a:fillRect/>
          </a:stretch>
        </p:blipFill>
        <p:spPr>
          <a:xfrm>
            <a:off x="528125" y="1152475"/>
            <a:ext cx="6553200" cy="3638550"/>
          </a:xfrm>
          <a:prstGeom prst="rect">
            <a:avLst/>
          </a:prstGeom>
          <a:noFill/>
          <a:ln>
            <a:noFill/>
          </a:ln>
        </p:spPr>
      </p:pic>
      <p:sp>
        <p:nvSpPr>
          <p:cNvPr id="245" name="Google Shape;245;p37"/>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mfortaa"/>
                <a:ea typeface="Comfortaa"/>
                <a:cs typeface="Comfortaa"/>
                <a:sym typeface="Comfortaa"/>
              </a:rPr>
              <a:t>Results - The 14 Signals from Previous Research</a:t>
            </a:r>
            <a:endParaRPr sz="2500">
              <a:latin typeface="Comfortaa"/>
              <a:ea typeface="Comfortaa"/>
              <a:cs typeface="Comfortaa"/>
              <a:sym typeface="Comfortaa"/>
            </a:endParaRPr>
          </a:p>
        </p:txBody>
      </p:sp>
      <p:sp>
        <p:nvSpPr>
          <p:cNvPr id="251" name="Google Shape;251;p38"/>
          <p:cNvSpPr txBox="1"/>
          <p:nvPr>
            <p:ph idx="1" type="body"/>
          </p:nvPr>
        </p:nvSpPr>
        <p:spPr>
          <a:xfrm>
            <a:off x="311700" y="1121050"/>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D85C6"/>
              </a:buClr>
              <a:buSzPts val="1800"/>
              <a:buChar char="●"/>
            </a:pPr>
            <a:r>
              <a:rPr lang="en">
                <a:solidFill>
                  <a:srgbClr val="3D85C6"/>
                </a:solidFill>
              </a:rPr>
              <a:t>Long Term Fuel Trim Bank1</a:t>
            </a:r>
            <a:endParaRPr>
              <a:solidFill>
                <a:srgbClr val="3D85C6"/>
              </a:solidFill>
            </a:endParaRPr>
          </a:p>
          <a:p>
            <a:pPr indent="-342900" lvl="0" marL="457200" rtl="0" algn="l">
              <a:spcBef>
                <a:spcPts val="0"/>
              </a:spcBef>
              <a:spcAft>
                <a:spcPts val="0"/>
              </a:spcAft>
              <a:buSzPts val="1800"/>
              <a:buChar char="●"/>
            </a:pPr>
            <a:r>
              <a:rPr lang="en">
                <a:solidFill>
                  <a:srgbClr val="3D85C6"/>
                </a:solidFill>
              </a:rPr>
              <a:t>Intake Air Pressure</a:t>
            </a:r>
            <a:endParaRPr/>
          </a:p>
          <a:p>
            <a:pPr indent="-342900" lvl="0" marL="457200" rtl="0" algn="l">
              <a:spcBef>
                <a:spcPts val="0"/>
              </a:spcBef>
              <a:spcAft>
                <a:spcPts val="0"/>
              </a:spcAft>
              <a:buSzPts val="1800"/>
              <a:buChar char="●"/>
            </a:pPr>
            <a:r>
              <a:rPr lang="en"/>
              <a:t>Accelerator Pedal Value</a:t>
            </a:r>
            <a:endParaRPr/>
          </a:p>
          <a:p>
            <a:pPr indent="-342900" lvl="0" marL="457200" rtl="0" algn="l">
              <a:spcBef>
                <a:spcPts val="0"/>
              </a:spcBef>
              <a:spcAft>
                <a:spcPts val="0"/>
              </a:spcAft>
              <a:buSzPts val="1800"/>
              <a:buChar char="●"/>
            </a:pPr>
            <a:r>
              <a:rPr lang="en"/>
              <a:t>Fuel Consumption</a:t>
            </a:r>
            <a:endParaRPr/>
          </a:p>
          <a:p>
            <a:pPr indent="-342900" lvl="0" marL="457200" rtl="0" algn="l">
              <a:spcBef>
                <a:spcPts val="0"/>
              </a:spcBef>
              <a:spcAft>
                <a:spcPts val="0"/>
              </a:spcAft>
              <a:buSzPts val="1800"/>
              <a:buChar char="●"/>
            </a:pPr>
            <a:r>
              <a:rPr lang="en">
                <a:solidFill>
                  <a:srgbClr val="3D85C6"/>
                </a:solidFill>
              </a:rPr>
              <a:t>Torque of Friction</a:t>
            </a:r>
            <a:endParaRPr/>
          </a:p>
          <a:p>
            <a:pPr indent="-342900" lvl="0" marL="457200" rtl="0" algn="l">
              <a:spcBef>
                <a:spcPts val="0"/>
              </a:spcBef>
              <a:spcAft>
                <a:spcPts val="0"/>
              </a:spcAft>
              <a:buSzPts val="1800"/>
              <a:buChar char="●"/>
            </a:pPr>
            <a:r>
              <a:rPr lang="en">
                <a:solidFill>
                  <a:srgbClr val="3D85C6"/>
                </a:solidFill>
              </a:rPr>
              <a:t>Maximum Indicated Engine Torque</a:t>
            </a:r>
            <a:endParaRPr/>
          </a:p>
          <a:p>
            <a:pPr indent="-342900" lvl="0" marL="457200" rtl="0" algn="l">
              <a:spcBef>
                <a:spcPts val="0"/>
              </a:spcBef>
              <a:spcAft>
                <a:spcPts val="0"/>
              </a:spcAft>
              <a:buSzPts val="1800"/>
              <a:buChar char="●"/>
            </a:pPr>
            <a:r>
              <a:rPr lang="en"/>
              <a:t>Engine Torque</a:t>
            </a:r>
            <a:endParaRPr/>
          </a:p>
          <a:p>
            <a:pPr indent="-342900" lvl="0" marL="457200" rtl="0" algn="l">
              <a:spcBef>
                <a:spcPts val="0"/>
              </a:spcBef>
              <a:spcAft>
                <a:spcPts val="0"/>
              </a:spcAft>
              <a:buSzPts val="1800"/>
              <a:buChar char="●"/>
            </a:pPr>
            <a:r>
              <a:rPr lang="en"/>
              <a:t>Calculated LOAD Value</a:t>
            </a:r>
            <a:endParaRPr/>
          </a:p>
        </p:txBody>
      </p:sp>
      <p:sp>
        <p:nvSpPr>
          <p:cNvPr id="252" name="Google Shape;252;p38"/>
          <p:cNvSpPr txBox="1"/>
          <p:nvPr>
            <p:ph idx="1" type="body"/>
          </p:nvPr>
        </p:nvSpPr>
        <p:spPr>
          <a:xfrm>
            <a:off x="4717175" y="1121050"/>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Activation of Air Compressor</a:t>
            </a:r>
            <a:endParaRPr/>
          </a:p>
          <a:p>
            <a:pPr indent="-342900" lvl="0" marL="457200" rtl="0" algn="l">
              <a:spcBef>
                <a:spcPts val="0"/>
              </a:spcBef>
              <a:spcAft>
                <a:spcPts val="0"/>
              </a:spcAft>
              <a:buSzPts val="1800"/>
              <a:buChar char="●"/>
            </a:pPr>
            <a:r>
              <a:rPr lang="en">
                <a:solidFill>
                  <a:srgbClr val="3D85C6"/>
                </a:solidFill>
              </a:rPr>
              <a:t>Engine Coolant Temperature</a:t>
            </a:r>
            <a:endParaRPr/>
          </a:p>
          <a:p>
            <a:pPr indent="-342900" lvl="0" marL="457200" rtl="0" algn="l">
              <a:spcBef>
                <a:spcPts val="0"/>
              </a:spcBef>
              <a:spcAft>
                <a:spcPts val="0"/>
              </a:spcAft>
              <a:buSzPts val="1800"/>
              <a:buChar char="●"/>
            </a:pPr>
            <a:r>
              <a:rPr lang="en" strike="sngStrike"/>
              <a:t>#"Transmission Oil Temperature" #not found in the dataset</a:t>
            </a:r>
            <a:endParaRPr strike="sngStrike"/>
          </a:p>
          <a:p>
            <a:pPr indent="-342900" lvl="0" marL="457200" rtl="0" algn="l">
              <a:spcBef>
                <a:spcPts val="0"/>
              </a:spcBef>
              <a:spcAft>
                <a:spcPts val="0"/>
              </a:spcAft>
              <a:buSzPts val="1800"/>
              <a:buChar char="●"/>
            </a:pPr>
            <a:r>
              <a:rPr lang="en"/>
              <a:t>Wheel Velocity Front Left Hand</a:t>
            </a:r>
            <a:endParaRPr/>
          </a:p>
          <a:p>
            <a:pPr indent="-342900" lvl="0" marL="457200" rtl="0" algn="l">
              <a:spcBef>
                <a:spcPts val="0"/>
              </a:spcBef>
              <a:spcAft>
                <a:spcPts val="0"/>
              </a:spcAft>
              <a:buSzPts val="1800"/>
              <a:buChar char="●"/>
            </a:pPr>
            <a:r>
              <a:rPr lang="en"/>
              <a:t>Wheel Velocity Front Right Hand</a:t>
            </a:r>
            <a:endParaRPr/>
          </a:p>
          <a:p>
            <a:pPr indent="-342900" lvl="0" marL="457200" rtl="0" algn="l">
              <a:spcBef>
                <a:spcPts val="0"/>
              </a:spcBef>
              <a:spcAft>
                <a:spcPts val="0"/>
              </a:spcAft>
              <a:buSzPts val="1800"/>
              <a:buChar char="●"/>
            </a:pPr>
            <a:r>
              <a:rPr lang="en"/>
              <a:t>Wheel Velocity Rear Left Hand</a:t>
            </a:r>
            <a:endParaRPr/>
          </a:p>
          <a:p>
            <a:pPr indent="-342900" lvl="0" marL="457200" rtl="0" algn="l">
              <a:spcBef>
                <a:spcPts val="0"/>
              </a:spcBef>
              <a:spcAft>
                <a:spcPts val="0"/>
              </a:spcAft>
              <a:buSzPts val="1800"/>
              <a:buChar char="●"/>
            </a:pPr>
            <a:r>
              <a:rPr lang="en"/>
              <a:t>Torque Converter Speed</a:t>
            </a:r>
            <a:endParaRPr/>
          </a:p>
          <a:p>
            <a:pPr indent="0" lvl="0" marL="0" rtl="0" algn="l">
              <a:spcBef>
                <a:spcPts val="1600"/>
              </a:spcBef>
              <a:spcAft>
                <a:spcPts val="1600"/>
              </a:spcAft>
              <a:buNone/>
            </a:pPr>
            <a:r>
              <a:t/>
            </a:r>
            <a:endParaRPr/>
          </a:p>
        </p:txBody>
      </p:sp>
      <p:sp>
        <p:nvSpPr>
          <p:cNvPr id="253" name="Google Shape;253;p38"/>
          <p:cNvSpPr txBox="1"/>
          <p:nvPr/>
        </p:nvSpPr>
        <p:spPr>
          <a:xfrm>
            <a:off x="513300" y="4032075"/>
            <a:ext cx="6201600" cy="9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78D8"/>
                </a:solidFill>
              </a:rPr>
              <a:t>Note: The blue texts of the signals indicate that the signals have been used in our approach. We could not find the Transmission Oil Temperature in the dataset. </a:t>
            </a:r>
            <a:endParaRPr sz="1800">
              <a:solidFill>
                <a:srgbClr val="3C78D8"/>
              </a:solidFill>
            </a:endParaRPr>
          </a:p>
        </p:txBody>
      </p:sp>
      <p:pic>
        <p:nvPicPr>
          <p:cNvPr id="254" name="Google Shape;254;p38"/>
          <p:cNvPicPr preferRelativeResize="0"/>
          <p:nvPr/>
        </p:nvPicPr>
        <p:blipFill>
          <a:blip r:embed="rId3">
            <a:alphaModFix/>
          </a:blip>
          <a:stretch>
            <a:fillRect/>
          </a:stretch>
        </p:blipFill>
        <p:spPr>
          <a:xfrm>
            <a:off x="6659875" y="3729300"/>
            <a:ext cx="2230100" cy="1414200"/>
          </a:xfrm>
          <a:prstGeom prst="rect">
            <a:avLst/>
          </a:prstGeom>
          <a:noFill/>
          <a:ln>
            <a:noFill/>
          </a:ln>
        </p:spPr>
      </p:pic>
      <p:sp>
        <p:nvSpPr>
          <p:cNvPr id="255" name="Google Shape;255;p38"/>
          <p:cNvSpPr txBox="1"/>
          <p:nvPr/>
        </p:nvSpPr>
        <p:spPr>
          <a:xfrm>
            <a:off x="7873500" y="3331325"/>
            <a:ext cx="1270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CC0000"/>
                </a:solidFill>
              </a:rPr>
              <a:t>Mean of the first 5 signals</a:t>
            </a:r>
            <a:endParaRPr sz="1200">
              <a:solidFill>
                <a:srgbClr val="CC0000"/>
              </a:solidFill>
            </a:endParaRPr>
          </a:p>
        </p:txBody>
      </p:sp>
      <p:sp>
        <p:nvSpPr>
          <p:cNvPr id="256" name="Google Shape;256;p38"/>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4450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Conclusion</a:t>
            </a:r>
            <a:endParaRPr>
              <a:latin typeface="Comfortaa"/>
              <a:ea typeface="Comfortaa"/>
              <a:cs typeface="Comfortaa"/>
              <a:sym typeface="Comfortaa"/>
            </a:endParaRPr>
          </a:p>
        </p:txBody>
      </p:sp>
      <p:sp>
        <p:nvSpPr>
          <p:cNvPr id="262" name="Google Shape;26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worked on addressing the fake driver problem focusing on tackling the cold start problem.</a:t>
            </a:r>
            <a:endParaRPr/>
          </a:p>
          <a:p>
            <a:pPr indent="-342900" lvl="0" marL="457200" rtl="0" algn="l">
              <a:spcBef>
                <a:spcPts val="0"/>
              </a:spcBef>
              <a:spcAft>
                <a:spcPts val="0"/>
              </a:spcAft>
              <a:buSzPts val="1800"/>
              <a:buChar char="●"/>
            </a:pPr>
            <a:r>
              <a:rPr lang="en"/>
              <a:t>We employed a set of </a:t>
            </a:r>
            <a:r>
              <a:rPr lang="en"/>
              <a:t>efficient </a:t>
            </a:r>
            <a:r>
              <a:rPr lang="en"/>
              <a:t>machine learning algorithms to address the challenges and to improve the accuracy (RF: &gt; 90% for 2, 4, 6, 10 drivers and W=1 and 2)</a:t>
            </a:r>
            <a:endParaRPr/>
          </a:p>
          <a:p>
            <a:pPr indent="-317500" lvl="1" marL="914400" rtl="0" algn="l">
              <a:spcBef>
                <a:spcPts val="0"/>
              </a:spcBef>
              <a:spcAft>
                <a:spcPts val="0"/>
              </a:spcAft>
              <a:buSzPts val="1400"/>
              <a:buChar char="○"/>
            </a:pPr>
            <a:r>
              <a:rPr lang="en"/>
              <a:t>Reducing state space size: Signal Selection, </a:t>
            </a:r>
            <a:r>
              <a:rPr lang="en"/>
              <a:t>Feature Selection( dropping highly correlated features &gt; 0.99).</a:t>
            </a:r>
            <a:endParaRPr/>
          </a:p>
          <a:p>
            <a:pPr indent="-317500" lvl="1" marL="914400" rtl="0" algn="l">
              <a:spcBef>
                <a:spcPts val="0"/>
              </a:spcBef>
              <a:spcAft>
                <a:spcPts val="0"/>
              </a:spcAft>
              <a:buSzPts val="1400"/>
              <a:buChar char="○"/>
            </a:pPr>
            <a:r>
              <a:rPr lang="en"/>
              <a:t>Splitting Segmentations (W).</a:t>
            </a:r>
            <a:endParaRPr/>
          </a:p>
          <a:p>
            <a:pPr indent="-342900" lvl="0" marL="457200" rtl="0" algn="l">
              <a:spcBef>
                <a:spcPts val="0"/>
              </a:spcBef>
              <a:spcAft>
                <a:spcPts val="0"/>
              </a:spcAft>
              <a:buSzPts val="1800"/>
              <a:buChar char="●"/>
            </a:pPr>
            <a:r>
              <a:rPr lang="en"/>
              <a:t>The SVM and the Random Forest classifiers gave the best results in general, while SVM was more sensitive to W (segment splitting). </a:t>
            </a:r>
            <a:r>
              <a:rPr lang="en"/>
              <a:t> </a:t>
            </a:r>
            <a:endParaRPr/>
          </a:p>
        </p:txBody>
      </p:sp>
      <p:sp>
        <p:nvSpPr>
          <p:cNvPr id="263" name="Google Shape;263;p39"/>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11700" y="4450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Contributions</a:t>
            </a:r>
            <a:endParaRPr strike="sngStrike">
              <a:latin typeface="Comfortaa"/>
              <a:ea typeface="Comfortaa"/>
              <a:cs typeface="Comfortaa"/>
              <a:sym typeface="Comfortaa"/>
            </a:endParaRPr>
          </a:p>
        </p:txBody>
      </p:sp>
      <p:sp>
        <p:nvSpPr>
          <p:cNvPr id="269" name="Google Shape;26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Hashim Abu-gellban: Normalization, Finding/ Dropping Zero Signals, Temporal Segmentation, Handling Imbalanced dataset, Signal Transformation, Feature Generation (FG), Bitmap (Normalization), Finding/ Dropping highly Correlated Features Generated by FG, Classification, Plotting Features, Results.</a:t>
            </a:r>
            <a:endParaRPr/>
          </a:p>
          <a:p>
            <a:pPr indent="-342900" lvl="0" marL="457200" rtl="0" algn="l">
              <a:spcBef>
                <a:spcPts val="0"/>
              </a:spcBef>
              <a:spcAft>
                <a:spcPts val="0"/>
              </a:spcAft>
              <a:buSzPts val="1800"/>
              <a:buChar char="●"/>
            </a:pPr>
            <a:r>
              <a:rPr lang="en"/>
              <a:t>Suwaphit Buabuthr : Result, Visualization, Demo</a:t>
            </a:r>
            <a:endParaRPr/>
          </a:p>
          <a:p>
            <a:pPr indent="-342900" lvl="0" marL="457200" rtl="0" algn="l">
              <a:spcBef>
                <a:spcPts val="0"/>
              </a:spcBef>
              <a:spcAft>
                <a:spcPts val="0"/>
              </a:spcAft>
              <a:buSzPts val="1800"/>
              <a:buChar char="●"/>
            </a:pPr>
            <a:r>
              <a:rPr lang="en"/>
              <a:t>Roshan Dhamala: Dataset presentation, Signal Selection</a:t>
            </a:r>
            <a:endParaRPr/>
          </a:p>
          <a:p>
            <a:pPr indent="-342900" lvl="0" marL="457200" rtl="0" algn="l">
              <a:spcBef>
                <a:spcPts val="0"/>
              </a:spcBef>
              <a:spcAft>
                <a:spcPts val="0"/>
              </a:spcAft>
              <a:buSzPts val="1800"/>
              <a:buChar char="●"/>
            </a:pPr>
            <a:r>
              <a:rPr lang="en" strike="sngStrike"/>
              <a:t>Franco Navas</a:t>
            </a:r>
            <a:r>
              <a:rPr lang="en"/>
              <a:t>: planned to drop the course</a:t>
            </a:r>
            <a:endParaRPr/>
          </a:p>
        </p:txBody>
      </p:sp>
      <p:sp>
        <p:nvSpPr>
          <p:cNvPr id="270" name="Google Shape;270;p40"/>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S</a:t>
            </a:r>
            <a:endParaRPr sz="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References</a:t>
            </a:r>
            <a:endParaRPr>
              <a:latin typeface="Comfortaa"/>
              <a:ea typeface="Comfortaa"/>
              <a:cs typeface="Comfortaa"/>
              <a:sym typeface="Comfortaa"/>
            </a:endParaRPr>
          </a:p>
        </p:txBody>
      </p:sp>
      <p:sp>
        <p:nvSpPr>
          <p:cNvPr id="276" name="Google Shape;27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[1] </a:t>
            </a:r>
            <a:r>
              <a:rPr lang="en" sz="1200" u="sng">
                <a:solidFill>
                  <a:schemeClr val="hlink"/>
                </a:solidFill>
                <a:hlinkClick r:id="rId3"/>
              </a:rPr>
              <a:t>https://qz.com/423288/fake-drivers-and-passengers-are-boosting-ubersgrowth-in-china/</a:t>
            </a:r>
            <a:endParaRPr sz="1200"/>
          </a:p>
          <a:p>
            <a:pPr indent="0" lvl="0" marL="0" rtl="0" algn="l">
              <a:spcBef>
                <a:spcPts val="1600"/>
              </a:spcBef>
              <a:spcAft>
                <a:spcPts val="0"/>
              </a:spcAft>
              <a:buNone/>
            </a:pPr>
            <a:r>
              <a:rPr lang="en" sz="1200"/>
              <a:t>[2] </a:t>
            </a:r>
            <a:r>
              <a:rPr lang="en" sz="1200"/>
              <a:t>Kwak, B. I., Woo, J., &amp; Kim, H. K. (2016, December). Know your master: Driver profiling-based anti-theft method. In 2016 14th Annual Conference on Privacy, Security and Trust (PST) (pp. 211-218). IEEE.</a:t>
            </a:r>
            <a:endParaRPr sz="1200"/>
          </a:p>
          <a:p>
            <a:pPr indent="0" lvl="0" marL="0" rtl="0" algn="l">
              <a:spcBef>
                <a:spcPts val="1600"/>
              </a:spcBef>
              <a:spcAft>
                <a:spcPts val="1600"/>
              </a:spcAft>
              <a:buNone/>
            </a:pPr>
            <a:r>
              <a:t/>
            </a:r>
            <a:endParaRPr sz="1200"/>
          </a:p>
        </p:txBody>
      </p:sp>
      <p:sp>
        <p:nvSpPr>
          <p:cNvPr id="277" name="Google Shape;277;p41"/>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S</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Introduction</a:t>
            </a:r>
            <a:endParaRPr>
              <a:latin typeface="Comfortaa"/>
              <a:ea typeface="Comfortaa"/>
              <a:cs typeface="Comfortaa"/>
              <a:sym typeface="Comfortaa"/>
            </a:endParaRPr>
          </a:p>
        </p:txBody>
      </p:sp>
      <p:sp>
        <p:nvSpPr>
          <p:cNvPr id="69" name="Google Shape;69;p15"/>
          <p:cNvSpPr txBox="1"/>
          <p:nvPr>
            <p:ph idx="1" type="body"/>
          </p:nvPr>
        </p:nvSpPr>
        <p:spPr>
          <a:xfrm>
            <a:off x="311700" y="1145300"/>
            <a:ext cx="8520600" cy="361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project discusses the driver identification technology which uses several machine learning methods to discover fake drivers.</a:t>
            </a:r>
            <a:endParaRPr/>
          </a:p>
          <a:p>
            <a:pPr indent="-342900" lvl="0" marL="457200" rtl="0" algn="l">
              <a:spcBef>
                <a:spcPts val="0"/>
              </a:spcBef>
              <a:spcAft>
                <a:spcPts val="0"/>
              </a:spcAft>
              <a:buSzPts val="1800"/>
              <a:buChar char="●"/>
            </a:pPr>
            <a:r>
              <a:rPr lang="en"/>
              <a:t>The growth of ride-sharing services (e.g., Uber and Lyft)  in the taxi industry has raised the necessity of a stable driver identification  model  to  classify  the  human  subjects  behind the  wheels  (i.e.,  fake  Uber  drivers).  </a:t>
            </a:r>
            <a:endParaRPr/>
          </a:p>
          <a:p>
            <a:pPr indent="-342900" lvl="0" marL="457200" rtl="0" algn="l">
              <a:spcBef>
                <a:spcPts val="0"/>
              </a:spcBef>
              <a:spcAft>
                <a:spcPts val="0"/>
              </a:spcAft>
              <a:buSzPts val="1800"/>
              <a:buChar char="●"/>
            </a:pPr>
            <a:r>
              <a:rPr lang="en"/>
              <a:t>Several drivers  in  these  services  attempted  to  manipulate  the  system to  get  more  bonuses  through  having  several  accounts.  </a:t>
            </a:r>
            <a:endParaRPr/>
          </a:p>
          <a:p>
            <a:pPr indent="-342900" lvl="0" marL="457200" rtl="0" algn="l">
              <a:spcBef>
                <a:spcPts val="0"/>
              </a:spcBef>
              <a:spcAft>
                <a:spcPts val="0"/>
              </a:spcAft>
              <a:buSzPts val="1800"/>
              <a:buChar char="●"/>
            </a:pPr>
            <a:r>
              <a:rPr lang="en"/>
              <a:t>E.g.,  some  Uber  drivers  in  China  signed  up  with  several Uber  accounts  to  increase  their  bonuses  as  mentioned  in  an article  in  Quartz[1]. </a:t>
            </a:r>
            <a:endParaRPr/>
          </a:p>
          <a:p>
            <a:pPr indent="-342900" lvl="0" marL="457200" rtl="0" algn="l">
              <a:spcBef>
                <a:spcPts val="0"/>
              </a:spcBef>
              <a:spcAft>
                <a:spcPts val="0"/>
              </a:spcAft>
              <a:buSzPts val="1800"/>
              <a:buChar char="●"/>
            </a:pPr>
            <a:r>
              <a:rPr lang="en"/>
              <a:t>Moreover</a:t>
            </a:r>
            <a:r>
              <a:rPr lang="en"/>
              <a:t>, vehicle theft incidents have occurred frequently in recent years despite embedded </a:t>
            </a:r>
            <a:r>
              <a:rPr lang="en"/>
              <a:t>vehicle</a:t>
            </a:r>
            <a:r>
              <a:rPr lang="en"/>
              <a:t> security software.</a:t>
            </a:r>
            <a:endParaRPr/>
          </a:p>
        </p:txBody>
      </p:sp>
      <p:sp>
        <p:nvSpPr>
          <p:cNvPr id="70" name="Google Shape;70;p15"/>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Demo</a:t>
            </a:r>
            <a:endParaRPr>
              <a:latin typeface="Comfortaa"/>
              <a:ea typeface="Comfortaa"/>
              <a:cs typeface="Comfortaa"/>
              <a:sym typeface="Comfortaa"/>
            </a:endParaRPr>
          </a:p>
        </p:txBody>
      </p:sp>
      <p:sp>
        <p:nvSpPr>
          <p:cNvPr id="283" name="Google Shape;283;p42"/>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S</a:t>
            </a:r>
            <a:endParaRPr sz="800"/>
          </a:p>
        </p:txBody>
      </p:sp>
      <p:pic>
        <p:nvPicPr>
          <p:cNvPr id="284" name="Google Shape;284;p42"/>
          <p:cNvPicPr preferRelativeResize="0"/>
          <p:nvPr/>
        </p:nvPicPr>
        <p:blipFill>
          <a:blip r:embed="rId3">
            <a:alphaModFix/>
          </a:blip>
          <a:stretch>
            <a:fillRect/>
          </a:stretch>
        </p:blipFill>
        <p:spPr>
          <a:xfrm>
            <a:off x="756225" y="957275"/>
            <a:ext cx="7631550" cy="404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Introduction</a:t>
            </a:r>
            <a:endParaRPr>
              <a:latin typeface="Comfortaa"/>
              <a:ea typeface="Comfortaa"/>
              <a:cs typeface="Comfortaa"/>
              <a:sym typeface="Comfortaa"/>
            </a:endParaRPr>
          </a:p>
        </p:txBody>
      </p:sp>
      <p:sp>
        <p:nvSpPr>
          <p:cNvPr id="76" name="Google Shape;76;p16"/>
          <p:cNvSpPr txBox="1"/>
          <p:nvPr>
            <p:ph idx="1" type="body"/>
          </p:nvPr>
        </p:nvSpPr>
        <p:spPr>
          <a:xfrm>
            <a:off x="311700" y="1152475"/>
            <a:ext cx="8520600" cy="388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existing solutions such as GPS tracking is implemented to prevent vehicle theft however it has not become an ideal solution to mitigate the problem and it may be considered by some drivers as an invasion of privacy.</a:t>
            </a:r>
            <a:endParaRPr/>
          </a:p>
          <a:p>
            <a:pPr indent="-342900" lvl="0" marL="457200" rtl="0" algn="l">
              <a:spcBef>
                <a:spcPts val="0"/>
              </a:spcBef>
              <a:spcAft>
                <a:spcPts val="0"/>
              </a:spcAft>
              <a:buSzPts val="1800"/>
              <a:buChar char="●"/>
            </a:pPr>
            <a:r>
              <a:rPr lang="en"/>
              <a:t>An automatic driver classification model using machine learning techniques can help to address this problem. Also, the driver classification models can be used to detect burglary that may positively impact millions of vehicle owners.</a:t>
            </a:r>
            <a:endParaRPr/>
          </a:p>
          <a:p>
            <a:pPr indent="-342900" lvl="0" marL="457200" rtl="0" algn="l">
              <a:spcBef>
                <a:spcPts val="0"/>
              </a:spcBef>
              <a:spcAft>
                <a:spcPts val="0"/>
              </a:spcAft>
              <a:buSzPts val="1800"/>
              <a:buChar char="●"/>
            </a:pPr>
            <a:r>
              <a:rPr lang="en"/>
              <a:t>To address this issue, we adopt machine learning with the aim to infer behavioral characteristics to discriminate between different drivers from a set of vehicle-related features.</a:t>
            </a:r>
            <a:endParaRPr/>
          </a:p>
          <a:p>
            <a:pPr indent="-342900" lvl="0" marL="457200" rtl="0" algn="l">
              <a:spcBef>
                <a:spcPts val="0"/>
              </a:spcBef>
              <a:spcAft>
                <a:spcPts val="0"/>
              </a:spcAft>
              <a:buSzPts val="1800"/>
              <a:buChar char="●"/>
            </a:pPr>
            <a:r>
              <a:rPr lang="en"/>
              <a:t>The main idea behind the proposed method is represented by exploring different driving indicators (e.g. fuel consumption, Torque of friction,engine temperature) that focus on the driver’s driving pattern (style).</a:t>
            </a:r>
            <a:endParaRPr/>
          </a:p>
        </p:txBody>
      </p:sp>
      <p:sp>
        <p:nvSpPr>
          <p:cNvPr id="77" name="Google Shape;77;p16"/>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mfortaa"/>
                <a:ea typeface="Comfortaa"/>
                <a:cs typeface="Comfortaa"/>
                <a:sym typeface="Comfortaa"/>
              </a:rPr>
              <a:t>Problem Definition</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pic>
        <p:nvPicPr>
          <p:cNvPr id="83" name="Google Shape;83;p17"/>
          <p:cNvPicPr preferRelativeResize="0"/>
          <p:nvPr/>
        </p:nvPicPr>
        <p:blipFill rotWithShape="1">
          <a:blip r:embed="rId3">
            <a:alphaModFix/>
          </a:blip>
          <a:srcRect b="0" l="0" r="0" t="0"/>
          <a:stretch/>
        </p:blipFill>
        <p:spPr>
          <a:xfrm>
            <a:off x="1571050" y="1152475"/>
            <a:ext cx="5760801" cy="3684500"/>
          </a:xfrm>
          <a:prstGeom prst="rect">
            <a:avLst/>
          </a:prstGeom>
          <a:noFill/>
          <a:ln>
            <a:noFill/>
          </a:ln>
        </p:spPr>
      </p:pic>
      <p:sp>
        <p:nvSpPr>
          <p:cNvPr id="84" name="Google Shape;84;p17"/>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Motivation</a:t>
            </a:r>
            <a:endParaRPr>
              <a:latin typeface="Comfortaa"/>
              <a:ea typeface="Comfortaa"/>
              <a:cs typeface="Comfortaa"/>
              <a:sym typeface="Comfortaa"/>
            </a:endParaRPr>
          </a:p>
        </p:txBody>
      </p:sp>
      <p:sp>
        <p:nvSpPr>
          <p:cNvPr id="90" name="Google Shape;90;p18"/>
          <p:cNvSpPr txBox="1"/>
          <p:nvPr>
            <p:ph idx="1" type="body"/>
          </p:nvPr>
        </p:nvSpPr>
        <p:spPr>
          <a:xfrm>
            <a:off x="311700" y="1152475"/>
            <a:ext cx="8520600" cy="381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exploration of the driver’s driving pattern could be an effective approach to detect fake drivers and prevent vehicle theft.</a:t>
            </a:r>
            <a:endParaRPr/>
          </a:p>
          <a:p>
            <a:pPr indent="-342900" lvl="0" marL="457200" rtl="0" algn="l">
              <a:spcBef>
                <a:spcPts val="0"/>
              </a:spcBef>
              <a:spcAft>
                <a:spcPts val="0"/>
              </a:spcAft>
              <a:buSzPts val="1800"/>
              <a:buChar char="●"/>
            </a:pPr>
            <a:r>
              <a:rPr lang="en"/>
              <a:t>Drivers exhibit different driving patterns. These driving patterns can serve as an appropriate indicator for driver authentication.</a:t>
            </a:r>
            <a:endParaRPr/>
          </a:p>
          <a:p>
            <a:pPr indent="-342900" lvl="0" marL="457200" rtl="0" algn="l">
              <a:spcBef>
                <a:spcPts val="0"/>
              </a:spcBef>
              <a:spcAft>
                <a:spcPts val="0"/>
              </a:spcAft>
              <a:buSzPts val="1800"/>
              <a:buChar char="●"/>
            </a:pPr>
            <a:r>
              <a:rPr lang="en"/>
              <a:t>Our method will ensure to recognize the real driver of a car using a set of characteristics from the analysis of the different driving sensors from the dataset.</a:t>
            </a:r>
            <a:endParaRPr/>
          </a:p>
        </p:txBody>
      </p:sp>
      <p:sp>
        <p:nvSpPr>
          <p:cNvPr id="91" name="Google Shape;91;p18"/>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Dataset</a:t>
            </a:r>
            <a:endParaRPr>
              <a:latin typeface="Comfortaa"/>
              <a:ea typeface="Comfortaa"/>
              <a:cs typeface="Comfortaa"/>
              <a:sym typeface="Comfortaa"/>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used the public dataset containing 51 sensors from the real driving of a KIA car. It has 10 drivers who have driven the car for 23 hours. The sensors were extracted from the OBD-II (On-Board Diagnostics-II) port.</a:t>
            </a:r>
            <a:endParaRPr/>
          </a:p>
          <a:p>
            <a:pPr indent="-342900" lvl="0" marL="457200" rtl="0" algn="l">
              <a:spcBef>
                <a:spcPts val="0"/>
              </a:spcBef>
              <a:spcAft>
                <a:spcPts val="0"/>
              </a:spcAft>
              <a:buSzPts val="1800"/>
              <a:buChar char="●"/>
            </a:pPr>
            <a:r>
              <a:rPr lang="en"/>
              <a:t>The ten drivers, labeled from “A” to “J”.</a:t>
            </a:r>
            <a:endParaRPr/>
          </a:p>
          <a:p>
            <a:pPr indent="-342900" lvl="0" marL="457200" rtl="0" algn="l">
              <a:spcBef>
                <a:spcPts val="0"/>
              </a:spcBef>
              <a:spcAft>
                <a:spcPts val="0"/>
              </a:spcAft>
              <a:buSzPts val="1800"/>
              <a:buChar char="●"/>
            </a:pPr>
            <a:r>
              <a:rPr lang="en"/>
              <a:t>The data that we have used has total of 94,380 items recorded every second with a size of 16.9Mb in total.</a:t>
            </a:r>
            <a:endParaRPr/>
          </a:p>
        </p:txBody>
      </p:sp>
      <p:sp>
        <p:nvSpPr>
          <p:cNvPr id="98" name="Google Shape;98;p19"/>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mfortaa"/>
                <a:ea typeface="Comfortaa"/>
                <a:cs typeface="Comfortaa"/>
                <a:sym typeface="Comfortaa"/>
              </a:rPr>
              <a:t>Dataset</a:t>
            </a:r>
            <a:endParaRPr>
              <a:latin typeface="Comfortaa"/>
              <a:ea typeface="Comfortaa"/>
              <a:cs typeface="Comfortaa"/>
              <a:sym typeface="Comfortaa"/>
            </a:endParaRPr>
          </a:p>
        </p:txBody>
      </p:sp>
      <p:sp>
        <p:nvSpPr>
          <p:cNvPr id="104" name="Google Shape;104;p20"/>
          <p:cNvSpPr txBox="1"/>
          <p:nvPr>
            <p:ph idx="1" type="body"/>
          </p:nvPr>
        </p:nvSpPr>
        <p:spPr>
          <a:xfrm>
            <a:off x="311700" y="1190875"/>
            <a:ext cx="8520600" cy="374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latin typeface="Courier New"/>
                <a:ea typeface="Courier New"/>
                <a:cs typeface="Courier New"/>
                <a:sym typeface="Courier New"/>
              </a:rPr>
              <a:t>'data.frame':	</a:t>
            </a:r>
            <a:r>
              <a:rPr b="1" lang="en" sz="1900">
                <a:highlight>
                  <a:srgbClr val="FFFF00"/>
                </a:highlight>
                <a:latin typeface="Courier New"/>
                <a:ea typeface="Courier New"/>
                <a:cs typeface="Courier New"/>
                <a:sym typeface="Courier New"/>
              </a:rPr>
              <a:t>94380 obs. of  54 variables:</a:t>
            </a:r>
            <a:endParaRPr b="1" sz="1450">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Fuel_consumption                         : num  269 243 218 205 218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Accelerator_Pedal_value                  : num  0 0 0 0 0 0 0 0 0 0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Throttle_position_signal                 : num  5.2 6.1 5.2 4.7 5.7 5.7 5.7 6.6 7.1 7.1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Short_Term_Fuel_Trim_Bank1               : num  0 0 0 0 0 0 0 0 0 0.8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Intake_air_pressure                      : int  33 40 41 38 40 41 42 52 60 65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Filtered_Accelerator_Pedal_value         : int  0 0 0 0 0 0 0 0 0 0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Absolute_throttle_position               : num  13.3 13.7 13.7 13.3 13.7 13.7 13.7 14.5 14.5 14.9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Engine_soacking_time                     : int  3 3 3 3 3 3 3 3 3 3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Inhibition_of_engine_fuel_cut_off        : int  0 0 0 0 0 0 0 0 0 0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Engine_in_fuel_cut_off                   : int  0 0 0 0 0 0 0 0 0 0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Fuel_Pressure                            : int  0 0 0 0 0 0 0 0 0 0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Long_Term_Fuel_Trim_Bank1                : num  -0.8 -0.8 -0.8 -0.8 -0.8 -0.8 -0.8 -0.8 -0.8 -0.8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Engine_speed                             : int  929 726 685 675 716 740 682 670 655 648 ...</a:t>
            </a:r>
            <a:endParaRPr sz="105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latin typeface="Courier New"/>
                <a:ea typeface="Courier New"/>
                <a:cs typeface="Courier New"/>
                <a:sym typeface="Courier New"/>
              </a:rPr>
              <a:t> $ Engine_torque_after_correction           : num  5.5 7 7 7 8.2 9 11.7 16.8 21.5 23.8 ...</a:t>
            </a:r>
            <a:endParaRPr sz="1050">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latin typeface="Courier New"/>
                <a:ea typeface="Courier New"/>
                <a:cs typeface="Courier New"/>
                <a:sym typeface="Courier New"/>
              </a:rPr>
              <a:t> $ Torque_of_friction                       : num  9 7.8 7.4 6.6 11.3 16 16.4 18 18.8 19.5 ......</a:t>
            </a:r>
            <a:endParaRPr sz="1050">
              <a:latin typeface="Courier New"/>
              <a:ea typeface="Courier New"/>
              <a:cs typeface="Courier New"/>
              <a:sym typeface="Courier New"/>
            </a:endParaRPr>
          </a:p>
          <a:p>
            <a:pPr indent="0" lvl="0" marL="0" rtl="0" algn="ctr">
              <a:lnSpc>
                <a:spcPct val="100000"/>
              </a:lnSpc>
              <a:spcBef>
                <a:spcPts val="0"/>
              </a:spcBef>
              <a:spcAft>
                <a:spcPts val="0"/>
              </a:spcAft>
              <a:buNone/>
            </a:pPr>
            <a:r>
              <a:rPr lang="en" sz="1050">
                <a:latin typeface="Courier New"/>
                <a:ea typeface="Courier New"/>
                <a:cs typeface="Courier New"/>
                <a:sym typeface="Courier New"/>
              </a:rPr>
              <a:t>...</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ctr">
              <a:lnSpc>
                <a:spcPct val="100000"/>
              </a:lnSpc>
              <a:spcBef>
                <a:spcPts val="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ctr">
              <a:lnSpc>
                <a:spcPct val="100000"/>
              </a:lnSpc>
              <a:spcBef>
                <a:spcPts val="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p:txBody>
      </p:sp>
      <p:sp>
        <p:nvSpPr>
          <p:cNvPr id="105" name="Google Shape;105;p20"/>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Normalized Data</a:t>
            </a:r>
            <a:endParaRPr>
              <a:latin typeface="Comfortaa"/>
              <a:ea typeface="Comfortaa"/>
              <a:cs typeface="Comfortaa"/>
              <a:sym typeface="Comfortaa"/>
            </a:endParaRPr>
          </a:p>
        </p:txBody>
      </p:sp>
      <p:sp>
        <p:nvSpPr>
          <p:cNvPr id="111" name="Google Shape;111;p21"/>
          <p:cNvSpPr txBox="1"/>
          <p:nvPr>
            <p:ph idx="1" type="body"/>
          </p:nvPr>
        </p:nvSpPr>
        <p:spPr>
          <a:xfrm>
            <a:off x="0" y="1152475"/>
            <a:ext cx="90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0" y="1152475"/>
            <a:ext cx="9144000" cy="3040375"/>
          </a:xfrm>
          <a:prstGeom prst="rect">
            <a:avLst/>
          </a:prstGeom>
          <a:noFill/>
          <a:ln>
            <a:noFill/>
          </a:ln>
        </p:spPr>
      </p:pic>
      <p:sp>
        <p:nvSpPr>
          <p:cNvPr id="113" name="Google Shape;113;p21"/>
          <p:cNvSpPr txBox="1"/>
          <p:nvPr/>
        </p:nvSpPr>
        <p:spPr>
          <a:xfrm>
            <a:off x="8832300" y="4840900"/>
            <a:ext cx="2355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