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58" r:id="rId4"/>
    <p:sldId id="274" r:id="rId5"/>
    <p:sldId id="272" r:id="rId6"/>
    <p:sldId id="273" r:id="rId7"/>
    <p:sldId id="275" r:id="rId8"/>
    <p:sldId id="276" r:id="rId9"/>
    <p:sldId id="259" r:id="rId10"/>
    <p:sldId id="260" r:id="rId11"/>
    <p:sldId id="261" r:id="rId12"/>
    <p:sldId id="262" r:id="rId13"/>
    <p:sldId id="263" r:id="rId14"/>
    <p:sldId id="264" r:id="rId15"/>
    <p:sldId id="271" r:id="rId16"/>
    <p:sldId id="265" r:id="rId17"/>
    <p:sldId id="266" r:id="rId18"/>
    <p:sldId id="267" r:id="rId19"/>
    <p:sldId id="268" r:id="rId20"/>
    <p:sldId id="26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80655" autoAdjust="0"/>
  </p:normalViewPr>
  <p:slideViewPr>
    <p:cSldViewPr>
      <p:cViewPr>
        <p:scale>
          <a:sx n="88" d="100"/>
          <a:sy n="88" d="100"/>
        </p:scale>
        <p:origin x="1312" y="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800" y="-31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4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3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2931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Click to edit the sub 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2931" y="3450475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22-12-2016</a:t>
            </a:r>
            <a:endParaRPr lang="nl-NL" sz="1200" b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12931" y="3803658"/>
            <a:ext cx="4791117" cy="947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2800" b="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Author:</a:t>
            </a:r>
            <a:r>
              <a:rPr lang="nl-NL" sz="24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Francesc Wilhelmi</a:t>
            </a:r>
          </a:p>
          <a:p>
            <a:r>
              <a:rPr lang="nl-NL" sz="24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Supervisors: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Boris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Bellalta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Cristina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Cano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&amp; Anders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Jonsson</a:t>
            </a:r>
            <a:endParaRPr lang="nl-NL" sz="3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nl-NL" sz="3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39" b="44717"/>
          <a:stretch/>
        </p:blipFill>
        <p:spPr>
          <a:xfrm>
            <a:off x="5207470" y="3450475"/>
            <a:ext cx="3936530" cy="13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028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364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364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20472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2729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995686"/>
            <a:ext cx="4680520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edit the title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71750"/>
            <a:ext cx="5760720" cy="23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194146"/>
            <a:ext cx="8748000" cy="346583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 sz="20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000"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000"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2000"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31990"/>
            <a:ext cx="443268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" y="-19613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816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028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816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31989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16488" y="4656086"/>
            <a:ext cx="800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 | 22-12-2016 | Francesc Wilhelmi | Boris </a:t>
            </a:r>
            <a:r>
              <a:rPr lang="en-US" sz="1200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Bellalta</a:t>
            </a:r>
            <a:r>
              <a:rPr lang="en-US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, Cristina Cano &amp; Anders </a:t>
            </a:r>
            <a:r>
              <a:rPr lang="en-US" sz="1200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Jonsson</a:t>
            </a:r>
            <a:endParaRPr lang="en-US" sz="1200" baseline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UPF | Wireless Networking Research Group</a:t>
            </a:r>
            <a:endParaRPr lang="nl-NL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Click to edit the header</a:t>
            </a:r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19728" r="79767" b="12479"/>
          <a:stretch/>
        </p:blipFill>
        <p:spPr>
          <a:xfrm>
            <a:off x="8224196" y="4260042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5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rgbClr val="FF0000"/>
        </a:buClr>
        <a:buFont typeface="Lucida Sans Unicode" pitchFamily="34" charset="0"/>
        <a:buChar char="▶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1203598"/>
            <a:ext cx="8604693" cy="1102519"/>
          </a:xfrm>
        </p:spPr>
        <p:txBody>
          <a:bodyPr/>
          <a:lstStyle/>
          <a:p>
            <a:r>
              <a:rPr lang="en-US" dirty="0"/>
              <a:t>Reinforcement Learning to Enhance Spatial Reuse in Dense Wireless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931" y="2320746"/>
            <a:ext cx="8312194" cy="539036"/>
          </a:xfrm>
        </p:spPr>
        <p:txBody>
          <a:bodyPr/>
          <a:lstStyle/>
          <a:p>
            <a:r>
              <a:rPr lang="en-US" dirty="0"/>
              <a:t>a Thesis Proposal</a:t>
            </a:r>
          </a:p>
        </p:txBody>
      </p:sp>
    </p:spTree>
    <p:extLst>
      <p:ext uri="{BB962C8B-B14F-4D97-AF65-F5344CB8AC3E}">
        <p14:creationId xmlns:p14="http://schemas.microsoft.com/office/powerpoint/2010/main" val="365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Problem Formulation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017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995686"/>
            <a:ext cx="5472608" cy="1080120"/>
          </a:xfrm>
        </p:spPr>
        <p:txBody>
          <a:bodyPr/>
          <a:lstStyle/>
          <a:p>
            <a:r>
              <a:rPr lang="en-US" sz="4400" dirty="0" smtClean="0"/>
              <a:t>Reinforcement Learning in WNs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505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categorizations: learner (passive/active), environment (known/unknown), model (with/without states)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 WNs </a:t>
            </a:r>
            <a:r>
              <a:rPr lang="mr-IN" dirty="0" smtClean="0"/>
              <a:t>–</a:t>
            </a:r>
            <a:r>
              <a:rPr lang="en-US" dirty="0" smtClean="0"/>
              <a:t> State-of-the-Art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833" y="2015285"/>
            <a:ext cx="1329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6937" y="3238679"/>
            <a:ext cx="2493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Direct methods (estimate </a:t>
            </a:r>
          </a:p>
          <a:p>
            <a:r>
              <a:rPr lang="en-US" sz="1400" dirty="0" smtClean="0"/>
              <a:t>the optimal action-values directly)</a:t>
            </a:r>
          </a:p>
          <a:p>
            <a:r>
              <a:rPr lang="en-US" sz="1400" dirty="0" smtClean="0"/>
              <a:t>* Actor- </a:t>
            </a:r>
            <a:r>
              <a:rPr lang="en-US" sz="1400" dirty="0"/>
              <a:t>critic </a:t>
            </a:r>
            <a:r>
              <a:rPr lang="en-US" sz="1400" dirty="0" smtClean="0"/>
              <a:t>methods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5352" y="3392566"/>
            <a:ext cx="19916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MR12" charset="0"/>
              </a:rPr>
              <a:t>based on direct policy improvement and policy gradient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614449" y="2854616"/>
            <a:ext cx="737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R12" charset="0"/>
              </a:rPr>
              <a:t>+ optimizing </a:t>
            </a:r>
            <a:r>
              <a:rPr lang="en-US" dirty="0">
                <a:latin typeface="CMR12" charset="0"/>
              </a:rPr>
              <a:t>online </a:t>
            </a:r>
            <a:r>
              <a:rPr lang="en-US" dirty="0" smtClean="0">
                <a:latin typeface="CMR12" charset="0"/>
              </a:rPr>
              <a:t>performance </a:t>
            </a:r>
            <a:r>
              <a:rPr lang="en-US" sz="1600" dirty="0" smtClean="0">
                <a:latin typeface="CMR12" charset="0"/>
              </a:rPr>
              <a:t>(</a:t>
            </a:r>
            <a:r>
              <a:rPr lang="en-US" sz="1600" dirty="0"/>
              <a:t>bandit problems and </a:t>
            </a:r>
            <a:r>
              <a:rPr lang="en-US" sz="1600" dirty="0" smtClean="0"/>
              <a:t>MDPs</a:t>
            </a:r>
            <a:r>
              <a:rPr lang="en-US" sz="1600" dirty="0" smtClean="0">
                <a:latin typeface="CMR12" charset="0"/>
              </a:rPr>
              <a:t>)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631775" y="3207901"/>
            <a:ext cx="2679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R12" charset="0"/>
              </a:rPr>
              <a:t>+ methods </a:t>
            </a:r>
            <a:r>
              <a:rPr lang="en-US" dirty="0">
                <a:latin typeface="CMR12" charset="0"/>
              </a:rPr>
              <a:t>that aim at developing methods that can be used in large-scale applications 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317571" y="2897965"/>
            <a:ext cx="254101" cy="1618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097835" y="3266418"/>
            <a:ext cx="273231" cy="1156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flipH="1">
            <a:off x="6795239" y="3215406"/>
            <a:ext cx="153025" cy="1228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67044" y="1830619"/>
            <a:ext cx="2631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R12" charset="0"/>
              </a:rPr>
              <a:t>+ tabular (Monte-Carlo and TD(</a:t>
            </a:r>
            <a:r>
              <a:rPr lang="en-US" dirty="0" err="1">
                <a:latin typeface="CMR12" charset="0"/>
              </a:rPr>
              <a:t>λ</a:t>
            </a:r>
            <a:r>
              <a:rPr lang="en-US" dirty="0" smtClean="0">
                <a:latin typeface="CMR12" charset="0"/>
              </a:rPr>
              <a:t>))</a:t>
            </a:r>
            <a:endParaRPr lang="en-US" dirty="0">
              <a:latin typeface="CMR12" charset="0"/>
            </a:endParaRPr>
          </a:p>
          <a:p>
            <a:r>
              <a:rPr lang="en-US" dirty="0" smtClean="0">
                <a:latin typeface="CMR12" charset="0"/>
              </a:rPr>
              <a:t>+ Function approximation (large </a:t>
            </a:r>
            <a:r>
              <a:rPr lang="en-US" dirty="0">
                <a:latin typeface="CMR12" charset="0"/>
              </a:rPr>
              <a:t>states </a:t>
            </a:r>
            <a:r>
              <a:rPr lang="en-US" dirty="0" smtClean="0">
                <a:latin typeface="CMR12" charset="0"/>
              </a:rPr>
              <a:t>space) </a:t>
            </a:r>
            <a:endParaRPr lang="en-US" dirty="0">
              <a:latin typeface="CMR1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25457" y="2135357"/>
            <a:ext cx="46794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MR12" charset="0"/>
              </a:rPr>
              <a:t>* gradient </a:t>
            </a:r>
            <a:r>
              <a:rPr lang="en-US" dirty="0">
                <a:latin typeface="CMR12" charset="0"/>
              </a:rPr>
              <a:t>descend </a:t>
            </a:r>
            <a:r>
              <a:rPr lang="en-US" dirty="0" smtClean="0">
                <a:latin typeface="CMR12" charset="0"/>
              </a:rPr>
              <a:t>(GTD2 and TDC)</a:t>
            </a:r>
          </a:p>
          <a:p>
            <a:r>
              <a:rPr lang="en-US" dirty="0" smtClean="0">
                <a:latin typeface="CMR12" charset="0"/>
              </a:rPr>
              <a:t>* least-squares methods </a:t>
            </a:r>
            <a:r>
              <a:rPr lang="en-US" dirty="0">
                <a:latin typeface="CMR12" charset="0"/>
              </a:rPr>
              <a:t>(LSTD(</a:t>
            </a:r>
            <a:r>
              <a:rPr lang="en-US" dirty="0" err="1">
                <a:latin typeface="CMR12" charset="0"/>
              </a:rPr>
              <a:t>λ</a:t>
            </a:r>
            <a:r>
              <a:rPr lang="en-US" dirty="0">
                <a:latin typeface="CMR12" charset="0"/>
              </a:rPr>
              <a:t>) and </a:t>
            </a:r>
            <a:r>
              <a:rPr lang="en-US" dirty="0" err="1">
                <a:latin typeface="CMR12" charset="0"/>
              </a:rPr>
              <a:t>λ</a:t>
            </a:r>
            <a:r>
              <a:rPr lang="en-US" dirty="0">
                <a:latin typeface="CMR12" charset="0"/>
              </a:rPr>
              <a:t>-LSPE) </a:t>
            </a:r>
          </a:p>
          <a:p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4139952" y="2127045"/>
            <a:ext cx="171011" cy="58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475656" y="1934318"/>
            <a:ext cx="252458" cy="776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 WNs </a:t>
            </a:r>
            <a:r>
              <a:rPr lang="mr-IN" dirty="0" smtClean="0"/>
              <a:t>–</a:t>
            </a:r>
            <a:r>
              <a:rPr lang="en-US" dirty="0" smtClean="0"/>
              <a:t> Feasibility &amp;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4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Current Contributions &amp; Ongoing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745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Future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45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88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1203598"/>
            <a:ext cx="8460678" cy="1102519"/>
          </a:xfrm>
        </p:spPr>
        <p:txBody>
          <a:bodyPr/>
          <a:lstStyle/>
          <a:p>
            <a:r>
              <a:rPr lang="en-US"/>
              <a:t>Reinforcement Learning to Enhance Spatial Reuse in Dense Wireless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main goal: move WNs to RL/AI</a:t>
            </a:r>
          </a:p>
          <a:p>
            <a:r>
              <a:rPr lang="en-US" dirty="0" smtClean="0"/>
              <a:t>Explain the issues in dense WN</a:t>
            </a:r>
          </a:p>
          <a:p>
            <a:r>
              <a:rPr lang="en-US" dirty="0" smtClean="0"/>
              <a:t>Explain possibilities (time, frequency, space)</a:t>
            </a:r>
          </a:p>
          <a:p>
            <a:r>
              <a:rPr lang="en-US" dirty="0" smtClean="0"/>
              <a:t>Characterize scenarios (IEEE 802.11ax)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isaziconsulting.co.za/images/MachineLearning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3478"/>
            <a:ext cx="6511702" cy="4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0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Problem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3568" y="1535992"/>
            <a:ext cx="4271083" cy="688034"/>
          </a:xfrm>
          <a:prstGeom prst="cube">
            <a:avLst>
              <a:gd name="adj" fmla="val 92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Computational power moving to the cloud (more communication)</a:t>
            </a:r>
          </a:p>
        </p:txBody>
      </p:sp>
      <p:sp>
        <p:nvSpPr>
          <p:cNvPr id="14" name="Cube 13"/>
          <p:cNvSpPr/>
          <p:nvPr/>
        </p:nvSpPr>
        <p:spPr>
          <a:xfrm>
            <a:off x="944500" y="3315222"/>
            <a:ext cx="3317549" cy="408656"/>
          </a:xfrm>
          <a:prstGeom prst="cube">
            <a:avLst>
              <a:gd name="adj" fmla="val 92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Heterogeneous deployments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102304" y="2617338"/>
            <a:ext cx="3879013" cy="386460"/>
          </a:xfrm>
          <a:prstGeom prst="cube">
            <a:avLst>
              <a:gd name="adj" fmla="val 92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New BW requirements of new apps</a:t>
            </a:r>
          </a:p>
        </p:txBody>
      </p:sp>
      <p:sp>
        <p:nvSpPr>
          <p:cNvPr id="16" name="Cube 15"/>
          <p:cNvSpPr/>
          <p:nvPr/>
        </p:nvSpPr>
        <p:spPr>
          <a:xfrm>
            <a:off x="-124888" y="929894"/>
            <a:ext cx="3345106" cy="436280"/>
          </a:xfrm>
          <a:prstGeom prst="cube">
            <a:avLst>
              <a:gd name="adj" fmla="val 92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Easiness of deployments</a:t>
            </a:r>
          </a:p>
        </p:txBody>
      </p:sp>
      <p:sp>
        <p:nvSpPr>
          <p:cNvPr id="21" name="Cube 20"/>
          <p:cNvSpPr/>
          <p:nvPr/>
        </p:nvSpPr>
        <p:spPr>
          <a:xfrm>
            <a:off x="102305" y="3963294"/>
            <a:ext cx="1445360" cy="408656"/>
          </a:xfrm>
          <a:prstGeom prst="cube">
            <a:avLst>
              <a:gd name="adj" fmla="val 92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Explosion 2 17"/>
          <p:cNvSpPr/>
          <p:nvPr/>
        </p:nvSpPr>
        <p:spPr>
          <a:xfrm>
            <a:off x="5364088" y="1224568"/>
            <a:ext cx="3312368" cy="2294982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Coexistence issues in WNs</a:t>
            </a:r>
          </a:p>
        </p:txBody>
      </p:sp>
    </p:spTree>
    <p:extLst>
      <p:ext uri="{BB962C8B-B14F-4D97-AF65-F5344CB8AC3E}">
        <p14:creationId xmlns:p14="http://schemas.microsoft.com/office/powerpoint/2010/main" val="24234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Solutions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6571" y="1407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ube 1"/>
          <p:cNvSpPr/>
          <p:nvPr/>
        </p:nvSpPr>
        <p:spPr>
          <a:xfrm>
            <a:off x="568490" y="1592552"/>
            <a:ext cx="2197847" cy="1656184"/>
          </a:xfrm>
          <a:prstGeom prst="cube">
            <a:avLst>
              <a:gd name="adj" fmla="val 922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Space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TPC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CST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adjustment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Beamforming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6432174" y="664469"/>
            <a:ext cx="2058008" cy="1279121"/>
          </a:xfrm>
          <a:prstGeom prst="cube">
            <a:avLst>
              <a:gd name="adj" fmla="val 922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DSA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DCA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5528191" y="3358367"/>
            <a:ext cx="2232248" cy="1185822"/>
          </a:xfrm>
          <a:prstGeom prst="cube">
            <a:avLst>
              <a:gd name="adj" fmla="val 922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Scheduling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FT-CSMA/CA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Curved Connector 27"/>
          <p:cNvCxnSpPr>
            <a:endCxn id="2" idx="3"/>
          </p:cNvCxnSpPr>
          <p:nvPr/>
        </p:nvCxnSpPr>
        <p:spPr>
          <a:xfrm rot="5400000">
            <a:off x="3003679" y="1661927"/>
            <a:ext cx="174152" cy="2999466"/>
          </a:xfrm>
          <a:prstGeom prst="curvedConnector3">
            <a:avLst>
              <a:gd name="adj1" fmla="val 4312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4" idx="0"/>
          </p:cNvCxnSpPr>
          <p:nvPr/>
        </p:nvCxnSpPr>
        <p:spPr>
          <a:xfrm>
            <a:off x="5670608" y="2420644"/>
            <a:ext cx="1028403" cy="93772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10" idx="2"/>
          </p:cNvCxnSpPr>
          <p:nvPr/>
        </p:nvCxnSpPr>
        <p:spPr>
          <a:xfrm rot="5400000" flipH="1" flipV="1">
            <a:off x="5309494" y="644024"/>
            <a:ext cx="403675" cy="184168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2 11"/>
          <p:cNvSpPr/>
          <p:nvPr/>
        </p:nvSpPr>
        <p:spPr>
          <a:xfrm>
            <a:off x="3090755" y="1363029"/>
            <a:ext cx="3312368" cy="2294982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Coexistence issues in WNs</a:t>
            </a:r>
          </a:p>
        </p:txBody>
      </p:sp>
    </p:spTree>
    <p:extLst>
      <p:ext uri="{BB962C8B-B14F-4D97-AF65-F5344CB8AC3E}">
        <p14:creationId xmlns:p14="http://schemas.microsoft.com/office/powerpoint/2010/main" val="62669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WLANs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070" y="1275606"/>
            <a:ext cx="81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CSMA/CA is sub-optimal -&gt; suffers from </a:t>
            </a:r>
            <a:r>
              <a:rPr lang="en-US" smtClean="0"/>
              <a:t>problem nodes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069" y="1886421"/>
            <a:ext cx="81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Explain topologies, future scenarios, DCF operation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Recap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070" y="1275606"/>
            <a:ext cx="81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Coexistence issues in WNs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069" y="1886421"/>
            <a:ext cx="81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CSMA/CA is sub-optimal -&gt; suffers from problem nodes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069" y="2497236"/>
            <a:ext cx="81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Moving into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5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Spatial Reuse in Wireless Networks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2083749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274</Words>
  <Application>Microsoft Macintosh PowerPoint</Application>
  <PresentationFormat>On-screen Show (16:9)</PresentationFormat>
  <Paragraphs>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CMR12</vt:lpstr>
      <vt:lpstr>Lucida Sans Unicode</vt:lpstr>
      <vt:lpstr>Times New Roman</vt:lpstr>
      <vt:lpstr>Verdana</vt:lpstr>
      <vt:lpstr>Arial</vt:lpstr>
      <vt:lpstr>Atos v4.0</vt:lpstr>
      <vt:lpstr>Reinforcement Learning to Enhance Spatial Reuse in Dense Wireless Networks</vt:lpstr>
      <vt:lpstr>Motivation</vt:lpstr>
      <vt:lpstr>PowerPoint Presentation</vt:lpstr>
      <vt:lpstr>PowerPoint Presentation</vt:lpstr>
      <vt:lpstr>Main Problem</vt:lpstr>
      <vt:lpstr>Main Solutions</vt:lpstr>
      <vt:lpstr>IEEE 802.11 WLANs</vt:lpstr>
      <vt:lpstr>Motivation - Recap</vt:lpstr>
      <vt:lpstr>Spatial Reuse in Wireless Networks</vt:lpstr>
      <vt:lpstr>PowerPoint Presentation</vt:lpstr>
      <vt:lpstr>Problem Formulation</vt:lpstr>
      <vt:lpstr>PowerPoint Presentation</vt:lpstr>
      <vt:lpstr>Reinforcement Learning in WNs</vt:lpstr>
      <vt:lpstr>RL in WNs – State-of-the-Art</vt:lpstr>
      <vt:lpstr>RL in WNs – Feasibility &amp; Considerations</vt:lpstr>
      <vt:lpstr>Current Contributions &amp; Ongoing Work</vt:lpstr>
      <vt:lpstr>PowerPoint Presentation</vt:lpstr>
      <vt:lpstr>Future Work</vt:lpstr>
      <vt:lpstr>PowerPoint Presentation</vt:lpstr>
      <vt:lpstr>Reinforcement Learning to Enhance Spatial Reuse in Dense Wireless Networks</vt:lpstr>
    </vt:vector>
  </TitlesOfParts>
  <Company>Atos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francesc wilhelmi roca</cp:lastModifiedBy>
  <cp:revision>159</cp:revision>
  <dcterms:created xsi:type="dcterms:W3CDTF">2016-04-04T15:49:24Z</dcterms:created>
  <dcterms:modified xsi:type="dcterms:W3CDTF">2017-08-18T08:26:26Z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>Author</vt:lpwstr>
  </property>
  <property fmtid="{D5CDD505-2E9C-101B-9397-08002B2CF9AE}" pid="4" name="GBU">
    <vt:lpwstr>GBU</vt:lpwstr>
  </property>
  <property fmtid="{D5CDD505-2E9C-101B-9397-08002B2CF9AE}" pid="5" name="Division">
    <vt:lpwstr>Division</vt:lpwstr>
  </property>
  <property fmtid="{D5CDD505-2E9C-101B-9397-08002B2CF9AE}" pid="6" name="Department">
    <vt:lpwstr>Department</vt:lpwstr>
  </property>
  <property fmtid="{D5CDD505-2E9C-101B-9397-08002B2CF9AE}" pid="7" name="Classification">
    <vt:lpwstr>© Atos - For internal use</vt:lpwstr>
  </property>
  <property fmtid="{D5CDD505-2E9C-101B-9397-08002B2CF9AE}" pid="8" name="_AdHocReviewCycleID">
    <vt:i4>-1842009930</vt:i4>
  </property>
  <property fmtid="{D5CDD505-2E9C-101B-9397-08002B2CF9AE}" pid="9" name="_NewReviewCycle">
    <vt:lpwstr/>
  </property>
  <property fmtid="{D5CDD505-2E9C-101B-9397-08002B2CF9AE}" pid="10" name="_EmailSubject">
    <vt:lpwstr>Templates oficiales ofertas y presentaciones </vt:lpwstr>
  </property>
  <property fmtid="{D5CDD505-2E9C-101B-9397-08002B2CF9AE}" pid="11" name="_AuthorEmail">
    <vt:lpwstr>jose.lopezg@worldline.com</vt:lpwstr>
  </property>
  <property fmtid="{D5CDD505-2E9C-101B-9397-08002B2CF9AE}" pid="12" name="_AuthorEmailDisplayName">
    <vt:lpwstr>Lopez, Jose Maria</vt:lpwstr>
  </property>
</Properties>
</file>