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3" r:id="rId1"/>
  </p:sldMasterIdLst>
  <p:notesMasterIdLst>
    <p:notesMasterId r:id="rId23"/>
  </p:notesMasterIdLst>
  <p:handoutMasterIdLst>
    <p:handoutMasterId r:id="rId24"/>
  </p:handoutMasterIdLst>
  <p:sldIdLst>
    <p:sldId id="430" r:id="rId2"/>
    <p:sldId id="431" r:id="rId3"/>
    <p:sldId id="311" r:id="rId4"/>
    <p:sldId id="443" r:id="rId5"/>
    <p:sldId id="440" r:id="rId6"/>
    <p:sldId id="432" r:id="rId7"/>
    <p:sldId id="448" r:id="rId8"/>
    <p:sldId id="441" r:id="rId9"/>
    <p:sldId id="444" r:id="rId10"/>
    <p:sldId id="439" r:id="rId11"/>
    <p:sldId id="442" r:id="rId12"/>
    <p:sldId id="433" r:id="rId13"/>
    <p:sldId id="434" r:id="rId14"/>
    <p:sldId id="435" r:id="rId15"/>
    <p:sldId id="438" r:id="rId16"/>
    <p:sldId id="436" r:id="rId17"/>
    <p:sldId id="437" r:id="rId18"/>
    <p:sldId id="445" r:id="rId19"/>
    <p:sldId id="446" r:id="rId20"/>
    <p:sldId id="447" r:id="rId21"/>
    <p:sldId id="429" r:id="rId22"/>
  </p:sldIdLst>
  <p:sldSz cx="12192000" cy="6858000"/>
  <p:notesSz cx="6858000" cy="9144000"/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F3C"/>
    <a:srgbClr val="041E42"/>
    <a:srgbClr val="000000"/>
    <a:srgbClr val="043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3557" autoAdjust="0"/>
  </p:normalViewPr>
  <p:slideViewPr>
    <p:cSldViewPr snapToGrid="0" showGuides="1">
      <p:cViewPr varScale="1">
        <p:scale>
          <a:sx n="114" d="100"/>
          <a:sy n="114" d="100"/>
        </p:scale>
        <p:origin x="498" y="102"/>
      </p:cViewPr>
      <p:guideLst/>
    </p:cSldViewPr>
  </p:slideViewPr>
  <p:outlineViewPr>
    <p:cViewPr>
      <p:scale>
        <a:sx n="33" d="100"/>
        <a:sy n="33" d="100"/>
      </p:scale>
      <p:origin x="0" y="-59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0898"/>
    </p:cViewPr>
  </p:sorterViewPr>
  <p:notesViewPr>
    <p:cSldViewPr snapToGrid="0" showGuides="1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15.12.2022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15.12.2022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emf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3.emf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FA11ADF3-A31B-4EDC-8300-3E710D63EB4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68424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" name="Bildplatzhalter 6">
            <a:extLst>
              <a:ext uri="{FF2B5EF4-FFF2-40B4-BE49-F238E27FC236}">
                <a16:creationId xmlns:a16="http://schemas.microsoft.com/office/drawing/2014/main" id="{EF473310-6F96-4F43-A21B-21F4329CDEC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invGray"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" name="Grafik 103">
            <a:extLst>
              <a:ext uri="{FF2B5EF4-FFF2-40B4-BE49-F238E27FC236}">
                <a16:creationId xmlns:a16="http://schemas.microsoft.com/office/drawing/2014/main" id="{7922E846-554F-4AB9-AC00-AEF207AD986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41" name="Titel 1">
            <a:extLst>
              <a:ext uri="{FF2B5EF4-FFF2-40B4-BE49-F238E27FC236}">
                <a16:creationId xmlns:a16="http://schemas.microsoft.com/office/drawing/2014/main" id="{4241266C-710C-4440-8C07-9EDA09237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42" name="Textplatzhalter 7">
            <a:extLst>
              <a:ext uri="{FF2B5EF4-FFF2-40B4-BE49-F238E27FC236}">
                <a16:creationId xmlns:a16="http://schemas.microsoft.com/office/drawing/2014/main" id="{B1A45644-0A0D-495F-9640-025D229258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sp>
        <p:nvSpPr>
          <p:cNvPr id="43" name="Textplatzhalter 9">
            <a:extLst>
              <a:ext uri="{FF2B5EF4-FFF2-40B4-BE49-F238E27FC236}">
                <a16:creationId xmlns:a16="http://schemas.microsoft.com/office/drawing/2014/main" id="{672CF738-3D16-42E1-97DE-60D7B23DE5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3330942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 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7F0B-0D69-4F2E-A0A2-F8FA26E3BF7C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206329" y="1631156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547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F941-E76D-416A-AF33-65B53D3785A5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7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06329" y="1631156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16335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mit Stö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3431382"/>
            <a:ext cx="3571199" cy="2769394"/>
          </a:xfrm>
          <a:solidFill>
            <a:schemeClr val="bg2"/>
          </a:solidFill>
        </p:spPr>
        <p:txBody>
          <a:bodyPr wrap="square" lIns="180000" tIns="180000" bIns="180000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52550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EB1C-484B-4899-98E6-EB362BE13A10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1115774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1115774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10390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F896-8D1C-46DE-9E9E-9010894131BC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546973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546973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AEA8F67-E60D-40EF-B469-0865A9BBB6C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206329" y="1631156"/>
            <a:ext cx="546973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3234D82-3D7C-4C35-ACF1-5A06F1E2F09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06329" y="5689692"/>
            <a:ext cx="546973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62737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C76E-A77D-4F48-8F46-063559FB155D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AEA8F67-E60D-40EF-B469-0865A9BBB6C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312311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3234D82-3D7C-4C35-ACF1-5A06F1E2F09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312311" y="5689692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4AF4E7F-828A-4F93-A224-CC37323F22E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106303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62F2321-99BF-46DA-82FB-5C0D110A571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106303" y="5689693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95561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F75B-8E06-41EA-9095-78DA6F8CBA18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9594F1-3737-4DC4-9EAD-CF98FA91051F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18319" y="1631156"/>
            <a:ext cx="11157742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937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CD38-B7CE-40BA-8A02-00BA6D6B4613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9594F1-3737-4DC4-9EAD-CF98FA91051F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18320" y="1631156"/>
            <a:ext cx="5469733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CAB6B1D-E17E-47DF-93D9-FB8A06ED58F2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6206328" y="1631156"/>
            <a:ext cx="5469733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8103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881E-3DED-43D6-A417-A7C186EE56EA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7363752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78AF47B9-8A91-4A40-8EEC-F1FF348CA6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400092CC-C52C-43A0-B095-9A4345B385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FF7514CA-58B6-4149-8F50-89E095FEE6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8EA3E77-72F7-436C-81B1-2C534F9DE62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104863" y="1631156"/>
            <a:ext cx="3571199" cy="45696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47841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Rot"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23A5-0DD9-4EDE-B3F8-AE8B566D171E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985FC13-022A-4A6C-8471-9677A9BF0B1E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529CD0F-6647-46B4-9F3B-E2446A352E8D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332B3A29-F89E-40B3-9284-D5FA2A1AC13E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152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 | mit Bil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368AAEB4-E335-41F2-8B59-BDA22239A0B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47412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00" name="Bildplatzhalter 60">
            <a:extLst>
              <a:ext uri="{FF2B5EF4-FFF2-40B4-BE49-F238E27FC236}">
                <a16:creationId xmlns:a16="http://schemas.microsoft.com/office/drawing/2014/main" id="{93766078-34F5-4986-9D9B-648C76B00D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" name="Grafik 103">
            <a:extLst>
              <a:ext uri="{FF2B5EF4-FFF2-40B4-BE49-F238E27FC236}">
                <a16:creationId xmlns:a16="http://schemas.microsoft.com/office/drawing/2014/main" id="{7922E846-554F-4AB9-AC00-AEF207AD986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05" name="Titel 1">
            <a:extLst>
              <a:ext uri="{FF2B5EF4-FFF2-40B4-BE49-F238E27FC236}">
                <a16:creationId xmlns:a16="http://schemas.microsoft.com/office/drawing/2014/main" id="{5E72A545-D18A-4387-8A1E-ABB5A2C2A0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0310260-E29F-4335-A559-D4992C1B94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sp>
        <p:nvSpPr>
          <p:cNvPr id="41" name="Textplatzhalter 9">
            <a:extLst>
              <a:ext uri="{FF2B5EF4-FFF2-40B4-BE49-F238E27FC236}">
                <a16:creationId xmlns:a16="http://schemas.microsoft.com/office/drawing/2014/main" id="{1BD7CCEE-7BB6-421E-A2F7-578C84A24F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2498526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weiß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08416C23-A1C9-4A3C-A02C-B83D990600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2550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FFAF-2C94-4296-A519-F2AFC9B633BB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293409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14D8-8053-4DB4-874E-70E28250261A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8319" y="1631157"/>
            <a:ext cx="11157742" cy="4569619"/>
          </a:xfrm>
          <a:solidFill>
            <a:schemeClr val="accent4"/>
          </a:solidFill>
        </p:spPr>
        <p:txBody>
          <a:bodyPr wrap="square" lIns="540000" tIns="540000" rIns="540000" bIns="540000" anchor="ctr">
            <a:no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„Mastertextformat bearbeiten“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1376411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platzhalter 167">
            <a:extLst>
              <a:ext uri="{FF2B5EF4-FFF2-40B4-BE49-F238E27FC236}">
                <a16:creationId xmlns:a16="http://schemas.microsoft.com/office/drawing/2014/main" id="{68AB2348-B91F-4E68-BDE1-60ECCE02B4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47" name="Bildplatzhalter 60">
            <a:extLst>
              <a:ext uri="{FF2B5EF4-FFF2-40B4-BE49-F238E27FC236}">
                <a16:creationId xmlns:a16="http://schemas.microsoft.com/office/drawing/2014/main" id="{A10C7922-6C2D-4F6D-A7A7-86380590F10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0A98968C-4DA6-40AF-94C9-FC277A4B0B08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390525" y="160153"/>
            <a:chExt cx="333375" cy="136812"/>
          </a:xfrm>
        </p:grpSpPr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D558573A-1AE8-4E91-9D6D-C201FB793A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29696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1B757731-A263-4F50-8E8E-3BDB5E574632}"/>
                </a:ext>
              </a:extLst>
            </p:cNvPr>
            <p:cNvSpPr txBox="1"/>
            <p:nvPr userDrawn="1"/>
          </p:nvSpPr>
          <p:spPr>
            <a:xfrm>
              <a:off x="-353681" y="16015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18ECC25F-964C-49D8-B02A-BFE8BCD70A8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390525" y="1131703"/>
            <a:chExt cx="333375" cy="136812"/>
          </a:xfrm>
        </p:grpSpPr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958219AE-1E9B-45E0-8E2D-2A309441E8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26851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D9355498-0F01-4F90-AD67-1F00810871F3}"/>
                </a:ext>
              </a:extLst>
            </p:cNvPr>
            <p:cNvSpPr txBox="1"/>
            <p:nvPr userDrawn="1"/>
          </p:nvSpPr>
          <p:spPr>
            <a:xfrm>
              <a:off x="-353680" y="113170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C0AF6B1E-2390-4439-A30A-EAF9B5E1ABB2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390525" y="1491963"/>
            <a:chExt cx="333375" cy="136812"/>
          </a:xfrm>
        </p:grpSpPr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6F83EDBC-F5EE-489A-AA37-F033D9940B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628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259AC195-937B-4B15-BBA4-44E57FA2145A}"/>
                </a:ext>
              </a:extLst>
            </p:cNvPr>
            <p:cNvSpPr txBox="1"/>
            <p:nvPr userDrawn="1"/>
          </p:nvSpPr>
          <p:spPr>
            <a:xfrm>
              <a:off x="-353680" y="1491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6DC1EDF-B7A8-463F-A25C-913C2D1930E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390525" y="3292188"/>
            <a:chExt cx="333375" cy="136812"/>
          </a:xfrm>
        </p:grpSpPr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B819A475-F9F3-4F26-8109-F52E0CC8B4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3429000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CA1CC82-1D99-4768-BB7D-1113362839BE}"/>
                </a:ext>
              </a:extLst>
            </p:cNvPr>
            <p:cNvSpPr txBox="1"/>
            <p:nvPr userDrawn="1"/>
          </p:nvSpPr>
          <p:spPr>
            <a:xfrm>
              <a:off x="-353680" y="3292188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FA75C3FE-1C52-4ADD-9C67-6EEB7C1B2693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390525" y="6063963"/>
            <a:chExt cx="333375" cy="136812"/>
          </a:xfrm>
        </p:grpSpPr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23579909-C13A-4A67-89A1-5376BC7F3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200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EA39799A-ADC3-46CC-B4B7-24525CCB4E19}"/>
                </a:ext>
              </a:extLst>
            </p:cNvPr>
            <p:cNvSpPr txBox="1"/>
            <p:nvPr userDrawn="1"/>
          </p:nvSpPr>
          <p:spPr>
            <a:xfrm>
              <a:off x="-353679" y="6063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5A9976AE-F7E6-4F3D-928D-E2F4CE69C651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390525" y="6495763"/>
            <a:chExt cx="333375" cy="136812"/>
          </a:xfrm>
        </p:grpSpPr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AE52C592-3FE6-4097-A72B-3C8648500F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6325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54BA8BAB-BB9E-4AB2-97A5-C2BD750A4ABC}"/>
                </a:ext>
              </a:extLst>
            </p:cNvPr>
            <p:cNvSpPr txBox="1"/>
            <p:nvPr userDrawn="1"/>
          </p:nvSpPr>
          <p:spPr>
            <a:xfrm>
              <a:off x="-353678" y="64957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944DD0E4-60A9-4240-97FF-C57932885BF6}"/>
              </a:ext>
            </a:extLst>
          </p:cNvPr>
          <p:cNvGrpSpPr/>
          <p:nvPr userDrawn="1"/>
        </p:nvGrpSpPr>
        <p:grpSpPr>
          <a:xfrm>
            <a:off x="379928" y="-397421"/>
            <a:ext cx="136808" cy="333375"/>
            <a:chOff x="379928" y="-397421"/>
            <a:chExt cx="136808" cy="333375"/>
          </a:xfrm>
        </p:grpSpPr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61688995-3233-4595-8E72-34D3F1C21A0E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50048" y="-230733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2F1DB1D-A979-4E91-A0BB-72A87A2162EA}"/>
                </a:ext>
              </a:extLst>
            </p:cNvPr>
            <p:cNvSpPr txBox="1"/>
            <p:nvPr userDrawn="1"/>
          </p:nvSpPr>
          <p:spPr>
            <a:xfrm rot="16200000">
              <a:off x="312537" y="-293184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6D1F4F6E-1F8D-4EE1-8F42-561EE9F3F37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203950" y="-397424"/>
            <a:chExt cx="124906" cy="333375"/>
          </a:xfrm>
        </p:grpSpPr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420EEDD4-EF71-4FDC-BC36-3258230F770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03726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ECCD68D0-892A-4A6F-972A-842A8F39A1B5}"/>
                </a:ext>
              </a:extLst>
            </p:cNvPr>
            <p:cNvSpPr txBox="1"/>
            <p:nvPr userDrawn="1"/>
          </p:nvSpPr>
          <p:spPr>
            <a:xfrm rot="16200000">
              <a:off x="613655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7C116C8-310E-4724-9C91-C92ED7B4882B}"/>
              </a:ext>
            </a:extLst>
          </p:cNvPr>
          <p:cNvGrpSpPr/>
          <p:nvPr userDrawn="1"/>
        </p:nvGrpSpPr>
        <p:grpSpPr>
          <a:xfrm>
            <a:off x="5851249" y="-397424"/>
            <a:ext cx="244752" cy="333377"/>
            <a:chOff x="5851249" y="-397424"/>
            <a:chExt cx="244752" cy="333377"/>
          </a:xfrm>
        </p:grpSpPr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6F42C049-0C56-4DA0-894A-E2B500C6631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821365" y="-230734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0A97CD6E-6320-490A-82B8-07989553480B}"/>
                </a:ext>
              </a:extLst>
            </p:cNvPr>
            <p:cNvSpPr txBox="1"/>
            <p:nvPr userDrawn="1"/>
          </p:nvSpPr>
          <p:spPr>
            <a:xfrm rot="16200000">
              <a:off x="5783858" y="-293189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  <p:cxnSp>
          <p:nvCxnSpPr>
            <p:cNvPr id="142" name="Gerader Verbinder 141">
              <a:extLst>
                <a:ext uri="{FF2B5EF4-FFF2-40B4-BE49-F238E27FC236}">
                  <a16:creationId xmlns:a16="http://schemas.microsoft.com/office/drawing/2014/main" id="{A70930FB-DEEE-4AB2-B50A-B50567F43FB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92931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C8C3814D-D7BF-43ED-B9EF-D5A7C5D05C01}"/>
              </a:ext>
            </a:extLst>
          </p:cNvPr>
          <p:cNvGrpSpPr/>
          <p:nvPr userDrawn="1"/>
        </p:nvGrpSpPr>
        <p:grpSpPr>
          <a:xfrm>
            <a:off x="11545613" y="-397427"/>
            <a:ext cx="136800" cy="333375"/>
            <a:chOff x="11545613" y="-397427"/>
            <a:chExt cx="136800" cy="333375"/>
          </a:xfrm>
        </p:grpSpPr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F30BB0A8-82FF-4B37-92A2-59C7DEFDEB6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1515725" y="-230739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FECF3826-24F6-4D05-8D94-4C3411397B58}"/>
                </a:ext>
              </a:extLst>
            </p:cNvPr>
            <p:cNvSpPr txBox="1"/>
            <p:nvPr userDrawn="1"/>
          </p:nvSpPr>
          <p:spPr>
            <a:xfrm rot="16200000">
              <a:off x="11478222" y="-29319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8" name="Grafik 147">
            <a:extLst>
              <a:ext uri="{FF2B5EF4-FFF2-40B4-BE49-F238E27FC236}">
                <a16:creationId xmlns:a16="http://schemas.microsoft.com/office/drawing/2014/main" id="{42C3E3B8-06E1-463A-8AD5-8EC3976C25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91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| Hintergrun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Bildplatzhalter 6">
            <a:extLst>
              <a:ext uri="{FF2B5EF4-FFF2-40B4-BE49-F238E27FC236}">
                <a16:creationId xmlns:a16="http://schemas.microsoft.com/office/drawing/2014/main" id="{0D2DDB25-9CAC-48C8-BC60-CEBC2F4025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203" name="Rechteck 202">
            <a:extLst>
              <a:ext uri="{FF2B5EF4-FFF2-40B4-BE49-F238E27FC236}">
                <a16:creationId xmlns:a16="http://schemas.microsoft.com/office/drawing/2014/main" id="{D42AF6BC-7116-433D-B07A-EB33A00DD47E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4" name="Grafik 113">
            <a:extLst>
              <a:ext uri="{FF2B5EF4-FFF2-40B4-BE49-F238E27FC236}">
                <a16:creationId xmlns:a16="http://schemas.microsoft.com/office/drawing/2014/main" id="{5A5975E2-80E6-4A36-83FC-E1D0A2B54E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45" name="Textplatzhalter 64">
            <a:extLst>
              <a:ext uri="{FF2B5EF4-FFF2-40B4-BE49-F238E27FC236}">
                <a16:creationId xmlns:a16="http://schemas.microsoft.com/office/drawing/2014/main" id="{40B8B35A-8E02-401D-BEA1-2F41C74672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932652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| Lehrstuhl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Bildplatzhalter 6">
            <a:extLst>
              <a:ext uri="{FF2B5EF4-FFF2-40B4-BE49-F238E27FC236}">
                <a16:creationId xmlns:a16="http://schemas.microsoft.com/office/drawing/2014/main" id="{0D2DDB25-9CAC-48C8-BC60-CEBC2F4025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203" name="Rechteck 202">
            <a:extLst>
              <a:ext uri="{FF2B5EF4-FFF2-40B4-BE49-F238E27FC236}">
                <a16:creationId xmlns:a16="http://schemas.microsoft.com/office/drawing/2014/main" id="{D42AF6BC-7116-433D-B07A-EB33A00DD47E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0A98968C-4DA6-40AF-94C9-FC277A4B0B08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390525" y="160153"/>
            <a:chExt cx="333375" cy="136812"/>
          </a:xfrm>
        </p:grpSpPr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D558573A-1AE8-4E91-9D6D-C201FB793A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29696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1B757731-A263-4F50-8E8E-3BDB5E574632}"/>
                </a:ext>
              </a:extLst>
            </p:cNvPr>
            <p:cNvSpPr txBox="1"/>
            <p:nvPr userDrawn="1"/>
          </p:nvSpPr>
          <p:spPr>
            <a:xfrm>
              <a:off x="-353681" y="16015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18ECC25F-964C-49D8-B02A-BFE8BCD70A8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390525" y="1131703"/>
            <a:chExt cx="333375" cy="136812"/>
          </a:xfrm>
        </p:grpSpPr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958219AE-1E9B-45E0-8E2D-2A309441E8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26851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D9355498-0F01-4F90-AD67-1F00810871F3}"/>
                </a:ext>
              </a:extLst>
            </p:cNvPr>
            <p:cNvSpPr txBox="1"/>
            <p:nvPr userDrawn="1"/>
          </p:nvSpPr>
          <p:spPr>
            <a:xfrm>
              <a:off x="-353680" y="113170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C0AF6B1E-2390-4439-A30A-EAF9B5E1ABB2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390525" y="1491963"/>
            <a:chExt cx="333375" cy="136812"/>
          </a:xfrm>
        </p:grpSpPr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6F83EDBC-F5EE-489A-AA37-F033D9940B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628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259AC195-937B-4B15-BBA4-44E57FA2145A}"/>
                </a:ext>
              </a:extLst>
            </p:cNvPr>
            <p:cNvSpPr txBox="1"/>
            <p:nvPr userDrawn="1"/>
          </p:nvSpPr>
          <p:spPr>
            <a:xfrm>
              <a:off x="-353680" y="1491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FA75C3FE-1C52-4ADD-9C67-6EEB7C1B2693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390525" y="6063963"/>
            <a:chExt cx="333375" cy="136812"/>
          </a:xfrm>
        </p:grpSpPr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23579909-C13A-4A67-89A1-5376BC7F3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200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EA39799A-ADC3-46CC-B4B7-24525CCB4E19}"/>
                </a:ext>
              </a:extLst>
            </p:cNvPr>
            <p:cNvSpPr txBox="1"/>
            <p:nvPr userDrawn="1"/>
          </p:nvSpPr>
          <p:spPr>
            <a:xfrm>
              <a:off x="-353679" y="6063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5A9976AE-F7E6-4F3D-928D-E2F4CE69C651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390525" y="6495763"/>
            <a:chExt cx="333375" cy="136812"/>
          </a:xfrm>
        </p:grpSpPr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AE52C592-3FE6-4097-A72B-3C8648500F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6325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54BA8BAB-BB9E-4AB2-97A5-C2BD750A4ABC}"/>
                </a:ext>
              </a:extLst>
            </p:cNvPr>
            <p:cNvSpPr txBox="1"/>
            <p:nvPr userDrawn="1"/>
          </p:nvSpPr>
          <p:spPr>
            <a:xfrm>
              <a:off x="-353678" y="64957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944DD0E4-60A9-4240-97FF-C57932885BF6}"/>
              </a:ext>
            </a:extLst>
          </p:cNvPr>
          <p:cNvGrpSpPr/>
          <p:nvPr userDrawn="1"/>
        </p:nvGrpSpPr>
        <p:grpSpPr>
          <a:xfrm>
            <a:off x="379928" y="-397421"/>
            <a:ext cx="136808" cy="333375"/>
            <a:chOff x="379928" y="-397421"/>
            <a:chExt cx="136808" cy="333375"/>
          </a:xfrm>
        </p:grpSpPr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61688995-3233-4595-8E72-34D3F1C21A0E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50048" y="-230733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2F1DB1D-A979-4E91-A0BB-72A87A2162EA}"/>
                </a:ext>
              </a:extLst>
            </p:cNvPr>
            <p:cNvSpPr txBox="1"/>
            <p:nvPr userDrawn="1"/>
          </p:nvSpPr>
          <p:spPr>
            <a:xfrm rot="16200000">
              <a:off x="312537" y="-293184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6D1F4F6E-1F8D-4EE1-8F42-561EE9F3F37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203950" y="-397424"/>
            <a:chExt cx="124906" cy="333375"/>
          </a:xfrm>
        </p:grpSpPr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420EEDD4-EF71-4FDC-BC36-3258230F770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03726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ECCD68D0-892A-4A6F-972A-842A8F39A1B5}"/>
                </a:ext>
              </a:extLst>
            </p:cNvPr>
            <p:cNvSpPr txBox="1"/>
            <p:nvPr userDrawn="1"/>
          </p:nvSpPr>
          <p:spPr>
            <a:xfrm rot="16200000">
              <a:off x="613655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7C116C8-310E-4724-9C91-C92ED7B4882B}"/>
              </a:ext>
            </a:extLst>
          </p:cNvPr>
          <p:cNvGrpSpPr/>
          <p:nvPr userDrawn="1"/>
        </p:nvGrpSpPr>
        <p:grpSpPr>
          <a:xfrm>
            <a:off x="5851249" y="-397424"/>
            <a:ext cx="244752" cy="333377"/>
            <a:chOff x="5851249" y="-397424"/>
            <a:chExt cx="244752" cy="333377"/>
          </a:xfrm>
        </p:grpSpPr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6F42C049-0C56-4DA0-894A-E2B500C6631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821365" y="-230734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0A97CD6E-6320-490A-82B8-07989553480B}"/>
                </a:ext>
              </a:extLst>
            </p:cNvPr>
            <p:cNvSpPr txBox="1"/>
            <p:nvPr userDrawn="1"/>
          </p:nvSpPr>
          <p:spPr>
            <a:xfrm rot="16200000">
              <a:off x="5783858" y="-293189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  <p:cxnSp>
          <p:nvCxnSpPr>
            <p:cNvPr id="142" name="Gerader Verbinder 141">
              <a:extLst>
                <a:ext uri="{FF2B5EF4-FFF2-40B4-BE49-F238E27FC236}">
                  <a16:creationId xmlns:a16="http://schemas.microsoft.com/office/drawing/2014/main" id="{A70930FB-DEEE-4AB2-B50A-B50567F43FB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92931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C8C3814D-D7BF-43ED-B9EF-D5A7C5D05C01}"/>
              </a:ext>
            </a:extLst>
          </p:cNvPr>
          <p:cNvGrpSpPr/>
          <p:nvPr userDrawn="1"/>
        </p:nvGrpSpPr>
        <p:grpSpPr>
          <a:xfrm>
            <a:off x="11545613" y="-397427"/>
            <a:ext cx="136800" cy="333375"/>
            <a:chOff x="11545613" y="-397427"/>
            <a:chExt cx="136800" cy="333375"/>
          </a:xfrm>
        </p:grpSpPr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F30BB0A8-82FF-4B37-92A2-59C7DEFDEB6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1515725" y="-230739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FECF3826-24F6-4D05-8D94-4C3411397B58}"/>
                </a:ext>
              </a:extLst>
            </p:cNvPr>
            <p:cNvSpPr txBox="1"/>
            <p:nvPr userDrawn="1"/>
          </p:nvSpPr>
          <p:spPr>
            <a:xfrm rot="16200000">
              <a:off x="11478222" y="-29319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6DC1EDF-B7A8-463F-A25C-913C2D1930E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390525" y="3292188"/>
            <a:chExt cx="333375" cy="136812"/>
          </a:xfrm>
        </p:grpSpPr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B819A475-F9F3-4F26-8109-F52E0CC8B4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3429000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CA1CC82-1D99-4768-BB7D-1113362839BE}"/>
                </a:ext>
              </a:extLst>
            </p:cNvPr>
            <p:cNvSpPr txBox="1"/>
            <p:nvPr userDrawn="1"/>
          </p:nvSpPr>
          <p:spPr>
            <a:xfrm>
              <a:off x="-353680" y="3292188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pic>
        <p:nvPicPr>
          <p:cNvPr id="114" name="Grafik 113">
            <a:extLst>
              <a:ext uri="{FF2B5EF4-FFF2-40B4-BE49-F238E27FC236}">
                <a16:creationId xmlns:a16="http://schemas.microsoft.com/office/drawing/2014/main" id="{5A5975E2-80E6-4A36-83FC-E1D0A2B54E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48" name="Textfeld 147">
            <a:extLst>
              <a:ext uri="{FF2B5EF4-FFF2-40B4-BE49-F238E27FC236}">
                <a16:creationId xmlns:a16="http://schemas.microsoft.com/office/drawing/2014/main" id="{D9750AB8-856C-4383-A296-B5A99FB70B82}"/>
              </a:ext>
            </a:extLst>
          </p:cNvPr>
          <p:cNvSpPr txBox="1"/>
          <p:nvPr userDrawn="1"/>
        </p:nvSpPr>
        <p:spPr>
          <a:xfrm>
            <a:off x="2749252" y="4293124"/>
            <a:ext cx="8933159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Prof. Dr. Martin Matzner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Friedrich-Alexander-Universität Erlangen-Nürnberg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Fachbereich Wirtschafts- und Sozialwissenschaften | WiSo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wiso-is-kontakt@fau.de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twitter.com/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ismama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www.is.rw.fau.de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CEDDA531-356A-426B-A7A1-987654E04957}"/>
              </a:ext>
            </a:extLst>
          </p:cNvPr>
          <p:cNvSpPr txBox="1"/>
          <p:nvPr userDrawn="1"/>
        </p:nvSpPr>
        <p:spPr>
          <a:xfrm>
            <a:off x="518317" y="1631156"/>
            <a:ext cx="11157745" cy="624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Lehrstuhl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für Digital Industrial Service Systems</a:t>
            </a:r>
          </a:p>
        </p:txBody>
      </p:sp>
      <p:pic>
        <p:nvPicPr>
          <p:cNvPr id="158" name="Grafik 157" descr="Ein Bild, das Person, Mann, Anzug, Schlips enthält.&#10;&#10;Automatisch generierte Beschreibung">
            <a:extLst>
              <a:ext uri="{FF2B5EF4-FFF2-40B4-BE49-F238E27FC236}">
                <a16:creationId xmlns:a16="http://schemas.microsoft.com/office/drawing/2014/main" id="{E46ACB3E-65A4-4FF8-8469-37139C5602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4"/>
          <a:stretch/>
        </p:blipFill>
        <p:spPr>
          <a:xfrm>
            <a:off x="606715" y="4381523"/>
            <a:ext cx="1731422" cy="1731418"/>
          </a:xfrm>
          <a:prstGeom prst="ellipse">
            <a:avLst/>
          </a:prstGeom>
          <a:ln w="12700">
            <a:noFill/>
          </a:ln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DB542BB-D888-4F3E-BD65-23289067EBAD}"/>
              </a:ext>
            </a:extLst>
          </p:cNvPr>
          <p:cNvGrpSpPr/>
          <p:nvPr userDrawn="1"/>
        </p:nvGrpSpPr>
        <p:grpSpPr>
          <a:xfrm>
            <a:off x="2743303" y="5325676"/>
            <a:ext cx="272947" cy="862512"/>
            <a:chOff x="2743303" y="5141913"/>
            <a:chExt cx="331100" cy="1046275"/>
          </a:xfrm>
        </p:grpSpPr>
        <p:sp>
          <p:nvSpPr>
            <p:cNvPr id="151" name="Freeform 184">
              <a:extLst>
                <a:ext uri="{FF2B5EF4-FFF2-40B4-BE49-F238E27FC236}">
                  <a16:creationId xmlns:a16="http://schemas.microsoft.com/office/drawing/2014/main" id="{696DC01E-8FD7-43AF-AEA2-4B369A89CE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3483" y="5556025"/>
              <a:ext cx="264408" cy="200319"/>
            </a:xfrm>
            <a:custGeom>
              <a:avLst/>
              <a:gdLst>
                <a:gd name="T0" fmla="*/ 0 w 497"/>
                <a:gd name="T1" fmla="*/ 358 h 404"/>
                <a:gd name="T2" fmla="*/ 25 w 497"/>
                <a:gd name="T3" fmla="*/ 359 h 404"/>
                <a:gd name="T4" fmla="*/ 151 w 497"/>
                <a:gd name="T5" fmla="*/ 316 h 404"/>
                <a:gd name="T6" fmla="*/ 92 w 497"/>
                <a:gd name="T7" fmla="*/ 295 h 404"/>
                <a:gd name="T8" fmla="*/ 56 w 497"/>
                <a:gd name="T9" fmla="*/ 245 h 404"/>
                <a:gd name="T10" fmla="*/ 75 w 497"/>
                <a:gd name="T11" fmla="*/ 247 h 404"/>
                <a:gd name="T12" fmla="*/ 102 w 497"/>
                <a:gd name="T13" fmla="*/ 243 h 404"/>
                <a:gd name="T14" fmla="*/ 43 w 497"/>
                <a:gd name="T15" fmla="*/ 208 h 404"/>
                <a:gd name="T16" fmla="*/ 20 w 497"/>
                <a:gd name="T17" fmla="*/ 143 h 404"/>
                <a:gd name="T18" fmla="*/ 20 w 497"/>
                <a:gd name="T19" fmla="*/ 142 h 404"/>
                <a:gd name="T20" fmla="*/ 66 w 497"/>
                <a:gd name="T21" fmla="*/ 155 h 404"/>
                <a:gd name="T22" fmla="*/ 33 w 497"/>
                <a:gd name="T23" fmla="*/ 119 h 404"/>
                <a:gd name="T24" fmla="*/ 21 w 497"/>
                <a:gd name="T25" fmla="*/ 70 h 404"/>
                <a:gd name="T26" fmla="*/ 35 w 497"/>
                <a:gd name="T27" fmla="*/ 19 h 404"/>
                <a:gd name="T28" fmla="*/ 128 w 497"/>
                <a:gd name="T29" fmla="*/ 94 h 404"/>
                <a:gd name="T30" fmla="*/ 245 w 497"/>
                <a:gd name="T31" fmla="*/ 125 h 404"/>
                <a:gd name="T32" fmla="*/ 242 w 497"/>
                <a:gd name="T33" fmla="*/ 102 h 404"/>
                <a:gd name="T34" fmla="*/ 272 w 497"/>
                <a:gd name="T35" fmla="*/ 30 h 404"/>
                <a:gd name="T36" fmla="*/ 344 w 497"/>
                <a:gd name="T37" fmla="*/ 0 h 404"/>
                <a:gd name="T38" fmla="*/ 418 w 497"/>
                <a:gd name="T39" fmla="*/ 33 h 404"/>
                <a:gd name="T40" fmla="*/ 483 w 497"/>
                <a:gd name="T41" fmla="*/ 8 h 404"/>
                <a:gd name="T42" fmla="*/ 438 w 497"/>
                <a:gd name="T43" fmla="*/ 64 h 404"/>
                <a:gd name="T44" fmla="*/ 497 w 497"/>
                <a:gd name="T45" fmla="*/ 48 h 404"/>
                <a:gd name="T46" fmla="*/ 446 w 497"/>
                <a:gd name="T47" fmla="*/ 101 h 404"/>
                <a:gd name="T48" fmla="*/ 446 w 497"/>
                <a:gd name="T49" fmla="*/ 114 h 404"/>
                <a:gd name="T50" fmla="*/ 434 w 497"/>
                <a:gd name="T51" fmla="*/ 196 h 404"/>
                <a:gd name="T52" fmla="*/ 398 w 497"/>
                <a:gd name="T53" fmla="*/ 274 h 404"/>
                <a:gd name="T54" fmla="*/ 339 w 497"/>
                <a:gd name="T55" fmla="*/ 340 h 404"/>
                <a:gd name="T56" fmla="*/ 258 w 497"/>
                <a:gd name="T57" fmla="*/ 386 h 404"/>
                <a:gd name="T58" fmla="*/ 156 w 497"/>
                <a:gd name="T59" fmla="*/ 404 h 404"/>
                <a:gd name="T60" fmla="*/ 0 w 497"/>
                <a:gd name="T61" fmla="*/ 35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404">
                  <a:moveTo>
                    <a:pt x="0" y="358"/>
                  </a:moveTo>
                  <a:cubicBezTo>
                    <a:pt x="8" y="359"/>
                    <a:pt x="16" y="359"/>
                    <a:pt x="25" y="359"/>
                  </a:cubicBezTo>
                  <a:cubicBezTo>
                    <a:pt x="72" y="359"/>
                    <a:pt x="114" y="345"/>
                    <a:pt x="151" y="316"/>
                  </a:cubicBezTo>
                  <a:cubicBezTo>
                    <a:pt x="129" y="315"/>
                    <a:pt x="109" y="309"/>
                    <a:pt x="92" y="295"/>
                  </a:cubicBezTo>
                  <a:cubicBezTo>
                    <a:pt x="74" y="282"/>
                    <a:pt x="62" y="266"/>
                    <a:pt x="56" y="245"/>
                  </a:cubicBezTo>
                  <a:cubicBezTo>
                    <a:pt x="63" y="246"/>
                    <a:pt x="69" y="247"/>
                    <a:pt x="75" y="247"/>
                  </a:cubicBezTo>
                  <a:cubicBezTo>
                    <a:pt x="84" y="247"/>
                    <a:pt x="93" y="246"/>
                    <a:pt x="102" y="243"/>
                  </a:cubicBezTo>
                  <a:cubicBezTo>
                    <a:pt x="78" y="238"/>
                    <a:pt x="59" y="227"/>
                    <a:pt x="43" y="208"/>
                  </a:cubicBezTo>
                  <a:cubicBezTo>
                    <a:pt x="28" y="190"/>
                    <a:pt x="20" y="168"/>
                    <a:pt x="20" y="143"/>
                  </a:cubicBezTo>
                  <a:lnTo>
                    <a:pt x="20" y="142"/>
                  </a:lnTo>
                  <a:cubicBezTo>
                    <a:pt x="35" y="150"/>
                    <a:pt x="50" y="154"/>
                    <a:pt x="66" y="155"/>
                  </a:cubicBezTo>
                  <a:cubicBezTo>
                    <a:pt x="52" y="146"/>
                    <a:pt x="41" y="134"/>
                    <a:pt x="33" y="119"/>
                  </a:cubicBezTo>
                  <a:cubicBezTo>
                    <a:pt x="25" y="104"/>
                    <a:pt x="21" y="88"/>
                    <a:pt x="21" y="70"/>
                  </a:cubicBezTo>
                  <a:cubicBezTo>
                    <a:pt x="21" y="52"/>
                    <a:pt x="26" y="35"/>
                    <a:pt x="35" y="19"/>
                  </a:cubicBezTo>
                  <a:cubicBezTo>
                    <a:pt x="60" y="50"/>
                    <a:pt x="91" y="75"/>
                    <a:pt x="128" y="94"/>
                  </a:cubicBezTo>
                  <a:cubicBezTo>
                    <a:pt x="164" y="113"/>
                    <a:pt x="203" y="123"/>
                    <a:pt x="245" y="125"/>
                  </a:cubicBezTo>
                  <a:cubicBezTo>
                    <a:pt x="243" y="117"/>
                    <a:pt x="242" y="110"/>
                    <a:pt x="242" y="102"/>
                  </a:cubicBezTo>
                  <a:cubicBezTo>
                    <a:pt x="242" y="74"/>
                    <a:pt x="252" y="50"/>
                    <a:pt x="272" y="30"/>
                  </a:cubicBezTo>
                  <a:cubicBezTo>
                    <a:pt x="292" y="10"/>
                    <a:pt x="316" y="0"/>
                    <a:pt x="344" y="0"/>
                  </a:cubicBezTo>
                  <a:cubicBezTo>
                    <a:pt x="373" y="0"/>
                    <a:pt x="398" y="11"/>
                    <a:pt x="418" y="33"/>
                  </a:cubicBezTo>
                  <a:cubicBezTo>
                    <a:pt x="441" y="28"/>
                    <a:pt x="463" y="20"/>
                    <a:pt x="483" y="8"/>
                  </a:cubicBezTo>
                  <a:cubicBezTo>
                    <a:pt x="475" y="32"/>
                    <a:pt x="460" y="51"/>
                    <a:pt x="438" y="64"/>
                  </a:cubicBezTo>
                  <a:cubicBezTo>
                    <a:pt x="458" y="62"/>
                    <a:pt x="477" y="57"/>
                    <a:pt x="497" y="48"/>
                  </a:cubicBezTo>
                  <a:cubicBezTo>
                    <a:pt x="483" y="69"/>
                    <a:pt x="465" y="86"/>
                    <a:pt x="446" y="101"/>
                  </a:cubicBezTo>
                  <a:cubicBezTo>
                    <a:pt x="446" y="104"/>
                    <a:pt x="446" y="108"/>
                    <a:pt x="446" y="114"/>
                  </a:cubicBezTo>
                  <a:cubicBezTo>
                    <a:pt x="446" y="141"/>
                    <a:pt x="442" y="169"/>
                    <a:pt x="434" y="196"/>
                  </a:cubicBezTo>
                  <a:cubicBezTo>
                    <a:pt x="426" y="223"/>
                    <a:pt x="414" y="249"/>
                    <a:pt x="398" y="274"/>
                  </a:cubicBezTo>
                  <a:cubicBezTo>
                    <a:pt x="381" y="299"/>
                    <a:pt x="362" y="321"/>
                    <a:pt x="339" y="340"/>
                  </a:cubicBezTo>
                  <a:cubicBezTo>
                    <a:pt x="317" y="360"/>
                    <a:pt x="290" y="375"/>
                    <a:pt x="258" y="386"/>
                  </a:cubicBezTo>
                  <a:cubicBezTo>
                    <a:pt x="226" y="398"/>
                    <a:pt x="193" y="404"/>
                    <a:pt x="156" y="404"/>
                  </a:cubicBezTo>
                  <a:cubicBezTo>
                    <a:pt x="99" y="404"/>
                    <a:pt x="47" y="388"/>
                    <a:pt x="0" y="35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pic>
          <p:nvPicPr>
            <p:cNvPr id="6" name="Grafik 5" descr="Erdkugel: Afrika und Europa mit einfarbiger Füllung">
              <a:extLst>
                <a:ext uri="{FF2B5EF4-FFF2-40B4-BE49-F238E27FC236}">
                  <a16:creationId xmlns:a16="http://schemas.microsoft.com/office/drawing/2014/main" id="{031BDD71-CF2E-474E-A9AF-915F1830E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43303" y="5857088"/>
              <a:ext cx="331100" cy="331100"/>
            </a:xfrm>
            <a:prstGeom prst="rect">
              <a:avLst/>
            </a:prstGeom>
          </p:spPr>
        </p:pic>
        <p:pic>
          <p:nvPicPr>
            <p:cNvPr id="161" name="Grafik 160" descr="E-Mail mit einfarbiger Füllung">
              <a:extLst>
                <a:ext uri="{FF2B5EF4-FFF2-40B4-BE49-F238E27FC236}">
                  <a16:creationId xmlns:a16="http://schemas.microsoft.com/office/drawing/2014/main" id="{2BC1E2C6-C0CE-41BD-B81D-4C7C3BBAF1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73483" y="5141913"/>
              <a:ext cx="264408" cy="264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991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31EF-6EA6-4A24-8992-69DC7A69151C}" type="datetime4">
              <a:rPr lang="de-DE" smtClean="0"/>
              <a:t>15. Dezember 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BF8056C4-F1A1-4860-B863-70A38CCE20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4B92765-C038-4DB7-B6CF-33827BB874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02 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B48DD939-0764-4598-B8A8-5EF7FD589A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0169AC75-2D8F-414A-A2F5-470DEC8B5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05 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78F9E3F2-C660-4ABB-83AF-3F5B3E2F77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CAB2683D-D5E7-45B9-9133-F4CFD483FA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952E3AD3-9675-4713-A437-FEFA1B5400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852432A-5FDF-42C2-BC07-F1752012B8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04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B2468A8B-4816-458C-AEB6-53AB9CF88A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92C0AC2-BCD1-47F5-99DB-35823E79AB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06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6E5C8951-ED83-4B8D-A041-11DC6291DD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7D6B79FA-8C76-4CA9-AF55-F7541503ECB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07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89249A36-CB58-4007-8E81-30FA75194BA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953A9A61-99D0-44B5-89EB-1D1035F914B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08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E80B7F99-D2A6-486E-BB92-8192AB563E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C08D70F6-D151-42E1-8F5E-DD5ADD0927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11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34991AD2-EBFD-4358-9611-2BE7F693C7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E6132B6E-46AD-4F19-ACEF-FC5E2EBEEE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09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5B29B58B-9C14-4145-95A8-C62AC51F1A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6DB4F9-1F61-4B1E-8694-CF32F6ABEB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10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139CCA6-FA40-4FAD-991E-8F0D932F40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4ABC58A4-2FF6-4DD6-B7CE-07D57A9854B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12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83D1D4D-3108-48AF-9002-E2787CA1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8" name="Textplatzhalter 9">
            <a:extLst>
              <a:ext uri="{FF2B5EF4-FFF2-40B4-BE49-F238E27FC236}">
                <a16:creationId xmlns:a16="http://schemas.microsoft.com/office/drawing/2014/main" id="{37A4DE60-6537-42AA-B80E-663634EF6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9" name="Textplatzhalter 6">
            <a:extLst>
              <a:ext uri="{FF2B5EF4-FFF2-40B4-BE49-F238E27FC236}">
                <a16:creationId xmlns:a16="http://schemas.microsoft.com/office/drawing/2014/main" id="{D6F3326C-A71E-4096-84A9-CBF2623C8C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40" name="Textplatzhalter 6">
            <a:extLst>
              <a:ext uri="{FF2B5EF4-FFF2-40B4-BE49-F238E27FC236}">
                <a16:creationId xmlns:a16="http://schemas.microsoft.com/office/drawing/2014/main" id="{E6C7796D-6ED1-4B91-AD58-8FB5EA6F6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01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/>
              <a:t>Optional Logo einfügen</a:t>
            </a:r>
          </a:p>
        </p:txBody>
      </p:sp>
    </p:spTree>
    <p:extLst>
      <p:ext uri="{BB962C8B-B14F-4D97-AF65-F5344CB8AC3E}">
        <p14:creationId xmlns:p14="http://schemas.microsoft.com/office/powerpoint/2010/main" val="338353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 | mit Trebbla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FCB49CBC-F4F1-4727-AA52-334118E159D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69257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1" name="Grafik 100">
            <a:extLst>
              <a:ext uri="{FF2B5EF4-FFF2-40B4-BE49-F238E27FC236}">
                <a16:creationId xmlns:a16="http://schemas.microsoft.com/office/drawing/2014/main" id="{C44A4287-4BD1-4B84-9833-77C48593B1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28775"/>
            <a:ext cx="12192000" cy="522922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BA40D48-5FB8-4B6E-9DD1-E2077FDD1880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Titel 1">
            <a:extLst>
              <a:ext uri="{FF2B5EF4-FFF2-40B4-BE49-F238E27FC236}">
                <a16:creationId xmlns:a16="http://schemas.microsoft.com/office/drawing/2014/main" id="{CD3FEBB4-C881-4BC8-8203-E29FFD0FBD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37ED76-7187-4427-953B-A0E34AD10F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 rIns="0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pic>
        <p:nvPicPr>
          <p:cNvPr id="107" name="Grafik 106">
            <a:extLst>
              <a:ext uri="{FF2B5EF4-FFF2-40B4-BE49-F238E27FC236}">
                <a16:creationId xmlns:a16="http://schemas.microsoft.com/office/drawing/2014/main" id="{0C123BA0-CAA7-4613-B464-F66C26AE6EC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AD118C3-17CF-4F8A-AE25-53D239BC77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3759261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0C8E-4653-4FE0-9AB6-B157E51E80B8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927CAA4-B123-4D0D-A4C7-75CC8E8BA0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4812415B-8283-4EFD-AB2A-7770E2A577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90F2EEED-6972-477D-B247-14E81B6952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11C29535-8DD8-4E03-9317-53BAAC0DB1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181B777B-D971-486E-B692-31A6965DD6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3194DD25-80E9-4423-9510-9C6DBC939E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D06AE031-420B-4257-9BFB-096C0B298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3FCC4FE-3843-4A9C-8A6B-4E4497BFE4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C39F8872-B982-4D68-A3EA-7484AD8972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AD59621C-4190-491F-97CE-61708D343D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8DEAC195-0656-4779-BC2E-FA1D7D59C91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3EFC9BF-8EA1-44E6-B6BB-76B17C8A65E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07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5E74FCC8-4B63-4399-899A-BA278285B2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0047C043-43BE-4074-B994-0187FDCF0D8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08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BAA0F45E-08EA-4F13-B73A-A36B1AD42ED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881DADAD-AAC3-44AB-A6CB-49422AE2DF7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11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068CA3-B949-4604-ACDA-EA3A51006C4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E47A9DDD-B457-4B59-9166-8068CA4E995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09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AB6475A4-B975-4203-9A27-00B415A5A2E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954B7FE0-BF09-4D28-A402-9A893D80A4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10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91DA9E5E-8D5C-4EDF-89F3-04C0F27A7BD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482E22B8-3DB4-4A9D-AB29-48725670FC0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12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662E89B8-59A2-4164-AFCD-F7BF8F993A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8374067F-EE70-4B10-8D73-4A0A4001E8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</p:spTree>
    <p:extLst>
      <p:ext uri="{BB962C8B-B14F-4D97-AF65-F5344CB8AC3E}">
        <p14:creationId xmlns:p14="http://schemas.microsoft.com/office/powerpoint/2010/main" val="419323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78D-0F7C-433E-93C8-011F3F257B2F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927CAA4-B123-4D0D-A4C7-75CC8E8BA0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4812415B-8283-4EFD-AB2A-7770E2A577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90F2EEED-6972-477D-B247-14E81B6952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11C29535-8DD8-4E03-9317-53BAAC0DB1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181B777B-D971-486E-B692-31A6965DD6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3194DD25-80E9-4423-9510-9C6DBC939E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D06AE031-420B-4257-9BFB-096C0B298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3FCC4FE-3843-4A9C-8A6B-4E4497BFE4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C39F8872-B982-4D68-A3EA-7484AD8972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AD59621C-4190-491F-97CE-61708D343D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662E89B8-59A2-4164-AFCD-F7BF8F993A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8374067F-EE70-4B10-8D73-4A0A4001E8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38" name="Bildplatzhalter 8">
            <a:extLst>
              <a:ext uri="{FF2B5EF4-FFF2-40B4-BE49-F238E27FC236}">
                <a16:creationId xmlns:a16="http://schemas.microsoft.com/office/drawing/2014/main" id="{3BDA1354-84E9-4109-84D5-62AFF93F32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39" name="Textplatzhalter 10">
            <a:extLst>
              <a:ext uri="{FF2B5EF4-FFF2-40B4-BE49-F238E27FC236}">
                <a16:creationId xmlns:a16="http://schemas.microsoft.com/office/drawing/2014/main" id="{A0D91CAF-F1F3-4347-829C-D634E9DA0C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3330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 bwMode="inv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C89B0C6-E378-43D9-87B6-F295F13B6DA2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108A481D-2E1F-45DF-86E1-B64481B3202A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4" name="Grafik 143">
            <a:extLst>
              <a:ext uri="{FF2B5EF4-FFF2-40B4-BE49-F238E27FC236}">
                <a16:creationId xmlns:a16="http://schemas.microsoft.com/office/drawing/2014/main" id="{3CA445D2-E628-47F5-8A26-10F5CBE230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1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B494B1E8-B150-47D8-BFC1-832FA1865A6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075048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614-C801-48D1-BE5E-3E261D899ED8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1115774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140970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310B988B-3F29-43AB-A28D-7129353127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44663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17B1-4EF5-4E82-B64D-6D9D06630995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CFAE3CB-72CD-47F3-AC56-7CDAC235E1D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06329" y="1631156"/>
            <a:ext cx="5469732" cy="4569619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1633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DED9-9AF1-49E6-842A-BFCE5BF99E9D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20" y="1631157"/>
            <a:ext cx="3568821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CFAE3CB-72CD-47F3-AC56-7CDAC235E1D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12780" y="1631156"/>
            <a:ext cx="3568821" cy="4569619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BE42DCF-5B3A-4B71-B7EB-B7136921856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107241" y="1631156"/>
            <a:ext cx="3568821" cy="4569619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2267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A5AFDFCF-0983-4270-80C9-4D41CBE025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10506061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8" imgW="310" imgH="312" progId="TCLayout.ActiveDocument.1">
                  <p:embed/>
                </p:oleObj>
              </mc:Choice>
              <mc:Fallback>
                <p:oleObj name="think-cell Folie" r:id="rId28" imgW="310" imgH="31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B4AF76AE-F8CA-4CAE-8890-6E3DCFB786A6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319" y="6634666"/>
            <a:ext cx="957450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7C2D4B7A-C06A-4E74-AFA2-1F145A18ADE3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900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94" r:id="rId2"/>
    <p:sldLayoutId id="2147483718" r:id="rId3"/>
    <p:sldLayoutId id="2147483734" r:id="rId4"/>
    <p:sldLayoutId id="2147483735" r:id="rId5"/>
    <p:sldLayoutId id="2147483697" r:id="rId6"/>
    <p:sldLayoutId id="2147483698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13" r:id="rId22"/>
    <p:sldLayoutId id="2147483736" r:id="rId23"/>
    <p:sldLayoutId id="2147483716" r:id="rId24"/>
    <p:sldLayoutId id="2147483737" r:id="rId2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7" userDrawn="1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  <p15:guide id="12" orient="horz" pos="24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CBCD50-D025-44A5-0B7B-35ED74441C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19D622-EB5D-5B2F-8523-6F1DC57D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Zwischenpräsentation Team 6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E29696-8B3B-D5C2-6D66-4A814D9C5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Forschungsmethodisches Seminar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842CBB4-9FB5-3B6D-26E6-55439CA998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Philippe Huber, Rene Jokiel</a:t>
            </a:r>
          </a:p>
        </p:txBody>
      </p:sp>
    </p:spTree>
    <p:extLst>
      <p:ext uri="{BB962C8B-B14F-4D97-AF65-F5344CB8AC3E}">
        <p14:creationId xmlns:p14="http://schemas.microsoft.com/office/powerpoint/2010/main" val="400195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4. Artefakt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15.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11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entwickeln für unsere Forschungsfrage ein Artefakt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Forschungsmethode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8571CD2-1CE2-C8F1-84E4-1DCA3458CF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59" y="1825604"/>
            <a:ext cx="9682681" cy="383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2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müssen Metainformationen über die Daten übergeben werden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Input Seite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760B804-F59D-546B-7E68-B4B8B6E66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" t="27110" r="71732" b="7347"/>
          <a:stretch/>
        </p:blipFill>
        <p:spPr>
          <a:xfrm>
            <a:off x="8416956" y="2123502"/>
            <a:ext cx="3775044" cy="347403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4EFD57F-C9DA-122F-0586-899E61A9EE4F}"/>
              </a:ext>
            </a:extLst>
          </p:cNvPr>
          <p:cNvSpPr txBox="1"/>
          <p:nvPr/>
        </p:nvSpPr>
        <p:spPr>
          <a:xfrm>
            <a:off x="515937" y="1927881"/>
            <a:ext cx="1098958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Kontext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44F4E8-BB62-ED84-C538-FDDE373A3F77}"/>
              </a:ext>
            </a:extLst>
          </p:cNvPr>
          <p:cNvSpPr txBox="1"/>
          <p:nvPr/>
        </p:nvSpPr>
        <p:spPr>
          <a:xfrm>
            <a:off x="515937" y="3429000"/>
            <a:ext cx="1321252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Datensatz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A12D57-EAD4-BDEC-432F-9EC5F4666622}"/>
              </a:ext>
            </a:extLst>
          </p:cNvPr>
          <p:cNvSpPr txBox="1"/>
          <p:nvPr/>
        </p:nvSpPr>
        <p:spPr>
          <a:xfrm>
            <a:off x="671118" y="2340456"/>
            <a:ext cx="4353888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Art des Datensatzes (z.B. 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Kreditvergabe)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9E5031C-8BD0-B825-1261-11893E18CB39}"/>
              </a:ext>
            </a:extLst>
          </p:cNvPr>
          <p:cNvSpPr txBox="1"/>
          <p:nvPr/>
        </p:nvSpPr>
        <p:spPr>
          <a:xfrm>
            <a:off x="671118" y="2624662"/>
            <a:ext cx="201335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Kritische Spalten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A53A07-0CED-A9D5-22AE-7B325DF7759C}"/>
              </a:ext>
            </a:extLst>
          </p:cNvPr>
          <p:cNvSpPr txBox="1"/>
          <p:nvPr/>
        </p:nvSpPr>
        <p:spPr>
          <a:xfrm>
            <a:off x="671118" y="2908868"/>
            <a:ext cx="2130805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Irrelevante Spalten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CCB3162-E1E1-3DAD-FE36-17E65FBE6868}"/>
              </a:ext>
            </a:extLst>
          </p:cNvPr>
          <p:cNvSpPr txBox="1"/>
          <p:nvPr/>
        </p:nvSpPr>
        <p:spPr>
          <a:xfrm>
            <a:off x="671118" y="3864015"/>
            <a:ext cx="2637941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Tabellarischer Datensatz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463B489-EE07-3F29-1662-A74760C75AFE}"/>
              </a:ext>
            </a:extLst>
          </p:cNvPr>
          <p:cNvSpPr txBox="1"/>
          <p:nvPr/>
        </p:nvSpPr>
        <p:spPr>
          <a:xfrm>
            <a:off x="671118" y="4155961"/>
            <a:ext cx="3103928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Idealerweise im CSV-Format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099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zwei mögliche Outputs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Output Seite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4EFD57F-C9DA-122F-0586-899E61A9EE4F}"/>
              </a:ext>
            </a:extLst>
          </p:cNvPr>
          <p:cNvSpPr txBox="1"/>
          <p:nvPr/>
        </p:nvSpPr>
        <p:spPr>
          <a:xfrm>
            <a:off x="515937" y="1927881"/>
            <a:ext cx="3099718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000" u="sng" dirty="0">
                <a:solidFill>
                  <a:prstClr val="black"/>
                </a:solidFill>
                <a:latin typeface="Arial"/>
              </a:rPr>
              <a:t>„</a:t>
            </a:r>
            <a:r>
              <a:rPr lang="de-DE" sz="2000" u="sng" dirty="0" err="1">
                <a:solidFill>
                  <a:prstClr val="black"/>
                </a:solidFill>
                <a:latin typeface="Arial"/>
              </a:rPr>
              <a:t>No</a:t>
            </a:r>
            <a:r>
              <a:rPr lang="de-DE" sz="2000" u="sng" dirty="0">
                <a:solidFill>
                  <a:prstClr val="black"/>
                </a:solidFill>
                <a:latin typeface="Arial"/>
              </a:rPr>
              <a:t> Bias“ Meldung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44F4E8-BB62-ED84-C538-FDDE373A3F77}"/>
              </a:ext>
            </a:extLst>
          </p:cNvPr>
          <p:cNvSpPr txBox="1"/>
          <p:nvPr/>
        </p:nvSpPr>
        <p:spPr>
          <a:xfrm>
            <a:off x="515936" y="3085755"/>
            <a:ext cx="3175219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„Bias gefunden“ Meldung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A12D57-EAD4-BDEC-432F-9EC5F4666622}"/>
              </a:ext>
            </a:extLst>
          </p:cNvPr>
          <p:cNvSpPr txBox="1"/>
          <p:nvPr/>
        </p:nvSpPr>
        <p:spPr>
          <a:xfrm>
            <a:off x="671118" y="2327691"/>
            <a:ext cx="4110607" cy="520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Kommt, wenn keine Verzerrungen gefunden wurden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DF21BCF-43F0-5089-DB5B-B0068181B94A}"/>
              </a:ext>
            </a:extLst>
          </p:cNvPr>
          <p:cNvGrpSpPr/>
          <p:nvPr/>
        </p:nvGrpSpPr>
        <p:grpSpPr>
          <a:xfrm>
            <a:off x="6971250" y="1972623"/>
            <a:ext cx="5037085" cy="3537413"/>
            <a:chOff x="6542414" y="1777979"/>
            <a:chExt cx="5465922" cy="3838574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BE257EE2-A2AB-A0FB-BB4B-678649965F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7166996" y="1777979"/>
              <a:ext cx="4841340" cy="3838574"/>
            </a:xfrm>
            <a:prstGeom prst="rect">
              <a:avLst/>
            </a:prstGeom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D6B8A37-187A-B7CC-ACEB-5F8475D0FDDF}"/>
                </a:ext>
              </a:extLst>
            </p:cNvPr>
            <p:cNvSpPr/>
            <p:nvPr/>
          </p:nvSpPr>
          <p:spPr>
            <a:xfrm>
              <a:off x="6542414" y="2872237"/>
              <a:ext cx="791836" cy="2376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ABAE8B9C-1791-CAA0-88EC-757A3BAA3169}"/>
              </a:ext>
            </a:extLst>
          </p:cNvPr>
          <p:cNvSpPr txBox="1"/>
          <p:nvPr/>
        </p:nvSpPr>
        <p:spPr>
          <a:xfrm>
            <a:off x="515936" y="4243629"/>
            <a:ext cx="4265789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Gefundene </a:t>
            </a:r>
            <a:r>
              <a:rPr kumimoji="0" lang="de-DE" sz="20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Biases</a:t>
            </a: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und Risikoquellen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A0FDA5F-C19E-B1EA-E4C3-BAB01E7FF5EF}"/>
              </a:ext>
            </a:extLst>
          </p:cNvPr>
          <p:cNvSpPr txBox="1"/>
          <p:nvPr/>
        </p:nvSpPr>
        <p:spPr>
          <a:xfrm>
            <a:off x="671118" y="3526355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Kommt, wenn Verzerrungen gefunden wurden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0E920C-798E-CF11-1F1B-E09B1590E0E3}"/>
              </a:ext>
            </a:extLst>
          </p:cNvPr>
          <p:cNvSpPr txBox="1"/>
          <p:nvPr/>
        </p:nvSpPr>
        <p:spPr>
          <a:xfrm>
            <a:off x="671117" y="4665595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Datei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0C84327-9ED2-7929-1CD3-C3A1498E481A}"/>
              </a:ext>
            </a:extLst>
          </p:cNvPr>
          <p:cNvSpPr txBox="1"/>
          <p:nvPr/>
        </p:nvSpPr>
        <p:spPr>
          <a:xfrm>
            <a:off x="671116" y="4965522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Beschreibung aller gefundenen </a:t>
            </a:r>
            <a:r>
              <a:rPr lang="de-DE" sz="1600" dirty="0" err="1">
                <a:solidFill>
                  <a:prstClr val="black"/>
                </a:solidFill>
                <a:latin typeface="Arial"/>
              </a:rPr>
              <a:t>Biases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94BCA46-4874-A765-810E-61324AF464EF}"/>
              </a:ext>
            </a:extLst>
          </p:cNvPr>
          <p:cNvSpPr txBox="1"/>
          <p:nvPr/>
        </p:nvSpPr>
        <p:spPr>
          <a:xfrm>
            <a:off x="671116" y="5299675"/>
            <a:ext cx="4924341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Bewertung / Gewichtung der gefundenen </a:t>
            </a:r>
            <a:r>
              <a:rPr lang="de-DE" sz="1600" dirty="0" err="1">
                <a:solidFill>
                  <a:prstClr val="black"/>
                </a:solidFill>
                <a:latin typeface="Arial"/>
              </a:rPr>
              <a:t>Biases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671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gesamte Datensatz wird als Trainingsdatensatz verwendet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Ansatz für das Artefakt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EC5B7C8-2ACC-6064-B835-7E97525ED89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78" y="1552575"/>
            <a:ext cx="10554443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66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Biases</a:t>
            </a:r>
            <a:r>
              <a:rPr lang="de-DE" dirty="0"/>
              <a:t> können direkt abgelesen werden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graphicFrame>
        <p:nvGraphicFramePr>
          <p:cNvPr id="2" name="Tabelle 7">
            <a:extLst>
              <a:ext uri="{FF2B5EF4-FFF2-40B4-BE49-F238E27FC236}">
                <a16:creationId xmlns:a16="http://schemas.microsoft.com/office/drawing/2014/main" id="{EFB559C1-B784-539B-47A2-BECF9D645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62752"/>
              </p:ext>
            </p:extLst>
          </p:nvPr>
        </p:nvGraphicFramePr>
        <p:xfrm>
          <a:off x="515937" y="2610559"/>
          <a:ext cx="4376945" cy="28178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5389">
                  <a:extLst>
                    <a:ext uri="{9D8B030D-6E8A-4147-A177-3AD203B41FA5}">
                      <a16:colId xmlns:a16="http://schemas.microsoft.com/office/drawing/2014/main" val="3984235547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709406686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1072629174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2070901893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2536741681"/>
                    </a:ext>
                  </a:extLst>
                </a:gridCol>
              </a:tblGrid>
              <a:tr h="385128">
                <a:tc>
                  <a:txBody>
                    <a:bodyPr/>
                    <a:lstStyle/>
                    <a:p>
                      <a:r>
                        <a:rPr lang="de-DE" sz="1100" dirty="0"/>
                        <a:t>Name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Alter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Geschlecht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Arbeitsstunden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Abteilung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931524433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25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823732484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27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72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3373951042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Karla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26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65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4265644564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3513294687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Karla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32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80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974351137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59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90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345750782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34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105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952403903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84B13B4-10FB-C100-8175-10E11CCE4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595192"/>
              </p:ext>
            </p:extLst>
          </p:nvPr>
        </p:nvGraphicFramePr>
        <p:xfrm>
          <a:off x="8503190" y="2627723"/>
          <a:ext cx="2619198" cy="281066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3066">
                  <a:extLst>
                    <a:ext uri="{9D8B030D-6E8A-4147-A177-3AD203B41FA5}">
                      <a16:colId xmlns:a16="http://schemas.microsoft.com/office/drawing/2014/main" val="3984235547"/>
                    </a:ext>
                  </a:extLst>
                </a:gridCol>
                <a:gridCol w="873066">
                  <a:extLst>
                    <a:ext uri="{9D8B030D-6E8A-4147-A177-3AD203B41FA5}">
                      <a16:colId xmlns:a16="http://schemas.microsoft.com/office/drawing/2014/main" val="709406686"/>
                    </a:ext>
                  </a:extLst>
                </a:gridCol>
                <a:gridCol w="873066">
                  <a:extLst>
                    <a:ext uri="{9D8B030D-6E8A-4147-A177-3AD203B41FA5}">
                      <a16:colId xmlns:a16="http://schemas.microsoft.com/office/drawing/2014/main" val="2536741681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r>
                        <a:rPr lang="de-DE" sz="1100" dirty="0"/>
                        <a:t>Geschlecht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Arbeitsstunden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Befördern?</a:t>
                      </a:r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931524433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2823732484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64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3373951042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u="sng" dirty="0"/>
                        <a:t>65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true</a:t>
                      </a:r>
                      <a:endParaRPr lang="de-DE" sz="1100" dirty="0"/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644564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3513294687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64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2974351137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2345750782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u="sng" dirty="0"/>
                        <a:t>80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true</a:t>
                      </a:r>
                      <a:endParaRPr lang="de-DE" sz="1100" dirty="0"/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40390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D417375-8D22-08D7-D645-4102502EE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88779"/>
              </p:ext>
            </p:extLst>
          </p:nvPr>
        </p:nvGraphicFramePr>
        <p:xfrm>
          <a:off x="5819163" y="2611253"/>
          <a:ext cx="1757746" cy="28271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8873">
                  <a:extLst>
                    <a:ext uri="{9D8B030D-6E8A-4147-A177-3AD203B41FA5}">
                      <a16:colId xmlns:a16="http://schemas.microsoft.com/office/drawing/2014/main" val="3984235547"/>
                    </a:ext>
                  </a:extLst>
                </a:gridCol>
                <a:gridCol w="878873">
                  <a:extLst>
                    <a:ext uri="{9D8B030D-6E8A-4147-A177-3AD203B41FA5}">
                      <a16:colId xmlns:a16="http://schemas.microsoft.com/office/drawing/2014/main" val="1072629174"/>
                    </a:ext>
                  </a:extLst>
                </a:gridCol>
              </a:tblGrid>
              <a:tr h="382579">
                <a:tc>
                  <a:txBody>
                    <a:bodyPr/>
                    <a:lstStyle/>
                    <a:p>
                      <a:r>
                        <a:rPr lang="de-DE" sz="1100" dirty="0"/>
                        <a:t>Geschlecht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Arbeitsstunden 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931524433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823732484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51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3373951042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4265644564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100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3513294687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974351137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345750782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100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952403903"/>
                  </a:ext>
                </a:extLst>
              </a:tr>
            </a:tbl>
          </a:graphicData>
        </a:graphic>
      </p:graphicFrame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858EF3E3-E2D9-9D02-1BFF-B0D35B9A422C}"/>
              </a:ext>
            </a:extLst>
          </p:cNvPr>
          <p:cNvSpPr/>
          <p:nvPr/>
        </p:nvSpPr>
        <p:spPr>
          <a:xfrm>
            <a:off x="5068647" y="4011781"/>
            <a:ext cx="574750" cy="281103"/>
          </a:xfrm>
          <a:prstGeom prst="rightArrow">
            <a:avLst/>
          </a:prstGeom>
          <a:solidFill>
            <a:srgbClr val="C50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6B65EAA4-E588-6FAF-FD82-F64A9C7C8D72}"/>
              </a:ext>
            </a:extLst>
          </p:cNvPr>
          <p:cNvSpPr/>
          <p:nvPr/>
        </p:nvSpPr>
        <p:spPr>
          <a:xfrm>
            <a:off x="7752674" y="4011780"/>
            <a:ext cx="574750" cy="281103"/>
          </a:xfrm>
          <a:prstGeom prst="rightArrow">
            <a:avLst/>
          </a:prstGeom>
          <a:solidFill>
            <a:srgbClr val="C50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7652F75-F251-3F7E-3A83-66307C84ADEF}"/>
              </a:ext>
            </a:extLst>
          </p:cNvPr>
          <p:cNvSpPr txBox="1"/>
          <p:nvPr/>
        </p:nvSpPr>
        <p:spPr>
          <a:xfrm>
            <a:off x="515936" y="5459528"/>
            <a:ext cx="4376945" cy="2185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Zu testende Datensatz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FDE7077-F09D-71A6-C27C-531F269B31AF}"/>
              </a:ext>
            </a:extLst>
          </p:cNvPr>
          <p:cNvSpPr txBox="1"/>
          <p:nvPr/>
        </p:nvSpPr>
        <p:spPr>
          <a:xfrm>
            <a:off x="5819163" y="5473029"/>
            <a:ext cx="1757746" cy="455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Datensatz mit allen möglichen Einträgen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797B6A2-1DBB-36CE-3F0E-6184B964B485}"/>
              </a:ext>
            </a:extLst>
          </p:cNvPr>
          <p:cNvSpPr txBox="1"/>
          <p:nvPr/>
        </p:nvSpPr>
        <p:spPr>
          <a:xfrm>
            <a:off x="8503189" y="5511831"/>
            <a:ext cx="2619197" cy="455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Datensatz mit allen möglichen Einträgen + Entscheidungsspalte</a:t>
            </a:r>
          </a:p>
        </p:txBody>
      </p:sp>
    </p:spTree>
    <p:extLst>
      <p:ext uri="{BB962C8B-B14F-4D97-AF65-F5344CB8AC3E}">
        <p14:creationId xmlns:p14="http://schemas.microsoft.com/office/powerpoint/2010/main" val="211745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5. Experimente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15.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759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9DE7A27-14AD-4004-2A27-E615802DFDA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sz="1800" u="sng" dirty="0"/>
              <a:t>1. Datensatz mit bekannten </a:t>
            </a:r>
            <a:r>
              <a:rPr lang="de-DE" sz="1800" u="sng" dirty="0" err="1"/>
              <a:t>Biases</a:t>
            </a:r>
            <a:endParaRPr lang="de-DE" sz="1800" u="sng" dirty="0"/>
          </a:p>
          <a:p>
            <a:r>
              <a:rPr lang="de-DE" sz="1400" dirty="0"/>
              <a:t>Der Datensatz wird dem Artefakt mit dem benötigten Kontext übergeben, das Ergebnis des Artefakts wird mit dem Metawissen über den Datensatz verglichen.</a:t>
            </a:r>
          </a:p>
          <a:p>
            <a:r>
              <a:rPr lang="de-DE" sz="1400" dirty="0"/>
              <a:t>Bsp. Wenn ein Datensatz Frauen bei Beförderungen benachteiligen sollte, wir überprüft, ob das Artefakt das auch herausfinden kann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62E0F8F-00E0-2826-FBFA-E6581884CC8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Insgesamt werden 3 verschiedene Experimentarten durchgeführt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Experimentarten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3C1BF3B-BEAC-C014-D807-B06F45FFBF2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de-DE" sz="1800" u="sng" dirty="0"/>
              <a:t>2. Datensatz mit bekannten </a:t>
            </a:r>
            <a:r>
              <a:rPr lang="de-DE" sz="1800" u="sng" dirty="0" err="1"/>
              <a:t>Biases</a:t>
            </a:r>
            <a:r>
              <a:rPr lang="de-DE" sz="1800" u="sng" dirty="0"/>
              <a:t> und bereinigte Version des Datensatzes</a:t>
            </a:r>
          </a:p>
          <a:p>
            <a:r>
              <a:rPr lang="de-DE" sz="1400" dirty="0"/>
              <a:t>Gleiches Prozedere wie bei der ersten Art, aber darauffolgend wird dem Artefakt noch eine bereinigte Version von dem Datensatz übergeben. Die beiden Ergebnisse werden danach verglichen.</a:t>
            </a:r>
          </a:p>
          <a:p>
            <a:r>
              <a:rPr lang="de-DE" sz="1400" dirty="0"/>
              <a:t>Bsp. Wenn ein Datensatz Frauen benachteiligt, der bereinigte Datensatz benachteiligt Frauen nicht mehr. Das Artefakt sollte bei beiden Datensätzen nicht das selbe Ergebnis liefern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9A932B5-760B-69D3-280A-45479359BD4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de-DE" sz="1800" u="sng" dirty="0"/>
              <a:t>3. Datensatz ohne bekannten Bias</a:t>
            </a:r>
          </a:p>
          <a:p>
            <a:r>
              <a:rPr lang="de-DE" sz="1400" dirty="0"/>
              <a:t>Gleicher Ablauf wie bei der ersten Art, nur sind keine Metainformationen vorhanden. Die Ergebnisse werden dann erfasst.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649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6. Nächste Schritte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15.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162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Entwicklung des Artefaktes ist der unmittelbare nächste Schritt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Nächsten Schritte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8229E8D-80F3-2596-69C4-29C410B8EA36}"/>
              </a:ext>
            </a:extLst>
          </p:cNvPr>
          <p:cNvGrpSpPr/>
          <p:nvPr/>
        </p:nvGrpSpPr>
        <p:grpSpPr>
          <a:xfrm>
            <a:off x="564166" y="3251743"/>
            <a:ext cx="11063667" cy="797040"/>
            <a:chOff x="612396" y="3535546"/>
            <a:chExt cx="11063667" cy="797040"/>
          </a:xfrm>
        </p:grpSpPr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7790DA9B-BCE9-D2CB-BB67-79B79F886AAE}"/>
                </a:ext>
              </a:extLst>
            </p:cNvPr>
            <p:cNvCxnSpPr>
              <a:cxnSpLocks/>
            </p:cNvCxnSpPr>
            <p:nvPr/>
          </p:nvCxnSpPr>
          <p:spPr>
            <a:xfrm>
              <a:off x="612396" y="3942826"/>
              <a:ext cx="11063667" cy="0"/>
            </a:xfrm>
            <a:prstGeom prst="straightConnector1">
              <a:avLst/>
            </a:prstGeom>
            <a:ln w="57150">
              <a:solidFill>
                <a:srgbClr val="C50F3C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9C97860-4F65-FE5E-0536-70DF6709F518}"/>
                </a:ext>
              </a:extLst>
            </p:cNvPr>
            <p:cNvSpPr/>
            <p:nvPr/>
          </p:nvSpPr>
          <p:spPr>
            <a:xfrm>
              <a:off x="1181450" y="357058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Entwicklung des Artefaktes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AE98B4C6-F5D1-E47D-43FF-58BB231A4374}"/>
                </a:ext>
              </a:extLst>
            </p:cNvPr>
            <p:cNvSpPr/>
            <p:nvPr/>
          </p:nvSpPr>
          <p:spPr>
            <a:xfrm>
              <a:off x="3274154" y="356182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Arial"/>
                </a:rPr>
                <a:t>Experiment 1</a:t>
              </a: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02E1C985-BA9F-77CD-EE24-2617C988852D}"/>
                </a:ext>
              </a:extLst>
            </p:cNvPr>
            <p:cNvSpPr/>
            <p:nvPr/>
          </p:nvSpPr>
          <p:spPr>
            <a:xfrm>
              <a:off x="5366858" y="355306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Experiment 2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06AFE7F3-7B8F-CF4E-1D40-4AAA2FD9BE32}"/>
                </a:ext>
              </a:extLst>
            </p:cNvPr>
            <p:cNvSpPr/>
            <p:nvPr/>
          </p:nvSpPr>
          <p:spPr>
            <a:xfrm>
              <a:off x="7459562" y="354430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Experiment 3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7FBCE997-9234-CB10-579A-186E71222A99}"/>
                </a:ext>
              </a:extLst>
            </p:cNvPr>
            <p:cNvSpPr/>
            <p:nvPr/>
          </p:nvSpPr>
          <p:spPr>
            <a:xfrm>
              <a:off x="9552266" y="353554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Auswertung der Experimente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06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D4C28D-2E53-7C81-9018-F3C4A48D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31EF-6EA6-4A24-8992-69DC7A69151C}" type="datetime4">
              <a:rPr lang="de-DE" smtClean="0"/>
              <a:t>15. Dezember 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529BE8-B3E7-6F8E-75C5-E65F23C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B0CA80-A177-60A5-F0A8-6410CA27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87EB5A-FD3F-8C3E-33D0-00BA8FFB2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Stand der Wissenschaft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12314F-BD31-EFD7-402A-509482CD85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7FE7A72-F751-9E00-F109-616FB85D85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Experimente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D5C2863-C71D-B54E-19B5-D17F07F19B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5.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805D365-DE8E-51EA-0018-845BD65916A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Forschungsfrage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A72ECE4-D1A1-A160-3513-79025AA1E3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3.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2CCD047-C9CF-DCCE-4429-9D77B6E359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Artefakt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199FB67-9CB1-EBFC-4E29-18ED1CC8C7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4.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1BFF1B8-E9E4-E9E0-8DD0-7541652E22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92B3A9C-FA8A-CCA1-1A08-C69E4B59D01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6.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EF861F90-634E-8C85-1B42-5E330A183E6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2BA697FB-7A87-3639-651E-7556D351D39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E637F4E-34B0-A4A0-2810-12AB195317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D1F56FD9-A107-74EB-35C3-72B4F7CEFBB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BC8D2C56-7C56-D2F3-299B-67F7DC5B64E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0AD5ED97-9F11-D019-2596-9B72F830817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F3ED5742-F501-AF35-1039-C509D6A26F8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6987888D-70C8-6966-6A32-DC7F46E8EB7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6114C7F6-7916-1BD3-B429-B6769D9FA68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1708C651-06CC-8BA5-C401-7ACFC143A60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417CBE31-DA95-4448-0CB2-E7FE8FFAC0C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19A3FC57-30F2-10E8-6326-FC886F75ED2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Titel 26">
            <a:extLst>
              <a:ext uri="{FF2B5EF4-FFF2-40B4-BE49-F238E27FC236}">
                <a16:creationId xmlns:a16="http://schemas.microsoft.com/office/drawing/2014/main" id="{9C2085C7-3F89-C998-07CB-68D4137C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C384772B-B2B9-B042-FBC1-1B28F24901F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Zwischenpräsentation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94A1D7C7-9989-30F4-F7C8-81B04DE00E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C1F84E59-CB57-F365-7715-31B5D0CED0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4233991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Entwicklung des Artefaktes ist der unmittelbare nächste Schritt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Nächsten Schritte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79EAA55-25BF-5E81-1BEF-8EA2DBB3765D}"/>
              </a:ext>
            </a:extLst>
          </p:cNvPr>
          <p:cNvGrpSpPr/>
          <p:nvPr/>
        </p:nvGrpSpPr>
        <p:grpSpPr>
          <a:xfrm>
            <a:off x="564166" y="3251743"/>
            <a:ext cx="11063667" cy="1926608"/>
            <a:chOff x="564166" y="3251743"/>
            <a:chExt cx="11063667" cy="1926608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8229E8D-80F3-2596-69C4-29C410B8EA36}"/>
                </a:ext>
              </a:extLst>
            </p:cNvPr>
            <p:cNvGrpSpPr/>
            <p:nvPr/>
          </p:nvGrpSpPr>
          <p:grpSpPr>
            <a:xfrm>
              <a:off x="564166" y="3251743"/>
              <a:ext cx="11063667" cy="797040"/>
              <a:chOff x="612396" y="3535546"/>
              <a:chExt cx="11063667" cy="797040"/>
            </a:xfrm>
          </p:grpSpPr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7790DA9B-BCE9-D2CB-BB67-79B79F886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396" y="3942826"/>
                <a:ext cx="11063667" cy="0"/>
              </a:xfrm>
              <a:prstGeom prst="straightConnector1">
                <a:avLst/>
              </a:prstGeom>
              <a:ln w="57150">
                <a:solidFill>
                  <a:srgbClr val="C50F3C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19C97860-4F65-FE5E-0536-70DF6709F518}"/>
                  </a:ext>
                </a:extLst>
              </p:cNvPr>
              <p:cNvSpPr/>
              <p:nvPr/>
            </p:nvSpPr>
            <p:spPr>
              <a:xfrm>
                <a:off x="1181450" y="357058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Entwicklung des Artefaktes</a:t>
                </a:r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AE98B4C6-F5D1-E47D-43FF-58BB231A4374}"/>
                  </a:ext>
                </a:extLst>
              </p:cNvPr>
              <p:cNvSpPr/>
              <p:nvPr/>
            </p:nvSpPr>
            <p:spPr>
              <a:xfrm>
                <a:off x="3274154" y="356182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lang="de-DE" sz="1600" dirty="0">
                    <a:solidFill>
                      <a:schemeClr val="bg1"/>
                    </a:solidFill>
                    <a:latin typeface="Arial"/>
                  </a:rPr>
                  <a:t>Experiment 1</a:t>
                </a:r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02E1C985-BA9F-77CD-EE24-2617C988852D}"/>
                  </a:ext>
                </a:extLst>
              </p:cNvPr>
              <p:cNvSpPr/>
              <p:nvPr/>
            </p:nvSpPr>
            <p:spPr>
              <a:xfrm>
                <a:off x="5366858" y="355306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Experiment 2</a:t>
                </a:r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06AFE7F3-7B8F-CF4E-1D40-4AAA2FD9BE32}"/>
                  </a:ext>
                </a:extLst>
              </p:cNvPr>
              <p:cNvSpPr/>
              <p:nvPr/>
            </p:nvSpPr>
            <p:spPr>
              <a:xfrm>
                <a:off x="7459562" y="354430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Experiment 3</a:t>
                </a:r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7FBCE997-9234-CB10-579A-186E71222A99}"/>
                  </a:ext>
                </a:extLst>
              </p:cNvPr>
              <p:cNvSpPr/>
              <p:nvPr/>
            </p:nvSpPr>
            <p:spPr>
              <a:xfrm>
                <a:off x="9552266" y="353554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Auswertung der Experimente</a:t>
                </a:r>
              </a:p>
            </p:txBody>
          </p:sp>
        </p:grp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80905F64-2A32-F0E2-9D58-31ADA788D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6900" y="403126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8366583-62B7-DD98-DC41-D2EC0A84D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3830" y="401374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306A267-9DD0-BC44-DD5A-374278A820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6470" y="402250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57B495CF-A4BA-6CB9-2A6F-2EE4923AB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925" y="401374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2CE16AC-AF2F-E398-6117-7291B07C562E}"/>
                </a:ext>
              </a:extLst>
            </p:cNvPr>
            <p:cNvSpPr txBox="1"/>
            <p:nvPr/>
          </p:nvSpPr>
          <p:spPr>
            <a:xfrm>
              <a:off x="1005841" y="4657696"/>
              <a:ext cx="1722118" cy="249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Python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DD91446-C7B3-6D12-F449-FD708B6488BE}"/>
                </a:ext>
              </a:extLst>
            </p:cNvPr>
            <p:cNvSpPr txBox="1"/>
            <p:nvPr/>
          </p:nvSpPr>
          <p:spPr>
            <a:xfrm>
              <a:off x="2707008" y="4634101"/>
              <a:ext cx="2533643" cy="5206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COMPAS Dataset, German </a:t>
              </a:r>
              <a:r>
                <a:rPr kumimoji="0" lang="de-DE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Credit</a:t>
              </a: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Dataset (aif360)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1738F5F-51DC-F590-814B-8EDA42BB3E7D}"/>
                </a:ext>
              </a:extLst>
            </p:cNvPr>
            <p:cNvSpPr txBox="1"/>
            <p:nvPr/>
          </p:nvSpPr>
          <p:spPr>
            <a:xfrm>
              <a:off x="7076478" y="4657696"/>
              <a:ext cx="2172893" cy="5206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Datasets aus </a:t>
              </a:r>
              <a:r>
                <a:rPr lang="de-DE" sz="1600" dirty="0" err="1">
                  <a:solidFill>
                    <a:prstClr val="black"/>
                  </a:solidFill>
                  <a:latin typeface="Arial"/>
                </a:rPr>
                <a:t>Exp</a:t>
              </a: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. 1 auf andere </a:t>
              </a:r>
              <a:r>
                <a:rPr lang="de-DE" sz="1600" dirty="0" err="1">
                  <a:solidFill>
                    <a:prstClr val="black"/>
                  </a:solidFill>
                  <a:latin typeface="Arial"/>
                </a:rPr>
                <a:t>Biases</a:t>
              </a: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, </a:t>
              </a:r>
              <a:r>
                <a:rPr lang="de-DE" sz="1600" dirty="0" err="1">
                  <a:solidFill>
                    <a:prstClr val="black"/>
                  </a:solidFill>
                  <a:latin typeface="Arial"/>
                </a:rPr>
                <a:t>tbd</a:t>
              </a: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.</a:t>
              </a: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A0A4669B-E541-1CA7-2AE4-9640DB1D75DE}"/>
                </a:ext>
              </a:extLst>
            </p:cNvPr>
            <p:cNvSpPr txBox="1"/>
            <p:nvPr/>
          </p:nvSpPr>
          <p:spPr>
            <a:xfrm>
              <a:off x="5831683" y="4678437"/>
              <a:ext cx="429573" cy="249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2458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822F10C4-5C7B-EB1B-6862-AE72076F0E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2647985"/>
            <a:ext cx="11157745" cy="1562031"/>
          </a:xfrm>
        </p:spPr>
        <p:txBody>
          <a:bodyPr/>
          <a:lstStyle/>
          <a:p>
            <a:r>
              <a:rPr lang="de-DE" dirty="0"/>
              <a:t>Vielen Dank für eure </a:t>
            </a:r>
          </a:p>
          <a:p>
            <a:r>
              <a:rPr lang="de-DE" dirty="0"/>
              <a:t>Aufmerksamkeit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82CCC3-22A8-43D8-9D7F-0A6E2AC8C33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342688" y="6634163"/>
            <a:ext cx="849312" cy="123825"/>
          </a:xfrm>
        </p:spPr>
        <p:txBody>
          <a:bodyPr/>
          <a:lstStyle/>
          <a:p>
            <a:fld id="{974F31EF-6EA6-4A24-8992-69DC7A69151C}" type="datetime4">
              <a:rPr lang="de-DE" smtClean="0"/>
              <a:t>15. Dezember 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068204-A6FE-F4ED-690E-22872D79D6E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634163"/>
            <a:ext cx="9574213" cy="123825"/>
          </a:xfrm>
        </p:spPr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11C3A7-7FEE-011D-55D5-B3A80CEF08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98325" y="6634163"/>
            <a:ext cx="193675" cy="123825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12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1. Problem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15.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53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284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2. Stand der Wissenschaft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15.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99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EFB5F41-C01C-6051-8A06-9DEE41BA05FC}"/>
              </a:ext>
            </a:extLst>
          </p:cNvPr>
          <p:cNvSpPr txBox="1"/>
          <p:nvPr/>
        </p:nvSpPr>
        <p:spPr>
          <a:xfrm rot="20850059">
            <a:off x="1932625" y="3301331"/>
            <a:ext cx="8191500" cy="585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dirty="0" err="1">
                <a:solidFill>
                  <a:prstClr val="black"/>
                </a:solidFill>
                <a:latin typeface="Arial"/>
              </a:rPr>
              <a:t>Vlt</a:t>
            </a:r>
            <a:r>
              <a:rPr lang="de-DE" dirty="0">
                <a:solidFill>
                  <a:prstClr val="black"/>
                </a:solidFill>
                <a:latin typeface="Arial"/>
              </a:rPr>
              <a:t> zu Beginn kurz was zu unserer Literaturrecherche, der </a:t>
            </a:r>
            <a:r>
              <a:rPr lang="de-DE" dirty="0" err="1">
                <a:solidFill>
                  <a:prstClr val="black"/>
                </a:solidFill>
                <a:latin typeface="Arial"/>
              </a:rPr>
              <a:t>Searchstring</a:t>
            </a:r>
            <a:r>
              <a:rPr lang="de-DE" dirty="0">
                <a:solidFill>
                  <a:prstClr val="black"/>
                </a:solidFill>
                <a:latin typeface="Arial"/>
              </a:rPr>
              <a:t>, die Tabelle und die Konzeptmatrix :D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71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viele Ansätze, um Unfairness zu entdecken und Fairness zu schaffen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Methoden für Fair AI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E1BE41-6C59-5BAA-50D5-2010FF194301}"/>
              </a:ext>
            </a:extLst>
          </p:cNvPr>
          <p:cNvSpPr txBox="1"/>
          <p:nvPr/>
        </p:nvSpPr>
        <p:spPr>
          <a:xfrm>
            <a:off x="515937" y="1927881"/>
            <a:ext cx="2244042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Fairness schaffen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991BE84-E95D-A801-1437-A38DA9B664E5}"/>
              </a:ext>
            </a:extLst>
          </p:cNvPr>
          <p:cNvSpPr txBox="1"/>
          <p:nvPr/>
        </p:nvSpPr>
        <p:spPr>
          <a:xfrm>
            <a:off x="671118" y="2340456"/>
            <a:ext cx="5217954" cy="520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Anpassung von Aufmerksamkeit auf kritische Attribute in KI-Modellen (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Ninareh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2021)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A6F1212-B0A6-F2C6-29B2-94A0FB0E2843}"/>
              </a:ext>
            </a:extLst>
          </p:cNvPr>
          <p:cNvSpPr txBox="1"/>
          <p:nvPr/>
        </p:nvSpPr>
        <p:spPr>
          <a:xfrm>
            <a:off x="671118" y="2963389"/>
            <a:ext cx="4848838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Heuristiken für spezifische Fälle (</a:t>
            </a:r>
            <a:r>
              <a:rPr lang="de-DE" sz="1600" dirty="0" err="1"/>
              <a:t>Roselli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2019)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0F455AF-DD68-FA9C-0306-102359EB084E}"/>
              </a:ext>
            </a:extLst>
          </p:cNvPr>
          <p:cNvSpPr txBox="1"/>
          <p:nvPr/>
        </p:nvSpPr>
        <p:spPr>
          <a:xfrm>
            <a:off x="671119" y="4584382"/>
            <a:ext cx="4848838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Transparenz und XAI (</a:t>
            </a:r>
            <a:r>
              <a:rPr lang="de-DE" sz="1600" dirty="0"/>
              <a:t>Robert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2020)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CBE55CC-1244-A3BE-6001-443CCE7B1D93}"/>
              </a:ext>
            </a:extLst>
          </p:cNvPr>
          <p:cNvSpPr txBox="1"/>
          <p:nvPr/>
        </p:nvSpPr>
        <p:spPr>
          <a:xfrm>
            <a:off x="515937" y="4171184"/>
            <a:ext cx="4173509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Unfairness entdecken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618E50D-FE7B-DAB1-B1DC-F5B9EBAAD3AE}"/>
              </a:ext>
            </a:extLst>
          </p:cNvPr>
          <p:cNvSpPr txBox="1"/>
          <p:nvPr/>
        </p:nvSpPr>
        <p:spPr>
          <a:xfrm>
            <a:off x="671119" y="4935062"/>
            <a:ext cx="4848838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Statistische Analysen (</a:t>
            </a:r>
            <a:r>
              <a:rPr lang="de-DE" sz="1600" dirty="0" err="1"/>
              <a:t>Dwork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2012)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A34BE5C-CB52-D3E5-3C3F-EF57510966D6}"/>
              </a:ext>
            </a:extLst>
          </p:cNvPr>
          <p:cNvSpPr txBox="1"/>
          <p:nvPr/>
        </p:nvSpPr>
        <p:spPr>
          <a:xfrm>
            <a:off x="671118" y="3312161"/>
            <a:ext cx="4848838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„Data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Wrangling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 (</a:t>
            </a:r>
            <a:r>
              <a:rPr lang="de-DE" sz="1600" dirty="0" err="1"/>
              <a:t>Mazilu</a:t>
            </a:r>
            <a:r>
              <a:rPr lang="de-DE" sz="1600" dirty="0"/>
              <a:t>,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2020)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62A56DD-A1CB-27CA-DAEB-1864CBA0408E}"/>
              </a:ext>
            </a:extLst>
          </p:cNvPr>
          <p:cNvSpPr txBox="1"/>
          <p:nvPr/>
        </p:nvSpPr>
        <p:spPr>
          <a:xfrm>
            <a:off x="671119" y="5288050"/>
            <a:ext cx="4848838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Mathematische Methoden (</a:t>
            </a:r>
            <a:r>
              <a:rPr lang="de-DE" sz="1600" dirty="0" err="1"/>
              <a:t>Kamiran</a:t>
            </a:r>
            <a:r>
              <a:rPr lang="de-DE" sz="1600" dirty="0"/>
              <a:t>,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2012)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9E111DD-D2CD-B762-F336-1624FFF86FA1}"/>
              </a:ext>
            </a:extLst>
          </p:cNvPr>
          <p:cNvSpPr txBox="1"/>
          <p:nvPr/>
        </p:nvSpPr>
        <p:spPr>
          <a:xfrm>
            <a:off x="671118" y="3669072"/>
            <a:ext cx="4848838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Mathematische Methoden (</a:t>
            </a:r>
            <a:r>
              <a:rPr lang="de-DE" sz="1600" dirty="0" err="1"/>
              <a:t>Kamiran</a:t>
            </a:r>
            <a:r>
              <a:rPr lang="de-DE" sz="1600" dirty="0"/>
              <a:t>,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2012)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E26AADC-B259-AF65-475E-8C0988A12375}"/>
              </a:ext>
            </a:extLst>
          </p:cNvPr>
          <p:cNvSpPr txBox="1"/>
          <p:nvPr/>
        </p:nvSpPr>
        <p:spPr>
          <a:xfrm rot="20602287">
            <a:off x="6596905" y="2548148"/>
            <a:ext cx="4275227" cy="890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Kannst an der Folie ändern, was du willst, hatte nur Zeit und ne Idee, wie man den Forschungsstand abbilden könnte</a:t>
            </a:r>
          </a:p>
        </p:txBody>
      </p:sp>
    </p:spTree>
    <p:extLst>
      <p:ext uri="{BB962C8B-B14F-4D97-AF65-F5344CB8AC3E}">
        <p14:creationId xmlns:p14="http://schemas.microsoft.com/office/powerpoint/2010/main" val="207181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3. Forschungsfrage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15.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24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AD97575-9AEC-035B-3742-A82390FD40EF}"/>
              </a:ext>
            </a:extLst>
          </p:cNvPr>
          <p:cNvSpPr txBox="1"/>
          <p:nvPr/>
        </p:nvSpPr>
        <p:spPr>
          <a:xfrm rot="20622517">
            <a:off x="4664279" y="4142064"/>
            <a:ext cx="7256477" cy="520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Ermittlung von Verzerrungen (Bias) und Quellen potenzieller Diskriminierung in tabellarischen Datensätzen</a:t>
            </a:r>
          </a:p>
        </p:txBody>
      </p:sp>
    </p:spTree>
    <p:extLst>
      <p:ext uri="{BB962C8B-B14F-4D97-AF65-F5344CB8AC3E}">
        <p14:creationId xmlns:p14="http://schemas.microsoft.com/office/powerpoint/2010/main" val="30459370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EE4P_STYLE_ID" val="96334d9f-9ba8-4fb0-901f-f28b51da46b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AU - Rechts- und Wirtschaftswissenschaftliche Fakultät">
  <a:themeElements>
    <a:clrScheme name="Benutzerdefiniert 2">
      <a:dk1>
        <a:sysClr val="windowText" lastClr="000000"/>
      </a:dk1>
      <a:lt1>
        <a:srgbClr val="FFFFFF"/>
      </a:lt1>
      <a:dk2>
        <a:srgbClr val="C50F3C"/>
      </a:dk2>
      <a:lt2>
        <a:srgbClr val="FFFFFF"/>
      </a:lt2>
      <a:accent1>
        <a:srgbClr val="C7C7C7"/>
      </a:accent1>
      <a:accent2>
        <a:srgbClr val="971B2F"/>
      </a:accent2>
      <a:accent3>
        <a:srgbClr val="C50F3C"/>
      </a:accent3>
      <a:accent4>
        <a:srgbClr val="EBCCB7"/>
      </a:accent4>
      <a:accent5>
        <a:srgbClr val="004A9F"/>
      </a:accent5>
      <a:accent6>
        <a:srgbClr val="04316A"/>
      </a:accent6>
      <a:hlink>
        <a:srgbClr val="971B2F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795</Words>
  <Application>Microsoft Office PowerPoint</Application>
  <PresentationFormat>Breitbild</PresentationFormat>
  <Paragraphs>235</Paragraphs>
  <Slides>21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Symbol</vt:lpstr>
      <vt:lpstr>FAU - Rechts- und Wirtschaftswissenschaftliche Fakultät</vt:lpstr>
      <vt:lpstr>think-cell Folie</vt:lpstr>
      <vt:lpstr>Zwischenpräsentation Team 6</vt:lpstr>
      <vt:lpstr>Agenda</vt:lpstr>
      <vt:lpstr>1. Problem</vt:lpstr>
      <vt:lpstr>PowerPoint-Präsentation</vt:lpstr>
      <vt:lpstr>2. Stand der Wissenschaft</vt:lpstr>
      <vt:lpstr>PowerPoint-Präsentation</vt:lpstr>
      <vt:lpstr>Es gibt viele Ansätze, um Unfairness zu entdecken und Fairness zu schaffen</vt:lpstr>
      <vt:lpstr>3. Forschungsfrage</vt:lpstr>
      <vt:lpstr>PowerPoint-Präsentation</vt:lpstr>
      <vt:lpstr>4. Artefakt</vt:lpstr>
      <vt:lpstr>Wir entwickeln für unsere Forschungsfrage ein Artefakt</vt:lpstr>
      <vt:lpstr>Es müssen Metainformationen über die Daten übergeben werden</vt:lpstr>
      <vt:lpstr>Es gibt zwei mögliche Outputs</vt:lpstr>
      <vt:lpstr>Der gesamte Datensatz wird als Trainingsdatensatz verwendet</vt:lpstr>
      <vt:lpstr>Biases können direkt abgelesen werden</vt:lpstr>
      <vt:lpstr>5. Experimente</vt:lpstr>
      <vt:lpstr>Insgesamt werden 3 verschiedene Experimentarten durchgeführt</vt:lpstr>
      <vt:lpstr>6. Nächste Schritte</vt:lpstr>
      <vt:lpstr>Die Entwicklung des Artefaktes ist der unmittelbare nächste Schritt</vt:lpstr>
      <vt:lpstr>Die Entwicklung des Artefaktes ist der unmittelbare nächste Schritt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2022-02-02T15:51:55Z</dcterms:created>
  <dcterms:modified xsi:type="dcterms:W3CDTF">2022-12-15T15:36:03Z</dcterms:modified>
</cp:coreProperties>
</file>