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3" r:id="rId1"/>
  </p:sldMasterIdLst>
  <p:notesMasterIdLst>
    <p:notesMasterId r:id="rId25"/>
  </p:notesMasterIdLst>
  <p:handoutMasterIdLst>
    <p:handoutMasterId r:id="rId26"/>
  </p:handoutMasterIdLst>
  <p:sldIdLst>
    <p:sldId id="430" r:id="rId2"/>
    <p:sldId id="431" r:id="rId3"/>
    <p:sldId id="311" r:id="rId4"/>
    <p:sldId id="443" r:id="rId5"/>
    <p:sldId id="440" r:id="rId6"/>
    <p:sldId id="449" r:id="rId7"/>
    <p:sldId id="450" r:id="rId8"/>
    <p:sldId id="451" r:id="rId9"/>
    <p:sldId id="441" r:id="rId10"/>
    <p:sldId id="452" r:id="rId11"/>
    <p:sldId id="439" r:id="rId12"/>
    <p:sldId id="442" r:id="rId13"/>
    <p:sldId id="433" r:id="rId14"/>
    <p:sldId id="434" r:id="rId15"/>
    <p:sldId id="435" r:id="rId16"/>
    <p:sldId id="438" r:id="rId17"/>
    <p:sldId id="436" r:id="rId18"/>
    <p:sldId id="437" r:id="rId19"/>
    <p:sldId id="445" r:id="rId20"/>
    <p:sldId id="446" r:id="rId21"/>
    <p:sldId id="447" r:id="rId22"/>
    <p:sldId id="429" r:id="rId23"/>
    <p:sldId id="454" r:id="rId24"/>
  </p:sldIdLst>
  <p:sldSz cx="12192000" cy="6858000"/>
  <p:notesSz cx="6858000" cy="9144000"/>
  <p:custDataLst>
    <p:tags r:id="rId2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F3C"/>
    <a:srgbClr val="04316A"/>
    <a:srgbClr val="041E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9946C-DD83-4361-9F0D-6F0382AAE1DC}" v="4" dt="2022-12-18T16:38:01.668"/>
    <p1510:client id="{6F885342-16A4-4DE2-9CFD-CF43A29B316C}" v="467" dt="2022-12-19T15:41:09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3557" autoAdjust="0"/>
  </p:normalViewPr>
  <p:slideViewPr>
    <p:cSldViewPr snapToGrid="0" showGuides="1">
      <p:cViewPr varScale="1">
        <p:scale>
          <a:sx n="114" d="100"/>
          <a:sy n="114" d="100"/>
        </p:scale>
        <p:origin x="498" y="102"/>
      </p:cViewPr>
      <p:guideLst/>
    </p:cSldViewPr>
  </p:slideViewPr>
  <p:outlineViewPr>
    <p:cViewPr>
      <p:scale>
        <a:sx n="33" d="100"/>
        <a:sy n="33" d="100"/>
      </p:scale>
      <p:origin x="0" y="-5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0898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B7DA9-0403-4D49-A5D7-975EBB22D48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0B89B432-3256-478C-98C0-62B5537472DF}">
      <dgm:prSet phldrT="[Text]" custT="1"/>
      <dgm:spPr>
        <a:solidFill>
          <a:srgbClr val="C50F3C"/>
        </a:solidFill>
      </dgm:spPr>
      <dgm:t>
        <a:bodyPr/>
        <a:lstStyle/>
        <a:p>
          <a:pPr>
            <a:buFontTx/>
            <a:buChar char="-"/>
          </a:pPr>
          <a:r>
            <a:rPr lang="de-DE" sz="2000" dirty="0">
              <a:latin typeface="Arial"/>
            </a:rPr>
            <a:t>Datensätze sind direkt oder indirekt durch Menschen erschaffen</a:t>
          </a:r>
          <a:endParaRPr lang="de-DE" sz="2000" dirty="0"/>
        </a:p>
      </dgm:t>
    </dgm:pt>
    <dgm:pt modelId="{8926D1FC-3269-4364-9D4E-289E4C0781A4}" type="parTrans" cxnId="{B6090288-44D2-41D0-AA3A-EFD04CB6259D}">
      <dgm:prSet/>
      <dgm:spPr/>
      <dgm:t>
        <a:bodyPr/>
        <a:lstStyle/>
        <a:p>
          <a:endParaRPr lang="de-DE"/>
        </a:p>
      </dgm:t>
    </dgm:pt>
    <dgm:pt modelId="{B5A774E1-3964-46FB-8E45-B43B6569A44D}" type="sibTrans" cxnId="{B6090288-44D2-41D0-AA3A-EFD04CB6259D}">
      <dgm:prSet/>
      <dgm:spPr/>
      <dgm:t>
        <a:bodyPr/>
        <a:lstStyle/>
        <a:p>
          <a:endParaRPr lang="de-DE"/>
        </a:p>
      </dgm:t>
    </dgm:pt>
    <dgm:pt modelId="{0ED67823-0F6A-48F4-8BB1-1EB796240DBF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Menschliche Vorurteile werden auf den Datensatz übertragen</a:t>
          </a:r>
          <a:endParaRPr lang="de-DE" sz="2000" dirty="0">
            <a:latin typeface="Arial"/>
          </a:endParaRPr>
        </a:p>
      </dgm:t>
    </dgm:pt>
    <dgm:pt modelId="{7C3CBA07-BE69-42BA-AE9D-725CBAA7611F}" type="parTrans" cxnId="{C33AD871-07BF-4AB9-A09E-DF2E72CE4960}">
      <dgm:prSet/>
      <dgm:spPr/>
      <dgm:t>
        <a:bodyPr/>
        <a:lstStyle/>
        <a:p>
          <a:endParaRPr lang="de-DE"/>
        </a:p>
      </dgm:t>
    </dgm:pt>
    <dgm:pt modelId="{8ADFF31B-9ACC-4A27-A913-224658E5F200}" type="sibTrans" cxnId="{C33AD871-07BF-4AB9-A09E-DF2E72CE4960}">
      <dgm:prSet/>
      <dgm:spPr/>
      <dgm:t>
        <a:bodyPr/>
        <a:lstStyle/>
        <a:p>
          <a:endParaRPr lang="de-DE"/>
        </a:p>
      </dgm:t>
    </dgm:pt>
    <dgm:pt modelId="{1CDDDBDB-70C1-40FD-820F-5D938CBB1ADE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Machine Learning Algorithmen lernen Verzerrungen mit</a:t>
          </a:r>
          <a:endParaRPr lang="de-DE" sz="2000" dirty="0">
            <a:latin typeface="Arial"/>
          </a:endParaRPr>
        </a:p>
      </dgm:t>
    </dgm:pt>
    <dgm:pt modelId="{BDB6C645-A671-407C-9C7E-2D52B3AEEDC3}" type="parTrans" cxnId="{1B826828-0DAA-4916-B4FC-8C58DEBA2AA5}">
      <dgm:prSet/>
      <dgm:spPr/>
      <dgm:t>
        <a:bodyPr/>
        <a:lstStyle/>
        <a:p>
          <a:endParaRPr lang="de-DE"/>
        </a:p>
      </dgm:t>
    </dgm:pt>
    <dgm:pt modelId="{65BCBA97-90F8-4814-A1AE-FA32DB3FAED6}" type="sibTrans" cxnId="{1B826828-0DAA-4916-B4FC-8C58DEBA2AA5}">
      <dgm:prSet/>
      <dgm:spPr/>
      <dgm:t>
        <a:bodyPr/>
        <a:lstStyle/>
        <a:p>
          <a:endParaRPr lang="de-DE"/>
        </a:p>
      </dgm:t>
    </dgm:pt>
    <dgm:pt modelId="{0A546FBB-89EC-49F2-A94D-320B73E7B423}">
      <dgm:prSet custT="1"/>
      <dgm:spPr>
        <a:solidFill>
          <a:srgbClr val="C50F3C"/>
        </a:solidFill>
      </dgm:spPr>
      <dgm:t>
        <a:bodyPr/>
        <a:lstStyle/>
        <a:p>
          <a:r>
            <a:rPr lang="de-DE" sz="2000">
              <a:latin typeface="Arial"/>
            </a:rPr>
            <a:t>Ungleiche Behandlung von verschiedenen Menschengruppen</a:t>
          </a:r>
          <a:endParaRPr lang="de-DE" sz="2000" dirty="0">
            <a:latin typeface="Arial"/>
          </a:endParaRPr>
        </a:p>
      </dgm:t>
    </dgm:pt>
    <dgm:pt modelId="{6FD1C85A-C0C5-4ACC-924C-11281334F02F}" type="parTrans" cxnId="{10CED803-7E99-43D4-9EE4-B73E537978C5}">
      <dgm:prSet/>
      <dgm:spPr/>
      <dgm:t>
        <a:bodyPr/>
        <a:lstStyle/>
        <a:p>
          <a:endParaRPr lang="de-DE"/>
        </a:p>
      </dgm:t>
    </dgm:pt>
    <dgm:pt modelId="{EFC49216-4A61-430D-9D9A-47CA9BE04C37}" type="sibTrans" cxnId="{10CED803-7E99-43D4-9EE4-B73E537978C5}">
      <dgm:prSet/>
      <dgm:spPr/>
      <dgm:t>
        <a:bodyPr/>
        <a:lstStyle/>
        <a:p>
          <a:endParaRPr lang="de-DE"/>
        </a:p>
      </dgm:t>
    </dgm:pt>
    <dgm:pt modelId="{507EBF64-B6AD-49BF-A85A-FAF1831F1E6A}" type="pres">
      <dgm:prSet presAssocID="{F2FB7DA9-0403-4D49-A5D7-975EBB22D481}" presName="Name0" presStyleCnt="0">
        <dgm:presLayoutVars>
          <dgm:chMax val="7"/>
          <dgm:chPref val="7"/>
          <dgm:dir/>
        </dgm:presLayoutVars>
      </dgm:prSet>
      <dgm:spPr/>
    </dgm:pt>
    <dgm:pt modelId="{5D500FE2-E537-4EED-95A8-A65B953CD802}" type="pres">
      <dgm:prSet presAssocID="{F2FB7DA9-0403-4D49-A5D7-975EBB22D481}" presName="Name1" presStyleCnt="0"/>
      <dgm:spPr/>
    </dgm:pt>
    <dgm:pt modelId="{B3F7232A-0789-4429-9068-1750D366B484}" type="pres">
      <dgm:prSet presAssocID="{F2FB7DA9-0403-4D49-A5D7-975EBB22D481}" presName="cycle" presStyleCnt="0"/>
      <dgm:spPr/>
    </dgm:pt>
    <dgm:pt modelId="{C8923EBD-7D84-478D-8799-F4411EE86485}" type="pres">
      <dgm:prSet presAssocID="{F2FB7DA9-0403-4D49-A5D7-975EBB22D481}" presName="srcNode" presStyleLbl="node1" presStyleIdx="0" presStyleCnt="4"/>
      <dgm:spPr/>
    </dgm:pt>
    <dgm:pt modelId="{DBE8A212-EAD6-4BCD-9271-CA3420115383}" type="pres">
      <dgm:prSet presAssocID="{F2FB7DA9-0403-4D49-A5D7-975EBB22D481}" presName="conn" presStyleLbl="parChTrans1D2" presStyleIdx="0" presStyleCnt="1"/>
      <dgm:spPr/>
    </dgm:pt>
    <dgm:pt modelId="{D2CBFFCF-5EC0-4FB9-B584-6FAC1AF39C4B}" type="pres">
      <dgm:prSet presAssocID="{F2FB7DA9-0403-4D49-A5D7-975EBB22D481}" presName="extraNode" presStyleLbl="node1" presStyleIdx="0" presStyleCnt="4"/>
      <dgm:spPr/>
    </dgm:pt>
    <dgm:pt modelId="{4F6B605D-C3F3-4B25-8CA9-B30462698698}" type="pres">
      <dgm:prSet presAssocID="{F2FB7DA9-0403-4D49-A5D7-975EBB22D481}" presName="dstNode" presStyleLbl="node1" presStyleIdx="0" presStyleCnt="4"/>
      <dgm:spPr/>
    </dgm:pt>
    <dgm:pt modelId="{D1694879-04E8-4E58-88EE-0586A625FEB8}" type="pres">
      <dgm:prSet presAssocID="{0B89B432-3256-478C-98C0-62B5537472DF}" presName="text_1" presStyleLbl="node1" presStyleIdx="0" presStyleCnt="4">
        <dgm:presLayoutVars>
          <dgm:bulletEnabled val="1"/>
        </dgm:presLayoutVars>
      </dgm:prSet>
      <dgm:spPr/>
    </dgm:pt>
    <dgm:pt modelId="{259DAE50-FB4A-4C63-9BDF-3D428CF82625}" type="pres">
      <dgm:prSet presAssocID="{0B89B432-3256-478C-98C0-62B5537472DF}" presName="accent_1" presStyleCnt="0"/>
      <dgm:spPr/>
    </dgm:pt>
    <dgm:pt modelId="{D64A3C50-2AE5-42EF-9283-9C3500124E46}" type="pres">
      <dgm:prSet presAssocID="{0B89B432-3256-478C-98C0-62B5537472DF}" presName="accentRepeatNode" presStyleLbl="solidFgAcc1" presStyleIdx="0" presStyleCnt="4"/>
      <dgm:spPr/>
    </dgm:pt>
    <dgm:pt modelId="{E3A08E2A-814F-4313-8D0C-62A097E3A421}" type="pres">
      <dgm:prSet presAssocID="{0ED67823-0F6A-48F4-8BB1-1EB796240DBF}" presName="text_2" presStyleLbl="node1" presStyleIdx="1" presStyleCnt="4">
        <dgm:presLayoutVars>
          <dgm:bulletEnabled val="1"/>
        </dgm:presLayoutVars>
      </dgm:prSet>
      <dgm:spPr/>
    </dgm:pt>
    <dgm:pt modelId="{011D53C1-4E70-4512-8C91-0D83ED5CB04C}" type="pres">
      <dgm:prSet presAssocID="{0ED67823-0F6A-48F4-8BB1-1EB796240DBF}" presName="accent_2" presStyleCnt="0"/>
      <dgm:spPr/>
    </dgm:pt>
    <dgm:pt modelId="{BBF2B971-E176-4E77-A162-53C741C273DB}" type="pres">
      <dgm:prSet presAssocID="{0ED67823-0F6A-48F4-8BB1-1EB796240DBF}" presName="accentRepeatNode" presStyleLbl="solidFgAcc1" presStyleIdx="1" presStyleCnt="4"/>
      <dgm:spPr/>
    </dgm:pt>
    <dgm:pt modelId="{050800A1-5204-4F46-9E09-5CEA3F62486E}" type="pres">
      <dgm:prSet presAssocID="{1CDDDBDB-70C1-40FD-820F-5D938CBB1ADE}" presName="text_3" presStyleLbl="node1" presStyleIdx="2" presStyleCnt="4">
        <dgm:presLayoutVars>
          <dgm:bulletEnabled val="1"/>
        </dgm:presLayoutVars>
      </dgm:prSet>
      <dgm:spPr/>
    </dgm:pt>
    <dgm:pt modelId="{55A3595C-68BE-4617-A565-178F8124A1AD}" type="pres">
      <dgm:prSet presAssocID="{1CDDDBDB-70C1-40FD-820F-5D938CBB1ADE}" presName="accent_3" presStyleCnt="0"/>
      <dgm:spPr/>
    </dgm:pt>
    <dgm:pt modelId="{0525F844-532F-439E-83B4-A67A2AEEEBE9}" type="pres">
      <dgm:prSet presAssocID="{1CDDDBDB-70C1-40FD-820F-5D938CBB1ADE}" presName="accentRepeatNode" presStyleLbl="solidFgAcc1" presStyleIdx="2" presStyleCnt="4"/>
      <dgm:spPr/>
    </dgm:pt>
    <dgm:pt modelId="{058B7F2E-938E-4287-B2FC-6378ACD6D7B6}" type="pres">
      <dgm:prSet presAssocID="{0A546FBB-89EC-49F2-A94D-320B73E7B423}" presName="text_4" presStyleLbl="node1" presStyleIdx="3" presStyleCnt="4">
        <dgm:presLayoutVars>
          <dgm:bulletEnabled val="1"/>
        </dgm:presLayoutVars>
      </dgm:prSet>
      <dgm:spPr/>
    </dgm:pt>
    <dgm:pt modelId="{55221FAF-C41C-47FA-B27A-6076FE8A5ABE}" type="pres">
      <dgm:prSet presAssocID="{0A546FBB-89EC-49F2-A94D-320B73E7B423}" presName="accent_4" presStyleCnt="0"/>
      <dgm:spPr/>
    </dgm:pt>
    <dgm:pt modelId="{9362C62A-42A6-4696-9C07-CB68237BB528}" type="pres">
      <dgm:prSet presAssocID="{0A546FBB-89EC-49F2-A94D-320B73E7B423}" presName="accentRepeatNode" presStyleLbl="solidFgAcc1" presStyleIdx="3" presStyleCnt="4"/>
      <dgm:spPr/>
    </dgm:pt>
  </dgm:ptLst>
  <dgm:cxnLst>
    <dgm:cxn modelId="{10CED803-7E99-43D4-9EE4-B73E537978C5}" srcId="{F2FB7DA9-0403-4D49-A5D7-975EBB22D481}" destId="{0A546FBB-89EC-49F2-A94D-320B73E7B423}" srcOrd="3" destOrd="0" parTransId="{6FD1C85A-C0C5-4ACC-924C-11281334F02F}" sibTransId="{EFC49216-4A61-430D-9D9A-47CA9BE04C37}"/>
    <dgm:cxn modelId="{1B826828-0DAA-4916-B4FC-8C58DEBA2AA5}" srcId="{F2FB7DA9-0403-4D49-A5D7-975EBB22D481}" destId="{1CDDDBDB-70C1-40FD-820F-5D938CBB1ADE}" srcOrd="2" destOrd="0" parTransId="{BDB6C645-A671-407C-9C7E-2D52B3AEEDC3}" sibTransId="{65BCBA97-90F8-4814-A1AE-FA32DB3FAED6}"/>
    <dgm:cxn modelId="{C33AD871-07BF-4AB9-A09E-DF2E72CE4960}" srcId="{F2FB7DA9-0403-4D49-A5D7-975EBB22D481}" destId="{0ED67823-0F6A-48F4-8BB1-1EB796240DBF}" srcOrd="1" destOrd="0" parTransId="{7C3CBA07-BE69-42BA-AE9D-725CBAA7611F}" sibTransId="{8ADFF31B-9ACC-4A27-A913-224658E5F200}"/>
    <dgm:cxn modelId="{B6090288-44D2-41D0-AA3A-EFD04CB6259D}" srcId="{F2FB7DA9-0403-4D49-A5D7-975EBB22D481}" destId="{0B89B432-3256-478C-98C0-62B5537472DF}" srcOrd="0" destOrd="0" parTransId="{8926D1FC-3269-4364-9D4E-289E4C0781A4}" sibTransId="{B5A774E1-3964-46FB-8E45-B43B6569A44D}"/>
    <dgm:cxn modelId="{C72CA098-F231-4EF0-9597-6016B3069408}" type="presOf" srcId="{0ED67823-0F6A-48F4-8BB1-1EB796240DBF}" destId="{E3A08E2A-814F-4313-8D0C-62A097E3A421}" srcOrd="0" destOrd="0" presId="urn:microsoft.com/office/officeart/2008/layout/VerticalCurvedList"/>
    <dgm:cxn modelId="{4A021999-C263-4A92-A80C-7393E83B9E4A}" type="presOf" srcId="{0B89B432-3256-478C-98C0-62B5537472DF}" destId="{D1694879-04E8-4E58-88EE-0586A625FEB8}" srcOrd="0" destOrd="0" presId="urn:microsoft.com/office/officeart/2008/layout/VerticalCurvedList"/>
    <dgm:cxn modelId="{4C4788A5-C137-4840-BAE8-F0D92C09887B}" type="presOf" srcId="{0A546FBB-89EC-49F2-A94D-320B73E7B423}" destId="{058B7F2E-938E-4287-B2FC-6378ACD6D7B6}" srcOrd="0" destOrd="0" presId="urn:microsoft.com/office/officeart/2008/layout/VerticalCurvedList"/>
    <dgm:cxn modelId="{FDFFDCB8-6413-4FCA-AD29-A771D06C2B51}" type="presOf" srcId="{1CDDDBDB-70C1-40FD-820F-5D938CBB1ADE}" destId="{050800A1-5204-4F46-9E09-5CEA3F62486E}" srcOrd="0" destOrd="0" presId="urn:microsoft.com/office/officeart/2008/layout/VerticalCurvedList"/>
    <dgm:cxn modelId="{8C20B6C2-BF89-4134-8444-814AECC5438A}" type="presOf" srcId="{B5A774E1-3964-46FB-8E45-B43B6569A44D}" destId="{DBE8A212-EAD6-4BCD-9271-CA3420115383}" srcOrd="0" destOrd="0" presId="urn:microsoft.com/office/officeart/2008/layout/VerticalCurvedList"/>
    <dgm:cxn modelId="{A26B46EC-A4B6-494A-B1FD-6927D16885D2}" type="presOf" srcId="{F2FB7DA9-0403-4D49-A5D7-975EBB22D481}" destId="{507EBF64-B6AD-49BF-A85A-FAF1831F1E6A}" srcOrd="0" destOrd="0" presId="urn:microsoft.com/office/officeart/2008/layout/VerticalCurvedList"/>
    <dgm:cxn modelId="{D1EE281C-A60C-4F72-BF25-D5D0EBFCB88C}" type="presParOf" srcId="{507EBF64-B6AD-49BF-A85A-FAF1831F1E6A}" destId="{5D500FE2-E537-4EED-95A8-A65B953CD802}" srcOrd="0" destOrd="0" presId="urn:microsoft.com/office/officeart/2008/layout/VerticalCurvedList"/>
    <dgm:cxn modelId="{970801CE-AAC9-41EA-A100-31DCB7E0361C}" type="presParOf" srcId="{5D500FE2-E537-4EED-95A8-A65B953CD802}" destId="{B3F7232A-0789-4429-9068-1750D366B484}" srcOrd="0" destOrd="0" presId="urn:microsoft.com/office/officeart/2008/layout/VerticalCurvedList"/>
    <dgm:cxn modelId="{FF0D15ED-74CB-421D-AF70-491C7455C9F7}" type="presParOf" srcId="{B3F7232A-0789-4429-9068-1750D366B484}" destId="{C8923EBD-7D84-478D-8799-F4411EE86485}" srcOrd="0" destOrd="0" presId="urn:microsoft.com/office/officeart/2008/layout/VerticalCurvedList"/>
    <dgm:cxn modelId="{DAB9AD7F-B67F-48BE-86DE-5365CF37A863}" type="presParOf" srcId="{B3F7232A-0789-4429-9068-1750D366B484}" destId="{DBE8A212-EAD6-4BCD-9271-CA3420115383}" srcOrd="1" destOrd="0" presId="urn:microsoft.com/office/officeart/2008/layout/VerticalCurvedList"/>
    <dgm:cxn modelId="{502B31EB-BC1E-43CD-B877-EE3D1755D149}" type="presParOf" srcId="{B3F7232A-0789-4429-9068-1750D366B484}" destId="{D2CBFFCF-5EC0-4FB9-B584-6FAC1AF39C4B}" srcOrd="2" destOrd="0" presId="urn:microsoft.com/office/officeart/2008/layout/VerticalCurvedList"/>
    <dgm:cxn modelId="{5A1610E9-9686-4852-8966-874AB3B9AB09}" type="presParOf" srcId="{B3F7232A-0789-4429-9068-1750D366B484}" destId="{4F6B605D-C3F3-4B25-8CA9-B30462698698}" srcOrd="3" destOrd="0" presId="urn:microsoft.com/office/officeart/2008/layout/VerticalCurvedList"/>
    <dgm:cxn modelId="{81B0821F-9EE6-4AB4-BF78-08C1A0B3530C}" type="presParOf" srcId="{5D500FE2-E537-4EED-95A8-A65B953CD802}" destId="{D1694879-04E8-4E58-88EE-0586A625FEB8}" srcOrd="1" destOrd="0" presId="urn:microsoft.com/office/officeart/2008/layout/VerticalCurvedList"/>
    <dgm:cxn modelId="{C518D283-5039-4BE4-B758-FAB6CD135230}" type="presParOf" srcId="{5D500FE2-E537-4EED-95A8-A65B953CD802}" destId="{259DAE50-FB4A-4C63-9BDF-3D428CF82625}" srcOrd="2" destOrd="0" presId="urn:microsoft.com/office/officeart/2008/layout/VerticalCurvedList"/>
    <dgm:cxn modelId="{3B886B6F-7221-4B6E-80B6-71A7A00B3E43}" type="presParOf" srcId="{259DAE50-FB4A-4C63-9BDF-3D428CF82625}" destId="{D64A3C50-2AE5-42EF-9283-9C3500124E46}" srcOrd="0" destOrd="0" presId="urn:microsoft.com/office/officeart/2008/layout/VerticalCurvedList"/>
    <dgm:cxn modelId="{4E53D12B-7881-4530-B75D-2B61B9A716FB}" type="presParOf" srcId="{5D500FE2-E537-4EED-95A8-A65B953CD802}" destId="{E3A08E2A-814F-4313-8D0C-62A097E3A421}" srcOrd="3" destOrd="0" presId="urn:microsoft.com/office/officeart/2008/layout/VerticalCurvedList"/>
    <dgm:cxn modelId="{49D21F54-0DF7-4331-ADF9-82F0D44249AD}" type="presParOf" srcId="{5D500FE2-E537-4EED-95A8-A65B953CD802}" destId="{011D53C1-4E70-4512-8C91-0D83ED5CB04C}" srcOrd="4" destOrd="0" presId="urn:microsoft.com/office/officeart/2008/layout/VerticalCurvedList"/>
    <dgm:cxn modelId="{4C3D5ADA-349B-4D3D-B586-CB068B163D50}" type="presParOf" srcId="{011D53C1-4E70-4512-8C91-0D83ED5CB04C}" destId="{BBF2B971-E176-4E77-A162-53C741C273DB}" srcOrd="0" destOrd="0" presId="urn:microsoft.com/office/officeart/2008/layout/VerticalCurvedList"/>
    <dgm:cxn modelId="{100BD071-E6E7-4C7F-8078-55E29BA13C55}" type="presParOf" srcId="{5D500FE2-E537-4EED-95A8-A65B953CD802}" destId="{050800A1-5204-4F46-9E09-5CEA3F62486E}" srcOrd="5" destOrd="0" presId="urn:microsoft.com/office/officeart/2008/layout/VerticalCurvedList"/>
    <dgm:cxn modelId="{A2983383-770C-4592-9224-8B382C5FCC87}" type="presParOf" srcId="{5D500FE2-E537-4EED-95A8-A65B953CD802}" destId="{55A3595C-68BE-4617-A565-178F8124A1AD}" srcOrd="6" destOrd="0" presId="urn:microsoft.com/office/officeart/2008/layout/VerticalCurvedList"/>
    <dgm:cxn modelId="{1C3EAF92-23F9-4EC1-980C-A1E029825384}" type="presParOf" srcId="{55A3595C-68BE-4617-A565-178F8124A1AD}" destId="{0525F844-532F-439E-83B4-A67A2AEEEBE9}" srcOrd="0" destOrd="0" presId="urn:microsoft.com/office/officeart/2008/layout/VerticalCurvedList"/>
    <dgm:cxn modelId="{604ABF97-3A74-4F2D-8553-F5CB6EF78A29}" type="presParOf" srcId="{5D500FE2-E537-4EED-95A8-A65B953CD802}" destId="{058B7F2E-938E-4287-B2FC-6378ACD6D7B6}" srcOrd="7" destOrd="0" presId="urn:microsoft.com/office/officeart/2008/layout/VerticalCurvedList"/>
    <dgm:cxn modelId="{6A31DE8E-737B-44F4-BB10-5DF6E74C23BF}" type="presParOf" srcId="{5D500FE2-E537-4EED-95A8-A65B953CD802}" destId="{55221FAF-C41C-47FA-B27A-6076FE8A5ABE}" srcOrd="8" destOrd="0" presId="urn:microsoft.com/office/officeart/2008/layout/VerticalCurvedList"/>
    <dgm:cxn modelId="{935EDF87-A9C6-49A9-9F24-9D53823FE113}" type="presParOf" srcId="{55221FAF-C41C-47FA-B27A-6076FE8A5ABE}" destId="{9362C62A-42A6-4696-9C07-CB68237BB52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98656-67AE-442D-9A5C-074A4806225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FC219D5-36C6-4D29-9147-F31D579B2979}">
      <dgm:prSet phldrT="[Text]"/>
      <dgm:spPr/>
      <dgm:t>
        <a:bodyPr/>
        <a:lstStyle/>
        <a:p>
          <a:r>
            <a:rPr lang="de-DE" dirty="0"/>
            <a:t>Datensatzart</a:t>
          </a:r>
        </a:p>
      </dgm:t>
    </dgm:pt>
    <dgm:pt modelId="{C4A017E9-E9AD-4224-B7FC-F97FE35DEA1A}" type="parTrans" cxnId="{F11F0867-59EB-4712-9DB0-A58CA5630E75}">
      <dgm:prSet/>
      <dgm:spPr/>
      <dgm:t>
        <a:bodyPr/>
        <a:lstStyle/>
        <a:p>
          <a:endParaRPr lang="de-DE"/>
        </a:p>
      </dgm:t>
    </dgm:pt>
    <dgm:pt modelId="{D1537584-1495-4907-87E3-FEA9A220DA1C}" type="sibTrans" cxnId="{F11F0867-59EB-4712-9DB0-A58CA5630E75}">
      <dgm:prSet/>
      <dgm:spPr/>
      <dgm:t>
        <a:bodyPr/>
        <a:lstStyle/>
        <a:p>
          <a:endParaRPr lang="de-DE"/>
        </a:p>
      </dgm:t>
    </dgm:pt>
    <dgm:pt modelId="{D06018F6-42D5-4F3B-A02C-840A6F1EAC96}">
      <dgm:prSet phldrT="[Text]"/>
      <dgm:spPr/>
      <dgm:t>
        <a:bodyPr/>
        <a:lstStyle/>
        <a:p>
          <a:r>
            <a:rPr lang="de-DE" dirty="0"/>
            <a:t>Tabellarisch</a:t>
          </a:r>
        </a:p>
      </dgm:t>
    </dgm:pt>
    <dgm:pt modelId="{81AA950F-825D-4139-BEA7-B9F266072C04}" type="parTrans" cxnId="{B759E33D-CEAE-4828-948C-7FC8E33FD382}">
      <dgm:prSet/>
      <dgm:spPr/>
      <dgm:t>
        <a:bodyPr/>
        <a:lstStyle/>
        <a:p>
          <a:endParaRPr lang="de-DE"/>
        </a:p>
      </dgm:t>
    </dgm:pt>
    <dgm:pt modelId="{E7AF2BFF-7D3F-42D4-8AEE-EEFB6E163F10}" type="sibTrans" cxnId="{B759E33D-CEAE-4828-948C-7FC8E33FD382}">
      <dgm:prSet/>
      <dgm:spPr/>
      <dgm:t>
        <a:bodyPr/>
        <a:lstStyle/>
        <a:p>
          <a:endParaRPr lang="de-DE"/>
        </a:p>
      </dgm:t>
    </dgm:pt>
    <dgm:pt modelId="{9E8D9C5B-409B-49FB-88A6-1E96D8F2B9D7}">
      <dgm:prSet phldrT="[Text]"/>
      <dgm:spPr/>
      <dgm:t>
        <a:bodyPr/>
        <a:lstStyle/>
        <a:p>
          <a:r>
            <a:rPr lang="de-DE" dirty="0"/>
            <a:t>Nicht konkret</a:t>
          </a:r>
        </a:p>
      </dgm:t>
    </dgm:pt>
    <dgm:pt modelId="{91922C7A-7DDC-452B-8CA6-2A63EB80B4F9}" type="parTrans" cxnId="{96D886E6-8890-4052-8941-8A9AC9E144F1}">
      <dgm:prSet/>
      <dgm:spPr/>
      <dgm:t>
        <a:bodyPr/>
        <a:lstStyle/>
        <a:p>
          <a:endParaRPr lang="de-DE"/>
        </a:p>
      </dgm:t>
    </dgm:pt>
    <dgm:pt modelId="{96C3D2C6-0682-4173-831A-C36E1A14E53A}" type="sibTrans" cxnId="{96D886E6-8890-4052-8941-8A9AC9E144F1}">
      <dgm:prSet/>
      <dgm:spPr/>
      <dgm:t>
        <a:bodyPr/>
        <a:lstStyle/>
        <a:p>
          <a:endParaRPr lang="de-DE"/>
        </a:p>
      </dgm:t>
    </dgm:pt>
    <dgm:pt modelId="{934BA7DA-09DE-4BEB-9A23-5A98B0836BB0}">
      <dgm:prSet phldrT="[Text]"/>
      <dgm:spPr/>
      <dgm:t>
        <a:bodyPr/>
        <a:lstStyle/>
        <a:p>
          <a:r>
            <a:rPr lang="de-DE" dirty="0"/>
            <a:t>Methoden</a:t>
          </a:r>
        </a:p>
      </dgm:t>
    </dgm:pt>
    <dgm:pt modelId="{91237A01-09DC-449C-B7CE-6DA4927A997F}" type="parTrans" cxnId="{2B9ADBBB-2848-45A0-9947-F68E36944440}">
      <dgm:prSet/>
      <dgm:spPr/>
      <dgm:t>
        <a:bodyPr/>
        <a:lstStyle/>
        <a:p>
          <a:endParaRPr lang="de-DE"/>
        </a:p>
      </dgm:t>
    </dgm:pt>
    <dgm:pt modelId="{3C6B61C7-BFF4-4198-8801-4164D6F447B6}" type="sibTrans" cxnId="{2B9ADBBB-2848-45A0-9947-F68E36944440}">
      <dgm:prSet/>
      <dgm:spPr/>
      <dgm:t>
        <a:bodyPr/>
        <a:lstStyle/>
        <a:p>
          <a:endParaRPr lang="de-DE"/>
        </a:p>
      </dgm:t>
    </dgm:pt>
    <dgm:pt modelId="{F33186A5-E036-4DC6-805E-49EBBE4588D1}">
      <dgm:prSet phldrT="[Text]"/>
      <dgm:spPr/>
      <dgm:t>
        <a:bodyPr/>
        <a:lstStyle/>
        <a:p>
          <a:r>
            <a:rPr lang="de-DE" dirty="0"/>
            <a:t>Berechnungen</a:t>
          </a:r>
        </a:p>
      </dgm:t>
    </dgm:pt>
    <dgm:pt modelId="{FAD6D367-C790-45D4-ACDE-0A2CF8748F7C}" type="parTrans" cxnId="{FE28A1F6-85E6-4229-8EFD-8F83105A8E9C}">
      <dgm:prSet/>
      <dgm:spPr/>
      <dgm:t>
        <a:bodyPr/>
        <a:lstStyle/>
        <a:p>
          <a:endParaRPr lang="de-DE"/>
        </a:p>
      </dgm:t>
    </dgm:pt>
    <dgm:pt modelId="{A3B38D20-4439-4020-83EC-982CDF8693AF}" type="sibTrans" cxnId="{FE28A1F6-85E6-4229-8EFD-8F83105A8E9C}">
      <dgm:prSet/>
      <dgm:spPr/>
      <dgm:t>
        <a:bodyPr/>
        <a:lstStyle/>
        <a:p>
          <a:endParaRPr lang="de-DE"/>
        </a:p>
      </dgm:t>
    </dgm:pt>
    <dgm:pt modelId="{4CDDD3C5-0301-42AF-8D8E-B13C821A28CB}">
      <dgm:prSet phldrT="[Text]"/>
      <dgm:spPr/>
      <dgm:t>
        <a:bodyPr/>
        <a:lstStyle/>
        <a:p>
          <a:r>
            <a:rPr lang="de-DE" dirty="0"/>
            <a:t>(Pseudo-)Code</a:t>
          </a:r>
        </a:p>
      </dgm:t>
    </dgm:pt>
    <dgm:pt modelId="{1B577DCF-0C79-4B1B-BFB8-13D6E9745B17}" type="parTrans" cxnId="{710E43E9-EC43-4257-A396-5720998FEF7B}">
      <dgm:prSet/>
      <dgm:spPr/>
      <dgm:t>
        <a:bodyPr/>
        <a:lstStyle/>
        <a:p>
          <a:endParaRPr lang="de-DE"/>
        </a:p>
      </dgm:t>
    </dgm:pt>
    <dgm:pt modelId="{751C62BE-673D-49DA-9430-B76AB1C52355}" type="sibTrans" cxnId="{710E43E9-EC43-4257-A396-5720998FEF7B}">
      <dgm:prSet/>
      <dgm:spPr/>
      <dgm:t>
        <a:bodyPr/>
        <a:lstStyle/>
        <a:p>
          <a:endParaRPr lang="de-DE"/>
        </a:p>
      </dgm:t>
    </dgm:pt>
    <dgm:pt modelId="{A6A9F76A-71E4-4A15-9E87-7F75D75B93AA}">
      <dgm:prSet phldrT="[Text]"/>
      <dgm:spPr/>
      <dgm:t>
        <a:bodyPr/>
        <a:lstStyle/>
        <a:p>
          <a:r>
            <a:rPr lang="de-DE" dirty="0"/>
            <a:t>Ansätze</a:t>
          </a:r>
        </a:p>
      </dgm:t>
    </dgm:pt>
    <dgm:pt modelId="{80524295-3BF2-46CB-BC6A-630F4F063FF7}" type="parTrans" cxnId="{BB0D304A-6FC1-469E-A6E0-F4D9699221DE}">
      <dgm:prSet/>
      <dgm:spPr/>
      <dgm:t>
        <a:bodyPr/>
        <a:lstStyle/>
        <a:p>
          <a:endParaRPr lang="de-DE"/>
        </a:p>
      </dgm:t>
    </dgm:pt>
    <dgm:pt modelId="{B08AC38F-4895-4DDD-AD85-472ACAEEA76D}" type="sibTrans" cxnId="{BB0D304A-6FC1-469E-A6E0-F4D9699221DE}">
      <dgm:prSet/>
      <dgm:spPr/>
      <dgm:t>
        <a:bodyPr/>
        <a:lstStyle/>
        <a:p>
          <a:endParaRPr lang="de-DE"/>
        </a:p>
      </dgm:t>
    </dgm:pt>
    <dgm:pt modelId="{1B9389F6-23AE-49A8-B257-9AC2493BA7DA}">
      <dgm:prSet phldrT="[Text]"/>
      <dgm:spPr/>
      <dgm:t>
        <a:bodyPr/>
        <a:lstStyle/>
        <a:p>
          <a:r>
            <a:rPr lang="de-DE" dirty="0"/>
            <a:t>Forschungsfrage</a:t>
          </a:r>
        </a:p>
      </dgm:t>
    </dgm:pt>
    <dgm:pt modelId="{E0AB5000-E03C-41A0-89FB-10BDB997AAF2}" type="parTrans" cxnId="{04A865BE-A27C-4073-9648-F9ADAAAAB0FF}">
      <dgm:prSet/>
      <dgm:spPr/>
      <dgm:t>
        <a:bodyPr/>
        <a:lstStyle/>
        <a:p>
          <a:endParaRPr lang="de-DE"/>
        </a:p>
      </dgm:t>
    </dgm:pt>
    <dgm:pt modelId="{8FFC00F5-667D-441B-AC0A-2B01AA29FDB8}" type="sibTrans" cxnId="{04A865BE-A27C-4073-9648-F9ADAAAAB0FF}">
      <dgm:prSet/>
      <dgm:spPr/>
      <dgm:t>
        <a:bodyPr/>
        <a:lstStyle/>
        <a:p>
          <a:endParaRPr lang="de-DE"/>
        </a:p>
      </dgm:t>
    </dgm:pt>
    <dgm:pt modelId="{1A5EC2BB-6C58-4428-8283-E9E718E8028C}">
      <dgm:prSet phldrT="[Text]"/>
      <dgm:spPr/>
      <dgm:t>
        <a:bodyPr/>
        <a:lstStyle/>
        <a:p>
          <a:r>
            <a:rPr kumimoji="0" lang="de-DE" b="0" i="0" u="none" strike="noStrike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dirty="0"/>
        </a:p>
      </dgm:t>
    </dgm:pt>
    <dgm:pt modelId="{44B68EC2-3DB1-46C1-84DC-5979F9FD2CFC}" type="parTrans" cxnId="{25C7D213-13E7-4973-82EA-CDB59ED2E7F9}">
      <dgm:prSet/>
      <dgm:spPr/>
      <dgm:t>
        <a:bodyPr/>
        <a:lstStyle/>
        <a:p>
          <a:endParaRPr lang="de-DE"/>
        </a:p>
      </dgm:t>
    </dgm:pt>
    <dgm:pt modelId="{C5E799A0-F29A-4A54-8807-CBEEE28BC358}" type="sibTrans" cxnId="{25C7D213-13E7-4973-82EA-CDB59ED2E7F9}">
      <dgm:prSet/>
      <dgm:spPr/>
      <dgm:t>
        <a:bodyPr/>
        <a:lstStyle/>
        <a:p>
          <a:endParaRPr lang="de-DE"/>
        </a:p>
      </dgm:t>
    </dgm:pt>
    <dgm:pt modelId="{4159C49C-D974-4E2A-AB5D-D838049258A5}">
      <dgm:prSet phldrT="[Text]"/>
      <dgm:spPr/>
      <dgm:t>
        <a:bodyPr/>
        <a:lstStyle/>
        <a:p>
          <a:r>
            <a:rPr lang="de-DE" dirty="0" err="1"/>
            <a:t>Biasumgang</a:t>
          </a:r>
          <a:endParaRPr lang="de-DE" dirty="0"/>
        </a:p>
      </dgm:t>
    </dgm:pt>
    <dgm:pt modelId="{37A535E4-6779-48D8-94EB-A34D616F7DC3}" type="parTrans" cxnId="{C117C769-67D8-4AAE-B940-FAD196882681}">
      <dgm:prSet/>
      <dgm:spPr/>
      <dgm:t>
        <a:bodyPr/>
        <a:lstStyle/>
        <a:p>
          <a:endParaRPr lang="de-DE"/>
        </a:p>
      </dgm:t>
    </dgm:pt>
    <dgm:pt modelId="{0C240677-E6F2-4473-A9A2-BE93F002E112}" type="sibTrans" cxnId="{C117C769-67D8-4AAE-B940-FAD196882681}">
      <dgm:prSet/>
      <dgm:spPr/>
      <dgm:t>
        <a:bodyPr/>
        <a:lstStyle/>
        <a:p>
          <a:endParaRPr lang="de-DE"/>
        </a:p>
      </dgm:t>
    </dgm:pt>
    <dgm:pt modelId="{82952D24-6991-4B0D-8A81-C3B35BA74A4A}">
      <dgm:prSet phldrT="[Text]"/>
      <dgm:spPr/>
      <dgm:t>
        <a:bodyPr/>
        <a:lstStyle/>
        <a:p>
          <a:r>
            <a:rPr lang="de-DE" dirty="0"/>
            <a:t>Eliminierung</a:t>
          </a:r>
        </a:p>
      </dgm:t>
    </dgm:pt>
    <dgm:pt modelId="{80B68F74-6E88-46B1-A878-5461A8EA4AB1}" type="parTrans" cxnId="{31200810-D5A9-42BA-9E9E-D8FC278DE77C}">
      <dgm:prSet/>
      <dgm:spPr/>
      <dgm:t>
        <a:bodyPr/>
        <a:lstStyle/>
        <a:p>
          <a:endParaRPr lang="de-DE"/>
        </a:p>
      </dgm:t>
    </dgm:pt>
    <dgm:pt modelId="{139848D7-65CF-406A-9343-ABC065DA7944}" type="sibTrans" cxnId="{31200810-D5A9-42BA-9E9E-D8FC278DE77C}">
      <dgm:prSet/>
      <dgm:spPr/>
      <dgm:t>
        <a:bodyPr/>
        <a:lstStyle/>
        <a:p>
          <a:endParaRPr lang="de-DE"/>
        </a:p>
      </dgm:t>
    </dgm:pt>
    <dgm:pt modelId="{E1F9CA9A-B875-40F0-A49B-A9DDAC27AB92}">
      <dgm:prSet phldrT="[Text]"/>
      <dgm:spPr/>
      <dgm:t>
        <a:bodyPr/>
        <a:lstStyle/>
        <a:p>
          <a:r>
            <a:rPr lang="de-DE" dirty="0"/>
            <a:t>Minderung</a:t>
          </a:r>
        </a:p>
      </dgm:t>
    </dgm:pt>
    <dgm:pt modelId="{6E065C5D-1140-46FB-8204-45B8120C46D2}" type="parTrans" cxnId="{C640B556-9B58-4D7D-A50A-BC917B21A68E}">
      <dgm:prSet/>
      <dgm:spPr/>
      <dgm:t>
        <a:bodyPr/>
        <a:lstStyle/>
        <a:p>
          <a:endParaRPr lang="de-DE"/>
        </a:p>
      </dgm:t>
    </dgm:pt>
    <dgm:pt modelId="{2E290B67-3B89-4866-83C7-367C1802019D}" type="sibTrans" cxnId="{C640B556-9B58-4D7D-A50A-BC917B21A68E}">
      <dgm:prSet/>
      <dgm:spPr/>
      <dgm:t>
        <a:bodyPr/>
        <a:lstStyle/>
        <a:p>
          <a:endParaRPr lang="de-DE"/>
        </a:p>
      </dgm:t>
    </dgm:pt>
    <dgm:pt modelId="{4A8A3B1F-FB3D-4DAF-96F1-8A3B15695F7C}">
      <dgm:prSet phldrT="[Text]"/>
      <dgm:spPr/>
      <dgm:t>
        <a:bodyPr/>
        <a:lstStyle/>
        <a:p>
          <a:r>
            <a:rPr lang="de-DE" dirty="0"/>
            <a:t>Bestimmung</a:t>
          </a:r>
        </a:p>
      </dgm:t>
    </dgm:pt>
    <dgm:pt modelId="{F9CBBD50-234A-4F80-A915-89B8B467CC16}" type="parTrans" cxnId="{00115AFE-38F5-4DE1-BCFC-64276AC4B446}">
      <dgm:prSet/>
      <dgm:spPr/>
      <dgm:t>
        <a:bodyPr/>
        <a:lstStyle/>
        <a:p>
          <a:endParaRPr lang="de-DE"/>
        </a:p>
      </dgm:t>
    </dgm:pt>
    <dgm:pt modelId="{56122E87-779D-421A-9739-3E517DA63629}" type="sibTrans" cxnId="{00115AFE-38F5-4DE1-BCFC-64276AC4B446}">
      <dgm:prSet/>
      <dgm:spPr/>
      <dgm:t>
        <a:bodyPr/>
        <a:lstStyle/>
        <a:p>
          <a:endParaRPr lang="de-DE"/>
        </a:p>
      </dgm:t>
    </dgm:pt>
    <dgm:pt modelId="{571D769B-41DB-4112-A21C-546E6F52B178}">
      <dgm:prSet phldrT="[Text]"/>
      <dgm:spPr/>
      <dgm:t>
        <a:bodyPr/>
        <a:lstStyle/>
        <a:p>
          <a:r>
            <a:rPr lang="de-DE" dirty="0"/>
            <a:t>Findung</a:t>
          </a:r>
        </a:p>
      </dgm:t>
    </dgm:pt>
    <dgm:pt modelId="{F195137E-AFAB-41D1-8FEF-0F6B22C14C3E}" type="parTrans" cxnId="{81C4BDC8-D2D6-46D8-BD49-9D4016ADDD95}">
      <dgm:prSet/>
      <dgm:spPr/>
      <dgm:t>
        <a:bodyPr/>
        <a:lstStyle/>
        <a:p>
          <a:endParaRPr lang="de-DE"/>
        </a:p>
      </dgm:t>
    </dgm:pt>
    <dgm:pt modelId="{88EB697D-DE0F-472D-B373-79CF2FBFEC43}" type="sibTrans" cxnId="{81C4BDC8-D2D6-46D8-BD49-9D4016ADDD95}">
      <dgm:prSet/>
      <dgm:spPr/>
      <dgm:t>
        <a:bodyPr/>
        <a:lstStyle/>
        <a:p>
          <a:endParaRPr lang="de-DE"/>
        </a:p>
      </dgm:t>
    </dgm:pt>
    <dgm:pt modelId="{5436245F-BE67-4F65-915C-8F483857E933}" type="pres">
      <dgm:prSet presAssocID="{87A98656-67AE-442D-9A5C-074A48062257}" presName="linear" presStyleCnt="0">
        <dgm:presLayoutVars>
          <dgm:animLvl val="lvl"/>
          <dgm:resizeHandles val="exact"/>
        </dgm:presLayoutVars>
      </dgm:prSet>
      <dgm:spPr/>
    </dgm:pt>
    <dgm:pt modelId="{8F244945-30F2-442E-99B5-0E6BFD9112D6}" type="pres">
      <dgm:prSet presAssocID="{3FC219D5-36C6-4D29-9147-F31D579B2979}" presName="parentText" presStyleLbl="node1" presStyleIdx="0" presStyleCnt="4" custLinFactNeighborY="2489">
        <dgm:presLayoutVars>
          <dgm:chMax val="0"/>
          <dgm:bulletEnabled val="1"/>
        </dgm:presLayoutVars>
      </dgm:prSet>
      <dgm:spPr/>
    </dgm:pt>
    <dgm:pt modelId="{A03A1B87-6FD7-4E7F-A923-9D1211FF7B21}" type="pres">
      <dgm:prSet presAssocID="{3FC219D5-36C6-4D29-9147-F31D579B2979}" presName="childText" presStyleLbl="revTx" presStyleIdx="0" presStyleCnt="4" custLinFactNeighborY="9267">
        <dgm:presLayoutVars>
          <dgm:bulletEnabled val="1"/>
        </dgm:presLayoutVars>
      </dgm:prSet>
      <dgm:spPr/>
    </dgm:pt>
    <dgm:pt modelId="{62DDB0FC-6E1B-4D97-87A2-88E062C2D652}" type="pres">
      <dgm:prSet presAssocID="{4159C49C-D974-4E2A-AB5D-D838049258A5}" presName="parentText" presStyleLbl="node1" presStyleIdx="1" presStyleCnt="4" custLinFactNeighborY="804">
        <dgm:presLayoutVars>
          <dgm:chMax val="0"/>
          <dgm:bulletEnabled val="1"/>
        </dgm:presLayoutVars>
      </dgm:prSet>
      <dgm:spPr/>
    </dgm:pt>
    <dgm:pt modelId="{1E4D186B-628A-4E01-A210-578940BA839A}" type="pres">
      <dgm:prSet presAssocID="{4159C49C-D974-4E2A-AB5D-D838049258A5}" presName="childText" presStyleLbl="revTx" presStyleIdx="1" presStyleCnt="4">
        <dgm:presLayoutVars>
          <dgm:bulletEnabled val="1"/>
        </dgm:presLayoutVars>
      </dgm:prSet>
      <dgm:spPr/>
    </dgm:pt>
    <dgm:pt modelId="{CB0C1EB8-E656-471F-93BB-D99A38F9A6E6}" type="pres">
      <dgm:prSet presAssocID="{934BA7DA-09DE-4BEB-9A23-5A98B0836BB0}" presName="parentText" presStyleLbl="node1" presStyleIdx="2" presStyleCnt="4" custLinFactNeighborY="-4640">
        <dgm:presLayoutVars>
          <dgm:chMax val="0"/>
          <dgm:bulletEnabled val="1"/>
        </dgm:presLayoutVars>
      </dgm:prSet>
      <dgm:spPr/>
    </dgm:pt>
    <dgm:pt modelId="{A39E1E06-812B-4F63-B86D-892075F7A0E6}" type="pres">
      <dgm:prSet presAssocID="{934BA7DA-09DE-4BEB-9A23-5A98B0836BB0}" presName="childText" presStyleLbl="revTx" presStyleIdx="2" presStyleCnt="4" custLinFactNeighborY="-11053">
        <dgm:presLayoutVars>
          <dgm:bulletEnabled val="1"/>
        </dgm:presLayoutVars>
      </dgm:prSet>
      <dgm:spPr/>
    </dgm:pt>
    <dgm:pt modelId="{17C17339-F648-4484-8B8B-DD6DE4797979}" type="pres">
      <dgm:prSet presAssocID="{1B9389F6-23AE-49A8-B257-9AC2493BA7DA}" presName="parentText" presStyleLbl="node1" presStyleIdx="3" presStyleCnt="4" custLinFactNeighborY="-10250">
        <dgm:presLayoutVars>
          <dgm:chMax val="0"/>
          <dgm:bulletEnabled val="1"/>
        </dgm:presLayoutVars>
      </dgm:prSet>
      <dgm:spPr/>
    </dgm:pt>
    <dgm:pt modelId="{59718E81-0315-4E70-A8A3-5506A202C03A}" type="pres">
      <dgm:prSet presAssocID="{1B9389F6-23AE-49A8-B257-9AC2493BA7DA}" presName="childText" presStyleLbl="revTx" presStyleIdx="3" presStyleCnt="4" custScaleY="77384" custLinFactNeighborY="-6519">
        <dgm:presLayoutVars>
          <dgm:bulletEnabled val="1"/>
        </dgm:presLayoutVars>
      </dgm:prSet>
      <dgm:spPr/>
    </dgm:pt>
  </dgm:ptLst>
  <dgm:cxnLst>
    <dgm:cxn modelId="{D61B9205-7120-40F2-A4D9-D371471921FC}" type="presOf" srcId="{E1F9CA9A-B875-40F0-A49B-A9DDAC27AB92}" destId="{1E4D186B-628A-4E01-A210-578940BA839A}" srcOrd="0" destOrd="1" presId="urn:microsoft.com/office/officeart/2005/8/layout/vList2"/>
    <dgm:cxn modelId="{A2C09709-79D0-43BF-A9B8-E24C1E7E9E4E}" type="presOf" srcId="{9E8D9C5B-409B-49FB-88A6-1E96D8F2B9D7}" destId="{A03A1B87-6FD7-4E7F-A923-9D1211FF7B21}" srcOrd="0" destOrd="1" presId="urn:microsoft.com/office/officeart/2005/8/layout/vList2"/>
    <dgm:cxn modelId="{31200810-D5A9-42BA-9E9E-D8FC278DE77C}" srcId="{4159C49C-D974-4E2A-AB5D-D838049258A5}" destId="{82952D24-6991-4B0D-8A81-C3B35BA74A4A}" srcOrd="0" destOrd="0" parTransId="{80B68F74-6E88-46B1-A878-5461A8EA4AB1}" sibTransId="{139848D7-65CF-406A-9343-ABC065DA7944}"/>
    <dgm:cxn modelId="{DA3C9313-2353-4BFF-81C9-B00492C960D6}" type="presOf" srcId="{82952D24-6991-4B0D-8A81-C3B35BA74A4A}" destId="{1E4D186B-628A-4E01-A210-578940BA839A}" srcOrd="0" destOrd="0" presId="urn:microsoft.com/office/officeart/2005/8/layout/vList2"/>
    <dgm:cxn modelId="{25C7D213-13E7-4973-82EA-CDB59ED2E7F9}" srcId="{1B9389F6-23AE-49A8-B257-9AC2493BA7DA}" destId="{1A5EC2BB-6C58-4428-8283-E9E718E8028C}" srcOrd="0" destOrd="0" parTransId="{44B68EC2-3DB1-46C1-84DC-5979F9FD2CFC}" sibTransId="{C5E799A0-F29A-4A54-8807-CBEEE28BC358}"/>
    <dgm:cxn modelId="{AEBB1C1A-39FF-4467-9E18-51D0D2D11647}" type="presOf" srcId="{F33186A5-E036-4DC6-805E-49EBBE4588D1}" destId="{A39E1E06-812B-4F63-B86D-892075F7A0E6}" srcOrd="0" destOrd="0" presId="urn:microsoft.com/office/officeart/2005/8/layout/vList2"/>
    <dgm:cxn modelId="{FF06903A-EA07-4253-8985-F783725DEAF3}" type="presOf" srcId="{1B9389F6-23AE-49A8-B257-9AC2493BA7DA}" destId="{17C17339-F648-4484-8B8B-DD6DE4797979}" srcOrd="0" destOrd="0" presId="urn:microsoft.com/office/officeart/2005/8/layout/vList2"/>
    <dgm:cxn modelId="{B759E33D-CEAE-4828-948C-7FC8E33FD382}" srcId="{3FC219D5-36C6-4D29-9147-F31D579B2979}" destId="{D06018F6-42D5-4F3B-A02C-840A6F1EAC96}" srcOrd="0" destOrd="0" parTransId="{81AA950F-825D-4139-BEA7-B9F266072C04}" sibTransId="{E7AF2BFF-7D3F-42D4-8AEE-EEFB6E163F10}"/>
    <dgm:cxn modelId="{AC25D93F-6BAF-4E41-905B-28390B495560}" type="presOf" srcId="{4159C49C-D974-4E2A-AB5D-D838049258A5}" destId="{62DDB0FC-6E1B-4D97-87A2-88E062C2D652}" srcOrd="0" destOrd="0" presId="urn:microsoft.com/office/officeart/2005/8/layout/vList2"/>
    <dgm:cxn modelId="{71C7885C-64E1-4285-BB4E-EC6CC1F4E78C}" type="presOf" srcId="{3FC219D5-36C6-4D29-9147-F31D579B2979}" destId="{8F244945-30F2-442E-99B5-0E6BFD9112D6}" srcOrd="0" destOrd="0" presId="urn:microsoft.com/office/officeart/2005/8/layout/vList2"/>
    <dgm:cxn modelId="{43076563-26E0-43A8-B75A-C13665AB035D}" type="presOf" srcId="{1A5EC2BB-6C58-4428-8283-E9E718E8028C}" destId="{59718E81-0315-4E70-A8A3-5506A202C03A}" srcOrd="0" destOrd="0" presId="urn:microsoft.com/office/officeart/2005/8/layout/vList2"/>
    <dgm:cxn modelId="{565BBA64-5F46-4899-81D2-C334A80C3867}" type="presOf" srcId="{571D769B-41DB-4112-A21C-546E6F52B178}" destId="{1E4D186B-628A-4E01-A210-578940BA839A}" srcOrd="0" destOrd="3" presId="urn:microsoft.com/office/officeart/2005/8/layout/vList2"/>
    <dgm:cxn modelId="{F11F0867-59EB-4712-9DB0-A58CA5630E75}" srcId="{87A98656-67AE-442D-9A5C-074A48062257}" destId="{3FC219D5-36C6-4D29-9147-F31D579B2979}" srcOrd="0" destOrd="0" parTransId="{C4A017E9-E9AD-4224-B7FC-F97FE35DEA1A}" sibTransId="{D1537584-1495-4907-87E3-FEA9A220DA1C}"/>
    <dgm:cxn modelId="{90DF2747-24B5-472B-9AED-EA9CCB5B942C}" type="presOf" srcId="{4A8A3B1F-FB3D-4DAF-96F1-8A3B15695F7C}" destId="{1E4D186B-628A-4E01-A210-578940BA839A}" srcOrd="0" destOrd="2" presId="urn:microsoft.com/office/officeart/2005/8/layout/vList2"/>
    <dgm:cxn modelId="{7EF27468-EF73-4D66-A714-286E3A9FD047}" type="presOf" srcId="{4CDDD3C5-0301-42AF-8D8E-B13C821A28CB}" destId="{A39E1E06-812B-4F63-B86D-892075F7A0E6}" srcOrd="0" destOrd="1" presId="urn:microsoft.com/office/officeart/2005/8/layout/vList2"/>
    <dgm:cxn modelId="{C117C769-67D8-4AAE-B940-FAD196882681}" srcId="{87A98656-67AE-442D-9A5C-074A48062257}" destId="{4159C49C-D974-4E2A-AB5D-D838049258A5}" srcOrd="1" destOrd="0" parTransId="{37A535E4-6779-48D8-94EB-A34D616F7DC3}" sibTransId="{0C240677-E6F2-4473-A9A2-BE93F002E112}"/>
    <dgm:cxn modelId="{BB0D304A-6FC1-469E-A6E0-F4D9699221DE}" srcId="{934BA7DA-09DE-4BEB-9A23-5A98B0836BB0}" destId="{A6A9F76A-71E4-4A15-9E87-7F75D75B93AA}" srcOrd="2" destOrd="0" parTransId="{80524295-3BF2-46CB-BC6A-630F4F063FF7}" sibTransId="{B08AC38F-4895-4DDD-AD85-472ACAEEA76D}"/>
    <dgm:cxn modelId="{2413E251-24A6-487D-8C05-758C4C4FF110}" type="presOf" srcId="{A6A9F76A-71E4-4A15-9E87-7F75D75B93AA}" destId="{A39E1E06-812B-4F63-B86D-892075F7A0E6}" srcOrd="0" destOrd="2" presId="urn:microsoft.com/office/officeart/2005/8/layout/vList2"/>
    <dgm:cxn modelId="{C640B556-9B58-4D7D-A50A-BC917B21A68E}" srcId="{4159C49C-D974-4E2A-AB5D-D838049258A5}" destId="{E1F9CA9A-B875-40F0-A49B-A9DDAC27AB92}" srcOrd="1" destOrd="0" parTransId="{6E065C5D-1140-46FB-8204-45B8120C46D2}" sibTransId="{2E290B67-3B89-4866-83C7-367C1802019D}"/>
    <dgm:cxn modelId="{38C07289-477B-446C-885F-0ECE724D8AC3}" type="presOf" srcId="{87A98656-67AE-442D-9A5C-074A48062257}" destId="{5436245F-BE67-4F65-915C-8F483857E933}" srcOrd="0" destOrd="0" presId="urn:microsoft.com/office/officeart/2005/8/layout/vList2"/>
    <dgm:cxn modelId="{EE2F0896-FD22-4ED9-BC78-AE506A89B433}" type="presOf" srcId="{934BA7DA-09DE-4BEB-9A23-5A98B0836BB0}" destId="{CB0C1EB8-E656-471F-93BB-D99A38F9A6E6}" srcOrd="0" destOrd="0" presId="urn:microsoft.com/office/officeart/2005/8/layout/vList2"/>
    <dgm:cxn modelId="{2B9ADBBB-2848-45A0-9947-F68E36944440}" srcId="{87A98656-67AE-442D-9A5C-074A48062257}" destId="{934BA7DA-09DE-4BEB-9A23-5A98B0836BB0}" srcOrd="2" destOrd="0" parTransId="{91237A01-09DC-449C-B7CE-6DA4927A997F}" sibTransId="{3C6B61C7-BFF4-4198-8801-4164D6F447B6}"/>
    <dgm:cxn modelId="{04A865BE-A27C-4073-9648-F9ADAAAAB0FF}" srcId="{87A98656-67AE-442D-9A5C-074A48062257}" destId="{1B9389F6-23AE-49A8-B257-9AC2493BA7DA}" srcOrd="3" destOrd="0" parTransId="{E0AB5000-E03C-41A0-89FB-10BDB997AAF2}" sibTransId="{8FFC00F5-667D-441B-AC0A-2B01AA29FDB8}"/>
    <dgm:cxn modelId="{81C4BDC8-D2D6-46D8-BD49-9D4016ADDD95}" srcId="{4159C49C-D974-4E2A-AB5D-D838049258A5}" destId="{571D769B-41DB-4112-A21C-546E6F52B178}" srcOrd="3" destOrd="0" parTransId="{F195137E-AFAB-41D1-8FEF-0F6B22C14C3E}" sibTransId="{88EB697D-DE0F-472D-B373-79CF2FBFEC43}"/>
    <dgm:cxn modelId="{96D886E6-8890-4052-8941-8A9AC9E144F1}" srcId="{3FC219D5-36C6-4D29-9147-F31D579B2979}" destId="{9E8D9C5B-409B-49FB-88A6-1E96D8F2B9D7}" srcOrd="1" destOrd="0" parTransId="{91922C7A-7DDC-452B-8CA6-2A63EB80B4F9}" sibTransId="{96C3D2C6-0682-4173-831A-C36E1A14E53A}"/>
    <dgm:cxn modelId="{64B411E9-417C-46FF-8F62-1EF2B14DB5D1}" type="presOf" srcId="{D06018F6-42D5-4F3B-A02C-840A6F1EAC96}" destId="{A03A1B87-6FD7-4E7F-A923-9D1211FF7B21}" srcOrd="0" destOrd="0" presId="urn:microsoft.com/office/officeart/2005/8/layout/vList2"/>
    <dgm:cxn modelId="{710E43E9-EC43-4257-A396-5720998FEF7B}" srcId="{934BA7DA-09DE-4BEB-9A23-5A98B0836BB0}" destId="{4CDDD3C5-0301-42AF-8D8E-B13C821A28CB}" srcOrd="1" destOrd="0" parTransId="{1B577DCF-0C79-4B1B-BFB8-13D6E9745B17}" sibTransId="{751C62BE-673D-49DA-9430-B76AB1C52355}"/>
    <dgm:cxn modelId="{FE28A1F6-85E6-4229-8EFD-8F83105A8E9C}" srcId="{934BA7DA-09DE-4BEB-9A23-5A98B0836BB0}" destId="{F33186A5-E036-4DC6-805E-49EBBE4588D1}" srcOrd="0" destOrd="0" parTransId="{FAD6D367-C790-45D4-ACDE-0A2CF8748F7C}" sibTransId="{A3B38D20-4439-4020-83EC-982CDF8693AF}"/>
    <dgm:cxn modelId="{00115AFE-38F5-4DE1-BCFC-64276AC4B446}" srcId="{4159C49C-D974-4E2A-AB5D-D838049258A5}" destId="{4A8A3B1F-FB3D-4DAF-96F1-8A3B15695F7C}" srcOrd="2" destOrd="0" parTransId="{F9CBBD50-234A-4F80-A915-89B8B467CC16}" sibTransId="{56122E87-779D-421A-9739-3E517DA63629}"/>
    <dgm:cxn modelId="{4D381EF7-1496-4091-9714-CDDD9A44E2F7}" type="presParOf" srcId="{5436245F-BE67-4F65-915C-8F483857E933}" destId="{8F244945-30F2-442E-99B5-0E6BFD9112D6}" srcOrd="0" destOrd="0" presId="urn:microsoft.com/office/officeart/2005/8/layout/vList2"/>
    <dgm:cxn modelId="{8D94A108-A4F2-49C5-92F5-550049D490EF}" type="presParOf" srcId="{5436245F-BE67-4F65-915C-8F483857E933}" destId="{A03A1B87-6FD7-4E7F-A923-9D1211FF7B21}" srcOrd="1" destOrd="0" presId="urn:microsoft.com/office/officeart/2005/8/layout/vList2"/>
    <dgm:cxn modelId="{0392A2C6-E2BD-4A41-B571-23F2A4F53FEF}" type="presParOf" srcId="{5436245F-BE67-4F65-915C-8F483857E933}" destId="{62DDB0FC-6E1B-4D97-87A2-88E062C2D652}" srcOrd="2" destOrd="0" presId="urn:microsoft.com/office/officeart/2005/8/layout/vList2"/>
    <dgm:cxn modelId="{E9488BBA-D7F8-4C34-940C-3F17E8DDF189}" type="presParOf" srcId="{5436245F-BE67-4F65-915C-8F483857E933}" destId="{1E4D186B-628A-4E01-A210-578940BA839A}" srcOrd="3" destOrd="0" presId="urn:microsoft.com/office/officeart/2005/8/layout/vList2"/>
    <dgm:cxn modelId="{D55E008F-5C6D-463C-85B8-E2380704FAF3}" type="presParOf" srcId="{5436245F-BE67-4F65-915C-8F483857E933}" destId="{CB0C1EB8-E656-471F-93BB-D99A38F9A6E6}" srcOrd="4" destOrd="0" presId="urn:microsoft.com/office/officeart/2005/8/layout/vList2"/>
    <dgm:cxn modelId="{ED9FF760-B2B4-4E5A-9B35-C76AAB4EC67A}" type="presParOf" srcId="{5436245F-BE67-4F65-915C-8F483857E933}" destId="{A39E1E06-812B-4F63-B86D-892075F7A0E6}" srcOrd="5" destOrd="0" presId="urn:microsoft.com/office/officeart/2005/8/layout/vList2"/>
    <dgm:cxn modelId="{77BD2B34-1E76-45C2-9064-271B8480D17A}" type="presParOf" srcId="{5436245F-BE67-4F65-915C-8F483857E933}" destId="{17C17339-F648-4484-8B8B-DD6DE4797979}" srcOrd="6" destOrd="0" presId="urn:microsoft.com/office/officeart/2005/8/layout/vList2"/>
    <dgm:cxn modelId="{33587681-C403-4E26-83F4-4559F3899F59}" type="presParOf" srcId="{5436245F-BE67-4F65-915C-8F483857E933}" destId="{59718E81-0315-4E70-A8A3-5506A202C03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8A212-EAD6-4BCD-9271-CA3420115383}">
      <dsp:nvSpPr>
        <dsp:cNvPr id="0" name=""/>
        <dsp:cNvSpPr/>
      </dsp:nvSpPr>
      <dsp:spPr>
        <a:xfrm>
          <a:off x="-5389396" y="-825278"/>
          <a:ext cx="6417290" cy="6417290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94879-04E8-4E58-88EE-0586A625FEB8}">
      <dsp:nvSpPr>
        <dsp:cNvPr id="0" name=""/>
        <dsp:cNvSpPr/>
      </dsp:nvSpPr>
      <dsp:spPr>
        <a:xfrm>
          <a:off x="538136" y="366466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DE" sz="2000" kern="1200" dirty="0">
              <a:latin typeface="Arial"/>
            </a:rPr>
            <a:t>Datensätze sind direkt oder indirekt durch Menschen erschaffen</a:t>
          </a:r>
          <a:endParaRPr lang="de-DE" sz="2000" kern="1200" dirty="0"/>
        </a:p>
      </dsp:txBody>
      <dsp:txXfrm>
        <a:off x="538136" y="366466"/>
        <a:ext cx="10553320" cy="733314"/>
      </dsp:txXfrm>
    </dsp:sp>
    <dsp:sp modelId="{D64A3C50-2AE5-42EF-9283-9C3500124E46}">
      <dsp:nvSpPr>
        <dsp:cNvPr id="0" name=""/>
        <dsp:cNvSpPr/>
      </dsp:nvSpPr>
      <dsp:spPr>
        <a:xfrm>
          <a:off x="79814" y="274802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8E2A-814F-4313-8D0C-62A097E3A421}">
      <dsp:nvSpPr>
        <dsp:cNvPr id="0" name=""/>
        <dsp:cNvSpPr/>
      </dsp:nvSpPr>
      <dsp:spPr>
        <a:xfrm>
          <a:off x="958562" y="1466628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Menschliche Vorurteile werden auf den Datensatz übertragen</a:t>
          </a:r>
          <a:endParaRPr lang="de-DE" sz="2000" kern="1200" dirty="0">
            <a:latin typeface="Arial"/>
          </a:endParaRPr>
        </a:p>
      </dsp:txBody>
      <dsp:txXfrm>
        <a:off x="958562" y="1466628"/>
        <a:ext cx="10132894" cy="733314"/>
      </dsp:txXfrm>
    </dsp:sp>
    <dsp:sp modelId="{BBF2B971-E176-4E77-A162-53C741C273DB}">
      <dsp:nvSpPr>
        <dsp:cNvPr id="0" name=""/>
        <dsp:cNvSpPr/>
      </dsp:nvSpPr>
      <dsp:spPr>
        <a:xfrm>
          <a:off x="500240" y="1374964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800A1-5204-4F46-9E09-5CEA3F62486E}">
      <dsp:nvSpPr>
        <dsp:cNvPr id="0" name=""/>
        <dsp:cNvSpPr/>
      </dsp:nvSpPr>
      <dsp:spPr>
        <a:xfrm>
          <a:off x="958562" y="2566790"/>
          <a:ext cx="10132894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Machine Learning Algorithmen lernen Verzerrungen mit</a:t>
          </a:r>
          <a:endParaRPr lang="de-DE" sz="2000" kern="1200" dirty="0">
            <a:latin typeface="Arial"/>
          </a:endParaRPr>
        </a:p>
      </dsp:txBody>
      <dsp:txXfrm>
        <a:off x="958562" y="2566790"/>
        <a:ext cx="10132894" cy="733314"/>
      </dsp:txXfrm>
    </dsp:sp>
    <dsp:sp modelId="{0525F844-532F-439E-83B4-A67A2AEEEBE9}">
      <dsp:nvSpPr>
        <dsp:cNvPr id="0" name=""/>
        <dsp:cNvSpPr/>
      </dsp:nvSpPr>
      <dsp:spPr>
        <a:xfrm>
          <a:off x="500240" y="2475126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B7F2E-938E-4287-B2FC-6378ACD6D7B6}">
      <dsp:nvSpPr>
        <dsp:cNvPr id="0" name=""/>
        <dsp:cNvSpPr/>
      </dsp:nvSpPr>
      <dsp:spPr>
        <a:xfrm>
          <a:off x="538136" y="3666953"/>
          <a:ext cx="10553320" cy="733314"/>
        </a:xfrm>
        <a:prstGeom prst="rect">
          <a:avLst/>
        </a:prstGeom>
        <a:solidFill>
          <a:srgbClr val="C50F3C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20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Arial"/>
            </a:rPr>
            <a:t>Ungleiche Behandlung von verschiedenen Menschengruppen</a:t>
          </a:r>
          <a:endParaRPr lang="de-DE" sz="2000" kern="1200" dirty="0">
            <a:latin typeface="Arial"/>
          </a:endParaRPr>
        </a:p>
      </dsp:txBody>
      <dsp:txXfrm>
        <a:off x="538136" y="3666953"/>
        <a:ext cx="10553320" cy="733314"/>
      </dsp:txXfrm>
    </dsp:sp>
    <dsp:sp modelId="{9362C62A-42A6-4696-9C07-CB68237BB528}">
      <dsp:nvSpPr>
        <dsp:cNvPr id="0" name=""/>
        <dsp:cNvSpPr/>
      </dsp:nvSpPr>
      <dsp:spPr>
        <a:xfrm>
          <a:off x="79814" y="3575288"/>
          <a:ext cx="916642" cy="91664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4945-30F2-442E-99B5-0E6BFD9112D6}">
      <dsp:nvSpPr>
        <dsp:cNvPr id="0" name=""/>
        <dsp:cNvSpPr/>
      </dsp:nvSpPr>
      <dsp:spPr>
        <a:xfrm>
          <a:off x="0" y="123777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Datensatzart</a:t>
          </a:r>
        </a:p>
      </dsp:txBody>
      <dsp:txXfrm>
        <a:off x="23988" y="147765"/>
        <a:ext cx="10848633" cy="443423"/>
      </dsp:txXfrm>
    </dsp:sp>
    <dsp:sp modelId="{A03A1B87-6FD7-4E7F-A923-9D1211FF7B21}">
      <dsp:nvSpPr>
        <dsp:cNvPr id="0" name=""/>
        <dsp:cNvSpPr/>
      </dsp:nvSpPr>
      <dsp:spPr>
        <a:xfrm>
          <a:off x="0" y="647732"/>
          <a:ext cx="10896609" cy="5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Tabellarisch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Nicht konkret</a:t>
          </a:r>
        </a:p>
      </dsp:txBody>
      <dsp:txXfrm>
        <a:off x="0" y="647732"/>
        <a:ext cx="10896609" cy="521640"/>
      </dsp:txXfrm>
    </dsp:sp>
    <dsp:sp modelId="{62DDB0FC-6E1B-4D97-87A2-88E062C2D652}">
      <dsp:nvSpPr>
        <dsp:cNvPr id="0" name=""/>
        <dsp:cNvSpPr/>
      </dsp:nvSpPr>
      <dsp:spPr>
        <a:xfrm>
          <a:off x="0" y="1132222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Biasumgang</a:t>
          </a:r>
          <a:endParaRPr lang="de-DE" sz="2100" kern="1200" dirty="0"/>
        </a:p>
      </dsp:txBody>
      <dsp:txXfrm>
        <a:off x="23988" y="1156210"/>
        <a:ext cx="10848633" cy="443423"/>
      </dsp:txXfrm>
    </dsp:sp>
    <dsp:sp modelId="{1E4D186B-628A-4E01-A210-578940BA839A}">
      <dsp:nvSpPr>
        <dsp:cNvPr id="0" name=""/>
        <dsp:cNvSpPr/>
      </dsp:nvSpPr>
      <dsp:spPr>
        <a:xfrm>
          <a:off x="0" y="1615234"/>
          <a:ext cx="10896609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Eliminierung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Minderung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Bestimmung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Findung</a:t>
          </a:r>
        </a:p>
      </dsp:txBody>
      <dsp:txXfrm>
        <a:off x="0" y="1615234"/>
        <a:ext cx="10896609" cy="1043280"/>
      </dsp:txXfrm>
    </dsp:sp>
    <dsp:sp modelId="{CB0C1EB8-E656-471F-93BB-D99A38F9A6E6}">
      <dsp:nvSpPr>
        <dsp:cNvPr id="0" name=""/>
        <dsp:cNvSpPr/>
      </dsp:nvSpPr>
      <dsp:spPr>
        <a:xfrm>
          <a:off x="0" y="262220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Methoden</a:t>
          </a:r>
        </a:p>
      </dsp:txBody>
      <dsp:txXfrm>
        <a:off x="23988" y="2646196"/>
        <a:ext cx="10848633" cy="443423"/>
      </dsp:txXfrm>
    </dsp:sp>
    <dsp:sp modelId="{A39E1E06-812B-4F63-B86D-892075F7A0E6}">
      <dsp:nvSpPr>
        <dsp:cNvPr id="0" name=""/>
        <dsp:cNvSpPr/>
      </dsp:nvSpPr>
      <dsp:spPr>
        <a:xfrm>
          <a:off x="0" y="3095599"/>
          <a:ext cx="10896609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Berechnungen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(Pseudo-)Code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600" kern="1200" dirty="0"/>
            <a:t>Ansätze</a:t>
          </a:r>
        </a:p>
      </dsp:txBody>
      <dsp:txXfrm>
        <a:off x="0" y="3095599"/>
        <a:ext cx="10896609" cy="782460"/>
      </dsp:txXfrm>
    </dsp:sp>
    <dsp:sp modelId="{17C17339-F648-4484-8B8B-DD6DE4797979}">
      <dsp:nvSpPr>
        <dsp:cNvPr id="0" name=""/>
        <dsp:cNvSpPr/>
      </dsp:nvSpPr>
      <dsp:spPr>
        <a:xfrm>
          <a:off x="0" y="3896728"/>
          <a:ext cx="10896609" cy="491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Forschungsfrage</a:t>
          </a:r>
        </a:p>
      </dsp:txBody>
      <dsp:txXfrm>
        <a:off x="23988" y="3920716"/>
        <a:ext cx="10848633" cy="443423"/>
      </dsp:txXfrm>
    </dsp:sp>
    <dsp:sp modelId="{59718E81-0315-4E70-A8A3-5506A202C03A}">
      <dsp:nvSpPr>
        <dsp:cNvPr id="0" name=""/>
        <dsp:cNvSpPr/>
      </dsp:nvSpPr>
      <dsp:spPr>
        <a:xfrm>
          <a:off x="0" y="4391739"/>
          <a:ext cx="10896609" cy="269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96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0" lang="de-DE" sz="1600" b="0" i="0" u="none" strike="noStrike" kern="1200" cap="none" spc="0" normalizeH="0" baseline="0" noProof="0" dirty="0">
              <a:ln/>
              <a:effectLst/>
              <a:uLnTx/>
              <a:uFillTx/>
              <a:latin typeface="Arial"/>
              <a:ea typeface="+mn-ea"/>
              <a:cs typeface="+mn-cs"/>
            </a:rPr>
            <a:t>„Ermittlung von Verzerrungen (Bias) und Quellen potenzieller Diskriminierung in tabellarischen Datensätzen“</a:t>
          </a:r>
          <a:endParaRPr lang="de-DE" sz="1600" kern="1200" dirty="0"/>
        </a:p>
      </dsp:txBody>
      <dsp:txXfrm>
        <a:off x="0" y="4391739"/>
        <a:ext cx="10896609" cy="269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20.12.2022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emf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A11ADF3-A31B-4EDC-8300-3E710D63EB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8424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A11ADF3-A31B-4EDC-8300-3E710D63EB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Bildplatzhalter 6">
            <a:extLst>
              <a:ext uri="{FF2B5EF4-FFF2-40B4-BE49-F238E27FC236}">
                <a16:creationId xmlns:a16="http://schemas.microsoft.com/office/drawing/2014/main" id="{EF473310-6F96-4F43-A21B-21F4329CDEC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invGray"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1" name="Titel 1">
            <a:extLst>
              <a:ext uri="{FF2B5EF4-FFF2-40B4-BE49-F238E27FC236}">
                <a16:creationId xmlns:a16="http://schemas.microsoft.com/office/drawing/2014/main" id="{4241266C-710C-4440-8C07-9EDA09237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B1A45644-0A0D-495F-9640-025D22925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72CF738-3D16-42E1-97DE-60D7B23DE5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33094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67F0B-0D69-4F2E-A0A2-F8FA26E3BF7C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206329" y="1631156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47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F941-E76D-416A-AF33-65B53D3785A5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7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06329" y="1631156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16335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C430DEB5-C59E-46B3-A544-7EB8BB99749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3431382"/>
            <a:ext cx="3571199" cy="2769394"/>
          </a:xfrm>
          <a:solidFill>
            <a:schemeClr val="bg2"/>
          </a:solidFill>
        </p:spPr>
        <p:txBody>
          <a:bodyPr wrap="square" lIns="180000" tIns="180000" bIns="180000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255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EB1C-484B-4899-98E6-EB362BE13A10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1115774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1115774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390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F896-8D1C-46DE-9E9E-9010894131BC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06329" y="1631156"/>
            <a:ext cx="5469732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06329" y="5689692"/>
            <a:ext cx="5469732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27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C76E-A77D-4F48-8F46-063559FB155D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108856A-1EE1-4005-9979-7573C6030809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18319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415DB86-72ED-45B4-8011-E6610E41A9E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18319" y="5690271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7AEA8F67-E60D-40EF-B469-0865A9BBB6C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312311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3234D82-3D7C-4C35-ACF1-5A06F1E2F09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12311" y="5689692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54AF4E7F-828A-4F93-A224-CC37323F22E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106303" y="1631156"/>
            <a:ext cx="3569758" cy="3951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2F2321-99BF-46DA-82FB-5C0D110A571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06303" y="5689693"/>
            <a:ext cx="3569758" cy="51108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95561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F75B-8E06-41EA-9095-78DA6F8CBA1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19" y="1631156"/>
            <a:ext cx="11157742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937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CD38-B7CE-40BA-8A02-00BA6D6B4613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594F1-3737-4DC4-9EAD-CF98FA91051F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18320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CAB6B1D-E17E-47DF-93D9-FB8A06ED58F2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6206328" y="1631156"/>
            <a:ext cx="5469733" cy="45696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103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881E-3DED-43D6-A417-A7C186EE56EA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7363752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78AF47B9-8A91-4A40-8EEC-F1FF348CA6B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400092CC-C52C-43A0-B095-9A4345B385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F7514CA-58B6-4149-8F50-89E095FEE6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8EA3E77-72F7-436C-81B1-2C534F9DE6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04863" y="1631156"/>
            <a:ext cx="3571199" cy="4569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47841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Rot"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23A5-0DD9-4EDE-B3F8-AE8B566D171E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85FC13-022A-4A6C-8471-9677A9BF0B1E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29CD0F-6647-46B4-9F3B-E2446A352E8D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332B3A29-F89E-40B3-9284-D5FA2A1AC13E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152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Bil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68AAEB4-E335-41F2-8B59-BDA22239A0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741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68AAEB4-E335-41F2-8B59-BDA22239A0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00" name="Bildplatzhalter 60">
            <a:extLst>
              <a:ext uri="{FF2B5EF4-FFF2-40B4-BE49-F238E27FC236}">
                <a16:creationId xmlns:a16="http://schemas.microsoft.com/office/drawing/2014/main" id="{93766078-34F5-4986-9D9B-648C76B00D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" name="Grafik 103">
            <a:extLst>
              <a:ext uri="{FF2B5EF4-FFF2-40B4-BE49-F238E27FC236}">
                <a16:creationId xmlns:a16="http://schemas.microsoft.com/office/drawing/2014/main" id="{7922E846-554F-4AB9-AC00-AEF207AD986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5" name="Titel 1">
            <a:extLst>
              <a:ext uri="{FF2B5EF4-FFF2-40B4-BE49-F238E27FC236}">
                <a16:creationId xmlns:a16="http://schemas.microsoft.com/office/drawing/2014/main" id="{5E72A545-D18A-4387-8A1E-ABB5A2C2A0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0310260-E29F-4335-A559-D4992C1B94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D7CCEE-7BB6-421E-A2F7-578C84A24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249852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8416C23-A1C9-4A3C-A02C-B83D990600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550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08416C23-A1C9-4A3C-A02C-B83D99060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FFAF-2C94-4296-A519-F2AFC9B633BB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293409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14D8-8053-4DB4-874E-70E28250261A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8319" y="1631157"/>
            <a:ext cx="11157742" cy="4569619"/>
          </a:xfrm>
          <a:solidFill>
            <a:schemeClr val="accent4"/>
          </a:solidFill>
        </p:spPr>
        <p:txBody>
          <a:bodyPr wrap="square" lIns="540000" tIns="540000" rIns="540000" bIns="540000" anchor="ctr">
            <a:no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376411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47" name="Bildplatzhalter 60">
            <a:extLst>
              <a:ext uri="{FF2B5EF4-FFF2-40B4-BE49-F238E27FC236}">
                <a16:creationId xmlns:a16="http://schemas.microsoft.com/office/drawing/2014/main" id="{A10C7922-6C2D-4F6D-A7A7-86380590F1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8" name="Grafik 147">
            <a:extLst>
              <a:ext uri="{FF2B5EF4-FFF2-40B4-BE49-F238E27FC236}">
                <a16:creationId xmlns:a16="http://schemas.microsoft.com/office/drawing/2014/main" id="{42C3E3B8-06E1-463A-8AD5-8EC3976C2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9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Hintergrund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45" name="Textplatzhalter 64">
            <a:extLst>
              <a:ext uri="{FF2B5EF4-FFF2-40B4-BE49-F238E27FC236}">
                <a16:creationId xmlns:a16="http://schemas.microsoft.com/office/drawing/2014/main" id="{40B8B35A-8E02-401D-BEA1-2F41C74672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93265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| Lehrstuhl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Bildplatzhalter 6">
            <a:extLst>
              <a:ext uri="{FF2B5EF4-FFF2-40B4-BE49-F238E27FC236}">
                <a16:creationId xmlns:a16="http://schemas.microsoft.com/office/drawing/2014/main" id="{0D2DDB25-9CAC-48C8-BC60-CEBC2F4025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6" y="1627592"/>
            <a:ext cx="12192000" cy="5229226"/>
          </a:xfrm>
          <a:prstGeom prst="rect">
            <a:avLst/>
          </a:prstGeom>
        </p:spPr>
      </p:pic>
      <p:sp>
        <p:nvSpPr>
          <p:cNvPr id="203" name="Rechteck 202">
            <a:extLst>
              <a:ext uri="{FF2B5EF4-FFF2-40B4-BE49-F238E27FC236}">
                <a16:creationId xmlns:a16="http://schemas.microsoft.com/office/drawing/2014/main" id="{D42AF6BC-7116-433D-B07A-EB33A00DD47E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0">
                <a:schemeClr val="accent3">
                  <a:alpha val="50000"/>
                </a:schemeClr>
              </a:gs>
              <a:gs pos="500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1A7F7BEE-9A4B-44B2-960F-97720F4BC3DA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0A98968C-4DA6-40AF-94C9-FC277A4B0B08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390525" y="160153"/>
            <a:chExt cx="333375" cy="136812"/>
          </a:xfrm>
        </p:grpSpPr>
        <p:cxnSp>
          <p:nvCxnSpPr>
            <p:cNvPr id="116" name="Gerader Verbinder 115">
              <a:extLst>
                <a:ext uri="{FF2B5EF4-FFF2-40B4-BE49-F238E27FC236}">
                  <a16:creationId xmlns:a16="http://schemas.microsoft.com/office/drawing/2014/main" id="{D558573A-1AE8-4E91-9D6D-C201FB793A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29696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1B757731-A263-4F50-8E8E-3BDB5E574632}"/>
                </a:ext>
              </a:extLst>
            </p:cNvPr>
            <p:cNvSpPr txBox="1"/>
            <p:nvPr userDrawn="1"/>
          </p:nvSpPr>
          <p:spPr>
            <a:xfrm>
              <a:off x="-353681" y="16015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18ECC25F-964C-49D8-B02A-BFE8BCD70A8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390525" y="1131703"/>
            <a:chExt cx="333375" cy="136812"/>
          </a:xfrm>
        </p:grpSpPr>
        <p:cxnSp>
          <p:nvCxnSpPr>
            <p:cNvPr id="119" name="Gerader Verbinder 118">
              <a:extLst>
                <a:ext uri="{FF2B5EF4-FFF2-40B4-BE49-F238E27FC236}">
                  <a16:creationId xmlns:a16="http://schemas.microsoft.com/office/drawing/2014/main" id="{958219AE-1E9B-45E0-8E2D-2A309441E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26851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>
              <a:extLst>
                <a:ext uri="{FF2B5EF4-FFF2-40B4-BE49-F238E27FC236}">
                  <a16:creationId xmlns:a16="http://schemas.microsoft.com/office/drawing/2014/main" id="{D9355498-0F01-4F90-AD67-1F00810871F3}"/>
                </a:ext>
              </a:extLst>
            </p:cNvPr>
            <p:cNvSpPr txBox="1"/>
            <p:nvPr userDrawn="1"/>
          </p:nvSpPr>
          <p:spPr>
            <a:xfrm>
              <a:off x="-353680" y="113170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C0AF6B1E-2390-4439-A30A-EAF9B5E1ABB2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390525" y="1491963"/>
            <a:chExt cx="333375" cy="136812"/>
          </a:xfrm>
        </p:grpSpPr>
        <p:cxnSp>
          <p:nvCxnSpPr>
            <p:cNvPr id="122" name="Gerader Verbinder 121">
              <a:extLst>
                <a:ext uri="{FF2B5EF4-FFF2-40B4-BE49-F238E27FC236}">
                  <a16:creationId xmlns:a16="http://schemas.microsoft.com/office/drawing/2014/main" id="{6F83EDBC-F5EE-489A-AA37-F033D9940B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1628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259AC195-937B-4B15-BBA4-44E57FA2145A}"/>
                </a:ext>
              </a:extLst>
            </p:cNvPr>
            <p:cNvSpPr txBox="1"/>
            <p:nvPr userDrawn="1"/>
          </p:nvSpPr>
          <p:spPr>
            <a:xfrm>
              <a:off x="-353680" y="1491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FA75C3FE-1C52-4ADD-9C67-6EEB7C1B2693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390525" y="6063963"/>
            <a:chExt cx="333375" cy="136812"/>
          </a:xfrm>
        </p:grpSpPr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23579909-C13A-4A67-89A1-5376BC7F3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2007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feld 128">
              <a:extLst>
                <a:ext uri="{FF2B5EF4-FFF2-40B4-BE49-F238E27FC236}">
                  <a16:creationId xmlns:a16="http://schemas.microsoft.com/office/drawing/2014/main" id="{EA39799A-ADC3-46CC-B4B7-24525CCB4E19}"/>
                </a:ext>
              </a:extLst>
            </p:cNvPr>
            <p:cNvSpPr txBox="1"/>
            <p:nvPr userDrawn="1"/>
          </p:nvSpPr>
          <p:spPr>
            <a:xfrm>
              <a:off x="-353679" y="60639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5A9976AE-F7E6-4F3D-928D-E2F4CE69C651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390525" y="6495763"/>
            <a:chExt cx="333375" cy="136812"/>
          </a:xfrm>
        </p:grpSpPr>
        <p:cxnSp>
          <p:nvCxnSpPr>
            <p:cNvPr id="131" name="Gerader Verbinder 130">
              <a:extLst>
                <a:ext uri="{FF2B5EF4-FFF2-40B4-BE49-F238E27FC236}">
                  <a16:creationId xmlns:a16="http://schemas.microsoft.com/office/drawing/2014/main" id="{AE52C592-3FE6-4097-A72B-3C8648500F6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6632575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54BA8BAB-BB9E-4AB2-97A5-C2BD750A4ABC}"/>
                </a:ext>
              </a:extLst>
            </p:cNvPr>
            <p:cNvSpPr txBox="1"/>
            <p:nvPr userDrawn="1"/>
          </p:nvSpPr>
          <p:spPr>
            <a:xfrm>
              <a:off x="-353678" y="64957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944DD0E4-60A9-4240-97FF-C57932885BF6}"/>
              </a:ext>
            </a:extLst>
          </p:cNvPr>
          <p:cNvGrpSpPr/>
          <p:nvPr userDrawn="1"/>
        </p:nvGrpSpPr>
        <p:grpSpPr>
          <a:xfrm>
            <a:off x="379928" y="-397421"/>
            <a:ext cx="136808" cy="333375"/>
            <a:chOff x="379928" y="-397421"/>
            <a:chExt cx="136808" cy="333375"/>
          </a:xfrm>
        </p:grpSpPr>
        <p:cxnSp>
          <p:nvCxnSpPr>
            <p:cNvPr id="134" name="Gerader Verbinder 133">
              <a:extLst>
                <a:ext uri="{FF2B5EF4-FFF2-40B4-BE49-F238E27FC236}">
                  <a16:creationId xmlns:a16="http://schemas.microsoft.com/office/drawing/2014/main" id="{61688995-3233-4595-8E72-34D3F1C21A0E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50048" y="-230733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12F1DB1D-A979-4E91-A0BB-72A87A2162EA}"/>
                </a:ext>
              </a:extLst>
            </p:cNvPr>
            <p:cNvSpPr txBox="1"/>
            <p:nvPr userDrawn="1"/>
          </p:nvSpPr>
          <p:spPr>
            <a:xfrm rot="16200000">
              <a:off x="312537" y="-293184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6D1F4F6E-1F8D-4EE1-8F42-561EE9F3F37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203950" y="-397424"/>
            <a:chExt cx="124906" cy="333375"/>
          </a:xfrm>
        </p:grpSpPr>
        <p:cxnSp>
          <p:nvCxnSpPr>
            <p:cNvPr id="137" name="Gerader Verbinder 136">
              <a:extLst>
                <a:ext uri="{FF2B5EF4-FFF2-40B4-BE49-F238E27FC236}">
                  <a16:creationId xmlns:a16="http://schemas.microsoft.com/office/drawing/2014/main" id="{420EEDD4-EF71-4FDC-BC36-3258230F770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03726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ECCD68D0-892A-4A6F-972A-842A8F39A1B5}"/>
                </a:ext>
              </a:extLst>
            </p:cNvPr>
            <p:cNvSpPr txBox="1"/>
            <p:nvPr userDrawn="1"/>
          </p:nvSpPr>
          <p:spPr>
            <a:xfrm rot="16200000">
              <a:off x="613655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57C116C8-310E-4724-9C91-C92ED7B4882B}"/>
              </a:ext>
            </a:extLst>
          </p:cNvPr>
          <p:cNvGrpSpPr/>
          <p:nvPr userDrawn="1"/>
        </p:nvGrpSpPr>
        <p:grpSpPr>
          <a:xfrm>
            <a:off x="5851249" y="-397424"/>
            <a:ext cx="244752" cy="333377"/>
            <a:chOff x="5851249" y="-397424"/>
            <a:chExt cx="244752" cy="333377"/>
          </a:xfrm>
        </p:grpSpPr>
        <p:cxnSp>
          <p:nvCxnSpPr>
            <p:cNvPr id="140" name="Gerader Verbinder 139">
              <a:extLst>
                <a:ext uri="{FF2B5EF4-FFF2-40B4-BE49-F238E27FC236}">
                  <a16:creationId xmlns:a16="http://schemas.microsoft.com/office/drawing/2014/main" id="{6F42C049-0C56-4DA0-894A-E2B500C6631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821365" y="-230734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0A97CD6E-6320-490A-82B8-07989553480B}"/>
                </a:ext>
              </a:extLst>
            </p:cNvPr>
            <p:cNvSpPr txBox="1"/>
            <p:nvPr userDrawn="1"/>
          </p:nvSpPr>
          <p:spPr>
            <a:xfrm rot="16200000">
              <a:off x="5783858" y="-293189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A70930FB-DEEE-4AB2-B50A-B50567F43FB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929313" y="-230736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C8C3814D-D7BF-43ED-B9EF-D5A7C5D05C01}"/>
              </a:ext>
            </a:extLst>
          </p:cNvPr>
          <p:cNvGrpSpPr/>
          <p:nvPr userDrawn="1"/>
        </p:nvGrpSpPr>
        <p:grpSpPr>
          <a:xfrm>
            <a:off x="11545613" y="-397427"/>
            <a:ext cx="136800" cy="333375"/>
            <a:chOff x="11545613" y="-397427"/>
            <a:chExt cx="136800" cy="333375"/>
          </a:xfrm>
        </p:grpSpPr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F30BB0A8-82FF-4B37-92A2-59C7DEFDEB6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1515725" y="-230739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FECF3826-24F6-4D05-8D94-4C3411397B58}"/>
                </a:ext>
              </a:extLst>
            </p:cNvPr>
            <p:cNvSpPr txBox="1"/>
            <p:nvPr userDrawn="1"/>
          </p:nvSpPr>
          <p:spPr>
            <a:xfrm rot="16200000">
              <a:off x="11478222" y="-29319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EBE8C122-6535-4868-8094-58D57E3EC4E1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6DC1EDF-B7A8-463F-A25C-913C2D1930E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390525" y="3292188"/>
            <a:chExt cx="333375" cy="136812"/>
          </a:xfrm>
        </p:grpSpPr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B819A475-F9F3-4F26-8109-F52E0CC8B4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90525" y="3429000"/>
              <a:ext cx="33337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DCA1CC82-1D99-4768-BB7D-1113362839BE}"/>
                </a:ext>
              </a:extLst>
            </p:cNvPr>
            <p:cNvSpPr txBox="1"/>
            <p:nvPr userDrawn="1"/>
          </p:nvSpPr>
          <p:spPr>
            <a:xfrm>
              <a:off x="-353680" y="3292188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pic>
        <p:nvPicPr>
          <p:cNvPr id="114" name="Grafik 113">
            <a:extLst>
              <a:ext uri="{FF2B5EF4-FFF2-40B4-BE49-F238E27FC236}">
                <a16:creationId xmlns:a16="http://schemas.microsoft.com/office/drawing/2014/main" id="{5A5975E2-80E6-4A36-83FC-E1D0A2B54E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D9750AB8-856C-4383-A296-B5A99FB70B82}"/>
              </a:ext>
            </a:extLst>
          </p:cNvPr>
          <p:cNvSpPr txBox="1"/>
          <p:nvPr userDrawn="1"/>
        </p:nvSpPr>
        <p:spPr>
          <a:xfrm>
            <a:off x="2749252" y="4293124"/>
            <a:ext cx="8933159" cy="19082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Prof. Dr. Martin Matzner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Friedrich-Alexander-Universität Erlangen-Nürnberg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Fachbereich Wirtschafts- und Sozialwissenschaften | WiSo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wiso-is-kontakt@fau.de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twitter.com/</a:t>
            </a:r>
            <a:r>
              <a:rPr kumimoji="0" lang="de-D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ismama</a:t>
            </a: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www.is.rw.fau.de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CEDDA531-356A-426B-A7A1-987654E04957}"/>
              </a:ext>
            </a:extLst>
          </p:cNvPr>
          <p:cNvSpPr txBox="1"/>
          <p:nvPr userDrawn="1"/>
        </p:nvSpPr>
        <p:spPr>
          <a:xfrm>
            <a:off x="518317" y="1631156"/>
            <a:ext cx="11157745" cy="624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Lehrstuhl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für Digital Industrial Service Systems</a:t>
            </a:r>
          </a:p>
        </p:txBody>
      </p:sp>
      <p:pic>
        <p:nvPicPr>
          <p:cNvPr id="158" name="Grafik 157" descr="Ein Bild, das Person, Mann, Anzug, Schlips enthält.&#10;&#10;Automatisch generierte Beschreibung">
            <a:extLst>
              <a:ext uri="{FF2B5EF4-FFF2-40B4-BE49-F238E27FC236}">
                <a16:creationId xmlns:a16="http://schemas.microsoft.com/office/drawing/2014/main" id="{E46ACB3E-65A4-4FF8-8469-37139C5602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"/>
          <a:stretch/>
        </p:blipFill>
        <p:spPr>
          <a:xfrm>
            <a:off x="606715" y="4381523"/>
            <a:ext cx="1731422" cy="1731418"/>
          </a:xfrm>
          <a:prstGeom prst="ellipse">
            <a:avLst/>
          </a:prstGeom>
          <a:ln w="12700">
            <a:noFill/>
          </a:ln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B542BB-D888-4F3E-BD65-23289067EBAD}"/>
              </a:ext>
            </a:extLst>
          </p:cNvPr>
          <p:cNvGrpSpPr/>
          <p:nvPr userDrawn="1"/>
        </p:nvGrpSpPr>
        <p:grpSpPr>
          <a:xfrm>
            <a:off x="2743303" y="5325676"/>
            <a:ext cx="272947" cy="862512"/>
            <a:chOff x="2743303" y="5141913"/>
            <a:chExt cx="331100" cy="1046275"/>
          </a:xfrm>
        </p:grpSpPr>
        <p:sp>
          <p:nvSpPr>
            <p:cNvPr id="151" name="Freeform 184">
              <a:extLst>
                <a:ext uri="{FF2B5EF4-FFF2-40B4-BE49-F238E27FC236}">
                  <a16:creationId xmlns:a16="http://schemas.microsoft.com/office/drawing/2014/main" id="{696DC01E-8FD7-43AF-AEA2-4B369A89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3483" y="5556025"/>
              <a:ext cx="264408" cy="200319"/>
            </a:xfrm>
            <a:custGeom>
              <a:avLst/>
              <a:gdLst>
                <a:gd name="T0" fmla="*/ 0 w 497"/>
                <a:gd name="T1" fmla="*/ 358 h 404"/>
                <a:gd name="T2" fmla="*/ 25 w 497"/>
                <a:gd name="T3" fmla="*/ 359 h 404"/>
                <a:gd name="T4" fmla="*/ 151 w 497"/>
                <a:gd name="T5" fmla="*/ 316 h 404"/>
                <a:gd name="T6" fmla="*/ 92 w 497"/>
                <a:gd name="T7" fmla="*/ 295 h 404"/>
                <a:gd name="T8" fmla="*/ 56 w 497"/>
                <a:gd name="T9" fmla="*/ 245 h 404"/>
                <a:gd name="T10" fmla="*/ 75 w 497"/>
                <a:gd name="T11" fmla="*/ 247 h 404"/>
                <a:gd name="T12" fmla="*/ 102 w 497"/>
                <a:gd name="T13" fmla="*/ 243 h 404"/>
                <a:gd name="T14" fmla="*/ 43 w 497"/>
                <a:gd name="T15" fmla="*/ 208 h 404"/>
                <a:gd name="T16" fmla="*/ 20 w 497"/>
                <a:gd name="T17" fmla="*/ 143 h 404"/>
                <a:gd name="T18" fmla="*/ 20 w 497"/>
                <a:gd name="T19" fmla="*/ 142 h 404"/>
                <a:gd name="T20" fmla="*/ 66 w 497"/>
                <a:gd name="T21" fmla="*/ 155 h 404"/>
                <a:gd name="T22" fmla="*/ 33 w 497"/>
                <a:gd name="T23" fmla="*/ 119 h 404"/>
                <a:gd name="T24" fmla="*/ 21 w 497"/>
                <a:gd name="T25" fmla="*/ 70 h 404"/>
                <a:gd name="T26" fmla="*/ 35 w 497"/>
                <a:gd name="T27" fmla="*/ 19 h 404"/>
                <a:gd name="T28" fmla="*/ 128 w 497"/>
                <a:gd name="T29" fmla="*/ 94 h 404"/>
                <a:gd name="T30" fmla="*/ 245 w 497"/>
                <a:gd name="T31" fmla="*/ 125 h 404"/>
                <a:gd name="T32" fmla="*/ 242 w 497"/>
                <a:gd name="T33" fmla="*/ 102 h 404"/>
                <a:gd name="T34" fmla="*/ 272 w 497"/>
                <a:gd name="T35" fmla="*/ 30 h 404"/>
                <a:gd name="T36" fmla="*/ 344 w 497"/>
                <a:gd name="T37" fmla="*/ 0 h 404"/>
                <a:gd name="T38" fmla="*/ 418 w 497"/>
                <a:gd name="T39" fmla="*/ 33 h 404"/>
                <a:gd name="T40" fmla="*/ 483 w 497"/>
                <a:gd name="T41" fmla="*/ 8 h 404"/>
                <a:gd name="T42" fmla="*/ 438 w 497"/>
                <a:gd name="T43" fmla="*/ 64 h 404"/>
                <a:gd name="T44" fmla="*/ 497 w 497"/>
                <a:gd name="T45" fmla="*/ 48 h 404"/>
                <a:gd name="T46" fmla="*/ 446 w 497"/>
                <a:gd name="T47" fmla="*/ 101 h 404"/>
                <a:gd name="T48" fmla="*/ 446 w 497"/>
                <a:gd name="T49" fmla="*/ 114 h 404"/>
                <a:gd name="T50" fmla="*/ 434 w 497"/>
                <a:gd name="T51" fmla="*/ 196 h 404"/>
                <a:gd name="T52" fmla="*/ 398 w 497"/>
                <a:gd name="T53" fmla="*/ 274 h 404"/>
                <a:gd name="T54" fmla="*/ 339 w 497"/>
                <a:gd name="T55" fmla="*/ 340 h 404"/>
                <a:gd name="T56" fmla="*/ 258 w 497"/>
                <a:gd name="T57" fmla="*/ 386 h 404"/>
                <a:gd name="T58" fmla="*/ 156 w 497"/>
                <a:gd name="T59" fmla="*/ 404 h 404"/>
                <a:gd name="T60" fmla="*/ 0 w 497"/>
                <a:gd name="T61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404">
                  <a:moveTo>
                    <a:pt x="0" y="358"/>
                  </a:moveTo>
                  <a:cubicBezTo>
                    <a:pt x="8" y="359"/>
                    <a:pt x="16" y="359"/>
                    <a:pt x="25" y="359"/>
                  </a:cubicBezTo>
                  <a:cubicBezTo>
                    <a:pt x="72" y="359"/>
                    <a:pt x="114" y="345"/>
                    <a:pt x="151" y="316"/>
                  </a:cubicBezTo>
                  <a:cubicBezTo>
                    <a:pt x="129" y="315"/>
                    <a:pt x="109" y="309"/>
                    <a:pt x="92" y="295"/>
                  </a:cubicBezTo>
                  <a:cubicBezTo>
                    <a:pt x="74" y="282"/>
                    <a:pt x="62" y="266"/>
                    <a:pt x="56" y="245"/>
                  </a:cubicBezTo>
                  <a:cubicBezTo>
                    <a:pt x="63" y="246"/>
                    <a:pt x="69" y="247"/>
                    <a:pt x="75" y="247"/>
                  </a:cubicBezTo>
                  <a:cubicBezTo>
                    <a:pt x="84" y="247"/>
                    <a:pt x="93" y="246"/>
                    <a:pt x="102" y="243"/>
                  </a:cubicBezTo>
                  <a:cubicBezTo>
                    <a:pt x="78" y="238"/>
                    <a:pt x="59" y="227"/>
                    <a:pt x="43" y="208"/>
                  </a:cubicBezTo>
                  <a:cubicBezTo>
                    <a:pt x="28" y="190"/>
                    <a:pt x="20" y="168"/>
                    <a:pt x="20" y="143"/>
                  </a:cubicBezTo>
                  <a:lnTo>
                    <a:pt x="20" y="142"/>
                  </a:lnTo>
                  <a:cubicBezTo>
                    <a:pt x="35" y="150"/>
                    <a:pt x="50" y="154"/>
                    <a:pt x="66" y="155"/>
                  </a:cubicBezTo>
                  <a:cubicBezTo>
                    <a:pt x="52" y="146"/>
                    <a:pt x="41" y="134"/>
                    <a:pt x="33" y="119"/>
                  </a:cubicBezTo>
                  <a:cubicBezTo>
                    <a:pt x="25" y="104"/>
                    <a:pt x="21" y="88"/>
                    <a:pt x="21" y="70"/>
                  </a:cubicBezTo>
                  <a:cubicBezTo>
                    <a:pt x="21" y="52"/>
                    <a:pt x="26" y="35"/>
                    <a:pt x="35" y="19"/>
                  </a:cubicBezTo>
                  <a:cubicBezTo>
                    <a:pt x="60" y="50"/>
                    <a:pt x="91" y="75"/>
                    <a:pt x="128" y="94"/>
                  </a:cubicBezTo>
                  <a:cubicBezTo>
                    <a:pt x="164" y="113"/>
                    <a:pt x="203" y="123"/>
                    <a:pt x="245" y="125"/>
                  </a:cubicBezTo>
                  <a:cubicBezTo>
                    <a:pt x="243" y="117"/>
                    <a:pt x="242" y="110"/>
                    <a:pt x="242" y="102"/>
                  </a:cubicBezTo>
                  <a:cubicBezTo>
                    <a:pt x="242" y="74"/>
                    <a:pt x="252" y="50"/>
                    <a:pt x="272" y="30"/>
                  </a:cubicBezTo>
                  <a:cubicBezTo>
                    <a:pt x="292" y="10"/>
                    <a:pt x="316" y="0"/>
                    <a:pt x="344" y="0"/>
                  </a:cubicBezTo>
                  <a:cubicBezTo>
                    <a:pt x="373" y="0"/>
                    <a:pt x="398" y="11"/>
                    <a:pt x="418" y="33"/>
                  </a:cubicBezTo>
                  <a:cubicBezTo>
                    <a:pt x="441" y="28"/>
                    <a:pt x="463" y="20"/>
                    <a:pt x="483" y="8"/>
                  </a:cubicBezTo>
                  <a:cubicBezTo>
                    <a:pt x="475" y="32"/>
                    <a:pt x="460" y="51"/>
                    <a:pt x="438" y="64"/>
                  </a:cubicBezTo>
                  <a:cubicBezTo>
                    <a:pt x="458" y="62"/>
                    <a:pt x="477" y="57"/>
                    <a:pt x="497" y="48"/>
                  </a:cubicBezTo>
                  <a:cubicBezTo>
                    <a:pt x="483" y="69"/>
                    <a:pt x="465" y="86"/>
                    <a:pt x="446" y="101"/>
                  </a:cubicBezTo>
                  <a:cubicBezTo>
                    <a:pt x="446" y="104"/>
                    <a:pt x="446" y="108"/>
                    <a:pt x="446" y="114"/>
                  </a:cubicBezTo>
                  <a:cubicBezTo>
                    <a:pt x="446" y="141"/>
                    <a:pt x="442" y="169"/>
                    <a:pt x="434" y="196"/>
                  </a:cubicBezTo>
                  <a:cubicBezTo>
                    <a:pt x="426" y="223"/>
                    <a:pt x="414" y="249"/>
                    <a:pt x="398" y="274"/>
                  </a:cubicBezTo>
                  <a:cubicBezTo>
                    <a:pt x="381" y="299"/>
                    <a:pt x="362" y="321"/>
                    <a:pt x="339" y="340"/>
                  </a:cubicBezTo>
                  <a:cubicBezTo>
                    <a:pt x="317" y="360"/>
                    <a:pt x="290" y="375"/>
                    <a:pt x="258" y="386"/>
                  </a:cubicBezTo>
                  <a:cubicBezTo>
                    <a:pt x="226" y="398"/>
                    <a:pt x="193" y="404"/>
                    <a:pt x="156" y="404"/>
                  </a:cubicBezTo>
                  <a:cubicBezTo>
                    <a:pt x="99" y="404"/>
                    <a:pt x="47" y="388"/>
                    <a:pt x="0" y="35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de-DE" dirty="0"/>
            </a:p>
          </p:txBody>
        </p:sp>
        <p:pic>
          <p:nvPicPr>
            <p:cNvPr id="6" name="Grafik 5" descr="Erdkugel: Afrika und Europa mit einfarbiger Füllung">
              <a:extLst>
                <a:ext uri="{FF2B5EF4-FFF2-40B4-BE49-F238E27FC236}">
                  <a16:creationId xmlns:a16="http://schemas.microsoft.com/office/drawing/2014/main" id="{031BDD71-CF2E-474E-A9AF-915F1830E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43303" y="5857088"/>
              <a:ext cx="331100" cy="331100"/>
            </a:xfrm>
            <a:prstGeom prst="rect">
              <a:avLst/>
            </a:prstGeom>
          </p:spPr>
        </p:pic>
        <p:pic>
          <p:nvPicPr>
            <p:cNvPr id="161" name="Grafik 160" descr="E-Mail mit einfarbiger Füllung">
              <a:extLst>
                <a:ext uri="{FF2B5EF4-FFF2-40B4-BE49-F238E27FC236}">
                  <a16:creationId xmlns:a16="http://schemas.microsoft.com/office/drawing/2014/main" id="{2BC1E2C6-C0CE-41BD-B81D-4C7C3BBAF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73483" y="5141913"/>
              <a:ext cx="264408" cy="26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91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Wirtschafts- und Sozialwissenschaften | WiSo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de-DE"/>
              <a:t>Optional Logo einfügen</a:t>
            </a:r>
          </a:p>
        </p:txBody>
      </p:sp>
    </p:spTree>
    <p:extLst>
      <p:ext uri="{BB962C8B-B14F-4D97-AF65-F5344CB8AC3E}">
        <p14:creationId xmlns:p14="http://schemas.microsoft.com/office/powerpoint/2010/main" val="338353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 | mit Trebbla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FCB49CBC-F4F1-4727-AA52-334118E159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57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FCB49CBC-F4F1-4727-AA52-334118E15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1" name="Grafik 100">
            <a:extLst>
              <a:ext uri="{FF2B5EF4-FFF2-40B4-BE49-F238E27FC236}">
                <a16:creationId xmlns:a16="http://schemas.microsoft.com/office/drawing/2014/main" id="{C44A4287-4BD1-4B84-9833-77C48593B1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28775"/>
            <a:ext cx="12192000" cy="522922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BA40D48-5FB8-4B6E-9DD1-E2077FDD1880}"/>
              </a:ext>
            </a:extLst>
          </p:cNvPr>
          <p:cNvSpPr/>
          <p:nvPr userDrawn="1"/>
        </p:nvSpPr>
        <p:spPr bwMode="invGray">
          <a:xfrm>
            <a:off x="0" y="1628775"/>
            <a:ext cx="12192000" cy="522922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B0B422D-422E-4796-8EA3-E0C93BC35646}"/>
              </a:ext>
            </a:extLst>
          </p:cNvPr>
          <p:cNvSpPr/>
          <p:nvPr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E92F8CF9-198A-4C8B-9010-0DB32F87536F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8" name="Titel 1">
            <a:extLst>
              <a:ext uri="{FF2B5EF4-FFF2-40B4-BE49-F238E27FC236}">
                <a16:creationId xmlns:a16="http://schemas.microsoft.com/office/drawing/2014/main" id="{CD3FEBB4-C881-4BC8-8203-E29FFD0FB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11153677" cy="1030539"/>
          </a:xfrm>
        </p:spPr>
        <p:txBody>
          <a:bodyPr vert="horz" wrap="square" tIns="0" rIns="0" anchor="ctr" anchorCtr="0">
            <a:noAutofit/>
          </a:bodyPr>
          <a:lstStyle>
            <a:lvl1pPr algn="l">
              <a:lnSpc>
                <a:spcPct val="11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&lt;Thema&gt;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37ED76-7187-4427-953B-A0E34AD10F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163" y="5005511"/>
            <a:ext cx="11153677" cy="437236"/>
          </a:xfrm>
        </p:spPr>
        <p:txBody>
          <a:bodyPr wrap="square" rIns="0">
            <a:spAutoFit/>
          </a:bodyPr>
          <a:lstStyle>
            <a:lvl1pPr>
              <a:defRPr sz="2800"/>
            </a:lvl1pPr>
          </a:lstStyle>
          <a:p>
            <a:pPr lvl="0"/>
            <a:r>
              <a:rPr lang="de-DE" noProof="0" dirty="0"/>
              <a:t>&lt;Titel der Veranstaltung&gt; | &lt;Semester&gt;</a:t>
            </a:r>
          </a:p>
        </p:txBody>
      </p:sp>
      <p:pic>
        <p:nvPicPr>
          <p:cNvPr id="107" name="Grafik 106">
            <a:extLst>
              <a:ext uri="{FF2B5EF4-FFF2-40B4-BE49-F238E27FC236}">
                <a16:creationId xmlns:a16="http://schemas.microsoft.com/office/drawing/2014/main" id="{0C123BA0-CAA7-4613-B464-F66C26AE6E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AD118C3-17CF-4F8A-AE25-53D239BC77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163" y="6200775"/>
            <a:ext cx="11153677" cy="431800"/>
          </a:xfrm>
        </p:spPr>
        <p:txBody>
          <a:bodyPr rIns="0" anchor="ctr"/>
          <a:lstStyle>
            <a:lvl1pPr>
              <a:defRPr/>
            </a:lvl1pPr>
          </a:lstStyle>
          <a:p>
            <a:pPr lvl="0"/>
            <a:r>
              <a:rPr lang="de-DE" dirty="0"/>
              <a:t>Lehrstuhl für Digital Industrial Service Systems | &lt;Dozent&gt;</a:t>
            </a:r>
          </a:p>
        </p:txBody>
      </p:sp>
    </p:spTree>
    <p:extLst>
      <p:ext uri="{BB962C8B-B14F-4D97-AF65-F5344CB8AC3E}">
        <p14:creationId xmlns:p14="http://schemas.microsoft.com/office/powerpoint/2010/main" val="3759261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0C8E-4653-4FE0-9AB6-B157E51E80B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8DEAC195-0656-4779-BC2E-FA1D7D59C9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3EFC9BF-8EA1-44E6-B6BB-76B17C8A65E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5E74FCC8-4B63-4399-899A-BA278285B2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0047C043-43BE-4074-B994-0187FDCF0D8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BAA0F45E-08EA-4F13-B73A-A36B1AD42ED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881DADAD-AAC3-44AB-A6CB-49422AE2DF7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068CA3-B949-4604-ACDA-EA3A51006C4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E47A9DDD-B457-4B59-9166-8068CA4E99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AB6475A4-B975-4203-9A27-00B415A5A2E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954B7FE0-BF09-4D28-A402-9A893D80A4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91DA9E5E-8D5C-4EDF-89F3-04C0F27A7BD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482E22B8-3DB4-4A9D-AB29-48725670FC0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</p:spTree>
    <p:extLst>
      <p:ext uri="{BB962C8B-B14F-4D97-AF65-F5344CB8AC3E}">
        <p14:creationId xmlns:p14="http://schemas.microsoft.com/office/powerpoint/2010/main" val="419323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B78D-0F7C-433E-93C8-011F3F257B2F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927CAA4-B123-4D0D-A4C7-75CC8E8BA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4812415B-8283-4EFD-AB2A-7770E2A577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90F2EEED-6972-477D-B247-14E81B6952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1C29535-8DD8-4E03-9317-53BAAC0DB1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181B777B-D971-486E-B692-31A6965DD6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3194DD25-80E9-4423-9510-9C6DBC939E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D06AE031-420B-4257-9BFB-096C0B298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3FCC4FE-3843-4A9C-8A6B-4E4497BFE4B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C39F8872-B982-4D68-A3EA-7484AD8972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AD59621C-4190-491F-97CE-61708D343D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662E89B8-59A2-4164-AFCD-F7BF8F993A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8374067F-EE70-4B10-8D73-4A0A4001E8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38" name="Bildplatzhalter 8">
            <a:extLst>
              <a:ext uri="{FF2B5EF4-FFF2-40B4-BE49-F238E27FC236}">
                <a16:creationId xmlns:a16="http://schemas.microsoft.com/office/drawing/2014/main" id="{3BDA1354-84E9-4109-84D5-62AFF93F32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A0D91CAF-F1F3-4347-829C-D634E9DA0C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333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 bwMode="inv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40F781E3-735A-4333-AF8D-7842FE86295B}"/>
              </a:ext>
            </a:extLst>
          </p:cNvPr>
          <p:cNvSpPr/>
          <p:nvPr userDrawn="1"/>
        </p:nvSpPr>
        <p:spPr>
          <a:xfrm>
            <a:off x="10056938" y="300703"/>
            <a:ext cx="1619125" cy="618155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chemeClr val="tx1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08A481D-2E1F-45DF-86E1-B64481B3202A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3CA445D2-E628-47F5-8A26-10F5CBE230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578" y="293687"/>
            <a:ext cx="2604169" cy="55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B494B1E8-B150-47D8-BFC1-832FA1865A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7504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B494B1E8-B150-47D8-BFC1-832FA1865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1115774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</p:spTree>
    <p:extLst>
      <p:ext uri="{BB962C8B-B14F-4D97-AF65-F5344CB8AC3E}">
        <p14:creationId xmlns:p14="http://schemas.microsoft.com/office/powerpoint/2010/main" val="140970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10B988B-3F29-43AB-A28D-7129353127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4663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10" imgH="312" progId="TCLayout.ActiveDocument.1">
                  <p:embed/>
                </p:oleObj>
              </mc:Choice>
              <mc:Fallback>
                <p:oleObj name="think-cell Folie" r:id="rId3" imgW="310" imgH="312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310B988B-3F29-43AB-A28D-712935312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B17B1-4EF5-4E82-B64D-6D9D06630995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1157"/>
            <a:ext cx="5469732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06329" y="1631156"/>
            <a:ext cx="5469732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633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DED9-9AF1-49E6-842A-BFCE5BF99E9D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391E3CF3-4749-4988-84A7-41187275F95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20" y="1631157"/>
            <a:ext cx="3568821" cy="4569619"/>
          </a:xfrm>
        </p:spPr>
        <p:txBody>
          <a:bodyPr wrap="square"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531AA6C-45F6-4DAB-84E5-02BCC876C60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8319" y="6221277"/>
            <a:ext cx="11157742" cy="132149"/>
          </a:xfrm>
        </p:spPr>
        <p:txBody>
          <a:bodyPr rIns="0">
            <a:noAutofit/>
          </a:bodyPr>
          <a:lstStyle>
            <a:lvl1pPr algn="r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de-DE" dirty="0"/>
              <a:t>Quelle:</a:t>
            </a:r>
          </a:p>
        </p:txBody>
      </p:sp>
      <p:sp>
        <p:nvSpPr>
          <p:cNvPr id="18" name="Titelplatzhalter 1">
            <a:extLst>
              <a:ext uri="{FF2B5EF4-FFF2-40B4-BE49-F238E27FC236}">
                <a16:creationId xmlns:a16="http://schemas.microsoft.com/office/drawing/2014/main" id="{8D91CC63-EC57-4924-A724-1CDFF2666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de-DE" noProof="0" dirty="0"/>
              <a:t>[Action-Title]: Kernaussage des Bilds ausdrücken, </a:t>
            </a:r>
            <a:br>
              <a:rPr lang="de-DE" noProof="0" dirty="0"/>
            </a:br>
            <a:r>
              <a:rPr lang="de-DE" noProof="0" dirty="0"/>
              <a:t>maximal zwei Zeilen, „sprechende Titel“</a:t>
            </a:r>
            <a:endParaRPr lang="de-DE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E76EDA7A-C3DC-4A17-8264-EF17021BD3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8" y="987403"/>
            <a:ext cx="9574510" cy="281103"/>
          </a:xfrm>
        </p:spPr>
        <p:txBody>
          <a:bodyPr anchor="ctr">
            <a:normAutofit/>
          </a:bodyPr>
          <a:lstStyle>
            <a:lvl1pPr>
              <a:defRPr sz="1800">
                <a:solidFill>
                  <a:srgbClr val="041E4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noProof="0" dirty="0"/>
              <a:t>[</a:t>
            </a:r>
            <a:r>
              <a:rPr lang="de-DE" noProof="0" dirty="0" err="1"/>
              <a:t>Subtitle</a:t>
            </a:r>
            <a:r>
              <a:rPr lang="de-DE" noProof="0" dirty="0"/>
              <a:t>]: Zusammenfassung in Stichwörtern, keine Sätze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CFAE3CB-72CD-47F3-AC56-7CDAC235E1D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312780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BE42DCF-5B3A-4B71-B7EB-B7136921856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07241" y="1631156"/>
            <a:ext cx="3568821" cy="4569619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226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5AFDFCF-0983-4270-80C9-4D41CBE02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0606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8" imgW="310" imgH="312" progId="TCLayout.ActiveDocument.1">
                  <p:embed/>
                </p:oleObj>
              </mc:Choice>
              <mc:Fallback>
                <p:oleObj name="think-cell Folie" r:id="rId28" imgW="310" imgH="312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5AFDFCF-0983-4270-80C9-4D41CBE02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3"/>
            <a:ext cx="9574509" cy="66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4AF76AE-F8CA-4CAE-8890-6E3DCFB786A6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957450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… | Lehrstuhl für Digital Industrial Service Systems | &lt;Name des Dozenten&gt;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413835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7C2D4B7A-C06A-4E74-AFA2-1F145A18ADE3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00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94" r:id="rId2"/>
    <p:sldLayoutId id="2147483718" r:id="rId3"/>
    <p:sldLayoutId id="2147483734" r:id="rId4"/>
    <p:sldLayoutId id="2147483735" r:id="rId5"/>
    <p:sldLayoutId id="2147483697" r:id="rId6"/>
    <p:sldLayoutId id="2147483698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13" r:id="rId22"/>
    <p:sldLayoutId id="2147483736" r:id="rId23"/>
    <p:sldLayoutId id="2147483716" r:id="rId24"/>
    <p:sldLayoutId id="2147483737" r:id="rId2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3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7" userDrawn="1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  <p15:guide id="12" orient="horz" pos="24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CBCD50-D025-44A5-0B7B-35ED74441C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19D622-EB5D-5B2F-8523-6F1DC57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Zwischenpräsentation Team 6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E29696-8B3B-D5C2-6D66-4A814D9C5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Forschungsmethodisches Seminar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42CBB4-9FB5-3B6D-26E6-55439CA998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</p:spTree>
    <p:extLst>
      <p:ext uri="{BB962C8B-B14F-4D97-AF65-F5344CB8AC3E}">
        <p14:creationId xmlns:p14="http://schemas.microsoft.com/office/powerpoint/2010/main" val="4001954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wollen versuchen, absichtlich oder unabsichtlich verzerrte Datensätze zu erkennen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Konzepte &amp; Forschungsfrage</a:t>
            </a: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883EDCA-14FC-F85F-B946-63D093513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374241"/>
              </p:ext>
            </p:extLst>
          </p:nvPr>
        </p:nvGraphicFramePr>
        <p:xfrm>
          <a:off x="585489" y="1549746"/>
          <a:ext cx="10896609" cy="480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4. Artefakt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1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entwickeln für unsere Forschungsfrage ein Artefakt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Forschungsmethode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571CD2-1CE2-C8F1-84E4-1DCA3458CF9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59" y="1825604"/>
            <a:ext cx="9682681" cy="38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2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müssen Metainformationen über die Daten übergeben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Input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760B804-F59D-546B-7E68-B4B8B6E66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27110" r="71732" b="7347"/>
          <a:stretch/>
        </p:blipFill>
        <p:spPr>
          <a:xfrm>
            <a:off x="8416956" y="2123502"/>
            <a:ext cx="3775044" cy="3474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109895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Kontext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7" y="3429000"/>
            <a:ext cx="1321252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40456"/>
            <a:ext cx="435388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Art des Datensatzes (z.B. 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Kreditvergabe)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E5031C-8BD0-B825-1261-11893E18CB39}"/>
              </a:ext>
            </a:extLst>
          </p:cNvPr>
          <p:cNvSpPr txBox="1"/>
          <p:nvPr/>
        </p:nvSpPr>
        <p:spPr>
          <a:xfrm>
            <a:off x="671118" y="2624662"/>
            <a:ext cx="201335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Kritische Spalten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5A53A07-0CED-A9D5-22AE-7B325DF7759C}"/>
              </a:ext>
            </a:extLst>
          </p:cNvPr>
          <p:cNvSpPr txBox="1"/>
          <p:nvPr/>
        </p:nvSpPr>
        <p:spPr>
          <a:xfrm>
            <a:off x="671118" y="2908868"/>
            <a:ext cx="2130805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Irrelevante Spalten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CCB3162-E1E1-3DAD-FE36-17E65FBE6868}"/>
              </a:ext>
            </a:extLst>
          </p:cNvPr>
          <p:cNvSpPr txBox="1"/>
          <p:nvPr/>
        </p:nvSpPr>
        <p:spPr>
          <a:xfrm>
            <a:off x="671118" y="3864015"/>
            <a:ext cx="26379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Tabellarischer Datensatz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63B489-EE07-3F29-1662-A74760C75AFE}"/>
              </a:ext>
            </a:extLst>
          </p:cNvPr>
          <p:cNvSpPr txBox="1"/>
          <p:nvPr/>
        </p:nvSpPr>
        <p:spPr>
          <a:xfrm>
            <a:off x="671118" y="4155961"/>
            <a:ext cx="3103928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Idealerweise im CSV-Format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zwei mögliche Outputs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Output Seite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EFD57F-C9DA-122F-0586-899E61A9EE4F}"/>
              </a:ext>
            </a:extLst>
          </p:cNvPr>
          <p:cNvSpPr txBox="1"/>
          <p:nvPr/>
        </p:nvSpPr>
        <p:spPr>
          <a:xfrm>
            <a:off x="515937" y="1927881"/>
            <a:ext cx="3099718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2000" u="sng" dirty="0">
                <a:solidFill>
                  <a:prstClr val="black"/>
                </a:solidFill>
                <a:latin typeface="Arial"/>
              </a:rPr>
              <a:t>„</a:t>
            </a:r>
            <a:r>
              <a:rPr lang="de-DE" sz="2000" u="sng" dirty="0" err="1">
                <a:solidFill>
                  <a:prstClr val="black"/>
                </a:solidFill>
                <a:latin typeface="Arial"/>
              </a:rPr>
              <a:t>No</a:t>
            </a:r>
            <a:r>
              <a:rPr lang="de-DE" sz="2000" u="sng" dirty="0">
                <a:solidFill>
                  <a:prstClr val="black"/>
                </a:solidFill>
                <a:latin typeface="Arial"/>
              </a:rPr>
              <a:t> Bias“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44F4E8-BB62-ED84-C538-FDDE373A3F77}"/>
              </a:ext>
            </a:extLst>
          </p:cNvPr>
          <p:cNvSpPr txBox="1"/>
          <p:nvPr/>
        </p:nvSpPr>
        <p:spPr>
          <a:xfrm>
            <a:off x="515936" y="3085755"/>
            <a:ext cx="317521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„Bias gefunden“ Meldung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A12D57-EAD4-BDEC-432F-9EC5F4666622}"/>
              </a:ext>
            </a:extLst>
          </p:cNvPr>
          <p:cNvSpPr txBox="1"/>
          <p:nvPr/>
        </p:nvSpPr>
        <p:spPr>
          <a:xfrm>
            <a:off x="671118" y="2327691"/>
            <a:ext cx="4110607" cy="520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keine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DF21BCF-43F0-5089-DB5B-B0068181B94A}"/>
              </a:ext>
            </a:extLst>
          </p:cNvPr>
          <p:cNvGrpSpPr/>
          <p:nvPr/>
        </p:nvGrpSpPr>
        <p:grpSpPr>
          <a:xfrm>
            <a:off x="6971250" y="1972623"/>
            <a:ext cx="5037085" cy="3537413"/>
            <a:chOff x="6542414" y="1777979"/>
            <a:chExt cx="5465922" cy="3838574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E257EE2-A2AB-A0FB-BB4B-678649965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7166996" y="1777979"/>
              <a:ext cx="4841340" cy="3838574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6B8A37-187A-B7CC-ACEB-5F8475D0FDDF}"/>
                </a:ext>
              </a:extLst>
            </p:cNvPr>
            <p:cNvSpPr/>
            <p:nvPr/>
          </p:nvSpPr>
          <p:spPr>
            <a:xfrm>
              <a:off x="6542414" y="2872237"/>
              <a:ext cx="791836" cy="2376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BAE8B9C-1791-CAA0-88EC-757A3BAA3169}"/>
              </a:ext>
            </a:extLst>
          </p:cNvPr>
          <p:cNvSpPr txBox="1"/>
          <p:nvPr/>
        </p:nvSpPr>
        <p:spPr>
          <a:xfrm>
            <a:off x="515936" y="4243629"/>
            <a:ext cx="4265789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Gefundene </a:t>
            </a:r>
            <a:r>
              <a:rPr kumimoji="0" lang="de-DE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Biases</a:t>
            </a:r>
            <a:r>
              <a:rPr kumimoji="0" lang="de-DE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und Risikoquellen</a:t>
            </a:r>
            <a:endParaRPr kumimoji="0" lang="de-DE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A0FDA5F-C19E-B1EA-E4C3-BAB01E7FF5EF}"/>
              </a:ext>
            </a:extLst>
          </p:cNvPr>
          <p:cNvSpPr txBox="1"/>
          <p:nvPr/>
        </p:nvSpPr>
        <p:spPr>
          <a:xfrm>
            <a:off x="671118" y="352635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Kommt, wenn Verzerrungen gefunden wurden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30E920C-798E-CF11-1F1B-E09B1590E0E3}"/>
              </a:ext>
            </a:extLst>
          </p:cNvPr>
          <p:cNvSpPr txBox="1"/>
          <p:nvPr/>
        </p:nvSpPr>
        <p:spPr>
          <a:xfrm>
            <a:off x="671117" y="4665595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Datei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C84327-9ED2-7929-1CD3-C3A1498E481A}"/>
              </a:ext>
            </a:extLst>
          </p:cNvPr>
          <p:cNvSpPr txBox="1"/>
          <p:nvPr/>
        </p:nvSpPr>
        <p:spPr>
          <a:xfrm>
            <a:off x="671116" y="4965522"/>
            <a:ext cx="4265789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Beschreibung aller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4BCA46-4874-A765-810E-61324AF464EF}"/>
              </a:ext>
            </a:extLst>
          </p:cNvPr>
          <p:cNvSpPr txBox="1"/>
          <p:nvPr/>
        </p:nvSpPr>
        <p:spPr>
          <a:xfrm>
            <a:off x="671116" y="5299675"/>
            <a:ext cx="4924341" cy="249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de-DE" sz="1600" dirty="0">
                <a:solidFill>
                  <a:prstClr val="black"/>
                </a:solidFill>
                <a:latin typeface="Arial"/>
              </a:rPr>
              <a:t>- Bewertung / Gewichtung der gefundenen </a:t>
            </a:r>
            <a:r>
              <a:rPr lang="de-DE" sz="1600" dirty="0" err="1">
                <a:solidFill>
                  <a:prstClr val="black"/>
                </a:solidFill>
                <a:latin typeface="Arial"/>
              </a:rPr>
              <a:t>Biases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71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gesamte Datensatz wird als Trainingsdatensatz verwendet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Ansatz für das Artefakt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5B7C8-2ACC-6064-B835-7E97525ED89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8" y="1552575"/>
            <a:ext cx="105544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Biases</a:t>
            </a:r>
            <a:r>
              <a:rPr lang="de-DE" dirty="0"/>
              <a:t> können direkt abgelesen werden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graphicFrame>
        <p:nvGraphicFramePr>
          <p:cNvPr id="2" name="Tabelle 7">
            <a:extLst>
              <a:ext uri="{FF2B5EF4-FFF2-40B4-BE49-F238E27FC236}">
                <a16:creationId xmlns:a16="http://schemas.microsoft.com/office/drawing/2014/main" id="{EFB559C1-B784-539B-47A2-BECF9D645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62752"/>
              </p:ext>
            </p:extLst>
          </p:nvPr>
        </p:nvGraphicFramePr>
        <p:xfrm>
          <a:off x="515937" y="2610559"/>
          <a:ext cx="4376945" cy="28178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5389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070901893"/>
                    </a:ext>
                  </a:extLst>
                </a:gridCol>
                <a:gridCol w="875389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85128">
                <a:tc>
                  <a:txBody>
                    <a:bodyPr/>
                    <a:lstStyle/>
                    <a:p>
                      <a:r>
                        <a:rPr lang="de-DE" sz="1100" dirty="0"/>
                        <a:t>Name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Alter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Abteilung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27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72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26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…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Karla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32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80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59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90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7533">
                <a:tc>
                  <a:txBody>
                    <a:bodyPr/>
                    <a:lstStyle/>
                    <a:p>
                      <a:r>
                        <a:rPr lang="de-DE" sz="1100" dirty="0"/>
                        <a:t>Karl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34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105</a:t>
                      </a:r>
                    </a:p>
                  </a:txBody>
                  <a:tcPr marL="49241" marR="49241" marT="24621" marB="246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/>
                        <a:t>F&amp;E</a:t>
                      </a:r>
                    </a:p>
                  </a:txBody>
                  <a:tcPr marL="49241" marR="49241" marT="24621" marB="24621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84B13B4-10FB-C100-8175-10E11CCE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95192"/>
              </p:ext>
            </p:extLst>
          </p:nvPr>
        </p:nvGraphicFramePr>
        <p:xfrm>
          <a:off x="8503190" y="2627723"/>
          <a:ext cx="2619198" cy="28106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066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709406686"/>
                    </a:ext>
                  </a:extLst>
                </a:gridCol>
                <a:gridCol w="873066">
                  <a:extLst>
                    <a:ext uri="{9D8B030D-6E8A-4147-A177-3AD203B41FA5}">
                      <a16:colId xmlns:a16="http://schemas.microsoft.com/office/drawing/2014/main" val="253674168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Befördern?</a:t>
                      </a:r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65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64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110" marR="49110" marT="24555" marB="24555"/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false</a:t>
                      </a:r>
                      <a:endParaRPr lang="de-DE" sz="1100" dirty="0"/>
                    </a:p>
                  </a:txBody>
                  <a:tcPr marL="49110" marR="49110" marT="24555" marB="24555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6611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u="sng" dirty="0"/>
                        <a:t>80</a:t>
                      </a:r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/>
                        <a:t>true</a:t>
                      </a:r>
                      <a:endParaRPr lang="de-DE" sz="1100" dirty="0"/>
                    </a:p>
                  </a:txBody>
                  <a:tcPr marL="49110" marR="49110" marT="24555" marB="2455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D417375-8D22-08D7-D645-4102502E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88779"/>
              </p:ext>
            </p:extLst>
          </p:nvPr>
        </p:nvGraphicFramePr>
        <p:xfrm>
          <a:off x="5819163" y="2611253"/>
          <a:ext cx="1757746" cy="2827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8873">
                  <a:extLst>
                    <a:ext uri="{9D8B030D-6E8A-4147-A177-3AD203B41FA5}">
                      <a16:colId xmlns:a16="http://schemas.microsoft.com/office/drawing/2014/main" val="3984235547"/>
                    </a:ext>
                  </a:extLst>
                </a:gridCol>
                <a:gridCol w="878873">
                  <a:extLst>
                    <a:ext uri="{9D8B030D-6E8A-4147-A177-3AD203B41FA5}">
                      <a16:colId xmlns:a16="http://schemas.microsoft.com/office/drawing/2014/main" val="1072629174"/>
                    </a:ext>
                  </a:extLst>
                </a:gridCol>
              </a:tblGrid>
              <a:tr h="382579">
                <a:tc>
                  <a:txBody>
                    <a:bodyPr/>
                    <a:lstStyle/>
                    <a:p>
                      <a:r>
                        <a:rPr lang="de-DE" sz="1100" dirty="0"/>
                        <a:t>Geschlecht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Arbeitsstunden 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931524433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82373248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51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37395104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4265644564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m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351329468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50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74351137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…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345750782"/>
                  </a:ext>
                </a:extLst>
              </a:tr>
              <a:tr h="348917">
                <a:tc>
                  <a:txBody>
                    <a:bodyPr/>
                    <a:lstStyle/>
                    <a:p>
                      <a:r>
                        <a:rPr lang="de-DE" sz="1100" dirty="0"/>
                        <a:t>w</a:t>
                      </a:r>
                    </a:p>
                  </a:txBody>
                  <a:tcPr marL="49437" marR="49437" marT="24719" marB="24719"/>
                </a:tc>
                <a:tc>
                  <a:txBody>
                    <a:bodyPr/>
                    <a:lstStyle/>
                    <a:p>
                      <a:r>
                        <a:rPr lang="de-DE" sz="1100" dirty="0"/>
                        <a:t>100</a:t>
                      </a:r>
                    </a:p>
                  </a:txBody>
                  <a:tcPr marL="49437" marR="49437" marT="24719" marB="24719"/>
                </a:tc>
                <a:extLst>
                  <a:ext uri="{0D108BD9-81ED-4DB2-BD59-A6C34878D82A}">
                    <a16:rowId xmlns:a16="http://schemas.microsoft.com/office/drawing/2014/main" val="2952403903"/>
                  </a:ext>
                </a:extLst>
              </a:tr>
            </a:tbl>
          </a:graphicData>
        </a:graphic>
      </p:graphicFrame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58EF3E3-E2D9-9D02-1BFF-B0D35B9A422C}"/>
              </a:ext>
            </a:extLst>
          </p:cNvPr>
          <p:cNvSpPr/>
          <p:nvPr/>
        </p:nvSpPr>
        <p:spPr>
          <a:xfrm>
            <a:off x="5068647" y="4011781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B65EAA4-E588-6FAF-FD82-F64A9C7C8D72}"/>
              </a:ext>
            </a:extLst>
          </p:cNvPr>
          <p:cNvSpPr/>
          <p:nvPr/>
        </p:nvSpPr>
        <p:spPr>
          <a:xfrm>
            <a:off x="7752674" y="4011780"/>
            <a:ext cx="574750" cy="281103"/>
          </a:xfrm>
          <a:prstGeom prst="rightArrow">
            <a:avLst/>
          </a:prstGeom>
          <a:solidFill>
            <a:srgbClr val="C50F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652F75-F251-3F7E-3A83-66307C84ADEF}"/>
              </a:ext>
            </a:extLst>
          </p:cNvPr>
          <p:cNvSpPr txBox="1"/>
          <p:nvPr/>
        </p:nvSpPr>
        <p:spPr>
          <a:xfrm>
            <a:off x="515936" y="5459528"/>
            <a:ext cx="4376945" cy="218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Zu testende Datensatz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FDE7077-F09D-71A6-C27C-531F269B31AF}"/>
              </a:ext>
            </a:extLst>
          </p:cNvPr>
          <p:cNvSpPr txBox="1"/>
          <p:nvPr/>
        </p:nvSpPr>
        <p:spPr>
          <a:xfrm>
            <a:off x="5819163" y="5473029"/>
            <a:ext cx="1757746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797B6A2-1DBB-36CE-3F0E-6184B964B485}"/>
              </a:ext>
            </a:extLst>
          </p:cNvPr>
          <p:cNvSpPr txBox="1"/>
          <p:nvPr/>
        </p:nvSpPr>
        <p:spPr>
          <a:xfrm>
            <a:off x="8503189" y="5511831"/>
            <a:ext cx="2619197" cy="4555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Datensatz mit allen möglichen Einträgen + Entscheidungsspalte</a:t>
            </a:r>
          </a:p>
        </p:txBody>
      </p:sp>
    </p:spTree>
    <p:extLst>
      <p:ext uri="{BB962C8B-B14F-4D97-AF65-F5344CB8AC3E}">
        <p14:creationId xmlns:p14="http://schemas.microsoft.com/office/powerpoint/2010/main" val="211745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5. Experimente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5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</a:t>
            </a:r>
            <a:r>
              <a:rPr lang="de-DE" b="1" dirty="0"/>
              <a:t>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9DE7A27-14AD-4004-2A27-E615802DFDA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1800" u="sng" dirty="0"/>
              <a:t>1. Datensatz mit bekannten </a:t>
            </a:r>
            <a:r>
              <a:rPr lang="de-DE" sz="1800" u="sng" dirty="0" err="1"/>
              <a:t>Biases</a:t>
            </a:r>
            <a:endParaRPr lang="de-DE" sz="1800" u="sng" dirty="0"/>
          </a:p>
          <a:p>
            <a:r>
              <a:rPr lang="de-DE" sz="1400" dirty="0"/>
              <a:t>Der Datensatz wird dem Artefakt mit dem benötigten Kontext übergeben, das Ergebnis des Artefakts wird mit dem Metawissen über den Datensatz verglichen.</a:t>
            </a:r>
          </a:p>
          <a:p>
            <a:r>
              <a:rPr lang="de-DE" sz="1400" dirty="0"/>
              <a:t>Bsp. Wenn ein Datensatz Frauen bei Beförderungen benachteiligen sollte, wir überprüft, ob das Artefakt das auch herausfinden kann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62E0F8F-00E0-2826-FBFA-E6581884CC8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Insgesamt werden 3 verschiedene Experimentarten durchgeführt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Experimentarten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3C1BF3B-BEAC-C014-D807-B06F45FFBF2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de-DE" sz="1800" u="sng" dirty="0"/>
              <a:t>2. Datensatz mit bekannten </a:t>
            </a:r>
            <a:r>
              <a:rPr lang="de-DE" sz="1800" u="sng" dirty="0" err="1"/>
              <a:t>Biases</a:t>
            </a:r>
            <a:r>
              <a:rPr lang="de-DE" sz="1800" u="sng" dirty="0"/>
              <a:t> und bereinigte Version des Datensatzes</a:t>
            </a:r>
          </a:p>
          <a:p>
            <a:r>
              <a:rPr lang="de-DE" sz="1400" dirty="0"/>
              <a:t>Gleiches Prozedere wie bei der ersten Art, aber darauffolgend wird dem Artefakt noch eine bereinigte Version von dem Datensatz übergeben. Die beiden Ergebnisse werden danach verglichen.</a:t>
            </a:r>
          </a:p>
          <a:p>
            <a:r>
              <a:rPr lang="de-DE" sz="1400" dirty="0"/>
              <a:t>Bsp. Wenn ein Datensatz Frauen benachteiligt, der bereinigte Datensatz benachteiligt Frauen nicht mehr. Das Artefakt sollte bei beiden Datensätzen nicht das selbe Ergebnis liefern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A932B5-760B-69D3-280A-45479359BD4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sz="1800" u="sng" dirty="0"/>
              <a:t>3. Datensatz ohne bekannten Bias</a:t>
            </a:r>
          </a:p>
          <a:p>
            <a:r>
              <a:rPr lang="de-DE" sz="1400" dirty="0"/>
              <a:t>Gleicher Ablauf wie bei der ersten Art, nur sind keine Metainformationen vorhanden. Die Ergebnisse werden dann erfasst.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64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6. Nächste Schritte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6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4C28D-2E53-7C81-9018-F3C4A48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0CA80-A177-60A5-F0A8-6410CA27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87EB5A-FD3F-8C3E-33D0-00BA8FFB2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 der Wissenschaft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12314F-BD31-EFD7-402A-509482CD85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2.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7FE7A72-F751-9E00-F109-616FB85D85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D5C2863-C71D-B54E-19B5-D17F07F19B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5.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05D365-DE8E-51EA-0018-845BD65916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Forschungsfrage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72ECE4-D1A1-A160-3513-79025AA1E3C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3.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2CCD047-C9CF-DCCE-4429-9D77B6E359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Artefakt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199FB67-9CB1-EBFC-4E29-18ED1CC8C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4.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BFF1B8-E9E4-E9E0-8DD0-7541652E22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2B3A9C-FA8A-CCA1-1A08-C69E4B59D0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6.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F861F90-634E-8C85-1B42-5E330A183E6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A697FB-7A87-3639-651E-7556D351D39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E637F4E-34B0-A4A0-2810-12AB195317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D1F56FD9-A107-74EB-35C3-72B4F7CEFBB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BC8D2C56-7C56-D2F3-299B-67F7DC5B64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0AD5ED97-9F11-D019-2596-9B72F830817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3ED5742-F501-AF35-1039-C509D6A26F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6987888D-70C8-6966-6A32-DC7F46E8EB7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14C7F6-7916-1BD3-B429-B6769D9FA68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708C651-06CC-8BA5-C401-7ACFC143A60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17CBE31-DA95-4448-0CB2-E7FE8FFAC0C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19A3FC57-30F2-10E8-6326-FC886F75ED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itel 26">
            <a:extLst>
              <a:ext uri="{FF2B5EF4-FFF2-40B4-BE49-F238E27FC236}">
                <a16:creationId xmlns:a16="http://schemas.microsoft.com/office/drawing/2014/main" id="{9C2085C7-3F89-C998-07CB-68D4137C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C384772B-B2B9-B042-FBC1-1B28F24901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94A1D7C7-9989-30F4-F7C8-81B04DE00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</a:t>
            </a:r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1F84E59-CB57-F365-7715-31B5D0CED0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1.</a:t>
            </a:r>
          </a:p>
        </p:txBody>
      </p:sp>
      <p:sp>
        <p:nvSpPr>
          <p:cNvPr id="31" name="Fußzeilenplatzhalter 3">
            <a:extLst>
              <a:ext uri="{FF2B5EF4-FFF2-40B4-BE49-F238E27FC236}">
                <a16:creationId xmlns:a16="http://schemas.microsoft.com/office/drawing/2014/main" id="{8ADB9F28-BD6C-DF49-68BC-2B25B0CC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</p:spTree>
    <p:extLst>
      <p:ext uri="{BB962C8B-B14F-4D97-AF65-F5344CB8AC3E}">
        <p14:creationId xmlns:p14="http://schemas.microsoft.com/office/powerpoint/2010/main" val="423399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8229E8D-80F3-2596-69C4-29C410B8EA36}"/>
              </a:ext>
            </a:extLst>
          </p:cNvPr>
          <p:cNvGrpSpPr/>
          <p:nvPr/>
        </p:nvGrpSpPr>
        <p:grpSpPr>
          <a:xfrm>
            <a:off x="564166" y="3251743"/>
            <a:ext cx="11063667" cy="797040"/>
            <a:chOff x="612396" y="3535546"/>
            <a:chExt cx="11063667" cy="79704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790DA9B-BCE9-D2CB-BB67-79B79F886AAE}"/>
                </a:ext>
              </a:extLst>
            </p:cNvPr>
            <p:cNvCxnSpPr>
              <a:cxnSpLocks/>
            </p:cNvCxnSpPr>
            <p:nvPr/>
          </p:nvCxnSpPr>
          <p:spPr>
            <a:xfrm>
              <a:off x="612396" y="3942826"/>
              <a:ext cx="11063667" cy="0"/>
            </a:xfrm>
            <a:prstGeom prst="straightConnector1">
              <a:avLst/>
            </a:prstGeom>
            <a:ln w="57150">
              <a:solidFill>
                <a:srgbClr val="C50F3C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C97860-4F65-FE5E-0536-70DF6709F518}"/>
                </a:ext>
              </a:extLst>
            </p:cNvPr>
            <p:cNvSpPr/>
            <p:nvPr/>
          </p:nvSpPr>
          <p:spPr>
            <a:xfrm>
              <a:off x="1181450" y="357058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Entwicklung des Artefaktes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AE98B4C6-F5D1-E47D-43FF-58BB231A4374}"/>
                </a:ext>
              </a:extLst>
            </p:cNvPr>
            <p:cNvSpPr/>
            <p:nvPr/>
          </p:nvSpPr>
          <p:spPr>
            <a:xfrm>
              <a:off x="3274154" y="356182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Arial"/>
                </a:rPr>
                <a:t>Experiment 1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2E1C985-BA9F-77CD-EE24-2617C988852D}"/>
                </a:ext>
              </a:extLst>
            </p:cNvPr>
            <p:cNvSpPr/>
            <p:nvPr/>
          </p:nvSpPr>
          <p:spPr>
            <a:xfrm>
              <a:off x="5366858" y="355306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2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6AFE7F3-7B8F-CF4E-1D40-4AAA2FD9BE32}"/>
                </a:ext>
              </a:extLst>
            </p:cNvPr>
            <p:cNvSpPr/>
            <p:nvPr/>
          </p:nvSpPr>
          <p:spPr>
            <a:xfrm>
              <a:off x="7459562" y="354430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Experiment 3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7FBCE997-9234-CB10-579A-186E71222A99}"/>
                </a:ext>
              </a:extLst>
            </p:cNvPr>
            <p:cNvSpPr/>
            <p:nvPr/>
          </p:nvSpPr>
          <p:spPr>
            <a:xfrm>
              <a:off x="9552266" y="3535546"/>
              <a:ext cx="15236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0000" tIns="180000" rIns="180000" bIns="180000" rtlCol="0" anchor="ctr"/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Auswertung der Experimente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06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Entwicklung des Artefaktes ist der unmittelbare nächste Schritt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Nächsten Schritte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79EAA55-25BF-5E81-1BEF-8EA2DBB3765D}"/>
              </a:ext>
            </a:extLst>
          </p:cNvPr>
          <p:cNvGrpSpPr/>
          <p:nvPr/>
        </p:nvGrpSpPr>
        <p:grpSpPr>
          <a:xfrm>
            <a:off x="564166" y="3251743"/>
            <a:ext cx="11063667" cy="1926608"/>
            <a:chOff x="564166" y="3251743"/>
            <a:chExt cx="11063667" cy="1926608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58229E8D-80F3-2596-69C4-29C410B8EA36}"/>
                </a:ext>
              </a:extLst>
            </p:cNvPr>
            <p:cNvGrpSpPr/>
            <p:nvPr/>
          </p:nvGrpSpPr>
          <p:grpSpPr>
            <a:xfrm>
              <a:off x="564166" y="3251743"/>
              <a:ext cx="11063667" cy="797040"/>
              <a:chOff x="612396" y="3535546"/>
              <a:chExt cx="11063667" cy="797040"/>
            </a:xfrm>
          </p:grpSpPr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790DA9B-BCE9-D2CB-BB67-79B79F88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396" y="3942826"/>
                <a:ext cx="11063667" cy="0"/>
              </a:xfrm>
              <a:prstGeom prst="straightConnector1">
                <a:avLst/>
              </a:prstGeom>
              <a:ln w="57150">
                <a:solidFill>
                  <a:srgbClr val="C50F3C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19C97860-4F65-FE5E-0536-70DF6709F518}"/>
                  </a:ext>
                </a:extLst>
              </p:cNvPr>
              <p:cNvSpPr/>
              <p:nvPr/>
            </p:nvSpPr>
            <p:spPr>
              <a:xfrm>
                <a:off x="1181450" y="357058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Entwicklung des Artefaktes</a:t>
                </a:r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E98B4C6-F5D1-E47D-43FF-58BB231A4374}"/>
                  </a:ext>
                </a:extLst>
              </p:cNvPr>
              <p:cNvSpPr/>
              <p:nvPr/>
            </p:nvSpPr>
            <p:spPr>
              <a:xfrm>
                <a:off x="3274154" y="356182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de-DE" sz="1600" dirty="0">
                    <a:solidFill>
                      <a:schemeClr val="bg1"/>
                    </a:solidFill>
                    <a:latin typeface="Arial"/>
                  </a:rPr>
                  <a:t>Experiment 1</a:t>
                </a:r>
                <a:endPara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02E1C985-BA9F-77CD-EE24-2617C988852D}"/>
                  </a:ext>
                </a:extLst>
              </p:cNvPr>
              <p:cNvSpPr/>
              <p:nvPr/>
            </p:nvSpPr>
            <p:spPr>
              <a:xfrm>
                <a:off x="5366858" y="355306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2</a:t>
                </a:r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6AFE7F3-7B8F-CF4E-1D40-4AAA2FD9BE32}"/>
                  </a:ext>
                </a:extLst>
              </p:cNvPr>
              <p:cNvSpPr/>
              <p:nvPr/>
            </p:nvSpPr>
            <p:spPr>
              <a:xfrm>
                <a:off x="7459562" y="354430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Experiment 3</a:t>
                </a:r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FBCE997-9234-CB10-579A-186E71222A99}"/>
                  </a:ext>
                </a:extLst>
              </p:cNvPr>
              <p:cNvSpPr/>
              <p:nvPr/>
            </p:nvSpPr>
            <p:spPr>
              <a:xfrm>
                <a:off x="9552266" y="3535546"/>
                <a:ext cx="1523650" cy="76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180000" tIns="180000" rIns="180000" bIns="180000"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de-DE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Auswertung der Experimente</a:t>
                </a:r>
              </a:p>
            </p:txBody>
          </p:sp>
        </p:grp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80905F64-2A32-F0E2-9D58-31ADA788D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900" y="403126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48366583-62B7-DD98-DC41-D2EC0A84D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0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6306A267-9DD0-BC44-DD5A-374278A82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6470" y="402250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57B495CF-A4BA-6CB9-2A6F-2EE4923A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925" y="4013743"/>
              <a:ext cx="0" cy="542267"/>
            </a:xfrm>
            <a:prstGeom prst="straightConnector1">
              <a:avLst/>
            </a:prstGeom>
            <a:ln w="38100">
              <a:solidFill>
                <a:srgbClr val="C50F3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2CE16AC-AF2F-E398-6117-7291B07C562E}"/>
                </a:ext>
              </a:extLst>
            </p:cNvPr>
            <p:cNvSpPr txBox="1"/>
            <p:nvPr/>
          </p:nvSpPr>
          <p:spPr>
            <a:xfrm>
              <a:off x="1005841" y="4657696"/>
              <a:ext cx="1722118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Python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DD91446-C7B3-6D12-F449-FD708B6488BE}"/>
                </a:ext>
              </a:extLst>
            </p:cNvPr>
            <p:cNvSpPr txBox="1"/>
            <p:nvPr/>
          </p:nvSpPr>
          <p:spPr>
            <a:xfrm>
              <a:off x="2707008" y="4634101"/>
              <a:ext cx="253364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COMPAS Dataset, German </a:t>
              </a:r>
              <a:r>
                <a:rPr kumimoji="0" lang="de-DE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Credit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Dataset (aif360)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71738F5F-51DC-F590-814B-8EDA42BB3E7D}"/>
                </a:ext>
              </a:extLst>
            </p:cNvPr>
            <p:cNvSpPr txBox="1"/>
            <p:nvPr/>
          </p:nvSpPr>
          <p:spPr>
            <a:xfrm>
              <a:off x="7076478" y="4657696"/>
              <a:ext cx="2172893" cy="5206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Datasets aus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Exp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 1 auf andere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Biases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, </a:t>
              </a:r>
              <a:r>
                <a:rPr lang="de-DE" sz="1600" dirty="0" err="1">
                  <a:solidFill>
                    <a:prstClr val="black"/>
                  </a:solidFill>
                  <a:latin typeface="Arial"/>
                </a:rPr>
                <a:t>tbd</a:t>
              </a:r>
              <a:r>
                <a:rPr lang="de-DE" sz="1600" dirty="0">
                  <a:solidFill>
                    <a:prstClr val="black"/>
                  </a:solidFill>
                  <a:latin typeface="Arial"/>
                </a:rPr>
                <a:t>.</a:t>
              </a:r>
              <a:endPara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A4669B-E541-1CA7-2AE4-9640DB1D75DE}"/>
                </a:ext>
              </a:extLst>
            </p:cNvPr>
            <p:cNvSpPr txBox="1"/>
            <p:nvPr/>
          </p:nvSpPr>
          <p:spPr>
            <a:xfrm>
              <a:off x="5831683" y="4678437"/>
              <a:ext cx="429573" cy="2498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245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22F10C4-5C7B-EB1B-6862-AE72076F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2647985"/>
            <a:ext cx="11157745" cy="1562031"/>
          </a:xfrm>
        </p:spPr>
        <p:txBody>
          <a:bodyPr/>
          <a:lstStyle/>
          <a:p>
            <a:r>
              <a:rPr lang="de-DE" dirty="0"/>
              <a:t>Vielen Dank für eure </a:t>
            </a:r>
          </a:p>
          <a:p>
            <a:r>
              <a:rPr lang="de-DE" dirty="0"/>
              <a:t>Aufmerksamkeit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2CCC3-22A8-43D8-9D7F-0A6E2AC8C33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1342688" y="6634163"/>
            <a:ext cx="849312" cy="123825"/>
          </a:xfrm>
        </p:spPr>
        <p:txBody>
          <a:bodyPr/>
          <a:lstStyle/>
          <a:p>
            <a:fld id="{974F31EF-6EA6-4A24-8992-69DC7A69151C}" type="datetime4">
              <a:rPr lang="de-DE" smtClean="0"/>
              <a:t>20. Dezember 2022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1C3A7-7FEE-011D-55D5-B3A80CEF08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998325" y="6634163"/>
            <a:ext cx="193675" cy="123825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1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Philippe Huber,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D79FA6A-9E0A-E503-7EC4-D7635311DF6A}"/>
              </a:ext>
            </a:extLst>
          </p:cNvPr>
          <p:cNvSpPr txBox="1"/>
          <p:nvPr/>
        </p:nvSpPr>
        <p:spPr>
          <a:xfrm>
            <a:off x="515937" y="1638939"/>
            <a:ext cx="11505487" cy="50572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Roselli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Matthews,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Talagala</a:t>
            </a:r>
            <a:r>
              <a:rPr lang="de-DE" sz="1400" dirty="0">
                <a:solidFill>
                  <a:prstClr val="black"/>
                </a:solidFill>
                <a:latin typeface="Arial"/>
              </a:rPr>
              <a:t> (2019). </a:t>
            </a:r>
            <a:r>
              <a:rPr lang="de-DE" sz="1400" dirty="0"/>
              <a:t>Managing Bias in AI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Mehrabi, Gupta, </a:t>
            </a:r>
            <a:r>
              <a:rPr lang="de-DE" sz="1400" dirty="0" err="1"/>
              <a:t>Morstatter</a:t>
            </a:r>
            <a:r>
              <a:rPr lang="de-DE" sz="1400" dirty="0"/>
              <a:t>, Ver Steeg, </a:t>
            </a:r>
            <a:r>
              <a:rPr lang="de-DE" sz="1400" dirty="0" err="1"/>
              <a:t>Galstyan</a:t>
            </a:r>
            <a:r>
              <a:rPr lang="de-DE" sz="1400" dirty="0"/>
              <a:t> (2021). </a:t>
            </a:r>
            <a:r>
              <a:rPr lang="en-US" sz="1400" dirty="0"/>
              <a:t>Attributing Fair Decisions with Attention Interventions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Friedler</a:t>
            </a:r>
            <a:r>
              <a:rPr lang="en-US" sz="1400" dirty="0"/>
              <a:t>, </a:t>
            </a:r>
            <a:r>
              <a:rPr lang="de-DE" sz="1400" dirty="0" err="1"/>
              <a:t>Scheidegger</a:t>
            </a:r>
            <a:r>
              <a:rPr lang="en-US" sz="1400" dirty="0"/>
              <a:t>, </a:t>
            </a:r>
            <a:r>
              <a:rPr lang="de-DE" sz="1400" dirty="0" err="1"/>
              <a:t>Venkatasubramanian</a:t>
            </a:r>
            <a:r>
              <a:rPr lang="en-US" sz="1400" dirty="0"/>
              <a:t>, </a:t>
            </a:r>
            <a:r>
              <a:rPr lang="de-DE" sz="1400" dirty="0" err="1"/>
              <a:t>Choudhary</a:t>
            </a:r>
            <a:r>
              <a:rPr lang="en-US" sz="1400" dirty="0"/>
              <a:t>, </a:t>
            </a:r>
            <a:r>
              <a:rPr lang="de-DE" sz="1400" dirty="0"/>
              <a:t>Hamilton</a:t>
            </a:r>
            <a:r>
              <a:rPr lang="en-US" sz="1400" dirty="0"/>
              <a:t>, </a:t>
            </a:r>
            <a:r>
              <a:rPr lang="de-DE" sz="1400" dirty="0"/>
              <a:t>Roth</a:t>
            </a:r>
            <a:r>
              <a:rPr lang="en-US" sz="1400" dirty="0"/>
              <a:t> (2019). A comparative study of fairness-enhancing interventions in machine learning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Robert, Pierce, Marquis, Kim, </a:t>
            </a:r>
            <a:r>
              <a:rPr lang="de-DE" sz="1400" dirty="0" err="1"/>
              <a:t>Alahmad</a:t>
            </a:r>
            <a:r>
              <a:rPr lang="de-DE" sz="1400" dirty="0"/>
              <a:t> (2020). </a:t>
            </a:r>
            <a:r>
              <a:rPr lang="en-US" sz="1400" dirty="0"/>
              <a:t>Designing fair AI for managing employees in organizations: a review, critique, and design agenda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Agarwal</a:t>
            </a:r>
            <a:r>
              <a:rPr lang="en-US" sz="1400" dirty="0"/>
              <a:t>, </a:t>
            </a:r>
            <a:r>
              <a:rPr lang="de-DE" sz="1400" dirty="0" err="1"/>
              <a:t>Muku</a:t>
            </a:r>
            <a:r>
              <a:rPr lang="en-US" sz="1400" dirty="0"/>
              <a:t>, </a:t>
            </a:r>
            <a:r>
              <a:rPr lang="de-DE" sz="1400" dirty="0"/>
              <a:t>Anand, Arora (2022). </a:t>
            </a:r>
            <a:r>
              <a:rPr lang="en-US" sz="1400" dirty="0"/>
              <a:t>Does Data Repair Lead to Fair Models? Curating Contextually Fair Data To Reduce Model Bias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Dwork</a:t>
            </a:r>
            <a:r>
              <a:rPr lang="en-US" sz="1400" dirty="0"/>
              <a:t>, </a:t>
            </a:r>
            <a:r>
              <a:rPr lang="de-DE" sz="1400" dirty="0"/>
              <a:t>Hardt</a:t>
            </a:r>
            <a:r>
              <a:rPr lang="en-US" sz="1400" dirty="0"/>
              <a:t>, </a:t>
            </a:r>
            <a:r>
              <a:rPr lang="de-DE" sz="1400" dirty="0" err="1"/>
              <a:t>Pitassi</a:t>
            </a:r>
            <a:r>
              <a:rPr lang="en-US" sz="1400" dirty="0"/>
              <a:t>, </a:t>
            </a:r>
            <a:r>
              <a:rPr lang="de-DE" sz="1400" dirty="0" err="1"/>
              <a:t>Reingold</a:t>
            </a:r>
            <a:r>
              <a:rPr lang="en-US" sz="1400" dirty="0"/>
              <a:t>, </a:t>
            </a:r>
            <a:r>
              <a:rPr lang="de-DE" sz="1400" dirty="0" err="1"/>
              <a:t>Zemel</a:t>
            </a:r>
            <a:r>
              <a:rPr lang="en-US" sz="1400" dirty="0"/>
              <a:t> (2012). </a:t>
            </a:r>
            <a:r>
              <a:rPr lang="de-DE" sz="1400" dirty="0"/>
              <a:t>Fairness Through Awareness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Mazilu</a:t>
            </a:r>
            <a:r>
              <a:rPr lang="de-DE" sz="1400" dirty="0"/>
              <a:t>, Paton, </a:t>
            </a:r>
            <a:r>
              <a:rPr lang="de-DE" sz="1400" dirty="0" err="1"/>
              <a:t>Konstantinou</a:t>
            </a:r>
            <a:r>
              <a:rPr lang="de-DE" sz="1400" dirty="0"/>
              <a:t>, Fernandes (2020). Fairness in Data </a:t>
            </a:r>
            <a:r>
              <a:rPr lang="de-DE" sz="1400" dirty="0" err="1"/>
              <a:t>Wrangling</a:t>
            </a:r>
            <a:endParaRPr lang="de-DE" sz="1400" dirty="0"/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Brotcke</a:t>
            </a:r>
            <a:r>
              <a:rPr lang="de-DE" sz="1400" dirty="0"/>
              <a:t> (2022). </a:t>
            </a:r>
            <a:r>
              <a:rPr lang="en-US" sz="1400" dirty="0"/>
              <a:t>Time to Assess Bias in Machine Learning Models for Credit Decisions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/>
              <a:t>Beattie</a:t>
            </a:r>
            <a:r>
              <a:rPr lang="en-US" sz="1400" dirty="0"/>
              <a:t>, </a:t>
            </a:r>
            <a:r>
              <a:rPr lang="de-DE" sz="1400" dirty="0"/>
              <a:t>Watkins</a:t>
            </a:r>
            <a:r>
              <a:rPr lang="en-US" sz="1400" dirty="0"/>
              <a:t>, </a:t>
            </a:r>
            <a:r>
              <a:rPr lang="de-DE" sz="1400" dirty="0"/>
              <a:t>Robinson</a:t>
            </a:r>
            <a:r>
              <a:rPr lang="en-US" sz="1400" dirty="0"/>
              <a:t>, </a:t>
            </a:r>
            <a:r>
              <a:rPr lang="de-DE" sz="1400" dirty="0"/>
              <a:t>Rubin</a:t>
            </a:r>
            <a:r>
              <a:rPr lang="en-US" sz="1400" dirty="0"/>
              <a:t>, </a:t>
            </a:r>
            <a:r>
              <a:rPr lang="de-DE" sz="1400" dirty="0"/>
              <a:t>Watkins</a:t>
            </a:r>
            <a:r>
              <a:rPr lang="en-US" sz="1400" dirty="0"/>
              <a:t> (2022). Measuring and Mitigating Bias in AI-Chatbots 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 err="1"/>
              <a:t>Kamiran</a:t>
            </a:r>
            <a:r>
              <a:rPr lang="en-US" sz="1400" dirty="0"/>
              <a:t>, </a:t>
            </a:r>
            <a:r>
              <a:rPr lang="de-DE" sz="1400" dirty="0"/>
              <a:t>Calders</a:t>
            </a:r>
            <a:r>
              <a:rPr lang="en-US" sz="1400" dirty="0"/>
              <a:t> (2012). Data preprocessing techniques for classification without discrimination</a:t>
            </a:r>
            <a:endParaRPr lang="de-DE" sz="1400" dirty="0"/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de-DE" sz="1600" dirty="0">
              <a:solidFill>
                <a:prstClr val="black"/>
              </a:solidFill>
              <a:latin typeface="Arial"/>
            </a:endParaRPr>
          </a:p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5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3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351964-2BB6-97F3-6B22-336C5567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B0C6-E378-43D9-87B6-F295F13B6DA2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08DCD8-0AA7-E516-1759-8D23827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C781B4-8E2A-7EAA-0553-BD86241E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FCF248-E52B-AAAC-8191-981DF0055B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41A52E9-C3AF-262C-EBCF-F1578441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Menschengemachte Datensätze enthalten oft Verzerrungen, die sich negativ auf die Fairness von KI auswirken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9D91F5-AF69-2294-FA98-A806524F9A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Problematik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2E9B0AA-F06A-C2C1-613E-F03D00C58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617418"/>
              </p:ext>
            </p:extLst>
          </p:nvPr>
        </p:nvGraphicFramePr>
        <p:xfrm>
          <a:off x="515937" y="1454543"/>
          <a:ext cx="11157742" cy="47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84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2. Stand der Wissenschaft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9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9" y="1635180"/>
            <a:ext cx="11157742" cy="4569619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fair  AND  adjust  AND  data )  OR  TITLE-ABS-KEY ( ai  AND  fairness  AND  adjust  AND  data )  OR  TITLE-ABS-KEY ( ai  AND  reduce  AND  bias  AND  adjust  AND  data )  OR  TITLE-ABS-KEY ( ai  AND  ensure  AND  fairness  AND  adjust  AND  data )  OR  TITLE-ABS-KEY ( ai  AND  reduce  AND  bias  AND  data )  OR  TITLE-ABS-KEY ( ai  AND  prejudice  AND  adjust  AND  data )  OR  TITLE-ABS-KEY ( ai  AND  prejudice  AND  reduce  AND  data ) )  OR  ( TITLE-ABS-KEY ( fairness ) AND TITLE-ABS-KEY ( ai ) AND TITLE-ABS-KEY ( data ) OR TITLE-ABS-KEY ( "ensure fairness" ) AND TITLE-ABS-KEY ( ai ) AND TITLE-ABS-KEY ( data ) OR TITLE-ABS-KEY ( ai ) AND TITLE-ABS-KEY ( fair ) AND TITLE-ABS-KEY ( data ) AND TITLE-ABS-KEY ( manipulation ) )  OR  TITLE-ABS-KEY ( “fair ai"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1BF3770-B3EC-73DC-3EC3-C587118E3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8886"/>
              </p:ext>
            </p:extLst>
          </p:nvPr>
        </p:nvGraphicFramePr>
        <p:xfrm>
          <a:off x="2972619" y="3426903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C97387-EEDB-FB9F-9E1F-8D24798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0578FD-E0C9-BB7E-DB7B-3B649348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1152AC-449C-CB51-4129-A76808FE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8EAA61-9E74-3B67-FB3C-B96EE85787F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algn="just"/>
            <a:r>
              <a:rPr lang="en-US" sz="1400" dirty="0">
                <a:solidFill>
                  <a:prstClr val="black"/>
                </a:solidFill>
                <a:latin typeface="Arial"/>
              </a:rPr>
              <a:t>(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reduce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bias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adjust  AND  data )  OR  TITLE-ABS-KEY ( ai  AND  ensure  AND  fairness  AND 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adjust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data )  OR 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FFFF00"/>
                </a:highlight>
                <a:latin typeface="Arial"/>
              </a:rPr>
              <a:t>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 AND  reduce  AND  bias  AND  data )  OR  TITLE-ABS-KEY ( ai  AND  prejudice  AND  adjust  AND  data )  OR  TITLE-ABS-KEY ( ai  AND  prejudice  AND  reduce  AND  data ) )  OR  ( TITLE-ABS-KEY ( fairness ) AND TITLE-ABS-KEY ( ai ) AND TITLE-ABS-KEY ( data ) OR TITLE-ABS-KEY ( "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ensure fairness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 AND TITLE-ABS-KEY ( ai ) AND TITLE-ABS-KEY ( data ) OR TITLE-ABS-KEY ( ai ) AND TITLE-ABS-KEY ( fair ) AND TITLE-ABS-KEY ( data ) AND TITLE-ABS-KEY ( </a:t>
            </a:r>
            <a:r>
              <a:rPr lang="en-US" sz="1400" dirty="0">
                <a:solidFill>
                  <a:prstClr val="black"/>
                </a:solidFill>
                <a:highlight>
                  <a:srgbClr val="00FF00"/>
                </a:highlight>
                <a:latin typeface="Arial"/>
              </a:rPr>
              <a:t>manipulation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 ) )  OR  TITLE-ABS-KEY ( “</a:t>
            </a:r>
            <a:r>
              <a:rPr lang="en-US" sz="1400" dirty="0">
                <a:solidFill>
                  <a:prstClr val="black"/>
                </a:solidFill>
                <a:highlight>
                  <a:srgbClr val="00FFFF"/>
                </a:highlight>
                <a:latin typeface="Arial"/>
              </a:rPr>
              <a:t>fair ai</a:t>
            </a:r>
            <a:r>
              <a:rPr lang="en-US" sz="1400" dirty="0">
                <a:solidFill>
                  <a:prstClr val="black"/>
                </a:solidFill>
                <a:latin typeface="Arial"/>
              </a:rPr>
              <a:t>" )</a:t>
            </a:r>
          </a:p>
          <a:p>
            <a:pPr algn="just"/>
            <a:endParaRPr lang="de-DE" dirty="0">
              <a:solidFill>
                <a:prstClr val="black"/>
              </a:solidFill>
              <a:latin typeface="Arial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C0CC60-1B83-7128-7D02-7871F247645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7D31BF9-DD59-B621-B22E-D022B28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 haben 206 Suchergebnisse auf 10 für uns Relevante Quellen reduziert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7A2B00-8A9C-058E-B883-28251496D7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Suchanfrage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AA91381-1E98-0F51-2BC0-284C1EF4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11562"/>
              </p:ext>
            </p:extLst>
          </p:nvPr>
        </p:nvGraphicFramePr>
        <p:xfrm>
          <a:off x="2972619" y="3429000"/>
          <a:ext cx="6246762" cy="2824549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561346">
                  <a:extLst>
                    <a:ext uri="{9D8B030D-6E8A-4147-A177-3AD203B41FA5}">
                      <a16:colId xmlns:a16="http://schemas.microsoft.com/office/drawing/2014/main" val="1595450553"/>
                    </a:ext>
                  </a:extLst>
                </a:gridCol>
                <a:gridCol w="1561346">
                  <a:extLst>
                    <a:ext uri="{9D8B030D-6E8A-4147-A177-3AD203B41FA5}">
                      <a16:colId xmlns:a16="http://schemas.microsoft.com/office/drawing/2014/main" val="3531526526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67534878"/>
                    </a:ext>
                  </a:extLst>
                </a:gridCol>
                <a:gridCol w="1562035">
                  <a:extLst>
                    <a:ext uri="{9D8B030D-6E8A-4147-A177-3AD203B41FA5}">
                      <a16:colId xmlns:a16="http://schemas.microsoft.com/office/drawing/2014/main" val="3286970943"/>
                    </a:ext>
                  </a:extLst>
                </a:gridCol>
              </a:tblGrid>
              <a:tr h="1852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 err="1">
                          <a:effectLst/>
                        </a:rPr>
                        <a:t>Scopus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IEEE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∑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044989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Zurückgelieferte Ergebnisse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131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75524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Duplikats-Eliminierung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204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750848"/>
                  </a:ext>
                </a:extLst>
              </a:tr>
              <a:tr h="3580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Titel-Eliminierung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-115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-66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23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505041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Abstract-Eliminierung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-3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5158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Verfügbarkeits-Eliminierung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711684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Fulltext-Eliminierung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-1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619573"/>
                  </a:ext>
                </a:extLst>
              </a:tr>
              <a:tr h="380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Forward &amp; Backward Search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>
                          <a:effectLst/>
                        </a:rPr>
                        <a:t>+2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dirty="0">
                          <a:effectLst/>
                        </a:rPr>
                        <a:t>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92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36C244-156F-F494-F63E-FCD5DE1C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6614-C801-48D1-BE5E-3E261D899ED8}" type="datetime4">
              <a:rPr lang="de-DE" smtClean="0"/>
              <a:t>20. Dezember 2022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26FDD-8695-9313-B59B-0A8D506D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2A056-47E3-BECF-6928-761BE5284BD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Fairness schaffen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Anpassung von Aufmerksamkeit auf kritische Attribute in KI-Modellen (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Ninareh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2021)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Heuristiken für spezifische Fälle (</a:t>
            </a:r>
            <a:r>
              <a:rPr lang="de-DE" sz="1600" dirty="0" err="1"/>
              <a:t>Roselli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2019)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lang="de-DE" dirty="0">
                <a:solidFill>
                  <a:prstClr val="black"/>
                </a:solidFill>
                <a:latin typeface="Arial"/>
              </a:rPr>
              <a:t>„Data 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Wrangling</a:t>
            </a:r>
            <a:r>
              <a:rPr lang="de-DE" dirty="0">
                <a:solidFill>
                  <a:prstClr val="black"/>
                </a:solidFill>
                <a:latin typeface="Arial"/>
              </a:rPr>
              <a:t>“ (</a:t>
            </a:r>
            <a:r>
              <a:rPr lang="de-DE" dirty="0" err="1">
                <a:solidFill>
                  <a:prstClr val="black"/>
                </a:solidFill>
                <a:latin typeface="Arial"/>
              </a:rPr>
              <a:t>Mazilu</a:t>
            </a:r>
            <a:r>
              <a:rPr lang="de-DE" dirty="0">
                <a:solidFill>
                  <a:prstClr val="black"/>
                </a:solidFill>
                <a:latin typeface="Arial"/>
              </a:rPr>
              <a:t>, et al, 2020)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Tx/>
              <a:buChar char="-"/>
            </a:pPr>
            <a:r>
              <a:rPr lang="de-DE" dirty="0">
                <a:solidFill>
                  <a:prstClr val="black"/>
                </a:solidFill>
                <a:latin typeface="Arial"/>
              </a:rPr>
              <a:t>Mathematische Methoden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  <a:b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de-DE" sz="2000" u="sng" dirty="0">
                <a:solidFill>
                  <a:prstClr val="black"/>
                </a:solidFill>
                <a:latin typeface="Arial"/>
              </a:rPr>
              <a:t>Unfairness entdecken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Transparenz und XAI (</a:t>
            </a:r>
            <a:r>
              <a:rPr lang="de-DE" sz="1600" dirty="0"/>
              <a:t>Robert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2020)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Statistische Analysen (</a:t>
            </a:r>
            <a:r>
              <a:rPr lang="de-DE" sz="1600" dirty="0" err="1"/>
              <a:t>Dwork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pPr marL="285750" marR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Mathematische Methoden (</a:t>
            </a:r>
            <a:r>
              <a:rPr lang="de-DE" sz="1600" dirty="0" err="1"/>
              <a:t>Kamiran</a:t>
            </a:r>
            <a:r>
              <a:rPr lang="de-DE" sz="1600" dirty="0"/>
              <a:t>,</a:t>
            </a:r>
            <a:r>
              <a:rPr lang="de-DE" sz="1600" dirty="0">
                <a:solidFill>
                  <a:prstClr val="black"/>
                </a:solidFill>
                <a:latin typeface="Arial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al, 2012)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09F377-470B-15F5-DDFE-DB2E66E5B4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EC1C8E7-BC8A-8CC7-2203-191781CF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viele Ansätze, um Unfairness zu entdecken und Fairness zu schaffen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8C3F681-8E9A-C6B1-6A73-0E49272B3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Methoden für Fair AI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0124B4C2-AB22-EE42-CE3E-D14C533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7" y="6634666"/>
            <a:ext cx="9574509" cy="123111"/>
          </a:xfrm>
        </p:spPr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</a:t>
            </a:r>
            <a:r>
              <a:rPr lang="de-DE" dirty="0" err="1"/>
              <a:t>Jokiel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28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3018BD05-96D8-43F2-A6AA-CC40E7C3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152001"/>
            <a:ext cx="11157743" cy="553998"/>
          </a:xfrm>
        </p:spPr>
        <p:txBody>
          <a:bodyPr/>
          <a:lstStyle/>
          <a:p>
            <a:r>
              <a:rPr lang="de-DE" dirty="0"/>
              <a:t>3. Forschungsfrage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7214E1-5D14-4D0B-BADD-2E239FEC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D632-EE07-48FA-B475-B0D49CBC7F92}" type="datetime4">
              <a:rPr lang="de-DE" smtClean="0"/>
              <a:pPr/>
              <a:t>20. Dezember 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6AD034-0F65-47AF-9CAA-C4B0CEB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Philippe Huber</a:t>
            </a:r>
            <a:r>
              <a:rPr lang="de-DE" dirty="0"/>
              <a:t>, Rene Jokiel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F7E098-F740-40F7-A085-7034627D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96334d9f-9ba8-4fb0-901f-f28b51da46b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U - Rechts- und Wirtschaftswissenschaftliche Fakultät">
  <a:themeElements>
    <a:clrScheme name="Benutzerdefiniert 2">
      <a:dk1>
        <a:sysClr val="windowText" lastClr="000000"/>
      </a:dk1>
      <a:lt1>
        <a:srgbClr val="FFFFFF"/>
      </a:lt1>
      <a:dk2>
        <a:srgbClr val="C50F3C"/>
      </a:dk2>
      <a:lt2>
        <a:srgbClr val="FFFFFF"/>
      </a:lt2>
      <a:accent1>
        <a:srgbClr val="C7C7C7"/>
      </a:accent1>
      <a:accent2>
        <a:srgbClr val="971B2F"/>
      </a:accent2>
      <a:accent3>
        <a:srgbClr val="C50F3C"/>
      </a:accent3>
      <a:accent4>
        <a:srgbClr val="EBCCB7"/>
      </a:accent4>
      <a:accent5>
        <a:srgbClr val="004A9F"/>
      </a:accent5>
      <a:accent6>
        <a:srgbClr val="04316A"/>
      </a:accent6>
      <a:hlink>
        <a:srgbClr val="971B2F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1427</Words>
  <Application>Microsoft Office PowerPoint</Application>
  <PresentationFormat>Breitbild</PresentationFormat>
  <Paragraphs>345</Paragraphs>
  <Slides>23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FAU - Rechts- und Wirtschaftswissenschaftliche Fakultät</vt:lpstr>
      <vt:lpstr>think-cell Folie</vt:lpstr>
      <vt:lpstr>Zwischenpräsentation Team 6</vt:lpstr>
      <vt:lpstr>Agenda</vt:lpstr>
      <vt:lpstr>1. Problem</vt:lpstr>
      <vt:lpstr>Menschengemachte Datensätze enthalten oft Verzerrungen, die sich negativ auf die Fairness von KI auswirken</vt:lpstr>
      <vt:lpstr>2. Stand der Wissenschaft</vt:lpstr>
      <vt:lpstr>Wir haben 206 Suchergebnisse auf 10 für uns Relevante Quellen reduziert</vt:lpstr>
      <vt:lpstr>Wir haben 206 Suchergebnisse auf 10 für uns Relevante Quellen reduziert</vt:lpstr>
      <vt:lpstr>Es gibt viele Ansätze, um Unfairness zu entdecken und Fairness zu schaffen</vt:lpstr>
      <vt:lpstr>3. Forschungsfrage</vt:lpstr>
      <vt:lpstr>Wir wollen versuchen, absichtlich oder unabsichtlich verzerrte Datensätze zu erkennen</vt:lpstr>
      <vt:lpstr>4. Artefakt</vt:lpstr>
      <vt:lpstr>Wir entwickeln für unsere Forschungsfrage ein Artefakt</vt:lpstr>
      <vt:lpstr>Es müssen Metainformationen über die Daten übergeben werden</vt:lpstr>
      <vt:lpstr>Es gibt zwei mögliche Outputs</vt:lpstr>
      <vt:lpstr>Der gesamte Datensatz wird als Trainingsdatensatz verwendet</vt:lpstr>
      <vt:lpstr>Biases können direkt abgelesen werden</vt:lpstr>
      <vt:lpstr>5. Experimente</vt:lpstr>
      <vt:lpstr>Insgesamt werden 3 verschiedene Experimentarten durchgeführt</vt:lpstr>
      <vt:lpstr>6. Nächste Schritte</vt:lpstr>
      <vt:lpstr>Die Entwicklung des Artefaktes ist der unmittelbare nächste Schritt</vt:lpstr>
      <vt:lpstr>Die Entwicklung des Artefaktes ist der unmittelbare nächste Schritt</vt:lpstr>
      <vt:lpstr>PowerPoint-Präsentation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2022-02-02T15:51:55Z</dcterms:created>
  <dcterms:modified xsi:type="dcterms:W3CDTF">2022-12-20T12:41:24Z</dcterms:modified>
</cp:coreProperties>
</file>