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72" r:id="rId6"/>
    <p:sldId id="261" r:id="rId7"/>
    <p:sldId id="260" r:id="rId8"/>
    <p:sldId id="262" r:id="rId9"/>
    <p:sldId id="263" r:id="rId10"/>
    <p:sldId id="264" r:id="rId11"/>
    <p:sldId id="265" r:id="rId12"/>
    <p:sldId id="269" r:id="rId13"/>
    <p:sldId id="270" r:id="rId14"/>
    <p:sldId id="271" r:id="rId15"/>
    <p:sldId id="266" r:id="rId16"/>
    <p:sldId id="311" r:id="rId17"/>
    <p:sldId id="267" r:id="rId18"/>
    <p:sldId id="315" r:id="rId19"/>
    <p:sldId id="316" r:id="rId20"/>
    <p:sldId id="317" r:id="rId21"/>
    <p:sldId id="321" r:id="rId22"/>
    <p:sldId id="320" r:id="rId23"/>
    <p:sldId id="318" r:id="rId24"/>
    <p:sldId id="322" r:id="rId25"/>
    <p:sldId id="323" r:id="rId26"/>
    <p:sldId id="313" r:id="rId27"/>
    <p:sldId id="273" r:id="rId28"/>
    <p:sldId id="314" r:id="rId29"/>
    <p:sldId id="277" r:id="rId30"/>
    <p:sldId id="279" r:id="rId31"/>
    <p:sldId id="282" r:id="rId32"/>
    <p:sldId id="281" r:id="rId33"/>
    <p:sldId id="278" r:id="rId34"/>
    <p:sldId id="280" r:id="rId35"/>
    <p:sldId id="283" r:id="rId36"/>
    <p:sldId id="285" r:id="rId37"/>
    <p:sldId id="284" r:id="rId38"/>
    <p:sldId id="286" r:id="rId39"/>
    <p:sldId id="305" r:id="rId40"/>
    <p:sldId id="287" r:id="rId41"/>
    <p:sldId id="307" r:id="rId42"/>
    <p:sldId id="306" r:id="rId43"/>
    <p:sldId id="308" r:id="rId44"/>
    <p:sldId id="310" r:id="rId45"/>
    <p:sldId id="309" r:id="rId46"/>
    <p:sldId id="289" r:id="rId47"/>
    <p:sldId id="288" r:id="rId48"/>
    <p:sldId id="291" r:id="rId49"/>
    <p:sldId id="292" r:id="rId50"/>
    <p:sldId id="293" r:id="rId51"/>
    <p:sldId id="294" r:id="rId52"/>
    <p:sldId id="296" r:id="rId53"/>
    <p:sldId id="295" r:id="rId54"/>
    <p:sldId id="297" r:id="rId55"/>
    <p:sldId id="299" r:id="rId56"/>
    <p:sldId id="300" r:id="rId57"/>
    <p:sldId id="298" r:id="rId58"/>
    <p:sldId id="301" r:id="rId59"/>
    <p:sldId id="302" r:id="rId60"/>
    <p:sldId id="303" r:id="rId61"/>
    <p:sldId id="324" r:id="rId62"/>
    <p:sldId id="325" r:id="rId63"/>
    <p:sldId id="326" r:id="rId64"/>
    <p:sldId id="304" r:id="rId65"/>
    <p:sldId id="327" r:id="rId66"/>
    <p:sldId id="331" r:id="rId67"/>
    <p:sldId id="332" r:id="rId68"/>
    <p:sldId id="333" r:id="rId69"/>
    <p:sldId id="335" r:id="rId70"/>
    <p:sldId id="334" r:id="rId71"/>
    <p:sldId id="329" r:id="rId72"/>
    <p:sldId id="336" r:id="rId73"/>
    <p:sldId id="274" r:id="rId74"/>
    <p:sldId id="345" r:id="rId75"/>
    <p:sldId id="346" r:id="rId76"/>
    <p:sldId id="347" r:id="rId77"/>
    <p:sldId id="348" r:id="rId78"/>
    <p:sldId id="349" r:id="rId79"/>
    <p:sldId id="350" r:id="rId80"/>
    <p:sldId id="352" r:id="rId81"/>
    <p:sldId id="353" r:id="rId82"/>
    <p:sldId id="351" r:id="rId83"/>
    <p:sldId id="354" r:id="rId84"/>
    <p:sldId id="355" r:id="rId85"/>
    <p:sldId id="356" r:id="rId86"/>
    <p:sldId id="358" r:id="rId87"/>
    <p:sldId id="357" r:id="rId88"/>
    <p:sldId id="359" r:id="rId89"/>
    <p:sldId id="360" r:id="rId90"/>
    <p:sldId id="342" r:id="rId91"/>
    <p:sldId id="343" r:id="rId92"/>
    <p:sldId id="341" r:id="rId93"/>
    <p:sldId id="330" r:id="rId94"/>
    <p:sldId id="328" r:id="rId95"/>
    <p:sldId id="361" r:id="rId96"/>
    <p:sldId id="362" r:id="rId97"/>
    <p:sldId id="363" r:id="rId98"/>
    <p:sldId id="364" r:id="rId99"/>
    <p:sldId id="365" r:id="rId100"/>
    <p:sldId id="366" r:id="rId101"/>
    <p:sldId id="367" r:id="rId102"/>
    <p:sldId id="368" r:id="rId103"/>
    <p:sldId id="369" r:id="rId104"/>
    <p:sldId id="344" r:id="rId105"/>
    <p:sldId id="337" r:id="rId10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57" autoAdjust="0"/>
  </p:normalViewPr>
  <p:slideViewPr>
    <p:cSldViewPr snapToGrid="0">
      <p:cViewPr varScale="1">
        <p:scale>
          <a:sx n="114" d="100"/>
          <a:sy n="114" d="100"/>
        </p:scale>
        <p:origin x="43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7773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9623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975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464592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675333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4915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916578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773595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  <a:prstGeom prst="rect">
            <a:avLst/>
          </a:prstGeo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5553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140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8294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071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339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0303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20604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7120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/>
          <a:lstStyle/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/>
          <a:lstStyle/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579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7"/>
          <p:cNvSpPr>
            <a:spLocks noEditPoints="1"/>
          </p:cNvSpPr>
          <p:nvPr userDrawn="1"/>
        </p:nvSpPr>
        <p:spPr bwMode="auto">
          <a:xfrm>
            <a:off x="28575" y="4021138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4" name="Freeform 18"/>
          <p:cNvSpPr/>
          <p:nvPr userDrawn="1"/>
        </p:nvSpPr>
        <p:spPr bwMode="auto">
          <a:xfrm>
            <a:off x="-9525" y="3549650"/>
            <a:ext cx="147638" cy="481013"/>
          </a:xfrm>
          <a:custGeom>
            <a:avLst/>
            <a:gdLst/>
            <a:ahLst/>
            <a:cxnLst/>
            <a:rect l="0" t="0" r="r" b="b"/>
            <a:pathLst>
              <a:path w="93" h="303">
                <a:moveTo>
                  <a:pt x="93" y="303"/>
                </a:moveTo>
                <a:lnTo>
                  <a:pt x="78" y="303"/>
                </a:lnTo>
                <a:lnTo>
                  <a:pt x="78" y="78"/>
                </a:lnTo>
                <a:lnTo>
                  <a:pt x="0" y="12"/>
                </a:lnTo>
                <a:lnTo>
                  <a:pt x="12" y="0"/>
                </a:lnTo>
                <a:lnTo>
                  <a:pt x="93" y="69"/>
                </a:lnTo>
                <a:lnTo>
                  <a:pt x="93" y="30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7" name="Rectangle 21"/>
          <p:cNvSpPr>
            <a:spLocks noChangeArrowheads="1"/>
          </p:cNvSpPr>
          <p:nvPr userDrawn="1"/>
        </p:nvSpPr>
        <p:spPr bwMode="auto">
          <a:xfrm>
            <a:off x="133350" y="4662488"/>
            <a:ext cx="23813" cy="2181225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38" name="Freeform 22"/>
          <p:cNvSpPr/>
          <p:nvPr userDrawn="1"/>
        </p:nvSpPr>
        <p:spPr bwMode="auto">
          <a:xfrm>
            <a:off x="223837" y="5041900"/>
            <a:ext cx="369888" cy="1801813"/>
          </a:xfrm>
          <a:custGeom>
            <a:avLst/>
            <a:gdLst/>
            <a:ahLst/>
            <a:cxnLst/>
            <a:rect l="0" t="0" r="r" b="b"/>
            <a:pathLst>
              <a:path w="233" h="1135">
                <a:moveTo>
                  <a:pt x="15" y="1135"/>
                </a:moveTo>
                <a:lnTo>
                  <a:pt x="0" y="1135"/>
                </a:lnTo>
                <a:lnTo>
                  <a:pt x="0" y="515"/>
                </a:lnTo>
                <a:lnTo>
                  <a:pt x="0" y="512"/>
                </a:lnTo>
                <a:lnTo>
                  <a:pt x="218" y="0"/>
                </a:lnTo>
                <a:lnTo>
                  <a:pt x="233" y="6"/>
                </a:lnTo>
                <a:lnTo>
                  <a:pt x="15" y="518"/>
                </a:lnTo>
                <a:lnTo>
                  <a:pt x="15" y="113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9" name="Freeform 23"/>
          <p:cNvSpPr>
            <a:spLocks noEditPoints="1"/>
          </p:cNvSpPr>
          <p:nvPr userDrawn="1"/>
        </p:nvSpPr>
        <p:spPr bwMode="auto">
          <a:xfrm>
            <a:off x="52387" y="44815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8" y="36"/>
                  <a:pt x="36" y="29"/>
                  <a:pt x="36" y="20"/>
                </a:cubicBezTo>
                <a:cubicBezTo>
                  <a:pt x="36" y="11"/>
                  <a:pt x="28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0" name="Freeform 24"/>
          <p:cNvSpPr/>
          <p:nvPr userDrawn="1"/>
        </p:nvSpPr>
        <p:spPr bwMode="auto">
          <a:xfrm>
            <a:off x="-14288" y="5627688"/>
            <a:ext cx="85725" cy="1216025"/>
          </a:xfrm>
          <a:custGeom>
            <a:avLst/>
            <a:gdLst/>
            <a:ahLst/>
            <a:cxnLst/>
            <a:rect l="0" t="0" r="r" b="b"/>
            <a:pathLst>
              <a:path w="54" h="766">
                <a:moveTo>
                  <a:pt x="54" y="766"/>
                </a:moveTo>
                <a:lnTo>
                  <a:pt x="36" y="766"/>
                </a:lnTo>
                <a:lnTo>
                  <a:pt x="36" y="149"/>
                </a:lnTo>
                <a:lnTo>
                  <a:pt x="0" y="3"/>
                </a:lnTo>
                <a:lnTo>
                  <a:pt x="18" y="0"/>
                </a:lnTo>
                <a:lnTo>
                  <a:pt x="54" y="146"/>
                </a:lnTo>
                <a:lnTo>
                  <a:pt x="54" y="76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1" name="Freeform 25"/>
          <p:cNvSpPr>
            <a:spLocks noEditPoints="1"/>
          </p:cNvSpPr>
          <p:nvPr userDrawn="1"/>
        </p:nvSpPr>
        <p:spPr bwMode="auto">
          <a:xfrm>
            <a:off x="527050" y="4867275"/>
            <a:ext cx="190500" cy="188913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2" name="Freeform 26"/>
          <p:cNvSpPr/>
          <p:nvPr userDrawn="1"/>
        </p:nvSpPr>
        <p:spPr bwMode="auto">
          <a:xfrm>
            <a:off x="309562" y="5422900"/>
            <a:ext cx="374650" cy="1425575"/>
          </a:xfrm>
          <a:custGeom>
            <a:avLst/>
            <a:gdLst/>
            <a:ahLst/>
            <a:cxnLst/>
            <a:rect l="0" t="0" r="r" b="b"/>
            <a:pathLst>
              <a:path w="236" h="898">
                <a:moveTo>
                  <a:pt x="18" y="898"/>
                </a:moveTo>
                <a:lnTo>
                  <a:pt x="0" y="898"/>
                </a:lnTo>
                <a:lnTo>
                  <a:pt x="0" y="515"/>
                </a:lnTo>
                <a:lnTo>
                  <a:pt x="3" y="512"/>
                </a:lnTo>
                <a:lnTo>
                  <a:pt x="221" y="0"/>
                </a:lnTo>
                <a:lnTo>
                  <a:pt x="236" y="6"/>
                </a:lnTo>
                <a:lnTo>
                  <a:pt x="18" y="518"/>
                </a:lnTo>
                <a:lnTo>
                  <a:pt x="18" y="898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3" name="Freeform 27"/>
          <p:cNvSpPr/>
          <p:nvPr userDrawn="1"/>
        </p:nvSpPr>
        <p:spPr bwMode="auto">
          <a:xfrm>
            <a:off x="569912" y="5945188"/>
            <a:ext cx="152400" cy="912813"/>
          </a:xfrm>
          <a:custGeom>
            <a:avLst/>
            <a:gdLst/>
            <a:ahLst/>
            <a:cxnLst/>
            <a:rect l="0" t="0" r="r" b="b"/>
            <a:pathLst>
              <a:path w="96" h="575">
                <a:moveTo>
                  <a:pt x="15" y="575"/>
                </a:moveTo>
                <a:lnTo>
                  <a:pt x="0" y="569"/>
                </a:lnTo>
                <a:lnTo>
                  <a:pt x="81" y="383"/>
                </a:lnTo>
                <a:lnTo>
                  <a:pt x="81" y="0"/>
                </a:lnTo>
                <a:lnTo>
                  <a:pt x="96" y="0"/>
                </a:lnTo>
                <a:lnTo>
                  <a:pt x="96" y="386"/>
                </a:lnTo>
                <a:lnTo>
                  <a:pt x="15" y="575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4" name="Freeform 28"/>
          <p:cNvSpPr>
            <a:spLocks noEditPoints="1"/>
          </p:cNvSpPr>
          <p:nvPr userDrawn="1"/>
        </p:nvSpPr>
        <p:spPr bwMode="auto">
          <a:xfrm>
            <a:off x="612775" y="5246688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5" name="Freeform 29"/>
          <p:cNvSpPr>
            <a:spLocks noEditPoints="1"/>
          </p:cNvSpPr>
          <p:nvPr userDrawn="1"/>
        </p:nvSpPr>
        <p:spPr bwMode="auto">
          <a:xfrm>
            <a:off x="612775" y="5764213"/>
            <a:ext cx="190500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2" y="4"/>
                  <a:pt x="4" y="11"/>
                  <a:pt x="4" y="20"/>
                </a:cubicBezTo>
                <a:cubicBezTo>
                  <a:pt x="4" y="29"/>
                  <a:pt x="12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6" name="Freeform 30"/>
          <p:cNvSpPr/>
          <p:nvPr userDrawn="1"/>
        </p:nvSpPr>
        <p:spPr bwMode="auto">
          <a:xfrm>
            <a:off x="669925" y="6330950"/>
            <a:ext cx="417513" cy="517525"/>
          </a:xfrm>
          <a:custGeom>
            <a:avLst/>
            <a:gdLst/>
            <a:ahLst/>
            <a:cxnLst/>
            <a:rect l="0" t="0" r="r" b="b"/>
            <a:pathLst>
              <a:path w="263" h="326">
                <a:moveTo>
                  <a:pt x="15" y="326"/>
                </a:moveTo>
                <a:lnTo>
                  <a:pt x="0" y="320"/>
                </a:lnTo>
                <a:lnTo>
                  <a:pt x="45" y="206"/>
                </a:lnTo>
                <a:lnTo>
                  <a:pt x="48" y="206"/>
                </a:lnTo>
                <a:lnTo>
                  <a:pt x="254" y="0"/>
                </a:lnTo>
                <a:lnTo>
                  <a:pt x="263" y="12"/>
                </a:lnTo>
                <a:lnTo>
                  <a:pt x="60" y="215"/>
                </a:lnTo>
                <a:lnTo>
                  <a:pt x="15" y="326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47" name="Freeform 31"/>
          <p:cNvSpPr>
            <a:spLocks noEditPoints="1"/>
          </p:cNvSpPr>
          <p:nvPr userDrawn="1"/>
        </p:nvSpPr>
        <p:spPr bwMode="auto">
          <a:xfrm>
            <a:off x="1049337" y="6221413"/>
            <a:ext cx="157163" cy="147638"/>
          </a:xfrm>
          <a:custGeom>
            <a:avLst/>
            <a:gdLst/>
            <a:ahLst/>
            <a:cxnLst/>
            <a:rect l="0" t="0" r="r" b="b"/>
            <a:pathLst>
              <a:path w="33" h="31">
                <a:moveTo>
                  <a:pt x="16" y="31"/>
                </a:moveTo>
                <a:cubicBezTo>
                  <a:pt x="12" y="31"/>
                  <a:pt x="8" y="29"/>
                  <a:pt x="5" y="26"/>
                </a:cubicBezTo>
                <a:cubicBezTo>
                  <a:pt x="2" y="24"/>
                  <a:pt x="0" y="20"/>
                  <a:pt x="0" y="15"/>
                </a:cubicBezTo>
                <a:cubicBezTo>
                  <a:pt x="0" y="11"/>
                  <a:pt x="2" y="7"/>
                  <a:pt x="5" y="4"/>
                </a:cubicBezTo>
                <a:cubicBezTo>
                  <a:pt x="8" y="1"/>
                  <a:pt x="12" y="0"/>
                  <a:pt x="16" y="0"/>
                </a:cubicBezTo>
                <a:cubicBezTo>
                  <a:pt x="20" y="0"/>
                  <a:pt x="24" y="1"/>
                  <a:pt x="27" y="4"/>
                </a:cubicBezTo>
                <a:cubicBezTo>
                  <a:pt x="33" y="10"/>
                  <a:pt x="33" y="20"/>
                  <a:pt x="27" y="26"/>
                </a:cubicBezTo>
                <a:cubicBezTo>
                  <a:pt x="24" y="29"/>
                  <a:pt x="20" y="31"/>
                  <a:pt x="16" y="31"/>
                </a:cubicBezTo>
                <a:close/>
                <a:moveTo>
                  <a:pt x="16" y="4"/>
                </a:moveTo>
                <a:cubicBezTo>
                  <a:pt x="13" y="4"/>
                  <a:pt x="10" y="5"/>
                  <a:pt x="8" y="7"/>
                </a:cubicBezTo>
                <a:cubicBezTo>
                  <a:pt x="6" y="9"/>
                  <a:pt x="4" y="12"/>
                  <a:pt x="4" y="15"/>
                </a:cubicBezTo>
                <a:cubicBezTo>
                  <a:pt x="4" y="19"/>
                  <a:pt x="6" y="21"/>
                  <a:pt x="8" y="24"/>
                </a:cubicBezTo>
                <a:cubicBezTo>
                  <a:pt x="10" y="26"/>
                  <a:pt x="13" y="27"/>
                  <a:pt x="16" y="27"/>
                </a:cubicBezTo>
                <a:cubicBezTo>
                  <a:pt x="19" y="27"/>
                  <a:pt x="22" y="26"/>
                  <a:pt x="24" y="24"/>
                </a:cubicBezTo>
                <a:cubicBezTo>
                  <a:pt x="29" y="19"/>
                  <a:pt x="29" y="12"/>
                  <a:pt x="24" y="7"/>
                </a:cubicBezTo>
                <a:cubicBezTo>
                  <a:pt x="22" y="5"/>
                  <a:pt x="19" y="4"/>
                  <a:pt x="16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1" name="Freeform 32"/>
          <p:cNvSpPr/>
          <p:nvPr userDrawn="1"/>
        </p:nvSpPr>
        <p:spPr bwMode="auto">
          <a:xfrm>
            <a:off x="11483975" y="0"/>
            <a:ext cx="417513" cy="512763"/>
          </a:xfrm>
          <a:custGeom>
            <a:avLst/>
            <a:gdLst/>
            <a:ahLst/>
            <a:cxnLst/>
            <a:rect l="0" t="0" r="r" b="b"/>
            <a:pathLst>
              <a:path w="263" h="323">
                <a:moveTo>
                  <a:pt x="12" y="323"/>
                </a:moveTo>
                <a:lnTo>
                  <a:pt x="0" y="314"/>
                </a:lnTo>
                <a:lnTo>
                  <a:pt x="203" y="108"/>
                </a:lnTo>
                <a:lnTo>
                  <a:pt x="248" y="0"/>
                </a:lnTo>
                <a:lnTo>
                  <a:pt x="263" y="6"/>
                </a:lnTo>
                <a:lnTo>
                  <a:pt x="218" y="117"/>
                </a:lnTo>
                <a:lnTo>
                  <a:pt x="218" y="117"/>
                </a:lnTo>
                <a:lnTo>
                  <a:pt x="12" y="32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2" name="Freeform 33"/>
          <p:cNvSpPr>
            <a:spLocks noEditPoints="1"/>
          </p:cNvSpPr>
          <p:nvPr userDrawn="1"/>
        </p:nvSpPr>
        <p:spPr bwMode="auto">
          <a:xfrm>
            <a:off x="11364912" y="474663"/>
            <a:ext cx="157163" cy="152400"/>
          </a:xfrm>
          <a:custGeom>
            <a:avLst/>
            <a:gdLst/>
            <a:ahLst/>
            <a:cxnLst/>
            <a:rect l="0" t="0" r="r" b="b"/>
            <a:pathLst>
              <a:path w="33" h="32">
                <a:moveTo>
                  <a:pt x="17" y="32"/>
                </a:moveTo>
                <a:cubicBezTo>
                  <a:pt x="13" y="32"/>
                  <a:pt x="9" y="30"/>
                  <a:pt x="6" y="27"/>
                </a:cubicBezTo>
                <a:cubicBezTo>
                  <a:pt x="0" y="21"/>
                  <a:pt x="0" y="11"/>
                  <a:pt x="6" y="5"/>
                </a:cubicBezTo>
                <a:cubicBezTo>
                  <a:pt x="9" y="2"/>
                  <a:pt x="13" y="0"/>
                  <a:pt x="17" y="0"/>
                </a:cubicBezTo>
                <a:cubicBezTo>
                  <a:pt x="21" y="0"/>
                  <a:pt x="25" y="2"/>
                  <a:pt x="28" y="5"/>
                </a:cubicBezTo>
                <a:cubicBezTo>
                  <a:pt x="31" y="8"/>
                  <a:pt x="33" y="12"/>
                  <a:pt x="33" y="16"/>
                </a:cubicBezTo>
                <a:cubicBezTo>
                  <a:pt x="33" y="20"/>
                  <a:pt x="31" y="24"/>
                  <a:pt x="28" y="27"/>
                </a:cubicBezTo>
                <a:cubicBezTo>
                  <a:pt x="25" y="30"/>
                  <a:pt x="21" y="32"/>
                  <a:pt x="17" y="32"/>
                </a:cubicBezTo>
                <a:close/>
                <a:moveTo>
                  <a:pt x="17" y="4"/>
                </a:moveTo>
                <a:cubicBezTo>
                  <a:pt x="14" y="4"/>
                  <a:pt x="11" y="6"/>
                  <a:pt x="9" y="8"/>
                </a:cubicBezTo>
                <a:cubicBezTo>
                  <a:pt x="4" y="12"/>
                  <a:pt x="4" y="20"/>
                  <a:pt x="9" y="24"/>
                </a:cubicBezTo>
                <a:cubicBezTo>
                  <a:pt x="11" y="27"/>
                  <a:pt x="14" y="28"/>
                  <a:pt x="17" y="28"/>
                </a:cubicBezTo>
                <a:cubicBezTo>
                  <a:pt x="20" y="28"/>
                  <a:pt x="23" y="27"/>
                  <a:pt x="26" y="24"/>
                </a:cubicBezTo>
                <a:cubicBezTo>
                  <a:pt x="30" y="20"/>
                  <a:pt x="30" y="12"/>
                  <a:pt x="26" y="8"/>
                </a:cubicBezTo>
                <a:cubicBezTo>
                  <a:pt x="23" y="6"/>
                  <a:pt x="20" y="4"/>
                  <a:pt x="17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3" name="Freeform 34"/>
          <p:cNvSpPr>
            <a:spLocks noEditPoints="1"/>
          </p:cNvSpPr>
          <p:nvPr userDrawn="1"/>
        </p:nvSpPr>
        <p:spPr bwMode="auto">
          <a:xfrm>
            <a:off x="11631612" y="1539875"/>
            <a:ext cx="188913" cy="190500"/>
          </a:xfrm>
          <a:custGeom>
            <a:avLst/>
            <a:gdLst/>
            <a:ahLst/>
            <a:cxnLst/>
            <a:rect l="0" t="0" r="r" b="b"/>
            <a:pathLst>
              <a:path w="40" h="40">
                <a:moveTo>
                  <a:pt x="20" y="40"/>
                </a:moveTo>
                <a:cubicBezTo>
                  <a:pt x="9" y="40"/>
                  <a:pt x="0" y="31"/>
                  <a:pt x="0" y="20"/>
                </a:cubicBezTo>
                <a:cubicBezTo>
                  <a:pt x="0" y="9"/>
                  <a:pt x="9" y="0"/>
                  <a:pt x="20" y="0"/>
                </a:cubicBezTo>
                <a:cubicBezTo>
                  <a:pt x="31" y="0"/>
                  <a:pt x="40" y="9"/>
                  <a:pt x="40" y="20"/>
                </a:cubicBezTo>
                <a:cubicBezTo>
                  <a:pt x="40" y="31"/>
                  <a:pt x="31" y="40"/>
                  <a:pt x="20" y="40"/>
                </a:cubicBezTo>
                <a:close/>
                <a:moveTo>
                  <a:pt x="20" y="4"/>
                </a:moveTo>
                <a:cubicBezTo>
                  <a:pt x="11" y="4"/>
                  <a:pt x="4" y="11"/>
                  <a:pt x="4" y="20"/>
                </a:cubicBezTo>
                <a:cubicBezTo>
                  <a:pt x="4" y="29"/>
                  <a:pt x="11" y="36"/>
                  <a:pt x="20" y="36"/>
                </a:cubicBezTo>
                <a:cubicBezTo>
                  <a:pt x="29" y="36"/>
                  <a:pt x="36" y="29"/>
                  <a:pt x="36" y="20"/>
                </a:cubicBezTo>
                <a:cubicBezTo>
                  <a:pt x="36" y="11"/>
                  <a:pt x="29" y="4"/>
                  <a:pt x="20" y="4"/>
                </a:cubicBez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16" name="Freeform 37"/>
          <p:cNvSpPr/>
          <p:nvPr userDrawn="1"/>
        </p:nvSpPr>
        <p:spPr bwMode="auto">
          <a:xfrm>
            <a:off x="11710987" y="4763"/>
            <a:ext cx="304800" cy="1544638"/>
          </a:xfrm>
          <a:custGeom>
            <a:avLst/>
            <a:gdLst/>
            <a:ahLst/>
            <a:cxnLst/>
            <a:rect l="0" t="0" r="r" b="b"/>
            <a:pathLst>
              <a:path w="192" h="973">
                <a:moveTo>
                  <a:pt x="15" y="973"/>
                </a:moveTo>
                <a:lnTo>
                  <a:pt x="0" y="973"/>
                </a:lnTo>
                <a:lnTo>
                  <a:pt x="0" y="790"/>
                </a:lnTo>
                <a:lnTo>
                  <a:pt x="174" y="614"/>
                </a:lnTo>
                <a:lnTo>
                  <a:pt x="174" y="0"/>
                </a:lnTo>
                <a:lnTo>
                  <a:pt x="192" y="0"/>
                </a:lnTo>
                <a:lnTo>
                  <a:pt x="192" y="620"/>
                </a:lnTo>
                <a:lnTo>
                  <a:pt x="15" y="796"/>
                </a:lnTo>
                <a:lnTo>
                  <a:pt x="15" y="973"/>
                </a:lnTo>
                <a:close/>
              </a:path>
            </a:pathLst>
          </a:custGeom>
          <a:solidFill>
            <a:schemeClr val="tx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5E63A-FD65-4B10-BBF8-4169C1054D5D}" type="datetimeFigureOut">
              <a:rPr lang="de-DE" smtClean="0"/>
              <a:t>28.10.2023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720C78-2B73-420F-9A56-44E6B5A58313}" type="slidenum">
              <a:rPr lang="de-DE" smtClean="0"/>
              <a:t>‹Nr.›</a:t>
            </a:fld>
            <a:endParaRPr lang="de-DE"/>
          </a:p>
        </p:txBody>
      </p:sp>
      <p:pic>
        <p:nvPicPr>
          <p:cNvPr id="48" name="Grafik 47">
            <a:extLst>
              <a:ext uri="{FF2B5EF4-FFF2-40B4-BE49-F238E27FC236}">
                <a16:creationId xmlns:a16="http://schemas.microsoft.com/office/drawing/2014/main" id="{2487BAAB-D4FD-CFA3-61AE-B53B885D84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093752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elmontR?tab=overview&amp;from=2019-12-01&amp;to=2019-12-31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linkedin.com/in/rene-jokiel-a50821285/" TargetMode="External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509A49-C39B-CA3B-9DF3-C7A9160D30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7888" y="2824455"/>
            <a:ext cx="10192811" cy="1031289"/>
          </a:xfrm>
        </p:spPr>
        <p:txBody>
          <a:bodyPr>
            <a:noAutofit/>
          </a:bodyPr>
          <a:lstStyle/>
          <a:p>
            <a:r>
              <a:rPr lang="de-DE" sz="7200" dirty="0">
                <a:latin typeface="Calibri" panose="020F0502020204030204" pitchFamily="34" charset="0"/>
                <a:cs typeface="Calibri" panose="020F0502020204030204" pitchFamily="34" charset="0"/>
              </a:rPr>
              <a:t>Java Grundkurs 2023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179CB33-CA95-1CD3-0275-0E2242832DF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B452A205-729C-D31B-83B5-13541EC89294}"/>
              </a:ext>
            </a:extLst>
          </p:cNvPr>
          <p:cNvSpPr txBox="1"/>
          <p:nvPr/>
        </p:nvSpPr>
        <p:spPr>
          <a:xfrm>
            <a:off x="1795989" y="3671078"/>
            <a:ext cx="7277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Erstellt von Rene Jokiel </a:t>
            </a:r>
          </a:p>
        </p:txBody>
      </p:sp>
    </p:spTree>
    <p:extLst>
      <p:ext uri="{BB962C8B-B14F-4D97-AF65-F5344CB8AC3E}">
        <p14:creationId xmlns:p14="http://schemas.microsoft.com/office/powerpoint/2010/main" val="17067177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Primitive Datentypen</a:t>
            </a:r>
          </a:p>
        </p:txBody>
      </p:sp>
    </p:spTree>
    <p:extLst>
      <p:ext uri="{BB962C8B-B14F-4D97-AF65-F5344CB8AC3E}">
        <p14:creationId xmlns:p14="http://schemas.microsoft.com/office/powerpoint/2010/main" val="178787564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1D6829D-1F55-892A-0F97-0D1AEFCE85A9}"/>
              </a:ext>
            </a:extLst>
          </p:cNvPr>
          <p:cNvSpPr txBox="1"/>
          <p:nvPr/>
        </p:nvSpPr>
        <p:spPr>
          <a:xfrm>
            <a:off x="8396388" y="4366226"/>
            <a:ext cx="29455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Der Rekursionsaufruf. In diesem Fall wird der Parameter mit jedem Aufruf um 1 verringert </a:t>
            </a:r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0278BD13-A3A4-FDA1-9767-187D8EBFB995}"/>
              </a:ext>
            </a:extLst>
          </p:cNvPr>
          <p:cNvCxnSpPr/>
          <p:nvPr/>
        </p:nvCxnSpPr>
        <p:spPr>
          <a:xfrm flipH="1">
            <a:off x="7088696" y="4966391"/>
            <a:ext cx="104862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411884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703178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</a:t>
            </a:r>
            <a:r>
              <a:rPr lang="de-DE" sz="4000" dirty="0" err="1">
                <a:solidFill>
                  <a:srgbClr val="7F7F7F"/>
                </a:solidFill>
              </a:rPr>
              <a:t>int</a:t>
            </a:r>
            <a:r>
              <a:rPr lang="de-DE" sz="4000" dirty="0">
                <a:solidFill>
                  <a:srgbClr val="7F7F7F"/>
                </a:solidFill>
              </a:rPr>
              <a:t> i){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 </a:t>
            </a:r>
            <a:r>
              <a:rPr lang="de-DE" sz="4000" dirty="0" err="1">
                <a:solidFill>
                  <a:srgbClr val="7F7F7F"/>
                </a:solidFill>
              </a:rPr>
              <a:t>countRec</a:t>
            </a:r>
            <a:r>
              <a:rPr lang="de-DE" sz="4000" dirty="0">
                <a:solidFill>
                  <a:srgbClr val="7F7F7F"/>
                </a:solidFill>
              </a:rPr>
              <a:t>(i-1);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D7790521-FCEE-9971-7898-7DB336D6CD3A}"/>
              </a:ext>
            </a:extLst>
          </p:cNvPr>
          <p:cNvSpPr txBox="1"/>
          <p:nvPr/>
        </p:nvSpPr>
        <p:spPr>
          <a:xfrm>
            <a:off x="71437" y="2045721"/>
            <a:ext cx="29455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 Abbruchbedingung, damit wir in keine Endlosschleife geraten. Wenn </a:t>
            </a:r>
            <a:r>
              <a:rPr lang="de-DE" dirty="0">
                <a:solidFill>
                  <a:srgbClr val="FFFF00"/>
                </a:solidFill>
              </a:rPr>
              <a:t>i</a:t>
            </a:r>
            <a:r>
              <a:rPr lang="de-DE" dirty="0"/>
              <a:t> = 0, dann drucken wir 0 und beenden die ganze Methode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dirty="0"/>
              <a:t>)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1C97BB5-FFA7-7EBB-0208-F7EDB51B35FC}"/>
              </a:ext>
            </a:extLst>
          </p:cNvPr>
          <p:cNvCxnSpPr>
            <a:cxnSpLocks/>
          </p:cNvCxnSpPr>
          <p:nvPr/>
        </p:nvCxnSpPr>
        <p:spPr>
          <a:xfrm>
            <a:off x="2767959" y="2510054"/>
            <a:ext cx="78017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95707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CF22399A-24C6-84D8-3595-789736403045}"/>
              </a:ext>
            </a:extLst>
          </p:cNvPr>
          <p:cNvSpPr txBox="1"/>
          <p:nvPr/>
        </p:nvSpPr>
        <p:spPr>
          <a:xfrm>
            <a:off x="947956" y="3053593"/>
            <a:ext cx="18623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geht auch, braucht aber ne Zeile mehr ;)</a:t>
            </a:r>
          </a:p>
        </p:txBody>
      </p:sp>
    </p:spTree>
    <p:extLst>
      <p:ext uri="{BB962C8B-B14F-4D97-AF65-F5344CB8AC3E}">
        <p14:creationId xmlns:p14="http://schemas.microsoft.com/office/powerpoint/2010/main" val="320494842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Rekursion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4369580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BD76A8-BE21-665B-93BE-44D6A8DBF0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10212112" cy="2387600"/>
          </a:xfrm>
        </p:spPr>
        <p:txBody>
          <a:bodyPr/>
          <a:lstStyle/>
          <a:p>
            <a:r>
              <a:rPr lang="de-DE" dirty="0"/>
              <a:t>Vielen Dank für eure Teilnahme und Aufmerksamkeit!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704DEAA-F286-F758-3D15-51645F3CCF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Jetzt gibt‘s noch ne kleine Umfrage und ihr seid erlöst :D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FB535C-41FB-0748-952B-8251162807A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087" b="49492"/>
          <a:stretch/>
        </p:blipFill>
        <p:spPr>
          <a:xfrm>
            <a:off x="10093910" y="6280840"/>
            <a:ext cx="2018191" cy="452502"/>
          </a:xfrm>
          <a:prstGeom prst="roundRect">
            <a:avLst>
              <a:gd name="adj" fmla="val 1654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0" endPos="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077665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29948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Wahrheitswerte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Ist entweder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oder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false</a:t>
            </a:r>
            <a:endParaRPr lang="de-DE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boolean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hastDuSpaß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true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854013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Zahlenwerte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: Speichert Ganzzahlen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double: Speichert Dezimalzahlen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dezZahl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Dezimalzahlen. Kleiner und ungenauer als double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floatZahl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1.75f;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: Speichert ein einzelnes Zeichen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‘a‘;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-&gt; Kann auch als Zahl dargestellt werden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char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zeichenA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97;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String: Speichert Zeichenketten beliebiger Länge. Ist ein Objekt</a:t>
            </a:r>
          </a:p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		-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dirty="0" err="1">
                <a:solidFill>
                  <a:schemeClr val="tx1">
                    <a:lumMod val="50000"/>
                  </a:schemeClr>
                </a:solidFill>
              </a:rPr>
              <a:t>wort</a:t>
            </a:r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 = „Hallo“;</a:t>
            </a: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028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F04E484-3B1D-2FD7-4DD5-B042E852DE26}"/>
              </a:ext>
            </a:extLst>
          </p:cNvPr>
          <p:cNvSpPr txBox="1"/>
          <p:nvPr/>
        </p:nvSpPr>
        <p:spPr>
          <a:xfrm>
            <a:off x="961448" y="903287"/>
            <a:ext cx="1043045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Zahlenwerte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/>
              <a:t> : Speichert Ganzzahlen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>
                <a:solidFill>
                  <a:schemeClr val="accent2"/>
                </a:solidFill>
              </a:rPr>
              <a:t>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double</a:t>
            </a:r>
            <a:r>
              <a:rPr lang="de-DE" dirty="0"/>
              <a:t>: Speichert Dezimalzahlen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double </a:t>
            </a:r>
            <a:r>
              <a:rPr lang="de-DE" dirty="0" err="1">
                <a:solidFill>
                  <a:schemeClr val="accent2"/>
                </a:solidFill>
              </a:rPr>
              <a:t>dezZahl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/>
              <a:t>: Speichert Dezimalzahlen. Kleiner und ungenauer als double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float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floatZahl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1.75f</a:t>
            </a:r>
            <a:r>
              <a:rPr lang="de-DE" dirty="0"/>
              <a:t>;</a:t>
            </a:r>
          </a:p>
          <a:p>
            <a:r>
              <a:rPr lang="de-DE" dirty="0"/>
              <a:t>Zeichen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: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/>
              <a:t>Speichert ein einzelnes Zeichen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zeichen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‘a‘</a:t>
            </a:r>
            <a:r>
              <a:rPr lang="de-DE" dirty="0"/>
              <a:t>;</a:t>
            </a:r>
          </a:p>
          <a:p>
            <a:r>
              <a:rPr lang="de-DE" dirty="0"/>
              <a:t>		-&gt; Kann auch als Zahl dargestellt werden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char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accent2"/>
                </a:solidFill>
              </a:rPr>
              <a:t>zeichenA</a:t>
            </a:r>
            <a:r>
              <a:rPr lang="de-DE" dirty="0"/>
              <a:t> = </a:t>
            </a:r>
            <a:r>
              <a:rPr lang="de-DE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97</a:t>
            </a:r>
            <a:r>
              <a:rPr lang="de-DE" dirty="0"/>
              <a:t>;</a:t>
            </a:r>
          </a:p>
          <a:p>
            <a:r>
              <a:rPr lang="de-DE" dirty="0"/>
              <a:t>	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: Speichert Zeichenketten beliebiger Länge. Ist ein Objekt</a:t>
            </a:r>
          </a:p>
          <a:p>
            <a:r>
              <a:rPr lang="de-DE" dirty="0"/>
              <a:t>	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chemeClr val="accent1"/>
                </a:solidFill>
              </a:rPr>
              <a:t>String</a:t>
            </a:r>
            <a:r>
              <a:rPr lang="de-DE" dirty="0"/>
              <a:t> </a:t>
            </a:r>
            <a:r>
              <a:rPr lang="de-DE" dirty="0" err="1">
                <a:solidFill>
                  <a:schemeClr val="accent2"/>
                </a:solidFill>
              </a:rPr>
              <a:t>wort</a:t>
            </a:r>
            <a:r>
              <a:rPr lang="de-DE" dirty="0"/>
              <a:t> = </a:t>
            </a:r>
            <a:r>
              <a:rPr lang="de-DE" dirty="0">
                <a:solidFill>
                  <a:schemeClr val="accent3"/>
                </a:solidFill>
              </a:rPr>
              <a:t>„Hallo“</a:t>
            </a:r>
            <a:r>
              <a:rPr lang="de-DE" dirty="0"/>
              <a:t>;</a:t>
            </a:r>
            <a:endParaRPr lang="de-DE" dirty="0">
              <a:solidFill>
                <a:schemeClr val="accent3"/>
              </a:solidFill>
            </a:endParaRPr>
          </a:p>
          <a:p>
            <a:r>
              <a:rPr lang="de-DE" dirty="0"/>
              <a:t>Wahrheitswerte</a:t>
            </a:r>
          </a:p>
          <a:p>
            <a:r>
              <a:rPr lang="de-DE" dirty="0"/>
              <a:t>	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: Ist entweder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 oder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dirty="0"/>
              <a:t>	-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dirty="0"/>
              <a:t> </a:t>
            </a:r>
            <a:r>
              <a:rPr lang="de-DE" dirty="0" err="1"/>
              <a:t>hastDuSpass</a:t>
            </a:r>
            <a:r>
              <a:rPr lang="de-DE" dirty="0"/>
              <a:t> = 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dirty="0"/>
              <a:t>;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73249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34034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Arrays</a:t>
            </a:r>
          </a:p>
        </p:txBody>
      </p:sp>
    </p:spTree>
    <p:extLst>
      <p:ext uri="{BB962C8B-B14F-4D97-AF65-F5344CB8AC3E}">
        <p14:creationId xmlns:p14="http://schemas.microsoft.com/office/powerpoint/2010/main" val="8379088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79630" y="3075057"/>
            <a:ext cx="64327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</p:spTree>
    <p:extLst>
      <p:ext uri="{BB962C8B-B14F-4D97-AF65-F5344CB8AC3E}">
        <p14:creationId xmlns:p14="http://schemas.microsoft.com/office/powerpoint/2010/main" val="185630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2268170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2808323" y="1565038"/>
            <a:ext cx="65753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 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6072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41193081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4293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5801D5E1-F932-F2F3-B6D5-EAC830F1EC47}"/>
              </a:ext>
            </a:extLst>
          </p:cNvPr>
          <p:cNvCxnSpPr/>
          <p:nvPr/>
        </p:nvCxnSpPr>
        <p:spPr>
          <a:xfrm flipH="1" flipV="1">
            <a:off x="8704564" y="3942826"/>
            <a:ext cx="1513227" cy="156035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DF423083-24F8-195F-9D4B-3D6864C039BF}"/>
              </a:ext>
            </a:extLst>
          </p:cNvPr>
          <p:cNvCxnSpPr>
            <a:cxnSpLocks/>
          </p:cNvCxnSpPr>
          <p:nvPr/>
        </p:nvCxnSpPr>
        <p:spPr>
          <a:xfrm flipV="1">
            <a:off x="4063435" y="3798833"/>
            <a:ext cx="765412" cy="14776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4B9F1E8-14E3-61B3-0D52-82FF140C875F}"/>
              </a:ext>
            </a:extLst>
          </p:cNvPr>
          <p:cNvCxnSpPr>
            <a:cxnSpLocks/>
          </p:cNvCxnSpPr>
          <p:nvPr/>
        </p:nvCxnSpPr>
        <p:spPr>
          <a:xfrm flipH="1" flipV="1">
            <a:off x="6370210" y="3982010"/>
            <a:ext cx="317045" cy="1521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EE7CE563-60DE-E027-8E44-56D950878677}"/>
              </a:ext>
            </a:extLst>
          </p:cNvPr>
          <p:cNvSpPr txBox="1"/>
          <p:nvPr/>
        </p:nvSpPr>
        <p:spPr>
          <a:xfrm>
            <a:off x="1900804" y="5618028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],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] 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</p:spTree>
    <p:extLst>
      <p:ext uri="{BB962C8B-B14F-4D97-AF65-F5344CB8AC3E}">
        <p14:creationId xmlns:p14="http://schemas.microsoft.com/office/powerpoint/2010/main" val="2964401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3269609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4446165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4446164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4452097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444616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3322396" y="877140"/>
            <a:ext cx="657535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r>
              <a:rPr lang="de-DE" sz="4000" dirty="0"/>
              <a:t>; 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500546" y="3415738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6777893" y="3414113"/>
            <a:ext cx="10132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19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74BC308-FF9E-08FD-5DA6-D3C5B645803E}"/>
              </a:ext>
            </a:extLst>
          </p:cNvPr>
          <p:cNvSpPr txBox="1"/>
          <p:nvPr/>
        </p:nvSpPr>
        <p:spPr>
          <a:xfrm>
            <a:off x="4716892" y="3414110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229CCD4C-662E-9D3B-65D0-A8C6514931A9}"/>
              </a:ext>
            </a:extLst>
          </p:cNvPr>
          <p:cNvSpPr txBox="1"/>
          <p:nvPr/>
        </p:nvSpPr>
        <p:spPr>
          <a:xfrm>
            <a:off x="5929638" y="3414111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53D99D11-C8E2-6659-517C-CB73D70E6738}"/>
              </a:ext>
            </a:extLst>
          </p:cNvPr>
          <p:cNvSpPr txBox="1"/>
          <p:nvPr/>
        </p:nvSpPr>
        <p:spPr>
          <a:xfrm>
            <a:off x="8359195" y="3414109"/>
            <a:ext cx="33001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endParaRPr lang="de-DE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79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88070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cxnSp>
        <p:nvCxnSpPr>
          <p:cNvPr id="20" name="Gerade Verbindung mit Pfeil 19">
            <a:extLst>
              <a:ext uri="{FF2B5EF4-FFF2-40B4-BE49-F238E27FC236}">
                <a16:creationId xmlns:a16="http://schemas.microsoft.com/office/drawing/2014/main" id="{E8BB4209-C0EC-C3A2-FBCB-26607ECC868A}"/>
              </a:ext>
            </a:extLst>
          </p:cNvPr>
          <p:cNvCxnSpPr>
            <a:cxnSpLocks/>
          </p:cNvCxnSpPr>
          <p:nvPr/>
        </p:nvCxnSpPr>
        <p:spPr>
          <a:xfrm flipH="1" flipV="1">
            <a:off x="7495396" y="5006751"/>
            <a:ext cx="421754" cy="79885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90B4C39A-BFEF-4F11-E103-ECA49A021461}"/>
              </a:ext>
            </a:extLst>
          </p:cNvPr>
          <p:cNvCxnSpPr>
            <a:cxnSpLocks/>
          </p:cNvCxnSpPr>
          <p:nvPr/>
        </p:nvCxnSpPr>
        <p:spPr>
          <a:xfrm flipV="1">
            <a:off x="8852562" y="4964481"/>
            <a:ext cx="0" cy="88339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2020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E9AC5CA6-249D-D1CF-9F04-6052C34458FF}"/>
              </a:ext>
            </a:extLst>
          </p:cNvPr>
          <p:cNvGrpSpPr/>
          <p:nvPr/>
        </p:nvGrpSpPr>
        <p:grpSpPr>
          <a:xfrm>
            <a:off x="3136947" y="4128816"/>
            <a:ext cx="5918105" cy="1061705"/>
            <a:chOff x="3136947" y="3345110"/>
            <a:chExt cx="5918105" cy="1061705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1EBC8488-A6F2-8E2D-8ABC-148AA3CDC449}"/>
                </a:ext>
              </a:extLst>
            </p:cNvPr>
            <p:cNvSpPr/>
            <p:nvPr/>
          </p:nvSpPr>
          <p:spPr>
            <a:xfrm>
              <a:off x="3136947" y="3345114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567F266F-1EB7-553E-57D7-354A26BCB869}"/>
                </a:ext>
              </a:extLst>
            </p:cNvPr>
            <p:cNvSpPr/>
            <p:nvPr/>
          </p:nvSpPr>
          <p:spPr>
            <a:xfrm>
              <a:off x="4351048" y="3345113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F69BB316-A201-5B03-29EF-925B9E3A6393}"/>
                </a:ext>
              </a:extLst>
            </p:cNvPr>
            <p:cNvSpPr/>
            <p:nvPr/>
          </p:nvSpPr>
          <p:spPr>
            <a:xfrm>
              <a:off x="5565149" y="3345112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5CE4FC2E-DC74-2015-5413-2D7FE11A9086}"/>
                </a:ext>
              </a:extLst>
            </p:cNvPr>
            <p:cNvSpPr/>
            <p:nvPr/>
          </p:nvSpPr>
          <p:spPr>
            <a:xfrm>
              <a:off x="6779250" y="3345111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Rechteck 7">
              <a:extLst>
                <a:ext uri="{FF2B5EF4-FFF2-40B4-BE49-F238E27FC236}">
                  <a16:creationId xmlns:a16="http://schemas.microsoft.com/office/drawing/2014/main" id="{CB95C5DB-87F3-4D5A-17D5-45E3D6BF2204}"/>
                </a:ext>
              </a:extLst>
            </p:cNvPr>
            <p:cNvSpPr/>
            <p:nvPr/>
          </p:nvSpPr>
          <p:spPr>
            <a:xfrm>
              <a:off x="7993351" y="3345110"/>
              <a:ext cx="1061701" cy="1061701"/>
            </a:xfrm>
            <a:prstGeom prst="rect">
              <a:avLst/>
            </a:prstGeom>
            <a:noFill/>
            <a:ln w="762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0" name="Textfeld 9">
            <a:extLst>
              <a:ext uri="{FF2B5EF4-FFF2-40B4-BE49-F238E27FC236}">
                <a16:creationId xmlns:a16="http://schemas.microsoft.com/office/drawing/2014/main" id="{71B973AE-EE86-38DD-F063-6D4B2BB45533}"/>
              </a:ext>
            </a:extLst>
          </p:cNvPr>
          <p:cNvSpPr txBox="1"/>
          <p:nvPr/>
        </p:nvSpPr>
        <p:spPr>
          <a:xfrm>
            <a:off x="3414319" y="5305372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0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35CE6A53-116E-A6F5-4EAB-DA3C8E50A22E}"/>
              </a:ext>
            </a:extLst>
          </p:cNvPr>
          <p:cNvSpPr txBox="1"/>
          <p:nvPr/>
        </p:nvSpPr>
        <p:spPr>
          <a:xfrm>
            <a:off x="1979802" y="5305371"/>
            <a:ext cx="11571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Index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614A16A-CA1F-1352-79A6-E0A9D0BED1F6}"/>
              </a:ext>
            </a:extLst>
          </p:cNvPr>
          <p:cNvSpPr txBox="1"/>
          <p:nvPr/>
        </p:nvSpPr>
        <p:spPr>
          <a:xfrm>
            <a:off x="4701534" y="5311304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1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BD9730CB-9350-EB2A-B6DB-726E986E4224}"/>
              </a:ext>
            </a:extLst>
          </p:cNvPr>
          <p:cNvSpPr txBox="1"/>
          <p:nvPr/>
        </p:nvSpPr>
        <p:spPr>
          <a:xfrm>
            <a:off x="5915635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2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A829AAA-5B47-12D6-E81A-65811E00F3B7}"/>
              </a:ext>
            </a:extLst>
          </p:cNvPr>
          <p:cNvSpPr txBox="1"/>
          <p:nvPr/>
        </p:nvSpPr>
        <p:spPr>
          <a:xfrm>
            <a:off x="7129736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3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56C3D385-B849-4631-12B8-CDC2ABC8E5F3}"/>
              </a:ext>
            </a:extLst>
          </p:cNvPr>
          <p:cNvSpPr txBox="1"/>
          <p:nvPr/>
        </p:nvSpPr>
        <p:spPr>
          <a:xfrm>
            <a:off x="8343837" y="5305371"/>
            <a:ext cx="360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200" dirty="0"/>
              <a:t>4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2A6B7619-EF61-CD7B-B0D6-3DB6A1EB36AA}"/>
              </a:ext>
            </a:extLst>
          </p:cNvPr>
          <p:cNvSpPr txBox="1"/>
          <p:nvPr/>
        </p:nvSpPr>
        <p:spPr>
          <a:xfrm>
            <a:off x="2551828" y="826786"/>
            <a:ext cx="74490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];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„WINF“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„ist“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[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] = </a:t>
            </a:r>
            <a:r>
              <a:rPr lang="de-DE" sz="4000" dirty="0">
                <a:solidFill>
                  <a:schemeClr val="accent3"/>
                </a:solidFill>
              </a:rPr>
              <a:t>„cool“</a:t>
            </a:r>
            <a:r>
              <a:rPr lang="de-DE" sz="4000" dirty="0"/>
              <a:t>;</a:t>
            </a:r>
          </a:p>
          <a:p>
            <a:endParaRPr lang="de-DE" sz="4000" dirty="0"/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059B1A7-A6F7-7BD1-DF24-E4D2309718D9}"/>
              </a:ext>
            </a:extLst>
          </p:cNvPr>
          <p:cNvSpPr txBox="1"/>
          <p:nvPr/>
        </p:nvSpPr>
        <p:spPr>
          <a:xfrm>
            <a:off x="3089225" y="4374910"/>
            <a:ext cx="1157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„WINF“</a:t>
            </a:r>
            <a:endParaRPr lang="de-DE" sz="1050" dirty="0">
              <a:solidFill>
                <a:schemeClr val="accent3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D0BDD51B-0CC2-6FE6-8338-BBC822920996}"/>
              </a:ext>
            </a:extLst>
          </p:cNvPr>
          <p:cNvSpPr txBox="1"/>
          <p:nvPr/>
        </p:nvSpPr>
        <p:spPr>
          <a:xfrm>
            <a:off x="4378968" y="4358835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„ist“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3FE3038-F1B5-B698-387C-FB2557F8911E}"/>
              </a:ext>
            </a:extLst>
          </p:cNvPr>
          <p:cNvSpPr txBox="1"/>
          <p:nvPr/>
        </p:nvSpPr>
        <p:spPr>
          <a:xfrm>
            <a:off x="5589367" y="4358834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accent3"/>
                </a:solidFill>
              </a:rPr>
              <a:t>„cool“</a:t>
            </a:r>
            <a:endParaRPr lang="de-DE" dirty="0">
              <a:solidFill>
                <a:schemeClr val="accent3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742593FA-473A-637C-CE91-D37AB6242C15}"/>
              </a:ext>
            </a:extLst>
          </p:cNvPr>
          <p:cNvSpPr txBox="1"/>
          <p:nvPr/>
        </p:nvSpPr>
        <p:spPr>
          <a:xfrm>
            <a:off x="1900804" y="5975783"/>
            <a:ext cx="80296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800" dirty="0"/>
              <a:t>Was ist mit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3] </a:t>
            </a:r>
            <a:r>
              <a:rPr lang="de-DE" sz="2800" dirty="0"/>
              <a:t>und </a:t>
            </a:r>
            <a:r>
              <a:rPr lang="de-DE" sz="2800" dirty="0" err="1">
                <a:solidFill>
                  <a:schemeClr val="accent2"/>
                </a:solidFill>
              </a:rPr>
              <a:t>myArray</a:t>
            </a:r>
            <a:r>
              <a:rPr lang="de-DE" sz="2800" dirty="0"/>
              <a:t>[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800" dirty="0"/>
              <a:t>]?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B29DCF-2A8F-AF4D-17D9-56162D9924D5}"/>
              </a:ext>
            </a:extLst>
          </p:cNvPr>
          <p:cNvSpPr txBox="1"/>
          <p:nvPr/>
        </p:nvSpPr>
        <p:spPr>
          <a:xfrm>
            <a:off x="6803468" y="4358833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E9293D3-390C-982E-2429-2040C6AE3C68}"/>
              </a:ext>
            </a:extLst>
          </p:cNvPr>
          <p:cNvSpPr txBox="1"/>
          <p:nvPr/>
        </p:nvSpPr>
        <p:spPr>
          <a:xfrm>
            <a:off x="8017569" y="4358832"/>
            <a:ext cx="1013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11771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914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Vergleichsstrukturen</a:t>
            </a:r>
          </a:p>
        </p:txBody>
      </p:sp>
    </p:spTree>
    <p:extLst>
      <p:ext uri="{BB962C8B-B14F-4D97-AF65-F5344CB8AC3E}">
        <p14:creationId xmlns:p14="http://schemas.microsoft.com/office/powerpoint/2010/main" val="7819368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521320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4505325" y="2008852"/>
            <a:ext cx="27813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x</a:t>
            </a:r>
            <a:r>
              <a:rPr lang="de-DE" sz="4000" dirty="0"/>
              <a:t> ==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true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//Zeugs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6F9B5EF4-601D-DC5C-9479-5E15CB9B6FB0}"/>
              </a:ext>
            </a:extLst>
          </p:cNvPr>
          <p:cNvCxnSpPr>
            <a:cxnSpLocks/>
          </p:cNvCxnSpPr>
          <p:nvPr/>
        </p:nvCxnSpPr>
        <p:spPr>
          <a:xfrm>
            <a:off x="3181350" y="2371725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AF05560-D808-DDEB-B190-FD48CDBDEC9A}"/>
              </a:ext>
            </a:extLst>
          </p:cNvPr>
          <p:cNvCxnSpPr>
            <a:cxnSpLocks/>
          </p:cNvCxnSpPr>
          <p:nvPr/>
        </p:nvCxnSpPr>
        <p:spPr>
          <a:xfrm>
            <a:off x="5924550" y="1219200"/>
            <a:ext cx="0" cy="63817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65C46627-EF4B-9CEF-CB3A-6DE75AEA62F7}"/>
              </a:ext>
            </a:extLst>
          </p:cNvPr>
          <p:cNvCxnSpPr>
            <a:cxnSpLocks/>
          </p:cNvCxnSpPr>
          <p:nvPr/>
        </p:nvCxnSpPr>
        <p:spPr>
          <a:xfrm flipH="1">
            <a:off x="7286625" y="3657600"/>
            <a:ext cx="78105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9B5DBAFC-9CBF-FC8E-698B-FFE6DECD915E}"/>
              </a:ext>
            </a:extLst>
          </p:cNvPr>
          <p:cNvSpPr txBox="1"/>
          <p:nvPr/>
        </p:nvSpPr>
        <p:spPr>
          <a:xfrm>
            <a:off x="4505325" y="533169"/>
            <a:ext cx="3000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Bedingung. Muss ein </a:t>
            </a:r>
            <a:r>
              <a:rPr lang="de-DE" dirty="0" err="1"/>
              <a:t>boolscher</a:t>
            </a:r>
            <a:r>
              <a:rPr lang="de-DE" dirty="0"/>
              <a:t> Ausdruck sein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2D873E0C-7193-2F17-276C-81881F7E144B}"/>
              </a:ext>
            </a:extLst>
          </p:cNvPr>
          <p:cNvSpPr txBox="1"/>
          <p:nvPr/>
        </p:nvSpPr>
        <p:spPr>
          <a:xfrm>
            <a:off x="1062037" y="2187059"/>
            <a:ext cx="30003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err="1"/>
              <a:t>If-clause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9AC80D-3F7C-BCA6-9898-3025FEBAAC9A}"/>
              </a:ext>
            </a:extLst>
          </p:cNvPr>
          <p:cNvSpPr txBox="1"/>
          <p:nvPr/>
        </p:nvSpPr>
        <p:spPr>
          <a:xfrm>
            <a:off x="8286749" y="3057494"/>
            <a:ext cx="37433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den geschweiften Klammern der </a:t>
            </a:r>
            <a:r>
              <a:rPr lang="de-DE" dirty="0" err="1"/>
              <a:t>if-clause</a:t>
            </a:r>
            <a:r>
              <a:rPr lang="de-DE" dirty="0"/>
              <a:t> steht, wird ausgeführt, wenn die Bedingung erfüllt ist</a:t>
            </a:r>
          </a:p>
        </p:txBody>
      </p:sp>
    </p:spTree>
    <p:extLst>
      <p:ext uri="{BB962C8B-B14F-4D97-AF65-F5344CB8AC3E}">
        <p14:creationId xmlns:p14="http://schemas.microsoft.com/office/powerpoint/2010/main" val="138171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5" name="Grafik 4" descr="Ein Bild, das Person, Kleidung, Menschliches Gesicht, Wand enthält.&#10;&#10;Automatisch generierte Beschreibung">
            <a:extLst>
              <a:ext uri="{FF2B5EF4-FFF2-40B4-BE49-F238E27FC236}">
                <a16:creationId xmlns:a16="http://schemas.microsoft.com/office/drawing/2014/main" id="{108B0A12-BB43-6D9B-C491-E8C54B405D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37" y="2070100"/>
            <a:ext cx="3605008" cy="47879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C224A465-1569-8602-8913-BBF6BA9FA488}"/>
              </a:ext>
            </a:extLst>
          </p:cNvPr>
          <p:cNvSpPr txBox="1"/>
          <p:nvPr/>
        </p:nvSpPr>
        <p:spPr>
          <a:xfrm>
            <a:off x="4257674" y="2070100"/>
            <a:ext cx="77152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Rene Jokiel, 21 Jahre alt</a:t>
            </a:r>
          </a:p>
          <a:p>
            <a:r>
              <a:rPr lang="de-DE" sz="2000" dirty="0"/>
              <a:t>- Studienbeginn Wirtschaftsinformatik: WS 2020/21</a:t>
            </a:r>
          </a:p>
          <a:p>
            <a:r>
              <a:rPr lang="de-DE" sz="2000" dirty="0"/>
              <a:t>- FSI WINF/IIS und Q-Zirkel Mitglied seit meinem ersten Semester</a:t>
            </a:r>
          </a:p>
          <a:p>
            <a:r>
              <a:rPr lang="de-DE" sz="2000" dirty="0"/>
              <a:t>- Tutor am Schöller-Stiftungslehrstuhl für Wirtschaftsinformatik, insb. Digitalisierung in Wirtschaft und Gesellschaft (Laumer) für 3 Semester</a:t>
            </a:r>
          </a:p>
          <a:p>
            <a:r>
              <a:rPr lang="de-DE" sz="2000" dirty="0"/>
              <a:t>- Studentische Hilfskraft / Wissenschaftlicher Assistent am Lehrstuhl für Digital Industrial Service Systems (Matzner) seit </a:t>
            </a:r>
            <a:r>
              <a:rPr lang="de-DE" sz="2000" dirty="0" err="1"/>
              <a:t>SoSe</a:t>
            </a:r>
            <a:r>
              <a:rPr lang="de-DE" sz="2000" dirty="0"/>
              <a:t> 2023</a:t>
            </a:r>
          </a:p>
          <a:p>
            <a:r>
              <a:rPr lang="de-DE" sz="2000" dirty="0"/>
              <a:t>- Indie </a:t>
            </a:r>
            <a:r>
              <a:rPr lang="de-DE" sz="2000" dirty="0" err="1"/>
              <a:t>GameDev</a:t>
            </a:r>
            <a:r>
              <a:rPr lang="de-DE" sz="2000" dirty="0"/>
              <a:t> seit 2019</a:t>
            </a:r>
          </a:p>
          <a:p>
            <a:r>
              <a:rPr lang="de-DE" sz="2000" dirty="0"/>
              <a:t>- Java in Anwendung seit 2017</a:t>
            </a:r>
          </a:p>
        </p:txBody>
      </p:sp>
    </p:spTree>
    <p:extLst>
      <p:ext uri="{BB962C8B-B14F-4D97-AF65-F5344CB8AC3E}">
        <p14:creationId xmlns:p14="http://schemas.microsoft.com/office/powerpoint/2010/main" val="143344684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88742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93970F9A-E21B-571B-C931-0EB8C6784CAC}"/>
              </a:ext>
            </a:extLst>
          </p:cNvPr>
          <p:cNvCxnSpPr>
            <a:cxnSpLocks/>
          </p:cNvCxnSpPr>
          <p:nvPr/>
        </p:nvCxnSpPr>
        <p:spPr>
          <a:xfrm flipH="1" flipV="1">
            <a:off x="2819400" y="2647950"/>
            <a:ext cx="2619375" cy="23812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B4677198-CAC9-C212-F029-41828E28A1FF}"/>
              </a:ext>
            </a:extLst>
          </p:cNvPr>
          <p:cNvSpPr txBox="1"/>
          <p:nvPr/>
        </p:nvSpPr>
        <p:spPr>
          <a:xfrm>
            <a:off x="5543550" y="2443846"/>
            <a:ext cx="5238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% ist der Modolo. Der Modolo gibt den Rest einer Division zurück. 5 % 2 = 1, denn 5/2 = 2, Rest 1</a:t>
            </a:r>
          </a:p>
        </p:txBody>
      </p:sp>
    </p:spTree>
    <p:extLst>
      <p:ext uri="{BB962C8B-B14F-4D97-AF65-F5344CB8AC3E}">
        <p14:creationId xmlns:p14="http://schemas.microsoft.com/office/powerpoint/2010/main" val="39680129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947737" y="133912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3BB8870F-6E71-4C92-157A-5394CE6091AD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F9A6033-D280-A560-33D6-E09B2FC5EDBB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ungerade“</a:t>
            </a:r>
          </a:p>
        </p:txBody>
      </p:sp>
    </p:spTree>
    <p:extLst>
      <p:ext uri="{BB962C8B-B14F-4D97-AF65-F5344CB8AC3E}">
        <p14:creationId xmlns:p14="http://schemas.microsoft.com/office/powerpoint/2010/main" val="18165657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967076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D8420C9-4C36-8758-6EB5-4D586EAABFC0}"/>
              </a:ext>
            </a:extLst>
          </p:cNvPr>
          <p:cNvSpPr txBox="1"/>
          <p:nvPr/>
        </p:nvSpPr>
        <p:spPr>
          <a:xfrm>
            <a:off x="947737" y="1339125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</p:txBody>
      </p:sp>
      <p:sp>
        <p:nvSpPr>
          <p:cNvPr id="6" name="Pfeil: nach rechts 5">
            <a:extLst>
              <a:ext uri="{FF2B5EF4-FFF2-40B4-BE49-F238E27FC236}">
                <a16:creationId xmlns:a16="http://schemas.microsoft.com/office/drawing/2014/main" id="{DE5D1830-BEC1-4EAC-C184-722FFA85E254}"/>
              </a:ext>
            </a:extLst>
          </p:cNvPr>
          <p:cNvSpPr/>
          <p:nvPr/>
        </p:nvSpPr>
        <p:spPr>
          <a:xfrm>
            <a:off x="2114550" y="5364093"/>
            <a:ext cx="1695450" cy="508725"/>
          </a:xfrm>
          <a:prstGeom prst="rightArrow">
            <a:avLst/>
          </a:prstGeom>
          <a:solidFill>
            <a:schemeClr val="tx2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C421A291-5CD0-C054-2F7F-CA69A5424C82}"/>
              </a:ext>
            </a:extLst>
          </p:cNvPr>
          <p:cNvSpPr txBox="1"/>
          <p:nvPr/>
        </p:nvSpPr>
        <p:spPr>
          <a:xfrm>
            <a:off x="4000499" y="5164932"/>
            <a:ext cx="45624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/>
              <a:t>„zahl ist gerade“</a:t>
            </a:r>
          </a:p>
        </p:txBody>
      </p:sp>
    </p:spTree>
    <p:extLst>
      <p:ext uri="{BB962C8B-B14F-4D97-AF65-F5344CB8AC3E}">
        <p14:creationId xmlns:p14="http://schemas.microsoft.com/office/powerpoint/2010/main" val="13242217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41093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AB37DFA-DB86-BFF0-E3DA-38D03D6F321B}"/>
              </a:ext>
            </a:extLst>
          </p:cNvPr>
          <p:cNvCxnSpPr>
            <a:cxnSpLocks/>
          </p:cNvCxnSpPr>
          <p:nvPr/>
        </p:nvCxnSpPr>
        <p:spPr>
          <a:xfrm flipH="1">
            <a:off x="2447925" y="435292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3AA9DABF-76AE-6CDD-2647-F7541BDD7216}"/>
              </a:ext>
            </a:extLst>
          </p:cNvPr>
          <p:cNvSpPr txBox="1"/>
          <p:nvPr/>
        </p:nvSpPr>
        <p:spPr>
          <a:xfrm>
            <a:off x="4543425" y="4029759"/>
            <a:ext cx="411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alles, was im </a:t>
            </a:r>
            <a:r>
              <a:rPr lang="de-DE" dirty="0" err="1"/>
              <a:t>else</a:t>
            </a:r>
            <a:r>
              <a:rPr lang="de-DE" dirty="0"/>
              <a:t> steht, ausgeführt </a:t>
            </a:r>
          </a:p>
        </p:txBody>
      </p:sp>
    </p:spTree>
    <p:extLst>
      <p:ext uri="{BB962C8B-B14F-4D97-AF65-F5344CB8AC3E}">
        <p14:creationId xmlns:p14="http://schemas.microsoft.com/office/powerpoint/2010/main" val="28226372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92D050"/>
                </a:solidFill>
              </a:rPr>
              <a:t>Wird</a:t>
            </a:r>
            <a:r>
              <a:rPr lang="de-DE" dirty="0"/>
              <a:t> </a:t>
            </a:r>
            <a:r>
              <a:rPr lang="de-DE" dirty="0">
                <a:solidFill>
                  <a:srgbClr val="92D050"/>
                </a:solidFill>
              </a:rPr>
              <a:t>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</p:spTree>
    <p:extLst>
      <p:ext uri="{BB962C8B-B14F-4D97-AF65-F5344CB8AC3E}">
        <p14:creationId xmlns:p14="http://schemas.microsoft.com/office/powerpoint/2010/main" val="38587625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8586788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%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ungerade“);</a:t>
            </a:r>
            <a:endParaRPr lang="de-DE" sz="4000" dirty="0">
              <a:solidFill>
                <a:srgbClr val="00B050"/>
              </a:solidFill>
            </a:endParaRPr>
          </a:p>
          <a:p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4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(„zahl ist gerade“);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Geschweifte Klammer rechts 2">
            <a:extLst>
              <a:ext uri="{FF2B5EF4-FFF2-40B4-BE49-F238E27FC236}">
                <a16:creationId xmlns:a16="http://schemas.microsoft.com/office/drawing/2014/main" id="{C29E44D5-8155-29C6-2AB0-B29E0EC5F6E4}"/>
              </a:ext>
            </a:extLst>
          </p:cNvPr>
          <p:cNvSpPr/>
          <p:nvPr/>
        </p:nvSpPr>
        <p:spPr>
          <a:xfrm>
            <a:off x="9667875" y="2234337"/>
            <a:ext cx="971550" cy="151851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Geschweifte Klammer rechts 4">
            <a:extLst>
              <a:ext uri="{FF2B5EF4-FFF2-40B4-BE49-F238E27FC236}">
                <a16:creationId xmlns:a16="http://schemas.microsoft.com/office/drawing/2014/main" id="{847C3D7E-58CC-03C7-ADA6-676B698C89C9}"/>
              </a:ext>
            </a:extLst>
          </p:cNvPr>
          <p:cNvSpPr/>
          <p:nvPr/>
        </p:nvSpPr>
        <p:spPr>
          <a:xfrm>
            <a:off x="8991601" y="4886325"/>
            <a:ext cx="866774" cy="1285876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AEF25E-18DD-4784-8DF4-88E074CB4A14}"/>
              </a:ext>
            </a:extLst>
          </p:cNvPr>
          <p:cNvSpPr txBox="1"/>
          <p:nvPr/>
        </p:nvSpPr>
        <p:spPr>
          <a:xfrm>
            <a:off x="10639425" y="2647950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Wird nicht ausgeführt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8C02F374-2F34-4F17-26A0-28409C022C5E}"/>
              </a:ext>
            </a:extLst>
          </p:cNvPr>
          <p:cNvSpPr txBox="1"/>
          <p:nvPr/>
        </p:nvSpPr>
        <p:spPr>
          <a:xfrm>
            <a:off x="9934575" y="5206097"/>
            <a:ext cx="11715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1"/>
                </a:solidFill>
              </a:rPr>
              <a:t>Wird ausgeführt</a:t>
            </a:r>
          </a:p>
        </p:txBody>
      </p:sp>
    </p:spTree>
    <p:extLst>
      <p:ext uri="{BB962C8B-B14F-4D97-AF65-F5344CB8AC3E}">
        <p14:creationId xmlns:p14="http://schemas.microsoft.com/office/powerpoint/2010/main" val="1246527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6440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7B5C6B-EDE9-8693-9D96-6D57CBF8B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 mir</a:t>
            </a:r>
          </a:p>
        </p:txBody>
      </p:sp>
      <p:pic>
        <p:nvPicPr>
          <p:cNvPr id="4" name="Grafik 3" descr="Ein Bild, das Muster, Grafiken, Pixel, Design enthält.&#10;&#10;Automatisch generierte Beschreibung">
            <a:extLst>
              <a:ext uri="{FF2B5EF4-FFF2-40B4-BE49-F238E27FC236}">
                <a16:creationId xmlns:a16="http://schemas.microsoft.com/office/drawing/2014/main" id="{6330DB0F-FF9E-7CAF-32E2-2E901DAAD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752" y="1475184"/>
            <a:ext cx="3621882" cy="362188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feld 6">
            <a:extLst>
              <a:ext uri="{FF2B5EF4-FFF2-40B4-BE49-F238E27FC236}">
                <a16:creationId xmlns:a16="http://schemas.microsoft.com/office/drawing/2014/main" id="{E8C96F86-32BE-ABEC-978F-9D3F7A305E8D}"/>
              </a:ext>
            </a:extLst>
          </p:cNvPr>
          <p:cNvSpPr txBox="1"/>
          <p:nvPr/>
        </p:nvSpPr>
        <p:spPr>
          <a:xfrm>
            <a:off x="1285874" y="5257800"/>
            <a:ext cx="3621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3"/>
              </a:rPr>
              <a:t>https://github.com/BelmontR?tab=overview&amp;from=2019-12-01&amp;to=2019-12-31</a:t>
            </a:r>
            <a:endParaRPr lang="de-DE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2A93F91-C21B-63BC-66A6-B16D6F595BA5}"/>
              </a:ext>
            </a:extLst>
          </p:cNvPr>
          <p:cNvSpPr txBox="1"/>
          <p:nvPr/>
        </p:nvSpPr>
        <p:spPr>
          <a:xfrm>
            <a:off x="2589606" y="945118"/>
            <a:ext cx="135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GitHub</a:t>
            </a:r>
          </a:p>
        </p:txBody>
      </p:sp>
      <p:pic>
        <p:nvPicPr>
          <p:cNvPr id="10" name="Grafik 9" descr="Ein Bild, das Muster, Quadrat, Pixel, Design enthält.&#10;&#10;Automatisch generierte Beschreibung">
            <a:extLst>
              <a:ext uri="{FF2B5EF4-FFF2-40B4-BE49-F238E27FC236}">
                <a16:creationId xmlns:a16="http://schemas.microsoft.com/office/drawing/2014/main" id="{C404B72D-C9D3-5928-17D4-4593B56412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6368" y="1456134"/>
            <a:ext cx="3629025" cy="3629025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B3C66A36-1DE8-DE89-E9EA-731F7C547756}"/>
              </a:ext>
            </a:extLst>
          </p:cNvPr>
          <p:cNvSpPr txBox="1"/>
          <p:nvPr/>
        </p:nvSpPr>
        <p:spPr>
          <a:xfrm>
            <a:off x="6981824" y="5257800"/>
            <a:ext cx="36218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hlinkClick r:id="rId5"/>
              </a:rPr>
              <a:t>https://www.linkedin.com/in/rene-jokiel-a50821285/</a:t>
            </a:r>
            <a:endParaRPr lang="de-DE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9F3593B0-9E84-2B23-1689-9EF2B3676CC8}"/>
              </a:ext>
            </a:extLst>
          </p:cNvPr>
          <p:cNvSpPr txBox="1"/>
          <p:nvPr/>
        </p:nvSpPr>
        <p:spPr>
          <a:xfrm>
            <a:off x="8221268" y="903287"/>
            <a:ext cx="141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Mein LinkedIn</a:t>
            </a:r>
          </a:p>
        </p:txBody>
      </p:sp>
    </p:spTree>
    <p:extLst>
      <p:ext uri="{BB962C8B-B14F-4D97-AF65-F5344CB8AC3E}">
        <p14:creationId xmlns:p14="http://schemas.microsoft.com/office/powerpoint/2010/main" val="27971124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7212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Wenn die </a:t>
            </a:r>
            <a:r>
              <a:rPr lang="de-DE" dirty="0" err="1"/>
              <a:t>if-clause</a:t>
            </a:r>
            <a:r>
              <a:rPr lang="de-DE" dirty="0"/>
              <a:t> nicht erfüllt wird, wird überprüft, ob die </a:t>
            </a:r>
            <a:r>
              <a:rPr lang="de-DE" dirty="0" err="1"/>
              <a:t>else</a:t>
            </a:r>
            <a:r>
              <a:rPr lang="de-DE" dirty="0"/>
              <a:t> </a:t>
            </a:r>
            <a:r>
              <a:rPr lang="de-DE" dirty="0" err="1"/>
              <a:t>if-clause</a:t>
            </a:r>
            <a:r>
              <a:rPr lang="de-DE" dirty="0"/>
              <a:t> erfüllt wird </a:t>
            </a:r>
          </a:p>
        </p:txBody>
      </p:sp>
    </p:spTree>
    <p:extLst>
      <p:ext uri="{BB962C8B-B14F-4D97-AF65-F5344CB8AC3E}">
        <p14:creationId xmlns:p14="http://schemas.microsoft.com/office/powerpoint/2010/main" val="4057781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0305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347787" y="903287"/>
            <a:ext cx="9939338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4</a:t>
            </a:r>
            <a:r>
              <a:rPr lang="de-DE" sz="2000" dirty="0"/>
              <a:t>;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1 wurde ausgewählt“);</a:t>
            </a:r>
            <a:endParaRPr lang="de-DE" sz="2000" dirty="0">
              <a:solidFill>
                <a:srgbClr val="00B050"/>
              </a:solidFill>
            </a:endParaRP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/>
              <a:t>==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2 wurde ausgewählt“);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>
                <a:solidFill>
                  <a:schemeClr val="accent2"/>
                </a:solidFill>
              </a:rPr>
              <a:t>zahl</a:t>
            </a:r>
            <a:r>
              <a:rPr lang="de-DE" sz="2000" dirty="0"/>
              <a:t> ==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2000" dirty="0"/>
              <a:t>)</a:t>
            </a: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(„Die 3 bieten wir seit der Klage von 1995 nicht mehr an“);</a:t>
            </a:r>
          </a:p>
          <a:p>
            <a:r>
              <a:rPr lang="de-DE" sz="2000" dirty="0"/>
              <a:t>}</a:t>
            </a:r>
          </a:p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20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2000" dirty="0"/>
              <a:t>{</a:t>
            </a:r>
          </a:p>
          <a:p>
            <a:r>
              <a:rPr lang="de-DE" sz="2000" dirty="0"/>
              <a:t>	</a:t>
            </a:r>
            <a:r>
              <a:rPr lang="de-DE" sz="2000" dirty="0" err="1"/>
              <a:t>System.out.println</a:t>
            </a:r>
            <a:r>
              <a:rPr lang="de-DE" sz="2000" dirty="0"/>
              <a:t>(„Ungültige Eingabe, das System zerstört sich nun selbst, danke dafür“);</a:t>
            </a:r>
          </a:p>
          <a:p>
            <a:r>
              <a:rPr lang="de-DE" sz="2000" dirty="0"/>
              <a:t>}</a:t>
            </a:r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74B1AF84-915E-8D2F-0957-A01A9C5241B9}"/>
              </a:ext>
            </a:extLst>
          </p:cNvPr>
          <p:cNvCxnSpPr>
            <a:cxnSpLocks/>
          </p:cNvCxnSpPr>
          <p:nvPr/>
        </p:nvCxnSpPr>
        <p:spPr>
          <a:xfrm flipH="1">
            <a:off x="3476625" y="2657475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4C58D9CD-7C8C-E55E-E347-6BAD56FA506B}"/>
              </a:ext>
            </a:extLst>
          </p:cNvPr>
          <p:cNvSpPr txBox="1"/>
          <p:nvPr/>
        </p:nvSpPr>
        <p:spPr>
          <a:xfrm>
            <a:off x="5553075" y="2334309"/>
            <a:ext cx="4991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Diese </a:t>
            </a:r>
            <a:r>
              <a:rPr lang="de-DE" dirty="0" err="1"/>
              <a:t>if-clause</a:t>
            </a:r>
            <a:r>
              <a:rPr lang="de-DE" dirty="0"/>
              <a:t> wird immer überprüft, egal, ob die </a:t>
            </a:r>
            <a:r>
              <a:rPr lang="de-DE" dirty="0" err="1"/>
              <a:t>if-clause</a:t>
            </a:r>
            <a:r>
              <a:rPr lang="de-DE" dirty="0"/>
              <a:t> darüber erfüllt wurde, oder nicht!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B00C385C-43F5-6EC3-DF8D-19C626D8A3AA}"/>
              </a:ext>
            </a:extLst>
          </p:cNvPr>
          <p:cNvCxnSpPr>
            <a:cxnSpLocks/>
          </p:cNvCxnSpPr>
          <p:nvPr/>
        </p:nvCxnSpPr>
        <p:spPr>
          <a:xfrm flipH="1">
            <a:off x="1981200" y="5057994"/>
            <a:ext cx="198120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71E03A61-FEC0-8A77-4A93-122C71F0CD1D}"/>
              </a:ext>
            </a:extLst>
          </p:cNvPr>
          <p:cNvSpPr txBox="1"/>
          <p:nvPr/>
        </p:nvSpPr>
        <p:spPr>
          <a:xfrm>
            <a:off x="4057650" y="4873328"/>
            <a:ext cx="49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Das </a:t>
            </a:r>
            <a:r>
              <a:rPr lang="de-DE" dirty="0" err="1"/>
              <a:t>else</a:t>
            </a:r>
            <a:r>
              <a:rPr lang="de-DE" dirty="0"/>
              <a:t> bezieht sich nur auf </a:t>
            </a:r>
            <a:r>
              <a:rPr lang="de-DE" dirty="0" err="1"/>
              <a:t>if</a:t>
            </a:r>
            <a:r>
              <a:rPr lang="de-DE" dirty="0"/>
              <a:t>(zahl ==3)</a:t>
            </a:r>
          </a:p>
        </p:txBody>
      </p:sp>
    </p:spTree>
    <p:extLst>
      <p:ext uri="{BB962C8B-B14F-4D97-AF65-F5344CB8AC3E}">
        <p14:creationId xmlns:p14="http://schemas.microsoft.com/office/powerpoint/2010/main" val="18254370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11305200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 zahl = 1;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1)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1 wurde ausgewählt“);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if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(zahl == 3)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(„Die 3 bieten wir seit der Klage von 1995 nicht mehr an“);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else</a:t>
            </a:r>
            <a:endParaRPr lang="de-DE" sz="14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14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(„Ungültige Eingabe, das System zerstört sich nun selbst, danke dafür“);</a:t>
            </a:r>
          </a:p>
          <a:p>
            <a:r>
              <a:rPr lang="de-DE" sz="14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solidFill>
              <a:schemeClr val="tx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tx1">
                    <a:lumMod val="50000"/>
                  </a:schemeClr>
                </a:solidFill>
              </a:rPr>
              <a:t>Output: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„Die 1 wurde ausgewählt“</a:t>
            </a:r>
          </a:p>
          <a:p>
            <a:r>
              <a:rPr lang="de-DE" sz="1600" dirty="0">
                <a:solidFill>
                  <a:schemeClr val="tx1">
                    <a:lumMod val="50000"/>
                  </a:schemeClr>
                </a:solidFill>
              </a:rPr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25809016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157162" y="760412"/>
            <a:ext cx="993933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B22365-C6DF-7EC4-5007-6C6FF1E53AC4}"/>
              </a:ext>
            </a:extLst>
          </p:cNvPr>
          <p:cNvSpPr txBox="1"/>
          <p:nvPr/>
        </p:nvSpPr>
        <p:spPr>
          <a:xfrm>
            <a:off x="1297781" y="3872567"/>
            <a:ext cx="993933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/>
              <a:t>=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;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1 wurde ausgewählt“);</a:t>
            </a:r>
            <a:endParaRPr lang="de-DE" sz="1400" dirty="0">
              <a:solidFill>
                <a:srgbClr val="00B050"/>
              </a:solidFill>
            </a:endParaRP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r>
              <a:rPr lang="de-DE" sz="1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400" dirty="0"/>
              <a:t>(</a:t>
            </a:r>
            <a:r>
              <a:rPr lang="de-DE" sz="1400" dirty="0">
                <a:solidFill>
                  <a:schemeClr val="accent2"/>
                </a:solidFill>
              </a:rPr>
              <a:t>zahl</a:t>
            </a:r>
            <a:r>
              <a:rPr lang="de-DE" sz="1400" dirty="0"/>
              <a:t> == </a:t>
            </a:r>
            <a:r>
              <a:rPr lang="de-DE" sz="14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</a:t>
            </a:r>
            <a:r>
              <a:rPr lang="de-DE" sz="1400" dirty="0"/>
              <a:t>)</a:t>
            </a: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(„Die 3 bieten wir seit der Klage von 1995 nicht mehr an“);</a:t>
            </a:r>
          </a:p>
          <a:p>
            <a:r>
              <a:rPr lang="de-DE" sz="1400" dirty="0"/>
              <a:t>}</a:t>
            </a:r>
          </a:p>
          <a:p>
            <a:r>
              <a:rPr lang="de-DE" sz="1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else</a:t>
            </a:r>
            <a:endParaRPr lang="de-DE" sz="1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r>
              <a:rPr lang="de-DE" sz="1400" dirty="0"/>
              <a:t>{</a:t>
            </a:r>
          </a:p>
          <a:p>
            <a:r>
              <a:rPr lang="de-DE" sz="1400" dirty="0"/>
              <a:t>	</a:t>
            </a:r>
            <a:r>
              <a:rPr lang="de-DE" sz="1400" dirty="0" err="1"/>
              <a:t>System.out.println</a:t>
            </a:r>
            <a:r>
              <a:rPr lang="de-DE" sz="1400" dirty="0"/>
              <a:t>(„Ungültige Eingabe, das System zerstört sich nun selbst, danke dafür“);</a:t>
            </a:r>
          </a:p>
          <a:p>
            <a:r>
              <a:rPr lang="de-DE" sz="1400" dirty="0"/>
              <a:t>}</a:t>
            </a: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A89B3333-3D4B-4081-4906-E65337814645}"/>
              </a:ext>
            </a:extLst>
          </p:cNvPr>
          <p:cNvCxnSpPr>
            <a:cxnSpLocks/>
          </p:cNvCxnSpPr>
          <p:nvPr/>
        </p:nvCxnSpPr>
        <p:spPr>
          <a:xfrm>
            <a:off x="0" y="3733800"/>
            <a:ext cx="7934325" cy="0"/>
          </a:xfrm>
          <a:prstGeom prst="line">
            <a:avLst/>
          </a:prstGeom>
          <a:ln w="762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4A3B925B-8762-1D32-85F4-F02D73153E5D}"/>
              </a:ext>
            </a:extLst>
          </p:cNvPr>
          <p:cNvCxnSpPr/>
          <p:nvPr/>
        </p:nvCxnSpPr>
        <p:spPr>
          <a:xfrm>
            <a:off x="6896100" y="205740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D2B73D97-BCF4-A7AB-7FBA-8986D59B098B}"/>
              </a:ext>
            </a:extLst>
          </p:cNvPr>
          <p:cNvCxnSpPr/>
          <p:nvPr/>
        </p:nvCxnSpPr>
        <p:spPr>
          <a:xfrm>
            <a:off x="7519987" y="5010150"/>
            <a:ext cx="124777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C963BB5A-B930-7CAF-47CC-B7B5D2768618}"/>
              </a:ext>
            </a:extLst>
          </p:cNvPr>
          <p:cNvSpPr txBox="1"/>
          <p:nvPr/>
        </p:nvSpPr>
        <p:spPr>
          <a:xfrm>
            <a:off x="8239126" y="1641782"/>
            <a:ext cx="402907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  <a:p>
            <a:r>
              <a:rPr lang="de-DE" sz="1600" dirty="0"/>
              <a:t>„Ungültige Eingabe, das System zerstört sich nun selbst, danke dafür“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60E0B8A-ECC6-783F-5505-25F790F8A70E}"/>
              </a:ext>
            </a:extLst>
          </p:cNvPr>
          <p:cNvSpPr txBox="1"/>
          <p:nvPr/>
        </p:nvSpPr>
        <p:spPr>
          <a:xfrm>
            <a:off x="8767762" y="4639747"/>
            <a:ext cx="40290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Output:</a:t>
            </a:r>
          </a:p>
          <a:p>
            <a:r>
              <a:rPr lang="de-DE" sz="1600" dirty="0"/>
              <a:t>„Die 1 wurde ausgewählt“</a:t>
            </a:r>
          </a:p>
        </p:txBody>
      </p:sp>
    </p:spTree>
    <p:extLst>
      <p:ext uri="{BB962C8B-B14F-4D97-AF65-F5344CB8AC3E}">
        <p14:creationId xmlns:p14="http://schemas.microsoft.com/office/powerpoint/2010/main" val="69913246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4190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Schleifen und Iteration</a:t>
            </a:r>
          </a:p>
        </p:txBody>
      </p:sp>
    </p:spTree>
    <p:extLst>
      <p:ext uri="{BB962C8B-B14F-4D97-AF65-F5344CB8AC3E}">
        <p14:creationId xmlns:p14="http://schemas.microsoft.com/office/powerpoint/2010/main" val="638219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357546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DF9A0C7D-8450-9D11-7975-CF1CBBFE3BB3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8612AC6E-5272-E4B7-A8DA-7F33D7045C6F}"/>
              </a:ext>
            </a:extLst>
          </p:cNvPr>
          <p:cNvCxnSpPr>
            <a:cxnSpLocks/>
          </p:cNvCxnSpPr>
          <p:nvPr/>
        </p:nvCxnSpPr>
        <p:spPr>
          <a:xfrm flipH="1">
            <a:off x="6734175" y="2514600"/>
            <a:ext cx="1190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4FB6C931-7861-8B9A-4FE3-FAF441374A26}"/>
              </a:ext>
            </a:extLst>
          </p:cNvPr>
          <p:cNvSpPr txBox="1"/>
          <p:nvPr/>
        </p:nvSpPr>
        <p:spPr>
          <a:xfrm>
            <a:off x="1040607" y="24061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while</a:t>
            </a:r>
            <a:r>
              <a:rPr lang="de-DE" dirty="0"/>
              <a:t> Schleife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77046575-36B6-1538-12B2-A76173C1F4C3}"/>
              </a:ext>
            </a:extLst>
          </p:cNvPr>
          <p:cNvSpPr txBox="1"/>
          <p:nvPr/>
        </p:nvSpPr>
        <p:spPr>
          <a:xfrm>
            <a:off x="8046243" y="2329934"/>
            <a:ext cx="1531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Bedingung</a:t>
            </a:r>
          </a:p>
        </p:txBody>
      </p:sp>
    </p:spTree>
    <p:extLst>
      <p:ext uri="{BB962C8B-B14F-4D97-AF65-F5344CB8AC3E}">
        <p14:creationId xmlns:p14="http://schemas.microsoft.com/office/powerpoint/2010/main" val="41319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63231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/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Kleines Softwareprojekt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6800491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09689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(zahl);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zahl --;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6BBFB9E3-186B-8F99-B925-60D55AE78E41}"/>
              </a:ext>
            </a:extLst>
          </p:cNvPr>
          <p:cNvSpPr txBox="1"/>
          <p:nvPr/>
        </p:nvSpPr>
        <p:spPr>
          <a:xfrm>
            <a:off x="1057275" y="5321826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Solange</a:t>
            </a:r>
            <a:r>
              <a:rPr lang="de-DE" sz="4000" dirty="0"/>
              <a:t>, wie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größer als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 ist, mach …“</a:t>
            </a:r>
          </a:p>
        </p:txBody>
      </p:sp>
    </p:spTree>
    <p:extLst>
      <p:ext uri="{BB962C8B-B14F-4D97-AF65-F5344CB8AC3E}">
        <p14:creationId xmlns:p14="http://schemas.microsoft.com/office/powerpoint/2010/main" val="28541309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417294292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while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);</a:t>
            </a:r>
          </a:p>
          <a:p>
            <a:r>
              <a:rPr lang="de-DE" sz="4000" dirty="0">
                <a:solidFill>
                  <a:srgbClr val="00B050"/>
                </a:solidFill>
              </a:rPr>
              <a:t>	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 --;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B8D5DB95-9B77-AE7C-06E0-08829F1AC606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152576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070950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8370955E-4983-1A5A-657E-F324DFDD0D65}"/>
              </a:ext>
            </a:extLst>
          </p:cNvPr>
          <p:cNvCxnSpPr>
            <a:cxnSpLocks/>
          </p:cNvCxnSpPr>
          <p:nvPr/>
        </p:nvCxnSpPr>
        <p:spPr>
          <a:xfrm>
            <a:off x="2571750" y="2590800"/>
            <a:ext cx="790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6B1EAE79-0673-6EF1-5D25-DCAC2525D4FA}"/>
              </a:ext>
            </a:extLst>
          </p:cNvPr>
          <p:cNvCxnSpPr>
            <a:cxnSpLocks/>
          </p:cNvCxnSpPr>
          <p:nvPr/>
        </p:nvCxnSpPr>
        <p:spPr>
          <a:xfrm flipH="1">
            <a:off x="9096375" y="2590800"/>
            <a:ext cx="6572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1438F4FB-125B-EDA9-3EEB-6DB9A72E3C9A}"/>
              </a:ext>
            </a:extLst>
          </p:cNvPr>
          <p:cNvSpPr txBox="1"/>
          <p:nvPr/>
        </p:nvSpPr>
        <p:spPr>
          <a:xfrm>
            <a:off x="1323975" y="2406134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for</a:t>
            </a:r>
            <a:r>
              <a:rPr lang="de-DE" dirty="0"/>
              <a:t>-Schleife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CD02D76-7286-C8B7-644A-F42721C44713}"/>
              </a:ext>
            </a:extLst>
          </p:cNvPr>
          <p:cNvSpPr txBox="1"/>
          <p:nvPr/>
        </p:nvSpPr>
        <p:spPr>
          <a:xfrm>
            <a:off x="9875043" y="2392918"/>
            <a:ext cx="1533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Zähler</a:t>
            </a:r>
          </a:p>
        </p:txBody>
      </p:sp>
    </p:spTree>
    <p:extLst>
      <p:ext uri="{BB962C8B-B14F-4D97-AF65-F5344CB8AC3E}">
        <p14:creationId xmlns:p14="http://schemas.microsoft.com/office/powerpoint/2010/main" val="113258360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zahl = 5;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  <a:highlight>
                  <a:srgbClr val="0000FF"/>
                </a:highlight>
              </a:rPr>
              <a:t>int</a:t>
            </a:r>
            <a:r>
              <a:rPr lang="de-DE" sz="4000" dirty="0">
                <a:highlight>
                  <a:srgbClr val="0000FF"/>
                </a:highlight>
              </a:rPr>
              <a:t>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</a:t>
            </a:r>
            <a:r>
              <a:rPr lang="de-DE" sz="4000" dirty="0">
                <a:highlight>
                  <a:srgbClr val="0000FF"/>
                </a:highlight>
              </a:rPr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  <a:highlight>
                  <a:srgbClr val="0000FF"/>
                </a:highlight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</a:t>
            </a:r>
            <a:r>
              <a:rPr lang="de-DE" sz="4000" dirty="0">
                <a:highlight>
                  <a:srgbClr val="808080"/>
                </a:highlight>
              </a:rPr>
              <a:t> &lt;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  <a:highlight>
                  <a:srgbClr val="00FF00"/>
                </a:highlight>
              </a:rPr>
              <a:t>i</a:t>
            </a:r>
            <a:r>
              <a:rPr lang="de-DE" sz="4000" dirty="0">
                <a:highlight>
                  <a:srgbClr val="00FF00"/>
                </a:highlight>
              </a:rPr>
              <a:t>++)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(i);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6113805E-2754-72B6-FF20-31578F257C38}"/>
              </a:ext>
            </a:extLst>
          </p:cNvPr>
          <p:cNvSpPr txBox="1"/>
          <p:nvPr/>
        </p:nvSpPr>
        <p:spPr>
          <a:xfrm>
            <a:off x="1123950" y="4836051"/>
            <a:ext cx="99441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Ich</a:t>
            </a:r>
            <a:r>
              <a:rPr lang="de-DE" sz="4000" dirty="0">
                <a:highlight>
                  <a:srgbClr val="0000FF"/>
                </a:highlight>
              </a:rPr>
              <a:t> fange bei </a:t>
            </a:r>
            <a:r>
              <a:rPr lang="de-DE" sz="4000" dirty="0">
                <a:solidFill>
                  <a:schemeClr val="accent2"/>
                </a:solidFill>
                <a:highlight>
                  <a:srgbClr val="0000FF"/>
                </a:highlight>
              </a:rPr>
              <a:t>0</a:t>
            </a:r>
            <a:r>
              <a:rPr lang="de-DE" sz="4000" dirty="0">
                <a:highlight>
                  <a:srgbClr val="0000FF"/>
                </a:highlight>
              </a:rPr>
              <a:t> an.</a:t>
            </a:r>
            <a:r>
              <a:rPr lang="de-DE" sz="4000" dirty="0"/>
              <a:t> </a:t>
            </a:r>
            <a:r>
              <a:rPr lang="de-DE" sz="4000" dirty="0">
                <a:highlight>
                  <a:srgbClr val="808080"/>
                </a:highlight>
              </a:rPr>
              <a:t>Solange, wie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ich</a:t>
            </a:r>
            <a:r>
              <a:rPr lang="de-DE" sz="4000" dirty="0">
                <a:highlight>
                  <a:srgbClr val="808080"/>
                </a:highlight>
              </a:rPr>
              <a:t> kleiner als </a:t>
            </a:r>
            <a:r>
              <a:rPr lang="de-DE" sz="4000" dirty="0">
                <a:solidFill>
                  <a:schemeClr val="accent2"/>
                </a:solidFill>
                <a:highlight>
                  <a:srgbClr val="808080"/>
                </a:highlight>
              </a:rPr>
              <a:t>zahl</a:t>
            </a:r>
            <a:r>
              <a:rPr lang="de-DE" sz="4000" dirty="0">
                <a:highlight>
                  <a:srgbClr val="808080"/>
                </a:highlight>
              </a:rPr>
              <a:t> bin</a:t>
            </a:r>
            <a:r>
              <a:rPr lang="de-DE" sz="4000" dirty="0"/>
              <a:t>, führe ich … aus und </a:t>
            </a:r>
            <a:r>
              <a:rPr lang="de-DE" sz="4000" dirty="0">
                <a:highlight>
                  <a:srgbClr val="00FF00"/>
                </a:highlight>
              </a:rPr>
              <a:t>zähle um 1 hoch</a:t>
            </a:r>
            <a:r>
              <a:rPr lang="de-DE" sz="40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189017707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&lt;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++)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D43AE6F6-35F5-839C-1BFD-87B362D34EC7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0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18384407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9097630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--)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4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2</a:t>
            </a:r>
          </a:p>
          <a:p>
            <a:r>
              <a:rPr lang="de-DE" sz="2400" dirty="0"/>
              <a:t>1</a:t>
            </a:r>
          </a:p>
          <a:p>
            <a:r>
              <a:rPr lang="de-DE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4289809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1AA0BDC1-05C4-6D4B-321D-E999E6B01AD7}"/>
              </a:ext>
            </a:extLst>
          </p:cNvPr>
          <p:cNvSpPr txBox="1"/>
          <p:nvPr/>
        </p:nvSpPr>
        <p:spPr>
          <a:xfrm>
            <a:off x="228600" y="1009650"/>
            <a:ext cx="55626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- Öffnet </a:t>
            </a:r>
            <a:r>
              <a:rPr lang="de-DE" sz="2000" dirty="0" err="1"/>
              <a:t>IntelliJ</a:t>
            </a:r>
            <a:r>
              <a:rPr lang="de-DE" sz="2000" dirty="0"/>
              <a:t> (oder eine andere Java IDE)</a:t>
            </a:r>
          </a:p>
          <a:p>
            <a:r>
              <a:rPr lang="de-DE" sz="2000" dirty="0"/>
              <a:t>- Erstellt ein neues Projekt</a:t>
            </a:r>
          </a:p>
          <a:p>
            <a:r>
              <a:rPr lang="de-DE" sz="2000" dirty="0"/>
              <a:t>- Wählt Java als Sprache</a:t>
            </a:r>
          </a:p>
          <a:p>
            <a:r>
              <a:rPr lang="de-DE" sz="2000" dirty="0"/>
              <a:t>- Wählt eure neuste JDK aus</a:t>
            </a:r>
          </a:p>
          <a:p>
            <a:r>
              <a:rPr lang="de-DE" sz="2000" dirty="0"/>
              <a:t>- Setzt einen Haken bei „Add sample code“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CE35C75-5B75-562A-9EFE-6B3E1044C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5" y="1009650"/>
            <a:ext cx="5857876" cy="4584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27204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13084813-82F8-9EA6-8176-DFA6FCAF5154}"/>
              </a:ext>
            </a:extLst>
          </p:cNvPr>
          <p:cNvSpPr txBox="1"/>
          <p:nvPr/>
        </p:nvSpPr>
        <p:spPr>
          <a:xfrm>
            <a:off x="3483768" y="1536174"/>
            <a:ext cx="858678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= </a:t>
            </a:r>
            <a:r>
              <a:rPr lang="de-DE" sz="4000" dirty="0">
                <a:solidFill>
                  <a:schemeClr val="accent2"/>
                </a:solidFill>
              </a:rPr>
              <a:t>zahl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 &gt;=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i </a:t>
            </a:r>
            <a:r>
              <a:rPr lang="de-DE" sz="4000" dirty="0"/>
              <a:t>-=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2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8D4BAD9A-CD89-C595-7415-AEFCE59D7263}"/>
              </a:ext>
            </a:extLst>
          </p:cNvPr>
          <p:cNvSpPr txBox="1"/>
          <p:nvPr/>
        </p:nvSpPr>
        <p:spPr>
          <a:xfrm>
            <a:off x="10125075" y="1536174"/>
            <a:ext cx="12096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3</a:t>
            </a:r>
          </a:p>
          <a:p>
            <a:r>
              <a:rPr lang="de-DE" sz="24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790787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};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350197877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[]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myArray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= {5,90,7,12}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element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  <a:p>
            <a:endParaRPr lang="de-DE" sz="4000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99666EF-24C4-F2BF-9E11-BBE1E8D182DB}"/>
              </a:ext>
            </a:extLst>
          </p:cNvPr>
          <p:cNvSpPr txBox="1"/>
          <p:nvPr/>
        </p:nvSpPr>
        <p:spPr>
          <a:xfrm>
            <a:off x="1123950" y="5321270"/>
            <a:ext cx="9944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000" dirty="0"/>
              <a:t>„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Für jedes </a:t>
            </a:r>
            <a:r>
              <a:rPr lang="de-DE" sz="4000" dirty="0">
                <a:solidFill>
                  <a:schemeClr val="accent2"/>
                </a:solidFill>
              </a:rPr>
              <a:t>Element</a:t>
            </a:r>
            <a:r>
              <a:rPr lang="de-DE" sz="4000" dirty="0"/>
              <a:t> in meinem </a:t>
            </a:r>
            <a:r>
              <a:rPr lang="de-DE" sz="4000" dirty="0">
                <a:solidFill>
                  <a:schemeClr val="accent2"/>
                </a:solidFill>
              </a:rPr>
              <a:t>Array</a:t>
            </a:r>
            <a:r>
              <a:rPr lang="de-DE" sz="4000" dirty="0"/>
              <a:t>, mach …“</a:t>
            </a:r>
          </a:p>
        </p:txBody>
      </p:sp>
    </p:spTree>
    <p:extLst>
      <p:ext uri="{BB962C8B-B14F-4D97-AF65-F5344CB8AC3E}">
        <p14:creationId xmlns:p14="http://schemas.microsoft.com/office/powerpoint/2010/main" val="29847748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483768" y="1536730"/>
            <a:ext cx="62143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[]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 = {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90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7</a:t>
            </a:r>
            <a:r>
              <a:rPr lang="de-DE" sz="4000" dirty="0"/>
              <a:t>,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12</a:t>
            </a:r>
            <a:r>
              <a:rPr lang="de-DE" sz="4000" dirty="0"/>
              <a:t>}</a:t>
            </a:r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: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myArray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accent2"/>
                </a:solidFill>
              </a:rPr>
              <a:t>element</a:t>
            </a:r>
            <a:r>
              <a:rPr lang="de-DE" sz="4000" dirty="0"/>
              <a:t>);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2E53A0B2-7783-D4A7-5CDF-888A4B5418A9}"/>
              </a:ext>
            </a:extLst>
          </p:cNvPr>
          <p:cNvSpPr txBox="1"/>
          <p:nvPr/>
        </p:nvSpPr>
        <p:spPr>
          <a:xfrm>
            <a:off x="10125075" y="1536174"/>
            <a:ext cx="120967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5</a:t>
            </a:r>
          </a:p>
          <a:p>
            <a:r>
              <a:rPr lang="de-DE" sz="2400" dirty="0"/>
              <a:t>90</a:t>
            </a:r>
          </a:p>
          <a:p>
            <a:r>
              <a:rPr lang="de-DE" sz="2400" dirty="0"/>
              <a:t>7</a:t>
            </a:r>
          </a:p>
          <a:p>
            <a:r>
              <a:rPr lang="de-DE" sz="2400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5695894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33040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176A017-CED8-4813-40F9-DEC6EB5E21DA}"/>
              </a:ext>
            </a:extLst>
          </p:cNvPr>
          <p:cNvSpPr txBox="1"/>
          <p:nvPr/>
        </p:nvSpPr>
        <p:spPr>
          <a:xfrm>
            <a:off x="2433506" y="2921168"/>
            <a:ext cx="732498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6000" dirty="0"/>
              <a:t>Methoden</a:t>
            </a:r>
          </a:p>
        </p:txBody>
      </p:sp>
    </p:spTree>
    <p:extLst>
      <p:ext uri="{BB962C8B-B14F-4D97-AF65-F5344CB8AC3E}">
        <p14:creationId xmlns:p14="http://schemas.microsoft.com/office/powerpoint/2010/main" val="360632307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410972776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2519264" y="1318061"/>
            <a:ext cx="715347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printStuff</a:t>
            </a:r>
            <a:r>
              <a:rPr lang="de-DE" sz="4000" dirty="0"/>
              <a:t>(</a:t>
            </a:r>
            <a:r>
              <a:rPr lang="de-DE" sz="4000" dirty="0">
                <a:solidFill>
                  <a:schemeClr val="accent1"/>
                </a:solidFill>
              </a:rPr>
              <a:t>String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,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for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= 0;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 &lt;=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; </a:t>
            </a:r>
            <a:r>
              <a:rPr lang="de-DE" sz="4000" dirty="0">
                <a:solidFill>
                  <a:schemeClr val="accent2"/>
                </a:solidFill>
              </a:rPr>
              <a:t>n</a:t>
            </a:r>
            <a:r>
              <a:rPr lang="de-DE" sz="4000" dirty="0"/>
              <a:t>++)</a:t>
            </a:r>
          </a:p>
          <a:p>
            <a:r>
              <a:rPr lang="de-DE" sz="4000" dirty="0"/>
              <a:t>	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s</a:t>
            </a:r>
            <a:r>
              <a:rPr lang="de-DE" sz="4000" dirty="0"/>
              <a:t>);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0B32A897-E7F9-7205-424E-49BFB6CE3481}"/>
              </a:ext>
            </a:extLst>
          </p:cNvPr>
          <p:cNvCxnSpPr>
            <a:cxnSpLocks/>
          </p:cNvCxnSpPr>
          <p:nvPr/>
        </p:nvCxnSpPr>
        <p:spPr>
          <a:xfrm>
            <a:off x="1736521" y="1753299"/>
            <a:ext cx="72145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1A773537-FCCF-B63E-98C7-1F71755B5845}"/>
              </a:ext>
            </a:extLst>
          </p:cNvPr>
          <p:cNvCxnSpPr>
            <a:cxnSpLocks/>
          </p:cNvCxnSpPr>
          <p:nvPr/>
        </p:nvCxnSpPr>
        <p:spPr>
          <a:xfrm>
            <a:off x="4304950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D7D9E41-01C4-2739-DB94-FF97D29705EF}"/>
              </a:ext>
            </a:extLst>
          </p:cNvPr>
          <p:cNvCxnSpPr>
            <a:cxnSpLocks/>
          </p:cNvCxnSpPr>
          <p:nvPr/>
        </p:nvCxnSpPr>
        <p:spPr>
          <a:xfrm>
            <a:off x="6023295" y="903287"/>
            <a:ext cx="0" cy="47118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259291F0-38BE-04D9-B3D7-A5CD615C5B0F}"/>
              </a:ext>
            </a:extLst>
          </p:cNvPr>
          <p:cNvCxnSpPr>
            <a:cxnSpLocks/>
          </p:cNvCxnSpPr>
          <p:nvPr/>
        </p:nvCxnSpPr>
        <p:spPr>
          <a:xfrm flipH="1">
            <a:off x="9672736" y="1744910"/>
            <a:ext cx="597017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14AAAD0F-A794-58F7-0F66-26B6C71D0C3A}"/>
              </a:ext>
            </a:extLst>
          </p:cNvPr>
          <p:cNvSpPr txBox="1"/>
          <p:nvPr/>
        </p:nvSpPr>
        <p:spPr>
          <a:xfrm>
            <a:off x="65778" y="1374468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Zugriffsberechtigung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1341C3A-D9D9-90F3-17F2-DFCB522859DE}"/>
              </a:ext>
            </a:extLst>
          </p:cNvPr>
          <p:cNvSpPr txBox="1"/>
          <p:nvPr/>
        </p:nvSpPr>
        <p:spPr>
          <a:xfrm>
            <a:off x="3579302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Rückgabewert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FAAF2CF0-6909-235B-B1CE-ED56788190B2}"/>
              </a:ext>
            </a:extLst>
          </p:cNvPr>
          <p:cNvSpPr txBox="1"/>
          <p:nvPr/>
        </p:nvSpPr>
        <p:spPr>
          <a:xfrm>
            <a:off x="5370876" y="4357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Methodenname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1BB65D22-D4B7-DE14-6C28-0A3506F8F331}"/>
              </a:ext>
            </a:extLst>
          </p:cNvPr>
          <p:cNvSpPr txBox="1"/>
          <p:nvPr/>
        </p:nvSpPr>
        <p:spPr>
          <a:xfrm>
            <a:off x="10346946" y="1559134"/>
            <a:ext cx="21224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Parameterliste</a:t>
            </a:r>
          </a:p>
        </p:txBody>
      </p:sp>
    </p:spTree>
    <p:extLst>
      <p:ext uri="{BB962C8B-B14F-4D97-AF65-F5344CB8AC3E}">
        <p14:creationId xmlns:p14="http://schemas.microsoft.com/office/powerpoint/2010/main" val="25334497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</p:spTree>
    <p:extLst>
      <p:ext uri="{BB962C8B-B14F-4D97-AF65-F5344CB8AC3E}">
        <p14:creationId xmlns:p14="http://schemas.microsoft.com/office/powerpoint/2010/main" val="239671036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6C58CC93-1D6C-A112-E493-A9162C18BEED}"/>
              </a:ext>
            </a:extLst>
          </p:cNvPr>
          <p:cNvSpPr txBox="1"/>
          <p:nvPr/>
        </p:nvSpPr>
        <p:spPr>
          <a:xfrm>
            <a:off x="3840702" y="1228397"/>
            <a:ext cx="451059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getValue</a:t>
            </a:r>
            <a:r>
              <a:rPr lang="de-DE" sz="4000" dirty="0"/>
              <a:t>()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3" name="Pfeil: nach rechts 2">
            <a:extLst>
              <a:ext uri="{FF2B5EF4-FFF2-40B4-BE49-F238E27FC236}">
                <a16:creationId xmlns:a16="http://schemas.microsoft.com/office/drawing/2014/main" id="{EE8AEFDC-7F1C-1B15-ED28-23DB770C7CA8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38779A81-4489-2BCE-881D-E6E8AF1C007C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„Getter“-Methode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2540334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F3774E7-622F-788E-7295-016BE8C14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248453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76500B98-4C39-88EC-206E-2188B0A5DC5D}"/>
              </a:ext>
            </a:extLst>
          </p:cNvPr>
          <p:cNvSpPr txBox="1"/>
          <p:nvPr/>
        </p:nvSpPr>
        <p:spPr>
          <a:xfrm>
            <a:off x="3840745" y="1228396"/>
            <a:ext cx="61946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5</a:t>
            </a:r>
            <a:r>
              <a:rPr lang="de-DE" sz="4000" dirty="0"/>
              <a:t>;</a:t>
            </a:r>
          </a:p>
          <a:p>
            <a:endParaRPr lang="de-DE" sz="4000" dirty="0"/>
          </a:p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setValue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)</a:t>
            </a:r>
          </a:p>
          <a:p>
            <a:r>
              <a:rPr lang="de-DE" sz="4000" dirty="0"/>
              <a:t>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4000" dirty="0" err="1"/>
              <a:t>.</a:t>
            </a:r>
            <a:r>
              <a:rPr lang="de-DE" sz="4000" dirty="0" err="1">
                <a:solidFill>
                  <a:schemeClr val="accent2"/>
                </a:solidFill>
              </a:rPr>
              <a:t>value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/>
              <a:t>=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value</a:t>
            </a:r>
            <a:r>
              <a:rPr lang="de-DE" sz="4000" dirty="0"/>
              <a:t>;</a:t>
            </a:r>
          </a:p>
          <a:p>
            <a:r>
              <a:rPr lang="de-DE" sz="4000" dirty="0"/>
              <a:t>}</a:t>
            </a:r>
          </a:p>
          <a:p>
            <a:endParaRPr lang="de-DE" sz="4000" dirty="0"/>
          </a:p>
        </p:txBody>
      </p:sp>
      <p:sp>
        <p:nvSpPr>
          <p:cNvPr id="4" name="Pfeil: nach rechts 3">
            <a:extLst>
              <a:ext uri="{FF2B5EF4-FFF2-40B4-BE49-F238E27FC236}">
                <a16:creationId xmlns:a16="http://schemas.microsoft.com/office/drawing/2014/main" id="{7E795FAD-1BD2-AC23-1F99-DD55ECEEE03A}"/>
              </a:ext>
            </a:extLst>
          </p:cNvPr>
          <p:cNvSpPr/>
          <p:nvPr/>
        </p:nvSpPr>
        <p:spPr>
          <a:xfrm>
            <a:off x="1550507" y="5493907"/>
            <a:ext cx="1696032" cy="65522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CA9081D1-225D-E592-40B2-EF2F413C687B}"/>
              </a:ext>
            </a:extLst>
          </p:cNvPr>
          <p:cNvSpPr txBox="1"/>
          <p:nvPr/>
        </p:nvSpPr>
        <p:spPr>
          <a:xfrm>
            <a:off x="3483768" y="5502800"/>
            <a:ext cx="369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dirty="0"/>
              <a:t>„Setter“-Methode</a:t>
            </a:r>
          </a:p>
        </p:txBody>
      </p:sp>
    </p:spTree>
    <p:extLst>
      <p:ext uri="{BB962C8B-B14F-4D97-AF65-F5344CB8AC3E}">
        <p14:creationId xmlns:p14="http://schemas.microsoft.com/office/powerpoint/2010/main" val="78082521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/>
          <a:lstStyle/>
          <a:p>
            <a:r>
              <a:rPr lang="de-DE" dirty="0"/>
              <a:t>Java Basics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7899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Rekursion </a:t>
            </a:r>
            <a:r>
              <a:rPr lang="de-DE" sz="2400" dirty="0" err="1">
                <a:solidFill>
                  <a:schemeClr val="tx1">
                    <a:lumMod val="50000"/>
                  </a:schemeClr>
                </a:solidFill>
              </a:rPr>
              <a:t>vs</a:t>
            </a:r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275026841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898084" y="1228397"/>
            <a:ext cx="439583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/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4000" dirty="0"/>
              <a:t> </a:t>
            </a:r>
            <a:r>
              <a:rPr lang="de-DE" sz="4000" dirty="0">
                <a:solidFill>
                  <a:schemeClr val="accent1"/>
                </a:solidFill>
              </a:rPr>
              <a:t>Main</a:t>
            </a:r>
            <a:r>
              <a:rPr lang="de-DE" sz="4000" dirty="0"/>
              <a:t> {</a:t>
            </a:r>
          </a:p>
          <a:p>
            <a:endParaRPr lang="de-DE" sz="4000" dirty="0"/>
          </a:p>
          <a:p>
            <a:r>
              <a:rPr lang="de-DE" sz="4000" dirty="0">
                <a:solidFill>
                  <a:srgbClr val="00B050"/>
                </a:solidFill>
              </a:rPr>
              <a:t>	//Attribute</a:t>
            </a:r>
          </a:p>
          <a:p>
            <a:endParaRPr lang="de-DE" sz="4000" dirty="0"/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00B050"/>
                </a:solidFill>
              </a:rPr>
              <a:t>//Methoden</a:t>
            </a:r>
          </a:p>
          <a:p>
            <a:endParaRPr lang="de-DE" sz="4000" dirty="0"/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5231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bark</a:t>
            </a:r>
            <a:r>
              <a:rPr lang="de-DE" sz="2800" dirty="0"/>
              <a:t>(){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/>
              <a:t>System.out.println</a:t>
            </a:r>
            <a:r>
              <a:rPr lang="de-DE" sz="2800" dirty="0"/>
              <a:t>(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+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„: Wuff“);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82619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3182957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582067"/>
            <a:ext cx="6255851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String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age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>
                <a:solidFill>
                  <a:srgbClr val="FFFF00"/>
                </a:solidFill>
              </a:rPr>
              <a:t>Hund</a:t>
            </a:r>
            <a:r>
              <a:rPr lang="de-DE" sz="2800" dirty="0"/>
              <a:t>(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rgbClr val="FFFF00"/>
                </a:solidFill>
              </a:rPr>
              <a:t>age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age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/>
              <a:t>=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age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bark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(){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(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name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+ „: Wuff“);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}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B24BCDF4-3953-DCC8-E162-5BC5B4052CBB}"/>
              </a:ext>
            </a:extLst>
          </p:cNvPr>
          <p:cNvSpPr txBox="1"/>
          <p:nvPr/>
        </p:nvSpPr>
        <p:spPr>
          <a:xfrm>
            <a:off x="71437" y="1616978"/>
            <a:ext cx="387571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 </a:t>
            </a:r>
            <a:r>
              <a:rPr lang="de-DE" dirty="0">
                <a:solidFill>
                  <a:srgbClr val="FFFF00"/>
                </a:solidFill>
              </a:rPr>
              <a:t>Hund</a:t>
            </a:r>
            <a:r>
              <a:rPr lang="de-DE" dirty="0"/>
              <a:t>(…) ist der </a:t>
            </a:r>
            <a:r>
              <a:rPr lang="de-DE" b="1" dirty="0"/>
              <a:t>Konstruktor</a:t>
            </a:r>
            <a:r>
              <a:rPr lang="de-DE" dirty="0"/>
              <a:t> der </a:t>
            </a:r>
            <a:r>
              <a:rPr lang="de-DE" dirty="0">
                <a:solidFill>
                  <a:schemeClr val="accent1"/>
                </a:solidFill>
              </a:rPr>
              <a:t>Klasse Hund</a:t>
            </a:r>
            <a:r>
              <a:rPr lang="de-DE" dirty="0"/>
              <a:t>. Um ein Objekt der Klasse Hund zu erzeugen, muss der </a:t>
            </a:r>
            <a:r>
              <a:rPr lang="de-DE" b="1" dirty="0"/>
              <a:t>Konstruktor</a:t>
            </a:r>
            <a:r>
              <a:rPr lang="de-DE" dirty="0"/>
              <a:t> aufgerufen werden. Der </a:t>
            </a:r>
            <a:r>
              <a:rPr lang="de-DE" b="1" dirty="0"/>
              <a:t>Konstruktor</a:t>
            </a:r>
            <a:r>
              <a:rPr lang="de-DE" dirty="0"/>
              <a:t> erzeugt Objekte</a:t>
            </a:r>
          </a:p>
        </p:txBody>
      </p:sp>
    </p:spTree>
    <p:extLst>
      <p:ext uri="{BB962C8B-B14F-4D97-AF65-F5344CB8AC3E}">
        <p14:creationId xmlns:p14="http://schemas.microsoft.com/office/powerpoint/2010/main" val="317251677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1294411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1053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5629013" y="903287"/>
            <a:ext cx="43622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Konstruktoraufrufe</a:t>
            </a:r>
            <a:r>
              <a:rPr lang="de-DE" dirty="0"/>
              <a:t>. Wir erzeugen uns hier 2 neue Objekte. Das „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dirty="0"/>
              <a:t>“ Keyword ist wichtig, ohne funktioniert das nicht</a:t>
            </a:r>
          </a:p>
        </p:txBody>
      </p:sp>
    </p:spTree>
    <p:extLst>
      <p:ext uri="{BB962C8B-B14F-4D97-AF65-F5344CB8AC3E}">
        <p14:creationId xmlns:p14="http://schemas.microsoft.com/office/powerpoint/2010/main" val="3409401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Main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System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FFC66D"/>
                </a:solidFill>
                <a:effectLst/>
                <a:latin typeface="JetBrains Mono"/>
              </a:rPr>
              <a:t>out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.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BDBAA"/>
                </a:solidFill>
                <a:effectLst/>
                <a:latin typeface="JetBrains Mono"/>
              </a:rPr>
              <a:t>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D9069"/>
                </a:solidFill>
                <a:effectLst/>
                <a:latin typeface="JetBrains Mono"/>
              </a:rPr>
              <a:t>!"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4F7698E5-1D39-2A63-3906-AB084DBC5C80}"/>
              </a:ext>
            </a:extLst>
          </p:cNvPr>
          <p:cNvCxnSpPr>
            <a:cxnSpLocks/>
          </p:cNvCxnSpPr>
          <p:nvPr/>
        </p:nvCxnSpPr>
        <p:spPr>
          <a:xfrm flipH="1">
            <a:off x="7753350" y="2752725"/>
            <a:ext cx="195262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8D06E14-C998-1B32-422B-D336D42266D9}"/>
              </a:ext>
            </a:extLst>
          </p:cNvPr>
          <p:cNvCxnSpPr>
            <a:cxnSpLocks/>
          </p:cNvCxnSpPr>
          <p:nvPr/>
        </p:nvCxnSpPr>
        <p:spPr>
          <a:xfrm flipV="1">
            <a:off x="6677025" y="3739128"/>
            <a:ext cx="0" cy="13716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A398444D-78A2-650F-3727-0E36E0BC72F6}"/>
              </a:ext>
            </a:extLst>
          </p:cNvPr>
          <p:cNvCxnSpPr>
            <a:cxnSpLocks/>
          </p:cNvCxnSpPr>
          <p:nvPr/>
        </p:nvCxnSpPr>
        <p:spPr>
          <a:xfrm>
            <a:off x="2152650" y="3505200"/>
            <a:ext cx="1171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29E4D694-1B94-4378-D6AA-FFF0FC943B3C}"/>
              </a:ext>
            </a:extLst>
          </p:cNvPr>
          <p:cNvSpPr txBox="1"/>
          <p:nvPr/>
        </p:nvSpPr>
        <p:spPr>
          <a:xfrm>
            <a:off x="314325" y="3320534"/>
            <a:ext cx="18383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/>
              <a:t>Methodenaufruf</a:t>
            </a:r>
            <a:endParaRPr lang="de-DE" dirty="0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6B1ABA37-F29A-869B-3946-DC59C63D0BC4}"/>
              </a:ext>
            </a:extLst>
          </p:cNvPr>
          <p:cNvSpPr txBox="1"/>
          <p:nvPr/>
        </p:nvSpPr>
        <p:spPr>
          <a:xfrm>
            <a:off x="5838825" y="5110728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Parameter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3B622508-2BE1-ECD2-49C4-AFAED27930F2}"/>
              </a:ext>
            </a:extLst>
          </p:cNvPr>
          <p:cNvSpPr txBox="1"/>
          <p:nvPr/>
        </p:nvSpPr>
        <p:spPr>
          <a:xfrm>
            <a:off x="9705975" y="2568059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/>
              <a:t>Main Methode</a:t>
            </a:r>
          </a:p>
        </p:txBody>
      </p:sp>
    </p:spTree>
    <p:extLst>
      <p:ext uri="{BB962C8B-B14F-4D97-AF65-F5344CB8AC3E}">
        <p14:creationId xmlns:p14="http://schemas.microsoft.com/office/powerpoint/2010/main" val="204869109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496182BC-D5AB-F91C-F7C8-347B72F14C42}"/>
              </a:ext>
            </a:extLst>
          </p:cNvPr>
          <p:cNvSpPr txBox="1"/>
          <p:nvPr/>
        </p:nvSpPr>
        <p:spPr>
          <a:xfrm>
            <a:off x="7231310" y="1094065"/>
            <a:ext cx="4362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Welchen Wert hat </a:t>
            </a:r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hier?</a:t>
            </a:r>
          </a:p>
        </p:txBody>
      </p:sp>
    </p:spTree>
    <p:extLst>
      <p:ext uri="{BB962C8B-B14F-4D97-AF65-F5344CB8AC3E}">
        <p14:creationId xmlns:p14="http://schemas.microsoft.com/office/powerpoint/2010/main" val="111416324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hund1.alter;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	hund1.bark();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hund2.bark();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6F86ABC6-38F0-36D5-4449-5F232B1AABBC}"/>
              </a:ext>
            </a:extLst>
          </p:cNvPr>
          <p:cNvSpPr txBox="1"/>
          <p:nvPr/>
        </p:nvSpPr>
        <p:spPr>
          <a:xfrm>
            <a:off x="7231310" y="1080891"/>
            <a:ext cx="4362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 = </a:t>
            </a:r>
            <a:r>
              <a:rPr lang="de-DE" dirty="0">
                <a:solidFill>
                  <a:schemeClr val="bg2">
                    <a:lumMod val="60000"/>
                    <a:lumOff val="40000"/>
                  </a:schemeClr>
                </a:solidFill>
              </a:rPr>
              <a:t>null</a:t>
            </a:r>
            <a:r>
              <a:rPr lang="de-DE" dirty="0"/>
              <a:t>. Praktisch heißt das, dass er keinen Wert hat</a:t>
            </a:r>
            <a:endParaRPr lang="de-DE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4635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760618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68157633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class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Main {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hund1=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Hund(„Rufus“, 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 hund2 = 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new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Hund(„</a:t>
            </a:r>
            <a:r>
              <a:rPr lang="de-DE" sz="2800" dirty="0" err="1">
                <a:solidFill>
                  <a:schemeClr val="tx1">
                    <a:lumMod val="50000"/>
                  </a:schemeClr>
                </a:solidFill>
              </a:rPr>
              <a:t>Captn</a:t>
            </a:r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 Eberhardt von oben“, 32);</a:t>
            </a: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	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(String[]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tx1">
                    <a:lumMod val="5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 i = 0;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</a:t>
            </a:r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solidFill>
                  <a:schemeClr val="tx1">
                    <a:lumMod val="50000"/>
                  </a:schemeClr>
                </a:solidFill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	}</a:t>
            </a:r>
            <a:endParaRPr lang="de-DE" sz="2800" dirty="0">
              <a:solidFill>
                <a:schemeClr val="tx1">
                  <a:lumMod val="50000"/>
                </a:schemeClr>
              </a:solidFill>
            </a:endParaRPr>
          </a:p>
          <a:p>
            <a:r>
              <a:rPr lang="de-DE" sz="28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6688C2C1-5DDD-7CD0-8B8A-59AC3C5CE29E}"/>
              </a:ext>
            </a:extLst>
          </p:cNvPr>
          <p:cNvSpPr txBox="1"/>
          <p:nvPr/>
        </p:nvSpPr>
        <p:spPr>
          <a:xfrm>
            <a:off x="7734650" y="3556932"/>
            <a:ext cx="328009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Mit einem Punkt nach einem </a:t>
            </a:r>
            <a:r>
              <a:rPr lang="de-DE" dirty="0">
                <a:solidFill>
                  <a:schemeClr val="accent1"/>
                </a:solidFill>
              </a:rPr>
              <a:t>Objekt</a:t>
            </a:r>
            <a:r>
              <a:rPr lang="de-DE" dirty="0"/>
              <a:t> kann man auf die öffentlichen (</a:t>
            </a:r>
            <a:r>
              <a:rPr lang="de-DE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dirty="0"/>
              <a:t>) </a:t>
            </a:r>
            <a:r>
              <a:rPr lang="de-DE" dirty="0">
                <a:solidFill>
                  <a:schemeClr val="accent2"/>
                </a:solidFill>
              </a:rPr>
              <a:t>Attribute</a:t>
            </a:r>
            <a:r>
              <a:rPr lang="de-DE" dirty="0"/>
              <a:t> und </a:t>
            </a:r>
            <a:r>
              <a:rPr lang="de-DE" dirty="0">
                <a:solidFill>
                  <a:srgbClr val="FFFF00"/>
                </a:solidFill>
              </a:rPr>
              <a:t>Methoden</a:t>
            </a:r>
            <a:r>
              <a:rPr lang="de-DE" dirty="0"/>
              <a:t> des </a:t>
            </a:r>
            <a:r>
              <a:rPr lang="de-DE" dirty="0">
                <a:solidFill>
                  <a:schemeClr val="accent1"/>
                </a:solidFill>
              </a:rPr>
              <a:t>Objektes</a:t>
            </a:r>
            <a:r>
              <a:rPr lang="de-DE" dirty="0"/>
              <a:t> zugreifen</a:t>
            </a:r>
          </a:p>
        </p:txBody>
      </p:sp>
    </p:spTree>
    <p:extLst>
      <p:ext uri="{BB962C8B-B14F-4D97-AF65-F5344CB8AC3E}">
        <p14:creationId xmlns:p14="http://schemas.microsoft.com/office/powerpoint/2010/main" val="33261154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36721907-5896-FD69-8E55-120E8DC9CFED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7EDD6A-FE10-24D3-FAA2-090456EB6D30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B6193AE9-1420-26B5-9619-1522C3FB3526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feld 23">
            <a:extLst>
              <a:ext uri="{FF2B5EF4-FFF2-40B4-BE49-F238E27FC236}">
                <a16:creationId xmlns:a16="http://schemas.microsoft.com/office/drawing/2014/main" id="{0E46A676-55BB-D044-8B6C-8ED145629C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EE01C5E-E1A0-CFEF-624C-A19F5EA08029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8B67B798-B84D-8030-0ABA-F46B65BF89A1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505283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3DC7A54C-7CBF-AEAC-518A-5AD616B24810}"/>
              </a:ext>
            </a:extLst>
          </p:cNvPr>
          <p:cNvSpPr txBox="1"/>
          <p:nvPr/>
        </p:nvSpPr>
        <p:spPr>
          <a:xfrm>
            <a:off x="2676438" y="5135352"/>
            <a:ext cx="619107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/>
              <a:t>„Eine Klasse ist ein Bauplan, ein Objekt ist das gebaute Produkt“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908D9441-8BEB-C864-0EE0-E01441380902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7DEA9BF9-06B6-6633-FB75-5DDF98CD3BF8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9F39CB07-53C6-9A11-E050-535EDC1C1090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1227CC2-8F29-F54A-41BF-B3728EE31DCA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FB5429C5-8591-0ECF-B084-24A68D5C0737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9183E688-3ACB-E665-A6A8-DDBC07BA8D30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865144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F2AD2035-1781-B532-DEC7-34C3AB63594F}"/>
              </a:ext>
            </a:extLst>
          </p:cNvPr>
          <p:cNvSpPr/>
          <p:nvPr/>
        </p:nvSpPr>
        <p:spPr>
          <a:xfrm>
            <a:off x="7497226" y="1671257"/>
            <a:ext cx="3063031" cy="2313514"/>
          </a:xfrm>
          <a:prstGeom prst="roundRect">
            <a:avLst/>
          </a:prstGeom>
          <a:solidFill>
            <a:srgbClr val="F2F2F2"/>
          </a:solidFill>
          <a:ln w="76200">
            <a:solidFill>
              <a:srgbClr val="7F7F7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A5D8B5A4-970F-3EFC-D121-426B5191C1EC}"/>
              </a:ext>
            </a:extLst>
          </p:cNvPr>
          <p:cNvSpPr/>
          <p:nvPr/>
        </p:nvSpPr>
        <p:spPr>
          <a:xfrm>
            <a:off x="1675351" y="1840890"/>
            <a:ext cx="3019425" cy="2143881"/>
          </a:xfrm>
          <a:prstGeom prst="rect">
            <a:avLst/>
          </a:prstGeom>
          <a:solidFill>
            <a:schemeClr val="tx1">
              <a:lumMod val="95000"/>
            </a:schemeClr>
          </a:solidFill>
          <a:ln w="57150"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A74C949F-FA11-F690-C2BA-81ADC2596352}"/>
              </a:ext>
            </a:extLst>
          </p:cNvPr>
          <p:cNvCxnSpPr/>
          <p:nvPr/>
        </p:nvCxnSpPr>
        <p:spPr>
          <a:xfrm>
            <a:off x="1675351" y="2482994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3AE05F4-AF4E-B27A-E949-10BD5EBFF7B4}"/>
              </a:ext>
            </a:extLst>
          </p:cNvPr>
          <p:cNvCxnSpPr/>
          <p:nvPr/>
        </p:nvCxnSpPr>
        <p:spPr>
          <a:xfrm>
            <a:off x="1675351" y="3320119"/>
            <a:ext cx="3019425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DA88610-7CAF-9FE9-013C-58A2BF035B8C}"/>
              </a:ext>
            </a:extLst>
          </p:cNvPr>
          <p:cNvSpPr txBox="1"/>
          <p:nvPr/>
        </p:nvSpPr>
        <p:spPr>
          <a:xfrm>
            <a:off x="1675351" y="1869644"/>
            <a:ext cx="30194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F5A880D6-B0A8-4D1A-7FB5-15FB6BC64B13}"/>
              </a:ext>
            </a:extLst>
          </p:cNvPr>
          <p:cNvSpPr txBox="1"/>
          <p:nvPr/>
        </p:nvSpPr>
        <p:spPr>
          <a:xfrm>
            <a:off x="1789650" y="2582144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String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</a:t>
            </a:r>
            <a:r>
              <a:rPr lang="de-DE" dirty="0" err="1">
                <a:solidFill>
                  <a:schemeClr val="bg1"/>
                </a:solidFill>
              </a:rPr>
              <a:t>int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E3EC663C-D07B-56D1-F920-BBB6A7CD7896}"/>
              </a:ext>
            </a:extLst>
          </p:cNvPr>
          <p:cNvSpPr txBox="1"/>
          <p:nvPr/>
        </p:nvSpPr>
        <p:spPr>
          <a:xfrm>
            <a:off x="1789649" y="3386018"/>
            <a:ext cx="27908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solidFill>
                  <a:schemeClr val="bg1"/>
                </a:solidFill>
              </a:rPr>
              <a:t>+ Hund(</a:t>
            </a:r>
            <a:r>
              <a:rPr lang="de-DE" sz="1400" dirty="0" err="1">
                <a:solidFill>
                  <a:schemeClr val="bg1"/>
                </a:solidFill>
              </a:rPr>
              <a:t>name</a:t>
            </a:r>
            <a:r>
              <a:rPr lang="de-DE" sz="1400" dirty="0">
                <a:solidFill>
                  <a:schemeClr val="bg1"/>
                </a:solidFill>
              </a:rPr>
              <a:t> : String, </a:t>
            </a:r>
            <a:r>
              <a:rPr lang="de-DE" sz="1400" dirty="0" err="1">
                <a:solidFill>
                  <a:schemeClr val="bg1"/>
                </a:solidFill>
              </a:rPr>
              <a:t>age</a:t>
            </a:r>
            <a:r>
              <a:rPr lang="de-DE" sz="1400" dirty="0">
                <a:solidFill>
                  <a:schemeClr val="bg1"/>
                </a:solidFill>
              </a:rPr>
              <a:t> : </a:t>
            </a:r>
            <a:r>
              <a:rPr lang="de-DE" sz="1400" dirty="0" err="1">
                <a:solidFill>
                  <a:schemeClr val="bg1"/>
                </a:solidFill>
              </a:rPr>
              <a:t>int</a:t>
            </a:r>
            <a:r>
              <a:rPr lang="de-DE" sz="1400" dirty="0">
                <a:solidFill>
                  <a:schemeClr val="bg1"/>
                </a:solidFill>
              </a:rPr>
              <a:t>)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A318FBF-8C39-24BB-4197-D6B91C3A82F9}"/>
              </a:ext>
            </a:extLst>
          </p:cNvPr>
          <p:cNvSpPr txBox="1"/>
          <p:nvPr/>
        </p:nvSpPr>
        <p:spPr>
          <a:xfrm>
            <a:off x="1631745" y="4094253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Hund in UML abgebildet</a:t>
            </a:r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DFD21A98-DBF3-3D99-27A2-968BD98ACE18}"/>
              </a:ext>
            </a:extLst>
          </p:cNvPr>
          <p:cNvCxnSpPr>
            <a:cxnSpLocks/>
          </p:cNvCxnSpPr>
          <p:nvPr/>
        </p:nvCxnSpPr>
        <p:spPr>
          <a:xfrm>
            <a:off x="7497226" y="2353751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791A98D0-741B-6C62-BF70-34B651B75814}"/>
              </a:ext>
            </a:extLst>
          </p:cNvPr>
          <p:cNvCxnSpPr>
            <a:cxnSpLocks/>
          </p:cNvCxnSpPr>
          <p:nvPr/>
        </p:nvCxnSpPr>
        <p:spPr>
          <a:xfrm>
            <a:off x="7497226" y="3317962"/>
            <a:ext cx="3063031" cy="0"/>
          </a:xfrm>
          <a:prstGeom prst="line">
            <a:avLst/>
          </a:prstGeom>
          <a:ln w="76200">
            <a:solidFill>
              <a:schemeClr val="tx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5CCFF99F-F9CD-443A-5C77-E1A5D83F2BC9}"/>
              </a:ext>
            </a:extLst>
          </p:cNvPr>
          <p:cNvSpPr txBox="1"/>
          <p:nvPr/>
        </p:nvSpPr>
        <p:spPr>
          <a:xfrm>
            <a:off x="8421632" y="1720117"/>
            <a:ext cx="1214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dirty="0">
                <a:solidFill>
                  <a:schemeClr val="bg1"/>
                </a:solidFill>
              </a:rPr>
              <a:t>hund1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44DCE52C-DA7F-FB95-8EDA-049376673737}"/>
              </a:ext>
            </a:extLst>
          </p:cNvPr>
          <p:cNvSpPr txBox="1"/>
          <p:nvPr/>
        </p:nvSpPr>
        <p:spPr>
          <a:xfrm>
            <a:off x="7611525" y="2504848"/>
            <a:ext cx="2790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name</a:t>
            </a:r>
            <a:r>
              <a:rPr lang="de-DE" dirty="0">
                <a:solidFill>
                  <a:schemeClr val="bg1"/>
                </a:solidFill>
              </a:rPr>
              <a:t> : „Rufus“</a:t>
            </a:r>
          </a:p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age</a:t>
            </a:r>
            <a:r>
              <a:rPr lang="de-DE" dirty="0">
                <a:solidFill>
                  <a:schemeClr val="bg1"/>
                </a:solidFill>
              </a:rPr>
              <a:t> : 2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91960AAA-7F77-D2B6-56F2-223E669825C2}"/>
              </a:ext>
            </a:extLst>
          </p:cNvPr>
          <p:cNvSpPr txBox="1"/>
          <p:nvPr/>
        </p:nvSpPr>
        <p:spPr>
          <a:xfrm>
            <a:off x="7611524" y="3413183"/>
            <a:ext cx="2790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</a:rPr>
              <a:t>+ </a:t>
            </a:r>
            <a:r>
              <a:rPr lang="de-DE" dirty="0" err="1">
                <a:solidFill>
                  <a:schemeClr val="bg1"/>
                </a:solidFill>
              </a:rPr>
              <a:t>bark</a:t>
            </a:r>
            <a:r>
              <a:rPr lang="de-DE" dirty="0">
                <a:solidFill>
                  <a:schemeClr val="bg1"/>
                </a:solidFill>
              </a:rPr>
              <a:t>() : </a:t>
            </a:r>
            <a:r>
              <a:rPr lang="de-DE" dirty="0" err="1">
                <a:solidFill>
                  <a:schemeClr val="bg1"/>
                </a:solidFill>
              </a:rPr>
              <a:t>void</a:t>
            </a:r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2804787E-6439-0AD9-6A77-C177C10E7016}"/>
              </a:ext>
            </a:extLst>
          </p:cNvPr>
          <p:cNvSpPr txBox="1"/>
          <p:nvPr/>
        </p:nvSpPr>
        <p:spPr>
          <a:xfrm>
            <a:off x="7497223" y="4079991"/>
            <a:ext cx="3019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Objekt hund1 an UML angelehnt abgebildet</a:t>
            </a:r>
          </a:p>
        </p:txBody>
      </p:sp>
      <p:cxnSp>
        <p:nvCxnSpPr>
          <p:cNvPr id="4" name="Gerade Verbindung mit Pfeil 3">
            <a:extLst>
              <a:ext uri="{FF2B5EF4-FFF2-40B4-BE49-F238E27FC236}">
                <a16:creationId xmlns:a16="http://schemas.microsoft.com/office/drawing/2014/main" id="{A30ED251-0337-D13E-E704-624BC52375BA}"/>
              </a:ext>
            </a:extLst>
          </p:cNvPr>
          <p:cNvCxnSpPr>
            <a:cxnSpLocks/>
          </p:cNvCxnSpPr>
          <p:nvPr/>
        </p:nvCxnSpPr>
        <p:spPr>
          <a:xfrm>
            <a:off x="6784734" y="1791855"/>
            <a:ext cx="842716" cy="8427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8613545B-4DD9-8547-D19F-53052DE8820B}"/>
              </a:ext>
            </a:extLst>
          </p:cNvPr>
          <p:cNvCxnSpPr>
            <a:cxnSpLocks/>
          </p:cNvCxnSpPr>
          <p:nvPr/>
        </p:nvCxnSpPr>
        <p:spPr>
          <a:xfrm flipV="1">
            <a:off x="6535024" y="2975301"/>
            <a:ext cx="1080024" cy="1117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8991ED2-8E0E-B8E3-3009-74DA84B82A71}"/>
              </a:ext>
            </a:extLst>
          </p:cNvPr>
          <p:cNvCxnSpPr>
            <a:cxnSpLocks/>
          </p:cNvCxnSpPr>
          <p:nvPr/>
        </p:nvCxnSpPr>
        <p:spPr>
          <a:xfrm flipV="1">
            <a:off x="6784734" y="3627377"/>
            <a:ext cx="826790" cy="45261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2DFA057F-42D3-E248-B3E3-1B826B69F352}"/>
              </a:ext>
            </a:extLst>
          </p:cNvPr>
          <p:cNvSpPr txBox="1"/>
          <p:nvPr/>
        </p:nvSpPr>
        <p:spPr>
          <a:xfrm>
            <a:off x="5534723" y="1443619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.name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56023197-3E4D-954D-8BF4-648D1E04C247}"/>
              </a:ext>
            </a:extLst>
          </p:cNvPr>
          <p:cNvSpPr txBox="1"/>
          <p:nvPr/>
        </p:nvSpPr>
        <p:spPr>
          <a:xfrm>
            <a:off x="5380460" y="2919888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.age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EAB633B0-F203-3C6C-8CF2-33FAD057C5F9}"/>
              </a:ext>
            </a:extLst>
          </p:cNvPr>
          <p:cNvSpPr txBox="1"/>
          <p:nvPr/>
        </p:nvSpPr>
        <p:spPr>
          <a:xfrm>
            <a:off x="5687736" y="4074096"/>
            <a:ext cx="1694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accent2"/>
                </a:solidFill>
              </a:rPr>
              <a:t>hund1</a:t>
            </a:r>
            <a:r>
              <a:rPr lang="de-DE" dirty="0"/>
              <a:t>.</a:t>
            </a:r>
            <a:r>
              <a:rPr lang="de-DE" dirty="0">
                <a:solidFill>
                  <a:srgbClr val="FFFF00"/>
                </a:solidFill>
              </a:rPr>
              <a:t>bark</a:t>
            </a:r>
            <a:r>
              <a:rPr lang="de-DE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53932608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407479" y="4949702"/>
            <a:ext cx="34227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Was passiert, wenn wir das ausführen?</a:t>
            </a:r>
          </a:p>
        </p:txBody>
      </p:sp>
    </p:spTree>
    <p:extLst>
      <p:ext uri="{BB962C8B-B14F-4D97-AF65-F5344CB8AC3E}">
        <p14:creationId xmlns:p14="http://schemas.microsoft.com/office/powerpoint/2010/main" val="286973284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13732" y="1278731"/>
            <a:ext cx="1129158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Main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hund1</a:t>
            </a:r>
            <a:r>
              <a:rPr lang="de-DE" sz="2800" dirty="0"/>
              <a:t>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(„Rufus“,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2</a:t>
            </a:r>
            <a:r>
              <a:rPr lang="de-DE" sz="2800" dirty="0"/>
              <a:t>);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hund2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new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Hund</a:t>
            </a:r>
            <a:r>
              <a:rPr lang="de-DE" sz="2800" dirty="0"/>
              <a:t>(„</a:t>
            </a:r>
            <a:r>
              <a:rPr lang="de-DE" sz="2800" dirty="0" err="1"/>
              <a:t>Captn</a:t>
            </a:r>
            <a:r>
              <a:rPr lang="de-DE" sz="2800" dirty="0"/>
              <a:t> Eberhardt von oben“,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32</a:t>
            </a:r>
            <a:r>
              <a:rPr lang="de-DE" sz="2800" dirty="0"/>
              <a:t>);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main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JetBrains Mono"/>
              </a:rPr>
              <a:t>String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[]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JetBrains Mono"/>
              </a:rPr>
              <a:t>args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){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for</a:t>
            </a:r>
            <a:r>
              <a:rPr lang="de-DE" altLang="de-DE" sz="2800" dirty="0">
                <a:latin typeface="JetBrains Mono"/>
              </a:rPr>
              <a:t>(</a:t>
            </a:r>
            <a:r>
              <a:rPr lang="de-DE" alt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JetBrains Mono"/>
              </a:rPr>
              <a:t>int</a:t>
            </a:r>
            <a:r>
              <a:rPr lang="de-DE" altLang="de-DE" sz="2800" dirty="0">
                <a:latin typeface="JetBrains Mono"/>
              </a:rPr>
              <a:t> i = </a:t>
            </a:r>
            <a:r>
              <a:rPr lang="de-DE" altLang="de-DE" sz="2800" dirty="0">
                <a:solidFill>
                  <a:schemeClr val="accent6">
                    <a:lumMod val="40000"/>
                    <a:lumOff val="60000"/>
                  </a:schemeClr>
                </a:solidFill>
                <a:latin typeface="JetBrains Mono"/>
              </a:rPr>
              <a:t>0</a:t>
            </a:r>
            <a:r>
              <a:rPr lang="de-DE" altLang="de-DE" sz="2800" dirty="0">
                <a:latin typeface="JetBrains Mono"/>
              </a:rPr>
              <a:t>; i &lt; 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.alter; i++){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effectLst/>
              <a:latin typeface="JetBrains Mono"/>
            </a:endParaRPr>
          </a:p>
          <a:p>
            <a:r>
              <a:rPr lang="de-DE" altLang="de-DE" sz="2800" dirty="0">
                <a:solidFill>
                  <a:srgbClr val="D4D4D4"/>
                </a:solidFill>
                <a:latin typeface="JetBrains Mono"/>
              </a:rPr>
              <a:t>	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hund1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lang="de-DE" altLang="de-DE" sz="2800" dirty="0">
                <a:latin typeface="JetBrains Mono"/>
              </a:rPr>
              <a:t>		}</a:t>
            </a:r>
          </a:p>
          <a:p>
            <a:r>
              <a:rPr lang="de-DE" altLang="de-DE" sz="2800" dirty="0">
                <a:latin typeface="JetBrains Mono"/>
              </a:rPr>
              <a:t>		</a:t>
            </a:r>
            <a:r>
              <a:rPr lang="de-DE" altLang="de-DE" sz="2800" dirty="0">
                <a:solidFill>
                  <a:schemeClr val="accent2"/>
                </a:solidFill>
                <a:latin typeface="JetBrains Mono"/>
              </a:rPr>
              <a:t>hund2</a:t>
            </a:r>
            <a:r>
              <a:rPr lang="de-DE" altLang="de-DE" sz="2800" dirty="0">
                <a:latin typeface="JetBrains Mono"/>
              </a:rPr>
              <a:t>.</a:t>
            </a:r>
            <a:r>
              <a:rPr lang="de-DE" altLang="de-DE" sz="2800" dirty="0">
                <a:solidFill>
                  <a:srgbClr val="FFFF00"/>
                </a:solidFill>
                <a:latin typeface="JetBrains Mono"/>
              </a:rPr>
              <a:t>bark</a:t>
            </a:r>
            <a:r>
              <a:rPr lang="de-DE" altLang="de-DE" sz="2800" dirty="0">
                <a:latin typeface="JetBrains Mono"/>
              </a:rPr>
              <a:t>();</a:t>
            </a:r>
          </a:p>
          <a:p>
            <a:r>
              <a:rPr kumimoji="0" lang="de-DE" altLang="de-DE" sz="2800" b="0" i="0" u="none" strike="noStrike" cap="none" normalizeH="0" baseline="0" dirty="0">
                <a:ln>
                  <a:noFill/>
                </a:ln>
                <a:effectLst/>
                <a:latin typeface="JetBrains Mono"/>
              </a:rPr>
              <a:t>	}</a:t>
            </a:r>
            <a:endParaRPr lang="de-DE" sz="2800" dirty="0"/>
          </a:p>
          <a:p>
            <a:r>
              <a:rPr lang="de-DE" sz="2800" dirty="0"/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A91F087F-38FF-DAB6-6CF0-F9488CC4F806}"/>
              </a:ext>
            </a:extLst>
          </p:cNvPr>
          <p:cNvSpPr txBox="1"/>
          <p:nvPr/>
        </p:nvSpPr>
        <p:spPr>
          <a:xfrm>
            <a:off x="7390700" y="4009609"/>
            <a:ext cx="412738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/>
              <a:t>Output: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/>
              <a:t>Rufus: Bark</a:t>
            </a:r>
          </a:p>
          <a:p>
            <a:r>
              <a:rPr lang="de-DE" sz="2400" dirty="0" err="1"/>
              <a:t>Captn</a:t>
            </a:r>
            <a:r>
              <a:rPr lang="de-DE" sz="2400" dirty="0"/>
              <a:t> Eberhardt von oben: Bark</a:t>
            </a:r>
          </a:p>
        </p:txBody>
      </p:sp>
    </p:spTree>
    <p:extLst>
      <p:ext uri="{BB962C8B-B14F-4D97-AF65-F5344CB8AC3E}">
        <p14:creationId xmlns:p14="http://schemas.microsoft.com/office/powerpoint/2010/main" val="29716665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Java Basics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E525A55-3522-13B9-AF9E-EAEB3B7F7E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1747272"/>
            <a:ext cx="6477000" cy="2677656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class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Main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public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static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void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499CD5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main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39C8B0"/>
                </a:solidFill>
                <a:effectLst/>
                <a:latin typeface="JetBrains Mono"/>
              </a:rPr>
              <a:t>String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[]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DCDCAA"/>
                </a:solidFill>
                <a:effectLst/>
                <a:latin typeface="JetBrains Mono"/>
              </a:rPr>
              <a:t>args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)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{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       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System.out.println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("Hello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world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!");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  <a:t>    }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D4D4D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latin typeface="JetBrains Mono"/>
              </a:rPr>
              <a:t>}</a:t>
            </a:r>
            <a:endParaRPr kumimoji="0" lang="de-DE" altLang="de-DE" sz="4800" b="0" i="0" u="none" strike="noStrike" cap="none" normalizeH="0" baseline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56D0D29B-B39C-31A3-59D0-A353809CB57C}"/>
              </a:ext>
            </a:extLst>
          </p:cNvPr>
          <p:cNvSpPr txBox="1"/>
          <p:nvPr/>
        </p:nvSpPr>
        <p:spPr>
          <a:xfrm>
            <a:off x="2857500" y="4505325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Alles, was in der Main-Methode steht, wird ausgeführt, wenn wir auf Run drücken!</a:t>
            </a:r>
          </a:p>
        </p:txBody>
      </p:sp>
    </p:spTree>
    <p:extLst>
      <p:ext uri="{BB962C8B-B14F-4D97-AF65-F5344CB8AC3E}">
        <p14:creationId xmlns:p14="http://schemas.microsoft.com/office/powerpoint/2010/main" val="362733966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8" y="164002"/>
            <a:ext cx="3729038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483768" y="305068"/>
            <a:ext cx="5974557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Student</a:t>
            </a:r>
            <a:r>
              <a:rPr lang="de-DE" sz="2000" dirty="0"/>
              <a:t> {</a:t>
            </a:r>
          </a:p>
          <a:p>
            <a:r>
              <a:rPr lang="de-DE" sz="20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>
                <a:solidFill>
                  <a:schemeClr val="accent2"/>
                </a:solidFill>
              </a:rPr>
              <a:t>alter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;</a:t>
            </a:r>
          </a:p>
          <a:p>
            <a:r>
              <a:rPr lang="de-DE" sz="2000" dirty="0"/>
              <a:t>	</a:t>
            </a:r>
            <a:r>
              <a:rPr lang="de-DE" sz="20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newSemester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++;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2000" dirty="0"/>
              <a:t>(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&gt;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2000" dirty="0"/>
              <a:t>){</a:t>
            </a:r>
          </a:p>
          <a:p>
            <a:r>
              <a:rPr lang="de-DE" sz="2000" dirty="0"/>
              <a:t>			</a:t>
            </a:r>
            <a:r>
              <a:rPr lang="de-DE" sz="2000" dirty="0" err="1"/>
              <a:t>System.out.println</a:t>
            </a:r>
            <a:r>
              <a:rPr lang="de-DE" sz="2000" dirty="0"/>
              <a:t>(„Da hat wer überzogen“);</a:t>
            </a:r>
            <a:br>
              <a:rPr lang="de-DE" sz="2000" dirty="0"/>
            </a:br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/>
              <a:t> </a:t>
            </a:r>
            <a:r>
              <a:rPr lang="de-DE" sz="2000" dirty="0">
                <a:solidFill>
                  <a:schemeClr val="accent1"/>
                </a:solidFill>
              </a:rPr>
              <a:t>String</a:t>
            </a:r>
            <a:r>
              <a:rPr lang="de-DE" sz="2000" dirty="0"/>
              <a:t> </a:t>
            </a:r>
            <a:r>
              <a:rPr lang="de-DE" sz="2000" dirty="0" err="1">
                <a:solidFill>
                  <a:srgbClr val="FFFF00"/>
                </a:solidFill>
              </a:rPr>
              <a:t>getName</a:t>
            </a:r>
            <a:r>
              <a:rPr lang="de-DE" sz="2000" dirty="0"/>
              <a:t>(){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2000" dirty="0"/>
              <a:t> </a:t>
            </a:r>
            <a:r>
              <a:rPr lang="de-DE" sz="2000" dirty="0" err="1">
                <a:solidFill>
                  <a:schemeClr val="accent2"/>
                </a:solidFill>
              </a:rPr>
              <a:t>name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	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2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2000" dirty="0" err="1">
                <a:solidFill>
                  <a:srgbClr val="FFFF00"/>
                </a:solidFill>
              </a:rPr>
              <a:t>setStudiengang</a:t>
            </a:r>
            <a:r>
              <a:rPr lang="de-DE" sz="2000" dirty="0"/>
              <a:t>(String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){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studiengang</a:t>
            </a:r>
            <a:r>
              <a:rPr lang="de-DE" sz="2000" dirty="0"/>
              <a:t> = </a:t>
            </a:r>
            <a:r>
              <a:rPr lang="de-DE" sz="2000" dirty="0" err="1">
                <a:solidFill>
                  <a:srgbClr val="FFFF00"/>
                </a:solidFill>
              </a:rPr>
              <a:t>stg</a:t>
            </a:r>
            <a:r>
              <a:rPr lang="de-DE" sz="2000" dirty="0"/>
              <a:t>;</a:t>
            </a:r>
          </a:p>
          <a:p>
            <a:r>
              <a:rPr lang="de-DE" sz="2000" dirty="0"/>
              <a:t>		</a:t>
            </a:r>
            <a:r>
              <a:rPr lang="de-DE" sz="2000" dirty="0" err="1">
                <a:solidFill>
                  <a:schemeClr val="accent2"/>
                </a:solidFill>
              </a:rPr>
              <a:t>semester</a:t>
            </a:r>
            <a:r>
              <a:rPr lang="de-DE" sz="2000" dirty="0"/>
              <a:t> = </a:t>
            </a:r>
            <a:r>
              <a:rPr lang="de-DE" sz="2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000" dirty="0"/>
              <a:t>;</a:t>
            </a:r>
          </a:p>
          <a:p>
            <a:r>
              <a:rPr lang="de-DE" sz="2000" dirty="0"/>
              <a:t>	}</a:t>
            </a:r>
          </a:p>
          <a:p>
            <a:r>
              <a:rPr lang="de-DE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048115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02768" y="390769"/>
            <a:ext cx="870823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Student</a:t>
            </a:r>
            <a:r>
              <a:rPr lang="de-DE" sz="2800" dirty="0"/>
              <a:t> 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	private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2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chemeClr val="accent1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;</a:t>
            </a:r>
          </a:p>
          <a:p>
            <a:r>
              <a:rPr lang="de-DE" sz="2800" dirty="0"/>
              <a:t>	</a:t>
            </a:r>
            <a:r>
              <a:rPr lang="de-DE" sz="28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Student</a:t>
            </a:r>
            <a:r>
              <a:rPr lang="de-DE" sz="2800" dirty="0"/>
              <a:t>(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, 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2800" dirty="0"/>
              <a:t>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, </a:t>
            </a:r>
            <a:r>
              <a:rPr lang="de-DE" sz="2800" dirty="0">
                <a:solidFill>
                  <a:srgbClr val="92D050"/>
                </a:solidFill>
              </a:rPr>
              <a:t>String</a:t>
            </a:r>
            <a:r>
              <a:rPr lang="de-DE" sz="2800" dirty="0"/>
              <a:t>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){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/>
              <a:t>.</a:t>
            </a:r>
            <a:r>
              <a:rPr lang="de-DE" sz="2800" dirty="0">
                <a:solidFill>
                  <a:schemeClr val="accent2"/>
                </a:solidFill>
              </a:rPr>
              <a:t>name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name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this</a:t>
            </a:r>
            <a:r>
              <a:rPr lang="de-DE" sz="2800" dirty="0" err="1"/>
              <a:t>.</a:t>
            </a:r>
            <a:r>
              <a:rPr lang="de-DE" sz="2800" dirty="0" err="1">
                <a:solidFill>
                  <a:schemeClr val="accent2"/>
                </a:solidFill>
              </a:rPr>
              <a:t>alter</a:t>
            </a:r>
            <a:r>
              <a:rPr lang="de-DE" sz="2800" dirty="0"/>
              <a:t> = </a:t>
            </a:r>
            <a:r>
              <a:rPr lang="de-DE" sz="2800" dirty="0">
                <a:solidFill>
                  <a:srgbClr val="FFFF00"/>
                </a:solidFill>
              </a:rPr>
              <a:t>alter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semester</a:t>
            </a:r>
            <a:r>
              <a:rPr lang="de-DE" sz="2800" dirty="0"/>
              <a:t> = </a:t>
            </a:r>
            <a:r>
              <a:rPr lang="de-DE" sz="28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	</a:t>
            </a:r>
            <a:r>
              <a:rPr lang="de-DE" sz="2800" dirty="0" err="1">
                <a:solidFill>
                  <a:schemeClr val="accent2"/>
                </a:solidFill>
              </a:rPr>
              <a:t>studiengang</a:t>
            </a:r>
            <a:r>
              <a:rPr lang="de-DE" sz="2800" dirty="0"/>
              <a:t> = </a:t>
            </a:r>
            <a:r>
              <a:rPr lang="de-DE" sz="2800" dirty="0" err="1">
                <a:solidFill>
                  <a:srgbClr val="FFFF00"/>
                </a:solidFill>
              </a:rPr>
              <a:t>sdg</a:t>
            </a:r>
            <a:r>
              <a:rPr lang="de-DE" sz="2800" dirty="0"/>
              <a:t>;</a:t>
            </a:r>
          </a:p>
          <a:p>
            <a:r>
              <a:rPr lang="de-DE" sz="2800" dirty="0">
                <a:solidFill>
                  <a:srgbClr val="00B050"/>
                </a:solidFill>
              </a:rPr>
              <a:t>	</a:t>
            </a:r>
            <a:r>
              <a:rPr lang="de-DE" sz="2800" dirty="0"/>
              <a:t>}</a:t>
            </a:r>
          </a:p>
          <a:p>
            <a:r>
              <a:rPr lang="de-DE" sz="2800" dirty="0"/>
              <a:t>	…</a:t>
            </a:r>
          </a:p>
          <a:p>
            <a:r>
              <a:rPr lang="de-DE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05795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8412814" y="164002"/>
            <a:ext cx="3615022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class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Student</a:t>
            </a:r>
            <a:r>
              <a:rPr lang="de-DE" sz="1600" dirty="0"/>
              <a:t> {</a:t>
            </a:r>
          </a:p>
          <a:p>
            <a:endParaRPr lang="de-DE" sz="1600" dirty="0"/>
          </a:p>
          <a:p>
            <a:r>
              <a:rPr lang="de-DE" sz="1600" dirty="0">
                <a:solidFill>
                  <a:srgbClr val="00B050"/>
                </a:solidFill>
              </a:rPr>
              <a:t>	//Attribute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private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accent2"/>
                </a:solidFill>
              </a:rPr>
              <a:t>mtknr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Studiengang</a:t>
            </a:r>
            <a:r>
              <a:rPr lang="de-DE" sz="1600" dirty="0"/>
              <a:t>;</a:t>
            </a:r>
          </a:p>
          <a:p>
            <a:r>
              <a:rPr lang="de-DE" sz="1600" dirty="0"/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/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boolean</a:t>
            </a:r>
            <a:r>
              <a:rPr lang="de-DE" sz="1600" dirty="0"/>
              <a:t> </a:t>
            </a:r>
            <a:r>
              <a:rPr lang="de-DE" sz="1600" dirty="0">
                <a:solidFill>
                  <a:schemeClr val="accent2"/>
                </a:solidFill>
              </a:rPr>
              <a:t>immatrikuliert</a:t>
            </a:r>
            <a:r>
              <a:rPr lang="de-DE" sz="1600" dirty="0"/>
              <a:t>;</a:t>
            </a:r>
          </a:p>
          <a:p>
            <a:endParaRPr lang="de-DE" sz="1600" dirty="0"/>
          </a:p>
          <a:p>
            <a:r>
              <a:rPr lang="de-DE" sz="1600" dirty="0"/>
              <a:t>	</a:t>
            </a:r>
            <a:r>
              <a:rPr lang="de-DE" sz="1600" dirty="0">
                <a:solidFill>
                  <a:srgbClr val="00B050"/>
                </a:solidFill>
              </a:rPr>
              <a:t>//Methoden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1"/>
                </a:solidFill>
              </a:rPr>
              <a:t>String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getName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accent2"/>
                </a:solidFill>
              </a:rPr>
              <a:t>name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getAlter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/>
              <a:t>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addToAlter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>
                <a:solidFill>
                  <a:schemeClr val="accent2"/>
                </a:solidFill>
              </a:rPr>
              <a:t>alter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addition</a:t>
            </a:r>
            <a:r>
              <a:rPr lang="de-DE" sz="1600" dirty="0"/>
              <a:t>;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rgbClr val="FFFF00"/>
                </a:solidFill>
              </a:rPr>
              <a:t>neuesSemester</a:t>
            </a:r>
            <a:r>
              <a:rPr lang="de-DE" sz="1600" dirty="0"/>
              <a:t>(){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+=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1</a:t>
            </a:r>
            <a:r>
              <a:rPr lang="de-DE" sz="1600" dirty="0"/>
              <a:t>;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1600" dirty="0"/>
              <a:t>(</a:t>
            </a:r>
            <a:r>
              <a:rPr lang="de-DE" sz="1600" dirty="0" err="1">
                <a:solidFill>
                  <a:schemeClr val="accent2"/>
                </a:solidFill>
              </a:rPr>
              <a:t>semester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&gt;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8</a:t>
            </a:r>
            <a:r>
              <a:rPr lang="de-DE" sz="1600" dirty="0"/>
              <a:t>){</a:t>
            </a:r>
          </a:p>
          <a:p>
            <a:r>
              <a:rPr lang="de-DE" sz="1600" dirty="0">
                <a:solidFill>
                  <a:srgbClr val="00B050"/>
                </a:solidFill>
              </a:rPr>
              <a:t>			</a:t>
            </a:r>
            <a:r>
              <a:rPr lang="de-DE" sz="16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immatrikuliert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/>
              <a:t>=</a:t>
            </a:r>
            <a:r>
              <a:rPr lang="de-DE" sz="1600" dirty="0">
                <a:solidFill>
                  <a:srgbClr val="00B050"/>
                </a:solidFill>
              </a:rPr>
              <a:t> </a:t>
            </a:r>
            <a:r>
              <a:rPr lang="de-DE" sz="16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false</a:t>
            </a:r>
            <a:r>
              <a:rPr lang="de-DE" sz="1600" dirty="0"/>
              <a:t>;</a:t>
            </a:r>
          </a:p>
          <a:p>
            <a:r>
              <a:rPr lang="de-DE" sz="1600" dirty="0"/>
              <a:t>		}</a:t>
            </a:r>
          </a:p>
          <a:p>
            <a:r>
              <a:rPr lang="de-DE" sz="1600" dirty="0"/>
              <a:t>	}</a:t>
            </a:r>
          </a:p>
          <a:p>
            <a:r>
              <a:rPr lang="de-DE" sz="1600" dirty="0"/>
              <a:t>}</a:t>
            </a:r>
          </a:p>
        </p:txBody>
      </p:sp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402F4D78-7FB8-17F9-D959-DF4F75610268}"/>
              </a:ext>
            </a:extLst>
          </p:cNvPr>
          <p:cNvGrpSpPr/>
          <p:nvPr/>
        </p:nvGrpSpPr>
        <p:grpSpPr>
          <a:xfrm>
            <a:off x="2019299" y="1513719"/>
            <a:ext cx="3019425" cy="3982206"/>
            <a:chOff x="2019299" y="1513719"/>
            <a:chExt cx="3019425" cy="3982206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F7CE8D23-EFD4-DB9D-4ADB-AC33438DE4E7}"/>
                </a:ext>
              </a:extLst>
            </p:cNvPr>
            <p:cNvSpPr/>
            <p:nvPr/>
          </p:nvSpPr>
          <p:spPr>
            <a:xfrm>
              <a:off x="2019299" y="1513719"/>
              <a:ext cx="3019425" cy="3982206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 w="57150">
              <a:solidFill>
                <a:schemeClr val="tx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12E4A23B-5CBD-BDC3-4736-B39DC6D7B09F}"/>
                </a:ext>
              </a:extLst>
            </p:cNvPr>
            <p:cNvCxnSpPr/>
            <p:nvPr/>
          </p:nvCxnSpPr>
          <p:spPr>
            <a:xfrm>
              <a:off x="2019299" y="2155823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A70AFA6A-052C-2356-7B9A-242FED2F9D6D}"/>
                </a:ext>
              </a:extLst>
            </p:cNvPr>
            <p:cNvCxnSpPr/>
            <p:nvPr/>
          </p:nvCxnSpPr>
          <p:spPr>
            <a:xfrm>
              <a:off x="2019299" y="4133850"/>
              <a:ext cx="3019425" cy="0"/>
            </a:xfrm>
            <a:prstGeom prst="line">
              <a:avLst/>
            </a:prstGeom>
            <a:ln w="76200">
              <a:solidFill>
                <a:schemeClr val="tx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7E2A2EF5-73E8-0680-D5A3-9DE7B93DC71E}"/>
                </a:ext>
              </a:extLst>
            </p:cNvPr>
            <p:cNvSpPr txBox="1"/>
            <p:nvPr/>
          </p:nvSpPr>
          <p:spPr>
            <a:xfrm>
              <a:off x="2019299" y="1542473"/>
              <a:ext cx="30194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z="3200" dirty="0">
                  <a:solidFill>
                    <a:schemeClr val="bg1"/>
                  </a:solidFill>
                </a:rPr>
                <a:t>Student</a:t>
              </a:r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1D6D2DA9-2BD9-5BA8-49E3-7EDC87BA284A}"/>
                </a:ext>
              </a:extLst>
            </p:cNvPr>
            <p:cNvSpPr txBox="1"/>
            <p:nvPr/>
          </p:nvSpPr>
          <p:spPr>
            <a:xfrm>
              <a:off x="2133598" y="2254973"/>
              <a:ext cx="2790825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- </a:t>
              </a:r>
              <a:r>
                <a:rPr lang="de-DE" dirty="0" err="1">
                  <a:solidFill>
                    <a:schemeClr val="bg1"/>
                  </a:solidFill>
                </a:rPr>
                <a:t>name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- alter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semester</a:t>
              </a:r>
              <a:r>
                <a:rPr lang="de-DE" dirty="0">
                  <a:solidFill>
                    <a:schemeClr val="bg1"/>
                  </a:solidFill>
                </a:rPr>
                <a:t>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mtknr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studiengang</a:t>
              </a:r>
              <a:r>
                <a:rPr lang="de-DE" dirty="0">
                  <a:solidFill>
                    <a:schemeClr val="bg1"/>
                  </a:solidFill>
                </a:rPr>
                <a:t>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immatrikuliert : </a:t>
              </a:r>
              <a:r>
                <a:rPr lang="de-DE" dirty="0" err="1">
                  <a:solidFill>
                    <a:schemeClr val="bg1"/>
                  </a:solidFill>
                </a:rPr>
                <a:t>boolean</a:t>
              </a:r>
              <a:endParaRPr lang="de-DE" dirty="0">
                <a:solidFill>
                  <a:schemeClr val="bg1"/>
                </a:solidFill>
              </a:endParaRPr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8E897839-052D-9199-7009-D4A26A3D7153}"/>
                </a:ext>
              </a:extLst>
            </p:cNvPr>
            <p:cNvSpPr txBox="1"/>
            <p:nvPr/>
          </p:nvSpPr>
          <p:spPr>
            <a:xfrm>
              <a:off x="2133598" y="4203698"/>
              <a:ext cx="2790825" cy="11541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getName</a:t>
              </a:r>
              <a:r>
                <a:rPr lang="de-DE" dirty="0">
                  <a:solidFill>
                    <a:schemeClr val="bg1"/>
                  </a:solidFill>
                </a:rPr>
                <a:t>() : String</a:t>
              </a: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getAlter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int</a:t>
              </a:r>
              <a:endParaRPr lang="de-DE" dirty="0">
                <a:solidFill>
                  <a:schemeClr val="bg1"/>
                </a:solidFill>
              </a:endParaRPr>
            </a:p>
            <a:p>
              <a:r>
                <a:rPr lang="de-DE" sz="1500" dirty="0">
                  <a:solidFill>
                    <a:schemeClr val="bg1"/>
                  </a:solidFill>
                </a:rPr>
                <a:t>+ </a:t>
              </a:r>
              <a:r>
                <a:rPr lang="de-DE" sz="1500" dirty="0" err="1">
                  <a:solidFill>
                    <a:schemeClr val="bg1"/>
                  </a:solidFill>
                </a:rPr>
                <a:t>addToAlter</a:t>
              </a:r>
              <a:r>
                <a:rPr lang="de-DE" sz="1500" dirty="0">
                  <a:solidFill>
                    <a:schemeClr val="bg1"/>
                  </a:solidFill>
                </a:rPr>
                <a:t>(</a:t>
              </a:r>
              <a:r>
                <a:rPr lang="de-DE" sz="1500" dirty="0" err="1">
                  <a:solidFill>
                    <a:schemeClr val="bg1"/>
                  </a:solidFill>
                </a:rPr>
                <a:t>addition</a:t>
              </a:r>
              <a:r>
                <a:rPr lang="de-DE" sz="1500" dirty="0">
                  <a:solidFill>
                    <a:schemeClr val="bg1"/>
                  </a:solidFill>
                </a:rPr>
                <a:t> : </a:t>
              </a:r>
              <a:r>
                <a:rPr lang="de-DE" sz="1500" dirty="0" err="1">
                  <a:solidFill>
                    <a:schemeClr val="bg1"/>
                  </a:solidFill>
                </a:rPr>
                <a:t>int</a:t>
              </a:r>
              <a:r>
                <a:rPr lang="de-DE" sz="1500" dirty="0">
                  <a:solidFill>
                    <a:schemeClr val="bg1"/>
                  </a:solidFill>
                </a:rPr>
                <a:t>) : </a:t>
              </a:r>
              <a:r>
                <a:rPr lang="de-DE" sz="1500" dirty="0" err="1">
                  <a:solidFill>
                    <a:schemeClr val="bg1"/>
                  </a:solidFill>
                </a:rPr>
                <a:t>void</a:t>
              </a:r>
              <a:endParaRPr lang="de-DE" sz="1500" dirty="0">
                <a:solidFill>
                  <a:schemeClr val="bg1"/>
                </a:solidFill>
              </a:endParaRPr>
            </a:p>
            <a:p>
              <a:r>
                <a:rPr lang="de-DE" dirty="0">
                  <a:solidFill>
                    <a:schemeClr val="bg1"/>
                  </a:solidFill>
                </a:rPr>
                <a:t>+ </a:t>
              </a:r>
              <a:r>
                <a:rPr lang="de-DE" dirty="0" err="1">
                  <a:solidFill>
                    <a:schemeClr val="bg1"/>
                  </a:solidFill>
                </a:rPr>
                <a:t>neuesSemester</a:t>
              </a:r>
              <a:r>
                <a:rPr lang="de-DE" dirty="0">
                  <a:solidFill>
                    <a:schemeClr val="bg1"/>
                  </a:solidFill>
                </a:rPr>
                <a:t>() : </a:t>
              </a:r>
              <a:r>
                <a:rPr lang="de-DE" dirty="0" err="1">
                  <a:solidFill>
                    <a:schemeClr val="bg1"/>
                  </a:solidFill>
                </a:rPr>
                <a:t>void</a:t>
              </a:r>
              <a:endParaRPr lang="de-DE" dirty="0">
                <a:solidFill>
                  <a:schemeClr val="bg1"/>
                </a:solidFill>
              </a:endParaRPr>
            </a:p>
          </p:txBody>
        </p:sp>
      </p:grpSp>
      <p:sp>
        <p:nvSpPr>
          <p:cNvPr id="13" name="Textfeld 12">
            <a:extLst>
              <a:ext uri="{FF2B5EF4-FFF2-40B4-BE49-F238E27FC236}">
                <a16:creationId xmlns:a16="http://schemas.microsoft.com/office/drawing/2014/main" id="{258314DC-870E-E5CB-CAFA-5B596502DBF1}"/>
              </a:ext>
            </a:extLst>
          </p:cNvPr>
          <p:cNvSpPr txBox="1"/>
          <p:nvPr/>
        </p:nvSpPr>
        <p:spPr>
          <a:xfrm>
            <a:off x="1925168" y="5620477"/>
            <a:ext cx="32004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Klasse Student in UML abgebildet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CEB67139-390D-7181-E47B-BA8F4D3E5D06}"/>
              </a:ext>
            </a:extLst>
          </p:cNvPr>
          <p:cNvSpPr/>
          <p:nvPr/>
        </p:nvSpPr>
        <p:spPr>
          <a:xfrm>
            <a:off x="4029075" y="999295"/>
            <a:ext cx="4619625" cy="904296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4000" b="1" dirty="0"/>
              <a:t>REWORK</a:t>
            </a:r>
            <a:endParaRPr lang="de-DE" b="1" dirty="0"/>
          </a:p>
        </p:txBody>
      </p:sp>
    </p:spTree>
    <p:extLst>
      <p:ext uri="{BB962C8B-B14F-4D97-AF65-F5344CB8AC3E}">
        <p14:creationId xmlns:p14="http://schemas.microsoft.com/office/powerpoint/2010/main" val="68353857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 fontScale="90000"/>
          </a:bodyPr>
          <a:lstStyle/>
          <a:p>
            <a:r>
              <a:rPr lang="de-DE" dirty="0"/>
              <a:t>Objekt</a:t>
            </a:r>
            <a:br>
              <a:rPr lang="de-DE" dirty="0"/>
            </a:br>
            <a:r>
              <a:rPr lang="de-DE" dirty="0"/>
              <a:t>Orientierung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30D00D-07A6-29DD-2D84-59C1D10837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9100" y="1562100"/>
            <a:ext cx="3733800" cy="373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484731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2285F4-185B-8C8E-3B50-02DDE24C2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E7F60DF2-0911-BD7C-9BA0-B59F4560A9C0}"/>
              </a:ext>
            </a:extLst>
          </p:cNvPr>
          <p:cNvSpPr txBox="1"/>
          <p:nvPr/>
        </p:nvSpPr>
        <p:spPr>
          <a:xfrm>
            <a:off x="2070100" y="903287"/>
            <a:ext cx="8051800" cy="526297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Java Basics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„Hello World“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Primitive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Rechenoperationen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Arrays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Vergleichsstrukturen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Schleifen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Methoden</a:t>
            </a:r>
          </a:p>
          <a:p>
            <a:r>
              <a:rPr lang="de-DE" sz="2400" b="1" dirty="0">
                <a:solidFill>
                  <a:schemeClr val="tx1"/>
                </a:solidFill>
              </a:rPr>
              <a:t>-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Grundkonzept Rekursion</a:t>
            </a:r>
          </a:p>
          <a:p>
            <a:r>
              <a:rPr lang="de-DE" sz="2400" dirty="0">
                <a:solidFill>
                  <a:schemeClr val="tx1"/>
                </a:solidFill>
              </a:rPr>
              <a:t>	- Rekursion </a:t>
            </a:r>
            <a:r>
              <a:rPr lang="de-DE" sz="2400" dirty="0" err="1">
                <a:solidFill>
                  <a:schemeClr val="tx1"/>
                </a:solidFill>
              </a:rPr>
              <a:t>vs</a:t>
            </a:r>
            <a:r>
              <a:rPr lang="de-DE" sz="2400" dirty="0">
                <a:solidFill>
                  <a:schemeClr val="tx1"/>
                </a:solidFill>
              </a:rPr>
              <a:t> Iteration</a:t>
            </a:r>
          </a:p>
          <a:p>
            <a:r>
              <a:rPr lang="de-DE" sz="2400" b="1" dirty="0">
                <a:solidFill>
                  <a:schemeClr val="tx1">
                    <a:lumMod val="50000"/>
                  </a:schemeClr>
                </a:solidFill>
              </a:rPr>
              <a:t>- Objektorientierung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	- Klassen, Objekte und komplexe Datentypen</a:t>
            </a:r>
          </a:p>
          <a:p>
            <a:r>
              <a:rPr lang="de-DE" sz="2400" dirty="0">
                <a:solidFill>
                  <a:schemeClr val="tx1">
                    <a:lumMod val="50000"/>
                  </a:schemeClr>
                </a:solidFill>
              </a:rPr>
              <a:t>- Feedbackrunde und Umfrage</a:t>
            </a:r>
          </a:p>
        </p:txBody>
      </p:sp>
    </p:spTree>
    <p:extLst>
      <p:ext uri="{BB962C8B-B14F-4D97-AF65-F5344CB8AC3E}">
        <p14:creationId xmlns:p14="http://schemas.microsoft.com/office/powerpoint/2010/main" val="10233053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(){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2073511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619064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2638921" y="2151727"/>
            <a:ext cx="69141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{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	</a:t>
            </a:r>
            <a:r>
              <a:rPr lang="de-DE" sz="4000" dirty="0" err="1">
                <a:solidFill>
                  <a:schemeClr val="tx1">
                    <a:lumMod val="50000"/>
                  </a:schemeClr>
                </a:solidFill>
              </a:rPr>
              <a:t>System.out.println</a:t>
            </a:r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(„Rekursion“);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rgbClr val="FFFF00"/>
                </a:solidFill>
              </a:rPr>
              <a:t>rekursionsBeispiel</a:t>
            </a:r>
            <a:r>
              <a:rPr lang="de-DE" sz="4000" dirty="0"/>
              <a:t>();</a:t>
            </a:r>
          </a:p>
          <a:p>
            <a:r>
              <a:rPr lang="de-DE" sz="4000" dirty="0">
                <a:solidFill>
                  <a:schemeClr val="tx1">
                    <a:lumMod val="50000"/>
                  </a:schemeClr>
                </a:solidFill>
              </a:rPr>
              <a:t>}</a:t>
            </a:r>
          </a:p>
        </p:txBody>
      </p:sp>
      <p:sp>
        <p:nvSpPr>
          <p:cNvPr id="4" name="Textfeld 3">
            <a:extLst>
              <a:ext uri="{FF2B5EF4-FFF2-40B4-BE49-F238E27FC236}">
                <a16:creationId xmlns:a16="http://schemas.microsoft.com/office/drawing/2014/main" id="{8DA1E8DB-64FA-9191-3235-1A1A96093B42}"/>
              </a:ext>
            </a:extLst>
          </p:cNvPr>
          <p:cNvSpPr txBox="1"/>
          <p:nvPr/>
        </p:nvSpPr>
        <p:spPr>
          <a:xfrm>
            <a:off x="1943449" y="5123715"/>
            <a:ext cx="83051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dirty="0"/>
              <a:t>Die Methode </a:t>
            </a:r>
            <a:r>
              <a:rPr lang="de-DE" sz="2400" dirty="0" err="1">
                <a:solidFill>
                  <a:srgbClr val="FFFF00"/>
                </a:solidFill>
              </a:rPr>
              <a:t>rekursionsBeispiel</a:t>
            </a:r>
            <a:r>
              <a:rPr lang="de-DE" sz="2400" dirty="0"/>
              <a:t>() ruft </a:t>
            </a:r>
            <a:r>
              <a:rPr lang="de-DE" sz="2400" u="sng" dirty="0"/>
              <a:t>sich selbst auf</a:t>
            </a:r>
            <a:r>
              <a:rPr lang="de-DE" sz="2400" dirty="0"/>
              <a:t> und erzeugt dadurch eine Schleife. Das ist Rekursion</a:t>
            </a:r>
          </a:p>
        </p:txBody>
      </p:sp>
    </p:spTree>
    <p:extLst>
      <p:ext uri="{BB962C8B-B14F-4D97-AF65-F5344CB8AC3E}">
        <p14:creationId xmlns:p14="http://schemas.microsoft.com/office/powerpoint/2010/main" val="282071174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public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void</a:t>
            </a:r>
            <a:r>
              <a:rPr lang="de-DE" sz="40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){</a:t>
            </a:r>
          </a:p>
          <a:p>
            <a:r>
              <a:rPr lang="de-DE" sz="4000" dirty="0"/>
              <a:t>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if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 == </a:t>
            </a:r>
            <a:r>
              <a:rPr lang="de-DE" sz="4000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0</a:t>
            </a:r>
            <a:r>
              <a:rPr lang="de-DE" sz="4000" dirty="0"/>
              <a:t>){</a:t>
            </a:r>
          </a:p>
          <a:p>
            <a:r>
              <a:rPr lang="de-DE" sz="4000" dirty="0"/>
              <a:t>		</a:t>
            </a:r>
            <a:r>
              <a:rPr lang="de-DE" sz="4000" dirty="0" err="1"/>
              <a:t>System.out.println</a:t>
            </a:r>
            <a:r>
              <a:rPr lang="de-DE" sz="4000" dirty="0"/>
              <a:t>(„0“);</a:t>
            </a:r>
          </a:p>
          <a:p>
            <a:r>
              <a:rPr lang="de-DE" sz="4000" dirty="0"/>
              <a:t>		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return</a:t>
            </a:r>
            <a:r>
              <a:rPr lang="de-DE" sz="4000" dirty="0"/>
              <a:t>;</a:t>
            </a:r>
          </a:p>
          <a:p>
            <a:r>
              <a:rPr lang="de-DE" sz="4000" dirty="0"/>
              <a:t>	}</a:t>
            </a:r>
          </a:p>
          <a:p>
            <a:r>
              <a:rPr lang="de-DE" sz="4000" dirty="0"/>
              <a:t>	</a:t>
            </a:r>
            <a:r>
              <a:rPr lang="de-DE" sz="4000" dirty="0" err="1"/>
              <a:t>System.out.println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1316574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422126-BAFC-DB90-D5A7-9994DF5CC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437" y="164002"/>
            <a:ext cx="6824663" cy="739285"/>
          </a:xfrm>
        </p:spPr>
        <p:txBody>
          <a:bodyPr>
            <a:normAutofit/>
          </a:bodyPr>
          <a:lstStyle/>
          <a:p>
            <a:r>
              <a:rPr lang="de-DE" dirty="0"/>
              <a:t>Rekursion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99384273-E90C-0402-DCA7-4BB4965DAB86}"/>
              </a:ext>
            </a:extLst>
          </p:cNvPr>
          <p:cNvSpPr txBox="1"/>
          <p:nvPr/>
        </p:nvSpPr>
        <p:spPr>
          <a:xfrm>
            <a:off x="3158048" y="920621"/>
            <a:ext cx="5875904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000" dirty="0" err="1">
                <a:solidFill>
                  <a:srgbClr val="7F7F7F"/>
                </a:solidFill>
              </a:rPr>
              <a:t>public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7F7F7F"/>
                </a:solidFill>
              </a:rPr>
              <a:t>void</a:t>
            </a:r>
            <a:r>
              <a:rPr lang="de-DE" sz="4000" dirty="0">
                <a:solidFill>
                  <a:srgbClr val="7F7F7F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de-DE" sz="4000" dirty="0"/>
              <a:t> 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)</a:t>
            </a:r>
            <a:r>
              <a:rPr lang="de-DE" sz="4000" dirty="0">
                <a:solidFill>
                  <a:srgbClr val="7F7F7F"/>
                </a:solidFill>
              </a:rPr>
              <a:t>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if</a:t>
            </a:r>
            <a:r>
              <a:rPr lang="de-DE" sz="4000" dirty="0">
                <a:solidFill>
                  <a:srgbClr val="7F7F7F"/>
                </a:solidFill>
              </a:rPr>
              <a:t>(i == 0){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(„0“);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	</a:t>
            </a:r>
            <a:r>
              <a:rPr lang="de-DE" sz="4000" dirty="0" err="1">
                <a:solidFill>
                  <a:srgbClr val="7F7F7F"/>
                </a:solidFill>
              </a:rPr>
              <a:t>return</a:t>
            </a:r>
            <a:r>
              <a:rPr lang="de-DE" sz="4000" dirty="0">
                <a:solidFill>
                  <a:srgbClr val="7F7F7F"/>
                </a:solidFill>
              </a:rPr>
              <a:t>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}</a:t>
            </a:r>
          </a:p>
          <a:p>
            <a:r>
              <a:rPr lang="de-DE" sz="4000" dirty="0">
                <a:solidFill>
                  <a:srgbClr val="7F7F7F"/>
                </a:solidFill>
              </a:rPr>
              <a:t>	</a:t>
            </a:r>
            <a:r>
              <a:rPr lang="de-DE" sz="4000" dirty="0" err="1">
                <a:solidFill>
                  <a:srgbClr val="7F7F7F"/>
                </a:solidFill>
              </a:rPr>
              <a:t>System.out.println</a:t>
            </a:r>
            <a:r>
              <a:rPr lang="de-DE" sz="4000" dirty="0">
                <a:solidFill>
                  <a:srgbClr val="7F7F7F"/>
                </a:solidFill>
              </a:rPr>
              <a:t>(i);</a:t>
            </a:r>
          </a:p>
          <a:p>
            <a:r>
              <a:rPr lang="de-DE" sz="4000" dirty="0"/>
              <a:t>	</a:t>
            </a:r>
            <a:r>
              <a:rPr lang="de-DE" sz="4000" dirty="0">
                <a:solidFill>
                  <a:srgbClr val="FFFF00"/>
                </a:solidFill>
              </a:rPr>
              <a:t> </a:t>
            </a:r>
            <a:r>
              <a:rPr lang="de-DE" sz="4000" dirty="0" err="1">
                <a:solidFill>
                  <a:srgbClr val="FFFF00"/>
                </a:solidFill>
              </a:rPr>
              <a:t>countRec</a:t>
            </a:r>
            <a:r>
              <a:rPr lang="de-DE" sz="4000" dirty="0"/>
              <a:t>(</a:t>
            </a:r>
            <a:r>
              <a:rPr lang="de-DE" sz="4000" dirty="0">
                <a:solidFill>
                  <a:srgbClr val="FFFF00"/>
                </a:solidFill>
              </a:rPr>
              <a:t>i</a:t>
            </a:r>
            <a:r>
              <a:rPr lang="de-DE" sz="4000" dirty="0"/>
              <a:t>-1);</a:t>
            </a:r>
          </a:p>
          <a:p>
            <a:r>
              <a:rPr lang="de-DE" sz="4000" dirty="0">
                <a:solidFill>
                  <a:srgbClr val="7F7F7F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82118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chaltkreis">
  <a:themeElements>
    <a:clrScheme name="Schaltkreis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Schaltkreis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chaltkreis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Schaltkreis</Template>
  <TotalTime>0</TotalTime>
  <Words>5666</Words>
  <Application>Microsoft Office PowerPoint</Application>
  <PresentationFormat>Breitbild</PresentationFormat>
  <Paragraphs>1111</Paragraphs>
  <Slides>105</Slides>
  <Notes>0</Notes>
  <HiddenSlides>3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105</vt:i4>
      </vt:variant>
    </vt:vector>
  </HeadingPairs>
  <TitlesOfParts>
    <vt:vector size="110" baseType="lpstr">
      <vt:lpstr>Arial</vt:lpstr>
      <vt:lpstr>Calibri</vt:lpstr>
      <vt:lpstr>JetBrains Mono</vt:lpstr>
      <vt:lpstr>Tw Cen MT</vt:lpstr>
      <vt:lpstr>Schaltkreis</vt:lpstr>
      <vt:lpstr>Java Grundkurs 2023</vt:lpstr>
      <vt:lpstr>Agenda</vt:lpstr>
      <vt:lpstr>Zu mir</vt:lpstr>
      <vt:lpstr>Zu mir</vt:lpstr>
      <vt:lpstr>Agenda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Java Basics</vt:lpstr>
      <vt:lpstr>Agenda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Objekt Orientierung</vt:lpstr>
      <vt:lpstr>Agenda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Rekursion</vt:lpstr>
      <vt:lpstr>Vielen Dank für eure Teilnahme und Aufmerksamkeit!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Grundkurs</dc:title>
  <dc:creator>Jokiel, Rene</dc:creator>
  <cp:lastModifiedBy>Jokiel, Rene</cp:lastModifiedBy>
  <cp:revision>41</cp:revision>
  <dcterms:created xsi:type="dcterms:W3CDTF">2023-10-06T19:31:40Z</dcterms:created>
  <dcterms:modified xsi:type="dcterms:W3CDTF">2023-10-28T16:15:00Z</dcterms:modified>
</cp:coreProperties>
</file>