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370" r:id="rId6"/>
    <p:sldId id="372" r:id="rId7"/>
    <p:sldId id="272" r:id="rId8"/>
    <p:sldId id="261" r:id="rId9"/>
    <p:sldId id="260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66" r:id="rId18"/>
    <p:sldId id="311" r:id="rId19"/>
    <p:sldId id="267" r:id="rId20"/>
    <p:sldId id="315" r:id="rId21"/>
    <p:sldId id="316" r:id="rId22"/>
    <p:sldId id="317" r:id="rId23"/>
    <p:sldId id="321" r:id="rId24"/>
    <p:sldId id="320" r:id="rId25"/>
    <p:sldId id="318" r:id="rId26"/>
    <p:sldId id="322" r:id="rId27"/>
    <p:sldId id="323" r:id="rId28"/>
    <p:sldId id="313" r:id="rId29"/>
    <p:sldId id="273" r:id="rId30"/>
    <p:sldId id="314" r:id="rId31"/>
    <p:sldId id="277" r:id="rId32"/>
    <p:sldId id="279" r:id="rId33"/>
    <p:sldId id="282" r:id="rId34"/>
    <p:sldId id="281" r:id="rId35"/>
    <p:sldId id="278" r:id="rId36"/>
    <p:sldId id="280" r:id="rId37"/>
    <p:sldId id="283" r:id="rId38"/>
    <p:sldId id="285" r:id="rId39"/>
    <p:sldId id="284" r:id="rId40"/>
    <p:sldId id="286" r:id="rId41"/>
    <p:sldId id="305" r:id="rId42"/>
    <p:sldId id="287" r:id="rId43"/>
    <p:sldId id="307" r:id="rId44"/>
    <p:sldId id="306" r:id="rId45"/>
    <p:sldId id="308" r:id="rId46"/>
    <p:sldId id="310" r:id="rId47"/>
    <p:sldId id="309" r:id="rId48"/>
    <p:sldId id="289" r:id="rId49"/>
    <p:sldId id="288" r:id="rId50"/>
    <p:sldId id="291" r:id="rId51"/>
    <p:sldId id="292" r:id="rId52"/>
    <p:sldId id="293" r:id="rId53"/>
    <p:sldId id="294" r:id="rId54"/>
    <p:sldId id="296" r:id="rId55"/>
    <p:sldId id="295" r:id="rId56"/>
    <p:sldId id="297" r:id="rId57"/>
    <p:sldId id="299" r:id="rId58"/>
    <p:sldId id="300" r:id="rId59"/>
    <p:sldId id="298" r:id="rId60"/>
    <p:sldId id="301" r:id="rId61"/>
    <p:sldId id="302" r:id="rId62"/>
    <p:sldId id="303" r:id="rId63"/>
    <p:sldId id="324" r:id="rId64"/>
    <p:sldId id="325" r:id="rId65"/>
    <p:sldId id="326" r:id="rId66"/>
    <p:sldId id="304" r:id="rId67"/>
    <p:sldId id="327" r:id="rId68"/>
    <p:sldId id="331" r:id="rId69"/>
    <p:sldId id="332" r:id="rId70"/>
    <p:sldId id="333" r:id="rId71"/>
    <p:sldId id="335" r:id="rId72"/>
    <p:sldId id="334" r:id="rId73"/>
    <p:sldId id="329" r:id="rId74"/>
    <p:sldId id="336" r:id="rId75"/>
    <p:sldId id="274" r:id="rId76"/>
    <p:sldId id="345" r:id="rId77"/>
    <p:sldId id="346" r:id="rId78"/>
    <p:sldId id="347" r:id="rId79"/>
    <p:sldId id="348" r:id="rId80"/>
    <p:sldId id="349" r:id="rId81"/>
    <p:sldId id="350" r:id="rId82"/>
    <p:sldId id="352" r:id="rId83"/>
    <p:sldId id="353" r:id="rId84"/>
    <p:sldId id="351" r:id="rId85"/>
    <p:sldId id="354" r:id="rId86"/>
    <p:sldId id="355" r:id="rId87"/>
    <p:sldId id="356" r:id="rId88"/>
    <p:sldId id="358" r:id="rId89"/>
    <p:sldId id="357" r:id="rId90"/>
    <p:sldId id="359" r:id="rId91"/>
    <p:sldId id="360" r:id="rId92"/>
    <p:sldId id="342" r:id="rId93"/>
    <p:sldId id="343" r:id="rId94"/>
    <p:sldId id="341" r:id="rId95"/>
    <p:sldId id="330" r:id="rId96"/>
    <p:sldId id="328" r:id="rId97"/>
    <p:sldId id="361" r:id="rId98"/>
    <p:sldId id="362" r:id="rId99"/>
    <p:sldId id="363" r:id="rId100"/>
    <p:sldId id="364" r:id="rId101"/>
    <p:sldId id="365" r:id="rId102"/>
    <p:sldId id="366" r:id="rId103"/>
    <p:sldId id="367" r:id="rId104"/>
    <p:sldId id="368" r:id="rId105"/>
    <p:sldId id="369" r:id="rId106"/>
    <p:sldId id="344" r:id="rId107"/>
    <p:sldId id="337" r:id="rId10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AB94D8"/>
    <a:srgbClr val="FF7171"/>
    <a:srgbClr val="D4F17B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51000">
                <a:srgbClr val="AB94D8"/>
              </a:gs>
              <a:gs pos="26000">
                <a:schemeClr val="tx2"/>
              </a:gs>
              <a:gs pos="86000">
                <a:srgbClr val="FF7171"/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77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9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45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53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91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5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0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0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12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9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"/>
          <p:cNvSpPr>
            <a:spLocks noEditPoints="1"/>
          </p:cNvSpPr>
          <p:nvPr userDrawn="1"/>
        </p:nvSpPr>
        <p:spPr bwMode="auto">
          <a:xfrm>
            <a:off x="28575" y="4021138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4" name="Freeform 18"/>
          <p:cNvSpPr/>
          <p:nvPr userDrawn="1"/>
        </p:nvSpPr>
        <p:spPr bwMode="auto">
          <a:xfrm>
            <a:off x="-9525" y="3549650"/>
            <a:ext cx="147638" cy="481013"/>
          </a:xfrm>
          <a:custGeom>
            <a:avLst/>
            <a:gdLst/>
            <a:ahLst/>
            <a:cxnLst/>
            <a:rect l="0" t="0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7" name="Rectangle 21"/>
          <p:cNvSpPr>
            <a:spLocks noChangeArrowheads="1"/>
          </p:cNvSpPr>
          <p:nvPr userDrawn="1"/>
        </p:nvSpPr>
        <p:spPr bwMode="auto">
          <a:xfrm>
            <a:off x="133350" y="4662488"/>
            <a:ext cx="23813" cy="21812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8" name="Freeform 22"/>
          <p:cNvSpPr/>
          <p:nvPr userDrawn="1"/>
        </p:nvSpPr>
        <p:spPr bwMode="auto">
          <a:xfrm>
            <a:off x="223837" y="5041900"/>
            <a:ext cx="369888" cy="1801813"/>
          </a:xfrm>
          <a:custGeom>
            <a:avLst/>
            <a:gdLst/>
            <a:ahLst/>
            <a:cxnLst/>
            <a:rect l="0" t="0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9" name="Freeform 23"/>
          <p:cNvSpPr>
            <a:spLocks noEditPoints="1"/>
          </p:cNvSpPr>
          <p:nvPr userDrawn="1"/>
        </p:nvSpPr>
        <p:spPr bwMode="auto">
          <a:xfrm>
            <a:off x="52387" y="44815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" name="Freeform 24"/>
          <p:cNvSpPr/>
          <p:nvPr userDrawn="1"/>
        </p:nvSpPr>
        <p:spPr bwMode="auto">
          <a:xfrm>
            <a:off x="-14288" y="5627688"/>
            <a:ext cx="85725" cy="1216025"/>
          </a:xfrm>
          <a:custGeom>
            <a:avLst/>
            <a:gdLst/>
            <a:ahLst/>
            <a:cxnLst/>
            <a:rect l="0" t="0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1" name="Freeform 25"/>
          <p:cNvSpPr>
            <a:spLocks noEditPoints="1"/>
          </p:cNvSpPr>
          <p:nvPr userDrawn="1"/>
        </p:nvSpPr>
        <p:spPr bwMode="auto">
          <a:xfrm>
            <a:off x="527050" y="4867275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2" name="Freeform 26"/>
          <p:cNvSpPr/>
          <p:nvPr userDrawn="1"/>
        </p:nvSpPr>
        <p:spPr bwMode="auto">
          <a:xfrm>
            <a:off x="309562" y="5422900"/>
            <a:ext cx="374650" cy="1425575"/>
          </a:xfrm>
          <a:custGeom>
            <a:avLst/>
            <a:gdLst/>
            <a:ahLst/>
            <a:cxnLst/>
            <a:rect l="0" t="0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3" name="Freeform 27"/>
          <p:cNvSpPr/>
          <p:nvPr userDrawn="1"/>
        </p:nvSpPr>
        <p:spPr bwMode="auto">
          <a:xfrm>
            <a:off x="569912" y="5945188"/>
            <a:ext cx="152400" cy="912813"/>
          </a:xfrm>
          <a:custGeom>
            <a:avLst/>
            <a:gdLst/>
            <a:ahLst/>
            <a:cxnLst/>
            <a:rect l="0" t="0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4" name="Freeform 28"/>
          <p:cNvSpPr>
            <a:spLocks noEditPoints="1"/>
          </p:cNvSpPr>
          <p:nvPr userDrawn="1"/>
        </p:nvSpPr>
        <p:spPr bwMode="auto">
          <a:xfrm>
            <a:off x="612775" y="5246688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5" name="Freeform 29"/>
          <p:cNvSpPr>
            <a:spLocks noEditPoints="1"/>
          </p:cNvSpPr>
          <p:nvPr userDrawn="1"/>
        </p:nvSpPr>
        <p:spPr bwMode="auto">
          <a:xfrm>
            <a:off x="612775" y="57642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6" name="Freeform 30"/>
          <p:cNvSpPr/>
          <p:nvPr userDrawn="1"/>
        </p:nvSpPr>
        <p:spPr bwMode="auto">
          <a:xfrm>
            <a:off x="669925" y="6330950"/>
            <a:ext cx="417513" cy="517525"/>
          </a:xfrm>
          <a:custGeom>
            <a:avLst/>
            <a:gdLst/>
            <a:ahLst/>
            <a:cxnLst/>
            <a:rect l="0" t="0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7" name="Freeform 31"/>
          <p:cNvSpPr>
            <a:spLocks noEditPoints="1"/>
          </p:cNvSpPr>
          <p:nvPr userDrawn="1"/>
        </p:nvSpPr>
        <p:spPr bwMode="auto">
          <a:xfrm>
            <a:off x="1049337" y="6221413"/>
            <a:ext cx="157163" cy="147638"/>
          </a:xfrm>
          <a:custGeom>
            <a:avLst/>
            <a:gdLst/>
            <a:ahLst/>
            <a:cxnLst/>
            <a:rect l="0" t="0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1" name="Freeform 32"/>
          <p:cNvSpPr/>
          <p:nvPr userDrawn="1"/>
        </p:nvSpPr>
        <p:spPr bwMode="auto">
          <a:xfrm>
            <a:off x="11483975" y="0"/>
            <a:ext cx="417513" cy="512763"/>
          </a:xfrm>
          <a:custGeom>
            <a:avLst/>
            <a:gdLst/>
            <a:ahLst/>
            <a:cxnLst/>
            <a:rect l="0" t="0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2" name="Freeform 33"/>
          <p:cNvSpPr>
            <a:spLocks noEditPoints="1"/>
          </p:cNvSpPr>
          <p:nvPr userDrawn="1"/>
        </p:nvSpPr>
        <p:spPr bwMode="auto">
          <a:xfrm>
            <a:off x="11364912" y="474663"/>
            <a:ext cx="157163" cy="152400"/>
          </a:xfrm>
          <a:custGeom>
            <a:avLst/>
            <a:gdLst/>
            <a:ahLst/>
            <a:cxnLst/>
            <a:rect l="0" t="0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3" name="Freeform 34"/>
          <p:cNvSpPr>
            <a:spLocks noEditPoints="1"/>
          </p:cNvSpPr>
          <p:nvPr userDrawn="1"/>
        </p:nvSpPr>
        <p:spPr bwMode="auto">
          <a:xfrm>
            <a:off x="11631612" y="1539875"/>
            <a:ext cx="188913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6" name="Freeform 37"/>
          <p:cNvSpPr/>
          <p:nvPr userDrawn="1"/>
        </p:nvSpPr>
        <p:spPr bwMode="auto">
          <a:xfrm>
            <a:off x="11710987" y="4763"/>
            <a:ext cx="304800" cy="1544638"/>
          </a:xfrm>
          <a:custGeom>
            <a:avLst/>
            <a:gdLst/>
            <a:ahLst/>
            <a:cxnLst/>
            <a:rect l="0" t="0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E63A-FD65-4B10-BBF8-4169C1054D5D}" type="datetimeFigureOut">
              <a:rPr lang="de-DE" smtClean="0"/>
              <a:t>16.10.2024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2487BAAB-D4FD-CFA3-61AE-B53B885D8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375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mont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rene-jokiel-a50821285/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9A49-C39B-CA3B-9DF3-C7A9160D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2824455"/>
            <a:ext cx="10192811" cy="1031289"/>
          </a:xfrm>
        </p:spPr>
        <p:txBody>
          <a:bodyPr>
            <a:noAutofit/>
          </a:bodyPr>
          <a:lstStyle/>
          <a:p>
            <a:r>
              <a:rPr lang="de-DE" sz="7200" dirty="0">
                <a:latin typeface="Calibri" panose="020F0502020204030204" pitchFamily="34" charset="0"/>
                <a:cs typeface="Calibri" panose="020F0502020204030204" pitchFamily="34" charset="0"/>
              </a:rPr>
              <a:t>Java Grundkurs 2024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79CB33-CA95-1CD3-0275-0E224283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52A205-729C-D31B-83B5-13541EC89294}"/>
              </a:ext>
            </a:extLst>
          </p:cNvPr>
          <p:cNvSpPr txBox="1"/>
          <p:nvPr/>
        </p:nvSpPr>
        <p:spPr>
          <a:xfrm>
            <a:off x="1795989" y="3671078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Erstellt von Rene Jokiel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7AA613-B33A-8C2B-BAD3-74008E70221E}"/>
              </a:ext>
            </a:extLst>
          </p:cNvPr>
          <p:cNvSpPr txBox="1"/>
          <p:nvPr/>
        </p:nvSpPr>
        <p:spPr>
          <a:xfrm>
            <a:off x="5296530" y="3809577"/>
            <a:ext cx="536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/>
              <a:t>Wir legen um </a:t>
            </a:r>
            <a:r>
              <a:rPr lang="de-DE" sz="2400" dirty="0">
                <a:solidFill>
                  <a:schemeClr val="tx2"/>
                </a:solidFill>
              </a:rPr>
              <a:t>18:05</a:t>
            </a:r>
            <a:r>
              <a:rPr lang="de-DE" sz="2400" dirty="0"/>
              <a:t> los</a:t>
            </a:r>
          </a:p>
        </p:txBody>
      </p:sp>
    </p:spTree>
    <p:extLst>
      <p:ext uri="{BB962C8B-B14F-4D97-AF65-F5344CB8AC3E}">
        <p14:creationId xmlns:p14="http://schemas.microsoft.com/office/powerpoint/2010/main" val="17067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F7698E5-1D39-2A63-3906-AB084DBC5C80}"/>
              </a:ext>
            </a:extLst>
          </p:cNvPr>
          <p:cNvCxnSpPr>
            <a:cxnSpLocks/>
          </p:cNvCxnSpPr>
          <p:nvPr/>
        </p:nvCxnSpPr>
        <p:spPr>
          <a:xfrm flipH="1">
            <a:off x="7753350" y="2752725"/>
            <a:ext cx="1952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D06E14-C998-1B32-422B-D336D42266D9}"/>
              </a:ext>
            </a:extLst>
          </p:cNvPr>
          <p:cNvCxnSpPr>
            <a:cxnSpLocks/>
          </p:cNvCxnSpPr>
          <p:nvPr/>
        </p:nvCxnSpPr>
        <p:spPr>
          <a:xfrm flipV="1">
            <a:off x="6677025" y="3739128"/>
            <a:ext cx="0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398444D-78A2-650F-3727-0E36E0BC72F6}"/>
              </a:ext>
            </a:extLst>
          </p:cNvPr>
          <p:cNvCxnSpPr>
            <a:cxnSpLocks/>
          </p:cNvCxnSpPr>
          <p:nvPr/>
        </p:nvCxnSpPr>
        <p:spPr>
          <a:xfrm>
            <a:off x="2152650" y="3505200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E4D694-1B94-4378-D6AA-FFF0FC943B3C}"/>
              </a:ext>
            </a:extLst>
          </p:cNvPr>
          <p:cNvSpPr txBox="1"/>
          <p:nvPr/>
        </p:nvSpPr>
        <p:spPr>
          <a:xfrm>
            <a:off x="314325" y="3320534"/>
            <a:ext cx="183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Methodenaufruf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1ABA37-F29A-869B-3946-DC59C63D0BC4}"/>
              </a:ext>
            </a:extLst>
          </p:cNvPr>
          <p:cNvSpPr txBox="1"/>
          <p:nvPr/>
        </p:nvSpPr>
        <p:spPr>
          <a:xfrm>
            <a:off x="5838825" y="511072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Parameter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622508-2BE1-ECD2-49C4-AFAED27930F2}"/>
              </a:ext>
            </a:extLst>
          </p:cNvPr>
          <p:cNvSpPr txBox="1"/>
          <p:nvPr/>
        </p:nvSpPr>
        <p:spPr>
          <a:xfrm>
            <a:off x="9705975" y="2568059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Main Methode</a:t>
            </a:r>
          </a:p>
        </p:txBody>
      </p:sp>
    </p:spTree>
    <p:extLst>
      <p:ext uri="{BB962C8B-B14F-4D97-AF65-F5344CB8AC3E}">
        <p14:creationId xmlns:p14="http://schemas.microsoft.com/office/powerpoint/2010/main" val="20486910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1657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2118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D6829D-1F55-892A-0F97-0D1AEFCE85A9}"/>
              </a:ext>
            </a:extLst>
          </p:cNvPr>
          <p:cNvSpPr txBox="1"/>
          <p:nvPr/>
        </p:nvSpPr>
        <p:spPr>
          <a:xfrm>
            <a:off x="8396388" y="4366226"/>
            <a:ext cx="2945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Rekursionsaufruf. In diesem Fall wird der Parameter mit jedem Aufruf um 1 verringert 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278BD13-A3A4-FDA1-9767-187D8EBFB995}"/>
              </a:ext>
            </a:extLst>
          </p:cNvPr>
          <p:cNvCxnSpPr/>
          <p:nvPr/>
        </p:nvCxnSpPr>
        <p:spPr>
          <a:xfrm flipH="1">
            <a:off x="7088696" y="4966391"/>
            <a:ext cx="1048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1884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0317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790521-FCEE-9971-7898-7DB336D6CD3A}"/>
              </a:ext>
            </a:extLst>
          </p:cNvPr>
          <p:cNvSpPr txBox="1"/>
          <p:nvPr/>
        </p:nvSpPr>
        <p:spPr>
          <a:xfrm>
            <a:off x="71437" y="2045721"/>
            <a:ext cx="2945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Abbruchbedingung, damit wir in keine Endlosschleife geraten. Wenn </a:t>
            </a:r>
            <a:r>
              <a:rPr lang="de-DE" dirty="0">
                <a:solidFill>
                  <a:srgbClr val="FFFF00"/>
                </a:solidFill>
              </a:rPr>
              <a:t>i</a:t>
            </a:r>
            <a:r>
              <a:rPr lang="de-DE" dirty="0"/>
              <a:t> = 0, dann drucken wir 0 und beenden die ganze Methode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dirty="0"/>
              <a:t>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1C97BB5-FFA7-7EBB-0208-F7EDB51B35FC}"/>
              </a:ext>
            </a:extLst>
          </p:cNvPr>
          <p:cNvCxnSpPr>
            <a:cxnSpLocks/>
          </p:cNvCxnSpPr>
          <p:nvPr/>
        </p:nvCxnSpPr>
        <p:spPr>
          <a:xfrm>
            <a:off x="2767959" y="2510054"/>
            <a:ext cx="7801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707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22399A-24C6-84D8-3595-789736403045}"/>
              </a:ext>
            </a:extLst>
          </p:cNvPr>
          <p:cNvSpPr txBox="1"/>
          <p:nvPr/>
        </p:nvSpPr>
        <p:spPr>
          <a:xfrm>
            <a:off x="947956" y="3053593"/>
            <a:ext cx="186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geht auch, braucht aber ne Zeile mehr ;)</a:t>
            </a:r>
          </a:p>
        </p:txBody>
      </p:sp>
    </p:spTree>
    <p:extLst>
      <p:ext uri="{BB962C8B-B14F-4D97-AF65-F5344CB8AC3E}">
        <p14:creationId xmlns:p14="http://schemas.microsoft.com/office/powerpoint/2010/main" val="320494842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Rekursion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695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D76A8-BE21-665B-93BE-44D6A8DB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212112" cy="2387600"/>
          </a:xfrm>
        </p:spPr>
        <p:txBody>
          <a:bodyPr/>
          <a:lstStyle/>
          <a:p>
            <a:r>
              <a:rPr lang="de-DE" dirty="0"/>
              <a:t>Vielen Dank für eure Teilnahme und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04DEAA-F286-F758-3D15-51645F3CC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Jetzt gibt‘s noch ne kleine Umfrage und ihr seid erlöst :D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FB535C-41FB-0748-952B-825116280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766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Main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!");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D0D29B-B39C-31A3-59D0-A353809CB57C}"/>
              </a:ext>
            </a:extLst>
          </p:cNvPr>
          <p:cNvSpPr txBox="1"/>
          <p:nvPr/>
        </p:nvSpPr>
        <p:spPr>
          <a:xfrm>
            <a:off x="2857500" y="4505325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der Main-Methode steht, wird ausgeführt, wenn wir auf Run drücken!</a:t>
            </a:r>
          </a:p>
        </p:txBody>
      </p:sp>
    </p:spTree>
    <p:extLst>
      <p:ext uri="{BB962C8B-B14F-4D97-AF65-F5344CB8AC3E}">
        <p14:creationId xmlns:p14="http://schemas.microsoft.com/office/powerpoint/2010/main" val="362733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Primitive Datentypen</a:t>
            </a:r>
          </a:p>
        </p:txBody>
      </p:sp>
    </p:spTree>
    <p:extLst>
      <p:ext uri="{BB962C8B-B14F-4D97-AF65-F5344CB8AC3E}">
        <p14:creationId xmlns:p14="http://schemas.microsoft.com/office/powerpoint/2010/main" val="178787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hastDuSpaß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9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hastDuSpaß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40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2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24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03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83790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79630" y="3075057"/>
            <a:ext cx="64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</p:spTree>
    <p:extLst>
      <p:ext uri="{BB962C8B-B14F-4D97-AF65-F5344CB8AC3E}">
        <p14:creationId xmlns:p14="http://schemas.microsoft.com/office/powerpoint/2010/main" val="1856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411930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6817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72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2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01D5E1-F932-F2F3-B6D5-EAC830F1EC47}"/>
              </a:ext>
            </a:extLst>
          </p:cNvPr>
          <p:cNvCxnSpPr/>
          <p:nvPr/>
        </p:nvCxnSpPr>
        <p:spPr>
          <a:xfrm flipH="1" flipV="1">
            <a:off x="8704564" y="3942826"/>
            <a:ext cx="1513227" cy="156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F423083-24F8-195F-9D4B-3D6864C039BF}"/>
              </a:ext>
            </a:extLst>
          </p:cNvPr>
          <p:cNvCxnSpPr>
            <a:cxnSpLocks/>
          </p:cNvCxnSpPr>
          <p:nvPr/>
        </p:nvCxnSpPr>
        <p:spPr>
          <a:xfrm flipV="1">
            <a:off x="4063435" y="3798833"/>
            <a:ext cx="765412" cy="1477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4B9F1E8-14E3-61B3-0D52-82FF140C875F}"/>
              </a:ext>
            </a:extLst>
          </p:cNvPr>
          <p:cNvCxnSpPr>
            <a:cxnSpLocks/>
          </p:cNvCxnSpPr>
          <p:nvPr/>
        </p:nvCxnSpPr>
        <p:spPr>
          <a:xfrm flipH="1" flipV="1">
            <a:off x="6370210" y="3982010"/>
            <a:ext cx="317045" cy="1521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7CE563-60DE-E027-8E44-56D950878677}"/>
              </a:ext>
            </a:extLst>
          </p:cNvPr>
          <p:cNvSpPr txBox="1"/>
          <p:nvPr/>
        </p:nvSpPr>
        <p:spPr>
          <a:xfrm>
            <a:off x="1900804" y="5618028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],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] 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</p:spTree>
    <p:extLst>
      <p:ext uri="{BB962C8B-B14F-4D97-AF65-F5344CB8AC3E}">
        <p14:creationId xmlns:p14="http://schemas.microsoft.com/office/powerpoint/2010/main" val="296440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4BC308-FF9E-08FD-5DA6-D3C5B645803E}"/>
              </a:ext>
            </a:extLst>
          </p:cNvPr>
          <p:cNvSpPr txBox="1"/>
          <p:nvPr/>
        </p:nvSpPr>
        <p:spPr>
          <a:xfrm>
            <a:off x="4716892" y="3414110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9CCD4C-662E-9D3B-65D0-A8C6514931A9}"/>
              </a:ext>
            </a:extLst>
          </p:cNvPr>
          <p:cNvSpPr txBox="1"/>
          <p:nvPr/>
        </p:nvSpPr>
        <p:spPr>
          <a:xfrm>
            <a:off x="5929638" y="3414111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3D99D11-C8E2-6659-517C-CB73D70E6738}"/>
              </a:ext>
            </a:extLst>
          </p:cNvPr>
          <p:cNvSpPr txBox="1"/>
          <p:nvPr/>
        </p:nvSpPr>
        <p:spPr>
          <a:xfrm>
            <a:off x="8359195" y="3414109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98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0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8BB4209-C0EC-C3A2-FBCB-26607ECC868A}"/>
              </a:ext>
            </a:extLst>
          </p:cNvPr>
          <p:cNvCxnSpPr>
            <a:cxnSpLocks/>
          </p:cNvCxnSpPr>
          <p:nvPr/>
        </p:nvCxnSpPr>
        <p:spPr>
          <a:xfrm flipH="1" flipV="1">
            <a:off x="7495396" y="5006751"/>
            <a:ext cx="421754" cy="798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B4C39A-BFEF-4F11-E103-ECA49A021461}"/>
              </a:ext>
            </a:extLst>
          </p:cNvPr>
          <p:cNvCxnSpPr>
            <a:cxnSpLocks/>
          </p:cNvCxnSpPr>
          <p:nvPr/>
        </p:nvCxnSpPr>
        <p:spPr>
          <a:xfrm flipV="1">
            <a:off x="8852562" y="4964481"/>
            <a:ext cx="0" cy="8833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2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B29DCF-2A8F-AF4D-17D9-56162D9924D5}"/>
              </a:ext>
            </a:extLst>
          </p:cNvPr>
          <p:cNvSpPr txBox="1"/>
          <p:nvPr/>
        </p:nvSpPr>
        <p:spPr>
          <a:xfrm>
            <a:off x="6803468" y="4358833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9293D3-390C-982E-2429-2040C6AE3C68}"/>
              </a:ext>
            </a:extLst>
          </p:cNvPr>
          <p:cNvSpPr txBox="1"/>
          <p:nvPr/>
        </p:nvSpPr>
        <p:spPr>
          <a:xfrm>
            <a:off x="8017569" y="4358832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77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14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Vergleichsstrukturen</a:t>
            </a:r>
          </a:p>
        </p:txBody>
      </p:sp>
    </p:spTree>
    <p:extLst>
      <p:ext uri="{BB962C8B-B14F-4D97-AF65-F5344CB8AC3E}">
        <p14:creationId xmlns:p14="http://schemas.microsoft.com/office/powerpoint/2010/main" val="78193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24A465-1569-8602-8913-BBF6BA9FA488}"/>
              </a:ext>
            </a:extLst>
          </p:cNvPr>
          <p:cNvSpPr txBox="1"/>
          <p:nvPr/>
        </p:nvSpPr>
        <p:spPr>
          <a:xfrm>
            <a:off x="3873114" y="1813726"/>
            <a:ext cx="77152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Rene Jokiel, 22 Jahre alt</a:t>
            </a:r>
          </a:p>
          <a:p>
            <a:r>
              <a:rPr lang="de-DE" sz="2000" dirty="0"/>
              <a:t>- Bachelorabschluss in Wirtschaftsinformatik </a:t>
            </a:r>
          </a:p>
          <a:p>
            <a:r>
              <a:rPr lang="de-DE" sz="2000" dirty="0"/>
              <a:t>	-&gt; Bachelorarbeit über Verwendung von ML, </a:t>
            </a:r>
            <a:r>
              <a:rPr lang="de-DE" sz="2000" dirty="0" err="1"/>
              <a:t>Deeplearning</a:t>
            </a:r>
            <a:r>
              <a:rPr lang="de-DE" sz="2000" dirty="0"/>
              <a:t> und LLM 	in der Prozessüberwachung in Kooperation mit Siemens </a:t>
            </a:r>
            <a:r>
              <a:rPr lang="de-DE" sz="2000" dirty="0" err="1"/>
              <a:t>Healthineers</a:t>
            </a:r>
            <a:endParaRPr lang="de-DE" sz="2000" dirty="0"/>
          </a:p>
          <a:p>
            <a:r>
              <a:rPr lang="de-DE" sz="2000" dirty="0"/>
              <a:t>- Aktuell im Master Informatik Studium</a:t>
            </a:r>
          </a:p>
          <a:p>
            <a:r>
              <a:rPr lang="de-DE" sz="2000" dirty="0"/>
              <a:t>- FSI </a:t>
            </a:r>
            <a:r>
              <a:rPr lang="de-DE" sz="2000" dirty="0" err="1"/>
              <a:t>Winf</a:t>
            </a:r>
            <a:r>
              <a:rPr lang="de-DE" sz="2000" dirty="0"/>
              <a:t>/IIS Mitglied seit 2020, erster Vorstand seit 2024</a:t>
            </a:r>
          </a:p>
          <a:p>
            <a:r>
              <a:rPr lang="de-DE" sz="2000" dirty="0"/>
              <a:t>- Indie </a:t>
            </a:r>
            <a:r>
              <a:rPr lang="de-DE" sz="2000" dirty="0" err="1"/>
              <a:t>GameDev</a:t>
            </a:r>
            <a:r>
              <a:rPr lang="de-DE" sz="2000" dirty="0"/>
              <a:t> seit 2019</a:t>
            </a:r>
          </a:p>
          <a:p>
            <a:r>
              <a:rPr lang="de-DE" sz="2000" dirty="0"/>
              <a:t>- Java in Anwendung seit 2017</a:t>
            </a:r>
          </a:p>
        </p:txBody>
      </p:sp>
      <p:pic>
        <p:nvPicPr>
          <p:cNvPr id="4" name="Grafik 3" descr="Ein Bild, das Person, Kleidung, draußen, Menschliches Gesicht enthält.&#10;&#10;Automatisch generierte Beschreibung">
            <a:extLst>
              <a:ext uri="{FF2B5EF4-FFF2-40B4-BE49-F238E27FC236}">
                <a16:creationId xmlns:a16="http://schemas.microsoft.com/office/drawing/2014/main" id="{D21E46B5-F1FC-1FC9-F4A6-830C2EBD9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7" r="22305" b="14013"/>
          <a:stretch/>
        </p:blipFill>
        <p:spPr>
          <a:xfrm rot="16200000">
            <a:off x="-1011538" y="2435058"/>
            <a:ext cx="5410281" cy="31075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3446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132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F9B5EF4-601D-DC5C-9479-5E15CB9B6FB0}"/>
              </a:ext>
            </a:extLst>
          </p:cNvPr>
          <p:cNvCxnSpPr>
            <a:cxnSpLocks/>
          </p:cNvCxnSpPr>
          <p:nvPr/>
        </p:nvCxnSpPr>
        <p:spPr>
          <a:xfrm>
            <a:off x="3181350" y="2371725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05560-D808-DDEB-B190-FD48CDBDEC9A}"/>
              </a:ext>
            </a:extLst>
          </p:cNvPr>
          <p:cNvCxnSpPr>
            <a:cxnSpLocks/>
          </p:cNvCxnSpPr>
          <p:nvPr/>
        </p:nvCxnSpPr>
        <p:spPr>
          <a:xfrm>
            <a:off x="5924550" y="1219200"/>
            <a:ext cx="0" cy="6381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C46627-EF4B-9CEF-CB3A-6DE75AEA62F7}"/>
              </a:ext>
            </a:extLst>
          </p:cNvPr>
          <p:cNvCxnSpPr>
            <a:cxnSpLocks/>
          </p:cNvCxnSpPr>
          <p:nvPr/>
        </p:nvCxnSpPr>
        <p:spPr>
          <a:xfrm flipH="1">
            <a:off x="7286625" y="3657600"/>
            <a:ext cx="781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B5DBAFC-9CBF-FC8E-698B-FFE6DECD915E}"/>
              </a:ext>
            </a:extLst>
          </p:cNvPr>
          <p:cNvSpPr txBox="1"/>
          <p:nvPr/>
        </p:nvSpPr>
        <p:spPr>
          <a:xfrm>
            <a:off x="4505325" y="533169"/>
            <a:ext cx="300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Bedingung. Muss ein </a:t>
            </a:r>
            <a:r>
              <a:rPr lang="de-DE" dirty="0" err="1"/>
              <a:t>boolscher</a:t>
            </a:r>
            <a:r>
              <a:rPr lang="de-DE" dirty="0"/>
              <a:t> Ausdruck sein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873E0C-7193-2F17-276C-81881F7E144B}"/>
              </a:ext>
            </a:extLst>
          </p:cNvPr>
          <p:cNvSpPr txBox="1"/>
          <p:nvPr/>
        </p:nvSpPr>
        <p:spPr>
          <a:xfrm>
            <a:off x="1062037" y="2187059"/>
            <a:ext cx="300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If-clause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9AC80D-3F7C-BCA6-9898-3025FEBAAC9A}"/>
              </a:ext>
            </a:extLst>
          </p:cNvPr>
          <p:cNvSpPr txBox="1"/>
          <p:nvPr/>
        </p:nvSpPr>
        <p:spPr>
          <a:xfrm>
            <a:off x="8286749" y="3057494"/>
            <a:ext cx="374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den geschweiften Klammern der </a:t>
            </a:r>
            <a:r>
              <a:rPr lang="de-DE" dirty="0" err="1"/>
              <a:t>if-clause</a:t>
            </a:r>
            <a:r>
              <a:rPr lang="de-DE" dirty="0"/>
              <a:t> steht, wird ausgeführt, wenn die Bedingung erfüllt ist</a:t>
            </a:r>
          </a:p>
        </p:txBody>
      </p:sp>
    </p:spTree>
    <p:extLst>
      <p:ext uri="{BB962C8B-B14F-4D97-AF65-F5344CB8AC3E}">
        <p14:creationId xmlns:p14="http://schemas.microsoft.com/office/powerpoint/2010/main" val="138171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874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3970F9A-E21B-571B-C931-0EB8C6784CAC}"/>
              </a:ext>
            </a:extLst>
          </p:cNvPr>
          <p:cNvCxnSpPr>
            <a:cxnSpLocks/>
          </p:cNvCxnSpPr>
          <p:nvPr/>
        </p:nvCxnSpPr>
        <p:spPr>
          <a:xfrm flipH="1" flipV="1">
            <a:off x="2819400" y="2647950"/>
            <a:ext cx="2619375" cy="238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677198-CAC9-C212-F029-41828E28A1FF}"/>
              </a:ext>
            </a:extLst>
          </p:cNvPr>
          <p:cNvSpPr txBox="1"/>
          <p:nvPr/>
        </p:nvSpPr>
        <p:spPr>
          <a:xfrm>
            <a:off x="5543550" y="2443846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% ist der Modolo. Der Modolo gibt den Rest einer Division zurück. 5 % 2 = 1, denn 5/2 = 2, Rest 1</a:t>
            </a:r>
          </a:p>
        </p:txBody>
      </p:sp>
    </p:spTree>
    <p:extLst>
      <p:ext uri="{BB962C8B-B14F-4D97-AF65-F5344CB8AC3E}">
        <p14:creationId xmlns:p14="http://schemas.microsoft.com/office/powerpoint/2010/main" val="3968012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BB8870F-6E71-4C92-157A-5394CE6091AD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9A6033-D280-A560-33D6-E09B2FC5EDBB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ungerade“</a:t>
            </a:r>
          </a:p>
        </p:txBody>
      </p:sp>
    </p:spTree>
    <p:extLst>
      <p:ext uri="{BB962C8B-B14F-4D97-AF65-F5344CB8AC3E}">
        <p14:creationId xmlns:p14="http://schemas.microsoft.com/office/powerpoint/2010/main" val="1816565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670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E5D1830-BEC1-4EAC-C184-722FFA85E25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21A291-5CD0-C054-2F7F-CA69A5424C82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gerade“</a:t>
            </a:r>
          </a:p>
        </p:txBody>
      </p:sp>
    </p:spTree>
    <p:extLst>
      <p:ext uri="{BB962C8B-B14F-4D97-AF65-F5344CB8AC3E}">
        <p14:creationId xmlns:p14="http://schemas.microsoft.com/office/powerpoint/2010/main" val="1324221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093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AB37DFA-DB86-BFF0-E3DA-38D03D6F321B}"/>
              </a:ext>
            </a:extLst>
          </p:cNvPr>
          <p:cNvCxnSpPr>
            <a:cxnSpLocks/>
          </p:cNvCxnSpPr>
          <p:nvPr/>
        </p:nvCxnSpPr>
        <p:spPr>
          <a:xfrm flipH="1">
            <a:off x="2447925" y="435292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AA9DABF-76AE-6CDD-2647-F7541BDD7216}"/>
              </a:ext>
            </a:extLst>
          </p:cNvPr>
          <p:cNvSpPr txBox="1"/>
          <p:nvPr/>
        </p:nvSpPr>
        <p:spPr>
          <a:xfrm>
            <a:off x="4543425" y="402975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alles, was im </a:t>
            </a:r>
            <a:r>
              <a:rPr lang="de-DE" dirty="0" err="1"/>
              <a:t>else</a:t>
            </a:r>
            <a:r>
              <a:rPr lang="de-DE" dirty="0"/>
              <a:t> steht, ausgeführt </a:t>
            </a:r>
          </a:p>
        </p:txBody>
      </p:sp>
    </p:spTree>
    <p:extLst>
      <p:ext uri="{BB962C8B-B14F-4D97-AF65-F5344CB8AC3E}">
        <p14:creationId xmlns:p14="http://schemas.microsoft.com/office/powerpoint/2010/main" val="2822637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Wird</a:t>
            </a:r>
            <a:r>
              <a:rPr lang="de-DE" dirty="0"/>
              <a:t> </a:t>
            </a:r>
            <a:r>
              <a:rPr lang="de-DE" dirty="0">
                <a:solidFill>
                  <a:srgbClr val="92D050"/>
                </a:solidFill>
              </a:rPr>
              <a:t>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</p:spTree>
    <p:extLst>
      <p:ext uri="{BB962C8B-B14F-4D97-AF65-F5344CB8AC3E}">
        <p14:creationId xmlns:p14="http://schemas.microsoft.com/office/powerpoint/2010/main" val="385876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4" name="Grafik 3" descr="Ein Bild, das Muster, Grafiken, Pixel, Design enthält.&#10;&#10;Automatisch generierte Beschreibung">
            <a:extLst>
              <a:ext uri="{FF2B5EF4-FFF2-40B4-BE49-F238E27FC236}">
                <a16:creationId xmlns:a16="http://schemas.microsoft.com/office/drawing/2014/main" id="{6330DB0F-FF9E-7CAF-32E2-2E901DAA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2" y="1475184"/>
            <a:ext cx="3621882" cy="36218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8C96F86-32BE-ABEC-978F-9D3F7A305E8D}"/>
              </a:ext>
            </a:extLst>
          </p:cNvPr>
          <p:cNvSpPr txBox="1"/>
          <p:nvPr/>
        </p:nvSpPr>
        <p:spPr>
          <a:xfrm>
            <a:off x="1285874" y="5257800"/>
            <a:ext cx="362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https://github.com/BelmontR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A93F91-C21B-63BC-66A6-B16D6F595BA5}"/>
              </a:ext>
            </a:extLst>
          </p:cNvPr>
          <p:cNvSpPr txBox="1"/>
          <p:nvPr/>
        </p:nvSpPr>
        <p:spPr>
          <a:xfrm>
            <a:off x="2589606" y="945118"/>
            <a:ext cx="135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GitHub</a:t>
            </a:r>
          </a:p>
        </p:txBody>
      </p:sp>
      <p:pic>
        <p:nvPicPr>
          <p:cNvPr id="10" name="Grafik 9" descr="Ein Bild, das Muster, Quadrat, Pixel, Design enthält.&#10;&#10;Automatisch generierte Beschreibung">
            <a:extLst>
              <a:ext uri="{FF2B5EF4-FFF2-40B4-BE49-F238E27FC236}">
                <a16:creationId xmlns:a16="http://schemas.microsoft.com/office/drawing/2014/main" id="{C404B72D-C9D3-5928-17D4-4593B5641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68" y="1456134"/>
            <a:ext cx="3629025" cy="3629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3C66A36-1DE8-DE89-E9EA-731F7C547756}"/>
              </a:ext>
            </a:extLst>
          </p:cNvPr>
          <p:cNvSpPr txBox="1"/>
          <p:nvPr/>
        </p:nvSpPr>
        <p:spPr>
          <a:xfrm>
            <a:off x="6981824" y="5257800"/>
            <a:ext cx="362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5"/>
              </a:rPr>
              <a:t>https://www.linkedin.com/in/rene-jokiel-a50821285/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3593B0-9E84-2B23-1689-9EF2B3676CC8}"/>
              </a:ext>
            </a:extLst>
          </p:cNvPr>
          <p:cNvSpPr txBox="1"/>
          <p:nvPr/>
        </p:nvSpPr>
        <p:spPr>
          <a:xfrm>
            <a:off x="8221268" y="903287"/>
            <a:ext cx="141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LinkedIn</a:t>
            </a:r>
          </a:p>
        </p:txBody>
      </p:sp>
    </p:spTree>
    <p:extLst>
      <p:ext uri="{BB962C8B-B14F-4D97-AF65-F5344CB8AC3E}">
        <p14:creationId xmlns:p14="http://schemas.microsoft.com/office/powerpoint/2010/main" val="2797112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Wird ausgeführt</a:t>
            </a:r>
          </a:p>
        </p:txBody>
      </p:sp>
    </p:spTree>
    <p:extLst>
      <p:ext uri="{BB962C8B-B14F-4D97-AF65-F5344CB8AC3E}">
        <p14:creationId xmlns:p14="http://schemas.microsoft.com/office/powerpoint/2010/main" val="124652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440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7212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überprüft, ob die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if-clause</a:t>
            </a:r>
            <a:r>
              <a:rPr lang="de-DE" dirty="0"/>
              <a:t> erfüllt wird </a:t>
            </a:r>
          </a:p>
        </p:txBody>
      </p:sp>
    </p:spTree>
    <p:extLst>
      <p:ext uri="{BB962C8B-B14F-4D97-AF65-F5344CB8AC3E}">
        <p14:creationId xmlns:p14="http://schemas.microsoft.com/office/powerpoint/2010/main" val="4057781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030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5307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 </a:t>
            </a:r>
            <a:r>
              <a:rPr lang="de-DE" dirty="0" err="1"/>
              <a:t>if-clause</a:t>
            </a:r>
            <a:r>
              <a:rPr lang="de-DE" dirty="0"/>
              <a:t> wird immer überprüft, egal, ob die </a:t>
            </a:r>
            <a:r>
              <a:rPr lang="de-DE" dirty="0" err="1"/>
              <a:t>if-clause</a:t>
            </a:r>
            <a:r>
              <a:rPr lang="de-DE" dirty="0"/>
              <a:t> darüber erfüllt wurde, oder nicht!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00C385C-43F5-6EC3-DF8D-19C626D8A3AA}"/>
              </a:ext>
            </a:extLst>
          </p:cNvPr>
          <p:cNvCxnSpPr>
            <a:cxnSpLocks/>
          </p:cNvCxnSpPr>
          <p:nvPr/>
        </p:nvCxnSpPr>
        <p:spPr>
          <a:xfrm flipH="1">
            <a:off x="1981200" y="5057994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71E03A61-FEC0-8A77-4A93-122C71F0CD1D}"/>
              </a:ext>
            </a:extLst>
          </p:cNvPr>
          <p:cNvSpPr txBox="1"/>
          <p:nvPr/>
        </p:nvSpPr>
        <p:spPr>
          <a:xfrm>
            <a:off x="4057650" y="4873328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</a:t>
            </a:r>
            <a:r>
              <a:rPr lang="de-DE" dirty="0" err="1"/>
              <a:t>else</a:t>
            </a:r>
            <a:r>
              <a:rPr lang="de-DE" dirty="0"/>
              <a:t> bezieht sich nur auf </a:t>
            </a:r>
            <a:r>
              <a:rPr lang="de-DE" dirty="0" err="1"/>
              <a:t>if</a:t>
            </a:r>
            <a:r>
              <a:rPr lang="de-DE" dirty="0"/>
              <a:t>(zahl ==3)</a:t>
            </a:r>
          </a:p>
        </p:txBody>
      </p:sp>
    </p:spTree>
    <p:extLst>
      <p:ext uri="{BB962C8B-B14F-4D97-AF65-F5344CB8AC3E}">
        <p14:creationId xmlns:p14="http://schemas.microsoft.com/office/powerpoint/2010/main" val="1825437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1130520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25809016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6991324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903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Schleifen und Iteration</a:t>
            </a:r>
          </a:p>
        </p:txBody>
      </p:sp>
    </p:spTree>
    <p:extLst>
      <p:ext uri="{BB962C8B-B14F-4D97-AF65-F5344CB8AC3E}">
        <p14:creationId xmlns:p14="http://schemas.microsoft.com/office/powerpoint/2010/main" val="6382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C2F3-8924-589F-E788-0D7CA223F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75869-B922-D1C3-34E4-DAF938BD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 </a:t>
            </a:r>
            <a:r>
              <a:rPr lang="de-DE" dirty="0" err="1"/>
              <a:t>fsi</a:t>
            </a:r>
            <a:r>
              <a:rPr lang="de-DE" dirty="0"/>
              <a:t> </a:t>
            </a:r>
            <a:r>
              <a:rPr lang="de-DE" dirty="0" err="1"/>
              <a:t>winf</a:t>
            </a:r>
            <a:r>
              <a:rPr lang="de-DE" dirty="0"/>
              <a:t>/</a:t>
            </a:r>
            <a:r>
              <a:rPr lang="de-DE" dirty="0" err="1"/>
              <a:t>iis</a:t>
            </a:r>
            <a:endParaRPr lang="de-DE" dirty="0"/>
          </a:p>
        </p:txBody>
      </p:sp>
      <p:pic>
        <p:nvPicPr>
          <p:cNvPr id="19" name="Grafik 18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B1E3BB34-9F0B-12F7-BAE7-E1DED69E6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"/>
          <a:stretch/>
        </p:blipFill>
        <p:spPr>
          <a:xfrm>
            <a:off x="810426" y="1842862"/>
            <a:ext cx="10571148" cy="31722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56096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754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F9A0C7D-8450-9D11-7975-CF1CBBFE3BB3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612AC6E-5272-E4B7-A8DA-7F33D7045C6F}"/>
              </a:ext>
            </a:extLst>
          </p:cNvPr>
          <p:cNvCxnSpPr>
            <a:cxnSpLocks/>
          </p:cNvCxnSpPr>
          <p:nvPr/>
        </p:nvCxnSpPr>
        <p:spPr>
          <a:xfrm flipH="1">
            <a:off x="6734175" y="2514600"/>
            <a:ext cx="1190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FB6C931-7861-8B9A-4FE3-FAF441374A26}"/>
              </a:ext>
            </a:extLst>
          </p:cNvPr>
          <p:cNvSpPr txBox="1"/>
          <p:nvPr/>
        </p:nvSpPr>
        <p:spPr>
          <a:xfrm>
            <a:off x="1040607" y="24061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while</a:t>
            </a:r>
            <a:r>
              <a:rPr lang="de-DE" dirty="0"/>
              <a:t> Schleife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046575-36B6-1538-12B2-A76173C1F4C3}"/>
              </a:ext>
            </a:extLst>
          </p:cNvPr>
          <p:cNvSpPr txBox="1"/>
          <p:nvPr/>
        </p:nvSpPr>
        <p:spPr>
          <a:xfrm>
            <a:off x="8046243" y="23299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</a:t>
            </a:r>
          </a:p>
        </p:txBody>
      </p:sp>
    </p:spTree>
    <p:extLst>
      <p:ext uri="{BB962C8B-B14F-4D97-AF65-F5344CB8AC3E}">
        <p14:creationId xmlns:p14="http://schemas.microsoft.com/office/powerpoint/2010/main" val="4131966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968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BFB9E3-186B-8F99-B925-60D55AE78E41}"/>
              </a:ext>
            </a:extLst>
          </p:cNvPr>
          <p:cNvSpPr txBox="1"/>
          <p:nvPr/>
        </p:nvSpPr>
        <p:spPr>
          <a:xfrm>
            <a:off x="1057275" y="5321826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Solange</a:t>
            </a:r>
            <a:r>
              <a:rPr lang="de-DE" sz="4000" dirty="0"/>
              <a:t>, wie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größer als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 ist, mach …“</a:t>
            </a:r>
          </a:p>
        </p:txBody>
      </p:sp>
    </p:spTree>
    <p:extLst>
      <p:ext uri="{BB962C8B-B14F-4D97-AF65-F5344CB8AC3E}">
        <p14:creationId xmlns:p14="http://schemas.microsoft.com/office/powerpoint/2010/main" val="2854130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1729429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52576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95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70955E-4983-1A5A-657E-F324DFDD0D65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B1EAE79-0673-6EF1-5D25-DCAC2525D4FA}"/>
              </a:ext>
            </a:extLst>
          </p:cNvPr>
          <p:cNvCxnSpPr>
            <a:cxnSpLocks/>
          </p:cNvCxnSpPr>
          <p:nvPr/>
        </p:nvCxnSpPr>
        <p:spPr>
          <a:xfrm flipH="1">
            <a:off x="9096375" y="2590800"/>
            <a:ext cx="6572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438F4FB-125B-EDA9-3EEB-6DB9A72E3C9A}"/>
              </a:ext>
            </a:extLst>
          </p:cNvPr>
          <p:cNvSpPr txBox="1"/>
          <p:nvPr/>
        </p:nvSpPr>
        <p:spPr>
          <a:xfrm>
            <a:off x="1323975" y="240613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D02D76-7286-C8B7-644A-F42721C44713}"/>
              </a:ext>
            </a:extLst>
          </p:cNvPr>
          <p:cNvSpPr txBox="1"/>
          <p:nvPr/>
        </p:nvSpPr>
        <p:spPr>
          <a:xfrm>
            <a:off x="9875043" y="239291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Zähler</a:t>
            </a:r>
          </a:p>
        </p:txBody>
      </p:sp>
    </p:spTree>
    <p:extLst>
      <p:ext uri="{BB962C8B-B14F-4D97-AF65-F5344CB8AC3E}">
        <p14:creationId xmlns:p14="http://schemas.microsoft.com/office/powerpoint/2010/main" val="1132583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0000FF"/>
                </a:highlight>
              </a:rPr>
              <a:t>int</a:t>
            </a:r>
            <a:r>
              <a:rPr lang="de-DE" sz="4000" dirty="0">
                <a:highlight>
                  <a:srgbClr val="0000FF"/>
                </a:highlight>
              </a:rPr>
              <a:t>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</a:t>
            </a:r>
            <a:r>
              <a:rPr lang="de-DE" sz="4000" dirty="0">
                <a:highlight>
                  <a:srgbClr val="0000FF"/>
                </a:highlight>
              </a:rPr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FF"/>
                </a:highlight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</a:t>
            </a:r>
            <a:r>
              <a:rPr lang="de-DE" sz="4000" dirty="0">
                <a:highlight>
                  <a:srgbClr val="808080"/>
                </a:highlight>
              </a:rPr>
              <a:t> &lt;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00FF00"/>
                </a:highlight>
              </a:rPr>
              <a:t>i</a:t>
            </a:r>
            <a:r>
              <a:rPr lang="de-DE" sz="4000" dirty="0">
                <a:highlight>
                  <a:srgbClr val="00FF00"/>
                </a:highlight>
              </a:rPr>
              <a:t>++)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(i);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13805E-2754-72B6-FF20-31578F257C38}"/>
              </a:ext>
            </a:extLst>
          </p:cNvPr>
          <p:cNvSpPr txBox="1"/>
          <p:nvPr/>
        </p:nvSpPr>
        <p:spPr>
          <a:xfrm>
            <a:off x="1123950" y="4836051"/>
            <a:ext cx="994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Ich</a:t>
            </a:r>
            <a:r>
              <a:rPr lang="de-DE" sz="4000" dirty="0">
                <a:highlight>
                  <a:srgbClr val="0000FF"/>
                </a:highlight>
              </a:rPr>
              <a:t> fange bei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0</a:t>
            </a:r>
            <a:r>
              <a:rPr lang="de-DE" sz="4000" dirty="0">
                <a:highlight>
                  <a:srgbClr val="0000FF"/>
                </a:highlight>
              </a:rPr>
              <a:t> an.</a:t>
            </a:r>
            <a:r>
              <a:rPr lang="de-DE" sz="4000" dirty="0"/>
              <a:t> </a:t>
            </a:r>
            <a:r>
              <a:rPr lang="de-DE" sz="4000" dirty="0">
                <a:highlight>
                  <a:srgbClr val="808080"/>
                </a:highlight>
              </a:rPr>
              <a:t>Solange, wie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ich</a:t>
            </a:r>
            <a:r>
              <a:rPr lang="de-DE" sz="4000" dirty="0">
                <a:highlight>
                  <a:srgbClr val="808080"/>
                </a:highlight>
              </a:rPr>
              <a:t> kleiner als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>
                <a:highlight>
                  <a:srgbClr val="808080"/>
                </a:highlight>
              </a:rPr>
              <a:t> bin</a:t>
            </a:r>
            <a:r>
              <a:rPr lang="de-DE" sz="4000" dirty="0"/>
              <a:t>, führe ich … aus und </a:t>
            </a:r>
            <a:r>
              <a:rPr lang="de-DE" sz="4000" dirty="0">
                <a:highlight>
                  <a:srgbClr val="00FF00"/>
                </a:highlight>
              </a:rPr>
              <a:t>zähle um 1 hoch</a:t>
            </a:r>
            <a:r>
              <a:rPr lang="de-DE" sz="4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901770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3AE6F6-35F5-839C-1BFD-87B362D34EC7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0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384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918D7-1ACC-EAAE-FD7C-8843403F2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49A6A-4FCD-0A97-7352-165FF1C8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 </a:t>
            </a:r>
            <a:r>
              <a:rPr lang="de-DE" dirty="0" err="1"/>
              <a:t>fsi</a:t>
            </a:r>
            <a:r>
              <a:rPr lang="de-DE" dirty="0"/>
              <a:t> </a:t>
            </a:r>
            <a:r>
              <a:rPr lang="de-DE" dirty="0" err="1"/>
              <a:t>winf</a:t>
            </a:r>
            <a:r>
              <a:rPr lang="de-DE" dirty="0"/>
              <a:t>/</a:t>
            </a:r>
            <a:r>
              <a:rPr lang="de-DE" dirty="0" err="1"/>
              <a:t>iis</a:t>
            </a:r>
            <a:endParaRPr lang="de-DE" dirty="0"/>
          </a:p>
        </p:txBody>
      </p:sp>
      <p:pic>
        <p:nvPicPr>
          <p:cNvPr id="19" name="Grafik 18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45A2C4DA-06B9-30D4-A78C-B46FA49CA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"/>
          <a:stretch/>
        </p:blipFill>
        <p:spPr>
          <a:xfrm>
            <a:off x="810426" y="1842862"/>
            <a:ext cx="10571148" cy="31722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Grafik 3" descr="Ein Bild, das Smiley, Clipart, Cartoon enthält.&#10;&#10;Automatisch generierte Beschreibung">
            <a:extLst>
              <a:ext uri="{FF2B5EF4-FFF2-40B4-BE49-F238E27FC236}">
                <a16:creationId xmlns:a16="http://schemas.microsoft.com/office/drawing/2014/main" id="{F205346E-632E-AB32-D669-6C68E0836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809332" cy="2535446"/>
          </a:xfrm>
          <a:prstGeom prst="rect">
            <a:avLst/>
          </a:prstGeom>
        </p:spPr>
      </p:pic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F8F3B37A-53D2-34EA-72D6-39CF0C2C470F}"/>
              </a:ext>
            </a:extLst>
          </p:cNvPr>
          <p:cNvSpPr/>
          <p:nvPr/>
        </p:nvSpPr>
        <p:spPr>
          <a:xfrm>
            <a:off x="2275554" y="5221480"/>
            <a:ext cx="3458673" cy="1472518"/>
          </a:xfrm>
          <a:prstGeom prst="wedgeEllipseCallout">
            <a:avLst>
              <a:gd name="adj1" fmla="val -65047"/>
              <a:gd name="adj2" fmla="val -49781"/>
            </a:avLst>
          </a:prstGeom>
          <a:ln w="762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Folgt uns auf Instagram</a:t>
            </a:r>
          </a:p>
        </p:txBody>
      </p:sp>
    </p:spTree>
    <p:extLst>
      <p:ext uri="{BB962C8B-B14F-4D97-AF65-F5344CB8AC3E}">
        <p14:creationId xmlns:p14="http://schemas.microsoft.com/office/powerpoint/2010/main" val="3520939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09763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898092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 </a:t>
            </a:r>
            <a:r>
              <a:rPr lang="de-DE" sz="4000" dirty="0"/>
              <a:t>-=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90787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5019787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[]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myArray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= {5,90,7,12}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element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endParaRPr lang="de-DE" sz="4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9666EF-24C4-F2BF-9E11-BBE1E8D182DB}"/>
              </a:ext>
            </a:extLst>
          </p:cNvPr>
          <p:cNvSpPr txBox="1"/>
          <p:nvPr/>
        </p:nvSpPr>
        <p:spPr>
          <a:xfrm>
            <a:off x="1123950" y="5321270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Für jedes </a:t>
            </a:r>
            <a:r>
              <a:rPr lang="de-DE" sz="4000" dirty="0">
                <a:solidFill>
                  <a:schemeClr val="accent2"/>
                </a:solidFill>
              </a:rPr>
              <a:t>Element</a:t>
            </a:r>
            <a:r>
              <a:rPr lang="de-DE" sz="4000" dirty="0"/>
              <a:t> in meinem </a:t>
            </a:r>
            <a:r>
              <a:rPr lang="de-DE" sz="4000" dirty="0">
                <a:solidFill>
                  <a:schemeClr val="accent2"/>
                </a:solidFill>
              </a:rPr>
              <a:t>Array</a:t>
            </a:r>
            <a:r>
              <a:rPr lang="de-DE" sz="4000" dirty="0"/>
              <a:t>, mach …“</a:t>
            </a:r>
          </a:p>
        </p:txBody>
      </p:sp>
    </p:spTree>
    <p:extLst>
      <p:ext uri="{BB962C8B-B14F-4D97-AF65-F5344CB8AC3E}">
        <p14:creationId xmlns:p14="http://schemas.microsoft.com/office/powerpoint/2010/main" val="29847748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53A0B2-7783-D4A7-5CDF-888A4B5418A9}"/>
              </a:ext>
            </a:extLst>
          </p:cNvPr>
          <p:cNvSpPr txBox="1"/>
          <p:nvPr/>
        </p:nvSpPr>
        <p:spPr>
          <a:xfrm>
            <a:off x="10125075" y="1536174"/>
            <a:ext cx="1209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90</a:t>
            </a:r>
          </a:p>
          <a:p>
            <a:r>
              <a:rPr lang="de-DE" sz="2400" dirty="0"/>
              <a:t>7</a:t>
            </a:r>
          </a:p>
          <a:p>
            <a:r>
              <a:rPr lang="de-DE" sz="2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695894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040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Methoden</a:t>
            </a:r>
          </a:p>
        </p:txBody>
      </p:sp>
    </p:spTree>
    <p:extLst>
      <p:ext uri="{BB962C8B-B14F-4D97-AF65-F5344CB8AC3E}">
        <p14:creationId xmlns:p14="http://schemas.microsoft.com/office/powerpoint/2010/main" val="36063230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1097277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32A897-E7F9-7205-424E-49BFB6CE3481}"/>
              </a:ext>
            </a:extLst>
          </p:cNvPr>
          <p:cNvCxnSpPr>
            <a:cxnSpLocks/>
          </p:cNvCxnSpPr>
          <p:nvPr/>
        </p:nvCxnSpPr>
        <p:spPr>
          <a:xfrm>
            <a:off x="1736521" y="1753299"/>
            <a:ext cx="7214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A773537-FCCF-B63E-98C7-1F71755B5845}"/>
              </a:ext>
            </a:extLst>
          </p:cNvPr>
          <p:cNvCxnSpPr>
            <a:cxnSpLocks/>
          </p:cNvCxnSpPr>
          <p:nvPr/>
        </p:nvCxnSpPr>
        <p:spPr>
          <a:xfrm>
            <a:off x="4304950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7D9E41-01C4-2739-DB94-FF97D29705EF}"/>
              </a:ext>
            </a:extLst>
          </p:cNvPr>
          <p:cNvCxnSpPr>
            <a:cxnSpLocks/>
          </p:cNvCxnSpPr>
          <p:nvPr/>
        </p:nvCxnSpPr>
        <p:spPr>
          <a:xfrm>
            <a:off x="6023295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9291F0-38BE-04D9-B3D7-A5CD615C5B0F}"/>
              </a:ext>
            </a:extLst>
          </p:cNvPr>
          <p:cNvCxnSpPr>
            <a:cxnSpLocks/>
          </p:cNvCxnSpPr>
          <p:nvPr/>
        </p:nvCxnSpPr>
        <p:spPr>
          <a:xfrm flipH="1">
            <a:off x="9672736" y="1744910"/>
            <a:ext cx="5970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4AAAD0F-A794-58F7-0F66-26B6C71D0C3A}"/>
              </a:ext>
            </a:extLst>
          </p:cNvPr>
          <p:cNvSpPr txBox="1"/>
          <p:nvPr/>
        </p:nvSpPr>
        <p:spPr>
          <a:xfrm>
            <a:off x="65778" y="1374468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Zugriffsberechtigung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1341C3A-D9D9-90F3-17F2-DFCB522859DE}"/>
              </a:ext>
            </a:extLst>
          </p:cNvPr>
          <p:cNvSpPr txBox="1"/>
          <p:nvPr/>
        </p:nvSpPr>
        <p:spPr>
          <a:xfrm>
            <a:off x="3579302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Rückgabewert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AF2CF0-6909-235B-B1CE-ED56788190B2}"/>
              </a:ext>
            </a:extLst>
          </p:cNvPr>
          <p:cNvSpPr txBox="1"/>
          <p:nvPr/>
        </p:nvSpPr>
        <p:spPr>
          <a:xfrm>
            <a:off x="5370876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Methodenname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B65D22-D4B7-DE14-6C28-0A3506F8F331}"/>
              </a:ext>
            </a:extLst>
          </p:cNvPr>
          <p:cNvSpPr txBox="1"/>
          <p:nvPr/>
        </p:nvSpPr>
        <p:spPr>
          <a:xfrm>
            <a:off x="10346946" y="15591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Parameterliste</a:t>
            </a:r>
          </a:p>
        </p:txBody>
      </p:sp>
    </p:spTree>
    <p:extLst>
      <p:ext uri="{BB962C8B-B14F-4D97-AF65-F5344CB8AC3E}">
        <p14:creationId xmlns:p14="http://schemas.microsoft.com/office/powerpoint/2010/main" val="253344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632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Kleines Softwareprojekt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6800491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3967103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E8AEFDC-7F1C-1B15-ED28-23DB770C7CA8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779A81-4489-2BCE-881D-E6E8AF1C007C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„Getter“-Methode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25403342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500B98-4C39-88EC-206E-2188B0A5DC5D}"/>
              </a:ext>
            </a:extLst>
          </p:cNvPr>
          <p:cNvSpPr txBox="1"/>
          <p:nvPr/>
        </p:nvSpPr>
        <p:spPr>
          <a:xfrm>
            <a:off x="3840745" y="1228396"/>
            <a:ext cx="619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setValue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4000" dirty="0" err="1"/>
              <a:t>.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E795FAD-1BD2-AC23-1F99-DD55ECEEE03A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A9081D1-225D-E592-40B2-EF2F413C687B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„Setter“-Methode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7808252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7899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27502684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898084" y="1228397"/>
            <a:ext cx="43958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Main</a:t>
            </a:r>
            <a:r>
              <a:rPr lang="de-DE" sz="4000" dirty="0"/>
              <a:t> {</a:t>
            </a:r>
          </a:p>
          <a:p>
            <a:endParaRPr lang="de-DE" sz="4000" dirty="0"/>
          </a:p>
          <a:p>
            <a:r>
              <a:rPr lang="de-DE" sz="4000" dirty="0">
                <a:solidFill>
                  <a:srgbClr val="00B050"/>
                </a:solidFill>
              </a:rPr>
              <a:t>	//Attribute</a:t>
            </a:r>
          </a:p>
          <a:p>
            <a:endParaRPr lang="de-DE" sz="4000" dirty="0"/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//Methoden</a:t>
            </a:r>
          </a:p>
          <a:p>
            <a:endParaRPr lang="de-DE" sz="4000" dirty="0"/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23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bark</a:t>
            </a:r>
            <a:r>
              <a:rPr lang="de-DE" sz="2800" dirty="0"/>
              <a:t>(){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/>
              <a:t>System.out.println</a:t>
            </a:r>
            <a:r>
              <a:rPr lang="de-DE" sz="2800" dirty="0"/>
              <a:t>(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+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„: Wuff“);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2619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8295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4BCDF4-3953-DCC8-E162-5BC5B4052CBB}"/>
              </a:ext>
            </a:extLst>
          </p:cNvPr>
          <p:cNvSpPr txBox="1"/>
          <p:nvPr/>
        </p:nvSpPr>
        <p:spPr>
          <a:xfrm>
            <a:off x="71437" y="1616978"/>
            <a:ext cx="387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Hund</a:t>
            </a:r>
            <a:r>
              <a:rPr lang="de-DE" dirty="0"/>
              <a:t>(…) ist der </a:t>
            </a:r>
            <a:r>
              <a:rPr lang="de-DE" b="1" dirty="0"/>
              <a:t>Konstruktor</a:t>
            </a:r>
            <a:r>
              <a:rPr lang="de-DE" dirty="0"/>
              <a:t> der </a:t>
            </a:r>
            <a:r>
              <a:rPr lang="de-DE" dirty="0">
                <a:solidFill>
                  <a:schemeClr val="accent1"/>
                </a:solidFill>
              </a:rPr>
              <a:t>Klasse Hund</a:t>
            </a:r>
            <a:r>
              <a:rPr lang="de-DE" dirty="0"/>
              <a:t>. Um ein Objekt der Klasse Hund zu erzeugen, muss der </a:t>
            </a:r>
            <a:r>
              <a:rPr lang="de-DE" b="1" dirty="0"/>
              <a:t>Konstruktor</a:t>
            </a:r>
            <a:r>
              <a:rPr lang="de-DE" dirty="0"/>
              <a:t> aufgerufen werden. Der </a:t>
            </a:r>
            <a:r>
              <a:rPr lang="de-DE" b="1" dirty="0"/>
              <a:t>Konstruktor</a:t>
            </a:r>
            <a:r>
              <a:rPr lang="de-DE" dirty="0"/>
              <a:t> erzeugt Objekte</a:t>
            </a:r>
          </a:p>
        </p:txBody>
      </p:sp>
    </p:spTree>
    <p:extLst>
      <p:ext uri="{BB962C8B-B14F-4D97-AF65-F5344CB8AC3E}">
        <p14:creationId xmlns:p14="http://schemas.microsoft.com/office/powerpoint/2010/main" val="31725167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94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A0BDC1-05C4-6D4B-321D-E999E6B01AD7}"/>
              </a:ext>
            </a:extLst>
          </p:cNvPr>
          <p:cNvSpPr txBox="1"/>
          <p:nvPr/>
        </p:nvSpPr>
        <p:spPr>
          <a:xfrm>
            <a:off x="228600" y="1009650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Öffnet </a:t>
            </a:r>
            <a:r>
              <a:rPr lang="de-DE" sz="2000" dirty="0" err="1"/>
              <a:t>IntelliJ</a:t>
            </a:r>
            <a:r>
              <a:rPr lang="de-DE" sz="2000" dirty="0"/>
              <a:t> (oder eine andere Java IDE)</a:t>
            </a:r>
          </a:p>
          <a:p>
            <a:r>
              <a:rPr lang="de-DE" sz="2000" dirty="0"/>
              <a:t>- Erstellt ein neues Projekt</a:t>
            </a:r>
          </a:p>
          <a:p>
            <a:r>
              <a:rPr lang="de-DE" sz="2000" dirty="0"/>
              <a:t>- Wählt Java als Sprache</a:t>
            </a:r>
          </a:p>
          <a:p>
            <a:r>
              <a:rPr lang="de-DE" sz="2000" dirty="0"/>
              <a:t>- Wählt eure neuste JDK aus</a:t>
            </a:r>
          </a:p>
          <a:p>
            <a:r>
              <a:rPr lang="de-DE" sz="2000" dirty="0"/>
              <a:t>- Setzt einen Haken bei „Add sample code“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E35C75-5B75-562A-9EFE-6B3E1044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009650"/>
            <a:ext cx="5857876" cy="45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0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5341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5629013" y="903287"/>
            <a:ext cx="4362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Konstruktoraufrufe</a:t>
            </a:r>
            <a:r>
              <a:rPr lang="de-DE" dirty="0"/>
              <a:t>. Wir erzeugen uns hier 2 neue Objekte. Das „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dirty="0"/>
              <a:t>“ Keyword ist wichtig, ohne funktioniert das nicht</a:t>
            </a:r>
          </a:p>
        </p:txBody>
      </p:sp>
    </p:spTree>
    <p:extLst>
      <p:ext uri="{BB962C8B-B14F-4D97-AF65-F5344CB8AC3E}">
        <p14:creationId xmlns:p14="http://schemas.microsoft.com/office/powerpoint/2010/main" val="34094019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7231310" y="1094065"/>
            <a:ext cx="436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Welchen Wert hat </a:t>
            </a:r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hier?</a:t>
            </a:r>
          </a:p>
        </p:txBody>
      </p:sp>
    </p:spTree>
    <p:extLst>
      <p:ext uri="{BB962C8B-B14F-4D97-AF65-F5344CB8AC3E}">
        <p14:creationId xmlns:p14="http://schemas.microsoft.com/office/powerpoint/2010/main" val="11141632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86ABC6-38F0-36D5-4449-5F232B1AABBC}"/>
              </a:ext>
            </a:extLst>
          </p:cNvPr>
          <p:cNvSpPr txBox="1"/>
          <p:nvPr/>
        </p:nvSpPr>
        <p:spPr>
          <a:xfrm>
            <a:off x="7231310" y="1080891"/>
            <a:ext cx="436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= 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r>
              <a:rPr lang="de-DE" dirty="0"/>
              <a:t>. Praktisch heißt das, dass er keinen Wert hat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635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0618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1576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688C2C1-5DDD-7CD0-8B8A-59AC3C5CE29E}"/>
              </a:ext>
            </a:extLst>
          </p:cNvPr>
          <p:cNvSpPr txBox="1"/>
          <p:nvPr/>
        </p:nvSpPr>
        <p:spPr>
          <a:xfrm>
            <a:off x="7734650" y="3556932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einem Punkt nach einem </a:t>
            </a:r>
            <a:r>
              <a:rPr lang="de-DE" dirty="0">
                <a:solidFill>
                  <a:schemeClr val="accent1"/>
                </a:solidFill>
              </a:rPr>
              <a:t>Objekt</a:t>
            </a:r>
            <a:r>
              <a:rPr lang="de-DE" dirty="0"/>
              <a:t> kann man auf die öffentlichen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) </a:t>
            </a:r>
            <a:r>
              <a:rPr lang="de-DE" dirty="0">
                <a:solidFill>
                  <a:schemeClr val="accent2"/>
                </a:solidFill>
              </a:rPr>
              <a:t>Attribute</a:t>
            </a:r>
            <a:r>
              <a:rPr lang="de-DE" dirty="0"/>
              <a:t> und </a:t>
            </a:r>
            <a:r>
              <a:rPr lang="de-DE" dirty="0">
                <a:solidFill>
                  <a:srgbClr val="FFFF00"/>
                </a:solidFill>
              </a:rPr>
              <a:t>Methoden</a:t>
            </a:r>
            <a:r>
              <a:rPr lang="de-DE" dirty="0"/>
              <a:t> des </a:t>
            </a:r>
            <a:r>
              <a:rPr lang="de-DE" dirty="0">
                <a:solidFill>
                  <a:schemeClr val="accent1"/>
                </a:solidFill>
              </a:rPr>
              <a:t>Objektes</a:t>
            </a:r>
            <a:r>
              <a:rPr lang="de-DE" dirty="0"/>
              <a:t> zugreifen</a:t>
            </a:r>
          </a:p>
        </p:txBody>
      </p:sp>
    </p:spTree>
    <p:extLst>
      <p:ext uri="{BB962C8B-B14F-4D97-AF65-F5344CB8AC3E}">
        <p14:creationId xmlns:p14="http://schemas.microsoft.com/office/powerpoint/2010/main" val="33261154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721907-5896-FD69-8E55-120E8DC9CFED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7EDD6A-FE10-24D3-FAA2-090456EB6D30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6193AE9-1420-26B5-9619-1522C3FB3526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E46A676-55BB-D044-8B6C-8ED145629C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EE01C5E-E1A0-CFEF-624C-A19F5EA08029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67B798-B84D-8030-0ABA-F46B65BF89A1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28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DC7A54C-7CBF-AEAC-518A-5AD616B24810}"/>
              </a:ext>
            </a:extLst>
          </p:cNvPr>
          <p:cNvSpPr txBox="1"/>
          <p:nvPr/>
        </p:nvSpPr>
        <p:spPr>
          <a:xfrm>
            <a:off x="2676438" y="5135352"/>
            <a:ext cx="619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„Eine Klasse ist ein Bauplan, ein Objekt ist das gebaute Produkt“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8D9441-8BEB-C864-0EE0-E01441380902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DEA9BF9-06B6-6633-FB75-5DDF98CD3BF8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F39CB07-53C6-9A11-E050-535EDC1C1090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1227CC2-8F29-F54A-41BF-B3728EE31D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5429C5-8591-0ECF-B084-24A68D5C0737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83E688-3ACB-E665-A6A8-DDBC07BA8D30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514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5D8B5A4-970F-3EFC-D121-426B5191C1EC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4C949F-FA11-F690-C2BA-81ADC2596352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3AE05F4-AF4E-B27A-E949-10BD5EBFF7B4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DA88610-7CAF-9FE9-013C-58A2BF035B8C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5A880D6-B0A8-4D1A-7FB5-15FB6BC64B13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EC663C-D07B-56D1-F920-BBB6A7CD7896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0ED251-0337-D13E-E704-624BC52375BA}"/>
              </a:ext>
            </a:extLst>
          </p:cNvPr>
          <p:cNvCxnSpPr>
            <a:cxnSpLocks/>
          </p:cNvCxnSpPr>
          <p:nvPr/>
        </p:nvCxnSpPr>
        <p:spPr>
          <a:xfrm>
            <a:off x="6784734" y="1791855"/>
            <a:ext cx="842716" cy="8427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613545B-4DD9-8547-D19F-53052DE8820B}"/>
              </a:ext>
            </a:extLst>
          </p:cNvPr>
          <p:cNvCxnSpPr>
            <a:cxnSpLocks/>
          </p:cNvCxnSpPr>
          <p:nvPr/>
        </p:nvCxnSpPr>
        <p:spPr>
          <a:xfrm flipV="1">
            <a:off x="6535024" y="2975301"/>
            <a:ext cx="1080024" cy="111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8991ED2-8E0E-B8E3-3009-74DA84B82A71}"/>
              </a:ext>
            </a:extLst>
          </p:cNvPr>
          <p:cNvCxnSpPr>
            <a:cxnSpLocks/>
          </p:cNvCxnSpPr>
          <p:nvPr/>
        </p:nvCxnSpPr>
        <p:spPr>
          <a:xfrm flipV="1">
            <a:off x="6784734" y="3627377"/>
            <a:ext cx="826790" cy="4526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DFA057F-42D3-E248-B3E3-1B826B69F352}"/>
              </a:ext>
            </a:extLst>
          </p:cNvPr>
          <p:cNvSpPr txBox="1"/>
          <p:nvPr/>
        </p:nvSpPr>
        <p:spPr>
          <a:xfrm>
            <a:off x="5534723" y="1443619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.name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6023197-3E4D-954D-8BF4-648D1E04C247}"/>
              </a:ext>
            </a:extLst>
          </p:cNvPr>
          <p:cNvSpPr txBox="1"/>
          <p:nvPr/>
        </p:nvSpPr>
        <p:spPr>
          <a:xfrm>
            <a:off x="5380460" y="2919888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.age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AB633B0-F203-3C6C-8CF2-33FAD057C5F9}"/>
              </a:ext>
            </a:extLst>
          </p:cNvPr>
          <p:cNvSpPr txBox="1"/>
          <p:nvPr/>
        </p:nvSpPr>
        <p:spPr>
          <a:xfrm>
            <a:off x="5687736" y="4074096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</a:t>
            </a:r>
            <a:r>
              <a:rPr lang="de-DE" dirty="0">
                <a:solidFill>
                  <a:srgbClr val="FFFF00"/>
                </a:solidFill>
              </a:rPr>
              <a:t>bark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932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F3774E7-622F-788E-7295-016BE8C1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845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407479" y="4949702"/>
            <a:ext cx="342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Was passiert, wenn wir das ausführen?</a:t>
            </a:r>
          </a:p>
        </p:txBody>
      </p:sp>
    </p:spTree>
    <p:extLst>
      <p:ext uri="{BB962C8B-B14F-4D97-AF65-F5344CB8AC3E}">
        <p14:creationId xmlns:p14="http://schemas.microsoft.com/office/powerpoint/2010/main" val="28697328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390700" y="4009609"/>
            <a:ext cx="4127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 err="1"/>
              <a:t>Captn</a:t>
            </a:r>
            <a:r>
              <a:rPr lang="de-DE" sz="2400" dirty="0"/>
              <a:t> Eberhardt von oben: Bark</a:t>
            </a:r>
          </a:p>
        </p:txBody>
      </p:sp>
    </p:spTree>
    <p:extLst>
      <p:ext uri="{BB962C8B-B14F-4D97-AF65-F5344CB8AC3E}">
        <p14:creationId xmlns:p14="http://schemas.microsoft.com/office/powerpoint/2010/main" val="29716665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164002"/>
            <a:ext cx="3729038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305068"/>
            <a:ext cx="59745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Student</a:t>
            </a:r>
            <a:r>
              <a:rPr lang="de-DE" sz="2000" dirty="0"/>
              <a:t> {</a:t>
            </a:r>
          </a:p>
          <a:p>
            <a:r>
              <a:rPr lang="de-DE" sz="20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alter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newSemester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++;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&gt;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2000" dirty="0"/>
              <a:t>){</a:t>
            </a:r>
          </a:p>
          <a:p>
            <a:r>
              <a:rPr lang="de-DE" sz="2000" dirty="0"/>
              <a:t>			</a:t>
            </a:r>
            <a:r>
              <a:rPr lang="de-DE" sz="2000" dirty="0" err="1"/>
              <a:t>System.out.println</a:t>
            </a:r>
            <a:r>
              <a:rPr lang="de-DE" sz="2000" dirty="0"/>
              <a:t>(„Da hat wer überzogen“);</a:t>
            </a:r>
            <a:br>
              <a:rPr lang="de-DE" sz="2000" dirty="0"/>
            </a:br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FFFF00"/>
                </a:solidFill>
              </a:rPr>
              <a:t>getName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setStudiengang</a:t>
            </a:r>
            <a:r>
              <a:rPr lang="de-DE" sz="2000" dirty="0"/>
              <a:t>(String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8115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02768" y="390769"/>
            <a:ext cx="87082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Student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private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Student</a:t>
            </a:r>
            <a:r>
              <a:rPr lang="de-DE" sz="2800" dirty="0"/>
              <a:t>(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, 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alter</a:t>
            </a:r>
            <a:r>
              <a:rPr lang="de-DE" sz="2800" dirty="0"/>
              <a:t> =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 =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	…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0579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412814" y="164002"/>
            <a:ext cx="361502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Student</a:t>
            </a:r>
            <a:r>
              <a:rPr lang="de-DE" sz="1600" dirty="0"/>
              <a:t> {</a:t>
            </a:r>
          </a:p>
          <a:p>
            <a:endParaRPr lang="de-DE" sz="1600" dirty="0"/>
          </a:p>
          <a:p>
            <a:r>
              <a:rPr lang="de-DE" sz="16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mtknr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Studiengang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immatrikuliert</a:t>
            </a:r>
            <a:r>
              <a:rPr lang="de-DE" sz="1600" dirty="0"/>
              <a:t>;</a:t>
            </a:r>
          </a:p>
          <a:p>
            <a:endParaRPr lang="de-DE" sz="1600" dirty="0"/>
          </a:p>
          <a:p>
            <a:r>
              <a:rPr lang="de-DE" sz="1600" dirty="0"/>
              <a:t>	</a:t>
            </a:r>
            <a:r>
              <a:rPr lang="de-DE" sz="16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getName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getAlter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addToAlter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;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neuesSemester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&gt;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immatrikuliert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r>
              <a:rPr lang="de-DE" sz="1600" dirty="0"/>
              <a:t>;</a:t>
            </a:r>
          </a:p>
          <a:p>
            <a:r>
              <a:rPr lang="de-DE" sz="1600" dirty="0"/>
              <a:t>		}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/>
              <a:t>}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02F4D78-7FB8-17F9-D959-DF4F75610268}"/>
              </a:ext>
            </a:extLst>
          </p:cNvPr>
          <p:cNvGrpSpPr/>
          <p:nvPr/>
        </p:nvGrpSpPr>
        <p:grpSpPr>
          <a:xfrm>
            <a:off x="2019299" y="1513719"/>
            <a:ext cx="3019425" cy="3982206"/>
            <a:chOff x="2019299" y="1513719"/>
            <a:chExt cx="3019425" cy="398220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7CE8D23-EFD4-DB9D-4ADB-AC33438DE4E7}"/>
                </a:ext>
              </a:extLst>
            </p:cNvPr>
            <p:cNvSpPr/>
            <p:nvPr/>
          </p:nvSpPr>
          <p:spPr>
            <a:xfrm>
              <a:off x="2019299" y="1513719"/>
              <a:ext cx="3019425" cy="39822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571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12E4A23B-5CBD-BDC3-4736-B39DC6D7B09F}"/>
                </a:ext>
              </a:extLst>
            </p:cNvPr>
            <p:cNvCxnSpPr/>
            <p:nvPr/>
          </p:nvCxnSpPr>
          <p:spPr>
            <a:xfrm>
              <a:off x="2019299" y="2155823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70AFA6A-052C-2356-7B9A-242FED2F9D6D}"/>
                </a:ext>
              </a:extLst>
            </p:cNvPr>
            <p:cNvCxnSpPr/>
            <p:nvPr/>
          </p:nvCxnSpPr>
          <p:spPr>
            <a:xfrm>
              <a:off x="2019299" y="4133850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2A2EF5-73E8-0680-D5A3-9DE7B93DC71E}"/>
                </a:ext>
              </a:extLst>
            </p:cNvPr>
            <p:cNvSpPr txBox="1"/>
            <p:nvPr/>
          </p:nvSpPr>
          <p:spPr>
            <a:xfrm>
              <a:off x="2019299" y="1542473"/>
              <a:ext cx="3019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D6D2DA9-2BD9-5BA8-49E3-7EDC87BA284A}"/>
                </a:ext>
              </a:extLst>
            </p:cNvPr>
            <p:cNvSpPr txBox="1"/>
            <p:nvPr/>
          </p:nvSpPr>
          <p:spPr>
            <a:xfrm>
              <a:off x="2133598" y="2254973"/>
              <a:ext cx="279082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- </a:t>
              </a:r>
              <a:r>
                <a:rPr lang="de-DE" dirty="0" err="1">
                  <a:solidFill>
                    <a:schemeClr val="bg1"/>
                  </a:solidFill>
                </a:rPr>
                <a:t>name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- alter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semester</a:t>
              </a:r>
              <a:r>
                <a:rPr lang="de-DE" dirty="0">
                  <a:solidFill>
                    <a:schemeClr val="bg1"/>
                  </a:solidFill>
                </a:rPr>
                <a:t>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mtknr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studiengang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immatrikuliert : </a:t>
              </a:r>
              <a:r>
                <a:rPr lang="de-DE" dirty="0" err="1">
                  <a:solidFill>
                    <a:schemeClr val="bg1"/>
                  </a:solidFill>
                </a:rPr>
                <a:t>boolean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E897839-052D-9199-7009-D4A26A3D7153}"/>
                </a:ext>
              </a:extLst>
            </p:cNvPr>
            <p:cNvSpPr txBox="1"/>
            <p:nvPr/>
          </p:nvSpPr>
          <p:spPr>
            <a:xfrm>
              <a:off x="2133598" y="4203698"/>
              <a:ext cx="279082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getName</a:t>
              </a:r>
              <a:r>
                <a:rPr lang="de-DE" dirty="0">
                  <a:solidFill>
                    <a:schemeClr val="bg1"/>
                  </a:solidFill>
                </a:rPr>
                <a:t>()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getAlter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sz="1500" dirty="0">
                  <a:solidFill>
                    <a:schemeClr val="bg1"/>
                  </a:solidFill>
                </a:rPr>
                <a:t>+ </a:t>
              </a:r>
              <a:r>
                <a:rPr lang="de-DE" sz="1500" dirty="0" err="1">
                  <a:solidFill>
                    <a:schemeClr val="bg1"/>
                  </a:solidFill>
                </a:rPr>
                <a:t>addToAlter</a:t>
              </a:r>
              <a:r>
                <a:rPr lang="de-DE" sz="1500" dirty="0">
                  <a:solidFill>
                    <a:schemeClr val="bg1"/>
                  </a:solidFill>
                </a:rPr>
                <a:t>(</a:t>
              </a:r>
              <a:r>
                <a:rPr lang="de-DE" sz="1500" dirty="0" err="1">
                  <a:solidFill>
                    <a:schemeClr val="bg1"/>
                  </a:solidFill>
                </a:rPr>
                <a:t>addition</a:t>
              </a:r>
              <a:r>
                <a:rPr lang="de-DE" sz="1500" dirty="0">
                  <a:solidFill>
                    <a:schemeClr val="bg1"/>
                  </a:solidFill>
                </a:rPr>
                <a:t> : </a:t>
              </a:r>
              <a:r>
                <a:rPr lang="de-DE" sz="1500" dirty="0" err="1">
                  <a:solidFill>
                    <a:schemeClr val="bg1"/>
                  </a:solidFill>
                </a:rPr>
                <a:t>int</a:t>
              </a:r>
              <a:r>
                <a:rPr lang="de-DE" sz="1500" dirty="0">
                  <a:solidFill>
                    <a:schemeClr val="bg1"/>
                  </a:solidFill>
                </a:rPr>
                <a:t>) : </a:t>
              </a:r>
              <a:r>
                <a:rPr lang="de-DE" sz="1500" dirty="0" err="1">
                  <a:solidFill>
                    <a:schemeClr val="bg1"/>
                  </a:solidFill>
                </a:rPr>
                <a:t>void</a:t>
              </a:r>
              <a:endParaRPr lang="de-DE" sz="1500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neuesSemester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void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258314DC-870E-E5CB-CAFA-5B596502DBF1}"/>
              </a:ext>
            </a:extLst>
          </p:cNvPr>
          <p:cNvSpPr txBox="1"/>
          <p:nvPr/>
        </p:nvSpPr>
        <p:spPr>
          <a:xfrm>
            <a:off x="1925168" y="5620477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Student in UML abgebildet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EB67139-390D-7181-E47B-BA8F4D3E5D06}"/>
              </a:ext>
            </a:extLst>
          </p:cNvPr>
          <p:cNvSpPr/>
          <p:nvPr/>
        </p:nvSpPr>
        <p:spPr>
          <a:xfrm>
            <a:off x="4029075" y="999295"/>
            <a:ext cx="4619625" cy="9042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REWORK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835385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473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0233053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07351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61906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A1E8DB-64FA-9191-3235-1A1A96093B42}"/>
              </a:ext>
            </a:extLst>
          </p:cNvPr>
          <p:cNvSpPr txBox="1"/>
          <p:nvPr/>
        </p:nvSpPr>
        <p:spPr>
          <a:xfrm>
            <a:off x="1943449" y="5123715"/>
            <a:ext cx="830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Die Methode </a:t>
            </a:r>
            <a:r>
              <a:rPr lang="de-DE" sz="2400" dirty="0" err="1">
                <a:solidFill>
                  <a:srgbClr val="FFFF00"/>
                </a:solidFill>
              </a:rPr>
              <a:t>rekursionsBeispiel</a:t>
            </a:r>
            <a:r>
              <a:rPr lang="de-DE" sz="2400" dirty="0"/>
              <a:t>() ruft </a:t>
            </a:r>
            <a:r>
              <a:rPr lang="de-DE" sz="2400" u="sng" dirty="0"/>
              <a:t>sich selbst auf</a:t>
            </a:r>
            <a:r>
              <a:rPr lang="de-DE" sz="2400" dirty="0"/>
              <a:t> und erzeugt dadurch eine Schleife. Das ist Rekursion</a:t>
            </a:r>
          </a:p>
        </p:txBody>
      </p:sp>
    </p:spTree>
    <p:extLst>
      <p:ext uri="{BB962C8B-B14F-4D97-AF65-F5344CB8AC3E}">
        <p14:creationId xmlns:p14="http://schemas.microsoft.com/office/powerpoint/2010/main" val="2820711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5659</Words>
  <Application>Microsoft Office PowerPoint</Application>
  <PresentationFormat>Breitbild</PresentationFormat>
  <Paragraphs>1115</Paragraphs>
  <Slides>107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107</vt:i4>
      </vt:variant>
    </vt:vector>
  </HeadingPairs>
  <TitlesOfParts>
    <vt:vector size="112" baseType="lpstr">
      <vt:lpstr>Arial</vt:lpstr>
      <vt:lpstr>Calibri</vt:lpstr>
      <vt:lpstr>JetBrains Mono</vt:lpstr>
      <vt:lpstr>Tw Cen MT</vt:lpstr>
      <vt:lpstr>Schaltkreis</vt:lpstr>
      <vt:lpstr>Java Grundkurs 2024</vt:lpstr>
      <vt:lpstr>Agenda</vt:lpstr>
      <vt:lpstr>Zu mir</vt:lpstr>
      <vt:lpstr>Zu mir</vt:lpstr>
      <vt:lpstr>Zur fsi winf/iis</vt:lpstr>
      <vt:lpstr>Zur fsi winf/iis</vt:lpstr>
      <vt:lpstr>Agenda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Agenda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Agenda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Vielen Dank für eure Teilnahme und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Grundkurs</dc:title>
  <dc:creator>Jokiel, Rene</dc:creator>
  <cp:lastModifiedBy>Jokiel, Rene</cp:lastModifiedBy>
  <cp:revision>47</cp:revision>
  <dcterms:created xsi:type="dcterms:W3CDTF">2023-10-06T19:31:40Z</dcterms:created>
  <dcterms:modified xsi:type="dcterms:W3CDTF">2024-10-16T15:23:49Z</dcterms:modified>
</cp:coreProperties>
</file>