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1" r:id="rId3"/>
    <p:sldId id="257" r:id="rId4"/>
    <p:sldId id="259" r:id="rId5"/>
    <p:sldId id="266" r:id="rId6"/>
    <p:sldId id="263" r:id="rId7"/>
    <p:sldId id="264" r:id="rId8"/>
    <p:sldId id="265" r:id="rId9"/>
    <p:sldId id="267" r:id="rId10"/>
    <p:sldId id="258" r:id="rId11"/>
    <p:sldId id="261" r:id="rId12"/>
    <p:sldId id="262" r:id="rId13"/>
    <p:sldId id="276" r:id="rId14"/>
    <p:sldId id="269" r:id="rId15"/>
    <p:sldId id="278" r:id="rId16"/>
    <p:sldId id="271" r:id="rId17"/>
    <p:sldId id="279" r:id="rId18"/>
    <p:sldId id="280" r:id="rId19"/>
    <p:sldId id="272" r:id="rId20"/>
    <p:sldId id="273" r:id="rId21"/>
    <p:sldId id="270" r:id="rId22"/>
    <p:sldId id="275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C1BD-42AF-4FAF-8932-DFA1518FEE0F}" type="datetimeFigureOut">
              <a:rPr lang="cs-CZ" smtClean="0"/>
              <a:t>22.03.2019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2542-337B-474E-968E-FDC00CB65B1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0939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C1BD-42AF-4FAF-8932-DFA1518FEE0F}" type="datetimeFigureOut">
              <a:rPr lang="cs-CZ" smtClean="0"/>
              <a:t>22.03.2019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2542-337B-474E-968E-FDC00CB65B1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4129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C1BD-42AF-4FAF-8932-DFA1518FEE0F}" type="datetimeFigureOut">
              <a:rPr lang="cs-CZ" smtClean="0"/>
              <a:t>22.03.2019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2542-337B-474E-968E-FDC00CB65B1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69256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C1BD-42AF-4FAF-8932-DFA1518FEE0F}" type="datetimeFigureOut">
              <a:rPr lang="cs-CZ" smtClean="0"/>
              <a:t>22.03.2019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2542-337B-474E-968E-FDC00CB65B1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33562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C1BD-42AF-4FAF-8932-DFA1518FEE0F}" type="datetimeFigureOut">
              <a:rPr lang="cs-CZ" smtClean="0"/>
              <a:t>22.03.2019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2542-337B-474E-968E-FDC00CB65B1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3428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C1BD-42AF-4FAF-8932-DFA1518FEE0F}" type="datetimeFigureOut">
              <a:rPr lang="cs-CZ" smtClean="0"/>
              <a:t>22.03.2019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2542-337B-474E-968E-FDC00CB65B1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79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C1BD-42AF-4FAF-8932-DFA1518FEE0F}" type="datetimeFigureOut">
              <a:rPr lang="cs-CZ" smtClean="0"/>
              <a:t>22.03.2019</a:t>
            </a:fld>
            <a:endParaRPr lang="cs-CZ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2542-337B-474E-968E-FDC00CB65B1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0681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C1BD-42AF-4FAF-8932-DFA1518FEE0F}" type="datetimeFigureOut">
              <a:rPr lang="cs-CZ" smtClean="0"/>
              <a:t>22.03.2019</a:t>
            </a:fld>
            <a:endParaRPr lang="cs-CZ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2542-337B-474E-968E-FDC00CB65B1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123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C1BD-42AF-4FAF-8932-DFA1518FEE0F}" type="datetimeFigureOut">
              <a:rPr lang="cs-CZ" smtClean="0"/>
              <a:t>22.03.2019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2542-337B-474E-968E-FDC00CB65B1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0292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C1BD-42AF-4FAF-8932-DFA1518FEE0F}" type="datetimeFigureOut">
              <a:rPr lang="cs-CZ" smtClean="0"/>
              <a:t>22.03.2019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2542-337B-474E-968E-FDC00CB65B1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2192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C1BD-42AF-4FAF-8932-DFA1518FEE0F}" type="datetimeFigureOut">
              <a:rPr lang="cs-CZ" smtClean="0"/>
              <a:t>22.03.2019</a:t>
            </a:fld>
            <a:endParaRPr lang="cs-CZ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D2542-337B-474E-968E-FDC00CB65B1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116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163C1BD-42AF-4FAF-8932-DFA1518FEE0F}" type="datetimeFigureOut">
              <a:rPr lang="cs-CZ" smtClean="0"/>
              <a:t>22.03.2019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B34D2542-337B-474E-968E-FDC00CB65B1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5916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crative.com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5.xml"/><Relationship Id="rId7" Type="http://schemas.openxmlformats.org/officeDocument/2006/relationships/slide" Target="slide15.xml"/><Relationship Id="rId12" Type="http://schemas.openxmlformats.org/officeDocument/2006/relationships/slide" Target="slide2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11" Type="http://schemas.openxmlformats.org/officeDocument/2006/relationships/slide" Target="slide23.xml"/><Relationship Id="rId5" Type="http://schemas.openxmlformats.org/officeDocument/2006/relationships/slide" Target="slide12.xml"/><Relationship Id="rId10" Type="http://schemas.openxmlformats.org/officeDocument/2006/relationships/slide" Target="slide22.xml"/><Relationship Id="rId4" Type="http://schemas.openxmlformats.org/officeDocument/2006/relationships/slide" Target="slide9.xml"/><Relationship Id="rId9" Type="http://schemas.openxmlformats.org/officeDocument/2006/relationships/slide" Target="slide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slide" Target="slide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slide" Target="slide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ahoot.it/" TargetMode="External"/><Relationship Id="rId2" Type="http://schemas.openxmlformats.org/officeDocument/2006/relationships/hyperlink" Target="https://create.kahoot.it/" TargetMode="External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.kahoot.it/details/word-jumble/66b9ce8a-fbbd-43b3-81e2-a5265af2a1db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2.xml"/><Relationship Id="rId4" Type="http://schemas.openxmlformats.org/officeDocument/2006/relationships/hyperlink" Target="https://create.kahoot.it/share/technology-survey/4f8a0da7-14db-4672-9a2b-f825c9e27138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2.xml"/><Relationship Id="rId3" Type="http://schemas.openxmlformats.org/officeDocument/2006/relationships/hyperlink" Target="https://kahoot.it/" TargetMode="External"/><Relationship Id="rId7" Type="http://schemas.openxmlformats.org/officeDocument/2006/relationships/slide" Target="slide12.xml"/><Relationship Id="rId2" Type="http://schemas.openxmlformats.org/officeDocument/2006/relationships/hyperlink" Target="https://create.kahoot.it/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10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3EBBBD-2A69-4798-A04A-E09D3F3C35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INTERAKTIVNÍ WEBOVÉ APLIKACE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8B25E6C-7D97-4E49-920B-8CE5775C00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Pro učitele prvního a druhého stupně ZŠ a nižních gymnázií</a:t>
            </a:r>
          </a:p>
        </p:txBody>
      </p:sp>
    </p:spTree>
    <p:extLst>
      <p:ext uri="{BB962C8B-B14F-4D97-AF65-F5344CB8AC3E}">
        <p14:creationId xmlns:p14="http://schemas.microsoft.com/office/powerpoint/2010/main" val="3648996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BC0048A9-A3C7-4D73-A2DB-A9B6BE027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739" y="0"/>
            <a:ext cx="6602522" cy="6858000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E0ED01F4-28E6-454E-B875-E78A6351E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319" y="0"/>
            <a:ext cx="6729362" cy="6858000"/>
          </a:xfrm>
          <a:prstGeom prst="rect">
            <a:avLst/>
          </a:prstGeom>
        </p:spPr>
      </p:pic>
      <p:sp>
        <p:nvSpPr>
          <p:cNvPr id="6" name="Bublinový popisek: čárový 5">
            <a:extLst>
              <a:ext uri="{FF2B5EF4-FFF2-40B4-BE49-F238E27FC236}">
                <a16:creationId xmlns:a16="http://schemas.microsoft.com/office/drawing/2014/main" id="{C73C2C59-697E-4884-8B0E-DEB87D1DEA42}"/>
              </a:ext>
            </a:extLst>
          </p:cNvPr>
          <p:cNvSpPr/>
          <p:nvPr/>
        </p:nvSpPr>
        <p:spPr>
          <a:xfrm>
            <a:off x="150920" y="381740"/>
            <a:ext cx="2423603" cy="1127464"/>
          </a:xfrm>
          <a:prstGeom prst="borderCallout1">
            <a:avLst>
              <a:gd name="adj1" fmla="val 90404"/>
              <a:gd name="adj2" fmla="val 118533"/>
              <a:gd name="adj3" fmla="val 80217"/>
              <a:gd name="adj4" fmla="val 100846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b="1" dirty="0">
                <a:solidFill>
                  <a:schemeClr val="tx1"/>
                </a:solidFill>
              </a:rPr>
              <a:t>Generování přezdívek</a:t>
            </a:r>
            <a:r>
              <a:rPr lang="cs-CZ" sz="1600" dirty="0">
                <a:solidFill>
                  <a:schemeClr val="tx1"/>
                </a:solidFill>
              </a:rPr>
              <a:t> může hru výrazně urychlit, ale žáci přijdou o šanci si zvolit přezdívku sami.</a:t>
            </a:r>
          </a:p>
        </p:txBody>
      </p:sp>
      <p:sp>
        <p:nvSpPr>
          <p:cNvPr id="7" name="Bublinový popisek: čárový 6">
            <a:extLst>
              <a:ext uri="{FF2B5EF4-FFF2-40B4-BE49-F238E27FC236}">
                <a16:creationId xmlns:a16="http://schemas.microsoft.com/office/drawing/2014/main" id="{104070E3-006B-469B-97E3-E9AF80E4FD6D}"/>
              </a:ext>
            </a:extLst>
          </p:cNvPr>
          <p:cNvSpPr/>
          <p:nvPr/>
        </p:nvSpPr>
        <p:spPr>
          <a:xfrm>
            <a:off x="140315" y="1832498"/>
            <a:ext cx="2423604" cy="2778711"/>
          </a:xfrm>
          <a:prstGeom prst="borderCallout1">
            <a:avLst>
              <a:gd name="adj1" fmla="val 34659"/>
              <a:gd name="adj2" fmla="val 115603"/>
              <a:gd name="adj3" fmla="val 41421"/>
              <a:gd name="adj4" fmla="val 96451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b="1" dirty="0">
                <a:solidFill>
                  <a:schemeClr val="tx1"/>
                </a:solidFill>
              </a:rPr>
              <a:t>Zvolení</a:t>
            </a:r>
            <a:r>
              <a:rPr lang="cs-CZ" sz="1600" dirty="0">
                <a:solidFill>
                  <a:schemeClr val="tx1"/>
                </a:solidFill>
              </a:rPr>
              <a:t> </a:t>
            </a:r>
            <a:r>
              <a:rPr lang="cs-CZ" sz="1600" b="1" dirty="0">
                <a:solidFill>
                  <a:schemeClr val="tx1"/>
                </a:solidFill>
              </a:rPr>
              <a:t>náhodného pořadí otázek</a:t>
            </a:r>
            <a:r>
              <a:rPr lang="cs-CZ" sz="1600" dirty="0">
                <a:solidFill>
                  <a:schemeClr val="tx1"/>
                </a:solidFill>
              </a:rPr>
              <a:t> a odpovědí záleží na typu testu.</a:t>
            </a:r>
          </a:p>
          <a:p>
            <a:r>
              <a:rPr lang="cs-CZ" sz="1600" dirty="0">
                <a:solidFill>
                  <a:schemeClr val="tx1"/>
                </a:solidFill>
              </a:rPr>
              <a:t>U mladších žáků doporučuji řadit </a:t>
            </a:r>
            <a:r>
              <a:rPr lang="cs-CZ" sz="1600" b="1" dirty="0">
                <a:solidFill>
                  <a:schemeClr val="tx1"/>
                </a:solidFill>
              </a:rPr>
              <a:t>otázky podobného typu</a:t>
            </a:r>
            <a:r>
              <a:rPr lang="cs-CZ" sz="1600" dirty="0">
                <a:solidFill>
                  <a:schemeClr val="tx1"/>
                </a:solidFill>
              </a:rPr>
              <a:t> pevně  za sebou.</a:t>
            </a:r>
          </a:p>
          <a:p>
            <a:r>
              <a:rPr lang="cs-CZ" sz="1600" dirty="0">
                <a:solidFill>
                  <a:schemeClr val="tx1"/>
                </a:solidFill>
              </a:rPr>
              <a:t>Náhodné pořadí odpovědí je vhodné u sekvence otázek, které </a:t>
            </a:r>
            <a:r>
              <a:rPr lang="cs-CZ" sz="1600" b="1" dirty="0">
                <a:solidFill>
                  <a:schemeClr val="tx1"/>
                </a:solidFill>
              </a:rPr>
              <a:t>nemají stejné odpovědi.</a:t>
            </a:r>
          </a:p>
        </p:txBody>
      </p:sp>
      <p:sp>
        <p:nvSpPr>
          <p:cNvPr id="8" name="Bublinový popisek: čárový 7">
            <a:extLst>
              <a:ext uri="{FF2B5EF4-FFF2-40B4-BE49-F238E27FC236}">
                <a16:creationId xmlns:a16="http://schemas.microsoft.com/office/drawing/2014/main" id="{00EB53E9-A67C-4918-BE99-912B117FE9BD}"/>
              </a:ext>
            </a:extLst>
          </p:cNvPr>
          <p:cNvSpPr/>
          <p:nvPr/>
        </p:nvSpPr>
        <p:spPr>
          <a:xfrm>
            <a:off x="140315" y="5378386"/>
            <a:ext cx="2412999" cy="858915"/>
          </a:xfrm>
          <a:prstGeom prst="borderCallout1">
            <a:avLst>
              <a:gd name="adj1" fmla="val 59892"/>
              <a:gd name="adj2" fmla="val 115227"/>
              <a:gd name="adj3" fmla="val 59515"/>
              <a:gd name="adj4" fmla="val 97096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Automatické posouvání otázek záleží čistě na situaci.</a:t>
            </a:r>
          </a:p>
        </p:txBody>
      </p:sp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9B175BBB-D17B-475B-918E-CEB041542398}"/>
              </a:ext>
            </a:extLst>
          </p:cNvPr>
          <p:cNvCxnSpPr>
            <a:cxnSpLocks/>
          </p:cNvCxnSpPr>
          <p:nvPr/>
        </p:nvCxnSpPr>
        <p:spPr>
          <a:xfrm>
            <a:off x="2506437" y="3338004"/>
            <a:ext cx="476460" cy="9099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Bublinový popisek: čárový 13">
            <a:extLst>
              <a:ext uri="{FF2B5EF4-FFF2-40B4-BE49-F238E27FC236}">
                <a16:creationId xmlns:a16="http://schemas.microsoft.com/office/drawing/2014/main" id="{A161DF40-98EF-4684-8952-908369F422EC}"/>
              </a:ext>
            </a:extLst>
          </p:cNvPr>
          <p:cNvSpPr/>
          <p:nvPr/>
        </p:nvSpPr>
        <p:spPr>
          <a:xfrm>
            <a:off x="9617477" y="1606858"/>
            <a:ext cx="2412999" cy="843379"/>
          </a:xfrm>
          <a:prstGeom prst="borderCallout1">
            <a:avLst>
              <a:gd name="adj1" fmla="val 59695"/>
              <a:gd name="adj2" fmla="val -16485"/>
              <a:gd name="adj3" fmla="val 59515"/>
              <a:gd name="adj4" fmla="val 1807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Zobrazení stupně vítězů na konci kvízu.</a:t>
            </a:r>
          </a:p>
        </p:txBody>
      </p:sp>
      <p:sp>
        <p:nvSpPr>
          <p:cNvPr id="15" name="Bublinový popisek: čárový 14">
            <a:extLst>
              <a:ext uri="{FF2B5EF4-FFF2-40B4-BE49-F238E27FC236}">
                <a16:creationId xmlns:a16="http://schemas.microsoft.com/office/drawing/2014/main" id="{592EF8A2-14C0-45C3-AA3D-F0829908BB3C}"/>
              </a:ext>
            </a:extLst>
          </p:cNvPr>
          <p:cNvSpPr/>
          <p:nvPr/>
        </p:nvSpPr>
        <p:spPr>
          <a:xfrm>
            <a:off x="9638686" y="3221853"/>
            <a:ext cx="2412999" cy="2321510"/>
          </a:xfrm>
          <a:prstGeom prst="borderCallout1">
            <a:avLst>
              <a:gd name="adj1" fmla="val 58642"/>
              <a:gd name="adj2" fmla="val -17221"/>
              <a:gd name="adj3" fmla="val 59515"/>
              <a:gd name="adj4" fmla="val 1807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Dvoufázová kontrola před spuštěním testu zabraňuje připojení uživatelů mimo třídu k Vašemu testu. </a:t>
            </a:r>
          </a:p>
          <a:p>
            <a:r>
              <a:rPr lang="cs-CZ" sz="1600" dirty="0">
                <a:solidFill>
                  <a:schemeClr val="tx1"/>
                </a:solidFill>
              </a:rPr>
              <a:t>Zvolení této možnosti také automaticky</a:t>
            </a:r>
            <a:r>
              <a:rPr lang="cs-CZ" sz="1600" b="1" dirty="0">
                <a:solidFill>
                  <a:schemeClr val="tx1"/>
                </a:solidFill>
              </a:rPr>
              <a:t> povolí uživatelům připojit se </a:t>
            </a:r>
            <a:r>
              <a:rPr lang="cs-CZ" sz="1600" dirty="0">
                <a:solidFill>
                  <a:schemeClr val="tx1"/>
                </a:solidFill>
              </a:rPr>
              <a:t>zpátky </a:t>
            </a:r>
            <a:r>
              <a:rPr lang="cs-CZ" sz="1600" b="1" dirty="0">
                <a:solidFill>
                  <a:schemeClr val="tx1"/>
                </a:solidFill>
              </a:rPr>
              <a:t>v průběhu hry</a:t>
            </a:r>
            <a:r>
              <a:rPr lang="cs-CZ" sz="1600" dirty="0">
                <a:solidFill>
                  <a:schemeClr val="tx1"/>
                </a:solidFill>
              </a:rPr>
              <a:t>, kdyby jim kvíz spadnul.</a:t>
            </a:r>
          </a:p>
        </p:txBody>
      </p:sp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84F3D360-6F11-4943-A43E-7CC41F499761}"/>
              </a:ext>
            </a:extLst>
          </p:cNvPr>
          <p:cNvCxnSpPr>
            <a:cxnSpLocks/>
          </p:cNvCxnSpPr>
          <p:nvPr/>
        </p:nvCxnSpPr>
        <p:spPr>
          <a:xfrm flipH="1">
            <a:off x="9223899" y="4012707"/>
            <a:ext cx="523783" cy="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Bublinový popisek: čárový 19">
            <a:extLst>
              <a:ext uri="{FF2B5EF4-FFF2-40B4-BE49-F238E27FC236}">
                <a16:creationId xmlns:a16="http://schemas.microsoft.com/office/drawing/2014/main" id="{4A6ED294-6778-4B02-B926-5821B9FE55C1}"/>
              </a:ext>
            </a:extLst>
          </p:cNvPr>
          <p:cNvSpPr/>
          <p:nvPr/>
        </p:nvSpPr>
        <p:spPr>
          <a:xfrm>
            <a:off x="9638686" y="5935830"/>
            <a:ext cx="2412999" cy="843379"/>
          </a:xfrm>
          <a:prstGeom prst="borderCallout1">
            <a:avLst>
              <a:gd name="adj1" fmla="val 59695"/>
              <a:gd name="adj2" fmla="val -16485"/>
              <a:gd name="adj3" fmla="val 59515"/>
              <a:gd name="adj4" fmla="val 1807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Možnost pro povinné opakování testu.</a:t>
            </a:r>
          </a:p>
        </p:txBody>
      </p:sp>
    </p:spTree>
    <p:extLst>
      <p:ext uri="{BB962C8B-B14F-4D97-AF65-F5344CB8AC3E}">
        <p14:creationId xmlns:p14="http://schemas.microsoft.com/office/powerpoint/2010/main" val="384409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8ADF303C-66AA-484F-A098-3173E3380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36" y="1642592"/>
            <a:ext cx="11888528" cy="4497858"/>
          </a:xfrm>
          <a:prstGeom prst="rect">
            <a:avLst/>
          </a:prstGeom>
        </p:spPr>
      </p:pic>
      <p:sp>
        <p:nvSpPr>
          <p:cNvPr id="4" name="Bublinový popisek: čárový 3">
            <a:extLst>
              <a:ext uri="{FF2B5EF4-FFF2-40B4-BE49-F238E27FC236}">
                <a16:creationId xmlns:a16="http://schemas.microsoft.com/office/drawing/2014/main" id="{750ED48D-0432-44D9-B641-9D47630547EC}"/>
              </a:ext>
            </a:extLst>
          </p:cNvPr>
          <p:cNvSpPr/>
          <p:nvPr/>
        </p:nvSpPr>
        <p:spPr>
          <a:xfrm>
            <a:off x="9722734" y="3669175"/>
            <a:ext cx="804568" cy="803138"/>
          </a:xfrm>
          <a:prstGeom prst="borderCallout1">
            <a:avLst>
              <a:gd name="adj1" fmla="val 27453"/>
              <a:gd name="adj2" fmla="val 155171"/>
              <a:gd name="adj3" fmla="val 41421"/>
              <a:gd name="adj4" fmla="val 96451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b="1" dirty="0">
                <a:solidFill>
                  <a:schemeClr val="tx1"/>
                </a:solidFill>
              </a:rPr>
              <a:t>Start kvízu</a:t>
            </a:r>
          </a:p>
        </p:txBody>
      </p:sp>
      <p:sp>
        <p:nvSpPr>
          <p:cNvPr id="5" name="Bublinový popisek: čárový 4">
            <a:extLst>
              <a:ext uri="{FF2B5EF4-FFF2-40B4-BE49-F238E27FC236}">
                <a16:creationId xmlns:a16="http://schemas.microsoft.com/office/drawing/2014/main" id="{01B2631F-3730-4FDA-866B-32C839C643FC}"/>
              </a:ext>
            </a:extLst>
          </p:cNvPr>
          <p:cNvSpPr/>
          <p:nvPr/>
        </p:nvSpPr>
        <p:spPr>
          <a:xfrm>
            <a:off x="232912" y="208345"/>
            <a:ext cx="2406116" cy="1052284"/>
          </a:xfrm>
          <a:prstGeom prst="borderCallout1">
            <a:avLst>
              <a:gd name="adj1" fmla="val 221648"/>
              <a:gd name="adj2" fmla="val 115899"/>
              <a:gd name="adj3" fmla="val 78391"/>
              <a:gd name="adj4" fmla="val 68849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000" dirty="0">
                <a:solidFill>
                  <a:schemeClr val="tx1"/>
                </a:solidFill>
              </a:rPr>
              <a:t>Herní kód, který musí soutěžící zadat pro vstup do hry</a:t>
            </a:r>
          </a:p>
        </p:txBody>
      </p:sp>
      <p:sp>
        <p:nvSpPr>
          <p:cNvPr id="6" name="Bublinový popisek: čárový 5">
            <a:extLst>
              <a:ext uri="{FF2B5EF4-FFF2-40B4-BE49-F238E27FC236}">
                <a16:creationId xmlns:a16="http://schemas.microsoft.com/office/drawing/2014/main" id="{1662CAF0-1164-4C88-A6B8-FC416CB9D618}"/>
              </a:ext>
            </a:extLst>
          </p:cNvPr>
          <p:cNvSpPr/>
          <p:nvPr/>
        </p:nvSpPr>
        <p:spPr>
          <a:xfrm>
            <a:off x="548641" y="2448561"/>
            <a:ext cx="2090388" cy="604760"/>
          </a:xfrm>
          <a:prstGeom prst="borderCallout1">
            <a:avLst>
              <a:gd name="adj1" fmla="val 213686"/>
              <a:gd name="adj2" fmla="val 3397"/>
              <a:gd name="adj3" fmla="val 78953"/>
              <a:gd name="adj4" fmla="val 29090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dirty="0">
                <a:solidFill>
                  <a:schemeClr val="tx1"/>
                </a:solidFill>
              </a:rPr>
              <a:t>Počet týmů/hráčů ve hře</a:t>
            </a:r>
          </a:p>
        </p:txBody>
      </p:sp>
      <p:sp>
        <p:nvSpPr>
          <p:cNvPr id="7" name="Bublinový popisek: čárový 6">
            <a:extLst>
              <a:ext uri="{FF2B5EF4-FFF2-40B4-BE49-F238E27FC236}">
                <a16:creationId xmlns:a16="http://schemas.microsoft.com/office/drawing/2014/main" id="{BC8EF03B-19CB-4074-9F4D-E627ED9F3837}"/>
              </a:ext>
            </a:extLst>
          </p:cNvPr>
          <p:cNvSpPr/>
          <p:nvPr/>
        </p:nvSpPr>
        <p:spPr>
          <a:xfrm>
            <a:off x="4725818" y="5301204"/>
            <a:ext cx="2406116" cy="625951"/>
          </a:xfrm>
          <a:prstGeom prst="borderCallout1">
            <a:avLst>
              <a:gd name="adj1" fmla="val 89653"/>
              <a:gd name="adj2" fmla="val -44291"/>
              <a:gd name="adj3" fmla="val 69591"/>
              <a:gd name="adj4" fmla="val 2945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000" dirty="0">
                <a:solidFill>
                  <a:schemeClr val="tx1"/>
                </a:solidFill>
              </a:rPr>
              <a:t>Jména hráčů v týmu</a:t>
            </a:r>
          </a:p>
        </p:txBody>
      </p:sp>
      <p:sp>
        <p:nvSpPr>
          <p:cNvPr id="8" name="Tlačítko akce: Přejít domů 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7B06CF6B-474C-4392-85A7-254F75131999}"/>
              </a:ext>
            </a:extLst>
          </p:cNvPr>
          <p:cNvSpPr/>
          <p:nvPr/>
        </p:nvSpPr>
        <p:spPr>
          <a:xfrm>
            <a:off x="11157835" y="5913726"/>
            <a:ext cx="816745" cy="72677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56483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538D49CD-D2F9-463D-B54C-2C8F4390C55A}"/>
              </a:ext>
            </a:extLst>
          </p:cNvPr>
          <p:cNvSpPr/>
          <p:nvPr/>
        </p:nvSpPr>
        <p:spPr>
          <a:xfrm>
            <a:off x="6309360" y="152400"/>
            <a:ext cx="5740400" cy="653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9BFE8241-4AA7-47A6-98F1-B7382AFE9EDE}"/>
              </a:ext>
            </a:extLst>
          </p:cNvPr>
          <p:cNvSpPr/>
          <p:nvPr/>
        </p:nvSpPr>
        <p:spPr>
          <a:xfrm>
            <a:off x="142240" y="152400"/>
            <a:ext cx="6085840" cy="65328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D5CE778E-3D63-4B5D-BA88-1AA690DF9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5180" y="2194545"/>
            <a:ext cx="5437960" cy="2497750"/>
          </a:xfrm>
          <a:prstGeom prst="rect">
            <a:avLst/>
          </a:prstGeom>
        </p:spPr>
      </p:pic>
      <p:pic>
        <p:nvPicPr>
          <p:cNvPr id="3" name="Obrázek 2">
            <a:extLst>
              <a:ext uri="{FF2B5EF4-FFF2-40B4-BE49-F238E27FC236}">
                <a16:creationId xmlns:a16="http://schemas.microsoft.com/office/drawing/2014/main" id="{F4739F3F-412E-4ADC-8634-9DB0A3CA8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20" y="2127589"/>
            <a:ext cx="5683470" cy="2602821"/>
          </a:xfrm>
          <a:prstGeom prst="rect">
            <a:avLst/>
          </a:prstGeom>
        </p:spPr>
      </p:pic>
      <p:sp>
        <p:nvSpPr>
          <p:cNvPr id="7" name="TextovéPole 6">
            <a:extLst>
              <a:ext uri="{FF2B5EF4-FFF2-40B4-BE49-F238E27FC236}">
                <a16:creationId xmlns:a16="http://schemas.microsoft.com/office/drawing/2014/main" id="{CBBFB696-33D9-4B2F-83D8-100927C087F9}"/>
              </a:ext>
            </a:extLst>
          </p:cNvPr>
          <p:cNvSpPr txBox="1"/>
          <p:nvPr/>
        </p:nvSpPr>
        <p:spPr>
          <a:xfrm>
            <a:off x="375920" y="480400"/>
            <a:ext cx="57200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>
                <a:solidFill>
                  <a:schemeClr val="bg1"/>
                </a:solidFill>
              </a:rPr>
              <a:t>Co se zobrazí na </a:t>
            </a:r>
            <a:r>
              <a:rPr lang="cs-CZ" sz="2800" b="1" dirty="0">
                <a:solidFill>
                  <a:schemeClr val="bg1"/>
                </a:solidFill>
              </a:rPr>
              <a:t>hlavním</a:t>
            </a:r>
            <a:r>
              <a:rPr lang="cs-CZ" sz="2800" dirty="0">
                <a:solidFill>
                  <a:schemeClr val="bg1"/>
                </a:solidFill>
              </a:rPr>
              <a:t> projektoru</a:t>
            </a: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E6F2B0B9-2269-48C4-9149-71EAC016B77C}"/>
              </a:ext>
            </a:extLst>
          </p:cNvPr>
          <p:cNvSpPr txBox="1"/>
          <p:nvPr/>
        </p:nvSpPr>
        <p:spPr>
          <a:xfrm>
            <a:off x="6360160" y="493440"/>
            <a:ext cx="558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800" dirty="0">
                <a:solidFill>
                  <a:schemeClr val="bg1"/>
                </a:solidFill>
              </a:rPr>
              <a:t>Co se zobrazí na </a:t>
            </a:r>
            <a:r>
              <a:rPr lang="cs-CZ" sz="2800" b="1" dirty="0">
                <a:solidFill>
                  <a:schemeClr val="bg1"/>
                </a:solidFill>
              </a:rPr>
              <a:t>zařízení hráčů</a:t>
            </a:r>
          </a:p>
        </p:txBody>
      </p:sp>
      <p:sp>
        <p:nvSpPr>
          <p:cNvPr id="9" name="Bublinový popisek: čárový 8">
            <a:extLst>
              <a:ext uri="{FF2B5EF4-FFF2-40B4-BE49-F238E27FC236}">
                <a16:creationId xmlns:a16="http://schemas.microsoft.com/office/drawing/2014/main" id="{59BDBF8C-3E2E-4332-B0E9-D6302AF55EAD}"/>
              </a:ext>
            </a:extLst>
          </p:cNvPr>
          <p:cNvSpPr/>
          <p:nvPr/>
        </p:nvSpPr>
        <p:spPr>
          <a:xfrm>
            <a:off x="8608756" y="5125055"/>
            <a:ext cx="3264384" cy="1127464"/>
          </a:xfrm>
          <a:prstGeom prst="borderCallout1">
            <a:avLst>
              <a:gd name="adj1" fmla="val -62036"/>
              <a:gd name="adj2" fmla="val 19958"/>
              <a:gd name="adj3" fmla="val -737"/>
              <a:gd name="adj4" fmla="val 29953"/>
            </a:avLst>
          </a:prstGeom>
          <a:ln w="762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cs-CZ" dirty="0">
                <a:solidFill>
                  <a:schemeClr val="tx1"/>
                </a:solidFill>
              </a:rPr>
              <a:t>Hráči volí mezi možnostmi odlišenými </a:t>
            </a:r>
            <a:r>
              <a:rPr lang="cs-CZ" b="1" dirty="0">
                <a:solidFill>
                  <a:schemeClr val="tx1"/>
                </a:solidFill>
              </a:rPr>
              <a:t>barvou a symbolem</a:t>
            </a:r>
            <a:r>
              <a:rPr lang="cs-CZ" dirty="0">
                <a:solidFill>
                  <a:schemeClr val="tx1"/>
                </a:solidFill>
              </a:rPr>
              <a:t>. Otázku na svém zařízení nevidí.</a:t>
            </a:r>
          </a:p>
        </p:txBody>
      </p:sp>
      <p:sp>
        <p:nvSpPr>
          <p:cNvPr id="10" name="Bublinový popisek: čárový 9">
            <a:extLst>
              <a:ext uri="{FF2B5EF4-FFF2-40B4-BE49-F238E27FC236}">
                <a16:creationId xmlns:a16="http://schemas.microsoft.com/office/drawing/2014/main" id="{B72CB1A4-2BD3-4B91-8B93-E6336EBD59E6}"/>
              </a:ext>
            </a:extLst>
          </p:cNvPr>
          <p:cNvSpPr/>
          <p:nvPr/>
        </p:nvSpPr>
        <p:spPr>
          <a:xfrm>
            <a:off x="2349661" y="1164877"/>
            <a:ext cx="3625496" cy="616261"/>
          </a:xfrm>
          <a:prstGeom prst="borderCallout1">
            <a:avLst>
              <a:gd name="adj1" fmla="val 151256"/>
              <a:gd name="adj2" fmla="val 36079"/>
              <a:gd name="adj3" fmla="val 93242"/>
              <a:gd name="adj4" fmla="val 46791"/>
            </a:avLst>
          </a:prstGeom>
          <a:ln w="762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cs-CZ" dirty="0">
                <a:solidFill>
                  <a:schemeClr val="tx1"/>
                </a:solidFill>
              </a:rPr>
              <a:t>V horní části obrazovky je otázka, která může být doplněna obrázkem.</a:t>
            </a:r>
            <a:endParaRPr lang="cs-CZ" b="1" dirty="0">
              <a:solidFill>
                <a:schemeClr val="tx1"/>
              </a:solidFill>
            </a:endParaRPr>
          </a:p>
        </p:txBody>
      </p:sp>
      <p:sp>
        <p:nvSpPr>
          <p:cNvPr id="11" name="Bublinový popisek: čárový 10">
            <a:extLst>
              <a:ext uri="{FF2B5EF4-FFF2-40B4-BE49-F238E27FC236}">
                <a16:creationId xmlns:a16="http://schemas.microsoft.com/office/drawing/2014/main" id="{B447AEA6-757E-4E1F-819F-D498302E0366}"/>
              </a:ext>
            </a:extLst>
          </p:cNvPr>
          <p:cNvSpPr/>
          <p:nvPr/>
        </p:nvSpPr>
        <p:spPr>
          <a:xfrm>
            <a:off x="6435180" y="5101758"/>
            <a:ext cx="1854940" cy="1125027"/>
          </a:xfrm>
          <a:prstGeom prst="borderCallout1">
            <a:avLst>
              <a:gd name="adj1" fmla="val -233138"/>
              <a:gd name="adj2" fmla="val 11409"/>
              <a:gd name="adj3" fmla="val 6460"/>
              <a:gd name="adj4" fmla="val 17755"/>
            </a:avLst>
          </a:prstGeom>
          <a:ln w="762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cs-CZ" dirty="0">
                <a:solidFill>
                  <a:schemeClr val="tx1"/>
                </a:solidFill>
              </a:rPr>
              <a:t>V horní části je zobrazen i pin a </a:t>
            </a:r>
            <a:r>
              <a:rPr lang="cs-CZ" b="1" dirty="0">
                <a:solidFill>
                  <a:schemeClr val="tx1"/>
                </a:solidFill>
              </a:rPr>
              <a:t>počet otázek </a:t>
            </a:r>
            <a:r>
              <a:rPr lang="cs-CZ" dirty="0">
                <a:solidFill>
                  <a:schemeClr val="tx1"/>
                </a:solidFill>
              </a:rPr>
              <a:t>v kvízu.</a:t>
            </a:r>
          </a:p>
        </p:txBody>
      </p:sp>
      <p:sp>
        <p:nvSpPr>
          <p:cNvPr id="12" name="Bublinový popisek: čárový 11">
            <a:extLst>
              <a:ext uri="{FF2B5EF4-FFF2-40B4-BE49-F238E27FC236}">
                <a16:creationId xmlns:a16="http://schemas.microsoft.com/office/drawing/2014/main" id="{349144D8-8CE2-41DB-B8D0-C874F007DB34}"/>
              </a:ext>
            </a:extLst>
          </p:cNvPr>
          <p:cNvSpPr/>
          <p:nvPr/>
        </p:nvSpPr>
        <p:spPr>
          <a:xfrm>
            <a:off x="415378" y="1164876"/>
            <a:ext cx="1771980" cy="616261"/>
          </a:xfrm>
          <a:prstGeom prst="borderCallout1">
            <a:avLst>
              <a:gd name="adj1" fmla="val 155014"/>
              <a:gd name="adj2" fmla="val 15177"/>
              <a:gd name="adj3" fmla="val 89485"/>
              <a:gd name="adj4" fmla="val 6946"/>
            </a:avLst>
          </a:prstGeom>
          <a:ln w="762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Zde běží odpočet zbývajícího času</a:t>
            </a:r>
            <a:endParaRPr lang="cs-CZ" sz="1600" b="1" dirty="0">
              <a:solidFill>
                <a:schemeClr val="tx1"/>
              </a:solidFill>
            </a:endParaRPr>
          </a:p>
        </p:txBody>
      </p:sp>
      <p:sp>
        <p:nvSpPr>
          <p:cNvPr id="29" name="Bublinový popisek: čárový 28">
            <a:extLst>
              <a:ext uri="{FF2B5EF4-FFF2-40B4-BE49-F238E27FC236}">
                <a16:creationId xmlns:a16="http://schemas.microsoft.com/office/drawing/2014/main" id="{577BCBC1-EFFD-4789-A52D-0CABBD6B977B}"/>
              </a:ext>
            </a:extLst>
          </p:cNvPr>
          <p:cNvSpPr/>
          <p:nvPr/>
        </p:nvSpPr>
        <p:spPr>
          <a:xfrm>
            <a:off x="318860" y="6085184"/>
            <a:ext cx="5740530" cy="384495"/>
          </a:xfrm>
          <a:prstGeom prst="borderCallout1">
            <a:avLst>
              <a:gd name="adj1" fmla="val 33671"/>
              <a:gd name="adj2" fmla="val 59319"/>
              <a:gd name="adj3" fmla="val 57847"/>
              <a:gd name="adj4" fmla="val 50574"/>
            </a:avLst>
          </a:prstGeom>
          <a:ln w="762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cs-CZ" dirty="0">
                <a:solidFill>
                  <a:schemeClr val="tx1"/>
                </a:solidFill>
              </a:rPr>
              <a:t>Nabídka odpovědí je barevně odlišená a začíná symbolem.</a:t>
            </a:r>
          </a:p>
        </p:txBody>
      </p:sp>
      <p:sp>
        <p:nvSpPr>
          <p:cNvPr id="31" name="Bublinový popisek: čárový 30">
            <a:extLst>
              <a:ext uri="{FF2B5EF4-FFF2-40B4-BE49-F238E27FC236}">
                <a16:creationId xmlns:a16="http://schemas.microsoft.com/office/drawing/2014/main" id="{EAA9E013-41D5-44EC-A44F-429AECD4C8D3}"/>
              </a:ext>
            </a:extLst>
          </p:cNvPr>
          <p:cNvSpPr/>
          <p:nvPr/>
        </p:nvSpPr>
        <p:spPr>
          <a:xfrm>
            <a:off x="318860" y="5125055"/>
            <a:ext cx="2814637" cy="384494"/>
          </a:xfrm>
          <a:prstGeom prst="borderCallout1">
            <a:avLst>
              <a:gd name="adj1" fmla="val -105343"/>
              <a:gd name="adj2" fmla="val 33704"/>
              <a:gd name="adj3" fmla="val 93242"/>
              <a:gd name="adj4" fmla="val 46791"/>
            </a:avLst>
          </a:prstGeom>
          <a:ln w="762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cs-CZ" dirty="0">
                <a:solidFill>
                  <a:schemeClr val="tx1"/>
                </a:solidFill>
              </a:rPr>
              <a:t>Zde se zobrazuje herní pin.</a:t>
            </a:r>
          </a:p>
        </p:txBody>
      </p:sp>
      <p:sp>
        <p:nvSpPr>
          <p:cNvPr id="32" name="Bublinový popisek: čárový 31">
            <a:extLst>
              <a:ext uri="{FF2B5EF4-FFF2-40B4-BE49-F238E27FC236}">
                <a16:creationId xmlns:a16="http://schemas.microsoft.com/office/drawing/2014/main" id="{D15DAA48-6F39-4519-9419-87716BC2649D}"/>
              </a:ext>
            </a:extLst>
          </p:cNvPr>
          <p:cNvSpPr/>
          <p:nvPr/>
        </p:nvSpPr>
        <p:spPr>
          <a:xfrm>
            <a:off x="3310117" y="4838218"/>
            <a:ext cx="2726508" cy="1016161"/>
          </a:xfrm>
          <a:prstGeom prst="borderCallout1">
            <a:avLst>
              <a:gd name="adj1" fmla="val 39154"/>
              <a:gd name="adj2" fmla="val 55911"/>
              <a:gd name="adj3" fmla="val 93242"/>
              <a:gd name="adj4" fmla="val 46791"/>
            </a:avLst>
          </a:prstGeom>
          <a:ln w="762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Tlačítko </a:t>
            </a:r>
            <a:r>
              <a:rPr lang="cs-CZ" sz="1600" b="1" dirty="0">
                <a:solidFill>
                  <a:schemeClr val="tx1"/>
                </a:solidFill>
              </a:rPr>
              <a:t>Skip</a:t>
            </a:r>
            <a:r>
              <a:rPr lang="cs-CZ" sz="1600" dirty="0">
                <a:solidFill>
                  <a:schemeClr val="tx1"/>
                </a:solidFill>
              </a:rPr>
              <a:t> umožňuje přeskočit otázku. Číslo pod ním zobrazuje </a:t>
            </a:r>
            <a:r>
              <a:rPr lang="cs-CZ" sz="1600" b="1" dirty="0">
                <a:solidFill>
                  <a:schemeClr val="tx1"/>
                </a:solidFill>
              </a:rPr>
              <a:t>počet přijatých odpovědí</a:t>
            </a:r>
            <a:r>
              <a:rPr lang="cs-CZ" sz="1600" dirty="0">
                <a:solidFill>
                  <a:schemeClr val="tx1"/>
                </a:solidFill>
              </a:rPr>
              <a:t> od hráčů.</a:t>
            </a:r>
          </a:p>
        </p:txBody>
      </p:sp>
    </p:spTree>
    <p:extLst>
      <p:ext uri="{BB962C8B-B14F-4D97-AF65-F5344CB8AC3E}">
        <p14:creationId xmlns:p14="http://schemas.microsoft.com/office/powerpoint/2010/main" val="2840574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7A1146-F194-4D65-9D5A-482CB182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Tipy a triky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366D8D0-D1FE-44E1-811E-96BEE7731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cs-CZ" dirty="0" err="1">
                <a:solidFill>
                  <a:schemeClr val="tx1"/>
                </a:solidFill>
              </a:rPr>
              <a:t>Kahoot</a:t>
            </a:r>
            <a:r>
              <a:rPr lang="cs-CZ" dirty="0">
                <a:solidFill>
                  <a:schemeClr val="tx1"/>
                </a:solidFill>
              </a:rPr>
              <a:t> je bohužel </a:t>
            </a:r>
            <a:r>
              <a:rPr lang="cs-CZ" b="1" dirty="0">
                <a:solidFill>
                  <a:schemeClr val="tx1"/>
                </a:solidFill>
              </a:rPr>
              <a:t>vázaný na použití ve třídě</a:t>
            </a:r>
            <a:r>
              <a:rPr lang="cs-CZ" dirty="0">
                <a:solidFill>
                  <a:schemeClr val="tx1"/>
                </a:solidFill>
              </a:rPr>
              <a:t>. Pokud se odhlásíte od vašeho účtu, test se vypne. K použití je </a:t>
            </a:r>
            <a:r>
              <a:rPr lang="cs-CZ" b="1" dirty="0">
                <a:solidFill>
                  <a:schemeClr val="tx1"/>
                </a:solidFill>
              </a:rPr>
              <a:t>nutný projektor</a:t>
            </a:r>
            <a:r>
              <a:rPr lang="cs-CZ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cs-CZ" dirty="0">
                <a:solidFill>
                  <a:schemeClr val="tx1"/>
                </a:solidFill>
              </a:rPr>
              <a:t>Kvíz většinou žáky baví, ale mladší děti </a:t>
            </a:r>
            <a:r>
              <a:rPr lang="cs-CZ" b="1" dirty="0">
                <a:solidFill>
                  <a:schemeClr val="tx1"/>
                </a:solidFill>
              </a:rPr>
              <a:t>dokáže rozptýlit</a:t>
            </a:r>
            <a:r>
              <a:rPr lang="cs-CZ" dirty="0">
                <a:solidFill>
                  <a:schemeClr val="tx1"/>
                </a:solidFill>
              </a:rPr>
              <a:t>. Je vhodné naplánovat </a:t>
            </a:r>
            <a:r>
              <a:rPr lang="cs-CZ" dirty="0" err="1">
                <a:solidFill>
                  <a:schemeClr val="tx1"/>
                </a:solidFill>
              </a:rPr>
              <a:t>Kahoot</a:t>
            </a:r>
            <a:r>
              <a:rPr lang="cs-CZ" dirty="0">
                <a:solidFill>
                  <a:schemeClr val="tx1"/>
                </a:solidFill>
              </a:rPr>
              <a:t> kvíz </a:t>
            </a:r>
            <a:r>
              <a:rPr lang="cs-CZ" b="1" dirty="0">
                <a:solidFill>
                  <a:schemeClr val="tx1"/>
                </a:solidFill>
              </a:rPr>
              <a:t>na konec hodiny</a:t>
            </a:r>
            <a:r>
              <a:rPr lang="cs-CZ" dirty="0">
                <a:solidFill>
                  <a:schemeClr val="tx1"/>
                </a:solidFill>
              </a:rPr>
              <a:t>, nebo za odměnu. </a:t>
            </a:r>
          </a:p>
          <a:p>
            <a:pPr algn="just"/>
            <a:r>
              <a:rPr lang="cs-CZ" dirty="0">
                <a:solidFill>
                  <a:schemeClr val="tx1"/>
                </a:solidFill>
              </a:rPr>
              <a:t>Kvíz mohou žáci spustit na </a:t>
            </a:r>
            <a:r>
              <a:rPr lang="cs-CZ" b="1" dirty="0">
                <a:solidFill>
                  <a:schemeClr val="tx1"/>
                </a:solidFill>
              </a:rPr>
              <a:t>jakémkoliv zařízení</a:t>
            </a:r>
            <a:r>
              <a:rPr lang="cs-CZ" dirty="0">
                <a:solidFill>
                  <a:schemeClr val="tx1"/>
                </a:solidFill>
              </a:rPr>
              <a:t>, které má přístup k wifi. Je zcela na Vaší preferenci, jestli povolíte použití mobilních telefonů ve výuce, nebo necháte test na počítačovou učebnu.</a:t>
            </a:r>
          </a:p>
          <a:p>
            <a:pPr algn="just"/>
            <a:r>
              <a:rPr lang="cs-CZ" b="1" dirty="0">
                <a:solidFill>
                  <a:schemeClr val="tx1"/>
                </a:solidFill>
              </a:rPr>
              <a:t>Opakováním kvízů </a:t>
            </a:r>
            <a:r>
              <a:rPr lang="cs-CZ" dirty="0">
                <a:solidFill>
                  <a:schemeClr val="tx1"/>
                </a:solidFill>
              </a:rPr>
              <a:t>se děti zábavnou formou </a:t>
            </a:r>
            <a:r>
              <a:rPr lang="cs-CZ" b="1" dirty="0">
                <a:solidFill>
                  <a:schemeClr val="tx1"/>
                </a:solidFill>
              </a:rPr>
              <a:t>učí</a:t>
            </a:r>
            <a:r>
              <a:rPr lang="cs-CZ" dirty="0">
                <a:solidFill>
                  <a:schemeClr val="tx1"/>
                </a:solidFill>
              </a:rPr>
              <a:t>. U mladších žáků doporučujeme opakovat stejný test </a:t>
            </a:r>
            <a:r>
              <a:rPr lang="cs-CZ" b="1" dirty="0">
                <a:solidFill>
                  <a:schemeClr val="tx1"/>
                </a:solidFill>
              </a:rPr>
              <a:t>vícekrát</a:t>
            </a:r>
            <a:r>
              <a:rPr lang="cs-CZ" dirty="0">
                <a:solidFill>
                  <a:schemeClr val="tx1"/>
                </a:solidFill>
              </a:rPr>
              <a:t>, s případnou změnou možných odpovědí.</a:t>
            </a:r>
          </a:p>
          <a:p>
            <a:pPr algn="just"/>
            <a:r>
              <a:rPr lang="cs-CZ" dirty="0">
                <a:solidFill>
                  <a:schemeClr val="tx1"/>
                </a:solidFill>
              </a:rPr>
              <a:t>Pokud máte hlučnější třídu, nadšenou do soupeření, připravte se na možnost, že </a:t>
            </a:r>
            <a:r>
              <a:rPr lang="cs-CZ" b="1" dirty="0">
                <a:solidFill>
                  <a:schemeClr val="tx1"/>
                </a:solidFill>
              </a:rPr>
              <a:t>mohou rušit okolní třídy</a:t>
            </a:r>
            <a:r>
              <a:rPr lang="cs-CZ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4" name="Tlačítko akce: Přejít domů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AB31DE25-606D-4A42-9DBA-E81CF21235B9}"/>
              </a:ext>
            </a:extLst>
          </p:cNvPr>
          <p:cNvSpPr/>
          <p:nvPr/>
        </p:nvSpPr>
        <p:spPr>
          <a:xfrm>
            <a:off x="11157835" y="5913726"/>
            <a:ext cx="816745" cy="72677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08547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E67AA6B-72F5-4F46-8D38-6603A7CB3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4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SOCRATIVE</a:t>
            </a:r>
            <a:endParaRPr lang="cs-CZ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D671FD8-2D51-4203-AE96-A0636397E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8722" y="798990"/>
            <a:ext cx="7535746" cy="5185758"/>
          </a:xfrm>
        </p:spPr>
        <p:txBody>
          <a:bodyPr>
            <a:normAutofit/>
          </a:bodyPr>
          <a:lstStyle/>
          <a:p>
            <a:pPr algn="just"/>
            <a:r>
              <a:rPr lang="cs-CZ" b="1" dirty="0" err="1">
                <a:solidFill>
                  <a:schemeClr val="tx1"/>
                </a:solidFill>
              </a:rPr>
              <a:t>Socrative</a:t>
            </a:r>
            <a:r>
              <a:rPr lang="cs-CZ" dirty="0">
                <a:solidFill>
                  <a:schemeClr val="tx1"/>
                </a:solidFill>
              </a:rPr>
              <a:t> je bezplatná webová aplikace pro tvorbu online kvízů.</a:t>
            </a:r>
          </a:p>
          <a:p>
            <a:pPr algn="just"/>
            <a:r>
              <a:rPr lang="cs-CZ" dirty="0">
                <a:solidFill>
                  <a:schemeClr val="tx1"/>
                </a:solidFill>
              </a:rPr>
              <a:t>Učitel může po skončení testu </a:t>
            </a:r>
            <a:r>
              <a:rPr lang="cs-CZ" b="1" dirty="0">
                <a:solidFill>
                  <a:schemeClr val="tx1"/>
                </a:solidFill>
              </a:rPr>
              <a:t>kdykoliv zpětně </a:t>
            </a:r>
            <a:r>
              <a:rPr lang="cs-CZ" dirty="0">
                <a:solidFill>
                  <a:schemeClr val="tx1"/>
                </a:solidFill>
              </a:rPr>
              <a:t>nahlédnout do výsledků. Správně nastavený test může automaticky </a:t>
            </a:r>
            <a:r>
              <a:rPr lang="cs-CZ" b="1" dirty="0">
                <a:solidFill>
                  <a:schemeClr val="tx1"/>
                </a:solidFill>
              </a:rPr>
              <a:t>vypočítat procenta úspěšnosti </a:t>
            </a:r>
            <a:r>
              <a:rPr lang="cs-CZ" dirty="0">
                <a:solidFill>
                  <a:schemeClr val="tx1"/>
                </a:solidFill>
              </a:rPr>
              <a:t>a usnadnit práci se známkováním.</a:t>
            </a:r>
          </a:p>
          <a:p>
            <a:pPr algn="just"/>
            <a:r>
              <a:rPr lang="cs-CZ" dirty="0">
                <a:solidFill>
                  <a:schemeClr val="tx1"/>
                </a:solidFill>
              </a:rPr>
              <a:t>Uživatelé</a:t>
            </a:r>
            <a:r>
              <a:rPr lang="cs-CZ" b="1" dirty="0">
                <a:solidFill>
                  <a:schemeClr val="tx1"/>
                </a:solidFill>
              </a:rPr>
              <a:t> nemusí </a:t>
            </a:r>
            <a:r>
              <a:rPr lang="cs-CZ" dirty="0">
                <a:solidFill>
                  <a:schemeClr val="tx1"/>
                </a:solidFill>
              </a:rPr>
              <a:t>být</a:t>
            </a:r>
            <a:r>
              <a:rPr lang="cs-CZ" b="1" dirty="0">
                <a:solidFill>
                  <a:schemeClr val="tx1"/>
                </a:solidFill>
              </a:rPr>
              <a:t> registrováni.</a:t>
            </a:r>
          </a:p>
          <a:p>
            <a:pPr algn="just"/>
            <a:r>
              <a:rPr lang="cs-CZ" dirty="0" err="1">
                <a:solidFill>
                  <a:schemeClr val="tx1"/>
                </a:solidFill>
              </a:rPr>
              <a:t>Socrative</a:t>
            </a:r>
            <a:r>
              <a:rPr lang="cs-CZ" dirty="0">
                <a:solidFill>
                  <a:schemeClr val="tx1"/>
                </a:solidFill>
              </a:rPr>
              <a:t> umožňuje </a:t>
            </a:r>
            <a:r>
              <a:rPr lang="cs-CZ" b="1" dirty="0">
                <a:solidFill>
                  <a:schemeClr val="tx1"/>
                </a:solidFill>
              </a:rPr>
              <a:t>skrýt jména hráčů </a:t>
            </a:r>
            <a:r>
              <a:rPr lang="cs-CZ" dirty="0">
                <a:solidFill>
                  <a:schemeClr val="tx1"/>
                </a:solidFill>
              </a:rPr>
              <a:t>a zobrazovat jejich výsledky na tabuli „</a:t>
            </a:r>
            <a:r>
              <a:rPr lang="cs-CZ" b="1" dirty="0">
                <a:solidFill>
                  <a:schemeClr val="tx1"/>
                </a:solidFill>
              </a:rPr>
              <a:t>anonymně</a:t>
            </a:r>
            <a:r>
              <a:rPr lang="cs-CZ" dirty="0">
                <a:solidFill>
                  <a:schemeClr val="tx1"/>
                </a:solidFill>
              </a:rPr>
              <a:t>“ pod přidělenými barvami. Žáci díky tomu vědí, jaký byl jejich </a:t>
            </a:r>
            <a:r>
              <a:rPr lang="cs-CZ" b="1" dirty="0">
                <a:solidFill>
                  <a:schemeClr val="tx1"/>
                </a:solidFill>
              </a:rPr>
              <a:t>vlastní</a:t>
            </a:r>
            <a:r>
              <a:rPr lang="cs-CZ" dirty="0">
                <a:solidFill>
                  <a:schemeClr val="tx1"/>
                </a:solidFill>
              </a:rPr>
              <a:t> výsledek v porovnání se zbytkem třídy, ale </a:t>
            </a:r>
            <a:r>
              <a:rPr lang="cs-CZ" b="1" dirty="0">
                <a:solidFill>
                  <a:schemeClr val="tx1"/>
                </a:solidFill>
              </a:rPr>
              <a:t>neznají</a:t>
            </a:r>
            <a:r>
              <a:rPr lang="cs-CZ" dirty="0">
                <a:solidFill>
                  <a:schemeClr val="tx1"/>
                </a:solidFill>
              </a:rPr>
              <a:t> konkrétní </a:t>
            </a:r>
            <a:r>
              <a:rPr lang="cs-CZ" b="1" dirty="0">
                <a:solidFill>
                  <a:schemeClr val="tx1"/>
                </a:solidFill>
              </a:rPr>
              <a:t>výsledky svých spolužáků</a:t>
            </a:r>
            <a:r>
              <a:rPr lang="cs-CZ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Tlačítko akce: Přejít domů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27D06D50-AF38-40A9-A25A-7A928E681C81}"/>
              </a:ext>
            </a:extLst>
          </p:cNvPr>
          <p:cNvSpPr/>
          <p:nvPr/>
        </p:nvSpPr>
        <p:spPr>
          <a:xfrm>
            <a:off x="11157835" y="5913726"/>
            <a:ext cx="816745" cy="72677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00117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07CFF4-F67C-490D-B297-2A8C538F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Postup tvorby testu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332BD02-BD2E-4EC7-BA5C-8F17FBC56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989227"/>
            <a:ext cx="7315200" cy="1576578"/>
          </a:xfrm>
        </p:spPr>
        <p:txBody>
          <a:bodyPr/>
          <a:lstStyle/>
          <a:p>
            <a:r>
              <a:rPr lang="cs-CZ" dirty="0">
                <a:solidFill>
                  <a:schemeClr val="tx1"/>
                </a:solidFill>
              </a:rPr>
              <a:t>Hlavní stránka webu slouží jako rozcestník </a:t>
            </a:r>
            <a:r>
              <a:rPr lang="cs-CZ" b="1" dirty="0">
                <a:solidFill>
                  <a:schemeClr val="tx1"/>
                </a:solidFill>
              </a:rPr>
              <a:t>pro učitele i žáky.</a:t>
            </a:r>
            <a:endParaRPr lang="cs-CZ" dirty="0">
              <a:solidFill>
                <a:schemeClr val="tx1"/>
              </a:solidFill>
            </a:endParaRP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B75EB60D-2B53-4821-87FE-723B6C7FB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268" y="2437029"/>
            <a:ext cx="7561984" cy="4182707"/>
          </a:xfrm>
          <a:prstGeom prst="rect">
            <a:avLst/>
          </a:prstGeom>
        </p:spPr>
      </p:pic>
      <p:sp>
        <p:nvSpPr>
          <p:cNvPr id="6" name="Bublinový popisek: čárový 18">
            <a:extLst>
              <a:ext uri="{FF2B5EF4-FFF2-40B4-BE49-F238E27FC236}">
                <a16:creationId xmlns:a16="http://schemas.microsoft.com/office/drawing/2014/main" id="{C13D43E0-6D2C-4742-A32B-884E4BF34895}"/>
              </a:ext>
            </a:extLst>
          </p:cNvPr>
          <p:cNvSpPr/>
          <p:nvPr/>
        </p:nvSpPr>
        <p:spPr>
          <a:xfrm>
            <a:off x="6945457" y="3425543"/>
            <a:ext cx="2219270" cy="514447"/>
          </a:xfrm>
          <a:prstGeom prst="borderCallout1">
            <a:avLst>
              <a:gd name="adj1" fmla="val -93509"/>
              <a:gd name="adj2" fmla="val 98615"/>
              <a:gd name="adj3" fmla="val 31568"/>
              <a:gd name="adj4" fmla="val 93774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cs-CZ" sz="1600" dirty="0">
                <a:solidFill>
                  <a:schemeClr val="tx1"/>
                </a:solidFill>
              </a:rPr>
              <a:t>Zde se přihlásí studenti.</a:t>
            </a:r>
          </a:p>
        </p:txBody>
      </p:sp>
      <p:sp>
        <p:nvSpPr>
          <p:cNvPr id="7" name="Bublinový popisek: čárový 18">
            <a:extLst>
              <a:ext uri="{FF2B5EF4-FFF2-40B4-BE49-F238E27FC236}">
                <a16:creationId xmlns:a16="http://schemas.microsoft.com/office/drawing/2014/main" id="{AC21C49E-954B-4FAB-BA57-60BFAF553AA2}"/>
              </a:ext>
            </a:extLst>
          </p:cNvPr>
          <p:cNvSpPr/>
          <p:nvPr/>
        </p:nvSpPr>
        <p:spPr>
          <a:xfrm>
            <a:off x="8438671" y="4271158"/>
            <a:ext cx="2992581" cy="514447"/>
          </a:xfrm>
          <a:prstGeom prst="borderCallout1">
            <a:avLst>
              <a:gd name="adj1" fmla="val -254009"/>
              <a:gd name="adj2" fmla="val 60860"/>
              <a:gd name="adj3" fmla="val 2059"/>
              <a:gd name="adj4" fmla="val 68485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Zde se přihlásí učitel. K přihlášení </a:t>
            </a:r>
            <a:r>
              <a:rPr lang="cs-CZ" sz="1600" b="1" dirty="0">
                <a:solidFill>
                  <a:schemeClr val="tx1"/>
                </a:solidFill>
              </a:rPr>
              <a:t>je nutná registrace</a:t>
            </a:r>
            <a:r>
              <a:rPr lang="cs-CZ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35E97A56-D8D4-40EE-A881-D65CE39F614B}"/>
              </a:ext>
            </a:extLst>
          </p:cNvPr>
          <p:cNvSpPr/>
          <p:nvPr/>
        </p:nvSpPr>
        <p:spPr>
          <a:xfrm>
            <a:off x="3869268" y="1015335"/>
            <a:ext cx="59827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3200" dirty="0"/>
              <a:t>1. </a:t>
            </a:r>
            <a:r>
              <a:rPr lang="cs-CZ" sz="2000" dirty="0"/>
              <a:t>Zaregistrujte/</a:t>
            </a:r>
            <a:r>
              <a:rPr lang="cs-CZ" sz="2000" dirty="0" err="1"/>
              <a:t>Přihlašte</a:t>
            </a:r>
            <a:r>
              <a:rPr lang="cs-CZ" sz="2000" dirty="0"/>
              <a:t> se na </a:t>
            </a:r>
            <a:r>
              <a:rPr lang="cs-CZ" sz="2000" dirty="0">
                <a:hlinkClick r:id="rId3"/>
              </a:rPr>
              <a:t>https://socrative.com/</a:t>
            </a:r>
            <a:r>
              <a:rPr lang="cs-CZ" sz="2000" dirty="0"/>
              <a:t>.</a:t>
            </a:r>
            <a:endParaRPr lang="cs-CZ" sz="2000" dirty="0">
              <a:solidFill>
                <a:schemeClr val="accent3"/>
              </a:solidFill>
            </a:endParaRPr>
          </a:p>
        </p:txBody>
      </p:sp>
      <p:sp>
        <p:nvSpPr>
          <p:cNvPr id="9" name="Tlačítko akce: Přejít domů 8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EB787EB1-98D2-4425-AA85-9AFA4FEC9BFC}"/>
              </a:ext>
            </a:extLst>
          </p:cNvPr>
          <p:cNvSpPr/>
          <p:nvPr/>
        </p:nvSpPr>
        <p:spPr>
          <a:xfrm>
            <a:off x="11157835" y="5913726"/>
            <a:ext cx="816745" cy="72677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35561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>
            <a:extLst>
              <a:ext uri="{FF2B5EF4-FFF2-40B4-BE49-F238E27FC236}">
                <a16:creationId xmlns:a16="http://schemas.microsoft.com/office/drawing/2014/main" id="{084DD415-2181-433B-96C1-EB7EB53B6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5513"/>
            <a:ext cx="12192000" cy="5928630"/>
          </a:xfrm>
          <a:prstGeom prst="rect">
            <a:avLst/>
          </a:prstGeom>
        </p:spPr>
      </p:pic>
      <p:sp>
        <p:nvSpPr>
          <p:cNvPr id="4" name="Bublinový popisek: čárový 18">
            <a:extLst>
              <a:ext uri="{FF2B5EF4-FFF2-40B4-BE49-F238E27FC236}">
                <a16:creationId xmlns:a16="http://schemas.microsoft.com/office/drawing/2014/main" id="{9BF62843-B23F-43A2-8384-0662AB16839F}"/>
              </a:ext>
            </a:extLst>
          </p:cNvPr>
          <p:cNvSpPr/>
          <p:nvPr/>
        </p:nvSpPr>
        <p:spPr>
          <a:xfrm>
            <a:off x="2219498" y="3939246"/>
            <a:ext cx="2892601" cy="788767"/>
          </a:xfrm>
          <a:prstGeom prst="borderCallout1">
            <a:avLst>
              <a:gd name="adj1" fmla="val -11168"/>
              <a:gd name="adj2" fmla="val 112810"/>
              <a:gd name="adj3" fmla="val 31568"/>
              <a:gd name="adj4" fmla="val 93774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cs-CZ" sz="1600" dirty="0">
                <a:solidFill>
                  <a:schemeClr val="tx1"/>
                </a:solidFill>
              </a:rPr>
              <a:t>Při „</a:t>
            </a:r>
            <a:r>
              <a:rPr lang="cs-CZ" sz="1600" dirty="0" err="1">
                <a:solidFill>
                  <a:schemeClr val="tx1"/>
                </a:solidFill>
              </a:rPr>
              <a:t>Space</a:t>
            </a:r>
            <a:r>
              <a:rPr lang="cs-CZ" sz="1600" dirty="0">
                <a:solidFill>
                  <a:schemeClr val="tx1"/>
                </a:solidFill>
              </a:rPr>
              <a:t> </a:t>
            </a:r>
            <a:r>
              <a:rPr lang="cs-CZ" sz="1600" dirty="0" err="1">
                <a:solidFill>
                  <a:schemeClr val="tx1"/>
                </a:solidFill>
              </a:rPr>
              <a:t>Race</a:t>
            </a:r>
            <a:r>
              <a:rPr lang="cs-CZ" sz="1600" dirty="0">
                <a:solidFill>
                  <a:schemeClr val="tx1"/>
                </a:solidFill>
              </a:rPr>
              <a:t>“ stylu kvízu, uživatelé mohou sledovat svůj postup </a:t>
            </a:r>
            <a:r>
              <a:rPr lang="cs-CZ" sz="1600" b="1" dirty="0">
                <a:solidFill>
                  <a:schemeClr val="tx1"/>
                </a:solidFill>
              </a:rPr>
              <a:t>na projektoru</a:t>
            </a:r>
            <a:r>
              <a:rPr lang="cs-CZ" sz="16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7" name="Bublinový popisek: čárový 18">
            <a:extLst>
              <a:ext uri="{FF2B5EF4-FFF2-40B4-BE49-F238E27FC236}">
                <a16:creationId xmlns:a16="http://schemas.microsoft.com/office/drawing/2014/main" id="{9BF62843-B23F-43A2-8384-0662AB16839F}"/>
              </a:ext>
            </a:extLst>
          </p:cNvPr>
          <p:cNvSpPr/>
          <p:nvPr/>
        </p:nvSpPr>
        <p:spPr>
          <a:xfrm>
            <a:off x="260465" y="4978434"/>
            <a:ext cx="2624051" cy="1736321"/>
          </a:xfrm>
          <a:prstGeom prst="borderCallout1">
            <a:avLst>
              <a:gd name="adj1" fmla="val 33836"/>
              <a:gd name="adj2" fmla="val 124582"/>
              <a:gd name="adj3" fmla="val 31568"/>
              <a:gd name="adj4" fmla="val 93774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cs-CZ" sz="1600" dirty="0" err="1">
                <a:solidFill>
                  <a:schemeClr val="tx1"/>
                </a:solidFill>
              </a:rPr>
              <a:t>Socrative</a:t>
            </a:r>
            <a:r>
              <a:rPr lang="cs-CZ" sz="1600" dirty="0">
                <a:solidFill>
                  <a:schemeClr val="tx1"/>
                </a:solidFill>
              </a:rPr>
              <a:t> nabízí širokou škálu různých typů otázek od klasického </a:t>
            </a:r>
            <a:r>
              <a:rPr lang="cs-CZ" sz="1600" b="1" dirty="0">
                <a:solidFill>
                  <a:schemeClr val="tx1"/>
                </a:solidFill>
              </a:rPr>
              <a:t>testu s výběrem odpovědí</a:t>
            </a:r>
            <a:r>
              <a:rPr lang="cs-CZ" sz="1600" dirty="0">
                <a:solidFill>
                  <a:schemeClr val="tx1"/>
                </a:solidFill>
              </a:rPr>
              <a:t>, přes otázky typu Ano/Ne (</a:t>
            </a:r>
            <a:r>
              <a:rPr lang="cs-CZ" sz="1600" b="1" dirty="0" err="1">
                <a:solidFill>
                  <a:schemeClr val="tx1"/>
                </a:solidFill>
              </a:rPr>
              <a:t>Truth</a:t>
            </a:r>
            <a:r>
              <a:rPr lang="cs-CZ" sz="1600" b="1" dirty="0">
                <a:solidFill>
                  <a:schemeClr val="tx1"/>
                </a:solidFill>
              </a:rPr>
              <a:t>/</a:t>
            </a:r>
            <a:r>
              <a:rPr lang="cs-CZ" sz="1600" b="1" dirty="0" err="1">
                <a:solidFill>
                  <a:schemeClr val="tx1"/>
                </a:solidFill>
              </a:rPr>
              <a:t>False</a:t>
            </a:r>
            <a:r>
              <a:rPr lang="cs-CZ" sz="1600" dirty="0">
                <a:solidFill>
                  <a:schemeClr val="tx1"/>
                </a:solidFill>
              </a:rPr>
              <a:t>), po </a:t>
            </a:r>
            <a:r>
              <a:rPr lang="cs-CZ" sz="1600" b="1" dirty="0">
                <a:solidFill>
                  <a:schemeClr val="tx1"/>
                </a:solidFill>
              </a:rPr>
              <a:t>otevřené otázky</a:t>
            </a:r>
            <a:r>
              <a:rPr lang="cs-CZ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Bublinový popisek: čárový 18">
            <a:extLst>
              <a:ext uri="{FF2B5EF4-FFF2-40B4-BE49-F238E27FC236}">
                <a16:creationId xmlns:a16="http://schemas.microsoft.com/office/drawing/2014/main" id="{9BF62843-B23F-43A2-8384-0662AB16839F}"/>
              </a:ext>
            </a:extLst>
          </p:cNvPr>
          <p:cNvSpPr/>
          <p:nvPr/>
        </p:nvSpPr>
        <p:spPr>
          <a:xfrm>
            <a:off x="9227127" y="3805302"/>
            <a:ext cx="2676699" cy="2909453"/>
          </a:xfrm>
          <a:prstGeom prst="borderCallout1">
            <a:avLst>
              <a:gd name="adj1" fmla="val 22833"/>
              <a:gd name="adj2" fmla="val 89251"/>
              <a:gd name="adj3" fmla="val 31568"/>
              <a:gd name="adj4" fmla="val 93774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dirty="0">
                <a:solidFill>
                  <a:schemeClr val="tx1"/>
                </a:solidFill>
              </a:rPr>
              <a:t>Test se spouští ze serveru </a:t>
            </a:r>
            <a:r>
              <a:rPr lang="cs-CZ" dirty="0" err="1">
                <a:solidFill>
                  <a:schemeClr val="tx1"/>
                </a:solidFill>
              </a:rPr>
              <a:t>Socrative</a:t>
            </a:r>
            <a:r>
              <a:rPr lang="cs-CZ" dirty="0">
                <a:solidFill>
                  <a:schemeClr val="tx1"/>
                </a:solidFill>
              </a:rPr>
              <a:t>, což znamená, že může </a:t>
            </a:r>
            <a:r>
              <a:rPr lang="cs-CZ" b="1" dirty="0">
                <a:solidFill>
                  <a:schemeClr val="tx1"/>
                </a:solidFill>
              </a:rPr>
              <a:t>jet i na pozadí aplikace.</a:t>
            </a:r>
            <a:r>
              <a:rPr lang="cs-CZ" dirty="0">
                <a:solidFill>
                  <a:schemeClr val="tx1"/>
                </a:solidFill>
              </a:rPr>
              <a:t> Můžete spustit jeden test a mezi tím tvořit další, procházet výsledky, nebo dokonce </a:t>
            </a:r>
            <a:r>
              <a:rPr lang="cs-CZ" b="1" dirty="0">
                <a:solidFill>
                  <a:schemeClr val="tx1"/>
                </a:solidFill>
              </a:rPr>
              <a:t>odhlásit</a:t>
            </a:r>
            <a:r>
              <a:rPr lang="cs-CZ" dirty="0">
                <a:solidFill>
                  <a:schemeClr val="tx1"/>
                </a:solidFill>
              </a:rPr>
              <a:t> váš účet. Žáci mohou mít spuštěný test </a:t>
            </a:r>
            <a:r>
              <a:rPr lang="cs-CZ" b="1" dirty="0">
                <a:solidFill>
                  <a:schemeClr val="tx1"/>
                </a:solidFill>
              </a:rPr>
              <a:t>přístupný i z domova</a:t>
            </a:r>
            <a:r>
              <a:rPr lang="cs-CZ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9" name="Bublinový popisek: čárový 30">
            <a:extLst>
              <a:ext uri="{FF2B5EF4-FFF2-40B4-BE49-F238E27FC236}">
                <a16:creationId xmlns:a16="http://schemas.microsoft.com/office/drawing/2014/main" id="{EAA9E013-41D5-44EC-A44F-429AECD4C8D3}"/>
              </a:ext>
            </a:extLst>
          </p:cNvPr>
          <p:cNvSpPr/>
          <p:nvPr/>
        </p:nvSpPr>
        <p:spPr>
          <a:xfrm>
            <a:off x="6982691" y="869968"/>
            <a:ext cx="3931519" cy="384494"/>
          </a:xfrm>
          <a:prstGeom prst="borderCallout1">
            <a:avLst>
              <a:gd name="adj1" fmla="val 28700"/>
              <a:gd name="adj2" fmla="val -10396"/>
              <a:gd name="adj3" fmla="val 93242"/>
              <a:gd name="adj4" fmla="val 46791"/>
            </a:avLst>
          </a:prstGeom>
          <a:ln w="762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cs-CZ" dirty="0">
                <a:solidFill>
                  <a:schemeClr val="tx1"/>
                </a:solidFill>
              </a:rPr>
              <a:t>Zde se zobrazuje univerzální herní kód.</a:t>
            </a:r>
          </a:p>
        </p:txBody>
      </p:sp>
      <p:sp>
        <p:nvSpPr>
          <p:cNvPr id="11" name="Bublinový popisek: čárový 18">
            <a:extLst>
              <a:ext uri="{FF2B5EF4-FFF2-40B4-BE49-F238E27FC236}">
                <a16:creationId xmlns:a16="http://schemas.microsoft.com/office/drawing/2014/main" id="{9BF62843-B23F-43A2-8384-0662AB16839F}"/>
              </a:ext>
            </a:extLst>
          </p:cNvPr>
          <p:cNvSpPr/>
          <p:nvPr/>
        </p:nvSpPr>
        <p:spPr>
          <a:xfrm>
            <a:off x="210191" y="2123445"/>
            <a:ext cx="1502231" cy="942024"/>
          </a:xfrm>
          <a:prstGeom prst="borderCallout1">
            <a:avLst>
              <a:gd name="adj1" fmla="val -35819"/>
              <a:gd name="adj2" fmla="val 26730"/>
              <a:gd name="adj3" fmla="val 15712"/>
              <a:gd name="adj4" fmla="val 31617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V této záložce můžete </a:t>
            </a:r>
            <a:r>
              <a:rPr lang="cs-CZ" sz="1600" b="1" dirty="0">
                <a:solidFill>
                  <a:schemeClr val="tx1"/>
                </a:solidFill>
              </a:rPr>
              <a:t>spustit</a:t>
            </a:r>
            <a:r>
              <a:rPr lang="cs-CZ" sz="1600" dirty="0">
                <a:solidFill>
                  <a:schemeClr val="tx1"/>
                </a:solidFill>
              </a:rPr>
              <a:t> předpřipravené testy.</a:t>
            </a:r>
          </a:p>
        </p:txBody>
      </p:sp>
      <p:sp>
        <p:nvSpPr>
          <p:cNvPr id="12" name="Bublinový popisek: čárový 18">
            <a:extLst>
              <a:ext uri="{FF2B5EF4-FFF2-40B4-BE49-F238E27FC236}">
                <a16:creationId xmlns:a16="http://schemas.microsoft.com/office/drawing/2014/main" id="{9BF62843-B23F-43A2-8384-0662AB16839F}"/>
              </a:ext>
            </a:extLst>
          </p:cNvPr>
          <p:cNvSpPr/>
          <p:nvPr/>
        </p:nvSpPr>
        <p:spPr>
          <a:xfrm>
            <a:off x="1010357" y="731097"/>
            <a:ext cx="1874159" cy="678382"/>
          </a:xfrm>
          <a:prstGeom prst="borderCallout1">
            <a:avLst>
              <a:gd name="adj1" fmla="val 135837"/>
              <a:gd name="adj2" fmla="val 43116"/>
              <a:gd name="adj3" fmla="val 87476"/>
              <a:gd name="adj4" fmla="val 79280"/>
            </a:avLst>
          </a:prstGeom>
          <a:solidFill>
            <a:schemeClr val="bg1"/>
          </a:solidFill>
          <a:ln w="762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V této části můžete procházet a </a:t>
            </a:r>
            <a:r>
              <a:rPr lang="cs-CZ" sz="1600" b="1" dirty="0">
                <a:solidFill>
                  <a:schemeClr val="tx1"/>
                </a:solidFill>
              </a:rPr>
              <a:t>tvořit</a:t>
            </a:r>
            <a:r>
              <a:rPr lang="cs-CZ" sz="1600" dirty="0">
                <a:solidFill>
                  <a:schemeClr val="tx1"/>
                </a:solidFill>
              </a:rPr>
              <a:t>  vaše </a:t>
            </a:r>
            <a:r>
              <a:rPr lang="cs-CZ" sz="1600" b="1" dirty="0">
                <a:solidFill>
                  <a:schemeClr val="tx1"/>
                </a:solidFill>
              </a:rPr>
              <a:t>kvízy</a:t>
            </a:r>
            <a:r>
              <a:rPr lang="cs-CZ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4350B87-5F4D-44B7-9CF1-95B52A043684}"/>
              </a:ext>
            </a:extLst>
          </p:cNvPr>
          <p:cNvSpPr/>
          <p:nvPr/>
        </p:nvSpPr>
        <p:spPr>
          <a:xfrm>
            <a:off x="233590" y="34772"/>
            <a:ext cx="87148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3200" dirty="0"/>
              <a:t>2. </a:t>
            </a:r>
            <a:r>
              <a:rPr lang="cs-CZ" sz="2000" dirty="0"/>
              <a:t>Pro vytvoření nového testu na úvodní stránce vyberte záložku </a:t>
            </a:r>
            <a:r>
              <a:rPr lang="cs-CZ" sz="2000" b="1" dirty="0"/>
              <a:t>QUIZZES</a:t>
            </a:r>
            <a:endParaRPr lang="cs-CZ" sz="2000" dirty="0"/>
          </a:p>
        </p:txBody>
      </p:sp>
      <p:sp>
        <p:nvSpPr>
          <p:cNvPr id="10" name="Bublinový popisek: čárový 18">
            <a:extLst>
              <a:ext uri="{FF2B5EF4-FFF2-40B4-BE49-F238E27FC236}">
                <a16:creationId xmlns:a16="http://schemas.microsoft.com/office/drawing/2014/main" id="{539E26DE-B729-44E9-899C-567E43C3DA32}"/>
              </a:ext>
            </a:extLst>
          </p:cNvPr>
          <p:cNvSpPr/>
          <p:nvPr/>
        </p:nvSpPr>
        <p:spPr>
          <a:xfrm>
            <a:off x="3568606" y="695513"/>
            <a:ext cx="1874159" cy="678382"/>
          </a:xfrm>
          <a:prstGeom prst="borderCallout1">
            <a:avLst>
              <a:gd name="adj1" fmla="val 134528"/>
              <a:gd name="adj2" fmla="val 59695"/>
              <a:gd name="adj3" fmla="val 96636"/>
              <a:gd name="adj4" fmla="val 93491"/>
            </a:avLst>
          </a:prstGeom>
          <a:solidFill>
            <a:schemeClr val="bg1"/>
          </a:solidFill>
          <a:ln w="762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Zde najdete průběh, či výsledek spuštěného testu.</a:t>
            </a:r>
          </a:p>
        </p:txBody>
      </p:sp>
      <p:sp>
        <p:nvSpPr>
          <p:cNvPr id="14" name="Bublinový popisek: čárový 18">
            <a:extLst>
              <a:ext uri="{FF2B5EF4-FFF2-40B4-BE49-F238E27FC236}">
                <a16:creationId xmlns:a16="http://schemas.microsoft.com/office/drawing/2014/main" id="{FF0D9DC8-12F2-45FD-B5C9-606CEB510B9F}"/>
              </a:ext>
            </a:extLst>
          </p:cNvPr>
          <p:cNvSpPr/>
          <p:nvPr/>
        </p:nvSpPr>
        <p:spPr>
          <a:xfrm>
            <a:off x="9728533" y="2354283"/>
            <a:ext cx="1599374" cy="698415"/>
          </a:xfrm>
          <a:prstGeom prst="borderCallout1">
            <a:avLst>
              <a:gd name="adj1" fmla="val 35804"/>
              <a:gd name="adj2" fmla="val -33549"/>
              <a:gd name="adj3" fmla="val 15712"/>
              <a:gd name="adj4" fmla="val 31617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Tímto tlačítkem </a:t>
            </a:r>
            <a:r>
              <a:rPr lang="cs-CZ" sz="1600" b="1" dirty="0">
                <a:solidFill>
                  <a:schemeClr val="tx1"/>
                </a:solidFill>
              </a:rPr>
              <a:t>ukončíte</a:t>
            </a:r>
            <a:r>
              <a:rPr lang="cs-CZ" sz="1600" dirty="0">
                <a:solidFill>
                  <a:schemeClr val="tx1"/>
                </a:solidFill>
              </a:rPr>
              <a:t> probíhající test.</a:t>
            </a:r>
          </a:p>
        </p:txBody>
      </p:sp>
    </p:spTree>
    <p:extLst>
      <p:ext uri="{BB962C8B-B14F-4D97-AF65-F5344CB8AC3E}">
        <p14:creationId xmlns:p14="http://schemas.microsoft.com/office/powerpoint/2010/main" val="4279761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>
            <a:extLst>
              <a:ext uri="{FF2B5EF4-FFF2-40B4-BE49-F238E27FC236}">
                <a16:creationId xmlns:a16="http://schemas.microsoft.com/office/drawing/2014/main" id="{C0DFF14B-688A-454B-ADCC-4686FEF9E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0439"/>
            <a:ext cx="12192000" cy="5479975"/>
          </a:xfrm>
          <a:prstGeom prst="rect">
            <a:avLst/>
          </a:prstGeom>
        </p:spPr>
      </p:pic>
      <p:sp>
        <p:nvSpPr>
          <p:cNvPr id="3" name="Bublinový popisek: čárový 2">
            <a:extLst>
              <a:ext uri="{FF2B5EF4-FFF2-40B4-BE49-F238E27FC236}">
                <a16:creationId xmlns:a16="http://schemas.microsoft.com/office/drawing/2014/main" id="{19FA1E2E-1357-47FE-8B86-E897FD94C900}"/>
              </a:ext>
            </a:extLst>
          </p:cNvPr>
          <p:cNvSpPr/>
          <p:nvPr/>
        </p:nvSpPr>
        <p:spPr>
          <a:xfrm>
            <a:off x="5461241" y="1719284"/>
            <a:ext cx="4735718" cy="636495"/>
          </a:xfrm>
          <a:prstGeom prst="borderCallout1">
            <a:avLst>
              <a:gd name="adj1" fmla="val 49983"/>
              <a:gd name="adj2" fmla="val 109938"/>
              <a:gd name="adj3" fmla="val 49265"/>
              <a:gd name="adj4" fmla="val 99457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000" dirty="0">
                <a:solidFill>
                  <a:schemeClr val="tx1"/>
                </a:solidFill>
              </a:rPr>
              <a:t>Zde</a:t>
            </a:r>
            <a:r>
              <a:rPr lang="cs-CZ" sz="2000" b="1" dirty="0">
                <a:solidFill>
                  <a:schemeClr val="tx1"/>
                </a:solidFill>
              </a:rPr>
              <a:t> </a:t>
            </a:r>
            <a:r>
              <a:rPr lang="cs-CZ" sz="2000" dirty="0">
                <a:solidFill>
                  <a:schemeClr val="tx1"/>
                </a:solidFill>
              </a:rPr>
              <a:t>přejdete k tvorbě </a:t>
            </a:r>
            <a:r>
              <a:rPr lang="cs-CZ" sz="2000" b="1" dirty="0">
                <a:solidFill>
                  <a:schemeClr val="tx1"/>
                </a:solidFill>
              </a:rPr>
              <a:t>nového testu</a:t>
            </a:r>
            <a:r>
              <a:rPr lang="cs-CZ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Bublinový popisek: čárový 3">
            <a:extLst>
              <a:ext uri="{FF2B5EF4-FFF2-40B4-BE49-F238E27FC236}">
                <a16:creationId xmlns:a16="http://schemas.microsoft.com/office/drawing/2014/main" id="{1BC9AD91-C6DF-4F87-8B5A-AB403B5DA577}"/>
              </a:ext>
            </a:extLst>
          </p:cNvPr>
          <p:cNvSpPr/>
          <p:nvPr/>
        </p:nvSpPr>
        <p:spPr>
          <a:xfrm>
            <a:off x="4873840" y="5449151"/>
            <a:ext cx="2698812" cy="1145219"/>
          </a:xfrm>
          <a:prstGeom prst="borderCallout1">
            <a:avLst>
              <a:gd name="adj1" fmla="val 18531"/>
              <a:gd name="adj2" fmla="val -23886"/>
              <a:gd name="adj3" fmla="val 66234"/>
              <a:gd name="adj4" fmla="val 14170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V této části aplikace můžete své testy </a:t>
            </a:r>
            <a:r>
              <a:rPr lang="cs-CZ" sz="1600" b="1" dirty="0">
                <a:solidFill>
                  <a:schemeClr val="tx1"/>
                </a:solidFill>
              </a:rPr>
              <a:t>procházet</a:t>
            </a:r>
            <a:r>
              <a:rPr lang="cs-CZ" sz="1600" dirty="0">
                <a:solidFill>
                  <a:schemeClr val="tx1"/>
                </a:solidFill>
              </a:rPr>
              <a:t>, případně </a:t>
            </a:r>
            <a:r>
              <a:rPr lang="cs-CZ" sz="1600" b="1" dirty="0">
                <a:solidFill>
                  <a:schemeClr val="tx1"/>
                </a:solidFill>
              </a:rPr>
              <a:t>upravovat</a:t>
            </a:r>
            <a:r>
              <a:rPr lang="cs-CZ" sz="1600" dirty="0">
                <a:solidFill>
                  <a:schemeClr val="tx1"/>
                </a:solidFill>
              </a:rPr>
              <a:t>. Test otevřete kliknutím na jeho název.</a:t>
            </a:r>
          </a:p>
        </p:txBody>
      </p:sp>
      <p:sp>
        <p:nvSpPr>
          <p:cNvPr id="5" name="Bublinový popisek: čárový 4">
            <a:extLst>
              <a:ext uri="{FF2B5EF4-FFF2-40B4-BE49-F238E27FC236}">
                <a16:creationId xmlns:a16="http://schemas.microsoft.com/office/drawing/2014/main" id="{FF8C1FA1-D26F-443F-BC4B-98BFC56D6D14}"/>
              </a:ext>
            </a:extLst>
          </p:cNvPr>
          <p:cNvSpPr/>
          <p:nvPr/>
        </p:nvSpPr>
        <p:spPr>
          <a:xfrm>
            <a:off x="269787" y="5032645"/>
            <a:ext cx="2526679" cy="684575"/>
          </a:xfrm>
          <a:prstGeom prst="borderCallout1">
            <a:avLst>
              <a:gd name="adj1" fmla="val -72281"/>
              <a:gd name="adj2" fmla="val 32623"/>
              <a:gd name="adj3" fmla="val -1338"/>
              <a:gd name="adj4" fmla="val 41197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Pokud omylem smažete test, můžete ho najít </a:t>
            </a:r>
            <a:r>
              <a:rPr lang="cs-CZ" sz="1600" b="1" dirty="0">
                <a:solidFill>
                  <a:schemeClr val="tx1"/>
                </a:solidFill>
              </a:rPr>
              <a:t>v koši</a:t>
            </a:r>
            <a:r>
              <a:rPr lang="cs-CZ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Bublinový popisek: čárový 5">
            <a:extLst>
              <a:ext uri="{FF2B5EF4-FFF2-40B4-BE49-F238E27FC236}">
                <a16:creationId xmlns:a16="http://schemas.microsoft.com/office/drawing/2014/main" id="{D05C1EDA-0D0E-461A-A06F-6639DB9D6556}"/>
              </a:ext>
            </a:extLst>
          </p:cNvPr>
          <p:cNvSpPr/>
          <p:nvPr/>
        </p:nvSpPr>
        <p:spPr>
          <a:xfrm>
            <a:off x="1434735" y="2164554"/>
            <a:ext cx="2526680" cy="1015872"/>
          </a:xfrm>
          <a:prstGeom prst="borderCallout1">
            <a:avLst>
              <a:gd name="adj1" fmla="val 143463"/>
              <a:gd name="adj2" fmla="val -7478"/>
              <a:gd name="adj3" fmla="val 86110"/>
              <a:gd name="adj4" fmla="val 14125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Placená verze </a:t>
            </a:r>
            <a:r>
              <a:rPr lang="cs-CZ" sz="1600" dirty="0" err="1">
                <a:solidFill>
                  <a:schemeClr val="tx1"/>
                </a:solidFill>
              </a:rPr>
              <a:t>Socrative</a:t>
            </a:r>
            <a:r>
              <a:rPr lang="cs-CZ" sz="1600" dirty="0">
                <a:solidFill>
                  <a:schemeClr val="tx1"/>
                </a:solidFill>
              </a:rPr>
              <a:t> umožňuje</a:t>
            </a:r>
            <a:r>
              <a:rPr lang="cs-CZ" sz="1600" b="1" dirty="0">
                <a:solidFill>
                  <a:schemeClr val="tx1"/>
                </a:solidFill>
              </a:rPr>
              <a:t> tvorbu složek</a:t>
            </a:r>
            <a:r>
              <a:rPr lang="cs-CZ" sz="1600" dirty="0">
                <a:solidFill>
                  <a:schemeClr val="tx1"/>
                </a:solidFill>
              </a:rPr>
              <a:t>, které vám usnadní orientaci ve Vašich testech. </a:t>
            </a:r>
          </a:p>
        </p:txBody>
      </p:sp>
      <p:sp>
        <p:nvSpPr>
          <p:cNvPr id="7" name="Tlačítko akce: Přejít domů 6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92906786-30C2-4B10-A585-E16E0D04F7AD}"/>
              </a:ext>
            </a:extLst>
          </p:cNvPr>
          <p:cNvSpPr/>
          <p:nvPr/>
        </p:nvSpPr>
        <p:spPr>
          <a:xfrm>
            <a:off x="11157835" y="5913726"/>
            <a:ext cx="816745" cy="72677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1638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26229CD6-BFA1-426F-987C-C9F014791B07}"/>
              </a:ext>
            </a:extLst>
          </p:cNvPr>
          <p:cNvSpPr/>
          <p:nvPr/>
        </p:nvSpPr>
        <p:spPr>
          <a:xfrm>
            <a:off x="233590" y="34772"/>
            <a:ext cx="87148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3200" dirty="0"/>
              <a:t>3. </a:t>
            </a:r>
            <a:r>
              <a:rPr lang="cs-CZ" sz="2000" dirty="0"/>
              <a:t>Vlastní tvorba testu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D84C2AB4-E035-4114-938A-DDF5CEAB0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476" y="619547"/>
            <a:ext cx="7648748" cy="6112276"/>
          </a:xfrm>
          <a:prstGeom prst="rect">
            <a:avLst/>
          </a:prstGeom>
        </p:spPr>
      </p:pic>
      <p:sp>
        <p:nvSpPr>
          <p:cNvPr id="4" name="Bublinový popisek: čárový 3">
            <a:extLst>
              <a:ext uri="{FF2B5EF4-FFF2-40B4-BE49-F238E27FC236}">
                <a16:creationId xmlns:a16="http://schemas.microsoft.com/office/drawing/2014/main" id="{8633C99E-8921-4540-8FA7-4EC0F0246ACA}"/>
              </a:ext>
            </a:extLst>
          </p:cNvPr>
          <p:cNvSpPr/>
          <p:nvPr/>
        </p:nvSpPr>
        <p:spPr>
          <a:xfrm>
            <a:off x="10005224" y="2319623"/>
            <a:ext cx="1918790" cy="1209912"/>
          </a:xfrm>
          <a:prstGeom prst="borderCallout1">
            <a:avLst>
              <a:gd name="adj1" fmla="val 16055"/>
              <a:gd name="adj2" fmla="val -32177"/>
              <a:gd name="adj3" fmla="val 50732"/>
              <a:gd name="adj4" fmla="val 9236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Po uložení otázky můžete přejít k další otázce. Později můžete všechny otázky editovat.</a:t>
            </a:r>
          </a:p>
        </p:txBody>
      </p:sp>
      <p:sp>
        <p:nvSpPr>
          <p:cNvPr id="5" name="Bublinový popisek: čárový 4">
            <a:extLst>
              <a:ext uri="{FF2B5EF4-FFF2-40B4-BE49-F238E27FC236}">
                <a16:creationId xmlns:a16="http://schemas.microsoft.com/office/drawing/2014/main" id="{189A3973-0850-47CF-8BE9-9253936E5A09}"/>
              </a:ext>
            </a:extLst>
          </p:cNvPr>
          <p:cNvSpPr/>
          <p:nvPr/>
        </p:nvSpPr>
        <p:spPr>
          <a:xfrm>
            <a:off x="3812957" y="1415502"/>
            <a:ext cx="2095017" cy="518932"/>
          </a:xfrm>
          <a:prstGeom prst="borderCallout1">
            <a:avLst>
              <a:gd name="adj1" fmla="val 45266"/>
              <a:gd name="adj2" fmla="val -33040"/>
              <a:gd name="adj3" fmla="val 43136"/>
              <a:gd name="adj4" fmla="val 4130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Sem patří </a:t>
            </a:r>
            <a:r>
              <a:rPr lang="cs-CZ" sz="1600" b="1" dirty="0">
                <a:solidFill>
                  <a:schemeClr val="tx1"/>
                </a:solidFill>
              </a:rPr>
              <a:t>název</a:t>
            </a:r>
            <a:r>
              <a:rPr lang="cs-CZ" sz="1600" dirty="0">
                <a:solidFill>
                  <a:schemeClr val="tx1"/>
                </a:solidFill>
              </a:rPr>
              <a:t> testu.</a:t>
            </a:r>
          </a:p>
        </p:txBody>
      </p:sp>
      <p:sp>
        <p:nvSpPr>
          <p:cNvPr id="6" name="Bublinový popisek: čárový 5">
            <a:extLst>
              <a:ext uri="{FF2B5EF4-FFF2-40B4-BE49-F238E27FC236}">
                <a16:creationId xmlns:a16="http://schemas.microsoft.com/office/drawing/2014/main" id="{A4B0D010-9EAB-4589-90C8-94C33AE76E7E}"/>
              </a:ext>
            </a:extLst>
          </p:cNvPr>
          <p:cNvSpPr/>
          <p:nvPr/>
        </p:nvSpPr>
        <p:spPr>
          <a:xfrm>
            <a:off x="5397623" y="360081"/>
            <a:ext cx="3436947" cy="518932"/>
          </a:xfrm>
          <a:prstGeom prst="borderCallout1">
            <a:avLst>
              <a:gd name="adj1" fmla="val 159109"/>
              <a:gd name="adj2" fmla="val 98252"/>
              <a:gd name="adj3" fmla="val 76933"/>
              <a:gd name="adj4" fmla="val 82711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Zde můžete nastavit </a:t>
            </a:r>
            <a:r>
              <a:rPr lang="cs-CZ" sz="1600" b="1" dirty="0">
                <a:solidFill>
                  <a:schemeClr val="tx1"/>
                </a:solidFill>
              </a:rPr>
              <a:t>dostupnost</a:t>
            </a:r>
            <a:r>
              <a:rPr lang="cs-CZ" sz="1600" dirty="0">
                <a:solidFill>
                  <a:schemeClr val="tx1"/>
                </a:solidFill>
              </a:rPr>
              <a:t> kvízu pro další uživatele přes kód testu.</a:t>
            </a:r>
          </a:p>
        </p:txBody>
      </p:sp>
      <p:sp>
        <p:nvSpPr>
          <p:cNvPr id="7" name="Bublinový popisek: čárový 6">
            <a:extLst>
              <a:ext uri="{FF2B5EF4-FFF2-40B4-BE49-F238E27FC236}">
                <a16:creationId xmlns:a16="http://schemas.microsoft.com/office/drawing/2014/main" id="{3F31B0F8-B2EC-46BB-A6AE-E0926D19F50C}"/>
              </a:ext>
            </a:extLst>
          </p:cNvPr>
          <p:cNvSpPr/>
          <p:nvPr/>
        </p:nvSpPr>
        <p:spPr>
          <a:xfrm>
            <a:off x="150825" y="2319623"/>
            <a:ext cx="2288416" cy="994299"/>
          </a:xfrm>
          <a:prstGeom prst="borderCallout1">
            <a:avLst>
              <a:gd name="adj1" fmla="val 48994"/>
              <a:gd name="adj2" fmla="val 114546"/>
              <a:gd name="adj3" fmla="val 58692"/>
              <a:gd name="adj4" fmla="val -1752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Zde se vybírá</a:t>
            </a:r>
            <a:r>
              <a:rPr lang="cs-CZ" sz="1600" b="1" dirty="0">
                <a:solidFill>
                  <a:schemeClr val="tx1"/>
                </a:solidFill>
              </a:rPr>
              <a:t> doplňující obrázek </a:t>
            </a:r>
            <a:r>
              <a:rPr lang="cs-CZ" sz="1600" dirty="0">
                <a:solidFill>
                  <a:schemeClr val="tx1"/>
                </a:solidFill>
              </a:rPr>
              <a:t>otázky. </a:t>
            </a:r>
          </a:p>
          <a:p>
            <a:r>
              <a:rPr lang="cs-CZ" sz="1600" dirty="0">
                <a:solidFill>
                  <a:schemeClr val="tx1"/>
                </a:solidFill>
              </a:rPr>
              <a:t>Tato možnost je zcela volitelná. </a:t>
            </a:r>
          </a:p>
        </p:txBody>
      </p:sp>
      <p:sp>
        <p:nvSpPr>
          <p:cNvPr id="9" name="Bublinový popisek: čárový 8">
            <a:extLst>
              <a:ext uri="{FF2B5EF4-FFF2-40B4-BE49-F238E27FC236}">
                <a16:creationId xmlns:a16="http://schemas.microsoft.com/office/drawing/2014/main" id="{3C4B0636-C22A-4558-8B75-38A8683AF459}"/>
              </a:ext>
            </a:extLst>
          </p:cNvPr>
          <p:cNvSpPr/>
          <p:nvPr/>
        </p:nvSpPr>
        <p:spPr>
          <a:xfrm>
            <a:off x="4349943" y="3942551"/>
            <a:ext cx="3116062" cy="772357"/>
          </a:xfrm>
          <a:prstGeom prst="borderCallout1">
            <a:avLst>
              <a:gd name="adj1" fmla="val 35354"/>
              <a:gd name="adj2" fmla="val 47380"/>
              <a:gd name="adj3" fmla="val -1338"/>
              <a:gd name="adj4" fmla="val 41197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Uzavřené otázky ne</a:t>
            </a:r>
            <a:r>
              <a:rPr lang="cs-CZ" sz="1600" b="1" dirty="0">
                <a:solidFill>
                  <a:schemeClr val="tx1"/>
                </a:solidFill>
              </a:rPr>
              <a:t>mají omezený maximální počet</a:t>
            </a:r>
            <a:r>
              <a:rPr lang="cs-CZ" sz="1600" dirty="0">
                <a:solidFill>
                  <a:schemeClr val="tx1"/>
                </a:solidFill>
              </a:rPr>
              <a:t> odpovědí. Minimum </a:t>
            </a:r>
            <a:r>
              <a:rPr lang="cs-CZ" sz="1600" b="1" dirty="0">
                <a:solidFill>
                  <a:schemeClr val="tx1"/>
                </a:solidFill>
              </a:rPr>
              <a:t>jsou dvě možnosti</a:t>
            </a:r>
            <a:r>
              <a:rPr lang="cs-CZ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Bublinový popisek: čárový 18">
            <a:extLst>
              <a:ext uri="{FF2B5EF4-FFF2-40B4-BE49-F238E27FC236}">
                <a16:creationId xmlns:a16="http://schemas.microsoft.com/office/drawing/2014/main" id="{69E45332-54A9-46C3-B971-360471AEE730}"/>
              </a:ext>
            </a:extLst>
          </p:cNvPr>
          <p:cNvSpPr/>
          <p:nvPr/>
        </p:nvSpPr>
        <p:spPr>
          <a:xfrm>
            <a:off x="9774077" y="4280107"/>
            <a:ext cx="1899822" cy="849707"/>
          </a:xfrm>
          <a:prstGeom prst="borderCallout1">
            <a:avLst>
              <a:gd name="adj1" fmla="val -41285"/>
              <a:gd name="adj2" fmla="val -13728"/>
              <a:gd name="adj3" fmla="val 10801"/>
              <a:gd name="adj4" fmla="val 22850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b="1" dirty="0">
                <a:solidFill>
                  <a:schemeClr val="tx1"/>
                </a:solidFill>
              </a:rPr>
              <a:t>Nezapomeňte</a:t>
            </a:r>
            <a:r>
              <a:rPr lang="cs-CZ" sz="1600" dirty="0">
                <a:solidFill>
                  <a:schemeClr val="tx1"/>
                </a:solidFill>
              </a:rPr>
              <a:t> nastavit, která odpověď je </a:t>
            </a:r>
            <a:r>
              <a:rPr lang="cs-CZ" sz="1600" b="1" dirty="0">
                <a:solidFill>
                  <a:schemeClr val="tx1"/>
                </a:solidFill>
              </a:rPr>
              <a:t>správná</a:t>
            </a:r>
            <a:r>
              <a:rPr lang="cs-CZ" sz="1600" dirty="0"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2" name="Bublinový popisek: čárový 11">
            <a:extLst>
              <a:ext uri="{FF2B5EF4-FFF2-40B4-BE49-F238E27FC236}">
                <a16:creationId xmlns:a16="http://schemas.microsoft.com/office/drawing/2014/main" id="{1418B73C-7860-4F29-903D-AB7698008634}"/>
              </a:ext>
            </a:extLst>
          </p:cNvPr>
          <p:cNvSpPr/>
          <p:nvPr/>
        </p:nvSpPr>
        <p:spPr>
          <a:xfrm>
            <a:off x="150825" y="5255581"/>
            <a:ext cx="2288416" cy="849707"/>
          </a:xfrm>
          <a:prstGeom prst="borderCallout1">
            <a:avLst>
              <a:gd name="adj1" fmla="val 139192"/>
              <a:gd name="adj2" fmla="val 103683"/>
              <a:gd name="adj3" fmla="val 71192"/>
              <a:gd name="adj4" fmla="val 82043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Další otázku </a:t>
            </a:r>
            <a:r>
              <a:rPr lang="cs-CZ" sz="1600" b="1" dirty="0">
                <a:solidFill>
                  <a:schemeClr val="tx1"/>
                </a:solidFill>
              </a:rPr>
              <a:t>přidáváte kliknutím </a:t>
            </a:r>
            <a:r>
              <a:rPr lang="cs-CZ" sz="1600" dirty="0">
                <a:solidFill>
                  <a:schemeClr val="tx1"/>
                </a:solidFill>
              </a:rPr>
              <a:t>na položky s typy otázek.</a:t>
            </a:r>
          </a:p>
        </p:txBody>
      </p:sp>
      <p:sp>
        <p:nvSpPr>
          <p:cNvPr id="13" name="Bublinový popisek: čárový 12">
            <a:extLst>
              <a:ext uri="{FF2B5EF4-FFF2-40B4-BE49-F238E27FC236}">
                <a16:creationId xmlns:a16="http://schemas.microsoft.com/office/drawing/2014/main" id="{53F186F4-F15F-4D36-A713-10C4CC909AFC}"/>
              </a:ext>
            </a:extLst>
          </p:cNvPr>
          <p:cNvSpPr/>
          <p:nvPr/>
        </p:nvSpPr>
        <p:spPr>
          <a:xfrm>
            <a:off x="10090341" y="990648"/>
            <a:ext cx="1918791" cy="849707"/>
          </a:xfrm>
          <a:prstGeom prst="borderCallout1">
            <a:avLst>
              <a:gd name="adj1" fmla="val -3945"/>
              <a:gd name="adj2" fmla="val -22163"/>
              <a:gd name="adj3" fmla="val 71192"/>
              <a:gd name="adj4" fmla="val 82043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Zde můžete </a:t>
            </a:r>
            <a:r>
              <a:rPr lang="cs-CZ" sz="1600" b="1" dirty="0">
                <a:solidFill>
                  <a:schemeClr val="tx1"/>
                </a:solidFill>
              </a:rPr>
              <a:t>uložit celý test</a:t>
            </a:r>
            <a:r>
              <a:rPr lang="cs-CZ" sz="1600" dirty="0">
                <a:solidFill>
                  <a:schemeClr val="tx1"/>
                </a:solidFill>
              </a:rPr>
              <a:t> a připravit ho ke spuštění.</a:t>
            </a:r>
          </a:p>
        </p:txBody>
      </p:sp>
      <p:sp>
        <p:nvSpPr>
          <p:cNvPr id="14" name="Tlačítko akce: Přejít domů 1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659A2DF9-CCF6-4AAD-83CF-69D8BF4AF7E9}"/>
              </a:ext>
            </a:extLst>
          </p:cNvPr>
          <p:cNvSpPr/>
          <p:nvPr/>
        </p:nvSpPr>
        <p:spPr>
          <a:xfrm>
            <a:off x="11157835" y="5913726"/>
            <a:ext cx="816745" cy="72677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9602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>
            <a:extLst>
              <a:ext uri="{FF2B5EF4-FFF2-40B4-BE49-F238E27FC236}">
                <a16:creationId xmlns:a16="http://schemas.microsoft.com/office/drawing/2014/main" id="{D7FD71A5-02DA-4927-A565-B4C245BA4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8" y="1028699"/>
            <a:ext cx="5736122" cy="54006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Obrázek 2">
            <a:extLst>
              <a:ext uri="{FF2B5EF4-FFF2-40B4-BE49-F238E27FC236}">
                <a16:creationId xmlns:a16="http://schemas.microsoft.com/office/drawing/2014/main" id="{96BBC5B1-60F6-47A6-85A3-860733BC1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693" y="1031107"/>
            <a:ext cx="6205388" cy="54006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Bublinový popisek: čárový 4">
            <a:extLst>
              <a:ext uri="{FF2B5EF4-FFF2-40B4-BE49-F238E27FC236}">
                <a16:creationId xmlns:a16="http://schemas.microsoft.com/office/drawing/2014/main" id="{728364C6-5331-4A9A-88F5-420BCC14B8B2}"/>
              </a:ext>
            </a:extLst>
          </p:cNvPr>
          <p:cNvSpPr/>
          <p:nvPr/>
        </p:nvSpPr>
        <p:spPr>
          <a:xfrm>
            <a:off x="2420156" y="2476869"/>
            <a:ext cx="3196030" cy="572515"/>
          </a:xfrm>
          <a:prstGeom prst="borderCallout1">
            <a:avLst>
              <a:gd name="adj1" fmla="val 157053"/>
              <a:gd name="adj2" fmla="val -8602"/>
              <a:gd name="adj3" fmla="val 92590"/>
              <a:gd name="adj4" fmla="val 1439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b="1" dirty="0">
                <a:solidFill>
                  <a:schemeClr val="tx1"/>
                </a:solidFill>
              </a:rPr>
              <a:t>Kvíz ke spuštění </a:t>
            </a:r>
            <a:r>
              <a:rPr lang="cs-CZ" sz="1600" dirty="0">
                <a:solidFill>
                  <a:schemeClr val="tx1"/>
                </a:solidFill>
              </a:rPr>
              <a:t>můžete buď vyhledat, nebo vybrat ze seznamu.</a:t>
            </a:r>
          </a:p>
        </p:txBody>
      </p:sp>
      <p:sp>
        <p:nvSpPr>
          <p:cNvPr id="6" name="Bublinový popisek: čárový 5">
            <a:extLst>
              <a:ext uri="{FF2B5EF4-FFF2-40B4-BE49-F238E27FC236}">
                <a16:creationId xmlns:a16="http://schemas.microsoft.com/office/drawing/2014/main" id="{4D9E1DC2-A081-4925-94E7-48C833DEBAB7}"/>
              </a:ext>
            </a:extLst>
          </p:cNvPr>
          <p:cNvSpPr/>
          <p:nvPr/>
        </p:nvSpPr>
        <p:spPr>
          <a:xfrm>
            <a:off x="7918880" y="1544715"/>
            <a:ext cx="2450237" cy="1307698"/>
          </a:xfrm>
          <a:prstGeom prst="borderCallout1">
            <a:avLst>
              <a:gd name="adj1" fmla="val 129169"/>
              <a:gd name="adj2" fmla="val -18692"/>
              <a:gd name="adj3" fmla="val 95251"/>
              <a:gd name="adj4" fmla="val -66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V druhém kroku zvolíte </a:t>
            </a:r>
            <a:r>
              <a:rPr lang="cs-CZ" sz="1600" b="1" dirty="0">
                <a:solidFill>
                  <a:schemeClr val="tx1"/>
                </a:solidFill>
              </a:rPr>
              <a:t>počet týmů</a:t>
            </a:r>
            <a:r>
              <a:rPr lang="cs-CZ" sz="1600" dirty="0">
                <a:solidFill>
                  <a:schemeClr val="tx1"/>
                </a:solidFill>
              </a:rPr>
              <a:t>. Žáci mohou testy řešit skupinově, nebo individuálně. </a:t>
            </a:r>
            <a:r>
              <a:rPr lang="cs-CZ" sz="1600" b="1" dirty="0">
                <a:solidFill>
                  <a:schemeClr val="tx1"/>
                </a:solidFill>
              </a:rPr>
              <a:t>Maximální počet </a:t>
            </a:r>
            <a:r>
              <a:rPr lang="cs-CZ" sz="1600" dirty="0">
                <a:solidFill>
                  <a:schemeClr val="tx1"/>
                </a:solidFill>
              </a:rPr>
              <a:t>účastníků </a:t>
            </a:r>
            <a:r>
              <a:rPr lang="cs-CZ" sz="1600" b="1" dirty="0">
                <a:solidFill>
                  <a:schemeClr val="tx1"/>
                </a:solidFill>
              </a:rPr>
              <a:t>je 20</a:t>
            </a:r>
            <a:r>
              <a:rPr lang="cs-CZ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7" name="Bublinový popisek: čárový 6">
            <a:extLst>
              <a:ext uri="{FF2B5EF4-FFF2-40B4-BE49-F238E27FC236}">
                <a16:creationId xmlns:a16="http://schemas.microsoft.com/office/drawing/2014/main" id="{5B211013-AA62-433F-BBE3-03E51C7674DF}"/>
              </a:ext>
            </a:extLst>
          </p:cNvPr>
          <p:cNvSpPr/>
          <p:nvPr/>
        </p:nvSpPr>
        <p:spPr>
          <a:xfrm>
            <a:off x="7241561" y="5629068"/>
            <a:ext cx="2864464" cy="971757"/>
          </a:xfrm>
          <a:prstGeom prst="borderCallout1">
            <a:avLst>
              <a:gd name="adj1" fmla="val -35450"/>
              <a:gd name="adj2" fmla="val -7052"/>
              <a:gd name="adj3" fmla="val 13123"/>
              <a:gd name="adj4" fmla="val 1807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Odpočet není bohužel zahrnut v neplacené verzi, stejně jako možnost neopakovatelného testu.</a:t>
            </a:r>
          </a:p>
        </p:txBody>
      </p:sp>
      <p:cxnSp>
        <p:nvCxnSpPr>
          <p:cNvPr id="8" name="Přímá spojnice se šipkou 7">
            <a:extLst>
              <a:ext uri="{FF2B5EF4-FFF2-40B4-BE49-F238E27FC236}">
                <a16:creationId xmlns:a16="http://schemas.microsoft.com/office/drawing/2014/main" id="{24009E4F-635D-472B-9853-E6D3EF7E87B5}"/>
              </a:ext>
            </a:extLst>
          </p:cNvPr>
          <p:cNvCxnSpPr>
            <a:cxnSpLocks/>
          </p:cNvCxnSpPr>
          <p:nvPr/>
        </p:nvCxnSpPr>
        <p:spPr>
          <a:xfrm flipV="1">
            <a:off x="9507984" y="5228947"/>
            <a:ext cx="248575" cy="40012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89595E45-FF6F-4564-8076-ED41AA06E8D9}"/>
              </a:ext>
            </a:extLst>
          </p:cNvPr>
          <p:cNvCxnSpPr>
            <a:cxnSpLocks/>
          </p:cNvCxnSpPr>
          <p:nvPr/>
        </p:nvCxnSpPr>
        <p:spPr>
          <a:xfrm flipH="1" flipV="1">
            <a:off x="1988598" y="2556770"/>
            <a:ext cx="431558" cy="7102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ublinový popisek: čárový 16">
            <a:extLst>
              <a:ext uri="{FF2B5EF4-FFF2-40B4-BE49-F238E27FC236}">
                <a16:creationId xmlns:a16="http://schemas.microsoft.com/office/drawing/2014/main" id="{DEF69BAF-635E-4A5D-A4EA-ACD6B8F755C7}"/>
              </a:ext>
            </a:extLst>
          </p:cNvPr>
          <p:cNvSpPr/>
          <p:nvPr/>
        </p:nvSpPr>
        <p:spPr>
          <a:xfrm>
            <a:off x="2420156" y="4310730"/>
            <a:ext cx="2903985" cy="1015872"/>
          </a:xfrm>
          <a:prstGeom prst="borderCallout1">
            <a:avLst>
              <a:gd name="adj1" fmla="val 18496"/>
              <a:gd name="adj2" fmla="val 123976"/>
              <a:gd name="adj3" fmla="val 33676"/>
              <a:gd name="adj4" fmla="val 96360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Pro závod můžete zvolit </a:t>
            </a:r>
            <a:r>
              <a:rPr lang="cs-CZ" sz="1600" b="1" dirty="0">
                <a:solidFill>
                  <a:schemeClr val="tx1"/>
                </a:solidFill>
              </a:rPr>
              <a:t>různé ikony</a:t>
            </a:r>
            <a:r>
              <a:rPr lang="cs-CZ" sz="1600" dirty="0">
                <a:solidFill>
                  <a:schemeClr val="tx1"/>
                </a:solidFill>
              </a:rPr>
              <a:t> z nabídky. Z volená ikona se po spuštění testu zobrazí </a:t>
            </a:r>
            <a:r>
              <a:rPr lang="cs-CZ" sz="1600" b="1" dirty="0">
                <a:solidFill>
                  <a:schemeClr val="tx1"/>
                </a:solidFill>
              </a:rPr>
              <a:t>na tabuli </a:t>
            </a:r>
            <a:r>
              <a:rPr lang="cs-CZ" sz="1600" dirty="0">
                <a:solidFill>
                  <a:schemeClr val="tx1"/>
                </a:solidFill>
              </a:rPr>
              <a:t>postupu.</a:t>
            </a:r>
          </a:p>
        </p:txBody>
      </p:sp>
      <p:sp>
        <p:nvSpPr>
          <p:cNvPr id="18" name="Bublinový popisek: čárový 17">
            <a:extLst>
              <a:ext uri="{FF2B5EF4-FFF2-40B4-BE49-F238E27FC236}">
                <a16:creationId xmlns:a16="http://schemas.microsoft.com/office/drawing/2014/main" id="{E5E51FA2-EA83-4B91-B4B5-A8610E428AF1}"/>
              </a:ext>
            </a:extLst>
          </p:cNvPr>
          <p:cNvSpPr/>
          <p:nvPr/>
        </p:nvSpPr>
        <p:spPr>
          <a:xfrm>
            <a:off x="10035177" y="121295"/>
            <a:ext cx="1842608" cy="1223359"/>
          </a:xfrm>
          <a:prstGeom prst="borderCallout1">
            <a:avLst>
              <a:gd name="adj1" fmla="val 277563"/>
              <a:gd name="adj2" fmla="val 35326"/>
              <a:gd name="adj3" fmla="val 8277"/>
              <a:gd name="adj4" fmla="val 94915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Stejně jako </a:t>
            </a:r>
            <a:r>
              <a:rPr lang="cs-CZ" sz="1600" dirty="0" err="1">
                <a:solidFill>
                  <a:schemeClr val="tx1"/>
                </a:solidFill>
              </a:rPr>
              <a:t>Kahoot</a:t>
            </a:r>
            <a:r>
              <a:rPr lang="cs-CZ" sz="1600" dirty="0">
                <a:solidFill>
                  <a:schemeClr val="tx1"/>
                </a:solidFill>
              </a:rPr>
              <a:t> i </a:t>
            </a:r>
            <a:r>
              <a:rPr lang="cs-CZ" sz="1600" dirty="0" err="1">
                <a:solidFill>
                  <a:schemeClr val="tx1"/>
                </a:solidFill>
              </a:rPr>
              <a:t>Socrative</a:t>
            </a:r>
            <a:r>
              <a:rPr lang="cs-CZ" sz="1600" dirty="0">
                <a:solidFill>
                  <a:schemeClr val="tx1"/>
                </a:solidFill>
              </a:rPr>
              <a:t> umožňuje nastavit náhodné pořadí otázek a odpovědí.</a:t>
            </a:r>
          </a:p>
        </p:txBody>
      </p:sp>
      <p:sp>
        <p:nvSpPr>
          <p:cNvPr id="19" name="Bublinový popisek: čárový 18">
            <a:extLst>
              <a:ext uri="{FF2B5EF4-FFF2-40B4-BE49-F238E27FC236}">
                <a16:creationId xmlns:a16="http://schemas.microsoft.com/office/drawing/2014/main" id="{9BF62843-B23F-43A2-8384-0662AB16839F}"/>
              </a:ext>
            </a:extLst>
          </p:cNvPr>
          <p:cNvSpPr/>
          <p:nvPr/>
        </p:nvSpPr>
        <p:spPr>
          <a:xfrm>
            <a:off x="7386220" y="4137652"/>
            <a:ext cx="1707675" cy="971757"/>
          </a:xfrm>
          <a:prstGeom prst="borderCallout1">
            <a:avLst>
              <a:gd name="adj1" fmla="val 25718"/>
              <a:gd name="adj2" fmla="val 122581"/>
              <a:gd name="adj3" fmla="val 33676"/>
              <a:gd name="adj4" fmla="val 96360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Po každé otázce se žáku </a:t>
            </a:r>
            <a:r>
              <a:rPr lang="cs-CZ" sz="1600" b="1" dirty="0">
                <a:solidFill>
                  <a:schemeClr val="tx1"/>
                </a:solidFill>
              </a:rPr>
              <a:t>zobrazí správná odpověď </a:t>
            </a:r>
            <a:r>
              <a:rPr lang="cs-CZ" sz="1600" dirty="0">
                <a:solidFill>
                  <a:schemeClr val="tx1"/>
                </a:solidFill>
              </a:rPr>
              <a:t>a jeho </a:t>
            </a:r>
            <a:r>
              <a:rPr lang="cs-CZ" sz="1600" b="1" dirty="0">
                <a:solidFill>
                  <a:schemeClr val="tx1"/>
                </a:solidFill>
              </a:rPr>
              <a:t>výsledek</a:t>
            </a:r>
            <a:r>
              <a:rPr lang="cs-CZ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0" name="Bublinový popisek: čárový 19">
            <a:extLst>
              <a:ext uri="{FF2B5EF4-FFF2-40B4-BE49-F238E27FC236}">
                <a16:creationId xmlns:a16="http://schemas.microsoft.com/office/drawing/2014/main" id="{90D4099C-A6DB-4FF5-ACF0-E941EB2E4D60}"/>
              </a:ext>
            </a:extLst>
          </p:cNvPr>
          <p:cNvSpPr/>
          <p:nvPr/>
        </p:nvSpPr>
        <p:spPr>
          <a:xfrm>
            <a:off x="10283392" y="5625758"/>
            <a:ext cx="1778689" cy="777216"/>
          </a:xfrm>
          <a:prstGeom prst="borderCallout1">
            <a:avLst>
              <a:gd name="adj1" fmla="val -71858"/>
              <a:gd name="adj2" fmla="val 28146"/>
              <a:gd name="adj3" fmla="val 22713"/>
              <a:gd name="adj4" fmla="val 51440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Tato volba zobrazí na konci testu </a:t>
            </a:r>
            <a:r>
              <a:rPr lang="cs-CZ" sz="1600" b="1" dirty="0">
                <a:solidFill>
                  <a:schemeClr val="tx1"/>
                </a:solidFill>
              </a:rPr>
              <a:t>žákovo skóre</a:t>
            </a:r>
            <a:r>
              <a:rPr lang="cs-CZ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0AF3C88B-4F28-441B-A907-0022F9340DBD}"/>
              </a:ext>
            </a:extLst>
          </p:cNvPr>
          <p:cNvSpPr/>
          <p:nvPr/>
        </p:nvSpPr>
        <p:spPr>
          <a:xfrm>
            <a:off x="244527" y="105639"/>
            <a:ext cx="87148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3200" dirty="0"/>
              <a:t>4. </a:t>
            </a:r>
            <a:r>
              <a:rPr lang="cs-CZ" sz="2000" dirty="0"/>
              <a:t>Proveďte základní nastavení testu při spuštění</a:t>
            </a:r>
          </a:p>
        </p:txBody>
      </p:sp>
      <p:sp>
        <p:nvSpPr>
          <p:cNvPr id="15" name="Bublinový popisek: čárový 14">
            <a:extLst>
              <a:ext uri="{FF2B5EF4-FFF2-40B4-BE49-F238E27FC236}">
                <a16:creationId xmlns:a16="http://schemas.microsoft.com/office/drawing/2014/main" id="{6D7B4863-032A-4397-A447-C4305B5B974E}"/>
              </a:ext>
            </a:extLst>
          </p:cNvPr>
          <p:cNvSpPr/>
          <p:nvPr/>
        </p:nvSpPr>
        <p:spPr>
          <a:xfrm>
            <a:off x="2363596" y="732974"/>
            <a:ext cx="2719027" cy="772357"/>
          </a:xfrm>
          <a:prstGeom prst="borderCallout1">
            <a:avLst>
              <a:gd name="adj1" fmla="val 35354"/>
              <a:gd name="adj2" fmla="val 47380"/>
              <a:gd name="adj3" fmla="val -1338"/>
              <a:gd name="adj4" fmla="val 41197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Na </a:t>
            </a:r>
            <a:r>
              <a:rPr lang="cs-CZ" sz="1600" b="1" dirty="0">
                <a:solidFill>
                  <a:schemeClr val="tx1"/>
                </a:solidFill>
              </a:rPr>
              <a:t>úvodní </a:t>
            </a:r>
            <a:r>
              <a:rPr lang="cs-CZ" sz="1600" b="1" dirty="0" err="1">
                <a:solidFill>
                  <a:schemeClr val="tx1"/>
                </a:solidFill>
              </a:rPr>
              <a:t>stánce</a:t>
            </a:r>
            <a:r>
              <a:rPr lang="cs-CZ" sz="1600" b="1" dirty="0">
                <a:solidFill>
                  <a:schemeClr val="tx1"/>
                </a:solidFill>
              </a:rPr>
              <a:t> </a:t>
            </a:r>
            <a:r>
              <a:rPr lang="cs-CZ" sz="1600" dirty="0">
                <a:solidFill>
                  <a:schemeClr val="tx1"/>
                </a:solidFill>
              </a:rPr>
              <a:t>zvolte typ testu </a:t>
            </a:r>
            <a:r>
              <a:rPr lang="cs-CZ" sz="1600" dirty="0" err="1">
                <a:solidFill>
                  <a:schemeClr val="tx1"/>
                </a:solidFill>
              </a:rPr>
              <a:t>Space</a:t>
            </a:r>
            <a:r>
              <a:rPr lang="cs-CZ" sz="1600" dirty="0">
                <a:solidFill>
                  <a:schemeClr val="tx1"/>
                </a:solidFill>
              </a:rPr>
              <a:t> </a:t>
            </a:r>
            <a:r>
              <a:rPr lang="cs-CZ" sz="1600" dirty="0" err="1">
                <a:solidFill>
                  <a:schemeClr val="tx1"/>
                </a:solidFill>
              </a:rPr>
              <a:t>Race</a:t>
            </a:r>
            <a:r>
              <a:rPr lang="cs-CZ" sz="1600" dirty="0">
                <a:solidFill>
                  <a:schemeClr val="tx1"/>
                </a:solidFill>
              </a:rPr>
              <a:t>, nebo </a:t>
            </a:r>
            <a:r>
              <a:rPr lang="cs-CZ" sz="1600" dirty="0" err="1">
                <a:solidFill>
                  <a:schemeClr val="tx1"/>
                </a:solidFill>
              </a:rPr>
              <a:t>Quiz</a:t>
            </a:r>
            <a:r>
              <a:rPr lang="cs-CZ" sz="1600" dirty="0">
                <a:solidFill>
                  <a:schemeClr val="tx1"/>
                </a:solidFill>
              </a:rPr>
              <a:t>. Tím se otevře nastavení testu.</a:t>
            </a:r>
          </a:p>
        </p:txBody>
      </p:sp>
    </p:spTree>
    <p:extLst>
      <p:ext uri="{BB962C8B-B14F-4D97-AF65-F5344CB8AC3E}">
        <p14:creationId xmlns:p14="http://schemas.microsoft.com/office/powerpoint/2010/main" val="192988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B9E387C-C6E3-4578-B403-1600E5A8F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7D49F13-559B-43E9-A912-122205567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866" y="701336"/>
            <a:ext cx="7446969" cy="5301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2800" dirty="0"/>
              <a:t>KAHOOT</a:t>
            </a:r>
          </a:p>
          <a:p>
            <a:pPr lvl="1"/>
            <a:r>
              <a:rPr lang="cs-CZ" sz="2400" dirty="0">
                <a:hlinkClick r:id="rId2" action="ppaction://hlinksldjump"/>
              </a:rPr>
              <a:t>Registrace/Přihlášení</a:t>
            </a:r>
            <a:endParaRPr lang="cs-CZ" sz="2400" dirty="0"/>
          </a:p>
          <a:p>
            <a:pPr lvl="1"/>
            <a:r>
              <a:rPr lang="cs-CZ" sz="2400" dirty="0">
                <a:hlinkClick r:id="rId3" action="ppaction://hlinksldjump"/>
              </a:rPr>
              <a:t>Tvorba testu</a:t>
            </a:r>
            <a:endParaRPr lang="cs-CZ" sz="2400" dirty="0"/>
          </a:p>
          <a:p>
            <a:pPr lvl="1"/>
            <a:r>
              <a:rPr lang="cs-CZ" sz="2400" dirty="0">
                <a:hlinkClick r:id="rId4" action="ppaction://hlinksldjump"/>
              </a:rPr>
              <a:t>Spuštění testu</a:t>
            </a:r>
            <a:endParaRPr lang="cs-CZ" sz="2400" dirty="0"/>
          </a:p>
          <a:p>
            <a:pPr lvl="1"/>
            <a:r>
              <a:rPr lang="cs-CZ" sz="2400" dirty="0">
                <a:hlinkClick r:id="rId5" action="ppaction://hlinksldjump"/>
              </a:rPr>
              <a:t>Princip funkce a zobrazení</a:t>
            </a:r>
            <a:endParaRPr lang="cs-CZ" sz="2400" dirty="0"/>
          </a:p>
          <a:p>
            <a:pPr lvl="1"/>
            <a:r>
              <a:rPr lang="cs-CZ" sz="2400" dirty="0">
                <a:hlinkClick r:id="rId6" action="ppaction://hlinksldjump"/>
              </a:rPr>
              <a:t>Tipy a triky</a:t>
            </a:r>
            <a:endParaRPr lang="cs-CZ" sz="2400" dirty="0"/>
          </a:p>
          <a:p>
            <a:pPr marL="0" indent="0">
              <a:buNone/>
            </a:pPr>
            <a:r>
              <a:rPr lang="cs-CZ" sz="2800" dirty="0"/>
              <a:t>SOCRATIVE</a:t>
            </a:r>
          </a:p>
          <a:p>
            <a:pPr lvl="1"/>
            <a:r>
              <a:rPr lang="cs-CZ" sz="2400" dirty="0">
                <a:hlinkClick r:id="rId7" action="ppaction://hlinksldjump"/>
              </a:rPr>
              <a:t>Registrace/Přihlášení</a:t>
            </a:r>
            <a:endParaRPr lang="cs-CZ" sz="2400" dirty="0"/>
          </a:p>
          <a:p>
            <a:pPr lvl="1"/>
            <a:r>
              <a:rPr lang="cs-CZ" sz="2400" dirty="0">
                <a:hlinkClick r:id="rId8" action="ppaction://hlinksldjump"/>
              </a:rPr>
              <a:t>Tvorba testu</a:t>
            </a:r>
            <a:endParaRPr lang="cs-CZ" sz="2400" dirty="0"/>
          </a:p>
          <a:p>
            <a:pPr lvl="1"/>
            <a:r>
              <a:rPr lang="cs-CZ" sz="2400" dirty="0">
                <a:hlinkClick r:id="rId9" action="ppaction://hlinksldjump"/>
              </a:rPr>
              <a:t>Spuštění testu</a:t>
            </a:r>
            <a:endParaRPr lang="cs-CZ" sz="2400" dirty="0"/>
          </a:p>
          <a:p>
            <a:pPr lvl="1"/>
            <a:r>
              <a:rPr lang="cs-CZ" sz="2400" dirty="0">
                <a:hlinkClick r:id="rId10" action="ppaction://hlinksldjump"/>
              </a:rPr>
              <a:t>Vyhodnocení</a:t>
            </a:r>
            <a:endParaRPr lang="cs-CZ" sz="2400" dirty="0"/>
          </a:p>
          <a:p>
            <a:pPr lvl="1"/>
            <a:r>
              <a:rPr lang="cs-CZ" sz="2400" dirty="0">
                <a:hlinkClick r:id="rId11" action="ppaction://hlinksldjump"/>
              </a:rPr>
              <a:t>Tipy a triky</a:t>
            </a:r>
            <a:endParaRPr lang="cs-CZ" sz="2400" dirty="0"/>
          </a:p>
        </p:txBody>
      </p:sp>
      <p:sp>
        <p:nvSpPr>
          <p:cNvPr id="4" name="Tlačítko akce: Přejít domů 3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D3DD5BD1-B5D6-44DA-A4C9-71627232A2F9}"/>
              </a:ext>
            </a:extLst>
          </p:cNvPr>
          <p:cNvSpPr/>
          <p:nvPr/>
        </p:nvSpPr>
        <p:spPr>
          <a:xfrm>
            <a:off x="11157835" y="5913726"/>
            <a:ext cx="816745" cy="72677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73809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>
            <a:extLst>
              <a:ext uri="{FF2B5EF4-FFF2-40B4-BE49-F238E27FC236}">
                <a16:creationId xmlns:a16="http://schemas.microsoft.com/office/drawing/2014/main" id="{DEE9B81F-4AEB-49F1-A8C0-A33D77B24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1472"/>
            <a:ext cx="12192000" cy="5383227"/>
          </a:xfrm>
          <a:prstGeom prst="rect">
            <a:avLst/>
          </a:prstGeom>
        </p:spPr>
      </p:pic>
      <p:sp>
        <p:nvSpPr>
          <p:cNvPr id="3" name="Bublinový popisek: čárový 2">
            <a:extLst>
              <a:ext uri="{FF2B5EF4-FFF2-40B4-BE49-F238E27FC236}">
                <a16:creationId xmlns:a16="http://schemas.microsoft.com/office/drawing/2014/main" id="{3E9D827E-D1E1-48B0-898A-809B85DBF9DC}"/>
              </a:ext>
            </a:extLst>
          </p:cNvPr>
          <p:cNvSpPr/>
          <p:nvPr/>
        </p:nvSpPr>
        <p:spPr>
          <a:xfrm>
            <a:off x="8032678" y="2977835"/>
            <a:ext cx="2903985" cy="1249844"/>
          </a:xfrm>
          <a:prstGeom prst="borderCallout1">
            <a:avLst>
              <a:gd name="adj1" fmla="val -48982"/>
              <a:gd name="adj2" fmla="val 93711"/>
              <a:gd name="adj3" fmla="val 20180"/>
              <a:gd name="adj4" fmla="val 80463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Kliknutím na toto tlačítko </a:t>
            </a:r>
            <a:r>
              <a:rPr lang="cs-CZ" sz="1600" b="1" dirty="0">
                <a:solidFill>
                  <a:schemeClr val="tx1"/>
                </a:solidFill>
              </a:rPr>
              <a:t>ukončíte test</a:t>
            </a:r>
            <a:r>
              <a:rPr lang="cs-CZ" sz="1600" dirty="0">
                <a:solidFill>
                  <a:schemeClr val="tx1"/>
                </a:solidFill>
              </a:rPr>
              <a:t>. Otevře se nabídka dalšího postupu. Zobrazení statistiky, výsledků, nebo spuštění dalšího testu.</a:t>
            </a:r>
          </a:p>
        </p:txBody>
      </p:sp>
      <p:sp>
        <p:nvSpPr>
          <p:cNvPr id="4" name="Bublinový popisek: čárový 3">
            <a:extLst>
              <a:ext uri="{FF2B5EF4-FFF2-40B4-BE49-F238E27FC236}">
                <a16:creationId xmlns:a16="http://schemas.microsoft.com/office/drawing/2014/main" id="{01D0A0E1-D8B5-4D3B-B676-798CA854EB8E}"/>
              </a:ext>
            </a:extLst>
          </p:cNvPr>
          <p:cNvSpPr/>
          <p:nvPr/>
        </p:nvSpPr>
        <p:spPr>
          <a:xfrm>
            <a:off x="337235" y="230819"/>
            <a:ext cx="4749669" cy="577915"/>
          </a:xfrm>
          <a:prstGeom prst="borderCallout1">
            <a:avLst>
              <a:gd name="adj1" fmla="val 35354"/>
              <a:gd name="adj2" fmla="val 47380"/>
              <a:gd name="adj3" fmla="val -1338"/>
              <a:gd name="adj4" fmla="val 41197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Pokud použijete typ </a:t>
            </a:r>
            <a:r>
              <a:rPr lang="cs-CZ" sz="1600" b="1" dirty="0" err="1">
                <a:solidFill>
                  <a:schemeClr val="tx1"/>
                </a:solidFill>
              </a:rPr>
              <a:t>Space</a:t>
            </a:r>
            <a:r>
              <a:rPr lang="cs-CZ" sz="1600" b="1" dirty="0">
                <a:solidFill>
                  <a:schemeClr val="tx1"/>
                </a:solidFill>
              </a:rPr>
              <a:t> </a:t>
            </a:r>
            <a:r>
              <a:rPr lang="cs-CZ" sz="1600" b="1" dirty="0" err="1">
                <a:solidFill>
                  <a:schemeClr val="tx1"/>
                </a:solidFill>
              </a:rPr>
              <a:t>Race</a:t>
            </a:r>
            <a:r>
              <a:rPr lang="cs-CZ" sz="1600" dirty="0">
                <a:solidFill>
                  <a:schemeClr val="tx1"/>
                </a:solidFill>
              </a:rPr>
              <a:t>, po spuštění testu se na Vašem </a:t>
            </a:r>
            <a:r>
              <a:rPr lang="cs-CZ" sz="1600" dirty="0" err="1">
                <a:solidFill>
                  <a:schemeClr val="tx1"/>
                </a:solidFill>
              </a:rPr>
              <a:t>pc</a:t>
            </a:r>
            <a:r>
              <a:rPr lang="cs-CZ" sz="1600" dirty="0">
                <a:solidFill>
                  <a:schemeClr val="tx1"/>
                </a:solidFill>
              </a:rPr>
              <a:t> (a </a:t>
            </a:r>
            <a:r>
              <a:rPr lang="cs-CZ" sz="1600" b="1" dirty="0">
                <a:solidFill>
                  <a:schemeClr val="tx1"/>
                </a:solidFill>
              </a:rPr>
              <a:t>projektoru</a:t>
            </a:r>
            <a:r>
              <a:rPr lang="cs-CZ" sz="1600" dirty="0">
                <a:solidFill>
                  <a:schemeClr val="tx1"/>
                </a:solidFill>
              </a:rPr>
              <a:t>) zobrazí tato stránka.</a:t>
            </a:r>
          </a:p>
        </p:txBody>
      </p:sp>
      <p:sp>
        <p:nvSpPr>
          <p:cNvPr id="5" name="Bublinový popisek: čárový 4">
            <a:extLst>
              <a:ext uri="{FF2B5EF4-FFF2-40B4-BE49-F238E27FC236}">
                <a16:creationId xmlns:a16="http://schemas.microsoft.com/office/drawing/2014/main" id="{968BA072-2821-41E8-8369-4AD4D5ECBE60}"/>
              </a:ext>
            </a:extLst>
          </p:cNvPr>
          <p:cNvSpPr/>
          <p:nvPr/>
        </p:nvSpPr>
        <p:spPr>
          <a:xfrm>
            <a:off x="1052000" y="4589753"/>
            <a:ext cx="2889685" cy="760849"/>
          </a:xfrm>
          <a:prstGeom prst="borderCallout1">
            <a:avLst>
              <a:gd name="adj1" fmla="val -8424"/>
              <a:gd name="adj2" fmla="val -19709"/>
              <a:gd name="adj3" fmla="val 43136"/>
              <a:gd name="adj4" fmla="val 4130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Každý hráč bude mít </a:t>
            </a:r>
            <a:r>
              <a:rPr lang="cs-CZ" sz="1600" b="1" dirty="0">
                <a:solidFill>
                  <a:schemeClr val="tx1"/>
                </a:solidFill>
              </a:rPr>
              <a:t>přidělenou barvu</a:t>
            </a:r>
            <a:r>
              <a:rPr lang="cs-CZ" sz="1600" dirty="0">
                <a:solidFill>
                  <a:schemeClr val="tx1"/>
                </a:solidFill>
              </a:rPr>
              <a:t>, kterou bude po dobu průběhu testu </a:t>
            </a:r>
            <a:r>
              <a:rPr lang="cs-CZ" sz="1600" b="1" dirty="0">
                <a:solidFill>
                  <a:schemeClr val="tx1"/>
                </a:solidFill>
              </a:rPr>
              <a:t>znát jen on</a:t>
            </a:r>
            <a:r>
              <a:rPr lang="cs-CZ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Bublinový popisek: čárový 5">
            <a:extLst>
              <a:ext uri="{FF2B5EF4-FFF2-40B4-BE49-F238E27FC236}">
                <a16:creationId xmlns:a16="http://schemas.microsoft.com/office/drawing/2014/main" id="{AC4F8B10-9D58-4FEC-9B4B-B900C63B67DA}"/>
              </a:ext>
            </a:extLst>
          </p:cNvPr>
          <p:cNvSpPr/>
          <p:nvPr/>
        </p:nvSpPr>
        <p:spPr>
          <a:xfrm>
            <a:off x="2496842" y="2698706"/>
            <a:ext cx="2472433" cy="518932"/>
          </a:xfrm>
          <a:prstGeom prst="borderCallout1">
            <a:avLst>
              <a:gd name="adj1" fmla="val 45266"/>
              <a:gd name="adj2" fmla="val -33040"/>
              <a:gd name="adj3" fmla="val 43136"/>
              <a:gd name="adj4" fmla="val 4130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Pohyblivé ikonky zobrazují </a:t>
            </a:r>
            <a:r>
              <a:rPr lang="cs-CZ" sz="1600" b="1" dirty="0">
                <a:solidFill>
                  <a:schemeClr val="tx1"/>
                </a:solidFill>
              </a:rPr>
              <a:t>hráčův postup </a:t>
            </a:r>
            <a:r>
              <a:rPr lang="cs-CZ" sz="1600" dirty="0">
                <a:solidFill>
                  <a:schemeClr val="tx1"/>
                </a:solidFill>
              </a:rPr>
              <a:t>v testu.</a:t>
            </a:r>
          </a:p>
        </p:txBody>
      </p:sp>
      <p:sp>
        <p:nvSpPr>
          <p:cNvPr id="7" name="Bublinový popisek: čárový 6">
            <a:extLst>
              <a:ext uri="{FF2B5EF4-FFF2-40B4-BE49-F238E27FC236}">
                <a16:creationId xmlns:a16="http://schemas.microsoft.com/office/drawing/2014/main" id="{53A84A43-4460-4839-B25C-3A60C7BDC853}"/>
              </a:ext>
            </a:extLst>
          </p:cNvPr>
          <p:cNvSpPr/>
          <p:nvPr/>
        </p:nvSpPr>
        <p:spPr>
          <a:xfrm>
            <a:off x="2712069" y="3537875"/>
            <a:ext cx="4117875" cy="577915"/>
          </a:xfrm>
          <a:prstGeom prst="borderCallout1">
            <a:avLst>
              <a:gd name="adj1" fmla="val 35354"/>
              <a:gd name="adj2" fmla="val 47380"/>
              <a:gd name="adj3" fmla="val -1338"/>
              <a:gd name="adj4" fmla="val 41197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Na projektoru se </a:t>
            </a:r>
            <a:r>
              <a:rPr lang="cs-CZ" sz="1600" b="1" dirty="0">
                <a:solidFill>
                  <a:schemeClr val="tx1"/>
                </a:solidFill>
              </a:rPr>
              <a:t>nezobrazují</a:t>
            </a:r>
            <a:r>
              <a:rPr lang="cs-CZ" sz="1600" dirty="0">
                <a:solidFill>
                  <a:schemeClr val="tx1"/>
                </a:solidFill>
              </a:rPr>
              <a:t> otázky. Každý žák může odpovídat </a:t>
            </a:r>
            <a:r>
              <a:rPr lang="cs-CZ" sz="1600" b="1" dirty="0">
                <a:solidFill>
                  <a:schemeClr val="tx1"/>
                </a:solidFill>
              </a:rPr>
              <a:t>svým vlastním tempem</a:t>
            </a:r>
            <a:r>
              <a:rPr lang="cs-CZ" sz="16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8" name="Bublinový popisek: čárový 7">
            <a:extLst>
              <a:ext uri="{FF2B5EF4-FFF2-40B4-BE49-F238E27FC236}">
                <a16:creationId xmlns:a16="http://schemas.microsoft.com/office/drawing/2014/main" id="{CC99D5C5-21E5-48A8-B69C-B79177C0ADE4}"/>
              </a:ext>
            </a:extLst>
          </p:cNvPr>
          <p:cNvSpPr/>
          <p:nvPr/>
        </p:nvSpPr>
        <p:spPr>
          <a:xfrm>
            <a:off x="7317293" y="1099025"/>
            <a:ext cx="2406116" cy="1052284"/>
          </a:xfrm>
          <a:prstGeom prst="borderCallout1">
            <a:avLst>
              <a:gd name="adj1" fmla="val 19171"/>
              <a:gd name="adj2" fmla="val -31686"/>
              <a:gd name="adj3" fmla="val 78391"/>
              <a:gd name="adj4" fmla="val 68849"/>
            </a:avLst>
          </a:prstGeom>
          <a:solidFill>
            <a:schemeClr val="bg1"/>
          </a:solidFill>
          <a:ln w="762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000" b="1" dirty="0">
                <a:solidFill>
                  <a:schemeClr val="tx1"/>
                </a:solidFill>
              </a:rPr>
              <a:t>Kód místnosti</a:t>
            </a:r>
            <a:r>
              <a:rPr lang="cs-CZ" sz="2000" dirty="0">
                <a:solidFill>
                  <a:schemeClr val="tx1"/>
                </a:solidFill>
              </a:rPr>
              <a:t>, který musí žáci zadat pro vstup do testu.</a:t>
            </a:r>
          </a:p>
        </p:txBody>
      </p:sp>
      <p:sp>
        <p:nvSpPr>
          <p:cNvPr id="9" name="Bublinový popisek: čárový 8">
            <a:extLst>
              <a:ext uri="{FF2B5EF4-FFF2-40B4-BE49-F238E27FC236}">
                <a16:creationId xmlns:a16="http://schemas.microsoft.com/office/drawing/2014/main" id="{178BC77F-16F7-4B38-A42B-36256623E0EE}"/>
              </a:ext>
            </a:extLst>
          </p:cNvPr>
          <p:cNvSpPr/>
          <p:nvPr/>
        </p:nvSpPr>
        <p:spPr>
          <a:xfrm>
            <a:off x="7831398" y="4440417"/>
            <a:ext cx="3308602" cy="669383"/>
          </a:xfrm>
          <a:prstGeom prst="borderCallout1">
            <a:avLst>
              <a:gd name="adj1" fmla="val 35354"/>
              <a:gd name="adj2" fmla="val 47380"/>
              <a:gd name="adj3" fmla="val -1338"/>
              <a:gd name="adj4" fmla="val 41197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Před ukončením testu se přesvědčte, že všichni žáci již dosáhli konce testu. </a:t>
            </a:r>
          </a:p>
        </p:txBody>
      </p:sp>
      <p:sp>
        <p:nvSpPr>
          <p:cNvPr id="10" name="Bublinový popisek: čárový 9">
            <a:extLst>
              <a:ext uri="{FF2B5EF4-FFF2-40B4-BE49-F238E27FC236}">
                <a16:creationId xmlns:a16="http://schemas.microsoft.com/office/drawing/2014/main" id="{14C89ACE-E526-42FE-BCBE-DBB808281D77}"/>
              </a:ext>
            </a:extLst>
          </p:cNvPr>
          <p:cNvSpPr/>
          <p:nvPr/>
        </p:nvSpPr>
        <p:spPr>
          <a:xfrm>
            <a:off x="6205491" y="272499"/>
            <a:ext cx="5788241" cy="565195"/>
          </a:xfrm>
          <a:prstGeom prst="borderCallout1">
            <a:avLst>
              <a:gd name="adj1" fmla="val 35354"/>
              <a:gd name="adj2" fmla="val 47380"/>
              <a:gd name="adj3" fmla="val -1338"/>
              <a:gd name="adj4" fmla="val 41197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b="1" dirty="0">
                <a:solidFill>
                  <a:schemeClr val="tx1"/>
                </a:solidFill>
              </a:rPr>
              <a:t>Kód místnosti </a:t>
            </a:r>
            <a:r>
              <a:rPr lang="cs-CZ" sz="1600" dirty="0">
                <a:solidFill>
                  <a:schemeClr val="tx1"/>
                </a:solidFill>
              </a:rPr>
              <a:t>si můžete </a:t>
            </a:r>
            <a:r>
              <a:rPr lang="cs-CZ" sz="1600" b="1" dirty="0">
                <a:solidFill>
                  <a:schemeClr val="tx1"/>
                </a:solidFill>
              </a:rPr>
              <a:t>nastavit sami </a:t>
            </a:r>
            <a:r>
              <a:rPr lang="cs-CZ" sz="1600" dirty="0">
                <a:solidFill>
                  <a:schemeClr val="tx1"/>
                </a:solidFill>
              </a:rPr>
              <a:t>v </a:t>
            </a:r>
            <a:r>
              <a:rPr lang="cs-CZ" sz="1600" b="1" dirty="0">
                <a:solidFill>
                  <a:schemeClr val="tx1"/>
                </a:solidFill>
              </a:rPr>
              <a:t>ROOMS</a:t>
            </a:r>
            <a:r>
              <a:rPr lang="cs-CZ" sz="1600" dirty="0">
                <a:solidFill>
                  <a:schemeClr val="tx1"/>
                </a:solidFill>
              </a:rPr>
              <a:t> a následně používat </a:t>
            </a:r>
            <a:r>
              <a:rPr lang="cs-CZ" sz="1600" b="1" dirty="0">
                <a:solidFill>
                  <a:schemeClr val="tx1"/>
                </a:solidFill>
              </a:rPr>
              <a:t>jen jeden kód</a:t>
            </a:r>
            <a:r>
              <a:rPr lang="cs-CZ" sz="1600" dirty="0">
                <a:solidFill>
                  <a:schemeClr val="tx1"/>
                </a:solidFill>
              </a:rPr>
              <a:t>. Více místností je, bohužel, placená funkce. </a:t>
            </a:r>
          </a:p>
        </p:txBody>
      </p:sp>
      <p:sp>
        <p:nvSpPr>
          <p:cNvPr id="11" name="Tlačítko akce: Přejít domů 1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E6359596-7927-4D4D-8409-0A822B6CA71C}"/>
              </a:ext>
            </a:extLst>
          </p:cNvPr>
          <p:cNvSpPr/>
          <p:nvPr/>
        </p:nvSpPr>
        <p:spPr>
          <a:xfrm>
            <a:off x="11157835" y="5913726"/>
            <a:ext cx="816745" cy="72677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16481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ek 2">
            <a:extLst>
              <a:ext uri="{FF2B5EF4-FFF2-40B4-BE49-F238E27FC236}">
                <a16:creationId xmlns:a16="http://schemas.microsoft.com/office/drawing/2014/main" id="{15833C9E-1DF6-455F-8F3B-A3856DDE7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299" y="529864"/>
            <a:ext cx="4924425" cy="59471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" name="Obrázek 1">
            <a:extLst>
              <a:ext uri="{FF2B5EF4-FFF2-40B4-BE49-F238E27FC236}">
                <a16:creationId xmlns:a16="http://schemas.microsoft.com/office/drawing/2014/main" id="{0235A93B-2158-429D-AA19-2237A8E46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585" y="963861"/>
            <a:ext cx="4245734" cy="36253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Bublinový popisek: čárový 9">
            <a:extLst>
              <a:ext uri="{FF2B5EF4-FFF2-40B4-BE49-F238E27FC236}">
                <a16:creationId xmlns:a16="http://schemas.microsoft.com/office/drawing/2014/main" id="{6BC82C3F-A76F-4170-A27D-38D1AEFBB7AF}"/>
              </a:ext>
            </a:extLst>
          </p:cNvPr>
          <p:cNvSpPr/>
          <p:nvPr/>
        </p:nvSpPr>
        <p:spPr>
          <a:xfrm>
            <a:off x="9331051" y="4589213"/>
            <a:ext cx="2021364" cy="989215"/>
          </a:xfrm>
          <a:prstGeom prst="borderCallout1">
            <a:avLst>
              <a:gd name="adj1" fmla="val 10225"/>
              <a:gd name="adj2" fmla="val 53089"/>
              <a:gd name="adj3" fmla="val 15714"/>
              <a:gd name="adj4" fmla="val 96096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Takto vypadá </a:t>
            </a:r>
            <a:r>
              <a:rPr lang="cs-CZ" sz="1600" b="1" dirty="0">
                <a:solidFill>
                  <a:schemeClr val="tx1"/>
                </a:solidFill>
              </a:rPr>
              <a:t>prostředí testu</a:t>
            </a:r>
            <a:r>
              <a:rPr lang="cs-CZ" sz="1600" dirty="0">
                <a:solidFill>
                  <a:schemeClr val="tx1"/>
                </a:solidFill>
              </a:rPr>
              <a:t>, které se bude zobrazovat </a:t>
            </a:r>
            <a:r>
              <a:rPr lang="cs-CZ" sz="1600" b="1" dirty="0">
                <a:solidFill>
                  <a:schemeClr val="tx1"/>
                </a:solidFill>
              </a:rPr>
              <a:t>na žákově </a:t>
            </a:r>
            <a:r>
              <a:rPr lang="cs-CZ" sz="1600" dirty="0">
                <a:solidFill>
                  <a:schemeClr val="tx1"/>
                </a:solidFill>
              </a:rPr>
              <a:t>zařízení.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4970E6BC-11D9-478D-A54B-606FCDE8C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487" y="2776537"/>
            <a:ext cx="4695825" cy="25812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Bublinový popisek: čárový 4">
            <a:extLst>
              <a:ext uri="{FF2B5EF4-FFF2-40B4-BE49-F238E27FC236}">
                <a16:creationId xmlns:a16="http://schemas.microsoft.com/office/drawing/2014/main" id="{E936CB40-9DDD-4630-9F0D-A7D8648EE9DF}"/>
              </a:ext>
            </a:extLst>
          </p:cNvPr>
          <p:cNvSpPr/>
          <p:nvPr/>
        </p:nvSpPr>
        <p:spPr>
          <a:xfrm>
            <a:off x="8497184" y="3101450"/>
            <a:ext cx="3018540" cy="1763513"/>
          </a:xfrm>
          <a:prstGeom prst="borderCallout1">
            <a:avLst>
              <a:gd name="adj1" fmla="val 53188"/>
              <a:gd name="adj2" fmla="val 75760"/>
              <a:gd name="adj3" fmla="val 33676"/>
              <a:gd name="adj4" fmla="val 96360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Pokud nastavíte při spouštění testu možnost „</a:t>
            </a:r>
            <a:r>
              <a:rPr lang="cs-CZ" sz="1600" b="1" dirty="0">
                <a:solidFill>
                  <a:schemeClr val="tx1"/>
                </a:solidFill>
              </a:rPr>
              <a:t>show </a:t>
            </a:r>
            <a:r>
              <a:rPr lang="cs-CZ" sz="1600" b="1" dirty="0" err="1">
                <a:solidFill>
                  <a:schemeClr val="tx1"/>
                </a:solidFill>
              </a:rPr>
              <a:t>question</a:t>
            </a:r>
            <a:r>
              <a:rPr lang="cs-CZ" sz="1600" b="1" dirty="0">
                <a:solidFill>
                  <a:schemeClr val="tx1"/>
                </a:solidFill>
              </a:rPr>
              <a:t> feedback</a:t>
            </a:r>
            <a:r>
              <a:rPr lang="cs-CZ" sz="1600" dirty="0">
                <a:solidFill>
                  <a:schemeClr val="tx1"/>
                </a:solidFill>
              </a:rPr>
              <a:t>“, odeslání odpovědi, se uživateli </a:t>
            </a:r>
            <a:r>
              <a:rPr lang="cs-CZ" sz="1600" b="1" dirty="0">
                <a:solidFill>
                  <a:schemeClr val="tx1"/>
                </a:solidFill>
              </a:rPr>
              <a:t>automaticky ukáže</a:t>
            </a:r>
            <a:r>
              <a:rPr lang="cs-CZ" sz="1600" dirty="0">
                <a:solidFill>
                  <a:schemeClr val="tx1"/>
                </a:solidFill>
              </a:rPr>
              <a:t>, jestli odpověděl správně, případně, ja</a:t>
            </a:r>
            <a:r>
              <a:rPr lang="cs-CZ" sz="1600" b="1" dirty="0">
                <a:solidFill>
                  <a:schemeClr val="tx1"/>
                </a:solidFill>
              </a:rPr>
              <a:t>ká byla správná odpověď</a:t>
            </a:r>
            <a:r>
              <a:rPr lang="cs-CZ" sz="1600" dirty="0">
                <a:solidFill>
                  <a:schemeClr val="tx1"/>
                </a:solidFill>
              </a:rPr>
              <a:t>. 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C76D0577-2939-4BD8-A87A-C8E99414B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3071" y="4800599"/>
            <a:ext cx="3122996" cy="16668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Bublinový popisek: čárový 18">
            <a:extLst>
              <a:ext uri="{FF2B5EF4-FFF2-40B4-BE49-F238E27FC236}">
                <a16:creationId xmlns:a16="http://schemas.microsoft.com/office/drawing/2014/main" id="{9BF62843-B23F-43A2-8384-0662AB16839F}"/>
              </a:ext>
            </a:extLst>
          </p:cNvPr>
          <p:cNvSpPr/>
          <p:nvPr/>
        </p:nvSpPr>
        <p:spPr>
          <a:xfrm>
            <a:off x="2575906" y="1645920"/>
            <a:ext cx="2219270" cy="989215"/>
          </a:xfrm>
          <a:prstGeom prst="borderCallout1">
            <a:avLst>
              <a:gd name="adj1" fmla="val 156591"/>
              <a:gd name="adj2" fmla="val 50943"/>
              <a:gd name="adj3" fmla="val 31568"/>
              <a:gd name="adj4" fmla="val 93774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Sem žáci vloží </a:t>
            </a:r>
            <a:r>
              <a:rPr lang="cs-CZ" sz="1600" b="1" dirty="0">
                <a:solidFill>
                  <a:schemeClr val="tx1"/>
                </a:solidFill>
              </a:rPr>
              <a:t>kód herní místnosti</a:t>
            </a:r>
            <a:r>
              <a:rPr lang="cs-CZ" sz="1600" dirty="0">
                <a:solidFill>
                  <a:schemeClr val="tx1"/>
                </a:solidFill>
              </a:rPr>
              <a:t>, který se zobrazuje na stránce spuštění testu </a:t>
            </a:r>
          </a:p>
        </p:txBody>
      </p:sp>
      <p:sp>
        <p:nvSpPr>
          <p:cNvPr id="8" name="Bublinový popisek: čárový 7">
            <a:extLst>
              <a:ext uri="{FF2B5EF4-FFF2-40B4-BE49-F238E27FC236}">
                <a16:creationId xmlns:a16="http://schemas.microsoft.com/office/drawing/2014/main" id="{979EC057-D9C4-4BB7-ABA2-6CADE1FA2BCA}"/>
              </a:ext>
            </a:extLst>
          </p:cNvPr>
          <p:cNvSpPr/>
          <p:nvPr/>
        </p:nvSpPr>
        <p:spPr>
          <a:xfrm>
            <a:off x="549734" y="174560"/>
            <a:ext cx="4749669" cy="577915"/>
          </a:xfrm>
          <a:prstGeom prst="borderCallout1">
            <a:avLst>
              <a:gd name="adj1" fmla="val 35354"/>
              <a:gd name="adj2" fmla="val 47380"/>
              <a:gd name="adj3" fmla="val -1338"/>
              <a:gd name="adj4" fmla="val 41197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b="1" dirty="0">
                <a:solidFill>
                  <a:schemeClr val="tx1"/>
                </a:solidFill>
              </a:rPr>
              <a:t>Přihlášení žáků </a:t>
            </a:r>
            <a:r>
              <a:rPr lang="cs-CZ" sz="1600" dirty="0">
                <a:solidFill>
                  <a:schemeClr val="tx1"/>
                </a:solidFill>
              </a:rPr>
              <a:t>probíhá ve </a:t>
            </a:r>
            <a:r>
              <a:rPr lang="cs-CZ" sz="1600" b="1" dirty="0">
                <a:solidFill>
                  <a:schemeClr val="tx1"/>
                </a:solidFill>
              </a:rPr>
              <a:t>na stejné stránce </a:t>
            </a:r>
            <a:r>
              <a:rPr lang="cs-CZ" sz="1600" dirty="0">
                <a:solidFill>
                  <a:schemeClr val="tx1"/>
                </a:solidFill>
              </a:rPr>
              <a:t>jako přihlášení pro učitele. </a:t>
            </a:r>
          </a:p>
        </p:txBody>
      </p:sp>
      <p:sp>
        <p:nvSpPr>
          <p:cNvPr id="9" name="Bublinový popisek: čárový 18">
            <a:extLst>
              <a:ext uri="{FF2B5EF4-FFF2-40B4-BE49-F238E27FC236}">
                <a16:creationId xmlns:a16="http://schemas.microsoft.com/office/drawing/2014/main" id="{86914491-23AC-404B-BAC5-5477B6B03261}"/>
              </a:ext>
            </a:extLst>
          </p:cNvPr>
          <p:cNvSpPr/>
          <p:nvPr/>
        </p:nvSpPr>
        <p:spPr>
          <a:xfrm>
            <a:off x="3826308" y="5212080"/>
            <a:ext cx="2050709" cy="989215"/>
          </a:xfrm>
          <a:prstGeom prst="borderCallout1">
            <a:avLst>
              <a:gd name="adj1" fmla="val 32744"/>
              <a:gd name="adj2" fmla="val -25862"/>
              <a:gd name="adj3" fmla="val 31568"/>
              <a:gd name="adj4" fmla="val 93774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Po dokončení testu se žákům ukáže </a:t>
            </a:r>
            <a:r>
              <a:rPr lang="cs-CZ" sz="1600" b="1" dirty="0">
                <a:solidFill>
                  <a:schemeClr val="tx1"/>
                </a:solidFill>
              </a:rPr>
              <a:t>jejich individuální skóre</a:t>
            </a:r>
            <a:r>
              <a:rPr lang="cs-CZ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" name="Tlačítko akce: Přejít domů 11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9C0581F6-5A9A-42C5-811B-AF348E40117D}"/>
              </a:ext>
            </a:extLst>
          </p:cNvPr>
          <p:cNvSpPr/>
          <p:nvPr/>
        </p:nvSpPr>
        <p:spPr>
          <a:xfrm>
            <a:off x="11157835" y="5913726"/>
            <a:ext cx="816745" cy="72677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2014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>
            <a:extLst>
              <a:ext uri="{FF2B5EF4-FFF2-40B4-BE49-F238E27FC236}">
                <a16:creationId xmlns:a16="http://schemas.microsoft.com/office/drawing/2014/main" id="{36AF42E0-F2B6-48D6-A433-B2CA82E55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056" y="1032124"/>
            <a:ext cx="5559888" cy="5324475"/>
          </a:xfrm>
          <a:prstGeom prst="rect">
            <a:avLst/>
          </a:prstGeom>
        </p:spPr>
      </p:pic>
      <p:sp>
        <p:nvSpPr>
          <p:cNvPr id="3" name="Obdélník 2">
            <a:extLst>
              <a:ext uri="{FF2B5EF4-FFF2-40B4-BE49-F238E27FC236}">
                <a16:creationId xmlns:a16="http://schemas.microsoft.com/office/drawing/2014/main" id="{96E4FC19-479A-4F3C-8B46-8F32DAF624EB}"/>
              </a:ext>
            </a:extLst>
          </p:cNvPr>
          <p:cNvSpPr/>
          <p:nvPr/>
        </p:nvSpPr>
        <p:spPr>
          <a:xfrm>
            <a:off x="233590" y="34772"/>
            <a:ext cx="87148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3200" dirty="0"/>
              <a:t>5. </a:t>
            </a:r>
            <a:r>
              <a:rPr lang="cs-CZ" sz="2000" dirty="0"/>
              <a:t>Vyhodnocení</a:t>
            </a:r>
          </a:p>
        </p:txBody>
      </p:sp>
      <p:sp>
        <p:nvSpPr>
          <p:cNvPr id="4" name="Bublinový popisek: čárový 18">
            <a:extLst>
              <a:ext uri="{FF2B5EF4-FFF2-40B4-BE49-F238E27FC236}">
                <a16:creationId xmlns:a16="http://schemas.microsoft.com/office/drawing/2014/main" id="{C7262169-5F74-4ED7-8718-06EF5CD58CD4}"/>
              </a:ext>
            </a:extLst>
          </p:cNvPr>
          <p:cNvSpPr/>
          <p:nvPr/>
        </p:nvSpPr>
        <p:spPr>
          <a:xfrm>
            <a:off x="9348219" y="3588799"/>
            <a:ext cx="2317039" cy="734626"/>
          </a:xfrm>
          <a:prstGeom prst="borderCallout1">
            <a:avLst>
              <a:gd name="adj1" fmla="val 32744"/>
              <a:gd name="adj2" fmla="val -25862"/>
              <a:gd name="adj3" fmla="val 31568"/>
              <a:gd name="adj4" fmla="val 93774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Zde si můžete výsledky </a:t>
            </a:r>
            <a:r>
              <a:rPr lang="cs-CZ" sz="1600" b="1" dirty="0">
                <a:solidFill>
                  <a:schemeClr val="tx1"/>
                </a:solidFill>
              </a:rPr>
              <a:t>exportovat</a:t>
            </a:r>
            <a:r>
              <a:rPr lang="cs-CZ" sz="1600" dirty="0">
                <a:solidFill>
                  <a:schemeClr val="tx1"/>
                </a:solidFill>
              </a:rPr>
              <a:t> do excelu, případně </a:t>
            </a:r>
            <a:r>
              <a:rPr lang="cs-CZ" sz="1600" dirty="0" err="1">
                <a:solidFill>
                  <a:schemeClr val="tx1"/>
                </a:solidFill>
              </a:rPr>
              <a:t>pdf</a:t>
            </a:r>
            <a:r>
              <a:rPr lang="cs-CZ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Bublinový popisek: čárový 18">
            <a:extLst>
              <a:ext uri="{FF2B5EF4-FFF2-40B4-BE49-F238E27FC236}">
                <a16:creationId xmlns:a16="http://schemas.microsoft.com/office/drawing/2014/main" id="{1D4C8113-CF14-4B04-84E8-7A51D5EF3E96}"/>
              </a:ext>
            </a:extLst>
          </p:cNvPr>
          <p:cNvSpPr/>
          <p:nvPr/>
        </p:nvSpPr>
        <p:spPr>
          <a:xfrm>
            <a:off x="399495" y="1114149"/>
            <a:ext cx="2769833" cy="1009834"/>
          </a:xfrm>
          <a:prstGeom prst="borderCallout1">
            <a:avLst>
              <a:gd name="adj1" fmla="val 117336"/>
              <a:gd name="adj2" fmla="val 124332"/>
              <a:gd name="adj3" fmla="val 31568"/>
              <a:gd name="adj4" fmla="val 93774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Po dokončení testu můžete otevřít </a:t>
            </a:r>
            <a:r>
              <a:rPr lang="cs-CZ" sz="1600" b="1" dirty="0">
                <a:solidFill>
                  <a:schemeClr val="tx1"/>
                </a:solidFill>
              </a:rPr>
              <a:t>výsledky</a:t>
            </a:r>
            <a:r>
              <a:rPr lang="cs-CZ" sz="1600" dirty="0">
                <a:solidFill>
                  <a:schemeClr val="tx1"/>
                </a:solidFill>
              </a:rPr>
              <a:t>. Tato záložka Vám umožní uložit </a:t>
            </a:r>
            <a:r>
              <a:rPr lang="cs-CZ" sz="1600" b="1" dirty="0">
                <a:solidFill>
                  <a:schemeClr val="tx1"/>
                </a:solidFill>
              </a:rPr>
              <a:t>statistiky</a:t>
            </a:r>
            <a:r>
              <a:rPr lang="cs-CZ" sz="1600" dirty="0">
                <a:solidFill>
                  <a:schemeClr val="tx1"/>
                </a:solidFill>
              </a:rPr>
              <a:t> do počítače. </a:t>
            </a:r>
          </a:p>
        </p:txBody>
      </p:sp>
      <p:sp>
        <p:nvSpPr>
          <p:cNvPr id="6" name="Bublinový popisek: čárový 18">
            <a:extLst>
              <a:ext uri="{FF2B5EF4-FFF2-40B4-BE49-F238E27FC236}">
                <a16:creationId xmlns:a16="http://schemas.microsoft.com/office/drawing/2014/main" id="{ED478E8F-B33D-4DF4-AB1B-2E4111AA2EA5}"/>
              </a:ext>
            </a:extLst>
          </p:cNvPr>
          <p:cNvSpPr/>
          <p:nvPr/>
        </p:nvSpPr>
        <p:spPr>
          <a:xfrm>
            <a:off x="8487085" y="2179469"/>
            <a:ext cx="2317039" cy="734626"/>
          </a:xfrm>
          <a:prstGeom prst="borderCallout1">
            <a:avLst>
              <a:gd name="adj1" fmla="val 32744"/>
              <a:gd name="adj2" fmla="val -25862"/>
              <a:gd name="adj3" fmla="val 31568"/>
              <a:gd name="adj4" fmla="val 93774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 err="1">
                <a:solidFill>
                  <a:schemeClr val="tx1"/>
                </a:solidFill>
              </a:rPr>
              <a:t>Launch</a:t>
            </a:r>
            <a:r>
              <a:rPr lang="cs-CZ" sz="1600" dirty="0">
                <a:solidFill>
                  <a:schemeClr val="tx1"/>
                </a:solidFill>
              </a:rPr>
              <a:t> umožňuje přejít ke spuštění dalšího testu.</a:t>
            </a:r>
          </a:p>
        </p:txBody>
      </p:sp>
      <p:sp>
        <p:nvSpPr>
          <p:cNvPr id="7" name="Bublinový popisek: čárový 18">
            <a:extLst>
              <a:ext uri="{FF2B5EF4-FFF2-40B4-BE49-F238E27FC236}">
                <a16:creationId xmlns:a16="http://schemas.microsoft.com/office/drawing/2014/main" id="{D6ACC035-88B5-4A80-88FC-D66193758E25}"/>
              </a:ext>
            </a:extLst>
          </p:cNvPr>
          <p:cNvSpPr/>
          <p:nvPr/>
        </p:nvSpPr>
        <p:spPr>
          <a:xfrm>
            <a:off x="4993873" y="480378"/>
            <a:ext cx="4006117" cy="612753"/>
          </a:xfrm>
          <a:prstGeom prst="borderCallout1">
            <a:avLst>
              <a:gd name="adj1" fmla="val 276597"/>
              <a:gd name="adj2" fmla="val 33484"/>
              <a:gd name="adj3" fmla="val 80828"/>
              <a:gd name="adj4" fmla="val 44800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Tabulka odpovědí Vám umožní projít </a:t>
            </a:r>
            <a:r>
              <a:rPr lang="cs-CZ" sz="1600" b="1" dirty="0">
                <a:solidFill>
                  <a:schemeClr val="tx1"/>
                </a:solidFill>
              </a:rPr>
              <a:t>všechny odpovědi a výsledky </a:t>
            </a:r>
            <a:r>
              <a:rPr lang="cs-CZ" sz="1600" dirty="0">
                <a:solidFill>
                  <a:schemeClr val="tx1"/>
                </a:solidFill>
              </a:rPr>
              <a:t>individuálních žáků.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4DAE9DCA-2849-4497-B2A3-999E0D34B3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90" y="2242095"/>
            <a:ext cx="11567563" cy="1936452"/>
          </a:xfrm>
          <a:prstGeom prst="rect">
            <a:avLst/>
          </a:prstGeom>
        </p:spPr>
      </p:pic>
      <p:sp>
        <p:nvSpPr>
          <p:cNvPr id="9" name="Bublinový popisek: čárový 8">
            <a:extLst>
              <a:ext uri="{FF2B5EF4-FFF2-40B4-BE49-F238E27FC236}">
                <a16:creationId xmlns:a16="http://schemas.microsoft.com/office/drawing/2014/main" id="{1965E4B3-5CBA-474F-95A0-E9D406558987}"/>
              </a:ext>
            </a:extLst>
          </p:cNvPr>
          <p:cNvSpPr/>
          <p:nvPr/>
        </p:nvSpPr>
        <p:spPr>
          <a:xfrm>
            <a:off x="6017371" y="4714054"/>
            <a:ext cx="4948330" cy="1622393"/>
          </a:xfrm>
          <a:prstGeom prst="borderCallout1">
            <a:avLst>
              <a:gd name="adj1" fmla="val 53188"/>
              <a:gd name="adj2" fmla="val 75760"/>
              <a:gd name="adj3" fmla="val 33676"/>
              <a:gd name="adj4" fmla="val 96360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U otevřených odpovědí se považují za správné </a:t>
            </a:r>
            <a:r>
              <a:rPr lang="cs-CZ" sz="1600" b="1" dirty="0">
                <a:solidFill>
                  <a:schemeClr val="tx1"/>
                </a:solidFill>
              </a:rPr>
              <a:t>pouze odpovědi, které přesně definujete</a:t>
            </a:r>
            <a:r>
              <a:rPr lang="cs-CZ" sz="1600" dirty="0">
                <a:solidFill>
                  <a:schemeClr val="tx1"/>
                </a:solidFill>
              </a:rPr>
              <a:t>. Pokud odpovídající udělá </a:t>
            </a:r>
            <a:r>
              <a:rPr lang="cs-CZ" sz="1600" b="1" dirty="0">
                <a:solidFill>
                  <a:schemeClr val="tx1"/>
                </a:solidFill>
              </a:rPr>
              <a:t>drobný překlep</a:t>
            </a:r>
            <a:r>
              <a:rPr lang="cs-CZ" sz="1600" dirty="0">
                <a:solidFill>
                  <a:schemeClr val="tx1"/>
                </a:solidFill>
              </a:rPr>
              <a:t>, nebo nepoužije velká/malá písmena stejně jako vy, jeho odpověď bude </a:t>
            </a:r>
            <a:r>
              <a:rPr lang="cs-CZ" sz="1600" b="1" dirty="0">
                <a:solidFill>
                  <a:schemeClr val="tx1"/>
                </a:solidFill>
              </a:rPr>
              <a:t>vyhodnocena jako chybná</a:t>
            </a:r>
            <a:r>
              <a:rPr lang="cs-CZ" sz="1600" dirty="0">
                <a:solidFill>
                  <a:schemeClr val="tx1"/>
                </a:solidFill>
              </a:rPr>
              <a:t>. Otevřené otázky proto </a:t>
            </a:r>
            <a:r>
              <a:rPr lang="cs-CZ" sz="1600" b="1" dirty="0">
                <a:solidFill>
                  <a:schemeClr val="tx1"/>
                </a:solidFill>
              </a:rPr>
              <a:t>volte s uvážením </a:t>
            </a:r>
            <a:r>
              <a:rPr lang="cs-CZ" sz="1600" dirty="0">
                <a:solidFill>
                  <a:schemeClr val="tx1"/>
                </a:solidFill>
              </a:rPr>
              <a:t>a </a:t>
            </a:r>
            <a:r>
              <a:rPr lang="cs-CZ" sz="1600" b="1" dirty="0">
                <a:solidFill>
                  <a:schemeClr val="tx1"/>
                </a:solidFill>
              </a:rPr>
              <a:t>kontrolujte</a:t>
            </a:r>
            <a:r>
              <a:rPr lang="cs-CZ" sz="1600" dirty="0">
                <a:solidFill>
                  <a:schemeClr val="tx1"/>
                </a:solidFill>
              </a:rPr>
              <a:t> odpovědi po skončení testu.</a:t>
            </a:r>
          </a:p>
        </p:txBody>
      </p:sp>
      <p:sp>
        <p:nvSpPr>
          <p:cNvPr id="11" name="Bublinový popisek: čárový 18">
            <a:extLst>
              <a:ext uri="{FF2B5EF4-FFF2-40B4-BE49-F238E27FC236}">
                <a16:creationId xmlns:a16="http://schemas.microsoft.com/office/drawing/2014/main" id="{3A75C38B-943C-4A89-9545-C8D787964731}"/>
              </a:ext>
            </a:extLst>
          </p:cNvPr>
          <p:cNvSpPr/>
          <p:nvPr/>
        </p:nvSpPr>
        <p:spPr>
          <a:xfrm>
            <a:off x="369616" y="3983378"/>
            <a:ext cx="2050709" cy="745859"/>
          </a:xfrm>
          <a:prstGeom prst="borderCallout1">
            <a:avLst>
              <a:gd name="adj1" fmla="val -80243"/>
              <a:gd name="adj2" fmla="val 16996"/>
              <a:gd name="adj3" fmla="val 11334"/>
              <a:gd name="adj4" fmla="val 53946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Jména žáků zůstanou skrytá, dokud je sami neodkryjete.</a:t>
            </a:r>
          </a:p>
        </p:txBody>
      </p:sp>
      <p:cxnSp>
        <p:nvCxnSpPr>
          <p:cNvPr id="12" name="Přímá spojnice se šipkou 11">
            <a:extLst>
              <a:ext uri="{FF2B5EF4-FFF2-40B4-BE49-F238E27FC236}">
                <a16:creationId xmlns:a16="http://schemas.microsoft.com/office/drawing/2014/main" id="{68A0BC11-C260-41CD-8738-8A523CE47D04}"/>
              </a:ext>
            </a:extLst>
          </p:cNvPr>
          <p:cNvCxnSpPr>
            <a:cxnSpLocks/>
          </p:cNvCxnSpPr>
          <p:nvPr/>
        </p:nvCxnSpPr>
        <p:spPr>
          <a:xfrm flipH="1" flipV="1">
            <a:off x="1038687" y="2698813"/>
            <a:ext cx="674703" cy="1284565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Bublinový popisek: čárový 18">
            <a:extLst>
              <a:ext uri="{FF2B5EF4-FFF2-40B4-BE49-F238E27FC236}">
                <a16:creationId xmlns:a16="http://schemas.microsoft.com/office/drawing/2014/main" id="{233F1F36-A248-419D-9F95-6686DCE19D19}"/>
              </a:ext>
            </a:extLst>
          </p:cNvPr>
          <p:cNvSpPr/>
          <p:nvPr/>
        </p:nvSpPr>
        <p:spPr>
          <a:xfrm>
            <a:off x="8321832" y="1829518"/>
            <a:ext cx="2643869" cy="782604"/>
          </a:xfrm>
          <a:prstGeom prst="borderCallout1">
            <a:avLst>
              <a:gd name="adj1" fmla="val 144494"/>
              <a:gd name="adj2" fmla="val 26766"/>
              <a:gd name="adj3" fmla="val 31568"/>
              <a:gd name="adj4" fmla="val 93774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Kliknutím na číslo otázky otevřete všechny odpovědi žáků a celé znění otázky.</a:t>
            </a:r>
          </a:p>
        </p:txBody>
      </p:sp>
      <p:sp>
        <p:nvSpPr>
          <p:cNvPr id="16" name="Bublinový popisek: čárový 18">
            <a:extLst>
              <a:ext uri="{FF2B5EF4-FFF2-40B4-BE49-F238E27FC236}">
                <a16:creationId xmlns:a16="http://schemas.microsoft.com/office/drawing/2014/main" id="{DFF25CE4-6816-4FAE-8737-6F721AB3186A}"/>
              </a:ext>
            </a:extLst>
          </p:cNvPr>
          <p:cNvSpPr/>
          <p:nvPr/>
        </p:nvSpPr>
        <p:spPr>
          <a:xfrm>
            <a:off x="369616" y="1108002"/>
            <a:ext cx="2769833" cy="1009834"/>
          </a:xfrm>
          <a:prstGeom prst="borderCallout1">
            <a:avLst>
              <a:gd name="adj1" fmla="val 144392"/>
              <a:gd name="adj2" fmla="val 89523"/>
              <a:gd name="adj3" fmla="val 31568"/>
              <a:gd name="adj4" fmla="val 93774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Tímto tlačítkem zobrazíte odpovědi žáků. Zelená pole znamenají správnou odpověď, červená špatnou. </a:t>
            </a:r>
          </a:p>
        </p:txBody>
      </p:sp>
      <p:sp>
        <p:nvSpPr>
          <p:cNvPr id="17" name="Tlačítko akce: Přejít domů 16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00ACCEF5-8D0C-4492-B870-E97B61FA93B7}"/>
              </a:ext>
            </a:extLst>
          </p:cNvPr>
          <p:cNvSpPr/>
          <p:nvPr/>
        </p:nvSpPr>
        <p:spPr>
          <a:xfrm>
            <a:off x="11157835" y="5913726"/>
            <a:ext cx="816745" cy="72677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539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7A1146-F194-4D65-9D5A-482CB182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Tipy a triky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366D8D0-D1FE-44E1-811E-96BEE7731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>
                <a:solidFill>
                  <a:schemeClr val="tx1"/>
                </a:solidFill>
              </a:rPr>
              <a:t>Socrative</a:t>
            </a:r>
            <a:r>
              <a:rPr lang="cs-CZ" dirty="0">
                <a:solidFill>
                  <a:schemeClr val="tx1"/>
                </a:solidFill>
              </a:rPr>
              <a:t> není </a:t>
            </a:r>
            <a:r>
              <a:rPr lang="cs-CZ" b="1" dirty="0">
                <a:solidFill>
                  <a:schemeClr val="tx1"/>
                </a:solidFill>
              </a:rPr>
              <a:t>nutné používat s projektorem</a:t>
            </a:r>
            <a:r>
              <a:rPr lang="cs-CZ" dirty="0">
                <a:solidFill>
                  <a:schemeClr val="tx1"/>
                </a:solidFill>
              </a:rPr>
              <a:t>. Pokud spustíte test na vašem účtu, poběží, dokud jej nezastavíte. Pokud žáci znají </a:t>
            </a:r>
            <a:r>
              <a:rPr lang="cs-CZ" dirty="0" err="1">
                <a:solidFill>
                  <a:schemeClr val="tx1"/>
                </a:solidFill>
              </a:rPr>
              <a:t>Room</a:t>
            </a:r>
            <a:r>
              <a:rPr lang="cs-CZ" dirty="0">
                <a:solidFill>
                  <a:schemeClr val="tx1"/>
                </a:solidFill>
              </a:rPr>
              <a:t> Name, mohou se k testu přihlásit například i </a:t>
            </a:r>
            <a:r>
              <a:rPr lang="cs-CZ" b="1" dirty="0">
                <a:solidFill>
                  <a:schemeClr val="tx1"/>
                </a:solidFill>
              </a:rPr>
              <a:t>z domu.</a:t>
            </a:r>
          </a:p>
          <a:p>
            <a:r>
              <a:rPr lang="cs-CZ" dirty="0">
                <a:solidFill>
                  <a:schemeClr val="tx1"/>
                </a:solidFill>
              </a:rPr>
              <a:t>Testy </a:t>
            </a:r>
            <a:r>
              <a:rPr lang="cs-CZ" dirty="0" err="1">
                <a:solidFill>
                  <a:schemeClr val="tx1"/>
                </a:solidFill>
              </a:rPr>
              <a:t>Socrative</a:t>
            </a:r>
            <a:r>
              <a:rPr lang="cs-CZ" dirty="0">
                <a:solidFill>
                  <a:schemeClr val="tx1"/>
                </a:solidFill>
              </a:rPr>
              <a:t> mohou být spuštěny i </a:t>
            </a:r>
            <a:r>
              <a:rPr lang="cs-CZ" b="1" dirty="0">
                <a:solidFill>
                  <a:schemeClr val="tx1"/>
                </a:solidFill>
              </a:rPr>
              <a:t>na mobilních zařízeních</a:t>
            </a:r>
            <a:r>
              <a:rPr lang="cs-CZ" dirty="0">
                <a:solidFill>
                  <a:schemeClr val="tx1"/>
                </a:solidFill>
              </a:rPr>
              <a:t>. Pokud budete chtít používat testy tímto způsobem, pečlivě </a:t>
            </a:r>
            <a:r>
              <a:rPr lang="cs-CZ" b="1" dirty="0">
                <a:solidFill>
                  <a:schemeClr val="tx1"/>
                </a:solidFill>
              </a:rPr>
              <a:t>zvažte náročnost, formu a rozsah testu</a:t>
            </a:r>
            <a:r>
              <a:rPr lang="cs-CZ" dirty="0">
                <a:solidFill>
                  <a:schemeClr val="tx1"/>
                </a:solidFill>
              </a:rPr>
              <a:t>. Například otevřené otázky nejsou pro mobily zcela vhodné.</a:t>
            </a:r>
          </a:p>
          <a:p>
            <a:r>
              <a:rPr lang="cs-CZ" dirty="0">
                <a:solidFill>
                  <a:schemeClr val="tx1"/>
                </a:solidFill>
              </a:rPr>
              <a:t>Vzhledem k tomu, že je </a:t>
            </a:r>
            <a:r>
              <a:rPr lang="cs-CZ" dirty="0" err="1">
                <a:solidFill>
                  <a:schemeClr val="tx1"/>
                </a:solidFill>
              </a:rPr>
              <a:t>Socrative</a:t>
            </a:r>
            <a:r>
              <a:rPr lang="cs-CZ" dirty="0">
                <a:solidFill>
                  <a:schemeClr val="tx1"/>
                </a:solidFill>
              </a:rPr>
              <a:t> zcela v angličtině, </a:t>
            </a:r>
            <a:r>
              <a:rPr lang="cs-CZ" b="1" dirty="0">
                <a:solidFill>
                  <a:schemeClr val="tx1"/>
                </a:solidFill>
              </a:rPr>
              <a:t>není vhodné </a:t>
            </a:r>
            <a:r>
              <a:rPr lang="cs-CZ" dirty="0">
                <a:solidFill>
                  <a:schemeClr val="tx1"/>
                </a:solidFill>
              </a:rPr>
              <a:t>mimo jazykové třídy používat typ otázky </a:t>
            </a:r>
            <a:r>
              <a:rPr lang="cs-CZ" b="1" dirty="0" err="1">
                <a:solidFill>
                  <a:schemeClr val="tx1"/>
                </a:solidFill>
              </a:rPr>
              <a:t>Truth</a:t>
            </a:r>
            <a:r>
              <a:rPr lang="cs-CZ" b="1" dirty="0">
                <a:solidFill>
                  <a:schemeClr val="tx1"/>
                </a:solidFill>
              </a:rPr>
              <a:t>/</a:t>
            </a:r>
            <a:r>
              <a:rPr lang="cs-CZ" b="1" dirty="0" err="1">
                <a:solidFill>
                  <a:schemeClr val="tx1"/>
                </a:solidFill>
              </a:rPr>
              <a:t>False</a:t>
            </a:r>
            <a:r>
              <a:rPr lang="cs-CZ" dirty="0">
                <a:solidFill>
                  <a:schemeClr val="tx1"/>
                </a:solidFill>
              </a:rPr>
              <a:t>. Místo nich použijte výběr odpovědí, kde nastavíte Ano/Ne.</a:t>
            </a:r>
          </a:p>
        </p:txBody>
      </p:sp>
      <p:sp>
        <p:nvSpPr>
          <p:cNvPr id="4" name="Tlačítko akce: Přejít domů 3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D7A1E0C7-47E7-4DF2-8E07-31498B9769E5}"/>
              </a:ext>
            </a:extLst>
          </p:cNvPr>
          <p:cNvSpPr/>
          <p:nvPr/>
        </p:nvSpPr>
        <p:spPr>
          <a:xfrm>
            <a:off x="11157835" y="5913726"/>
            <a:ext cx="816745" cy="72677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24177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294F33-02AF-41D0-B9C4-E8E51413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cs-CZ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KAHOOT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E0A95D0D-E78C-4827-A74D-B4086C8DA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9873" y="3796003"/>
            <a:ext cx="4936683" cy="2735941"/>
          </a:xfrm>
          <a:prstGeom prst="rect">
            <a:avLst/>
          </a:prstGeom>
        </p:spPr>
      </p:pic>
      <p:sp>
        <p:nvSpPr>
          <p:cNvPr id="5" name="TextovéPole 4">
            <a:extLst>
              <a:ext uri="{FF2B5EF4-FFF2-40B4-BE49-F238E27FC236}">
                <a16:creationId xmlns:a16="http://schemas.microsoft.com/office/drawing/2014/main" id="{076D6B94-B7C8-4F17-A410-5291509BAA65}"/>
              </a:ext>
            </a:extLst>
          </p:cNvPr>
          <p:cNvSpPr txBox="1"/>
          <p:nvPr/>
        </p:nvSpPr>
        <p:spPr>
          <a:xfrm>
            <a:off x="3869268" y="775364"/>
            <a:ext cx="77178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cs-CZ" sz="2000" dirty="0" err="1"/>
              <a:t>Kahoot</a:t>
            </a:r>
            <a:r>
              <a:rPr lang="cs-CZ" sz="2000" dirty="0"/>
              <a:t>! je webová aplikace pro tvorbu interaktivních testů.</a:t>
            </a:r>
          </a:p>
          <a:p>
            <a:pPr marL="285750" indent="-285750" algn="just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cs-CZ" sz="2000" dirty="0"/>
              <a:t>Funguje na principu </a:t>
            </a:r>
            <a:r>
              <a:rPr lang="cs-CZ" sz="2000" b="1" dirty="0"/>
              <a:t>individuálního, nebo skupinového kvízu</a:t>
            </a:r>
            <a:r>
              <a:rPr lang="cs-CZ" sz="2000" dirty="0"/>
              <a:t>.</a:t>
            </a:r>
          </a:p>
          <a:p>
            <a:pPr marL="285750" indent="-285750" algn="just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cs-CZ" sz="2000" dirty="0"/>
              <a:t>Učitel spustí test na hlavním počítači s projektorem, kde se zobrazují otázky.</a:t>
            </a:r>
          </a:p>
          <a:p>
            <a:pPr marL="285750" indent="-285750" algn="just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cs-CZ" sz="2000" dirty="0"/>
              <a:t>Uživatelé odpovídají na dané otázky pomocí </a:t>
            </a:r>
            <a:r>
              <a:rPr lang="cs-CZ" sz="2000" b="1" dirty="0"/>
              <a:t>mobilních telefonů, nebo počítačů. </a:t>
            </a:r>
            <a:r>
              <a:rPr lang="cs-CZ" sz="2000" dirty="0"/>
              <a:t>Uživatelé</a:t>
            </a:r>
            <a:r>
              <a:rPr lang="cs-CZ" sz="2000" b="1" dirty="0"/>
              <a:t> nemusí </a:t>
            </a:r>
            <a:r>
              <a:rPr lang="cs-CZ" sz="2000" dirty="0"/>
              <a:t>být</a:t>
            </a:r>
            <a:r>
              <a:rPr lang="cs-CZ" sz="2000" b="1" dirty="0"/>
              <a:t> registrováni.</a:t>
            </a:r>
          </a:p>
          <a:p>
            <a:pPr marL="285750" indent="-285750" algn="just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cs-CZ" sz="2000" dirty="0"/>
              <a:t>Umožňuje ukládání výsledků pro pozdější evaluaci.</a:t>
            </a:r>
          </a:p>
          <a:p>
            <a:pPr marL="285750" indent="-285750" algn="just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</a:pPr>
            <a:r>
              <a:rPr lang="cs-CZ" sz="2000" dirty="0"/>
              <a:t>Umožňuje </a:t>
            </a:r>
            <a:r>
              <a:rPr lang="cs-CZ" sz="2000" b="1" dirty="0"/>
              <a:t>sdílení testů </a:t>
            </a:r>
            <a:r>
              <a:rPr lang="cs-CZ" sz="2000" dirty="0"/>
              <a:t>mezi uživateli – můžete tedy najít již hotové testy, které se mohou hodit do vaší výuky.</a:t>
            </a:r>
          </a:p>
        </p:txBody>
      </p:sp>
      <p:sp>
        <p:nvSpPr>
          <p:cNvPr id="6" name="Tlačítko akce: Přejít domů 5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236CD0DE-6BB3-452B-8D78-44B5E2F6CED6}"/>
              </a:ext>
            </a:extLst>
          </p:cNvPr>
          <p:cNvSpPr/>
          <p:nvPr/>
        </p:nvSpPr>
        <p:spPr>
          <a:xfrm>
            <a:off x="11157835" y="5913726"/>
            <a:ext cx="816745" cy="72677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39360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232985-A496-4561-A155-B7FB80D93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Vytvoření účtu a úvodní strana</a:t>
            </a:r>
          </a:p>
        </p:txBody>
      </p:sp>
      <p:sp>
        <p:nvSpPr>
          <p:cNvPr id="4" name="Zástupný obsah 2">
            <a:extLst>
              <a:ext uri="{FF2B5EF4-FFF2-40B4-BE49-F238E27FC236}">
                <a16:creationId xmlns:a16="http://schemas.microsoft.com/office/drawing/2014/main" id="{DBE7717A-C5D3-4C6A-AD81-868E144E367F}"/>
              </a:ext>
            </a:extLst>
          </p:cNvPr>
          <p:cNvSpPr txBox="1">
            <a:spLocks/>
          </p:cNvSpPr>
          <p:nvPr/>
        </p:nvSpPr>
        <p:spPr>
          <a:xfrm>
            <a:off x="3794406" y="605709"/>
            <a:ext cx="7322682" cy="2215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cs-CZ" sz="2800" dirty="0">
                <a:solidFill>
                  <a:schemeClr val="tx1"/>
                </a:solidFill>
              </a:rPr>
              <a:t>1. </a:t>
            </a:r>
            <a:r>
              <a:rPr lang="cs-CZ" dirty="0">
                <a:solidFill>
                  <a:schemeClr val="tx1"/>
                </a:solidFill>
              </a:rPr>
              <a:t>Zaregistrujte/</a:t>
            </a:r>
            <a:r>
              <a:rPr lang="cs-CZ" dirty="0" err="1">
                <a:solidFill>
                  <a:schemeClr val="tx1"/>
                </a:solidFill>
              </a:rPr>
              <a:t>Přihlašte</a:t>
            </a:r>
            <a:r>
              <a:rPr lang="cs-CZ" dirty="0">
                <a:solidFill>
                  <a:schemeClr val="tx1"/>
                </a:solidFill>
              </a:rPr>
              <a:t> se na </a:t>
            </a:r>
            <a:r>
              <a:rPr lang="cs-CZ" dirty="0">
                <a:solidFill>
                  <a:schemeClr val="accent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https://create.kahoot.it/</a:t>
            </a:r>
            <a:endParaRPr lang="cs-CZ" dirty="0">
              <a:solidFill>
                <a:schemeClr val="accent3"/>
              </a:solidFill>
            </a:endParaRPr>
          </a:p>
          <a:p>
            <a:pPr algn="just"/>
            <a:r>
              <a:rPr lang="cs-CZ" dirty="0"/>
              <a:t>Doporučuji zařídit si email pouze pro účely používání vzdělávacích aplikací s newsletterem. </a:t>
            </a:r>
          </a:p>
          <a:p>
            <a:pPr algn="just"/>
            <a:r>
              <a:rPr lang="cs-CZ" dirty="0">
                <a:solidFill>
                  <a:schemeClr val="tx1"/>
                </a:solidFill>
              </a:rPr>
              <a:t>POZOR - </a:t>
            </a:r>
            <a:r>
              <a:rPr lang="cs-CZ" dirty="0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https://kahoot.it/</a:t>
            </a:r>
            <a:r>
              <a:rPr lang="cs-CZ" dirty="0">
                <a:solidFill>
                  <a:schemeClr val="accent3"/>
                </a:solidFill>
              </a:rPr>
              <a:t> </a:t>
            </a:r>
            <a:r>
              <a:rPr lang="cs-CZ" dirty="0">
                <a:solidFill>
                  <a:schemeClr val="tx1"/>
                </a:solidFill>
              </a:rPr>
              <a:t>slouží </a:t>
            </a:r>
            <a:r>
              <a:rPr lang="cs-CZ" b="1" dirty="0">
                <a:solidFill>
                  <a:schemeClr val="tx1"/>
                </a:solidFill>
              </a:rPr>
              <a:t>pouze pro přihlášení </a:t>
            </a:r>
            <a:r>
              <a:rPr lang="cs-CZ" dirty="0">
                <a:solidFill>
                  <a:schemeClr val="tx1"/>
                </a:solidFill>
              </a:rPr>
              <a:t>hráčů. Přes tuto adresu se nedostanete k vašemu účtu.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6C75DA19-5EF8-452D-9967-BADDB476E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601" y="4219318"/>
            <a:ext cx="8412480" cy="2738215"/>
          </a:xfrm>
          <a:prstGeom prst="rect">
            <a:avLst/>
          </a:prstGeom>
        </p:spPr>
      </p:pic>
      <p:sp>
        <p:nvSpPr>
          <p:cNvPr id="7" name="Bublinový popisek: čárový 6">
            <a:extLst>
              <a:ext uri="{FF2B5EF4-FFF2-40B4-BE49-F238E27FC236}">
                <a16:creationId xmlns:a16="http://schemas.microsoft.com/office/drawing/2014/main" id="{C76CA2B0-B1E6-459A-931B-CC289313D7F0}"/>
              </a:ext>
            </a:extLst>
          </p:cNvPr>
          <p:cNvSpPr/>
          <p:nvPr/>
        </p:nvSpPr>
        <p:spPr>
          <a:xfrm>
            <a:off x="9580881" y="4958081"/>
            <a:ext cx="2174240" cy="766940"/>
          </a:xfrm>
          <a:prstGeom prst="borderCallout1">
            <a:avLst>
              <a:gd name="adj1" fmla="val -28222"/>
              <a:gd name="adj2" fmla="val -36892"/>
              <a:gd name="adj3" fmla="val 43136"/>
              <a:gd name="adj4" fmla="val 4130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Zde můžete vyhledávat </a:t>
            </a:r>
            <a:r>
              <a:rPr lang="cs-CZ" sz="1600" b="1" dirty="0">
                <a:solidFill>
                  <a:schemeClr val="tx1"/>
                </a:solidFill>
              </a:rPr>
              <a:t>již vytvořené testy </a:t>
            </a:r>
            <a:r>
              <a:rPr lang="cs-CZ" sz="1600" dirty="0">
                <a:solidFill>
                  <a:schemeClr val="tx1"/>
                </a:solidFill>
              </a:rPr>
              <a:t>od jiných uživatelů.</a:t>
            </a:r>
          </a:p>
        </p:txBody>
      </p:sp>
      <p:sp>
        <p:nvSpPr>
          <p:cNvPr id="8" name="Bublinový popisek: čárový 7">
            <a:extLst>
              <a:ext uri="{FF2B5EF4-FFF2-40B4-BE49-F238E27FC236}">
                <a16:creationId xmlns:a16="http://schemas.microsoft.com/office/drawing/2014/main" id="{BEEF5AAE-7C06-4032-8E97-E42CFC0A07D1}"/>
              </a:ext>
            </a:extLst>
          </p:cNvPr>
          <p:cNvSpPr/>
          <p:nvPr/>
        </p:nvSpPr>
        <p:spPr>
          <a:xfrm>
            <a:off x="9113520" y="3315312"/>
            <a:ext cx="2465133" cy="518932"/>
          </a:xfrm>
          <a:prstGeom prst="borderCallout1">
            <a:avLst>
              <a:gd name="adj1" fmla="val 188191"/>
              <a:gd name="adj2" fmla="val 75244"/>
              <a:gd name="adj3" fmla="val 94041"/>
              <a:gd name="adj4" fmla="val 59415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Tlačítkem </a:t>
            </a:r>
            <a:r>
              <a:rPr lang="cs-CZ" sz="1600" b="1" dirty="0" err="1">
                <a:solidFill>
                  <a:schemeClr val="tx1"/>
                </a:solidFill>
              </a:rPr>
              <a:t>Create</a:t>
            </a:r>
            <a:r>
              <a:rPr lang="cs-CZ" sz="1600" dirty="0">
                <a:solidFill>
                  <a:schemeClr val="tx1"/>
                </a:solidFill>
              </a:rPr>
              <a:t> přejdete k vytváření vlastního kvízu.</a:t>
            </a:r>
          </a:p>
        </p:txBody>
      </p:sp>
      <p:sp>
        <p:nvSpPr>
          <p:cNvPr id="9" name="Bublinový popisek: čárový 8">
            <a:extLst>
              <a:ext uri="{FF2B5EF4-FFF2-40B4-BE49-F238E27FC236}">
                <a16:creationId xmlns:a16="http://schemas.microsoft.com/office/drawing/2014/main" id="{259E9BDC-C611-408E-8485-AB87BFA3A4DF}"/>
              </a:ext>
            </a:extLst>
          </p:cNvPr>
          <p:cNvSpPr/>
          <p:nvPr/>
        </p:nvSpPr>
        <p:spPr>
          <a:xfrm>
            <a:off x="3906166" y="3283223"/>
            <a:ext cx="2122053" cy="518932"/>
          </a:xfrm>
          <a:prstGeom prst="borderCallout1">
            <a:avLst>
              <a:gd name="adj1" fmla="val 188191"/>
              <a:gd name="adj2" fmla="val 75244"/>
              <a:gd name="adj3" fmla="val 94041"/>
              <a:gd name="adj4" fmla="val 59415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Zde najdete veškeré vaše </a:t>
            </a:r>
            <a:r>
              <a:rPr lang="cs-CZ" sz="1600" b="1" dirty="0">
                <a:solidFill>
                  <a:schemeClr val="tx1"/>
                </a:solidFill>
              </a:rPr>
              <a:t>vytvořené testy</a:t>
            </a:r>
            <a:r>
              <a:rPr lang="cs-CZ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0" name="Bublinový popisek: čárový 9">
            <a:extLst>
              <a:ext uri="{FF2B5EF4-FFF2-40B4-BE49-F238E27FC236}">
                <a16:creationId xmlns:a16="http://schemas.microsoft.com/office/drawing/2014/main" id="{63F608F9-97FA-4196-93A3-C758163AC78E}"/>
              </a:ext>
            </a:extLst>
          </p:cNvPr>
          <p:cNvSpPr/>
          <p:nvPr/>
        </p:nvSpPr>
        <p:spPr>
          <a:xfrm>
            <a:off x="6177616" y="3315312"/>
            <a:ext cx="2786506" cy="518932"/>
          </a:xfrm>
          <a:prstGeom prst="borderCallout1">
            <a:avLst>
              <a:gd name="adj1" fmla="val 192107"/>
              <a:gd name="adj2" fmla="val 7061"/>
              <a:gd name="adj3" fmla="val 94041"/>
              <a:gd name="adj4" fmla="val 29517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b="1" dirty="0" err="1">
                <a:solidFill>
                  <a:schemeClr val="tx1"/>
                </a:solidFill>
              </a:rPr>
              <a:t>Reports</a:t>
            </a:r>
            <a:r>
              <a:rPr lang="cs-CZ" sz="1600" dirty="0">
                <a:solidFill>
                  <a:schemeClr val="tx1"/>
                </a:solidFill>
              </a:rPr>
              <a:t> automaticky ukládají výsledky již proběhlých kvízů.</a:t>
            </a:r>
          </a:p>
        </p:txBody>
      </p:sp>
      <p:sp>
        <p:nvSpPr>
          <p:cNvPr id="11" name="Tlačítko akce: Přejít domů 10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D64D440A-123C-495E-8067-1E76E040A4F6}"/>
              </a:ext>
            </a:extLst>
          </p:cNvPr>
          <p:cNvSpPr/>
          <p:nvPr/>
        </p:nvSpPr>
        <p:spPr>
          <a:xfrm>
            <a:off x="11157835" y="5913726"/>
            <a:ext cx="816745" cy="72677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4115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92258868-E332-41B5-8ED8-32FA0ADC8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705" y="3887050"/>
            <a:ext cx="7668326" cy="2970950"/>
          </a:xfrm>
          <a:prstGeom prst="rect">
            <a:avLst/>
          </a:prstGeom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9034280C-A622-48E3-ADE2-C3C88A7A3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s-CZ" dirty="0"/>
              <a:t>Tvorba testu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1600963-E83C-4295-9C1F-92A4277A6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2705" y="190597"/>
            <a:ext cx="7315200" cy="4196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3200" dirty="0">
                <a:solidFill>
                  <a:schemeClr val="tx1"/>
                </a:solidFill>
              </a:rPr>
              <a:t>2. </a:t>
            </a:r>
            <a:r>
              <a:rPr lang="cs-CZ" dirty="0">
                <a:solidFill>
                  <a:schemeClr val="tx1"/>
                </a:solidFill>
              </a:rPr>
              <a:t>Na úvodní stránce klikněte na možnost </a:t>
            </a:r>
            <a:r>
              <a:rPr lang="cs-CZ" b="1" dirty="0" err="1">
                <a:solidFill>
                  <a:schemeClr val="tx1"/>
                </a:solidFill>
              </a:rPr>
              <a:t>Create</a:t>
            </a:r>
            <a:r>
              <a:rPr lang="cs-CZ" dirty="0">
                <a:solidFill>
                  <a:schemeClr val="tx1"/>
                </a:solidFill>
              </a:rPr>
              <a:t> a zvolte typ testu.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 err="1">
                <a:solidFill>
                  <a:schemeClr val="tx1"/>
                </a:solidFill>
              </a:rPr>
              <a:t>Kahoot</a:t>
            </a:r>
            <a:r>
              <a:rPr lang="cs-CZ" dirty="0">
                <a:solidFill>
                  <a:schemeClr val="tx1"/>
                </a:solidFill>
              </a:rPr>
              <a:t> nabízí tři možné typy testů: </a:t>
            </a:r>
            <a:r>
              <a:rPr lang="cs-CZ" b="1" dirty="0">
                <a:solidFill>
                  <a:schemeClr val="tx1"/>
                </a:solidFill>
              </a:rPr>
              <a:t>Kvíz</a:t>
            </a:r>
            <a:r>
              <a:rPr lang="cs-CZ" dirty="0">
                <a:solidFill>
                  <a:schemeClr val="tx1"/>
                </a:solidFill>
              </a:rPr>
              <a:t> s výběrem 2 až 4 odpovědi, </a:t>
            </a:r>
            <a:r>
              <a:rPr lang="cs-CZ" b="1" dirty="0" err="1">
                <a:solidFill>
                  <a:schemeClr val="tx1"/>
                </a:solidFill>
              </a:rPr>
              <a:t>Jumble</a:t>
            </a:r>
            <a:r>
              <a:rPr lang="cs-CZ" dirty="0">
                <a:solidFill>
                  <a:schemeClr val="tx1"/>
                </a:solidFill>
              </a:rPr>
              <a:t>, který funguje na principu skládání několika odpovědí do správného pořadí a </a:t>
            </a:r>
            <a:r>
              <a:rPr lang="cs-CZ" b="1" dirty="0">
                <a:solidFill>
                  <a:schemeClr val="tx1"/>
                </a:solidFill>
              </a:rPr>
              <a:t>dotazník</a:t>
            </a:r>
            <a:r>
              <a:rPr lang="cs-CZ" dirty="0">
                <a:solidFill>
                  <a:schemeClr val="tx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dirty="0">
                <a:solidFill>
                  <a:schemeClr val="tx1"/>
                </a:solidFill>
              </a:rPr>
              <a:t>Budeme se zabývat </a:t>
            </a:r>
            <a:r>
              <a:rPr lang="cs-CZ" b="1" dirty="0">
                <a:solidFill>
                  <a:schemeClr val="tx1"/>
                </a:solidFill>
              </a:rPr>
              <a:t>kvízem</a:t>
            </a:r>
            <a:r>
              <a:rPr lang="cs-CZ" dirty="0">
                <a:solidFill>
                  <a:schemeClr val="tx1"/>
                </a:solidFill>
              </a:rPr>
              <a:t>, protože </a:t>
            </a:r>
            <a:r>
              <a:rPr lang="cs-CZ" b="1" dirty="0">
                <a:solidFill>
                  <a:schemeClr val="tx1"/>
                </a:solidFill>
              </a:rPr>
              <a:t>je pro mladší děti nejvhodnější</a:t>
            </a:r>
            <a:r>
              <a:rPr lang="cs-CZ" dirty="0">
                <a:solidFill>
                  <a:schemeClr val="tx1"/>
                </a:solidFill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cs-CZ" sz="1800" dirty="0">
                <a:solidFill>
                  <a:schemeClr val="bg2">
                    <a:lumMod val="50000"/>
                  </a:schemeClr>
                </a:solidFill>
              </a:rPr>
              <a:t>Vyzkoušejte si například Word </a:t>
            </a:r>
            <a:r>
              <a:rPr lang="cs-CZ" sz="1800" dirty="0" err="1">
                <a:solidFill>
                  <a:schemeClr val="bg2">
                    <a:lumMod val="50000"/>
                  </a:schemeClr>
                </a:solidFill>
              </a:rPr>
              <a:t>Jumble</a:t>
            </a:r>
            <a:r>
              <a:rPr lang="cs-CZ" sz="1800" dirty="0">
                <a:solidFill>
                  <a:schemeClr val="bg2">
                    <a:lumMod val="50000"/>
                  </a:schemeClr>
                </a:solidFill>
              </a:rPr>
              <a:t> od </a:t>
            </a:r>
            <a:r>
              <a:rPr lang="cs-CZ" sz="1800" dirty="0" err="1">
                <a:solidFill>
                  <a:schemeClr val="bg2">
                    <a:lumMod val="50000"/>
                  </a:schemeClr>
                </a:solidFill>
              </a:rPr>
              <a:t>Kahootu</a:t>
            </a:r>
            <a:r>
              <a:rPr lang="cs-CZ" sz="1800" dirty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cs-CZ" sz="1800" dirty="0">
                <a:solidFill>
                  <a:schemeClr val="accent3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https://create.kahoot.it/details/word-jumble/66b9ce8a-fbbd-43b3-81e2-a5265af2a1db</a:t>
            </a:r>
            <a:r>
              <a:rPr lang="cs-CZ" sz="1800" dirty="0">
                <a:solidFill>
                  <a:schemeClr val="bg2">
                    <a:lumMod val="50000"/>
                  </a:schemeClr>
                </a:solidFill>
              </a:rPr>
              <a:t>) nebo průzkum o využívání technologií (</a:t>
            </a:r>
            <a:r>
              <a:rPr lang="cs-CZ" sz="1800" dirty="0">
                <a:solidFill>
                  <a:schemeClr val="accent3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https://create.kahoot.it/share/technology-survey/4f8a0da7-14db-4672-9a2b-f825c9e27138</a:t>
            </a:r>
            <a:r>
              <a:rPr lang="cs-CZ" sz="18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5" name="Tlačítko akce: Přejít domů 4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CC29ADD0-54D4-43AC-B7BC-5F06F7F77F6D}"/>
              </a:ext>
            </a:extLst>
          </p:cNvPr>
          <p:cNvSpPr/>
          <p:nvPr/>
        </p:nvSpPr>
        <p:spPr>
          <a:xfrm>
            <a:off x="11157835" y="5913726"/>
            <a:ext cx="816745" cy="72677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930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>
            <a:extLst>
              <a:ext uri="{FF2B5EF4-FFF2-40B4-BE49-F238E27FC236}">
                <a16:creationId xmlns:a16="http://schemas.microsoft.com/office/drawing/2014/main" id="{51F5A57D-07E1-4D08-819A-819DAC806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02" y="1006997"/>
            <a:ext cx="11086335" cy="5200629"/>
          </a:xfrm>
          <a:prstGeom prst="rect">
            <a:avLst/>
          </a:prstGeom>
        </p:spPr>
      </p:pic>
      <p:sp>
        <p:nvSpPr>
          <p:cNvPr id="3" name="Bublinový popisek: čárový 2">
            <a:extLst>
              <a:ext uri="{FF2B5EF4-FFF2-40B4-BE49-F238E27FC236}">
                <a16:creationId xmlns:a16="http://schemas.microsoft.com/office/drawing/2014/main" id="{67E378AE-ECA8-45D1-8DFA-27D48910E2FF}"/>
              </a:ext>
            </a:extLst>
          </p:cNvPr>
          <p:cNvSpPr/>
          <p:nvPr/>
        </p:nvSpPr>
        <p:spPr>
          <a:xfrm>
            <a:off x="631102" y="314483"/>
            <a:ext cx="3985286" cy="451637"/>
          </a:xfrm>
          <a:prstGeom prst="borderCallout1">
            <a:avLst>
              <a:gd name="adj1" fmla="val 81165"/>
              <a:gd name="adj2" fmla="val 88923"/>
              <a:gd name="adj3" fmla="val 85343"/>
              <a:gd name="adj4" fmla="val 99094"/>
            </a:avLst>
          </a:prstGeom>
          <a:solidFill>
            <a:schemeClr val="bg1"/>
          </a:solidFill>
          <a:ln w="76200">
            <a:solidFill>
              <a:schemeClr val="bg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dirty="0">
                <a:solidFill>
                  <a:schemeClr val="tx1"/>
                </a:solidFill>
              </a:rPr>
              <a:t>3</a:t>
            </a:r>
            <a:r>
              <a:rPr lang="cs-CZ" sz="2000" dirty="0">
                <a:solidFill>
                  <a:schemeClr val="tx1"/>
                </a:solidFill>
              </a:rPr>
              <a:t>. Proveďte základní nastavení testu</a:t>
            </a:r>
          </a:p>
        </p:txBody>
      </p:sp>
      <p:sp>
        <p:nvSpPr>
          <p:cNvPr id="4" name="Bublinový popisek: čárový 3">
            <a:extLst>
              <a:ext uri="{FF2B5EF4-FFF2-40B4-BE49-F238E27FC236}">
                <a16:creationId xmlns:a16="http://schemas.microsoft.com/office/drawing/2014/main" id="{277AADFD-1BD1-44A6-ACF2-7B1C99D71D04}"/>
              </a:ext>
            </a:extLst>
          </p:cNvPr>
          <p:cNvSpPr/>
          <p:nvPr/>
        </p:nvSpPr>
        <p:spPr>
          <a:xfrm>
            <a:off x="9838481" y="1469985"/>
            <a:ext cx="2095017" cy="2048719"/>
          </a:xfrm>
          <a:prstGeom prst="borderCallout1">
            <a:avLst>
              <a:gd name="adj1" fmla="val 63280"/>
              <a:gd name="adj2" fmla="val -28604"/>
              <a:gd name="adj3" fmla="val 58692"/>
              <a:gd name="adj4" fmla="val -1752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Zde se vybírá</a:t>
            </a:r>
            <a:r>
              <a:rPr lang="cs-CZ" sz="1600" b="1" dirty="0">
                <a:solidFill>
                  <a:schemeClr val="tx1"/>
                </a:solidFill>
              </a:rPr>
              <a:t> úvodní obrázek </a:t>
            </a:r>
            <a:r>
              <a:rPr lang="cs-CZ" sz="1600" dirty="0">
                <a:solidFill>
                  <a:schemeClr val="tx1"/>
                </a:solidFill>
              </a:rPr>
              <a:t>testu. </a:t>
            </a:r>
          </a:p>
          <a:p>
            <a:r>
              <a:rPr lang="cs-CZ" sz="1600" dirty="0">
                <a:solidFill>
                  <a:schemeClr val="tx1"/>
                </a:solidFill>
              </a:rPr>
              <a:t>Tato možnost je zcela volitelná. </a:t>
            </a:r>
          </a:p>
          <a:p>
            <a:r>
              <a:rPr lang="cs-CZ" sz="1600" dirty="0">
                <a:solidFill>
                  <a:schemeClr val="tx1"/>
                </a:solidFill>
              </a:rPr>
              <a:t>Pokud nechcete nahrávat obrázek z </a:t>
            </a:r>
            <a:r>
              <a:rPr lang="cs-CZ" sz="1600" dirty="0" err="1">
                <a:solidFill>
                  <a:schemeClr val="tx1"/>
                </a:solidFill>
              </a:rPr>
              <a:t>pc</a:t>
            </a:r>
            <a:r>
              <a:rPr lang="cs-CZ" sz="1600" dirty="0">
                <a:solidFill>
                  <a:schemeClr val="tx1"/>
                </a:solidFill>
              </a:rPr>
              <a:t>, můžete nějaký </a:t>
            </a:r>
            <a:r>
              <a:rPr lang="cs-CZ" sz="1600" b="1" dirty="0">
                <a:solidFill>
                  <a:schemeClr val="tx1"/>
                </a:solidFill>
              </a:rPr>
              <a:t>vybrat z galerie </a:t>
            </a:r>
            <a:r>
              <a:rPr lang="cs-CZ" sz="1600" dirty="0" err="1">
                <a:solidFill>
                  <a:schemeClr val="tx1"/>
                </a:solidFill>
              </a:rPr>
              <a:t>Kahootu</a:t>
            </a:r>
            <a:r>
              <a:rPr lang="cs-CZ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Bublinový popisek: čárový 4">
            <a:extLst>
              <a:ext uri="{FF2B5EF4-FFF2-40B4-BE49-F238E27FC236}">
                <a16:creationId xmlns:a16="http://schemas.microsoft.com/office/drawing/2014/main" id="{81AE6177-854B-4852-B0A4-E1B0EA259BFB}"/>
              </a:ext>
            </a:extLst>
          </p:cNvPr>
          <p:cNvSpPr/>
          <p:nvPr/>
        </p:nvSpPr>
        <p:spPr>
          <a:xfrm>
            <a:off x="6260231" y="239697"/>
            <a:ext cx="4735718" cy="636495"/>
          </a:xfrm>
          <a:prstGeom prst="borderCallout1">
            <a:avLst>
              <a:gd name="adj1" fmla="val 130880"/>
              <a:gd name="adj2" fmla="val 108438"/>
              <a:gd name="adj3" fmla="val 49265"/>
              <a:gd name="adj4" fmla="val 99457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000" dirty="0">
                <a:solidFill>
                  <a:schemeClr val="tx1"/>
                </a:solidFill>
              </a:rPr>
              <a:t>Po základním nastavení kvízu můžete </a:t>
            </a:r>
            <a:r>
              <a:rPr lang="cs-CZ" sz="2000" b="1" dirty="0">
                <a:solidFill>
                  <a:schemeClr val="tx1"/>
                </a:solidFill>
              </a:rPr>
              <a:t>přejít k tvorbě vlastního testu</a:t>
            </a:r>
            <a:r>
              <a:rPr lang="cs-CZ" sz="20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Bublinový popisek: čárový 5">
            <a:extLst>
              <a:ext uri="{FF2B5EF4-FFF2-40B4-BE49-F238E27FC236}">
                <a16:creationId xmlns:a16="http://schemas.microsoft.com/office/drawing/2014/main" id="{25EF168A-607C-4824-AC7B-77973E3D0A1A}"/>
              </a:ext>
            </a:extLst>
          </p:cNvPr>
          <p:cNvSpPr/>
          <p:nvPr/>
        </p:nvSpPr>
        <p:spPr>
          <a:xfrm>
            <a:off x="94525" y="4027991"/>
            <a:ext cx="1444907" cy="1400536"/>
          </a:xfrm>
          <a:prstGeom prst="borderCallout1">
            <a:avLst>
              <a:gd name="adj1" fmla="val 23588"/>
              <a:gd name="adj2" fmla="val 135534"/>
              <a:gd name="adj3" fmla="val 34031"/>
              <a:gd name="adj4" fmla="val 98754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Testy je možné spravovat ve </a:t>
            </a:r>
            <a:r>
              <a:rPr lang="cs-CZ" sz="1600" b="1" dirty="0">
                <a:solidFill>
                  <a:schemeClr val="tx1"/>
                </a:solidFill>
              </a:rPr>
              <a:t>složkách</a:t>
            </a:r>
            <a:r>
              <a:rPr lang="cs-CZ" sz="1600" dirty="0">
                <a:solidFill>
                  <a:schemeClr val="tx1"/>
                </a:solidFill>
              </a:rPr>
              <a:t> například dle předmětu.</a:t>
            </a:r>
          </a:p>
        </p:txBody>
      </p:sp>
      <p:sp>
        <p:nvSpPr>
          <p:cNvPr id="7" name="Bublinový popisek: čárový 6">
            <a:extLst>
              <a:ext uri="{FF2B5EF4-FFF2-40B4-BE49-F238E27FC236}">
                <a16:creationId xmlns:a16="http://schemas.microsoft.com/office/drawing/2014/main" id="{C29DE948-19B0-4402-AA24-006B59B96A47}"/>
              </a:ext>
            </a:extLst>
          </p:cNvPr>
          <p:cNvSpPr/>
          <p:nvPr/>
        </p:nvSpPr>
        <p:spPr>
          <a:xfrm>
            <a:off x="94525" y="1610810"/>
            <a:ext cx="1444907" cy="2275390"/>
          </a:xfrm>
          <a:prstGeom prst="borderCallout1">
            <a:avLst>
              <a:gd name="adj1" fmla="val 47558"/>
              <a:gd name="adj2" fmla="val 130238"/>
              <a:gd name="adj3" fmla="val 49265"/>
              <a:gd name="adj4" fmla="val 99457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b="1" dirty="0">
                <a:solidFill>
                  <a:schemeClr val="tx1"/>
                </a:solidFill>
              </a:rPr>
              <a:t>Popis</a:t>
            </a:r>
            <a:r>
              <a:rPr lang="cs-CZ" sz="1600" dirty="0">
                <a:solidFill>
                  <a:schemeClr val="tx1"/>
                </a:solidFill>
              </a:rPr>
              <a:t> kvízu je povinný. Může obsahovat </a:t>
            </a:r>
            <a:r>
              <a:rPr lang="cs-CZ" sz="1600" b="1" dirty="0">
                <a:solidFill>
                  <a:schemeClr val="tx1"/>
                </a:solidFill>
              </a:rPr>
              <a:t>tagy</a:t>
            </a:r>
            <a:r>
              <a:rPr lang="cs-CZ" sz="1600" dirty="0">
                <a:solidFill>
                  <a:schemeClr val="tx1"/>
                </a:solidFill>
              </a:rPr>
              <a:t> a slouží k vyhledávání veřejně sdílených testů a snazší orientaci. </a:t>
            </a:r>
          </a:p>
        </p:txBody>
      </p:sp>
      <p:sp>
        <p:nvSpPr>
          <p:cNvPr id="8" name="Bublinový popisek: čárový 7">
            <a:extLst>
              <a:ext uri="{FF2B5EF4-FFF2-40B4-BE49-F238E27FC236}">
                <a16:creationId xmlns:a16="http://schemas.microsoft.com/office/drawing/2014/main" id="{437D577C-FB57-4C95-858D-921CA30691FE}"/>
              </a:ext>
            </a:extLst>
          </p:cNvPr>
          <p:cNvSpPr/>
          <p:nvPr/>
        </p:nvSpPr>
        <p:spPr>
          <a:xfrm>
            <a:off x="3892950" y="1610810"/>
            <a:ext cx="2095017" cy="518932"/>
          </a:xfrm>
          <a:prstGeom prst="borderCallout1">
            <a:avLst>
              <a:gd name="adj1" fmla="val 45266"/>
              <a:gd name="adj2" fmla="val -33040"/>
              <a:gd name="adj3" fmla="val 43136"/>
              <a:gd name="adj4" fmla="val 4130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Sem patří </a:t>
            </a:r>
            <a:r>
              <a:rPr lang="cs-CZ" sz="1600" b="1" dirty="0">
                <a:solidFill>
                  <a:schemeClr val="tx1"/>
                </a:solidFill>
              </a:rPr>
              <a:t>název</a:t>
            </a:r>
            <a:r>
              <a:rPr lang="cs-CZ" sz="1600" dirty="0">
                <a:solidFill>
                  <a:schemeClr val="tx1"/>
                </a:solidFill>
              </a:rPr>
              <a:t> testu.</a:t>
            </a:r>
          </a:p>
        </p:txBody>
      </p:sp>
      <p:sp>
        <p:nvSpPr>
          <p:cNvPr id="9" name="Bublinový popisek: čárový 8">
            <a:extLst>
              <a:ext uri="{FF2B5EF4-FFF2-40B4-BE49-F238E27FC236}">
                <a16:creationId xmlns:a16="http://schemas.microsoft.com/office/drawing/2014/main" id="{83CCA80E-F62A-42F8-8A83-F1C6C3A95FDF}"/>
              </a:ext>
            </a:extLst>
          </p:cNvPr>
          <p:cNvSpPr/>
          <p:nvPr/>
        </p:nvSpPr>
        <p:spPr>
          <a:xfrm>
            <a:off x="2436469" y="4890304"/>
            <a:ext cx="4939691" cy="356886"/>
          </a:xfrm>
          <a:prstGeom prst="borderCallout1">
            <a:avLst>
              <a:gd name="adj1" fmla="val 43036"/>
              <a:gd name="adj2" fmla="val 14474"/>
              <a:gd name="adj3" fmla="val 43136"/>
              <a:gd name="adj4" fmla="val 4130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Na tomto místě můžete uvést použité a další zdroje. ☺</a:t>
            </a:r>
          </a:p>
        </p:txBody>
      </p:sp>
      <p:sp>
        <p:nvSpPr>
          <p:cNvPr id="10" name="Bublinový popisek: čárový 9">
            <a:extLst>
              <a:ext uri="{FF2B5EF4-FFF2-40B4-BE49-F238E27FC236}">
                <a16:creationId xmlns:a16="http://schemas.microsoft.com/office/drawing/2014/main" id="{F2F77CB9-4243-4335-AC71-BF4BBC27F4CE}"/>
              </a:ext>
            </a:extLst>
          </p:cNvPr>
          <p:cNvSpPr/>
          <p:nvPr/>
        </p:nvSpPr>
        <p:spPr>
          <a:xfrm>
            <a:off x="9108489" y="4136994"/>
            <a:ext cx="3083511" cy="1542446"/>
          </a:xfrm>
          <a:prstGeom prst="borderCallout1">
            <a:avLst>
              <a:gd name="adj1" fmla="val 10050"/>
              <a:gd name="adj2" fmla="val -22683"/>
              <a:gd name="adj3" fmla="val 48973"/>
              <a:gd name="adj4" fmla="val 1643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Jako jazyk můžete zvolit i </a:t>
            </a:r>
            <a:r>
              <a:rPr lang="cs-CZ" sz="1600" b="1" dirty="0">
                <a:solidFill>
                  <a:schemeClr val="tx1"/>
                </a:solidFill>
              </a:rPr>
              <a:t>češtinu</a:t>
            </a:r>
            <a:r>
              <a:rPr lang="cs-CZ" sz="1600" dirty="0">
                <a:solidFill>
                  <a:schemeClr val="tx1"/>
                </a:solidFill>
              </a:rPr>
              <a:t>, bohužel to </a:t>
            </a:r>
            <a:r>
              <a:rPr lang="cs-CZ" sz="1600" b="1" dirty="0">
                <a:solidFill>
                  <a:schemeClr val="tx1"/>
                </a:solidFill>
              </a:rPr>
              <a:t>neovlivní nastavení prostředí</a:t>
            </a:r>
            <a:r>
              <a:rPr lang="cs-CZ" sz="1600" dirty="0">
                <a:solidFill>
                  <a:schemeClr val="tx1"/>
                </a:solidFill>
              </a:rPr>
              <a:t>. Jde jen o orientační označení pro vyhledávání mezi kvízy. Prostředí </a:t>
            </a:r>
            <a:r>
              <a:rPr lang="cs-CZ" sz="1600" dirty="0" err="1">
                <a:solidFill>
                  <a:schemeClr val="tx1"/>
                </a:solidFill>
              </a:rPr>
              <a:t>Kahootu</a:t>
            </a:r>
            <a:r>
              <a:rPr lang="cs-CZ" sz="1600" dirty="0">
                <a:solidFill>
                  <a:schemeClr val="tx1"/>
                </a:solidFill>
              </a:rPr>
              <a:t> je kompletně v anglickém jazyce.</a:t>
            </a:r>
          </a:p>
        </p:txBody>
      </p:sp>
      <p:sp>
        <p:nvSpPr>
          <p:cNvPr id="11" name="Bublinový popisek: čárový 10">
            <a:extLst>
              <a:ext uri="{FF2B5EF4-FFF2-40B4-BE49-F238E27FC236}">
                <a16:creationId xmlns:a16="http://schemas.microsoft.com/office/drawing/2014/main" id="{B9381ADB-840B-4579-8DDE-4040E25643E3}"/>
              </a:ext>
            </a:extLst>
          </p:cNvPr>
          <p:cNvSpPr/>
          <p:nvPr/>
        </p:nvSpPr>
        <p:spPr>
          <a:xfrm>
            <a:off x="6260230" y="6207626"/>
            <a:ext cx="4854810" cy="518932"/>
          </a:xfrm>
          <a:prstGeom prst="borderCallout1">
            <a:avLst>
              <a:gd name="adj1" fmla="val -40880"/>
              <a:gd name="adj2" fmla="val -12457"/>
              <a:gd name="adj3" fmla="val 43136"/>
              <a:gd name="adj4" fmla="val 4130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Místo úvodního obrázku můžete použít i </a:t>
            </a:r>
            <a:r>
              <a:rPr lang="cs-CZ" sz="1600" b="1" dirty="0">
                <a:solidFill>
                  <a:schemeClr val="tx1"/>
                </a:solidFill>
              </a:rPr>
              <a:t>úvodní video</a:t>
            </a:r>
            <a:r>
              <a:rPr lang="cs-CZ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" name="Bublinový popisek: čárový 11">
            <a:extLst>
              <a:ext uri="{FF2B5EF4-FFF2-40B4-BE49-F238E27FC236}">
                <a16:creationId xmlns:a16="http://schemas.microsoft.com/office/drawing/2014/main" id="{950B5ED3-45EF-42EB-A3BD-1CFB0CBA7369}"/>
              </a:ext>
            </a:extLst>
          </p:cNvPr>
          <p:cNvSpPr/>
          <p:nvPr/>
        </p:nvSpPr>
        <p:spPr>
          <a:xfrm>
            <a:off x="2436469" y="3169534"/>
            <a:ext cx="3086824" cy="518932"/>
          </a:xfrm>
          <a:prstGeom prst="borderCallout1">
            <a:avLst>
              <a:gd name="adj1" fmla="val 188191"/>
              <a:gd name="adj2" fmla="val 75244"/>
              <a:gd name="adj3" fmla="val 94041"/>
              <a:gd name="adj4" fmla="val 59415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Zde můžete nastavit </a:t>
            </a:r>
            <a:r>
              <a:rPr lang="cs-CZ" sz="1600" b="1" dirty="0">
                <a:solidFill>
                  <a:schemeClr val="tx1"/>
                </a:solidFill>
              </a:rPr>
              <a:t>dostupnost</a:t>
            </a:r>
            <a:r>
              <a:rPr lang="cs-CZ" sz="1600" dirty="0">
                <a:solidFill>
                  <a:schemeClr val="tx1"/>
                </a:solidFill>
              </a:rPr>
              <a:t> kvízu pro další uživatele.</a:t>
            </a:r>
          </a:p>
        </p:txBody>
      </p:sp>
      <p:sp>
        <p:nvSpPr>
          <p:cNvPr id="13" name="Tlačítko akce: Přejít domů 1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D1C93B3F-4D21-4D70-A159-3B454D2C6A20}"/>
              </a:ext>
            </a:extLst>
          </p:cNvPr>
          <p:cNvSpPr/>
          <p:nvPr/>
        </p:nvSpPr>
        <p:spPr>
          <a:xfrm>
            <a:off x="11157835" y="5913726"/>
            <a:ext cx="816745" cy="72677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78960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>
            <a:extLst>
              <a:ext uri="{FF2B5EF4-FFF2-40B4-BE49-F238E27FC236}">
                <a16:creationId xmlns:a16="http://schemas.microsoft.com/office/drawing/2014/main" id="{5E9430DC-8D86-4C82-9FE7-580DBB23E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23" y="1085171"/>
            <a:ext cx="11455153" cy="5459818"/>
          </a:xfrm>
          <a:prstGeom prst="rect">
            <a:avLst/>
          </a:prstGeom>
        </p:spPr>
      </p:pic>
      <p:sp>
        <p:nvSpPr>
          <p:cNvPr id="3" name="Bublinový popisek: čárový 2">
            <a:extLst>
              <a:ext uri="{FF2B5EF4-FFF2-40B4-BE49-F238E27FC236}">
                <a16:creationId xmlns:a16="http://schemas.microsoft.com/office/drawing/2014/main" id="{DA350838-46E1-46C9-B28D-033A481609B0}"/>
              </a:ext>
            </a:extLst>
          </p:cNvPr>
          <p:cNvSpPr/>
          <p:nvPr/>
        </p:nvSpPr>
        <p:spPr>
          <a:xfrm>
            <a:off x="368423" y="331941"/>
            <a:ext cx="3372727" cy="363693"/>
          </a:xfrm>
          <a:prstGeom prst="borderCallout1">
            <a:avLst>
              <a:gd name="adj1" fmla="val 81165"/>
              <a:gd name="adj2" fmla="val 88923"/>
              <a:gd name="adj3" fmla="val 48728"/>
              <a:gd name="adj4" fmla="val 99094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dirty="0">
                <a:solidFill>
                  <a:schemeClr val="bg1"/>
                </a:solidFill>
              </a:rPr>
              <a:t>4</a:t>
            </a:r>
            <a:r>
              <a:rPr lang="cs-CZ" sz="2000" dirty="0">
                <a:solidFill>
                  <a:schemeClr val="bg1"/>
                </a:solidFill>
              </a:rPr>
              <a:t>. Vytvořte otázky a odpovědi</a:t>
            </a:r>
          </a:p>
        </p:txBody>
      </p:sp>
      <p:sp>
        <p:nvSpPr>
          <p:cNvPr id="4" name="Bublinový popisek: čárový 3">
            <a:extLst>
              <a:ext uri="{FF2B5EF4-FFF2-40B4-BE49-F238E27FC236}">
                <a16:creationId xmlns:a16="http://schemas.microsoft.com/office/drawing/2014/main" id="{1D40D272-9791-4B19-BDE7-6A39C1512932}"/>
              </a:ext>
            </a:extLst>
          </p:cNvPr>
          <p:cNvSpPr/>
          <p:nvPr/>
        </p:nvSpPr>
        <p:spPr>
          <a:xfrm>
            <a:off x="4336741" y="1691097"/>
            <a:ext cx="1500326" cy="700438"/>
          </a:xfrm>
          <a:prstGeom prst="borderCallout1">
            <a:avLst>
              <a:gd name="adj1" fmla="val 142336"/>
              <a:gd name="adj2" fmla="val 20655"/>
              <a:gd name="adj3" fmla="val 83694"/>
              <a:gd name="adj4" fmla="val 59160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Otázku můžete nastavit jako nebodovanou.</a:t>
            </a:r>
          </a:p>
        </p:txBody>
      </p:sp>
      <p:sp>
        <p:nvSpPr>
          <p:cNvPr id="5" name="Bublinový popisek: čárový 4">
            <a:extLst>
              <a:ext uri="{FF2B5EF4-FFF2-40B4-BE49-F238E27FC236}">
                <a16:creationId xmlns:a16="http://schemas.microsoft.com/office/drawing/2014/main" id="{39AECB9B-A35E-4C24-B5BF-E2ED75A074FC}"/>
              </a:ext>
            </a:extLst>
          </p:cNvPr>
          <p:cNvSpPr/>
          <p:nvPr/>
        </p:nvSpPr>
        <p:spPr>
          <a:xfrm>
            <a:off x="7439579" y="1149560"/>
            <a:ext cx="3422250" cy="292964"/>
          </a:xfrm>
          <a:prstGeom prst="borderCallout1">
            <a:avLst>
              <a:gd name="adj1" fmla="val 41556"/>
              <a:gd name="adj2" fmla="val -16089"/>
              <a:gd name="adj3" fmla="val 43136"/>
              <a:gd name="adj4" fmla="val 4130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Zde se zobrazuje číslo aktuální otázky.</a:t>
            </a:r>
          </a:p>
        </p:txBody>
      </p:sp>
      <p:sp>
        <p:nvSpPr>
          <p:cNvPr id="6" name="Bublinový popisek: čárový 5">
            <a:extLst>
              <a:ext uri="{FF2B5EF4-FFF2-40B4-BE49-F238E27FC236}">
                <a16:creationId xmlns:a16="http://schemas.microsoft.com/office/drawing/2014/main" id="{256E1AD5-F309-478B-9579-F0A24F797515}"/>
              </a:ext>
            </a:extLst>
          </p:cNvPr>
          <p:cNvSpPr/>
          <p:nvPr/>
        </p:nvSpPr>
        <p:spPr>
          <a:xfrm>
            <a:off x="368423" y="3178967"/>
            <a:ext cx="4820575" cy="926857"/>
          </a:xfrm>
          <a:prstGeom prst="borderCallout1">
            <a:avLst>
              <a:gd name="adj1" fmla="val -38021"/>
              <a:gd name="adj2" fmla="val 21791"/>
              <a:gd name="adj3" fmla="val -626"/>
              <a:gd name="adj4" fmla="val 6806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b="1" dirty="0">
                <a:solidFill>
                  <a:schemeClr val="tx1"/>
                </a:solidFill>
              </a:rPr>
              <a:t>Časový limit </a:t>
            </a:r>
            <a:r>
              <a:rPr lang="cs-CZ" sz="1600" dirty="0">
                <a:solidFill>
                  <a:schemeClr val="tx1"/>
                </a:solidFill>
              </a:rPr>
              <a:t>odpočítává čas daný na </a:t>
            </a:r>
            <a:r>
              <a:rPr lang="cs-CZ" sz="1600" b="1" dirty="0">
                <a:solidFill>
                  <a:schemeClr val="tx1"/>
                </a:solidFill>
              </a:rPr>
              <a:t>zodpovězení</a:t>
            </a:r>
            <a:r>
              <a:rPr lang="cs-CZ" sz="1600" dirty="0">
                <a:solidFill>
                  <a:schemeClr val="tx1"/>
                </a:solidFill>
              </a:rPr>
              <a:t> otázky. Mějte na paměti, že </a:t>
            </a:r>
            <a:r>
              <a:rPr lang="cs-CZ" sz="1600" b="1" dirty="0">
                <a:solidFill>
                  <a:schemeClr val="tx1"/>
                </a:solidFill>
              </a:rPr>
              <a:t>odpověď se nezobrazuje </a:t>
            </a:r>
            <a:r>
              <a:rPr lang="cs-CZ" sz="1600" dirty="0">
                <a:solidFill>
                  <a:schemeClr val="tx1"/>
                </a:solidFill>
              </a:rPr>
              <a:t>na zařízení hráčů. Zvažujte čas s dostatečnou rezervou, v průběhu testu už jej </a:t>
            </a:r>
            <a:r>
              <a:rPr lang="cs-CZ" sz="1600" b="1" dirty="0">
                <a:solidFill>
                  <a:schemeClr val="tx1"/>
                </a:solidFill>
              </a:rPr>
              <a:t>nemůžete prodloužit</a:t>
            </a:r>
            <a:r>
              <a:rPr lang="cs-CZ" sz="16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7" name="Bublinový popisek: čárový 6">
            <a:extLst>
              <a:ext uri="{FF2B5EF4-FFF2-40B4-BE49-F238E27FC236}">
                <a16:creationId xmlns:a16="http://schemas.microsoft.com/office/drawing/2014/main" id="{EF871F88-0274-482F-A389-937358476D12}"/>
              </a:ext>
            </a:extLst>
          </p:cNvPr>
          <p:cNvSpPr/>
          <p:nvPr/>
        </p:nvSpPr>
        <p:spPr>
          <a:xfrm>
            <a:off x="149398" y="4419540"/>
            <a:ext cx="1218215" cy="1965599"/>
          </a:xfrm>
          <a:prstGeom prst="borderCallout1">
            <a:avLst>
              <a:gd name="adj1" fmla="val 7288"/>
              <a:gd name="adj2" fmla="val 137209"/>
              <a:gd name="adj3" fmla="val 43136"/>
              <a:gd name="adj4" fmla="val 4130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Minimální množství odpovědí jsou dvě, ale na výběr můžete dát </a:t>
            </a:r>
            <a:r>
              <a:rPr lang="cs-CZ" sz="1600" b="1" dirty="0">
                <a:solidFill>
                  <a:schemeClr val="tx1"/>
                </a:solidFill>
              </a:rPr>
              <a:t>až čtyři odpovědi</a:t>
            </a:r>
            <a:r>
              <a:rPr lang="cs-CZ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" name="Bublinový popisek: čárový 7">
            <a:extLst>
              <a:ext uri="{FF2B5EF4-FFF2-40B4-BE49-F238E27FC236}">
                <a16:creationId xmlns:a16="http://schemas.microsoft.com/office/drawing/2014/main" id="{CEB76630-28EB-4D85-8601-7E3900A4F0BB}"/>
              </a:ext>
            </a:extLst>
          </p:cNvPr>
          <p:cNvSpPr/>
          <p:nvPr/>
        </p:nvSpPr>
        <p:spPr>
          <a:xfrm>
            <a:off x="6665652" y="4419570"/>
            <a:ext cx="3068713" cy="776868"/>
          </a:xfrm>
          <a:prstGeom prst="borderCallout1">
            <a:avLst>
              <a:gd name="adj1" fmla="val 12871"/>
              <a:gd name="adj2" fmla="val 120021"/>
              <a:gd name="adj3" fmla="val 43136"/>
              <a:gd name="adj4" fmla="val 4130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Nezapomeňte označit, která </a:t>
            </a:r>
            <a:r>
              <a:rPr lang="cs-CZ" sz="1600" b="1" dirty="0">
                <a:solidFill>
                  <a:schemeClr val="tx1"/>
                </a:solidFill>
              </a:rPr>
              <a:t>odpověď je správná</a:t>
            </a:r>
            <a:r>
              <a:rPr lang="cs-CZ" sz="1600" dirty="0">
                <a:solidFill>
                  <a:schemeClr val="tx1"/>
                </a:solidFill>
              </a:rPr>
              <a:t>. </a:t>
            </a:r>
            <a:r>
              <a:rPr lang="cs-CZ" sz="1600" b="1" dirty="0">
                <a:solidFill>
                  <a:schemeClr val="tx1"/>
                </a:solidFill>
              </a:rPr>
              <a:t>Neoznačené</a:t>
            </a:r>
            <a:r>
              <a:rPr lang="cs-CZ" sz="1600" dirty="0">
                <a:solidFill>
                  <a:schemeClr val="tx1"/>
                </a:solidFill>
              </a:rPr>
              <a:t> odpovědi se počítají jako </a:t>
            </a:r>
            <a:r>
              <a:rPr lang="cs-CZ" sz="1600" b="1" dirty="0">
                <a:solidFill>
                  <a:schemeClr val="tx1"/>
                </a:solidFill>
              </a:rPr>
              <a:t>špatné</a:t>
            </a:r>
            <a:r>
              <a:rPr lang="cs-CZ" sz="16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E335F229-297F-41B9-AFA2-3161C879D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9954" y="4312810"/>
            <a:ext cx="423313" cy="490505"/>
          </a:xfrm>
          <a:prstGeom prst="rect">
            <a:avLst/>
          </a:prstGeom>
        </p:spPr>
      </p:pic>
      <p:sp>
        <p:nvSpPr>
          <p:cNvPr id="10" name="Bublinový popisek: čárový 9">
            <a:extLst>
              <a:ext uri="{FF2B5EF4-FFF2-40B4-BE49-F238E27FC236}">
                <a16:creationId xmlns:a16="http://schemas.microsoft.com/office/drawing/2014/main" id="{117B2720-1739-4B9C-A1DB-56C3C911DC5B}"/>
              </a:ext>
            </a:extLst>
          </p:cNvPr>
          <p:cNvSpPr/>
          <p:nvPr/>
        </p:nvSpPr>
        <p:spPr>
          <a:xfrm>
            <a:off x="10022393" y="1932972"/>
            <a:ext cx="1947112" cy="2172852"/>
          </a:xfrm>
          <a:prstGeom prst="borderCallout1">
            <a:avLst>
              <a:gd name="adj1" fmla="val 64073"/>
              <a:gd name="adj2" fmla="val -38350"/>
              <a:gd name="adj3" fmla="val 77336"/>
              <a:gd name="adj4" fmla="val 4604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Zde se vybírá k otázce doprovodný</a:t>
            </a:r>
            <a:r>
              <a:rPr lang="cs-CZ" sz="1600" b="1" dirty="0">
                <a:solidFill>
                  <a:schemeClr val="tx1"/>
                </a:solidFill>
              </a:rPr>
              <a:t> obrázek nebo video </a:t>
            </a:r>
            <a:r>
              <a:rPr lang="cs-CZ" sz="1600" dirty="0">
                <a:solidFill>
                  <a:schemeClr val="tx1"/>
                </a:solidFill>
              </a:rPr>
              <a:t>Tato možnost je zcela volitelná.</a:t>
            </a:r>
          </a:p>
          <a:p>
            <a:r>
              <a:rPr lang="cs-CZ" sz="1600" dirty="0">
                <a:solidFill>
                  <a:schemeClr val="tx1"/>
                </a:solidFill>
              </a:rPr>
              <a:t>Obrázek i video se zobrazí ještě </a:t>
            </a:r>
            <a:r>
              <a:rPr lang="cs-CZ" sz="1600" b="1" dirty="0">
                <a:solidFill>
                  <a:schemeClr val="tx1"/>
                </a:solidFill>
              </a:rPr>
              <a:t>před zobrazením</a:t>
            </a:r>
            <a:r>
              <a:rPr lang="cs-CZ" sz="1600" dirty="0">
                <a:solidFill>
                  <a:schemeClr val="tx1"/>
                </a:solidFill>
              </a:rPr>
              <a:t> </a:t>
            </a:r>
            <a:r>
              <a:rPr lang="cs-CZ" sz="1600" b="1" dirty="0">
                <a:solidFill>
                  <a:schemeClr val="tx1"/>
                </a:solidFill>
              </a:rPr>
              <a:t>odpovědí</a:t>
            </a:r>
            <a:r>
              <a:rPr lang="cs-CZ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" name="Bublinový popisek: čárový 10">
            <a:extLst>
              <a:ext uri="{FF2B5EF4-FFF2-40B4-BE49-F238E27FC236}">
                <a16:creationId xmlns:a16="http://schemas.microsoft.com/office/drawing/2014/main" id="{D5478211-981A-46C4-A8BD-21D489A603A8}"/>
              </a:ext>
            </a:extLst>
          </p:cNvPr>
          <p:cNvSpPr/>
          <p:nvPr/>
        </p:nvSpPr>
        <p:spPr>
          <a:xfrm>
            <a:off x="1226358" y="832156"/>
            <a:ext cx="3372727" cy="700438"/>
          </a:xfrm>
          <a:prstGeom prst="borderCallout1">
            <a:avLst>
              <a:gd name="adj1" fmla="val 183189"/>
              <a:gd name="adj2" fmla="val 44872"/>
              <a:gd name="adj3" fmla="val 94041"/>
              <a:gd name="adj4" fmla="val 59415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Sem vložíte </a:t>
            </a:r>
            <a:r>
              <a:rPr lang="cs-CZ" sz="1600" b="1" dirty="0">
                <a:solidFill>
                  <a:schemeClr val="tx1"/>
                </a:solidFill>
              </a:rPr>
              <a:t>zadání úkolu</a:t>
            </a:r>
            <a:r>
              <a:rPr lang="cs-CZ" sz="1600" dirty="0">
                <a:solidFill>
                  <a:schemeClr val="tx1"/>
                </a:solidFill>
              </a:rPr>
              <a:t>, případně </a:t>
            </a:r>
            <a:r>
              <a:rPr lang="cs-CZ" sz="1600" b="1" dirty="0">
                <a:solidFill>
                  <a:schemeClr val="tx1"/>
                </a:solidFill>
              </a:rPr>
              <a:t>otázku</a:t>
            </a:r>
            <a:r>
              <a:rPr lang="cs-CZ" sz="1600" dirty="0">
                <a:solidFill>
                  <a:schemeClr val="tx1"/>
                </a:solidFill>
              </a:rPr>
              <a:t>. Při hře se zadání zobrazí ještě </a:t>
            </a:r>
            <a:r>
              <a:rPr lang="cs-CZ" sz="1600" b="1" dirty="0">
                <a:solidFill>
                  <a:schemeClr val="tx1"/>
                </a:solidFill>
              </a:rPr>
              <a:t>před zobrazením</a:t>
            </a:r>
            <a:r>
              <a:rPr lang="cs-CZ" sz="1600" dirty="0">
                <a:solidFill>
                  <a:schemeClr val="tx1"/>
                </a:solidFill>
              </a:rPr>
              <a:t> </a:t>
            </a:r>
            <a:r>
              <a:rPr lang="cs-CZ" sz="1600" b="1" dirty="0">
                <a:solidFill>
                  <a:schemeClr val="tx1"/>
                </a:solidFill>
              </a:rPr>
              <a:t>odpovědí</a:t>
            </a:r>
            <a:r>
              <a:rPr lang="cs-CZ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" name="Bublinový popisek: čárový 13">
            <a:extLst>
              <a:ext uri="{FF2B5EF4-FFF2-40B4-BE49-F238E27FC236}">
                <a16:creationId xmlns:a16="http://schemas.microsoft.com/office/drawing/2014/main" id="{60E80EBF-351C-45B8-AC7E-07CE35FC41AB}"/>
              </a:ext>
            </a:extLst>
          </p:cNvPr>
          <p:cNvSpPr/>
          <p:nvPr/>
        </p:nvSpPr>
        <p:spPr>
          <a:xfrm>
            <a:off x="5953760" y="239697"/>
            <a:ext cx="5042189" cy="636495"/>
          </a:xfrm>
          <a:prstGeom prst="borderCallout1">
            <a:avLst>
              <a:gd name="adj1" fmla="val 130880"/>
              <a:gd name="adj2" fmla="val 108438"/>
              <a:gd name="adj3" fmla="val 49265"/>
              <a:gd name="adj4" fmla="val 99457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000" dirty="0">
                <a:solidFill>
                  <a:schemeClr val="tx1"/>
                </a:solidFill>
              </a:rPr>
              <a:t>Po přidání otázky můžete přejít k další otázce. Později můžete všechny otázky editovat.</a:t>
            </a:r>
          </a:p>
        </p:txBody>
      </p:sp>
      <p:sp>
        <p:nvSpPr>
          <p:cNvPr id="15" name="Bublinový popisek: čárový 14">
            <a:extLst>
              <a:ext uri="{FF2B5EF4-FFF2-40B4-BE49-F238E27FC236}">
                <a16:creationId xmlns:a16="http://schemas.microsoft.com/office/drawing/2014/main" id="{0B65E66E-9131-494F-9611-28725C179425}"/>
              </a:ext>
            </a:extLst>
          </p:cNvPr>
          <p:cNvSpPr/>
          <p:nvPr/>
        </p:nvSpPr>
        <p:spPr>
          <a:xfrm>
            <a:off x="2263749" y="6021177"/>
            <a:ext cx="5650891" cy="356886"/>
          </a:xfrm>
          <a:prstGeom prst="borderCallout1">
            <a:avLst>
              <a:gd name="adj1" fmla="val 43036"/>
              <a:gd name="adj2" fmla="val 14474"/>
              <a:gd name="adj3" fmla="val 43136"/>
              <a:gd name="adj4" fmla="val 4130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Na tomto místě můžete uvést zdroje, nebo doplňující informace.</a:t>
            </a:r>
          </a:p>
        </p:txBody>
      </p:sp>
    </p:spTree>
    <p:extLst>
      <p:ext uri="{BB962C8B-B14F-4D97-AF65-F5344CB8AC3E}">
        <p14:creationId xmlns:p14="http://schemas.microsoft.com/office/powerpoint/2010/main" val="3882875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ázek 1">
            <a:extLst>
              <a:ext uri="{FF2B5EF4-FFF2-40B4-BE49-F238E27FC236}">
                <a16:creationId xmlns:a16="http://schemas.microsoft.com/office/drawing/2014/main" id="{15FC8A70-A86F-4F46-9B79-7BCA7B6F4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7300"/>
            <a:ext cx="12192000" cy="4782067"/>
          </a:xfrm>
          <a:prstGeom prst="rect">
            <a:avLst/>
          </a:prstGeom>
        </p:spPr>
      </p:pic>
      <p:sp>
        <p:nvSpPr>
          <p:cNvPr id="3" name="Bublinový popisek: čárový 2">
            <a:extLst>
              <a:ext uri="{FF2B5EF4-FFF2-40B4-BE49-F238E27FC236}">
                <a16:creationId xmlns:a16="http://schemas.microsoft.com/office/drawing/2014/main" id="{9A4F58E1-61BD-4EA3-A100-F8D6D7CB27D2}"/>
              </a:ext>
            </a:extLst>
          </p:cNvPr>
          <p:cNvSpPr/>
          <p:nvPr/>
        </p:nvSpPr>
        <p:spPr>
          <a:xfrm>
            <a:off x="3597714" y="5140188"/>
            <a:ext cx="1947112" cy="1617267"/>
          </a:xfrm>
          <a:prstGeom prst="borderCallout1">
            <a:avLst>
              <a:gd name="adj1" fmla="val -14230"/>
              <a:gd name="adj2" fmla="val -9003"/>
              <a:gd name="adj3" fmla="val 77336"/>
              <a:gd name="adj4" fmla="val 4604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Kliknutím na tyto tečky zobrazíte </a:t>
            </a:r>
            <a:r>
              <a:rPr lang="cs-CZ" sz="1600" b="1" dirty="0">
                <a:solidFill>
                  <a:schemeClr val="tx1"/>
                </a:solidFill>
              </a:rPr>
              <a:t>nastavení</a:t>
            </a:r>
            <a:r>
              <a:rPr lang="cs-CZ" sz="1600" dirty="0">
                <a:solidFill>
                  <a:schemeClr val="tx1"/>
                </a:solidFill>
              </a:rPr>
              <a:t> kvízu, které vám umožní </a:t>
            </a:r>
            <a:r>
              <a:rPr lang="cs-CZ" sz="1600" b="1" dirty="0">
                <a:solidFill>
                  <a:schemeClr val="tx1"/>
                </a:solidFill>
              </a:rPr>
              <a:t>upravit otázky</a:t>
            </a:r>
            <a:r>
              <a:rPr lang="cs-CZ" sz="1600" dirty="0">
                <a:solidFill>
                  <a:schemeClr val="tx1"/>
                </a:solidFill>
              </a:rPr>
              <a:t>, nebo </a:t>
            </a:r>
            <a:r>
              <a:rPr lang="cs-CZ" sz="1600" b="1" dirty="0">
                <a:solidFill>
                  <a:schemeClr val="tx1"/>
                </a:solidFill>
              </a:rPr>
              <a:t>vymazat test</a:t>
            </a:r>
            <a:r>
              <a:rPr lang="cs-CZ" sz="16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Bublinový popisek: čárový 3">
            <a:extLst>
              <a:ext uri="{FF2B5EF4-FFF2-40B4-BE49-F238E27FC236}">
                <a16:creationId xmlns:a16="http://schemas.microsoft.com/office/drawing/2014/main" id="{C835D1BF-466F-4095-96CE-4667B1367AF3}"/>
              </a:ext>
            </a:extLst>
          </p:cNvPr>
          <p:cNvSpPr/>
          <p:nvPr/>
        </p:nvSpPr>
        <p:spPr>
          <a:xfrm>
            <a:off x="6654800" y="4202944"/>
            <a:ext cx="3464560" cy="421058"/>
          </a:xfrm>
          <a:prstGeom prst="borderCallout1">
            <a:avLst>
              <a:gd name="adj1" fmla="val -62568"/>
              <a:gd name="adj2" fmla="val -36619"/>
              <a:gd name="adj3" fmla="val 43136"/>
              <a:gd name="adj4" fmla="val 4130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Kliknutím na otázku zobrazíte </a:t>
            </a:r>
            <a:r>
              <a:rPr lang="cs-CZ" sz="1600" b="1" dirty="0">
                <a:solidFill>
                  <a:schemeClr val="tx1"/>
                </a:solidFill>
              </a:rPr>
              <a:t>nabídku odpovědí </a:t>
            </a:r>
            <a:r>
              <a:rPr lang="cs-CZ" sz="1600" dirty="0">
                <a:solidFill>
                  <a:schemeClr val="tx1"/>
                </a:solidFill>
              </a:rPr>
              <a:t>a</a:t>
            </a:r>
            <a:r>
              <a:rPr lang="cs-CZ" sz="1600" b="1" dirty="0">
                <a:solidFill>
                  <a:schemeClr val="tx1"/>
                </a:solidFill>
              </a:rPr>
              <a:t> jejich pravdivost.</a:t>
            </a:r>
          </a:p>
        </p:txBody>
      </p:sp>
      <p:sp>
        <p:nvSpPr>
          <p:cNvPr id="5" name="Bublinový popisek: čárový 4">
            <a:extLst>
              <a:ext uri="{FF2B5EF4-FFF2-40B4-BE49-F238E27FC236}">
                <a16:creationId xmlns:a16="http://schemas.microsoft.com/office/drawing/2014/main" id="{326979E7-6683-47D8-9D8F-453C939E51EA}"/>
              </a:ext>
            </a:extLst>
          </p:cNvPr>
          <p:cNvSpPr/>
          <p:nvPr/>
        </p:nvSpPr>
        <p:spPr>
          <a:xfrm>
            <a:off x="5668651" y="1634924"/>
            <a:ext cx="3729992" cy="421058"/>
          </a:xfrm>
          <a:prstGeom prst="borderCallout1">
            <a:avLst>
              <a:gd name="adj1" fmla="val 203542"/>
              <a:gd name="adj2" fmla="val -9663"/>
              <a:gd name="adj3" fmla="val 43136"/>
              <a:gd name="adj4" fmla="val 4130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Zde se zobrazují jednotlivé otázky v testu.</a:t>
            </a:r>
          </a:p>
        </p:txBody>
      </p:sp>
      <p:sp>
        <p:nvSpPr>
          <p:cNvPr id="6" name="Bublinový popisek: čárový 5">
            <a:extLst>
              <a:ext uri="{FF2B5EF4-FFF2-40B4-BE49-F238E27FC236}">
                <a16:creationId xmlns:a16="http://schemas.microsoft.com/office/drawing/2014/main" id="{E905CC9F-309A-4964-84EA-9E99BE45678E}"/>
              </a:ext>
            </a:extLst>
          </p:cNvPr>
          <p:cNvSpPr/>
          <p:nvPr/>
        </p:nvSpPr>
        <p:spPr>
          <a:xfrm>
            <a:off x="244447" y="3340618"/>
            <a:ext cx="1670520" cy="700438"/>
          </a:xfrm>
          <a:prstGeom prst="borderCallout1">
            <a:avLst>
              <a:gd name="adj1" fmla="val 164094"/>
              <a:gd name="adj2" fmla="val 20655"/>
              <a:gd name="adj3" fmla="val 83694"/>
              <a:gd name="adj4" fmla="val 59160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Kliknutím na </a:t>
            </a:r>
            <a:r>
              <a:rPr lang="cs-CZ" sz="1600" b="1" dirty="0">
                <a:solidFill>
                  <a:schemeClr val="tx1"/>
                </a:solidFill>
              </a:rPr>
              <a:t>Play</a:t>
            </a:r>
            <a:r>
              <a:rPr lang="cs-CZ" sz="1600" dirty="0">
                <a:solidFill>
                  <a:schemeClr val="tx1"/>
                </a:solidFill>
              </a:rPr>
              <a:t> kvíz spustíte.</a:t>
            </a:r>
          </a:p>
        </p:txBody>
      </p:sp>
      <p:sp>
        <p:nvSpPr>
          <p:cNvPr id="7" name="Bublinový popisek: čárový 6">
            <a:extLst>
              <a:ext uri="{FF2B5EF4-FFF2-40B4-BE49-F238E27FC236}">
                <a16:creationId xmlns:a16="http://schemas.microsoft.com/office/drawing/2014/main" id="{1C64ACF3-4B00-412B-81BB-63841752CB8E}"/>
              </a:ext>
            </a:extLst>
          </p:cNvPr>
          <p:cNvSpPr/>
          <p:nvPr/>
        </p:nvSpPr>
        <p:spPr>
          <a:xfrm>
            <a:off x="244447" y="292554"/>
            <a:ext cx="3003753" cy="451637"/>
          </a:xfrm>
          <a:prstGeom prst="borderCallout1">
            <a:avLst>
              <a:gd name="adj1" fmla="val 81165"/>
              <a:gd name="adj2" fmla="val 88923"/>
              <a:gd name="adj3" fmla="val 85343"/>
              <a:gd name="adj4" fmla="val 99094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2400" dirty="0">
                <a:solidFill>
                  <a:schemeClr val="bg1"/>
                </a:solidFill>
              </a:rPr>
              <a:t>5</a:t>
            </a:r>
            <a:r>
              <a:rPr lang="cs-CZ" sz="2000" dirty="0">
                <a:solidFill>
                  <a:schemeClr val="bg1"/>
                </a:solidFill>
              </a:rPr>
              <a:t>. Spuštění a editace kvízů</a:t>
            </a:r>
          </a:p>
        </p:txBody>
      </p:sp>
      <p:sp>
        <p:nvSpPr>
          <p:cNvPr id="8" name="Bublinový popisek: čárový 7">
            <a:extLst>
              <a:ext uri="{FF2B5EF4-FFF2-40B4-BE49-F238E27FC236}">
                <a16:creationId xmlns:a16="http://schemas.microsoft.com/office/drawing/2014/main" id="{76F1832B-CE15-4491-A997-78E5DBEBBCC5}"/>
              </a:ext>
            </a:extLst>
          </p:cNvPr>
          <p:cNvSpPr/>
          <p:nvPr/>
        </p:nvSpPr>
        <p:spPr>
          <a:xfrm>
            <a:off x="4121465" y="299559"/>
            <a:ext cx="3412182" cy="451637"/>
          </a:xfrm>
          <a:prstGeom prst="borderCallout1">
            <a:avLst>
              <a:gd name="adj1" fmla="val 220447"/>
              <a:gd name="adj2" fmla="val -30453"/>
              <a:gd name="adj3" fmla="val 89542"/>
              <a:gd name="adj4" fmla="val 6053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>
                <a:solidFill>
                  <a:schemeClr val="tx1"/>
                </a:solidFill>
              </a:rPr>
              <a:t>Veškeré vaše </a:t>
            </a:r>
            <a:r>
              <a:rPr lang="cs-CZ" sz="1600" b="1" dirty="0">
                <a:solidFill>
                  <a:schemeClr val="tx1"/>
                </a:solidFill>
              </a:rPr>
              <a:t>vytvořené testy </a:t>
            </a:r>
            <a:r>
              <a:rPr lang="cs-CZ" sz="1600" dirty="0">
                <a:solidFill>
                  <a:schemeClr val="tx1"/>
                </a:solidFill>
              </a:rPr>
              <a:t>najdete ve složce </a:t>
            </a:r>
            <a:r>
              <a:rPr lang="cs-CZ" sz="1600" dirty="0" err="1">
                <a:solidFill>
                  <a:schemeClr val="tx1"/>
                </a:solidFill>
              </a:rPr>
              <a:t>Kahoots</a:t>
            </a:r>
            <a:r>
              <a:rPr lang="cs-CZ" sz="1600" dirty="0">
                <a:solidFill>
                  <a:schemeClr val="tx1"/>
                </a:solidFill>
              </a:rPr>
              <a:t> v hlavní nabídce.</a:t>
            </a:r>
          </a:p>
        </p:txBody>
      </p:sp>
      <p:cxnSp>
        <p:nvCxnSpPr>
          <p:cNvPr id="9" name="Přímá spojnice se šipkou 8">
            <a:extLst>
              <a:ext uri="{FF2B5EF4-FFF2-40B4-BE49-F238E27FC236}">
                <a16:creationId xmlns:a16="http://schemas.microsoft.com/office/drawing/2014/main" id="{4FAA77B0-0DA8-4A8B-8252-23E1ED6CF5D8}"/>
              </a:ext>
            </a:extLst>
          </p:cNvPr>
          <p:cNvCxnSpPr>
            <a:cxnSpLocks/>
          </p:cNvCxnSpPr>
          <p:nvPr/>
        </p:nvCxnSpPr>
        <p:spPr>
          <a:xfrm>
            <a:off x="9560560" y="4533765"/>
            <a:ext cx="2092960" cy="180475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Bublinový popisek: čárový 10">
            <a:extLst>
              <a:ext uri="{FF2B5EF4-FFF2-40B4-BE49-F238E27FC236}">
                <a16:creationId xmlns:a16="http://schemas.microsoft.com/office/drawing/2014/main" id="{8EF520F3-AB6F-4A01-8CAC-FFC4884D8D67}"/>
              </a:ext>
            </a:extLst>
          </p:cNvPr>
          <p:cNvSpPr/>
          <p:nvPr/>
        </p:nvSpPr>
        <p:spPr>
          <a:xfrm>
            <a:off x="244446" y="5342743"/>
            <a:ext cx="2755929" cy="1414712"/>
          </a:xfrm>
          <a:prstGeom prst="borderCallout1">
            <a:avLst>
              <a:gd name="adj1" fmla="val -29230"/>
              <a:gd name="adj2" fmla="val 53738"/>
              <a:gd name="adj3" fmla="val 83694"/>
              <a:gd name="adj4" fmla="val 59160"/>
            </a:avLst>
          </a:prstGeom>
          <a:solidFill>
            <a:schemeClr val="accent1">
              <a:lumMod val="60000"/>
              <a:lumOff val="40000"/>
            </a:schemeClr>
          </a:solidFill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cs-CZ" sz="1600" dirty="0" err="1">
                <a:solidFill>
                  <a:schemeClr val="tx1"/>
                </a:solidFill>
              </a:rPr>
              <a:t>Challenge</a:t>
            </a:r>
            <a:r>
              <a:rPr lang="cs-CZ" sz="1600" dirty="0">
                <a:solidFill>
                  <a:schemeClr val="tx1"/>
                </a:solidFill>
              </a:rPr>
              <a:t> umožňuje nastavit </a:t>
            </a:r>
            <a:r>
              <a:rPr lang="cs-CZ" sz="1600" b="1" dirty="0">
                <a:solidFill>
                  <a:schemeClr val="tx1"/>
                </a:solidFill>
              </a:rPr>
              <a:t>čas a datum spuštění testu</a:t>
            </a:r>
            <a:r>
              <a:rPr lang="cs-CZ" sz="1600" dirty="0">
                <a:solidFill>
                  <a:schemeClr val="tx1"/>
                </a:solidFill>
              </a:rPr>
              <a:t>. Tedy umožňuje zadat test jako „</a:t>
            </a:r>
            <a:r>
              <a:rPr lang="cs-CZ" sz="1600" b="1" dirty="0">
                <a:solidFill>
                  <a:schemeClr val="tx1"/>
                </a:solidFill>
              </a:rPr>
              <a:t>domácí úkol</a:t>
            </a:r>
            <a:r>
              <a:rPr lang="cs-CZ" sz="1600" dirty="0">
                <a:solidFill>
                  <a:schemeClr val="tx1"/>
                </a:solidFill>
              </a:rPr>
              <a:t>“ na určitou dobu. V praxi to bohužel není moc využitelné.</a:t>
            </a:r>
          </a:p>
        </p:txBody>
      </p:sp>
      <p:sp>
        <p:nvSpPr>
          <p:cNvPr id="12" name="Tlačítko akce: Přejít domů 11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E06331C-E851-4DF2-A3D1-FB31EA06F62B}"/>
              </a:ext>
            </a:extLst>
          </p:cNvPr>
          <p:cNvSpPr/>
          <p:nvPr/>
        </p:nvSpPr>
        <p:spPr>
          <a:xfrm>
            <a:off x="11157835" y="5913726"/>
            <a:ext cx="816745" cy="72677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10303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D779DE8-F72B-4C42-BF96-80CA54D91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Start testu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3B56432-636F-445F-8EB2-C7B873AF7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118" y="587993"/>
            <a:ext cx="7315200" cy="319167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cs-CZ" sz="2400" dirty="0">
                <a:solidFill>
                  <a:schemeClr val="tx1"/>
                </a:solidFill>
              </a:rPr>
              <a:t>Ve složce </a:t>
            </a:r>
            <a:r>
              <a:rPr lang="cs-CZ" sz="2400" dirty="0" err="1">
                <a:solidFill>
                  <a:schemeClr val="tx1"/>
                </a:solidFill>
              </a:rPr>
              <a:t>Kahoots</a:t>
            </a:r>
            <a:r>
              <a:rPr lang="cs-CZ" sz="2400" dirty="0">
                <a:solidFill>
                  <a:schemeClr val="tx1"/>
                </a:solidFill>
              </a:rPr>
              <a:t> na stránce </a:t>
            </a:r>
            <a:r>
              <a:rPr lang="cs-CZ" sz="2400" dirty="0">
                <a:solidFill>
                  <a:schemeClr val="tx1"/>
                </a:solidFill>
                <a:hlinkClick r:id="rId2"/>
              </a:rPr>
              <a:t>https://create.kahoot.it </a:t>
            </a:r>
            <a:r>
              <a:rPr lang="cs-CZ" sz="2400" dirty="0">
                <a:solidFill>
                  <a:schemeClr val="tx1"/>
                </a:solidFill>
              </a:rPr>
              <a:t>zvolíte odpovídající test a spustíte ho tlačítkem Start.</a:t>
            </a:r>
          </a:p>
          <a:p>
            <a:pPr algn="just"/>
            <a:r>
              <a:rPr lang="cs-CZ" sz="2400" dirty="0">
                <a:solidFill>
                  <a:schemeClr val="tx1"/>
                </a:solidFill>
              </a:rPr>
              <a:t>Otevře se nabídka nastavení testu.</a:t>
            </a:r>
          </a:p>
          <a:p>
            <a:pPr algn="just"/>
            <a:r>
              <a:rPr lang="cs-CZ" sz="2400" dirty="0">
                <a:solidFill>
                  <a:schemeClr val="tx1"/>
                </a:solidFill>
              </a:rPr>
              <a:t>Po spuštění nastaveného kvízu přejdete na úvodní stranu, kde se vygeneruje kód Vašeho testu.</a:t>
            </a:r>
          </a:p>
          <a:p>
            <a:pPr algn="just"/>
            <a:r>
              <a:rPr lang="cs-CZ" sz="2400" dirty="0">
                <a:solidFill>
                  <a:schemeClr val="tx1"/>
                </a:solidFill>
              </a:rPr>
              <a:t>Tento kód hráči opíšou do jejich zařízeních. Rozhraní pro hráče se nachází na stránce </a:t>
            </a:r>
            <a:r>
              <a:rPr lang="cs-CZ" sz="2400" dirty="0">
                <a:solidFill>
                  <a:schemeClr val="tx1"/>
                </a:solidFill>
                <a:hlinkClick r:id="rId3"/>
              </a:rPr>
              <a:t>https://kahoot.it/</a:t>
            </a:r>
            <a:r>
              <a:rPr lang="cs-CZ" sz="24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cs-CZ" sz="2400" dirty="0">
                <a:solidFill>
                  <a:schemeClr val="tx1"/>
                </a:solidFill>
              </a:rPr>
              <a:t>Mějte na paměti, že </a:t>
            </a:r>
            <a:r>
              <a:rPr lang="cs-CZ" sz="2400" b="1" dirty="0">
                <a:solidFill>
                  <a:schemeClr val="tx1"/>
                </a:solidFill>
              </a:rPr>
              <a:t>rozhraní pro hráče je jiné</a:t>
            </a:r>
            <a:r>
              <a:rPr lang="cs-CZ" sz="2400" dirty="0">
                <a:solidFill>
                  <a:schemeClr val="tx1"/>
                </a:solidFill>
              </a:rPr>
              <a:t>, než učitelské rozhraní na projektoru.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8E36FC8E-7D1A-44C3-B2D4-00F77A1B9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214" y="3779672"/>
            <a:ext cx="3568327" cy="2972907"/>
          </a:xfrm>
          <a:prstGeom prst="rect">
            <a:avLst/>
          </a:prstGeom>
        </p:spPr>
      </p:pic>
      <p:sp>
        <p:nvSpPr>
          <p:cNvPr id="5" name="Rovnoramenný trojúhelník 4">
            <a:hlinkClick r:id="rId5" action="ppaction://hlinksldjump"/>
            <a:extLst>
              <a:ext uri="{FF2B5EF4-FFF2-40B4-BE49-F238E27FC236}">
                <a16:creationId xmlns:a16="http://schemas.microsoft.com/office/drawing/2014/main" id="{9FE58BD9-7AA9-4773-A0C3-D2059CD95C74}"/>
              </a:ext>
            </a:extLst>
          </p:cNvPr>
          <p:cNvSpPr/>
          <p:nvPr/>
        </p:nvSpPr>
        <p:spPr>
          <a:xfrm rot="5400000">
            <a:off x="8233504" y="1229335"/>
            <a:ext cx="451414" cy="410901"/>
          </a:xfrm>
          <a:prstGeom prst="triangle">
            <a:avLst>
              <a:gd name="adj" fmla="val 481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Rovnoramenný trojúhelník 5">
            <a:hlinkClick r:id="rId6" action="ppaction://hlinksldjump"/>
            <a:extLst>
              <a:ext uri="{FF2B5EF4-FFF2-40B4-BE49-F238E27FC236}">
                <a16:creationId xmlns:a16="http://schemas.microsoft.com/office/drawing/2014/main" id="{4D99A86E-68A5-47EA-8135-68AD66A409B0}"/>
              </a:ext>
            </a:extLst>
          </p:cNvPr>
          <p:cNvSpPr/>
          <p:nvPr/>
        </p:nvSpPr>
        <p:spPr>
          <a:xfrm rot="5400000">
            <a:off x="11141059" y="1752675"/>
            <a:ext cx="451414" cy="410901"/>
          </a:xfrm>
          <a:prstGeom prst="triangle">
            <a:avLst>
              <a:gd name="adj" fmla="val 481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Rovnoramenný trojúhelník 6">
            <a:hlinkClick r:id="rId7" action="ppaction://hlinksldjump"/>
            <a:extLst>
              <a:ext uri="{FF2B5EF4-FFF2-40B4-BE49-F238E27FC236}">
                <a16:creationId xmlns:a16="http://schemas.microsoft.com/office/drawing/2014/main" id="{FADC4A6B-A2C4-42F0-9491-A804ACED5960}"/>
              </a:ext>
            </a:extLst>
          </p:cNvPr>
          <p:cNvSpPr/>
          <p:nvPr/>
        </p:nvSpPr>
        <p:spPr>
          <a:xfrm rot="5400000">
            <a:off x="11141060" y="3122808"/>
            <a:ext cx="451414" cy="410901"/>
          </a:xfrm>
          <a:prstGeom prst="triangle">
            <a:avLst>
              <a:gd name="adj" fmla="val 481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lačítko akce: Přejít domů 7">
            <a:hlinkClick r:id="rId8" action="ppaction://hlinksldjump" highlightClick="1"/>
            <a:extLst>
              <a:ext uri="{FF2B5EF4-FFF2-40B4-BE49-F238E27FC236}">
                <a16:creationId xmlns:a16="http://schemas.microsoft.com/office/drawing/2014/main" id="{B01EA24A-439D-4434-BED0-61475380DE9F}"/>
              </a:ext>
            </a:extLst>
          </p:cNvPr>
          <p:cNvSpPr/>
          <p:nvPr/>
        </p:nvSpPr>
        <p:spPr>
          <a:xfrm>
            <a:off x="11157835" y="5913726"/>
            <a:ext cx="816745" cy="726771"/>
          </a:xfrm>
          <a:prstGeom prst="actionButtonHo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30672017"/>
      </p:ext>
    </p:extLst>
  </p:cSld>
  <p:clrMapOvr>
    <a:masterClrMapping/>
  </p:clrMapOvr>
</p:sld>
</file>

<file path=ppt/theme/theme1.xml><?xml version="1.0" encoding="utf-8"?>
<a:theme xmlns:a="http://schemas.openxmlformats.org/drawingml/2006/main" name="Rámeček">
  <a:themeElements>
    <a:clrScheme name="Běžící text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Rámeček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Rámeček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1117</TotalTime>
  <Words>2126</Words>
  <Application>Microsoft Office PowerPoint</Application>
  <PresentationFormat>Širokoúhlá obrazovka</PresentationFormat>
  <Paragraphs>167</Paragraphs>
  <Slides>23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23</vt:i4>
      </vt:variant>
    </vt:vector>
  </HeadingPairs>
  <TitlesOfParts>
    <vt:vector size="27" baseType="lpstr">
      <vt:lpstr>Arial</vt:lpstr>
      <vt:lpstr>Corbel</vt:lpstr>
      <vt:lpstr>Wingdings 2</vt:lpstr>
      <vt:lpstr>Rámeček</vt:lpstr>
      <vt:lpstr>INTERAKTIVNÍ WEBOVÉ APLIKACE</vt:lpstr>
      <vt:lpstr>Obsah</vt:lpstr>
      <vt:lpstr>KAHOOT</vt:lpstr>
      <vt:lpstr>Vytvoření účtu a úvodní strana</vt:lpstr>
      <vt:lpstr>Tvorba testu</vt:lpstr>
      <vt:lpstr>Prezentace aplikace PowerPoint</vt:lpstr>
      <vt:lpstr>Prezentace aplikace PowerPoint</vt:lpstr>
      <vt:lpstr>Prezentace aplikace PowerPoint</vt:lpstr>
      <vt:lpstr>Start testu</vt:lpstr>
      <vt:lpstr>Prezentace aplikace PowerPoint</vt:lpstr>
      <vt:lpstr>Prezentace aplikace PowerPoint</vt:lpstr>
      <vt:lpstr>Prezentace aplikace PowerPoint</vt:lpstr>
      <vt:lpstr>Tipy a triky</vt:lpstr>
      <vt:lpstr>SOCRATIVE</vt:lpstr>
      <vt:lpstr>Postup tvorby testu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Tipy a triky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INTERAKTIVNÍ WEBOVÉ APLIKACE</dc:title>
  <dc:creator>Bryndova Lucie</dc:creator>
  <cp:lastModifiedBy>Bryndova Lucie</cp:lastModifiedBy>
  <cp:revision>94</cp:revision>
  <dcterms:created xsi:type="dcterms:W3CDTF">2019-03-02T16:54:18Z</dcterms:created>
  <dcterms:modified xsi:type="dcterms:W3CDTF">2019-03-22T21:10:30Z</dcterms:modified>
</cp:coreProperties>
</file>