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p:restoredTop sz="94788"/>
  </p:normalViewPr>
  <p:slideViewPr>
    <p:cSldViewPr snapToGrid="0" snapToObjects="1">
      <p:cViewPr varScale="1">
        <p:scale>
          <a:sx n="95" d="100"/>
          <a:sy n="95" d="100"/>
        </p:scale>
        <p:origin x="18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ru-RU"/>
              <a:t>Образец заголовка</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D1FB674-997C-B646-936B-260DA543311C}" type="datetimeFigureOut">
              <a:rPr lang="ru-RU" smtClean="0"/>
              <a:t>20.11.2019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rIns="45720"/>
          <a:lstStyle/>
          <a:p>
            <a:fld id="{9BEF3AE7-94F5-3444-A64A-7B9B958D5D72}" type="slidenum">
              <a:rPr lang="ru-RU" smtClean="0"/>
              <a:t>‹#›</a:t>
            </a:fld>
            <a:endParaRPr lang="ru-RU"/>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9907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8D1FB674-997C-B646-936B-260DA543311C}" type="datetimeFigureOut">
              <a:rPr lang="ru-RU" smtClean="0"/>
              <a:t>20.11.2019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EF3AE7-94F5-3444-A64A-7B9B958D5D72}" type="slidenum">
              <a:rPr lang="ru-RU" smtClean="0"/>
              <a:t>‹#›</a:t>
            </a:fld>
            <a:endParaRPr lang="ru-RU"/>
          </a:p>
        </p:txBody>
      </p:sp>
    </p:spTree>
    <p:extLst>
      <p:ext uri="{BB962C8B-B14F-4D97-AF65-F5344CB8AC3E}">
        <p14:creationId xmlns:p14="http://schemas.microsoft.com/office/powerpoint/2010/main" val="157602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8D1FB674-997C-B646-936B-260DA543311C}" type="datetimeFigureOut">
              <a:rPr lang="ru-RU" smtClean="0"/>
              <a:t>20.11.2019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EF3AE7-94F5-3444-A64A-7B9B958D5D72}" type="slidenum">
              <a:rPr lang="ru-RU" smtClean="0"/>
              <a:t>‹#›</a:t>
            </a:fld>
            <a:endParaRPr lang="ru-RU"/>
          </a:p>
        </p:txBody>
      </p:sp>
    </p:spTree>
    <p:extLst>
      <p:ext uri="{BB962C8B-B14F-4D97-AF65-F5344CB8AC3E}">
        <p14:creationId xmlns:p14="http://schemas.microsoft.com/office/powerpoint/2010/main" val="214595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8D1FB674-997C-B646-936B-260DA543311C}" type="datetimeFigureOut">
              <a:rPr lang="ru-RU" smtClean="0"/>
              <a:t>20.11.2019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EF3AE7-94F5-3444-A64A-7B9B958D5D72}" type="slidenum">
              <a:rPr lang="ru-RU" smtClean="0"/>
              <a:t>‹#›</a:t>
            </a:fld>
            <a:endParaRPr lang="ru-RU"/>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371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ru-RU"/>
              <a:t>Образец заголовка</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8D1FB674-997C-B646-936B-260DA543311C}" type="datetimeFigureOut">
              <a:rPr lang="ru-RU" smtClean="0"/>
              <a:t>20.11.2019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EF3AE7-94F5-3444-A64A-7B9B958D5D72}" type="slidenum">
              <a:rPr lang="ru-RU" smtClean="0"/>
              <a:t>‹#›</a:t>
            </a:fld>
            <a:endParaRPr lang="ru-RU"/>
          </a:p>
        </p:txBody>
      </p:sp>
    </p:spTree>
    <p:extLst>
      <p:ext uri="{BB962C8B-B14F-4D97-AF65-F5344CB8AC3E}">
        <p14:creationId xmlns:p14="http://schemas.microsoft.com/office/powerpoint/2010/main" val="220432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5" name="Date Placeholder 4"/>
          <p:cNvSpPr>
            <a:spLocks noGrp="1"/>
          </p:cNvSpPr>
          <p:nvPr>
            <p:ph type="dt" sz="half" idx="10"/>
          </p:nvPr>
        </p:nvSpPr>
        <p:spPr/>
        <p:txBody>
          <a:bodyPr/>
          <a:lstStyle/>
          <a:p>
            <a:fld id="{8D1FB674-997C-B646-936B-260DA543311C}" type="datetimeFigureOut">
              <a:rPr lang="ru-RU" smtClean="0"/>
              <a:t>20.11.2019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EF3AE7-94F5-3444-A64A-7B9B958D5D72}" type="slidenum">
              <a:rPr lang="ru-RU" smtClean="0"/>
              <a:t>‹#›</a:t>
            </a:fld>
            <a:endParaRPr lang="ru-RU"/>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6073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ru-RU"/>
              <a:t>Образец заголовка</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
Второй уровень
Третий уровень
Четвертый уровень
Пятый уровень</a:t>
            </a:r>
            <a:endParaRPr lang="en-US" dirty="0"/>
          </a:p>
        </p:txBody>
      </p:sp>
      <p:sp>
        <p:nvSpPr>
          <p:cNvPr id="4" name="Content Placeholder 3"/>
          <p:cNvSpPr>
            <a:spLocks noGrp="1"/>
          </p:cNvSpPr>
          <p:nvPr>
            <p:ph sz="half" idx="2"/>
          </p:nvPr>
        </p:nvSpPr>
        <p:spPr>
          <a:xfrm>
            <a:off x="2609285" y="2851331"/>
            <a:ext cx="3893623" cy="3071434"/>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
Второй уровень
Третий уровень
Четвертый уровень
Пятый уровень</a:t>
            </a:r>
            <a:endParaRPr lang="en-US" dirty="0"/>
          </a:p>
        </p:txBody>
      </p:sp>
      <p:sp>
        <p:nvSpPr>
          <p:cNvPr id="6" name="Content Placeholder 5"/>
          <p:cNvSpPr>
            <a:spLocks noGrp="1"/>
          </p:cNvSpPr>
          <p:nvPr>
            <p:ph sz="quarter" idx="4"/>
          </p:nvPr>
        </p:nvSpPr>
        <p:spPr>
          <a:xfrm>
            <a:off x="6666635" y="2851331"/>
            <a:ext cx="3899798" cy="3071434"/>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7" name="Date Placeholder 6"/>
          <p:cNvSpPr>
            <a:spLocks noGrp="1"/>
          </p:cNvSpPr>
          <p:nvPr>
            <p:ph type="dt" sz="half" idx="10"/>
          </p:nvPr>
        </p:nvSpPr>
        <p:spPr/>
        <p:txBody>
          <a:bodyPr/>
          <a:lstStyle/>
          <a:p>
            <a:fld id="{8D1FB674-997C-B646-936B-260DA543311C}" type="datetimeFigureOut">
              <a:rPr lang="ru-RU" smtClean="0"/>
              <a:t>20.11.2019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EF3AE7-94F5-3444-A64A-7B9B958D5D72}" type="slidenum">
              <a:rPr lang="ru-RU" smtClean="0"/>
              <a:t>‹#›</a:t>
            </a:fld>
            <a:endParaRPr lang="ru-RU"/>
          </a:p>
        </p:txBody>
      </p:sp>
    </p:spTree>
    <p:extLst>
      <p:ext uri="{BB962C8B-B14F-4D97-AF65-F5344CB8AC3E}">
        <p14:creationId xmlns:p14="http://schemas.microsoft.com/office/powerpoint/2010/main" val="31927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D1FB674-997C-B646-936B-260DA543311C}" type="datetimeFigureOut">
              <a:rPr lang="ru-RU" smtClean="0"/>
              <a:t>20.11.2019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BEF3AE7-94F5-3444-A64A-7B9B958D5D72}" type="slidenum">
              <a:rPr lang="ru-RU" smtClean="0"/>
              <a:t>‹#›</a:t>
            </a:fld>
            <a:endParaRPr lang="ru-RU"/>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1472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D1FB674-997C-B646-936B-260DA543311C}" type="datetimeFigureOut">
              <a:rPr lang="ru-RU" smtClean="0"/>
              <a:t>20.11.2019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BEF3AE7-94F5-3444-A64A-7B9B958D5D72}" type="slidenum">
              <a:rPr lang="ru-RU" smtClean="0"/>
              <a:t>‹#›</a:t>
            </a:fld>
            <a:endParaRPr lang="ru-RU"/>
          </a:p>
        </p:txBody>
      </p:sp>
    </p:spTree>
    <p:extLst>
      <p:ext uri="{BB962C8B-B14F-4D97-AF65-F5344CB8AC3E}">
        <p14:creationId xmlns:p14="http://schemas.microsoft.com/office/powerpoint/2010/main" val="212207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ru-RU"/>
              <a:t>Образец текста
Второй уровень
Третий уровень
Четвертый уровень
Пятый уровень</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
Второй уровень
Третий уровень
Четвертый уровень
Пятый уровень</a:t>
            </a:r>
            <a:endParaRPr lang="en-US" dirty="0"/>
          </a:p>
        </p:txBody>
      </p:sp>
      <p:sp>
        <p:nvSpPr>
          <p:cNvPr id="5" name="Date Placeholder 4"/>
          <p:cNvSpPr>
            <a:spLocks noGrp="1"/>
          </p:cNvSpPr>
          <p:nvPr>
            <p:ph type="dt" sz="half" idx="10"/>
          </p:nvPr>
        </p:nvSpPr>
        <p:spPr/>
        <p:txBody>
          <a:bodyPr/>
          <a:lstStyle/>
          <a:p>
            <a:fld id="{8D1FB674-997C-B646-936B-260DA543311C}" type="datetimeFigureOut">
              <a:rPr lang="ru-RU" smtClean="0"/>
              <a:t>20.11.2019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EF3AE7-94F5-3444-A64A-7B9B958D5D72}" type="slidenum">
              <a:rPr lang="ru-RU" smtClean="0"/>
              <a:t>‹#›</a:t>
            </a:fld>
            <a:endParaRPr lang="ru-RU"/>
          </a:p>
        </p:txBody>
      </p:sp>
    </p:spTree>
    <p:extLst>
      <p:ext uri="{BB962C8B-B14F-4D97-AF65-F5344CB8AC3E}">
        <p14:creationId xmlns:p14="http://schemas.microsoft.com/office/powerpoint/2010/main" val="59936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
Второй уровень
Третий уровень
Четвертый уровень
Пятый уровень</a:t>
            </a:r>
            <a:endParaRPr lang="en-US" dirty="0"/>
          </a:p>
        </p:txBody>
      </p:sp>
      <p:sp>
        <p:nvSpPr>
          <p:cNvPr id="5" name="Date Placeholder 4"/>
          <p:cNvSpPr>
            <a:spLocks noGrp="1"/>
          </p:cNvSpPr>
          <p:nvPr>
            <p:ph type="dt" sz="half" idx="10"/>
          </p:nvPr>
        </p:nvSpPr>
        <p:spPr/>
        <p:txBody>
          <a:bodyPr/>
          <a:lstStyle/>
          <a:p>
            <a:fld id="{8D1FB674-997C-B646-936B-260DA543311C}" type="datetimeFigureOut">
              <a:rPr lang="ru-RU" smtClean="0"/>
              <a:t>20.11.2019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EF3AE7-94F5-3444-A64A-7B9B958D5D72}" type="slidenum">
              <a:rPr lang="ru-RU" smtClean="0"/>
              <a:t>‹#›</a:t>
            </a:fld>
            <a:endParaRPr lang="ru-RU"/>
          </a:p>
        </p:txBody>
      </p:sp>
    </p:spTree>
    <p:extLst>
      <p:ext uri="{BB962C8B-B14F-4D97-AF65-F5344CB8AC3E}">
        <p14:creationId xmlns:p14="http://schemas.microsoft.com/office/powerpoint/2010/main" val="211214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D1FB674-997C-B646-936B-260DA543311C}" type="datetimeFigureOut">
              <a:rPr lang="ru-RU" smtClean="0"/>
              <a:t>20.11.2019</a:t>
            </a:fld>
            <a:endParaRPr lang="ru-RU"/>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BEF3AE7-94F5-3444-A64A-7B9B958D5D72}" type="slidenum">
              <a:rPr lang="ru-RU" smtClean="0"/>
              <a:t>‹#›</a:t>
            </a:fld>
            <a:endParaRPr lang="ru-RU"/>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20717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E8795-0CCE-774B-84AC-704262C0FDA9}"/>
              </a:ext>
            </a:extLst>
          </p:cNvPr>
          <p:cNvSpPr>
            <a:spLocks noGrp="1"/>
          </p:cNvSpPr>
          <p:nvPr>
            <p:ph type="ctrTitle"/>
          </p:nvPr>
        </p:nvSpPr>
        <p:spPr>
          <a:xfrm>
            <a:off x="1524000" y="1317812"/>
            <a:ext cx="7324165" cy="2216990"/>
          </a:xfrm>
        </p:spPr>
        <p:txBody>
          <a:bodyPr>
            <a:noAutofit/>
          </a:bodyPr>
          <a:lstStyle/>
          <a:p>
            <a:r>
              <a:rPr lang="ru-RU" sz="5400" b="1" dirty="0"/>
              <a:t>Законодательные и правовые основы использования ИКТ</a:t>
            </a:r>
          </a:p>
        </p:txBody>
      </p:sp>
      <p:sp>
        <p:nvSpPr>
          <p:cNvPr id="3" name="Подзаголовок 2">
            <a:extLst>
              <a:ext uri="{FF2B5EF4-FFF2-40B4-BE49-F238E27FC236}">
                <a16:creationId xmlns:a16="http://schemas.microsoft.com/office/drawing/2014/main" id="{9CD9BC64-8074-4D45-A9BD-42A4F839B81B}"/>
              </a:ext>
            </a:extLst>
          </p:cNvPr>
          <p:cNvSpPr>
            <a:spLocks noGrp="1"/>
          </p:cNvSpPr>
          <p:nvPr>
            <p:ph type="subTitle" idx="1"/>
          </p:nvPr>
        </p:nvSpPr>
        <p:spPr>
          <a:xfrm>
            <a:off x="1524000" y="4180261"/>
            <a:ext cx="7324165" cy="1655762"/>
          </a:xfrm>
        </p:spPr>
        <p:txBody>
          <a:bodyPr/>
          <a:lstStyle/>
          <a:p>
            <a:pPr algn="r"/>
            <a:r>
              <a:rPr lang="ru-RU" dirty="0"/>
              <a:t>Работу выполнила:</a:t>
            </a:r>
          </a:p>
          <a:p>
            <a:pPr algn="r"/>
            <a:r>
              <a:rPr lang="ru-RU" dirty="0"/>
              <a:t>Студентка 3 курса ИВТ</a:t>
            </a:r>
          </a:p>
          <a:p>
            <a:pPr algn="r"/>
            <a:r>
              <a:rPr lang="ru-RU" dirty="0"/>
              <a:t>Белорукова Елизавета</a:t>
            </a:r>
          </a:p>
        </p:txBody>
      </p:sp>
    </p:spTree>
    <p:extLst>
      <p:ext uri="{BB962C8B-B14F-4D97-AF65-F5344CB8AC3E}">
        <p14:creationId xmlns:p14="http://schemas.microsoft.com/office/powerpoint/2010/main" val="371321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1B5A5A-18FB-504A-9E8E-119BF123027A}"/>
              </a:ext>
            </a:extLst>
          </p:cNvPr>
          <p:cNvSpPr>
            <a:spLocks noGrp="1"/>
          </p:cNvSpPr>
          <p:nvPr>
            <p:ph type="title"/>
          </p:nvPr>
        </p:nvSpPr>
        <p:spPr>
          <a:xfrm>
            <a:off x="838200" y="365126"/>
            <a:ext cx="10515600" cy="872004"/>
          </a:xfrm>
        </p:spPr>
        <p:txBody>
          <a:bodyPr>
            <a:normAutofit/>
          </a:bodyPr>
          <a:lstStyle/>
          <a:p>
            <a:r>
              <a:rPr lang="ru-RU" sz="4000" b="1" dirty="0"/>
              <a:t>Правовые основы издательского дела</a:t>
            </a:r>
            <a:endParaRPr lang="ru-RU" sz="4000" dirty="0"/>
          </a:p>
        </p:txBody>
      </p:sp>
      <p:sp>
        <p:nvSpPr>
          <p:cNvPr id="3" name="Объект 2">
            <a:extLst>
              <a:ext uri="{FF2B5EF4-FFF2-40B4-BE49-F238E27FC236}">
                <a16:creationId xmlns:a16="http://schemas.microsoft.com/office/drawing/2014/main" id="{134C13A1-32B1-F54C-ACF4-B3382FBE5D7F}"/>
              </a:ext>
            </a:extLst>
          </p:cNvPr>
          <p:cNvSpPr>
            <a:spLocks noGrp="1"/>
          </p:cNvSpPr>
          <p:nvPr>
            <p:ph idx="1"/>
          </p:nvPr>
        </p:nvSpPr>
        <p:spPr>
          <a:xfrm>
            <a:off x="1075764" y="1237130"/>
            <a:ext cx="10278035" cy="4939833"/>
          </a:xfrm>
        </p:spPr>
        <p:txBody>
          <a:bodyPr>
            <a:normAutofit fontScale="92500" lnSpcReduction="10000"/>
          </a:bodyPr>
          <a:lstStyle/>
          <a:p>
            <a:pPr marL="0" indent="0">
              <a:buNone/>
            </a:pPr>
            <a:r>
              <a:rPr lang="ru-RU" dirty="0"/>
              <a:t>История</a:t>
            </a:r>
          </a:p>
          <a:p>
            <a:pPr marL="0" indent="0">
              <a:buNone/>
            </a:pPr>
            <a:r>
              <a:rPr lang="ru-RU" sz="2200" dirty="0"/>
              <a:t>В декабре 1991 г. после распада союзного государства был принят Закон Российской Федерации, название которого несколько отличалось от прежнего документа, утратившего к этому моменту свою юридическую силу. Теперь закон назывался «О средствах массовой информации» и хотя и базировался на тех же трех китах - свободе СМИ, плюрализме учредителей и отсутствии указаний на необходимость испрашивать разрешение на ведение информационной деятельности, тем не менее можно отметить, что полтора года действия предыдущего акта не прошли даром. Новый закон содержал более четкие определения основных терминов (массовая информация, средства массовой информации, редакция, издатель и пр.), более обоснованные и аргументированные положения, включал в себя гораздо более широкий круг проблем, отражавших практику применения союзного закона.</a:t>
            </a:r>
          </a:p>
        </p:txBody>
      </p:sp>
    </p:spTree>
    <p:extLst>
      <p:ext uri="{BB962C8B-B14F-4D97-AF65-F5344CB8AC3E}">
        <p14:creationId xmlns:p14="http://schemas.microsoft.com/office/powerpoint/2010/main" val="293347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44A01-4520-754E-8D43-978BA3B10F69}"/>
              </a:ext>
            </a:extLst>
          </p:cNvPr>
          <p:cNvSpPr>
            <a:spLocks noGrp="1"/>
          </p:cNvSpPr>
          <p:nvPr>
            <p:ph type="title"/>
          </p:nvPr>
        </p:nvSpPr>
        <p:spPr>
          <a:xfrm>
            <a:off x="838200" y="365126"/>
            <a:ext cx="10515600" cy="315912"/>
          </a:xfrm>
        </p:spPr>
        <p:txBody>
          <a:bodyPr>
            <a:normAutofit fontScale="90000"/>
          </a:bodyPr>
          <a:lstStyle/>
          <a:p>
            <a:endParaRPr lang="ru-RU" dirty="0"/>
          </a:p>
        </p:txBody>
      </p:sp>
      <p:sp>
        <p:nvSpPr>
          <p:cNvPr id="3" name="Объект 2">
            <a:extLst>
              <a:ext uri="{FF2B5EF4-FFF2-40B4-BE49-F238E27FC236}">
                <a16:creationId xmlns:a16="http://schemas.microsoft.com/office/drawing/2014/main" id="{C556CDAE-BE1E-C548-BBCC-0696BAB1EB73}"/>
              </a:ext>
            </a:extLst>
          </p:cNvPr>
          <p:cNvSpPr>
            <a:spLocks noGrp="1"/>
          </p:cNvSpPr>
          <p:nvPr>
            <p:ph idx="1"/>
          </p:nvPr>
        </p:nvSpPr>
        <p:spPr>
          <a:xfrm>
            <a:off x="1169894" y="981635"/>
            <a:ext cx="10183906" cy="5195328"/>
          </a:xfrm>
        </p:spPr>
        <p:txBody>
          <a:bodyPr/>
          <a:lstStyle/>
          <a:p>
            <a:pPr marL="0" indent="0">
              <a:buNone/>
            </a:pPr>
            <a:r>
              <a:rPr lang="ru-RU" dirty="0"/>
              <a:t>В основу правового регулирования издательской деятельности положены принципы, закрепленные в Конституции РФ:</a:t>
            </a:r>
          </a:p>
          <a:p>
            <a:r>
              <a:rPr lang="ru-RU" dirty="0" err="1"/>
              <a:t>o</a:t>
            </a:r>
            <a:r>
              <a:rPr lang="ru-RU" dirty="0"/>
              <a:t> идеологическое многообразие (ст. 13);</a:t>
            </a:r>
          </a:p>
          <a:p>
            <a:r>
              <a:rPr lang="ru-RU" dirty="0" err="1"/>
              <a:t>o</a:t>
            </a:r>
            <a:r>
              <a:rPr lang="ru-RU" dirty="0"/>
              <a:t> свобода мысли и слова, свобода информации, запрет цензуры (ст. 29);</a:t>
            </a:r>
          </a:p>
          <a:p>
            <a:r>
              <a:rPr lang="ru-RU" dirty="0" err="1"/>
              <a:t>o</a:t>
            </a:r>
            <a:r>
              <a:rPr lang="ru-RU" dirty="0"/>
              <a:t> свобода литературного, художественного, научного, технического и других видов творчества, преподавания (ст. 44).</a:t>
            </a:r>
          </a:p>
          <a:p>
            <a:endParaRPr lang="ru-RU" dirty="0"/>
          </a:p>
        </p:txBody>
      </p:sp>
    </p:spTree>
    <p:extLst>
      <p:ext uri="{BB962C8B-B14F-4D97-AF65-F5344CB8AC3E}">
        <p14:creationId xmlns:p14="http://schemas.microsoft.com/office/powerpoint/2010/main" val="99147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8FFFA-0CEA-1D47-BF1C-D057D8151668}"/>
              </a:ext>
            </a:extLst>
          </p:cNvPr>
          <p:cNvSpPr>
            <a:spLocks noGrp="1"/>
          </p:cNvSpPr>
          <p:nvPr>
            <p:ph type="title"/>
          </p:nvPr>
        </p:nvSpPr>
        <p:spPr>
          <a:xfrm>
            <a:off x="838200" y="365126"/>
            <a:ext cx="10515600" cy="315912"/>
          </a:xfrm>
        </p:spPr>
        <p:txBody>
          <a:bodyPr>
            <a:normAutofit fontScale="90000"/>
          </a:bodyPr>
          <a:lstStyle/>
          <a:p>
            <a:endParaRPr lang="ru-RU" dirty="0"/>
          </a:p>
        </p:txBody>
      </p:sp>
      <p:sp>
        <p:nvSpPr>
          <p:cNvPr id="3" name="Объект 2">
            <a:extLst>
              <a:ext uri="{FF2B5EF4-FFF2-40B4-BE49-F238E27FC236}">
                <a16:creationId xmlns:a16="http://schemas.microsoft.com/office/drawing/2014/main" id="{AA62DFDD-081C-6E44-A633-44018580C540}"/>
              </a:ext>
            </a:extLst>
          </p:cNvPr>
          <p:cNvSpPr>
            <a:spLocks noGrp="1"/>
          </p:cNvSpPr>
          <p:nvPr>
            <p:ph idx="1"/>
          </p:nvPr>
        </p:nvSpPr>
        <p:spPr>
          <a:xfrm>
            <a:off x="1102658" y="806824"/>
            <a:ext cx="10251141" cy="5370139"/>
          </a:xfrm>
        </p:spPr>
        <p:txBody>
          <a:bodyPr/>
          <a:lstStyle/>
          <a:p>
            <a:pPr marL="0" indent="0">
              <a:buNone/>
            </a:pPr>
            <a:r>
              <a:rPr lang="ru-RU" dirty="0"/>
              <a:t>Вместе с этими принципами действуют положения, зафиксированные в Гражданском кодексе РФ (далее - ГК РФ) и Законе РФ от 10 июля 1992 г. № 3266-1 "Об образовании":</a:t>
            </a:r>
          </a:p>
          <a:p>
            <a:r>
              <a:rPr lang="ru-RU" dirty="0" err="1"/>
              <a:t>o</a:t>
            </a:r>
            <a:r>
              <a:rPr lang="ru-RU" dirty="0"/>
              <a:t> юридическое равенство участников неимущественных отношений, в том числе в сфере издательской деятельности; недопустимость произвольного вмешательства государства в сферу предпринимательской деятельности (ст. 1 ГК РФ);</a:t>
            </a:r>
          </a:p>
          <a:p>
            <a:r>
              <a:rPr lang="ru-RU" dirty="0" err="1"/>
              <a:t>o</a:t>
            </a:r>
            <a:r>
              <a:rPr lang="ru-RU" dirty="0"/>
              <a:t> единство федерального культурного и образовательного пространства; общедоступность образования; свобода и плюрализм в образовании (ст. 2 Закона РФ "Об образовании").</a:t>
            </a:r>
          </a:p>
          <a:p>
            <a:endParaRPr lang="ru-RU" dirty="0"/>
          </a:p>
        </p:txBody>
      </p:sp>
    </p:spTree>
    <p:extLst>
      <p:ext uri="{BB962C8B-B14F-4D97-AF65-F5344CB8AC3E}">
        <p14:creationId xmlns:p14="http://schemas.microsoft.com/office/powerpoint/2010/main" val="125551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FF9C9D-F2B4-A044-88A7-65DBBB850581}"/>
              </a:ext>
            </a:extLst>
          </p:cNvPr>
          <p:cNvSpPr>
            <a:spLocks noGrp="1"/>
          </p:cNvSpPr>
          <p:nvPr>
            <p:ph type="title"/>
          </p:nvPr>
        </p:nvSpPr>
        <p:spPr>
          <a:xfrm>
            <a:off x="838200" y="365125"/>
            <a:ext cx="10515600" cy="468593"/>
          </a:xfrm>
        </p:spPr>
        <p:txBody>
          <a:bodyPr>
            <a:normAutofit fontScale="90000"/>
          </a:bodyPr>
          <a:lstStyle/>
          <a:p>
            <a:endParaRPr lang="ru-RU" dirty="0"/>
          </a:p>
        </p:txBody>
      </p:sp>
      <p:sp>
        <p:nvSpPr>
          <p:cNvPr id="3" name="Объект 2">
            <a:extLst>
              <a:ext uri="{FF2B5EF4-FFF2-40B4-BE49-F238E27FC236}">
                <a16:creationId xmlns:a16="http://schemas.microsoft.com/office/drawing/2014/main" id="{15EAC497-E9FE-BE4D-9475-27D9082681F5}"/>
              </a:ext>
            </a:extLst>
          </p:cNvPr>
          <p:cNvSpPr>
            <a:spLocks noGrp="1"/>
          </p:cNvSpPr>
          <p:nvPr>
            <p:ph idx="1"/>
          </p:nvPr>
        </p:nvSpPr>
        <p:spPr>
          <a:xfrm>
            <a:off x="838200" y="927847"/>
            <a:ext cx="10515600" cy="5249116"/>
          </a:xfrm>
        </p:spPr>
        <p:txBody>
          <a:bodyPr/>
          <a:lstStyle/>
          <a:p>
            <a:r>
              <a:rPr lang="ru-RU" dirty="0"/>
              <a:t>Основными документами федерального уровня, определяющими отдельные аспекты издательской деятельности, до недавнего времени были Закон РФ от 9 июля 1993 г. № 5352-1 "Об авторском праве и смежных правах" и Федеральный закон "Об обязательном экземпляре документов". После введения в действие с 1 января 2008 г. части IV Гражданского кодекса РФ, посвященной общим и специальным вопросам регулирования интеллектуальной собственности, Закон РФ "Об авторском праве и смежных правах" утратил силу.</a:t>
            </a:r>
          </a:p>
        </p:txBody>
      </p:sp>
    </p:spTree>
    <p:extLst>
      <p:ext uri="{BB962C8B-B14F-4D97-AF65-F5344CB8AC3E}">
        <p14:creationId xmlns:p14="http://schemas.microsoft.com/office/powerpoint/2010/main" val="14917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4AE1C1-38FE-4A48-AEDC-28BD0F407622}"/>
              </a:ext>
            </a:extLst>
          </p:cNvPr>
          <p:cNvSpPr>
            <a:spLocks noGrp="1"/>
          </p:cNvSpPr>
          <p:nvPr>
            <p:ph type="title"/>
          </p:nvPr>
        </p:nvSpPr>
        <p:spPr>
          <a:xfrm>
            <a:off x="2611808" y="188259"/>
            <a:ext cx="7958331" cy="1183341"/>
          </a:xfrm>
        </p:spPr>
        <p:txBody>
          <a:bodyPr>
            <a:normAutofit fontScale="90000"/>
          </a:bodyPr>
          <a:lstStyle/>
          <a:p>
            <a:r>
              <a:rPr lang="ru-RU" dirty="0"/>
              <a:t>Основные действующие в России стандарты, регламентирующие издательскую деятельность:</a:t>
            </a:r>
          </a:p>
        </p:txBody>
      </p:sp>
      <p:sp>
        <p:nvSpPr>
          <p:cNvPr id="3" name="Объект 2">
            <a:extLst>
              <a:ext uri="{FF2B5EF4-FFF2-40B4-BE49-F238E27FC236}">
                <a16:creationId xmlns:a16="http://schemas.microsoft.com/office/drawing/2014/main" id="{29F727DB-7CC8-3448-8366-E979DF3C93B8}"/>
              </a:ext>
            </a:extLst>
          </p:cNvPr>
          <p:cNvSpPr>
            <a:spLocks noGrp="1"/>
          </p:cNvSpPr>
          <p:nvPr>
            <p:ph idx="1"/>
          </p:nvPr>
        </p:nvSpPr>
        <p:spPr>
          <a:xfrm>
            <a:off x="1169894" y="1632471"/>
            <a:ext cx="9400245" cy="5037269"/>
          </a:xfrm>
        </p:spPr>
        <p:txBody>
          <a:bodyPr>
            <a:normAutofit fontScale="77500" lnSpcReduction="20000"/>
          </a:bodyPr>
          <a:lstStyle/>
          <a:p>
            <a:pPr marL="0" indent="0">
              <a:buNone/>
            </a:pPr>
            <a:endParaRPr lang="ru-RU" dirty="0"/>
          </a:p>
          <a:p>
            <a:r>
              <a:rPr lang="ru-RU" dirty="0"/>
              <a:t>ГОСТ 7.60-2003. Издания. Основные виды. Термины и определения</a:t>
            </a:r>
          </a:p>
          <a:p>
            <a:r>
              <a:rPr lang="ru-RU" dirty="0"/>
              <a:t>ГОСТ Р 7.0.4-2006. СИБИД. Издания. Выходные сведения. Общие требования и правила оформления. (СИБИД - система стандартов по информации, библиотечному и издательскому делу.)</a:t>
            </a:r>
          </a:p>
          <a:p>
            <a:r>
              <a:rPr lang="ru-RU" dirty="0"/>
              <a:t>ГОСТ 7.9-95. Реферат и аннотация. Общие требования ГОСТ 7.12-93. Библиографическая запись. Сокращение слов на русском языке. Общие требования и правила</a:t>
            </a:r>
          </a:p>
          <a:p>
            <a:r>
              <a:rPr lang="ru-RU" dirty="0"/>
              <a:t>ГОСТ 7.62-2008. Знаки для разметки оригиналов и исправления корректурных и пробных оттисков. Общие требования</a:t>
            </a:r>
          </a:p>
          <a:p>
            <a:r>
              <a:rPr lang="ru-RU" dirty="0"/>
              <a:t>ГОСТ 7.21-80. Учебники и учебные пособия для 1-х - 10-х классов общеобразовательной школы. Издательское оформление и полиграфическое исполнение. Технические условия ГОСТ 7.53-86. Издания. Международная стандартная нумерация книг</a:t>
            </a:r>
          </a:p>
          <a:p>
            <a:r>
              <a:rPr lang="ru-RU" dirty="0"/>
              <a:t>ГОСТ 7.83-2001. Электронные издания. Основные виды и выходные сведения</a:t>
            </a:r>
          </a:p>
          <a:p>
            <a:r>
              <a:rPr lang="ru-RU" dirty="0"/>
              <a:t>ГОСТ 7.84-2002. Издания. Обложки и переплеты. Общие требования и правила оформления</a:t>
            </a:r>
          </a:p>
          <a:p>
            <a:endParaRPr lang="ru-RU" dirty="0"/>
          </a:p>
        </p:txBody>
      </p:sp>
    </p:spTree>
    <p:extLst>
      <p:ext uri="{BB962C8B-B14F-4D97-AF65-F5344CB8AC3E}">
        <p14:creationId xmlns:p14="http://schemas.microsoft.com/office/powerpoint/2010/main" val="88958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3D7C8F-EFA4-3E49-A04D-83EF42BF63B5}"/>
              </a:ext>
            </a:extLst>
          </p:cNvPr>
          <p:cNvSpPr>
            <a:spLocks noGrp="1"/>
          </p:cNvSpPr>
          <p:nvPr>
            <p:ph type="title"/>
          </p:nvPr>
        </p:nvSpPr>
        <p:spPr>
          <a:xfrm>
            <a:off x="2611808" y="808057"/>
            <a:ext cx="7958331" cy="187026"/>
          </a:xfrm>
        </p:spPr>
        <p:txBody>
          <a:bodyPr>
            <a:normAutofit fontScale="90000"/>
          </a:bodyPr>
          <a:lstStyle/>
          <a:p>
            <a:endParaRPr lang="ru-RU" dirty="0"/>
          </a:p>
        </p:txBody>
      </p:sp>
      <p:sp>
        <p:nvSpPr>
          <p:cNvPr id="3" name="Объект 2">
            <a:extLst>
              <a:ext uri="{FF2B5EF4-FFF2-40B4-BE49-F238E27FC236}">
                <a16:creationId xmlns:a16="http://schemas.microsoft.com/office/drawing/2014/main" id="{58F8B27C-FD1C-4E41-9F5B-AE8EF7E9B9A3}"/>
              </a:ext>
            </a:extLst>
          </p:cNvPr>
          <p:cNvSpPr>
            <a:spLocks noGrp="1"/>
          </p:cNvSpPr>
          <p:nvPr>
            <p:ph idx="1"/>
          </p:nvPr>
        </p:nvSpPr>
        <p:spPr>
          <a:xfrm>
            <a:off x="1156447" y="1156447"/>
            <a:ext cx="9413692" cy="4893497"/>
          </a:xfrm>
        </p:spPr>
        <p:txBody>
          <a:bodyPr>
            <a:normAutofit fontScale="85000" lnSpcReduction="20000"/>
          </a:bodyPr>
          <a:lstStyle/>
          <a:p>
            <a:r>
              <a:rPr lang="ru-RU" dirty="0"/>
              <a:t>ГОСТ 5773-90. Издания книжные и журнальные. Форматы ГОСТ 132-8. Бумага для печати. Размеры</a:t>
            </a:r>
          </a:p>
          <a:p>
            <a:r>
              <a:rPr lang="ru-RU" dirty="0"/>
              <a:t>ГОСТ 7.89-2005 Оригиналы авторские и текстовые издательские. Общие технические требования</a:t>
            </a:r>
          </a:p>
          <a:p>
            <a:r>
              <a:rPr lang="ru-RU" dirty="0"/>
              <a:t>ОСТ 29.124-94. Издания книжные. Общие технические условия</a:t>
            </a:r>
          </a:p>
          <a:p>
            <a:r>
              <a:rPr lang="ru-RU" dirty="0"/>
              <a:t>ОСТ 29.127-96. Издания книжные для детей. Общие технические условия</a:t>
            </a:r>
          </a:p>
          <a:p>
            <a:r>
              <a:rPr lang="ru-RU" dirty="0"/>
              <a:t>ОСТ 29.130-98. Издательская и книготорговая библиографическая информация</a:t>
            </a:r>
          </a:p>
          <a:p>
            <a:r>
              <a:rPr lang="ru-RU" dirty="0"/>
              <a:t>ОСТ 29.76-87. Оригинал-макет для полиграфического репродуцирования. Общие технические требования.</a:t>
            </a:r>
          </a:p>
          <a:p>
            <a:r>
              <a:rPr lang="ru-RU" dirty="0"/>
              <a:t>ГОСТ 7.86-2005. Издания. Общие требования к издательской аннотации</a:t>
            </a:r>
          </a:p>
          <a:p>
            <a:r>
              <a:rPr lang="ru-RU" dirty="0"/>
              <a:t>ГОСТ 7.01-2003. Издания. Знак охраны авторского права. Общие требования и правила оформления</a:t>
            </a:r>
          </a:p>
          <a:p>
            <a:endParaRPr lang="ru-RU" dirty="0"/>
          </a:p>
        </p:txBody>
      </p:sp>
    </p:spTree>
    <p:extLst>
      <p:ext uri="{BB962C8B-B14F-4D97-AF65-F5344CB8AC3E}">
        <p14:creationId xmlns:p14="http://schemas.microsoft.com/office/powerpoint/2010/main" val="1265437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эдисон">
  <a:themeElements>
    <a:clrScheme name="Мэдисон">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Мэдисон">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эдисон">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{1E8BCBAF-6EE8-124F-98DA-A08CE558397A}tf16401378</Template>
  <TotalTime>14</TotalTime>
  <Words>615</Words>
  <Application>Microsoft Macintosh PowerPoint</Application>
  <PresentationFormat>Широкоэкранный</PresentationFormat>
  <Paragraphs>32</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MS Shell Dlg 2</vt:lpstr>
      <vt:lpstr>Wingdings</vt:lpstr>
      <vt:lpstr>Wingdings 3</vt:lpstr>
      <vt:lpstr>Мэдисон</vt:lpstr>
      <vt:lpstr>Законодательные и правовые основы использования ИКТ</vt:lpstr>
      <vt:lpstr>Правовые основы издательского дела</vt:lpstr>
      <vt:lpstr>Презентация PowerPoint</vt:lpstr>
      <vt:lpstr>Презентация PowerPoint</vt:lpstr>
      <vt:lpstr>Презентация PowerPoint</vt:lpstr>
      <vt:lpstr>Основные действующие в России стандарты, регламентирующие издательскую деятельность:</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Законодательные и правовые основы использования ИКТ</dc:title>
  <dc:creator>Microsoft Office User</dc:creator>
  <cp:lastModifiedBy>Microsoft Office User</cp:lastModifiedBy>
  <cp:revision>2</cp:revision>
  <dcterms:created xsi:type="dcterms:W3CDTF">2019-11-20T09:40:21Z</dcterms:created>
  <dcterms:modified xsi:type="dcterms:W3CDTF">2019-11-20T09:55:09Z</dcterms:modified>
</cp:coreProperties>
</file>