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3"/>
    <p:restoredTop sz="94729"/>
  </p:normalViewPr>
  <p:slideViewPr>
    <p:cSldViewPr snapToGrid="0" snapToObjects="1">
      <p:cViewPr varScale="1">
        <p:scale>
          <a:sx n="86" d="100"/>
          <a:sy n="86" d="100"/>
        </p:scale>
        <p:origin x="2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8CFB2-0EAE-B047-9679-E6315748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ECAF89-DF6B-B643-810E-F801FB25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B27EC4-05FC-8944-8330-EA2F76F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B03378-A584-B94C-A895-941CAB05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6AF62-1994-AE45-9471-D651CF0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03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7244C-81B4-774D-ABF2-10D70698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1768F-A100-DD4A-BF08-63312C54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507FF-BBCB-194C-ABF7-D7C907C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0C5A3-D24B-BA49-8B20-241937A6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FF04A-C6F5-8542-B98B-AA216D47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6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371DEF-29BE-6540-BA75-1CC870DB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BA3FA3-355B-8A40-8BB2-2CA62069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E990A-9576-6941-8933-5EA90D9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AD762-8E65-FD42-8220-94792D5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95E37-0E95-6243-B0F0-D534091B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8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C2FDB-EB48-D348-873E-CE2953CD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71597-0919-334D-B496-625C1BAE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3B1AA-E53B-A94C-A79C-E30491E8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1FE5A-F9F2-D943-94FC-02AF46CD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CE3388-6C74-6849-8DDF-15F5C732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6C677-B1B0-4E41-9FED-BFFB2B74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9ED81-4B50-CB41-8462-4C8381D1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5929CC-4CCA-8C44-9899-B0595178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54691-4E76-8C4D-A023-0C6153C3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4089E-9D38-1C4D-93E8-6D1C0DE8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9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A1F59-1163-A64D-80F3-580D92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05A18-B362-D640-B504-9F9F25799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E2569-3462-1544-A9DE-66F1438E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4A396B-12D8-D44A-802D-0CDD573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4D451B-0113-084B-B92D-3EA17B15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294F8F-7491-5343-ACD8-7EDD5894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8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CCC1-47AA-4245-B7FE-1EFEF943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2E290C-FBDB-6F47-837A-622589BB7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8FBE2A-3FCF-0A4A-BDD3-4A1401D9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9D8C5B-5F97-3A4B-86D2-BC2F68D3F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D41717-90ED-9D43-AA13-8C52DE48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2DF2B6-D4F4-0745-AA0B-E6F86019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C3171D-6466-8142-9744-5EE9D556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3CCA39-8EC0-4B40-9DBE-6269E84D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1E161-A3F9-1649-BDE5-93233F4C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345DD5-87AC-1B42-A3FC-8D454008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CD8810-CEB7-0C40-BE83-62AE3051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95E579-95E2-C64E-832D-7534A5F3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8E3E25-61F1-1C4C-8D70-E30848D6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879108-49CF-4648-A4E0-6A77D91F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7AADA1-7DE7-C349-A1DA-3D1A2AA3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38CB8-2C26-5C43-B967-195C5E1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0C886-91B3-3540-9706-9236C7B2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29021A-B53C-F340-AC8F-8551CA79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968B7B-35C1-E547-8D76-020003FB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3F6E7-5752-5845-9EF0-A31E7074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0C2AEE-0445-FD42-9C89-3DC23070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16484-9DF9-1F4C-9E85-C755EEEF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523293-8A5F-8C4F-A3AD-1C96055A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FE66F-5160-514D-A290-623A47A2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377E14-5874-C142-B206-369AB855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A005A6-392A-FA4E-84AB-C0888706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CC4FE-4B1F-3C49-90D0-9C910420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3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BF267-9822-BF46-86B1-3522E495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AA38CE-9EA0-1541-BAB8-A265E68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FE920-ADFF-A04C-ABEE-33E3A02B6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1DE4-0209-CF44-9E68-A8DD966C708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C106C-72B2-3043-8FBC-3B4B4D00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14DB0-6712-CC4E-842F-76AF05848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6709-3E03-3F4D-8163-8911845BF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1DCC-D7DB-F54D-B91C-8132C66A0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Моделирование экологических процессов с использованием регрессионного анализа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35D1D-203E-3F4F-B8FB-BA9F4B2A8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Автор работы:</a:t>
            </a:r>
          </a:p>
          <a:p>
            <a:pPr algn="r"/>
            <a:r>
              <a:rPr lang="ru-RU" dirty="0"/>
              <a:t>Студентка 2 курса ИВТ</a:t>
            </a:r>
          </a:p>
          <a:p>
            <a:pPr algn="r"/>
            <a:r>
              <a:rPr lang="ru-RU" dirty="0"/>
              <a:t>Белорукова Елизавета Игоревна</a:t>
            </a:r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Власова Елена </a:t>
            </a:r>
            <a:r>
              <a:rPr lang="ru-RU" dirty="0" err="1"/>
              <a:t>Зотиковна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82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D59CE-CDFD-7F47-816D-8632DA3E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212725"/>
            <a:ext cx="10515600" cy="752475"/>
          </a:xfrm>
        </p:spPr>
        <p:txBody>
          <a:bodyPr/>
          <a:lstStyle/>
          <a:p>
            <a:r>
              <a:rPr lang="ru-RU" dirty="0"/>
              <a:t>Реализация в среде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8B1277-2620-1C42-923D-A598A90F6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939929"/>
            <a:ext cx="8365067" cy="5485587"/>
          </a:xfrm>
        </p:spPr>
      </p:pic>
    </p:spTree>
    <p:extLst>
      <p:ext uri="{BB962C8B-B14F-4D97-AF65-F5344CB8AC3E}">
        <p14:creationId xmlns:p14="http://schemas.microsoft.com/office/powerpoint/2010/main" val="174602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B1179-3D05-F941-A335-EF72B733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793EF-D286-A94E-BED3-9D8CB235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Постановка задачи №2: Исследование зависимости количества использования свежей воды по Российской Федерации от объема сброса загрязненных сточных вод по бассейнам отдельных рек и морей Российской Федерации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375FE-9AD2-764C-9F25-2DA4588B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528430"/>
            <a:ext cx="5956300" cy="49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A3161-04B9-494F-BA02-F0FC274A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5" y="206903"/>
            <a:ext cx="10371667" cy="854780"/>
          </a:xfrm>
        </p:spPr>
        <p:txBody>
          <a:bodyPr/>
          <a:lstStyle/>
          <a:p>
            <a:r>
              <a:rPr lang="ru-RU" dirty="0"/>
              <a:t>Решение в среде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ABC53D-50A0-C34E-8C74-CE9E1124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933" y="972336"/>
            <a:ext cx="7768390" cy="5678761"/>
          </a:xfrm>
        </p:spPr>
      </p:pic>
    </p:spTree>
    <p:extLst>
      <p:ext uri="{BB962C8B-B14F-4D97-AF65-F5344CB8AC3E}">
        <p14:creationId xmlns:p14="http://schemas.microsoft.com/office/powerpoint/2010/main" val="24081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154D9-816B-CE4C-B313-3209D6F7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B1E2F-ADA3-7548-AE57-F5E09F56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DFA5F-FE13-0F41-9479-C52A9E23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126553" cy="29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4E76-0622-1447-B76C-E40FC4C9E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405567-1170-3243-9782-D2ABD3014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E0575-0AA7-E342-875D-7FC007DD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86041-BFC7-7D45-9C20-926E2582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Актуальность темы исследования </a:t>
            </a:r>
            <a:r>
              <a:rPr lang="ru-RU" sz="2400" dirty="0"/>
              <a:t>обусловлена тем, что в настоящее время изучение экологических процессов стоит на первом месте в решении проблем планетарного масштаба. Страны всего мира уделяют большое внимание охране окружающей среды и ищут возможности решения проблем загрязнения природной среды. Ученые используют разные методы решения данной проблемы. Однако, помимо работы над текущей задачей нужно уметь «предсказывать», или говоря научным языком, моделировать процессы, происходящие в природе. Именно поэтому я считаю, что тема моего исследования и курсовой работы является очень актуальной на текущий момент времени. </a:t>
            </a:r>
          </a:p>
          <a:p>
            <a:r>
              <a:rPr lang="ru-RU" sz="2000" b="1" dirty="0"/>
              <a:t>Цель исследования </a:t>
            </a:r>
            <a:r>
              <a:rPr lang="ru-RU" sz="2000" dirty="0"/>
              <a:t>заключается в составлении модели определенного экологического процесса с обращением к регрессионному анализу.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9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B58F6-28A8-A648-97F1-38703D44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РАЗДЕЛ 1. ТЕОРИЯ И МАТЕМАТИЧЕСКОЕ ИССЛЕДОВАНИЕ ПРЕДМЕТНОЙ ОБЛАСТИ МОДЕЛИРОВАНИЯ, РЕГРЕССИОННОГО АНАЛИЗА И МНК.</a:t>
            </a:r>
            <a:r>
              <a:rPr lang="ru-RU" sz="3600" dirty="0">
                <a:effectLst/>
              </a:rPr>
              <a:t> 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11B85-5CA4-334E-9BBB-56FC1811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– это материальный объект или компьютерная программа, которая имитирует структуру, реализуя представление объекта, системы или приближенной к реальной среде формы, которые включают в себя набор данных, характеризующих свойства системы и динамику их изменений со временем.</a:t>
            </a:r>
          </a:p>
          <a:p>
            <a:r>
              <a:rPr lang="ru-RU" dirty="0"/>
              <a:t>Моделирование – это представление, с помощью другой системы, различных характеристик поведения физической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69480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6C4D1-3C08-1244-92ED-A6ED835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Регрессионный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065858-959F-544B-AD95-A734435AB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Регрессионный анализ — статистический метод исследования влияния одной или нескольких независимых переменных на зависимую переменную. </a:t>
                </a:r>
              </a:p>
              <a:p>
                <a:r>
                  <a:rPr lang="ru-RU" dirty="0"/>
                  <a:t>Для начала рассмотрим линейную форму связь вида:</a:t>
                </a:r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	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065858-959F-544B-AD95-A734435AB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1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A5108-335F-2A4F-AABB-77D5ABED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наименьших квадратов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CE7AA8-24DC-434A-87E1-9450A16B0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ru-RU" i="1" dirty="0"/>
                  <a:t>                                                                                              </a:t>
                </a:r>
                <a:endParaRPr lang="ru-RU" dirty="0"/>
              </a:p>
              <a:p>
                <a:r>
                  <a:rPr lang="ru-RU" dirty="0"/>
                  <a:t>Для построения этого уравнения требуется проведение экспериментов в объеме </a:t>
                </a:r>
                <a:r>
                  <a:rPr lang="ru-RU" dirty="0" err="1"/>
                  <a:t>n</a:t>
                </a:r>
                <a:r>
                  <a:rPr lang="ru-RU" dirty="0"/>
                  <a:t>, в каждом из которых должна быть заключена пара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ru-RU" dirty="0">
                    <a:effectLst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num>
                      <m:den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ba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>
                    <a:effectLst/>
                  </a:rPr>
                  <a:t> </a:t>
                </a:r>
              </a:p>
              <a:p>
                <a:r>
                  <a:rPr lang="ru-RU" dirty="0"/>
                  <a:t>(вывод формул представлен в работе)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CE7AA8-24DC-434A-87E1-9450A16B0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A891-767F-3648-873C-297609E8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оценивания уравнения регрессии и зависимостей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58572-CDC1-2C44-BFC0-DE680C0F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Средняя ошибка аппроксимации</a:t>
            </a:r>
          </a:p>
          <a:p>
            <a:pPr marL="514350" indent="-514350">
              <a:buAutoNum type="arabicParenR"/>
            </a:pPr>
            <a:r>
              <a:rPr lang="ru-RU" dirty="0"/>
              <a:t>Средний коэффициент эластичности</a:t>
            </a:r>
          </a:p>
          <a:p>
            <a:pPr marL="514350" indent="-514350">
              <a:buAutoNum type="arabicParenR"/>
            </a:pPr>
            <a:r>
              <a:rPr lang="ru-RU" dirty="0"/>
              <a:t>Коэффициент корреляции</a:t>
            </a:r>
          </a:p>
          <a:p>
            <a:pPr marL="514350" indent="-514350">
              <a:buAutoNum type="arabicParenR"/>
            </a:pPr>
            <a:r>
              <a:rPr lang="ru-RU" dirty="0"/>
              <a:t>Коэффициент детерминации</a:t>
            </a:r>
          </a:p>
          <a:p>
            <a:pPr marL="514350" indent="-514350">
              <a:buAutoNum type="arabicParenR"/>
            </a:pPr>
            <a:r>
              <a:rPr lang="en-US" dirty="0"/>
              <a:t>T- </a:t>
            </a:r>
            <a:r>
              <a:rPr lang="ru-RU" dirty="0"/>
              <a:t>критерий Стьюдента </a:t>
            </a:r>
          </a:p>
        </p:txBody>
      </p:sp>
    </p:spTree>
    <p:extLst>
      <p:ext uri="{BB962C8B-B14F-4D97-AF65-F5344CB8AC3E}">
        <p14:creationId xmlns:p14="http://schemas.microsoft.com/office/powerpoint/2010/main" val="8058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A03D4-1165-E64D-8E26-F0C103C7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для оценки полученной регрессионной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613EBE-4DB7-5D4C-AC78-FBDE18282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867"/>
                <a:ext cx="10515600" cy="4365096"/>
              </a:xfrm>
            </p:spPr>
            <p:txBody>
              <a:bodyPr/>
              <a:lstStyle/>
              <a:p>
                <a:r>
                  <a:rPr lang="ru-RU" dirty="0"/>
                  <a:t>Средняя Ошибка аппроксимации: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</a:p>
              <a:p>
                <a:r>
                  <a:rPr lang="ru-RU" dirty="0"/>
                  <a:t>Средний коэффициент эластичности: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Э=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613EBE-4DB7-5D4C-AC78-FBDE18282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867"/>
                <a:ext cx="10515600" cy="4365096"/>
              </a:xfrm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42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24-8F52-8B46-8341-E50E959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Коэффициенты оценивания зависимости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1D46D1-2B13-4645-94F1-AED8EFEBC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Коэффициент корреляции: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bar>
                              <m:barPr>
                                <m:pos m:val="top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ba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bar>
                              <m:barPr>
                                <m:pos m:val="top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ba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ru-RU" dirty="0">
                    <a:effectLst/>
                  </a:rPr>
                  <a:t> </a:t>
                </a:r>
              </a:p>
              <a:p>
                <a:r>
                  <a:rPr lang="ru-RU" dirty="0"/>
                  <a:t>Коэффициент детерминации: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effectLst/>
                  </a:rPr>
                  <a:t> </a:t>
                </a:r>
              </a:p>
              <a:p>
                <a:r>
                  <a:rPr lang="en-US" dirty="0"/>
                  <a:t>t – </a:t>
                </a:r>
                <a:r>
                  <a:rPr lang="ru-RU" dirty="0"/>
                  <a:t>критерий Стьюдента: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р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1D46D1-2B13-4645-94F1-AED8EFEBC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4BDB-40D2-9E41-95A1-97FCF5F4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65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РАЗДЕЛ 2. ПОСТАНОВКА ЭКОЛОГИЧЕСКОЙ ЗАДАЧИ И ЕЕ РЕШЕНИЕ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EA61-89A0-7142-A236-DE32D5FA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339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Постановка задачи №1: Исследование зависимости количества использования свежей воды по Российской Федерации от количества выбросов наиболее распространенных загрязняющих атмосферу веществ стационарными и передвижными источниками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B26CF-50B2-7D4C-BEE4-071CD118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61" y="2969756"/>
            <a:ext cx="4749801" cy="39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2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426</Words>
  <Application>Microsoft Macintosh PowerPoint</Application>
  <PresentationFormat>Широкоэкранный</PresentationFormat>
  <Paragraphs>48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Моделирование экологических процессов с использованием регрессионного анализа</vt:lpstr>
      <vt:lpstr>Введение</vt:lpstr>
      <vt:lpstr>РАЗДЕЛ 1. ТЕОРИЯ И МАТЕМАТИЧЕСКОЕ ИССЛЕДОВАНИЕ ПРЕДМЕТНОЙ ОБЛАСТИ МОДЕЛИРОВАНИЯ, РЕГРЕССИОННОГО АНАЛИЗА И МНК. </vt:lpstr>
      <vt:lpstr>Регрессионный анализ</vt:lpstr>
      <vt:lpstr>Метод наименьших квадратов</vt:lpstr>
      <vt:lpstr>Критерии оценивания уравнения регрессии и зависимостей </vt:lpstr>
      <vt:lpstr>Критерии для оценки полученной регрессионной модели</vt:lpstr>
      <vt:lpstr>Коэффициенты оценивания зависимости</vt:lpstr>
      <vt:lpstr>РАЗДЕЛ 2. ПОСТАНОВКА ЭКОЛОГИЧЕСКОЙ ЗАДАЧИ И ЕЕ РЕШЕНИЕ </vt:lpstr>
      <vt:lpstr>Реализация в среде Excel</vt:lpstr>
      <vt:lpstr>Презентация PowerPoint</vt:lpstr>
      <vt:lpstr>Решение в среде Excel</vt:lpstr>
      <vt:lpstr>Программная реализация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экологических процессов с использованием регрессионного анализа</dc:title>
  <dc:creator>Microsoft Office User</dc:creator>
  <cp:lastModifiedBy>Microsoft Office User</cp:lastModifiedBy>
  <cp:revision>8</cp:revision>
  <dcterms:created xsi:type="dcterms:W3CDTF">2019-05-26T22:56:08Z</dcterms:created>
  <dcterms:modified xsi:type="dcterms:W3CDTF">2019-05-27T09:12:05Z</dcterms:modified>
</cp:coreProperties>
</file>