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ru-RU"/>
              <a:t>Образец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68EF8AE-B799-614E-BCEE-B8A26D526AA9}" type="datetimeFigureOut">
              <a:rPr lang="ru-RU" smtClean="0"/>
              <a:t>20.03.2019</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112813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468EF8AE-B799-614E-BCEE-B8A26D526AA9}" type="datetimeFigureOut">
              <a:rPr lang="ru-RU" smtClean="0"/>
              <a:t>20.03.2019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241016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468EF8AE-B799-614E-BCEE-B8A26D526AA9}" type="datetimeFigureOut">
              <a:rPr lang="ru-RU" smtClean="0"/>
              <a:t>20.03.2019</a:t>
            </a:fld>
            <a:endParaRPr lang="ru-RU"/>
          </a:p>
        </p:txBody>
      </p:sp>
      <p:sp>
        <p:nvSpPr>
          <p:cNvPr id="5" name="Footer Placeholder 4"/>
          <p:cNvSpPr>
            <a:spLocks noGrp="1"/>
          </p:cNvSpPr>
          <p:nvPr>
            <p:ph type="ftr" sz="quarter" idx="11"/>
          </p:nvPr>
        </p:nvSpPr>
        <p:spPr>
          <a:xfrm>
            <a:off x="804672" y="6227064"/>
            <a:ext cx="10588752" cy="320040"/>
          </a:xfrm>
        </p:spPr>
        <p:txBody>
          <a:body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184074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p:txBody>
          <a:bodyPr/>
          <a:lstStyle/>
          <a:p>
            <a:fld id="{468EF8AE-B799-614E-BCEE-B8A26D526AA9}" type="datetimeFigureOut">
              <a:rPr lang="ru-RU" smtClean="0"/>
              <a:t>20.03.2019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396207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
Второй уровень
Третий уровень
Четвертый уровень
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468EF8AE-B799-614E-BCEE-B8A26D526AA9}" type="datetimeFigureOut">
              <a:rPr lang="ru-RU" smtClean="0"/>
              <a:t>20.03.2019</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109925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468EF8AE-B799-614E-BCEE-B8A26D526AA9}" type="datetimeFigureOut">
              <a:rPr lang="ru-RU" smtClean="0"/>
              <a:t>20.03.2019</a:t>
            </a:fld>
            <a:endParaRPr lang="ru-RU"/>
          </a:p>
        </p:txBody>
      </p:sp>
      <p:sp>
        <p:nvSpPr>
          <p:cNvPr id="6" name="Footer Placeholder 5"/>
          <p:cNvSpPr>
            <a:spLocks noGrp="1"/>
          </p:cNvSpPr>
          <p:nvPr>
            <p:ph type="ftr" sz="quarter" idx="11"/>
          </p:nvPr>
        </p:nvSpPr>
        <p:spPr>
          <a:xfrm>
            <a:off x="804672" y="6227064"/>
            <a:ext cx="10588752" cy="320040"/>
          </a:xfrm>
        </p:spPr>
        <p:txBody>
          <a:bodyPr/>
          <a:lstStyle/>
          <a:p>
            <a:endParaRPr lang="ru-RU"/>
          </a:p>
        </p:txBody>
      </p:sp>
      <p:sp>
        <p:nvSpPr>
          <p:cNvPr id="7" name="Slide Number Placeholder 6"/>
          <p:cNvSpPr>
            <a:spLocks noGrp="1"/>
          </p:cNvSpPr>
          <p:nvPr>
            <p:ph type="sldNum" sz="quarter" idx="12"/>
          </p:nvPr>
        </p:nvSpPr>
        <p:spPr>
          <a:xfrm>
            <a:off x="10469880" y="320040"/>
            <a:ext cx="914400" cy="320040"/>
          </a:xfrm>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313349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
Второй уровень
Третий уровень
Четвертый уровень
Пятый уровень</a:t>
            </a:r>
            <a:endParaRPr lang="en-US" dirty="0"/>
          </a:p>
        </p:txBody>
      </p:sp>
      <p:sp>
        <p:nvSpPr>
          <p:cNvPr id="4" name="Content Placeholder 3"/>
          <p:cNvSpPr>
            <a:spLocks noGrp="1"/>
          </p:cNvSpPr>
          <p:nvPr>
            <p:ph sz="half" idx="2"/>
          </p:nvPr>
        </p:nvSpPr>
        <p:spPr>
          <a:xfrm>
            <a:off x="5125305" y="1488985"/>
            <a:ext cx="6264350" cy="1696853"/>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
Второй уровень
Третий уровень
Четвертый уровень
Пятый уровень</a:t>
            </a:r>
            <a:endParaRPr lang="en-US" dirty="0"/>
          </a:p>
        </p:txBody>
      </p:sp>
      <p:sp>
        <p:nvSpPr>
          <p:cNvPr id="6" name="Content Placeholder 5"/>
          <p:cNvSpPr>
            <a:spLocks noGrp="1"/>
          </p:cNvSpPr>
          <p:nvPr>
            <p:ph sz="quarter" idx="4"/>
          </p:nvPr>
        </p:nvSpPr>
        <p:spPr>
          <a:xfrm>
            <a:off x="5118447" y="4351687"/>
            <a:ext cx="6265588" cy="1704060"/>
          </a:xfrm>
        </p:spPr>
        <p:txBody>
          <a:bodyPr/>
          <a:lstStyle/>
          <a:p>
            <a:pPr lvl="0"/>
            <a:r>
              <a:rPr lang="ru-RU"/>
              <a:t>Образец текста
Второй уровень
Третий уровень
Четвертый уровень
Пятый уровень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468EF8AE-B799-614E-BCEE-B8A26D526AA9}" type="datetimeFigureOut">
              <a:rPr lang="ru-RU" smtClean="0"/>
              <a:t>20.03.2019</a:t>
            </a:fld>
            <a:endParaRPr lang="ru-RU"/>
          </a:p>
        </p:txBody>
      </p:sp>
      <p:sp>
        <p:nvSpPr>
          <p:cNvPr id="8" name="Footer Placeholder 7"/>
          <p:cNvSpPr>
            <a:spLocks noGrp="1"/>
          </p:cNvSpPr>
          <p:nvPr>
            <p:ph type="ftr" sz="quarter" idx="11"/>
          </p:nvPr>
        </p:nvSpPr>
        <p:spPr>
          <a:xfrm>
            <a:off x="804672" y="6227064"/>
            <a:ext cx="10588752" cy="320040"/>
          </a:xfrm>
        </p:spPr>
        <p:txBody>
          <a:bodyPr/>
          <a:lstStyle/>
          <a:p>
            <a:endParaRPr lang="ru-RU"/>
          </a:p>
        </p:txBody>
      </p:sp>
      <p:sp>
        <p:nvSpPr>
          <p:cNvPr id="9" name="Slide Number Placeholder 8"/>
          <p:cNvSpPr>
            <a:spLocks noGrp="1"/>
          </p:cNvSpPr>
          <p:nvPr>
            <p:ph type="sldNum" sz="quarter" idx="12"/>
          </p:nvPr>
        </p:nvSpPr>
        <p:spPr>
          <a:xfrm>
            <a:off x="10469880" y="320040"/>
            <a:ext cx="914400" cy="320040"/>
          </a:xfrm>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47878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68EF8AE-B799-614E-BCEE-B8A26D526AA9}" type="datetimeFigureOut">
              <a:rPr lang="ru-RU" smtClean="0"/>
              <a:t>20.03.2019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402220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68EF8AE-B799-614E-BCEE-B8A26D526AA9}" type="datetimeFigureOut">
              <a:rPr lang="ru-RU" smtClean="0"/>
              <a:t>20.03.2019</a:t>
            </a:fld>
            <a:endParaRPr lang="ru-RU"/>
          </a:p>
        </p:txBody>
      </p:sp>
      <p:sp>
        <p:nvSpPr>
          <p:cNvPr id="3" name="Footer Placeholder 2"/>
          <p:cNvSpPr>
            <a:spLocks noGrp="1"/>
          </p:cNvSpPr>
          <p:nvPr>
            <p:ph type="ftr" sz="quarter" idx="11"/>
          </p:nvPr>
        </p:nvSpPr>
        <p:spPr>
          <a:xfrm>
            <a:off x="804672" y="6227064"/>
            <a:ext cx="10588752" cy="320040"/>
          </a:xfrm>
        </p:spPr>
        <p:txBody>
          <a:bodyPr/>
          <a:lstStyle/>
          <a:p>
            <a:endParaRPr lang="ru-RU"/>
          </a:p>
        </p:txBody>
      </p:sp>
      <p:sp>
        <p:nvSpPr>
          <p:cNvPr id="4" name="Slide Number Placeholder 3"/>
          <p:cNvSpPr>
            <a:spLocks noGrp="1"/>
          </p:cNvSpPr>
          <p:nvPr>
            <p:ph type="sldNum" sz="quarter" idx="12"/>
          </p:nvPr>
        </p:nvSpPr>
        <p:spPr>
          <a:xfrm>
            <a:off x="10469880" y="320040"/>
            <a:ext cx="914400" cy="320040"/>
          </a:xfrm>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30428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ru-RU"/>
              <a:t>Образец текста
Второй уровень
Третий уровень
Четвертый уровень
Пятый уровень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
Второй уровень
Третий уровень
Четвертый уровень
Пятый уровень</a:t>
            </a:r>
            <a:endParaRPr lang="en-US" dirty="0"/>
          </a:p>
        </p:txBody>
      </p:sp>
      <p:sp>
        <p:nvSpPr>
          <p:cNvPr id="5" name="Date Placeholder 4"/>
          <p:cNvSpPr>
            <a:spLocks noGrp="1"/>
          </p:cNvSpPr>
          <p:nvPr>
            <p:ph type="dt" sz="half" idx="10"/>
          </p:nvPr>
        </p:nvSpPr>
        <p:spPr/>
        <p:txBody>
          <a:bodyPr/>
          <a:lstStyle/>
          <a:p>
            <a:fld id="{468EF8AE-B799-614E-BCEE-B8A26D526AA9}" type="datetimeFigureOut">
              <a:rPr lang="ru-RU" smtClean="0"/>
              <a:t>20.03.2019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108638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
Второй уровень
Третий уровень
Четвертый уровень
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468EF8AE-B799-614E-BCEE-B8A26D526AA9}" type="datetimeFigureOut">
              <a:rPr lang="ru-RU" smtClean="0"/>
              <a:t>20.03.2019</a:t>
            </a:fld>
            <a:endParaRPr lang="ru-RU"/>
          </a:p>
        </p:txBody>
      </p:sp>
      <p:sp>
        <p:nvSpPr>
          <p:cNvPr id="6" name="Footer Placeholder 5"/>
          <p:cNvSpPr>
            <a:spLocks noGrp="1"/>
          </p:cNvSpPr>
          <p:nvPr>
            <p:ph type="ftr" sz="quarter" idx="11"/>
          </p:nvPr>
        </p:nvSpPr>
        <p:spPr>
          <a:xfrm>
            <a:off x="804672" y="6227064"/>
            <a:ext cx="5942203" cy="320040"/>
          </a:xfrm>
        </p:spPr>
        <p:txBody>
          <a:bodyPr/>
          <a:lstStyle/>
          <a:p>
            <a:endParaRPr lang="ru-RU"/>
          </a:p>
        </p:txBody>
      </p:sp>
      <p:sp>
        <p:nvSpPr>
          <p:cNvPr id="7" name="Slide Number Placeholder 6"/>
          <p:cNvSpPr>
            <a:spLocks noGrp="1"/>
          </p:cNvSpPr>
          <p:nvPr>
            <p:ph type="sldNum" sz="quarter" idx="12"/>
          </p:nvPr>
        </p:nvSpPr>
        <p:spPr>
          <a:xfrm>
            <a:off x="5828377" y="320040"/>
            <a:ext cx="914400" cy="320040"/>
          </a:xfrm>
        </p:spPr>
        <p:txBody>
          <a:bodyPr/>
          <a:lstStyle/>
          <a:p>
            <a:fld id="{148A04F7-81F2-454E-9D36-48C09E00CD9A}" type="slidenum">
              <a:rPr lang="ru-RU" smtClean="0"/>
              <a:t>‹#›</a:t>
            </a:fld>
            <a:endParaRPr lang="ru-RU"/>
          </a:p>
        </p:txBody>
      </p:sp>
    </p:spTree>
    <p:extLst>
      <p:ext uri="{BB962C8B-B14F-4D97-AF65-F5344CB8AC3E}">
        <p14:creationId xmlns:p14="http://schemas.microsoft.com/office/powerpoint/2010/main" val="406022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68EF8AE-B799-614E-BCEE-B8A26D526AA9}" type="datetimeFigureOut">
              <a:rPr lang="ru-RU" smtClean="0"/>
              <a:t>20.03.2019</a:t>
            </a:fld>
            <a:endParaRPr lang="ru-RU"/>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48A04F7-81F2-454E-9D36-48C09E00CD9A}" type="slidenum">
              <a:rPr lang="ru-RU" smtClean="0"/>
              <a:t>‹#›</a:t>
            </a:fld>
            <a:endParaRPr lang="ru-RU"/>
          </a:p>
        </p:txBody>
      </p:sp>
    </p:spTree>
    <p:extLst>
      <p:ext uri="{BB962C8B-B14F-4D97-AF65-F5344CB8AC3E}">
        <p14:creationId xmlns:p14="http://schemas.microsoft.com/office/powerpoint/2010/main" val="3275093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1B4D8B-05B8-FC4D-84B5-C23B29EA63FF}"/>
              </a:ext>
            </a:extLst>
          </p:cNvPr>
          <p:cNvSpPr>
            <a:spLocks noGrp="1"/>
          </p:cNvSpPr>
          <p:nvPr>
            <p:ph type="ctrTitle"/>
          </p:nvPr>
        </p:nvSpPr>
        <p:spPr/>
        <p:txBody>
          <a:bodyPr/>
          <a:lstStyle/>
          <a:p>
            <a:r>
              <a:rPr lang="en-US" dirty="0">
                <a:highlight>
                  <a:srgbClr val="FFFF00"/>
                </a:highlight>
              </a:rPr>
              <a:t>Storage Devices </a:t>
            </a:r>
            <a:br>
              <a:rPr lang="en-US" dirty="0">
                <a:highlight>
                  <a:srgbClr val="FFFF00"/>
                </a:highlight>
              </a:rPr>
            </a:br>
            <a:r>
              <a:rPr lang="en-US" sz="4000" dirty="0">
                <a:highlight>
                  <a:srgbClr val="FFFF00"/>
                </a:highlight>
              </a:rPr>
              <a:t>We use everyday</a:t>
            </a:r>
            <a:endParaRPr lang="ru-RU" dirty="0">
              <a:highlight>
                <a:srgbClr val="FFFF00"/>
              </a:highlight>
            </a:endParaRPr>
          </a:p>
        </p:txBody>
      </p:sp>
      <p:sp>
        <p:nvSpPr>
          <p:cNvPr id="3" name="Подзаголовок 2">
            <a:extLst>
              <a:ext uri="{FF2B5EF4-FFF2-40B4-BE49-F238E27FC236}">
                <a16:creationId xmlns:a16="http://schemas.microsoft.com/office/drawing/2014/main" id="{B65BE021-1315-674C-8C2F-21FA6949F744}"/>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73882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41C47-A73B-E441-A72D-BE7C801BCEA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DED7D55-6FC1-8849-8DA2-029DCA5832E4}"/>
              </a:ext>
            </a:extLst>
          </p:cNvPr>
          <p:cNvSpPr>
            <a:spLocks noGrp="1"/>
          </p:cNvSpPr>
          <p:nvPr>
            <p:ph idx="1"/>
          </p:nvPr>
        </p:nvSpPr>
        <p:spPr>
          <a:xfrm>
            <a:off x="4957011" y="803186"/>
            <a:ext cx="6443309" cy="5248622"/>
          </a:xfrm>
        </p:spPr>
        <p:txBody>
          <a:bodyPr>
            <a:normAutofit fontScale="92500" lnSpcReduction="10000"/>
          </a:bodyPr>
          <a:lstStyle/>
          <a:p>
            <a:r>
              <a:rPr lang="en-US" sz="4000" dirty="0"/>
              <a:t>Hard disk drive, or HDD, hard disk, hard drive-random access storage device based on the principle of magnetic recording. It is the primary data storage in most computers.</a:t>
            </a:r>
            <a:endParaRPr lang="ru-RU" sz="4000" dirty="0"/>
          </a:p>
          <a:p>
            <a:endParaRPr lang="ru-RU" dirty="0"/>
          </a:p>
        </p:txBody>
      </p:sp>
    </p:spTree>
    <p:extLst>
      <p:ext uri="{BB962C8B-B14F-4D97-AF65-F5344CB8AC3E}">
        <p14:creationId xmlns:p14="http://schemas.microsoft.com/office/powerpoint/2010/main" val="271330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5CF52A-C656-BB4B-80E5-B07A426B698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54C5EFD-774E-FF4C-9F26-71B73DE700E8}"/>
              </a:ext>
            </a:extLst>
          </p:cNvPr>
          <p:cNvSpPr>
            <a:spLocks noGrp="1"/>
          </p:cNvSpPr>
          <p:nvPr>
            <p:ph idx="1"/>
          </p:nvPr>
        </p:nvSpPr>
        <p:spPr/>
        <p:txBody>
          <a:bodyPr/>
          <a:lstStyle/>
          <a:p>
            <a:r>
              <a:rPr lang="en-US" sz="4000" dirty="0"/>
              <a:t>DVD-optical media, made in the form of a disk, to store various information in digital form.</a:t>
            </a:r>
            <a:endParaRPr lang="ru-RU" sz="4000" dirty="0"/>
          </a:p>
          <a:p>
            <a:endParaRPr lang="ru-RU" dirty="0"/>
          </a:p>
        </p:txBody>
      </p:sp>
    </p:spTree>
    <p:extLst>
      <p:ext uri="{BB962C8B-B14F-4D97-AF65-F5344CB8AC3E}">
        <p14:creationId xmlns:p14="http://schemas.microsoft.com/office/powerpoint/2010/main" val="22659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6A8C5D-5F99-6244-AAC9-41A2AA56FB7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D3BB50E-A515-B444-A92D-025FD6FAFE5F}"/>
              </a:ext>
            </a:extLst>
          </p:cNvPr>
          <p:cNvSpPr>
            <a:spLocks noGrp="1"/>
          </p:cNvSpPr>
          <p:nvPr>
            <p:ph idx="1"/>
          </p:nvPr>
        </p:nvSpPr>
        <p:spPr/>
        <p:txBody>
          <a:bodyPr>
            <a:normAutofit fontScale="77500" lnSpcReduction="20000"/>
          </a:bodyPr>
          <a:lstStyle/>
          <a:p>
            <a:r>
              <a:rPr lang="en-US" sz="4000" dirty="0"/>
              <a:t>CD - ROM-optical media in the form of a plastic disk with a hole in the center, the process of recording and reading information which is carried out using a laser. Further development of the CD-ROM became a DVD and Blu-ray, and its closest "ancestor" — LD-ROM.</a:t>
            </a:r>
            <a:endParaRPr lang="ru-RU" sz="4000" dirty="0"/>
          </a:p>
          <a:p>
            <a:endParaRPr lang="ru-RU" dirty="0"/>
          </a:p>
        </p:txBody>
      </p:sp>
    </p:spTree>
    <p:extLst>
      <p:ext uri="{BB962C8B-B14F-4D97-AF65-F5344CB8AC3E}">
        <p14:creationId xmlns:p14="http://schemas.microsoft.com/office/powerpoint/2010/main" val="427988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24A223-C76B-BE4E-9B99-9045EF30B20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4619E96-8E92-AC41-9E50-C6FE09660860}"/>
              </a:ext>
            </a:extLst>
          </p:cNvPr>
          <p:cNvSpPr>
            <a:spLocks noGrp="1"/>
          </p:cNvSpPr>
          <p:nvPr>
            <p:ph idx="1"/>
          </p:nvPr>
        </p:nvSpPr>
        <p:spPr>
          <a:xfrm>
            <a:off x="4692317" y="803186"/>
            <a:ext cx="6708004" cy="5248622"/>
          </a:xfrm>
        </p:spPr>
        <p:txBody>
          <a:bodyPr>
            <a:normAutofit/>
          </a:bodyPr>
          <a:lstStyle/>
          <a:p>
            <a:r>
              <a:rPr lang="en-US" sz="2000" dirty="0"/>
              <a:t>Magnetic tape is a data carrier in the form of a flexible tape covered with a thin magnetic layer. Information on the magnetic tape is recorded by magnetic recording. Devices for recording sound and video on magnetic tape are called respectively tape recorder and video recorder.</a:t>
            </a:r>
            <a:endParaRPr lang="ru-RU" sz="2000" dirty="0"/>
          </a:p>
          <a:p>
            <a:r>
              <a:rPr lang="en-US" sz="2000" dirty="0"/>
              <a:t>Flash memory is a kind of semiconductor technology of electrically reprogrammed memory. The same word is used in electronic circuitry to refer to technologically complete solutions of permanent storage devices in the form of chips based on this semiconductor technology</a:t>
            </a:r>
            <a:endParaRPr lang="ru-RU" sz="2000" dirty="0"/>
          </a:p>
          <a:p>
            <a:endParaRPr lang="ru-RU" sz="2000" dirty="0"/>
          </a:p>
        </p:txBody>
      </p:sp>
    </p:spTree>
    <p:extLst>
      <p:ext uri="{BB962C8B-B14F-4D97-AF65-F5344CB8AC3E}">
        <p14:creationId xmlns:p14="http://schemas.microsoft.com/office/powerpoint/2010/main" val="59907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D04B6-1CDE-9945-844B-192CFEDC053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C008F91-9DFA-6C4C-AB47-31286B925EB9}"/>
              </a:ext>
            </a:extLst>
          </p:cNvPr>
          <p:cNvSpPr>
            <a:spLocks noGrp="1"/>
          </p:cNvSpPr>
          <p:nvPr>
            <p:ph idx="1"/>
          </p:nvPr>
        </p:nvSpPr>
        <p:spPr>
          <a:xfrm>
            <a:off x="4728411" y="803186"/>
            <a:ext cx="6671909" cy="5248622"/>
          </a:xfrm>
        </p:spPr>
        <p:txBody>
          <a:bodyPr/>
          <a:lstStyle/>
          <a:p>
            <a:pPr marL="0" indent="0">
              <a:buNone/>
            </a:pPr>
            <a:r>
              <a:rPr lang="en-US" dirty="0"/>
              <a:t> </a:t>
            </a:r>
            <a:endParaRPr lang="ru-RU" dirty="0"/>
          </a:p>
          <a:p>
            <a:r>
              <a:rPr lang="en-US" dirty="0"/>
              <a:t>Common Problems encountered with Storage devices</a:t>
            </a:r>
            <a:endParaRPr lang="ru-RU" dirty="0"/>
          </a:p>
          <a:p>
            <a:r>
              <a:rPr lang="en-US" dirty="0"/>
              <a:t>Hardware failure. Hardware failure is one of the most problematic issues affecting most users. Appropriate handling and regular maintenance can be used to prolong the durability of storage devices.</a:t>
            </a:r>
            <a:endParaRPr lang="ru-RU" dirty="0"/>
          </a:p>
          <a:p>
            <a:r>
              <a:rPr lang="en-US" dirty="0"/>
              <a:t>Data Loss. Intentional and accidental file deletion can make one to lose precious data. Data recovery programs provide a solution for lost files, deleted data, corrupt documents and hidden files. In the event of a data loss scenario, a reliable data recovery software can be used to retrieve back 70% of the lost data.</a:t>
            </a:r>
            <a:endParaRPr lang="ru-RU" dirty="0"/>
          </a:p>
          <a:p>
            <a:endParaRPr lang="ru-RU" dirty="0"/>
          </a:p>
        </p:txBody>
      </p:sp>
    </p:spTree>
    <p:extLst>
      <p:ext uri="{BB962C8B-B14F-4D97-AF65-F5344CB8AC3E}">
        <p14:creationId xmlns:p14="http://schemas.microsoft.com/office/powerpoint/2010/main" val="178648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5A83D-EBCB-AF48-9244-5AE5C01EC743}"/>
              </a:ext>
            </a:extLst>
          </p:cNvPr>
          <p:cNvSpPr>
            <a:spLocks noGrp="1"/>
          </p:cNvSpPr>
          <p:nvPr>
            <p:ph type="ctrTitle"/>
          </p:nvPr>
        </p:nvSpPr>
        <p:spPr/>
        <p:txBody>
          <a:bodyPr/>
          <a:lstStyle/>
          <a:p>
            <a:r>
              <a:rPr lang="en-US" dirty="0"/>
              <a:t>Thank you.</a:t>
            </a:r>
            <a:endParaRPr lang="ru-RU" dirty="0"/>
          </a:p>
        </p:txBody>
      </p:sp>
      <p:sp>
        <p:nvSpPr>
          <p:cNvPr id="3" name="Подзаголовок 2">
            <a:extLst>
              <a:ext uri="{FF2B5EF4-FFF2-40B4-BE49-F238E27FC236}">
                <a16:creationId xmlns:a16="http://schemas.microsoft.com/office/drawing/2014/main" id="{17CCE27E-921C-244E-85ED-7C2E29C0783C}"/>
              </a:ext>
            </a:extLst>
          </p:cNvPr>
          <p:cNvSpPr>
            <a:spLocks noGrp="1"/>
          </p:cNvSpPr>
          <p:nvPr>
            <p:ph type="subTitle" idx="1"/>
          </p:nvPr>
        </p:nvSpPr>
        <p:spPr/>
        <p:txBody>
          <a:bodyPr/>
          <a:lstStyle/>
          <a:p>
            <a:r>
              <a:rPr lang="ru-RU" dirty="0"/>
              <a:t>Спасибо.</a:t>
            </a:r>
          </a:p>
        </p:txBody>
      </p:sp>
    </p:spTree>
    <p:extLst>
      <p:ext uri="{BB962C8B-B14F-4D97-AF65-F5344CB8AC3E}">
        <p14:creationId xmlns:p14="http://schemas.microsoft.com/office/powerpoint/2010/main" val="419959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F9C41A-05B8-C04C-B86D-A8C6FB0758B0}"/>
              </a:ext>
            </a:extLst>
          </p:cNvPr>
          <p:cNvSpPr>
            <a:spLocks noGrp="1"/>
          </p:cNvSpPr>
          <p:nvPr>
            <p:ph type="ctrTitle"/>
          </p:nvPr>
        </p:nvSpPr>
        <p:spPr/>
        <p:txBody>
          <a:bodyPr>
            <a:normAutofit fontScale="90000"/>
          </a:bodyPr>
          <a:lstStyle/>
          <a:p>
            <a:r>
              <a:rPr lang="ru-RU" sz="6000" dirty="0"/>
              <a:t>Запоминающие устройства</a:t>
            </a:r>
            <a:br>
              <a:rPr lang="ru-RU" dirty="0"/>
            </a:br>
            <a:r>
              <a:rPr lang="ru-RU" dirty="0"/>
              <a:t>которые мы используем каждый день</a:t>
            </a:r>
          </a:p>
        </p:txBody>
      </p:sp>
      <p:sp>
        <p:nvSpPr>
          <p:cNvPr id="3" name="Подзаголовок 2">
            <a:extLst>
              <a:ext uri="{FF2B5EF4-FFF2-40B4-BE49-F238E27FC236}">
                <a16:creationId xmlns:a16="http://schemas.microsoft.com/office/drawing/2014/main" id="{6D98ABA0-064C-164E-84B2-1BD3B4A35B35}"/>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25574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A4391F-A411-5340-A23C-79E6A0C0B20A}"/>
              </a:ext>
            </a:extLst>
          </p:cNvPr>
          <p:cNvSpPr>
            <a:spLocks noGrp="1"/>
          </p:cNvSpPr>
          <p:nvPr>
            <p:ph type="title"/>
          </p:nvPr>
        </p:nvSpPr>
        <p:spPr/>
        <p:txBody>
          <a:bodyPr/>
          <a:lstStyle/>
          <a:p>
            <a:r>
              <a:rPr lang="en-US" dirty="0">
                <a:solidFill>
                  <a:srgbClr val="FFFF00"/>
                </a:solidFill>
              </a:rPr>
              <a:t>What is SD?</a:t>
            </a:r>
            <a:endParaRPr lang="ru-RU" dirty="0">
              <a:solidFill>
                <a:srgbClr val="FFFF00"/>
              </a:solidFill>
            </a:endParaRPr>
          </a:p>
        </p:txBody>
      </p:sp>
      <p:sp>
        <p:nvSpPr>
          <p:cNvPr id="3" name="Объект 2">
            <a:extLst>
              <a:ext uri="{FF2B5EF4-FFF2-40B4-BE49-F238E27FC236}">
                <a16:creationId xmlns:a16="http://schemas.microsoft.com/office/drawing/2014/main" id="{0B47C604-6A3A-8947-9CA0-A18404C895A3}"/>
              </a:ext>
            </a:extLst>
          </p:cNvPr>
          <p:cNvSpPr>
            <a:spLocks noGrp="1"/>
          </p:cNvSpPr>
          <p:nvPr>
            <p:ph idx="1"/>
          </p:nvPr>
        </p:nvSpPr>
        <p:spPr/>
        <p:txBody>
          <a:bodyPr>
            <a:normAutofit fontScale="77500" lnSpcReduction="20000"/>
          </a:bodyPr>
          <a:lstStyle/>
          <a:p>
            <a:r>
              <a:rPr lang="en-US" sz="4000" dirty="0"/>
              <a:t>A storage device is any computing hardware that is used for storing, porting and extracting data files and objects. It can hold and store information both temporarily and permanently, and can be internal or external to a computer, server or any similar computing device.</a:t>
            </a:r>
            <a:endParaRPr lang="ru-RU" sz="4000" dirty="0"/>
          </a:p>
          <a:p>
            <a:endParaRPr lang="ru-RU" dirty="0"/>
          </a:p>
        </p:txBody>
      </p:sp>
    </p:spTree>
    <p:extLst>
      <p:ext uri="{BB962C8B-B14F-4D97-AF65-F5344CB8AC3E}">
        <p14:creationId xmlns:p14="http://schemas.microsoft.com/office/powerpoint/2010/main" val="34821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185FA1-DC84-F04A-91A3-5D5D334709FD}"/>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82E8E530-2FF2-6A4C-9811-4BD2DAAD9868}"/>
              </a:ext>
            </a:extLst>
          </p:cNvPr>
          <p:cNvPicPr>
            <a:picLocks noGrp="1" noChangeAspect="1"/>
          </p:cNvPicPr>
          <p:nvPr>
            <p:ph idx="1"/>
          </p:nvPr>
        </p:nvPicPr>
        <p:blipFill>
          <a:blip r:embed="rId2"/>
          <a:stretch>
            <a:fillRect/>
          </a:stretch>
        </p:blipFill>
        <p:spPr>
          <a:xfrm>
            <a:off x="782052" y="148323"/>
            <a:ext cx="8819147" cy="6013885"/>
          </a:xfrm>
          <a:prstGeom prst="rect">
            <a:avLst/>
          </a:prstGeom>
        </p:spPr>
      </p:pic>
    </p:spTree>
    <p:extLst>
      <p:ext uri="{BB962C8B-B14F-4D97-AF65-F5344CB8AC3E}">
        <p14:creationId xmlns:p14="http://schemas.microsoft.com/office/powerpoint/2010/main" val="228743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3BFD87-9A30-9F42-ABC0-57A86A540032}"/>
              </a:ext>
            </a:extLst>
          </p:cNvPr>
          <p:cNvSpPr>
            <a:spLocks noGrp="1"/>
          </p:cNvSpPr>
          <p:nvPr>
            <p:ph type="title"/>
          </p:nvPr>
        </p:nvSpPr>
        <p:spPr>
          <a:xfrm>
            <a:off x="1213483" y="2552578"/>
            <a:ext cx="2877253" cy="1752844"/>
          </a:xfrm>
        </p:spPr>
        <p:txBody>
          <a:bodyPr/>
          <a:lstStyle/>
          <a:p>
            <a:r>
              <a:rPr lang="en-US" dirty="0">
                <a:solidFill>
                  <a:srgbClr val="FFFF00"/>
                </a:solidFill>
              </a:rPr>
              <a:t>About!</a:t>
            </a:r>
            <a:endParaRPr lang="ru-RU" dirty="0">
              <a:solidFill>
                <a:srgbClr val="FFFF00"/>
              </a:solidFill>
            </a:endParaRPr>
          </a:p>
        </p:txBody>
      </p:sp>
      <p:sp>
        <p:nvSpPr>
          <p:cNvPr id="3" name="Объект 2">
            <a:extLst>
              <a:ext uri="{FF2B5EF4-FFF2-40B4-BE49-F238E27FC236}">
                <a16:creationId xmlns:a16="http://schemas.microsoft.com/office/drawing/2014/main" id="{11D56A3B-F15F-D940-BA7E-4D3855C2068C}"/>
              </a:ext>
            </a:extLst>
          </p:cNvPr>
          <p:cNvSpPr>
            <a:spLocks noGrp="1"/>
          </p:cNvSpPr>
          <p:nvPr>
            <p:ph idx="1"/>
          </p:nvPr>
        </p:nvSpPr>
        <p:spPr>
          <a:xfrm>
            <a:off x="4199021" y="803186"/>
            <a:ext cx="7201299" cy="5248622"/>
          </a:xfrm>
        </p:spPr>
        <p:txBody>
          <a:bodyPr>
            <a:normAutofit fontScale="70000" lnSpcReduction="20000"/>
          </a:bodyPr>
          <a:lstStyle/>
          <a:p>
            <a:r>
              <a:rPr lang="en-US" sz="4400" dirty="0"/>
              <a:t>A storage device refers to a computing hardware used to store information permanently or temporarily. The device can be external or internal to a computer, server, and other computing systems. Storage devices are also known as storage medias. There are two types of storage device: secondary storage device and primary storage device.</a:t>
            </a:r>
            <a:endParaRPr lang="ru-RU" sz="4400" dirty="0"/>
          </a:p>
          <a:p>
            <a:endParaRPr lang="ru-RU" dirty="0"/>
          </a:p>
        </p:txBody>
      </p:sp>
    </p:spTree>
    <p:extLst>
      <p:ext uri="{BB962C8B-B14F-4D97-AF65-F5344CB8AC3E}">
        <p14:creationId xmlns:p14="http://schemas.microsoft.com/office/powerpoint/2010/main" val="80791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716A24-AB26-394C-A7B6-9517ECF99A40}"/>
              </a:ext>
            </a:extLst>
          </p:cNvPr>
          <p:cNvSpPr>
            <a:spLocks noGrp="1"/>
          </p:cNvSpPr>
          <p:nvPr>
            <p:ph type="title"/>
          </p:nvPr>
        </p:nvSpPr>
        <p:spPr/>
        <p:txBody>
          <a:bodyPr/>
          <a:lstStyle/>
          <a:p>
            <a:r>
              <a:rPr lang="en-US" dirty="0">
                <a:solidFill>
                  <a:srgbClr val="FFFF00"/>
                </a:solidFill>
              </a:rPr>
              <a:t>Primary storage device</a:t>
            </a:r>
            <a:br>
              <a:rPr lang="ru-RU" dirty="0"/>
            </a:br>
            <a:endParaRPr lang="ru-RU" dirty="0"/>
          </a:p>
        </p:txBody>
      </p:sp>
      <p:sp>
        <p:nvSpPr>
          <p:cNvPr id="3" name="Объект 2">
            <a:extLst>
              <a:ext uri="{FF2B5EF4-FFF2-40B4-BE49-F238E27FC236}">
                <a16:creationId xmlns:a16="http://schemas.microsoft.com/office/drawing/2014/main" id="{EFCF684E-4A6B-4740-928F-5EECFE924DC4}"/>
              </a:ext>
            </a:extLst>
          </p:cNvPr>
          <p:cNvSpPr>
            <a:spLocks noGrp="1"/>
          </p:cNvSpPr>
          <p:nvPr>
            <p:ph idx="1"/>
          </p:nvPr>
        </p:nvSpPr>
        <p:spPr>
          <a:xfrm>
            <a:off x="4608095" y="803186"/>
            <a:ext cx="6792225" cy="5248622"/>
          </a:xfrm>
        </p:spPr>
        <p:txBody>
          <a:bodyPr>
            <a:normAutofit fontScale="77500" lnSpcReduction="20000"/>
          </a:bodyPr>
          <a:lstStyle/>
          <a:p>
            <a:r>
              <a:rPr lang="en-US" sz="4000" dirty="0"/>
              <a:t>A primary storage device is quite smaller in size and it’s designed to capture or hold data for a temporary period. Most primary storage devices are found inside the computer, and they have the fastest access to data. Examples of Primary devices include Cache memory and RAM.</a:t>
            </a:r>
            <a:endParaRPr lang="ru-RU" sz="4000" dirty="0"/>
          </a:p>
          <a:p>
            <a:endParaRPr lang="ru-RU" dirty="0"/>
          </a:p>
        </p:txBody>
      </p:sp>
    </p:spTree>
    <p:extLst>
      <p:ext uri="{BB962C8B-B14F-4D97-AF65-F5344CB8AC3E}">
        <p14:creationId xmlns:p14="http://schemas.microsoft.com/office/powerpoint/2010/main" val="376583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58F48-AC8E-3049-B670-D634F4785C80}"/>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CCC3F7B6-C5D9-C140-984E-316AFC131090}"/>
              </a:ext>
            </a:extLst>
          </p:cNvPr>
          <p:cNvPicPr>
            <a:picLocks noGrp="1" noChangeAspect="1"/>
          </p:cNvPicPr>
          <p:nvPr>
            <p:ph idx="1"/>
          </p:nvPr>
        </p:nvPicPr>
        <p:blipFill>
          <a:blip r:embed="rId2"/>
          <a:stretch>
            <a:fillRect/>
          </a:stretch>
        </p:blipFill>
        <p:spPr>
          <a:xfrm>
            <a:off x="666415" y="1072033"/>
            <a:ext cx="6281738" cy="4713934"/>
          </a:xfrm>
          <a:prstGeom prst="rect">
            <a:avLst/>
          </a:prstGeom>
        </p:spPr>
      </p:pic>
    </p:spTree>
    <p:extLst>
      <p:ext uri="{BB962C8B-B14F-4D97-AF65-F5344CB8AC3E}">
        <p14:creationId xmlns:p14="http://schemas.microsoft.com/office/powerpoint/2010/main" val="94657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C846DC-049C-D042-A0DE-7891AD50F522}"/>
              </a:ext>
            </a:extLst>
          </p:cNvPr>
          <p:cNvSpPr>
            <a:spLocks noGrp="1"/>
          </p:cNvSpPr>
          <p:nvPr>
            <p:ph type="title"/>
          </p:nvPr>
        </p:nvSpPr>
        <p:spPr/>
        <p:txBody>
          <a:bodyPr/>
          <a:lstStyle/>
          <a:p>
            <a:r>
              <a:rPr lang="en-US" dirty="0">
                <a:solidFill>
                  <a:srgbClr val="FFFF00"/>
                </a:solidFill>
              </a:rPr>
              <a:t>Secondary storage device</a:t>
            </a:r>
            <a:br>
              <a:rPr lang="ru-RU" dirty="0">
                <a:solidFill>
                  <a:srgbClr val="FFFF00"/>
                </a:solidFill>
              </a:rPr>
            </a:br>
            <a:endParaRPr lang="ru-RU" dirty="0">
              <a:solidFill>
                <a:srgbClr val="FFFF00"/>
              </a:solidFill>
            </a:endParaRPr>
          </a:p>
        </p:txBody>
      </p:sp>
      <p:sp>
        <p:nvSpPr>
          <p:cNvPr id="3" name="Объект 2">
            <a:extLst>
              <a:ext uri="{FF2B5EF4-FFF2-40B4-BE49-F238E27FC236}">
                <a16:creationId xmlns:a16="http://schemas.microsoft.com/office/drawing/2014/main" id="{BF1CD850-5C74-AA42-8F56-024EB8595929}"/>
              </a:ext>
            </a:extLst>
          </p:cNvPr>
          <p:cNvSpPr>
            <a:spLocks noGrp="1"/>
          </p:cNvSpPr>
          <p:nvPr>
            <p:ph idx="1"/>
          </p:nvPr>
        </p:nvSpPr>
        <p:spPr/>
        <p:txBody>
          <a:bodyPr>
            <a:normAutofit fontScale="92500" lnSpcReduction="20000"/>
          </a:bodyPr>
          <a:lstStyle/>
          <a:p>
            <a:r>
              <a:rPr lang="en-US" sz="4000" dirty="0"/>
              <a:t>A secondary storage device has a larger storage capacity and can store data permanently. The device can be both external and internal to a computer and includes; compact disk, USB drive, hard disk, etc.</a:t>
            </a:r>
            <a:endParaRPr lang="ru-RU" sz="4000" dirty="0"/>
          </a:p>
          <a:p>
            <a:endParaRPr lang="ru-RU" dirty="0"/>
          </a:p>
        </p:txBody>
      </p:sp>
    </p:spTree>
    <p:extLst>
      <p:ext uri="{BB962C8B-B14F-4D97-AF65-F5344CB8AC3E}">
        <p14:creationId xmlns:p14="http://schemas.microsoft.com/office/powerpoint/2010/main" val="290345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43E33A-EE1B-0043-9BE5-AF26E0AB5924}"/>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DB96D997-F9DD-7F48-8B4A-E790EE9BE094}"/>
              </a:ext>
            </a:extLst>
          </p:cNvPr>
          <p:cNvPicPr>
            <a:picLocks noGrp="1" noChangeAspect="1"/>
          </p:cNvPicPr>
          <p:nvPr>
            <p:ph idx="1"/>
          </p:nvPr>
        </p:nvPicPr>
        <p:blipFill>
          <a:blip r:embed="rId2"/>
          <a:stretch>
            <a:fillRect/>
          </a:stretch>
        </p:blipFill>
        <p:spPr>
          <a:xfrm>
            <a:off x="714543" y="599272"/>
            <a:ext cx="8682120" cy="5659455"/>
          </a:xfrm>
          <a:prstGeom prst="rect">
            <a:avLst/>
          </a:prstGeom>
        </p:spPr>
      </p:pic>
    </p:spTree>
    <p:extLst>
      <p:ext uri="{BB962C8B-B14F-4D97-AF65-F5344CB8AC3E}">
        <p14:creationId xmlns:p14="http://schemas.microsoft.com/office/powerpoint/2010/main" val="1898716657"/>
      </p:ext>
    </p:extLst>
  </p:cSld>
  <p:clrMapOvr>
    <a:masterClrMapping/>
  </p:clrMapOvr>
</p:sld>
</file>

<file path=ppt/theme/theme1.xml><?xml version="1.0" encoding="utf-8"?>
<a:theme xmlns:a="http://schemas.openxmlformats.org/drawingml/2006/main" name="Атлас">
  <a:themeElements>
    <a:clrScheme name="Атлас">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Атлас">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тлас">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{4B77D095-1FAC-814F-8E5C-00BA705A3CAB}tf16401369</Template>
  <TotalTime>11</TotalTime>
  <Words>415</Words>
  <Application>Microsoft Macintosh PowerPoint</Application>
  <PresentationFormat>Широкоэкранный</PresentationFormat>
  <Paragraphs>21</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Calibri Light</vt:lpstr>
      <vt:lpstr>Rockwell</vt:lpstr>
      <vt:lpstr>Wingdings</vt:lpstr>
      <vt:lpstr>Атлас</vt:lpstr>
      <vt:lpstr>Storage Devices  We use everyday</vt:lpstr>
      <vt:lpstr>Запоминающие устройства которые мы используем каждый день</vt:lpstr>
      <vt:lpstr>What is SD?</vt:lpstr>
      <vt:lpstr>Презентация PowerPoint</vt:lpstr>
      <vt:lpstr>About!</vt:lpstr>
      <vt:lpstr>Primary storage device </vt:lpstr>
      <vt:lpstr>Презентация PowerPoint</vt:lpstr>
      <vt:lpstr>Secondary storage device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Devices  We use everyday</dc:title>
  <dc:creator>Microsoft Office User</dc:creator>
  <cp:lastModifiedBy>Microsoft Office User</cp:lastModifiedBy>
  <cp:revision>2</cp:revision>
  <dcterms:created xsi:type="dcterms:W3CDTF">2019-03-20T11:51:25Z</dcterms:created>
  <dcterms:modified xsi:type="dcterms:W3CDTF">2019-03-20T12:02:52Z</dcterms:modified>
</cp:coreProperties>
</file>