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21BCA-FB8F-694F-B8BA-2E11F9289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2404534"/>
            <a:ext cx="8679643" cy="1646302"/>
          </a:xfrm>
        </p:spPr>
        <p:txBody>
          <a:bodyPr/>
          <a:lstStyle/>
          <a:p>
            <a:r>
              <a:rPr lang="ru-RU" dirty="0"/>
              <a:t>Информационные войны в истории общества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777331-E2F6-7B48-8F83-18E0ABACA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Работу выполнила: </a:t>
            </a:r>
          </a:p>
          <a:p>
            <a:r>
              <a:rPr lang="ru-RU" dirty="0"/>
              <a:t>Белорукова Елизавета Игоревна</a:t>
            </a:r>
          </a:p>
          <a:p>
            <a:r>
              <a:rPr lang="ru-RU" dirty="0"/>
              <a:t>Студентка 4 курса, ИВТ</a:t>
            </a:r>
          </a:p>
        </p:txBody>
      </p:sp>
    </p:spTree>
    <p:extLst>
      <p:ext uri="{BB962C8B-B14F-4D97-AF65-F5344CB8AC3E}">
        <p14:creationId xmlns:p14="http://schemas.microsoft.com/office/powerpoint/2010/main" val="39678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8FEC7-50A0-464F-AA5D-C2C34B06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Инструментальный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EEFC65-DD29-6F40-BACF-FF8A215A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181"/>
            <a:ext cx="8596668" cy="4601182"/>
          </a:xfrm>
        </p:spPr>
        <p:txBody>
          <a:bodyPr/>
          <a:lstStyle/>
          <a:p>
            <a:r>
              <a:rPr lang="ru-RU" dirty="0"/>
              <a:t>Организационная форма: Отдельные способы, методы и инструменты инф.-псих. воздействия </a:t>
            </a:r>
          </a:p>
          <a:p>
            <a:r>
              <a:rPr lang="ru-RU" dirty="0"/>
              <a:t>Цель: получение немедленной ответной реакции на внешний информационный импульс-раздражитель (по принципу «стимул- реакция»)</a:t>
            </a:r>
          </a:p>
        </p:txBody>
      </p:sp>
    </p:spTree>
    <p:extLst>
      <p:ext uri="{BB962C8B-B14F-4D97-AF65-F5344CB8AC3E}">
        <p14:creationId xmlns:p14="http://schemas.microsoft.com/office/powerpoint/2010/main" val="128795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6D902-761B-2441-9EA5-26617B9B2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</a:t>
            </a:r>
            <a:r>
              <a:rPr lang="ru-RU"/>
              <a:t>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B5950F-E58D-224F-AAC1-BC497A4F7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25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961B5-7F89-CA46-B0A8-AAC333F0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D43648-70A5-2347-B115-082D6975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Информационные войны Информационная война – вооруженный конфликт, в котором столкновение сторон происходит в форме информационных операций с применением информационного оружия. Структурно современная информационная война состоит из последовательности информационных операций, объединенных единым замыслом и согласованных по целям, задачам, формам и методам информационного воздействия.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113611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6138D-3524-F340-8723-BB7A940D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6270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Цель информационной войны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AA8EDB-882B-454F-A8DA-88F0A40D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3071"/>
            <a:ext cx="8596668" cy="4338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ИВ: военное поражение противника Может достигаться 2 основными способами:</a:t>
            </a:r>
          </a:p>
          <a:p>
            <a:r>
              <a:rPr lang="ru-RU" dirty="0"/>
              <a:t> 1. Путем физического уничтожения. </a:t>
            </a:r>
          </a:p>
          <a:p>
            <a:r>
              <a:rPr lang="ru-RU" dirty="0"/>
              <a:t>2. Путем добровольного подчинения (достигается путем применения технологий скрытого управления сознанием и подсознанием человека).</a:t>
            </a:r>
          </a:p>
          <a:p>
            <a:pPr marL="0" indent="0">
              <a:buNone/>
            </a:pPr>
            <a:r>
              <a:rPr lang="ru-RU" dirty="0"/>
              <a:t> Главные задачи информационной войны: сломить волю противника к сопротивлению и подчинить его сознание своей воле. 1) разделить и поляризовать общество, 2) разорвать его на множество клочков и фрагментов, 3) заставить эти фрагменты искренне ненавидеть друг друга с тем, чтобы затем 4) столкнуть их между собой, инициировав борьбу на уничтожение, или 5)объединить их агрессию в единый поток и 6) направить его против действующей власти. 1999: Г. Грачев, И. Мельник «Цель ИВ - обеспечение добровольной </a:t>
            </a:r>
            <a:r>
              <a:rPr lang="ru-RU" dirty="0" err="1"/>
              <a:t>подчиняемости</a:t>
            </a:r>
            <a:r>
              <a:rPr lang="ru-RU" dirty="0"/>
              <a:t> личности» (в кн. «Манипулирование личностью»)</a:t>
            </a:r>
          </a:p>
        </p:txBody>
      </p:sp>
    </p:spTree>
    <p:extLst>
      <p:ext uri="{BB962C8B-B14F-4D97-AF65-F5344CB8AC3E}">
        <p14:creationId xmlns:p14="http://schemas.microsoft.com/office/powerpoint/2010/main" val="150750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5B7D2-F2B8-8C4B-AE6D-F5FB3ABE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сознанием и поведением личности в 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37C273-F620-3847-8A8F-F6B93F6F8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Добровольная </a:t>
            </a:r>
            <a:r>
              <a:rPr lang="ru-RU" dirty="0" err="1"/>
              <a:t>подчиняемость</a:t>
            </a:r>
            <a:r>
              <a:rPr lang="ru-RU" dirty="0"/>
              <a:t> личности обеспечивается применением технологий внешнего управления сознанием и поведением человека Управление бывает 2 видов: открытое и скрытое В основе открытого управления лежат методы убеждения (суггестии) В основе скрытого управления лежат методы и технологии психологического манипулирования Манипулирование – это скрытое управление сознанием и поведением человека в интересах манипулятора, осуществляемое путем сознательного введения его в заблуждение относительно истинных целей, задач и интересов манипулятора, использующего объект манипулирования как средство для достижения собственных целей. Квалифицирующий признак манипулирования, отличающий его от других видов и форм введения в заблуждение, – наличие обязательной корыстной составляющей. + Риски манипулятора</a:t>
            </a:r>
          </a:p>
        </p:txBody>
      </p:sp>
    </p:spTree>
    <p:extLst>
      <p:ext uri="{BB962C8B-B14F-4D97-AF65-F5344CB8AC3E}">
        <p14:creationId xmlns:p14="http://schemas.microsoft.com/office/powerpoint/2010/main" val="170226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52DC5-47CC-EF4A-B67E-4ACC2E4F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Манипулирование информацией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9A09CB-7124-B64C-B525-98A04787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5891"/>
            <a:ext cx="8596668" cy="46354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Психологическое манипулирование основано на управляющем воздействии истинной или ложной информации:</a:t>
            </a:r>
          </a:p>
          <a:p>
            <a:r>
              <a:rPr lang="ru-RU" dirty="0"/>
              <a:t> 1. Манипулирование истинной информацией (доведение до объекта манипулирования заведомо неполной информации, создающей искаженное представление о реальных событиях и их причинах)</a:t>
            </a:r>
          </a:p>
          <a:p>
            <a:r>
              <a:rPr lang="ru-RU" dirty="0"/>
              <a:t> 2. Манипулирование ложной информацией (обман) Пример манипулирования истинной информацией – вырывание фразы из контекста Д. Медведев: Денег нет, но вы держитесь! Е. Ревенко – о кокаине: Вот она - минута славы! О Единой России наконец-то узнали колумбийские </a:t>
            </a:r>
            <a:r>
              <a:rPr lang="ru-RU" dirty="0" err="1"/>
              <a:t>наркобароны</a:t>
            </a:r>
            <a:r>
              <a:rPr lang="ru-RU" dirty="0"/>
              <a:t>! Как долго мы этого ждали! П. Толстой: Пейте боярышник и жуйте дубовую кору!</a:t>
            </a:r>
          </a:p>
        </p:txBody>
      </p:sp>
    </p:spTree>
    <p:extLst>
      <p:ext uri="{BB962C8B-B14F-4D97-AF65-F5344CB8AC3E}">
        <p14:creationId xmlns:p14="http://schemas.microsoft.com/office/powerpoint/2010/main" val="20678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CDE86-FC5A-4D4D-9D87-AF7C97E2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ведения информационной войны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DA91EB-EDFB-624B-972F-0C99D0CB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Стратегический</a:t>
            </a:r>
          </a:p>
          <a:p>
            <a:r>
              <a:rPr lang="ru-RU" dirty="0"/>
              <a:t> 2. Оперативный</a:t>
            </a:r>
          </a:p>
          <a:p>
            <a:r>
              <a:rPr lang="ru-RU" dirty="0"/>
              <a:t> 3. Тактический</a:t>
            </a:r>
          </a:p>
          <a:p>
            <a:r>
              <a:rPr lang="ru-RU" dirty="0"/>
              <a:t> 4. Инструментальный</a:t>
            </a:r>
          </a:p>
        </p:txBody>
      </p:sp>
    </p:spTree>
    <p:extLst>
      <p:ext uri="{BB962C8B-B14F-4D97-AF65-F5344CB8AC3E}">
        <p14:creationId xmlns:p14="http://schemas.microsoft.com/office/powerpoint/2010/main" val="161296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30F01-3E89-F44F-85A7-68714C8C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ru-RU" dirty="0"/>
              <a:t>Стратегический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508475-4236-6749-BA10-CA3B033C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/>
          <a:lstStyle/>
          <a:p>
            <a:r>
              <a:rPr lang="ru-RU" dirty="0"/>
              <a:t>Организационная форма:</a:t>
            </a:r>
          </a:p>
          <a:p>
            <a:r>
              <a:rPr lang="ru-RU" dirty="0"/>
              <a:t> Информационная война (ИВ) </a:t>
            </a:r>
          </a:p>
          <a:p>
            <a:r>
              <a:rPr lang="ru-RU" dirty="0"/>
              <a:t>Цель: Военное поражение противника. Может достигаться либо уничтожением, либо подчинением его воли Как уровни связаны между собой? Информационная война – это последовательность информационных операций, объединенных единым замыслом и согласованных по целям, задачам, объектам, формам и методам инф. воздействия </a:t>
            </a:r>
          </a:p>
          <a:p>
            <a:r>
              <a:rPr lang="ru-RU" dirty="0"/>
              <a:t>Число </a:t>
            </a:r>
            <a:r>
              <a:rPr lang="ru-RU" dirty="0" err="1"/>
              <a:t>вбросов</a:t>
            </a:r>
            <a:r>
              <a:rPr lang="ru-RU" dirty="0"/>
              <a:t>: четыре и более(и не менее двух ИО)</a:t>
            </a:r>
          </a:p>
        </p:txBody>
      </p:sp>
    </p:spTree>
    <p:extLst>
      <p:ext uri="{BB962C8B-B14F-4D97-AF65-F5344CB8AC3E}">
        <p14:creationId xmlns:p14="http://schemas.microsoft.com/office/powerpoint/2010/main" val="43601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72D3D-FFB1-7446-AA71-34F977CE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Оперативный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AB6575-12D4-AE4D-972F-BBA51AE6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761"/>
            <a:ext cx="8596668" cy="4532602"/>
          </a:xfrm>
        </p:spPr>
        <p:txBody>
          <a:bodyPr/>
          <a:lstStyle/>
          <a:p>
            <a:r>
              <a:rPr lang="ru-RU" dirty="0"/>
              <a:t>Организационная форма: Информационная операция (ИО)</a:t>
            </a:r>
          </a:p>
          <a:p>
            <a:r>
              <a:rPr lang="ru-RU" dirty="0"/>
              <a:t> Цель: внедрение в сознание и подсознание человека программных установок на следование определенной модели поведения, выгодной организаторам информационной операции. Как уровни связаны между собой? Информационная операция – это последовательность информационных атак, объединенных единым замыслом и согласованных по целям, задачам, объектам, формам и методам инф. воздействия </a:t>
            </a:r>
          </a:p>
          <a:p>
            <a:r>
              <a:rPr lang="ru-RU" dirty="0"/>
              <a:t>Число </a:t>
            </a:r>
            <a:r>
              <a:rPr lang="ru-RU" dirty="0" err="1"/>
              <a:t>вбросов</a:t>
            </a:r>
            <a:r>
              <a:rPr lang="ru-RU" dirty="0"/>
              <a:t>: не менее двух</a:t>
            </a:r>
          </a:p>
        </p:txBody>
      </p:sp>
    </p:spTree>
    <p:extLst>
      <p:ext uri="{BB962C8B-B14F-4D97-AF65-F5344CB8AC3E}">
        <p14:creationId xmlns:p14="http://schemas.microsoft.com/office/powerpoint/2010/main" val="188680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4117B-8DC9-CB49-B78B-33FE541A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Тактический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BC9B2-706A-BD4D-A9F7-47E437BAC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4451"/>
            <a:ext cx="8596668" cy="4726912"/>
          </a:xfrm>
        </p:spPr>
        <p:txBody>
          <a:bodyPr/>
          <a:lstStyle/>
          <a:p>
            <a:r>
              <a:rPr lang="ru-RU" dirty="0"/>
              <a:t>Организационная форма: Информационная атака (ИА) </a:t>
            </a:r>
          </a:p>
          <a:p>
            <a:r>
              <a:rPr lang="ru-RU" dirty="0"/>
              <a:t>Цель: внедрение в сознание и подсознание личности программных установок на совершение немедленного ответного действия – как правило, в ответ на сигнальный импульс со стороны какого-либо внешнего раздражителя Как уровни связаны между собой? Информационная атака – это оперативная комбинация отдельных способов, методов и инструментов инф. воздействия, объединенных единым замыслом и согласованных по целям, задачам, объектам инф. воздействия </a:t>
            </a:r>
          </a:p>
          <a:p>
            <a:r>
              <a:rPr lang="ru-RU" dirty="0"/>
              <a:t>Число </a:t>
            </a:r>
            <a:r>
              <a:rPr lang="ru-RU" dirty="0" err="1"/>
              <a:t>вбросов</a:t>
            </a:r>
            <a:r>
              <a:rPr lang="ru-RU" dirty="0"/>
              <a:t>: всегда только один</a:t>
            </a:r>
          </a:p>
        </p:txBody>
      </p:sp>
    </p:spTree>
    <p:extLst>
      <p:ext uri="{BB962C8B-B14F-4D97-AF65-F5344CB8AC3E}">
        <p14:creationId xmlns:p14="http://schemas.microsoft.com/office/powerpoint/2010/main" val="242182435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6</TotalTime>
  <Words>697</Words>
  <Application>Microsoft Macintosh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Информационные войны в истории общества</vt:lpstr>
      <vt:lpstr>Презентация PowerPoint</vt:lpstr>
      <vt:lpstr>Цель информационной войны</vt:lpstr>
      <vt:lpstr>Управление сознанием и поведением личности в ИВ</vt:lpstr>
      <vt:lpstr>Манипулирование информацией </vt:lpstr>
      <vt:lpstr>Уровни ведения информационной войны</vt:lpstr>
      <vt:lpstr>Стратегический</vt:lpstr>
      <vt:lpstr>Оперативный</vt:lpstr>
      <vt:lpstr>Тактический</vt:lpstr>
      <vt:lpstr>Инструментальный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войны в истории общества</dc:title>
  <dc:creator>Microsoft Office User</dc:creator>
  <cp:lastModifiedBy>Microsoft Office User</cp:lastModifiedBy>
  <cp:revision>1</cp:revision>
  <dcterms:created xsi:type="dcterms:W3CDTF">2021-04-14T21:19:44Z</dcterms:created>
  <dcterms:modified xsi:type="dcterms:W3CDTF">2021-04-14T21:26:31Z</dcterms:modified>
</cp:coreProperties>
</file>