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29"/>
  </p:normalViewPr>
  <p:slideViewPr>
    <p:cSldViewPr snapToGrid="0">
      <p:cViewPr varScale="1">
        <p:scale>
          <a:sx n="95" d="100"/>
          <a:sy n="95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CE32-3DDD-F348-AEEE-800493CA68A9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8DA3-1C3C-CC4B-BC10-13C815C3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57B-72E8-3749-B3E4-8848F116069C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77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FB97-1E26-9743-996C-465A91512C07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08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D5B-E727-B14D-AC92-82B063AE41FB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156-317D-7547-8336-BE872A2646D5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92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B5E4-0CE1-634F-BDCF-F4E75E909785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7502-9757-7847-BD4F-A9E796D5AD45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9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642-D245-B947-AEFE-24A14C9F2274}" type="datetime1">
              <a:rPr lang="ru-RU" smtClean="0"/>
              <a:t>19.06.2019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5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F092-2DB9-5740-B91D-A5187170886E}" type="datetime1">
              <a:rPr lang="ru-RU" smtClean="0"/>
              <a:t>19.06.2019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0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C81-0A2C-DB4E-B46C-99DA188EAAF8}" type="datetime1">
              <a:rPr lang="ru-RU" smtClean="0"/>
              <a:t>19.06.2019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59C3-B426-4340-8AF4-802F4FE3E144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4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51B9-314B-AC40-997A-A676CBAB459B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0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B09C-3117-F645-AA0B-ADE9B584563F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DAD6-A6B6-4B38-9B24-B923EB5B4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1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40802"/>
            <a:ext cx="1208116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6030913" algn="ctr"/>
                <a:tab pos="61198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030913" algn="ctr"/>
                <a:tab pos="61198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030913" algn="ctr"/>
                <a:tab pos="61198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030913" algn="ctr"/>
                <a:tab pos="61198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030913" algn="ctr"/>
                <a:tab pos="61198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030913" algn="ctr"/>
                <a:tab pos="61198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030913" algn="ctr"/>
                <a:tab pos="61198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030913" algn="ctr"/>
                <a:tab pos="61198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030913" algn="ctr"/>
                <a:tab pos="61198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ПРОФЕССИОНАЛЬНОГО ОБРАЗОВАНИЯ «РОССИЙСКИЙ ГОСУДАРСТВЕННЫЙ ПЕДАГОГИЧЕСКИЙ УНИВЕРСИТЕТ им. А. И. ГЕРЦЕНА»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 компьютерных наук и технологического образования           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компьютерных технологий и электронного обучения</a:t>
            </a: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ru-RU" alt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ОТЧЁТ</a:t>
            </a:r>
          </a:p>
          <a:p>
            <a:pPr lvl="0" algn="ct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 «Базы данных»</a:t>
            </a:r>
          </a:p>
          <a:p>
            <a:pPr lvl="0" algn="ct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направлению “09.03.01 – Информатика и вычислительная техника” </a:t>
            </a:r>
          </a:p>
          <a:p>
            <a:pPr lvl="0" algn="ct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(профиль: “Технологии разработки программного обеспечения”)</a:t>
            </a:r>
          </a:p>
          <a:p>
            <a:pPr lvl="0" algn="ct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теме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«Структура работы Русского музея»</a:t>
            </a:r>
          </a:p>
          <a:p>
            <a:pPr marL="0" marR="0" lvl="0" indent="4508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  <a:r>
              <a:rPr lang="ru-RU" altLang="ru-RU" sz="16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0" algn="r"/>
            <a:r>
              <a:rPr lang="ru-RU" altLang="ru-RU" sz="16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</a:t>
            </a:r>
            <a:endParaRPr lang="ru-RU" altLang="ru-RU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Шалденкова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А.В.)</a:t>
            </a:r>
          </a:p>
          <a:p>
            <a:pPr lvl="0" algn="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Преподаватель: </a:t>
            </a:r>
          </a:p>
          <a:p>
            <a:pPr lvl="0" algn="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</a:t>
            </a:r>
          </a:p>
          <a:p>
            <a:pPr lvl="0" algn="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(Жуков Н.Н.)</a:t>
            </a:r>
          </a:p>
          <a:p>
            <a:pPr lvl="0" algn="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Студенты 2 курса:</a:t>
            </a:r>
          </a:p>
          <a:p>
            <a:pPr lvl="0" algn="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Белорукова Е.И.__________</a:t>
            </a:r>
          </a:p>
          <a:p>
            <a:pPr lvl="0" algn="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Косоруков Р.С.___________</a:t>
            </a:r>
          </a:p>
          <a:p>
            <a:pPr lvl="0" algn="r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Сухачева В.А.____________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Санкт-Петербург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30913" algn="ctr"/>
                <a:tab pos="6119813" algn="r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62000" cy="82027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8BEDD0-9954-594E-B9E5-99BB3055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77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созданию индексов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Индексы </a:t>
            </a:r>
            <a:r>
              <a:rPr lang="ru-RU" dirty="0"/>
              <a:t>- это специальные таблицы поиска, которую поисковая система базы данных можно использовать для ускорения поиска данных.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create INDEX </a:t>
            </a:r>
            <a:r>
              <a:rPr lang="en-US" dirty="0" err="1"/>
              <a:t>first_index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on </a:t>
            </a:r>
            <a:r>
              <a:rPr lang="ru-RU" dirty="0"/>
              <a:t>Экскурсии (Код экскурсии, Стоимость);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892B76-D7B6-EB4A-A70A-9352225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09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2028" y="2672896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BD3A49-9BC8-A54E-818A-7EC36101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84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Ответственные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Сухачева В.А. – разработчик проекта. В обязанности Сухачева В.А. входил процесс нормализации базы данных. При выполнении данного задания были использованы знания по следующим формам нормализации: 1НФ-3НФ. Так же Сухачева была ответственной за выбор СУБД и создание таблиц.</a:t>
            </a:r>
          </a:p>
          <a:p>
            <a:pPr marL="0" indent="0">
              <a:buNone/>
            </a:pPr>
            <a:r>
              <a:rPr lang="ru-RU" dirty="0"/>
              <a:t>	Белорукова Е.И. – разработчик проекта. В обязанности Белоруковой Е.И. входила разработка предметной области и создание атрибутов. Так же в обязанности Белоруковой входила разработка ER – диаграммы и создание таблиц.</a:t>
            </a:r>
          </a:p>
          <a:p>
            <a:pPr marL="0" indent="0">
              <a:buNone/>
            </a:pPr>
            <a:r>
              <a:rPr lang="ru-RU" dirty="0"/>
              <a:t>	Косоруков Р.С. – разработчик проекта. В обязанности Косорукова входила работа с исходным запросами, таким как создание триггеров, индексов, процедур и функций.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DDD489-8B4F-434C-86E9-94ED6BE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3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качестве предметной области было выбрано создание базы данных для информационного обслуживания деятельности музея. База данных должна содержать данные об экскурсиях, сотрудниках, залах с экспонатами и о самих экспонатах.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5FFCBB-419A-CB47-9AC1-42130AE8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1) Код экспоната, Наименование, Код зала, Дата поступления, Автор, Материал, Техника </a:t>
            </a:r>
          </a:p>
          <a:p>
            <a:pPr marL="0" indent="0">
              <a:buNone/>
            </a:pPr>
            <a:r>
              <a:rPr lang="ru-RU" dirty="0"/>
              <a:t>	2) Код зала, Наименование зала, Код ответственного </a:t>
            </a:r>
          </a:p>
          <a:p>
            <a:pPr marL="0" indent="0">
              <a:buNone/>
            </a:pPr>
            <a:r>
              <a:rPr lang="ru-RU" dirty="0"/>
              <a:t>	3) Код сотрудника, ФИО, Оклад, Должность </a:t>
            </a:r>
          </a:p>
          <a:p>
            <a:pPr marL="0" indent="0">
              <a:buNone/>
            </a:pPr>
            <a:r>
              <a:rPr lang="ru-RU" dirty="0"/>
              <a:t>	4) Код экскурсии, Время проведения, График, Срок действия, Код ответственного, Стоимость.</a:t>
            </a:r>
          </a:p>
          <a:p>
            <a:pPr marL="0" indent="0">
              <a:buNone/>
            </a:pPr>
            <a:r>
              <a:rPr lang="ru-RU" dirty="0"/>
              <a:t>	Отношения 1,2,3 и 4 находятся в третьей нормальной форме, поскольку они находятся во второй нормальной форме, и каждый </a:t>
            </a:r>
            <a:r>
              <a:rPr lang="ru-RU" dirty="0" err="1"/>
              <a:t>неключевой</a:t>
            </a:r>
            <a:r>
              <a:rPr lang="ru-RU" dirty="0"/>
              <a:t> атрибут </a:t>
            </a:r>
            <a:r>
              <a:rPr lang="ru-RU" dirty="0" err="1"/>
              <a:t>нетранзитивно</a:t>
            </a:r>
            <a:r>
              <a:rPr lang="ru-RU" dirty="0"/>
              <a:t> зависит от первичного ключа.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1D430A-2111-2249-BB72-E28BB65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47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– </a:t>
            </a:r>
            <a:r>
              <a:rPr lang="ru-RU" dirty="0"/>
              <a:t>диаграмма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E84D323-F9E5-1542-8B52-70C6C2D7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5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2156DD-E51E-6A4B-A2DC-50B4C5063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2178844"/>
            <a:ext cx="9969500" cy="3644900"/>
          </a:xfrm>
        </p:spPr>
      </p:pic>
    </p:spTree>
    <p:extLst>
      <p:ext uri="{BB962C8B-B14F-4D97-AF65-F5344CB8AC3E}">
        <p14:creationId xmlns:p14="http://schemas.microsoft.com/office/powerpoint/2010/main" val="310448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89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Исходный текст запросов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D726CF-739E-CD42-89E4-6D5B8FD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01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5143"/>
            <a:ext cx="10515600" cy="769257"/>
          </a:xfrm>
        </p:spPr>
        <p:txBody>
          <a:bodyPr/>
          <a:lstStyle/>
          <a:p>
            <a:r>
              <a:rPr lang="ru-RU" dirty="0"/>
              <a:t>По созданию таблиц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914400"/>
            <a:ext cx="107442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CREATE TABLE </a:t>
            </a:r>
            <a:r>
              <a:rPr lang="ru-RU" sz="1000" dirty="0"/>
              <a:t>Сотрудники</a:t>
            </a:r>
            <a:br>
              <a:rPr lang="ru-RU" sz="1000" dirty="0"/>
            </a:br>
            <a:r>
              <a:rPr lang="ru-RU" sz="1000" dirty="0"/>
              <a:t>(</a:t>
            </a:r>
            <a:br>
              <a:rPr lang="ru-RU" sz="1000" dirty="0"/>
            </a:br>
            <a:r>
              <a:rPr lang="ru-RU" sz="1000" dirty="0" err="1"/>
              <a:t>Код_сотрудника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ФИО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Оклад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Должность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en-US" sz="1000" dirty="0"/>
              <a:t>PRIMARY KEY</a:t>
            </a:r>
            <a:r>
              <a:rPr lang="ru-RU" sz="1000" dirty="0"/>
              <a:t> (</a:t>
            </a:r>
            <a:r>
              <a:rPr lang="ru-RU" sz="1000" dirty="0" err="1"/>
              <a:t>Код_сотрудника</a:t>
            </a:r>
            <a:r>
              <a:rPr lang="ru-RU" sz="1000" dirty="0"/>
              <a:t>)</a:t>
            </a:r>
            <a:br>
              <a:rPr lang="ru-RU" sz="1000" dirty="0"/>
            </a:br>
            <a:r>
              <a:rPr lang="ru-RU" sz="1000" dirty="0"/>
              <a:t>);</a:t>
            </a:r>
            <a:br>
              <a:rPr lang="ru-RU" sz="1000" dirty="0"/>
            </a:br>
            <a:br>
              <a:rPr lang="ru-RU" sz="1000" dirty="0"/>
            </a:br>
            <a:r>
              <a:rPr lang="en-US" sz="1000" dirty="0"/>
              <a:t>CREATE TABLE </a:t>
            </a:r>
            <a:r>
              <a:rPr lang="ru-RU" sz="1000" dirty="0"/>
              <a:t>Залы</a:t>
            </a:r>
            <a:br>
              <a:rPr lang="ru-RU" sz="1000" dirty="0"/>
            </a:br>
            <a:r>
              <a:rPr lang="ru-RU" sz="1000" dirty="0"/>
              <a:t>(</a:t>
            </a:r>
            <a:br>
              <a:rPr lang="ru-RU" sz="1000" dirty="0"/>
            </a:br>
            <a:r>
              <a:rPr lang="ru-RU" sz="1000" dirty="0" err="1"/>
              <a:t>Код_зала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Наименование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Площадь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 err="1"/>
              <a:t>Код_ответственного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en-US" sz="1000" dirty="0"/>
              <a:t>PRIMARY KEY</a:t>
            </a:r>
            <a:r>
              <a:rPr lang="ru-RU" sz="1000" dirty="0"/>
              <a:t> (</a:t>
            </a:r>
            <a:r>
              <a:rPr lang="ru-RU" sz="1000" dirty="0" err="1"/>
              <a:t>Код_зала</a:t>
            </a:r>
            <a:r>
              <a:rPr lang="ru-RU" sz="1000" dirty="0"/>
              <a:t>),</a:t>
            </a:r>
            <a:br>
              <a:rPr lang="ru-RU" sz="1000" dirty="0"/>
            </a:br>
            <a:r>
              <a:rPr lang="en-US" sz="1000" dirty="0"/>
              <a:t>FOREIGN KEY</a:t>
            </a:r>
            <a:r>
              <a:rPr lang="ru-RU" sz="1000" dirty="0"/>
              <a:t> (</a:t>
            </a:r>
            <a:r>
              <a:rPr lang="ru-RU" sz="1000" dirty="0" err="1"/>
              <a:t>Код_ответственного</a:t>
            </a:r>
            <a:r>
              <a:rPr lang="ru-RU" sz="1000" dirty="0"/>
              <a:t>) </a:t>
            </a:r>
            <a:r>
              <a:rPr lang="en-US" sz="1000" dirty="0"/>
              <a:t>REFERENCES </a:t>
            </a:r>
            <a:r>
              <a:rPr lang="ru-RU" sz="1000" dirty="0"/>
              <a:t>Сотрудники(</a:t>
            </a:r>
            <a:r>
              <a:rPr lang="ru-RU" sz="1000" dirty="0" err="1"/>
              <a:t>Код_сотрудника</a:t>
            </a:r>
            <a:r>
              <a:rPr lang="ru-RU" sz="1000" dirty="0"/>
              <a:t>)</a:t>
            </a:r>
            <a:br>
              <a:rPr lang="ru-RU" sz="1000" dirty="0"/>
            </a:br>
            <a:r>
              <a:rPr lang="ru-RU" sz="1000" dirty="0"/>
              <a:t>);</a:t>
            </a:r>
            <a:br>
              <a:rPr lang="ru-RU" sz="1000" dirty="0"/>
            </a:br>
            <a:br>
              <a:rPr lang="ru-RU" sz="1000" dirty="0"/>
            </a:br>
            <a:r>
              <a:rPr lang="en-US" sz="1000" dirty="0"/>
              <a:t>CREATE TABLE </a:t>
            </a:r>
            <a:r>
              <a:rPr lang="ru-RU" sz="1000" dirty="0"/>
              <a:t>Экспонаты</a:t>
            </a:r>
            <a:br>
              <a:rPr lang="ru-RU" sz="1000" dirty="0"/>
            </a:br>
            <a:r>
              <a:rPr lang="ru-RU" sz="1000" dirty="0"/>
              <a:t>(</a:t>
            </a:r>
            <a:br>
              <a:rPr lang="ru-RU" sz="1000" dirty="0"/>
            </a:br>
            <a:r>
              <a:rPr lang="ru-RU" sz="1000" dirty="0" err="1"/>
              <a:t>Код_экспоната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Наименование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 err="1"/>
              <a:t>Дата_поступления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Автор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Материал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 err="1"/>
              <a:t>Код_зала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en-US" sz="1000" dirty="0"/>
              <a:t>PRIMARY KEY</a:t>
            </a:r>
            <a:r>
              <a:rPr lang="ru-RU" sz="1000" dirty="0"/>
              <a:t> (</a:t>
            </a:r>
            <a:r>
              <a:rPr lang="ru-RU" sz="1000" dirty="0" err="1"/>
              <a:t>Код_экспоната</a:t>
            </a:r>
            <a:r>
              <a:rPr lang="ru-RU" sz="1000" dirty="0"/>
              <a:t>),</a:t>
            </a:r>
            <a:br>
              <a:rPr lang="ru-RU" sz="1000" dirty="0"/>
            </a:br>
            <a:r>
              <a:rPr lang="en-US" sz="1000" dirty="0"/>
              <a:t>FOREIGN KEY</a:t>
            </a:r>
            <a:r>
              <a:rPr lang="ru-RU" sz="1000" dirty="0"/>
              <a:t> (</a:t>
            </a:r>
            <a:r>
              <a:rPr lang="ru-RU" sz="1000" dirty="0" err="1"/>
              <a:t>Код_зала</a:t>
            </a:r>
            <a:r>
              <a:rPr lang="ru-RU" sz="1000" dirty="0"/>
              <a:t>) </a:t>
            </a:r>
            <a:r>
              <a:rPr lang="en-US" sz="1000" dirty="0"/>
              <a:t>REFERENCES </a:t>
            </a:r>
            <a:r>
              <a:rPr lang="ru-RU" sz="1000" dirty="0"/>
              <a:t>Залы(</a:t>
            </a:r>
            <a:r>
              <a:rPr lang="ru-RU" sz="1000" dirty="0" err="1"/>
              <a:t>Код_зала</a:t>
            </a:r>
            <a:r>
              <a:rPr lang="ru-RU" sz="1000" dirty="0"/>
              <a:t>)</a:t>
            </a:r>
            <a:br>
              <a:rPr lang="ru-RU" sz="1000" dirty="0"/>
            </a:br>
            <a:r>
              <a:rPr lang="ru-RU" sz="1000" dirty="0"/>
              <a:t>);</a:t>
            </a:r>
            <a:br>
              <a:rPr lang="ru-RU" sz="1000" dirty="0"/>
            </a:br>
            <a:br>
              <a:rPr lang="ru-RU" sz="1000" dirty="0"/>
            </a:br>
            <a:r>
              <a:rPr lang="en-US" sz="1000" dirty="0"/>
              <a:t>CREATE TABLE </a:t>
            </a:r>
            <a:r>
              <a:rPr lang="ru-RU" sz="1000" dirty="0"/>
              <a:t>Экскурсии</a:t>
            </a:r>
            <a:br>
              <a:rPr lang="ru-RU" sz="1000" dirty="0"/>
            </a:br>
            <a:r>
              <a:rPr lang="ru-RU" sz="1000" dirty="0"/>
              <a:t>(</a:t>
            </a:r>
            <a:br>
              <a:rPr lang="ru-RU" sz="1000" dirty="0"/>
            </a:br>
            <a:r>
              <a:rPr lang="ru-RU" sz="1000" dirty="0" err="1"/>
              <a:t>Код_экскурсии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 err="1"/>
              <a:t>Время_проведения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График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 err="1"/>
              <a:t>Срок_действия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/>
              <a:t>Стоимость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ru-RU" sz="1000" dirty="0" err="1"/>
              <a:t>Код_ответственного</a:t>
            </a:r>
            <a:r>
              <a:rPr lang="ru-RU" sz="1000" dirty="0"/>
              <a:t> </a:t>
            </a:r>
            <a:r>
              <a:rPr lang="en-US" sz="1000" dirty="0"/>
              <a:t>INT NOT NULL</a:t>
            </a:r>
            <a:r>
              <a:rPr lang="ru-RU" sz="1000" dirty="0"/>
              <a:t>,</a:t>
            </a:r>
            <a:br>
              <a:rPr lang="ru-RU" sz="1000" dirty="0"/>
            </a:br>
            <a:r>
              <a:rPr lang="en-US" sz="1000" dirty="0"/>
              <a:t>PRIMARY KEY</a:t>
            </a:r>
            <a:r>
              <a:rPr lang="ru-RU" sz="1000" dirty="0"/>
              <a:t> (</a:t>
            </a:r>
            <a:r>
              <a:rPr lang="ru-RU" sz="1000" dirty="0" err="1"/>
              <a:t>Код_экскурсии</a:t>
            </a:r>
            <a:r>
              <a:rPr lang="ru-RU" sz="1000" dirty="0"/>
              <a:t>),</a:t>
            </a:r>
            <a:br>
              <a:rPr lang="ru-RU" sz="1000" dirty="0"/>
            </a:br>
            <a:r>
              <a:rPr lang="en-US" sz="1000" dirty="0"/>
              <a:t>FOREIGN KEY</a:t>
            </a:r>
            <a:r>
              <a:rPr lang="ru-RU" sz="1000" dirty="0"/>
              <a:t> (</a:t>
            </a:r>
            <a:r>
              <a:rPr lang="ru-RU" sz="1000" dirty="0" err="1"/>
              <a:t>Код_ответственного</a:t>
            </a:r>
            <a:r>
              <a:rPr lang="ru-RU" sz="1000" dirty="0"/>
              <a:t>) </a:t>
            </a:r>
            <a:r>
              <a:rPr lang="en-US" sz="1000" dirty="0"/>
              <a:t>REFERENCES </a:t>
            </a:r>
            <a:r>
              <a:rPr lang="ru-RU" sz="1000" dirty="0"/>
              <a:t>Сотрудники(</a:t>
            </a:r>
            <a:r>
              <a:rPr lang="ru-RU" sz="1000" dirty="0" err="1"/>
              <a:t>Код_сотрудника</a:t>
            </a:r>
            <a:r>
              <a:rPr lang="ru-RU" sz="1000" dirty="0"/>
              <a:t>)</a:t>
            </a:r>
            <a:br>
              <a:rPr lang="ru-RU" sz="1000" dirty="0"/>
            </a:br>
            <a:r>
              <a:rPr lang="ru-RU" sz="1000" dirty="0"/>
              <a:t>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1D7B1-2593-E549-A404-03E03D90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8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созданию процедур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en-US" dirty="0"/>
              <a:t>create procedure </a:t>
            </a:r>
            <a:r>
              <a:rPr lang="en-US" dirty="0" err="1"/>
              <a:t>NewExcursion</a:t>
            </a:r>
            <a:r>
              <a:rPr lang="en-US" dirty="0"/>
              <a:t> as 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begin 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SELECT * FROM </a:t>
            </a:r>
            <a:r>
              <a:rPr lang="ru-RU" dirty="0"/>
              <a:t>Экскурсии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end;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892B76-D7B6-EB4A-A70A-9352225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созданию триггеров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Триггер – это хранимая процедура особого типа, которую пользователь не вызывает непосредственно, а исполнение которой обусловлено действием по модификации дынных.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en-US" dirty="0"/>
              <a:t> create trigger </a:t>
            </a:r>
            <a:r>
              <a:rPr lang="en-US" dirty="0" err="1"/>
              <a:t>user_exit</a:t>
            </a:r>
            <a:r>
              <a:rPr lang="en-US" dirty="0"/>
              <a:t> 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on </a:t>
            </a:r>
            <a:r>
              <a:rPr lang="ru-RU" dirty="0"/>
              <a:t>Экскурсии</a:t>
            </a:r>
            <a:r>
              <a:rPr lang="en-US" dirty="0"/>
              <a:t> 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after update 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as </a:t>
            </a:r>
            <a:r>
              <a:rPr lang="en-US" dirty="0" err="1"/>
              <a:t>NewExcursion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892B76-D7B6-EB4A-A70A-9352225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AD6-A6B6-4B38-9B24-B923EB5B48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06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137</Words>
  <Application>Microsoft Macintosh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Ответственные</vt:lpstr>
      <vt:lpstr>Предметная область</vt:lpstr>
      <vt:lpstr>Нормализации</vt:lpstr>
      <vt:lpstr>ER – диаграмма</vt:lpstr>
      <vt:lpstr>Исходный текст запросов </vt:lpstr>
      <vt:lpstr>По созданию таблиц</vt:lpstr>
      <vt:lpstr>По созданию процедур</vt:lpstr>
      <vt:lpstr>По созданию триггеров</vt:lpstr>
      <vt:lpstr>По созданию индексов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Сухачева</dc:creator>
  <cp:lastModifiedBy>Microsoft Office User</cp:lastModifiedBy>
  <cp:revision>11</cp:revision>
  <dcterms:created xsi:type="dcterms:W3CDTF">2019-06-19T08:17:59Z</dcterms:created>
  <dcterms:modified xsi:type="dcterms:W3CDTF">2019-06-19T11:49:42Z</dcterms:modified>
</cp:coreProperties>
</file>