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70" r:id="rId8"/>
    <p:sldId id="271" r:id="rId9"/>
    <p:sldId id="272" r:id="rId10"/>
    <p:sldId id="265" r:id="rId11"/>
    <p:sldId id="273" r:id="rId12"/>
    <p:sldId id="274" r:id="rId13"/>
    <p:sldId id="275" r:id="rId14"/>
    <p:sldId id="267" r:id="rId15"/>
    <p:sldId id="268" r:id="rId16"/>
    <p:sldId id="276" r:id="rId17"/>
    <p:sldId id="277" r:id="rId18"/>
    <p:sldId id="278" r:id="rId19"/>
    <p:sldId id="269" r:id="rId20"/>
    <p:sldId id="260" r:id="rId21"/>
    <p:sldId id="25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91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8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92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81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57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92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5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E1DF3-2B6D-474B-B302-A57E069A580D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2A2C3-503C-4EDF-BBE7-2BBDF599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68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ru-RU" dirty="0" smtClean="0"/>
              <a:t>Оттепель</a:t>
            </a:r>
            <a:r>
              <a:rPr lang="en-US" dirty="0" smtClean="0"/>
              <a:t>” </a:t>
            </a:r>
            <a:r>
              <a:rPr lang="ru-RU" dirty="0" smtClean="0"/>
              <a:t>в советской культуре 1950-60 </a:t>
            </a:r>
            <a:r>
              <a:rPr lang="ru-RU" dirty="0" err="1" smtClean="0"/>
              <a:t>гг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9786" y="4792884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Отчет подготовила</a:t>
            </a:r>
          </a:p>
          <a:p>
            <a:pPr algn="r"/>
            <a:r>
              <a:rPr lang="ru-RU" dirty="0" smtClean="0"/>
              <a:t>Студентка 1 курса ИВТ</a:t>
            </a:r>
          </a:p>
          <a:p>
            <a:pPr algn="r"/>
            <a:r>
              <a:rPr lang="ru-RU" dirty="0" smtClean="0"/>
              <a:t>Белорукова Елизавета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448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181" y="365125"/>
            <a:ext cx="11419368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Новые тенденции в художественной жизни страны</a:t>
            </a:r>
            <a:br>
              <a:rPr lang="ru-RU" dirty="0" smtClean="0"/>
            </a:br>
            <a:r>
              <a:rPr lang="ru-RU" b="1" dirty="0" smtClean="0"/>
              <a:t>Оттепель в литературе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5181" y="1825625"/>
            <a:ext cx="11098619" cy="4575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В результате изменений в общественно-политической жизни страны произошла реабилитация многих деятелей литературы, в </a:t>
            </a:r>
            <a:r>
              <a:rPr lang="ru-RU" dirty="0" err="1" smtClean="0"/>
              <a:t>т.ч</a:t>
            </a:r>
            <a:r>
              <a:rPr lang="ru-RU" dirty="0" smtClean="0"/>
              <a:t>. А.А. Ахматовой, М.М. Зощенко, О. Э. Мандельштама, Б. Пильняка, И. Бабеля и др.</a:t>
            </a:r>
          </a:p>
          <a:p>
            <a:pPr marL="0" indent="0">
              <a:buNone/>
            </a:pPr>
            <a:r>
              <a:rPr lang="ru-RU" dirty="0" smtClean="0"/>
              <a:t>Стали доступны произведения, незаслуженно забытые или просто неизвестные. Началась публикация новых и некоторых старых литературно-художественных журналов (Юность, Иностранная литература, Наш </a:t>
            </a:r>
            <a:r>
              <a:rPr lang="ru-RU" dirty="0" err="1" smtClean="0"/>
              <a:t>соврменник</a:t>
            </a:r>
            <a:r>
              <a:rPr lang="ru-RU" dirty="0" smtClean="0"/>
              <a:t> и др.). Развивалась новая тематика и углублялась старая. Новое рассмотрение получила тема Великой Отечественной войны.</a:t>
            </a:r>
          </a:p>
          <a:p>
            <a:pPr marL="0" indent="0">
              <a:buNone/>
            </a:pPr>
            <a:r>
              <a:rPr lang="ru-RU" dirty="0" smtClean="0"/>
              <a:t>Проблема незаконных репрессий была поднята</a:t>
            </a:r>
            <a:r>
              <a:rPr lang="en-US" dirty="0" smtClean="0"/>
              <a:t> </a:t>
            </a:r>
            <a:r>
              <a:rPr lang="ru-RU" dirty="0" smtClean="0"/>
              <a:t>в произведении </a:t>
            </a:r>
            <a:r>
              <a:rPr lang="en-US" dirty="0" smtClean="0"/>
              <a:t>“</a:t>
            </a:r>
            <a:r>
              <a:rPr lang="ru-RU" dirty="0" smtClean="0"/>
              <a:t>Один день Ивана Денисовича</a:t>
            </a:r>
            <a:r>
              <a:rPr lang="en-US" dirty="0" smtClean="0"/>
              <a:t>”</a:t>
            </a:r>
            <a:r>
              <a:rPr lang="ru-RU" dirty="0" smtClean="0"/>
              <a:t> А. Солженицына.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3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577"/>
          </a:xfrm>
        </p:spPr>
        <p:txBody>
          <a:bodyPr/>
          <a:lstStyle/>
          <a:p>
            <a:r>
              <a:rPr lang="ru-RU" dirty="0" smtClean="0"/>
              <a:t>А.И. Солженицын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5091"/>
            <a:ext cx="3584944" cy="476832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38" y="1610915"/>
            <a:ext cx="30575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86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Самиздат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41992"/>
            <a:ext cx="10515600" cy="5134971"/>
          </a:xfrm>
        </p:spPr>
        <p:txBody>
          <a:bodyPr>
            <a:normAutofit/>
          </a:bodyPr>
          <a:lstStyle/>
          <a:p>
            <a:r>
              <a:rPr lang="ru-RU" dirty="0" smtClean="0"/>
              <a:t>В конце 50-х годов получил распространение самиздат (бесцензурная литература), сыгравший значительную роль в общественной жизни того времени. Организатором самиздата стало молодое поколение московской интеллигенции - писатели, поэты, философы, не подчинявшееся официальному курсу.</a:t>
            </a:r>
          </a:p>
          <a:p>
            <a:r>
              <a:rPr lang="ru-RU" dirty="0" smtClean="0"/>
              <a:t>Первый самиздатовский машинописный журнал Синтаксис был основан поэтом А. Гинзбургом. В нем впервые были опубликованы запрещенные произведения А. Твардовского, Б. Ахмадулиной, Б. Окуджавы и других отечественных поэтов и прозаиков. В 1960 г. А. Гинзбург был арестован и сослан в лагеря. В </a:t>
            </a:r>
            <a:r>
              <a:rPr lang="ru-RU" dirty="0" err="1" smtClean="0"/>
              <a:t>самиздатах</a:t>
            </a:r>
            <a:r>
              <a:rPr lang="ru-RU" dirty="0" smtClean="0"/>
              <a:t> публиковались произведения советских писателей и эмигрантов, поэтические сборники начала века.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56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Александр Ильич Гинзбург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963818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779" y="746126"/>
            <a:ext cx="3810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1" y="365125"/>
            <a:ext cx="11376837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Новые тенденции в художественной жизни страны</a:t>
            </a:r>
            <a:br>
              <a:rPr lang="ru-RU" dirty="0" smtClean="0"/>
            </a:br>
            <a:r>
              <a:rPr lang="ru-RU" b="1" dirty="0" smtClean="0"/>
              <a:t>Живопись и скульптура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241" y="1825625"/>
            <a:ext cx="11376837" cy="4511380"/>
          </a:xfrm>
        </p:spPr>
        <p:txBody>
          <a:bodyPr/>
          <a:lstStyle/>
          <a:p>
            <a:r>
              <a:rPr lang="ru-RU" dirty="0" smtClean="0"/>
              <a:t>Происходило раскрепощение художественной жизни. Было реабилитировано искусство авангарда рубежа ХIХ ХХ вв. и его теоретическое наследие. Были организованы </a:t>
            </a:r>
            <a:r>
              <a:rPr lang="ru-RU" dirty="0" err="1" smtClean="0"/>
              <a:t>моноэкспозиции</a:t>
            </a:r>
            <a:r>
              <a:rPr lang="ru-RU" dirty="0" smtClean="0"/>
              <a:t> живописи </a:t>
            </a:r>
            <a:r>
              <a:rPr lang="ru-RU" dirty="0" err="1" smtClean="0"/>
              <a:t>Филонова</a:t>
            </a:r>
            <a:r>
              <a:rPr lang="ru-RU" dirty="0" smtClean="0"/>
              <a:t>, Кандинского, Малевича, Шагала. Прошли персональные выставки Пикассо, </a:t>
            </a:r>
            <a:r>
              <a:rPr lang="ru-RU" dirty="0" err="1" smtClean="0"/>
              <a:t>Леже</a:t>
            </a:r>
            <a:r>
              <a:rPr lang="ru-RU" dirty="0" smtClean="0"/>
              <a:t>. Состоялось знакомство советских людей с шедеврами кино итальянского неореализма (фильмами </a:t>
            </a:r>
            <a:r>
              <a:rPr lang="ru-RU" dirty="0" err="1" smtClean="0"/>
              <a:t>Росселини</a:t>
            </a:r>
            <a:r>
              <a:rPr lang="ru-RU" dirty="0" smtClean="0"/>
              <a:t>, Де </a:t>
            </a:r>
            <a:r>
              <a:rPr lang="ru-RU" dirty="0" err="1" smtClean="0"/>
              <a:t>Сантина</a:t>
            </a:r>
            <a:r>
              <a:rPr lang="ru-RU" dirty="0" smtClean="0"/>
              <a:t>, </a:t>
            </a:r>
            <a:r>
              <a:rPr lang="ru-RU" dirty="0" err="1" smtClean="0"/>
              <a:t>Кастеллани</a:t>
            </a:r>
            <a:r>
              <a:rPr lang="ru-RU" dirty="0" smtClean="0"/>
              <a:t>). Проводились также выставки современных молодых художников, работавших в нетрадиционном стиле (</a:t>
            </a:r>
            <a:r>
              <a:rPr lang="ru-RU" dirty="0" err="1" smtClean="0"/>
              <a:t>соцарт</a:t>
            </a:r>
            <a:r>
              <a:rPr lang="ru-RU" dirty="0" smtClean="0"/>
              <a:t>, абстрактный экспрессионизм, фантастический реализм).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55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651" y="1509824"/>
            <a:ext cx="11141149" cy="512489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В начале 50-х гг. произошли изменения в практике градостроительства и архитектуры зданий. В Москве было построено несколько высотных зданий (в их числе в 1949-1953 гг. здание МГУ на Ленинских горах, архитектор Л. Руднев).</a:t>
            </a:r>
          </a:p>
          <a:p>
            <a:r>
              <a:rPr lang="ru-RU" dirty="0" smtClean="0"/>
              <a:t>Продолжалось строительство Московского метрополитена; в отделке его станций принимали участие архитекторы А.В. Щусев, В.Д. Кокорин и др. В 1954-1956 гг. был сооружен Центральный стадион им. В.И. Ленина в Лужниках (архитекторы </a:t>
            </a:r>
            <a:r>
              <a:rPr lang="ru-RU" dirty="0" err="1" smtClean="0"/>
              <a:t>А.Власов</a:t>
            </a:r>
            <a:r>
              <a:rPr lang="ru-RU" dirty="0" smtClean="0"/>
              <a:t>, </a:t>
            </a:r>
            <a:r>
              <a:rPr lang="ru-RU" dirty="0" err="1" smtClean="0"/>
              <a:t>Н.Уллас</a:t>
            </a:r>
            <a:r>
              <a:rPr lang="ru-RU" dirty="0" smtClean="0"/>
              <a:t> и др.). В 1961 г. по проекту М. Посохина был построен Кремлевский Дворец съездов, 1965-1967 гг. - здание СЭВ в Москве. В 1956-1957 гг. осуществлен проект планировки квартала в жилом районе Новые Черемушки (под руководством архитектора Н. Остермана), где помимо жилых домов предусматривалось строительство предприятий культурно-бытового обслуживания. Дальнейший жилищный бум привел к застройке городов тысячами стандартных жилых комплексов из крупно-панельных блоков.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69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457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Лев Владимирович Руднев </a:t>
            </a:r>
            <a:br>
              <a:rPr lang="ru-RU" dirty="0" smtClean="0"/>
            </a:br>
            <a:r>
              <a:rPr lang="ru-RU" dirty="0" smtClean="0"/>
              <a:t>МГУ имени М.В. Ломоносова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8034"/>
            <a:ext cx="3433541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73" y="1698034"/>
            <a:ext cx="6750827" cy="41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8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Алексей Викторович Щусев</a:t>
            </a:r>
            <a:br>
              <a:rPr lang="ru-RU" dirty="0" smtClean="0"/>
            </a:br>
            <a:r>
              <a:rPr lang="ru-RU" dirty="0" err="1" smtClean="0"/>
              <a:t>ст.м</a:t>
            </a:r>
            <a:r>
              <a:rPr lang="ru-RU" dirty="0" smtClean="0"/>
              <a:t>. </a:t>
            </a:r>
            <a:r>
              <a:rPr lang="en-US" dirty="0" smtClean="0"/>
              <a:t>“</a:t>
            </a:r>
            <a:r>
              <a:rPr lang="ru-RU" dirty="0" smtClean="0"/>
              <a:t>Комсомольская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8" y="1690687"/>
            <a:ext cx="3993282" cy="473137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482" y="1690686"/>
            <a:ext cx="7103374" cy="473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Михаил Васильевич Посохин</a:t>
            </a:r>
            <a:br>
              <a:rPr lang="ru-RU" dirty="0" smtClean="0"/>
            </a:br>
            <a:r>
              <a:rPr lang="ru-RU" dirty="0" smtClean="0"/>
              <a:t>Кремлевский дворец съездов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3174983" cy="4646317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045" y="1690687"/>
            <a:ext cx="7602652" cy="42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85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242" y="343861"/>
            <a:ext cx="11440632" cy="95331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Народное искусство и художественные промыслы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242" y="1297174"/>
            <a:ext cx="11013558" cy="529501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Продолжало развиваться устное народное творчество, декоративно-прикладное искусство, связанное с различными художественными промыслами по обработке дерева, металла, кости. Здесь существовали исторически сложившиеся направления. Абрамцевское художественно-промышленное училище (Московская обл.) готовило резчиков по дереву на основе кудринской и </a:t>
            </a:r>
            <a:r>
              <a:rPr lang="ru-RU" dirty="0" err="1" smtClean="0"/>
              <a:t>богородской</a:t>
            </a:r>
            <a:r>
              <a:rPr lang="ru-RU" dirty="0" smtClean="0"/>
              <a:t> резьбы</a:t>
            </a:r>
          </a:p>
          <a:p>
            <a:r>
              <a:rPr lang="ru-RU" dirty="0" smtClean="0"/>
              <a:t>Важное место в народной культуре занимало песенное и устное народное творчество. Многие коллективы народные хоры и ансамбли, сложившиеся еще в 30-50-е гг. во время деревенских гулянок и посиделок, являлись одной из форм бытования традиционного фольклора. В 50-60-е гг. происходило возрождение собирательской деятельности по различным районам России - песенного фольклора, свадебных обрядов, заговоров, </a:t>
            </a:r>
            <a:r>
              <a:rPr lang="ru-RU" dirty="0" err="1" smtClean="0"/>
              <a:t>быличек</a:t>
            </a:r>
            <a:r>
              <a:rPr lang="ru-RU" dirty="0" smtClean="0"/>
              <a:t> и других жанров.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967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477346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Реформы, начавшиеся после смерти Сталина, создавали более благоприятные условия для развития культуры. Разоблачение на XX Съезде партии в 1956 г. культа личности, возвращение из тюрем и ссылок сотен тысяч репрессированных, в том числе представителей творческой интеллигенции, ослабление цензурного пресса, развитие связей с зарубежными странами - все это расширило спектр свободы, вызвало у населения, особенно молодежи, утопические мечтания о лучшей жизни. Сочетание всех этих совершенно уникальных обстоятельств привело к движению шестидесятников.</a:t>
            </a:r>
          </a:p>
          <a:p>
            <a:r>
              <a:rPr lang="ru-RU" dirty="0" smtClean="0"/>
              <a:t>Время с середины 50-х до середины 60-х гг. вошло в историю СССР под названием "оттепель", хотя инерция развернувшихся в то время процессов давала о себе знать вплоть до начала 70-х гг.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1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51248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Развитие культуры в период хрущевской оттепели также носило противоречивый характер.</a:t>
            </a:r>
          </a:p>
          <a:p>
            <a:r>
              <a:rPr lang="ru-RU" dirty="0" smtClean="0"/>
              <a:t>С одной стороны, был дан глубокий импульс для развития отечественного образования, науки, искусства, происходило расширение международных связей с зарубежной общественностью.</a:t>
            </a:r>
          </a:p>
          <a:p>
            <a:r>
              <a:rPr lang="ru-RU" dirty="0" smtClean="0"/>
              <a:t>С другой - в условиях существования жесткой административно-государственной власти деятели советской культуры находилось в определенных идеологических рамках и под постоянным контролем партийно-правительственного аппарата. Партийная бюрократия не допускала свободы творчества, направляя усилия интеллигенции в строгое русло идеологической работы. В разные периоды существования государства неугодные творческие работники подвергались преследованиям, репрессиям или забвению. Интеллигенция не смогла открыто противостоять давлению со стороны властей, что в дальнейшем привело к духовному кризису в обществе.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3600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8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41992"/>
            <a:ext cx="10515600" cy="555019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Аверин А.Н. Социальная политика государства и социальная структура общества. М. 1995</a:t>
            </a:r>
          </a:p>
          <a:p>
            <a:r>
              <a:rPr lang="ru-RU" dirty="0" smtClean="0"/>
              <a:t>Вопросы </a:t>
            </a:r>
            <a:r>
              <a:rPr lang="ru-RU" dirty="0" err="1" smtClean="0"/>
              <a:t>идеологичской</a:t>
            </a:r>
            <a:r>
              <a:rPr lang="ru-RU" dirty="0" smtClean="0"/>
              <a:t> работы КПСС. Сборник </a:t>
            </a:r>
            <a:r>
              <a:rPr lang="ru-RU" dirty="0" err="1" smtClean="0"/>
              <a:t>докментов</a:t>
            </a:r>
            <a:r>
              <a:rPr lang="ru-RU" dirty="0" smtClean="0"/>
              <a:t>. М., 1972</a:t>
            </a:r>
          </a:p>
          <a:p>
            <a:r>
              <a:rPr lang="ru-RU" dirty="0" smtClean="0"/>
              <a:t>Второй всесоюзный съезд советов писателей 15-16 декабря 1954 г. Стенографический отчет. М., 1956.</a:t>
            </a:r>
          </a:p>
          <a:p>
            <a:r>
              <a:rPr lang="ru-RU" dirty="0" smtClean="0"/>
              <a:t>Доклад первого секретаря ЦК КПСС тов. Хрущева Н.С. на XX съезде КПСС «О культе личности и его последствиях». 25 февраля. 1956 г. // Известия ЦК КПСС. 1989. № 3.</a:t>
            </a:r>
          </a:p>
          <a:p>
            <a:r>
              <a:rPr lang="ru-RU" dirty="0"/>
              <a:t>История русской советской литературы. М., 1986</a:t>
            </a:r>
            <a:r>
              <a:rPr lang="ru-RU" dirty="0" smtClean="0"/>
              <a:t>.</a:t>
            </a:r>
          </a:p>
          <a:p>
            <a:r>
              <a:rPr lang="ru-RU" dirty="0"/>
              <a:t>История культуры России. Учебное пособие. - М., 1993</a:t>
            </a:r>
          </a:p>
          <a:p>
            <a:r>
              <a:rPr lang="ru-RU" dirty="0" err="1"/>
              <a:t>Опенкин</a:t>
            </a:r>
            <a:r>
              <a:rPr lang="ru-RU" dirty="0"/>
              <a:t> А.А. Оттепель: как это было. 1953-1965 гг. Политическая история XX века. М., 1991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Рудольф </a:t>
            </a:r>
            <a:r>
              <a:rPr lang="ru-RU" dirty="0" err="1" smtClean="0"/>
              <a:t>Пихоя</a:t>
            </a:r>
            <a:r>
              <a:rPr lang="ru-RU" dirty="0" smtClean="0"/>
              <a:t>. Политические итоги 1956 года.</a:t>
            </a:r>
          </a:p>
          <a:p>
            <a:r>
              <a:rPr lang="ru-RU" dirty="0"/>
              <a:t>Шульгин В.С. и др. Культура России: IX-XX вв. - М., 1996.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929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8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41992"/>
            <a:ext cx="10515600" cy="513497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1. Изменения в культурной жизни страны.</a:t>
            </a:r>
          </a:p>
          <a:p>
            <a:r>
              <a:rPr lang="ru-RU" dirty="0" smtClean="0"/>
              <a:t>1.1. Начало процесса </a:t>
            </a:r>
            <a:r>
              <a:rPr lang="ru-RU" dirty="0" err="1" smtClean="0"/>
              <a:t>десталинизации</a:t>
            </a:r>
            <a:r>
              <a:rPr lang="ru-RU" dirty="0" smtClean="0"/>
              <a:t> в культурной политике.</a:t>
            </a:r>
          </a:p>
          <a:p>
            <a:r>
              <a:rPr lang="ru-RU" dirty="0" smtClean="0"/>
              <a:t>1.2. Шестидесятники.</a:t>
            </a:r>
          </a:p>
          <a:p>
            <a:r>
              <a:rPr lang="ru-RU" dirty="0"/>
              <a:t>2</a:t>
            </a:r>
            <a:r>
              <a:rPr lang="ru-RU" dirty="0" smtClean="0"/>
              <a:t>. Научно-техническая революция.</a:t>
            </a:r>
          </a:p>
          <a:p>
            <a:r>
              <a:rPr lang="ru-RU" dirty="0"/>
              <a:t>2</a:t>
            </a:r>
            <a:r>
              <a:rPr lang="ru-RU" dirty="0" smtClean="0"/>
              <a:t>.1. Ускорение темпов научно-технического прогресса.</a:t>
            </a:r>
          </a:p>
          <a:p>
            <a:r>
              <a:rPr lang="ru-RU" dirty="0"/>
              <a:t>2</a:t>
            </a:r>
            <a:r>
              <a:rPr lang="ru-RU" dirty="0" smtClean="0"/>
              <a:t>.2.Основные направления научно-технических изысканий.</a:t>
            </a:r>
          </a:p>
          <a:p>
            <a:r>
              <a:rPr lang="ru-RU" dirty="0" smtClean="0"/>
              <a:t>3. Новые тенденции в художественной жизни страны.</a:t>
            </a:r>
          </a:p>
          <a:p>
            <a:r>
              <a:rPr lang="ru-RU" dirty="0"/>
              <a:t>3</a:t>
            </a:r>
            <a:r>
              <a:rPr lang="ru-RU" dirty="0" smtClean="0"/>
              <a:t>.1. Оттепель в литературе</a:t>
            </a:r>
            <a:r>
              <a:rPr lang="ru-RU" dirty="0" smtClean="0"/>
              <a:t>. Самиздат.</a:t>
            </a:r>
            <a:endParaRPr lang="ru-RU" dirty="0" smtClean="0"/>
          </a:p>
          <a:p>
            <a:r>
              <a:rPr lang="ru-RU" dirty="0"/>
              <a:t>3</a:t>
            </a:r>
            <a:r>
              <a:rPr lang="ru-RU" dirty="0" smtClean="0"/>
              <a:t>.2. Живопись и скульптура.</a:t>
            </a:r>
          </a:p>
          <a:p>
            <a:r>
              <a:rPr lang="ru-RU" dirty="0"/>
              <a:t>3</a:t>
            </a:r>
            <a:r>
              <a:rPr lang="ru-RU" dirty="0" smtClean="0"/>
              <a:t>.3. Архитектура.</a:t>
            </a:r>
          </a:p>
          <a:p>
            <a:r>
              <a:rPr lang="ru-RU" dirty="0"/>
              <a:t>4</a:t>
            </a:r>
            <a:r>
              <a:rPr lang="ru-RU" dirty="0" smtClean="0"/>
              <a:t>. Народное искусство и художественные промыслы.</a:t>
            </a:r>
          </a:p>
          <a:p>
            <a:r>
              <a:rPr lang="ru-RU" dirty="0" smtClean="0"/>
              <a:t>5. Итоги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9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59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Начало процесса </a:t>
            </a:r>
            <a:r>
              <a:rPr lang="ru-RU" dirty="0" err="1" smtClean="0"/>
              <a:t>дасталинизации</a:t>
            </a:r>
            <a:r>
              <a:rPr lang="ru-RU" dirty="0" smtClean="0"/>
              <a:t> в культурной политике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1088"/>
            <a:ext cx="10515600" cy="484844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 началом хрущевской оттепели процесс преодоления сталинизма затронул различные области культуры, способствовал восстановлению культурной преемственности, расширению международных контактов. Со стороны партийно-правительственного аппарата были сделаны некоторые уступки в этих областях, благодаря чему фактически происходил некоторый отход ряда авторов от принципов социалистического реализма.</a:t>
            </a:r>
          </a:p>
          <a:p>
            <a:r>
              <a:rPr lang="ru-RU" dirty="0" smtClean="0"/>
              <a:t>После смерти Сталина возросла роль творческих союзов, съездов художественной интеллигенции (Союза художников РСФСР, Союза писателей РСФСР, Союза работников кинематографии СССР). Наметились изменения в отношениях между властью и интеллигенцией. Большой резонанс в жизни советского общества получили встречи руководителей государства с деятелями культуры в 1957, 1962, 1963 гг.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001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7269"/>
          </a:xfrm>
        </p:spPr>
        <p:txBody>
          <a:bodyPr/>
          <a:lstStyle/>
          <a:p>
            <a:r>
              <a:rPr lang="ru-RU" dirty="0" smtClean="0"/>
              <a:t>Шестидесятники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72394"/>
            <a:ext cx="10515600" cy="4804569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связи с начавшейся оттепелью в среде интеллигенции произошел раскол на консерваторов, оставшихся верными старым принципам, и либералов (шестидесятников), предпринявших попытку изменить положение и роль творческой интеллигенции в стране.</a:t>
            </a:r>
          </a:p>
          <a:p>
            <a:pPr marL="0" indent="0">
              <a:buNone/>
            </a:pPr>
            <a:r>
              <a:rPr lang="ru-RU" dirty="0" smtClean="0"/>
              <a:t>                                      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                              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                   </a:t>
            </a:r>
            <a:r>
              <a:rPr lang="ru-RU" dirty="0" err="1" smtClean="0"/>
              <a:t>А.Т.Твардовский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009" y="2791917"/>
            <a:ext cx="4447445" cy="38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977" y="365125"/>
            <a:ext cx="11034823" cy="132556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Научно-техническая революция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Ускорение темпов научно-технического прогресса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977" y="1690688"/>
            <a:ext cx="11034823" cy="494402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 В качестве центральной проблемы в период реформ была выдвинута задача ускорения темпов научно-технического прогресса и существенного повышения его народнохозяйственного и социального эффекта. Вступление СССР в эпоху научно-технической революции стало важным фактором развития культуры.</a:t>
            </a:r>
          </a:p>
          <a:p>
            <a:r>
              <a:rPr lang="ru-RU" dirty="0" smtClean="0"/>
              <a:t>Сеть научных учреждений в стране в этот период заметно превысила довоенный уровень. Только в системе Академии наук СССР в 1956 г. насчитывалось 120 институтов и крупных лабораторий, 12 филиалов на местах. Новые научные центры были созданы на Сахалине, Камчатке, Крыму, Поволжье и т.д. В целях развития производительных сил Сибири было организовано Сибирское отделение АН СССР, возникли новые республиканские Академии наук. Международный центр ядерных исследований был создан в подмосковном городе Дубна.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1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3906" y="223615"/>
            <a:ext cx="10839894" cy="1325563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Научно-техническая революция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600" dirty="0" smtClean="0"/>
              <a:t>Основные </a:t>
            </a:r>
            <a:r>
              <a:rPr lang="ru-RU" sz="3600" dirty="0"/>
              <a:t>направления научно-технических изысканий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3906" y="1698036"/>
            <a:ext cx="10839894" cy="4553909"/>
          </a:xfrm>
        </p:spPr>
        <p:txBody>
          <a:bodyPr>
            <a:normAutofit/>
          </a:bodyPr>
          <a:lstStyle/>
          <a:p>
            <a:r>
              <a:rPr lang="ru-RU" dirty="0" smtClean="0"/>
              <a:t>В области физики и химии. В рассматриваемый период активно велись исследования в области физики атомной физики. Нобелевской премией были отмечены достижения советских химиков и физиков - Н.Н. Семенова, И.Е. Тамма, Л.Д. Ландау, П.А. Черенкова, И.М. Франка, Н.Г. Басова, А.М. </a:t>
            </a:r>
            <a:r>
              <a:rPr lang="ru-RU" dirty="0" err="1" smtClean="0"/>
              <a:t>Прохорова.В</a:t>
            </a:r>
            <a:r>
              <a:rPr lang="ru-RU" dirty="0" smtClean="0"/>
              <a:t> 1957 г. вступил в строй крупнейший в мире синхрофазотрон, что привело к развитию нового направления - физики высоких и сверхвысоких энергий. В СССР был создан первый молекулярный генератор - лазер; пластические массы, превосходящие по своим свойствам металлы.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63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363" y="365125"/>
            <a:ext cx="10843437" cy="1325563"/>
          </a:xfrm>
        </p:spPr>
        <p:txBody>
          <a:bodyPr/>
          <a:lstStyle/>
          <a:p>
            <a:r>
              <a:rPr lang="ru-RU" sz="4000" b="1" dirty="0">
                <a:solidFill>
                  <a:prstClr val="black"/>
                </a:solidFill>
              </a:rPr>
              <a:t>Научно-техническая революция </a:t>
            </a:r>
            <a:r>
              <a:rPr lang="ru-RU" sz="4000" dirty="0">
                <a:solidFill>
                  <a:prstClr val="black"/>
                </a:solidFill>
              </a:rPr>
              <a:t/>
            </a:r>
            <a:br>
              <a:rPr lang="ru-RU" sz="4000" dirty="0">
                <a:solidFill>
                  <a:prstClr val="black"/>
                </a:solidFill>
              </a:rPr>
            </a:br>
            <a:r>
              <a:rPr lang="ru-RU" sz="3200" dirty="0">
                <a:solidFill>
                  <a:prstClr val="black"/>
                </a:solidFill>
              </a:rPr>
              <a:t>Основные направления научно-технических изысканий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363" y="1825624"/>
            <a:ext cx="10843437" cy="466023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Самолетостроение и космонавтика. Крупным достижением советской техники явилось создание сверхскоростных боевых и пассажирских самолетов (авиаконструкторы А. Туполев, С. Ильюшин, А. Яковлев, Н. Антонов). Выдающихся достижений удалось добиться советским ученым (С.П. Королев, М.В. Келдыш, М.К. </a:t>
            </a:r>
            <a:r>
              <a:rPr lang="ru-RU" dirty="0" err="1" smtClean="0"/>
              <a:t>Янгель</a:t>
            </a:r>
            <a:r>
              <a:rPr lang="ru-RU" dirty="0" smtClean="0"/>
              <a:t> и др.) в освоении космического пространства; были созданы баллистическая ракета и пилотируемые автоматические станции для исследований Луны, Венеры, околоземного и межпланетного пространства.</a:t>
            </a:r>
          </a:p>
          <a:p>
            <a:r>
              <a:rPr lang="ru-RU" dirty="0" smtClean="0"/>
              <a:t> Велись разработки в области молекулярной биологии и биофизики, физиологии человека и животных, в области селекции растений. Был разработан и внедрен новый способ автоматической дуговой сварки сталей.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28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ru-RU" dirty="0" smtClean="0"/>
              <a:t>ТУ-144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942" y="1233378"/>
            <a:ext cx="7396115" cy="5039831"/>
          </a:xfrm>
        </p:spPr>
      </p:pic>
    </p:spTree>
    <p:extLst>
      <p:ext uri="{BB962C8B-B14F-4D97-AF65-F5344CB8AC3E}">
        <p14:creationId xmlns:p14="http://schemas.microsoft.com/office/powerpoint/2010/main" val="3522841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1529</Words>
  <Application>Microsoft Office PowerPoint</Application>
  <PresentationFormat>Широкоэкранный</PresentationFormat>
  <Paragraphs>75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“Оттепель” в советской культуре 1950-60 гг</vt:lpstr>
      <vt:lpstr>Введение</vt:lpstr>
      <vt:lpstr>План</vt:lpstr>
      <vt:lpstr>Начало процесса дасталинизации в культурной политике</vt:lpstr>
      <vt:lpstr>Шестидесятники </vt:lpstr>
      <vt:lpstr>Научно-техническая революция  Ускорение темпов научно-технического прогресса</vt:lpstr>
      <vt:lpstr>Научно-техническая революция  Основные направления научно-технических изысканий</vt:lpstr>
      <vt:lpstr>Научно-техническая революция  Основные направления научно-технических изысканий</vt:lpstr>
      <vt:lpstr>ТУ-144</vt:lpstr>
      <vt:lpstr>Новые тенденции в художественной жизни страны Оттепель в литературе</vt:lpstr>
      <vt:lpstr>А.И. Солженицын</vt:lpstr>
      <vt:lpstr>Самиздат</vt:lpstr>
      <vt:lpstr>Александр Ильич Гинзбург </vt:lpstr>
      <vt:lpstr>Новые тенденции в художественной жизни страны Живопись и скульптура</vt:lpstr>
      <vt:lpstr>Архитектура</vt:lpstr>
      <vt:lpstr>Лев Владимирович Руднев  МГУ имени М.В. Ломоносова</vt:lpstr>
      <vt:lpstr>Алексей Викторович Щусев ст.м. “Комсомольская”</vt:lpstr>
      <vt:lpstr>Михаил Васильевич Посохин Кремлевский дворец съездов </vt:lpstr>
      <vt:lpstr>Народное искусство и художественные промыслы</vt:lpstr>
      <vt:lpstr>итоги</vt:lpstr>
      <vt:lpstr>Источники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“Оттепель” в советской культуре 1950-60 гг</dc:title>
  <dc:creator>RePack by Diakov</dc:creator>
  <cp:lastModifiedBy>RePack by Diakov</cp:lastModifiedBy>
  <cp:revision>21</cp:revision>
  <dcterms:created xsi:type="dcterms:W3CDTF">2018-05-20T18:34:38Z</dcterms:created>
  <dcterms:modified xsi:type="dcterms:W3CDTF">2018-05-21T04:56:08Z</dcterms:modified>
</cp:coreProperties>
</file>