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788"/>
  </p:normalViewPr>
  <p:slideViewPr>
    <p:cSldViewPr snapToGrid="0" snapToObjects="1">
      <p:cViewPr varScale="1">
        <p:scale>
          <a:sx n="93" d="100"/>
          <a:sy n="93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88DED-8D92-A544-BEC9-6FA82948A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99E073-40A0-464A-8E40-59090A074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0904E-A88B-BF40-8AF2-C97FCEB3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9A979-F0C3-7C4B-BA06-D44712DF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312D4-EC59-6D42-ABCB-AFE0C08D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7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39B8E-C317-6248-B1BB-337CCCB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08E92A-BA27-7549-8905-EDB637373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9A229-1F33-FB4D-958D-27240FB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2F2C4-B95A-D549-BB96-EB6FF7D8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3A67B4-7806-BB45-B3C3-2BDAA69A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D25E72-A557-954D-AF61-C84694BB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B91B10-DCAB-9C40-8C29-51995B8E2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A42C0-27A6-B640-B302-1DDC6F15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5FE3D-11D5-724F-9B22-B6A95F0C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A0986-4753-6048-B740-14979D02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2893-862F-F442-9883-585AA89B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EACB0-1C3F-E24B-8BC8-D9D0D76C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C2CFD-8A90-5540-A33B-DA2EB448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EFBA8-0D33-F047-978F-E5B41180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22B557-0598-DC4F-9FBF-2ABC0E9D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16673-BD73-5D43-B839-88FF45BB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B1E420-846C-AA46-8EE8-FBA45B9F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D589CE-563E-274B-974F-13FEA761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D3BA4-AADF-8549-9D77-B2479331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36D73-B31C-EC42-8ECD-E1E382D1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282D2-C473-1749-90C5-10FB079F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7B72F-D356-A54F-B50A-4AFD069F9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9E087-C20C-9C4A-8308-0BAF29D6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B9775-24C8-C846-8C86-27FE5370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96895E-9A3F-D042-A437-3E44218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CC8DBC-EA7C-6144-BEC4-8CD17859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EEF6C-DD43-654A-ACDA-530776DE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6111A-543F-4344-84F1-DED457ED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80EC03-D3BF-6048-BE29-45841B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F6F97D-06CD-9A40-BFD2-A6F0AC9D8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832072-A234-DE45-BC75-07692A3B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3B11AE-BEF5-F340-B71D-E3BF4215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5A84A8-115F-6545-B962-6FA4BB8B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B71B48-5B8B-304C-B37F-62D9D66F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A74D8-4A36-354A-9C22-1ACA2ACC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2B8CA0-423B-684E-95D3-6A8BB6E1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EC2EEA-5240-3445-952C-B9C5554C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AD1917-E2C2-CA44-BA57-9CEA5BF6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677C86-48C9-A44F-8BCC-501C363F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2FDD92-3600-6C41-B52B-7717C76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FDFFCD-12BB-8E4F-A27A-067E315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5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80496-C054-A342-8749-9E57BAC3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3189D-7DC6-354C-A593-EEE7A29F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C47437-A04C-C440-AAE2-971AF899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29E12-FDA9-5445-B454-A701577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D38055-F678-1B44-9EC4-1BDCD1D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7E8F81-27B2-374F-90E4-FB25B32C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9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A120D-DC6F-0447-B1E0-80AB84C3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FA8162-D3C3-2C48-9D69-A8F7699E4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9426BC-7AEA-9B44-BE6C-87F50BF91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C8A3B-4ED3-D64E-92D7-6C2BC7A6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CE4F1-2043-BB4F-8236-A88AEF3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17D5A-0925-8C47-80B7-31EFCE62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36CCA-2275-C244-AD77-0CDE6E83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91686A-F2BF-AE43-964A-82CC4769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D6633-D845-974C-B653-EAF60C7A4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1B67-4D75-2C4B-828F-9A275E0A3100}" type="datetimeFigureOut">
              <a:rPr lang="ru-RU" smtClean="0"/>
              <a:t>25.12.2019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0BC8A-B154-834A-8614-1D89256C8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29751-5A7A-8743-A0FB-ED6B3424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198A-00B1-0A4B-B113-D5C126725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7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B2B27-CC4B-6E48-B1B1-C5E05F15A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ИТ-услугами. Подходы к оценке ИТ-услуг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4620A-4D0E-D24F-8082-D21D641FC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выполнила:</a:t>
            </a:r>
          </a:p>
          <a:p>
            <a:pPr algn="r"/>
            <a:r>
              <a:rPr lang="ru-RU" dirty="0"/>
              <a:t>Студентка 3 курса ИВТ</a:t>
            </a:r>
          </a:p>
          <a:p>
            <a:pPr algn="r"/>
            <a:r>
              <a:rPr lang="ru-RU" dirty="0"/>
              <a:t>Белорукова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28693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C4FFA-4A01-0848-B904-6B9B6727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сервисными активами и конфигурациями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A3D21-D7A1-7742-B3D1-698BD98C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Управление сервисными активами и конфигурациями</a:t>
            </a:r>
            <a:r>
              <a:rPr lang="ru-RU" dirty="0"/>
              <a:t> 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Asset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процесс, отвечающий за обеспечение того, что все активы, необходимые для предоставления услуг, контролируются, а точная достоверная информация о них доступна, когда это необходимо. Эта информация включает в себя конфигурацию активов и взаимоотношения между ними.</a:t>
            </a:r>
          </a:p>
          <a:p>
            <a:r>
              <a:rPr lang="ru-RU" b="1" dirty="0"/>
              <a:t>Ценность для бизнеса:</a:t>
            </a:r>
            <a:br>
              <a:rPr lang="ru-RU" dirty="0"/>
            </a:br>
            <a:r>
              <a:rPr lang="ru-RU" dirty="0"/>
              <a:t>Управление конфигурациями отвечает за то, чтобы отдельные компоненты услуги, системы или продукта, были должным образом определены, снабжены всем необходимым и контролировались. Процесс также контролирует все изменения компонентов. Он предоставляет модель конфигураций со всеми связями между активами и конфигурациями.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16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8BDFC-71CB-1144-8290-D7E34E02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изменениями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88BB-420A-1F44-BFB4-9D9DE844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Управление изменениями</a:t>
            </a:r>
            <a:r>
              <a:rPr lang="ru-RU" dirty="0"/>
              <a:t> (</a:t>
            </a:r>
            <a:r>
              <a:rPr lang="ru-RU" dirty="0" err="1"/>
              <a:t>Change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процесс, отвечающий за управление жизненным циклом всех изменений, способствующий реализации полезных изменений с минимальным прерыванием ИТ-услуг.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endParaRPr lang="ru-RU" dirty="0"/>
          </a:p>
          <a:p>
            <a:r>
              <a:rPr lang="ru-RU" dirty="0"/>
              <a:t> оптимизация рисков;</a:t>
            </a:r>
          </a:p>
          <a:p>
            <a:r>
              <a:rPr lang="ru-RU" dirty="0"/>
              <a:t> минимизация негативного влияния на бизнес со стороны ошибок и сбоев;</a:t>
            </a:r>
          </a:p>
          <a:p>
            <a:r>
              <a:rPr lang="ru-RU" dirty="0"/>
              <a:t> успешная реализация изменений с первой попытки.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2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47ADD-F1C9-2748-9765-26864E1D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знаниями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D6B9B-F383-BF4D-95D7-E0178498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Управление знаниями </a:t>
            </a:r>
            <a:r>
              <a:rPr lang="ru-RU" dirty="0"/>
              <a:t>(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процесс, отвечающий за предоставление общего хранилища точек зрения, идей, опыта, информации и обеспечение их доступности, когда это необходимо.</a:t>
            </a:r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endParaRPr lang="ru-RU" dirty="0"/>
          </a:p>
          <a:p>
            <a:r>
              <a:rPr lang="ru-RU" dirty="0"/>
              <a:t> повышение результативности поставщика услуг, качества услуг и удовлетворенности заказчиков, а также снижение затрат;</a:t>
            </a:r>
          </a:p>
          <a:p>
            <a:r>
              <a:rPr lang="ru-RU" dirty="0"/>
              <a:t> обеспечение понимания персоналом ценности предоставляемых заказчикам услуг;</a:t>
            </a:r>
          </a:p>
          <a:p>
            <a:r>
              <a:rPr lang="ru-RU" dirty="0"/>
              <a:t> обеспечение своевременного доступа персонала к следующей информации: кто в настоящее время использует услуги, текущие уровни потребления, ограничения для предоставления услуги, трудности, с которыми сталкиваются потребители услуг.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91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25F7E-E241-AA48-8EA2-CE969A15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В COMPAREX мы классифицируем ITSM-решения по объему предприятия и предлагаем наилучшие решения как с точки зрения функционала, так и с точки зрения бюджета решений: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81B504E-C3F7-444C-83C4-D2977DAA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9127"/>
            <a:ext cx="10379096" cy="1676399"/>
          </a:xfrm>
        </p:spPr>
      </p:pic>
    </p:spTree>
    <p:extLst>
      <p:ext uri="{BB962C8B-B14F-4D97-AF65-F5344CB8AC3E}">
        <p14:creationId xmlns:p14="http://schemas.microsoft.com/office/powerpoint/2010/main" val="51393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2CB19-D8D5-6948-88FF-BC0F83D1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Решения на основе «подручных»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38A0D-B4F6-6145-9782-17820DC4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Размер компании:</a:t>
            </a:r>
            <a:endParaRPr lang="ru-RU" dirty="0"/>
          </a:p>
          <a:p>
            <a:r>
              <a:rPr lang="ru-RU" dirty="0"/>
              <a:t> до 100 бизнес-пользователей</a:t>
            </a:r>
          </a:p>
          <a:p>
            <a:pPr marL="0" indent="0">
              <a:buNone/>
            </a:pPr>
            <a:r>
              <a:rPr lang="ru-RU" b="1" dirty="0"/>
              <a:t>Количество ИТ-специалистов:</a:t>
            </a:r>
            <a:endParaRPr lang="ru-RU" dirty="0"/>
          </a:p>
          <a:p>
            <a:r>
              <a:rPr lang="ru-RU" dirty="0"/>
              <a:t> от 1 до 5 человек</a:t>
            </a:r>
          </a:p>
          <a:p>
            <a:r>
              <a:rPr lang="ru-RU" dirty="0"/>
              <a:t>На первом уровне ITSM-зрелости сотрудники самостоятельно справляются с потоком обращений, для них не существует необходимости внедрения ITSM-решений, несмотря на присутствие ITIL-процессов в базовом виде в работе службы поддержки.</a:t>
            </a:r>
          </a:p>
          <a:p>
            <a:pPr marL="0" indent="0">
              <a:buNone/>
            </a:pPr>
            <a:r>
              <a:rPr lang="ru-RU" b="1" dirty="0"/>
              <a:t>Подача обращений в службу поддержки может происходить посредством:</a:t>
            </a:r>
            <a:endParaRPr lang="ru-RU" dirty="0"/>
          </a:p>
          <a:p>
            <a:r>
              <a:rPr lang="ru-RU" dirty="0"/>
              <a:t> электронной почты;</a:t>
            </a:r>
          </a:p>
          <a:p>
            <a:r>
              <a:rPr lang="ru-RU" dirty="0"/>
              <a:t> в бумажном виде;</a:t>
            </a:r>
          </a:p>
          <a:p>
            <a:r>
              <a:rPr lang="ru-RU" dirty="0"/>
              <a:t> по телефону;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0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9C66A-8039-7F43-AF9A-752C636F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Решения, пригодные к использованию </a:t>
            </a:r>
            <a:r>
              <a:rPr lang="ru-RU" dirty="0" err="1"/>
              <a:t>out-of-the-box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7868A-EC6F-8E4B-975B-708DAF17C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Размер компании:</a:t>
            </a:r>
            <a:endParaRPr lang="ru-RU" dirty="0"/>
          </a:p>
          <a:p>
            <a:r>
              <a:rPr lang="ru-RU" dirty="0"/>
              <a:t> свыше 100 бизнес-пользователей</a:t>
            </a:r>
          </a:p>
          <a:p>
            <a:pPr marL="0" indent="0">
              <a:buNone/>
            </a:pPr>
            <a:r>
              <a:rPr lang="ru-RU" b="1" dirty="0"/>
              <a:t>Количество ИТ-специалистов:</a:t>
            </a:r>
            <a:endParaRPr lang="ru-RU" dirty="0"/>
          </a:p>
          <a:p>
            <a:r>
              <a:rPr lang="ru-RU" dirty="0"/>
              <a:t> от 10 до 100</a:t>
            </a:r>
          </a:p>
          <a:p>
            <a:r>
              <a:rPr lang="ru-RU" dirty="0"/>
              <a:t>На втором уровне ITSM-зрелости в организации ощущается неэффективность и нехватка ресурсов текущего решения, что приводит к началу поиска автоматизированного решения.</a:t>
            </a:r>
          </a:p>
          <a:p>
            <a:pPr marL="0" indent="0">
              <a:buNone/>
            </a:pPr>
            <a:r>
              <a:rPr lang="ru-RU" b="1" dirty="0"/>
              <a:t>Подача обращений в службу поддержки может происходить посредством:</a:t>
            </a:r>
            <a:endParaRPr lang="ru-RU" dirty="0"/>
          </a:p>
          <a:p>
            <a:r>
              <a:rPr lang="ru-RU" dirty="0"/>
              <a:t> электронной почты;</a:t>
            </a:r>
          </a:p>
          <a:p>
            <a:r>
              <a:rPr lang="ru-RU" dirty="0"/>
              <a:t> по телефону;</a:t>
            </a:r>
          </a:p>
          <a:p>
            <a:r>
              <a:rPr lang="ru-RU" dirty="0"/>
              <a:t> через портал для бизнес-пользователей.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94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E3968-9808-6D43-AE7F-F602164F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Крупные </a:t>
            </a:r>
            <a:r>
              <a:rPr lang="ru-RU" dirty="0" err="1"/>
              <a:t>Enterprise</a:t>
            </a:r>
            <a:r>
              <a:rPr lang="ru-RU" dirty="0"/>
              <a:t> – решения с возможностью </a:t>
            </a:r>
            <a:r>
              <a:rPr lang="ru-RU" dirty="0" err="1"/>
              <a:t>кастомизации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0490E-9313-2A4A-BEED-3E725A95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Размер компании:</a:t>
            </a:r>
            <a:endParaRPr lang="ru-RU" dirty="0"/>
          </a:p>
          <a:p>
            <a:r>
              <a:rPr lang="ru-RU" dirty="0"/>
              <a:t> свыше 3000 бизнес-пользователей</a:t>
            </a:r>
          </a:p>
          <a:p>
            <a:pPr marL="0" indent="0">
              <a:buNone/>
            </a:pPr>
            <a:r>
              <a:rPr lang="ru-RU" b="1" dirty="0"/>
              <a:t>Количество ИТ-специалистов:</a:t>
            </a:r>
            <a:endParaRPr lang="ru-RU" dirty="0"/>
          </a:p>
          <a:p>
            <a:r>
              <a:rPr lang="ru-RU" dirty="0"/>
              <a:t> свыше 100</a:t>
            </a:r>
          </a:p>
          <a:p>
            <a:r>
              <a:rPr lang="ru-RU" dirty="0"/>
              <a:t>Третий уровень ITSM-зрелости характеризуется тем, что бизнес-пользователей и ИТ-специалистов перестает устраивать наличие жестких правил в логике работы </a:t>
            </a:r>
            <a:r>
              <a:rPr lang="ru-RU" dirty="0" err="1"/>
              <a:t>out</a:t>
            </a:r>
            <a:r>
              <a:rPr lang="ru-RU" dirty="0"/>
              <a:t>-</a:t>
            </a:r>
            <a:r>
              <a:rPr lang="ru-RU" dirty="0" err="1"/>
              <a:t>of</a:t>
            </a:r>
            <a:r>
              <a:rPr lang="ru-RU" dirty="0"/>
              <a:t>-</a:t>
            </a:r>
            <a:r>
              <a:rPr lang="ru-RU" dirty="0" err="1"/>
              <a:t>the</a:t>
            </a:r>
            <a:r>
              <a:rPr lang="ru-RU" dirty="0"/>
              <a:t>-</a:t>
            </a:r>
            <a:r>
              <a:rPr lang="ru-RU" dirty="0" err="1"/>
              <a:t>box</a:t>
            </a:r>
            <a:r>
              <a:rPr lang="ru-RU" dirty="0"/>
              <a:t>-решения и возникает потребность в </a:t>
            </a:r>
            <a:r>
              <a:rPr lang="ru-RU" dirty="0" err="1"/>
              <a:t>кастомизации</a:t>
            </a:r>
            <a:r>
              <a:rPr lang="ru-RU" dirty="0"/>
              <a:t> решения.</a:t>
            </a:r>
          </a:p>
          <a:p>
            <a:pPr marL="0" indent="0">
              <a:buNone/>
            </a:pPr>
            <a:r>
              <a:rPr lang="ru-RU" b="1" dirty="0"/>
              <a:t>Подача обращений в службу поддержки может происходить посредством:</a:t>
            </a:r>
            <a:endParaRPr lang="ru-RU" dirty="0"/>
          </a:p>
          <a:p>
            <a:r>
              <a:rPr lang="ru-RU" dirty="0"/>
              <a:t> электронной почты;</a:t>
            </a:r>
          </a:p>
          <a:p>
            <a:r>
              <a:rPr lang="ru-RU" dirty="0"/>
              <a:t> по телефону;</a:t>
            </a:r>
          </a:p>
          <a:p>
            <a:r>
              <a:rPr lang="ru-RU" dirty="0"/>
              <a:t> через портал для бизнес-пользователей.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5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A3E24-4226-914D-B96E-DBB4A5C0A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F87C69-5DEA-F144-B7CB-4106AC54B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5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7154A-819D-3640-806F-248232FD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en-US" dirty="0"/>
              <a:t>IT-</a:t>
            </a:r>
            <a:r>
              <a:rPr lang="ru-RU" dirty="0"/>
              <a:t>услугами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1E6C9-BE6E-894F-9762-0045635B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Управление ИТ ‐ услугами</a:t>
            </a:r>
            <a:r>
              <a:rPr lang="ru-RU" dirty="0"/>
              <a:t> (</a:t>
            </a:r>
            <a:r>
              <a:rPr lang="ru-RU" b="1" dirty="0"/>
              <a:t>ITSM</a:t>
            </a:r>
            <a:r>
              <a:rPr lang="ru-RU" dirty="0"/>
              <a:t>(</a:t>
            </a:r>
            <a:r>
              <a:rPr lang="ru-RU" b="1" dirty="0"/>
              <a:t>*</a:t>
            </a:r>
            <a:r>
              <a:rPr lang="ru-RU" dirty="0"/>
              <a:t>) - IT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подход к управлению и организации ИТ-услуг, направленный на удовлетворение потребностей бизнеса. Управление ИТ-услугами реализуется поставщиками ИТ-услуг путём использования оптимального сочетания людей, процессов и информационных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424894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172FA-2AAD-FF47-9716-762FF5F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Основными целями управления ИТ ‐ услугами в организации являются: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5ED54-84EE-B448-ACBC-CD3BB47C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повышение качества и эффективности ИТ-услуг;</a:t>
            </a:r>
          </a:p>
          <a:p>
            <a:r>
              <a:rPr lang="ru-RU" dirty="0"/>
              <a:t> сокращение затрат на ИТ;</a:t>
            </a:r>
          </a:p>
          <a:p>
            <a:r>
              <a:rPr lang="ru-RU" dirty="0"/>
              <a:t> снижение времени простоя бизнес-сервисов и информационно-технологических сервисов;</a:t>
            </a:r>
          </a:p>
          <a:p>
            <a:r>
              <a:rPr lang="ru-RU" dirty="0"/>
              <a:t> усиление контроля и обеспечение прозрачности работы департамента ИТ.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09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76F33-1E0B-8146-B673-5879031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1A1C9-9524-3944-B6D8-06FFB4FA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ИТ-услугами реализуется поставщиками ИТ-услуг путём использования оптимального сочетания людей, процессов и информационных технологий. Для содействия реализации подхода к управлению ИТ-услугами используется серия документов ITIL.</a:t>
            </a:r>
          </a:p>
          <a:p>
            <a:pPr marL="0" indent="0">
              <a:buNone/>
            </a:pPr>
            <a:r>
              <a:rPr lang="ru-RU" dirty="0"/>
              <a:t>Рассмотрим процессы ITIL, которые мы считаем наиболее интересными для оптимизации и автоматизации в наше время.</a:t>
            </a:r>
          </a:p>
        </p:txBody>
      </p:sp>
    </p:spTree>
    <p:extLst>
      <p:ext uri="{BB962C8B-B14F-4D97-AF65-F5344CB8AC3E}">
        <p14:creationId xmlns:p14="http://schemas.microsoft.com/office/powerpoint/2010/main" val="6195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1542-E6CB-914B-AAF8-20E7B2F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D0523D-B5E9-F345-9B44-796E8DEDC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18" y="1842654"/>
            <a:ext cx="10624082" cy="4032390"/>
          </a:xfrm>
        </p:spPr>
      </p:pic>
    </p:spTree>
    <p:extLst>
      <p:ext uri="{BB962C8B-B14F-4D97-AF65-F5344CB8AC3E}">
        <p14:creationId xmlns:p14="http://schemas.microsoft.com/office/powerpoint/2010/main" val="420716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4F76A-C457-A847-B6B6-15151896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каталогом услуг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F532B-048A-1646-9634-10AB5AD0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694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Каталог услуг (</a:t>
            </a:r>
            <a:r>
              <a:rPr lang="ru-RU" b="1" dirty="0" err="1"/>
              <a:t>Service</a:t>
            </a:r>
            <a:r>
              <a:rPr lang="ru-RU" b="1" dirty="0"/>
              <a:t> </a:t>
            </a:r>
            <a:r>
              <a:rPr lang="ru-RU" b="1" dirty="0" err="1"/>
              <a:t>Catalogue</a:t>
            </a:r>
            <a:r>
              <a:rPr lang="ru-RU" b="1" dirty="0"/>
              <a:t>)</a:t>
            </a:r>
            <a:r>
              <a:rPr lang="ru-RU" dirty="0"/>
              <a:t> – база данных или структурированный документ, содержащий информацию обо всех ИТ услугах, находящихся в промышленной эксплуатации, включая ИТ-услуги, доступные для развертывания.</a:t>
            </a:r>
            <a:br>
              <a:rPr lang="ru-RU" dirty="0"/>
            </a:br>
            <a:r>
              <a:rPr lang="ru-RU" b="1" dirty="0"/>
              <a:t>Управление каталогом услуг </a:t>
            </a:r>
            <a:r>
              <a:rPr lang="ru-RU" dirty="0"/>
              <a:t>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Catalogue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процесс, отвечающий за определение и поддержку каталога услуг, а также обеспечивающий доступность каталога всем авторизованным лицам.</a:t>
            </a:r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br>
              <a:rPr lang="ru-RU" dirty="0"/>
            </a:br>
            <a:r>
              <a:rPr lang="ru-RU" dirty="0"/>
              <a:t>Предоставление актуальной информацию о доступных услугах, а также о том, как они предоставляются, какие бизнес-процессы поддерживают и какое качество гарантируют.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76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E0F41-9B94-E14D-A5F2-83E791D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запросами на обслуживание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203875-9692-564D-941F-823E2D43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Управление запросами на обслуживание</a:t>
            </a:r>
            <a:r>
              <a:rPr lang="ru-RU" dirty="0"/>
              <a:t> (</a:t>
            </a:r>
            <a:r>
              <a:rPr lang="ru-RU" dirty="0" err="1"/>
              <a:t>Request</a:t>
            </a:r>
            <a:r>
              <a:rPr lang="ru-RU" dirty="0"/>
              <a:t> </a:t>
            </a:r>
            <a:r>
              <a:rPr lang="ru-RU" dirty="0" err="1"/>
              <a:t>fulfillment</a:t>
            </a:r>
            <a:r>
              <a:rPr lang="ru-RU" dirty="0"/>
              <a:t>) - процесс, отвечающий за управление жизненным циклом всех запросов на обслуживание.</a:t>
            </a:r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endParaRPr lang="ru-RU" dirty="0"/>
          </a:p>
          <a:p>
            <a:r>
              <a:rPr lang="ru-RU" dirty="0"/>
              <a:t> предоставляет канал, по которому пользователи смогут направлять запросы и получать стандартные услуги по обслуживанию;</a:t>
            </a:r>
          </a:p>
          <a:p>
            <a:r>
              <a:rPr lang="ru-RU" dirty="0"/>
              <a:t> предоставляет пользователям и заказчикам информацию о доступности услуг и процедуры для получения доступа к ним;</a:t>
            </a:r>
          </a:p>
          <a:p>
            <a:r>
              <a:rPr lang="ru-RU" dirty="0"/>
              <a:t> обеспечивает возможность предоставления компонентов для стандартных услуг (например, лицензии для программного обеспечения)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28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AC7E0-916B-3B43-B9BF-2FE30871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инцидентами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D7456-9954-0F49-AA67-5CF5BE49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Управление инцидентами</a:t>
            </a:r>
            <a:r>
              <a:rPr lang="ru-RU" dirty="0"/>
              <a:t> (</a:t>
            </a:r>
            <a:r>
              <a:rPr lang="ru-RU" dirty="0" err="1"/>
              <a:t>Incident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– процесс, отвечающий за управление жизненным циклом всех инцидентов. Управление инцидентами обеспечивает минимизацию влияния на бизнес и восстановление нормального функционирования услуги наиболее быстрым способом.</a:t>
            </a:r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endParaRPr lang="ru-RU" dirty="0"/>
          </a:p>
          <a:p>
            <a:r>
              <a:rPr lang="ru-RU" dirty="0"/>
              <a:t> оперативное устранение инцидентов, в результате чего снижается время простоя услуг;</a:t>
            </a:r>
          </a:p>
          <a:p>
            <a:r>
              <a:rPr lang="ru-RU" dirty="0"/>
              <a:t> построение деятельности IT в соответствии с приоритетами бизнеса;</a:t>
            </a:r>
          </a:p>
          <a:p>
            <a:r>
              <a:rPr lang="ru-RU" dirty="0"/>
              <a:t> увеличение способности выявления возможностей для улучшения услуг в результате расследования инцидентов.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29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D7EC4-318C-3744-9E1B-32F6864F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проблемами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0784D-CBC4-C44E-B130-581CEDAB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Problem</a:t>
            </a:r>
            <a:r>
              <a:rPr lang="ru-RU" dirty="0"/>
              <a:t> (проблема) - причина одного или нескольких инцидентов.</a:t>
            </a:r>
            <a:br>
              <a:rPr lang="ru-RU" dirty="0"/>
            </a:br>
            <a:r>
              <a:rPr lang="ru-RU" b="1" dirty="0"/>
              <a:t>Управление проблемами </a:t>
            </a:r>
            <a:r>
              <a:rPr lang="ru-RU" dirty="0"/>
              <a:t>(</a:t>
            </a:r>
            <a:r>
              <a:rPr lang="ru-RU" dirty="0" err="1"/>
              <a:t>Problem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) - процесс, отвечающий за управление жизненным циклом всех проблем.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Ценность для бизнеса: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 err="1"/>
              <a:t>проактивное</a:t>
            </a:r>
            <a:r>
              <a:rPr lang="ru-RU" dirty="0"/>
              <a:t> предотвращение инцидентов;</a:t>
            </a:r>
          </a:p>
          <a:p>
            <a:r>
              <a:rPr lang="ru-RU" dirty="0"/>
              <a:t> минимизация негативного влияния непредотвратимых инцидентов.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596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188</Words>
  <Application>Microsoft Macintosh PowerPoint</Application>
  <PresentationFormat>Широкоэкранный</PresentationFormat>
  <Paragraphs>80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Управление ИТ-услугами. Подходы к оценке ИТ-услуг</vt:lpstr>
      <vt:lpstr>Управление IT-услугами</vt:lpstr>
      <vt:lpstr>Основными целями управления ИТ ‐ услугами в организации являются:</vt:lpstr>
      <vt:lpstr>Презентация PowerPoint</vt:lpstr>
      <vt:lpstr>Презентация PowerPoint</vt:lpstr>
      <vt:lpstr>Управление каталогом услуг</vt:lpstr>
      <vt:lpstr>Управление запросами на обслуживание</vt:lpstr>
      <vt:lpstr>Управление инцидентами</vt:lpstr>
      <vt:lpstr>Управление проблемами</vt:lpstr>
      <vt:lpstr>Управление сервисными активами и конфигурациями</vt:lpstr>
      <vt:lpstr>Управление изменениями</vt:lpstr>
      <vt:lpstr>Управление знаниями</vt:lpstr>
      <vt:lpstr>В COMPAREX мы классифицируем ITSM-решения по объему предприятия и предлагаем наилучшие решения как с точки зрения функционала, так и с точки зрения бюджета решений:</vt:lpstr>
      <vt:lpstr>Решения на основе «подручных» средств</vt:lpstr>
      <vt:lpstr>Решения, пригодные к использованию out-of-the-box</vt:lpstr>
      <vt:lpstr>Крупные Enterprise – решения с возможностью кастомизации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ИТ-услугами. Подходы к оценке ИТ-услуг</dc:title>
  <dc:creator>Microsoft Office User</dc:creator>
  <cp:lastModifiedBy>Microsoft Office User</cp:lastModifiedBy>
  <cp:revision>2</cp:revision>
  <dcterms:created xsi:type="dcterms:W3CDTF">2019-12-25T00:42:56Z</dcterms:created>
  <dcterms:modified xsi:type="dcterms:W3CDTF">2019-12-25T00:53:31Z</dcterms:modified>
</cp:coreProperties>
</file>