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4"/>
    <p:restoredTop sz="94729"/>
  </p:normalViewPr>
  <p:slideViewPr>
    <p:cSldViewPr snapToGrid="0">
      <p:cViewPr varScale="1">
        <p:scale>
          <a:sx n="86" d="100"/>
          <a:sy n="86" d="100"/>
        </p:scale>
        <p:origin x="70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FCAFDAC0-8718-4F5B-8270-D49A27F4B8D5}" type="datetimeFigureOut">
              <a:rPr lang="ru-RU" smtClean="0"/>
              <a:t>14.06.2019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1B5BD2A-BF7B-4A3E-A614-D93928C2EE12}"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84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CAFDAC0-8718-4F5B-8270-D49A27F4B8D5}" type="datetimeFigureOut">
              <a:rPr lang="ru-RU" smtClean="0"/>
              <a:t>14.06.2019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1B5BD2A-BF7B-4A3E-A614-D93928C2EE12}" type="slidenum">
              <a:rPr lang="ru-RU" smtClean="0"/>
              <a:t>‹#›</a:t>
            </a:fld>
            <a:endParaRPr lang="ru-RU"/>
          </a:p>
        </p:txBody>
      </p:sp>
    </p:spTree>
    <p:extLst>
      <p:ext uri="{BB962C8B-B14F-4D97-AF65-F5344CB8AC3E}">
        <p14:creationId xmlns:p14="http://schemas.microsoft.com/office/powerpoint/2010/main" val="1250271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CAFDAC0-8718-4F5B-8270-D49A27F4B8D5}" type="datetimeFigureOut">
              <a:rPr lang="ru-RU" smtClean="0"/>
              <a:t>14.06.2019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1B5BD2A-BF7B-4A3E-A614-D93928C2EE12}" type="slidenum">
              <a:rPr lang="ru-RU" smtClean="0"/>
              <a:t>‹#›</a:t>
            </a:fld>
            <a:endParaRPr lang="ru-RU"/>
          </a:p>
        </p:txBody>
      </p:sp>
    </p:spTree>
    <p:extLst>
      <p:ext uri="{BB962C8B-B14F-4D97-AF65-F5344CB8AC3E}">
        <p14:creationId xmlns:p14="http://schemas.microsoft.com/office/powerpoint/2010/main" val="3973829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CAFDAC0-8718-4F5B-8270-D49A27F4B8D5}" type="datetimeFigureOut">
              <a:rPr lang="ru-RU" smtClean="0"/>
              <a:t>14.06.2019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1B5BD2A-BF7B-4A3E-A614-D93928C2EE12}" type="slidenum">
              <a:rPr lang="ru-RU" smtClean="0"/>
              <a:t>‹#›</a:t>
            </a:fld>
            <a:endParaRPr lang="ru-RU"/>
          </a:p>
        </p:txBody>
      </p:sp>
    </p:spTree>
    <p:extLst>
      <p:ext uri="{BB962C8B-B14F-4D97-AF65-F5344CB8AC3E}">
        <p14:creationId xmlns:p14="http://schemas.microsoft.com/office/powerpoint/2010/main" val="2115242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CAFDAC0-8718-4F5B-8270-D49A27F4B8D5}" type="datetimeFigureOut">
              <a:rPr lang="ru-RU" smtClean="0"/>
              <a:t>14.06.2019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1B5BD2A-BF7B-4A3E-A614-D93928C2EE12}"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51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FCAFDAC0-8718-4F5B-8270-D49A27F4B8D5}" type="datetimeFigureOut">
              <a:rPr lang="ru-RU" smtClean="0"/>
              <a:t>14.06.2019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1B5BD2A-BF7B-4A3E-A614-D93928C2EE12}" type="slidenum">
              <a:rPr lang="ru-RU" smtClean="0"/>
              <a:t>‹#›</a:t>
            </a:fld>
            <a:endParaRPr lang="ru-RU"/>
          </a:p>
        </p:txBody>
      </p:sp>
    </p:spTree>
    <p:extLst>
      <p:ext uri="{BB962C8B-B14F-4D97-AF65-F5344CB8AC3E}">
        <p14:creationId xmlns:p14="http://schemas.microsoft.com/office/powerpoint/2010/main" val="4287046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FCAFDAC0-8718-4F5B-8270-D49A27F4B8D5}" type="datetimeFigureOut">
              <a:rPr lang="ru-RU" smtClean="0"/>
              <a:t>14.06.2019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1B5BD2A-BF7B-4A3E-A614-D93928C2EE12}" type="slidenum">
              <a:rPr lang="ru-RU" smtClean="0"/>
              <a:t>‹#›</a:t>
            </a:fld>
            <a:endParaRPr lang="ru-RU"/>
          </a:p>
        </p:txBody>
      </p:sp>
    </p:spTree>
    <p:extLst>
      <p:ext uri="{BB962C8B-B14F-4D97-AF65-F5344CB8AC3E}">
        <p14:creationId xmlns:p14="http://schemas.microsoft.com/office/powerpoint/2010/main" val="3054645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FCAFDAC0-8718-4F5B-8270-D49A27F4B8D5}" type="datetimeFigureOut">
              <a:rPr lang="ru-RU" smtClean="0"/>
              <a:t>14.06.2019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91B5BD2A-BF7B-4A3E-A614-D93928C2EE12}" type="slidenum">
              <a:rPr lang="ru-RU" smtClean="0"/>
              <a:t>‹#›</a:t>
            </a:fld>
            <a:endParaRPr lang="ru-RU"/>
          </a:p>
        </p:txBody>
      </p:sp>
    </p:spTree>
    <p:extLst>
      <p:ext uri="{BB962C8B-B14F-4D97-AF65-F5344CB8AC3E}">
        <p14:creationId xmlns:p14="http://schemas.microsoft.com/office/powerpoint/2010/main" val="2684719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CAFDAC0-8718-4F5B-8270-D49A27F4B8D5}" type="datetimeFigureOut">
              <a:rPr lang="ru-RU" smtClean="0"/>
              <a:t>14.06.2019</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91B5BD2A-BF7B-4A3E-A614-D93928C2EE12}" type="slidenum">
              <a:rPr lang="ru-RU" smtClean="0"/>
              <a:t>‹#›</a:t>
            </a:fld>
            <a:endParaRPr lang="ru-RU"/>
          </a:p>
        </p:txBody>
      </p:sp>
    </p:spTree>
    <p:extLst>
      <p:ext uri="{BB962C8B-B14F-4D97-AF65-F5344CB8AC3E}">
        <p14:creationId xmlns:p14="http://schemas.microsoft.com/office/powerpoint/2010/main" val="2480094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CAFDAC0-8718-4F5B-8270-D49A27F4B8D5}" type="datetimeFigureOut">
              <a:rPr lang="ru-RU" smtClean="0"/>
              <a:t>14.06.2019</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1B5BD2A-BF7B-4A3E-A614-D93928C2EE12}" type="slidenum">
              <a:rPr lang="ru-RU" smtClean="0"/>
              <a:t>‹#›</a:t>
            </a:fld>
            <a:endParaRPr lang="ru-RU"/>
          </a:p>
        </p:txBody>
      </p:sp>
    </p:spTree>
    <p:extLst>
      <p:ext uri="{BB962C8B-B14F-4D97-AF65-F5344CB8AC3E}">
        <p14:creationId xmlns:p14="http://schemas.microsoft.com/office/powerpoint/2010/main" val="117650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FCAFDAC0-8718-4F5B-8270-D49A27F4B8D5}" type="datetimeFigureOut">
              <a:rPr lang="ru-RU" smtClean="0"/>
              <a:t>14.06.2019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1B5BD2A-BF7B-4A3E-A614-D93928C2EE12}" type="slidenum">
              <a:rPr lang="ru-RU" smtClean="0"/>
              <a:t>‹#›</a:t>
            </a:fld>
            <a:endParaRPr lang="ru-RU"/>
          </a:p>
        </p:txBody>
      </p:sp>
    </p:spTree>
    <p:extLst>
      <p:ext uri="{BB962C8B-B14F-4D97-AF65-F5344CB8AC3E}">
        <p14:creationId xmlns:p14="http://schemas.microsoft.com/office/powerpoint/2010/main" val="1861779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CAFDAC0-8718-4F5B-8270-D49A27F4B8D5}" type="datetimeFigureOut">
              <a:rPr lang="ru-RU" smtClean="0"/>
              <a:t>14.06.2019</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1B5BD2A-BF7B-4A3E-A614-D93928C2EE12}"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73102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664522"/>
            <a:ext cx="8825658" cy="2677648"/>
          </a:xfrm>
        </p:spPr>
        <p:txBody>
          <a:bodyPr>
            <a:normAutofit fontScale="90000"/>
          </a:bodyPr>
          <a:lstStyle/>
          <a:p>
            <a:pPr algn="ctr"/>
            <a:r>
              <a:rPr lang="ru-RU" dirty="0"/>
              <a:t>Математические объекты и их представления</a:t>
            </a:r>
          </a:p>
        </p:txBody>
      </p:sp>
      <p:sp>
        <p:nvSpPr>
          <p:cNvPr id="3" name="Подзаголовок 2"/>
          <p:cNvSpPr>
            <a:spLocks noGrp="1"/>
          </p:cNvSpPr>
          <p:nvPr>
            <p:ph type="subTitle" idx="1"/>
          </p:nvPr>
        </p:nvSpPr>
        <p:spPr>
          <a:xfrm>
            <a:off x="8264470" y="4609791"/>
            <a:ext cx="4630057" cy="1655762"/>
          </a:xfrm>
        </p:spPr>
        <p:txBody>
          <a:bodyPr>
            <a:normAutofit fontScale="62500" lnSpcReduction="20000"/>
          </a:bodyPr>
          <a:lstStyle/>
          <a:p>
            <a:r>
              <a:rPr lang="ru-RU" dirty="0"/>
              <a:t>Презентацию подготовила:</a:t>
            </a:r>
          </a:p>
          <a:p>
            <a:r>
              <a:rPr lang="ru-RU" dirty="0"/>
              <a:t>Белорукова Елизавета Игоревна</a:t>
            </a:r>
          </a:p>
          <a:p>
            <a:r>
              <a:rPr lang="ru-RU" dirty="0"/>
              <a:t>Студентка 2 курса ИВТ</a:t>
            </a:r>
          </a:p>
          <a:p>
            <a:r>
              <a:rPr lang="ru-RU" dirty="0"/>
              <a:t>Преподаватель:</a:t>
            </a:r>
          </a:p>
          <a:p>
            <a:r>
              <a:rPr lang="ru-RU" dirty="0"/>
              <a:t>Ильина Татьяна Сергеевна</a:t>
            </a:r>
          </a:p>
        </p:txBody>
      </p:sp>
      <p:sp>
        <p:nvSpPr>
          <p:cNvPr id="5" name="AutoShape 4" descr="https://www.herzen.spb.ru/uploads/trifonovae/images/%D0%9D%D0%BE%D0%B2%D1%8B%D0%B9%20%D0%BB%D0%BE%D0%B3%D0%BE%D1%82%D0%B8%D0%BF%20%D0%A0%D0%93%D0%9F%D0%A3%283%29.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06480" y="290149"/>
            <a:ext cx="3484798" cy="3426394"/>
          </a:xfrm>
          <a:prstGeom prst="rect">
            <a:avLst/>
          </a:prstGeom>
        </p:spPr>
      </p:pic>
    </p:spTree>
    <p:extLst>
      <p:ext uri="{BB962C8B-B14F-4D97-AF65-F5344CB8AC3E}">
        <p14:creationId xmlns:p14="http://schemas.microsoft.com/office/powerpoint/2010/main" val="777826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dirty="0"/>
              <a:t>Математические объекты в программировании</a:t>
            </a:r>
          </a:p>
        </p:txBody>
      </p:sp>
      <p:pic>
        <p:nvPicPr>
          <p:cNvPr id="4" name="Объект 3"/>
          <p:cNvPicPr>
            <a:picLocks noGrp="1" noChangeAspect="1"/>
          </p:cNvPicPr>
          <p:nvPr>
            <p:ph idx="1"/>
          </p:nvPr>
        </p:nvPicPr>
        <p:blipFill rotWithShape="1">
          <a:blip r:embed="rId2" cstate="email">
            <a:extLst>
              <a:ext uri="{28A0092B-C50C-407E-A947-70E740481C1C}">
                <a14:useLocalDpi xmlns:a14="http://schemas.microsoft.com/office/drawing/2010/main"/>
              </a:ext>
            </a:extLst>
          </a:blip>
          <a:stretch/>
        </p:blipFill>
        <p:spPr>
          <a:xfrm>
            <a:off x="6023347" y="2220683"/>
            <a:ext cx="5900439" cy="3388380"/>
          </a:xfrm>
          <a:prstGeom prst="rect">
            <a:avLst/>
          </a:prstGeom>
        </p:spPr>
      </p:pic>
      <p:pic>
        <p:nvPicPr>
          <p:cNvPr id="5" name="Рисунок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42912" y="2220683"/>
            <a:ext cx="5243164" cy="3860801"/>
          </a:xfrm>
          <a:prstGeom prst="rect">
            <a:avLst/>
          </a:prstGeom>
        </p:spPr>
      </p:pic>
    </p:spTree>
    <p:extLst>
      <p:ext uri="{BB962C8B-B14F-4D97-AF65-F5344CB8AC3E}">
        <p14:creationId xmlns:p14="http://schemas.microsoft.com/office/powerpoint/2010/main" val="2603343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dirty="0"/>
              <a:t>Математические объекты в электронных таблицах</a:t>
            </a:r>
          </a:p>
        </p:txBody>
      </p:sp>
      <p:sp>
        <p:nvSpPr>
          <p:cNvPr id="3" name="Объект 2"/>
          <p:cNvSpPr>
            <a:spLocks noGrp="1"/>
          </p:cNvSpPr>
          <p:nvPr>
            <p:ph idx="1"/>
          </p:nvPr>
        </p:nvSpPr>
        <p:spPr>
          <a:xfrm>
            <a:off x="838200" y="2242230"/>
            <a:ext cx="10515600" cy="4351338"/>
          </a:xfrm>
        </p:spPr>
        <p:txBody>
          <a:bodyPr/>
          <a:lstStyle/>
          <a:p>
            <a:endParaRPr lang="ru-RU" dirty="0" smtClean="0"/>
          </a:p>
          <a:p>
            <a:r>
              <a:rPr lang="ru-RU" dirty="0" smtClean="0"/>
              <a:t>Главные </a:t>
            </a:r>
            <a:r>
              <a:rPr lang="ru-RU" dirty="0"/>
              <a:t>математические объекты в электронных таблицах – это математические </a:t>
            </a:r>
            <a:r>
              <a:rPr lang="ru-RU" dirty="0" smtClean="0"/>
              <a:t>функции. </a:t>
            </a:r>
          </a:p>
          <a:p>
            <a:r>
              <a:rPr lang="ru-RU" dirty="0" smtClean="0"/>
              <a:t>С </a:t>
            </a:r>
            <a:r>
              <a:rPr lang="ru-RU" dirty="0"/>
              <a:t>помощью них можно производить различные арифметические и алгебраические действия. Их часто используют при планировании и научных вычислениях. </a:t>
            </a:r>
          </a:p>
        </p:txBody>
      </p:sp>
    </p:spTree>
    <p:extLst>
      <p:ext uri="{BB962C8B-B14F-4D97-AF65-F5344CB8AC3E}">
        <p14:creationId xmlns:p14="http://schemas.microsoft.com/office/powerpoint/2010/main" val="2766944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132897"/>
            <a:ext cx="10515600" cy="1325563"/>
          </a:xfrm>
        </p:spPr>
        <p:txBody>
          <a:bodyPr>
            <a:normAutofit fontScale="90000"/>
          </a:bodyPr>
          <a:lstStyle/>
          <a:p>
            <a:pPr algn="ctr"/>
            <a:r>
              <a:rPr lang="ru-RU" dirty="0"/>
              <a:t>Функции можно выбрать в категории «Мастер функций»</a:t>
            </a:r>
          </a:p>
        </p:txBody>
      </p:sp>
      <p:pic>
        <p:nvPicPr>
          <p:cNvPr id="4" name="Рисунок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49446" y="1737241"/>
            <a:ext cx="4293448" cy="4496290"/>
          </a:xfrm>
          <a:prstGeom prst="rect">
            <a:avLst/>
          </a:prstGeom>
        </p:spPr>
      </p:pic>
      <p:sp>
        <p:nvSpPr>
          <p:cNvPr id="3" name="TextBox 2"/>
          <p:cNvSpPr txBox="1"/>
          <p:nvPr/>
        </p:nvSpPr>
        <p:spPr>
          <a:xfrm>
            <a:off x="5765179" y="1973766"/>
            <a:ext cx="4627758" cy="2585323"/>
          </a:xfrm>
          <a:prstGeom prst="rect">
            <a:avLst/>
          </a:prstGeom>
          <a:noFill/>
        </p:spPr>
        <p:txBody>
          <a:bodyPr wrap="square" rtlCol="0">
            <a:spAutoFit/>
          </a:bodyPr>
          <a:lstStyle/>
          <a:p>
            <a:r>
              <a:rPr lang="ru-RU" dirty="0" smtClean="0"/>
              <a:t>   Для </a:t>
            </a:r>
            <a:r>
              <a:rPr lang="ru-RU" dirty="0"/>
              <a:t>вызова </a:t>
            </a:r>
            <a:r>
              <a:rPr lang="ru-RU" u="sng" dirty="0"/>
              <a:t>мастера функций</a:t>
            </a:r>
            <a:r>
              <a:rPr lang="ru-RU" dirty="0"/>
              <a:t> </a:t>
            </a:r>
            <a:r>
              <a:rPr lang="ru-RU" dirty="0" smtClean="0"/>
              <a:t>необходимо: </a:t>
            </a:r>
            <a:r>
              <a:rPr lang="ru-RU" dirty="0"/>
              <a:t>нажать кнопку Вставка </a:t>
            </a:r>
            <a:r>
              <a:rPr lang="ru-RU" u="sng" dirty="0"/>
              <a:t>функции</a:t>
            </a:r>
            <a:r>
              <a:rPr lang="ru-RU" dirty="0"/>
              <a:t> на стандартной панели инструментов, выполнить команду Вставка/</a:t>
            </a:r>
            <a:r>
              <a:rPr lang="ru-RU" u="sng" dirty="0"/>
              <a:t>Функция</a:t>
            </a:r>
            <a:r>
              <a:rPr lang="ru-RU" dirty="0"/>
              <a:t> или воспользоваться комбинацией клавиш [Shift+F3]. </a:t>
            </a:r>
            <a:endParaRPr lang="ru-RU" dirty="0" smtClean="0"/>
          </a:p>
          <a:p>
            <a:r>
              <a:rPr lang="ru-RU" dirty="0" smtClean="0"/>
              <a:t>   После </a:t>
            </a:r>
            <a:r>
              <a:rPr lang="ru-RU" dirty="0"/>
              <a:t>этого появится диалоговое окно </a:t>
            </a:r>
            <a:r>
              <a:rPr lang="ru-RU" u="sng" dirty="0"/>
              <a:t>Мастер функций</a:t>
            </a:r>
            <a:r>
              <a:rPr lang="ru-RU" dirty="0"/>
              <a:t>, в котором можно выбрать нужную </a:t>
            </a:r>
            <a:r>
              <a:rPr lang="ru-RU" u="sng" dirty="0"/>
              <a:t>функцию</a:t>
            </a:r>
            <a:r>
              <a:rPr lang="ru-RU" dirty="0"/>
              <a:t>.</a:t>
            </a:r>
            <a:endParaRPr lang="ru-RU" dirty="0"/>
          </a:p>
        </p:txBody>
      </p:sp>
    </p:spTree>
    <p:extLst>
      <p:ext uri="{BB962C8B-B14F-4D97-AF65-F5344CB8AC3E}">
        <p14:creationId xmlns:p14="http://schemas.microsoft.com/office/powerpoint/2010/main" val="3273050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Заключение</a:t>
            </a:r>
            <a:endParaRPr lang="ru-RU" dirty="0"/>
          </a:p>
        </p:txBody>
      </p:sp>
      <p:sp>
        <p:nvSpPr>
          <p:cNvPr id="3" name="Объект 2"/>
          <p:cNvSpPr>
            <a:spLocks noGrp="1"/>
          </p:cNvSpPr>
          <p:nvPr>
            <p:ph idx="1"/>
          </p:nvPr>
        </p:nvSpPr>
        <p:spPr/>
        <p:txBody>
          <a:bodyPr/>
          <a:lstStyle/>
          <a:p>
            <a:r>
              <a:rPr lang="ru-RU" dirty="0" smtClean="0"/>
              <a:t>Таким образом, </a:t>
            </a:r>
            <a:r>
              <a:rPr lang="ru-RU" dirty="0"/>
              <a:t>математика изучает особые идеальные математические объекты, которые образуются путем сложной мыслительной деятельности людей в процессе познания количественных свойств и отношений, а также пространственных свойств и форм предметов и явлений окружающего мира.</a:t>
            </a:r>
          </a:p>
          <a:p>
            <a:r>
              <a:rPr lang="ru-RU" dirty="0"/>
              <a:t>Поэтому первое, чему надо учиться в </a:t>
            </a:r>
            <a:r>
              <a:rPr lang="ru-RU" dirty="0" smtClean="0"/>
              <a:t>математике - </a:t>
            </a:r>
            <a:r>
              <a:rPr lang="ru-RU" dirty="0"/>
              <a:t>это умению в процессе изучения каких-то предметов или явлений для решения задач по определению количественной стороны или пространственных соотношений этих предметов или явлений образовывать, создавать математические объекты.</a:t>
            </a:r>
          </a:p>
          <a:p>
            <a:endParaRPr lang="ru-RU" dirty="0"/>
          </a:p>
        </p:txBody>
      </p:sp>
    </p:spTree>
    <p:extLst>
      <p:ext uri="{BB962C8B-B14F-4D97-AF65-F5344CB8AC3E}">
        <p14:creationId xmlns:p14="http://schemas.microsoft.com/office/powerpoint/2010/main" val="1951147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Спасибо за внимание</a:t>
            </a:r>
            <a:endParaRPr lang="ru-RU" dirty="0"/>
          </a:p>
        </p:txBody>
      </p:sp>
      <p:pic>
        <p:nvPicPr>
          <p:cNvPr id="8" name="Объект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371597" y="1857414"/>
            <a:ext cx="5509766" cy="413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774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Математические объекты</a:t>
            </a:r>
          </a:p>
        </p:txBody>
      </p:sp>
      <p:sp>
        <p:nvSpPr>
          <p:cNvPr id="3" name="Объект 2"/>
          <p:cNvSpPr>
            <a:spLocks noGrp="1"/>
          </p:cNvSpPr>
          <p:nvPr>
            <p:ph idx="1"/>
          </p:nvPr>
        </p:nvSpPr>
        <p:spPr/>
        <p:txBody>
          <a:bodyPr>
            <a:normAutofit fontScale="92500" lnSpcReduction="20000"/>
          </a:bodyPr>
          <a:lstStyle/>
          <a:p>
            <a:pPr marL="0" indent="0">
              <a:buNone/>
            </a:pPr>
            <a:r>
              <a:rPr lang="ru-RU" dirty="0"/>
              <a:t>Математический объект – количественная характеристика множества </a:t>
            </a:r>
            <a:r>
              <a:rPr lang="ru-RU" dirty="0" smtClean="0"/>
              <a:t>предметов</a:t>
            </a:r>
          </a:p>
          <a:p>
            <a:pPr marL="0" indent="0">
              <a:buNone/>
            </a:pPr>
            <a:r>
              <a:rPr lang="ru-RU" dirty="0" smtClean="0"/>
              <a:t>Вообще </a:t>
            </a:r>
            <a:r>
              <a:rPr lang="ru-RU" dirty="0"/>
              <a:t>любые математические объекты - это результат выделения из предметов и явлений окружающего мира особых количественных и пространственных свойств и отношений и абстрагирования от всех других свойств. </a:t>
            </a:r>
            <a:endParaRPr lang="ru-RU" dirty="0"/>
          </a:p>
          <a:p>
            <a:pPr marL="0" indent="0">
              <a:buNone/>
            </a:pPr>
            <a:r>
              <a:rPr lang="ru-RU" dirty="0"/>
              <a:t>Примеры:</a:t>
            </a:r>
          </a:p>
          <a:p>
            <a:r>
              <a:rPr lang="ru-RU" dirty="0"/>
              <a:t>Число</a:t>
            </a:r>
          </a:p>
          <a:p>
            <a:r>
              <a:rPr lang="ru-RU" dirty="0"/>
              <a:t>Множество</a:t>
            </a:r>
          </a:p>
          <a:p>
            <a:r>
              <a:rPr lang="ru-RU" dirty="0"/>
              <a:t>Функция</a:t>
            </a:r>
          </a:p>
          <a:p>
            <a:r>
              <a:rPr lang="ru-RU" dirty="0"/>
              <a:t>Треугольник</a:t>
            </a:r>
          </a:p>
          <a:p>
            <a:r>
              <a:rPr lang="ru-RU" dirty="0"/>
              <a:t>Группа</a:t>
            </a:r>
          </a:p>
          <a:p>
            <a:r>
              <a:rPr lang="ru-RU" dirty="0"/>
              <a:t>Отношение порядка</a:t>
            </a:r>
          </a:p>
        </p:txBody>
      </p:sp>
    </p:spTree>
    <p:extLst>
      <p:ext uri="{BB962C8B-B14F-4D97-AF65-F5344CB8AC3E}">
        <p14:creationId xmlns:p14="http://schemas.microsoft.com/office/powerpoint/2010/main" val="97861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59367" y="308140"/>
            <a:ext cx="10125306" cy="5915127"/>
          </a:xfrm>
          <a:prstGeom prst="rect">
            <a:avLst/>
          </a:prstGeom>
        </p:spPr>
      </p:pic>
    </p:spTree>
    <p:extLst>
      <p:ext uri="{BB962C8B-B14F-4D97-AF65-F5344CB8AC3E}">
        <p14:creationId xmlns:p14="http://schemas.microsoft.com/office/powerpoint/2010/main" val="805778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49277" y="331274"/>
            <a:ext cx="11649073" cy="5401870"/>
          </a:xfrm>
          <a:prstGeom prst="rect">
            <a:avLst/>
          </a:prstGeom>
        </p:spPr>
      </p:pic>
    </p:spTree>
    <p:extLst>
      <p:ext uri="{BB962C8B-B14F-4D97-AF65-F5344CB8AC3E}">
        <p14:creationId xmlns:p14="http://schemas.microsoft.com/office/powerpoint/2010/main" val="2617305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126272" y="316251"/>
            <a:ext cx="9980343" cy="5939582"/>
          </a:xfrm>
          <a:prstGeom prst="rect">
            <a:avLst/>
          </a:prstGeom>
        </p:spPr>
      </p:pic>
    </p:spTree>
    <p:extLst>
      <p:ext uri="{BB962C8B-B14F-4D97-AF65-F5344CB8AC3E}">
        <p14:creationId xmlns:p14="http://schemas.microsoft.com/office/powerpoint/2010/main" val="183263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Базовые объекты компьютерной алгебры</a:t>
            </a:r>
            <a:br>
              <a:rPr lang="ru-RU" dirty="0"/>
            </a:br>
            <a:endParaRPr lang="ru-RU" dirty="0"/>
          </a:p>
        </p:txBody>
      </p:sp>
      <p:sp>
        <p:nvSpPr>
          <p:cNvPr id="3" name="Объект 2"/>
          <p:cNvSpPr>
            <a:spLocks noGrp="1"/>
          </p:cNvSpPr>
          <p:nvPr>
            <p:ph idx="1"/>
          </p:nvPr>
        </p:nvSpPr>
        <p:spPr/>
        <p:txBody>
          <a:bodyPr/>
          <a:lstStyle/>
          <a:p>
            <a:pPr>
              <a:buFont typeface="Courier New" panose="02070309020205020404" pitchFamily="49" charset="0"/>
              <a:buChar char="o"/>
            </a:pPr>
            <a:r>
              <a:rPr lang="ru-RU" dirty="0"/>
              <a:t>Целые </a:t>
            </a:r>
            <a:r>
              <a:rPr lang="ru-RU" dirty="0" smtClean="0"/>
              <a:t>числа</a:t>
            </a:r>
            <a:endParaRPr lang="ru-RU" dirty="0"/>
          </a:p>
          <a:p>
            <a:pPr>
              <a:buFont typeface="Courier New" panose="02070309020205020404" pitchFamily="49" charset="0"/>
              <a:buChar char="o"/>
            </a:pPr>
            <a:r>
              <a:rPr lang="ru-RU" dirty="0"/>
              <a:t>Рациональные числа</a:t>
            </a:r>
          </a:p>
          <a:p>
            <a:pPr>
              <a:buFont typeface="Courier New" panose="02070309020205020404" pitchFamily="49" charset="0"/>
              <a:buChar char="o"/>
            </a:pPr>
            <a:r>
              <a:rPr lang="ru-RU" dirty="0"/>
              <a:t>Полиномы от одной переменной</a:t>
            </a:r>
          </a:p>
          <a:p>
            <a:pPr>
              <a:buFont typeface="Courier New" panose="02070309020205020404" pitchFamily="49" charset="0"/>
              <a:buChar char="o"/>
            </a:pPr>
            <a:r>
              <a:rPr lang="ru-RU" dirty="0"/>
              <a:t>Полиномы от нескольких переменных</a:t>
            </a:r>
          </a:p>
          <a:p>
            <a:pPr>
              <a:buFont typeface="Courier New" panose="02070309020205020404" pitchFamily="49" charset="0"/>
              <a:buChar char="o"/>
            </a:pPr>
            <a:r>
              <a:rPr lang="ru-RU" dirty="0"/>
              <a:t>Рациональные функции</a:t>
            </a:r>
          </a:p>
        </p:txBody>
      </p:sp>
    </p:spTree>
    <p:extLst>
      <p:ext uri="{BB962C8B-B14F-4D97-AF65-F5344CB8AC3E}">
        <p14:creationId xmlns:p14="http://schemas.microsoft.com/office/powerpoint/2010/main" val="1730825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Представление целых чисел</a:t>
            </a:r>
          </a:p>
        </p:txBody>
      </p:sp>
      <p:sp>
        <p:nvSpPr>
          <p:cNvPr id="3" name="Объект 2"/>
          <p:cNvSpPr>
            <a:spLocks noGrp="1"/>
          </p:cNvSpPr>
          <p:nvPr>
            <p:ph idx="1"/>
          </p:nvPr>
        </p:nvSpPr>
        <p:spPr/>
        <p:txBody>
          <a:bodyPr>
            <a:normAutofit/>
          </a:bodyPr>
          <a:lstStyle/>
          <a:p>
            <a:pPr marL="0" indent="0">
              <a:buNone/>
            </a:pPr>
            <a:r>
              <a:rPr lang="ru-RU" dirty="0"/>
              <a:t>Возможны различные способы представлений целых чисел:</a:t>
            </a:r>
          </a:p>
          <a:p>
            <a:pPr>
              <a:buFont typeface="Courier New" panose="02070309020205020404" pitchFamily="49" charset="0"/>
              <a:buChar char="o"/>
            </a:pPr>
            <a:r>
              <a:rPr lang="ru-RU" dirty="0" smtClean="0"/>
              <a:t> </a:t>
            </a:r>
            <a:r>
              <a:rPr lang="ru-RU" dirty="0"/>
              <a:t>ограниченной точности, когда количество цифр в целом числе задано. К таковым относятся все стандартные арифметики в языках программирования.</a:t>
            </a:r>
          </a:p>
          <a:p>
            <a:pPr>
              <a:buFont typeface="Courier New" panose="02070309020205020404" pitchFamily="49" charset="0"/>
              <a:buChar char="o"/>
            </a:pPr>
            <a:r>
              <a:rPr lang="ru-RU" dirty="0" smtClean="0"/>
              <a:t> </a:t>
            </a:r>
            <a:r>
              <a:rPr lang="ru-RU" dirty="0"/>
              <a:t>произвольно заданной точности, когда количество цифр в заданном числе можно менять, но только один раз – задавать перед вычислениями.</a:t>
            </a:r>
          </a:p>
          <a:p>
            <a:pPr>
              <a:buFont typeface="Courier New" panose="02070309020205020404" pitchFamily="49" charset="0"/>
              <a:buChar char="o"/>
            </a:pPr>
            <a:r>
              <a:rPr lang="ru-RU" dirty="0" smtClean="0"/>
              <a:t> неограниченной </a:t>
            </a:r>
            <a:r>
              <a:rPr lang="ru-RU" dirty="0"/>
              <a:t>точности, когда количество цифр в числе не ограничивается никаким наперёд заданным числом, кроме ограничений, связанных с размером памяти машины.</a:t>
            </a:r>
          </a:p>
          <a:p>
            <a:pPr marL="0" indent="0">
              <a:buNone/>
            </a:pPr>
            <a:r>
              <a:rPr lang="ru-RU" dirty="0"/>
              <a:t>В системах компьютерной алгебры целые числа неограниченной точности, реализуются программным путем, (этот тип данных считается базовым)</a:t>
            </a:r>
          </a:p>
        </p:txBody>
      </p:sp>
    </p:spTree>
    <p:extLst>
      <p:ext uri="{BB962C8B-B14F-4D97-AF65-F5344CB8AC3E}">
        <p14:creationId xmlns:p14="http://schemas.microsoft.com/office/powerpoint/2010/main" val="2288582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6800" y="642594"/>
            <a:ext cx="9771529" cy="903818"/>
          </a:xfrm>
        </p:spPr>
        <p:txBody>
          <a:bodyPr>
            <a:normAutofit/>
          </a:bodyPr>
          <a:lstStyle/>
          <a:p>
            <a:r>
              <a:rPr lang="ru-RU" dirty="0"/>
              <a:t>Представление рациональных чисел</a:t>
            </a:r>
          </a:p>
        </p:txBody>
      </p:sp>
      <p:sp>
        <p:nvSpPr>
          <p:cNvPr id="3" name="Объект 2"/>
          <p:cNvSpPr>
            <a:spLocks noGrp="1"/>
          </p:cNvSpPr>
          <p:nvPr>
            <p:ph idx="1"/>
          </p:nvPr>
        </p:nvSpPr>
        <p:spPr>
          <a:xfrm>
            <a:off x="402131" y="1843191"/>
            <a:ext cx="10597563" cy="4372215"/>
          </a:xfrm>
        </p:spPr>
        <p:txBody>
          <a:bodyPr>
            <a:normAutofit fontScale="92500" lnSpcReduction="20000"/>
          </a:bodyPr>
          <a:lstStyle/>
          <a:p>
            <a:pPr marL="0" indent="0">
              <a:buNone/>
            </a:pPr>
            <a:r>
              <a:rPr lang="ru-RU" dirty="0"/>
              <a:t>Возможны различные способы представлений рациональных чисел произвольной точности :</a:t>
            </a:r>
          </a:p>
          <a:p>
            <a:r>
              <a:rPr lang="ru-RU" dirty="0"/>
              <a:t> </a:t>
            </a:r>
            <a:r>
              <a:rPr lang="ru-RU" dirty="0" smtClean="0"/>
              <a:t>1. </a:t>
            </a:r>
            <a:r>
              <a:rPr lang="ru-RU" dirty="0"/>
              <a:t>отношение числителя и знаменателя (оба - числа произвольной точности) (более точно, в виде записи, хранящей ссылку на список – числитель и ссылку на список – знаменатель). Такое представление является нормальным. Проблема - для нормального представления необходимо распознавание идентичных чисел.</a:t>
            </a:r>
          </a:p>
          <a:p>
            <a:pPr marL="0" indent="0">
              <a:buNone/>
            </a:pPr>
            <a:r>
              <a:rPr lang="ru-RU" dirty="0"/>
              <a:t>Пример. Записи вида –2 / 3, 2 / -3, 4 / -6, -10 / 15 и т.п. представляют одно и то же число.</a:t>
            </a:r>
          </a:p>
          <a:p>
            <a:r>
              <a:rPr lang="ru-RU" dirty="0"/>
              <a:t> </a:t>
            </a:r>
            <a:r>
              <a:rPr lang="ru-RU" dirty="0" smtClean="0"/>
              <a:t>2</a:t>
            </a:r>
            <a:r>
              <a:rPr lang="ru-RU" dirty="0"/>
              <a:t>.</a:t>
            </a:r>
            <a:r>
              <a:rPr lang="ru-RU" dirty="0" smtClean="0"/>
              <a:t> </a:t>
            </a:r>
            <a:r>
              <a:rPr lang="ru-RU" dirty="0"/>
              <a:t>Так же, как в (1), но выполнив дополнительные условия :</a:t>
            </a:r>
          </a:p>
          <a:p>
            <a:r>
              <a:rPr lang="ru-RU" dirty="0"/>
              <a:t>(а) числитель и знаменатель числа должны быть сокращены на наибольший общий делитель (НОД);</a:t>
            </a:r>
          </a:p>
          <a:p>
            <a:r>
              <a:rPr lang="ru-RU" dirty="0"/>
              <a:t>(б) знаменатель должен быть положительным числом. Такое представление является каноническим. Проблема - требуется вычисление НОД двух целых чисел произвольной точности. При большом количестве цифр в числах эта процедура является алгоритмически сложной. Тем более, её надо производить на одном из самых низких уровнях вычислений – при каждом вычислении чисел.</a:t>
            </a:r>
          </a:p>
          <a:p>
            <a:r>
              <a:rPr lang="ru-RU" dirty="0"/>
              <a:t>Замечание. В системах компьютерной алгебры обычно используется каноническое представление рациональных чисел произвольной точности</a:t>
            </a:r>
          </a:p>
        </p:txBody>
      </p:sp>
    </p:spTree>
    <p:extLst>
      <p:ext uri="{BB962C8B-B14F-4D97-AF65-F5344CB8AC3E}">
        <p14:creationId xmlns:p14="http://schemas.microsoft.com/office/powerpoint/2010/main" val="97899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6800" y="642594"/>
            <a:ext cx="9731188" cy="607982"/>
          </a:xfrm>
        </p:spPr>
        <p:txBody>
          <a:bodyPr>
            <a:normAutofit fontScale="90000"/>
          </a:bodyPr>
          <a:lstStyle/>
          <a:p>
            <a:pPr algn="ctr"/>
            <a:r>
              <a:rPr lang="ru-RU" dirty="0"/>
              <a:t>Представление рациональных функций</a:t>
            </a:r>
          </a:p>
        </p:txBody>
      </p:sp>
      <p:sp>
        <p:nvSpPr>
          <p:cNvPr id="3" name="Объект 2"/>
          <p:cNvSpPr>
            <a:spLocks noGrp="1"/>
          </p:cNvSpPr>
          <p:nvPr>
            <p:ph idx="1"/>
          </p:nvPr>
        </p:nvSpPr>
        <p:spPr>
          <a:xfrm>
            <a:off x="430306" y="1718271"/>
            <a:ext cx="11268635" cy="4642100"/>
          </a:xfrm>
        </p:spPr>
        <p:txBody>
          <a:bodyPr>
            <a:normAutofit fontScale="92500" lnSpcReduction="10000"/>
          </a:bodyPr>
          <a:lstStyle/>
          <a:p>
            <a:pPr marL="0" indent="0">
              <a:buNone/>
            </a:pPr>
            <a:r>
              <a:rPr lang="ru-RU" dirty="0"/>
              <a:t>Дробно-рациональные функции, представляющие отношение полиномов, эффективно хранить в виде записи, содержащей ссылку на полином - числитель и ссылку на полином – знаменатель. При этом полиномы должны находиться в одной канонической форме. </a:t>
            </a:r>
          </a:p>
          <a:p>
            <a:pPr marL="0" indent="0">
              <a:buNone/>
            </a:pPr>
            <a:r>
              <a:rPr lang="ru-RU" dirty="0"/>
              <a:t>Представление рациональной функции будет каноническим, если дополнительно ввести следующие условия : </a:t>
            </a:r>
          </a:p>
          <a:p>
            <a:r>
              <a:rPr lang="ru-RU" dirty="0"/>
              <a:t> </a:t>
            </a:r>
            <a:r>
              <a:rPr lang="ru-RU" dirty="0" smtClean="0"/>
              <a:t>1. </a:t>
            </a:r>
            <a:r>
              <a:rPr lang="ru-RU" dirty="0"/>
              <a:t>числитель и знаменатель должны быть сокращены на полином – наибольший общий делитель (НОД) этих двух полиномов; </a:t>
            </a:r>
          </a:p>
          <a:p>
            <a:r>
              <a:rPr lang="ru-RU" dirty="0"/>
              <a:t> </a:t>
            </a:r>
            <a:r>
              <a:rPr lang="ru-RU" dirty="0" smtClean="0"/>
              <a:t>2. </a:t>
            </a:r>
            <a:r>
              <a:rPr lang="ru-RU" dirty="0"/>
              <a:t>числовые коэффициенты числителя и знаменателя должны быть сокращены на общий множитель; </a:t>
            </a:r>
          </a:p>
          <a:p>
            <a:r>
              <a:rPr lang="ru-RU" dirty="0"/>
              <a:t> </a:t>
            </a:r>
            <a:r>
              <a:rPr lang="ru-RU" dirty="0" smtClean="0"/>
              <a:t>3</a:t>
            </a:r>
            <a:r>
              <a:rPr lang="ru-RU" dirty="0"/>
              <a:t>.</a:t>
            </a:r>
            <a:r>
              <a:rPr lang="ru-RU" dirty="0" smtClean="0"/>
              <a:t> </a:t>
            </a:r>
            <a:r>
              <a:rPr lang="ru-RU" dirty="0"/>
              <a:t>старший коэффициент знаменателя должен быть положительным. </a:t>
            </a:r>
          </a:p>
          <a:p>
            <a:pPr marL="0" indent="0">
              <a:buNone/>
            </a:pPr>
            <a:r>
              <a:rPr lang="ru-RU" dirty="0"/>
              <a:t>Поиск НОД для двух полиномов от нескольких переменных является вычислительно трудоемкой операцией. Кроме того, она должна выполняться на низком уровне вычислений (т.е. очень часто). Поэтому необходимо предусмотреть две формы представления дробно-рациональных функций: (1) каноническую и (2) нормальную (без сокращения на НОД). </a:t>
            </a:r>
          </a:p>
          <a:p>
            <a:pPr marL="0" indent="0">
              <a:buNone/>
            </a:pPr>
            <a:r>
              <a:rPr lang="ru-RU" dirty="0"/>
              <a:t>Замечание. Как правило, в системах компьютерной алгебры реализуется несколько и канонических, и нормальных форм представления полиномов от нескольких переменных. </a:t>
            </a:r>
          </a:p>
        </p:txBody>
      </p:sp>
    </p:spTree>
    <p:extLst>
      <p:ext uri="{BB962C8B-B14F-4D97-AF65-F5344CB8AC3E}">
        <p14:creationId xmlns:p14="http://schemas.microsoft.com/office/powerpoint/2010/main" val="3144187743"/>
      </p:ext>
    </p:extLst>
  </p:cSld>
  <p:clrMapOvr>
    <a:masterClrMapping/>
  </p:clrMapOvr>
</p:sld>
</file>

<file path=ppt/theme/theme1.xml><?xml version="1.0" encoding="utf-8"?>
<a:theme xmlns:a="http://schemas.openxmlformats.org/drawingml/2006/main" name="Ретро">
  <a:themeElements>
    <a:clrScheme name="Ретро">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183</TotalTime>
  <Words>687</Words>
  <Application>Microsoft Office PowerPoint</Application>
  <PresentationFormat>Широкоэкранный</PresentationFormat>
  <Paragraphs>56</Paragraphs>
  <Slides>14</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14</vt:i4>
      </vt:variant>
    </vt:vector>
  </HeadingPairs>
  <TitlesOfParts>
    <vt:vector size="19" baseType="lpstr">
      <vt:lpstr>Arial</vt:lpstr>
      <vt:lpstr>Calibri</vt:lpstr>
      <vt:lpstr>Calibri Light</vt:lpstr>
      <vt:lpstr>Courier New</vt:lpstr>
      <vt:lpstr>Ретро</vt:lpstr>
      <vt:lpstr>Математические объекты и их представления</vt:lpstr>
      <vt:lpstr>Математические объекты</vt:lpstr>
      <vt:lpstr>Презентация PowerPoint</vt:lpstr>
      <vt:lpstr>Презентация PowerPoint</vt:lpstr>
      <vt:lpstr>Презентация PowerPoint</vt:lpstr>
      <vt:lpstr>Базовые объекты компьютерной алгебры </vt:lpstr>
      <vt:lpstr>Представление целых чисел</vt:lpstr>
      <vt:lpstr>Представление рациональных чисел</vt:lpstr>
      <vt:lpstr>Представление рациональных функций</vt:lpstr>
      <vt:lpstr>Математические объекты в программировании</vt:lpstr>
      <vt:lpstr>Математические объекты в электронных таблицах</vt:lpstr>
      <vt:lpstr>Функции можно выбрать в категории «Мастер функций»</vt:lpstr>
      <vt:lpstr>Заключение</vt:lpstr>
      <vt:lpstr>Спасибо за внимание</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Математические объекты и их представления</dc:title>
  <dc:creator>Валерия Сухачева</dc:creator>
  <cp:lastModifiedBy>MISHGUN</cp:lastModifiedBy>
  <cp:revision>14</cp:revision>
  <dcterms:created xsi:type="dcterms:W3CDTF">2019-03-16T09:10:45Z</dcterms:created>
  <dcterms:modified xsi:type="dcterms:W3CDTF">2019-06-14T15:57:41Z</dcterms:modified>
</cp:coreProperties>
</file>