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70" r:id="rId14"/>
    <p:sldId id="271" r:id="rId15"/>
    <p:sldId id="272" r:id="rId16"/>
    <p:sldId id="27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8"/>
    <p:restoredTop sz="94729"/>
  </p:normalViewPr>
  <p:slideViewPr>
    <p:cSldViewPr snapToGrid="0">
      <p:cViewPr varScale="1">
        <p:scale>
          <a:sx n="95" d="100"/>
          <a:sy n="95" d="100"/>
        </p:scale>
        <p:origin x="184"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ru-RU"/>
              <a:t>Образец заголовка</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CAFDAC0-8718-4F5B-8270-D49A27F4B8D5}" type="datetimeFigureOut">
              <a:rPr lang="ru-RU" smtClean="0"/>
              <a:t>15.06.2019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rIns="45720"/>
          <a:lstStyle/>
          <a:p>
            <a:fld id="{91B5BD2A-BF7B-4A3E-A614-D93928C2EE12}" type="slidenum">
              <a:rPr lang="ru-RU" smtClean="0"/>
              <a:t>‹#›</a:t>
            </a:fld>
            <a:endParaRPr lang="ru-RU"/>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6298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FCAFDAC0-8718-4F5B-8270-D49A27F4B8D5}" type="datetimeFigureOut">
              <a:rPr lang="ru-RU" smtClean="0"/>
              <a:t>15.06.2019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168228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FCAFDAC0-8718-4F5B-8270-D49A27F4B8D5}" type="datetimeFigureOut">
              <a:rPr lang="ru-RU" smtClean="0"/>
              <a:t>15.06.2019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296665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FCAFDAC0-8718-4F5B-8270-D49A27F4B8D5}" type="datetimeFigureOut">
              <a:rPr lang="ru-RU" smtClean="0"/>
              <a:t>15.06.2019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1B5BD2A-BF7B-4A3E-A614-D93928C2EE12}" type="slidenum">
              <a:rPr lang="ru-RU" smtClean="0"/>
              <a:t>‹#›</a:t>
            </a:fld>
            <a:endParaRPr lang="ru-RU"/>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7154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ru-RU"/>
              <a:t>Образец заголовка</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FCAFDAC0-8718-4F5B-8270-D49A27F4B8D5}" type="datetimeFigureOut">
              <a:rPr lang="ru-RU" smtClean="0"/>
              <a:t>15.06.2019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350426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5" name="Date Placeholder 4"/>
          <p:cNvSpPr>
            <a:spLocks noGrp="1"/>
          </p:cNvSpPr>
          <p:nvPr>
            <p:ph type="dt" sz="half" idx="10"/>
          </p:nvPr>
        </p:nvSpPr>
        <p:spPr/>
        <p:txBody>
          <a:bodyPr/>
          <a:lstStyle/>
          <a:p>
            <a:fld id="{FCAFDAC0-8718-4F5B-8270-D49A27F4B8D5}" type="datetimeFigureOut">
              <a:rPr lang="ru-RU" smtClean="0"/>
              <a:t>15.06.2019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1B5BD2A-BF7B-4A3E-A614-D93928C2EE12}" type="slidenum">
              <a:rPr lang="ru-RU" smtClean="0"/>
              <a:t>‹#›</a:t>
            </a:fld>
            <a:endParaRPr lang="ru-RU"/>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3062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ru-RU"/>
              <a:t>Образец заголовка</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
Второй уровень
Третий уровень
Четвертый уровень
Пятый уровень</a:t>
            </a:r>
            <a:endParaRPr lang="en-US" dirty="0"/>
          </a:p>
        </p:txBody>
      </p:sp>
      <p:sp>
        <p:nvSpPr>
          <p:cNvPr id="4" name="Content Placeholder 3"/>
          <p:cNvSpPr>
            <a:spLocks noGrp="1"/>
          </p:cNvSpPr>
          <p:nvPr>
            <p:ph sz="half" idx="2"/>
          </p:nvPr>
        </p:nvSpPr>
        <p:spPr>
          <a:xfrm>
            <a:off x="2609285" y="2851331"/>
            <a:ext cx="3893623" cy="3071434"/>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
Второй уровень
Третий уровень
Четвертый уровень
Пятый уровень</a:t>
            </a:r>
            <a:endParaRPr lang="en-US" dirty="0"/>
          </a:p>
        </p:txBody>
      </p:sp>
      <p:sp>
        <p:nvSpPr>
          <p:cNvPr id="6" name="Content Placeholder 5"/>
          <p:cNvSpPr>
            <a:spLocks noGrp="1"/>
          </p:cNvSpPr>
          <p:nvPr>
            <p:ph sz="quarter" idx="4"/>
          </p:nvPr>
        </p:nvSpPr>
        <p:spPr>
          <a:xfrm>
            <a:off x="6666635" y="2851331"/>
            <a:ext cx="3899798" cy="3071434"/>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7" name="Date Placeholder 6"/>
          <p:cNvSpPr>
            <a:spLocks noGrp="1"/>
          </p:cNvSpPr>
          <p:nvPr>
            <p:ph type="dt" sz="half" idx="10"/>
          </p:nvPr>
        </p:nvSpPr>
        <p:spPr/>
        <p:txBody>
          <a:bodyPr/>
          <a:lstStyle/>
          <a:p>
            <a:fld id="{FCAFDAC0-8718-4F5B-8270-D49A27F4B8D5}" type="datetimeFigureOut">
              <a:rPr lang="ru-RU" smtClean="0"/>
              <a:t>15.06.2019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322356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CAFDAC0-8718-4F5B-8270-D49A27F4B8D5}" type="datetimeFigureOut">
              <a:rPr lang="ru-RU" smtClean="0"/>
              <a:t>15.06.2019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1B5BD2A-BF7B-4A3E-A614-D93928C2EE12}" type="slidenum">
              <a:rPr lang="ru-RU" smtClean="0"/>
              <a:t>‹#›</a:t>
            </a:fld>
            <a:endParaRPr lang="ru-RU"/>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28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CAFDAC0-8718-4F5B-8270-D49A27F4B8D5}" type="datetimeFigureOut">
              <a:rPr lang="ru-RU" smtClean="0"/>
              <a:t>15.06.2019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256659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ru-RU"/>
              <a:t>Образец текста
Второй уровень
Третий уровень
Четвертый уровень
Пятый уровень</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
Второй уровень
Третий уровень
Четвертый уровень
Пятый уровень</a:t>
            </a:r>
            <a:endParaRPr lang="en-US" dirty="0"/>
          </a:p>
        </p:txBody>
      </p:sp>
      <p:sp>
        <p:nvSpPr>
          <p:cNvPr id="5" name="Date Placeholder 4"/>
          <p:cNvSpPr>
            <a:spLocks noGrp="1"/>
          </p:cNvSpPr>
          <p:nvPr>
            <p:ph type="dt" sz="half" idx="10"/>
          </p:nvPr>
        </p:nvSpPr>
        <p:spPr/>
        <p:txBody>
          <a:bodyPr/>
          <a:lstStyle/>
          <a:p>
            <a:fld id="{FCAFDAC0-8718-4F5B-8270-D49A27F4B8D5}" type="datetimeFigureOut">
              <a:rPr lang="ru-RU" smtClean="0"/>
              <a:t>15.06.2019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311695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
Второй уровень
Третий уровень
Четвертый уровень
Пятый уровень</a:t>
            </a:r>
            <a:endParaRPr lang="en-US" dirty="0"/>
          </a:p>
        </p:txBody>
      </p:sp>
      <p:sp>
        <p:nvSpPr>
          <p:cNvPr id="5" name="Date Placeholder 4"/>
          <p:cNvSpPr>
            <a:spLocks noGrp="1"/>
          </p:cNvSpPr>
          <p:nvPr>
            <p:ph type="dt" sz="half" idx="10"/>
          </p:nvPr>
        </p:nvSpPr>
        <p:spPr/>
        <p:txBody>
          <a:bodyPr/>
          <a:lstStyle/>
          <a:p>
            <a:fld id="{FCAFDAC0-8718-4F5B-8270-D49A27F4B8D5}" type="datetimeFigureOut">
              <a:rPr lang="ru-RU" smtClean="0"/>
              <a:t>15.06.2019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302425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CAFDAC0-8718-4F5B-8270-D49A27F4B8D5}" type="datetimeFigureOut">
              <a:rPr lang="ru-RU" smtClean="0"/>
              <a:t>15.06.2019</a:t>
            </a:fld>
            <a:endParaRPr lang="ru-RU"/>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1B5BD2A-BF7B-4A3E-A614-D93928C2EE12}" type="slidenum">
              <a:rPr lang="ru-RU" smtClean="0"/>
              <a:t>‹#›</a:t>
            </a:fld>
            <a:endParaRPr lang="ru-RU"/>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930057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664522"/>
            <a:ext cx="8825658" cy="2677648"/>
          </a:xfrm>
        </p:spPr>
        <p:txBody>
          <a:bodyPr>
            <a:normAutofit/>
          </a:bodyPr>
          <a:lstStyle/>
          <a:p>
            <a:pPr algn="ctr"/>
            <a:r>
              <a:rPr lang="ru-RU" sz="4000" dirty="0"/>
              <a:t>Особенности представления математических объектов и их представления в различных системах компьютерной алгебры</a:t>
            </a:r>
          </a:p>
        </p:txBody>
      </p:sp>
      <p:sp>
        <p:nvSpPr>
          <p:cNvPr id="3" name="Подзаголовок 2"/>
          <p:cNvSpPr>
            <a:spLocks noGrp="1"/>
          </p:cNvSpPr>
          <p:nvPr>
            <p:ph type="subTitle" idx="1"/>
          </p:nvPr>
        </p:nvSpPr>
        <p:spPr>
          <a:xfrm>
            <a:off x="3805519" y="4558553"/>
            <a:ext cx="5020140" cy="1787682"/>
          </a:xfrm>
        </p:spPr>
        <p:txBody>
          <a:bodyPr>
            <a:normAutofit fontScale="62500" lnSpcReduction="20000"/>
          </a:bodyPr>
          <a:lstStyle/>
          <a:p>
            <a:r>
              <a:rPr lang="ru-RU" dirty="0"/>
              <a:t>Презентацию подготовила:</a:t>
            </a:r>
          </a:p>
          <a:p>
            <a:r>
              <a:rPr lang="ru-RU" dirty="0"/>
              <a:t>Белорукова Елизавета Игоревна</a:t>
            </a:r>
          </a:p>
          <a:p>
            <a:r>
              <a:rPr lang="ru-RU" dirty="0"/>
              <a:t>Студентка 2 курса ИВТ</a:t>
            </a:r>
          </a:p>
          <a:p>
            <a:r>
              <a:rPr lang="ru-RU" dirty="0"/>
              <a:t>Преподаватель:</a:t>
            </a:r>
          </a:p>
          <a:p>
            <a:r>
              <a:rPr lang="ru-RU" dirty="0"/>
              <a:t>Ильина Татьяна Сергеевна</a:t>
            </a:r>
          </a:p>
        </p:txBody>
      </p:sp>
      <p:sp>
        <p:nvSpPr>
          <p:cNvPr id="5" name="AutoShape 4" descr="https://www.herzen.spb.ru/uploads/trifonovae/images/%D0%9D%D0%BE%D0%B2%D1%8B%D0%B9%20%D0%BB%D0%BE%D0%B3%D0%BE%D1%82%D0%B8%D0%BF%20%D0%A0%D0%93%D0%9F%D0%A3%283%29.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6480" y="290149"/>
            <a:ext cx="3484798" cy="3426394"/>
          </a:xfrm>
          <a:prstGeom prst="rect">
            <a:avLst/>
          </a:prstGeom>
        </p:spPr>
      </p:pic>
    </p:spTree>
    <p:extLst>
      <p:ext uri="{BB962C8B-B14F-4D97-AF65-F5344CB8AC3E}">
        <p14:creationId xmlns:p14="http://schemas.microsoft.com/office/powerpoint/2010/main" val="77782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dirty="0"/>
              <a:t>Математические объекты в программировании</a:t>
            </a:r>
          </a:p>
        </p:txBody>
      </p:sp>
      <p:pic>
        <p:nvPicPr>
          <p:cNvPr id="4" name="Объект 3"/>
          <p:cNvPicPr>
            <a:picLocks noGrp="1" noChangeAspect="1"/>
          </p:cNvPicPr>
          <p:nvPr>
            <p:ph idx="1"/>
          </p:nvPr>
        </p:nvPicPr>
        <p:blipFill rotWithShape="1">
          <a:blip r:embed="rId2" cstate="email">
            <a:extLst>
              <a:ext uri="{28A0092B-C50C-407E-A947-70E740481C1C}">
                <a14:useLocalDpi xmlns:a14="http://schemas.microsoft.com/office/drawing/2010/main"/>
              </a:ext>
            </a:extLst>
          </a:blip>
          <a:stretch/>
        </p:blipFill>
        <p:spPr>
          <a:xfrm>
            <a:off x="6096000" y="2868383"/>
            <a:ext cx="5194300" cy="2565400"/>
          </a:xfrm>
          <a:prstGeom prst="rect">
            <a:avLst/>
          </a:prstGeom>
        </p:spPr>
      </p:pic>
      <p:pic>
        <p:nvPicPr>
          <p:cNvPr id="5" name="Рисунок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28712" y="2424095"/>
            <a:ext cx="4690675" cy="3453976"/>
          </a:xfrm>
          <a:prstGeom prst="rect">
            <a:avLst/>
          </a:prstGeom>
        </p:spPr>
      </p:pic>
    </p:spTree>
    <p:extLst>
      <p:ext uri="{BB962C8B-B14F-4D97-AF65-F5344CB8AC3E}">
        <p14:creationId xmlns:p14="http://schemas.microsoft.com/office/powerpoint/2010/main" val="2603343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dirty="0"/>
              <a:t>Математические объекты в электронных таблицах</a:t>
            </a:r>
          </a:p>
        </p:txBody>
      </p:sp>
      <p:sp>
        <p:nvSpPr>
          <p:cNvPr id="3" name="Объект 2"/>
          <p:cNvSpPr>
            <a:spLocks noGrp="1"/>
          </p:cNvSpPr>
          <p:nvPr>
            <p:ph idx="1"/>
          </p:nvPr>
        </p:nvSpPr>
        <p:spPr>
          <a:xfrm>
            <a:off x="1230030" y="2003613"/>
            <a:ext cx="9731939" cy="3630706"/>
          </a:xfrm>
        </p:spPr>
        <p:txBody>
          <a:bodyPr/>
          <a:lstStyle/>
          <a:p>
            <a:pPr marL="0" indent="0">
              <a:buNone/>
            </a:pPr>
            <a:r>
              <a:rPr lang="ru-RU" dirty="0"/>
              <a:t>Главные математические объекты в электронных таблицах – это математические функции. </a:t>
            </a:r>
          </a:p>
          <a:p>
            <a:r>
              <a:rPr lang="ru-RU" dirty="0"/>
              <a:t>С помощью них можно производить различные арифметические и алгебраические действия. Их часто используют при планировании и научных вычислениях. </a:t>
            </a:r>
          </a:p>
        </p:txBody>
      </p:sp>
    </p:spTree>
    <p:extLst>
      <p:ext uri="{BB962C8B-B14F-4D97-AF65-F5344CB8AC3E}">
        <p14:creationId xmlns:p14="http://schemas.microsoft.com/office/powerpoint/2010/main" val="276694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132897"/>
            <a:ext cx="10515600" cy="1325563"/>
          </a:xfrm>
        </p:spPr>
        <p:txBody>
          <a:bodyPr>
            <a:normAutofit/>
          </a:bodyPr>
          <a:lstStyle/>
          <a:p>
            <a:pPr algn="ctr"/>
            <a:r>
              <a:rPr lang="ru-RU" dirty="0"/>
              <a:t>Функции можно выбрать в категории «Мастер функций»</a:t>
            </a:r>
          </a:p>
        </p:txBody>
      </p:sp>
      <p:pic>
        <p:nvPicPr>
          <p:cNvPr id="4" name="Рисунок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70277" y="1458460"/>
            <a:ext cx="4293448" cy="4496290"/>
          </a:xfrm>
          <a:prstGeom prst="rect">
            <a:avLst/>
          </a:prstGeom>
        </p:spPr>
      </p:pic>
      <p:sp>
        <p:nvSpPr>
          <p:cNvPr id="3" name="TextBox 2"/>
          <p:cNvSpPr txBox="1"/>
          <p:nvPr/>
        </p:nvSpPr>
        <p:spPr>
          <a:xfrm>
            <a:off x="5765179" y="1973766"/>
            <a:ext cx="4627758" cy="2585323"/>
          </a:xfrm>
          <a:prstGeom prst="rect">
            <a:avLst/>
          </a:prstGeom>
          <a:noFill/>
        </p:spPr>
        <p:txBody>
          <a:bodyPr wrap="square" rtlCol="0">
            <a:spAutoFit/>
          </a:bodyPr>
          <a:lstStyle/>
          <a:p>
            <a:r>
              <a:rPr lang="ru-RU" dirty="0"/>
              <a:t>   Для вызова </a:t>
            </a:r>
            <a:r>
              <a:rPr lang="ru-RU" u="sng" dirty="0"/>
              <a:t>мастера функций</a:t>
            </a:r>
            <a:r>
              <a:rPr lang="ru-RU" dirty="0"/>
              <a:t> необходимо: нажать кнопку Вставка </a:t>
            </a:r>
            <a:r>
              <a:rPr lang="ru-RU" u="sng" dirty="0"/>
              <a:t>функции</a:t>
            </a:r>
            <a:r>
              <a:rPr lang="ru-RU" dirty="0"/>
              <a:t> на стандартной панели инструментов, выполнить команду Вставка/</a:t>
            </a:r>
            <a:r>
              <a:rPr lang="ru-RU" u="sng" dirty="0"/>
              <a:t>Функция</a:t>
            </a:r>
            <a:r>
              <a:rPr lang="ru-RU" dirty="0"/>
              <a:t> или воспользоваться комбинацией клавиш [Shift+F3]. </a:t>
            </a:r>
          </a:p>
          <a:p>
            <a:r>
              <a:rPr lang="ru-RU" dirty="0"/>
              <a:t>   После этого появится диалоговое окно </a:t>
            </a:r>
            <a:r>
              <a:rPr lang="ru-RU" u="sng" dirty="0"/>
              <a:t>Мастер функций</a:t>
            </a:r>
            <a:r>
              <a:rPr lang="ru-RU" dirty="0"/>
              <a:t>, в котором можно выбрать нужную </a:t>
            </a:r>
            <a:r>
              <a:rPr lang="ru-RU" u="sng" dirty="0"/>
              <a:t>функцию</a:t>
            </a:r>
            <a:r>
              <a:rPr lang="ru-RU" dirty="0"/>
              <a:t>.</a:t>
            </a:r>
          </a:p>
        </p:txBody>
      </p:sp>
    </p:spTree>
    <p:extLst>
      <p:ext uri="{BB962C8B-B14F-4D97-AF65-F5344CB8AC3E}">
        <p14:creationId xmlns:p14="http://schemas.microsoft.com/office/powerpoint/2010/main" val="327305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787755"/>
            <a:ext cx="7958331" cy="1077229"/>
          </a:xfrm>
        </p:spPr>
        <p:txBody>
          <a:bodyPr/>
          <a:lstStyle/>
          <a:p>
            <a:pPr algn="l"/>
            <a:r>
              <a:rPr lang="ru-RU" dirty="0"/>
              <a:t>Математические объекты и их представление в </a:t>
            </a:r>
            <a:r>
              <a:rPr lang="ru-RU" dirty="0" err="1"/>
              <a:t>scilab</a:t>
            </a:r>
            <a:r>
              <a:rPr lang="ru-RU" dirty="0"/>
              <a:t> и </a:t>
            </a:r>
            <a:r>
              <a:rPr lang="ru-RU" dirty="0" err="1"/>
              <a:t>maxima</a:t>
            </a:r>
            <a:endParaRPr lang="ru-RU" dirty="0"/>
          </a:p>
        </p:txBody>
      </p:sp>
      <p:sp>
        <p:nvSpPr>
          <p:cNvPr id="3" name="Объект 2"/>
          <p:cNvSpPr>
            <a:spLocks noGrp="1"/>
          </p:cNvSpPr>
          <p:nvPr>
            <p:ph idx="1"/>
          </p:nvPr>
        </p:nvSpPr>
        <p:spPr>
          <a:xfrm>
            <a:off x="1097280" y="2009451"/>
            <a:ext cx="10058400" cy="2387738"/>
          </a:xfrm>
        </p:spPr>
        <p:txBody>
          <a:bodyPr/>
          <a:lstStyle/>
          <a:p>
            <a:r>
              <a:rPr lang="ru-RU" dirty="0"/>
              <a:t>Оба пакета обладают широким спектром встроенных элементарных математических функций и поддерживают работу с комплексными числами. </a:t>
            </a:r>
          </a:p>
          <a:p>
            <a:r>
              <a:rPr lang="ru-RU" dirty="0"/>
              <a:t>Кроме того в пакетах можно создавать свои собственные функции.</a:t>
            </a:r>
          </a:p>
          <a:p>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245" y="4101812"/>
            <a:ext cx="4438650" cy="1819275"/>
          </a:xfrm>
          <a:prstGeom prst="rect">
            <a:avLst/>
          </a:prstGeom>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827" y="3768587"/>
            <a:ext cx="3220147" cy="3042658"/>
          </a:xfrm>
          <a:prstGeom prst="rect">
            <a:avLst/>
          </a:prstGeom>
        </p:spPr>
      </p:pic>
    </p:spTree>
    <p:extLst>
      <p:ext uri="{BB962C8B-B14F-4D97-AF65-F5344CB8AC3E}">
        <p14:creationId xmlns:p14="http://schemas.microsoft.com/office/powerpoint/2010/main" val="324830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07870" y="888738"/>
            <a:ext cx="7958331" cy="1077229"/>
          </a:xfrm>
        </p:spPr>
        <p:txBody>
          <a:bodyPr/>
          <a:lstStyle/>
          <a:p>
            <a:pPr algn="l"/>
            <a:r>
              <a:rPr lang="ru-RU" dirty="0"/>
              <a:t>Функция в </a:t>
            </a:r>
            <a:r>
              <a:rPr lang="en-US" dirty="0" err="1"/>
              <a:t>Scilab</a:t>
            </a:r>
            <a:endParaRPr lang="ru-RU" dirty="0"/>
          </a:p>
        </p:txBody>
      </p:sp>
      <p:sp>
        <p:nvSpPr>
          <p:cNvPr id="3" name="Объект 2"/>
          <p:cNvSpPr>
            <a:spLocks noGrp="1"/>
          </p:cNvSpPr>
          <p:nvPr>
            <p:ph idx="1"/>
          </p:nvPr>
        </p:nvSpPr>
        <p:spPr>
          <a:xfrm>
            <a:off x="1307870" y="2146245"/>
            <a:ext cx="7796540" cy="3997828"/>
          </a:xfrm>
        </p:spPr>
        <p:txBody>
          <a:bodyPr>
            <a:normAutofit fontScale="70000" lnSpcReduction="20000"/>
          </a:bodyPr>
          <a:lstStyle/>
          <a:p>
            <a:r>
              <a:rPr lang="ru-RU" dirty="0"/>
              <a:t>В </a:t>
            </a:r>
            <a:r>
              <a:rPr lang="ru-RU" dirty="0" err="1"/>
              <a:t>Scilab</a:t>
            </a:r>
            <a:r>
              <a:rPr lang="ru-RU" dirty="0"/>
              <a:t> для создания функции можно воспользоваться оператором </a:t>
            </a:r>
            <a:endParaRPr lang="en-US" dirty="0"/>
          </a:p>
          <a:p>
            <a:r>
              <a:rPr lang="ru-RU" b="1" dirty="0"/>
              <a:t>d e f </a:t>
            </a:r>
            <a:r>
              <a:rPr lang="ru-RU" b="1" dirty="0" err="1"/>
              <a:t>f</a:t>
            </a:r>
            <a:r>
              <a:rPr lang="ru-RU" b="1" dirty="0"/>
              <a:t> </a:t>
            </a:r>
            <a:r>
              <a:rPr lang="ru-RU" dirty="0"/>
              <a:t>( ’ [ имя_1 , . . . , </a:t>
            </a:r>
            <a:r>
              <a:rPr lang="ru-RU" dirty="0" err="1"/>
              <a:t>имя_N</a:t>
            </a:r>
            <a:r>
              <a:rPr lang="ru-RU" dirty="0"/>
              <a:t>]= </a:t>
            </a:r>
            <a:endParaRPr lang="en-US" dirty="0"/>
          </a:p>
          <a:p>
            <a:r>
              <a:rPr lang="ru-RU" dirty="0" err="1"/>
              <a:t>имя_функции</a:t>
            </a:r>
            <a:r>
              <a:rPr lang="ru-RU" dirty="0"/>
              <a:t> ( переменная_1 , . . . , </a:t>
            </a:r>
            <a:r>
              <a:rPr lang="ru-RU" dirty="0" err="1"/>
              <a:t>переменная_M</a:t>
            </a:r>
            <a:r>
              <a:rPr lang="ru-RU" dirty="0"/>
              <a:t> ) ’ , </a:t>
            </a:r>
            <a:endParaRPr lang="en-US" dirty="0"/>
          </a:p>
          <a:p>
            <a:r>
              <a:rPr lang="ru-RU" dirty="0"/>
              <a:t>’имя_1=выражение_1 ; . . . ; </a:t>
            </a:r>
            <a:r>
              <a:rPr lang="ru-RU" dirty="0" err="1"/>
              <a:t>имя_N</a:t>
            </a:r>
            <a:r>
              <a:rPr lang="ru-RU" dirty="0"/>
              <a:t>=</a:t>
            </a:r>
            <a:r>
              <a:rPr lang="ru-RU" dirty="0" err="1"/>
              <a:t>выражение_N</a:t>
            </a:r>
            <a:r>
              <a:rPr lang="ru-RU" dirty="0"/>
              <a:t> ’ ) ; </a:t>
            </a:r>
            <a:endParaRPr lang="en-US" dirty="0"/>
          </a:p>
          <a:p>
            <a:r>
              <a:rPr lang="ru-RU" dirty="0"/>
              <a:t>Еще один способ создания функции пользователя в </a:t>
            </a:r>
            <a:r>
              <a:rPr lang="ru-RU" dirty="0" err="1"/>
              <a:t>Scilab</a:t>
            </a:r>
            <a:r>
              <a:rPr lang="ru-RU" dirty="0"/>
              <a:t> - это применение конструкции вида: </a:t>
            </a:r>
            <a:endParaRPr lang="en-US" dirty="0"/>
          </a:p>
          <a:p>
            <a:r>
              <a:rPr lang="ru-RU" b="1" dirty="0" err="1"/>
              <a:t>function</a:t>
            </a:r>
            <a:r>
              <a:rPr lang="ru-RU" b="1" dirty="0"/>
              <a:t> </a:t>
            </a:r>
            <a:endParaRPr lang="en-US" b="1" dirty="0"/>
          </a:p>
          <a:p>
            <a:r>
              <a:rPr lang="ru-RU" dirty="0"/>
              <a:t>[ имя_1 , . . . </a:t>
            </a:r>
            <a:r>
              <a:rPr lang="ru-RU" dirty="0" err="1"/>
              <a:t>имя_N</a:t>
            </a:r>
            <a:r>
              <a:rPr lang="ru-RU" dirty="0"/>
              <a:t>]= </a:t>
            </a:r>
            <a:r>
              <a:rPr lang="ru-RU" dirty="0" err="1"/>
              <a:t>имя_функции</a:t>
            </a:r>
            <a:r>
              <a:rPr lang="ru-RU" dirty="0"/>
              <a:t> ( переменная_1 , . . . </a:t>
            </a:r>
            <a:r>
              <a:rPr lang="ru-RU" dirty="0" err="1"/>
              <a:t>переменная_M</a:t>
            </a:r>
            <a:r>
              <a:rPr lang="ru-RU" dirty="0"/>
              <a:t> ) </a:t>
            </a:r>
            <a:endParaRPr lang="en-US" dirty="0"/>
          </a:p>
          <a:p>
            <a:r>
              <a:rPr lang="ru-RU" dirty="0"/>
              <a:t>тело функции </a:t>
            </a:r>
            <a:endParaRPr lang="en-US" dirty="0"/>
          </a:p>
          <a:p>
            <a:r>
              <a:rPr lang="ru-RU" b="1" dirty="0" err="1"/>
              <a:t>endfunction</a:t>
            </a:r>
            <a:endParaRPr lang="ru-RU" b="1" dirty="0"/>
          </a:p>
        </p:txBody>
      </p:sp>
    </p:spTree>
    <p:extLst>
      <p:ext uri="{BB962C8B-B14F-4D97-AF65-F5344CB8AC3E}">
        <p14:creationId xmlns:p14="http://schemas.microsoft.com/office/powerpoint/2010/main" val="71526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33863" y="754599"/>
            <a:ext cx="7958331" cy="1077229"/>
          </a:xfrm>
        </p:spPr>
        <p:txBody>
          <a:bodyPr/>
          <a:lstStyle/>
          <a:p>
            <a:pPr algn="l"/>
            <a:r>
              <a:rPr lang="ru-RU" dirty="0"/>
              <a:t>Функция в </a:t>
            </a:r>
            <a:r>
              <a:rPr lang="en-US" dirty="0"/>
              <a:t>Maxima </a:t>
            </a:r>
            <a:endParaRPr lang="ru-RU" dirty="0"/>
          </a:p>
        </p:txBody>
      </p:sp>
      <p:sp>
        <p:nvSpPr>
          <p:cNvPr id="3" name="Объект 2"/>
          <p:cNvSpPr>
            <a:spLocks noGrp="1"/>
          </p:cNvSpPr>
          <p:nvPr>
            <p:ph idx="1"/>
          </p:nvPr>
        </p:nvSpPr>
        <p:spPr>
          <a:xfrm>
            <a:off x="1133863" y="1547065"/>
            <a:ext cx="10058400" cy="741349"/>
          </a:xfrm>
        </p:spPr>
        <p:txBody>
          <a:bodyPr/>
          <a:lstStyle/>
          <a:p>
            <a:r>
              <a:rPr lang="ru-RU" dirty="0"/>
              <a:t>В качестве примера мы рассмотрим  произвольную функцию:</a:t>
            </a:r>
          </a:p>
        </p:txBody>
      </p:sp>
      <p:pic>
        <p:nvPicPr>
          <p:cNvPr id="4" name="Рисунок 3"/>
          <p:cNvPicPr>
            <a:picLocks noChangeAspect="1"/>
          </p:cNvPicPr>
          <p:nvPr/>
        </p:nvPicPr>
        <p:blipFill>
          <a:blip r:embed="rId2"/>
          <a:stretch>
            <a:fillRect/>
          </a:stretch>
        </p:blipFill>
        <p:spPr>
          <a:xfrm>
            <a:off x="4957529" y="2358690"/>
            <a:ext cx="2162584" cy="989089"/>
          </a:xfrm>
          <a:prstGeom prst="rect">
            <a:avLst/>
          </a:prstGeom>
        </p:spPr>
      </p:pic>
      <p:sp>
        <p:nvSpPr>
          <p:cNvPr id="5" name="TextBox 4"/>
          <p:cNvSpPr txBox="1"/>
          <p:nvPr/>
        </p:nvSpPr>
        <p:spPr>
          <a:xfrm>
            <a:off x="7672039" y="2587083"/>
            <a:ext cx="2252546" cy="369332"/>
          </a:xfrm>
          <a:prstGeom prst="rect">
            <a:avLst/>
          </a:prstGeom>
          <a:noFill/>
        </p:spPr>
        <p:txBody>
          <a:bodyPr wrap="square" rtlCol="0">
            <a:spAutoFit/>
          </a:bodyPr>
          <a:lstStyle/>
          <a:p>
            <a:r>
              <a:rPr lang="ru-RU" dirty="0"/>
              <a:t>в точке х=1.</a:t>
            </a:r>
          </a:p>
        </p:txBody>
      </p:sp>
      <p:sp>
        <p:nvSpPr>
          <p:cNvPr id="6" name="Прямоугольник 5"/>
          <p:cNvSpPr/>
          <p:nvPr/>
        </p:nvSpPr>
        <p:spPr>
          <a:xfrm>
            <a:off x="1097280" y="5087369"/>
            <a:ext cx="10131567" cy="923330"/>
          </a:xfrm>
          <a:prstGeom prst="rect">
            <a:avLst/>
          </a:prstGeom>
        </p:spPr>
        <p:txBody>
          <a:bodyPr wrap="square">
            <a:spAutoFit/>
          </a:bodyPr>
          <a:lstStyle/>
          <a:p>
            <a:r>
              <a:rPr lang="ru-RU" dirty="0"/>
              <a:t>Команда (%i9) была выполнена, и был получен результат (%о9). </a:t>
            </a:r>
          </a:p>
          <a:p>
            <a:r>
              <a:rPr lang="ru-RU" dirty="0"/>
              <a:t>Поэтому следующая команда (%i10) сослалась на уже полученный результат, но уточнила значение переменной х, поэтому команда получала вид (%i10) (%о9), х=1.</a:t>
            </a:r>
          </a:p>
        </p:txBody>
      </p:sp>
      <p:pic>
        <p:nvPicPr>
          <p:cNvPr id="7" name="Рисунок 6"/>
          <p:cNvPicPr>
            <a:picLocks noChangeAspect="1"/>
          </p:cNvPicPr>
          <p:nvPr/>
        </p:nvPicPr>
        <p:blipFill>
          <a:blip r:embed="rId3"/>
          <a:stretch>
            <a:fillRect/>
          </a:stretch>
        </p:blipFill>
        <p:spPr>
          <a:xfrm>
            <a:off x="4957529" y="3470443"/>
            <a:ext cx="2162175" cy="1476375"/>
          </a:xfrm>
          <a:prstGeom prst="rect">
            <a:avLst/>
          </a:prstGeom>
        </p:spPr>
      </p:pic>
    </p:spTree>
    <p:extLst>
      <p:ext uri="{BB962C8B-B14F-4D97-AF65-F5344CB8AC3E}">
        <p14:creationId xmlns:p14="http://schemas.microsoft.com/office/powerpoint/2010/main" val="397984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79" y="0"/>
            <a:ext cx="10058400" cy="1450757"/>
          </a:xfrm>
        </p:spPr>
        <p:txBody>
          <a:bodyPr/>
          <a:lstStyle/>
          <a:p>
            <a:r>
              <a:rPr lang="ru-RU" dirty="0"/>
              <a:t>Функция в </a:t>
            </a:r>
            <a:r>
              <a:rPr lang="en-US" dirty="0"/>
              <a:t>Maxima </a:t>
            </a:r>
            <a:endParaRPr lang="ru-RU" dirty="0"/>
          </a:p>
        </p:txBody>
      </p:sp>
      <p:pic>
        <p:nvPicPr>
          <p:cNvPr id="4" name="Объект 3"/>
          <p:cNvPicPr>
            <a:picLocks noGrp="1" noChangeAspect="1"/>
          </p:cNvPicPr>
          <p:nvPr>
            <p:ph idx="1"/>
          </p:nvPr>
        </p:nvPicPr>
        <p:blipFill>
          <a:blip r:embed="rId2"/>
          <a:stretch>
            <a:fillRect/>
          </a:stretch>
        </p:blipFill>
        <p:spPr>
          <a:xfrm>
            <a:off x="1097279" y="1584650"/>
            <a:ext cx="3991023" cy="4696804"/>
          </a:xfrm>
          <a:prstGeom prst="rect">
            <a:avLst/>
          </a:prstGeom>
        </p:spPr>
      </p:pic>
      <p:sp>
        <p:nvSpPr>
          <p:cNvPr id="5" name="TextBox 4"/>
          <p:cNvSpPr txBox="1"/>
          <p:nvPr/>
        </p:nvSpPr>
        <p:spPr>
          <a:xfrm>
            <a:off x="5519854" y="1951463"/>
            <a:ext cx="6099717" cy="2862322"/>
          </a:xfrm>
          <a:prstGeom prst="rect">
            <a:avLst/>
          </a:prstGeom>
          <a:noFill/>
        </p:spPr>
        <p:txBody>
          <a:bodyPr wrap="square" rtlCol="0">
            <a:spAutoFit/>
          </a:bodyPr>
          <a:lstStyle/>
          <a:p>
            <a:r>
              <a:rPr lang="ru-RU" dirty="0"/>
              <a:t> Также в </a:t>
            </a:r>
            <a:r>
              <a:rPr lang="ru-RU" dirty="0" err="1"/>
              <a:t>Maxima</a:t>
            </a:r>
            <a:r>
              <a:rPr lang="ru-RU" dirty="0"/>
              <a:t> имеется достаточно большой набор встроенных математических функций. </a:t>
            </a:r>
          </a:p>
          <a:p>
            <a:endParaRPr lang="ru-RU" dirty="0"/>
          </a:p>
          <a:p>
            <a:r>
              <a:rPr lang="ru-RU" dirty="0"/>
              <a:t>Вот некоторые из них . </a:t>
            </a:r>
          </a:p>
          <a:p>
            <a:endParaRPr lang="ru-RU" dirty="0"/>
          </a:p>
          <a:p>
            <a:r>
              <a:rPr lang="ru-RU" dirty="0"/>
              <a:t>Следует иметь ввиду, что некоторые названия функций отличаются от названий, используемых в отечественной литературе: Вместо </a:t>
            </a:r>
            <a:r>
              <a:rPr lang="ru-RU" dirty="0" err="1"/>
              <a:t>tg</a:t>
            </a:r>
            <a:r>
              <a:rPr lang="ru-RU" dirty="0"/>
              <a:t> – </a:t>
            </a:r>
            <a:r>
              <a:rPr lang="ru-RU" dirty="0" err="1"/>
              <a:t>tan</a:t>
            </a:r>
            <a:r>
              <a:rPr lang="ru-RU" dirty="0"/>
              <a:t>, вместо </a:t>
            </a:r>
            <a:r>
              <a:rPr lang="ru-RU" dirty="0" err="1"/>
              <a:t>ctg</a:t>
            </a:r>
            <a:r>
              <a:rPr lang="ru-RU" dirty="0"/>
              <a:t> – </a:t>
            </a:r>
            <a:r>
              <a:rPr lang="ru-RU" dirty="0" err="1"/>
              <a:t>cot</a:t>
            </a:r>
            <a:r>
              <a:rPr lang="ru-RU" dirty="0"/>
              <a:t>, вместо </a:t>
            </a:r>
            <a:r>
              <a:rPr lang="ru-RU" dirty="0" err="1"/>
              <a:t>arcsin</a:t>
            </a:r>
            <a:r>
              <a:rPr lang="ru-RU" dirty="0"/>
              <a:t> – </a:t>
            </a:r>
            <a:r>
              <a:rPr lang="ru-RU" dirty="0" err="1"/>
              <a:t>asin</a:t>
            </a:r>
            <a:r>
              <a:rPr lang="ru-RU" dirty="0"/>
              <a:t>, вместо </a:t>
            </a:r>
            <a:r>
              <a:rPr lang="ru-RU" dirty="0" err="1"/>
              <a:t>arccos</a:t>
            </a:r>
            <a:r>
              <a:rPr lang="ru-RU" dirty="0"/>
              <a:t> – </a:t>
            </a:r>
            <a:r>
              <a:rPr lang="ru-RU" dirty="0" err="1"/>
              <a:t>acos</a:t>
            </a:r>
            <a:r>
              <a:rPr lang="ru-RU" dirty="0"/>
              <a:t>, вместо </a:t>
            </a:r>
            <a:r>
              <a:rPr lang="ru-RU" dirty="0" err="1"/>
              <a:t>arctg</a:t>
            </a:r>
            <a:r>
              <a:rPr lang="ru-RU" dirty="0"/>
              <a:t> – </a:t>
            </a:r>
            <a:r>
              <a:rPr lang="ru-RU" dirty="0" err="1"/>
              <a:t>atan</a:t>
            </a:r>
            <a:r>
              <a:rPr lang="ru-RU" dirty="0"/>
              <a:t>, вместо </a:t>
            </a:r>
            <a:r>
              <a:rPr lang="ru-RU" dirty="0" err="1"/>
              <a:t>arcctg</a:t>
            </a:r>
            <a:r>
              <a:rPr lang="ru-RU" dirty="0"/>
              <a:t> – </a:t>
            </a:r>
            <a:r>
              <a:rPr lang="ru-RU" dirty="0" err="1"/>
              <a:t>acot</a:t>
            </a:r>
            <a:r>
              <a:rPr lang="ru-RU" dirty="0"/>
              <a:t>, вместо </a:t>
            </a:r>
            <a:r>
              <a:rPr lang="ru-RU" dirty="0" err="1"/>
              <a:t>ln</a:t>
            </a:r>
            <a:r>
              <a:rPr lang="ru-RU" dirty="0"/>
              <a:t> – </a:t>
            </a:r>
            <a:r>
              <a:rPr lang="ru-RU" dirty="0" err="1"/>
              <a:t>log</a:t>
            </a:r>
            <a:r>
              <a:rPr lang="ru-RU" dirty="0"/>
              <a:t>, вместо </a:t>
            </a:r>
            <a:r>
              <a:rPr lang="ru-RU" dirty="0" err="1"/>
              <a:t>cosec</a:t>
            </a:r>
            <a:r>
              <a:rPr lang="ru-RU" dirty="0"/>
              <a:t> – </a:t>
            </a:r>
            <a:r>
              <a:rPr lang="ru-RU" dirty="0" err="1"/>
              <a:t>csc</a:t>
            </a:r>
            <a:r>
              <a:rPr lang="ru-RU" dirty="0"/>
              <a:t>. </a:t>
            </a:r>
          </a:p>
        </p:txBody>
      </p:sp>
      <p:sp>
        <p:nvSpPr>
          <p:cNvPr id="6" name="Стрелка влево 5"/>
          <p:cNvSpPr/>
          <p:nvPr/>
        </p:nvSpPr>
        <p:spPr>
          <a:xfrm>
            <a:off x="5285678" y="2810108"/>
            <a:ext cx="234176" cy="3233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2637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07870" y="808056"/>
            <a:ext cx="7958331" cy="1077229"/>
          </a:xfrm>
        </p:spPr>
        <p:txBody>
          <a:bodyPr/>
          <a:lstStyle/>
          <a:p>
            <a:pPr algn="l"/>
            <a:r>
              <a:rPr lang="ru-RU" dirty="0"/>
              <a:t>Заключение</a:t>
            </a:r>
          </a:p>
        </p:txBody>
      </p:sp>
      <p:sp>
        <p:nvSpPr>
          <p:cNvPr id="3" name="Объект 2"/>
          <p:cNvSpPr>
            <a:spLocks noGrp="1"/>
          </p:cNvSpPr>
          <p:nvPr>
            <p:ph idx="1"/>
          </p:nvPr>
        </p:nvSpPr>
        <p:spPr>
          <a:xfrm>
            <a:off x="1307870" y="2052116"/>
            <a:ext cx="7796540" cy="3997828"/>
          </a:xfrm>
        </p:spPr>
        <p:txBody>
          <a:bodyPr>
            <a:normAutofit fontScale="92500" lnSpcReduction="10000"/>
          </a:bodyPr>
          <a:lstStyle/>
          <a:p>
            <a:r>
              <a:rPr lang="ru-RU" dirty="0"/>
              <a:t>Таким образом, математика изучает особые идеальные математические объекты, которые образуются путем сложной мыслительной деятельности людей в процессе познания количественных свойств и отношений, а также пространственных свойств и форм предметов и явлений окружающего мира.</a:t>
            </a:r>
          </a:p>
          <a:p>
            <a:r>
              <a:rPr lang="ru-RU" dirty="0"/>
              <a:t>Поэтому первое, чему надо учиться в математике - это умению в процессе изучения каких-то предметов или явлений для решения задач по определению количественной стороны или пространственных соотношений этих предметов или явлений образовывать, создавать математические объекты.</a:t>
            </a:r>
          </a:p>
          <a:p>
            <a:endParaRPr lang="ru-RU" dirty="0"/>
          </a:p>
        </p:txBody>
      </p:sp>
    </p:spTree>
    <p:extLst>
      <p:ext uri="{BB962C8B-B14F-4D97-AF65-F5344CB8AC3E}">
        <p14:creationId xmlns:p14="http://schemas.microsoft.com/office/powerpoint/2010/main" val="195114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4422" y="808056"/>
            <a:ext cx="9275717" cy="1077229"/>
          </a:xfrm>
        </p:spPr>
        <p:txBody>
          <a:bodyPr/>
          <a:lstStyle/>
          <a:p>
            <a:pPr algn="l"/>
            <a:r>
              <a:rPr lang="ru-RU" dirty="0"/>
              <a:t>Математические объекты</a:t>
            </a:r>
          </a:p>
        </p:txBody>
      </p:sp>
      <p:sp>
        <p:nvSpPr>
          <p:cNvPr id="3" name="Объект 2"/>
          <p:cNvSpPr>
            <a:spLocks noGrp="1"/>
          </p:cNvSpPr>
          <p:nvPr>
            <p:ph idx="1"/>
          </p:nvPr>
        </p:nvSpPr>
        <p:spPr>
          <a:xfrm>
            <a:off x="1294422" y="2052116"/>
            <a:ext cx="7796540" cy="3997828"/>
          </a:xfrm>
        </p:spPr>
        <p:txBody>
          <a:bodyPr>
            <a:normAutofit fontScale="62500" lnSpcReduction="20000"/>
          </a:bodyPr>
          <a:lstStyle/>
          <a:p>
            <a:pPr marL="0" indent="0">
              <a:buNone/>
            </a:pPr>
            <a:r>
              <a:rPr lang="ru-RU" dirty="0"/>
              <a:t>Математический объект – количественная характеристика множества предметов</a:t>
            </a:r>
          </a:p>
          <a:p>
            <a:pPr marL="0" indent="0">
              <a:buNone/>
            </a:pPr>
            <a:r>
              <a:rPr lang="ru-RU" dirty="0"/>
              <a:t>Вообще любые математические объекты - это результат выделения из предметов и явлений окружающего мира особых количественных и пространственных свойств и отношений и абстрагирования от всех других свойств. </a:t>
            </a:r>
          </a:p>
          <a:p>
            <a:pPr marL="0" indent="0">
              <a:buNone/>
            </a:pPr>
            <a:r>
              <a:rPr lang="ru-RU" dirty="0"/>
              <a:t>Примеры:</a:t>
            </a:r>
          </a:p>
          <a:p>
            <a:r>
              <a:rPr lang="ru-RU" dirty="0"/>
              <a:t>Число</a:t>
            </a:r>
          </a:p>
          <a:p>
            <a:r>
              <a:rPr lang="ru-RU" dirty="0"/>
              <a:t>Множество</a:t>
            </a:r>
          </a:p>
          <a:p>
            <a:r>
              <a:rPr lang="ru-RU" dirty="0"/>
              <a:t>Функция</a:t>
            </a:r>
          </a:p>
          <a:p>
            <a:r>
              <a:rPr lang="ru-RU" dirty="0"/>
              <a:t>Треугольник</a:t>
            </a:r>
          </a:p>
          <a:p>
            <a:r>
              <a:rPr lang="ru-RU" dirty="0"/>
              <a:t>Группа</a:t>
            </a:r>
          </a:p>
          <a:p>
            <a:r>
              <a:rPr lang="ru-RU" dirty="0"/>
              <a:t>Отношение порядка</a:t>
            </a:r>
          </a:p>
        </p:txBody>
      </p:sp>
    </p:spTree>
    <p:extLst>
      <p:ext uri="{BB962C8B-B14F-4D97-AF65-F5344CB8AC3E}">
        <p14:creationId xmlns:p14="http://schemas.microsoft.com/office/powerpoint/2010/main" val="97861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59367" y="308140"/>
            <a:ext cx="10125306" cy="5915127"/>
          </a:xfrm>
          <a:prstGeom prst="rect">
            <a:avLst/>
          </a:prstGeom>
        </p:spPr>
      </p:pic>
    </p:spTree>
    <p:extLst>
      <p:ext uri="{BB962C8B-B14F-4D97-AF65-F5344CB8AC3E}">
        <p14:creationId xmlns:p14="http://schemas.microsoft.com/office/powerpoint/2010/main" val="80577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86990" y="667451"/>
            <a:ext cx="10218020" cy="4738267"/>
          </a:xfrm>
          <a:prstGeom prst="rect">
            <a:avLst/>
          </a:prstGeom>
        </p:spPr>
      </p:pic>
    </p:spTree>
    <p:extLst>
      <p:ext uri="{BB962C8B-B14F-4D97-AF65-F5344CB8AC3E}">
        <p14:creationId xmlns:p14="http://schemas.microsoft.com/office/powerpoint/2010/main" val="261730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26272" y="316251"/>
            <a:ext cx="9980343" cy="5939582"/>
          </a:xfrm>
          <a:prstGeom prst="rect">
            <a:avLst/>
          </a:prstGeom>
        </p:spPr>
      </p:pic>
    </p:spTree>
    <p:extLst>
      <p:ext uri="{BB962C8B-B14F-4D97-AF65-F5344CB8AC3E}">
        <p14:creationId xmlns:p14="http://schemas.microsoft.com/office/powerpoint/2010/main" val="18326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21317" y="808056"/>
            <a:ext cx="7958331" cy="1077229"/>
          </a:xfrm>
        </p:spPr>
        <p:txBody>
          <a:bodyPr>
            <a:normAutofit fontScale="90000"/>
          </a:bodyPr>
          <a:lstStyle/>
          <a:p>
            <a:r>
              <a:rPr lang="ru-RU" dirty="0"/>
              <a:t>Базовые объекты компьютерной алгебры</a:t>
            </a:r>
            <a:br>
              <a:rPr lang="ru-RU" dirty="0"/>
            </a:br>
            <a:endParaRPr lang="ru-RU" dirty="0"/>
          </a:p>
        </p:txBody>
      </p:sp>
      <p:sp>
        <p:nvSpPr>
          <p:cNvPr id="3" name="Объект 2"/>
          <p:cNvSpPr>
            <a:spLocks noGrp="1"/>
          </p:cNvSpPr>
          <p:nvPr>
            <p:ph idx="1"/>
          </p:nvPr>
        </p:nvSpPr>
        <p:spPr>
          <a:xfrm>
            <a:off x="1321317" y="2052116"/>
            <a:ext cx="7796540" cy="3997828"/>
          </a:xfrm>
        </p:spPr>
        <p:txBody>
          <a:bodyPr/>
          <a:lstStyle/>
          <a:p>
            <a:pPr>
              <a:buFont typeface="Courier New" panose="02070309020205020404" pitchFamily="49" charset="0"/>
              <a:buChar char="o"/>
            </a:pPr>
            <a:r>
              <a:rPr lang="ru-RU" dirty="0"/>
              <a:t>Целые числа</a:t>
            </a:r>
          </a:p>
          <a:p>
            <a:pPr>
              <a:buFont typeface="Courier New" panose="02070309020205020404" pitchFamily="49" charset="0"/>
              <a:buChar char="o"/>
            </a:pPr>
            <a:r>
              <a:rPr lang="ru-RU" dirty="0"/>
              <a:t>Рациональные числа</a:t>
            </a:r>
          </a:p>
          <a:p>
            <a:pPr>
              <a:buFont typeface="Courier New" panose="02070309020205020404" pitchFamily="49" charset="0"/>
              <a:buChar char="o"/>
            </a:pPr>
            <a:r>
              <a:rPr lang="ru-RU" dirty="0"/>
              <a:t>Полиномы от одной переменной</a:t>
            </a:r>
          </a:p>
          <a:p>
            <a:pPr>
              <a:buFont typeface="Courier New" panose="02070309020205020404" pitchFamily="49" charset="0"/>
              <a:buChar char="o"/>
            </a:pPr>
            <a:r>
              <a:rPr lang="ru-RU" dirty="0"/>
              <a:t>Полиномы от нескольких переменных</a:t>
            </a:r>
          </a:p>
          <a:p>
            <a:pPr>
              <a:buFont typeface="Courier New" panose="02070309020205020404" pitchFamily="49" charset="0"/>
              <a:buChar char="o"/>
            </a:pPr>
            <a:r>
              <a:rPr lang="ru-RU" dirty="0"/>
              <a:t>Рациональные функции</a:t>
            </a:r>
          </a:p>
        </p:txBody>
      </p:sp>
    </p:spTree>
    <p:extLst>
      <p:ext uri="{BB962C8B-B14F-4D97-AF65-F5344CB8AC3E}">
        <p14:creationId xmlns:p14="http://schemas.microsoft.com/office/powerpoint/2010/main" val="173082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55361" y="808056"/>
            <a:ext cx="7958331" cy="1077229"/>
          </a:xfrm>
        </p:spPr>
        <p:txBody>
          <a:bodyPr/>
          <a:lstStyle/>
          <a:p>
            <a:pPr algn="l"/>
            <a:r>
              <a:rPr lang="ru-RU" dirty="0"/>
              <a:t>Представление целых чисел</a:t>
            </a:r>
          </a:p>
        </p:txBody>
      </p:sp>
      <p:sp>
        <p:nvSpPr>
          <p:cNvPr id="3" name="Объект 2"/>
          <p:cNvSpPr>
            <a:spLocks noGrp="1"/>
          </p:cNvSpPr>
          <p:nvPr>
            <p:ph idx="1"/>
          </p:nvPr>
        </p:nvSpPr>
        <p:spPr>
          <a:xfrm>
            <a:off x="1455361" y="2052116"/>
            <a:ext cx="7796540" cy="3997828"/>
          </a:xfrm>
        </p:spPr>
        <p:txBody>
          <a:bodyPr>
            <a:normAutofit fontScale="77500" lnSpcReduction="20000"/>
          </a:bodyPr>
          <a:lstStyle/>
          <a:p>
            <a:pPr marL="0" indent="0">
              <a:buNone/>
            </a:pPr>
            <a:r>
              <a:rPr lang="ru-RU" dirty="0"/>
              <a:t>Возможны различные способы представлений целых чисел:</a:t>
            </a:r>
          </a:p>
          <a:p>
            <a:pPr>
              <a:buFont typeface="Courier New" panose="02070309020205020404" pitchFamily="49" charset="0"/>
              <a:buChar char="o"/>
            </a:pPr>
            <a:r>
              <a:rPr lang="ru-RU" dirty="0"/>
              <a:t> ограниченной точности, когда количество цифр в целом числе задано. К таковым относятся все стандартные арифметики в языках программирования.</a:t>
            </a:r>
          </a:p>
          <a:p>
            <a:pPr>
              <a:buFont typeface="Courier New" panose="02070309020205020404" pitchFamily="49" charset="0"/>
              <a:buChar char="o"/>
            </a:pPr>
            <a:r>
              <a:rPr lang="ru-RU" dirty="0"/>
              <a:t> произвольно заданной точности, когда количество цифр в заданном числе можно менять, но только один раз – задавать перед вычислениями.</a:t>
            </a:r>
          </a:p>
          <a:p>
            <a:pPr>
              <a:buFont typeface="Courier New" panose="02070309020205020404" pitchFamily="49" charset="0"/>
              <a:buChar char="o"/>
            </a:pPr>
            <a:r>
              <a:rPr lang="ru-RU" dirty="0"/>
              <a:t> неограниченной точности, когда количество цифр в числе не ограничивается никаким наперёд заданным числом, кроме ограничений, связанных с размером памяти машины.</a:t>
            </a:r>
          </a:p>
          <a:p>
            <a:pPr marL="0" indent="0">
              <a:buNone/>
            </a:pPr>
            <a:r>
              <a:rPr lang="ru-RU" dirty="0"/>
              <a:t>В системах компьютерной алгебры целые числа неограниченной точности, реализуются программным путем, (этот тип данных считается базовым)</a:t>
            </a:r>
          </a:p>
        </p:txBody>
      </p:sp>
    </p:spTree>
    <p:extLst>
      <p:ext uri="{BB962C8B-B14F-4D97-AF65-F5344CB8AC3E}">
        <p14:creationId xmlns:p14="http://schemas.microsoft.com/office/powerpoint/2010/main" val="228858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642594"/>
            <a:ext cx="9771529" cy="903818"/>
          </a:xfrm>
        </p:spPr>
        <p:txBody>
          <a:bodyPr>
            <a:normAutofit/>
          </a:bodyPr>
          <a:lstStyle/>
          <a:p>
            <a:pPr algn="l"/>
            <a:r>
              <a:rPr lang="ru-RU" dirty="0"/>
              <a:t>Представление рациональных чисел</a:t>
            </a:r>
          </a:p>
        </p:txBody>
      </p:sp>
      <p:sp>
        <p:nvSpPr>
          <p:cNvPr id="3" name="Объект 2"/>
          <p:cNvSpPr>
            <a:spLocks noGrp="1"/>
          </p:cNvSpPr>
          <p:nvPr>
            <p:ph idx="1"/>
          </p:nvPr>
        </p:nvSpPr>
        <p:spPr>
          <a:xfrm>
            <a:off x="1066799" y="1546412"/>
            <a:ext cx="9865659" cy="4827494"/>
          </a:xfrm>
        </p:spPr>
        <p:txBody>
          <a:bodyPr>
            <a:normAutofit fontScale="70000" lnSpcReduction="20000"/>
          </a:bodyPr>
          <a:lstStyle/>
          <a:p>
            <a:pPr marL="0" indent="0">
              <a:buNone/>
            </a:pPr>
            <a:r>
              <a:rPr lang="ru-RU" dirty="0"/>
              <a:t>Возможны различные способы представлений рациональных чисел произвольной точности :</a:t>
            </a:r>
          </a:p>
          <a:p>
            <a:r>
              <a:rPr lang="ru-RU" dirty="0"/>
              <a:t> 1. отношение числителя и знаменателя (оба - числа произвольной точности) (более точно, в виде записи, хранящей ссылку на список – числитель и ссылку на список – знаменатель). Такое представление является нормальным. Проблема - для нормального представления необходимо распознавание идентичных чисел.</a:t>
            </a:r>
          </a:p>
          <a:p>
            <a:pPr marL="0" indent="0">
              <a:buNone/>
            </a:pPr>
            <a:r>
              <a:rPr lang="ru-RU" dirty="0"/>
              <a:t>Пример. Записи вида –2 / 3, 2 / -3, 4 / -6, -10 / 15 и т.п. представляют одно и то же число.</a:t>
            </a:r>
          </a:p>
          <a:p>
            <a:r>
              <a:rPr lang="ru-RU" dirty="0"/>
              <a:t> 2. Так же, как в (1), но выполнив дополнительные условия :</a:t>
            </a:r>
          </a:p>
          <a:p>
            <a:r>
              <a:rPr lang="ru-RU" dirty="0"/>
              <a:t>(а) числитель и знаменатель числа должны быть сокращены на наибольший общий делитель (НОД);</a:t>
            </a:r>
          </a:p>
          <a:p>
            <a:r>
              <a:rPr lang="ru-RU" dirty="0"/>
              <a:t>(б) знаменатель должен быть положительным числом. Такое представление является каноническим. Проблема - требуется вычисление НОД двух целых чисел произвольной точности. При большом количестве цифр в числах эта процедура является алгоритмически сложной. Тем более, её надо производить на одном из самых низких уровнях вычислений – при каждом вычислении чисел.</a:t>
            </a:r>
          </a:p>
          <a:p>
            <a:r>
              <a:rPr lang="ru-RU" dirty="0"/>
              <a:t>Замечание. В системах компьютерной алгебры обычно используется каноническое представление рациональных чисел произвольной точности</a:t>
            </a:r>
          </a:p>
        </p:txBody>
      </p:sp>
    </p:spTree>
    <p:extLst>
      <p:ext uri="{BB962C8B-B14F-4D97-AF65-F5344CB8AC3E}">
        <p14:creationId xmlns:p14="http://schemas.microsoft.com/office/powerpoint/2010/main" val="9789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642594"/>
            <a:ext cx="9731188" cy="607982"/>
          </a:xfrm>
        </p:spPr>
        <p:txBody>
          <a:bodyPr>
            <a:normAutofit/>
          </a:bodyPr>
          <a:lstStyle/>
          <a:p>
            <a:pPr algn="l"/>
            <a:r>
              <a:rPr lang="ru-RU" dirty="0"/>
              <a:t>Представление рациональных функций</a:t>
            </a:r>
          </a:p>
        </p:txBody>
      </p:sp>
      <p:sp>
        <p:nvSpPr>
          <p:cNvPr id="3" name="Объект 2"/>
          <p:cNvSpPr>
            <a:spLocks noGrp="1"/>
          </p:cNvSpPr>
          <p:nvPr>
            <p:ph idx="1"/>
          </p:nvPr>
        </p:nvSpPr>
        <p:spPr>
          <a:xfrm>
            <a:off x="1066801" y="1156448"/>
            <a:ext cx="9986682" cy="5338481"/>
          </a:xfrm>
        </p:spPr>
        <p:txBody>
          <a:bodyPr>
            <a:normAutofit fontScale="77500" lnSpcReduction="20000"/>
          </a:bodyPr>
          <a:lstStyle/>
          <a:p>
            <a:pPr marL="0" indent="0">
              <a:buNone/>
            </a:pPr>
            <a:r>
              <a:rPr lang="ru-RU" dirty="0"/>
              <a:t>Дробно-рациональные функции, представляющие отношение полиномов, эффективно хранить в виде записи, содержащей ссылку на полином - числитель и ссылку на полином – знаменатель. При этом полиномы должны находиться в одной канонической форме. </a:t>
            </a:r>
          </a:p>
          <a:p>
            <a:pPr marL="0" indent="0">
              <a:buNone/>
            </a:pPr>
            <a:r>
              <a:rPr lang="ru-RU" dirty="0"/>
              <a:t>Представление рациональной функции будет каноническим, если дополнительно ввести следующие условия : </a:t>
            </a:r>
          </a:p>
          <a:p>
            <a:r>
              <a:rPr lang="ru-RU" dirty="0"/>
              <a:t> 1. числитель и знаменатель должны быть сокращены на полином – наибольший общий делитель (НОД) этих двух полиномов; </a:t>
            </a:r>
          </a:p>
          <a:p>
            <a:r>
              <a:rPr lang="ru-RU" dirty="0"/>
              <a:t> 2. числовые коэффициенты числителя и знаменателя должны быть сокращены на общий множитель; </a:t>
            </a:r>
          </a:p>
          <a:p>
            <a:r>
              <a:rPr lang="ru-RU" dirty="0"/>
              <a:t> 3. старший коэффициент знаменателя должен быть положительным. </a:t>
            </a:r>
          </a:p>
          <a:p>
            <a:pPr marL="0" indent="0">
              <a:buNone/>
            </a:pPr>
            <a:r>
              <a:rPr lang="ru-RU" dirty="0"/>
              <a:t>Поиск НОД для двух полиномов от нескольких переменных является вычислительно трудоемкой операцией. Кроме того, она должна выполняться на низком уровне вычислений (т.е. очень часто). Поэтому необходимо предусмотреть две формы представления дробно-рациональных функций: (1) каноническую и (2) нормальную (без сокращения на НОД). </a:t>
            </a:r>
          </a:p>
          <a:p>
            <a:pPr marL="0" indent="0">
              <a:buNone/>
            </a:pPr>
            <a:r>
              <a:rPr lang="ru-RU" dirty="0"/>
              <a:t>Замечание. Как правило, в системах компьютерной алгебры реализуется несколько и канонических, и нормальных форм представления полиномов от нескольких переменных. </a:t>
            </a:r>
          </a:p>
        </p:txBody>
      </p:sp>
    </p:spTree>
    <p:extLst>
      <p:ext uri="{BB962C8B-B14F-4D97-AF65-F5344CB8AC3E}">
        <p14:creationId xmlns:p14="http://schemas.microsoft.com/office/powerpoint/2010/main" val="3144187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эдисон">
  <a:themeElements>
    <a:clrScheme name="Мэдисон">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Мэдисон">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эдисон">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{1E8BCBAF-6EE8-124F-98DA-A08CE558397A}tf16401378</Template>
  <TotalTime>227</TotalTime>
  <Words>985</Words>
  <Application>Microsoft Macintosh PowerPoint</Application>
  <PresentationFormat>Широкоэкранный</PresentationFormat>
  <Paragraphs>78</Paragraphs>
  <Slides>17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17</vt:i4>
      </vt:variant>
    </vt:vector>
  </HeadingPairs>
  <TitlesOfParts>
    <vt:vector size="23" baseType="lpstr">
      <vt:lpstr>Arial</vt:lpstr>
      <vt:lpstr>Courier New</vt:lpstr>
      <vt:lpstr>MS Shell Dlg 2</vt:lpstr>
      <vt:lpstr>Wingdings</vt:lpstr>
      <vt:lpstr>Wingdings 3</vt:lpstr>
      <vt:lpstr>Мэдисон</vt:lpstr>
      <vt:lpstr>Особенности представления математических объектов и их представления в различных системах компьютерной алгебры</vt:lpstr>
      <vt:lpstr>Математические объекты</vt:lpstr>
      <vt:lpstr>Презентация PowerPoint</vt:lpstr>
      <vt:lpstr>Презентация PowerPoint</vt:lpstr>
      <vt:lpstr>Презентация PowerPoint</vt:lpstr>
      <vt:lpstr>Базовые объекты компьютерной алгебры </vt:lpstr>
      <vt:lpstr>Представление целых чисел</vt:lpstr>
      <vt:lpstr>Представление рациональных чисел</vt:lpstr>
      <vt:lpstr>Представление рациональных функций</vt:lpstr>
      <vt:lpstr>Математические объекты в программировании</vt:lpstr>
      <vt:lpstr>Математические объекты в электронных таблицах</vt:lpstr>
      <vt:lpstr>Функции можно выбрать в категории «Мастер функций»</vt:lpstr>
      <vt:lpstr>Математические объекты и их представление в scilab и maxima</vt:lpstr>
      <vt:lpstr>Функция в Scilab</vt:lpstr>
      <vt:lpstr>Функция в Maxima </vt:lpstr>
      <vt:lpstr>Функция в Maxima </vt:lpstr>
      <vt:lpstr>Заключение</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Математические объекты и их представления</dc:title>
  <dc:creator>Валерия Сухачева</dc:creator>
  <cp:lastModifiedBy>Microsoft Office User</cp:lastModifiedBy>
  <cp:revision>20</cp:revision>
  <dcterms:created xsi:type="dcterms:W3CDTF">2019-03-16T09:10:45Z</dcterms:created>
  <dcterms:modified xsi:type="dcterms:W3CDTF">2019-06-14T23:59:54Z</dcterms:modified>
</cp:coreProperties>
</file>