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B222-0E9D-48B9-9BFB-D9EE67DE4A26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2460-B8AC-4143-B8DB-52EE0E8FC8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76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533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203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761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554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764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4835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2924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807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399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441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6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816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7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8110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6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>
            <a:extLst>
              <a:ext uri="{FF2B5EF4-FFF2-40B4-BE49-F238E27FC236}">
                <a16:creationId xmlns="" xmlns:a16="http://schemas.microsoft.com/office/drawing/2014/main" id="{512AE66C-326D-4C14-9A9E-A7DF51E33B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>
            <a:extLst>
              <a:ext uri="{FF2B5EF4-FFF2-40B4-BE49-F238E27FC236}">
                <a16:creationId xmlns="" xmlns:a16="http://schemas.microsoft.com/office/drawing/2014/main" id="{663F1A89-86D9-45B0-B220-DBF2F340C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8196" name="Номер слайда 3">
            <a:extLst>
              <a:ext uri="{FF2B5EF4-FFF2-40B4-BE49-F238E27FC236}">
                <a16:creationId xmlns="" xmlns:a16="http://schemas.microsoft.com/office/drawing/2014/main" id="{806902BE-BEAB-42C1-A042-CFEB4D9E17EC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78507-5AD6-442D-A990-207CCC04D0F0}" type="slidenum">
              <a:rPr kumimoji="0" lang="ru-RU" altLang="ru-R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altLang="ru-R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75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6B8528-82DD-4C6F-A3AD-D588E17D0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1A52060-2EFF-45D0-B714-FEF496257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91F6E5A-A734-449A-95CA-11D06FDE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84DA00F-1A46-4E8E-A69B-4D7DBB7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D6C764-02A0-4E65-927E-18F05AF3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1966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9A2B10-E5A9-43F5-83D7-CAD8A3E5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1055B205-3134-48C1-A361-F730E8795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1E15BDF-E6CC-4578-BBEA-E2C94152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4DED0C0-B1B2-447C-BEDB-C5813F9C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3C00D46-83EF-4817-8B55-B944A631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0292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BF6A5708-25E3-46AB-A9C4-125DB7090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726C65-9675-406A-A917-D2264DB5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85B69CA-6C41-4E2E-8C98-BF0AF13B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1BAE5CC-F8D9-4BB9-B361-2DBF899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B219800-A804-4DF1-96AB-85E7EEEE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4687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D97E135-E599-4CF0-AD39-D72112BC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0D0AA-52CB-4883-BE32-0AFBF5C928FF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254C766-8B77-45CE-AF16-8A316895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3F5E558-EDFF-4DAF-92BD-5DB27C98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7EDA9-0CCF-40C7-AB84-40F6D8A5EA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36887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C0B9D56-86FC-412D-A476-4787EFB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8D70-847A-4E35-8C82-00FF3A29EF64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CB7FCB8-4CDD-42A0-A969-A5232913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162DA4C-A7DC-4E03-8FBE-BA2B78A7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AECA0-6A92-4637-9D2A-EEBF8D35F51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0540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350150F-31EC-4986-BAE8-E45D5691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4254A-E5A5-427F-B67C-D960042BB021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C705E51-E985-47D8-878C-2D5B6124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271B8A1-BF1F-4224-B0E9-622CDC3A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1D775-7AAC-44DF-B3F3-D769BE9575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35462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BCC76453-879C-45E5-8EED-2867C4E2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57FE7-9810-45BA-9A26-1D9F802BCF0D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BB8464C7-9B5D-4DF9-B064-D2382CF1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D4DF9C9-B6E8-429A-B1EF-6362AA6B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FCDFA-8C7A-4363-B19E-2728FB8EDD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620254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="" xmlns:a16="http://schemas.microsoft.com/office/drawing/2014/main" id="{502C3866-23F0-4FE1-8E83-1D07E54B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33723-9856-4BCC-BB96-A6BD4F36CD0B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="" xmlns:a16="http://schemas.microsoft.com/office/drawing/2014/main" id="{EC9076EA-2A6A-4C8E-8DD5-62178E82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="" xmlns:a16="http://schemas.microsoft.com/office/drawing/2014/main" id="{BDBC1923-41F0-49BD-A963-535587C0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AC13C-24B1-46AD-8E26-4ABE98736C5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674182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="" xmlns:a16="http://schemas.microsoft.com/office/drawing/2014/main" id="{9F7CE325-61AB-4AB8-A140-C36D46CC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34738-44E7-4456-BD59-9454C574F9CB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="" xmlns:a16="http://schemas.microsoft.com/office/drawing/2014/main" id="{FABF2280-0249-4A89-ACB4-C6C81ECC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42475222-E2EF-46CE-B957-192566EA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AEB1E-8CE0-40D8-BA08-776C84E46F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248802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="" xmlns:a16="http://schemas.microsoft.com/office/drawing/2014/main" id="{1E85AB8B-FED7-4BEE-9861-187A67D0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F05FC-476D-4FBD-A4A4-A2E3E8EDA729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="" xmlns:a16="http://schemas.microsoft.com/office/drawing/2014/main" id="{92338178-787B-4442-B874-5181867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="" xmlns:a16="http://schemas.microsoft.com/office/drawing/2014/main" id="{9A6E1FAB-5B3B-45FA-A948-AEE0F543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CF8EE-6E66-484D-9443-09C8B246B6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716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0F5D26A0-4E8D-4A6F-85C9-EE096A07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AA8DD-8DC9-4DC2-815E-64536A849169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C66A6FC-99C5-4A2C-8C31-25931148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BF81D8DB-65AA-45AC-ABC8-2993A0E1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D1241-4438-4F63-9433-12583B4A8B5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26072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CC65EA4-6C92-40AF-9C9F-1B88265E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9D8C7D7-45B7-4036-9043-DC370D37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B2B9258-2F97-48BE-82F7-84739ED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7175FAE-579C-4DA3-921A-B09680ED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6B5EC5C-B1F4-4239-96BC-94CFBF0A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13799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58559287-86F0-4974-ADC9-7E25B47B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D0868-0EC5-4AEF-9121-29BEB7957A5E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A9A76E29-54B7-4F38-8FA2-08640911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10947840-8A5E-4A01-9AEA-78BC8CA3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ED63C-4B85-4258-854F-348FBEC849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287315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4C99FCB-EC2C-4CE1-800F-BE5AF868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BEF79-2C94-48E3-BEA1-ED17C224AACC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59B1611-86A5-4F5E-97B6-E57CCD85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60EC028-0261-4D05-844C-FD261981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1DB36-D2B7-4E3F-9F40-B107381338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828576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4F1E2ED-EC69-4CB2-9CBF-3E6D5ECA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4331D-0AE6-47DB-9351-C81F8CFBBDE2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6E2B4FA-B696-468D-85D8-28449017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55C5C74-8197-4DFB-BF8B-D9548B24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563A-A88A-4BCD-8671-ED41DD33E5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5747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4C590C-D6F1-4731-9901-4A8AF6AA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5582C2E-0B68-4C86-A5AA-F1F1ED93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5019AE6-2A38-4AB5-B436-651BD645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99EF9CC-39D3-4CE9-8943-1DD248AB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2D298BF-9CB8-4788-9BD5-8BEDDCB5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911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AC9B35-AA5D-43B4-B965-6C96236C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EB0CC9B-BFB6-4186-90CF-9690CEA2C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97E7F74-6E9C-47DD-A64B-C60019F84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E93C0D3-88AC-4923-9BA0-E9DEEBAE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DFAE6F5-D1F0-4380-8AA6-6C56B1F7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4881AC0-D32F-4B47-BB4D-BCFD2C77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036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A8A00-6FA5-478A-B2D3-951D8EA9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E16DF7-084B-43AB-8C0A-534F1975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71875E0-9E62-497B-8019-E9E71C692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1BBBAB5-ECFC-4E70-87E8-C98631B42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BB04EAB-B75A-4024-92BE-3BC9C164C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159C8FBA-2A4C-444D-9A91-34DA241B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2597567-1627-4303-9632-997D0618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611F86FF-BC3A-489A-8000-CFA4DBE3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1760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DE4B9F-8792-4550-84AE-D4912C7F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75E06B9-3753-460C-BCD4-BDF873B7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E0A72CE-137D-445C-8F7E-EEC4E7E3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1B3E721-CC86-47B8-A57D-EC0FDA52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1786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28EBADD-4F8F-4E60-A2CD-D25C59E0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3C725DEA-314E-46CA-8259-7F404BED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9199C48-B793-4F96-AC99-8E79ED12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6944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5E7B6A8-2119-42FB-BB88-7151668C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D081AD3-3D83-4EEA-8FD0-868F548E1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A90DBD0-9F9F-4F1C-8581-94EDE209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30E1AE6-D3EA-483B-A2D5-CE098121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419BE8C-3E2A-478B-9D2E-C1A7B4BF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1FF9DD8-B74C-4D6B-B25C-10A55EFF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4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C7B864-C399-42B5-A40D-D1C74EEB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AE670D19-915A-40F1-B655-3E147E137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907890C-45A3-460D-B8ED-8A88B626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8A0B956-0BE1-4E35-A500-BE31DB0B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841CB65-CC11-4F48-A412-3C9D35D7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A4FEB7C-9AC8-4067-8349-0410D49F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102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0B6E45-DCF7-4253-871C-F286137D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424D103-8507-46A4-86B6-A5107AD9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33D631C-4A67-4DB4-855E-4AC10BCDE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CBFA-13B5-4BF0-841B-8A0878EC33A7}" type="datetimeFigureOut">
              <a:rPr lang="ru-RU" smtClean="0"/>
              <a:pPr/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C947C16-0AE7-4D24-894F-42FF1363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10F4FC1-6C2F-4FB6-8A5A-90B95645C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B464-F404-4F0B-9A73-49029987E6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578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="" xmlns:a16="http://schemas.microsoft.com/office/drawing/2014/main" id="{D460E635-29D1-49F0-98E2-4D9DA1F5F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9219" name="Текст 2">
            <a:extLst>
              <a:ext uri="{FF2B5EF4-FFF2-40B4-BE49-F238E27FC236}">
                <a16:creationId xmlns="" xmlns:a16="http://schemas.microsoft.com/office/drawing/2014/main" id="{C1C5B4CA-59E6-4E34-B8D9-41A6ED88DE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653174A-62B0-433C-B879-76403FF4D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DCB083-8A19-4ADC-98C6-793D0B41036F}" type="datetimeFigureOut">
              <a:rPr lang="ru-RU"/>
              <a:pPr>
                <a:defRPr/>
              </a:pPr>
              <a:t>25.02.2018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A316AB2-DE2D-4E2B-9B58-E4940B064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F7115B5-F55E-40EF-BC8C-E871F6C25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25996B2-FCE7-4476-90B5-10C656242F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23123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2389209253"/>
              </p:ext>
            </p:extLst>
          </p:nvPr>
        </p:nvGraphicFramePr>
        <p:xfrm>
          <a:off x="0" y="0"/>
          <a:ext cx="12192000" cy="6883400"/>
        </p:xfrm>
        <a:graphic>
          <a:graphicData uri="http://schemas.openxmlformats.org/presentationml/2006/ole">
            <p:oleObj spid="_x0000_s1028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893" y="2039259"/>
            <a:ext cx="868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4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4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и технологии их изготовления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027" y="3608919"/>
            <a:ext cx="827314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500" y="6324600"/>
            <a:ext cx="6867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Кафедра ИУ4 «Проектирование и технология производства ЭА»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534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11268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Основные типы печатных плат 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988" y="701676"/>
            <a:ext cx="55443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660ACD1-2113-4D81-9812-9A80810D5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27" y="854078"/>
            <a:ext cx="10906415" cy="48482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52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12293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Основные типы печатных плат 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988" y="701676"/>
            <a:ext cx="55443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BC2462E0-8446-4F72-99FE-33AD00772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03" y="854077"/>
            <a:ext cx="10886543" cy="48393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631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13040344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14342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Способы получения рисунка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3770" y="701676"/>
            <a:ext cx="5036459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CA3B08FA-A43C-40A2-8C5B-0297F1153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99" y="1075660"/>
            <a:ext cx="6145698" cy="23533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250473F0-BFED-4EA6-BC8B-4805E1440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98" y="3518638"/>
            <a:ext cx="6152711" cy="21620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4612E0E6-7AC1-4C2F-BC11-626695E89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180" y="803275"/>
            <a:ext cx="4010025" cy="5419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749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15364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Способы получения проводящего рисунка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889" y="701676"/>
            <a:ext cx="7331997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E2A7438A-6801-41FA-BCE3-82B0CAC6C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57" y="1158308"/>
            <a:ext cx="6069041" cy="19187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E3E1CFF-4C5C-41E9-A5DF-A755D114E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57" y="3178625"/>
            <a:ext cx="6069041" cy="20688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046AEE46-95EB-46FF-8103-6EB58673C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395" y="1250950"/>
            <a:ext cx="4930548" cy="41099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487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36436776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13316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Методы изготовления печатных плат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701676"/>
            <a:ext cx="650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EE69324C-6466-4A74-ADEE-5FB2F2E61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943107"/>
            <a:ext cx="8394700" cy="49717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982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16389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Технологические методы изготовления ПП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701676"/>
            <a:ext cx="7416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4A6985CA-88B8-47F0-BD85-69AC55717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34" y="851695"/>
            <a:ext cx="6839836" cy="48760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067207C-A50A-4D70-87B8-81044CBEA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11" y="851695"/>
            <a:ext cx="3764378" cy="48760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348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83400"/>
        </p:xfrm>
        <a:graphic>
          <a:graphicData uri="http://schemas.openxmlformats.org/presentationml/2006/ole">
            <p:oleObj spid="_x0000_s17411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893" y="2039259"/>
            <a:ext cx="868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4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СПАСИБО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4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ЗА ВНИМАНИЕ!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3608919"/>
            <a:ext cx="49403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32">
            <a:extLst>
              <a:ext uri="{FF2B5EF4-FFF2-40B4-BE49-F238E27FC236}">
                <a16:creationId xmlns="" xmlns:a16="http://schemas.microsoft.com/office/drawing/2014/main" id="{EF00870F-3FDB-4318-A1F0-A23B54195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19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23222300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2058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57705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История печатных плат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74" y="606980"/>
            <a:ext cx="4241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Text Box 1031">
            <a:extLst>
              <a:ext uri="{FF2B5EF4-FFF2-40B4-BE49-F238E27FC236}">
                <a16:creationId xmlns="" xmlns:a16="http://schemas.microsoft.com/office/drawing/2014/main" id="{DBAD15F4-E3D1-4E54-A57D-F6A3E58A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19" y="606980"/>
            <a:ext cx="1053390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Альберт </a:t>
            </a:r>
            <a:r>
              <a:rPr lang="ru-RU" altLang="ru-RU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Хансон</a:t>
            </a: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(1902 г.) – аддитивный метод.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Штамповка или вырезание изображения на бронзовой (или медной) фольге. 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Получившийся проводящий слой наклеивался на диэлектрик – бумагу, про-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питанную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парафином</a:t>
            </a: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Артур Берри (1913 г.) – субтрактивный метод.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Покрытие на металлическую основу слой </a:t>
            </a: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резистного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материала и травлением 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убирать незащищенные части c поверхности.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Макс Скуп (1918 г.) – аддитивный метод.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Технология газопламенного напыления металла.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Эллис </a:t>
            </a:r>
            <a:r>
              <a:rPr lang="ru-RU" altLang="ru-RU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Бассит</a:t>
            </a: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(1922 г.) – субтрактивный метод.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Методика использования светочувствительных материалов при производстве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печатных плат.</a:t>
            </a: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45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4104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История печатных плат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0" y="701676"/>
            <a:ext cx="4279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Text Box 1031">
            <a:extLst>
              <a:ext uri="{FF2B5EF4-FFF2-40B4-BE49-F238E27FC236}">
                <a16:creationId xmlns="" xmlns:a16="http://schemas.microsoft.com/office/drawing/2014/main" id="{DBAD15F4-E3D1-4E54-A57D-F6A3E58A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39" y="948841"/>
            <a:ext cx="10637271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Томас Эдисон (1920-1930 гг.) - идеи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1. Рисунок формируется при помощи адгезивных полимеров путём нанесения 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на их не застывшую поверхность измельченного в пыль графита или бронзы.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2. Рисунок формируется непосредственно на диэлектрике. Для нанесения </a:t>
            </a: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изоб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-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ражения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используется ляпис (нитрат серебра), после чего серебро просто </a:t>
            </a: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вос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-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станавливается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из соли.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3. Проводником является золотая фольга с нанесенным на нее рисунком.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Чарльз </a:t>
            </a:r>
            <a:r>
              <a:rPr lang="ru-RU" altLang="ru-RU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Дуклас</a:t>
            </a: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(1925-1930 гг.)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Технология металлизации проводников. Технология травления, подразумеваю-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щая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электролитическое осаждение металла (серебра, золота или меди) через 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контактную маску на пластину из низкотемпературного сплава.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605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5127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История печатных плат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701676"/>
            <a:ext cx="4292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Text Box 1031">
            <a:extLst>
              <a:ext uri="{FF2B5EF4-FFF2-40B4-BE49-F238E27FC236}">
                <a16:creationId xmlns="" xmlns:a16="http://schemas.microsoft.com/office/drawing/2014/main" id="{DBAD15F4-E3D1-4E54-A57D-F6A3E58A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61" y="696982"/>
            <a:ext cx="1051627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Цезарь </a:t>
            </a:r>
            <a:r>
              <a:rPr lang="ru-RU" altLang="ru-RU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Паролини</a:t>
            </a: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(1926 г.) – аддитивный метод.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Нанесение на диэлектрик изображения посредством клеящего материала с 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напылением на него медного порошка и полимеризация под воздействием 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высокой температуры.</a:t>
            </a:r>
            <a:endParaRPr lang="en-US" altLang="ru-RU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Эрвин Франц (1933 г.) – субтрактивный метод.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Нанесение токопроводящего рисунка на целлофановую пленку, для чего </a:t>
            </a: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испо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-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пользовался жидкий полимер с графитовым наполнением.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Пауль </a:t>
            </a:r>
            <a:r>
              <a:rPr lang="ru-RU" altLang="ru-RU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Эйслер</a:t>
            </a:r>
            <a:r>
              <a:rPr lang="ru-RU" altLang="ru-RU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(1948 г.)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Основал предприятия по изготовлению печатных плат - </a:t>
            </a: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Technograph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Printed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Circuits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. Имеет свыше 50 патентов. Усовершенствовал технологические про-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цессы</a:t>
            </a: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в производстве печатных плат. Сделал массовое производство печатных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возможным.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849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6151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Основные термины и определения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701676"/>
            <a:ext cx="60833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Text Box 1031">
            <a:extLst>
              <a:ext uri="{FF2B5EF4-FFF2-40B4-BE49-F238E27FC236}">
                <a16:creationId xmlns="" xmlns:a16="http://schemas.microsoft.com/office/drawing/2014/main" id="{DBAD15F4-E3D1-4E54-A57D-F6A3E58A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576" y="1203244"/>
            <a:ext cx="622427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Печатная плата (англ. </a:t>
            </a:r>
            <a:r>
              <a:rPr lang="ru-RU" altLang="ru-RU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printed</a:t>
            </a:r>
            <a:r>
              <a:rPr lang="ru-RU" altLang="ru-RU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circuit</a:t>
            </a:r>
            <a:r>
              <a:rPr lang="ru-RU" altLang="ru-RU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board</a:t>
            </a:r>
            <a:r>
              <a:rPr lang="ru-RU" altLang="ru-RU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 PCB) — </a:t>
            </a:r>
            <a:r>
              <a:rPr lang="ru-RU" altLang="ru-RU" sz="2000" dirty="0">
                <a:solidFill>
                  <a:srgbClr val="000066"/>
                </a:solidFill>
                <a:latin typeface="Times New Roman" panose="02020603050405020304" pitchFamily="18" charset="0"/>
              </a:rPr>
              <a:t>материал основания, вырезанный по размеру, содержащий необходимые отверстия и, по меньшей мере, один проводящий рисунок.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Рисунок печатной платы </a:t>
            </a:r>
            <a:r>
              <a:rPr lang="ru-RU" altLang="ru-RU" sz="2000" dirty="0">
                <a:solidFill>
                  <a:srgbClr val="000066"/>
                </a:solidFill>
                <a:latin typeface="Times New Roman" panose="02020603050405020304" pitchFamily="18" charset="0"/>
              </a:rPr>
              <a:t>– конфигурация проводников и (или) диэлектрического материалов на печатной плате.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Узкое место печатной платы </a:t>
            </a:r>
            <a:r>
              <a:rPr lang="ru-RU" altLang="ru-RU" sz="2000" dirty="0">
                <a:solidFill>
                  <a:srgbClr val="000066"/>
                </a:solidFill>
                <a:latin typeface="Times New Roman" panose="02020603050405020304" pitchFamily="18" charset="0"/>
              </a:rPr>
              <a:t>– участок печатной платы, где элементы проводящего рисунка и расстояния между ними могут быть выполнены только с минимально допустимыми значениями.</a:t>
            </a: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AB935539-A265-4801-B1DF-8805EBEDE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88" y="1203244"/>
            <a:ext cx="4722720" cy="4093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143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7173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Классы точности печатных плат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100" y="701676"/>
            <a:ext cx="57531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B7BF07F-18FF-4084-9332-6A277DB5B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12" y="1124832"/>
            <a:ext cx="11134725" cy="4581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824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8199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Узкие места проводящего рисунка ПП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6456" y="691790"/>
            <a:ext cx="6705601" cy="988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3D05C230-3D9B-48D4-A9DA-7A53C0FBD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18" y="855858"/>
            <a:ext cx="10963300" cy="50428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930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9222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Основные типы печатных плат 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988" y="701676"/>
            <a:ext cx="55570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2E994615-1691-41DF-97DC-FD4A7A7C4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84" y="854077"/>
            <a:ext cx="11122831" cy="45699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704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498FFE04-3915-4C92-B030-BF96B99BAF3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p:oleObj spid="_x0000_s10244" name="Image" r:id="rId4" imgW="14501587" imgH="10158730" progId="">
              <p:embed/>
            </p:oleObj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="" xmlns:a16="http://schemas.microsoft.com/office/drawing/2014/main" id="{BDB42AC8-1776-449E-89B2-5C625BC8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1"/>
            <a:ext cx="8642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Основные типы печатных плат </a:t>
            </a:r>
          </a:p>
        </p:txBody>
      </p:sp>
      <p:sp>
        <p:nvSpPr>
          <p:cNvPr id="2052" name="Line 1030">
            <a:extLst>
              <a:ext uri="{FF2B5EF4-FFF2-40B4-BE49-F238E27FC236}">
                <a16:creationId xmlns="" xmlns:a16="http://schemas.microsoft.com/office/drawing/2014/main" id="{AD97E1DB-7807-444A-8D77-39E977F09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988" y="701676"/>
            <a:ext cx="55443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Box 1032">
            <a:extLst>
              <a:ext uri="{FF2B5EF4-FFF2-40B4-BE49-F238E27FC236}">
                <a16:creationId xmlns="" xmlns:a16="http://schemas.microsoft.com/office/drawing/2014/main" id="{ADDDFEA1-B40A-4B76-AAC3-E9BE6578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88" y="6324600"/>
            <a:ext cx="5156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66"/>
                </a:solidFill>
                <a:latin typeface="Times New Roman" panose="02020603050405020304" pitchFamily="18" charset="0"/>
              </a:rPr>
              <a:t>Печатные платы и технологии их изготовления</a:t>
            </a:r>
            <a:endParaRPr lang="en-US" altLang="ru-RU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D56D83DC-5D49-457A-9188-D7A2A9D7C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51" y="854077"/>
            <a:ext cx="11127545" cy="45719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5058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543</Words>
  <Application>Microsoft Office PowerPoint</Application>
  <PresentationFormat>Произвольный</PresentationFormat>
  <Paragraphs>96</Paragraphs>
  <Slides>17</Slides>
  <Notes>16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1_Тема Office</vt:lpstr>
      <vt:lpstr>Image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Арина</cp:lastModifiedBy>
  <cp:revision>34</cp:revision>
  <dcterms:created xsi:type="dcterms:W3CDTF">2018-02-21T14:30:44Z</dcterms:created>
  <dcterms:modified xsi:type="dcterms:W3CDTF">2018-02-25T15:02:42Z</dcterms:modified>
</cp:coreProperties>
</file>