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83" r:id="rId2"/>
    <p:sldMasterId id="2147484795" r:id="rId3"/>
  </p:sldMasterIdLst>
  <p:notesMasterIdLst>
    <p:notesMasterId r:id="rId35"/>
  </p:notesMasterIdLst>
  <p:handoutMasterIdLst>
    <p:handoutMasterId r:id="rId36"/>
  </p:handoutMasterIdLst>
  <p:sldIdLst>
    <p:sldId id="256" r:id="rId4"/>
    <p:sldId id="461" r:id="rId5"/>
    <p:sldId id="417" r:id="rId6"/>
    <p:sldId id="426" r:id="rId7"/>
    <p:sldId id="427" r:id="rId8"/>
    <p:sldId id="428" r:id="rId9"/>
    <p:sldId id="429" r:id="rId10"/>
    <p:sldId id="430" r:id="rId11"/>
    <p:sldId id="432" r:id="rId12"/>
    <p:sldId id="455" r:id="rId13"/>
    <p:sldId id="456" r:id="rId14"/>
    <p:sldId id="419" r:id="rId15"/>
    <p:sldId id="437" r:id="rId16"/>
    <p:sldId id="435" r:id="rId17"/>
    <p:sldId id="436" r:id="rId18"/>
    <p:sldId id="438" r:id="rId19"/>
    <p:sldId id="420" r:id="rId20"/>
    <p:sldId id="457" r:id="rId21"/>
    <p:sldId id="458" r:id="rId22"/>
    <p:sldId id="459" r:id="rId23"/>
    <p:sldId id="418" r:id="rId24"/>
    <p:sldId id="441" r:id="rId25"/>
    <p:sldId id="443" r:id="rId26"/>
    <p:sldId id="421" r:id="rId27"/>
    <p:sldId id="422" r:id="rId28"/>
    <p:sldId id="423" r:id="rId29"/>
    <p:sldId id="424" r:id="rId30"/>
    <p:sldId id="425" r:id="rId31"/>
    <p:sldId id="450" r:id="rId32"/>
    <p:sldId id="454" r:id="rId33"/>
    <p:sldId id="370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6600"/>
    <a:srgbClr val="FFFF99"/>
    <a:srgbClr val="9999FF"/>
    <a:srgbClr val="00CC00"/>
    <a:srgbClr val="003399"/>
    <a:srgbClr val="008000"/>
    <a:srgbClr val="25177A"/>
    <a:srgbClr val="252379"/>
  </p:clrMru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-84" y="-150"/>
      </p:cViewPr>
      <p:guideLst>
        <p:guide orient="horz" pos="3995"/>
        <p:guide orient="horz" pos="796"/>
        <p:guide pos="2880"/>
        <p:guide pos="177"/>
        <p:guide pos="5507"/>
        <p:guide pos="4366"/>
        <p:guide pos="1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35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презентации &lt;br&gt;Автор презентации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fld id="{05C40C2C-AA91-4EA5-BD79-5FFD934DB634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fld id="{7CA31CFB-D3CB-43E1-BED2-5C9B5D92B6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презентации &lt;br&gt;Автор презентации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fld id="{F50F00B6-5C5D-446D-96C9-5972A7A00412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fld id="{547F5FD6-D6F0-421D-9176-E11AAC6836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2173D9-DFE2-423A-AB75-D64A062D7928}" type="slidenum">
              <a:rPr lang="ru-RU" smtClean="0"/>
              <a:pPr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E78291-271E-4064-8463-9E79CBA5FFCC}" type="slidenum">
              <a:rPr lang="ru-RU" smtClean="0"/>
              <a:pPr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61444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C1334B2-427D-47C8-9667-373147078E50}" type="slidenum">
              <a:rPr lang="ru-RU" sz="1200"/>
              <a:pPr algn="r" eaLnBrk="0" hangingPunct="0"/>
              <a:t>13</a:t>
            </a:fld>
            <a:endParaRPr lang="ru-RU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2467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62468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8E23CA0-5010-4FA8-9F12-C929C895389C}" type="slidenum">
              <a:rPr lang="ru-RU" sz="1200"/>
              <a:pPr algn="r" eaLnBrk="0" hangingPunct="0"/>
              <a:t>14</a:t>
            </a:fld>
            <a:endParaRPr lang="ru-RU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63492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5C827A5-5F57-4F36-B2E0-507DAA20B361}" type="slidenum">
              <a:rPr lang="ru-RU" sz="1200"/>
              <a:pPr algn="r" eaLnBrk="0" hangingPunct="0"/>
              <a:t>15</a:t>
            </a:fld>
            <a:endParaRPr lang="ru-RU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4515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64516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79217C2-65F1-4729-AEB2-11016679D3D6}" type="slidenum">
              <a:rPr lang="ru-RU" sz="1200"/>
              <a:pPr algn="r" eaLnBrk="0" hangingPunct="0"/>
              <a:t>16</a:t>
            </a:fld>
            <a:endParaRPr lang="ru-RU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554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5E37D7-DFA1-4ECD-BDB3-C61AF6829564}" type="slidenum">
              <a:rPr lang="ru-RU" smtClean="0"/>
              <a:pPr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6656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1BD787-A4EE-4D6F-9E70-A2DB5A0230F6}" type="slidenum">
              <a:rPr lang="ru-RU" smtClean="0"/>
              <a:pPr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6758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99B40-F4E5-41E3-9187-5E260A1751FB}" type="slidenum">
              <a:rPr lang="ru-RU" smtClean="0"/>
              <a:pPr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6861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FD635-E35A-4A05-BD15-A17FE44A232C}" type="slidenum">
              <a:rPr lang="ru-RU" smtClean="0"/>
              <a:pPr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963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F7B42-B9F4-451D-B619-499000B8F2AB}" type="slidenum">
              <a:rPr lang="ru-RU" smtClean="0"/>
              <a:pPr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2601EA-128C-4FDC-A406-B69EFCE6CAA6}" type="slidenum">
              <a:rPr lang="ru-RU" smtClean="0"/>
              <a:pPr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065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7066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9629043-8E6F-418D-986F-C094F33466C7}" type="slidenum">
              <a:rPr lang="ru-RU" sz="1200"/>
              <a:pPr algn="r" eaLnBrk="0" hangingPunct="0"/>
              <a:t>22</a:t>
            </a:fld>
            <a:endParaRPr lang="ru-RU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16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1684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7E4AE78-C2DB-494C-9F78-B1D6AAB3120A}" type="slidenum">
              <a:rPr lang="ru-RU" sz="1200"/>
              <a:pPr algn="r" eaLnBrk="0" hangingPunct="0"/>
              <a:t>23</a:t>
            </a:fld>
            <a:endParaRPr lang="ru-RU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270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B188D-BA10-4DE2-8D0E-F554AB677DBB}" type="slidenum">
              <a:rPr lang="ru-RU" smtClean="0">
                <a:latin typeface="Arial" charset="0"/>
              </a:rPr>
              <a:pPr>
                <a:defRPr/>
              </a:pPr>
              <a:t>24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373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8E220E-7558-40B5-8025-FD6406013C73}" type="slidenum">
              <a:rPr lang="ru-RU" smtClean="0"/>
              <a:pPr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475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A7CA4-02A0-4E10-9A4E-28DC7658E6F2}" type="slidenum">
              <a:rPr lang="ru-RU" smtClean="0"/>
              <a:pPr>
                <a:defRPr/>
              </a:pPr>
              <a:t>26</a:t>
            </a:fld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578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90F86-48E8-4CEF-9E6C-58DE43993F1E}" type="slidenum">
              <a:rPr lang="ru-RU" smtClean="0"/>
              <a:pPr>
                <a:defRPr/>
              </a:pPr>
              <a:t>27</a:t>
            </a:fld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680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2159E-97E7-4755-927D-486071E48809}" type="slidenum">
              <a:rPr lang="ru-RU" smtClean="0"/>
              <a:pPr>
                <a:defRPr/>
              </a:pPr>
              <a:t>28</a:t>
            </a:fld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7828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D62EB2B-3D99-48B3-ACC2-7E6775A9B946}" type="slidenum">
              <a:rPr lang="ru-RU" sz="1200"/>
              <a:pPr algn="r" eaLnBrk="0" hangingPunct="0"/>
              <a:t>29</a:t>
            </a:fld>
            <a:endParaRPr lang="ru-RU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885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8852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8E7CACE-0980-476B-85F7-03E02CFDF60E}" type="slidenum">
              <a:rPr lang="ru-RU" sz="1200"/>
              <a:pPr algn="r" eaLnBrk="0" hangingPunct="0"/>
              <a:t>30</a:t>
            </a:fld>
            <a:endParaRPr lang="ru-RU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987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ED18A-0B0E-4A52-A39B-90CCCA905F00}" type="slidenum">
              <a:rPr lang="ru-RU" smtClean="0"/>
              <a:pPr>
                <a:defRPr/>
              </a:pPr>
              <a:t>31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2D4ED-77B1-4A8D-9470-29A9B318FCB4}" type="slidenum">
              <a:rPr lang="ru-RU" smtClean="0"/>
              <a:pPr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547F66-CB4B-4587-A75D-A8E4676DE808}" type="slidenum">
              <a:rPr lang="ru-RU" smtClean="0"/>
              <a:pPr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530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5A2BC-A7C8-449C-BD40-43A389C2D120}" type="slidenum">
              <a:rPr lang="ru-RU" smtClean="0"/>
              <a:pPr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DCDD17-C60B-4F80-B256-F878F5D4CCF2}" type="slidenum">
              <a:rPr lang="ru-RU" smtClean="0"/>
              <a:pPr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734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7348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C55F8E4-2D31-4210-966F-B3E19835B0BF}" type="slidenum">
              <a:rPr lang="ru-RU" sz="1200"/>
              <a:pPr algn="r" eaLnBrk="0" hangingPunct="0"/>
              <a:t>9</a:t>
            </a:fld>
            <a:endParaRPr 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8372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EEA3FAB-DE75-4B77-A507-C3CEF2B3FDE8}" type="slidenum">
              <a:rPr lang="ru-RU" sz="1200"/>
              <a:pPr algn="r" eaLnBrk="0" hangingPunct="0"/>
              <a:t>10</a:t>
            </a:fld>
            <a:endParaRPr lang="ru-RU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59396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39A09B6-ED73-4293-9769-91F6C3431BC5}" type="slidenum">
              <a:rPr lang="ru-RU" sz="1200"/>
              <a:pPr algn="r" eaLnBrk="0" hangingPunct="0"/>
              <a:t>11</a:t>
            </a:fld>
            <a:endParaRPr lang="ru-R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49813"/>
            <a:ext cx="9144000" cy="2008187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1905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pic>
        <p:nvPicPr>
          <p:cNvPr id="6" name="Picture 13" descr="ITLogoPPTInve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371475"/>
            <a:ext cx="35988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12938"/>
            <a:ext cx="7772400" cy="2236787"/>
          </a:xfrm>
        </p:spPr>
        <p:txBody>
          <a:bodyPr anchorCtr="0"/>
          <a:lstStyle>
            <a:lvl1pPr algn="l">
              <a:defRPr sz="3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84438" y="4932363"/>
            <a:ext cx="6400800" cy="1084262"/>
          </a:xfrm>
        </p:spPr>
        <p:txBody>
          <a:bodyPr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E8296-A1D0-45FD-BBF5-4188CD7A1622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67D40-8FC9-4D59-9F91-C85AC327FB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6738" y="9525"/>
            <a:ext cx="1978025" cy="62690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81075" y="9525"/>
            <a:ext cx="5783263" cy="62690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6E0AB-3267-44FF-BEDE-5B293B471B31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1E5DA-8ECB-42FA-978C-50E1902CAE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1100" y="9525"/>
            <a:ext cx="6443663" cy="9223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81075" y="1219200"/>
            <a:ext cx="3505200" cy="5059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38675" y="1219200"/>
            <a:ext cx="3505200" cy="5059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F6A05-6FE2-4446-8CAF-D47C37355803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179E-BC0F-4699-9CC9-6C76CA481D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1100" y="9525"/>
            <a:ext cx="6443663" cy="9223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81075" y="1219200"/>
            <a:ext cx="3505200" cy="5059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38675" y="1219200"/>
            <a:ext cx="3505200" cy="2452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38675" y="3824288"/>
            <a:ext cx="3505200" cy="2454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3277E-AF84-4677-AA28-4676C84812B2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21ACA-AFF8-423C-AF96-087E7FA543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1100" y="9525"/>
            <a:ext cx="6443663" cy="9223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81075" y="1219200"/>
            <a:ext cx="7162800" cy="2452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81075" y="3824288"/>
            <a:ext cx="7162800" cy="2454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53791-74F0-4B08-AC0F-41F8AD5F2967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18414-8595-4E63-A1FF-73696406A7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1_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088" y="266700"/>
            <a:ext cx="8208962" cy="11461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27088" y="1600200"/>
            <a:ext cx="8066087" cy="19939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331913" y="6308725"/>
            <a:ext cx="1655762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71E9C-33F6-42E3-A028-414C8D61828F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7885113" y="6308725"/>
            <a:ext cx="1008062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67A6-F237-4D30-943B-98C53DA60E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160713" y="6296025"/>
            <a:ext cx="4471987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088" y="266700"/>
            <a:ext cx="8208962" cy="11461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27088" y="1600200"/>
            <a:ext cx="3956050" cy="1993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5538" y="1600200"/>
            <a:ext cx="3957637" cy="1993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AEDA6-A58D-4827-88D1-855A76D0B285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D512-B9B4-4B0D-8CA3-9B62221688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49813"/>
            <a:ext cx="9144000" cy="2008187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1905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pic>
        <p:nvPicPr>
          <p:cNvPr id="6" name="Picture 13" descr="ITLogoPPTInve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371475"/>
            <a:ext cx="35988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12938"/>
            <a:ext cx="7772400" cy="2236787"/>
          </a:xfrm>
        </p:spPr>
        <p:txBody>
          <a:bodyPr anchorCtr="0"/>
          <a:lstStyle>
            <a:lvl1pPr algn="l">
              <a:defRPr sz="3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84438" y="4932363"/>
            <a:ext cx="6400800" cy="1084262"/>
          </a:xfrm>
        </p:spPr>
        <p:txBody>
          <a:bodyPr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DD376-C01C-438F-A1D7-CC3CF61E71C1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32A1A-695C-406D-A283-FDE5BB5D2B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5D968-7D13-4236-B9E4-6946400324D1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A6077-A5FB-4A4A-84C1-88956D9E6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A0D08-7160-43B8-B5E8-AEE934B7BEDD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DE1B6-9EAE-40F8-8A93-E6C3C2893A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81075" y="1219200"/>
            <a:ext cx="35052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8675" y="1219200"/>
            <a:ext cx="35052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22C5-ECE7-482D-8F2D-7AD49ED2AEBE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4B851-EC84-43CA-842E-76F774F10A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0FC3D-FCF0-4C71-BE84-5E5E4310A068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E57C1-FB48-4891-B7AF-683F4C1E8A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6820A-355C-403C-8FBB-C662C1A4DA7F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0639-0762-4758-A423-83061F0111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3598E-491B-4E6C-B072-03E97A2505F3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B962D-27B1-4FBD-8243-1DD3FCF90F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FA11-1410-4274-9B7E-A08630FD5B4B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2176A-90C4-428E-9A57-754D66FD49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BE0-4136-4149-8F7D-E29DF44FB3CC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B715F-2D0E-44ED-938E-009D9C270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E7A7-4717-44E7-9617-7C05AE50D835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AE454-740C-492E-853E-7C57A74498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6738" y="9525"/>
            <a:ext cx="1978025" cy="62690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81075" y="9525"/>
            <a:ext cx="5783263" cy="62690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A508B-22CB-4DB5-A69C-B1C87DBF2CD2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9EFA0-E9EC-4A50-A9A1-85D1FD0025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1100" y="9525"/>
            <a:ext cx="6443663" cy="9223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81075" y="1219200"/>
            <a:ext cx="3505200" cy="5059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38675" y="1219200"/>
            <a:ext cx="3505200" cy="5059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6B7F-2012-463D-8D81-E902C5B864D1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EC841-B9BA-4AC9-B83C-BF26AF83F8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1100" y="9525"/>
            <a:ext cx="6443663" cy="9223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81075" y="1219200"/>
            <a:ext cx="3505200" cy="50593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38675" y="1219200"/>
            <a:ext cx="3505200" cy="2452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38675" y="3824288"/>
            <a:ext cx="3505200" cy="2454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2EEAE-09F0-4D93-B5C3-1BFFE7AD6C88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1B983-40E0-439E-B53E-FD73E381E7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AA82A-5A50-4F09-83E0-8632E4E4552D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99769-3C0C-4C96-B31C-4CED15312B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1100" y="9525"/>
            <a:ext cx="6443663" cy="9223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81075" y="1219200"/>
            <a:ext cx="7162800" cy="2452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81075" y="3824288"/>
            <a:ext cx="7162800" cy="2454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D16D-CC9D-4905-BF91-02EF91DA12C3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994DD-841E-4607-89A2-4AD3D41A80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1_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088" y="266700"/>
            <a:ext cx="8208962" cy="11461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27088" y="1600200"/>
            <a:ext cx="8066087" cy="19939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331913" y="6308725"/>
            <a:ext cx="1655762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A7563-A665-4B1B-9AB8-794438154904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7885113" y="6308725"/>
            <a:ext cx="1008062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5B7DE-F2F0-4458-BFEF-3CE47C9A3D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160713" y="6296025"/>
            <a:ext cx="4471987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088" y="266700"/>
            <a:ext cx="8208962" cy="11461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27088" y="1600200"/>
            <a:ext cx="3956050" cy="1993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5538" y="1600200"/>
            <a:ext cx="3957637" cy="1993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BCC5F-7C72-4713-A97D-9F2986654874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F347D-759C-402E-8E9D-1E10FBF19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CCE523-526D-4365-A39F-2A72C14CB194}" type="datetime4">
              <a:rPr lang="ru-RU" smtClean="0"/>
              <a:pPr>
                <a:defRPr/>
              </a:pPr>
              <a:t>22 декабря 2009 г.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21C26-6021-4E60-849D-9739B9BD8124}" type="slidenum">
              <a:rPr lang="en-US" smtClean="0"/>
              <a:pPr>
                <a:defRPr/>
              </a:pPr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0D2931-ED88-4BEB-B9C5-30E6293071CB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EDD9F-4025-48A0-8242-7C08D72E820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4F916-D826-439B-880A-B8A050FA9D07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5BCD0-D98A-40C1-B68B-24ADDB313E0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8D1EE2-A490-41F0-A965-71C51D1E5A21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7D58D-0E66-4950-99D0-756F5914EDA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C6C4-DD4F-4C43-A418-5A4BCF2B129D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CEF13-0E05-41F5-BF62-3907B69E40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582C3-BDE6-4847-A2DA-DDCEE8E4D97C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4EFC8-7098-46E1-AFEA-58138ED8EC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722EE-B8BD-4CA0-AC5C-53997B95F1F8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6A939-DD27-4E6F-99BB-5F7B019B28A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81075" y="1219200"/>
            <a:ext cx="35052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8675" y="1219200"/>
            <a:ext cx="35052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C59E1-C340-43D8-83C4-8CD1FDE2EBAE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9526-FDCB-4287-B3CC-1D449419F1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E38731-089A-4942-B36C-E288AF9E322F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779FE-1214-42C7-9C29-40113083944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E5320-DB12-41A8-8D1F-D5BA4CC7EE0A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1749-F603-4966-ADCC-B2F21D26804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315AF-B943-4F16-BEE1-A710EC1FFF19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F3D60-C0E5-4B77-9D08-34A68689D4A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39B21-EDF1-4EAA-88B4-A64DEE89138F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E8846-274E-406A-9489-0162D34B63A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1_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088" y="266700"/>
            <a:ext cx="8208962" cy="11461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27088" y="1600200"/>
            <a:ext cx="8066087" cy="1993900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331913" y="6308725"/>
            <a:ext cx="1655762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2F7CB-11FB-41FA-BB53-23D5A5B167DD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7885113" y="6308725"/>
            <a:ext cx="1008062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D3261-E694-4A94-BAA8-EDDDE13AC7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160713" y="6296025"/>
            <a:ext cx="4471987" cy="444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7D35B-EF2B-45CC-9DB4-977D40F1F668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B6E55-EE67-4631-B0DF-83FD864310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7B237-23C0-4BDC-94CB-E1B6790C21A9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0591B-6A14-4DA7-963E-35B6831616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98EB3-9076-4713-B891-ED67D006CC01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E1EFF-B32F-4F01-B4DC-99EB45A61B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889DE-6193-4B73-B1A3-730276F36E98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5BF6-5EE6-4CF2-9A23-A4B655A849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F79EA-14E2-438E-AFC3-37B5FAD852DB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69DD-55A9-43CC-AC1A-DA895C5003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</p:spTree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6581775"/>
            <a:ext cx="9144000" cy="276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9572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51100" y="9525"/>
            <a:ext cx="644366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275" y="6548438"/>
            <a:ext cx="20542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1D3537-453E-4B28-9B19-145DEA789EDB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9938" y="6581775"/>
            <a:ext cx="25193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9B2908-962D-4F01-B0B2-77A8105376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1075" y="1219200"/>
            <a:ext cx="71628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  <a:r>
              <a:rPr lang="en-US" smtClean="0"/>
              <a:t> 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729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3663" y="6569075"/>
            <a:ext cx="22352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  <p:pic>
        <p:nvPicPr>
          <p:cNvPr id="3081" name="Picture 13" descr="ITLogoPPTInvert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3500" y="179388"/>
            <a:ext cx="2159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  <p:sldLayoutId id="2147484735" r:id="rId12"/>
    <p:sldLayoutId id="2147484736" r:id="rId13"/>
    <p:sldLayoutId id="2147484737" r:id="rId14"/>
    <p:sldLayoutId id="2147484756" r:id="rId15"/>
    <p:sldLayoutId id="2147484757" r:id="rId16"/>
  </p:sldLayoutIdLst>
  <p:transition>
    <p:cover dir="r"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25488" indent="-2794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</a:defRPr>
      </a:lvl2pPr>
      <a:lvl3pPr marL="1082675" indent="-1778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524000" indent="-1762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o"/>
        <a:defRPr sz="2000">
          <a:solidFill>
            <a:schemeClr val="tx1"/>
          </a:solidFill>
          <a:latin typeface="+mn-lt"/>
        </a:defRPr>
      </a:lvl4pPr>
      <a:lvl5pPr marL="1968500" indent="-1778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425700" indent="-1778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882900" indent="-1778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340100" indent="-1778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797300" indent="-1778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6581775"/>
            <a:ext cx="9144000" cy="276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9572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51100" y="9525"/>
            <a:ext cx="644366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275" y="6548438"/>
            <a:ext cx="20542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6F67C9-F123-4736-8CFE-FEA3FFA50EEE}" type="datetime4">
              <a:rPr lang="ru-RU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9938" y="6581775"/>
            <a:ext cx="25193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2BA0FA-4068-4492-AAFA-E250382443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10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1075" y="1219200"/>
            <a:ext cx="71628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  <a:r>
              <a:rPr lang="en-US" smtClean="0"/>
              <a:t> 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729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3663" y="6569075"/>
            <a:ext cx="22352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© МИВАР</a:t>
            </a:r>
          </a:p>
        </p:txBody>
      </p:sp>
      <p:pic>
        <p:nvPicPr>
          <p:cNvPr id="4105" name="Picture 13" descr="ITLogoPPTInvert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3500" y="179388"/>
            <a:ext cx="2159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58" r:id="rId1"/>
    <p:sldLayoutId id="2147484738" r:id="rId2"/>
    <p:sldLayoutId id="2147484739" r:id="rId3"/>
    <p:sldLayoutId id="2147484740" r:id="rId4"/>
    <p:sldLayoutId id="2147484741" r:id="rId5"/>
    <p:sldLayoutId id="2147484742" r:id="rId6"/>
    <p:sldLayoutId id="2147484743" r:id="rId7"/>
    <p:sldLayoutId id="2147484744" r:id="rId8"/>
    <p:sldLayoutId id="2147484745" r:id="rId9"/>
    <p:sldLayoutId id="2147484746" r:id="rId10"/>
    <p:sldLayoutId id="2147484747" r:id="rId11"/>
    <p:sldLayoutId id="2147484748" r:id="rId12"/>
    <p:sldLayoutId id="2147484749" r:id="rId13"/>
    <p:sldLayoutId id="2147484750" r:id="rId14"/>
    <p:sldLayoutId id="2147484759" r:id="rId15"/>
    <p:sldLayoutId id="2147484760" r:id="rId16"/>
  </p:sldLayoutIdLst>
  <p:transition>
    <p:cover dir="r"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25488" indent="-2794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</a:defRPr>
      </a:lvl2pPr>
      <a:lvl3pPr marL="1082675" indent="-1778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524000" indent="-1762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o"/>
        <a:defRPr sz="2000">
          <a:solidFill>
            <a:schemeClr val="tx1"/>
          </a:solidFill>
          <a:latin typeface="+mn-lt"/>
        </a:defRPr>
      </a:lvl4pPr>
      <a:lvl5pPr marL="1968500" indent="-1778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425700" indent="-1778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882900" indent="-1778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340100" indent="-1778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797300" indent="-1778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1D3537-453E-4B28-9B19-145DEA789EDB}" type="datetime4">
              <a:rPr lang="ru-RU" smtClean="0"/>
              <a:pPr>
                <a:defRPr/>
              </a:pPr>
              <a:t>22 декабря 2009 г.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smtClean="0"/>
              <a:t>© МИВАР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9B2908-962D-4F01-B0B2-77A81053760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6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  <p:sldLayoutId id="2147484807" r:id="rId12"/>
  </p:sldLayoutIdLst>
  <p:transition>
    <p:cover dir="r"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.jpe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jpeg"/><Relationship Id="rId5" Type="http://schemas.openxmlformats.org/officeDocument/2006/relationships/image" Target="../media/image22.pn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OVar@narod.r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9675" y="3814763"/>
            <a:ext cx="685800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Обзор нормативной базы по защите персональных данных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76925" y="5903913"/>
            <a:ext cx="3224213" cy="892175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ru-RU" sz="1600" b="1" dirty="0" smtClean="0">
                <a:solidFill>
                  <a:srgbClr val="0070C0"/>
                </a:solidFill>
              </a:rPr>
              <a:t>Варламов Олег Олегович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ru-RU" sz="1600" b="1" dirty="0" smtClean="0">
                <a:solidFill>
                  <a:srgbClr val="0070C0"/>
                </a:solidFill>
              </a:rPr>
              <a:t>Доктор технических наук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</a:rPr>
              <a:t>Ovar@narod.ru</a:t>
            </a:r>
            <a:endParaRPr lang="ru-RU" sz="1600" b="1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43000" y="5186363"/>
            <a:ext cx="70691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2000" b="1">
                <a:solidFill>
                  <a:schemeClr val="accent2"/>
                </a:solidFill>
              </a:rPr>
              <a:t>Основы защиты ПДн и классификация ИСПДн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582587-F141-4402-BA9C-9F8BDF870BD5}" type="slidenum">
              <a:rPr lang="ru-RU" sz="1200" b="1">
                <a:solidFill>
                  <a:schemeClr val="bg1"/>
                </a:solidFill>
              </a:rPr>
              <a:pPr algn="r"/>
              <a:t>10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7651" name="Номер слайда 4"/>
          <p:cNvSpPr txBox="1">
            <a:spLocks noGrp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61352C0-0711-4120-B28A-BD691FB7D83A}" type="slidenum">
              <a:rPr lang="ru-RU" sz="1200" b="1">
                <a:solidFill>
                  <a:schemeClr val="bg1"/>
                </a:solidFill>
              </a:rPr>
              <a:pPr algn="r"/>
              <a:t>10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7655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38558CA0-3396-400D-948B-C1ACCDFAF1FE}" type="slidenum">
              <a:rPr lang="ru-RU" smtClean="0"/>
              <a:pPr algn="r">
                <a:defRPr/>
              </a:pPr>
              <a:t>10</a:t>
            </a:fld>
            <a:endParaRPr lang="ru-RU" smtClean="0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2163" y="44450"/>
            <a:ext cx="8351837" cy="431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Меры по обеспечению безопасности </a:t>
            </a:r>
            <a:r>
              <a:rPr lang="ru-RU" sz="2400" dirty="0" err="1" smtClean="0"/>
              <a:t>ПДн</a:t>
            </a:r>
            <a:endParaRPr lang="ru-RU" sz="2400" dirty="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84225"/>
            <a:ext cx="8893175" cy="554037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b="1" dirty="0" smtClean="0">
                <a:solidFill>
                  <a:srgbClr val="C00000"/>
                </a:solidFill>
              </a:rPr>
              <a:t>Оператор</a:t>
            </a:r>
            <a:r>
              <a:rPr lang="ru-RU" sz="2000" dirty="0" smtClean="0">
                <a:solidFill>
                  <a:srgbClr val="FF3300"/>
                </a:solidFill>
              </a:rPr>
              <a:t> </a:t>
            </a:r>
            <a:r>
              <a:rPr lang="ru-RU" sz="2000" dirty="0" smtClean="0"/>
              <a:t>при обработке персональных данных </a:t>
            </a:r>
            <a:r>
              <a:rPr lang="ru-RU" sz="2000" b="1" dirty="0" smtClean="0">
                <a:solidFill>
                  <a:srgbClr val="C00000"/>
                </a:solidFill>
              </a:rPr>
              <a:t>обязан</a:t>
            </a:r>
            <a:r>
              <a:rPr lang="ru-RU" sz="2000" dirty="0" smtClean="0">
                <a:solidFill>
                  <a:srgbClr val="FF3300"/>
                </a:solidFill>
              </a:rPr>
              <a:t> </a:t>
            </a:r>
            <a:r>
              <a:rPr lang="ru-RU" sz="2000" dirty="0" smtClean="0"/>
              <a:t>принимать необходимые организационные и технические меры, в том числе использовать шифровальные (криптографические) средства, </a:t>
            </a:r>
            <a:r>
              <a:rPr lang="ru-RU" sz="2000" b="1" dirty="0" smtClean="0">
                <a:solidFill>
                  <a:srgbClr val="C00000"/>
                </a:solidFill>
              </a:rPr>
              <a:t>для защиты персональных данных</a:t>
            </a:r>
            <a:r>
              <a:rPr lang="ru-RU" sz="2000" dirty="0" smtClean="0">
                <a:solidFill>
                  <a:srgbClr val="FF3300"/>
                </a:solidFill>
              </a:rPr>
              <a:t> </a:t>
            </a:r>
            <a:r>
              <a:rPr lang="ru-RU" sz="2000" dirty="0" smtClean="0"/>
              <a:t>от неправомерного или случайного доступа к ним, уничтожения, изменения, блокирования, копирования, распространения персональных данных, а также от иных неправомерных действий.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dirty="0" smtClean="0"/>
              <a:t>Правительство РФ устанавливает требования к обеспечению безопасности персональных данных при их обработке в  </a:t>
            </a:r>
            <a:r>
              <a:rPr lang="ru-RU" sz="2000" dirty="0" err="1" smtClean="0"/>
              <a:t>ИСПДн</a:t>
            </a:r>
            <a:r>
              <a:rPr lang="ru-RU" sz="20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b="1" dirty="0" smtClean="0">
                <a:solidFill>
                  <a:srgbClr val="C00000"/>
                </a:solidFill>
              </a:rPr>
              <a:t>Контроль и надзор </a:t>
            </a:r>
            <a:r>
              <a:rPr lang="ru-RU" sz="2000" dirty="0" smtClean="0"/>
              <a:t>за выполнением требований осуществляются: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ru-RU" dirty="0" smtClean="0"/>
              <a:t>федеральным органом исполнительной власти, уполномоченным в области </a:t>
            </a:r>
            <a:r>
              <a:rPr lang="ru-RU" dirty="0" smtClean="0">
                <a:solidFill>
                  <a:srgbClr val="FF3300"/>
                </a:solidFill>
              </a:rPr>
              <a:t>обеспечения безопасности (ФСБ России)</a:t>
            </a:r>
            <a:r>
              <a:rPr lang="ru-RU" dirty="0" smtClean="0"/>
              <a:t>, и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ru-RU" dirty="0" smtClean="0"/>
              <a:t>федеральным органом исполнительной власти, уполномоченным в области </a:t>
            </a:r>
            <a:r>
              <a:rPr lang="ru-RU" dirty="0" smtClean="0">
                <a:solidFill>
                  <a:srgbClr val="FF3300"/>
                </a:solidFill>
              </a:rPr>
              <a:t>противодействия техническим разведкам и технической защиты информации (ФСТЭК России)</a:t>
            </a:r>
            <a:r>
              <a:rPr lang="ru-RU" dirty="0" smtClean="0"/>
              <a:t>, 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ru-RU" sz="2000" dirty="0" smtClean="0"/>
              <a:t>в пределах их полномочий и </a:t>
            </a:r>
            <a:r>
              <a:rPr lang="ru-RU" sz="2000" dirty="0" smtClean="0">
                <a:solidFill>
                  <a:srgbClr val="0066FF"/>
                </a:solidFill>
              </a:rPr>
              <a:t>без права ознакомления с персональными данными</a:t>
            </a:r>
            <a:r>
              <a:rPr lang="ru-RU" sz="2000" dirty="0" smtClean="0"/>
              <a:t>, обрабатываемыми в </a:t>
            </a:r>
            <a:r>
              <a:rPr lang="ru-RU" sz="2000" dirty="0" err="1" smtClean="0"/>
              <a:t>ИСПДн</a:t>
            </a:r>
            <a:r>
              <a:rPr lang="ru-RU" sz="2000" dirty="0" smtClean="0"/>
              <a:t>.</a:t>
            </a:r>
          </a:p>
        </p:txBody>
      </p:sp>
      <p:pic>
        <p:nvPicPr>
          <p:cNvPr id="27654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 txBox="1">
            <a:spLocks noGrp="1" noChangeArrowheads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24B849A-4777-4FEB-93C5-4A7B9F3D0BB8}" type="slidenum">
              <a:rPr lang="ru-RU" sz="1200" b="1">
                <a:solidFill>
                  <a:schemeClr val="bg1"/>
                </a:solidFill>
              </a:rPr>
              <a:pPr algn="r"/>
              <a:t>11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8675" name="Номер слайда 4"/>
          <p:cNvSpPr txBox="1">
            <a:spLocks noGrp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54825D4-A8AF-43D0-897E-81704F7CFA38}" type="slidenum">
              <a:rPr lang="ru-RU" sz="1200" b="1">
                <a:solidFill>
                  <a:schemeClr val="bg1"/>
                </a:solidFill>
              </a:rPr>
              <a:pPr algn="r"/>
              <a:t>11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8680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803EBAF0-9092-4DC5-8AED-CEFE6F6312EB}" type="slidenum">
              <a:rPr lang="ru-RU" smtClean="0"/>
              <a:pPr algn="r">
                <a:defRPr/>
              </a:pPr>
              <a:t>11</a:t>
            </a:fld>
            <a:endParaRPr lang="ru-RU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038" y="115888"/>
            <a:ext cx="8208962" cy="936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Уполномоченный орган по защите прав субъектов персональных данных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195388"/>
            <a:ext cx="8783637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000" smtClean="0"/>
              <a:t>Уполномоченным </a:t>
            </a:r>
            <a:r>
              <a:rPr lang="ru-RU" sz="2000" smtClean="0">
                <a:solidFill>
                  <a:srgbClr val="0066FF"/>
                </a:solidFill>
              </a:rPr>
              <a:t>органом по защите прав субъектов </a:t>
            </a:r>
            <a:r>
              <a:rPr lang="ru-RU" sz="2000" smtClean="0"/>
              <a:t>ПДн, на который возлагается обеспечение контроля и надзора…, является федеральный орган исполнительной власти (ФОИВ), осуществляющий функции по контролю и надзору в </a:t>
            </a:r>
            <a:r>
              <a:rPr lang="ru-RU" sz="2000" smtClean="0">
                <a:solidFill>
                  <a:srgbClr val="0066FF"/>
                </a:solidFill>
              </a:rPr>
              <a:t>сфере информационных технологий и связи</a:t>
            </a:r>
            <a:r>
              <a:rPr lang="ru-RU" sz="2000" smtClean="0"/>
              <a:t>.</a:t>
            </a:r>
          </a:p>
          <a:p>
            <a:pPr eaLnBrk="1" hangingPunct="1"/>
            <a:r>
              <a:rPr lang="ru-RU" sz="2000" smtClean="0"/>
              <a:t>Уполномоченный орган по защите прав субъектов ПДн обязан:</a:t>
            </a:r>
          </a:p>
          <a:p>
            <a:pPr lvl="1" eaLnBrk="1" hangingPunct="1"/>
            <a:r>
              <a:rPr lang="ru-RU" sz="1800" smtClean="0"/>
              <a:t>организовывать … защиту прав субъектов персональных данных;</a:t>
            </a:r>
          </a:p>
          <a:p>
            <a:pPr lvl="1" eaLnBrk="1" hangingPunct="1"/>
            <a:r>
              <a:rPr lang="ru-RU" sz="1800" smtClean="0"/>
              <a:t>рассматривать жалобы и обращения граждан или юр.лиц по вопросам, связанным с обработкой персональных данных, а также принимать в пределах своих полномочий решения по результатам рассмотрения…;</a:t>
            </a:r>
          </a:p>
          <a:p>
            <a:pPr lvl="1" eaLnBrk="1" hangingPunct="1"/>
            <a:r>
              <a:rPr lang="ru-RU" sz="1800" smtClean="0"/>
              <a:t>вести </a:t>
            </a:r>
            <a:r>
              <a:rPr lang="ru-RU" sz="1800" smtClean="0">
                <a:solidFill>
                  <a:srgbClr val="FF3300"/>
                </a:solidFill>
              </a:rPr>
              <a:t>реестр операторов</a:t>
            </a:r>
            <a:r>
              <a:rPr lang="ru-RU" sz="1800" smtClean="0"/>
              <a:t>;</a:t>
            </a:r>
          </a:p>
          <a:p>
            <a:pPr lvl="1" eaLnBrk="1" hangingPunct="1"/>
            <a:r>
              <a:rPr lang="ru-RU" sz="1800" smtClean="0"/>
              <a:t>осуществлять меры, направленные на совершенствование защиты прав субъектов персональных данных;</a:t>
            </a:r>
          </a:p>
          <a:p>
            <a:pPr lvl="1" eaLnBrk="1" hangingPunct="1"/>
            <a:r>
              <a:rPr lang="ru-RU" sz="1800" smtClean="0"/>
              <a:t>принимать в установленном порядке по представлению ФОИВ, уполномоченного в области обеспечения безопасности, или ФОИВ, уполномоченного в области противодействия техническим разведкам и технической защиты информации, </a:t>
            </a:r>
            <a:r>
              <a:rPr lang="ru-RU" sz="1800" smtClean="0">
                <a:solidFill>
                  <a:srgbClr val="FF3300"/>
                </a:solidFill>
              </a:rPr>
              <a:t>меры по приостановлению или прекращению обработки персональных данных</a:t>
            </a:r>
            <a:r>
              <a:rPr lang="ru-RU" sz="1800" smtClean="0"/>
              <a:t>…</a:t>
            </a:r>
          </a:p>
        </p:txBody>
      </p:sp>
      <p:pic>
        <p:nvPicPr>
          <p:cNvPr id="28678" name="Picture 8" descr="http://www.minatom.ru/imageviewer?idImage=274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43888" y="484188"/>
            <a:ext cx="646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" descr="C:\Users\1\Desktop\Мива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6921500" cy="952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Регуляторы в области персональных данных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idx="1"/>
          </p:nvPr>
        </p:nvSpPr>
        <p:spPr>
          <a:xfrm>
            <a:off x="317500" y="893763"/>
            <a:ext cx="8724900" cy="5381625"/>
          </a:xfrm>
        </p:spPr>
        <p:txBody>
          <a:bodyPr>
            <a:normAutofit lnSpcReduction="10000"/>
          </a:bodyPr>
          <a:lstStyle/>
          <a:p>
            <a:pPr marL="457200" indent="-457200" algn="just" eaLnBrk="1" fontAlgn="auto" hangingPunct="1">
              <a:spcAft>
                <a:spcPts val="0"/>
              </a:spcAft>
              <a:buFont typeface="Arial Narrow" pitchFamily="34" charset="0"/>
              <a:buAutoNum type="arabicParenR"/>
              <a:defRPr/>
            </a:pPr>
            <a:r>
              <a:rPr lang="ru-RU" sz="2000" dirty="0" smtClean="0">
                <a:latin typeface="Arial" charset="0"/>
                <a:cs typeface="Arial" charset="0"/>
              </a:rPr>
              <a:t>Уполномоченный орган </a:t>
            </a:r>
            <a:r>
              <a:rPr lang="ru-RU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по защите прав субъектов персональных данных</a:t>
            </a:r>
            <a:r>
              <a:rPr lang="ru-RU" sz="2000" dirty="0" smtClean="0">
                <a:latin typeface="Arial" charset="0"/>
                <a:cs typeface="Arial" charset="0"/>
              </a:rPr>
              <a:t>, на который возложено обеспечение контроля и надзора за соответствием обработки персональных данных требованиям закона – это федеральный орган исполнительной власти, осуществляющий функции по контролю и надзору в сфере информационных технологий и связи </a:t>
            </a:r>
            <a:r>
              <a:rPr lang="ru-RU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Роскомнадзор</a:t>
            </a:r>
            <a:r>
              <a:rPr lang="ru-RU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r>
              <a:rPr lang="ru-RU" sz="2000" dirty="0" smtClean="0">
                <a:latin typeface="Arial" charset="0"/>
                <a:cs typeface="Arial" charset="0"/>
              </a:rPr>
              <a:t>.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Arial Narrow" pitchFamily="34" charset="0"/>
              <a:buAutoNum type="arabicParenR"/>
              <a:defRPr/>
            </a:pPr>
            <a:r>
              <a:rPr lang="ru-RU" sz="2000" dirty="0" smtClean="0">
                <a:latin typeface="Arial" charset="0"/>
                <a:cs typeface="Arial" charset="0"/>
              </a:rPr>
              <a:t>Контроль и надзор за выполнением требований к </a:t>
            </a:r>
            <a:r>
              <a:rPr lang="ru-RU" sz="2000" dirty="0" smtClean="0">
                <a:solidFill>
                  <a:srgbClr val="252379"/>
                </a:solidFill>
                <a:latin typeface="Arial" charset="0"/>
                <a:cs typeface="Arial" charset="0"/>
              </a:rPr>
              <a:t>обеспечению безопасности </a:t>
            </a:r>
            <a:r>
              <a:rPr lang="ru-RU" sz="2000" dirty="0" smtClean="0">
                <a:latin typeface="Arial" charset="0"/>
                <a:cs typeface="Arial" charset="0"/>
              </a:rPr>
              <a:t>персональных данных осуществляются </a:t>
            </a:r>
            <a:r>
              <a:rPr lang="ru-RU" sz="2000" u="sng" dirty="0" smtClean="0">
                <a:latin typeface="Arial" charset="0"/>
                <a:cs typeface="Arial" charset="0"/>
              </a:rPr>
              <a:t>в пределах своих полномочий</a:t>
            </a:r>
            <a:r>
              <a:rPr lang="ru-RU" sz="2000" dirty="0" smtClean="0">
                <a:latin typeface="Arial" charset="0"/>
                <a:cs typeface="Arial" charset="0"/>
              </a:rPr>
              <a:t> (и без права ознакомления с персональными данными, обрабатываемыми в информационных системах персональных данных)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latin typeface="Arial" charset="0"/>
                <a:cs typeface="Arial" charset="0"/>
              </a:rPr>
              <a:t>федеральным органом исполнительной власти, уполномоченным в области обеспечения безопасности </a:t>
            </a:r>
            <a:r>
              <a:rPr lang="ru-RU" sz="2000" dirty="0" smtClean="0">
                <a:solidFill>
                  <a:srgbClr val="252379"/>
                </a:solidFill>
                <a:latin typeface="Arial" charset="0"/>
                <a:cs typeface="Arial" charset="0"/>
              </a:rPr>
              <a:t>(</a:t>
            </a:r>
            <a:r>
              <a:rPr lang="ru-RU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ФСБ России </a:t>
            </a:r>
            <a:r>
              <a:rPr lang="ru-RU" sz="2000" dirty="0" smtClean="0">
                <a:solidFill>
                  <a:srgbClr val="252379"/>
                </a:solidFill>
                <a:latin typeface="Arial" charset="0"/>
                <a:cs typeface="Arial" charset="0"/>
              </a:rPr>
              <a:t>– в области применения криптографии)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latin typeface="Arial" charset="0"/>
                <a:cs typeface="Arial" charset="0"/>
              </a:rPr>
              <a:t>и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 Narrow" pitchFamily="34" charset="0"/>
              <a:buAutoNum type="arabicParenR"/>
              <a:defRPr/>
            </a:pPr>
            <a:r>
              <a:rPr lang="ru-RU" sz="2000" dirty="0" smtClean="0">
                <a:latin typeface="Arial" charset="0"/>
                <a:cs typeface="Arial" charset="0"/>
              </a:rPr>
              <a:t>федеральным органом исполнительной власти, уполномоченным в области противодействия техническим разведкам и технической защиты информации </a:t>
            </a:r>
            <a:r>
              <a:rPr lang="ru-RU" sz="2000" dirty="0" smtClean="0">
                <a:solidFill>
                  <a:srgbClr val="252379"/>
                </a:solidFill>
                <a:latin typeface="Arial" charset="0"/>
                <a:cs typeface="Arial" charset="0"/>
              </a:rPr>
              <a:t>(</a:t>
            </a:r>
            <a:r>
              <a:rPr lang="ru-RU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ФСТЭК России</a:t>
            </a:r>
            <a:r>
              <a:rPr lang="ru-RU" sz="2000" dirty="0" smtClean="0">
                <a:solidFill>
                  <a:srgbClr val="252379"/>
                </a:solidFill>
                <a:latin typeface="Arial" charset="0"/>
                <a:cs typeface="Arial" charset="0"/>
              </a:rPr>
              <a:t> – вся техническая защита информации, кроме криптографии)</a:t>
            </a:r>
            <a:r>
              <a:rPr lang="ru-RU" sz="2000" dirty="0" smtClean="0">
                <a:latin typeface="Arial" charset="0"/>
                <a:cs typeface="Arial" charset="0"/>
              </a:rPr>
              <a:t>.</a:t>
            </a:r>
          </a:p>
          <a:p>
            <a:pPr marL="457200" indent="-457200" algn="ctr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Расширение сферы применения </a:t>
            </a:r>
            <a:r>
              <a:rPr lang="ru-RU" sz="2000" dirty="0" err="1" smtClean="0">
                <a:solidFill>
                  <a:srgbClr val="008000"/>
                </a:solidFill>
                <a:latin typeface="Arial" charset="0"/>
                <a:cs typeface="Arial" charset="0"/>
              </a:rPr>
              <a:t>гос</a:t>
            </a:r>
            <a:r>
              <a:rPr lang="ru-RU" sz="20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. требований ТЗИ на </a:t>
            </a:r>
            <a:r>
              <a:rPr lang="ru-RU" sz="2000" dirty="0" err="1" smtClean="0">
                <a:solidFill>
                  <a:srgbClr val="008000"/>
                </a:solidFill>
                <a:latin typeface="Arial" charset="0"/>
                <a:cs typeface="Arial" charset="0"/>
              </a:rPr>
              <a:t>ИСПДн</a:t>
            </a:r>
            <a:r>
              <a:rPr lang="ru-RU" sz="20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29700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11"/>
          <p:cNvSpPr txBox="1">
            <a:spLocks noChangeArrowheads="1"/>
          </p:cNvSpPr>
          <p:nvPr/>
        </p:nvSpPr>
        <p:spPr bwMode="auto">
          <a:xfrm>
            <a:off x="4454525" y="6356350"/>
            <a:ext cx="43624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ru-RU" sz="1400" dirty="0">
                <a:solidFill>
                  <a:schemeClr val="tx2"/>
                </a:solidFill>
              </a:rPr>
              <a:t>©                                                                          </a:t>
            </a:r>
            <a:fld id="{5EACFEAB-DFEB-4089-AAB9-55D3A7B9EEC9}" type="slidenum">
              <a:rPr lang="ru-RU" sz="1400">
                <a:solidFill>
                  <a:schemeClr val="tx2"/>
                </a:solidFill>
              </a:rPr>
              <a:pPr algn="r"/>
              <a:t>12</a:t>
            </a:fld>
            <a:endParaRPr lang="ru-RU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dirty="0" smtClean="0"/>
              <a:t>©                                                                          </a:t>
            </a:r>
            <a:fld id="{2E6EFF9A-C1BA-4D1C-812B-C2B01FCB5F83}" type="slidenum">
              <a:rPr lang="ru-RU" smtClean="0"/>
              <a:pPr algn="r">
                <a:defRPr/>
              </a:pPr>
              <a:t>13</a:t>
            </a:fld>
            <a:endParaRPr lang="ru-RU" dirty="0" smtClean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038" y="115888"/>
            <a:ext cx="8208962" cy="4984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Основные понятия, используемые в </a:t>
            </a:r>
            <a:r>
              <a:rPr lang="ru-RU" sz="2400" dirty="0" err="1" smtClean="0"/>
              <a:t>ПДн</a:t>
            </a:r>
            <a:endParaRPr lang="ru-RU" sz="24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96938"/>
            <a:ext cx="8805862" cy="53546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000" b="1" dirty="0" smtClean="0">
                <a:solidFill>
                  <a:srgbClr val="C00000"/>
                </a:solidFill>
              </a:rPr>
              <a:t>Информационная система персональных данных (</a:t>
            </a:r>
            <a:r>
              <a:rPr lang="ru-RU" sz="2000" b="1" dirty="0" err="1" smtClean="0">
                <a:solidFill>
                  <a:srgbClr val="C00000"/>
                </a:solidFill>
              </a:rPr>
              <a:t>ИСПДн</a:t>
            </a:r>
            <a:r>
              <a:rPr lang="ru-RU" sz="2000" b="1" dirty="0" smtClean="0">
                <a:solidFill>
                  <a:srgbClr val="C00000"/>
                </a:solidFill>
              </a:rPr>
              <a:t>) </a:t>
            </a:r>
            <a:r>
              <a:rPr lang="ru-RU" sz="2000" dirty="0" smtClean="0"/>
              <a:t>– информационная система, представляющая собой совокупность персональных данных, содержащихся в базе данных, а также информационных технологий и технических средств, позволяющих осуществлять обработку таких персональных данных </a:t>
            </a:r>
            <a:r>
              <a:rPr lang="ru-RU" sz="2000" dirty="0" smtClean="0">
                <a:solidFill>
                  <a:srgbClr val="C00000"/>
                </a:solidFill>
              </a:rPr>
              <a:t>с использованием средств автоматизации или </a:t>
            </a:r>
            <a:r>
              <a:rPr lang="ru-RU" sz="2000" u="sng" dirty="0" smtClean="0">
                <a:solidFill>
                  <a:srgbClr val="C00000"/>
                </a:solidFill>
              </a:rPr>
              <a:t>без использования таких средств.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</a:p>
          <a:p>
            <a:pPr eaLnBrk="1" hangingPunct="1"/>
            <a:endParaRPr lang="ru-RU" sz="2000" dirty="0" smtClean="0"/>
          </a:p>
          <a:p>
            <a:pPr eaLnBrk="1" hangingPunct="1"/>
            <a:r>
              <a:rPr lang="ru-RU" sz="2000" b="1" dirty="0" smtClean="0">
                <a:solidFill>
                  <a:srgbClr val="C00000"/>
                </a:solidFill>
              </a:rPr>
              <a:t>Конфиденциальность персональных данных </a:t>
            </a:r>
            <a:r>
              <a:rPr lang="ru-RU" sz="2000" dirty="0" smtClean="0"/>
              <a:t>- обязательное для соблюдения оператором или иным получившим доступ к персональным данным лицом требования не допускать их распространения без согласия субъекта персональных данных или наличия иного законного основания.</a:t>
            </a:r>
          </a:p>
          <a:p>
            <a:pPr eaLnBrk="1" hangingPunct="1"/>
            <a:endParaRPr lang="ru-RU" sz="2000" dirty="0" smtClean="0"/>
          </a:p>
          <a:p>
            <a:pPr eaLnBrk="1" hangingPunct="1"/>
            <a:r>
              <a:rPr lang="ru-RU" sz="2000" b="1" dirty="0" smtClean="0">
                <a:solidFill>
                  <a:srgbClr val="C00000"/>
                </a:solidFill>
              </a:rPr>
              <a:t>Целостность информации </a:t>
            </a:r>
            <a:r>
              <a:rPr lang="ru-RU" sz="2000" dirty="0" smtClean="0"/>
              <a:t>– способность средства вычислительной техники или автоматизированной системы обеспечивать неизменность информации в условиях случайного и/или преднамеренного искажения (разрушения).</a:t>
            </a:r>
          </a:p>
        </p:txBody>
      </p:sp>
      <p:pic>
        <p:nvPicPr>
          <p:cNvPr id="30725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5C0D7026-6174-46B5-9B4D-E6327E714510}" type="slidenum">
              <a:rPr lang="ru-RU" smtClean="0"/>
              <a:pPr algn="r">
                <a:defRPr/>
              </a:pPr>
              <a:t>14</a:t>
            </a:fld>
            <a:endParaRPr lang="ru-RU" smtClean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038" y="115888"/>
            <a:ext cx="8208962" cy="4984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Основные понятия, используемые в </a:t>
            </a:r>
            <a:r>
              <a:rPr lang="ru-RU" sz="2400" dirty="0" err="1" smtClean="0"/>
              <a:t>ПДн</a:t>
            </a:r>
            <a:endParaRPr lang="ru-RU" sz="24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0613"/>
            <a:ext cx="5854700" cy="4789487"/>
          </a:xfrm>
        </p:spPr>
        <p:txBody>
          <a:bodyPr/>
          <a:lstStyle/>
          <a:p>
            <a:pPr eaLnBrk="1" hangingPunct="1"/>
            <a:r>
              <a:rPr lang="ru-RU" sz="2000" b="1" smtClean="0">
                <a:solidFill>
                  <a:srgbClr val="C00000"/>
                </a:solidFill>
              </a:rPr>
              <a:t>Утечка (защищаемой) информации по техническим каналам </a:t>
            </a:r>
            <a:r>
              <a:rPr lang="ru-RU" sz="2000" smtClean="0"/>
              <a:t>– неконтролируемое распространение информации от носителя защищаемой информации через физическую среду до технического средства, осуществляющего перехват информации.</a:t>
            </a:r>
          </a:p>
          <a:p>
            <a:pPr eaLnBrk="1" hangingPunct="1"/>
            <a:endParaRPr lang="ru-RU" sz="2000" smtClean="0"/>
          </a:p>
          <a:p>
            <a:pPr eaLnBrk="1" hangingPunct="1"/>
            <a:endParaRPr lang="ru-RU" sz="2000" smtClean="0"/>
          </a:p>
          <a:p>
            <a:pPr eaLnBrk="1" hangingPunct="1"/>
            <a:endParaRPr lang="ru-RU" sz="2000" smtClean="0"/>
          </a:p>
          <a:p>
            <a:pPr eaLnBrk="1" hangingPunct="1"/>
            <a:r>
              <a:rPr lang="ru-RU" sz="2000" b="1" smtClean="0">
                <a:solidFill>
                  <a:srgbClr val="C00000"/>
                </a:solidFill>
              </a:rPr>
              <a:t>Блокирование персональных данных </a:t>
            </a:r>
            <a:r>
              <a:rPr lang="ru-RU" sz="2000" smtClean="0"/>
              <a:t>- временное прекращение сбора, систематизации, накопления, использования, распространения персональных данных, в том числе их передачи.</a:t>
            </a:r>
          </a:p>
        </p:txBody>
      </p:sp>
      <p:pic>
        <p:nvPicPr>
          <p:cNvPr id="31748" name="Рисунок 4" descr="защита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3819525"/>
            <a:ext cx="24193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Рисунок 5" descr="утечка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2350" y="1022350"/>
            <a:ext cx="2798763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Номер слайда 6"/>
          <p:cNvSpPr txBox="1">
            <a:spLocks noGrp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31751" name="Picture 1" descr="C:\Users\1\Desktop\Мивар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24B12CF8-0121-4736-8AE5-298B1D31B20A}" type="slidenum">
              <a:rPr lang="ru-RU" smtClean="0"/>
              <a:pPr algn="r">
                <a:defRPr/>
              </a:pPr>
              <a:t>15</a:t>
            </a:fld>
            <a:endParaRPr lang="ru-RU" smtClean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038" y="115888"/>
            <a:ext cx="8208962" cy="4984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Основные понятия, используемые в </a:t>
            </a:r>
            <a:r>
              <a:rPr lang="ru-RU" sz="2400" dirty="0" err="1" smtClean="0"/>
              <a:t>ПДн</a:t>
            </a:r>
            <a:endParaRPr lang="ru-RU" sz="2400" dirty="0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642938"/>
            <a:ext cx="8893175" cy="349726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b="1" dirty="0" smtClean="0">
                <a:solidFill>
                  <a:srgbClr val="C00000"/>
                </a:solidFill>
              </a:rPr>
              <a:t>Угрозы безопасности персональных данных</a:t>
            </a:r>
            <a:r>
              <a:rPr lang="ru-RU" sz="2000" dirty="0" smtClean="0"/>
              <a:t> – совокупность условий и факторов, создающих опасность несанкционированного, в том числе случайного доступа к персональным данным, результатом которого может стать уничтожение, изменение, блокирование, копирование, распространение персональных данных, а также иных несанкционированных действий при их обработке в информационной системе персональных данных.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b="1" dirty="0" smtClean="0">
                <a:solidFill>
                  <a:srgbClr val="C00000"/>
                </a:solidFill>
              </a:rPr>
              <a:t>Уничтожение персональных данных</a:t>
            </a:r>
            <a:r>
              <a:rPr lang="ru-RU" sz="2000" dirty="0" smtClean="0"/>
              <a:t> - действия, в результате которых невозможно восстановить содержание персональных данных в информационной системе персональных данных или в результате которых уничтожаются материальные носители персональных данных.</a:t>
            </a:r>
          </a:p>
        </p:txBody>
      </p:sp>
      <p:pic>
        <p:nvPicPr>
          <p:cNvPr id="32772" name="Рисунок 4" descr="уничтожение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63" y="4071938"/>
            <a:ext cx="30003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Рисунок 5" descr="уничтожение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4114800"/>
            <a:ext cx="25717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1" descr="C:\Users\1\Desktop\Мивар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dirty="0" smtClean="0"/>
              <a:t>©                                                                          </a:t>
            </a:r>
            <a:fld id="{5A15BBF5-2314-4C8A-9086-C219074FB470}" type="slidenum">
              <a:rPr lang="ru-RU" smtClean="0"/>
              <a:pPr algn="r">
                <a:defRPr/>
              </a:pPr>
              <a:t>16</a:t>
            </a:fld>
            <a:endParaRPr lang="ru-RU" dirty="0" smtClean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038" y="115888"/>
            <a:ext cx="8208962" cy="498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sz="2400" dirty="0"/>
              <a:t>Основные понятия, используемые в </a:t>
            </a:r>
            <a:r>
              <a:rPr lang="ru-RU" sz="2400" dirty="0" err="1"/>
              <a:t>ПДн</a:t>
            </a:r>
            <a:endParaRPr lang="ru-RU" sz="24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82675"/>
            <a:ext cx="6618288" cy="45545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000" b="1" smtClean="0">
                <a:solidFill>
                  <a:srgbClr val="C00000"/>
                </a:solidFill>
              </a:rPr>
              <a:t>Источник угрозы  безопасности информации </a:t>
            </a:r>
            <a:r>
              <a:rPr lang="ru-RU" sz="2000" smtClean="0"/>
              <a:t>– субъект доступа, материальный объект или физическое явление, являющиеся причиной возникновения угрозы безопасности информации. </a:t>
            </a:r>
          </a:p>
          <a:p>
            <a:pPr eaLnBrk="1" hangingPunct="1">
              <a:buFont typeface="Wingdings 3" pitchFamily="18" charset="2"/>
              <a:buNone/>
            </a:pPr>
            <a:endParaRPr lang="ru-RU" sz="2000" smtClean="0"/>
          </a:p>
          <a:p>
            <a:pPr eaLnBrk="1" hangingPunct="1"/>
            <a:r>
              <a:rPr lang="ru-RU" sz="2000" b="1" smtClean="0">
                <a:solidFill>
                  <a:srgbClr val="C00000"/>
                </a:solidFill>
              </a:rPr>
              <a:t>Перехват информации </a:t>
            </a:r>
            <a:r>
              <a:rPr lang="ru-RU" sz="2000" smtClean="0"/>
              <a:t>– неправомерное получение информации с использованием технического средства, осуществляющего обнаружение, прием и обработку информативных сигналов. </a:t>
            </a:r>
          </a:p>
          <a:p>
            <a:pPr eaLnBrk="1" hangingPunct="1"/>
            <a:endParaRPr lang="ru-RU" sz="2000" smtClean="0"/>
          </a:p>
          <a:p>
            <a:pPr eaLnBrk="1" hangingPunct="1"/>
            <a:r>
              <a:rPr lang="ru-RU" sz="2000" b="1" smtClean="0">
                <a:solidFill>
                  <a:srgbClr val="C00000"/>
                </a:solidFill>
              </a:rPr>
              <a:t>Уязвимость </a:t>
            </a:r>
            <a:r>
              <a:rPr lang="ru-RU" sz="2000" smtClean="0"/>
              <a:t>– слабость в средствах защиты, которую можно использовать для нарушения системы или содержащейся в ней информации.</a:t>
            </a:r>
          </a:p>
        </p:txBody>
      </p:sp>
      <p:pic>
        <p:nvPicPr>
          <p:cNvPr id="33796" name="Рисунок 4" descr="images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7813" y="1285875"/>
            <a:ext cx="18764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Рисунок 6" descr="уязвимость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6863" y="3979863"/>
            <a:ext cx="1960562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1" descr="C:\Users\1\Desktop\Мивар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9525"/>
            <a:ext cx="6946900" cy="922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/>
              <a:t>Основные понятия в области обеспечения безопасности </a:t>
            </a:r>
            <a:r>
              <a:rPr lang="ru-RU" sz="2400" dirty="0" err="1"/>
              <a:t>ПДн</a:t>
            </a:r>
            <a:endParaRPr lang="ru-RU" sz="2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84150" y="944563"/>
            <a:ext cx="8959850" cy="53800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1800" smtClean="0">
                <a:solidFill>
                  <a:srgbClr val="C00000"/>
                </a:solidFill>
                <a:latin typeface="Arial" charset="0"/>
                <a:cs typeface="Arial" charset="0"/>
              </a:rPr>
              <a:t>Персональные данные (ПДн) - </a:t>
            </a:r>
            <a:r>
              <a:rPr lang="ru-RU" sz="1800" smtClean="0">
                <a:latin typeface="Arial" charset="0"/>
                <a:cs typeface="Arial" charset="0"/>
              </a:rPr>
              <a:t>любая информация, относящаяся к определенному или определяемому на основании такой информации физическому лицу (субъекту персональных данных), в том числе его </a:t>
            </a:r>
            <a:r>
              <a:rPr lang="ru-RU" sz="1800" u="sng" smtClean="0">
                <a:solidFill>
                  <a:srgbClr val="252379"/>
                </a:solidFill>
                <a:latin typeface="Arial" charset="0"/>
                <a:cs typeface="Arial" charset="0"/>
              </a:rPr>
              <a:t>фамилия, имя, отчество, год, месяц, дата и место рождения</a:t>
            </a:r>
            <a:r>
              <a:rPr lang="ru-RU" sz="1800" smtClean="0">
                <a:latin typeface="Arial" charset="0"/>
                <a:cs typeface="Arial" charset="0"/>
              </a:rPr>
              <a:t>, адрес, семейное, социальное, имущественное положение, образование, профессия, доходы, другая информация.</a:t>
            </a:r>
          </a:p>
          <a:p>
            <a:pPr marL="0" indent="0" eaLnBrk="1" hangingPunct="1">
              <a:spcBef>
                <a:spcPct val="0"/>
              </a:spcBef>
              <a:buFont typeface="Wingdings 3" pitchFamily="18" charset="2"/>
              <a:buNone/>
            </a:pPr>
            <a:endParaRPr lang="ru-RU" sz="2000" smtClean="0">
              <a:latin typeface="Arial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1800" smtClean="0">
                <a:solidFill>
                  <a:srgbClr val="C00000"/>
                </a:solidFill>
                <a:latin typeface="Arial" charset="0"/>
                <a:cs typeface="Arial" charset="0"/>
              </a:rPr>
              <a:t>Оператор -</a:t>
            </a:r>
            <a:r>
              <a:rPr lang="ru-RU" sz="1800" smtClean="0">
                <a:solidFill>
                  <a:srgbClr val="FF3300"/>
                </a:solidFill>
                <a:latin typeface="Arial" charset="0"/>
                <a:cs typeface="Arial" charset="0"/>
              </a:rPr>
              <a:t> </a:t>
            </a:r>
            <a:r>
              <a:rPr lang="ru-RU" sz="1800" smtClean="0">
                <a:latin typeface="Arial" charset="0"/>
                <a:cs typeface="Arial" charset="0"/>
              </a:rPr>
              <a:t>государственный орган, муниципальный орган, юридическое или физическое лицо, </a:t>
            </a:r>
            <a:r>
              <a:rPr lang="ru-RU" sz="1800" smtClean="0">
                <a:solidFill>
                  <a:srgbClr val="003399"/>
                </a:solidFill>
                <a:latin typeface="Arial" charset="0"/>
                <a:cs typeface="Arial" charset="0"/>
              </a:rPr>
              <a:t>организующие и (или) осуществляющие обработку персональных данных</a:t>
            </a:r>
            <a:r>
              <a:rPr lang="ru-RU" sz="1800" smtClean="0">
                <a:latin typeface="Arial" charset="0"/>
                <a:cs typeface="Arial" charset="0"/>
              </a:rPr>
              <a:t>, а также определяющие цели и содержание обработки персональных данных.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Char char="Ø"/>
            </a:pPr>
            <a:endParaRPr lang="ru-RU" sz="1800" smtClean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ru-RU" sz="1800" smtClean="0">
                <a:solidFill>
                  <a:srgbClr val="C00000"/>
                </a:solidFill>
                <a:latin typeface="Arial" charset="0"/>
                <a:cs typeface="Arial" charset="0"/>
              </a:rPr>
              <a:t>Информационная система персональных данных (ИСПДн) - </a:t>
            </a:r>
            <a:r>
              <a:rPr lang="ru-RU" sz="1800" smtClean="0">
                <a:latin typeface="Arial" charset="0"/>
                <a:cs typeface="Arial" charset="0"/>
              </a:rPr>
              <a:t>представляет собой совокупность ПДн, содержащихся в базе данных, а также информационных технологий и технических средств, позволяющих  осуществлять обработку таких </a:t>
            </a:r>
            <a:r>
              <a:rPr lang="ru-RU" sz="1800" smtClean="0">
                <a:solidFill>
                  <a:srgbClr val="252379"/>
                </a:solidFill>
                <a:latin typeface="Arial" charset="0"/>
                <a:cs typeface="Arial" charset="0"/>
              </a:rPr>
              <a:t>ПДн с использованием</a:t>
            </a:r>
            <a:r>
              <a:rPr lang="en-US" sz="1800" smtClean="0">
                <a:solidFill>
                  <a:srgbClr val="252379"/>
                </a:solidFill>
                <a:latin typeface="Arial" charset="0"/>
                <a:cs typeface="Arial" charset="0"/>
              </a:rPr>
              <a:t> </a:t>
            </a:r>
            <a:r>
              <a:rPr lang="ru-RU" sz="1800" smtClean="0">
                <a:solidFill>
                  <a:srgbClr val="252379"/>
                </a:solidFill>
                <a:latin typeface="Arial" charset="0"/>
                <a:cs typeface="Arial" charset="0"/>
              </a:rPr>
              <a:t>средств автоматизации или без использования </a:t>
            </a:r>
            <a:r>
              <a:rPr lang="ru-RU" sz="1800" smtClean="0">
                <a:latin typeface="Arial" charset="0"/>
                <a:cs typeface="Arial" charset="0"/>
              </a:rPr>
              <a:t>таких средств. </a:t>
            </a:r>
          </a:p>
        </p:txBody>
      </p:sp>
      <p:sp>
        <p:nvSpPr>
          <p:cNvPr id="34824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dirty="0" smtClean="0"/>
              <a:t>©                                                                          </a:t>
            </a:r>
            <a:fld id="{00F71D81-7426-4FD3-81DD-4AF24CE66B79}" type="slidenum">
              <a:rPr lang="ru-RU" smtClean="0"/>
              <a:pPr algn="r">
                <a:defRPr/>
              </a:pPr>
              <a:t>17</a:t>
            </a:fld>
            <a:endParaRPr lang="ru-RU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2601913"/>
            <a:ext cx="914400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/>
              <a:t>Практически любые данные о людях. Нет  и не будет формального определения.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043363"/>
            <a:ext cx="914400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/>
              <a:t>Все организации, т.к. есть отделы кадров и бухгалтерия. До 8,7 млн. операторов.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5737225"/>
            <a:ext cx="914400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/>
              <a:t>Все системы, где есть сведения о людях: кадры, банки, медики, связь, и т.п. …</a:t>
            </a:r>
          </a:p>
        </p:txBody>
      </p:sp>
      <p:pic>
        <p:nvPicPr>
          <p:cNvPr id="34823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8208962" cy="785813"/>
          </a:xfrm>
        </p:spPr>
        <p:txBody>
          <a:bodyPr/>
          <a:lstStyle/>
          <a:p>
            <a:pPr eaLnBrk="1" hangingPunct="1"/>
            <a:r>
              <a:rPr lang="ru-RU" sz="2000" smtClean="0">
                <a:solidFill>
                  <a:srgbClr val="B74135"/>
                </a:solidFill>
              </a:rPr>
              <a:t>Действия организации для выполнения требований законодательства РФ по обработке персональных данных</a:t>
            </a:r>
          </a:p>
        </p:txBody>
      </p:sp>
      <p:sp>
        <p:nvSpPr>
          <p:cNvPr id="35860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290D3802-CF92-4F6F-9522-ECD521E306C5}" type="slidenum">
              <a:rPr lang="ru-RU" smtClean="0"/>
              <a:pPr algn="r">
                <a:defRPr/>
              </a:pPr>
              <a:t>18</a:t>
            </a:fld>
            <a:endParaRPr lang="ru-RU" smtClean="0"/>
          </a:p>
        </p:txBody>
      </p:sp>
      <p:sp>
        <p:nvSpPr>
          <p:cNvPr id="8" name="Freeform 4"/>
          <p:cNvSpPr>
            <a:spLocks noEditPoints="1"/>
          </p:cNvSpPr>
          <p:nvPr/>
        </p:nvSpPr>
        <p:spPr bwMode="gray">
          <a:xfrm>
            <a:off x="5429250" y="1643063"/>
            <a:ext cx="3571875" cy="4714875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6699FF">
                  <a:alpha val="86000"/>
                </a:srgbClr>
              </a:gs>
              <a:gs pos="100000">
                <a:srgbClr val="003399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4572000" y="3214688"/>
            <a:ext cx="1357313" cy="428625"/>
            <a:chOff x="1104" y="2160"/>
            <a:chExt cx="975" cy="1104"/>
          </a:xfrm>
        </p:grpSpPr>
        <p:sp>
          <p:nvSpPr>
            <p:cNvPr id="35897" name="Oval 6"/>
            <p:cNvSpPr>
              <a:spLocks noChangeArrowheads="1"/>
            </p:cNvSpPr>
            <p:nvPr/>
          </p:nvSpPr>
          <p:spPr bwMode="gray">
            <a:xfrm rot="-772996">
              <a:off x="1200" y="2880"/>
              <a:ext cx="714" cy="38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5898" name="Group 7"/>
            <p:cNvGrpSpPr>
              <a:grpSpLocks/>
            </p:cNvGrpSpPr>
            <p:nvPr/>
          </p:nvGrpSpPr>
          <p:grpSpPr bwMode="auto">
            <a:xfrm>
              <a:off x="1104" y="2160"/>
              <a:ext cx="975" cy="1016"/>
              <a:chOff x="732" y="2112"/>
              <a:chExt cx="842" cy="860"/>
            </a:xfrm>
          </p:grpSpPr>
          <p:sp>
            <p:nvSpPr>
              <p:cNvPr id="35899" name="Oval 8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900" name="Oval 9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901" name="Oval 10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902" name="Oval 11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903" name="Text Box 12"/>
              <p:cNvSpPr txBox="1">
                <a:spLocks noChangeArrowheads="1"/>
              </p:cNvSpPr>
              <p:nvPr/>
            </p:nvSpPr>
            <p:spPr bwMode="gray">
              <a:xfrm>
                <a:off x="1098" y="2410"/>
                <a:ext cx="90" cy="2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en-US" b="1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35845" name="Group 22"/>
          <p:cNvGrpSpPr>
            <a:grpSpLocks/>
          </p:cNvGrpSpPr>
          <p:nvPr/>
        </p:nvGrpSpPr>
        <p:grpSpPr bwMode="auto">
          <a:xfrm>
            <a:off x="5786438" y="5072063"/>
            <a:ext cx="2338387" cy="735012"/>
            <a:chOff x="2238" y="2412"/>
            <a:chExt cx="1074" cy="1188"/>
          </a:xfrm>
        </p:grpSpPr>
        <p:sp>
          <p:nvSpPr>
            <p:cNvPr id="35890" name="Oval 23"/>
            <p:cNvSpPr>
              <a:spLocks noChangeArrowheads="1"/>
            </p:cNvSpPr>
            <p:nvPr/>
          </p:nvSpPr>
          <p:spPr bwMode="gray">
            <a:xfrm>
              <a:off x="2238" y="2412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35891" name="Oval 24"/>
            <p:cNvSpPr>
              <a:spLocks noChangeArrowheads="1"/>
            </p:cNvSpPr>
            <p:nvPr/>
          </p:nvSpPr>
          <p:spPr bwMode="gray">
            <a:xfrm>
              <a:off x="2251" y="2418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grpSp>
          <p:nvGrpSpPr>
            <p:cNvPr id="35892" name="Group 25"/>
            <p:cNvGrpSpPr>
              <a:grpSpLocks/>
            </p:cNvGrpSpPr>
            <p:nvPr/>
          </p:nvGrpSpPr>
          <p:grpSpPr bwMode="auto">
            <a:xfrm>
              <a:off x="2256" y="2448"/>
              <a:ext cx="1004" cy="1152"/>
              <a:chOff x="2262" y="2428"/>
              <a:chExt cx="998" cy="1172"/>
            </a:xfrm>
          </p:grpSpPr>
          <p:sp>
            <p:nvSpPr>
              <p:cNvPr id="35894" name="Oval 26"/>
              <p:cNvSpPr>
                <a:spLocks noChangeArrowheads="1"/>
              </p:cNvSpPr>
              <p:nvPr/>
            </p:nvSpPr>
            <p:spPr bwMode="gray">
              <a:xfrm rot="-723406">
                <a:off x="2281" y="3180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895" name="Oval 27"/>
              <p:cNvSpPr>
                <a:spLocks noChangeArrowheads="1"/>
              </p:cNvSpPr>
              <p:nvPr/>
            </p:nvSpPr>
            <p:spPr bwMode="gray">
              <a:xfrm>
                <a:off x="2262" y="2428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96" name="Oval 28"/>
              <p:cNvSpPr>
                <a:spLocks noChangeArrowheads="1"/>
              </p:cNvSpPr>
              <p:nvPr/>
            </p:nvSpPr>
            <p:spPr bwMode="gray">
              <a:xfrm>
                <a:off x="2320" y="2456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35893" name="Text Box 29"/>
            <p:cNvSpPr txBox="1">
              <a:spLocks noChangeArrowheads="1"/>
            </p:cNvSpPr>
            <p:nvPr/>
          </p:nvSpPr>
          <p:spPr bwMode="gray">
            <a:xfrm>
              <a:off x="2682" y="2688"/>
              <a:ext cx="10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0">
                <a:latin typeface="Tahoma" pitchFamily="34" charset="0"/>
              </a:endParaRPr>
            </a:p>
          </p:txBody>
        </p:sp>
      </p:grpSp>
      <p:grpSp>
        <p:nvGrpSpPr>
          <p:cNvPr id="35846" name="Group 34"/>
          <p:cNvGrpSpPr>
            <a:grpSpLocks/>
          </p:cNvGrpSpPr>
          <p:nvPr/>
        </p:nvGrpSpPr>
        <p:grpSpPr bwMode="auto">
          <a:xfrm>
            <a:off x="4857750" y="2571750"/>
            <a:ext cx="1214438" cy="428625"/>
            <a:chOff x="1776" y="912"/>
            <a:chExt cx="552" cy="624"/>
          </a:xfrm>
        </p:grpSpPr>
        <p:sp>
          <p:nvSpPr>
            <p:cNvPr id="35883" name="Oval 35"/>
            <p:cNvSpPr>
              <a:spLocks noChangeArrowheads="1"/>
            </p:cNvSpPr>
            <p:nvPr/>
          </p:nvSpPr>
          <p:spPr bwMode="gray">
            <a:xfrm>
              <a:off x="1806" y="1392"/>
              <a:ext cx="432" cy="14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84" name="Oval 36"/>
            <p:cNvSpPr>
              <a:spLocks noChangeArrowheads="1"/>
            </p:cNvSpPr>
            <p:nvPr/>
          </p:nvSpPr>
          <p:spPr bwMode="gray">
            <a:xfrm>
              <a:off x="1893" y="1062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35885" name="Oval 37"/>
            <p:cNvSpPr>
              <a:spLocks noChangeArrowheads="1"/>
            </p:cNvSpPr>
            <p:nvPr/>
          </p:nvSpPr>
          <p:spPr bwMode="gray">
            <a:xfrm>
              <a:off x="1872" y="1056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grpSp>
          <p:nvGrpSpPr>
            <p:cNvPr id="35886" name="Group 38"/>
            <p:cNvGrpSpPr>
              <a:grpSpLocks/>
            </p:cNvGrpSpPr>
            <p:nvPr/>
          </p:nvGrpSpPr>
          <p:grpSpPr bwMode="auto">
            <a:xfrm>
              <a:off x="1776" y="912"/>
              <a:ext cx="552" cy="564"/>
              <a:chOff x="1889" y="1058"/>
              <a:chExt cx="419" cy="420"/>
            </a:xfrm>
          </p:grpSpPr>
          <p:sp>
            <p:nvSpPr>
              <p:cNvPr id="35888" name="Oval 39"/>
              <p:cNvSpPr>
                <a:spLocks noChangeArrowheads="1"/>
              </p:cNvSpPr>
              <p:nvPr/>
            </p:nvSpPr>
            <p:spPr bwMode="gray">
              <a:xfrm>
                <a:off x="1889" y="1058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89" name="Oval 40"/>
              <p:cNvSpPr>
                <a:spLocks noChangeArrowheads="1"/>
              </p:cNvSpPr>
              <p:nvPr/>
            </p:nvSpPr>
            <p:spPr bwMode="gray">
              <a:xfrm>
                <a:off x="1916" y="1074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ru-RU" sz="3200"/>
              </a:p>
            </p:txBody>
          </p:sp>
        </p:grpSp>
        <p:sp>
          <p:nvSpPr>
            <p:cNvPr id="35887" name="Rectangle 41"/>
            <p:cNvSpPr>
              <a:spLocks noChangeArrowheads="1"/>
            </p:cNvSpPr>
            <p:nvPr/>
          </p:nvSpPr>
          <p:spPr bwMode="auto">
            <a:xfrm>
              <a:off x="2029" y="1008"/>
              <a:ext cx="9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ru-RU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35847" name="Group 42"/>
          <p:cNvGrpSpPr>
            <a:grpSpLocks/>
          </p:cNvGrpSpPr>
          <p:nvPr/>
        </p:nvGrpSpPr>
        <p:grpSpPr bwMode="auto">
          <a:xfrm>
            <a:off x="5572125" y="2071688"/>
            <a:ext cx="857250" cy="285750"/>
            <a:chOff x="2537" y="864"/>
            <a:chExt cx="439" cy="432"/>
          </a:xfrm>
        </p:grpSpPr>
        <p:grpSp>
          <p:nvGrpSpPr>
            <p:cNvPr id="35879" name="Group 43"/>
            <p:cNvGrpSpPr>
              <a:grpSpLocks/>
            </p:cNvGrpSpPr>
            <p:nvPr/>
          </p:nvGrpSpPr>
          <p:grpSpPr bwMode="auto">
            <a:xfrm>
              <a:off x="2544" y="864"/>
              <a:ext cx="432" cy="432"/>
              <a:chOff x="1889" y="1058"/>
              <a:chExt cx="419" cy="420"/>
            </a:xfrm>
          </p:grpSpPr>
          <p:sp>
            <p:nvSpPr>
              <p:cNvPr id="35881" name="Oval 44"/>
              <p:cNvSpPr>
                <a:spLocks noChangeArrowheads="1"/>
              </p:cNvSpPr>
              <p:nvPr/>
            </p:nvSpPr>
            <p:spPr bwMode="gray">
              <a:xfrm>
                <a:off x="1889" y="1058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82" name="Oval 45"/>
              <p:cNvSpPr>
                <a:spLocks noChangeArrowheads="1"/>
              </p:cNvSpPr>
              <p:nvPr/>
            </p:nvSpPr>
            <p:spPr bwMode="gray">
              <a:xfrm>
                <a:off x="1916" y="1074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ru-RU" sz="3200"/>
              </a:p>
            </p:txBody>
          </p:sp>
        </p:grpSp>
        <p:sp>
          <p:nvSpPr>
            <p:cNvPr id="35880" name="Text Box 46"/>
            <p:cNvSpPr txBox="1">
              <a:spLocks noChangeArrowheads="1"/>
            </p:cNvSpPr>
            <p:nvPr/>
          </p:nvSpPr>
          <p:spPr bwMode="gray">
            <a:xfrm>
              <a:off x="2537" y="912"/>
              <a:ext cx="398" cy="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35848" name="Group 50"/>
          <p:cNvGrpSpPr>
            <a:grpSpLocks/>
          </p:cNvGrpSpPr>
          <p:nvPr/>
        </p:nvGrpSpPr>
        <p:grpSpPr bwMode="auto">
          <a:xfrm>
            <a:off x="6643688" y="1500188"/>
            <a:ext cx="714375" cy="285750"/>
            <a:chOff x="2537" y="864"/>
            <a:chExt cx="439" cy="432"/>
          </a:xfrm>
        </p:grpSpPr>
        <p:grpSp>
          <p:nvGrpSpPr>
            <p:cNvPr id="35875" name="Group 51"/>
            <p:cNvGrpSpPr>
              <a:grpSpLocks/>
            </p:cNvGrpSpPr>
            <p:nvPr/>
          </p:nvGrpSpPr>
          <p:grpSpPr bwMode="auto">
            <a:xfrm>
              <a:off x="2544" y="864"/>
              <a:ext cx="432" cy="432"/>
              <a:chOff x="1889" y="1058"/>
              <a:chExt cx="419" cy="420"/>
            </a:xfrm>
          </p:grpSpPr>
          <p:sp>
            <p:nvSpPr>
              <p:cNvPr id="35877" name="Oval 52"/>
              <p:cNvSpPr>
                <a:spLocks noChangeArrowheads="1"/>
              </p:cNvSpPr>
              <p:nvPr/>
            </p:nvSpPr>
            <p:spPr bwMode="gray">
              <a:xfrm>
                <a:off x="1889" y="1058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78" name="Oval 53"/>
              <p:cNvSpPr>
                <a:spLocks noChangeArrowheads="1"/>
              </p:cNvSpPr>
              <p:nvPr/>
            </p:nvSpPr>
            <p:spPr bwMode="gray">
              <a:xfrm>
                <a:off x="1916" y="1074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ru-RU" sz="3200"/>
              </a:p>
            </p:txBody>
          </p:sp>
        </p:grpSp>
        <p:sp>
          <p:nvSpPr>
            <p:cNvPr id="35876" name="Text Box 54"/>
            <p:cNvSpPr txBox="1">
              <a:spLocks noChangeArrowheads="1"/>
            </p:cNvSpPr>
            <p:nvPr/>
          </p:nvSpPr>
          <p:spPr bwMode="gray">
            <a:xfrm>
              <a:off x="2537" y="912"/>
              <a:ext cx="39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5849" name="Text Box 55"/>
          <p:cNvSpPr txBox="1">
            <a:spLocks noChangeArrowheads="1"/>
          </p:cNvSpPr>
          <p:nvPr/>
        </p:nvSpPr>
        <p:spPr bwMode="auto">
          <a:xfrm>
            <a:off x="0" y="1357313"/>
            <a:ext cx="7072313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уведомить уполномоченный орган по защите прав субъектов персональных данных о своем намерении осуществлять обработку персональных данных с использованием средств автоматизации;</a:t>
            </a:r>
          </a:p>
        </p:txBody>
      </p:sp>
      <p:grpSp>
        <p:nvGrpSpPr>
          <p:cNvPr id="35850" name="Group 56"/>
          <p:cNvGrpSpPr>
            <a:grpSpLocks/>
          </p:cNvGrpSpPr>
          <p:nvPr/>
        </p:nvGrpSpPr>
        <p:grpSpPr bwMode="auto">
          <a:xfrm>
            <a:off x="4643438" y="4500563"/>
            <a:ext cx="1928812" cy="642937"/>
            <a:chOff x="2238" y="2412"/>
            <a:chExt cx="1074" cy="1188"/>
          </a:xfrm>
        </p:grpSpPr>
        <p:sp>
          <p:nvSpPr>
            <p:cNvPr id="35868" name="Oval 57"/>
            <p:cNvSpPr>
              <a:spLocks noChangeArrowheads="1"/>
            </p:cNvSpPr>
            <p:nvPr/>
          </p:nvSpPr>
          <p:spPr bwMode="gray">
            <a:xfrm>
              <a:off x="2238" y="2412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35869" name="Oval 58"/>
            <p:cNvSpPr>
              <a:spLocks noChangeArrowheads="1"/>
            </p:cNvSpPr>
            <p:nvPr/>
          </p:nvSpPr>
          <p:spPr bwMode="gray">
            <a:xfrm>
              <a:off x="2251" y="2418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grpSp>
          <p:nvGrpSpPr>
            <p:cNvPr id="35870" name="Group 59"/>
            <p:cNvGrpSpPr>
              <a:grpSpLocks/>
            </p:cNvGrpSpPr>
            <p:nvPr/>
          </p:nvGrpSpPr>
          <p:grpSpPr bwMode="auto">
            <a:xfrm>
              <a:off x="2256" y="2448"/>
              <a:ext cx="1004" cy="1152"/>
              <a:chOff x="2262" y="2428"/>
              <a:chExt cx="998" cy="1172"/>
            </a:xfrm>
          </p:grpSpPr>
          <p:sp>
            <p:nvSpPr>
              <p:cNvPr id="35872" name="Oval 60"/>
              <p:cNvSpPr>
                <a:spLocks noChangeArrowheads="1"/>
              </p:cNvSpPr>
              <p:nvPr/>
            </p:nvSpPr>
            <p:spPr bwMode="gray">
              <a:xfrm rot="-723406">
                <a:off x="2281" y="3180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873" name="Oval 61"/>
              <p:cNvSpPr>
                <a:spLocks noChangeArrowheads="1"/>
              </p:cNvSpPr>
              <p:nvPr/>
            </p:nvSpPr>
            <p:spPr bwMode="gray">
              <a:xfrm>
                <a:off x="2262" y="2428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74" name="Oval 62"/>
              <p:cNvSpPr>
                <a:spLocks noChangeArrowheads="1"/>
              </p:cNvSpPr>
              <p:nvPr/>
            </p:nvSpPr>
            <p:spPr bwMode="gray">
              <a:xfrm>
                <a:off x="2320" y="2456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35871" name="Text Box 63"/>
            <p:cNvSpPr txBox="1">
              <a:spLocks noChangeArrowheads="1"/>
            </p:cNvSpPr>
            <p:nvPr/>
          </p:nvSpPr>
          <p:spPr bwMode="gray">
            <a:xfrm>
              <a:off x="2684" y="2688"/>
              <a:ext cx="105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0">
                <a:latin typeface="Tahoma" pitchFamily="34" charset="0"/>
              </a:endParaRPr>
            </a:p>
          </p:txBody>
        </p:sp>
      </p:grpSp>
      <p:sp>
        <p:nvSpPr>
          <p:cNvPr id="35851" name="Text Box 55"/>
          <p:cNvSpPr txBox="1">
            <a:spLocks noChangeArrowheads="1"/>
          </p:cNvSpPr>
          <p:nvPr/>
        </p:nvSpPr>
        <p:spPr bwMode="auto">
          <a:xfrm>
            <a:off x="0" y="2071688"/>
            <a:ext cx="635793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оформить правовое основание обработки персональных данных;</a:t>
            </a:r>
          </a:p>
        </p:txBody>
      </p:sp>
      <p:sp>
        <p:nvSpPr>
          <p:cNvPr id="35852" name="Прямоугольник 65"/>
          <p:cNvSpPr>
            <a:spLocks noChangeArrowheads="1"/>
          </p:cNvSpPr>
          <p:nvPr/>
        </p:nvSpPr>
        <p:spPr bwMode="auto">
          <a:xfrm>
            <a:off x="0" y="2428875"/>
            <a:ext cx="6000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разработать документы, регламентирующие обработку персональных данных в организации (положение по обработке персональных данных, регламенты, положения по защите персональных данных);</a:t>
            </a: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0" y="3286125"/>
            <a:ext cx="57864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создать систему защиты информационной системы персональных данных;</a:t>
            </a:r>
          </a:p>
        </p:txBody>
      </p:sp>
      <p:grpSp>
        <p:nvGrpSpPr>
          <p:cNvPr id="35854" name="Group 5"/>
          <p:cNvGrpSpPr>
            <a:grpSpLocks/>
          </p:cNvGrpSpPr>
          <p:nvPr/>
        </p:nvGrpSpPr>
        <p:grpSpPr bwMode="auto">
          <a:xfrm>
            <a:off x="4429125" y="3786188"/>
            <a:ext cx="1643063" cy="571500"/>
            <a:chOff x="1104" y="2160"/>
            <a:chExt cx="975" cy="1104"/>
          </a:xfrm>
        </p:grpSpPr>
        <p:sp>
          <p:nvSpPr>
            <p:cNvPr id="35861" name="Oval 6"/>
            <p:cNvSpPr>
              <a:spLocks noChangeArrowheads="1"/>
            </p:cNvSpPr>
            <p:nvPr/>
          </p:nvSpPr>
          <p:spPr bwMode="gray">
            <a:xfrm rot="-772996">
              <a:off x="1200" y="2880"/>
              <a:ext cx="714" cy="38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5862" name="Group 7"/>
            <p:cNvGrpSpPr>
              <a:grpSpLocks/>
            </p:cNvGrpSpPr>
            <p:nvPr/>
          </p:nvGrpSpPr>
          <p:grpSpPr bwMode="auto">
            <a:xfrm>
              <a:off x="1104" y="2160"/>
              <a:ext cx="975" cy="1016"/>
              <a:chOff x="732" y="2112"/>
              <a:chExt cx="842" cy="860"/>
            </a:xfrm>
          </p:grpSpPr>
          <p:sp>
            <p:nvSpPr>
              <p:cNvPr id="35863" name="Oval 8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64" name="Oval 9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65" name="Oval 10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66" name="Oval 11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5867" name="Text Box 12"/>
              <p:cNvSpPr txBox="1">
                <a:spLocks noChangeArrowheads="1"/>
              </p:cNvSpPr>
              <p:nvPr/>
            </p:nvSpPr>
            <p:spPr bwMode="gray">
              <a:xfrm>
                <a:off x="1098" y="2410"/>
                <a:ext cx="90" cy="2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en-US" b="1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35855" name="Text Box 55"/>
          <p:cNvSpPr txBox="1">
            <a:spLocks noChangeArrowheads="1"/>
          </p:cNvSpPr>
          <p:nvPr/>
        </p:nvSpPr>
        <p:spPr bwMode="auto">
          <a:xfrm>
            <a:off x="0" y="3786188"/>
            <a:ext cx="550068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выполнить требования по инженерной защите помещений, требований по пожарной безопасности, охране, электропитанию и заземлению, санитарные и экологические требования;</a:t>
            </a:r>
          </a:p>
        </p:txBody>
      </p:sp>
      <p:sp>
        <p:nvSpPr>
          <p:cNvPr id="35856" name="Text Box 55"/>
          <p:cNvSpPr txBox="1">
            <a:spLocks noChangeArrowheads="1"/>
          </p:cNvSpPr>
          <p:nvPr/>
        </p:nvSpPr>
        <p:spPr bwMode="auto">
          <a:xfrm>
            <a:off x="0" y="4714875"/>
            <a:ext cx="607218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провести аттестацию по требованиям безопасности информации;</a:t>
            </a:r>
          </a:p>
        </p:txBody>
      </p:sp>
      <p:sp>
        <p:nvSpPr>
          <p:cNvPr id="35857" name="Text Box 55"/>
          <p:cNvSpPr txBox="1">
            <a:spLocks noChangeArrowheads="1"/>
          </p:cNvSpPr>
          <p:nvPr/>
        </p:nvSpPr>
        <p:spPr bwMode="auto">
          <a:xfrm>
            <a:off x="0" y="5286375"/>
            <a:ext cx="7929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организовать повышение квалификации сотрудников в области защиты персональных данных.</a:t>
            </a:r>
          </a:p>
        </p:txBody>
      </p:sp>
      <p:sp>
        <p:nvSpPr>
          <p:cNvPr id="89" name="TextBox 4"/>
          <p:cNvSpPr txBox="1">
            <a:spLocks noChangeArrowheads="1"/>
          </p:cNvSpPr>
          <p:nvPr/>
        </p:nvSpPr>
        <p:spPr bwMode="auto">
          <a:xfrm>
            <a:off x="0" y="1000125"/>
            <a:ext cx="8858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1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В общем случае до начала обработки персональных данных необходимо:</a:t>
            </a:r>
          </a:p>
        </p:txBody>
      </p:sp>
      <p:pic>
        <p:nvPicPr>
          <p:cNvPr id="35859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8208962" cy="785813"/>
          </a:xfrm>
        </p:spPr>
        <p:txBody>
          <a:bodyPr/>
          <a:lstStyle/>
          <a:p>
            <a:pPr eaLnBrk="1" hangingPunct="1"/>
            <a:r>
              <a:rPr lang="ru-RU" sz="2200" smtClean="0">
                <a:solidFill>
                  <a:srgbClr val="B74135"/>
                </a:solidFill>
              </a:rPr>
              <a:t>Разрешение на обработку персональных данных </a:t>
            </a:r>
            <a:br>
              <a:rPr lang="ru-RU" sz="2200" smtClean="0">
                <a:solidFill>
                  <a:srgbClr val="B74135"/>
                </a:solidFill>
              </a:rPr>
            </a:br>
            <a:r>
              <a:rPr lang="ru-RU" sz="2200" smtClean="0">
                <a:solidFill>
                  <a:srgbClr val="B74135"/>
                </a:solidFill>
              </a:rPr>
              <a:t>в организации</a:t>
            </a:r>
          </a:p>
        </p:txBody>
      </p:sp>
      <p:sp>
        <p:nvSpPr>
          <p:cNvPr id="36871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828E1855-B9EC-46AD-B22F-4F83000E6991}" type="slidenum">
              <a:rPr lang="ru-RU" smtClean="0"/>
              <a:pPr algn="r">
                <a:defRPr/>
              </a:pPr>
              <a:t>19</a:t>
            </a:fld>
            <a:endParaRPr lang="ru-RU" smtClean="0"/>
          </a:p>
        </p:txBody>
      </p:sp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3714750" y="3214688"/>
            <a:ext cx="51435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600">
                <a:solidFill>
                  <a:srgbClr val="003399"/>
                </a:solidFill>
                <a:latin typeface="Tahoma" pitchFamily="34" charset="0"/>
              </a:rPr>
              <a:t>аттестата по требованиям безопасности информации;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C905"/>
              </a:buClr>
              <a:buFont typeface="Wingdings" pitchFamily="2" charset="2"/>
              <a:buChar char="q"/>
            </a:pPr>
            <a:endParaRPr lang="ru-RU" sz="1600">
              <a:solidFill>
                <a:srgbClr val="003399"/>
              </a:solidFill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600">
                <a:solidFill>
                  <a:srgbClr val="003399"/>
                </a:solidFill>
                <a:latin typeface="Tahoma" pitchFamily="34" charset="0"/>
              </a:rPr>
              <a:t>выписки из приказа о внесении организации в Реестр Операторов или выписка из этого Реестра</a:t>
            </a:r>
            <a:r>
              <a:rPr lang="ru-RU" sz="1600" b="1">
                <a:solidFill>
                  <a:srgbClr val="003399"/>
                </a:solidFill>
                <a:latin typeface="Tahoma" pitchFamily="34" charset="0"/>
              </a:rPr>
              <a:t>.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3643313" y="1643063"/>
            <a:ext cx="5000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>Официальным</a:t>
            </a:r>
            <a:r>
              <a:rPr lang="ru-RU" sz="1600" b="1">
                <a:solidFill>
                  <a:srgbClr val="B74135"/>
                </a:solidFill>
                <a:latin typeface="Tahoma" pitchFamily="34" charset="0"/>
              </a:rPr>
              <a:t> разрешением обработки персональных данных </a:t>
            </a: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>в</a:t>
            </a:r>
            <a:r>
              <a:rPr lang="ru-RU" sz="1600" b="1">
                <a:solidFill>
                  <a:srgbClr val="B74135"/>
                </a:solidFill>
                <a:latin typeface="Tahoma" pitchFamily="34" charset="0"/>
              </a:rPr>
              <a:t> </a:t>
            </a: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>организации с использованием средств автоматизации является наличие в организации двух документов: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714488"/>
            <a:ext cx="262891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36870" name="Picture 1" descr="C:\Users\1\Desktop\Мива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>
          <a:xfrm>
            <a:off x="2189163" y="125413"/>
            <a:ext cx="6719887" cy="827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 smtClean="0"/>
              <a:t>Нормативная база </a:t>
            </a:r>
            <a:br>
              <a:rPr lang="ru-RU" sz="2400" dirty="0" smtClean="0"/>
            </a:br>
            <a:r>
              <a:rPr lang="ru-RU" sz="2400" dirty="0" smtClean="0"/>
              <a:t>по защите персональных данных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689475" y="6356350"/>
            <a:ext cx="4219575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dirty="0" smtClean="0"/>
              <a:t>©                                                                             </a:t>
            </a:r>
            <a:fld id="{63E9AF0C-6DA4-4132-8DFF-8BD7F135AC09}" type="slidenum">
              <a:rPr lang="ru-RU" smtClean="0"/>
              <a:pPr algn="r">
                <a:defRPr/>
              </a:pPr>
              <a:t>2</a:t>
            </a:fld>
            <a:endParaRPr lang="ru-RU" dirty="0" smtClean="0"/>
          </a:p>
        </p:txBody>
      </p:sp>
      <p:pic>
        <p:nvPicPr>
          <p:cNvPr id="21507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Рисунок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8575" y="1014413"/>
            <a:ext cx="2500313" cy="1882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2" name="Picture 8" descr="http://www.mil.ru/dyn_images/img3477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6100" y="1558925"/>
            <a:ext cx="1125538" cy="1584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1511" name="Прямоугольник 8"/>
          <p:cNvSpPr>
            <a:spLocks noChangeArrowheads="1"/>
          </p:cNvSpPr>
          <p:nvPr/>
        </p:nvSpPr>
        <p:spPr bwMode="auto">
          <a:xfrm>
            <a:off x="495300" y="1222375"/>
            <a:ext cx="82454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ru-RU" dirty="0">
                <a:solidFill>
                  <a:srgbClr val="C00000"/>
                </a:solidFill>
              </a:rPr>
              <a:t>№152-ФЗ «О персональных данных»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>
                <a:solidFill>
                  <a:srgbClr val="C00000"/>
                </a:solidFill>
              </a:rPr>
              <a:t> от 27 июля 2006 г.</a:t>
            </a:r>
          </a:p>
          <a:p>
            <a:pPr marL="0" lvl="1">
              <a:lnSpc>
                <a:spcPct val="110000"/>
              </a:lnSpc>
            </a:pPr>
            <a:r>
              <a:rPr lang="ru-RU" dirty="0"/>
              <a:t>Общие положения;</a:t>
            </a:r>
          </a:p>
          <a:p>
            <a:pPr marL="0" lvl="1">
              <a:lnSpc>
                <a:spcPct val="110000"/>
              </a:lnSpc>
            </a:pPr>
            <a:r>
              <a:rPr lang="ru-RU" dirty="0"/>
              <a:t>Принципы и условия обработки </a:t>
            </a:r>
            <a:r>
              <a:rPr lang="ru-RU" dirty="0" err="1"/>
              <a:t>ПДн</a:t>
            </a:r>
            <a:r>
              <a:rPr lang="ru-RU" dirty="0"/>
              <a:t>;</a:t>
            </a:r>
          </a:p>
          <a:p>
            <a:pPr marL="0" lvl="1">
              <a:lnSpc>
                <a:spcPct val="110000"/>
              </a:lnSpc>
            </a:pPr>
            <a:r>
              <a:rPr lang="ru-RU" dirty="0"/>
              <a:t>Права субъекта персональных данных; </a:t>
            </a:r>
          </a:p>
          <a:p>
            <a:pPr marL="0" lvl="1">
              <a:lnSpc>
                <a:spcPct val="110000"/>
              </a:lnSpc>
            </a:pPr>
            <a:r>
              <a:rPr lang="ru-RU" dirty="0"/>
              <a:t>Обязанности оператора</a:t>
            </a:r>
            <a:r>
              <a:rPr lang="en-US" dirty="0"/>
              <a:t> (</a:t>
            </a:r>
            <a:r>
              <a:rPr lang="ru-RU" dirty="0" err="1"/>
              <a:t>ИСПДн</a:t>
            </a:r>
            <a:r>
              <a:rPr lang="ru-RU" dirty="0"/>
              <a:t>);</a:t>
            </a:r>
          </a:p>
          <a:p>
            <a:pPr marL="0" lvl="1">
              <a:lnSpc>
                <a:spcPct val="110000"/>
              </a:lnSpc>
            </a:pPr>
            <a:r>
              <a:rPr lang="ru-RU" dirty="0"/>
              <a:t>Контроль и надзор за обработкой </a:t>
            </a:r>
            <a:r>
              <a:rPr lang="ru-RU" dirty="0" err="1"/>
              <a:t>ПДн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ответственность за нарушение требований закона.</a:t>
            </a:r>
          </a:p>
          <a:p>
            <a:pPr>
              <a:lnSpc>
                <a:spcPct val="110000"/>
              </a:lnSpc>
              <a:buSzPct val="160000"/>
            </a:pPr>
            <a:endParaRPr lang="ru-RU" dirty="0"/>
          </a:p>
          <a:p>
            <a:pPr>
              <a:lnSpc>
                <a:spcPct val="110000"/>
              </a:lnSpc>
              <a:buSzPct val="160000"/>
              <a:buFont typeface="Arial" charset="0"/>
              <a:buChar char="•"/>
            </a:pPr>
            <a:r>
              <a:rPr lang="ru-RU" dirty="0"/>
              <a:t>Лица, виновные в нарушении требований Федерального закона «О персональных данных», несут гражданскую, </a:t>
            </a:r>
            <a:r>
              <a:rPr lang="ru-RU" dirty="0">
                <a:solidFill>
                  <a:srgbClr val="C00000"/>
                </a:solidFill>
              </a:rPr>
              <a:t>уголовную</a:t>
            </a:r>
            <a:r>
              <a:rPr lang="ru-RU" dirty="0"/>
              <a:t>, административную, дисциплинарную и иную предусмотренную законодательством РФ ответственность. </a:t>
            </a:r>
          </a:p>
          <a:p>
            <a:pPr>
              <a:lnSpc>
                <a:spcPct val="110000"/>
              </a:lnSpc>
              <a:buSzPct val="160000"/>
              <a:buFont typeface="Arial" charset="0"/>
              <a:buChar char="•"/>
            </a:pPr>
            <a:r>
              <a:rPr lang="ru-RU" dirty="0" err="1"/>
              <a:t>ИСПДн</a:t>
            </a:r>
            <a:r>
              <a:rPr lang="ru-RU" dirty="0"/>
              <a:t> должны быть приведены в соответствие с требованиями этого Федерального закона не позднее</a:t>
            </a:r>
            <a:r>
              <a:rPr lang="en-US" dirty="0"/>
              <a:t> </a:t>
            </a:r>
            <a:r>
              <a:rPr lang="ru-RU" dirty="0">
                <a:solidFill>
                  <a:srgbClr val="C00000"/>
                </a:solidFill>
              </a:rPr>
              <a:t>1 января 2010 года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ru-RU" dirty="0">
                <a:solidFill>
                  <a:srgbClr val="C00000"/>
                </a:solidFill>
              </a:rPr>
              <a:t>возможен перенос срока на 1 января 2011 года, но надо готовиться к проверкам).</a:t>
            </a:r>
            <a:endParaRPr lang="ru-RU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8208962" cy="7858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smtClean="0">
                <a:solidFill>
                  <a:srgbClr val="B74135"/>
                </a:solidFill>
              </a:rPr>
              <a:t>Исключения в отношении обязательного уведомления уполномоченного органа по защите прав субъектов персональных данных</a:t>
            </a:r>
          </a:p>
        </p:txBody>
      </p:sp>
      <p:sp>
        <p:nvSpPr>
          <p:cNvPr id="37894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D2F15C1A-6299-47D6-B0A2-6C58581FFE8C}" type="slidenum">
              <a:rPr lang="ru-RU" smtClean="0"/>
              <a:pPr algn="r">
                <a:defRPr/>
              </a:pPr>
              <a:t>20</a:t>
            </a:fld>
            <a:endParaRPr lang="ru-RU" smtClean="0"/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250825" y="966788"/>
            <a:ext cx="8499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400" b="1">
                <a:solidFill>
                  <a:schemeClr val="accent2"/>
                </a:solidFill>
                <a:latin typeface="Tahoma" pitchFamily="34" charset="0"/>
              </a:rPr>
              <a:t>Оператор вправе осуществлять без уведомления уполномоченного органа по защите прав субъектов персональных данных обработку персональных данных:</a:t>
            </a:r>
          </a:p>
        </p:txBody>
      </p:sp>
      <p:sp>
        <p:nvSpPr>
          <p:cNvPr id="37892" name="Rectangle 3"/>
          <p:cNvSpPr txBox="1">
            <a:spLocks noChangeArrowheads="1"/>
          </p:cNvSpPr>
          <p:nvPr/>
        </p:nvSpPr>
        <p:spPr bwMode="auto">
          <a:xfrm>
            <a:off x="358775" y="1557338"/>
            <a:ext cx="8785225" cy="463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относящихся к субъектам персональных данных, которых связывают с оператором трудовые отношения;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полученных оператором в связи с заключением договора, стороной которого является субъект персональных данных, если персональные данные не распространяются, а также не предоставляются третьим лицам без согласия субъекта персональных данных и используются оператором исключительно для исполнения указанного договора и заключения договоров с субъектом персональных данных;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относящихся к членам (участникам) общественного объединения или религиозной организации и обрабатываемых соответствующими общественным объединением или религиозной организацией, действующими в соответствии с законодательством Российской Федерации, для достижения законных целей, предусмотренных их учредительными документами, при условии, что персональные данные не будут распространяться без согласия в письменной форме субъектов персональных данных;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являющихся общедоступными персональными данными;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включающих в себя только фамилии, имена и отчества субъектов персональных данных;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необходимых в целях однократного пропуска субъекта персональных данных на территорию, на которой находится оператор, или в иных аналогичных целях;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включенных в информационные системы персональных данных, имеющие в соответствии с федеральными законами статус федеральных автоматизированных информационных систем, а также в государственные информационные системы персональных данных, созданные в целях защиты безопасности государства и общественного порядка;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B74135"/>
              </a:buClr>
              <a:buFont typeface="Wingdings" pitchFamily="2" charset="2"/>
              <a:buChar char="q"/>
            </a:pPr>
            <a:r>
              <a:rPr lang="ru-RU" sz="1200" b="1">
                <a:solidFill>
                  <a:srgbClr val="003399"/>
                </a:solidFill>
                <a:latin typeface="Tahoma" pitchFamily="34" charset="0"/>
              </a:rPr>
              <a:t>обрабатываемых без использования средств автоматизации в соответствии с федеральными законами или иными нормативными правовыми актами Российской Федерации, устанавливающими требования к обеспечению безопасности персональных данных при их обработке и к соблюдению прав субъектов персональных данных.</a:t>
            </a:r>
          </a:p>
        </p:txBody>
      </p:sp>
      <p:pic>
        <p:nvPicPr>
          <p:cNvPr id="37893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36788" y="0"/>
            <a:ext cx="6907212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Положение об обеспечении безопасности </a:t>
            </a:r>
            <a:r>
              <a:rPr lang="ru-RU" sz="2400" dirty="0" err="1" smtClean="0"/>
              <a:t>ПДн</a:t>
            </a:r>
            <a:r>
              <a:rPr lang="ru-RU" sz="2400" dirty="0" smtClean="0"/>
              <a:t>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071563"/>
            <a:ext cx="6427788" cy="1600200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ru-RU" sz="2000" dirty="0" smtClean="0"/>
              <a:t>Из постановления Правительства РФ от 17 ноября 2007 г. </a:t>
            </a:r>
            <a:r>
              <a:rPr lang="ru-RU" sz="2000" dirty="0" err="1" smtClean="0"/>
              <a:t>N</a:t>
            </a:r>
            <a:r>
              <a:rPr lang="ru-RU" sz="2000" dirty="0" smtClean="0"/>
              <a:t> 781 «Об утверждении Положения </a:t>
            </a:r>
            <a:br>
              <a:rPr lang="ru-RU" sz="2000" dirty="0" smtClean="0"/>
            </a:br>
            <a:r>
              <a:rPr lang="ru-RU" sz="2000" dirty="0" smtClean="0"/>
              <a:t>об обеспечении безопасности персональных данных </a:t>
            </a: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ru-RU" sz="2000" dirty="0" smtClean="0"/>
              <a:t>при их обработке в информационных </a:t>
            </a:r>
            <a:br>
              <a:rPr lang="ru-RU" sz="2000" dirty="0" smtClean="0"/>
            </a:br>
            <a:r>
              <a:rPr lang="ru-RU" sz="2000" dirty="0" smtClean="0"/>
              <a:t>системах персональных данных»:</a:t>
            </a:r>
          </a:p>
        </p:txBody>
      </p:sp>
      <p:sp>
        <p:nvSpPr>
          <p:cNvPr id="38920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410F1DA0-452F-471B-8450-8B2EDFC4B6D4}" type="slidenum">
              <a:rPr lang="ru-RU" smtClean="0"/>
              <a:pPr algn="r">
                <a:defRPr/>
              </a:pPr>
              <a:t>21</a:t>
            </a:fld>
            <a:endParaRPr lang="ru-RU" smtClean="0"/>
          </a:p>
        </p:txBody>
      </p:sp>
      <p:pic>
        <p:nvPicPr>
          <p:cNvPr id="5" name="Рисунок 6" descr="1175463748_domrf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1863" y="1071563"/>
            <a:ext cx="1651000" cy="1887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38917" name="Прямоугольник 5"/>
          <p:cNvSpPr>
            <a:spLocks noChangeArrowheads="1"/>
          </p:cNvSpPr>
          <p:nvPr/>
        </p:nvSpPr>
        <p:spPr bwMode="auto">
          <a:xfrm>
            <a:off x="500063" y="2928938"/>
            <a:ext cx="7572375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eaLnBrk="0" hangingPunct="0">
              <a:spcBef>
                <a:spcPts val="1800"/>
              </a:spcBef>
              <a:spcAft>
                <a:spcPts val="1800"/>
              </a:spcAft>
              <a:buFont typeface="Tahoma" pitchFamily="34" charset="0"/>
              <a:buAutoNum type="arabicPeriod"/>
            </a:pPr>
            <a:r>
              <a:rPr lang="ru-RU"/>
              <a:t>Утвердить прилагаемое Положение об обеспечении </a:t>
            </a:r>
            <a:br>
              <a:rPr lang="ru-RU"/>
            </a:br>
            <a:r>
              <a:rPr lang="ru-RU"/>
              <a:t>безопасности персональных данных при их обработке</a:t>
            </a:r>
            <a:br>
              <a:rPr lang="ru-RU"/>
            </a:br>
            <a:r>
              <a:rPr lang="ru-RU"/>
              <a:t>в информационных системах персональных данных.</a:t>
            </a:r>
          </a:p>
          <a:p>
            <a:pPr marL="266700" indent="-266700" eaLnBrk="0" hangingPunct="0"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ru-RU"/>
              <a:t>Федеральной службе безопасности РФ и Федеральной службе по техническому и экспортному контролю утвердить в пределах своей компетенции </a:t>
            </a:r>
            <a:r>
              <a:rPr lang="ru-RU">
                <a:solidFill>
                  <a:srgbClr val="FF3300"/>
                </a:solidFill>
              </a:rPr>
              <a:t>в 3-месячный срок нормативные правовые акты и методические документы</a:t>
            </a:r>
            <a:r>
              <a:rPr lang="ru-RU"/>
              <a:t>, необходимые для выполнения требований, предусмотренных Положением, утвержденным настоящим постановлением.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1857375"/>
            <a:ext cx="1185863" cy="164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8919" name="Picture 1" descr="C:\Users\1\Desktop\Мивар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 txBox="1">
            <a:spLocks noGrp="1" noChangeArrowheads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AC0DCB1-F7BE-4B07-BB27-BD3EEF3056B0}" type="slidenum">
              <a:rPr lang="ru-RU" sz="1200" b="1">
                <a:solidFill>
                  <a:schemeClr val="bg1"/>
                </a:solidFill>
              </a:rPr>
              <a:pPr algn="r"/>
              <a:t>22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39939" name="Прямоугольник 6"/>
          <p:cNvSpPr>
            <a:spLocks noChangeArrowheads="1"/>
          </p:cNvSpPr>
          <p:nvPr/>
        </p:nvSpPr>
        <p:spPr bwMode="auto">
          <a:xfrm>
            <a:off x="0" y="4786313"/>
            <a:ext cx="9144000" cy="1428750"/>
          </a:xfrm>
          <a:prstGeom prst="rect">
            <a:avLst/>
          </a:prstGeom>
          <a:solidFill>
            <a:srgbClr val="AFC8FF"/>
          </a:solidFill>
          <a:ln w="9525" algn="ctr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</a:pPr>
            <a:endParaRPr lang="ru-RU">
              <a:latin typeface="Tahoma" pitchFamily="34" charset="0"/>
            </a:endParaRPr>
          </a:p>
        </p:txBody>
      </p:sp>
      <p:sp>
        <p:nvSpPr>
          <p:cNvPr id="39940" name="Номер слайда 4"/>
          <p:cNvSpPr txBox="1">
            <a:spLocks noGrp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B5402B-A7AF-4407-8BEB-03A41156E2E0}" type="slidenum">
              <a:rPr lang="ru-RU" sz="1200" b="1">
                <a:solidFill>
                  <a:schemeClr val="bg1"/>
                </a:solidFill>
              </a:rPr>
              <a:pPr algn="r"/>
              <a:t>22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39948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50A2C889-4AAE-4523-8670-6DE1EDB355BE}" type="slidenum">
              <a:rPr lang="ru-RU" smtClean="0"/>
              <a:pPr algn="r">
                <a:defRPr/>
              </a:pPr>
              <a:t>22</a:t>
            </a:fld>
            <a:endParaRPr lang="ru-RU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214313"/>
            <a:ext cx="8424862" cy="50006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Порядок проведения классификации </a:t>
            </a:r>
            <a:r>
              <a:rPr lang="ru-RU" sz="2400" dirty="0" err="1" smtClean="0"/>
              <a:t>ИСПДн</a:t>
            </a:r>
            <a:endParaRPr lang="ru-RU" sz="2400" dirty="0" smtClean="0"/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43275" y="790575"/>
            <a:ext cx="5800725" cy="3983038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ru-RU" b="1" dirty="0" smtClean="0"/>
              <a:t>ПРИКАЗ </a:t>
            </a:r>
          </a:p>
          <a:p>
            <a:pPr marL="274320" indent="-274320" eaLnBrk="1" fontAlgn="auto" hangingPunct="1">
              <a:spcBef>
                <a:spcPts val="1800"/>
              </a:spcBef>
              <a:spcAft>
                <a:spcPts val="1800"/>
              </a:spcAft>
              <a:buSzPct val="160000"/>
              <a:buFont typeface="Wingdings" pitchFamily="2" charset="2"/>
              <a:buChar char="§"/>
              <a:defRPr/>
            </a:pPr>
            <a:r>
              <a:rPr lang="ru-RU" dirty="0" smtClean="0"/>
              <a:t>Федеральной службы по техническому и экспортному контролю</a:t>
            </a:r>
          </a:p>
          <a:p>
            <a:pPr marL="274320" indent="-274320" eaLnBrk="1" fontAlgn="auto" hangingPunct="1">
              <a:spcBef>
                <a:spcPts val="1800"/>
              </a:spcBef>
              <a:spcAft>
                <a:spcPts val="1800"/>
              </a:spcAft>
              <a:buSzPct val="160000"/>
              <a:buFont typeface="Wingdings" pitchFamily="2" charset="2"/>
              <a:buChar char="§"/>
              <a:defRPr/>
            </a:pPr>
            <a:r>
              <a:rPr lang="ru-RU" dirty="0" smtClean="0"/>
              <a:t>Федеральной службы </a:t>
            </a:r>
            <a:br>
              <a:rPr lang="ru-RU" dirty="0" smtClean="0"/>
            </a:br>
            <a:r>
              <a:rPr lang="ru-RU" dirty="0" smtClean="0"/>
              <a:t>безопасности РФ</a:t>
            </a:r>
          </a:p>
          <a:p>
            <a:pPr marL="274320" indent="-274320" eaLnBrk="1" fontAlgn="auto" hangingPunct="1">
              <a:spcBef>
                <a:spcPts val="1800"/>
              </a:spcBef>
              <a:spcAft>
                <a:spcPts val="1800"/>
              </a:spcAft>
              <a:buSzPct val="160000"/>
              <a:buFont typeface="Wingdings" pitchFamily="2" charset="2"/>
              <a:buChar char="§"/>
              <a:defRPr/>
            </a:pPr>
            <a:r>
              <a:rPr lang="ru-RU" dirty="0" smtClean="0"/>
              <a:t>Министерства информационных технологий и связи РФ</a:t>
            </a:r>
            <a:br>
              <a:rPr lang="ru-RU" dirty="0" smtClean="0"/>
            </a:br>
            <a:endParaRPr lang="ru-RU" sz="2800" dirty="0" smtClean="0"/>
          </a:p>
        </p:txBody>
      </p:sp>
      <p:sp>
        <p:nvSpPr>
          <p:cNvPr id="39943" name="Прямоугольник 4"/>
          <p:cNvSpPr>
            <a:spLocks noChangeArrowheads="1"/>
          </p:cNvSpPr>
          <p:nvPr/>
        </p:nvSpPr>
        <p:spPr bwMode="auto">
          <a:xfrm>
            <a:off x="-142875" y="4964113"/>
            <a:ext cx="9286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 2" pitchFamily="18" charset="2"/>
              <a:buNone/>
            </a:pPr>
            <a:r>
              <a:rPr lang="ru-RU" sz="2200">
                <a:latin typeface="Tahoma" pitchFamily="34" charset="0"/>
              </a:rPr>
              <a:t>от 13 февраля 2008 года N 55/86/20 </a:t>
            </a:r>
          </a:p>
          <a:p>
            <a:pPr algn="ctr">
              <a:buFont typeface="Wingdings 2" pitchFamily="18" charset="2"/>
              <a:buNone/>
            </a:pPr>
            <a:r>
              <a:rPr lang="ru-RU" sz="2200">
                <a:latin typeface="Tahoma" pitchFamily="34" charset="0"/>
              </a:rPr>
              <a:t>«</a:t>
            </a:r>
            <a:r>
              <a:rPr lang="ru-RU" sz="2200" b="1">
                <a:latin typeface="Tahoma" pitchFamily="34" charset="0"/>
              </a:rPr>
              <a:t>Об утверждении Порядка проведения классификации информационных систем персональных данных</a:t>
            </a:r>
            <a:r>
              <a:rPr lang="ru-RU" sz="2200">
                <a:latin typeface="Tahoma" pitchFamily="34" charset="0"/>
              </a:rPr>
              <a:t>»</a:t>
            </a:r>
          </a:p>
        </p:txBody>
      </p:sp>
      <p:pic>
        <p:nvPicPr>
          <p:cNvPr id="39944" name="Picture 6" descr="http://www.fstec.ru/_pic/g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785813"/>
            <a:ext cx="1071562" cy="139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1806"/>
          <a:stretch>
            <a:fillRect/>
          </a:stretch>
        </p:blipFill>
        <p:spPr bwMode="auto">
          <a:xfrm>
            <a:off x="1625600" y="1928813"/>
            <a:ext cx="94615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8" descr="http://www.minatom.ru/imageviewer?idImage=274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3429000"/>
            <a:ext cx="10795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1" descr="C:\Users\1\Desktop\Мивар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 txBox="1">
            <a:spLocks noGrp="1" noChangeArrowheads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2D1C38B-908E-417B-BBA4-74D260C65DA7}" type="slidenum">
              <a:rPr lang="ru-RU" sz="1200" b="1">
                <a:solidFill>
                  <a:schemeClr val="bg1"/>
                </a:solidFill>
              </a:rPr>
              <a:pPr algn="r"/>
              <a:t>23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0969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807B19B0-2F7F-44D9-A08C-3A6E31070A61}" type="slidenum">
              <a:rPr lang="ru-RU" smtClean="0"/>
              <a:pPr algn="r">
                <a:defRPr/>
              </a:pPr>
              <a:t>23</a:t>
            </a:fld>
            <a:endParaRPr lang="ru-RU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12900" y="142875"/>
            <a:ext cx="75311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Типовые и специальные </a:t>
            </a:r>
            <a:r>
              <a:rPr lang="ru-RU" sz="2400" dirty="0" err="1" smtClean="0"/>
              <a:t>ИСПДн</a:t>
            </a:r>
            <a:endParaRPr lang="ru-RU" sz="2400" dirty="0" smtClean="0"/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4214813"/>
            <a:ext cx="8066087" cy="167957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>
                <a:solidFill>
                  <a:srgbClr val="990000"/>
                </a:solidFill>
              </a:rPr>
              <a:t>К1:</a:t>
            </a:r>
            <a:r>
              <a:rPr lang="ru-RU" smtClean="0">
                <a:solidFill>
                  <a:srgbClr val="990000"/>
                </a:solidFill>
              </a:rPr>
              <a:t> значительные негативные последствия;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>
                <a:solidFill>
                  <a:schemeClr val="hlink"/>
                </a:solidFill>
              </a:rPr>
              <a:t>К2:</a:t>
            </a:r>
            <a:r>
              <a:rPr lang="ru-RU" smtClean="0">
                <a:solidFill>
                  <a:schemeClr val="hlink"/>
                </a:solidFill>
              </a:rPr>
              <a:t> негативные последствия;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К3:</a:t>
            </a:r>
            <a:r>
              <a:rPr lang="ru-RU" smtClean="0"/>
              <a:t> незначительные негативные последствия;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К4:</a:t>
            </a:r>
            <a:r>
              <a:rPr lang="ru-RU" smtClean="0"/>
              <a:t> не приводит к негативным последствиям.</a:t>
            </a:r>
          </a:p>
        </p:txBody>
      </p:sp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428625" y="836613"/>
            <a:ext cx="85010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solidFill>
                  <a:schemeClr val="hlink"/>
                </a:solidFill>
                <a:latin typeface="Tahoma" pitchFamily="34" charset="0"/>
              </a:rPr>
              <a:t>Типовые  ИСПДн </a:t>
            </a:r>
            <a:r>
              <a:rPr lang="ru-RU" sz="2200">
                <a:latin typeface="Tahoma" pitchFamily="34" charset="0"/>
              </a:rPr>
              <a:t>должны обеспечить только конфиденциальность  ПДн.</a:t>
            </a:r>
          </a:p>
          <a:p>
            <a:r>
              <a:rPr lang="ru-RU" sz="2200">
                <a:solidFill>
                  <a:schemeClr val="hlink"/>
                </a:solidFill>
                <a:latin typeface="Tahoma" pitchFamily="34" charset="0"/>
              </a:rPr>
              <a:t>Специальные ИСПДн</a:t>
            </a:r>
            <a:r>
              <a:rPr lang="ru-RU" sz="2200">
                <a:latin typeface="Tahoma" pitchFamily="34" charset="0"/>
              </a:rPr>
              <a:t> должны дополнительно должны обеспечить хотя бы одну из характеристик безопасности:  защищенность от уничтожения, изменения, блокирования, </a:t>
            </a:r>
            <a:br>
              <a:rPr lang="ru-RU" sz="2200">
                <a:latin typeface="Tahoma" pitchFamily="34" charset="0"/>
              </a:rPr>
            </a:br>
            <a:r>
              <a:rPr lang="ru-RU" sz="2200">
                <a:latin typeface="Tahoma" pitchFamily="34" charset="0"/>
              </a:rPr>
              <a:t>а также иных несанкционированных действий.</a:t>
            </a:r>
          </a:p>
        </p:txBody>
      </p:sp>
      <p:sp>
        <p:nvSpPr>
          <p:cNvPr id="40966" name="TextBox 4"/>
          <p:cNvSpPr txBox="1">
            <a:spLocks noChangeArrowheads="1"/>
          </p:cNvSpPr>
          <p:nvPr/>
        </p:nvSpPr>
        <p:spPr bwMode="auto">
          <a:xfrm>
            <a:off x="571500" y="3357563"/>
            <a:ext cx="80724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solidFill>
                  <a:srgbClr val="990000"/>
                </a:solidFill>
                <a:latin typeface="Tahoma" pitchFamily="34" charset="0"/>
              </a:rPr>
              <a:t>Классы типовых ИСПДн</a:t>
            </a:r>
            <a:r>
              <a:rPr lang="ru-RU" sz="2200">
                <a:latin typeface="Tahoma" pitchFamily="34" charset="0"/>
              </a:rPr>
              <a:t> в зависимости от последствий нарушения их конфиденциальности:  </a:t>
            </a:r>
          </a:p>
        </p:txBody>
      </p:sp>
      <p:sp>
        <p:nvSpPr>
          <p:cNvPr id="40967" name="Номер слайда 5"/>
          <p:cNvSpPr txBox="1">
            <a:spLocks noGrp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36BF7D-49E1-4D30-8094-02CA2B4242AA}" type="slidenum">
              <a:rPr lang="ru-RU" sz="1200" b="1">
                <a:solidFill>
                  <a:schemeClr val="bg1"/>
                </a:solidFill>
              </a:rPr>
              <a:pPr algn="r"/>
              <a:t>23</a:t>
            </a:fld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40968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6921500" cy="939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Порядок проведения классификации </a:t>
            </a:r>
            <a:r>
              <a:rPr lang="ru-RU" sz="2400" dirty="0" err="1" smtClean="0"/>
              <a:t>ИСПДн</a:t>
            </a:r>
            <a:endParaRPr lang="ru-RU" sz="2400" dirty="0" smtClean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065213"/>
            <a:ext cx="8705850" cy="45720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ru-RU" sz="1800" dirty="0" smtClean="0">
                <a:latin typeface="Arial" charset="0"/>
                <a:cs typeface="Arial" charset="0"/>
              </a:rPr>
              <a:t>ПРИКАЗ 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ru-RU" sz="1800" dirty="0" smtClean="0">
                <a:latin typeface="Arial" charset="0"/>
                <a:cs typeface="Arial" charset="0"/>
              </a:rPr>
              <a:t>«ТРЕХ»): ФСТЭК России, ФСБ России и Министерства информационных технологий и связи РФ </a:t>
            </a:r>
            <a:r>
              <a:rPr lang="ru-RU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от 13 февраля 2008 года №55/86/20 «Об утверждении Порядка проведения классификации информационных систем персональных данных».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ru-RU" sz="1800" dirty="0" smtClean="0">
              <a:latin typeface="Arial" charset="0"/>
              <a:cs typeface="Arial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dirty="0" smtClean="0">
                <a:latin typeface="Arial" charset="0"/>
                <a:cs typeface="Arial" charset="0"/>
              </a:rPr>
              <a:t>Характеристики безопасности информации: </a:t>
            </a:r>
          </a:p>
          <a:p>
            <a:pPr marL="1425575" lvl="2" indent="-342900" eaLnBrk="1" fontAlgn="auto" hangingPunct="1"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AutoNum type="arabicParenR"/>
              <a:defRPr/>
            </a:pPr>
            <a:r>
              <a:rPr lang="ru-RU" sz="1800" dirty="0" smtClean="0">
                <a:latin typeface="Arial" charset="0"/>
                <a:cs typeface="Arial" charset="0"/>
              </a:rPr>
              <a:t>доступность,</a:t>
            </a:r>
          </a:p>
          <a:p>
            <a:pPr marL="1425575" lvl="2" indent="-342900" eaLnBrk="1" fontAlgn="auto" hangingPunct="1"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AutoNum type="arabicParenR"/>
              <a:defRPr/>
            </a:pPr>
            <a:r>
              <a:rPr lang="ru-RU" sz="1800" dirty="0" smtClean="0">
                <a:latin typeface="Arial" charset="0"/>
                <a:cs typeface="Arial" charset="0"/>
              </a:rPr>
              <a:t>целостность, </a:t>
            </a:r>
          </a:p>
          <a:p>
            <a:pPr marL="1425575" lvl="2" indent="-342900" eaLnBrk="1" fontAlgn="auto" hangingPunct="1"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AutoNum type="arabicParenR"/>
              <a:defRPr/>
            </a:pPr>
            <a:r>
              <a:rPr lang="ru-RU" sz="1800" dirty="0" smtClean="0">
                <a:latin typeface="Arial" charset="0"/>
                <a:cs typeface="Arial" charset="0"/>
              </a:rPr>
              <a:t>конфиденциальность, </a:t>
            </a:r>
          </a:p>
          <a:p>
            <a:pPr marL="1425575" lvl="2" indent="-342900" eaLnBrk="1" fontAlgn="auto" hangingPunct="1"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AutoNum type="arabicParenR"/>
              <a:defRPr/>
            </a:pPr>
            <a:r>
              <a:rPr lang="ru-RU" sz="1800" dirty="0" err="1" smtClean="0">
                <a:latin typeface="Arial" charset="0"/>
                <a:cs typeface="Arial" charset="0"/>
              </a:rPr>
              <a:t>неотказуемость</a:t>
            </a:r>
            <a:r>
              <a:rPr lang="ru-RU" sz="1800" dirty="0" smtClean="0">
                <a:latin typeface="Arial" charset="0"/>
                <a:cs typeface="Arial" charset="0"/>
              </a:rPr>
              <a:t>,</a:t>
            </a:r>
          </a:p>
          <a:p>
            <a:pPr marL="1425575" lvl="2" indent="-342900" eaLnBrk="1" fontAlgn="auto" hangingPunct="1"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AutoNum type="arabicParenR"/>
              <a:defRPr/>
            </a:pPr>
            <a:r>
              <a:rPr lang="ru-RU" sz="1800" dirty="0" smtClean="0">
                <a:latin typeface="Arial" charset="0"/>
                <a:cs typeface="Arial" charset="0"/>
              </a:rPr>
              <a:t>защита авторских прав.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ru-RU" sz="1800" u="sng" dirty="0" smtClean="0">
              <a:solidFill>
                <a:schemeClr val="hlink"/>
              </a:solidFill>
              <a:latin typeface="Arial" charset="0"/>
              <a:cs typeface="Arial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u="sng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Типовые  </a:t>
            </a:r>
            <a:r>
              <a:rPr lang="ru-RU" sz="1800" u="sng" dirty="0" err="1" smtClean="0">
                <a:solidFill>
                  <a:schemeClr val="hlink"/>
                </a:solidFill>
                <a:latin typeface="Arial" charset="0"/>
                <a:cs typeface="Arial" charset="0"/>
              </a:rPr>
              <a:t>ИСПДн</a:t>
            </a:r>
            <a:r>
              <a:rPr lang="ru-RU" sz="18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 </a:t>
            </a:r>
            <a:r>
              <a:rPr lang="ru-RU" sz="1800" dirty="0" smtClean="0">
                <a:latin typeface="Arial" charset="0"/>
                <a:cs typeface="Arial" charset="0"/>
              </a:rPr>
              <a:t>должны обеспечить </a:t>
            </a:r>
            <a:r>
              <a:rPr lang="ru-RU" sz="1800" u="sng" dirty="0" smtClean="0">
                <a:solidFill>
                  <a:srgbClr val="252379"/>
                </a:solidFill>
                <a:latin typeface="Arial" charset="0"/>
                <a:cs typeface="Arial" charset="0"/>
              </a:rPr>
              <a:t>только конфиденциальность</a:t>
            </a:r>
            <a:r>
              <a:rPr lang="ru-RU" sz="1800" dirty="0" smtClean="0">
                <a:latin typeface="Arial" charset="0"/>
                <a:cs typeface="Arial" charset="0"/>
              </a:rPr>
              <a:t>.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ru-RU" sz="1800" dirty="0" smtClean="0">
              <a:latin typeface="Arial" charset="0"/>
              <a:cs typeface="Arial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Специальные </a:t>
            </a:r>
            <a:r>
              <a:rPr lang="ru-RU" sz="1800" dirty="0" err="1" smtClean="0">
                <a:solidFill>
                  <a:schemeClr val="hlink"/>
                </a:solidFill>
                <a:latin typeface="Arial" charset="0"/>
                <a:cs typeface="Arial" charset="0"/>
              </a:rPr>
              <a:t>ИСПДн</a:t>
            </a:r>
            <a:r>
              <a:rPr lang="ru-RU" sz="1800" dirty="0" smtClean="0">
                <a:latin typeface="Arial" charset="0"/>
                <a:cs typeface="Arial" charset="0"/>
              </a:rPr>
              <a:t> должны дополнительно обеспечить хотя бы одну из характеристик безопасности:  защищенность от уничтожения, изменения, блокирования, а также иных несанкционированных действий.</a:t>
            </a:r>
          </a:p>
        </p:txBody>
      </p:sp>
      <p:sp>
        <p:nvSpPr>
          <p:cNvPr id="41990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9AB3A656-4E3B-4BD0-A11E-DD855131D640}" type="slidenum">
              <a:rPr lang="ru-RU" smtClean="0"/>
              <a:pPr algn="r">
                <a:defRPr/>
              </a:pPr>
              <a:t>24</a:t>
            </a:fld>
            <a:endParaRPr lang="ru-RU" smtClean="0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0" y="5484813"/>
            <a:ext cx="9144000" cy="708025"/>
          </a:xfrm>
          <a:prstGeom prst="rect">
            <a:avLst/>
          </a:prstGeom>
          <a:solidFill>
            <a:srgbClr val="33CC3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 sz="2000" b="1">
                <a:solidFill>
                  <a:srgbClr val="990000"/>
                </a:solidFill>
              </a:rPr>
              <a:t>Все реальные ИСПДн</a:t>
            </a:r>
            <a:r>
              <a:rPr lang="ru-RU" sz="2000" b="1"/>
              <a:t> являются специальными. </a:t>
            </a:r>
            <a:br>
              <a:rPr lang="ru-RU" sz="2000" b="1"/>
            </a:br>
            <a:r>
              <a:rPr lang="ru-RU" sz="2000" b="1"/>
              <a:t>Важную роль играет разработка Частной модели угроз. </a:t>
            </a:r>
          </a:p>
        </p:txBody>
      </p:sp>
      <p:pic>
        <p:nvPicPr>
          <p:cNvPr id="41989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uild="p"/>
      <p:bldP spid="13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1584325"/>
            <a:ext cx="9144000" cy="1201738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endParaRPr lang="ru-RU"/>
          </a:p>
          <a:p>
            <a:pPr eaLnBrk="0" hangingPunct="0"/>
            <a:endParaRPr lang="ru-RU"/>
          </a:p>
          <a:p>
            <a:pPr eaLnBrk="0" hangingPunct="0"/>
            <a:endParaRPr lang="ru-RU"/>
          </a:p>
          <a:p>
            <a:pPr eaLnBrk="0" hangingPunct="0"/>
            <a:endParaRPr 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6921500" cy="9525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400" dirty="0" smtClean="0"/>
              <a:t>Классификация </a:t>
            </a:r>
            <a:r>
              <a:rPr lang="ru-RU" sz="2400" dirty="0" err="1" smtClean="0"/>
              <a:t>ИСПДн</a:t>
            </a:r>
            <a:endParaRPr lang="ru-RU" sz="24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201613" y="1149350"/>
            <a:ext cx="8942387" cy="5210175"/>
          </a:xfrm>
        </p:spPr>
        <p:txBody>
          <a:bodyPr/>
          <a:lstStyle/>
          <a:p>
            <a:pPr marL="457200" indent="-457200" eaLnBrk="1" hangingPunct="1"/>
            <a:r>
              <a:rPr lang="ru-RU" sz="1800" smtClean="0">
                <a:latin typeface="Arial" charset="0"/>
                <a:cs typeface="Arial" charset="0"/>
              </a:rPr>
              <a:t>ИСПДн классифицируются на основании значений следующих параметров:</a:t>
            </a:r>
            <a:br>
              <a:rPr lang="ru-RU" sz="1800" smtClean="0">
                <a:latin typeface="Arial" charset="0"/>
                <a:cs typeface="Arial" charset="0"/>
              </a:rPr>
            </a:br>
            <a:r>
              <a:rPr lang="ru-RU" sz="1800" smtClean="0">
                <a:latin typeface="Arial" charset="0"/>
                <a:cs typeface="Arial" charset="0"/>
              </a:rPr>
              <a:t> 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категория данных, обрабатываемых в ИСПДн данных – </a:t>
            </a:r>
            <a:r>
              <a:rPr lang="ru-RU" sz="1800" b="1" smtClean="0">
                <a:solidFill>
                  <a:srgbClr val="C00000"/>
                </a:solidFill>
                <a:latin typeface="Arial" charset="0"/>
                <a:cs typeface="Arial" charset="0"/>
              </a:rPr>
              <a:t>Хпд</a:t>
            </a:r>
            <a:r>
              <a:rPr lang="ru-RU" sz="1800" smtClean="0">
                <a:solidFill>
                  <a:srgbClr val="FF3300"/>
                </a:solidFill>
                <a:latin typeface="Arial" charset="0"/>
                <a:cs typeface="Arial" charset="0"/>
              </a:rPr>
              <a:t>;</a:t>
            </a:r>
            <a:r>
              <a:rPr lang="ru-RU" sz="1800" smtClean="0">
                <a:latin typeface="Arial" charset="0"/>
                <a:cs typeface="Arial" charset="0"/>
              </a:rPr>
              <a:t> 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объем обрабатываемых ПДн (количество субъектов ПДн, персональные данные которых обрабатываются в информационной системе) – </a:t>
            </a:r>
            <a:r>
              <a:rPr lang="ru-RU" sz="1800" b="1" smtClean="0">
                <a:solidFill>
                  <a:srgbClr val="C00000"/>
                </a:solidFill>
                <a:latin typeface="Arial" charset="0"/>
                <a:cs typeface="Arial" charset="0"/>
              </a:rPr>
              <a:t>Хнпд</a:t>
            </a:r>
            <a:r>
              <a:rPr lang="ru-RU" sz="1800" smtClean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заданные оператором характеристики безопасности ПДн, обрабатываемых в информационной системе;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структура информационной системы;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наличие подключений информационной системы к сетям связи общего пользования и (или) сетям международного информационного обмена;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режим обработки ПДн;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режим разграничения прав доступа пользователей информационной системы;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60000"/>
              <a:buFont typeface="Arial Narrow" pitchFamily="34" charset="0"/>
              <a:buAutoNum type="arabicParenR"/>
            </a:pPr>
            <a:r>
              <a:rPr lang="ru-RU" sz="1800" smtClean="0">
                <a:latin typeface="Arial" charset="0"/>
                <a:cs typeface="Arial" charset="0"/>
              </a:rPr>
              <a:t>местонахождение технических средств информационной системы.</a:t>
            </a:r>
          </a:p>
        </p:txBody>
      </p:sp>
      <p:sp>
        <p:nvSpPr>
          <p:cNvPr id="43014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3CFA9A9E-6F73-4EE4-91B3-A15EDAAADCAB}" type="slidenum">
              <a:rPr lang="ru-RU" smtClean="0"/>
              <a:pPr algn="r">
                <a:defRPr/>
              </a:pPr>
              <a:t>25</a:t>
            </a:fld>
            <a:endParaRPr lang="ru-RU" smtClean="0"/>
          </a:p>
        </p:txBody>
      </p:sp>
      <p:pic>
        <p:nvPicPr>
          <p:cNvPr id="43013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125413"/>
            <a:ext cx="6791325" cy="8270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Класс типовой </a:t>
            </a:r>
            <a:r>
              <a:rPr lang="ru-RU" sz="2400" dirty="0" err="1" smtClean="0"/>
              <a:t>ИСПДн</a:t>
            </a:r>
            <a:r>
              <a:rPr lang="ru-RU" sz="2400" dirty="0" smtClean="0"/>
              <a:t> определяется </a:t>
            </a:r>
            <a:br>
              <a:rPr lang="ru-RU" sz="2400" dirty="0" smtClean="0"/>
            </a:br>
            <a:r>
              <a:rPr lang="ru-RU" sz="2400" dirty="0" smtClean="0"/>
              <a:t>в соответствии с таблицей</a:t>
            </a:r>
          </a:p>
        </p:txBody>
      </p:sp>
      <p:graphicFrame>
        <p:nvGraphicFramePr>
          <p:cNvPr id="14" name="Group 75"/>
          <p:cNvGraphicFramePr>
            <a:graphicFrameLocks noGrp="1"/>
          </p:cNvGraphicFramePr>
          <p:nvPr>
            <p:ph type="tbl" idx="1"/>
          </p:nvPr>
        </p:nvGraphicFramePr>
        <p:xfrm>
          <a:off x="125413" y="2038350"/>
          <a:ext cx="8917499" cy="3094532"/>
        </p:xfrm>
        <a:graphic>
          <a:graphicData uri="http://schemas.openxmlformats.org/drawingml/2006/table">
            <a:tbl>
              <a:tblPr/>
              <a:tblGrid>
                <a:gridCol w="6843371"/>
                <a:gridCol w="757615"/>
                <a:gridCol w="683096"/>
                <a:gridCol w="633417"/>
              </a:tblGrid>
              <a:tr h="393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Хпд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                                                     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Хнпд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25000"/>
                      </a:srgbClr>
                    </a:solidFill>
                  </a:tcPr>
                </a:tc>
              </a:tr>
              <a:tr h="384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Категория 4: </a:t>
                      </a:r>
                      <a:r>
                        <a:rPr lang="ru-RU" sz="1600" kern="0" dirty="0" smtClean="0">
                          <a:latin typeface="Arial" pitchFamily="34" charset="0"/>
                          <a:cs typeface="Arial" pitchFamily="34" charset="0"/>
                        </a:rPr>
                        <a:t>обезличенные и (или) общедоступные </a:t>
                      </a:r>
                      <a:r>
                        <a:rPr lang="ru-RU" sz="1600" kern="0" dirty="0" err="1" smtClean="0">
                          <a:latin typeface="Arial" pitchFamily="34" charset="0"/>
                          <a:cs typeface="Arial" pitchFamily="34" charset="0"/>
                        </a:rPr>
                        <a:t>ПДн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Категория 3: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ПДн</a:t>
                      </a:r>
                      <a:r>
                        <a:rPr lang="ru-RU" sz="1600" kern="0" dirty="0" smtClean="0">
                          <a:latin typeface="Arial" pitchFamily="34" charset="0"/>
                          <a:cs typeface="Arial" pitchFamily="34" charset="0"/>
                        </a:rPr>
                        <a:t>, позволяющие </a:t>
                      </a:r>
                      <a:r>
                        <a:rPr lang="ru-RU" sz="1600" kern="0" dirty="0" smtClean="0">
                          <a:solidFill>
                            <a:srgbClr val="00CC00"/>
                          </a:solidFill>
                          <a:latin typeface="Arial" pitchFamily="34" charset="0"/>
                          <a:cs typeface="Arial" pitchFamily="34" charset="0"/>
                        </a:rPr>
                        <a:t>идентифицировать субъекта </a:t>
                      </a:r>
                      <a:r>
                        <a:rPr lang="ru-RU" sz="1600" kern="0" dirty="0" err="1" smtClean="0">
                          <a:solidFill>
                            <a:srgbClr val="00CC00"/>
                          </a:solidFill>
                          <a:latin typeface="Arial" pitchFamily="34" charset="0"/>
                          <a:cs typeface="Arial" pitchFamily="34" charset="0"/>
                        </a:rPr>
                        <a:t>ПДн</a:t>
                      </a:r>
                      <a:r>
                        <a:rPr lang="ru-RU" sz="1600" kern="0" dirty="0" smtClean="0">
                          <a:solidFill>
                            <a:srgbClr val="00CC00"/>
                          </a:solidFill>
                          <a:latin typeface="Arial" pitchFamily="34" charset="0"/>
                          <a:cs typeface="Arial" pitchFamily="34" charset="0"/>
                        </a:rPr>
                        <a:t> (ФИО, место и дата рождения)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17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Категория 2: </a:t>
                      </a:r>
                      <a:r>
                        <a:rPr lang="ru-RU" sz="1600" kern="0" dirty="0" err="1" smtClean="0">
                          <a:latin typeface="Arial" pitchFamily="34" charset="0"/>
                          <a:cs typeface="Arial" pitchFamily="34" charset="0"/>
                        </a:rPr>
                        <a:t>ПДн</a:t>
                      </a:r>
                      <a:r>
                        <a:rPr lang="ru-RU" sz="1600" kern="0" dirty="0" smtClean="0">
                          <a:latin typeface="Arial" pitchFamily="34" charset="0"/>
                          <a:cs typeface="Arial" pitchFamily="34" charset="0"/>
                        </a:rPr>
                        <a:t>, позволяющие </a:t>
                      </a:r>
                      <a:r>
                        <a:rPr lang="ru-RU" sz="1600" kern="0" dirty="0" smtClean="0">
                          <a:solidFill>
                            <a:srgbClr val="25177A"/>
                          </a:solidFill>
                          <a:latin typeface="Arial" pitchFamily="34" charset="0"/>
                          <a:cs typeface="Arial" pitchFamily="34" charset="0"/>
                        </a:rPr>
                        <a:t>идентифицировать субъекта </a:t>
                      </a:r>
                      <a:r>
                        <a:rPr lang="ru-RU" sz="1600" kern="0" dirty="0" err="1" smtClean="0">
                          <a:solidFill>
                            <a:srgbClr val="25177A"/>
                          </a:solidFill>
                          <a:latin typeface="Arial" pitchFamily="34" charset="0"/>
                          <a:cs typeface="Arial" pitchFamily="34" charset="0"/>
                        </a:rPr>
                        <a:t>ПДн</a:t>
                      </a:r>
                      <a:r>
                        <a:rPr lang="ru-RU" sz="1600" kern="0" dirty="0" smtClean="0">
                          <a:solidFill>
                            <a:srgbClr val="25177A"/>
                          </a:solidFill>
                          <a:latin typeface="Arial" pitchFamily="34" charset="0"/>
                          <a:cs typeface="Arial" pitchFamily="34" charset="0"/>
                        </a:rPr>
                        <a:t> и получить о нем дополнительную информацию, </a:t>
                      </a:r>
                      <a:r>
                        <a:rPr lang="ru-RU" sz="1600" kern="0" dirty="0" smtClean="0">
                          <a:latin typeface="Arial" pitchFamily="34" charset="0"/>
                          <a:cs typeface="Arial" pitchFamily="34" charset="0"/>
                        </a:rPr>
                        <a:t>за исключением </a:t>
                      </a:r>
                      <a:r>
                        <a:rPr lang="ru-RU" sz="1600" kern="0" dirty="0" err="1" smtClean="0">
                          <a:latin typeface="Arial" pitchFamily="34" charset="0"/>
                          <a:cs typeface="Arial" pitchFamily="34" charset="0"/>
                        </a:rPr>
                        <a:t>ПДн</a:t>
                      </a:r>
                      <a:r>
                        <a:rPr lang="ru-RU" sz="1600" kern="0" dirty="0" smtClean="0">
                          <a:latin typeface="Arial" pitchFamily="34" charset="0"/>
                          <a:cs typeface="Arial" pitchFamily="34" charset="0"/>
                        </a:rPr>
                        <a:t>, относящихся к категории 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177A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Категория 1: </a:t>
                      </a:r>
                      <a:r>
                        <a:rPr lang="ru-RU" sz="1600" kern="0" dirty="0" err="1" smtClean="0">
                          <a:latin typeface="Arial" pitchFamily="34" charset="0"/>
                          <a:cs typeface="Arial" pitchFamily="34" charset="0"/>
                        </a:rPr>
                        <a:t>ПДн</a:t>
                      </a:r>
                      <a:r>
                        <a:rPr lang="ru-RU" sz="1600" kern="0" dirty="0" smtClean="0">
                          <a:latin typeface="Arial" pitchFamily="34" charset="0"/>
                          <a:cs typeface="Arial" pitchFamily="34" charset="0"/>
                        </a:rPr>
                        <a:t>, касающиеся </a:t>
                      </a:r>
                      <a:r>
                        <a:rPr lang="ru-RU" sz="1600" kern="0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расовой, национальной принадлежности, политических взглядов, религиозных  и философских убеждений, состояния здоровья, интимной жизни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905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2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714875" y="6356350"/>
            <a:ext cx="41021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mtClean="0"/>
              <a:t>©                                                                        </a:t>
            </a:r>
            <a:fld id="{BAD93673-A3B1-4DE1-94C8-47A38BD20F68}" type="slidenum">
              <a:rPr lang="ru-RU" smtClean="0"/>
              <a:pPr>
                <a:defRPr/>
              </a:pPr>
              <a:t>26</a:t>
            </a:fld>
            <a:endParaRPr lang="ru-RU" smtClean="0"/>
          </a:p>
        </p:txBody>
      </p:sp>
      <p:pic>
        <p:nvPicPr>
          <p:cNvPr id="44035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Выноска 3 14"/>
          <p:cNvSpPr>
            <a:spLocks/>
          </p:cNvSpPr>
          <p:nvPr/>
        </p:nvSpPr>
        <p:spPr bwMode="auto">
          <a:xfrm>
            <a:off x="150813" y="1222375"/>
            <a:ext cx="8312150" cy="525463"/>
          </a:xfrm>
          <a:prstGeom prst="borderCallout3">
            <a:avLst>
              <a:gd name="adj1" fmla="val 47440"/>
              <a:gd name="adj2" fmla="val 100023"/>
              <a:gd name="adj3" fmla="val 86472"/>
              <a:gd name="adj4" fmla="val 102144"/>
              <a:gd name="adj5" fmla="val 227769"/>
              <a:gd name="adj6" fmla="val 103370"/>
              <a:gd name="adj7" fmla="val 378690"/>
              <a:gd name="adj8" fmla="val 103435"/>
            </a:avLst>
          </a:prstGeom>
          <a:solidFill>
            <a:srgbClr val="7030A0">
              <a:alpha val="25098"/>
            </a:srgbClr>
          </a:solidFill>
          <a:ln w="38100" algn="ctr">
            <a:solidFill>
              <a:srgbClr val="7030A0"/>
            </a:solidFill>
            <a:miter lim="800000"/>
            <a:headEnd/>
            <a:tailEnd type="triangle" w="lg" len="lg"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ru-RU" sz="1400"/>
              <a:t>1) одновременно обрабатываются ПДн более чем </a:t>
            </a:r>
            <a:r>
              <a:rPr lang="ru-RU" sz="1400" b="1">
                <a:solidFill>
                  <a:srgbClr val="FF3300"/>
                </a:solidFill>
              </a:rPr>
              <a:t>100 000 субъектов</a:t>
            </a:r>
            <a:r>
              <a:rPr lang="ru-RU" sz="1400" b="1"/>
              <a:t> </a:t>
            </a:r>
            <a:r>
              <a:rPr lang="ru-RU" sz="1400"/>
              <a:t>ПДн или в пределах субъекта РФ или Российской Федерации в целом  </a:t>
            </a:r>
          </a:p>
        </p:txBody>
      </p:sp>
      <p:sp>
        <p:nvSpPr>
          <p:cNvPr id="16" name="Выноска 3 15"/>
          <p:cNvSpPr/>
          <p:nvPr/>
        </p:nvSpPr>
        <p:spPr bwMode="auto">
          <a:xfrm>
            <a:off x="150813" y="1831975"/>
            <a:ext cx="7575550" cy="741363"/>
          </a:xfrm>
          <a:prstGeom prst="borderCallout3">
            <a:avLst>
              <a:gd name="adj1" fmla="val 44719"/>
              <a:gd name="adj2" fmla="val 100183"/>
              <a:gd name="adj3" fmla="val 65817"/>
              <a:gd name="adj4" fmla="val 103628"/>
              <a:gd name="adj5" fmla="val 98101"/>
              <a:gd name="adj6" fmla="val 104529"/>
              <a:gd name="adj7" fmla="val 185383"/>
              <a:gd name="adj8" fmla="val 104590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381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defRPr/>
            </a:pPr>
            <a:r>
              <a:rPr lang="ru-RU" sz="1400" dirty="0"/>
              <a:t>2)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одновременно обрабатываются </a:t>
            </a:r>
            <a:r>
              <a:rPr lang="ru-RU" sz="1400" dirty="0" err="1">
                <a:latin typeface="Arial" pitchFamily="34" charset="0"/>
                <a:cs typeface="Arial" pitchFamily="34" charset="0"/>
              </a:rPr>
              <a:t>ПДн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от 1000 до 100 000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субъектов </a:t>
            </a:r>
            <a:r>
              <a:rPr lang="ru-RU" sz="1400" dirty="0" err="1">
                <a:latin typeface="Arial" pitchFamily="34" charset="0"/>
                <a:cs typeface="Arial" pitchFamily="34" charset="0"/>
              </a:rPr>
              <a:t>ПДн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 или субъектов </a:t>
            </a:r>
            <a:r>
              <a:rPr lang="ru-RU" sz="1400" dirty="0" err="1">
                <a:latin typeface="Arial" pitchFamily="34" charset="0"/>
                <a:cs typeface="Arial" pitchFamily="34" charset="0"/>
              </a:rPr>
              <a:t>ПДн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, работающих в отрасли экономики РФ, в органе </a:t>
            </a:r>
            <a:r>
              <a:rPr lang="ru-RU" sz="1400" dirty="0" err="1">
                <a:latin typeface="Arial" pitchFamily="34" charset="0"/>
                <a:cs typeface="Arial" pitchFamily="34" charset="0"/>
              </a:rPr>
              <a:t>гос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. Власти или проживающих в пределах муниципального образования</a:t>
            </a:r>
            <a:endParaRPr lang="ru-RU" sz="1400" dirty="0"/>
          </a:p>
        </p:txBody>
      </p:sp>
      <p:sp>
        <p:nvSpPr>
          <p:cNvPr id="17" name="Выноска 3 16"/>
          <p:cNvSpPr>
            <a:spLocks/>
          </p:cNvSpPr>
          <p:nvPr/>
        </p:nvSpPr>
        <p:spPr bwMode="auto">
          <a:xfrm>
            <a:off x="142875" y="2659063"/>
            <a:ext cx="6875463" cy="431800"/>
          </a:xfrm>
          <a:prstGeom prst="borderCallout3">
            <a:avLst>
              <a:gd name="adj1" fmla="val 40190"/>
              <a:gd name="adj2" fmla="val 99741"/>
              <a:gd name="adj3" fmla="val 42694"/>
              <a:gd name="adj4" fmla="val 103310"/>
              <a:gd name="adj5" fmla="val 64667"/>
              <a:gd name="adj6" fmla="val 104528"/>
              <a:gd name="adj7" fmla="val 123208"/>
              <a:gd name="adj8" fmla="val 105125"/>
            </a:avLst>
          </a:prstGeom>
          <a:solidFill>
            <a:srgbClr val="FFFF00"/>
          </a:solidFill>
          <a:ln w="38100" algn="ctr">
            <a:solidFill>
              <a:srgbClr val="FFFF00"/>
            </a:solidFill>
            <a:miter lim="800000"/>
            <a:headEnd/>
            <a:tailEnd type="triangle" w="lg" len="lg"/>
          </a:ln>
        </p:spPr>
        <p:txBody>
          <a:bodyPr lIns="36000" tIns="0" rIns="36000" bIns="0" anchor="ctr">
            <a:spAutoFit/>
          </a:bodyPr>
          <a:lstStyle/>
          <a:p>
            <a:pPr eaLnBrk="0" hangingPunct="0"/>
            <a:r>
              <a:rPr lang="ru-RU" sz="1400"/>
              <a:t>3) одновременно обрабатываются данные </a:t>
            </a:r>
            <a:r>
              <a:rPr lang="ru-RU" sz="1400">
                <a:solidFill>
                  <a:srgbClr val="FF0000"/>
                </a:solidFill>
              </a:rPr>
              <a:t>менее чем 1000 </a:t>
            </a:r>
            <a:r>
              <a:rPr lang="ru-RU" sz="1400"/>
              <a:t>субъектов ПДн или в пределах конкретной организации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0033 0.1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6921500" cy="952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Документы </a:t>
            </a:r>
            <a:r>
              <a:rPr lang="ru-RU" sz="2400" dirty="0" err="1" smtClean="0"/>
              <a:t>ФСТЭК</a:t>
            </a:r>
            <a:r>
              <a:rPr lang="ru-RU" sz="2400" dirty="0" smtClean="0"/>
              <a:t> России по защите </a:t>
            </a:r>
            <a:br>
              <a:rPr lang="ru-RU" sz="2400" dirty="0" smtClean="0"/>
            </a:br>
            <a:r>
              <a:rPr lang="ru-RU" sz="2400" dirty="0" smtClean="0"/>
              <a:t>персональных данных</a:t>
            </a:r>
          </a:p>
        </p:txBody>
      </p:sp>
      <p:sp>
        <p:nvSpPr>
          <p:cNvPr id="45064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8D729B81-271F-4382-9463-CA9811D2D804}" type="slidenum">
              <a:rPr lang="ru-RU" smtClean="0"/>
              <a:pPr algn="r">
                <a:defRPr/>
              </a:pPr>
              <a:t>27</a:t>
            </a:fld>
            <a:endParaRPr lang="ru-RU" smtClean="0"/>
          </a:p>
        </p:txBody>
      </p:sp>
      <p:pic>
        <p:nvPicPr>
          <p:cNvPr id="6" name="Рисунок 5" descr="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2214563"/>
            <a:ext cx="1236663" cy="18002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pic>
      <p:pic>
        <p:nvPicPr>
          <p:cNvPr id="7" name="Рисунок 6" descr="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88" y="3000375"/>
            <a:ext cx="1236662" cy="18002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38400" y="1241425"/>
            <a:ext cx="6705600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ts val="1800"/>
              </a:spcBef>
              <a:spcAft>
                <a:spcPts val="1200"/>
              </a:spcAft>
              <a:buClr>
                <a:schemeClr val="folHlink"/>
              </a:buClr>
              <a:buSzPct val="100000"/>
              <a:buFont typeface="+mj-lt"/>
              <a:buAutoNum type="arabicPeriod"/>
              <a:defRPr/>
            </a:pPr>
            <a:r>
              <a:rPr lang="ru-RU" sz="2000" b="1" kern="0" dirty="0">
                <a:latin typeface="Arial" pitchFamily="34" charset="0"/>
                <a:cs typeface="Arial" pitchFamily="34" charset="0"/>
              </a:rPr>
              <a:t>Базовая модель угроз безопасности </a:t>
            </a:r>
            <a:r>
              <a:rPr lang="ru-RU" sz="2000" b="1" kern="0" dirty="0" err="1">
                <a:latin typeface="Arial" pitchFamily="34" charset="0"/>
                <a:cs typeface="Arial" pitchFamily="34" charset="0"/>
              </a:rPr>
              <a:t>ПДн</a:t>
            </a:r>
            <a:r>
              <a:rPr lang="en-US" sz="20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/>
            </a:r>
            <a:br>
              <a:rPr lang="ru-RU" sz="2000" b="1" kern="0" dirty="0">
                <a:latin typeface="Arial" pitchFamily="34" charset="0"/>
                <a:cs typeface="Arial" pitchFamily="34" charset="0"/>
              </a:rPr>
            </a:br>
            <a:r>
              <a:rPr lang="ru-RU" sz="2000" b="1" kern="0" dirty="0">
                <a:latin typeface="Arial" pitchFamily="34" charset="0"/>
                <a:cs typeface="Arial" pitchFamily="34" charset="0"/>
              </a:rPr>
              <a:t>при их обработке в </a:t>
            </a:r>
            <a:r>
              <a:rPr lang="ru-RU" sz="2000" b="1" kern="0" dirty="0" err="1">
                <a:latin typeface="Arial" pitchFamily="34" charset="0"/>
                <a:cs typeface="Arial" pitchFamily="34" charset="0"/>
              </a:rPr>
              <a:t>ИСПДн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Clr>
                <a:schemeClr val="folHlink"/>
              </a:buClr>
              <a:buSzPct val="100000"/>
              <a:buFont typeface="+mj-lt"/>
              <a:buAutoNum type="arabicPeriod"/>
              <a:defRPr/>
            </a:pPr>
            <a:r>
              <a:rPr lang="ru-RU" sz="2000" b="1" kern="0" dirty="0">
                <a:latin typeface="Arial" pitchFamily="34" charset="0"/>
                <a:cs typeface="Arial" pitchFamily="34" charset="0"/>
              </a:rPr>
              <a:t>Методика определения актуальных угроз безопасности </a:t>
            </a:r>
            <a:r>
              <a:rPr lang="ru-RU" sz="2000" b="1" kern="0" dirty="0" err="1">
                <a:latin typeface="Arial" pitchFamily="34" charset="0"/>
                <a:cs typeface="Arial" pitchFamily="34" charset="0"/>
              </a:rPr>
              <a:t>ПДн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> при их обработке в </a:t>
            </a:r>
            <a:r>
              <a:rPr lang="ru-RU" sz="2000" b="1" kern="0" dirty="0" err="1">
                <a:latin typeface="Arial" pitchFamily="34" charset="0"/>
                <a:cs typeface="Arial" pitchFamily="34" charset="0"/>
              </a:rPr>
              <a:t>ИСПДн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Clr>
                <a:schemeClr val="folHlink"/>
              </a:buClr>
              <a:buSzPct val="100000"/>
              <a:buFont typeface="+mj-lt"/>
              <a:buAutoNum type="arabicPeriod"/>
              <a:defRPr/>
            </a:pPr>
            <a:r>
              <a:rPr lang="ru-RU" sz="2000" b="1" kern="0" dirty="0">
                <a:latin typeface="Arial" pitchFamily="34" charset="0"/>
                <a:cs typeface="Arial" pitchFamily="34" charset="0"/>
              </a:rPr>
              <a:t>Рекомендации по обеспечению безопасности ПДн при их обработке в </a:t>
            </a:r>
            <a:r>
              <a:rPr lang="ru-RU" sz="2000" b="1" kern="0" dirty="0" err="1">
                <a:latin typeface="Arial" pitchFamily="34" charset="0"/>
                <a:cs typeface="Arial" pitchFamily="34" charset="0"/>
              </a:rPr>
              <a:t>ИСПДн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Clr>
                <a:schemeClr val="folHlink"/>
              </a:buClr>
              <a:buSzPct val="100000"/>
              <a:buFont typeface="+mj-lt"/>
              <a:buAutoNum type="arabicPeriod"/>
              <a:defRPr/>
            </a:pPr>
            <a:r>
              <a:rPr lang="ru-RU" sz="2000" b="1" kern="0" dirty="0">
                <a:latin typeface="Arial" pitchFamily="34" charset="0"/>
                <a:cs typeface="Arial" pitchFamily="34" charset="0"/>
              </a:rPr>
              <a:t>Основные мероприятия по организации </a:t>
            </a:r>
            <a:br>
              <a:rPr lang="ru-RU" sz="2000" b="1" kern="0" dirty="0">
                <a:latin typeface="Arial" pitchFamily="34" charset="0"/>
                <a:cs typeface="Arial" pitchFamily="34" charset="0"/>
              </a:rPr>
            </a:br>
            <a:r>
              <a:rPr lang="ru-RU" sz="2000" b="1" kern="0" dirty="0">
                <a:latin typeface="Arial" pitchFamily="34" charset="0"/>
                <a:cs typeface="Arial" pitchFamily="34" charset="0"/>
              </a:rPr>
              <a:t>и техническому обеспечению безопасности ПДн, обрабатываемых в </a:t>
            </a:r>
            <a:r>
              <a:rPr lang="ru-RU" sz="2000" b="1" kern="0" dirty="0" err="1">
                <a:latin typeface="Arial" pitchFamily="34" charset="0"/>
                <a:cs typeface="Arial" pitchFamily="34" charset="0"/>
              </a:rPr>
              <a:t>ИСПДн</a:t>
            </a:r>
            <a:r>
              <a:rPr lang="ru-RU" sz="2000" b="1" kern="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5062" name="Picture 6" descr="http://www.fstec.ru/_pic/g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9475" y="1130300"/>
            <a:ext cx="1520825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1" descr="C:\Users\1\Desktop\Мивар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6921500" cy="952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/>
              <a:t>Документы ФСБ России по защите </a:t>
            </a:r>
            <a:br>
              <a:rPr lang="ru-RU" sz="2400" dirty="0" smtClean="0"/>
            </a:br>
            <a:r>
              <a:rPr lang="ru-RU" sz="2400" dirty="0" smtClean="0"/>
              <a:t>персональных данных</a:t>
            </a:r>
          </a:p>
        </p:txBody>
      </p:sp>
      <p:sp>
        <p:nvSpPr>
          <p:cNvPr id="46085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D2A61ABB-7E05-4607-B2B1-CA58A8DED88B}" type="slidenum">
              <a:rPr lang="ru-RU" smtClean="0"/>
              <a:pPr algn="r">
                <a:defRPr/>
              </a:pPr>
              <a:t>28</a:t>
            </a:fld>
            <a:endParaRPr lang="ru-RU" smtClean="0"/>
          </a:p>
        </p:txBody>
      </p:sp>
      <p:sp>
        <p:nvSpPr>
          <p:cNvPr id="46083" name="Прямоугольник 9"/>
          <p:cNvSpPr>
            <a:spLocks noChangeArrowheads="1"/>
          </p:cNvSpPr>
          <p:nvPr/>
        </p:nvSpPr>
        <p:spPr bwMode="auto">
          <a:xfrm>
            <a:off x="508000" y="1385888"/>
            <a:ext cx="83947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Arial Narrow" pitchFamily="34" charset="0"/>
              <a:buAutoNum type="arabicPeriod"/>
            </a:pPr>
            <a:r>
              <a:rPr lang="ru-RU" sz="2000" b="1">
                <a:solidFill>
                  <a:srgbClr val="21308B"/>
                </a:solidFill>
              </a:rPr>
              <a:t>МЕТОДИЧЕСКИЕ РЕКОМЕНДАЦИИ </a:t>
            </a:r>
            <a:r>
              <a:rPr lang="ru-RU" sz="2000"/>
              <a:t>по обеспечению </a:t>
            </a:r>
            <a:r>
              <a:rPr lang="ru-RU" sz="2000" u="sng"/>
              <a:t>с помощью криптосредств</a:t>
            </a:r>
            <a:r>
              <a:rPr lang="ru-RU" sz="2000"/>
              <a:t> безопасности персональных данных при их обработке в информационных системах персональных данных с использованием средств автоматизации. </a:t>
            </a:r>
          </a:p>
          <a:p>
            <a:pPr marL="457200" indent="-457200" algn="just">
              <a:spcBef>
                <a:spcPts val="1800"/>
              </a:spcBef>
              <a:buFont typeface="Arial Narrow" pitchFamily="34" charset="0"/>
              <a:buAutoNum type="arabicPeriod"/>
            </a:pPr>
            <a:r>
              <a:rPr lang="ru-RU" sz="2000" b="1">
                <a:solidFill>
                  <a:srgbClr val="21308B"/>
                </a:solidFill>
              </a:rPr>
              <a:t>ТИПОВЫЕ ТРЕБОВАНИЯ </a:t>
            </a:r>
            <a:r>
              <a:rPr lang="ru-RU" sz="2000"/>
              <a:t>по организации и обеспечению функционирования </a:t>
            </a:r>
            <a:r>
              <a:rPr lang="ru-RU" sz="2000" u="sng"/>
              <a:t>шифровальных (криптографических) средств</a:t>
            </a:r>
            <a:r>
              <a:rPr lang="ru-RU" sz="2000"/>
              <a:t>, предназначенных для защиты информации, не содержащей сведений, составляющих государственную тайну в случае их использования для обеспечения безопасности персональных данных при их обработке в информационных системах персональных данных. </a:t>
            </a:r>
          </a:p>
        </p:txBody>
      </p:sp>
      <p:pic>
        <p:nvPicPr>
          <p:cNvPr id="46084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 txBox="1">
            <a:spLocks noGrp="1" noChangeArrowheads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9A13748-E615-41D8-BF10-B6117F76E8D3}" type="slidenum">
              <a:rPr lang="ru-RU" sz="1200" b="1">
                <a:solidFill>
                  <a:schemeClr val="bg1"/>
                </a:solidFill>
              </a:rPr>
              <a:pPr algn="r"/>
              <a:t>29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94E86AA2-BAA5-4714-AA47-7FA85166A8A5}" type="slidenum">
              <a:rPr lang="ru-RU" smtClean="0"/>
              <a:pPr algn="r">
                <a:defRPr/>
              </a:pPr>
              <a:t>29</a:t>
            </a:fld>
            <a:endParaRPr lang="ru-RU" smtClean="0"/>
          </a:p>
        </p:txBody>
      </p:sp>
      <p:sp>
        <p:nvSpPr>
          <p:cNvPr id="4710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27088" y="142875"/>
            <a:ext cx="8316912" cy="928688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Классификация мероприятий </a:t>
            </a:r>
            <a:br>
              <a:rPr lang="ru-RU" sz="2400" dirty="0" smtClean="0"/>
            </a:br>
            <a:r>
              <a:rPr lang="ru-RU" sz="2400" dirty="0" smtClean="0"/>
              <a:t>по защите </a:t>
            </a:r>
            <a:r>
              <a:rPr lang="ru-RU" sz="2400" dirty="0" err="1" smtClean="0"/>
              <a:t>ПДн</a:t>
            </a:r>
            <a:endParaRPr lang="ru-RU" sz="2400" dirty="0" smtClean="0"/>
          </a:p>
        </p:txBody>
      </p:sp>
      <p:sp>
        <p:nvSpPr>
          <p:cNvPr id="139268" name="Содержимое 2"/>
          <p:cNvSpPr>
            <a:spLocks noGrp="1"/>
          </p:cNvSpPr>
          <p:nvPr>
            <p:ph idx="4294967295"/>
          </p:nvPr>
        </p:nvSpPr>
        <p:spPr>
          <a:xfrm>
            <a:off x="466725" y="1785938"/>
            <a:ext cx="8677275" cy="803275"/>
          </a:xfrm>
        </p:spPr>
        <p:txBody>
          <a:bodyPr>
            <a:noAutofit/>
          </a:bodyPr>
          <a:lstStyle/>
          <a:p>
            <a:pPr marL="457200" indent="-457200" eaLnBrk="1" fontAlgn="auto" hangingPunct="1">
              <a:spcAft>
                <a:spcPts val="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z="2000" b="1" dirty="0" smtClean="0">
                <a:solidFill>
                  <a:srgbClr val="C00000"/>
                </a:solidFill>
              </a:rPr>
              <a:t>организационные </a:t>
            </a:r>
            <a:r>
              <a:rPr lang="ru-RU" sz="2000" dirty="0" smtClean="0"/>
              <a:t>(по организации обеспечения безопасности);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z="2000" b="1" dirty="0" smtClean="0">
                <a:solidFill>
                  <a:srgbClr val="C00000"/>
                </a:solidFill>
              </a:rPr>
              <a:t>технические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/>
              <a:t>(по техническому обеспечению безопасности).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71500" y="1214438"/>
            <a:ext cx="8215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>
                <a:latin typeface="+mn-lt"/>
                <a:cs typeface="+mn-cs"/>
              </a:rPr>
              <a:t>Все мероприятия по защите </a:t>
            </a:r>
            <a:r>
              <a:rPr lang="ru-RU" sz="2000" dirty="0" err="1">
                <a:latin typeface="+mn-lt"/>
                <a:cs typeface="+mn-cs"/>
              </a:rPr>
              <a:t>ПДн</a:t>
            </a:r>
            <a:r>
              <a:rPr lang="ru-RU" sz="2000" dirty="0">
                <a:latin typeface="+mn-lt"/>
                <a:cs typeface="+mn-cs"/>
              </a:rPr>
              <a:t> можно разделить на:</a:t>
            </a:r>
          </a:p>
        </p:txBody>
      </p:sp>
      <p:sp>
        <p:nvSpPr>
          <p:cNvPr id="47110" name="Содержимое 2"/>
          <p:cNvSpPr txBox="1">
            <a:spLocks/>
          </p:cNvSpPr>
          <p:nvPr/>
        </p:nvSpPr>
        <p:spPr bwMode="auto">
          <a:xfrm>
            <a:off x="857250" y="2781300"/>
            <a:ext cx="80359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12750" indent="-412750">
              <a:spcBef>
                <a:spcPct val="20000"/>
              </a:spcBef>
              <a:buClr>
                <a:srgbClr val="990000"/>
              </a:buClr>
              <a:buFont typeface="Wingdings 2" pitchFamily="18" charset="2"/>
              <a:buNone/>
            </a:pPr>
            <a:r>
              <a:rPr lang="ru-RU" sz="2000" b="1" dirty="0">
                <a:solidFill>
                  <a:srgbClr val="0033CC"/>
                </a:solidFill>
                <a:latin typeface="Tahoma" pitchFamily="34" charset="0"/>
              </a:rPr>
              <a:t>2.1)</a:t>
            </a:r>
            <a:r>
              <a:rPr lang="ru-RU" sz="2000" dirty="0">
                <a:latin typeface="Tahoma" pitchFamily="34" charset="0"/>
              </a:rPr>
              <a:t> по защите </a:t>
            </a:r>
            <a:r>
              <a:rPr lang="ru-RU" sz="2000" b="1" dirty="0">
                <a:solidFill>
                  <a:srgbClr val="C00000"/>
                </a:solidFill>
                <a:latin typeface="Tahoma" pitchFamily="34" charset="0"/>
              </a:rPr>
              <a:t>от </a:t>
            </a:r>
            <a:r>
              <a:rPr lang="ru-RU" sz="2000" b="1" dirty="0" err="1">
                <a:solidFill>
                  <a:srgbClr val="C00000"/>
                </a:solidFill>
                <a:latin typeface="Tahoma" pitchFamily="34" charset="0"/>
              </a:rPr>
              <a:t>НСД</a:t>
            </a:r>
            <a:r>
              <a:rPr lang="ru-RU" sz="2000" dirty="0">
                <a:solidFill>
                  <a:srgbClr val="C00000"/>
                </a:solidFill>
                <a:latin typeface="Tahoma" pitchFamily="34" charset="0"/>
              </a:rPr>
              <a:t> </a:t>
            </a:r>
            <a:r>
              <a:rPr lang="ru-RU" sz="2000" dirty="0">
                <a:latin typeface="Tahoma" pitchFamily="34" charset="0"/>
              </a:rPr>
              <a:t>к </a:t>
            </a:r>
            <a:r>
              <a:rPr lang="ru-RU" sz="2000" dirty="0" err="1">
                <a:latin typeface="Tahoma" pitchFamily="34" charset="0"/>
              </a:rPr>
              <a:t>ПДн</a:t>
            </a:r>
            <a:r>
              <a:rPr lang="ru-RU" sz="2000" dirty="0">
                <a:latin typeface="Tahoma" pitchFamily="34" charset="0"/>
              </a:rPr>
              <a:t> при их обработке в </a:t>
            </a:r>
            <a:r>
              <a:rPr lang="ru-RU" sz="2000" dirty="0" err="1">
                <a:latin typeface="Tahoma" pitchFamily="34" charset="0"/>
              </a:rPr>
              <a:t>ИСПДн</a:t>
            </a:r>
            <a:r>
              <a:rPr lang="ru-RU" sz="2000" dirty="0">
                <a:latin typeface="Tahoma" pitchFamily="34" charset="0"/>
              </a:rPr>
              <a:t>;</a:t>
            </a:r>
          </a:p>
          <a:p>
            <a:pPr marL="412750" indent="-412750">
              <a:spcBef>
                <a:spcPct val="20000"/>
              </a:spcBef>
              <a:buClr>
                <a:srgbClr val="990000"/>
              </a:buClr>
              <a:buFont typeface="Wingdings 2" pitchFamily="18" charset="2"/>
              <a:buNone/>
            </a:pPr>
            <a:r>
              <a:rPr lang="ru-RU" sz="2000" b="1" dirty="0">
                <a:solidFill>
                  <a:srgbClr val="0033CC"/>
                </a:solidFill>
                <a:latin typeface="Tahoma" pitchFamily="34" charset="0"/>
              </a:rPr>
              <a:t>2.2)</a:t>
            </a:r>
            <a:r>
              <a:rPr lang="ru-RU" sz="2000" dirty="0">
                <a:latin typeface="Tahoma" pitchFamily="34" charset="0"/>
              </a:rPr>
              <a:t> по защите информации от распространения</a:t>
            </a:r>
            <a:r>
              <a:rPr lang="ru-RU" sz="2000" dirty="0">
                <a:solidFill>
                  <a:srgbClr val="C00000"/>
                </a:solidFill>
                <a:latin typeface="Tahoma" pitchFamily="34" charset="0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Tahoma" pitchFamily="34" charset="0"/>
              </a:rPr>
              <a:t>по техническим каналам</a:t>
            </a:r>
            <a:r>
              <a:rPr lang="ru-RU" sz="2000" dirty="0">
                <a:latin typeface="Tahoma" pitchFamily="34" charset="0"/>
              </a:rPr>
              <a:t> (</a:t>
            </a:r>
            <a:r>
              <a:rPr lang="ru-RU" sz="2000" dirty="0" err="1">
                <a:latin typeface="Tahoma" pitchFamily="34" charset="0"/>
              </a:rPr>
              <a:t>ПЭМИН</a:t>
            </a:r>
            <a:r>
              <a:rPr lang="ru-RU" sz="2000" dirty="0">
                <a:latin typeface="Tahoma" pitchFamily="34" charset="0"/>
              </a:rPr>
              <a:t>, акустика, оптика и т.д.).</a:t>
            </a:r>
          </a:p>
        </p:txBody>
      </p:sp>
      <p:sp>
        <p:nvSpPr>
          <p:cNvPr id="47111" name="Содержимое 2"/>
          <p:cNvSpPr txBox="1">
            <a:spLocks/>
          </p:cNvSpPr>
          <p:nvPr/>
        </p:nvSpPr>
        <p:spPr bwMode="auto">
          <a:xfrm>
            <a:off x="857250" y="4916488"/>
            <a:ext cx="8066088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 sz="2000" dirty="0">
                <a:latin typeface="Tahoma" pitchFamily="34" charset="0"/>
              </a:rPr>
              <a:t>выявление возможных угроз</a:t>
            </a:r>
            <a:r>
              <a:rPr lang="en-US" sz="2000" dirty="0">
                <a:latin typeface="Tahoma" pitchFamily="34" charset="0"/>
              </a:rPr>
              <a:t> (</a:t>
            </a:r>
            <a:r>
              <a:rPr lang="ru-RU" sz="2000" dirty="0">
                <a:latin typeface="Tahoma" pitchFamily="34" charset="0"/>
              </a:rPr>
              <a:t>Модель угроз);</a:t>
            </a:r>
          </a:p>
          <a:p>
            <a:pPr marL="342900" indent="-34290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 sz="2000" dirty="0">
                <a:latin typeface="Tahoma" pitchFamily="34" charset="0"/>
              </a:rPr>
              <a:t>создание системы защиты от выявленных возможных угроз;</a:t>
            </a:r>
          </a:p>
          <a:p>
            <a:pPr marL="342900" indent="-34290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 sz="2000" dirty="0">
                <a:latin typeface="Tahoma" pitchFamily="34" charset="0"/>
              </a:rPr>
              <a:t>контроль защищенности </a:t>
            </a:r>
            <a:r>
              <a:rPr lang="ru-RU" sz="2000" dirty="0" err="1">
                <a:latin typeface="Tahoma" pitchFamily="34" charset="0"/>
              </a:rPr>
              <a:t>ПДн</a:t>
            </a:r>
            <a:r>
              <a:rPr lang="ru-RU" sz="2000" dirty="0">
                <a:latin typeface="Tahoma" pitchFamily="34" charset="0"/>
              </a:rPr>
              <a:t>.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42938" y="4429125"/>
            <a:ext cx="8059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C00000"/>
                </a:solidFill>
                <a:latin typeface="+mn-lt"/>
                <a:cs typeface="+mn-cs"/>
              </a:rPr>
              <a:t>Классический подход к технической защите информации:</a:t>
            </a:r>
          </a:p>
        </p:txBody>
      </p:sp>
      <p:sp>
        <p:nvSpPr>
          <p:cNvPr id="47113" name="Номер слайда 8"/>
          <p:cNvSpPr txBox="1">
            <a:spLocks noGrp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4397D36-B8AD-40C0-B275-11F05F280E5A}" type="slidenum">
              <a:rPr lang="ru-RU" sz="1200" b="1">
                <a:solidFill>
                  <a:schemeClr val="bg1"/>
                </a:solidFill>
              </a:rPr>
              <a:pPr algn="r"/>
              <a:t>29</a:t>
            </a:fld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47114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78"/>
          <p:cNvSpPr>
            <a:spLocks noGrp="1" noChangeArrowheads="1"/>
          </p:cNvSpPr>
          <p:nvPr>
            <p:ph type="title"/>
          </p:nvPr>
        </p:nvSpPr>
        <p:spPr>
          <a:xfrm>
            <a:off x="1740023" y="0"/>
            <a:ext cx="7403977" cy="965200"/>
          </a:xfrm>
        </p:spPr>
        <p:txBody>
          <a:bodyPr>
            <a:noAutofit/>
          </a:bodyPr>
          <a:lstStyle/>
          <a:p>
            <a:pPr eaLnBrk="1" hangingPunct="1"/>
            <a:r>
              <a:rPr lang="ru-RU" sz="2400" dirty="0" smtClean="0"/>
              <a:t>Примеры возможной ответственности за нарушения </a:t>
            </a:r>
            <a:br>
              <a:rPr lang="ru-RU" sz="2400" dirty="0" smtClean="0"/>
            </a:br>
            <a:r>
              <a:rPr lang="ru-RU" sz="2400" dirty="0" smtClean="0"/>
              <a:t>в области обработки персональных данных</a:t>
            </a:r>
            <a:endParaRPr lang="ru-RU" sz="2400" dirty="0" smtClean="0">
              <a:solidFill>
                <a:srgbClr val="B74135"/>
              </a:solidFill>
            </a:endParaRPr>
          </a:p>
        </p:txBody>
      </p:sp>
      <p:graphicFrame>
        <p:nvGraphicFramePr>
          <p:cNvPr id="79199" name="Group 351"/>
          <p:cNvGraphicFramePr>
            <a:graphicFrameLocks noGrp="1"/>
          </p:cNvGraphicFramePr>
          <p:nvPr>
            <p:ph type="tbl" idx="1"/>
          </p:nvPr>
        </p:nvGraphicFramePr>
        <p:xfrm>
          <a:off x="103188" y="966788"/>
          <a:ext cx="8911087" cy="528799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55955"/>
                <a:gridCol w="4430790"/>
                <a:gridCol w="3824342"/>
              </a:tblGrid>
              <a:tr h="2345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Статья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Содержание статьи</a:t>
                      </a: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5237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Возможные санкции</a:t>
                      </a: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5237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</a:tr>
              <a:tr h="635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УК  137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Незаконное собирание или распространение сведений о частной жизни лица, составляющих его личную или семейную тайну, без его согласия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Штраф 300.000 руб., </a:t>
                      </a: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арест до 6 месяцев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</a:tr>
              <a:tr h="635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УК  138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Нарушение тайны переписки, телефонных переговоров, почтовых, телеграфных или иных сообщений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Штраф 300.000 руб., </a:t>
                      </a:r>
                      <a:r>
                        <a:rPr kumimoji="0" lang="ru-RU" sz="13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арест до 4 месяцев</a:t>
                      </a: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лишение права занимать определенные должности</a:t>
                      </a:r>
                    </a:p>
                  </a:txBody>
                  <a:tcPr marL="36000" marR="18000" marT="18000" marB="18000" horzOverflow="overflow"/>
                </a:tc>
              </a:tr>
              <a:tr h="2345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УК  155</a:t>
                      </a: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Разглашение тайны усыновления (удочерения)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Штраф 80.000 руб., </a:t>
                      </a: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арест до 4 месяцев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</a:tr>
              <a:tr h="635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УК  171</a:t>
                      </a: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Осуществление предпринимательской деятельности без специального разрешения (лицензии)… или с нарушением лицензионных требований и условий…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Штраф 300.000 руб., </a:t>
                      </a:r>
                      <a:r>
                        <a:rPr kumimoji="0" lang="ru-RU" sz="13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арест до 6 месяцев </a:t>
                      </a: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 лишение права занимать должность на срок до 5 лет </a:t>
                      </a:r>
                    </a:p>
                  </a:txBody>
                  <a:tcPr marL="36000" marR="18000" marT="18000" marB="18000" horzOverflow="overflow"/>
                </a:tc>
              </a:tr>
              <a:tr h="635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УК  183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Незаконное получение и разглашение сведений, составляющих коммерческую, налоговую или банковскую тайну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200.000 руб. + дисквалификация должностного лица до 3 лет,  </a:t>
                      </a: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лишение свободы до 10 лет</a:t>
                      </a: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</a:tr>
              <a:tr h="4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УК  201</a:t>
                      </a: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Злоупотребление полномочиями (при умышленном разглашении ПДн)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Штраф до 1.000.000 руб., </a:t>
                      </a:r>
                      <a:r>
                        <a:rPr kumimoji="0" lang="ru-RU" sz="13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лишение свободы до 10 лет </a:t>
                      </a:r>
                      <a:endParaRPr kumimoji="0" lang="ru-RU" sz="13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</a:tr>
              <a:tr h="4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УК  272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Неправомерный доступ к компьютерной информации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Штраф 300.000 руб., исправительные работы на срок до 2 лет, </a:t>
                      </a: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лишение свободы до 5 лет</a:t>
                      </a:r>
                      <a:endParaRPr kumimoji="0" lang="ru-RU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18000" marT="18000" marB="18000" horzOverflow="overflow"/>
                </a:tc>
              </a:tr>
              <a:tr h="14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КоАП</a:t>
                      </a:r>
                      <a:r>
                        <a:rPr kumimoji="0" lang="ru-RU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РФ ст. 13.12</a:t>
                      </a:r>
                    </a:p>
                  </a:txBody>
                  <a:tcPr marL="36000" marR="18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Нарушение правил защиты информации, а также использование </a:t>
                      </a:r>
                      <a:r>
                        <a:rPr kumimoji="0" lang="ru-RU" sz="13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несертифицированных</a:t>
                      </a: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средств защиты информации, если они подлежат обязательной сертификации, а также грубое нарушение условий, предусмотренных лицензией на осуществление деятельности в области защиты информации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Штраф 20.000 руб. </a:t>
                      </a:r>
                      <a:r>
                        <a:rPr kumimoji="0" lang="ru-RU" sz="13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 конфискация </a:t>
                      </a:r>
                      <a:r>
                        <a:rPr kumimoji="0" lang="ru-RU" sz="13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несертифицированных</a:t>
                      </a:r>
                      <a:r>
                        <a:rPr kumimoji="0" lang="ru-RU" sz="13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средств защиты информации + приостановление деятельности на срок до 90 суток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574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689475" y="6356350"/>
            <a:ext cx="4219575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dirty="0" smtClean="0"/>
              <a:t>©                                                                           </a:t>
            </a:r>
            <a:fld id="{149FE301-D247-409F-84E2-19D159F37F6B}" type="slidenum">
              <a:rPr lang="ru-RU" smtClean="0"/>
              <a:pPr>
                <a:defRPr/>
              </a:pPr>
              <a:t>3</a:t>
            </a:fld>
            <a:endParaRPr lang="ru-RU" dirty="0" smtClean="0"/>
          </a:p>
        </p:txBody>
      </p:sp>
      <p:pic>
        <p:nvPicPr>
          <p:cNvPr id="22573" name="Picture 1" descr="C:\Users\1\Desktop\Мива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 txBox="1">
            <a:spLocks noGrp="1" noChangeArrowheads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2DF655A-F06F-4CD9-BA21-4F22125E757C}" type="slidenum">
              <a:rPr lang="ru-RU" sz="1200" b="1">
                <a:solidFill>
                  <a:schemeClr val="bg1"/>
                </a:solidFill>
              </a:rPr>
              <a:pPr algn="r"/>
              <a:t>30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8135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47E2FA11-8605-4189-8339-EA2CA28C01E9}" type="slidenum">
              <a:rPr lang="ru-RU" smtClean="0"/>
              <a:pPr algn="r">
                <a:defRPr/>
              </a:pPr>
              <a:t>30</a:t>
            </a:fld>
            <a:endParaRPr lang="ru-RU" smtClean="0"/>
          </a:p>
        </p:txBody>
      </p:sp>
      <p:sp>
        <p:nvSpPr>
          <p:cNvPr id="4813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50888" y="266700"/>
            <a:ext cx="8393112" cy="1146175"/>
          </a:xfrm>
        </p:spPr>
        <p:txBody>
          <a:bodyPr/>
          <a:lstStyle/>
          <a:p>
            <a:pPr eaLnBrk="1" hangingPunct="1"/>
            <a:r>
              <a:rPr lang="ru-RU" sz="2400" smtClean="0"/>
              <a:t>Подсистемы обеспечения безопасности ПДн</a:t>
            </a:r>
          </a:p>
        </p:txBody>
      </p:sp>
      <p:sp>
        <p:nvSpPr>
          <p:cNvPr id="141316" name="Содержимое 2"/>
          <p:cNvSpPr>
            <a:spLocks noGrp="1"/>
          </p:cNvSpPr>
          <p:nvPr>
            <p:ph idx="4294967295"/>
          </p:nvPr>
        </p:nvSpPr>
        <p:spPr>
          <a:xfrm>
            <a:off x="1077913" y="1785938"/>
            <a:ext cx="8066087" cy="3333750"/>
          </a:xfrm>
        </p:spPr>
        <p:txBody>
          <a:bodyPr>
            <a:normAutofit fontScale="77500" lnSpcReduction="20000"/>
          </a:bodyPr>
          <a:lstStyle/>
          <a:p>
            <a:pPr marL="457200" indent="-457200" eaLnBrk="1" fontAlgn="auto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mtClean="0"/>
              <a:t>У</a:t>
            </a:r>
            <a:r>
              <a:rPr lang="en-US" smtClean="0"/>
              <a:t>правления доступом;</a:t>
            </a:r>
            <a:endParaRPr lang="ru-RU" smtClean="0"/>
          </a:p>
          <a:p>
            <a:pPr marL="457200" indent="-457200" eaLnBrk="1" fontAlgn="auto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mtClean="0"/>
              <a:t>Р</a:t>
            </a:r>
            <a:r>
              <a:rPr lang="en-US" smtClean="0"/>
              <a:t>егистрации и учета;</a:t>
            </a:r>
            <a:endParaRPr lang="ru-RU" smtClean="0"/>
          </a:p>
          <a:p>
            <a:pPr marL="457200" indent="-457200" eaLnBrk="1" fontAlgn="auto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mtClean="0"/>
              <a:t>О</a:t>
            </a:r>
            <a:r>
              <a:rPr lang="en-US" smtClean="0"/>
              <a:t>беспечения целостности;</a:t>
            </a:r>
            <a:endParaRPr lang="ru-RU" smtClean="0"/>
          </a:p>
          <a:p>
            <a:pPr marL="457200" indent="-457200" eaLnBrk="1" fontAlgn="auto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mtClean="0"/>
              <a:t>К</a:t>
            </a:r>
            <a:r>
              <a:rPr lang="en-US" smtClean="0"/>
              <a:t>риптографической защиты;</a:t>
            </a:r>
            <a:endParaRPr lang="ru-RU" smtClean="0"/>
          </a:p>
          <a:p>
            <a:pPr marL="457200" indent="-457200" eaLnBrk="1" fontAlgn="auto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mtClean="0"/>
              <a:t>А</a:t>
            </a:r>
            <a:r>
              <a:rPr lang="en-US" smtClean="0"/>
              <a:t>нтивирусной защиты;</a:t>
            </a:r>
            <a:endParaRPr lang="ru-RU" smtClean="0"/>
          </a:p>
          <a:p>
            <a:pPr marL="457200" indent="-457200" eaLnBrk="1" fontAlgn="auto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 2" pitchFamily="18" charset="2"/>
              <a:buAutoNum type="arabicParenR"/>
              <a:defRPr/>
            </a:pPr>
            <a:r>
              <a:rPr lang="ru-RU" smtClean="0"/>
              <a:t>Обнаружения вторжений (по требованиям ФСБ).</a:t>
            </a:r>
          </a:p>
        </p:txBody>
      </p:sp>
      <p:sp>
        <p:nvSpPr>
          <p:cNvPr id="48133" name="Номер слайда 3"/>
          <p:cNvSpPr txBox="1">
            <a:spLocks noGrp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F5AA813-6CE6-4329-9F27-F2FE3AC0C8BB}" type="slidenum">
              <a:rPr lang="ru-RU" sz="1200" b="1">
                <a:solidFill>
                  <a:schemeClr val="bg1"/>
                </a:solidFill>
              </a:rPr>
              <a:pPr algn="r"/>
              <a:t>30</a:t>
            </a:fld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48134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2201863" y="1588"/>
            <a:ext cx="6926262" cy="950912"/>
          </a:xfrm>
        </p:spPr>
        <p:txBody>
          <a:bodyPr/>
          <a:lstStyle/>
          <a:p>
            <a:pPr eaLnBrk="1" hangingPunct="1"/>
            <a:r>
              <a:rPr lang="ru-RU" smtClean="0"/>
              <a:t>Вопросы</a:t>
            </a:r>
          </a:p>
        </p:txBody>
      </p:sp>
      <p:sp>
        <p:nvSpPr>
          <p:cNvPr id="49158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</a:t>
            </a:r>
            <a:fld id="{C1E65DEB-0DA4-49D6-ADD2-4A9E3FA2AEC5}" type="slidenum">
              <a:rPr lang="ru-RU" smtClean="0"/>
              <a:pPr algn="r">
                <a:defRPr/>
              </a:pPr>
              <a:t>31</a:t>
            </a:fld>
            <a:endParaRPr lang="ru-RU" smtClean="0"/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714375" y="1500188"/>
            <a:ext cx="8215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2000">
              <a:latin typeface="Tahoma" pitchFamily="34" charset="0"/>
            </a:endParaRPr>
          </a:p>
          <a:p>
            <a:pPr eaLnBrk="0" hangingPunct="0"/>
            <a:endParaRPr lang="ru-RU" sz="2000">
              <a:latin typeface="Tahoma" pitchFamily="34" charset="0"/>
            </a:endParaRPr>
          </a:p>
        </p:txBody>
      </p:sp>
      <p:grpSp>
        <p:nvGrpSpPr>
          <p:cNvPr id="2" name="Группа 9"/>
          <p:cNvGrpSpPr>
            <a:grpSpLocks/>
          </p:cNvGrpSpPr>
          <p:nvPr/>
        </p:nvGrpSpPr>
        <p:grpSpPr bwMode="auto">
          <a:xfrm>
            <a:off x="1146175" y="3097213"/>
            <a:ext cx="7880350" cy="3194050"/>
            <a:chOff x="1146029" y="3593033"/>
            <a:chExt cx="7880292" cy="3193939"/>
          </a:xfrm>
        </p:grpSpPr>
        <p:sp>
          <p:nvSpPr>
            <p:cNvPr id="49159" name="Rectangle 3"/>
            <p:cNvSpPr>
              <a:spLocks noChangeArrowheads="1"/>
            </p:cNvSpPr>
            <p:nvPr/>
          </p:nvSpPr>
          <p:spPr bwMode="auto">
            <a:xfrm>
              <a:off x="1146029" y="3593033"/>
              <a:ext cx="6096000" cy="107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b">
              <a:spAutoFit/>
            </a:bodyPr>
            <a:lstStyle/>
            <a:p>
              <a:pPr eaLnBrk="0" hangingPunct="0"/>
              <a:r>
                <a:rPr lang="ru-RU" sz="3200" b="1">
                  <a:solidFill>
                    <a:schemeClr val="accent2"/>
                  </a:solidFill>
                  <a:latin typeface="Tahoma" pitchFamily="34" charset="0"/>
                </a:rPr>
                <a:t>Спасибо за внимание</a:t>
              </a:r>
              <a:r>
                <a:rPr lang="en-US" sz="3200" b="1">
                  <a:solidFill>
                    <a:schemeClr val="accent2"/>
                  </a:solidFill>
                  <a:latin typeface="Tahoma" pitchFamily="34" charset="0"/>
                </a:rPr>
                <a:t>!</a:t>
              </a:r>
              <a:endParaRPr lang="ru-RU" sz="3200" b="1">
                <a:solidFill>
                  <a:schemeClr val="accent2"/>
                </a:solidFill>
                <a:latin typeface="Tahoma" pitchFamily="34" charset="0"/>
              </a:endParaRPr>
            </a:p>
            <a:p>
              <a:pPr eaLnBrk="0" hangingPunct="0"/>
              <a:r>
                <a:rPr lang="ru-RU" sz="3200" b="1">
                  <a:solidFill>
                    <a:schemeClr val="accent2"/>
                  </a:solidFill>
                  <a:latin typeface="Tahoma" pitchFamily="34" charset="0"/>
                </a:rPr>
                <a:t>Ваши вопросы?</a:t>
              </a:r>
              <a:endParaRPr lang="de-DE" sz="3200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49160" name="Прямоугольник 5"/>
            <p:cNvSpPr>
              <a:spLocks noChangeArrowheads="1"/>
            </p:cNvSpPr>
            <p:nvPr/>
          </p:nvSpPr>
          <p:spPr bwMode="auto">
            <a:xfrm>
              <a:off x="5038520" y="5771310"/>
              <a:ext cx="3987801" cy="1015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ru-RU" sz="2000" b="1">
                  <a:solidFill>
                    <a:srgbClr val="0070C0"/>
                  </a:solidFill>
                </a:rPr>
                <a:t>дтн Варламов Олег Олегович</a:t>
              </a:r>
            </a:p>
            <a:p>
              <a:pPr eaLnBrk="0" hangingPunct="0"/>
              <a:r>
                <a:rPr lang="en-US" sz="2000" b="1">
                  <a:solidFill>
                    <a:srgbClr val="002060"/>
                  </a:solidFill>
                  <a:hlinkClick r:id="rId3"/>
                </a:rPr>
                <a:t>OVar@narod.ru</a:t>
              </a:r>
              <a:endParaRPr lang="ru-RU" sz="2000" b="1">
                <a:solidFill>
                  <a:srgbClr val="002060"/>
                </a:solidFill>
              </a:endParaRPr>
            </a:p>
            <a:p>
              <a:pPr eaLnBrk="0" hangingPunct="0"/>
              <a:r>
                <a:rPr lang="ru-RU" sz="2000" b="1">
                  <a:solidFill>
                    <a:srgbClr val="002060"/>
                  </a:solidFill>
                </a:rPr>
                <a:t>Тлф. +7(926) 276-76-45</a:t>
              </a:r>
              <a:r>
                <a:rPr lang="en-US" sz="2000" b="1">
                  <a:solidFill>
                    <a:srgbClr val="002060"/>
                  </a:solidFill>
                </a:rPr>
                <a:t>	</a:t>
              </a:r>
              <a:endParaRPr lang="de-LI" sz="2000" b="1">
                <a:solidFill>
                  <a:schemeClr val="accent2"/>
                </a:solidFill>
              </a:endParaRPr>
            </a:p>
          </p:txBody>
        </p:sp>
      </p:grpSp>
      <p:pic>
        <p:nvPicPr>
          <p:cNvPr id="49157" name="Picture 1" descr="C:\Users\1\Desktop\Мива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>
          <a:xfrm>
            <a:off x="642938" y="0"/>
            <a:ext cx="8286750" cy="785813"/>
          </a:xfrm>
        </p:spPr>
        <p:txBody>
          <a:bodyPr>
            <a:noAutofit/>
          </a:bodyPr>
          <a:lstStyle/>
          <a:p>
            <a:pPr eaLnBrk="1" hangingPunct="1"/>
            <a:r>
              <a:rPr lang="ru-RU" sz="2400" dirty="0" smtClean="0">
                <a:solidFill>
                  <a:srgbClr val="B74135"/>
                </a:solidFill>
              </a:rPr>
              <a:t>Предпосылки и цель появления Федерального Закона </a:t>
            </a:r>
            <a:br>
              <a:rPr lang="ru-RU" sz="2400" dirty="0" smtClean="0">
                <a:solidFill>
                  <a:srgbClr val="B74135"/>
                </a:solidFill>
              </a:rPr>
            </a:br>
            <a:r>
              <a:rPr lang="ru-RU" sz="2400" dirty="0" smtClean="0">
                <a:solidFill>
                  <a:srgbClr val="B74135"/>
                </a:solidFill>
                <a:cs typeface="Arial" charset="0"/>
              </a:rPr>
              <a:t>№ 152-ФЗ</a:t>
            </a:r>
            <a:r>
              <a:rPr lang="ru-RU" sz="2400" dirty="0" smtClean="0">
                <a:solidFill>
                  <a:srgbClr val="B74135"/>
                </a:solidFill>
              </a:rPr>
              <a:t> «О персональных данных»</a:t>
            </a: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 </a:t>
            </a:r>
            <a:fld id="{9AC820BE-BC4B-4939-B47B-9FB266418895}" type="slidenum">
              <a:rPr lang="ru-RU" smtClean="0"/>
              <a:pPr algn="r">
                <a:defRPr/>
              </a:pPr>
              <a:t>4</a:t>
            </a:fld>
            <a:endParaRPr lang="ru-RU" smtClean="0"/>
          </a:p>
        </p:txBody>
      </p:sp>
      <p:sp>
        <p:nvSpPr>
          <p:cNvPr id="1028" name="Скругленный прямоугольник 5"/>
          <p:cNvSpPr>
            <a:spLocks noChangeArrowheads="1"/>
          </p:cNvSpPr>
          <p:nvPr/>
        </p:nvSpPr>
        <p:spPr bwMode="auto">
          <a:xfrm>
            <a:off x="2143125" y="2571750"/>
            <a:ext cx="2357438" cy="100012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</a:pPr>
            <a:endParaRPr lang="ru-RU">
              <a:latin typeface="Tahoma" pitchFamily="34" charset="0"/>
            </a:endParaRPr>
          </a:p>
        </p:txBody>
      </p:sp>
      <p:sp>
        <p:nvSpPr>
          <p:cNvPr id="1029" name="Скругленный прямоугольник 6"/>
          <p:cNvSpPr>
            <a:spLocks noChangeArrowheads="1"/>
          </p:cNvSpPr>
          <p:nvPr/>
        </p:nvSpPr>
        <p:spPr bwMode="auto">
          <a:xfrm>
            <a:off x="1571625" y="2357438"/>
            <a:ext cx="2500313" cy="1214437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</a:pPr>
            <a:endParaRPr lang="ru-RU">
              <a:latin typeface="Tahoma" pitchFamily="34" charset="0"/>
            </a:endParaRPr>
          </a:p>
        </p:txBody>
      </p:sp>
      <p:sp>
        <p:nvSpPr>
          <p:cNvPr id="16" name="Развернутая стрелка 15"/>
          <p:cNvSpPr/>
          <p:nvPr/>
        </p:nvSpPr>
        <p:spPr bwMode="auto">
          <a:xfrm>
            <a:off x="4429125" y="1785938"/>
            <a:ext cx="1500188" cy="2214562"/>
          </a:xfrm>
          <a:prstGeom prst="utur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  <a:defRPr/>
            </a:pPr>
            <a:endParaRPr lang="ru-RU">
              <a:latin typeface="Tahoma" pitchFamily="34" charset="0"/>
              <a:cs typeface="+mn-cs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33400" y="4513263"/>
            <a:ext cx="820896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C00000"/>
                </a:solidFill>
                <a:cs typeface="+mn-cs"/>
              </a:rPr>
              <a:t>Целью</a:t>
            </a:r>
            <a:r>
              <a:rPr lang="ru-RU" b="1" dirty="0">
                <a:solidFill>
                  <a:schemeClr val="accent2"/>
                </a:solidFill>
                <a:cs typeface="+mn-cs"/>
              </a:rPr>
              <a:t> настоящего Федерального Закона № 152-ФЗ </a:t>
            </a:r>
          </a:p>
          <a:p>
            <a:pPr>
              <a:defRPr/>
            </a:pPr>
            <a:r>
              <a:rPr lang="ru-RU" b="1" dirty="0">
                <a:solidFill>
                  <a:schemeClr val="accent2"/>
                </a:solidFill>
                <a:cs typeface="+mn-cs"/>
              </a:rPr>
              <a:t>«О персональных данных» (ФЗ) является </a:t>
            </a:r>
            <a:r>
              <a:rPr lang="ru-RU" b="1" dirty="0">
                <a:solidFill>
                  <a:srgbClr val="C00000"/>
                </a:solidFill>
                <a:latin typeface="Tahoma" pitchFamily="34" charset="0"/>
              </a:rPr>
              <a:t>обеспечение защиты прав и свобод человека и гражданина при обработке его персональных данных, в том числе защиты прав на неприкосновенность частной жизни, личную и семейную тайну.</a:t>
            </a:r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600075" y="1214438"/>
          <a:ext cx="7991475" cy="3159125"/>
        </p:xfrm>
        <a:graphic>
          <a:graphicData uri="http://schemas.openxmlformats.org/presentationml/2006/ole">
            <p:oleObj spid="_x0000_s1026" name="Точечный рисунок" r:id="rId4" imgW="10790476" imgH="4266667" progId="PBrush">
              <p:embed/>
            </p:oleObj>
          </a:graphicData>
        </a:graphic>
      </p:graphicFrame>
      <p:pic>
        <p:nvPicPr>
          <p:cNvPr id="1032" name="Picture 1" descr="C:\Users\1\Desktop\Мивар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714375" y="50800"/>
            <a:ext cx="8208963" cy="714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B74135"/>
                </a:solidFill>
              </a:rPr>
              <a:t>Сфера действия Федерального Закона </a:t>
            </a:r>
            <a:r>
              <a:rPr lang="ru-RU" sz="2400" dirty="0" smtClean="0">
                <a:solidFill>
                  <a:srgbClr val="B74135"/>
                </a:solidFill>
                <a:cs typeface="Arial" charset="0"/>
              </a:rPr>
              <a:t>№ 152-ФЗ</a:t>
            </a:r>
            <a:r>
              <a:rPr lang="ru-RU" sz="2400" dirty="0" smtClean="0">
                <a:solidFill>
                  <a:srgbClr val="B74135"/>
                </a:solidFill>
              </a:rPr>
              <a:t> </a:t>
            </a:r>
            <a:br>
              <a:rPr lang="ru-RU" sz="2400" dirty="0" smtClean="0">
                <a:solidFill>
                  <a:srgbClr val="B74135"/>
                </a:solidFill>
              </a:rPr>
            </a:br>
            <a:r>
              <a:rPr lang="ru-RU" sz="2400" dirty="0" smtClean="0">
                <a:solidFill>
                  <a:srgbClr val="B74135"/>
                </a:solidFill>
              </a:rPr>
              <a:t>«О персональных данных»</a:t>
            </a:r>
          </a:p>
        </p:txBody>
      </p:sp>
      <p:sp>
        <p:nvSpPr>
          <p:cNvPr id="2355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 </a:t>
            </a:r>
            <a:fld id="{797A7409-BA51-4F0D-81BA-4ED1FF642DAE}" type="slidenum">
              <a:rPr lang="ru-RU" smtClean="0"/>
              <a:pPr algn="r">
                <a:defRPr/>
              </a:pPr>
              <a:t>5</a:t>
            </a:fld>
            <a:endParaRPr lang="ru-RU" smtClean="0"/>
          </a:p>
        </p:txBody>
      </p:sp>
      <p:pic>
        <p:nvPicPr>
          <p:cNvPr id="23555" name="Рисунок 5" descr="47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8" y="1233488"/>
            <a:ext cx="83343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1" descr="C:\Users\1\Desktop\Мива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Заголовок 1"/>
          <p:cNvSpPr>
            <a:spLocks noGrp="1"/>
          </p:cNvSpPr>
          <p:nvPr>
            <p:ph type="title"/>
          </p:nvPr>
        </p:nvSpPr>
        <p:spPr>
          <a:xfrm>
            <a:off x="755650" y="115888"/>
            <a:ext cx="8208963" cy="37623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B74135"/>
                </a:solidFill>
              </a:rPr>
              <a:t>Основные понятия, определяемые настоящим ФЗ</a:t>
            </a:r>
          </a:p>
        </p:txBody>
      </p:sp>
      <p:sp>
        <p:nvSpPr>
          <p:cNvPr id="2055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 </a:t>
            </a:r>
            <a:fld id="{5BB9102F-0A7B-4876-9221-67B9A079EADB}" type="slidenum">
              <a:rPr lang="ru-RU" smtClean="0"/>
              <a:pPr algn="r">
                <a:defRPr/>
              </a:pPr>
              <a:t>6</a:t>
            </a:fld>
            <a:endParaRPr lang="ru-RU" smtClean="0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293688" y="931863"/>
          <a:ext cx="6799262" cy="1868487"/>
        </p:xfrm>
        <a:graphic>
          <a:graphicData uri="http://schemas.openxmlformats.org/presentationml/2006/ole">
            <p:oleObj spid="_x0000_s2050" name="Точечный рисунок" r:id="rId4" imgW="6725589" imgH="1848108" progId="PBrush">
              <p:embed/>
            </p:oleObj>
          </a:graphicData>
        </a:graphic>
      </p:graphicFrame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1225550" y="2909888"/>
          <a:ext cx="6799263" cy="1589087"/>
        </p:xfrm>
        <a:graphic>
          <a:graphicData uri="http://schemas.openxmlformats.org/presentationml/2006/ole">
            <p:oleObj spid="_x0000_s2051" name="Точечный рисунок" r:id="rId5" imgW="6725589" imgH="1571844" progId="PBrush">
              <p:embed/>
            </p:oleObj>
          </a:graphicData>
        </a:graphic>
      </p:graphicFrame>
      <p:graphicFrame>
        <p:nvGraphicFramePr>
          <p:cNvPr id="2052" name="Object 13"/>
          <p:cNvGraphicFramePr>
            <a:graphicFrameLocks noChangeAspect="1"/>
          </p:cNvGraphicFramePr>
          <p:nvPr/>
        </p:nvGraphicFramePr>
        <p:xfrm>
          <a:off x="2071688" y="4587875"/>
          <a:ext cx="6799262" cy="1684338"/>
        </p:xfrm>
        <a:graphic>
          <a:graphicData uri="http://schemas.openxmlformats.org/presentationml/2006/ole">
            <p:oleObj spid="_x0000_s2052" name="Точечный рисунок" r:id="rId6" imgW="6725589" imgH="1666667" progId="PBrush">
              <p:embed/>
            </p:oleObj>
          </a:graphicData>
        </a:graphic>
      </p:graphicFrame>
      <p:pic>
        <p:nvPicPr>
          <p:cNvPr id="2054" name="Picture 1" descr="C:\Users\1\Desktop\Мивар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8208963" cy="304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B74135"/>
                </a:solidFill>
              </a:rPr>
              <a:t>Основополагающие принципы ФЗ</a:t>
            </a:r>
          </a:p>
        </p:txBody>
      </p:sp>
      <p:sp>
        <p:nvSpPr>
          <p:cNvPr id="24608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 </a:t>
            </a:r>
            <a:fld id="{B12B2F65-3046-4B3C-93DD-A2D07824C31D}" type="slidenum">
              <a:rPr lang="ru-RU" smtClean="0"/>
              <a:pPr algn="r">
                <a:defRPr/>
              </a:pPr>
              <a:t>7</a:t>
            </a:fld>
            <a:endParaRPr lang="ru-RU" smtClean="0"/>
          </a:p>
        </p:txBody>
      </p:sp>
      <p:sp>
        <p:nvSpPr>
          <p:cNvPr id="12" name="Овал 11"/>
          <p:cNvSpPr/>
          <p:nvPr/>
        </p:nvSpPr>
        <p:spPr bwMode="auto">
          <a:xfrm>
            <a:off x="1000100" y="1214422"/>
            <a:ext cx="2000264" cy="157163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/>
          <a:lstStyle/>
          <a:p>
            <a:pPr algn="ctr">
              <a:defRPr/>
            </a:pPr>
            <a:r>
              <a:rPr lang="ru-RU" b="1" dirty="0">
                <a:latin typeface="Tahoma" pitchFamily="34" charset="0"/>
              </a:rPr>
              <a:t>Основные принципы обработки данных</a:t>
            </a:r>
          </a:p>
        </p:txBody>
      </p:sp>
      <p:sp>
        <p:nvSpPr>
          <p:cNvPr id="13" name="Овал 12"/>
          <p:cNvSpPr/>
          <p:nvPr/>
        </p:nvSpPr>
        <p:spPr bwMode="auto">
          <a:xfrm>
            <a:off x="3929058" y="571480"/>
            <a:ext cx="4429156" cy="1143008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txBody>
          <a:bodyPr lIns="0" tIns="0" rIns="0" bIns="0"/>
          <a:lstStyle/>
          <a:p>
            <a:pPr algn="ctr">
              <a:spcBef>
                <a:spcPct val="20000"/>
              </a:spcBef>
              <a:buClr>
                <a:srgbClr val="F0BC00"/>
              </a:buClr>
              <a:defRPr/>
            </a:pPr>
            <a:r>
              <a:rPr lang="ru-RU" sz="1400" b="1" dirty="0">
                <a:solidFill>
                  <a:srgbClr val="003399"/>
                </a:solidFill>
                <a:latin typeface="Tahoma" pitchFamily="34" charset="0"/>
                <a:cs typeface="+mn-cs"/>
              </a:rPr>
              <a:t>соответствие способа обработки и объема данных законным целям, определенным оператором</a:t>
            </a:r>
          </a:p>
        </p:txBody>
      </p:sp>
      <p:sp>
        <p:nvSpPr>
          <p:cNvPr id="14" name="Овал 13"/>
          <p:cNvSpPr/>
          <p:nvPr/>
        </p:nvSpPr>
        <p:spPr bwMode="auto">
          <a:xfrm>
            <a:off x="3286116" y="3571876"/>
            <a:ext cx="4429156" cy="1143008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txBody>
          <a:bodyPr lIns="0" tIns="0" rIns="0" bIns="0"/>
          <a:lstStyle/>
          <a:p>
            <a:pPr algn="ctr">
              <a:spcBef>
                <a:spcPct val="20000"/>
              </a:spcBef>
              <a:buClr>
                <a:srgbClr val="F0BC00"/>
              </a:buClr>
              <a:defRPr/>
            </a:pPr>
            <a:r>
              <a:rPr lang="ru-RU" sz="1400" b="1" dirty="0">
                <a:solidFill>
                  <a:srgbClr val="003399"/>
                </a:solidFill>
                <a:latin typeface="Tahoma" pitchFamily="34" charset="0"/>
                <a:cs typeface="+mn-cs"/>
              </a:rPr>
              <a:t>наличие специального органа, осуществляющего регулирование и контроль в этой сфере – </a:t>
            </a:r>
            <a:r>
              <a:rPr lang="ru-RU" sz="1400" b="1" dirty="0" err="1">
                <a:solidFill>
                  <a:srgbClr val="003399"/>
                </a:solidFill>
                <a:latin typeface="Tahoma" pitchFamily="34" charset="0"/>
                <a:cs typeface="+mn-cs"/>
              </a:rPr>
              <a:t>Россвязьнадзора</a:t>
            </a:r>
            <a:endParaRPr lang="ru-RU" sz="1400" b="1" dirty="0">
              <a:solidFill>
                <a:srgbClr val="003399"/>
              </a:solidFill>
              <a:latin typeface="Tahoma" pitchFamily="34" charset="0"/>
              <a:cs typeface="+mn-cs"/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4357686" y="2071678"/>
            <a:ext cx="4500594" cy="1143008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txBody>
          <a:bodyPr lIns="0" tIns="0" rIns="0" bIns="0"/>
          <a:lstStyle/>
          <a:p>
            <a:pPr algn="ctr">
              <a:spcBef>
                <a:spcPct val="20000"/>
              </a:spcBef>
              <a:buClr>
                <a:srgbClr val="F0BC00"/>
              </a:buClr>
              <a:defRPr/>
            </a:pPr>
            <a:endParaRPr lang="ru-RU" sz="1400" b="1" dirty="0">
              <a:solidFill>
                <a:srgbClr val="003399"/>
              </a:solidFill>
              <a:latin typeface="Tahoma" pitchFamily="34" charset="0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F0BC00"/>
              </a:buClr>
              <a:defRPr/>
            </a:pPr>
            <a:r>
              <a:rPr lang="ru-RU" sz="1400" b="1" dirty="0">
                <a:solidFill>
                  <a:srgbClr val="003399"/>
                </a:solidFill>
                <a:latin typeface="Tahoma" pitchFamily="34" charset="0"/>
                <a:cs typeface="+mn-cs"/>
              </a:rPr>
              <a:t>обоснованность срока обработки персональных данных</a:t>
            </a:r>
          </a:p>
        </p:txBody>
      </p:sp>
      <p:sp>
        <p:nvSpPr>
          <p:cNvPr id="16" name="Круговая стрелка 15"/>
          <p:cNvSpPr/>
          <p:nvPr/>
        </p:nvSpPr>
        <p:spPr bwMode="auto">
          <a:xfrm>
            <a:off x="2643188" y="1071563"/>
            <a:ext cx="1500187" cy="446087"/>
          </a:xfrm>
          <a:prstGeom prst="circular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  <a:defRPr/>
            </a:pPr>
            <a:endParaRPr lang="ru-RU">
              <a:latin typeface="Tahoma" pitchFamily="34" charset="0"/>
              <a:cs typeface="+mn-cs"/>
            </a:endParaRPr>
          </a:p>
        </p:txBody>
      </p:sp>
      <p:sp>
        <p:nvSpPr>
          <p:cNvPr id="17" name="Овал 16"/>
          <p:cNvSpPr/>
          <p:nvPr/>
        </p:nvSpPr>
        <p:spPr bwMode="auto">
          <a:xfrm>
            <a:off x="214282" y="4857760"/>
            <a:ext cx="4500594" cy="1214446"/>
          </a:xfrm>
          <a:prstGeom prst="ellipse">
            <a:avLst/>
          </a:prstGeom>
          <a:solidFill>
            <a:srgbClr val="FBF7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txBody>
          <a:bodyPr lIns="0" tIns="0" rIns="0" bIns="0"/>
          <a:lstStyle/>
          <a:p>
            <a:pPr algn="ctr">
              <a:spcBef>
                <a:spcPct val="20000"/>
              </a:spcBef>
              <a:buClr>
                <a:srgbClr val="F0BC00"/>
              </a:buClr>
              <a:defRPr/>
            </a:pPr>
            <a:r>
              <a:rPr lang="ru-RU" sz="1400" b="1" dirty="0">
                <a:solidFill>
                  <a:srgbClr val="C00000"/>
                </a:solidFill>
                <a:latin typeface="Tahoma" pitchFamily="34" charset="0"/>
              </a:rPr>
              <a:t>Ключевая норма закона</a:t>
            </a:r>
            <a:r>
              <a:rPr lang="ru-RU" sz="1400" b="1" dirty="0">
                <a:solidFill>
                  <a:srgbClr val="FFC000"/>
                </a:solidFill>
                <a:latin typeface="Tahoma" pitchFamily="34" charset="0"/>
              </a:rPr>
              <a:t> </a:t>
            </a:r>
            <a:r>
              <a:rPr lang="ru-RU" sz="1400" b="1" dirty="0">
                <a:solidFill>
                  <a:schemeClr val="accent2"/>
                </a:solidFill>
                <a:latin typeface="Tahoma" pitchFamily="34" charset="0"/>
              </a:rPr>
              <a:t>– ПИСЬМЕННОЕ СОГЛАСИЕ ЧЕЛОВЕКА НА ОБРАБОТКУ ЕГО ПЕРСОНАЛЬНЫХ ДАННЫХ (</a:t>
            </a:r>
            <a:r>
              <a:rPr lang="ru-RU" sz="1400" b="1" dirty="0" err="1">
                <a:solidFill>
                  <a:schemeClr val="accent2"/>
                </a:solidFill>
                <a:latin typeface="Tahoma" pitchFamily="34" charset="0"/>
              </a:rPr>
              <a:t>Ст.8</a:t>
            </a:r>
            <a:r>
              <a:rPr lang="ru-RU" sz="1400" b="1" dirty="0">
                <a:solidFill>
                  <a:schemeClr val="accent2"/>
                </a:solidFill>
                <a:latin typeface="Tahoma" pitchFamily="34" charset="0"/>
              </a:rPr>
              <a:t>)</a:t>
            </a:r>
            <a:endParaRPr lang="ru-RU" sz="1400" b="1" dirty="0">
              <a:solidFill>
                <a:srgbClr val="003399"/>
              </a:solidFill>
              <a:latin typeface="Tahoma" pitchFamily="34" charset="0"/>
              <a:cs typeface="+mn-cs"/>
            </a:endParaRPr>
          </a:p>
        </p:txBody>
      </p:sp>
      <p:sp>
        <p:nvSpPr>
          <p:cNvPr id="20" name="Стрелка вправо 19"/>
          <p:cNvSpPr/>
          <p:nvPr/>
        </p:nvSpPr>
        <p:spPr bwMode="auto">
          <a:xfrm rot="1058386">
            <a:off x="2924449" y="2304767"/>
            <a:ext cx="1571636" cy="214314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  <a:defRPr/>
            </a:pPr>
            <a:endParaRPr lang="ru-RU">
              <a:latin typeface="Tahoma" pitchFamily="34" charset="0"/>
              <a:cs typeface="+mn-cs"/>
            </a:endParaRPr>
          </a:p>
        </p:txBody>
      </p:sp>
      <p:sp>
        <p:nvSpPr>
          <p:cNvPr id="25" name="Стрелка вправо 24"/>
          <p:cNvSpPr/>
          <p:nvPr/>
        </p:nvSpPr>
        <p:spPr bwMode="auto">
          <a:xfrm rot="3556119">
            <a:off x="2238985" y="3161334"/>
            <a:ext cx="1604787" cy="214314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  <a:defRPr/>
            </a:pPr>
            <a:endParaRPr lang="ru-RU">
              <a:latin typeface="Tahoma" pitchFamily="34" charset="0"/>
              <a:cs typeface="+mn-cs"/>
            </a:endParaRPr>
          </a:p>
        </p:txBody>
      </p:sp>
      <p:sp>
        <p:nvSpPr>
          <p:cNvPr id="18" name="Стрелка вправо 17"/>
          <p:cNvSpPr/>
          <p:nvPr/>
        </p:nvSpPr>
        <p:spPr bwMode="auto">
          <a:xfrm rot="5400000">
            <a:off x="1000100" y="3714752"/>
            <a:ext cx="2071702" cy="214314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  <a:defRPr/>
            </a:pPr>
            <a:endParaRPr lang="ru-RU">
              <a:latin typeface="Tahoma" pitchFamily="34" charset="0"/>
              <a:cs typeface="+mn-cs"/>
            </a:endParaRPr>
          </a:p>
        </p:txBody>
      </p:sp>
      <p:sp>
        <p:nvSpPr>
          <p:cNvPr id="21" name="Стрелка вправо 20"/>
          <p:cNvSpPr/>
          <p:nvPr/>
        </p:nvSpPr>
        <p:spPr bwMode="auto">
          <a:xfrm rot="20114532">
            <a:off x="2864414" y="1386782"/>
            <a:ext cx="1219375" cy="250883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  <a:defRPr/>
            </a:pPr>
            <a:endParaRPr lang="ru-RU">
              <a:latin typeface="Tahoma" pitchFamily="34" charset="0"/>
              <a:cs typeface="+mn-cs"/>
            </a:endParaRPr>
          </a:p>
        </p:txBody>
      </p:sp>
      <p:pic>
        <p:nvPicPr>
          <p:cNvPr id="24607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8208962" cy="714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B74135"/>
                </a:solidFill>
              </a:rPr>
              <a:t>Исключения в отношении обязательного письменного согласия человека на обработку персональных данных</a:t>
            </a:r>
          </a:p>
        </p:txBody>
      </p:sp>
      <p:sp>
        <p:nvSpPr>
          <p:cNvPr id="2560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 </a:t>
            </a:r>
            <a:fld id="{AD0066D6-E4AC-4D53-883E-B5D542DD11A7}" type="slidenum">
              <a:rPr lang="ru-RU" smtClean="0"/>
              <a:pPr algn="r">
                <a:defRPr/>
              </a:pPr>
              <a:t>8</a:t>
            </a:fld>
            <a:endParaRPr lang="ru-RU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4375" y="1643063"/>
            <a:ext cx="80660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FFC905"/>
              </a:buClr>
              <a:buFont typeface="Wingdings" pitchFamily="2" charset="2"/>
              <a:buChar char="q"/>
              <a:defRPr/>
            </a:pPr>
            <a:endParaRPr lang="ru-RU" sz="1600" b="1" kern="0" dirty="0">
              <a:solidFill>
                <a:srgbClr val="003399"/>
              </a:solidFill>
              <a:latin typeface="+mn-lt"/>
              <a:cs typeface="+mn-cs"/>
            </a:endParaRPr>
          </a:p>
        </p:txBody>
      </p:sp>
      <p:sp>
        <p:nvSpPr>
          <p:cNvPr id="25604" name="Прямоугольник 8"/>
          <p:cNvSpPr>
            <a:spLocks noChangeArrowheads="1"/>
          </p:cNvSpPr>
          <p:nvPr/>
        </p:nvSpPr>
        <p:spPr bwMode="auto">
          <a:xfrm>
            <a:off x="2928938" y="2786063"/>
            <a:ext cx="1571625" cy="12858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F0BC00"/>
              </a:buClr>
              <a:buFont typeface="Wingdings 2" pitchFamily="18" charset="2"/>
              <a:buChar char="•"/>
            </a:pPr>
            <a:endParaRPr lang="ru-RU">
              <a:latin typeface="Tahoma" pitchFamily="34" charset="0"/>
            </a:endParaRPr>
          </a:p>
        </p:txBody>
      </p:sp>
      <p:pic>
        <p:nvPicPr>
          <p:cNvPr id="25605" name="Рисунок 7" descr="46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714375"/>
            <a:ext cx="8715375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" descr="C:\Users\1\Desktop\Мива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 txBox="1">
            <a:spLocks noGrp="1" noChangeArrowheads="1"/>
          </p:cNvSpPr>
          <p:nvPr/>
        </p:nvSpPr>
        <p:spPr bwMode="auto">
          <a:xfrm>
            <a:off x="7885113" y="6308725"/>
            <a:ext cx="1008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D209F0F-B4A2-44FF-A4CE-E86D2E2753F5}" type="slidenum">
              <a:rPr lang="ru-RU" sz="1200" b="1">
                <a:solidFill>
                  <a:schemeClr val="bg1"/>
                </a:solidFill>
              </a:rPr>
              <a:pPr algn="r"/>
              <a:t>9</a:t>
            </a:fld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684213" y="44450"/>
            <a:ext cx="78978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400" b="1" dirty="0">
                <a:solidFill>
                  <a:srgbClr val="21308B"/>
                </a:solidFill>
                <a:latin typeface="+mj-lt"/>
              </a:rPr>
              <a:t>Примеры ущерба от нарушения требований </a:t>
            </a:r>
          </a:p>
          <a:p>
            <a:pPr eaLnBrk="0" hangingPunct="0"/>
            <a:r>
              <a:rPr lang="ru-RU" sz="2400" b="1" dirty="0">
                <a:solidFill>
                  <a:srgbClr val="21308B"/>
                </a:solidFill>
                <a:latin typeface="+mj-lt"/>
              </a:rPr>
              <a:t>по защите </a:t>
            </a:r>
            <a:r>
              <a:rPr lang="ru-RU" sz="2400" b="1" dirty="0" err="1">
                <a:solidFill>
                  <a:srgbClr val="21308B"/>
                </a:solidFill>
                <a:latin typeface="+mj-lt"/>
              </a:rPr>
              <a:t>ПДн</a:t>
            </a:r>
            <a:endParaRPr lang="ru-RU" sz="2400" b="1" dirty="0">
              <a:solidFill>
                <a:srgbClr val="21308B"/>
              </a:solidFill>
              <a:latin typeface="+mj-lt"/>
            </a:endParaRP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450850" y="1268413"/>
            <a:ext cx="8301038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None/>
            </a:pPr>
            <a:r>
              <a:rPr lang="ru-RU">
                <a:latin typeface="Tahoma" pitchFamily="34" charset="0"/>
              </a:rPr>
              <a:t>Возможно нанесение морального и физического ущерба и финансовые потери. Например: </a:t>
            </a:r>
          </a:p>
          <a:p>
            <a:pPr eaLnBrk="0" hangingPunct="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>
                <a:latin typeface="Tahoma" pitchFamily="34" charset="0"/>
              </a:rPr>
              <a:t>Политики могут лишится совей репутации: Билл</a:t>
            </a:r>
            <a:r>
              <a:rPr lang="en-US">
                <a:latin typeface="Tahoma" pitchFamily="34" charset="0"/>
              </a:rPr>
              <a:t> </a:t>
            </a:r>
            <a:r>
              <a:rPr lang="ru-RU">
                <a:latin typeface="Tahoma" pitchFamily="34" charset="0"/>
              </a:rPr>
              <a:t>Клинтон и т.п.</a:t>
            </a:r>
          </a:p>
          <a:p>
            <a:pPr eaLnBrk="0" hangingPunct="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>
                <a:latin typeface="Tahoma" pitchFamily="34" charset="0"/>
              </a:rPr>
              <a:t>Работодатель</a:t>
            </a:r>
            <a:r>
              <a:rPr lang="en-US">
                <a:latin typeface="Tahoma" pitchFamily="34" charset="0"/>
              </a:rPr>
              <a:t>/ </a:t>
            </a:r>
            <a:r>
              <a:rPr lang="ru-RU">
                <a:latin typeface="Tahoma" pitchFamily="34" charset="0"/>
              </a:rPr>
              <a:t>государственные образовательные учреждения, получив сведения о вашем здоровье или знакомствах, могут отказать вам в приеме</a:t>
            </a:r>
            <a:r>
              <a:rPr lang="en-US">
                <a:latin typeface="Tahoma" pitchFamily="34" charset="0"/>
              </a:rPr>
              <a:t>:</a:t>
            </a:r>
            <a:r>
              <a:rPr lang="ru-RU">
                <a:latin typeface="Tahoma" pitchFamily="34" charset="0"/>
              </a:rPr>
              <a:t> беременных женщин,  женщин с маленькими детьми, инвалидов не берут на работу, здоровому ребенку ВИЧ положительных родителей отказали в приеме в детский сад.</a:t>
            </a:r>
          </a:p>
          <a:p>
            <a:pPr eaLnBrk="0" hangingPunct="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>
                <a:latin typeface="Tahoma" pitchFamily="34" charset="0"/>
              </a:rPr>
              <a:t>Широкое распространение получил шантаж с угрозой распространения личных сведений.</a:t>
            </a:r>
          </a:p>
          <a:p>
            <a:pPr eaLnBrk="0" hangingPunct="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>
                <a:latin typeface="Tahoma" pitchFamily="34" charset="0"/>
              </a:rPr>
              <a:t>В случае разглашения информации о возрасте, семейном положении, имуществе можете стать жертвой мошенников</a:t>
            </a:r>
            <a:r>
              <a:rPr lang="en-US">
                <a:latin typeface="Tahoma" pitchFamily="34" charset="0"/>
              </a:rPr>
              <a:t>: </a:t>
            </a:r>
            <a:r>
              <a:rPr lang="ru-RU">
                <a:latin typeface="Tahoma" pitchFamily="34" charset="0"/>
              </a:rPr>
              <a:t>потеря квартиры одинокими пожилыми людьми</a:t>
            </a:r>
            <a:r>
              <a:rPr lang="en-US">
                <a:latin typeface="Tahoma" pitchFamily="34" charset="0"/>
              </a:rPr>
              <a:t>;</a:t>
            </a:r>
            <a:r>
              <a:rPr lang="ru-RU">
                <a:latin typeface="Tahoma" pitchFamily="34" charset="0"/>
              </a:rPr>
              <a:t> звонки по телефону о том, что Ваши близкие попали в затруднительное положение и срочно требуются деньги.</a:t>
            </a:r>
          </a:p>
          <a:p>
            <a:pPr eaLnBrk="0" hangingPunct="0">
              <a:spcBef>
                <a:spcPct val="20000"/>
              </a:spcBef>
              <a:buClr>
                <a:srgbClr val="FFC905"/>
              </a:buClr>
              <a:buFont typeface="Wingdings 2" pitchFamily="18" charset="2"/>
              <a:buChar char="¢"/>
            </a:pPr>
            <a:r>
              <a:rPr lang="ru-RU">
                <a:latin typeface="Tahoma" pitchFamily="34" charset="0"/>
              </a:rPr>
              <a:t>Вашу квартиру могут ограбить по "наводке" и т.п.</a:t>
            </a:r>
          </a:p>
        </p:txBody>
      </p:sp>
      <p:pic>
        <p:nvPicPr>
          <p:cNvPr id="26629" name="Picture 1" descr="C:\Users\1\Desktop\Мива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938" y="6427788"/>
            <a:ext cx="800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454525" y="6356350"/>
            <a:ext cx="436245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ru-RU" smtClean="0"/>
              <a:t>©                                                                           </a:t>
            </a:r>
            <a:fld id="{3363135D-C700-4406-9420-561FA1AD886D}" type="slidenum">
              <a:rPr lang="ru-RU" smtClean="0"/>
              <a:pPr algn="r"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LINE_Technologies_1">
  <a:themeElements>
    <a:clrScheme name="INLINE_Technologies_1 1">
      <a:dk1>
        <a:srgbClr val="000000"/>
      </a:dk1>
      <a:lt1>
        <a:srgbClr val="FFFFFF"/>
      </a:lt1>
      <a:dk2>
        <a:srgbClr val="25177A"/>
      </a:dk2>
      <a:lt2>
        <a:srgbClr val="8E9295"/>
      </a:lt2>
      <a:accent1>
        <a:srgbClr val="004D56"/>
      </a:accent1>
      <a:accent2>
        <a:srgbClr val="F79239"/>
      </a:accent2>
      <a:accent3>
        <a:srgbClr val="FFFFFF"/>
      </a:accent3>
      <a:accent4>
        <a:srgbClr val="000000"/>
      </a:accent4>
      <a:accent5>
        <a:srgbClr val="AAB2B4"/>
      </a:accent5>
      <a:accent6>
        <a:srgbClr val="E08433"/>
      </a:accent6>
      <a:hlink>
        <a:srgbClr val="25177A"/>
      </a:hlink>
      <a:folHlink>
        <a:srgbClr val="C10435"/>
      </a:folHlink>
    </a:clrScheme>
    <a:fontScheme name="INLINE_Technologies_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LINE_Technologies_1 1">
        <a:dk1>
          <a:srgbClr val="000000"/>
        </a:dk1>
        <a:lt1>
          <a:srgbClr val="FFFFFF"/>
        </a:lt1>
        <a:dk2>
          <a:srgbClr val="25177A"/>
        </a:dk2>
        <a:lt2>
          <a:srgbClr val="8E9295"/>
        </a:lt2>
        <a:accent1>
          <a:srgbClr val="004D56"/>
        </a:accent1>
        <a:accent2>
          <a:srgbClr val="F79239"/>
        </a:accent2>
        <a:accent3>
          <a:srgbClr val="FFFFFF"/>
        </a:accent3>
        <a:accent4>
          <a:srgbClr val="000000"/>
        </a:accent4>
        <a:accent5>
          <a:srgbClr val="AAB2B4"/>
        </a:accent5>
        <a:accent6>
          <a:srgbClr val="E08433"/>
        </a:accent6>
        <a:hlink>
          <a:srgbClr val="25177A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1">
  <a:themeElements>
    <a:clrScheme name="INLINE_Technologies_1 1">
      <a:dk1>
        <a:srgbClr val="000000"/>
      </a:dk1>
      <a:lt1>
        <a:srgbClr val="FFFFFF"/>
      </a:lt1>
      <a:dk2>
        <a:srgbClr val="25177A"/>
      </a:dk2>
      <a:lt2>
        <a:srgbClr val="8E9295"/>
      </a:lt2>
      <a:accent1>
        <a:srgbClr val="004D56"/>
      </a:accent1>
      <a:accent2>
        <a:srgbClr val="F79239"/>
      </a:accent2>
      <a:accent3>
        <a:srgbClr val="FFFFFF"/>
      </a:accent3>
      <a:accent4>
        <a:srgbClr val="000000"/>
      </a:accent4>
      <a:accent5>
        <a:srgbClr val="AAB2B4"/>
      </a:accent5>
      <a:accent6>
        <a:srgbClr val="E08433"/>
      </a:accent6>
      <a:hlink>
        <a:srgbClr val="25177A"/>
      </a:hlink>
      <a:folHlink>
        <a:srgbClr val="C10435"/>
      </a:folHlink>
    </a:clrScheme>
    <a:fontScheme name="INLINE_Technologies_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LINE_Technologies_1 1">
        <a:dk1>
          <a:srgbClr val="000000"/>
        </a:dk1>
        <a:lt1>
          <a:srgbClr val="FFFFFF"/>
        </a:lt1>
        <a:dk2>
          <a:srgbClr val="25177A"/>
        </a:dk2>
        <a:lt2>
          <a:srgbClr val="8E9295"/>
        </a:lt2>
        <a:accent1>
          <a:srgbClr val="004D56"/>
        </a:accent1>
        <a:accent2>
          <a:srgbClr val="F79239"/>
        </a:accent2>
        <a:accent3>
          <a:srgbClr val="FFFFFF"/>
        </a:accent3>
        <a:accent4>
          <a:srgbClr val="000000"/>
        </a:accent4>
        <a:accent5>
          <a:srgbClr val="AAB2B4"/>
        </a:accent5>
        <a:accent6>
          <a:srgbClr val="E08433"/>
        </a:accent6>
        <a:hlink>
          <a:srgbClr val="25177A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INLINE_Technologies_1</Template>
  <TotalTime>1989</TotalTime>
  <Words>2602</Words>
  <Application>Microsoft Office PowerPoint</Application>
  <PresentationFormat>Экран (4:3)</PresentationFormat>
  <Paragraphs>311</Paragraphs>
  <Slides>31</Slides>
  <Notes>29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INLINE_Technologies_1</vt:lpstr>
      <vt:lpstr>Тема1</vt:lpstr>
      <vt:lpstr>Тема Office</vt:lpstr>
      <vt:lpstr>Точечный рисунок</vt:lpstr>
      <vt:lpstr>Обзор нормативной базы по защите персональных данных</vt:lpstr>
      <vt:lpstr>Нормативная база  по защите персональных данных</vt:lpstr>
      <vt:lpstr>Примеры возможной ответственности за нарушения  в области обработки персональных данных</vt:lpstr>
      <vt:lpstr>Предпосылки и цель появления Федерального Закона  № 152-ФЗ «О персональных данных»</vt:lpstr>
      <vt:lpstr>Сфера действия Федерального Закона № 152-ФЗ  «О персональных данных»</vt:lpstr>
      <vt:lpstr>Основные понятия, определяемые настоящим ФЗ</vt:lpstr>
      <vt:lpstr>Основополагающие принципы ФЗ</vt:lpstr>
      <vt:lpstr>Исключения в отношении обязательного письменного согласия человека на обработку персональных данных</vt:lpstr>
      <vt:lpstr>Слайд 9</vt:lpstr>
      <vt:lpstr>Меры по обеспечению безопасности ПДн</vt:lpstr>
      <vt:lpstr>Уполномоченный орган по защите прав субъектов персональных данных </vt:lpstr>
      <vt:lpstr>Регуляторы в области персональных данных</vt:lpstr>
      <vt:lpstr>Основные понятия, используемые в ПДн</vt:lpstr>
      <vt:lpstr>Основные понятия, используемые в ПДн</vt:lpstr>
      <vt:lpstr>Основные понятия, используемые в ПДн</vt:lpstr>
      <vt:lpstr>Основные понятия, используемые в ПДн</vt:lpstr>
      <vt:lpstr>Основные понятия в области обеспечения безопасности ПДн</vt:lpstr>
      <vt:lpstr>Действия организации для выполнения требований законодательства РФ по обработке персональных данных</vt:lpstr>
      <vt:lpstr>Разрешение на обработку персональных данных  в организации</vt:lpstr>
      <vt:lpstr>Исключения в отношении обязательного уведомления уполномоченного органа по защите прав субъектов персональных данных</vt:lpstr>
      <vt:lpstr>Положение об обеспечении безопасности ПДн </vt:lpstr>
      <vt:lpstr>Порядок проведения классификации ИСПДн</vt:lpstr>
      <vt:lpstr>Типовые и специальные ИСПДн</vt:lpstr>
      <vt:lpstr>Порядок проведения классификации ИСПДн</vt:lpstr>
      <vt:lpstr>Классификация ИСПДн</vt:lpstr>
      <vt:lpstr>Класс типовой ИСПДн определяется  в соответствии с таблицей</vt:lpstr>
      <vt:lpstr>Документы ФСТЭК России по защите  персональных данных</vt:lpstr>
      <vt:lpstr>Документы ФСБ России по защите  персональных данных</vt:lpstr>
      <vt:lpstr>Классификация мероприятий  по защите ПДн</vt:lpstr>
      <vt:lpstr>Подсистемы обеспечения безопасности ПДн</vt:lpstr>
      <vt:lpstr>Вопросы</vt:lpstr>
    </vt:vector>
  </TitlesOfParts>
  <Company>In-Line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или доклада</dc:title>
  <dc:creator>d_porodin</dc:creator>
  <cp:lastModifiedBy>Varlamov</cp:lastModifiedBy>
  <cp:revision>296</cp:revision>
  <dcterms:created xsi:type="dcterms:W3CDTF">2009-08-26T06:06:33Z</dcterms:created>
  <dcterms:modified xsi:type="dcterms:W3CDTF">2009-12-22T20:20:56Z</dcterms:modified>
</cp:coreProperties>
</file>