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89880" y="384120"/>
            <a:ext cx="8363160" cy="6088680"/>
          </a:xfrm>
          <a:prstGeom prst="rect">
            <a:avLst/>
          </a:prstGeom>
          <a:noFill/>
          <a:ln w="936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07800" y="302040"/>
            <a:ext cx="8527680" cy="6252840"/>
          </a:xfrm>
          <a:prstGeom prst="rect">
            <a:avLst/>
          </a:prstGeom>
          <a:noFill/>
          <a:ln w="2844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451080"/>
            <a:ext cx="8228520" cy="101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251720" y="1697400"/>
            <a:ext cx="6639840" cy="4089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89880" y="384120"/>
            <a:ext cx="8363160" cy="6088680"/>
          </a:xfrm>
          <a:prstGeom prst="rect">
            <a:avLst/>
          </a:prstGeom>
          <a:noFill/>
          <a:ln w="936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307800" y="302040"/>
            <a:ext cx="8527680" cy="6252840"/>
          </a:xfrm>
          <a:prstGeom prst="rect">
            <a:avLst/>
          </a:prstGeom>
          <a:noFill/>
          <a:ln w="2844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451080"/>
            <a:ext cx="8228520" cy="101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251720" y="1697400"/>
            <a:ext cx="3240000" cy="4089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54440" y="1697400"/>
            <a:ext cx="3240000" cy="4089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89880" y="384120"/>
            <a:ext cx="8363160" cy="6088680"/>
          </a:xfrm>
          <a:prstGeom prst="rect">
            <a:avLst/>
          </a:prstGeom>
          <a:noFill/>
          <a:ln w="936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307800" y="302040"/>
            <a:ext cx="8527680" cy="6252840"/>
          </a:xfrm>
          <a:prstGeom prst="rect">
            <a:avLst/>
          </a:prstGeom>
          <a:noFill/>
          <a:ln w="2844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768680" y="2655720"/>
            <a:ext cx="560520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Крепостное право. Этапы закрепощения крестьян в России. Расцвет крепостничества             в XVIII столетии.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451080"/>
            <a:ext cx="82285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Отмена в 1861 году в России крепостного права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251720" y="1697400"/>
            <a:ext cx="6639840" cy="40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Крестьяне получили личную свободу и гражданские права.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Крестьяне за отводимые им земельные наделы (пока они их не выкупят) должны были отбывать рабочую повинность или платить деньги, поэтому назывались «временнообязанными».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Размеры крестьянских наделов определялись разнообразными по величине в разных сельскохозяйственных районах.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 наделы крестьяне должны были выплатить своему помещику такую сумму денег, которая, будучи положена в банк под 6%, приносила бы ему ежегодный доход, равный дореформенному оброку.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451080"/>
            <a:ext cx="82285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Итоги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251720" y="1769400"/>
            <a:ext cx="6639840" cy="40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Крепостничество в России было унижающей человека системой, которая не только лишала его права распоряжения собой и свободы выбора, но и приучала к мысли о его вековом бесправии.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Низкая производительность сельскохозяйственного труда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Крепостничество консервировало неэффективные социально-экономические отношения в России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Крепостничество в условиях мобилизационного пути социального развития давало возможность государству контролировать экономическую деятельность разных сословий в стране и концентрировать необходимые финансовые ресурсы при решении внешнеполитических задач.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" descr=""/>
          <p:cNvPicPr/>
          <p:nvPr/>
        </p:nvPicPr>
        <p:blipFill>
          <a:blip r:embed="rId1">
            <a:lum bright="70000" contrast="-70000"/>
          </a:blip>
          <a:srcRect l="0" t="0" r="11577" b="5375"/>
          <a:stretch/>
        </p:blipFill>
        <p:spPr>
          <a:xfrm>
            <a:off x="3135240" y="2180160"/>
            <a:ext cx="6213240" cy="4928760"/>
          </a:xfrm>
          <a:prstGeom prst="rect">
            <a:avLst/>
          </a:prstGeom>
          <a:ln>
            <a:noFill/>
          </a:ln>
          <a:effectLst>
            <a:softEdge rad="1270000"/>
          </a:effectLst>
        </p:spPr>
      </p:pic>
      <p:sp>
        <p:nvSpPr>
          <p:cNvPr id="117" name="CustomShape 1"/>
          <p:cNvSpPr/>
          <p:nvPr/>
        </p:nvSpPr>
        <p:spPr>
          <a:xfrm>
            <a:off x="457200" y="451080"/>
            <a:ext cx="82285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Что такое крепостное право?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39320" y="2417400"/>
            <a:ext cx="3207240" cy="25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Крепостное право: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высшая форма зависимости крестьян; прикрепление их к земле и подчинение административной и судебной власти феодала.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иногда понимается как всякая форма феодальной зависимости.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756320" y="1645200"/>
            <a:ext cx="3347280" cy="40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В чем выражается?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право феодала отчуждать крестьян без земли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крайнее ограничение гражданской дееспособности крестьянина: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право феодала на часть наследства крестьянина, право телесных наказаний и т.д.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запрет на приобретение крестьянами земли, на распоряжение наследством, на выступление в суде и т.д.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451080"/>
            <a:ext cx="82285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Этапы закрепощения крестьян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5400000">
            <a:off x="5005440" y="4016520"/>
            <a:ext cx="279000" cy="5388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4572000" y="2859480"/>
            <a:ext cx="3351600" cy="11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1497 г. – Судебник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устанавливался порядок перехода крестьян от одного помещика к другому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Рисунок 2" descr=""/>
          <p:cNvPicPr/>
          <p:nvPr/>
        </p:nvPicPr>
        <p:blipFill>
          <a:blip r:embed="rId1"/>
          <a:srcRect l="0" t="2527" r="0" b="24475"/>
          <a:stretch/>
        </p:blipFill>
        <p:spPr>
          <a:xfrm>
            <a:off x="1901880" y="2489040"/>
            <a:ext cx="1855800" cy="187848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2257200" y="4497840"/>
            <a:ext cx="11451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Иван III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451080"/>
            <a:ext cx="82285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Этапы закрепощения крестьян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 rot="5400000">
            <a:off x="5005440" y="4016520"/>
            <a:ext cx="279000" cy="5388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Рисунок 3" descr=""/>
          <p:cNvPicPr/>
          <p:nvPr/>
        </p:nvPicPr>
        <p:blipFill>
          <a:blip r:embed="rId1"/>
          <a:srcRect l="8560" t="1673" r="11083" b="35273"/>
          <a:stretch/>
        </p:blipFill>
        <p:spPr>
          <a:xfrm>
            <a:off x="1887120" y="2497320"/>
            <a:ext cx="1880280" cy="187848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4572000" y="2497320"/>
            <a:ext cx="3351600" cy="19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1550 г. – Судебник v1.0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устанавливал возможность перехода крестьян только в Юрьев день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сокращал права крестьян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1581 г. – Судебник v2.0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отмена Юрьева дня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242440" y="4497840"/>
            <a:ext cx="1169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Иван IV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451080"/>
            <a:ext cx="82285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Этапы закрепощения крестьян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Рисунок 2" descr=""/>
          <p:cNvPicPr/>
          <p:nvPr/>
        </p:nvPicPr>
        <p:blipFill>
          <a:blip r:embed="rId1"/>
          <a:srcRect l="18749" t="0" r="14998" b="0"/>
          <a:stretch/>
        </p:blipFill>
        <p:spPr>
          <a:xfrm>
            <a:off x="1887120" y="2486160"/>
            <a:ext cx="1880280" cy="188460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 rot="5400000">
            <a:off x="5005440" y="4016520"/>
            <a:ext cx="279000" cy="5388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4572000" y="2705760"/>
            <a:ext cx="3351600" cy="14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1597 г. – указ об урочных летах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устанавливает срок возвращения беглых крестьян – 5 лет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535400" y="4497840"/>
            <a:ext cx="25837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Федор Иоаннович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Рисунок 3" descr=""/>
          <p:cNvPicPr/>
          <p:nvPr/>
        </p:nvPicPr>
        <p:blipFill>
          <a:blip r:embed="rId1"/>
          <a:srcRect l="13179" t="0" r="22598" b="0"/>
          <a:stretch/>
        </p:blipFill>
        <p:spPr>
          <a:xfrm>
            <a:off x="1887120" y="2426400"/>
            <a:ext cx="1880280" cy="194436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457200" y="451080"/>
            <a:ext cx="82285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Этапы закрепощения крестьян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 rot="5400000">
            <a:off x="5005440" y="4016520"/>
            <a:ext cx="279000" cy="5388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4572000" y="2953080"/>
            <a:ext cx="335160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1607 г.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продлевает срок сыска беглых крестьян до 15 лет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523520" y="4536000"/>
            <a:ext cx="2608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Василий Шуйский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Рисунок 2" descr=""/>
          <p:cNvPicPr/>
          <p:nvPr/>
        </p:nvPicPr>
        <p:blipFill>
          <a:blip r:embed="rId1"/>
          <a:srcRect l="4610" t="4394" r="15938" b="25046"/>
          <a:stretch/>
        </p:blipFill>
        <p:spPr>
          <a:xfrm>
            <a:off x="1887120" y="2418120"/>
            <a:ext cx="1880280" cy="196092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457200" y="451080"/>
            <a:ext cx="82285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Этапы закрепощения крестьян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 rot="5400000">
            <a:off x="5005440" y="4016520"/>
            <a:ext cx="279000" cy="5388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4572000" y="2828880"/>
            <a:ext cx="335160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1649 г. – Соборное уложение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Arial"/>
              </a:rPr>
              <a:t>полная отмена урочных лет и бессрочный сыск беглецов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320840" y="4497840"/>
            <a:ext cx="3013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Алексей Михайлович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451080"/>
            <a:ext cx="82285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Крепостное право в XVIII веке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251720" y="1697400"/>
            <a:ext cx="6639840" cy="40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718—1724 гг. — податная реформа, окончательно прикрепившая крестьян к земле.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1747 год — помещику предоставлялось право продавать своих крепостных в рекруты любому лицу.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1760 год — помещик получил право ссылать крестьян в Сибирь.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1765 год — помещик получил право ссылать крестьян не только в Сибирь, но и на каторжные работы.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1767 год — крестьянам было строго запрещено подавать челобитные (жалобы) на своих помещиков лично императрице или императору.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1783 год — восстановление крепостного права на Левобережной Украине.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451080"/>
            <a:ext cx="82285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Реформа Александра 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51720" y="1697400"/>
            <a:ext cx="6639840" cy="40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Губерниями, где в 1816—1819 годах отменена и более не вводилась личная крепостная зависимость, стали Курляндская, Лифляндская, Эстляндская. Но затем этот процесс был прерван на 42 года.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Application>LibreOffice/5.1.6.2$Linux_X86_64 LibreOffice_project/10m0$Build-2</Application>
  <Words>204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description/>
  <dc:language>ru-RU</dc:language>
  <cp:lastModifiedBy/>
  <dcterms:modified xsi:type="dcterms:W3CDTF">2018-03-19T22:17:05Z</dcterms:modified>
  <cp:revision>18</cp:revision>
  <dc:subject/>
  <dc:title>Крепостное право. Этапы закрепощения крестьян в России. Расцвет крепостничества             в XVIII столетии.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