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93" r:id="rId4"/>
    <p:sldId id="291" r:id="rId5"/>
    <p:sldId id="295" r:id="rId6"/>
    <p:sldId id="296" r:id="rId7"/>
    <p:sldId id="302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5F9D"/>
    <a:srgbClr val="0179CB"/>
    <a:srgbClr val="26A7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2" autoAdjust="0"/>
    <p:restoredTop sz="94651" autoAdjust="0"/>
  </p:normalViewPr>
  <p:slideViewPr>
    <p:cSldViewPr snapToGrid="0">
      <p:cViewPr varScale="1">
        <p:scale>
          <a:sx n="68" d="100"/>
          <a:sy n="68" d="100"/>
        </p:scale>
        <p:origin x="-70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7183-3F17-44F4-BCE2-D66E082E243F}" type="datetimeFigureOut">
              <a:rPr lang="ru-RU" smtClean="0"/>
              <a:pPr/>
              <a:t>02.04.2021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BE3F6-503A-46C5-AC86-DD4C880AE0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595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BE3F6-503A-46C5-AC86-DD4C880AE0F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490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B540-E380-404E-9551-BE9C81C7F0CE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042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A9DE-E0B6-43C9-9544-6E2BBC76AF8D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54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8477-4186-4289-A9DB-05164BD9C32F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446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5E18-AFC4-4F05-9CA4-D028126FB2E0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834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BC43-A2F6-4582-888E-B20F833F640B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576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4A26-D40E-4518-A1E5-74CF42A44637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01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844C-8B81-4B1A-9DF0-2A869324CD62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803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839-455D-408E-B3F7-6C5FBFB0D381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418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64B8-3A46-40CB-A921-6A00240175B1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39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169E-73F4-42A1-A2B8-71CC2EFE5124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897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DEC5-7A99-40D0-98B5-6B006AF96BA6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454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568B-8ECD-43A0-8143-5DBA443F2C83}" type="datetime1">
              <a:rPr lang="ru-RU" smtClean="0"/>
              <a:pPr/>
              <a:t>02.04.2021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B65D-FA60-494D-A115-ACA558E64F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6155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idx="1"/>
          </p:nvPr>
        </p:nvSpPr>
        <p:spPr>
          <a:xfrm>
            <a:off x="0" y="4558250"/>
            <a:ext cx="12192000" cy="14382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rgbClr val="015F9D"/>
                </a:solidFill>
              </a:rPr>
              <a:t>РУКОВОДСТВО ПО </a:t>
            </a:r>
            <a:r>
              <a:rPr lang="ru-RU" sz="4800" dirty="0" smtClean="0">
                <a:solidFill>
                  <a:srgbClr val="015F9D"/>
                </a:solidFill>
              </a:rPr>
              <a:t>ФОРМИРОВАНИЮ МИВАРНЫХ МОДЕЛЕЙ ЗНАНИЙ</a:t>
            </a:r>
            <a:r>
              <a:rPr lang="en-US" sz="4800" dirty="0" smtClean="0">
                <a:solidFill>
                  <a:srgbClr val="015F9D"/>
                </a:solidFill>
              </a:rPr>
              <a:t> </a:t>
            </a:r>
            <a:r>
              <a:rPr lang="ru-RU" sz="4800" dirty="0" smtClean="0">
                <a:solidFill>
                  <a:srgbClr val="015F9D"/>
                </a:solidFill>
              </a:rPr>
              <a:t>В ТАБЛИЧНОМ ВИДЕ</a:t>
            </a:r>
            <a:endParaRPr lang="ru-RU" sz="4800" dirty="0">
              <a:solidFill>
                <a:srgbClr val="015F9D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1C1A4928-DC58-46F5-8C3B-9359476362E4}"/>
              </a:ext>
            </a:extLst>
          </p:cNvPr>
          <p:cNvSpPr/>
          <p:nvPr/>
        </p:nvSpPr>
        <p:spPr>
          <a:xfrm>
            <a:off x="3048000" y="186654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МЕТОДИКА ФОРМИРОВАНИЯ МОДЕЛИ ЗНАНИЙ В КЭСМИ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5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52A49F8-9462-4572-9544-233AD4CB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8EFB476B-1A4B-4955-90F4-20236D466395}"/>
              </a:ext>
            </a:extLst>
          </p:cNvPr>
          <p:cNvSpPr txBox="1">
            <a:spLocks/>
          </p:cNvSpPr>
          <p:nvPr/>
        </p:nvSpPr>
        <p:spPr>
          <a:xfrm>
            <a:off x="838200" y="856735"/>
            <a:ext cx="9812383" cy="8339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00B0F0"/>
                </a:solidFill>
                <a:latin typeface="+mn-lt"/>
                <a:sym typeface="Calibri"/>
              </a:rPr>
              <a:t>Нюанс 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  <a:sym typeface="Calibri"/>
              </a:rPr>
              <a:t>№2</a:t>
            </a:r>
            <a:endParaRPr lang="ru-RU" sz="5400" b="1" dirty="0">
              <a:solidFill>
                <a:srgbClr val="00B0F0"/>
              </a:solidFill>
              <a:latin typeface="+mn-lt"/>
              <a:sym typeface="Calibri"/>
            </a:endParaRPr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xmlns="" id="{D37783D5-C74E-4D06-ADF2-F4C3ED1E6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2886" y="864973"/>
            <a:ext cx="607366" cy="71669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76274" y="2360611"/>
            <a:ext cx="110775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Для правил большой размерности – более 100 строк кода имеет смысл: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ru-RU" sz="2400" dirty="0" smtClean="0"/>
              <a:t>Создать это правило в отдельном файле формата *</a:t>
            </a:r>
            <a:r>
              <a:rPr lang="en-US" sz="2400" dirty="0" smtClean="0"/>
              <a:t>.</a:t>
            </a:r>
            <a:r>
              <a:rPr lang="en-US" sz="2400" dirty="0" err="1" smtClean="0"/>
              <a:t>js</a:t>
            </a:r>
            <a:r>
              <a:rPr lang="ru-RU" sz="2400" dirty="0" smtClean="0"/>
              <a:t> (наименование файла </a:t>
            </a:r>
            <a:r>
              <a:rPr lang="ru-RU" sz="2400" dirty="0"/>
              <a:t>будет соответствовать </a:t>
            </a:r>
            <a:r>
              <a:rPr lang="ru-RU" sz="2400" b="1" dirty="0" smtClean="0"/>
              <a:t>«Наименованию отношения»</a:t>
            </a:r>
            <a:r>
              <a:rPr lang="ru-RU" sz="2400" dirty="0" smtClean="0"/>
              <a:t>)</a:t>
            </a: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ru-RU" sz="2400" dirty="0" smtClean="0"/>
              <a:t>В соответствующей ячейке </a:t>
            </a:r>
            <a:r>
              <a:rPr lang="ru-RU" sz="2400" b="1" dirty="0" smtClean="0"/>
              <a:t>«Тело отношения» </a:t>
            </a:r>
            <a:r>
              <a:rPr lang="ru-RU" sz="2400" dirty="0" smtClean="0"/>
              <a:t>прописывается полный путь к этому файлу. </a:t>
            </a:r>
            <a:r>
              <a:rPr lang="ru-RU" sz="2400" dirty="0"/>
              <a:t>Например: </a:t>
            </a:r>
            <a:r>
              <a:rPr lang="ru-RU" sz="2400" b="1" dirty="0"/>
              <a:t>правила\Печень\</a:t>
            </a:r>
            <a:r>
              <a:rPr lang="en-US" sz="2400" b="1" dirty="0" smtClean="0"/>
              <a:t>alt.js</a:t>
            </a:r>
            <a:endParaRPr lang="ru-RU" sz="2400" b="1" dirty="0" smtClean="0"/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ru-RU" sz="2400" dirty="0"/>
              <a:t>Структура папок и их наименование в папке </a:t>
            </a:r>
            <a:r>
              <a:rPr lang="ru-RU" sz="2400" b="1" dirty="0"/>
              <a:t>«Правила</a:t>
            </a:r>
            <a:r>
              <a:rPr lang="ru-RU" sz="2400" b="1" dirty="0" smtClean="0"/>
              <a:t>» </a:t>
            </a:r>
            <a:r>
              <a:rPr lang="ru-RU" sz="2400" dirty="0"/>
              <a:t>остаются на усмотрение аналитика, формализующего знания.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28824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0007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rgbClr val="00B0F0"/>
                </a:solidFill>
                <a:latin typeface="+mn-lt"/>
              </a:rPr>
              <a:t>Результат «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табличной» формализации </a:t>
            </a:r>
            <a:r>
              <a:rPr lang="ru-RU" sz="5400" b="1" dirty="0">
                <a:solidFill>
                  <a:srgbClr val="00B0F0"/>
                </a:solidFill>
                <a:latin typeface="+mn-lt"/>
              </a:rPr>
              <a:t>знаний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2446576"/>
            <a:ext cx="107251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Результатом </a:t>
            </a:r>
            <a:r>
              <a:rPr lang="ru-RU" sz="2400" dirty="0" smtClean="0"/>
              <a:t>формализации знаний будет:</a:t>
            </a:r>
          </a:p>
          <a:p>
            <a:pPr>
              <a:lnSpc>
                <a:spcPts val="3000"/>
              </a:lnSpc>
            </a:pPr>
            <a:endParaRPr lang="ru-RU" sz="2400" dirty="0" smtClean="0"/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ru-RU" sz="2400" dirty="0" smtClean="0"/>
              <a:t>Файл, </a:t>
            </a:r>
            <a:r>
              <a:rPr lang="ru-RU" sz="2400" dirty="0"/>
              <a:t>описывающий </a:t>
            </a:r>
            <a:r>
              <a:rPr lang="ru-RU" sz="2400" dirty="0" smtClean="0"/>
              <a:t>Табличную формализацию знаний, созданный по шаблону в </a:t>
            </a:r>
            <a:r>
              <a:rPr lang="en-US" sz="2400" dirty="0" smtClean="0"/>
              <a:t>Excel</a:t>
            </a:r>
            <a:r>
              <a:rPr lang="ru-RU" sz="2400" dirty="0" smtClean="0"/>
              <a:t>.</a:t>
            </a:r>
          </a:p>
          <a:p>
            <a:pPr marL="457200" indent="-457200">
              <a:lnSpc>
                <a:spcPts val="3000"/>
              </a:lnSpc>
              <a:buAutoNum type="arabicPeriod"/>
            </a:pPr>
            <a:r>
              <a:rPr lang="ru-RU" sz="2400" dirty="0" smtClean="0"/>
              <a:t>При необходимости (наличии </a:t>
            </a:r>
            <a:r>
              <a:rPr lang="ru-RU" sz="2400" dirty="0"/>
              <a:t>правил большой размерности</a:t>
            </a:r>
            <a:r>
              <a:rPr lang="ru-RU" sz="2400" dirty="0" smtClean="0"/>
              <a:t>) отдельная папка</a:t>
            </a:r>
            <a:r>
              <a:rPr lang="ru-RU" sz="2400" b="1" dirty="0"/>
              <a:t> «Правила</a:t>
            </a:r>
            <a:r>
              <a:rPr lang="ru-RU" sz="2400" b="1" dirty="0" smtClean="0"/>
              <a:t>» </a:t>
            </a:r>
            <a:r>
              <a:rPr lang="ru-RU" sz="2400" dirty="0" smtClean="0"/>
              <a:t>с файлами формата </a:t>
            </a:r>
            <a:r>
              <a:rPr lang="ru-RU" sz="2400" dirty="0"/>
              <a:t>*</a:t>
            </a:r>
            <a:r>
              <a:rPr lang="en-US" sz="2400" dirty="0"/>
              <a:t>.</a:t>
            </a:r>
            <a:r>
              <a:rPr lang="en-US" sz="2400" dirty="0" err="1"/>
              <a:t>js</a:t>
            </a:r>
            <a:r>
              <a:rPr lang="ru-RU" sz="2400" dirty="0"/>
              <a:t>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6269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Процесс </a:t>
            </a:r>
            <a:r>
              <a:rPr lang="ru-RU" sz="5400" b="1" dirty="0">
                <a:solidFill>
                  <a:srgbClr val="00B0F0"/>
                </a:solidFill>
                <a:latin typeface="+mn-lt"/>
              </a:rPr>
              <a:t>формализации знаний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2808" y="2246311"/>
            <a:ext cx="11178139" cy="353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 общем виде процесс формализации знаний состоит из 4 этапов:</a:t>
            </a:r>
          </a:p>
          <a:p>
            <a:pPr>
              <a:lnSpc>
                <a:spcPts val="3000"/>
              </a:lnSpc>
            </a:pPr>
            <a:endParaRPr lang="ru-RU" sz="2400" dirty="0"/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Анализ знаний (методики)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Проектирование модели знаний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Создание модели знаний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Тестирование модели знаний</a:t>
            </a:r>
          </a:p>
          <a:p>
            <a:pPr lvl="0">
              <a:lnSpc>
                <a:spcPts val="3000"/>
              </a:lnSpc>
            </a:pPr>
            <a:endParaRPr lang="ru-RU" sz="2400" dirty="0"/>
          </a:p>
          <a:p>
            <a:pPr>
              <a:lnSpc>
                <a:spcPts val="3000"/>
              </a:lnSpc>
            </a:pPr>
            <a:r>
              <a:rPr lang="ru-RU" sz="2400" dirty="0"/>
              <a:t>Результатом анализа </a:t>
            </a:r>
            <a:r>
              <a:rPr lang="ru-RU" sz="2400" dirty="0" smtClean="0"/>
              <a:t>знаний (методики) </a:t>
            </a:r>
            <a:r>
              <a:rPr lang="ru-RU" sz="2400" dirty="0"/>
              <a:t>является чёткое и однозначное понимание методики аналитиком, </a:t>
            </a:r>
            <a:r>
              <a:rPr lang="ru-RU" sz="2400" dirty="0" smtClean="0"/>
              <a:t>которую </a:t>
            </a:r>
            <a:r>
              <a:rPr lang="ru-RU" sz="2400" dirty="0"/>
              <a:t>он может формализовать на этапе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15011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solidFill>
                  <a:srgbClr val="00B0F0"/>
                </a:solidFill>
                <a:latin typeface="+mn-lt"/>
              </a:rPr>
              <a:t>Возможность формализации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11757" y="1982802"/>
            <a:ext cx="11867948" cy="4375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Возможность формализации знаний определяется следующими </a:t>
            </a:r>
            <a:r>
              <a:rPr lang="ru-RU" sz="2400" dirty="0" smtClean="0"/>
              <a:t>критериями:</a:t>
            </a:r>
            <a:br>
              <a:rPr lang="ru-RU" sz="2400" dirty="0" smtClean="0"/>
            </a:br>
            <a:endParaRPr lang="ru-RU" sz="2400" dirty="0" smtClean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400" dirty="0" err="1" smtClean="0"/>
              <a:t>Алгоритмизируемость</a:t>
            </a:r>
            <a:r>
              <a:rPr lang="ru-RU" sz="2400" dirty="0" smtClean="0"/>
              <a:t> </a:t>
            </a:r>
            <a:r>
              <a:rPr lang="ru-RU" sz="2400" dirty="0"/>
              <a:t>– </a:t>
            </a:r>
            <a:r>
              <a:rPr lang="ru-RU" sz="2400" dirty="0" smtClean="0"/>
              <a:t>гипотетическая возможность </a:t>
            </a:r>
            <a:r>
              <a:rPr lang="ru-RU" sz="2400" dirty="0"/>
              <a:t>сформировать </a:t>
            </a:r>
            <a:r>
              <a:rPr lang="ru-RU" sz="2400" dirty="0" smtClean="0"/>
              <a:t>алгоритм </a:t>
            </a:r>
            <a:r>
              <a:rPr lang="ru-RU" sz="2400" dirty="0"/>
              <a:t>решения </a:t>
            </a:r>
            <a:r>
              <a:rPr lang="ru-RU" sz="2400" dirty="0" smtClean="0"/>
              <a:t>задачи. </a:t>
            </a:r>
            <a:r>
              <a:rPr lang="ru-RU" sz="2400" dirty="0"/>
              <a:t>Если невозможно создать один-единственный алгоритм, это нормально. КЭСМИ позволяет генерировать сколь угодно много алгоритмов для решения задач.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Полнота – методика должна быть внутренне полна, т.е. не должно быть «белых пятен».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Непротиворечивость – методика должна быть однозначна в своих выводах. </a:t>
            </a:r>
            <a:r>
              <a:rPr lang="ru-RU" sz="2400" dirty="0" smtClean="0"/>
              <a:t>Одна </a:t>
            </a:r>
            <a:r>
              <a:rPr lang="ru-RU" sz="2400" dirty="0"/>
              <a:t>часть не </a:t>
            </a:r>
            <a:r>
              <a:rPr lang="ru-RU" sz="2400" dirty="0" smtClean="0"/>
              <a:t>должна </a:t>
            </a:r>
            <a:r>
              <a:rPr lang="ru-RU" sz="2400" dirty="0"/>
              <a:t>противоречить другим.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Наличие эксперта – носителя знаний</a:t>
            </a:r>
            <a:r>
              <a:rPr lang="ru-RU" sz="2400" dirty="0" smtClean="0"/>
              <a:t>.</a:t>
            </a: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654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390" r="8612" b="20271"/>
          <a:stretch/>
        </p:blipFill>
        <p:spPr>
          <a:xfrm>
            <a:off x="273959" y="3975234"/>
            <a:ext cx="3858928" cy="323261"/>
          </a:xfrm>
          <a:prstGeom prst="rect">
            <a:avLst/>
          </a:prstGeom>
        </p:spPr>
      </p:pic>
      <p:sp>
        <p:nvSpPr>
          <p:cNvPr id="7" name="Прямоугольник: скругленные углы 12">
            <a:extLst>
              <a:ext uri="{FF2B5EF4-FFF2-40B4-BE49-F238E27FC236}">
                <a16:creationId xmlns:a16="http://schemas.microsoft.com/office/drawing/2014/main" xmlns="" id="{AA1D6631-9EE4-4312-BFB4-DF772C99C1DF}"/>
              </a:ext>
            </a:extLst>
          </p:cNvPr>
          <p:cNvSpPr/>
          <p:nvPr/>
        </p:nvSpPr>
        <p:spPr>
          <a:xfrm>
            <a:off x="1197181" y="3975234"/>
            <a:ext cx="2319688" cy="3232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«Табличная» формализация знаний</a:t>
            </a:r>
            <a:endParaRPr lang="ru-RU" sz="5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8AD0F91E-387A-4011-B3DB-BD6F2936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4" y="2005011"/>
            <a:ext cx="7603957" cy="4716463"/>
          </a:xfrm>
        </p:spPr>
        <p:txBody>
          <a:bodyPr>
            <a:normAutofit/>
          </a:bodyPr>
          <a:lstStyle/>
          <a:p>
            <a:r>
              <a:rPr lang="ru-RU" sz="2400" dirty="0"/>
              <a:t>Таблица </a:t>
            </a:r>
            <a:r>
              <a:rPr lang="ru-RU" sz="2400" dirty="0" smtClean="0"/>
              <a:t>для формализации знаний формируется </a:t>
            </a:r>
            <a:r>
              <a:rPr lang="ru-RU" sz="2400" dirty="0"/>
              <a:t>в </a:t>
            </a:r>
            <a:r>
              <a:rPr lang="ru-RU" sz="2400" dirty="0" smtClean="0"/>
              <a:t>специальном</a:t>
            </a:r>
            <a:r>
              <a:rPr lang="en-US" sz="2400" dirty="0" smtClean="0"/>
              <a:t> </a:t>
            </a:r>
            <a:r>
              <a:rPr lang="ru-RU" sz="2400" dirty="0" smtClean="0"/>
              <a:t>шаблоне, созданном в </a:t>
            </a:r>
            <a:r>
              <a:rPr lang="en-US" sz="2400" dirty="0" smtClean="0"/>
              <a:t>Excel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В шаблоне присутствует два листа: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/>
              <a:t>Правила – описаны все правила (отношения) и связи между правилами и параметрами, а также указаны в явном виде входные и выходные параметры с цветовой индикацией.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 smtClean="0"/>
              <a:t>Ограничения – описаны </a:t>
            </a:r>
            <a:r>
              <a:rPr lang="ru-RU" dirty="0"/>
              <a:t>все правила </a:t>
            </a:r>
            <a:r>
              <a:rPr lang="ru-RU" dirty="0" smtClean="0"/>
              <a:t>типа ограничение и их связи </a:t>
            </a:r>
            <a:r>
              <a:rPr lang="ru-RU" dirty="0"/>
              <a:t>между </a:t>
            </a:r>
            <a:r>
              <a:rPr lang="ru-RU" dirty="0" smtClean="0"/>
              <a:t>параметрами</a:t>
            </a:r>
            <a:r>
              <a:rPr lang="ru-RU" dirty="0"/>
              <a:t>, а также указаны в явном виде </a:t>
            </a:r>
            <a:r>
              <a:rPr lang="ru-RU" dirty="0" smtClean="0"/>
              <a:t>параметры к которым ограничение применено с </a:t>
            </a:r>
            <a:r>
              <a:rPr lang="ru-RU" dirty="0"/>
              <a:t>цветовой индикацией. </a:t>
            </a:r>
          </a:p>
          <a:p>
            <a:pPr lvl="1"/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4270" y="2005012"/>
            <a:ext cx="1049153" cy="10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89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b="42418"/>
          <a:stretch/>
        </p:blipFill>
        <p:spPr>
          <a:xfrm>
            <a:off x="3368919" y="2369376"/>
            <a:ext cx="4929793" cy="2750681"/>
          </a:xfrm>
          <a:prstGeom prst="rect">
            <a:avLst/>
          </a:prstGeom>
        </p:spPr>
      </p:pic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3526481" y="2573775"/>
            <a:ext cx="4772231" cy="283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182119-0553-41D9-BF1D-B26A1CD3363D}"/>
              </a:ext>
            </a:extLst>
          </p:cNvPr>
          <p:cNvSpPr txBox="1"/>
          <p:nvPr/>
        </p:nvSpPr>
        <p:spPr>
          <a:xfrm>
            <a:off x="587139" y="1904794"/>
            <a:ext cx="11508608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b="1" dirty="0" smtClean="0"/>
              <a:t>Наименование отношения</a:t>
            </a:r>
            <a:r>
              <a:rPr lang="en-US" b="1" kern="100" baseline="30000" dirty="0" smtClean="0">
                <a:solidFill>
                  <a:srgbClr val="FF0000"/>
                </a:solidFill>
                <a:ea typeface="Calibri" panose="020F0502020204030204" pitchFamily="34" charset="0"/>
              </a:rPr>
              <a:t>1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/>
              <a:t>– данное наименование будет</a:t>
            </a:r>
            <a:r>
              <a:rPr lang="en-US" b="1" dirty="0" smtClean="0"/>
              <a:t> </a:t>
            </a:r>
            <a:r>
              <a:rPr lang="ru-RU" b="1" dirty="0" smtClean="0"/>
              <a:t>использоваться в модели КЭСМИ</a:t>
            </a:r>
            <a:endParaRPr lang="ru-RU" b="1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912597" y="2224535"/>
            <a:ext cx="2428" cy="349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3526481" y="2916358"/>
            <a:ext cx="4772231" cy="244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3794" y="2580232"/>
            <a:ext cx="2905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Описание – описывает суть отношения,</a:t>
            </a:r>
            <a:r>
              <a:rPr lang="en-US" b="1" dirty="0"/>
              <a:t> </a:t>
            </a:r>
            <a:r>
              <a:rPr lang="ru-RU" b="1" dirty="0"/>
              <a:t>для чего оно нужно в модели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2918919" y="3038804"/>
            <a:ext cx="607562" cy="3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3526481" y="3204574"/>
            <a:ext cx="4772231" cy="8670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298712" y="3638123"/>
            <a:ext cx="37856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F182119-0553-41D9-BF1D-B26A1CD3363D}"/>
              </a:ext>
            </a:extLst>
          </p:cNvPr>
          <p:cNvSpPr txBox="1"/>
          <p:nvPr/>
        </p:nvSpPr>
        <p:spPr>
          <a:xfrm>
            <a:off x="8677275" y="2455647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Тело отношения</a:t>
            </a:r>
            <a:r>
              <a:rPr lang="ru-RU" b="1" kern="100" baseline="3000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ru-RU" b="1" kern="100" baseline="30000" dirty="0" smtClean="0">
                <a:solidFill>
                  <a:srgbClr val="FF0000"/>
                </a:solidFill>
                <a:ea typeface="Calibri" panose="020F0502020204030204" pitchFamily="34" charset="0"/>
              </a:rPr>
              <a:t>3 </a:t>
            </a:r>
            <a:r>
              <a:rPr lang="ru-RU" b="1" dirty="0" smtClean="0"/>
              <a:t>– это шаблон правила</a:t>
            </a:r>
            <a:r>
              <a:rPr lang="ru-RU" b="1" kern="100" baseline="30000" dirty="0" smtClean="0">
                <a:solidFill>
                  <a:srgbClr val="FF0000"/>
                </a:solidFill>
                <a:ea typeface="Calibri" panose="020F0502020204030204" pitchFamily="34" charset="0"/>
              </a:rPr>
              <a:t> 4</a:t>
            </a:r>
            <a:r>
              <a:rPr lang="ru-RU" b="1" dirty="0" smtClean="0"/>
              <a:t>, которое может иметь тип </a:t>
            </a:r>
            <a:r>
              <a:rPr lang="ru-RU" b="1" dirty="0" smtClean="0">
                <a:solidFill>
                  <a:srgbClr val="015F9D"/>
                </a:solidFill>
              </a:rPr>
              <a:t>формула</a:t>
            </a:r>
            <a:r>
              <a:rPr lang="ru-RU" b="1" dirty="0" smtClean="0"/>
              <a:t>,</a:t>
            </a:r>
            <a:r>
              <a:rPr lang="ru-RU" b="1" dirty="0" smtClean="0">
                <a:solidFill>
                  <a:srgbClr val="015F9D"/>
                </a:solidFill>
              </a:rPr>
              <a:t> условное </a:t>
            </a:r>
            <a:r>
              <a:rPr lang="ru-RU" b="1" dirty="0">
                <a:solidFill>
                  <a:srgbClr val="015F9D"/>
                </a:solidFill>
              </a:rPr>
              <a:t>отношение </a:t>
            </a:r>
            <a:r>
              <a:rPr lang="ru-RU" b="1" dirty="0"/>
              <a:t>или</a:t>
            </a:r>
            <a:r>
              <a:rPr lang="ru-RU" b="1" dirty="0" smtClean="0">
                <a:solidFill>
                  <a:srgbClr val="015F9D"/>
                </a:solidFill>
              </a:rPr>
              <a:t> </a:t>
            </a:r>
            <a:r>
              <a:rPr lang="ru-RU" b="1" dirty="0">
                <a:solidFill>
                  <a:srgbClr val="015F9D"/>
                </a:solidFill>
              </a:rPr>
              <a:t>сложное </a:t>
            </a:r>
            <a:r>
              <a:rPr lang="ru-RU" b="1" dirty="0" smtClean="0">
                <a:solidFill>
                  <a:srgbClr val="015F9D"/>
                </a:solidFill>
              </a:rPr>
              <a:t>отношение</a:t>
            </a:r>
            <a:r>
              <a:rPr lang="ru-RU" b="1" dirty="0"/>
              <a:t>, </a:t>
            </a:r>
            <a:r>
              <a:rPr lang="ru-RU" b="1" dirty="0" smtClean="0"/>
              <a:t>описываемое </a:t>
            </a:r>
            <a:r>
              <a:rPr lang="ru-RU" b="1" dirty="0"/>
              <a:t>на языке </a:t>
            </a:r>
            <a:r>
              <a:rPr lang="en-US" b="1" dirty="0"/>
              <a:t>JavaScript </a:t>
            </a:r>
            <a:endParaRPr lang="ru-RU" b="1" dirty="0"/>
          </a:p>
        </p:txBody>
      </p:sp>
      <p:sp>
        <p:nvSpPr>
          <p:cNvPr id="27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6772274" y="4137123"/>
            <a:ext cx="1526437" cy="9829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298711" y="4628589"/>
            <a:ext cx="37856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F182119-0553-41D9-BF1D-B26A1CD3363D}"/>
              </a:ext>
            </a:extLst>
          </p:cNvPr>
          <p:cNvSpPr txBox="1"/>
          <p:nvPr/>
        </p:nvSpPr>
        <p:spPr>
          <a:xfrm>
            <a:off x="8682037" y="4273964"/>
            <a:ext cx="341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Описание Входных </a:t>
            </a:r>
            <a:r>
              <a:rPr lang="ru-RU" b="1" dirty="0"/>
              <a:t>и</a:t>
            </a:r>
            <a:r>
              <a:rPr lang="ru-RU" b="1" dirty="0" smtClean="0"/>
              <a:t> Выходных параметров</a:t>
            </a:r>
          </a:p>
        </p:txBody>
      </p:sp>
      <p:sp>
        <p:nvSpPr>
          <p:cNvPr id="34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3526481" y="4138287"/>
            <a:ext cx="555905" cy="9817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</p:cNvCxnSpPr>
          <p:nvPr/>
        </p:nvCxnSpPr>
        <p:spPr>
          <a:xfrm>
            <a:off x="2905125" y="4597129"/>
            <a:ext cx="62135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3866354"/>
            <a:ext cx="3258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Класс – абстрактная сущность, обобщающее </a:t>
            </a:r>
            <a:r>
              <a:rPr lang="ru-RU" b="1" dirty="0" smtClean="0"/>
              <a:t>понятие, </a:t>
            </a:r>
            <a:r>
              <a:rPr lang="ru-RU" b="1" dirty="0"/>
              <a:t>наименование будет</a:t>
            </a:r>
            <a:r>
              <a:rPr lang="en-US" b="1" dirty="0"/>
              <a:t> </a:t>
            </a:r>
            <a:r>
              <a:rPr lang="ru-RU" b="1" dirty="0"/>
              <a:t>использоваться в модели КЭСМИ</a:t>
            </a:r>
          </a:p>
        </p:txBody>
      </p:sp>
      <p:sp>
        <p:nvSpPr>
          <p:cNvPr id="39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4343400" y="4137123"/>
            <a:ext cx="561975" cy="9829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5245454" y="4137775"/>
            <a:ext cx="545746" cy="9822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5997820" y="4137123"/>
            <a:ext cx="564906" cy="9829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0" y="5365161"/>
            <a:ext cx="3526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Параметр</a:t>
            </a:r>
            <a:r>
              <a:rPr lang="en-US" b="1" kern="100" baseline="3000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ru-RU" b="1" kern="100" baseline="30000" dirty="0" smtClean="0">
                <a:solidFill>
                  <a:srgbClr val="FF0000"/>
                </a:solidFill>
                <a:ea typeface="Calibri" panose="020F0502020204030204" pitchFamily="34" charset="0"/>
              </a:rPr>
              <a:t>2</a:t>
            </a:r>
            <a:r>
              <a:rPr lang="ru-RU" b="1" dirty="0" smtClean="0"/>
              <a:t> – наименование параметра, которое будет</a:t>
            </a:r>
            <a:r>
              <a:rPr lang="en-US" b="1" dirty="0" smtClean="0"/>
              <a:t> </a:t>
            </a:r>
            <a:r>
              <a:rPr lang="ru-RU" b="1" dirty="0"/>
              <a:t>использоваться в модели КЭСМИ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258571" y="5120056"/>
            <a:ext cx="1365817" cy="616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7635618" y="5624544"/>
            <a:ext cx="446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Тип – указывается тип параметра: числовой, текстовый или </a:t>
            </a:r>
            <a:r>
              <a:rPr lang="ru-RU" b="1" dirty="0" err="1" smtClean="0"/>
              <a:t>булевый</a:t>
            </a:r>
            <a:endParaRPr lang="ru-RU" b="1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518327" y="5120057"/>
            <a:ext cx="0" cy="470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4034659" y="5642160"/>
            <a:ext cx="3526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Описание – </a:t>
            </a:r>
            <a:r>
              <a:rPr lang="ru-RU" b="1" dirty="0"/>
              <a:t>описывает суть </a:t>
            </a:r>
            <a:r>
              <a:rPr lang="ru-RU" b="1" dirty="0" smtClean="0"/>
              <a:t>параметра,</a:t>
            </a:r>
            <a:r>
              <a:rPr lang="en-US" b="1" dirty="0" smtClean="0"/>
              <a:t> </a:t>
            </a:r>
            <a:r>
              <a:rPr lang="ru-RU" b="1" dirty="0" smtClean="0"/>
              <a:t>если это не очевидно</a:t>
            </a:r>
            <a:endParaRPr lang="ru-RU" b="1" dirty="0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</p:cNvCxnSpPr>
          <p:nvPr/>
        </p:nvCxnSpPr>
        <p:spPr>
          <a:xfrm flipH="1" flipV="1">
            <a:off x="6299379" y="5120060"/>
            <a:ext cx="1999332" cy="522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0" y="6181323"/>
            <a:ext cx="47837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100" baseline="30000" dirty="0">
                <a:solidFill>
                  <a:srgbClr val="FF0000"/>
                </a:solidFill>
                <a:ea typeface="Calibri" panose="020F0502020204030204" pitchFamily="34" charset="0"/>
              </a:rPr>
              <a:t>1 </a:t>
            </a:r>
            <a:r>
              <a:rPr lang="ru-RU" sz="1400" b="1" dirty="0" smtClean="0">
                <a:solidFill>
                  <a:srgbClr val="015F9D"/>
                </a:solidFill>
              </a:rPr>
              <a:t>Отношение</a:t>
            </a:r>
            <a:r>
              <a:rPr lang="ru-RU" sz="1400" dirty="0" smtClean="0"/>
              <a:t> </a:t>
            </a:r>
            <a:r>
              <a:rPr lang="ru-RU" sz="1400" dirty="0"/>
              <a:t>— вид связи, использующий абстрактные переменные, описывающий их взаимодействие</a:t>
            </a:r>
            <a:r>
              <a:rPr lang="ru-RU" sz="1400" dirty="0" smtClean="0"/>
              <a:t>.</a:t>
            </a:r>
          </a:p>
          <a:p>
            <a:r>
              <a:rPr lang="ru-RU" sz="1400" b="1" kern="100" baseline="30000" dirty="0" smtClean="0">
                <a:solidFill>
                  <a:srgbClr val="FF0000"/>
                </a:solidFill>
                <a:ea typeface="Calibri" panose="020F0502020204030204" pitchFamily="34" charset="0"/>
              </a:rPr>
              <a:t>2 </a:t>
            </a:r>
            <a:r>
              <a:rPr lang="ru-RU" sz="1400" b="1" dirty="0" smtClean="0">
                <a:solidFill>
                  <a:srgbClr val="015F9D"/>
                </a:solidFill>
              </a:rPr>
              <a:t>Параметр</a:t>
            </a:r>
            <a:r>
              <a:rPr lang="ru-RU" sz="1400" dirty="0" smtClean="0"/>
              <a:t> </a:t>
            </a:r>
            <a:r>
              <a:rPr lang="ru-RU" sz="1400" dirty="0"/>
              <a:t>—</a:t>
            </a:r>
            <a:r>
              <a:rPr lang="ru-RU" sz="1400" dirty="0" smtClean="0"/>
              <a:t> </a:t>
            </a:r>
            <a:r>
              <a:rPr lang="ru-RU" sz="1400" dirty="0"/>
              <a:t>это </a:t>
            </a:r>
            <a:r>
              <a:rPr lang="ru-RU" sz="1400" dirty="0" smtClean="0"/>
              <a:t>характеристика </a:t>
            </a:r>
            <a:r>
              <a:rPr lang="ru-RU" sz="1400" dirty="0"/>
              <a:t>предметной </a:t>
            </a:r>
            <a:r>
              <a:rPr lang="ru-RU" sz="1400" dirty="0" smtClean="0"/>
              <a:t>области.</a:t>
            </a:r>
          </a:p>
        </p:txBody>
      </p:sp>
      <p:sp>
        <p:nvSpPr>
          <p:cNvPr id="69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00B0F0"/>
                </a:solidFill>
                <a:latin typeface="+mn-lt"/>
              </a:rPr>
              <a:t>Структура 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«табличной» </a:t>
            </a:r>
            <a:r>
              <a:rPr lang="ru-RU" sz="5400" b="1" dirty="0">
                <a:solidFill>
                  <a:srgbClr val="00B0F0"/>
                </a:solidFill>
                <a:latin typeface="+mn-lt"/>
              </a:rPr>
              <a:t>формализации знаний – Лист «Правила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»</a:t>
            </a:r>
            <a:endParaRPr lang="ru-RU" sz="5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24386" y="6232910"/>
            <a:ext cx="6483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kern="100" baseline="30000" dirty="0" smtClean="0">
                <a:solidFill>
                  <a:srgbClr val="FF0000"/>
                </a:solidFill>
                <a:ea typeface="Calibri" panose="020F0502020204030204" pitchFamily="34" charset="0"/>
              </a:rPr>
              <a:t>3</a:t>
            </a:r>
            <a:r>
              <a:rPr lang="en-US" sz="1400" b="1" kern="100" baseline="30000" dirty="0" smtClean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ru-RU" sz="1400" b="1" dirty="0" smtClean="0">
                <a:solidFill>
                  <a:srgbClr val="015F9D"/>
                </a:solidFill>
              </a:rPr>
              <a:t>Отношение</a:t>
            </a:r>
            <a:r>
              <a:rPr lang="ru-RU" sz="1400" dirty="0" smtClean="0"/>
              <a:t> </a:t>
            </a:r>
            <a:r>
              <a:rPr lang="ru-RU" sz="1400" dirty="0"/>
              <a:t>— это шаблон, по которому реализовано правило.</a:t>
            </a:r>
          </a:p>
          <a:p>
            <a:r>
              <a:rPr lang="ru-RU" sz="1400" b="1" kern="100" baseline="30000" dirty="0" smtClean="0">
                <a:solidFill>
                  <a:srgbClr val="FF0000"/>
                </a:solidFill>
              </a:rPr>
              <a:t>4 </a:t>
            </a:r>
            <a:r>
              <a:rPr lang="ru-RU" sz="1400" b="1" dirty="0" smtClean="0">
                <a:solidFill>
                  <a:srgbClr val="015F9D"/>
                </a:solidFill>
              </a:rPr>
              <a:t>Правила </a:t>
            </a:r>
            <a:r>
              <a:rPr lang="ru-RU" sz="1400" dirty="0"/>
              <a:t>— это описание способа получения одних характеристик из </a:t>
            </a:r>
            <a:r>
              <a:rPr lang="ru-RU" sz="1400" dirty="0" smtClean="0"/>
              <a:t>других.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40820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49" b="453"/>
          <a:stretch/>
        </p:blipFill>
        <p:spPr>
          <a:xfrm>
            <a:off x="654294" y="1968500"/>
            <a:ext cx="4929793" cy="4762500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6315075" y="1943214"/>
            <a:ext cx="56072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«Индикация» параметров играет важную роль. При помощи ее можно легко отследить различные коллизии на этапе проектирования </a:t>
            </a:r>
            <a:r>
              <a:rPr lang="ru-RU" b="1" dirty="0" smtClean="0"/>
              <a:t>модели. </a:t>
            </a:r>
          </a:p>
          <a:p>
            <a:endParaRPr lang="ru-RU" b="1" dirty="0"/>
          </a:p>
          <a:p>
            <a:r>
              <a:rPr lang="ru-RU" b="1" dirty="0" smtClean="0"/>
              <a:t>Например, одна из распространенных коллизий - отсутствие Входного или Выходного параметра в правиле</a:t>
            </a:r>
            <a:endParaRPr lang="ru-RU" sz="2400" b="1" dirty="0"/>
          </a:p>
        </p:txBody>
      </p:sp>
      <p:sp>
        <p:nvSpPr>
          <p:cNvPr id="32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4057650" y="4670523"/>
            <a:ext cx="1526437" cy="9829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5075" y="4074665"/>
            <a:ext cx="5607205" cy="2374900"/>
          </a:xfrm>
          <a:prstGeom prst="rect">
            <a:avLst/>
          </a:prstGeom>
        </p:spPr>
      </p:pic>
      <p:sp>
        <p:nvSpPr>
          <p:cNvPr id="44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7572374" y="5086349"/>
            <a:ext cx="4349905" cy="1363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107640" y="3947842"/>
            <a:ext cx="639687" cy="11385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00B0F0"/>
                </a:solidFill>
                <a:latin typeface="+mn-lt"/>
              </a:rPr>
              <a:t>Структура 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«табличной» </a:t>
            </a:r>
            <a:r>
              <a:rPr lang="ru-RU" sz="5400" b="1" dirty="0">
                <a:solidFill>
                  <a:srgbClr val="00B0F0"/>
                </a:solidFill>
                <a:latin typeface="+mn-lt"/>
              </a:rPr>
              <a:t>формализации знаний – 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Лист </a:t>
            </a:r>
            <a:r>
              <a:rPr lang="ru-RU" sz="5400" b="1" dirty="0">
                <a:solidFill>
                  <a:srgbClr val="00B0F0"/>
                </a:solidFill>
                <a:latin typeface="+mn-lt"/>
              </a:rPr>
              <a:t>«Правила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»</a:t>
            </a:r>
            <a:endParaRPr lang="ru-RU" sz="5400" b="1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</p:cNvCxnSpPr>
          <p:nvPr/>
        </p:nvCxnSpPr>
        <p:spPr>
          <a:xfrm flipH="1">
            <a:off x="5584087" y="3974539"/>
            <a:ext cx="3534590" cy="8070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91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00B0F0"/>
                </a:solidFill>
                <a:latin typeface="+mn-lt"/>
              </a:rPr>
              <a:t>Структура 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«табличной» </a:t>
            </a:r>
            <a:r>
              <a:rPr lang="ru-RU" sz="5400" b="1" dirty="0">
                <a:solidFill>
                  <a:srgbClr val="00B0F0"/>
                </a:solidFill>
                <a:latin typeface="+mn-lt"/>
              </a:rPr>
              <a:t>формализации знаний – 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Лист </a:t>
            </a:r>
            <a:r>
              <a:rPr lang="ru-RU" sz="5400" b="1" dirty="0">
                <a:solidFill>
                  <a:srgbClr val="00B0F0"/>
                </a:solidFill>
                <a:latin typeface="+mn-lt"/>
              </a:rPr>
              <a:t>«Правила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»</a:t>
            </a:r>
            <a:endParaRPr lang="ru-RU" sz="5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3767" y="1933589"/>
            <a:ext cx="11248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Одно отношение (шаблон правила) может иметь </a:t>
            </a:r>
            <a:r>
              <a:rPr lang="ru-RU" b="1" dirty="0"/>
              <a:t>несколько привязанных правил</a:t>
            </a:r>
            <a:r>
              <a:rPr lang="ru-RU" b="1" dirty="0" smtClean="0"/>
              <a:t>. Такая конструкция может быть представлена в табличном виде следующим образом:</a:t>
            </a:r>
          </a:p>
          <a:p>
            <a:endParaRPr lang="ru-RU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2074244" y="2575144"/>
            <a:ext cx="8043512" cy="4165581"/>
            <a:chOff x="1951322" y="2555894"/>
            <a:chExt cx="8043512" cy="4165581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951322" y="2555894"/>
              <a:ext cx="8043512" cy="4165581"/>
            </a:xfrm>
            <a:prstGeom prst="rect">
              <a:avLst/>
            </a:prstGeom>
          </p:spPr>
        </p:pic>
        <p:sp>
          <p:nvSpPr>
            <p:cNvPr id="15" name="Прямоугольник: скругленные углы 13">
              <a:extLst>
                <a:ext uri="{FF2B5EF4-FFF2-40B4-BE49-F238E27FC236}">
                  <a16:creationId xmlns:a16="http://schemas.microsoft.com/office/drawing/2014/main" xmlns="" id="{AD79C7E8-7B4A-44F2-BE75-72734BD00A4E}"/>
                </a:ext>
              </a:extLst>
            </p:cNvPr>
            <p:cNvSpPr/>
            <p:nvPr/>
          </p:nvSpPr>
          <p:spPr>
            <a:xfrm>
              <a:off x="4543125" y="3147144"/>
              <a:ext cx="5451709" cy="77964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460607" y="3286891"/>
              <a:ext cx="15342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dirty="0" smtClean="0">
                  <a:solidFill>
                    <a:srgbClr val="FF0000"/>
                  </a:solidFill>
                </a:rPr>
                <a:t>Отношение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Прямоугольник: скругленные углы 13">
              <a:extLst>
                <a:ext uri="{FF2B5EF4-FFF2-40B4-BE49-F238E27FC236}">
                  <a16:creationId xmlns:a16="http://schemas.microsoft.com/office/drawing/2014/main" xmlns="" id="{AD79C7E8-7B4A-44F2-BE75-72734BD00A4E}"/>
                </a:ext>
              </a:extLst>
            </p:cNvPr>
            <p:cNvSpPr/>
            <p:nvPr/>
          </p:nvSpPr>
          <p:spPr>
            <a:xfrm>
              <a:off x="4543124" y="3941937"/>
              <a:ext cx="1780675" cy="10088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666348" y="4583199"/>
              <a:ext cx="15342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FF0000"/>
                  </a:solidFill>
                </a:rPr>
                <a:t>Правило 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Прямоугольник: скругленные углы 13">
              <a:extLst>
                <a:ext uri="{FF2B5EF4-FFF2-40B4-BE49-F238E27FC236}">
                  <a16:creationId xmlns:a16="http://schemas.microsoft.com/office/drawing/2014/main" xmlns="" id="{AD79C7E8-7B4A-44F2-BE75-72734BD00A4E}"/>
                </a:ext>
              </a:extLst>
            </p:cNvPr>
            <p:cNvSpPr/>
            <p:nvPr/>
          </p:nvSpPr>
          <p:spPr>
            <a:xfrm>
              <a:off x="6323798" y="3941937"/>
              <a:ext cx="1828801" cy="10088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447021" y="4583199"/>
              <a:ext cx="15756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FF0000"/>
                  </a:solidFill>
                </a:rPr>
                <a:t>Правило 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Прямоугольник: скругленные углы 13">
              <a:extLst>
                <a:ext uri="{FF2B5EF4-FFF2-40B4-BE49-F238E27FC236}">
                  <a16:creationId xmlns:a16="http://schemas.microsoft.com/office/drawing/2014/main" xmlns="" id="{AD79C7E8-7B4A-44F2-BE75-72734BD00A4E}"/>
                </a:ext>
              </a:extLst>
            </p:cNvPr>
            <p:cNvSpPr/>
            <p:nvPr/>
          </p:nvSpPr>
          <p:spPr>
            <a:xfrm>
              <a:off x="8166032" y="3941937"/>
              <a:ext cx="1828801" cy="10088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8289255" y="4583199"/>
              <a:ext cx="15756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FF0000"/>
                  </a:solidFill>
                </a:rPr>
                <a:t>Правило 3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901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9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Структура «табличной» формализации знаний</a:t>
            </a:r>
            <a:r>
              <a:rPr lang="ru-RU" sz="5400" b="1" dirty="0">
                <a:solidFill>
                  <a:srgbClr val="00B0F0"/>
                </a:solidFill>
                <a:latin typeface="+mn-lt"/>
              </a:rPr>
              <a:t> – 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</a:rPr>
              <a:t>Лист «Ограничения»</a:t>
            </a:r>
            <a:endParaRPr lang="ru-RU" sz="54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5887" y="2384426"/>
            <a:ext cx="6344713" cy="3857624"/>
          </a:xfrm>
          <a:prstGeom prst="rect">
            <a:avLst/>
          </a:prstGeom>
        </p:spPr>
      </p:pic>
      <p:sp>
        <p:nvSpPr>
          <p:cNvPr id="13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2485243" y="2570772"/>
            <a:ext cx="6125357" cy="3819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F182119-0553-41D9-BF1D-B26A1CD3363D}"/>
              </a:ext>
            </a:extLst>
          </p:cNvPr>
          <p:cNvSpPr txBox="1"/>
          <p:nvPr/>
        </p:nvSpPr>
        <p:spPr>
          <a:xfrm>
            <a:off x="587139" y="1904794"/>
            <a:ext cx="115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Наименование ограничения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/>
              <a:t>– данное наименование будет</a:t>
            </a:r>
            <a:r>
              <a:rPr lang="en-US" b="1" dirty="0" smtClean="0"/>
              <a:t> </a:t>
            </a:r>
            <a:r>
              <a:rPr lang="ru-RU" b="1" dirty="0" smtClean="0"/>
              <a:t>использоваться в модели КЭСМИ</a:t>
            </a:r>
            <a:endParaRPr lang="ru-RU" b="1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547922" y="2221706"/>
            <a:ext cx="6588" cy="3490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7036067" y="3474720"/>
            <a:ext cx="1574533" cy="5969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610600" y="3478066"/>
            <a:ext cx="1187918" cy="2951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F182119-0553-41D9-BF1D-B26A1CD3363D}"/>
              </a:ext>
            </a:extLst>
          </p:cNvPr>
          <p:cNvSpPr txBox="1"/>
          <p:nvPr/>
        </p:nvSpPr>
        <p:spPr>
          <a:xfrm>
            <a:off x="8829956" y="2352877"/>
            <a:ext cx="334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Тело отношения типа «Ограничение» – со</a:t>
            </a:r>
            <a:r>
              <a:rPr lang="ru-RU" b="1" dirty="0"/>
              <a:t>держит код ограничения опи</a:t>
            </a:r>
            <a:r>
              <a:rPr lang="ru-RU" b="1" dirty="0" smtClean="0"/>
              <a:t>санный </a:t>
            </a:r>
            <a:r>
              <a:rPr lang="ru-RU" b="1" dirty="0"/>
              <a:t>на языке </a:t>
            </a:r>
            <a:r>
              <a:rPr lang="en-US" b="1" dirty="0"/>
              <a:t>JavaScript </a:t>
            </a:r>
            <a:endParaRPr lang="ru-RU" b="1" dirty="0"/>
          </a:p>
        </p:txBody>
      </p:sp>
      <p:sp>
        <p:nvSpPr>
          <p:cNvPr id="29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2485243" y="2989068"/>
            <a:ext cx="6125357" cy="4856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2629584"/>
            <a:ext cx="1939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Идентично Листу «Правила»</a:t>
            </a:r>
            <a:endParaRPr lang="ru-RU" b="1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stCxn id="30" idx="2"/>
            <a:endCxn id="29" idx="1"/>
          </p:cNvCxnSpPr>
          <p:nvPr/>
        </p:nvCxnSpPr>
        <p:spPr>
          <a:xfrm flipV="1">
            <a:off x="969881" y="3231894"/>
            <a:ext cx="1515362" cy="440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2485242" y="3514384"/>
            <a:ext cx="4550825" cy="4856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stCxn id="30" idx="2"/>
            <a:endCxn id="35" idx="1"/>
          </p:cNvCxnSpPr>
          <p:nvPr/>
        </p:nvCxnSpPr>
        <p:spPr>
          <a:xfrm>
            <a:off x="969881" y="3275915"/>
            <a:ext cx="1515361" cy="481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9095081" y="3887497"/>
            <a:ext cx="3081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«Индикация» </a:t>
            </a:r>
            <a:r>
              <a:rPr lang="ru-RU" b="1" dirty="0" smtClean="0"/>
              <a:t>параметров, при </a:t>
            </a:r>
            <a:r>
              <a:rPr lang="ru-RU" b="1" dirty="0"/>
              <a:t>помощи </a:t>
            </a:r>
            <a:r>
              <a:rPr lang="ru-RU" b="1" dirty="0" smtClean="0"/>
              <a:t>которой </a:t>
            </a:r>
            <a:r>
              <a:rPr lang="ru-RU" b="1" dirty="0"/>
              <a:t>можно легко отследить </a:t>
            </a:r>
            <a:r>
              <a:rPr lang="ru-RU" b="1" dirty="0" smtClean="0"/>
              <a:t>к каким параметрам применены соответствующие ограничения</a:t>
            </a:r>
            <a:endParaRPr lang="ru-RU" b="1" dirty="0"/>
          </a:p>
        </p:txBody>
      </p:sp>
      <p:sp>
        <p:nvSpPr>
          <p:cNvPr id="47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7036066" y="4081706"/>
            <a:ext cx="1574533" cy="10004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8610600" y="4581922"/>
            <a:ext cx="484481" cy="182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Рисунок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09" y="4914101"/>
            <a:ext cx="4597667" cy="1912427"/>
          </a:xfrm>
          <a:prstGeom prst="rect">
            <a:avLst/>
          </a:prstGeom>
        </p:spPr>
      </p:pic>
      <p:sp>
        <p:nvSpPr>
          <p:cNvPr id="51" name="Прямоугольник: скругленные углы 13">
            <a:extLst>
              <a:ext uri="{FF2B5EF4-FFF2-40B4-BE49-F238E27FC236}">
                <a16:creationId xmlns:a16="http://schemas.microsoft.com/office/drawing/2014/main" xmlns="" id="{AD79C7E8-7B4A-44F2-BE75-72734BD00A4E}"/>
              </a:ext>
            </a:extLst>
          </p:cNvPr>
          <p:cNvSpPr/>
          <p:nvPr/>
        </p:nvSpPr>
        <p:spPr>
          <a:xfrm>
            <a:off x="539015" y="5072515"/>
            <a:ext cx="4111961" cy="1785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4AFA3AD6-4669-434D-A6B9-82F3597F0870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650976" y="4764660"/>
            <a:ext cx="4444105" cy="14554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25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52A49F8-9462-4572-9544-233AD4CB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B65D-FA60-494D-A115-ACA558E64F6C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8EFB476B-1A4B-4955-90F4-20236D466395}"/>
              </a:ext>
            </a:extLst>
          </p:cNvPr>
          <p:cNvSpPr txBox="1">
            <a:spLocks/>
          </p:cNvSpPr>
          <p:nvPr/>
        </p:nvSpPr>
        <p:spPr>
          <a:xfrm>
            <a:off x="838200" y="856735"/>
            <a:ext cx="9812383" cy="8339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rgbClr val="00B0F0"/>
                </a:solidFill>
                <a:latin typeface="+mn-lt"/>
                <a:sym typeface="Calibri"/>
              </a:rPr>
              <a:t>Нюанс </a:t>
            </a:r>
            <a:r>
              <a:rPr lang="ru-RU" sz="5400" b="1" dirty="0" smtClean="0">
                <a:solidFill>
                  <a:srgbClr val="00B0F0"/>
                </a:solidFill>
                <a:latin typeface="+mn-lt"/>
                <a:sym typeface="Calibri"/>
              </a:rPr>
              <a:t>№1</a:t>
            </a:r>
            <a:endParaRPr lang="ru-RU" sz="5400" b="1" dirty="0">
              <a:solidFill>
                <a:srgbClr val="00B0F0"/>
              </a:solidFill>
              <a:latin typeface="+mn-lt"/>
              <a:sym typeface="Calibri"/>
            </a:endParaRPr>
          </a:p>
        </p:txBody>
      </p:sp>
      <p:pic>
        <p:nvPicPr>
          <p:cNvPr id="13" name="Объект 11">
            <a:extLst>
              <a:ext uri="{FF2B5EF4-FFF2-40B4-BE49-F238E27FC236}">
                <a16:creationId xmlns:a16="http://schemas.microsoft.com/office/drawing/2014/main" xmlns="" id="{D37783D5-C74E-4D06-ADF2-F4C3ED1E6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2886" y="864973"/>
            <a:ext cx="607366" cy="71669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2874" y="1931986"/>
            <a:ext cx="474345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ru-RU" sz="2000" dirty="0" smtClean="0"/>
              <a:t>Если у аналитика, формализующего знания, нет опыта работы </a:t>
            </a:r>
            <a:r>
              <a:rPr lang="ru-RU" sz="2000" dirty="0"/>
              <a:t>на языке </a:t>
            </a:r>
            <a:r>
              <a:rPr lang="en-US" sz="2000" dirty="0"/>
              <a:t>JavaScript</a:t>
            </a:r>
            <a:r>
              <a:rPr lang="ru-RU" sz="2000" dirty="0"/>
              <a:t>, то </a:t>
            </a:r>
            <a:r>
              <a:rPr lang="ru-RU" sz="2000" dirty="0" smtClean="0"/>
              <a:t>в качестве описания правил допускается </a:t>
            </a:r>
            <a:r>
              <a:rPr lang="ru-RU" sz="2000" dirty="0"/>
              <a:t>использовать псевдокод (алгоритмический язык</a:t>
            </a:r>
            <a:r>
              <a:rPr lang="ru-RU" sz="2000" dirty="0" smtClean="0"/>
              <a:t>).</a:t>
            </a:r>
          </a:p>
          <a:p>
            <a:pPr>
              <a:lnSpc>
                <a:spcPts val="3000"/>
              </a:lnSpc>
            </a:pPr>
            <a:r>
              <a:rPr lang="ru-RU" sz="2000" dirty="0" smtClean="0"/>
              <a:t>Например: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86325" y="2070486"/>
            <a:ext cx="7200899" cy="4518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u="sng" dirty="0" smtClean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ИНАЧЕ</a:t>
            </a:r>
            <a:r>
              <a:rPr lang="ru-RU" dirty="0" smtClean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ЕСЛИ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(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Приближается_поезд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== 1 </a:t>
            </a: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Шлагбаум_открыт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== 1))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{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 y = "Остаемся на месте, шлагбаум не работает";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ИНАЧЕ</a:t>
            </a:r>
            <a:r>
              <a:rPr lang="ru-RU" b="1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ЕСЛИ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(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Приближается_поезд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== 0 </a:t>
            </a: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Шлагбаум_открыт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== 0)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 y = "Остаемся на месте";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ИНАЧЕ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ЕСЛИ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(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Приближается_поезд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== 1 </a:t>
            </a: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Шлагбаум_открыт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== 0)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{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 y = "Остаемся на месте";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2874" y="4329694"/>
            <a:ext cx="4114800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ВХОД</a:t>
            </a:r>
            <a:r>
              <a:rPr lang="ru-RU" b="1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Приближается_поезд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Шлагбаум_открыт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ВЫХОД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y;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ЕСЛИ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(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Приближается_поезд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== 0 </a:t>
            </a:r>
            <a:r>
              <a:rPr lang="ru-RU" b="1" u="sng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Шлагбаум_открыт</a:t>
            </a: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== 1)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{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  y = "Переезжаем переезд";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8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703</Words>
  <Application>Microsoft Office PowerPoint</Application>
  <PresentationFormat>Произвольный</PresentationFormat>
  <Paragraphs>94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Процесс формализации знаний</vt:lpstr>
      <vt:lpstr>Возможность формализации</vt:lpstr>
      <vt:lpstr>«Табличная» формализация знаний</vt:lpstr>
      <vt:lpstr>Слайд 5</vt:lpstr>
      <vt:lpstr>Слайд 6</vt:lpstr>
      <vt:lpstr>Слайд 7</vt:lpstr>
      <vt:lpstr>Слайд 8</vt:lpstr>
      <vt:lpstr>Слайд 9</vt:lpstr>
      <vt:lpstr>Слайд 10</vt:lpstr>
      <vt:lpstr>Результат «табличной» формализации знаний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Evgeny</cp:lastModifiedBy>
  <cp:revision>230</cp:revision>
  <dcterms:created xsi:type="dcterms:W3CDTF">2017-10-16T16:29:47Z</dcterms:created>
  <dcterms:modified xsi:type="dcterms:W3CDTF">2021-04-02T11:43:37Z</dcterms:modified>
</cp:coreProperties>
</file>