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7" r:id="rId4"/>
    <p:sldId id="260" r:id="rId5"/>
    <p:sldId id="265" r:id="rId6"/>
    <p:sldId id="266" r:id="rId7"/>
    <p:sldId id="259" r:id="rId8"/>
    <p:sldId id="261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9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382B-0BC4-40B2-8308-CF0F99E1753C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77507-B3B1-45BD-8D4B-C3600ABE6A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77507-B3B1-45BD-8D4B-C3600ABE6A3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643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04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2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03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122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25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72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2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12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7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84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1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57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6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12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156C-B46A-4437-A5DF-C78F43187B2F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23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centr.ru/sites/default/files/specialists/science/clinic-recomendations/saharnyy_diabet_1_tipa_u_vzroslyh.pdf" TargetMode="External"/><Relationship Id="rId2" Type="http://schemas.openxmlformats.org/officeDocument/2006/relationships/hyperlink" Target="https://www.endocrincentr.ru/sites/default/files/specialists/science/clinic-recomendations/saharnyy_diabet_2_tipa_det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docrincentr.ru/sites/default/files/specialists/science/clinic-recomendations/08112013.pdf" TargetMode="External"/><Relationship Id="rId4" Type="http://schemas.openxmlformats.org/officeDocument/2006/relationships/hyperlink" Target="https://www.endocrincentr.ru/sites/default/files/specialists/science/clinic-recomendations/saharnyy_diabet_2_tipa_u_vzroslyh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33304-B3F0-416C-A402-528D5BB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13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Рекомендательная система диагностики сахарного диабета на основе механизма </a:t>
            </a:r>
            <a:r>
              <a:rPr lang="ru-RU" sz="4000" dirty="0" err="1"/>
              <a:t>миварного</a:t>
            </a:r>
            <a:r>
              <a:rPr lang="ru-RU" sz="4000" dirty="0"/>
              <a:t> вывода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393543-4DEE-4F74-9FF3-044B6BC6EA28}"/>
              </a:ext>
            </a:extLst>
          </p:cNvPr>
          <p:cNvSpPr txBox="1"/>
          <p:nvPr/>
        </p:nvSpPr>
        <p:spPr>
          <a:xfrm>
            <a:off x="8730762" y="4714156"/>
            <a:ext cx="297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ИУ5-81Б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Белоусов Евгений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Евдокимов Арсений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Журавлева Полина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Попов Илья</a:t>
            </a:r>
          </a:p>
        </p:txBody>
      </p:sp>
    </p:spTree>
    <p:extLst>
      <p:ext uri="{BB962C8B-B14F-4D97-AF65-F5344CB8AC3E}">
        <p14:creationId xmlns:p14="http://schemas.microsoft.com/office/powerpoint/2010/main" xmlns="" val="379520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rcRect l="27083" t="13017" r="26762" b="7692"/>
          <a:stretch>
            <a:fillRect/>
          </a:stretch>
        </p:blipFill>
        <p:spPr bwMode="auto">
          <a:xfrm>
            <a:off x="3566110" y="1764632"/>
            <a:ext cx="5452793" cy="507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3</a:t>
            </a:r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8141" t="11835" r="37019" b="7101"/>
          <a:stretch>
            <a:fillRect/>
          </a:stretch>
        </p:blipFill>
        <p:spPr bwMode="auto">
          <a:xfrm>
            <a:off x="5005137" y="1758869"/>
            <a:ext cx="2695073" cy="47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Составлена минимальная модель предметной области диагностики сахарного диабета с возможностью ее последующего расширения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822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Сахарный диабет 1-го типа</a:t>
            </a:r>
          </a:p>
          <a:p>
            <a:r>
              <a:rPr lang="ru-RU" dirty="0" smtClean="0"/>
              <a:t>Сахарный диабет 2-го типа</a:t>
            </a:r>
          </a:p>
          <a:p>
            <a:r>
              <a:rPr lang="ru-RU" dirty="0" smtClean="0"/>
              <a:t>Рост числа заболеваний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Цели</a:t>
            </a:r>
          </a:p>
          <a:p>
            <a:pPr lvl="1" fontAlgn="base"/>
            <a:r>
              <a:rPr lang="ru-RU" dirty="0"/>
              <a:t>Использование МИВАР для создания системы диагностики сахарного диабета</a:t>
            </a:r>
          </a:p>
          <a:p>
            <a:pPr fontAlgn="base"/>
            <a:r>
              <a:rPr lang="ru-RU" dirty="0"/>
              <a:t>Задачи</a:t>
            </a:r>
          </a:p>
          <a:p>
            <a:pPr lvl="1" fontAlgn="base"/>
            <a:r>
              <a:rPr lang="ru-RU" dirty="0"/>
              <a:t>Собрать MV</a:t>
            </a:r>
            <a:r>
              <a:rPr lang="en-US" dirty="0"/>
              <a:t>P</a:t>
            </a:r>
            <a:r>
              <a:rPr lang="ru-RU" dirty="0"/>
              <a:t> рекомендательной системы</a:t>
            </a:r>
          </a:p>
          <a:p>
            <a:pPr lvl="1" fontAlgn="base"/>
            <a:r>
              <a:rPr lang="ru-RU" dirty="0"/>
              <a:t>Составить минимальную модель предметной области с перспективой ее последующего расширения</a:t>
            </a:r>
          </a:p>
          <a:p>
            <a:pPr lvl="1" fontAlgn="base"/>
            <a:r>
              <a:rPr lang="ru-RU" dirty="0"/>
              <a:t>Разработать минимальный интерфейс</a:t>
            </a:r>
          </a:p>
          <a:p>
            <a:pPr lvl="1"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379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по теме на основе </a:t>
            </a:r>
            <a:r>
              <a:rPr lang="en-US" dirty="0"/>
              <a:t>deep learning and machine learning</a:t>
            </a:r>
            <a:endParaRPr lang="ru-RU" dirty="0"/>
          </a:p>
          <a:p>
            <a:r>
              <a:rPr lang="ru-RU" dirty="0"/>
              <a:t>Рабочих экспертных систем не существует</a:t>
            </a:r>
            <a:endParaRPr lang="en-US" dirty="0"/>
          </a:p>
          <a:p>
            <a:r>
              <a:rPr lang="ru-RU" dirty="0"/>
              <a:t>Не существует аналогов с использованием </a:t>
            </a:r>
            <a:r>
              <a:rPr lang="ru-RU" dirty="0" err="1"/>
              <a:t>миварных</a:t>
            </a:r>
            <a:r>
              <a:rPr lang="ru-RU"/>
              <a:t> технологий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8D922D-914E-4491-B2B2-ABEF4199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D5B48A-D47D-47ED-A6C6-8F827DF2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Нейронная сеть на основе 5 последовательных слоев </a:t>
            </a:r>
            <a:r>
              <a:rPr lang="en-US" dirty="0"/>
              <a:t>CNN (convolutional neural network), LSTM (long short-term memory) и SVM (support vector machine</a:t>
            </a:r>
            <a:r>
              <a:rPr lang="ru-RU" dirty="0"/>
              <a:t>)</a:t>
            </a:r>
          </a:p>
          <a:p>
            <a:r>
              <a:rPr lang="ru-RU" dirty="0"/>
              <a:t>71 </a:t>
            </a:r>
            <a:r>
              <a:rPr lang="ru-RU" dirty="0" err="1"/>
              <a:t>датасет</a:t>
            </a:r>
            <a:r>
              <a:rPr lang="ru-RU" dirty="0"/>
              <a:t> (1000 образцов ЭКГ, собранных у 20 человек)</a:t>
            </a:r>
          </a:p>
          <a:p>
            <a:r>
              <a:rPr lang="ru-RU" dirty="0"/>
              <a:t>Использование вариабельности сердечного ритма, выделенного из ЭКГ</a:t>
            </a:r>
          </a:p>
          <a:p>
            <a:r>
              <a:rPr lang="ru-RU" dirty="0"/>
              <a:t>Точность до 95,7%</a:t>
            </a:r>
          </a:p>
        </p:txBody>
      </p:sp>
    </p:spTree>
    <p:extLst>
      <p:ext uri="{BB962C8B-B14F-4D97-AF65-F5344CB8AC3E}">
        <p14:creationId xmlns:p14="http://schemas.microsoft.com/office/powerpoint/2010/main" xmlns="" val="304088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1ED475-33BA-4AFD-8367-A3C2FE3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110A62-BFAD-4A1B-BB03-6774E4A1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Прогностическая модель с использованием градиентного </a:t>
            </a:r>
            <a:r>
              <a:rPr lang="ru-RU" dirty="0" err="1"/>
              <a:t>бустинга</a:t>
            </a:r>
            <a:r>
              <a:rPr lang="ru-RU" dirty="0"/>
              <a:t> и логистической регрессии</a:t>
            </a:r>
          </a:p>
          <a:p>
            <a:r>
              <a:rPr lang="ru-RU" dirty="0"/>
              <a:t>Данные более 13 000 канадских пациентов в возрасте от 18 до 90 лет</a:t>
            </a:r>
          </a:p>
          <a:p>
            <a:r>
              <a:rPr lang="ru-RU" dirty="0"/>
              <a:t>Анализ основных параметров крови по которым диагностируется диабет, ИМТ, кровяное давление</a:t>
            </a:r>
          </a:p>
          <a:p>
            <a:r>
              <a:rPr lang="ru-RU" dirty="0"/>
              <a:t>Определение точности модели с помощью </a:t>
            </a:r>
            <a:r>
              <a:rPr lang="en-US" dirty="0"/>
              <a:t>AUC</a:t>
            </a:r>
            <a:endParaRPr lang="ru-RU" dirty="0"/>
          </a:p>
          <a:p>
            <a:r>
              <a:rPr lang="ru-RU" dirty="0"/>
              <a:t>Точность до 84,7%</a:t>
            </a:r>
          </a:p>
        </p:txBody>
      </p:sp>
    </p:spTree>
    <p:extLst>
      <p:ext uri="{BB962C8B-B14F-4D97-AF65-F5344CB8AC3E}">
        <p14:creationId xmlns:p14="http://schemas.microsoft.com/office/powerpoint/2010/main" xmlns="" val="4993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Клинические рекомендации по сахарному диабету 2 типа у детей. 2020г.</a:t>
            </a:r>
            <a:endParaRPr lang="ru-RU" dirty="0"/>
          </a:p>
          <a:p>
            <a:r>
              <a:rPr lang="ru-RU" dirty="0">
                <a:hlinkClick r:id="rId3"/>
              </a:rPr>
              <a:t>Клинические рекомендации по сахарному диабету 1 типа у взрослых. 2019г.</a:t>
            </a:r>
            <a:endParaRPr lang="ru-RU" dirty="0"/>
          </a:p>
          <a:p>
            <a:r>
              <a:rPr lang="ru-RU" dirty="0">
                <a:hlinkClick r:id="rId4"/>
              </a:rPr>
              <a:t>Клинические рекомендации по сахарному диабету 2 типа у взрослых. 2019г.</a:t>
            </a:r>
            <a:endParaRPr lang="ru-RU" dirty="0"/>
          </a:p>
          <a:p>
            <a:r>
              <a:rPr lang="ru-RU" dirty="0">
                <a:hlinkClick r:id="rId5"/>
              </a:rPr>
              <a:t>Федеральные клинические рекомендации Российского общества детских эндокринологов по диагностике и лечению сахарного диабета 1 типа у детей и подростков.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Пациент с нормальным уровнем сахара в крови, жаждой и стрессом. На выходе ожидаем получить отсутствие сахарного диабета 1-го или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Пациент с избыточным весом, с повышенной концентрацией глюкозы в плазме крови, повышенной глюкозе при проведении ОГТТ, испытывает повышенный аппетит и подвергался перегрузке легкоусвояемыми углеводами. Ожидаем получить сахарный диабет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У пациента повышенный уровень </a:t>
            </a:r>
            <a:r>
              <a:rPr lang="ru-RU" dirty="0" err="1"/>
              <a:t>гликированного</a:t>
            </a:r>
            <a:r>
              <a:rPr lang="ru-RU" dirty="0"/>
              <a:t> гемоглобина в крови и пониженный уровень С-пептида. В недавнем прошлом он пережил сильный стресс. У пациента наблюдается фурункулез и запах ацетона в выдыхаемом воздухе. Ожидаем получить сахарный диабет 1-го типа.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1</a:t>
            </a:r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583" t="8012" r="10368" b="3264"/>
          <a:stretch>
            <a:fillRect/>
          </a:stretch>
        </p:blipFill>
        <p:spPr bwMode="auto">
          <a:xfrm>
            <a:off x="1892969" y="1764536"/>
            <a:ext cx="8229600" cy="499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418</TotalTime>
  <Words>354</Words>
  <Application>Microsoft Office PowerPoint</Application>
  <PresentationFormat>Произвольный</PresentationFormat>
  <Paragraphs>43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След самолета</vt:lpstr>
      <vt:lpstr>Рекомендательная система диагностики сахарного диабета на основе механизма миварного вывода </vt:lpstr>
      <vt:lpstr>Актуальность</vt:lpstr>
      <vt:lpstr>Цели и задачи </vt:lpstr>
      <vt:lpstr>Существующие решения</vt:lpstr>
      <vt:lpstr>Существующие решения</vt:lpstr>
      <vt:lpstr>Существующие решения</vt:lpstr>
      <vt:lpstr>Литература</vt:lpstr>
      <vt:lpstr>Эксперимент</vt:lpstr>
      <vt:lpstr>Эксперимент 1</vt:lpstr>
      <vt:lpstr>Эксперимент 2</vt:lpstr>
      <vt:lpstr>Эксперимент 3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диагностики сахарного диабета на основе МИВАР</dc:title>
  <dc:creator>Арсений Евдокимов</dc:creator>
  <cp:lastModifiedBy>Evgeny</cp:lastModifiedBy>
  <cp:revision>27</cp:revision>
  <dcterms:created xsi:type="dcterms:W3CDTF">2021-02-25T03:13:10Z</dcterms:created>
  <dcterms:modified xsi:type="dcterms:W3CDTF">2021-04-13T22:32:21Z</dcterms:modified>
</cp:coreProperties>
</file>