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obby Jones" charset="1" panose="00000000000000000000"/>
      <p:regular r:id="rId20"/>
    </p:embeddedFont>
    <p:embeddedFont>
      <p:font typeface="Blinker Bold" charset="1" panose="02000000000000000000"/>
      <p:regular r:id="rId21"/>
    </p:embeddedFont>
    <p:embeddedFont>
      <p:font typeface="Blinker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16" Target="../media/image38.png" Type="http://schemas.openxmlformats.org/officeDocument/2006/relationships/image"/><Relationship Id="rId17" Target="../media/image39.svg" Type="http://schemas.openxmlformats.org/officeDocument/2006/relationships/image"/><Relationship Id="rId18" Target="../media/image40.png" Type="http://schemas.openxmlformats.org/officeDocument/2006/relationships/image"/><Relationship Id="rId19" Target="../media/image41.svg" Type="http://schemas.openxmlformats.org/officeDocument/2006/relationships/image"/><Relationship Id="rId2" Target="../media/image28.png" Type="http://schemas.openxmlformats.org/officeDocument/2006/relationships/image"/><Relationship Id="rId20" Target="../media/image42.png" Type="http://schemas.openxmlformats.org/officeDocument/2006/relationships/image"/><Relationship Id="rId21" Target="../media/image43.svg" Type="http://schemas.openxmlformats.org/officeDocument/2006/relationships/image"/><Relationship Id="rId22" Target="../media/image44.png" Type="http://schemas.openxmlformats.org/officeDocument/2006/relationships/image"/><Relationship Id="rId23" Target="../media/image45.svg" Type="http://schemas.openxmlformats.org/officeDocument/2006/relationships/image"/><Relationship Id="rId24" Target="../media/image46.png" Type="http://schemas.openxmlformats.org/officeDocument/2006/relationships/image"/><Relationship Id="rId25" Target="../media/image47.svg" Type="http://schemas.openxmlformats.org/officeDocument/2006/relationships/image"/><Relationship Id="rId26" Target="../media/image9.png" Type="http://schemas.openxmlformats.org/officeDocument/2006/relationships/image"/><Relationship Id="rId27" Target="../media/image10.svg" Type="http://schemas.openxmlformats.org/officeDocument/2006/relationships/image"/><Relationship Id="rId28" Target="../media/image7.png" Type="http://schemas.openxmlformats.org/officeDocument/2006/relationships/image"/><Relationship Id="rId29" Target="../media/image8.svg" Type="http://schemas.openxmlformats.org/officeDocument/2006/relationships/image"/><Relationship Id="rId3" Target="../media/image29.svg" Type="http://schemas.openxmlformats.org/officeDocument/2006/relationships/image"/><Relationship Id="rId30" Target="../media/image26.png" Type="http://schemas.openxmlformats.org/officeDocument/2006/relationships/image"/><Relationship Id="rId31" Target="../media/image27.svg" Type="http://schemas.openxmlformats.org/officeDocument/2006/relationships/image"/><Relationship Id="rId32" Target="../media/image48.png" Type="http://schemas.openxmlformats.org/officeDocument/2006/relationships/image"/><Relationship Id="rId33" Target="../media/image49.svg" Type="http://schemas.openxmlformats.org/officeDocument/2006/relationships/image"/><Relationship Id="rId34" Target="../media/image50.png" Type="http://schemas.openxmlformats.org/officeDocument/2006/relationships/image"/><Relationship Id="rId35" Target="../media/image51.svg" Type="http://schemas.openxmlformats.org/officeDocument/2006/relationships/image"/><Relationship Id="rId36" Target="../media/image52.png" Type="http://schemas.openxmlformats.org/officeDocument/2006/relationships/image"/><Relationship Id="rId37" Target="../media/image53.svg" Type="http://schemas.openxmlformats.org/officeDocument/2006/relationships/image"/><Relationship Id="rId38" Target="../media/image54.png" Type="http://schemas.openxmlformats.org/officeDocument/2006/relationships/image"/><Relationship Id="rId39" Target="../media/image55.svg" Type="http://schemas.openxmlformats.org/officeDocument/2006/relationships/image"/><Relationship Id="rId4" Target="../media/image30.png" Type="http://schemas.openxmlformats.org/officeDocument/2006/relationships/image"/><Relationship Id="rId40" Target="../media/image11.png" Type="http://schemas.openxmlformats.org/officeDocument/2006/relationships/image"/><Relationship Id="rId41" Target="../media/image12.svg" Type="http://schemas.openxmlformats.org/officeDocument/2006/relationships/image"/><Relationship Id="rId42" Target="../media/image19.png" Type="http://schemas.openxmlformats.org/officeDocument/2006/relationships/image"/><Relationship Id="rId43" Target="../media/image20.svg" Type="http://schemas.openxmlformats.org/officeDocument/2006/relationships/image"/><Relationship Id="rId44" Target="../media/image1.png" Type="http://schemas.openxmlformats.org/officeDocument/2006/relationships/image"/><Relationship Id="rId45" Target="../media/image2.svg" Type="http://schemas.openxmlformats.org/officeDocument/2006/relationships/image"/><Relationship Id="rId46" Target="../media/image56.png" Type="http://schemas.openxmlformats.org/officeDocument/2006/relationships/image"/><Relationship Id="rId47" Target="../media/image57.sv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1049" y="8426662"/>
            <a:ext cx="19150097" cy="2785594"/>
            <a:chOff x="0" y="0"/>
            <a:chExt cx="5043647" cy="7336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3647" cy="733654"/>
            </a:xfrm>
            <a:custGeom>
              <a:avLst/>
              <a:gdLst/>
              <a:ahLst/>
              <a:cxnLst/>
              <a:rect r="r" b="b" t="t" l="l"/>
              <a:pathLst>
                <a:path h="733654" w="5043647">
                  <a:moveTo>
                    <a:pt x="0" y="0"/>
                  </a:moveTo>
                  <a:lnTo>
                    <a:pt x="5043647" y="0"/>
                  </a:lnTo>
                  <a:lnTo>
                    <a:pt x="5043647" y="733654"/>
                  </a:lnTo>
                  <a:lnTo>
                    <a:pt x="0" y="733654"/>
                  </a:lnTo>
                  <a:close/>
                </a:path>
              </a:pathLst>
            </a:custGeom>
            <a:solidFill>
              <a:srgbClr val="5424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3647" cy="77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5178" y="1028700"/>
            <a:ext cx="7122345" cy="8229600"/>
          </a:xfrm>
          <a:custGeom>
            <a:avLst/>
            <a:gdLst/>
            <a:ahLst/>
            <a:cxnLst/>
            <a:rect r="r" b="b" t="t" l="l"/>
            <a:pathLst>
              <a:path h="8229600" w="7122345">
                <a:moveTo>
                  <a:pt x="0" y="0"/>
                </a:moveTo>
                <a:lnTo>
                  <a:pt x="7122344" y="0"/>
                </a:lnTo>
                <a:lnTo>
                  <a:pt x="71223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568206" y="1609860"/>
            <a:ext cx="8115300" cy="500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8"/>
              </a:lnSpc>
              <a:spcBef>
                <a:spcPct val="0"/>
              </a:spcBef>
            </a:pPr>
            <a:r>
              <a:rPr lang="en-US" sz="7084">
                <a:solidFill>
                  <a:srgbClr val="54243E"/>
                </a:solidFill>
                <a:latin typeface="Bobby Jones"/>
                <a:ea typeface="Bobby Jones"/>
                <a:cs typeface="Bobby Jones"/>
                <a:sym typeface="Bobby Jones"/>
              </a:rPr>
              <a:t>Прогнозирование оттока клиентов фитнес-центра "Orange-club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6815" y="439905"/>
            <a:ext cx="6198083" cy="58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1"/>
              </a:lnSpc>
              <a:spcBef>
                <a:spcPct val="0"/>
              </a:spcBef>
            </a:pPr>
            <a:r>
              <a:rPr lang="en-US" sz="3444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 Проект курса DATA ANALYST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28743" y="7278394"/>
            <a:ext cx="5129278" cy="58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1"/>
              </a:lnSpc>
              <a:spcBef>
                <a:spcPct val="0"/>
              </a:spcBef>
            </a:pPr>
            <a:r>
              <a:rPr lang="en-US" sz="3444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Белова Екатерина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14729" y="3752898"/>
            <a:ext cx="11464581" cy="86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0"/>
              </a:lnSpc>
              <a:spcBef>
                <a:spcPct val="0"/>
              </a:spcBef>
            </a:pPr>
            <a:r>
              <a:rPr lang="en-US" sz="5050">
                <a:solidFill>
                  <a:srgbClr val="FFE3DD"/>
                </a:solidFill>
                <a:latin typeface="Blinker Bold"/>
                <a:ea typeface="Blinker Bold"/>
                <a:cs typeface="Blinker Bold"/>
                <a:sym typeface="Blinker Bold"/>
              </a:rPr>
              <a:t>Выводы и рекомендации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765899"/>
            <a:ext cx="17859164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Основная ценность проделанной работы - это возможность предсказывать вероятность оттока в последующий месяц клиентов, благодаря чему менеджеры клуба могут фокусироваться на клиентах, которых клуб может потерять. Явных зависимостей факта оттока от одного конкретного признака из рассматриваемых не обнаружено.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75219" y="-1543066"/>
            <a:ext cx="5224576" cy="5391214"/>
          </a:xfrm>
          <a:custGeom>
            <a:avLst/>
            <a:gdLst/>
            <a:ahLst/>
            <a:cxnLst/>
            <a:rect r="r" b="b" t="t" l="l"/>
            <a:pathLst>
              <a:path h="5391214" w="5224576">
                <a:moveTo>
                  <a:pt x="0" y="0"/>
                </a:moveTo>
                <a:lnTo>
                  <a:pt x="5224576" y="0"/>
                </a:lnTo>
                <a:lnTo>
                  <a:pt x="5224576" y="5391214"/>
                </a:lnTo>
                <a:lnTo>
                  <a:pt x="0" y="539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50326" y="-1543066"/>
            <a:ext cx="5224576" cy="5391214"/>
          </a:xfrm>
          <a:custGeom>
            <a:avLst/>
            <a:gdLst/>
            <a:ahLst/>
            <a:cxnLst/>
            <a:rect r="r" b="b" t="t" l="l"/>
            <a:pathLst>
              <a:path h="5391214" w="5224576">
                <a:moveTo>
                  <a:pt x="0" y="0"/>
                </a:moveTo>
                <a:lnTo>
                  <a:pt x="5224576" y="0"/>
                </a:lnTo>
                <a:lnTo>
                  <a:pt x="5224576" y="5391214"/>
                </a:lnTo>
                <a:lnTo>
                  <a:pt x="0" y="539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87553" y="-1543066"/>
            <a:ext cx="5224576" cy="5391214"/>
          </a:xfrm>
          <a:custGeom>
            <a:avLst/>
            <a:gdLst/>
            <a:ahLst/>
            <a:cxnLst/>
            <a:rect r="r" b="b" t="t" l="l"/>
            <a:pathLst>
              <a:path h="5391214" w="5224576">
                <a:moveTo>
                  <a:pt x="0" y="0"/>
                </a:moveTo>
                <a:lnTo>
                  <a:pt x="5224577" y="0"/>
                </a:lnTo>
                <a:lnTo>
                  <a:pt x="5224577" y="5391214"/>
                </a:lnTo>
                <a:lnTo>
                  <a:pt x="0" y="539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13098" y="-1543066"/>
            <a:ext cx="5224576" cy="5391214"/>
          </a:xfrm>
          <a:custGeom>
            <a:avLst/>
            <a:gdLst/>
            <a:ahLst/>
            <a:cxnLst/>
            <a:rect r="r" b="b" t="t" l="l"/>
            <a:pathLst>
              <a:path h="5391214" w="5224576">
                <a:moveTo>
                  <a:pt x="0" y="0"/>
                </a:moveTo>
                <a:lnTo>
                  <a:pt x="5224576" y="0"/>
                </a:lnTo>
                <a:lnTo>
                  <a:pt x="5224576" y="5391214"/>
                </a:lnTo>
                <a:lnTo>
                  <a:pt x="0" y="539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75870" y="-1543066"/>
            <a:ext cx="5224576" cy="5391214"/>
          </a:xfrm>
          <a:custGeom>
            <a:avLst/>
            <a:gdLst/>
            <a:ahLst/>
            <a:cxnLst/>
            <a:rect r="r" b="b" t="t" l="l"/>
            <a:pathLst>
              <a:path h="5391214" w="5224576">
                <a:moveTo>
                  <a:pt x="0" y="0"/>
                </a:moveTo>
                <a:lnTo>
                  <a:pt x="5224577" y="0"/>
                </a:lnTo>
                <a:lnTo>
                  <a:pt x="5224577" y="5391214"/>
                </a:lnTo>
                <a:lnTo>
                  <a:pt x="0" y="539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38643" y="-1543066"/>
            <a:ext cx="5224576" cy="5391214"/>
          </a:xfrm>
          <a:custGeom>
            <a:avLst/>
            <a:gdLst/>
            <a:ahLst/>
            <a:cxnLst/>
            <a:rect r="r" b="b" t="t" l="l"/>
            <a:pathLst>
              <a:path h="5391214" w="5224576">
                <a:moveTo>
                  <a:pt x="0" y="0"/>
                </a:moveTo>
                <a:lnTo>
                  <a:pt x="5224576" y="0"/>
                </a:lnTo>
                <a:lnTo>
                  <a:pt x="5224576" y="5391214"/>
                </a:lnTo>
                <a:lnTo>
                  <a:pt x="0" y="539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6226400"/>
            <a:ext cx="18288000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 * Необходимо разработать дополнительные маркетинговые предложения для привлечения клиентов в возрасте от 18 до 25 лет, поскольку у них самый высокий уровень оттока.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Разработать программу лояльности, где клиенты получают баллы или бонусы за посещения, покупки и рекомендации друзей. Накопленные баллы можно обменять на бесплатные тренировки, дополнительные услуги.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Организовывать групповые тренировки и челленджи, где клиенты могут соревноваться друг с другом. Победители получают призы и привилегии. Это создаст дополнительную мотивацию и сплотит сообщество.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Предлагать скидки на абонементы при оплате за несколько месяцев вперед.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Устраивать акции в праздники и дни рождения клиентов.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Регулярно нужно собирать обратную связь от клиентов и использовать ее для улучшения сервиса и предложений.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01635" y="2635982"/>
            <a:ext cx="1084730" cy="749380"/>
          </a:xfrm>
          <a:custGeom>
            <a:avLst/>
            <a:gdLst/>
            <a:ahLst/>
            <a:cxnLst/>
            <a:rect r="r" b="b" t="t" l="l"/>
            <a:pathLst>
              <a:path h="749380" w="1084730">
                <a:moveTo>
                  <a:pt x="0" y="0"/>
                </a:moveTo>
                <a:lnTo>
                  <a:pt x="1084730" y="0"/>
                </a:lnTo>
                <a:lnTo>
                  <a:pt x="1084730" y="749380"/>
                </a:lnTo>
                <a:lnTo>
                  <a:pt x="0" y="74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94372"/>
            <a:ext cx="16456632" cy="9304004"/>
          </a:xfrm>
          <a:custGeom>
            <a:avLst/>
            <a:gdLst/>
            <a:ahLst/>
            <a:cxnLst/>
            <a:rect r="r" b="b" t="t" l="l"/>
            <a:pathLst>
              <a:path h="9304004" w="16456632">
                <a:moveTo>
                  <a:pt x="0" y="0"/>
                </a:moveTo>
                <a:lnTo>
                  <a:pt x="16456632" y="0"/>
                </a:lnTo>
                <a:lnTo>
                  <a:pt x="16456632" y="9304005"/>
                </a:lnTo>
                <a:lnTo>
                  <a:pt x="0" y="9304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11334" y="-9525"/>
            <a:ext cx="142653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E3DD"/>
                </a:solidFill>
                <a:latin typeface="Blinker Bold"/>
                <a:ea typeface="Blinker Bold"/>
                <a:cs typeface="Blinker Bold"/>
                <a:sym typeface="Blinker Bold"/>
              </a:rPr>
              <a:t>Построение отчета в Power BI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57315" y="2584409"/>
            <a:ext cx="6706622" cy="11177704"/>
          </a:xfrm>
          <a:custGeom>
            <a:avLst/>
            <a:gdLst/>
            <a:ahLst/>
            <a:cxnLst/>
            <a:rect r="r" b="b" t="t" l="l"/>
            <a:pathLst>
              <a:path h="11177704" w="6706622">
                <a:moveTo>
                  <a:pt x="6706622" y="0"/>
                </a:moveTo>
                <a:lnTo>
                  <a:pt x="0" y="0"/>
                </a:lnTo>
                <a:lnTo>
                  <a:pt x="0" y="11177704"/>
                </a:lnTo>
                <a:lnTo>
                  <a:pt x="6706622" y="11177704"/>
                </a:lnTo>
                <a:lnTo>
                  <a:pt x="67066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9591" y="2584409"/>
            <a:ext cx="5101098" cy="11177704"/>
          </a:xfrm>
          <a:custGeom>
            <a:avLst/>
            <a:gdLst/>
            <a:ahLst/>
            <a:cxnLst/>
            <a:rect r="r" b="b" t="t" l="l"/>
            <a:pathLst>
              <a:path h="11177704" w="5101098">
                <a:moveTo>
                  <a:pt x="0" y="0"/>
                </a:moveTo>
                <a:lnTo>
                  <a:pt x="5101098" y="0"/>
                </a:lnTo>
                <a:lnTo>
                  <a:pt x="5101098" y="11177704"/>
                </a:lnTo>
                <a:lnTo>
                  <a:pt x="0" y="1117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0989" y="227137"/>
            <a:ext cx="8512948" cy="151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8"/>
              </a:lnSpc>
              <a:spcBef>
                <a:spcPct val="0"/>
              </a:spcBef>
            </a:pPr>
            <a:r>
              <a:rPr lang="en-US" sz="4384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Описание визуализации на дашборде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63937" y="572343"/>
            <a:ext cx="9524063" cy="1007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-</a:t>
            </a:r>
            <a:r>
              <a:rPr lang="en-US" sz="2499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 KPI</a:t>
            </a: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: карточки в верхней части панели управления предоставляют обзор ключевых показателей, включая общее количество клиентов, общий коэффициент оттока (вместе с диаграммой Gauge), средний срок службы, средние дополнительные расходы.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- </a:t>
            </a:r>
            <a:r>
              <a:rPr lang="en-US" sz="2499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Bar chart</a:t>
            </a: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: гистограмма сравнивает уровень оттока в различных возрастных группах и ранжирует группы от самого высокого до самого низкого.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-</a:t>
            </a:r>
            <a:r>
              <a:rPr lang="en-US" sz="2499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 Scatter plot</a:t>
            </a: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: диаграмма рассеивания показывает среднюю частоту присутствия клиентов разного возраста.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- </a:t>
            </a:r>
            <a:r>
              <a:rPr lang="en-US" sz="2499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Treemap</a:t>
            </a: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: древовидная карта показывает вклад участников каждого возрастного диапазона в общую ценность жизни фитнес-центра. 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- Donut Charts</a:t>
            </a: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: Кольцевые диаграммы иллюстрируют долю определенных категорий, таких как гендерный состав, отдаленность проживания/работы от фитнес-центра и долю пришедших по акции "приведи друга" в наборе данных.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1049" y="8426662"/>
            <a:ext cx="19150097" cy="2785594"/>
            <a:chOff x="0" y="0"/>
            <a:chExt cx="5043647" cy="7336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3647" cy="733654"/>
            </a:xfrm>
            <a:custGeom>
              <a:avLst/>
              <a:gdLst/>
              <a:ahLst/>
              <a:cxnLst/>
              <a:rect r="r" b="b" t="t" l="l"/>
              <a:pathLst>
                <a:path h="733654" w="5043647">
                  <a:moveTo>
                    <a:pt x="0" y="0"/>
                  </a:moveTo>
                  <a:lnTo>
                    <a:pt x="5043647" y="0"/>
                  </a:lnTo>
                  <a:lnTo>
                    <a:pt x="5043647" y="733654"/>
                  </a:lnTo>
                  <a:lnTo>
                    <a:pt x="0" y="733654"/>
                  </a:lnTo>
                  <a:close/>
                </a:path>
              </a:pathLst>
            </a:custGeom>
            <a:solidFill>
              <a:srgbClr val="5424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3647" cy="77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2559" y="1028700"/>
            <a:ext cx="7122345" cy="8229600"/>
          </a:xfrm>
          <a:custGeom>
            <a:avLst/>
            <a:gdLst/>
            <a:ahLst/>
            <a:cxnLst/>
            <a:rect r="r" b="b" t="t" l="l"/>
            <a:pathLst>
              <a:path h="8229600" w="7122345">
                <a:moveTo>
                  <a:pt x="0" y="0"/>
                </a:moveTo>
                <a:lnTo>
                  <a:pt x="7122345" y="0"/>
                </a:lnTo>
                <a:lnTo>
                  <a:pt x="712234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74904" y="1667962"/>
            <a:ext cx="10202551" cy="3471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5"/>
              </a:lnSpc>
              <a:spcBef>
                <a:spcPct val="0"/>
              </a:spcBef>
            </a:pPr>
            <a:r>
              <a:rPr lang="en-US" sz="9939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26046" y="2511609"/>
            <a:ext cx="996214" cy="2182938"/>
          </a:xfrm>
          <a:custGeom>
            <a:avLst/>
            <a:gdLst/>
            <a:ahLst/>
            <a:cxnLst/>
            <a:rect r="r" b="b" t="t" l="l"/>
            <a:pathLst>
              <a:path h="2182938" w="996214">
                <a:moveTo>
                  <a:pt x="0" y="0"/>
                </a:moveTo>
                <a:lnTo>
                  <a:pt x="996214" y="0"/>
                </a:lnTo>
                <a:lnTo>
                  <a:pt x="996214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91343" y="5584409"/>
            <a:ext cx="1377236" cy="2182938"/>
          </a:xfrm>
          <a:custGeom>
            <a:avLst/>
            <a:gdLst/>
            <a:ahLst/>
            <a:cxnLst/>
            <a:rect r="r" b="b" t="t" l="l"/>
            <a:pathLst>
              <a:path h="2182938" w="1377236">
                <a:moveTo>
                  <a:pt x="0" y="0"/>
                </a:moveTo>
                <a:lnTo>
                  <a:pt x="1377236" y="0"/>
                </a:lnTo>
                <a:lnTo>
                  <a:pt x="1377236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40147" y="2511609"/>
            <a:ext cx="1258166" cy="2182938"/>
          </a:xfrm>
          <a:custGeom>
            <a:avLst/>
            <a:gdLst/>
            <a:ahLst/>
            <a:cxnLst/>
            <a:rect r="r" b="b" t="t" l="l"/>
            <a:pathLst>
              <a:path h="2182938" w="1258166">
                <a:moveTo>
                  <a:pt x="0" y="0"/>
                </a:moveTo>
                <a:lnTo>
                  <a:pt x="1258166" y="0"/>
                </a:lnTo>
                <a:lnTo>
                  <a:pt x="1258166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511609"/>
            <a:ext cx="1186725" cy="2182938"/>
          </a:xfrm>
          <a:custGeom>
            <a:avLst/>
            <a:gdLst/>
            <a:ahLst/>
            <a:cxnLst/>
            <a:rect r="r" b="b" t="t" l="l"/>
            <a:pathLst>
              <a:path h="2182938" w="1186725">
                <a:moveTo>
                  <a:pt x="0" y="0"/>
                </a:moveTo>
                <a:lnTo>
                  <a:pt x="1186725" y="0"/>
                </a:lnTo>
                <a:lnTo>
                  <a:pt x="1186725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87913" y="2511609"/>
            <a:ext cx="2079745" cy="2182938"/>
          </a:xfrm>
          <a:custGeom>
            <a:avLst/>
            <a:gdLst/>
            <a:ahLst/>
            <a:cxnLst/>
            <a:rect r="r" b="b" t="t" l="l"/>
            <a:pathLst>
              <a:path h="2182938" w="2079745">
                <a:moveTo>
                  <a:pt x="0" y="0"/>
                </a:moveTo>
                <a:lnTo>
                  <a:pt x="2079745" y="0"/>
                </a:lnTo>
                <a:lnTo>
                  <a:pt x="2079745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55604" y="2511609"/>
            <a:ext cx="1444708" cy="2182938"/>
          </a:xfrm>
          <a:custGeom>
            <a:avLst/>
            <a:gdLst/>
            <a:ahLst/>
            <a:cxnLst/>
            <a:rect r="r" b="b" t="t" l="l"/>
            <a:pathLst>
              <a:path h="2182938" w="1444708">
                <a:moveTo>
                  <a:pt x="0" y="0"/>
                </a:moveTo>
                <a:lnTo>
                  <a:pt x="1444708" y="0"/>
                </a:lnTo>
                <a:lnTo>
                  <a:pt x="1444708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5734" y="5584409"/>
            <a:ext cx="1341515" cy="2182938"/>
          </a:xfrm>
          <a:custGeom>
            <a:avLst/>
            <a:gdLst/>
            <a:ahLst/>
            <a:cxnLst/>
            <a:rect r="r" b="b" t="t" l="l"/>
            <a:pathLst>
              <a:path h="2182938" w="1341515">
                <a:moveTo>
                  <a:pt x="0" y="0"/>
                </a:moveTo>
                <a:lnTo>
                  <a:pt x="1341515" y="0"/>
                </a:lnTo>
                <a:lnTo>
                  <a:pt x="1341515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16747" y="5584409"/>
            <a:ext cx="1222445" cy="2182938"/>
          </a:xfrm>
          <a:custGeom>
            <a:avLst/>
            <a:gdLst/>
            <a:ahLst/>
            <a:cxnLst/>
            <a:rect r="r" b="b" t="t" l="l"/>
            <a:pathLst>
              <a:path h="2182938" w="1222445">
                <a:moveTo>
                  <a:pt x="0" y="0"/>
                </a:moveTo>
                <a:lnTo>
                  <a:pt x="1222446" y="0"/>
                </a:lnTo>
                <a:lnTo>
                  <a:pt x="1222446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75033" y="5584409"/>
            <a:ext cx="928741" cy="2182938"/>
          </a:xfrm>
          <a:custGeom>
            <a:avLst/>
            <a:gdLst/>
            <a:ahLst/>
            <a:cxnLst/>
            <a:rect r="r" b="b" t="t" l="l"/>
            <a:pathLst>
              <a:path h="2182938" w="928741">
                <a:moveTo>
                  <a:pt x="0" y="0"/>
                </a:moveTo>
                <a:lnTo>
                  <a:pt x="928740" y="0"/>
                </a:lnTo>
                <a:lnTo>
                  <a:pt x="928740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71944" y="5584409"/>
            <a:ext cx="726323" cy="2182938"/>
          </a:xfrm>
          <a:custGeom>
            <a:avLst/>
            <a:gdLst/>
            <a:ahLst/>
            <a:cxnLst/>
            <a:rect r="r" b="b" t="t" l="l"/>
            <a:pathLst>
              <a:path h="2182938" w="726323">
                <a:moveTo>
                  <a:pt x="0" y="0"/>
                </a:moveTo>
                <a:lnTo>
                  <a:pt x="726323" y="0"/>
                </a:lnTo>
                <a:lnTo>
                  <a:pt x="726323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66438" y="5584409"/>
            <a:ext cx="1111314" cy="2182938"/>
          </a:xfrm>
          <a:custGeom>
            <a:avLst/>
            <a:gdLst/>
            <a:ahLst/>
            <a:cxnLst/>
            <a:rect r="r" b="b" t="t" l="l"/>
            <a:pathLst>
              <a:path h="2182938" w="1111314">
                <a:moveTo>
                  <a:pt x="0" y="0"/>
                </a:moveTo>
                <a:lnTo>
                  <a:pt x="1111314" y="0"/>
                </a:lnTo>
                <a:lnTo>
                  <a:pt x="1111314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45923" y="5584409"/>
            <a:ext cx="1063686" cy="2182938"/>
          </a:xfrm>
          <a:custGeom>
            <a:avLst/>
            <a:gdLst/>
            <a:ahLst/>
            <a:cxnLst/>
            <a:rect r="r" b="b" t="t" l="l"/>
            <a:pathLst>
              <a:path h="2182938" w="1063686">
                <a:moveTo>
                  <a:pt x="0" y="0"/>
                </a:moveTo>
                <a:lnTo>
                  <a:pt x="1063686" y="0"/>
                </a:lnTo>
                <a:lnTo>
                  <a:pt x="1063686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277780" y="5584409"/>
            <a:ext cx="845392" cy="2182938"/>
          </a:xfrm>
          <a:custGeom>
            <a:avLst/>
            <a:gdLst/>
            <a:ahLst/>
            <a:cxnLst/>
            <a:rect r="r" b="b" t="t" l="l"/>
            <a:pathLst>
              <a:path h="2182938" w="845392">
                <a:moveTo>
                  <a:pt x="0" y="0"/>
                </a:moveTo>
                <a:lnTo>
                  <a:pt x="845392" y="0"/>
                </a:lnTo>
                <a:lnTo>
                  <a:pt x="845392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836749" y="5584409"/>
            <a:ext cx="944617" cy="2182938"/>
          </a:xfrm>
          <a:custGeom>
            <a:avLst/>
            <a:gdLst/>
            <a:ahLst/>
            <a:cxnLst/>
            <a:rect r="r" b="b" t="t" l="l"/>
            <a:pathLst>
              <a:path h="2182938" w="944617">
                <a:moveTo>
                  <a:pt x="0" y="0"/>
                </a:moveTo>
                <a:lnTo>
                  <a:pt x="944617" y="0"/>
                </a:lnTo>
                <a:lnTo>
                  <a:pt x="944617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949537" y="5584409"/>
            <a:ext cx="1309763" cy="2182938"/>
          </a:xfrm>
          <a:custGeom>
            <a:avLst/>
            <a:gdLst/>
            <a:ahLst/>
            <a:cxnLst/>
            <a:rect r="r" b="b" t="t" l="l"/>
            <a:pathLst>
              <a:path h="2182938" w="1309763">
                <a:moveTo>
                  <a:pt x="0" y="0"/>
                </a:moveTo>
                <a:lnTo>
                  <a:pt x="1309763" y="0"/>
                </a:lnTo>
                <a:lnTo>
                  <a:pt x="1309763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872801" y="2511609"/>
            <a:ext cx="869206" cy="2182938"/>
          </a:xfrm>
          <a:custGeom>
            <a:avLst/>
            <a:gdLst/>
            <a:ahLst/>
            <a:cxnLst/>
            <a:rect r="r" b="b" t="t" l="l"/>
            <a:pathLst>
              <a:path h="2182938" w="869206">
                <a:moveTo>
                  <a:pt x="0" y="0"/>
                </a:moveTo>
                <a:lnTo>
                  <a:pt x="869206" y="0"/>
                </a:lnTo>
                <a:lnTo>
                  <a:pt x="869206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682514" y="2511609"/>
            <a:ext cx="1043841" cy="2182938"/>
          </a:xfrm>
          <a:custGeom>
            <a:avLst/>
            <a:gdLst/>
            <a:ahLst/>
            <a:cxnLst/>
            <a:rect r="r" b="b" t="t" l="l"/>
            <a:pathLst>
              <a:path h="2182938" w="1043841">
                <a:moveTo>
                  <a:pt x="0" y="0"/>
                </a:moveTo>
                <a:lnTo>
                  <a:pt x="1043842" y="0"/>
                </a:lnTo>
                <a:lnTo>
                  <a:pt x="1043842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901929" y="2511609"/>
            <a:ext cx="1353422" cy="2182938"/>
          </a:xfrm>
          <a:custGeom>
            <a:avLst/>
            <a:gdLst/>
            <a:ahLst/>
            <a:cxnLst/>
            <a:rect r="r" b="b" t="t" l="l"/>
            <a:pathLst>
              <a:path h="2182938" w="1353422">
                <a:moveTo>
                  <a:pt x="0" y="0"/>
                </a:moveTo>
                <a:lnTo>
                  <a:pt x="1353421" y="0"/>
                </a:lnTo>
                <a:lnTo>
                  <a:pt x="1353421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594748" y="2511609"/>
            <a:ext cx="1488367" cy="2182938"/>
          </a:xfrm>
          <a:custGeom>
            <a:avLst/>
            <a:gdLst/>
            <a:ahLst/>
            <a:cxnLst/>
            <a:rect r="r" b="b" t="t" l="l"/>
            <a:pathLst>
              <a:path h="2182938" w="1488367">
                <a:moveTo>
                  <a:pt x="0" y="0"/>
                </a:moveTo>
                <a:lnTo>
                  <a:pt x="1488367" y="0"/>
                </a:lnTo>
                <a:lnTo>
                  <a:pt x="1488367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007363" y="5584409"/>
            <a:ext cx="1599498" cy="2182938"/>
          </a:xfrm>
          <a:custGeom>
            <a:avLst/>
            <a:gdLst/>
            <a:ahLst/>
            <a:cxnLst/>
            <a:rect r="r" b="b" t="t" l="l"/>
            <a:pathLst>
              <a:path h="2182938" w="1599498">
                <a:moveTo>
                  <a:pt x="0" y="0"/>
                </a:moveTo>
                <a:lnTo>
                  <a:pt x="1599499" y="0"/>
                </a:lnTo>
                <a:lnTo>
                  <a:pt x="1599499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070802" y="2511609"/>
            <a:ext cx="1182756" cy="2182938"/>
          </a:xfrm>
          <a:custGeom>
            <a:avLst/>
            <a:gdLst/>
            <a:ahLst/>
            <a:cxnLst/>
            <a:rect r="r" b="b" t="t" l="l"/>
            <a:pathLst>
              <a:path h="2182938" w="1182756">
                <a:moveTo>
                  <a:pt x="0" y="0"/>
                </a:moveTo>
                <a:lnTo>
                  <a:pt x="1182755" y="0"/>
                </a:lnTo>
                <a:lnTo>
                  <a:pt x="1182755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545420" y="5576365"/>
            <a:ext cx="1903157" cy="2199026"/>
          </a:xfrm>
          <a:custGeom>
            <a:avLst/>
            <a:gdLst/>
            <a:ahLst/>
            <a:cxnLst/>
            <a:rect r="r" b="b" t="t" l="l"/>
            <a:pathLst>
              <a:path h="2199026" w="1903157">
                <a:moveTo>
                  <a:pt x="0" y="0"/>
                </a:moveTo>
                <a:lnTo>
                  <a:pt x="1903156" y="0"/>
                </a:lnTo>
                <a:lnTo>
                  <a:pt x="1903156" y="2199026"/>
                </a:lnTo>
                <a:lnTo>
                  <a:pt x="0" y="2199026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914496" y="2511609"/>
            <a:ext cx="1595529" cy="2182938"/>
          </a:xfrm>
          <a:custGeom>
            <a:avLst/>
            <a:gdLst/>
            <a:ahLst/>
            <a:cxnLst/>
            <a:rect r="r" b="b" t="t" l="l"/>
            <a:pathLst>
              <a:path h="2182938" w="1595529">
                <a:moveTo>
                  <a:pt x="0" y="0"/>
                </a:moveTo>
                <a:lnTo>
                  <a:pt x="1595529" y="0"/>
                </a:lnTo>
                <a:lnTo>
                  <a:pt x="1595529" y="2182938"/>
                </a:lnTo>
                <a:lnTo>
                  <a:pt x="0" y="2182938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-431049" y="9258300"/>
            <a:ext cx="19150097" cy="2785594"/>
            <a:chOff x="0" y="0"/>
            <a:chExt cx="5043647" cy="73365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043647" cy="733654"/>
            </a:xfrm>
            <a:custGeom>
              <a:avLst/>
              <a:gdLst/>
              <a:ahLst/>
              <a:cxnLst/>
              <a:rect r="r" b="b" t="t" l="l"/>
              <a:pathLst>
                <a:path h="733654" w="5043647">
                  <a:moveTo>
                    <a:pt x="0" y="0"/>
                  </a:moveTo>
                  <a:lnTo>
                    <a:pt x="5043647" y="0"/>
                  </a:lnTo>
                  <a:lnTo>
                    <a:pt x="5043647" y="733654"/>
                  </a:lnTo>
                  <a:lnTo>
                    <a:pt x="0" y="733654"/>
                  </a:lnTo>
                  <a:close/>
                </a:path>
              </a:pathLst>
            </a:custGeom>
            <a:solidFill>
              <a:srgbClr val="54243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043647" cy="77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-431049" y="-1756894"/>
            <a:ext cx="19150097" cy="2785594"/>
            <a:chOff x="0" y="0"/>
            <a:chExt cx="5043647" cy="73365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043647" cy="733654"/>
            </a:xfrm>
            <a:custGeom>
              <a:avLst/>
              <a:gdLst/>
              <a:ahLst/>
              <a:cxnLst/>
              <a:rect r="r" b="b" t="t" l="l"/>
              <a:pathLst>
                <a:path h="733654" w="5043647">
                  <a:moveTo>
                    <a:pt x="0" y="0"/>
                  </a:moveTo>
                  <a:lnTo>
                    <a:pt x="5043647" y="0"/>
                  </a:lnTo>
                  <a:lnTo>
                    <a:pt x="5043647" y="733654"/>
                  </a:lnTo>
                  <a:lnTo>
                    <a:pt x="0" y="733654"/>
                  </a:lnTo>
                  <a:close/>
                </a:path>
              </a:pathLst>
            </a:custGeom>
            <a:solidFill>
              <a:srgbClr val="54243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5043647" cy="77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1049" y="8426662"/>
            <a:ext cx="19150097" cy="2785594"/>
            <a:chOff x="0" y="0"/>
            <a:chExt cx="5043647" cy="7336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3647" cy="733654"/>
            </a:xfrm>
            <a:custGeom>
              <a:avLst/>
              <a:gdLst/>
              <a:ahLst/>
              <a:cxnLst/>
              <a:rect r="r" b="b" t="t" l="l"/>
              <a:pathLst>
                <a:path h="733654" w="5043647">
                  <a:moveTo>
                    <a:pt x="0" y="0"/>
                  </a:moveTo>
                  <a:lnTo>
                    <a:pt x="5043647" y="0"/>
                  </a:lnTo>
                  <a:lnTo>
                    <a:pt x="5043647" y="733654"/>
                  </a:lnTo>
                  <a:lnTo>
                    <a:pt x="0" y="733654"/>
                  </a:lnTo>
                  <a:close/>
                </a:path>
              </a:pathLst>
            </a:custGeom>
            <a:solidFill>
              <a:srgbClr val="5424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3647" cy="77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12451"/>
            <a:ext cx="6222087" cy="9862098"/>
          </a:xfrm>
          <a:custGeom>
            <a:avLst/>
            <a:gdLst/>
            <a:ahLst/>
            <a:cxnLst/>
            <a:rect r="r" b="b" t="t" l="l"/>
            <a:pathLst>
              <a:path h="9862098" w="6222087">
                <a:moveTo>
                  <a:pt x="0" y="0"/>
                </a:moveTo>
                <a:lnTo>
                  <a:pt x="6222087" y="0"/>
                </a:lnTo>
                <a:lnTo>
                  <a:pt x="6222087" y="9862098"/>
                </a:lnTo>
                <a:lnTo>
                  <a:pt x="0" y="9862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09385" y="-104775"/>
            <a:ext cx="9246516" cy="88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8"/>
              </a:lnSpc>
              <a:spcBef>
                <a:spcPct val="0"/>
              </a:spcBef>
            </a:pPr>
            <a:r>
              <a:rPr lang="en-US" sz="5184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Описание проекта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54513" y="962025"/>
            <a:ext cx="11357423" cy="7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7"/>
              </a:lnSpc>
              <a:spcBef>
                <a:spcPct val="0"/>
              </a:spcBef>
            </a:pPr>
            <a:r>
              <a:rPr lang="en-US" sz="301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Руководство фитнес-центра "Orange club" хотело бы понять причину оттока посетителей тренажерного зала. Уровень оттока, который представляет собой процент участников, прекративших посещать тренажерный зал в течение определенного периода, является важным показателем, который необходимо отслеживать. Высокий уровень оттока может привести к финансовым потерям, уменьшению числа членов клуба и негативно отразиться на репутации тренажерного зала. Для фитнес-центра можно считать, что клиент попал в отток, если за последний месяц ни разу не посетил спортзал. Если клиент немного походил в спортзал, а потом пропал - скорее всего, он не вернется. Чтобы бороться с оттоком надо провести анализ и подготовить план действий по удержанию клиентов.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3395" y="-3239326"/>
            <a:ext cx="4639883" cy="7550105"/>
          </a:xfrm>
          <a:custGeom>
            <a:avLst/>
            <a:gdLst/>
            <a:ahLst/>
            <a:cxnLst/>
            <a:rect r="r" b="b" t="t" l="l"/>
            <a:pathLst>
              <a:path h="7550105" w="4639883">
                <a:moveTo>
                  <a:pt x="0" y="0"/>
                </a:moveTo>
                <a:lnTo>
                  <a:pt x="4639882" y="0"/>
                </a:lnTo>
                <a:lnTo>
                  <a:pt x="4639882" y="7550105"/>
                </a:lnTo>
                <a:lnTo>
                  <a:pt x="0" y="755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3911" y="-3239326"/>
            <a:ext cx="3267136" cy="7550105"/>
          </a:xfrm>
          <a:custGeom>
            <a:avLst/>
            <a:gdLst/>
            <a:ahLst/>
            <a:cxnLst/>
            <a:rect r="r" b="b" t="t" l="l"/>
            <a:pathLst>
              <a:path h="7550105" w="3267136">
                <a:moveTo>
                  <a:pt x="0" y="0"/>
                </a:moveTo>
                <a:lnTo>
                  <a:pt x="3267136" y="0"/>
                </a:lnTo>
                <a:lnTo>
                  <a:pt x="3267136" y="7550105"/>
                </a:lnTo>
                <a:lnTo>
                  <a:pt x="0" y="7550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85624" y="-3239326"/>
            <a:ext cx="2923950" cy="7550105"/>
          </a:xfrm>
          <a:custGeom>
            <a:avLst/>
            <a:gdLst/>
            <a:ahLst/>
            <a:cxnLst/>
            <a:rect r="r" b="b" t="t" l="l"/>
            <a:pathLst>
              <a:path h="7550105" w="2923950">
                <a:moveTo>
                  <a:pt x="0" y="0"/>
                </a:moveTo>
                <a:lnTo>
                  <a:pt x="2923950" y="0"/>
                </a:lnTo>
                <a:lnTo>
                  <a:pt x="2923950" y="7550105"/>
                </a:lnTo>
                <a:lnTo>
                  <a:pt x="0" y="75501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41921" y="-3239326"/>
            <a:ext cx="5532168" cy="7550105"/>
          </a:xfrm>
          <a:custGeom>
            <a:avLst/>
            <a:gdLst/>
            <a:ahLst/>
            <a:cxnLst/>
            <a:rect r="r" b="b" t="t" l="l"/>
            <a:pathLst>
              <a:path h="7550105" w="5532168">
                <a:moveTo>
                  <a:pt x="0" y="0"/>
                </a:moveTo>
                <a:lnTo>
                  <a:pt x="5532168" y="0"/>
                </a:lnTo>
                <a:lnTo>
                  <a:pt x="5532168" y="7550105"/>
                </a:lnTo>
                <a:lnTo>
                  <a:pt x="0" y="7550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13737" y="5310582"/>
            <a:ext cx="12660526" cy="2378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4"/>
              </a:lnSpc>
              <a:spcBef>
                <a:spcPct val="0"/>
              </a:spcBef>
            </a:pPr>
            <a:r>
              <a:rPr lang="en-US" sz="6852">
                <a:solidFill>
                  <a:srgbClr val="FFE3DD"/>
                </a:solidFill>
                <a:latin typeface="Blinker Bold"/>
                <a:ea typeface="Blinker Bold"/>
                <a:cs typeface="Blinker Bold"/>
                <a:sym typeface="Blinker Bold"/>
              </a:rPr>
              <a:t>План действий по удержанию клиентов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431049" y="8426662"/>
            <a:ext cx="19150097" cy="2785594"/>
            <a:chOff x="0" y="0"/>
            <a:chExt cx="5043647" cy="7336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3647" cy="733654"/>
            </a:xfrm>
            <a:custGeom>
              <a:avLst/>
              <a:gdLst/>
              <a:ahLst/>
              <a:cxnLst/>
              <a:rect r="r" b="b" t="t" l="l"/>
              <a:pathLst>
                <a:path h="733654" w="5043647">
                  <a:moveTo>
                    <a:pt x="0" y="0"/>
                  </a:moveTo>
                  <a:lnTo>
                    <a:pt x="5043647" y="0"/>
                  </a:lnTo>
                  <a:lnTo>
                    <a:pt x="5043647" y="733654"/>
                  </a:lnTo>
                  <a:lnTo>
                    <a:pt x="0" y="733654"/>
                  </a:lnTo>
                  <a:close/>
                </a:path>
              </a:pathLst>
            </a:custGeom>
            <a:solidFill>
              <a:srgbClr val="FFE3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3647" cy="77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-950184"/>
            <a:ext cx="16175578" cy="4088010"/>
          </a:xfrm>
          <a:custGeom>
            <a:avLst/>
            <a:gdLst/>
            <a:ahLst/>
            <a:cxnLst/>
            <a:rect r="r" b="b" t="t" l="l"/>
            <a:pathLst>
              <a:path h="4088010" w="16175578">
                <a:moveTo>
                  <a:pt x="0" y="0"/>
                </a:moveTo>
                <a:lnTo>
                  <a:pt x="16175578" y="0"/>
                </a:lnTo>
                <a:lnTo>
                  <a:pt x="16175578" y="4088010"/>
                </a:lnTo>
                <a:lnTo>
                  <a:pt x="0" y="408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31049" y="8426662"/>
            <a:ext cx="19150097" cy="2785594"/>
            <a:chOff x="0" y="0"/>
            <a:chExt cx="5043647" cy="7336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43647" cy="733654"/>
            </a:xfrm>
            <a:custGeom>
              <a:avLst/>
              <a:gdLst/>
              <a:ahLst/>
              <a:cxnLst/>
              <a:rect r="r" b="b" t="t" l="l"/>
              <a:pathLst>
                <a:path h="733654" w="5043647">
                  <a:moveTo>
                    <a:pt x="0" y="0"/>
                  </a:moveTo>
                  <a:lnTo>
                    <a:pt x="5043647" y="0"/>
                  </a:lnTo>
                  <a:lnTo>
                    <a:pt x="5043647" y="733654"/>
                  </a:lnTo>
                  <a:lnTo>
                    <a:pt x="0" y="733654"/>
                  </a:lnTo>
                  <a:close/>
                </a:path>
              </a:pathLst>
            </a:custGeom>
            <a:solidFill>
              <a:srgbClr val="54243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43647" cy="77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6707" y="4929436"/>
            <a:ext cx="4566653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Научится прогнозировать вероятность оттока для каждого клиента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21347" y="4967066"/>
            <a:ext cx="4566653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Cформулировать основные выводы и разработать рекомендации по повышению качества работы с клиентами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63122" y="3404526"/>
            <a:ext cx="1413823" cy="14138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A69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91300" y="3420363"/>
            <a:ext cx="1357467" cy="122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8"/>
              </a:lnSpc>
              <a:spcBef>
                <a:spcPct val="0"/>
              </a:spcBef>
            </a:pPr>
            <a:r>
              <a:rPr lang="en-US" sz="7084">
                <a:solidFill>
                  <a:srgbClr val="54243E"/>
                </a:solidFill>
                <a:latin typeface="Bobby Jones"/>
                <a:ea typeface="Bobby Jones"/>
                <a:cs typeface="Bobby Jones"/>
                <a:sym typeface="Bobby Jones"/>
              </a:rPr>
              <a:t>01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634787" y="1382657"/>
            <a:ext cx="1413823" cy="141382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A69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615625" y="3372269"/>
            <a:ext cx="1413823" cy="141382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A69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643803" y="3388106"/>
            <a:ext cx="1357467" cy="122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8"/>
              </a:lnSpc>
              <a:spcBef>
                <a:spcPct val="0"/>
              </a:spcBef>
            </a:pPr>
            <a:r>
              <a:rPr lang="en-US" sz="7084">
                <a:solidFill>
                  <a:srgbClr val="54243E"/>
                </a:solidFill>
                <a:latin typeface="Bobby Jones"/>
                <a:ea typeface="Bobby Jones"/>
                <a:cs typeface="Bobby Jones"/>
                <a:sym typeface="Bobby Jones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03187" y="2739330"/>
            <a:ext cx="4566653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Сформировать типичные портреты пользователей: выделить несколько наиболее ярких групп и охарактеризовать их основные свойства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079602" y="1382657"/>
            <a:ext cx="1413823" cy="141382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A69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107780" y="1398494"/>
            <a:ext cx="1357467" cy="122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8"/>
              </a:lnSpc>
              <a:spcBef>
                <a:spcPct val="0"/>
              </a:spcBef>
            </a:pPr>
            <a:r>
              <a:rPr lang="en-US" sz="7084">
                <a:solidFill>
                  <a:srgbClr val="54243E"/>
                </a:solidFill>
                <a:latin typeface="Bobby Jones"/>
                <a:ea typeface="Bobby Jones"/>
                <a:cs typeface="Bobby Jones"/>
                <a:sym typeface="Bobby Jones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62965" y="1398494"/>
            <a:ext cx="1357467" cy="122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8"/>
              </a:lnSpc>
              <a:spcBef>
                <a:spcPct val="0"/>
              </a:spcBef>
            </a:pPr>
            <a:r>
              <a:rPr lang="en-US" sz="7084">
                <a:solidFill>
                  <a:srgbClr val="54243E"/>
                </a:solidFill>
                <a:latin typeface="Bobby Jones"/>
                <a:ea typeface="Bobby Jones"/>
                <a:cs typeface="Bobby Jones"/>
                <a:sym typeface="Bobby Jones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058372" y="2739330"/>
            <a:ext cx="4566653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Проанализировать основные признаки, наиболее сильно влияющие на отток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1049" y="8426662"/>
            <a:ext cx="19150097" cy="2785594"/>
            <a:chOff x="0" y="0"/>
            <a:chExt cx="5043647" cy="7336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3647" cy="733654"/>
            </a:xfrm>
            <a:custGeom>
              <a:avLst/>
              <a:gdLst/>
              <a:ahLst/>
              <a:cxnLst/>
              <a:rect r="r" b="b" t="t" l="l"/>
              <a:pathLst>
                <a:path h="733654" w="5043647">
                  <a:moveTo>
                    <a:pt x="0" y="0"/>
                  </a:moveTo>
                  <a:lnTo>
                    <a:pt x="5043647" y="0"/>
                  </a:lnTo>
                  <a:lnTo>
                    <a:pt x="5043647" y="733654"/>
                  </a:lnTo>
                  <a:lnTo>
                    <a:pt x="0" y="733654"/>
                  </a:lnTo>
                  <a:close/>
                </a:path>
              </a:pathLst>
            </a:custGeom>
            <a:solidFill>
              <a:srgbClr val="5424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3647" cy="77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65655" y="1028700"/>
            <a:ext cx="3561172" cy="8229600"/>
          </a:xfrm>
          <a:custGeom>
            <a:avLst/>
            <a:gdLst/>
            <a:ahLst/>
            <a:cxnLst/>
            <a:rect r="r" b="b" t="t" l="l"/>
            <a:pathLst>
              <a:path h="8229600" w="3561172">
                <a:moveTo>
                  <a:pt x="0" y="0"/>
                </a:moveTo>
                <a:lnTo>
                  <a:pt x="3561173" y="0"/>
                </a:lnTo>
                <a:lnTo>
                  <a:pt x="35611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70"/>
            <a:ext cx="8115300" cy="102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0"/>
              </a:lnSpc>
              <a:spcBef>
                <a:spcPct val="0"/>
              </a:spcBef>
            </a:pPr>
            <a:r>
              <a:rPr lang="en-US" sz="6050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Спецификация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6852" y="981075"/>
            <a:ext cx="10688804" cy="723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'gender' - пол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'near_location' - проживание или работа в районе, где находится фитнес-центр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'partner' - сотрудник компании-партёра клуба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'promo_friends' - факт первоначальной записи в рамках акции "приведи друга"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'phone' - наличие контактного телефона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'age' - возраст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'lifetime' - время с первого обращения в фитнесс-центр (в месяцах)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'contract_period' - длительность текущего действующего абонемента (1 месяц, 3 месяца, 6 месяцев, 1 год)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'month_to_end_contract' - срок до окончания текущего действующего абонемента (в месяцах)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'group_visits' - факт посещения групповых занятий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'avg_class_frequency_total' - средняя частота посещений в неделю за все время с начала действия абонемента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'avg_class_frequency_current_month' - средняя частота посещений в неделю за предыдущий месяц</a:t>
            </a:r>
          </a:p>
          <a:p>
            <a:pPr algn="just">
              <a:lnSpc>
                <a:spcPts val="3058"/>
              </a:lnSpc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'avg_additional_charges_total' - суммарная выручка от других услуг фитнес-центра: кафе, спорт-товары, косметический и массажный салон</a:t>
            </a:r>
          </a:p>
          <a:p>
            <a:pPr algn="just">
              <a:lnSpc>
                <a:spcPts val="3058"/>
              </a:lnSpc>
              <a:spcBef>
                <a:spcPct val="0"/>
              </a:spcBef>
            </a:pPr>
            <a:r>
              <a:rPr lang="en-US" sz="2184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'churn' - факт оттока в текущем месяце (целевая переменная)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946241" y="1028700"/>
            <a:ext cx="3561172" cy="8229600"/>
          </a:xfrm>
          <a:custGeom>
            <a:avLst/>
            <a:gdLst/>
            <a:ahLst/>
            <a:cxnLst/>
            <a:rect r="r" b="b" t="t" l="l"/>
            <a:pathLst>
              <a:path h="8229600" w="3561172">
                <a:moveTo>
                  <a:pt x="0" y="0"/>
                </a:moveTo>
                <a:lnTo>
                  <a:pt x="3561173" y="0"/>
                </a:lnTo>
                <a:lnTo>
                  <a:pt x="35611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26828" y="1028700"/>
            <a:ext cx="3561172" cy="8229600"/>
          </a:xfrm>
          <a:custGeom>
            <a:avLst/>
            <a:gdLst/>
            <a:ahLst/>
            <a:cxnLst/>
            <a:rect r="r" b="b" t="t" l="l"/>
            <a:pathLst>
              <a:path h="8229600" w="3561172">
                <a:moveTo>
                  <a:pt x="0" y="0"/>
                </a:moveTo>
                <a:lnTo>
                  <a:pt x="3561172" y="0"/>
                </a:lnTo>
                <a:lnTo>
                  <a:pt x="356117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52763" y="1028700"/>
            <a:ext cx="5961660" cy="4032250"/>
          </a:xfrm>
          <a:custGeom>
            <a:avLst/>
            <a:gdLst/>
            <a:ahLst/>
            <a:cxnLst/>
            <a:rect r="r" b="b" t="t" l="l"/>
            <a:pathLst>
              <a:path h="4032250" w="5961660">
                <a:moveTo>
                  <a:pt x="0" y="0"/>
                </a:moveTo>
                <a:lnTo>
                  <a:pt x="5961660" y="0"/>
                </a:lnTo>
                <a:lnTo>
                  <a:pt x="5961660" y="4032250"/>
                </a:lnTo>
                <a:lnTo>
                  <a:pt x="0" y="4032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8201" y="-104775"/>
            <a:ext cx="11402898" cy="180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0"/>
              </a:lnSpc>
              <a:spcBef>
                <a:spcPct val="0"/>
              </a:spcBef>
            </a:pPr>
            <a:r>
              <a:rPr lang="en-US" sz="5150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Инструкция по выполнению проекта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71550"/>
            <a:ext cx="17259300" cy="919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1. Загрузка данных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  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* Загрузка библиотек.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* Загрузка датасета.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* Изучение загруженного датасета.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2. Исследовательский анализ данных.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  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* Изучение основных статистических харастеристик данных.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* Сравнение средних значений в двух группах - тех, кто ушел в отток и тех, кто остался.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* Построение столбчатых гистограмм и распределения признаков для тех, кто ушел и тех, кто остался.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* Построение матрицы корреляций.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3. Построение модели прогнозирования оттока пользователей.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4. Кластеризация пользователей.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  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  * Стандартизация данных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  * Обучение модели кластеризации на основе алгоритма K-Means и прогнозирование кластеры клиентов.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5. Выводы и рекомендации по работе с клиентами.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424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05456" y="-104775"/>
            <a:ext cx="6743297" cy="1766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1"/>
              </a:lnSpc>
              <a:spcBef>
                <a:spcPct val="0"/>
              </a:spcBef>
            </a:pPr>
            <a:r>
              <a:rPr lang="en-US" sz="5086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Загрузка и изучение данных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08522" y="-104775"/>
            <a:ext cx="7414957" cy="1766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1"/>
              </a:lnSpc>
              <a:spcBef>
                <a:spcPct val="0"/>
              </a:spcBef>
            </a:pPr>
            <a:r>
              <a:rPr lang="en-US" sz="5086">
                <a:solidFill>
                  <a:srgbClr val="FFE3DD"/>
                </a:solidFill>
                <a:latin typeface="Blinker Bold"/>
                <a:ea typeface="Blinker Bold"/>
                <a:cs typeface="Blinker Bold"/>
                <a:sym typeface="Blinker Bold"/>
              </a:rPr>
              <a:t>Исследовательский анализ данных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5145" y="2082368"/>
            <a:ext cx="6443920" cy="3061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6"/>
              </a:lnSpc>
            </a:pPr>
            <a:r>
              <a:rPr lang="en-US" sz="2482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Размер загруженного датасета: 4000 строк, 14 столбцов.</a:t>
            </a:r>
          </a:p>
          <a:p>
            <a:pPr algn="just">
              <a:lnSpc>
                <a:spcPts val="3476"/>
              </a:lnSpc>
            </a:pPr>
            <a:r>
              <a:rPr lang="en-US" sz="2482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Типы данных соответствуют параметрам.</a:t>
            </a:r>
          </a:p>
          <a:p>
            <a:pPr algn="just">
              <a:lnSpc>
                <a:spcPts val="3476"/>
              </a:lnSpc>
            </a:pPr>
            <a:r>
              <a:rPr lang="en-US" sz="2482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Наименования столбцов были переведены в нижний регистр.</a:t>
            </a:r>
          </a:p>
          <a:p>
            <a:pPr algn="just">
              <a:lnSpc>
                <a:spcPts val="3476"/>
              </a:lnSpc>
              <a:spcBef>
                <a:spcPct val="0"/>
              </a:spcBef>
            </a:pPr>
            <a:r>
              <a:rPr lang="en-US" sz="2482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Дубликатов и нулевых значений в данных не обнаружено.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1623391"/>
            <a:ext cx="9144000" cy="857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Почти 40% клиентов ушли в первые месяцы пользования услугами.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Распределение по полу примерно одинаково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Большинство клиентов (85%) живет или работает рядом с фитнес-клубом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Примерно половина клиентов являются сотрудниками партнерских организаций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Около 30% клиентов пришли по программе "Приведи друга"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Известны мобильные номера примерно 90% клиентов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Средняя длительность абонементов клиентов - 4,7 месяцев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Около 40% клиентов посещают групповые занятия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Средний возраст клиентов 29 лет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Большая часть клиентов входят в возрастную группу от 26 до 30 лет. 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Средние дополнительные расходы на клиента - 146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Средний срок до окончания договора - 4.3 месяцев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Среднее время с момента первого обращения в фитнес-центр - 3.7 месяцев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Средняя частота посещений за все время - 1.87 раз в неделю</a:t>
            </a:r>
          </a:p>
          <a:p>
            <a:pPr algn="just">
              <a:lnSpc>
                <a:spcPts val="3082"/>
              </a:lnSpc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Средняя частота посещений за последний месяц - 1.76 раз в неделю</a:t>
            </a:r>
          </a:p>
          <a:p>
            <a:pPr algn="just">
              <a:lnSpc>
                <a:spcPts val="3082"/>
              </a:lnSpc>
              <a:spcBef>
                <a:spcPct val="0"/>
              </a:spcBef>
            </a:pPr>
            <a:r>
              <a:rPr lang="en-US" sz="2201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* **Доля оттока - 27%**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424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306551" y="-2536900"/>
            <a:ext cx="7981449" cy="8377475"/>
          </a:xfrm>
          <a:custGeom>
            <a:avLst/>
            <a:gdLst/>
            <a:ahLst/>
            <a:cxnLst/>
            <a:rect r="r" b="b" t="t" l="l"/>
            <a:pathLst>
              <a:path h="8377475" w="7981449">
                <a:moveTo>
                  <a:pt x="0" y="0"/>
                </a:moveTo>
                <a:lnTo>
                  <a:pt x="7981449" y="0"/>
                </a:lnTo>
                <a:lnTo>
                  <a:pt x="7981449" y="8377475"/>
                </a:lnTo>
                <a:lnTo>
                  <a:pt x="0" y="83774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0" y="4510302"/>
            <a:ext cx="8933516" cy="14536787"/>
          </a:xfrm>
          <a:custGeom>
            <a:avLst/>
            <a:gdLst/>
            <a:ahLst/>
            <a:cxnLst/>
            <a:rect r="r" b="b" t="t" l="l"/>
            <a:pathLst>
              <a:path h="14536787" w="8933516">
                <a:moveTo>
                  <a:pt x="8933516" y="0"/>
                </a:moveTo>
                <a:lnTo>
                  <a:pt x="0" y="0"/>
                </a:lnTo>
                <a:lnTo>
                  <a:pt x="0" y="14536787"/>
                </a:lnTo>
                <a:lnTo>
                  <a:pt x="8933516" y="14536787"/>
                </a:lnTo>
                <a:lnTo>
                  <a:pt x="89335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528" y="5919"/>
            <a:ext cx="13035122" cy="1198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0"/>
              </a:lnSpc>
              <a:spcBef>
                <a:spcPct val="0"/>
              </a:spcBef>
            </a:pPr>
            <a:r>
              <a:rPr lang="en-US" sz="3450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Построение модели прогнозирования оттока пользователей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528" y="1232738"/>
            <a:ext cx="13035122" cy="166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  <a:spcBef>
                <a:spcPct val="0"/>
              </a:spcBef>
            </a:pPr>
            <a:r>
              <a:rPr lang="en-US" sz="2401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Анализ данных клиентов и прогнозирование оттока играют важную роль для компаний, позволяя предпринимать меры по удержанию клиентов и оптимизации бизнес-процессов. Результаты данного исследования помогут компании лучше понять своих клиентов, выделить ключевые факторы, влияющие на отток.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54845" y="6496685"/>
            <a:ext cx="11615001" cy="238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Для каждого клиента модель рассчитывает вероятность ухода в отток на основе его характеристик. Исследования показали, что доля правильных прогнозов и полнота чуть выше в модели логистической регрессии. Ло</a:t>
            </a:r>
            <a:r>
              <a:rPr lang="en-US" sz="2300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гистическая регрессия позволит оценить вероятность оттока каждого клиента. Это поможет выявить наиболее рисковых клиентов и принять меры по их удержанию.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920927"/>
            <a:ext cx="11888316" cy="158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1"/>
              </a:lnSpc>
              <a:spcBef>
                <a:spcPct val="0"/>
              </a:spcBef>
            </a:pPr>
            <a:r>
              <a:rPr lang="en-US" sz="2301">
                <a:solidFill>
                  <a:srgbClr val="54243E"/>
                </a:solidFill>
                <a:latin typeface="Blinker"/>
                <a:ea typeface="Blinker"/>
                <a:cs typeface="Blinker"/>
                <a:sym typeface="Blinker"/>
              </a:rPr>
              <a:t>Для прогнозирования оттока клиентов, были выбраны два алгоритма машинного обучения: логистическая регрессию и случайный лес. Эти алгоритмы широко используются для задач классификации, таких как прогнозирование оттока, и позволяют получить хорошие результаты.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89300" y="523914"/>
            <a:ext cx="7122345" cy="8229600"/>
          </a:xfrm>
          <a:custGeom>
            <a:avLst/>
            <a:gdLst/>
            <a:ahLst/>
            <a:cxnLst/>
            <a:rect r="r" b="b" t="t" l="l"/>
            <a:pathLst>
              <a:path h="8229600" w="7122345">
                <a:moveTo>
                  <a:pt x="0" y="0"/>
                </a:moveTo>
                <a:lnTo>
                  <a:pt x="7122345" y="0"/>
                </a:lnTo>
                <a:lnTo>
                  <a:pt x="712234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102">
            <a:off x="15253509" y="646806"/>
            <a:ext cx="5066615" cy="9351135"/>
          </a:xfrm>
          <a:custGeom>
            <a:avLst/>
            <a:gdLst/>
            <a:ahLst/>
            <a:cxnLst/>
            <a:rect r="r" b="b" t="t" l="l"/>
            <a:pathLst>
              <a:path h="9351135" w="5066615">
                <a:moveTo>
                  <a:pt x="0" y="0"/>
                </a:moveTo>
                <a:lnTo>
                  <a:pt x="5066616" y="0"/>
                </a:lnTo>
                <a:lnTo>
                  <a:pt x="5066616" y="9351136"/>
                </a:lnTo>
                <a:lnTo>
                  <a:pt x="0" y="935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7320" y="3370577"/>
            <a:ext cx="4533456" cy="5114055"/>
            <a:chOff x="0" y="0"/>
            <a:chExt cx="4193267" cy="47302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93267" cy="4730298"/>
            </a:xfrm>
            <a:custGeom>
              <a:avLst/>
              <a:gdLst/>
              <a:ahLst/>
              <a:cxnLst/>
              <a:rect r="r" b="b" t="t" l="l"/>
              <a:pathLst>
                <a:path h="4730298" w="4193267">
                  <a:moveTo>
                    <a:pt x="4068807" y="4730298"/>
                  </a:moveTo>
                  <a:lnTo>
                    <a:pt x="124460" y="4730298"/>
                  </a:lnTo>
                  <a:cubicBezTo>
                    <a:pt x="55880" y="4730298"/>
                    <a:pt x="0" y="4674418"/>
                    <a:pt x="0" y="46058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68807" y="0"/>
                  </a:lnTo>
                  <a:cubicBezTo>
                    <a:pt x="4137387" y="0"/>
                    <a:pt x="4193267" y="55880"/>
                    <a:pt x="4193267" y="124460"/>
                  </a:cubicBezTo>
                  <a:lnTo>
                    <a:pt x="4193267" y="4605838"/>
                  </a:lnTo>
                  <a:cubicBezTo>
                    <a:pt x="4193267" y="4674418"/>
                    <a:pt x="4137387" y="4730298"/>
                    <a:pt x="4068807" y="4730298"/>
                  </a:cubicBezTo>
                  <a:close/>
                </a:path>
              </a:pathLst>
            </a:custGeom>
            <a:solidFill>
              <a:srgbClr val="54243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04228" y="3367249"/>
            <a:ext cx="265763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E3DD"/>
                </a:solidFill>
                <a:latin typeface="Bobby Jones"/>
                <a:ea typeface="Bobby Jones"/>
                <a:cs typeface="Bobby Jones"/>
                <a:sym typeface="Bobby Jones"/>
              </a:rPr>
              <a:t>Кластер 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6317" y="3999031"/>
            <a:ext cx="4802509" cy="4498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8932" indent="-292977" lvl="2">
              <a:lnSpc>
                <a:spcPts val="3053"/>
              </a:lnSpc>
              <a:buFont typeface="Arial"/>
              <a:buChar char="⚬"/>
            </a:pPr>
            <a:r>
              <a:rPr lang="en-US" sz="20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Отток - 94%</a:t>
            </a:r>
            <a:r>
              <a:rPr lang="en-US" sz="20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 - самый высокий</a:t>
            </a:r>
          </a:p>
          <a:p>
            <a:pPr algn="just" marL="878932" indent="-292977" lvl="2">
              <a:lnSpc>
                <a:spcPts val="3053"/>
              </a:lnSpc>
              <a:buFont typeface="Arial"/>
              <a:buChar char="⚬"/>
            </a:pPr>
            <a:r>
              <a:rPr lang="en-US" sz="20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Живут или работают дальше всех от фитнес-центра</a:t>
            </a:r>
          </a:p>
          <a:p>
            <a:pPr algn="just" marL="878932" indent="-292977" lvl="2">
              <a:lnSpc>
                <a:spcPts val="3053"/>
              </a:lnSpc>
              <a:buFont typeface="Arial"/>
              <a:buChar char="⚬"/>
            </a:pPr>
            <a:r>
              <a:rPr lang="en-US" sz="20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В основном обладатели недолгосрочных абонементов на 1-2 месяца</a:t>
            </a:r>
          </a:p>
          <a:p>
            <a:pPr algn="just" marL="878932" indent="-292977" lvl="2">
              <a:lnSpc>
                <a:spcPts val="3053"/>
              </a:lnSpc>
              <a:buFont typeface="Arial"/>
              <a:buChar char="⚬"/>
            </a:pPr>
            <a:r>
              <a:rPr lang="en-US" sz="20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Реже всех посещают групповые занятия</a:t>
            </a:r>
          </a:p>
          <a:p>
            <a:pPr algn="just" marL="922111" indent="-307370" lvl="2">
              <a:lnSpc>
                <a:spcPts val="3203"/>
              </a:lnSpc>
              <a:buFont typeface="Arial"/>
              <a:buChar char="⚬"/>
            </a:pPr>
            <a:r>
              <a:rPr lang="en-US" sz="21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Наименьшее количество посещений за всё время и в последний месяц</a:t>
            </a:r>
          </a:p>
          <a:p>
            <a:pPr algn="just" marL="0" indent="0" lvl="0">
              <a:lnSpc>
                <a:spcPts val="200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19175"/>
            <a:ext cx="15162413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31"/>
              </a:lnSpc>
              <a:spcBef>
                <a:spcPct val="0"/>
              </a:spcBef>
            </a:pPr>
            <a:r>
              <a:rPr lang="en-US" sz="5776">
                <a:solidFill>
                  <a:srgbClr val="54243E"/>
                </a:solidFill>
                <a:latin typeface="Blinker Bold"/>
                <a:ea typeface="Blinker Bold"/>
                <a:cs typeface="Blinker Bold"/>
                <a:sym typeface="Blinker Bold"/>
              </a:rPr>
              <a:t>Кластеризация пользователей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620979" y="3357922"/>
            <a:ext cx="4533456" cy="5114055"/>
            <a:chOff x="0" y="0"/>
            <a:chExt cx="4193267" cy="47302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93267" cy="4730298"/>
            </a:xfrm>
            <a:custGeom>
              <a:avLst/>
              <a:gdLst/>
              <a:ahLst/>
              <a:cxnLst/>
              <a:rect r="r" b="b" t="t" l="l"/>
              <a:pathLst>
                <a:path h="4730298" w="4193267">
                  <a:moveTo>
                    <a:pt x="4068807" y="4730298"/>
                  </a:moveTo>
                  <a:lnTo>
                    <a:pt x="124460" y="4730298"/>
                  </a:lnTo>
                  <a:cubicBezTo>
                    <a:pt x="55880" y="4730298"/>
                    <a:pt x="0" y="4674418"/>
                    <a:pt x="0" y="46058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68807" y="0"/>
                  </a:lnTo>
                  <a:cubicBezTo>
                    <a:pt x="4137387" y="0"/>
                    <a:pt x="4193267" y="55880"/>
                    <a:pt x="4193267" y="124460"/>
                  </a:cubicBezTo>
                  <a:lnTo>
                    <a:pt x="4193267" y="4605838"/>
                  </a:lnTo>
                  <a:cubicBezTo>
                    <a:pt x="4193267" y="4674418"/>
                    <a:pt x="4137387" y="4730298"/>
                    <a:pt x="4068807" y="4730298"/>
                  </a:cubicBezTo>
                  <a:close/>
                </a:path>
              </a:pathLst>
            </a:custGeom>
            <a:solidFill>
              <a:srgbClr val="54243E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927887" y="3354594"/>
            <a:ext cx="265763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E3DD"/>
                </a:solidFill>
                <a:latin typeface="Bobby Jones"/>
                <a:ea typeface="Bobby Jones"/>
                <a:cs typeface="Bobby Jones"/>
                <a:sym typeface="Bobby Jones"/>
              </a:rPr>
              <a:t>Кластер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89976" y="3995900"/>
            <a:ext cx="4926334" cy="45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1594" indent="-300531" lvl="2">
              <a:lnSpc>
                <a:spcPts val="3131"/>
              </a:lnSpc>
              <a:buFont typeface="Arial"/>
              <a:buChar char="⚬"/>
            </a:pPr>
            <a:r>
              <a:rPr lang="en-US" sz="2087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Отток - 1%</a:t>
            </a:r>
          </a:p>
          <a:p>
            <a:pPr algn="just" marL="901594" indent="-300531" lvl="2">
              <a:lnSpc>
                <a:spcPts val="3131"/>
              </a:lnSpc>
              <a:buFont typeface="Arial"/>
              <a:buChar char="⚬"/>
            </a:pPr>
            <a:r>
              <a:rPr lang="en-US" sz="2087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Живут или работают близко от фитнес-центра</a:t>
            </a:r>
          </a:p>
          <a:p>
            <a:pPr algn="just" marL="901594" indent="-300531" lvl="2">
              <a:lnSpc>
                <a:spcPts val="3131"/>
              </a:lnSpc>
              <a:buFont typeface="Arial"/>
              <a:buChar char="⚬"/>
            </a:pPr>
            <a:r>
              <a:rPr lang="en-US" sz="2087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Чаще всех посещают групповые занятия - 54%</a:t>
            </a:r>
          </a:p>
          <a:p>
            <a:pPr algn="just" marL="901594" indent="-300531" lvl="2">
              <a:lnSpc>
                <a:spcPts val="3131"/>
              </a:lnSpc>
              <a:buFont typeface="Arial"/>
              <a:buChar char="⚬"/>
            </a:pPr>
            <a:r>
              <a:rPr lang="en-US" sz="2087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Чаще всех пришли по промо акции - 57%</a:t>
            </a:r>
          </a:p>
          <a:p>
            <a:pPr algn="just" marL="901594" indent="-300531" lvl="2">
              <a:lnSpc>
                <a:spcPts val="3131"/>
              </a:lnSpc>
              <a:buFont typeface="Arial"/>
              <a:buChar char="⚬"/>
            </a:pPr>
            <a:r>
              <a:rPr lang="en-US" sz="2087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Преобладают сотрудники компаний-партнеров</a:t>
            </a:r>
          </a:p>
          <a:p>
            <a:pPr algn="just" marL="901594" indent="-300531" lvl="2">
              <a:lnSpc>
                <a:spcPts val="3131"/>
              </a:lnSpc>
              <a:buFont typeface="Arial"/>
              <a:buChar char="⚬"/>
            </a:pPr>
            <a:r>
              <a:rPr lang="en-US" sz="2087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Заключают договора на длительный срок</a:t>
            </a:r>
          </a:p>
          <a:p>
            <a:pPr algn="just" marL="0" indent="0" lvl="0">
              <a:lnSpc>
                <a:spcPts val="205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1547313" y="3405349"/>
            <a:ext cx="4533456" cy="5114055"/>
            <a:chOff x="0" y="0"/>
            <a:chExt cx="4193267" cy="47302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93267" cy="4730298"/>
            </a:xfrm>
            <a:custGeom>
              <a:avLst/>
              <a:gdLst/>
              <a:ahLst/>
              <a:cxnLst/>
              <a:rect r="r" b="b" t="t" l="l"/>
              <a:pathLst>
                <a:path h="4730298" w="4193267">
                  <a:moveTo>
                    <a:pt x="4068807" y="4730298"/>
                  </a:moveTo>
                  <a:lnTo>
                    <a:pt x="124460" y="4730298"/>
                  </a:lnTo>
                  <a:cubicBezTo>
                    <a:pt x="55880" y="4730298"/>
                    <a:pt x="0" y="4674418"/>
                    <a:pt x="0" y="46058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68807" y="0"/>
                  </a:lnTo>
                  <a:cubicBezTo>
                    <a:pt x="4137387" y="0"/>
                    <a:pt x="4193267" y="55880"/>
                    <a:pt x="4193267" y="124460"/>
                  </a:cubicBezTo>
                  <a:lnTo>
                    <a:pt x="4193267" y="4605838"/>
                  </a:lnTo>
                  <a:cubicBezTo>
                    <a:pt x="4193267" y="4674418"/>
                    <a:pt x="4137387" y="4730298"/>
                    <a:pt x="4068807" y="4730298"/>
                  </a:cubicBezTo>
                  <a:close/>
                </a:path>
              </a:pathLst>
            </a:custGeom>
            <a:solidFill>
              <a:srgbClr val="54243E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854222" y="3402021"/>
            <a:ext cx="265763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E3DD"/>
                </a:solidFill>
                <a:latin typeface="Bobby Jones"/>
                <a:ea typeface="Bobby Jones"/>
                <a:cs typeface="Bobby Jones"/>
                <a:sym typeface="Bobby Jones"/>
              </a:rPr>
              <a:t>Кластер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16310" y="4033803"/>
            <a:ext cx="4802509" cy="331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8932" indent="-292977" lvl="2">
              <a:lnSpc>
                <a:spcPts val="3053"/>
              </a:lnSpc>
              <a:buFont typeface="Arial"/>
              <a:buChar char="⚬"/>
            </a:pPr>
            <a:r>
              <a:rPr lang="en-US" sz="20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Отток - самый низкий</a:t>
            </a:r>
          </a:p>
          <a:p>
            <a:pPr algn="just" marL="878932" indent="-292977" lvl="2">
              <a:lnSpc>
                <a:spcPts val="3053"/>
              </a:lnSpc>
              <a:buFont typeface="Arial"/>
              <a:buChar char="⚬"/>
            </a:pPr>
            <a:r>
              <a:rPr lang="en-US" sz="20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Живут или работают недалеко от фитнес-центра</a:t>
            </a:r>
          </a:p>
          <a:p>
            <a:pPr algn="just" marL="878932" indent="-292977" lvl="2">
              <a:lnSpc>
                <a:spcPts val="3053"/>
              </a:lnSpc>
              <a:buFont typeface="Arial"/>
              <a:buChar char="⚬"/>
            </a:pPr>
            <a:r>
              <a:rPr lang="en-US" sz="20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Чаще всех посещают клуб</a:t>
            </a:r>
          </a:p>
          <a:p>
            <a:pPr algn="just" marL="878932" indent="-292977" lvl="2">
              <a:lnSpc>
                <a:spcPts val="3053"/>
              </a:lnSpc>
              <a:buFont typeface="Arial"/>
              <a:buChar char="⚬"/>
            </a:pPr>
            <a:r>
              <a:rPr lang="en-US" sz="2035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rPr>
              <a:t>Наибольшее количество посещений за всё время и в последний месяц</a:t>
            </a:r>
          </a:p>
          <a:p>
            <a:pPr algn="just" marL="461056" indent="-230528" lvl="1">
              <a:lnSpc>
                <a:spcPts val="3203"/>
              </a:lnSpc>
              <a:buFont typeface="Arial"/>
              <a:buChar char="•"/>
            </a:pPr>
          </a:p>
          <a:p>
            <a:pPr algn="just" marL="0" indent="0" lvl="0">
              <a:lnSpc>
                <a:spcPts val="20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DAGLfIa22E4</dc:identifier>
  <dcterms:modified xsi:type="dcterms:W3CDTF">2011-08-01T06:04:30Z</dcterms:modified>
  <cp:revision>1</cp:revision>
  <dc:title>лорпав</dc:title>
</cp:coreProperties>
</file>